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4"/>
  </p:notesMasterIdLst>
  <p:sldIdLst>
    <p:sldId id="256" r:id="rId2"/>
    <p:sldId id="257" r:id="rId3"/>
    <p:sldId id="259" r:id="rId4"/>
    <p:sldId id="285" r:id="rId5"/>
    <p:sldId id="430" r:id="rId6"/>
    <p:sldId id="260" r:id="rId7"/>
    <p:sldId id="286" r:id="rId8"/>
    <p:sldId id="287" r:id="rId9"/>
    <p:sldId id="288" r:id="rId10"/>
    <p:sldId id="290" r:id="rId11"/>
    <p:sldId id="431" r:id="rId12"/>
    <p:sldId id="292" r:id="rId13"/>
    <p:sldId id="294" r:id="rId14"/>
    <p:sldId id="295" r:id="rId15"/>
    <p:sldId id="297" r:id="rId16"/>
    <p:sldId id="301" r:id="rId17"/>
    <p:sldId id="387" r:id="rId18"/>
    <p:sldId id="298" r:id="rId19"/>
    <p:sldId id="391" r:id="rId20"/>
    <p:sldId id="392" r:id="rId21"/>
    <p:sldId id="434" r:id="rId22"/>
    <p:sldId id="299" r:id="rId23"/>
    <p:sldId id="306" r:id="rId24"/>
    <p:sldId id="307" r:id="rId25"/>
    <p:sldId id="432" r:id="rId26"/>
    <p:sldId id="308" r:id="rId27"/>
    <p:sldId id="473" r:id="rId28"/>
    <p:sldId id="435" r:id="rId29"/>
    <p:sldId id="395" r:id="rId30"/>
    <p:sldId id="397" r:id="rId31"/>
    <p:sldId id="398" r:id="rId32"/>
    <p:sldId id="399" r:id="rId33"/>
    <p:sldId id="433" r:id="rId34"/>
    <p:sldId id="413" r:id="rId35"/>
    <p:sldId id="418" r:id="rId36"/>
    <p:sldId id="412" r:id="rId37"/>
    <p:sldId id="423" r:id="rId38"/>
    <p:sldId id="415" r:id="rId39"/>
    <p:sldId id="425" r:id="rId40"/>
    <p:sldId id="419" r:id="rId41"/>
    <p:sldId id="420" r:id="rId42"/>
    <p:sldId id="422" r:id="rId4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26"/>
    <p:restoredTop sz="93023"/>
  </p:normalViewPr>
  <p:slideViewPr>
    <p:cSldViewPr snapToGrid="0" snapToObjects="1">
      <p:cViewPr varScale="1">
        <p:scale>
          <a:sx n="103" d="100"/>
          <a:sy n="103" d="100"/>
        </p:scale>
        <p:origin x="200"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B2E95E-884E-9849-898C-D70318D535EC}" type="datetimeFigureOut">
              <a:rPr lang="it-IT" smtClean="0"/>
              <a:t>23/09/19</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010F0E-D9B5-E148-8ACE-1571D5013CDD}" type="slidenum">
              <a:rPr lang="it-IT" smtClean="0"/>
              <a:t>‹N›</a:t>
            </a:fld>
            <a:endParaRPr lang="it-IT"/>
          </a:p>
        </p:txBody>
      </p:sp>
    </p:spTree>
    <p:extLst>
      <p:ext uri="{BB962C8B-B14F-4D97-AF65-F5344CB8AC3E}">
        <p14:creationId xmlns:p14="http://schemas.microsoft.com/office/powerpoint/2010/main" val="2497412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Rep  p. 465 467 475</a:t>
            </a:r>
          </a:p>
        </p:txBody>
      </p:sp>
      <p:sp>
        <p:nvSpPr>
          <p:cNvPr id="4" name="Segnaposto numero diapositiva 3"/>
          <p:cNvSpPr>
            <a:spLocks noGrp="1"/>
          </p:cNvSpPr>
          <p:nvPr>
            <p:ph type="sldNum" sz="quarter" idx="5"/>
          </p:nvPr>
        </p:nvSpPr>
        <p:spPr/>
        <p:txBody>
          <a:bodyPr/>
          <a:lstStyle/>
          <a:p>
            <a:fld id="{BE010F0E-D9B5-E148-8ACE-1571D5013CDD}" type="slidenum">
              <a:rPr lang="it-IT" smtClean="0"/>
              <a:t>29</a:t>
            </a:fld>
            <a:endParaRPr lang="it-IT"/>
          </a:p>
        </p:txBody>
      </p:sp>
    </p:spTree>
    <p:extLst>
      <p:ext uri="{BB962C8B-B14F-4D97-AF65-F5344CB8AC3E}">
        <p14:creationId xmlns:p14="http://schemas.microsoft.com/office/powerpoint/2010/main" val="3146872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Rep 1129, 1135</a:t>
            </a:r>
          </a:p>
        </p:txBody>
      </p:sp>
      <p:sp>
        <p:nvSpPr>
          <p:cNvPr id="4" name="Segnaposto numero diapositiva 3"/>
          <p:cNvSpPr>
            <a:spLocks noGrp="1"/>
          </p:cNvSpPr>
          <p:nvPr>
            <p:ph type="sldNum" sz="quarter" idx="5"/>
          </p:nvPr>
        </p:nvSpPr>
        <p:spPr/>
        <p:txBody>
          <a:bodyPr/>
          <a:lstStyle/>
          <a:p>
            <a:fld id="{BE010F0E-D9B5-E148-8ACE-1571D5013CDD}" type="slidenum">
              <a:rPr lang="it-IT" smtClean="0"/>
              <a:t>30</a:t>
            </a:fld>
            <a:endParaRPr lang="it-IT"/>
          </a:p>
        </p:txBody>
      </p:sp>
    </p:spTree>
    <p:extLst>
      <p:ext uri="{BB962C8B-B14F-4D97-AF65-F5344CB8AC3E}">
        <p14:creationId xmlns:p14="http://schemas.microsoft.com/office/powerpoint/2010/main" val="4005753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E010F0E-D9B5-E148-8ACE-1571D5013CDD}" type="slidenum">
              <a:rPr lang="it-IT" smtClean="0"/>
              <a:t>31</a:t>
            </a:fld>
            <a:endParaRPr lang="it-IT"/>
          </a:p>
        </p:txBody>
      </p:sp>
    </p:spTree>
    <p:extLst>
      <p:ext uri="{BB962C8B-B14F-4D97-AF65-F5344CB8AC3E}">
        <p14:creationId xmlns:p14="http://schemas.microsoft.com/office/powerpoint/2010/main" val="174303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0FC692-06C8-234A-9732-B26A22E0A35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19F7EDA-763D-B446-B53E-0A79330F9B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934752A-37B3-BE47-8135-5D269103100F}"/>
              </a:ext>
            </a:extLst>
          </p:cNvPr>
          <p:cNvSpPr>
            <a:spLocks noGrp="1"/>
          </p:cNvSpPr>
          <p:nvPr>
            <p:ph type="dt" sz="half" idx="10"/>
          </p:nvPr>
        </p:nvSpPr>
        <p:spPr/>
        <p:txBody>
          <a:bodyPr/>
          <a:lstStyle/>
          <a:p>
            <a:fld id="{CC53AFF6-0D8D-7847-AD18-D46F62BD74E8}" type="datetimeFigureOut">
              <a:rPr lang="it-IT" smtClean="0"/>
              <a:t>23/09/19</a:t>
            </a:fld>
            <a:endParaRPr lang="it-IT"/>
          </a:p>
        </p:txBody>
      </p:sp>
      <p:sp>
        <p:nvSpPr>
          <p:cNvPr id="5" name="Segnaposto piè di pagina 4">
            <a:extLst>
              <a:ext uri="{FF2B5EF4-FFF2-40B4-BE49-F238E27FC236}">
                <a16:creationId xmlns:a16="http://schemas.microsoft.com/office/drawing/2014/main" id="{6524AECE-BB9B-F14D-BDAD-B2B62CBC0E1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B477D4A-5471-DE4F-A6E4-F8122E45888F}"/>
              </a:ext>
            </a:extLst>
          </p:cNvPr>
          <p:cNvSpPr>
            <a:spLocks noGrp="1"/>
          </p:cNvSpPr>
          <p:nvPr>
            <p:ph type="sldNum" sz="quarter" idx="12"/>
          </p:nvPr>
        </p:nvSpPr>
        <p:spPr/>
        <p:txBody>
          <a:bodyPr/>
          <a:lstStyle/>
          <a:p>
            <a:fld id="{2C33EE8E-3D4B-4747-AA11-D5CC95282A67}" type="slidenum">
              <a:rPr lang="it-IT" smtClean="0"/>
              <a:t>‹N›</a:t>
            </a:fld>
            <a:endParaRPr lang="it-IT"/>
          </a:p>
        </p:txBody>
      </p:sp>
    </p:spTree>
    <p:extLst>
      <p:ext uri="{BB962C8B-B14F-4D97-AF65-F5344CB8AC3E}">
        <p14:creationId xmlns:p14="http://schemas.microsoft.com/office/powerpoint/2010/main" val="4007279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066CF1-24AE-294E-A239-9F902CF709D2}"/>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B62341A-3347-B447-8645-21E00690B7D5}"/>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6882B2D1-3A5E-9449-87B5-E73ACA4AB0CD}"/>
              </a:ext>
            </a:extLst>
          </p:cNvPr>
          <p:cNvSpPr>
            <a:spLocks noGrp="1"/>
          </p:cNvSpPr>
          <p:nvPr>
            <p:ph type="dt" sz="half" idx="10"/>
          </p:nvPr>
        </p:nvSpPr>
        <p:spPr/>
        <p:txBody>
          <a:bodyPr/>
          <a:lstStyle/>
          <a:p>
            <a:fld id="{CC53AFF6-0D8D-7847-AD18-D46F62BD74E8}" type="datetimeFigureOut">
              <a:rPr lang="it-IT" smtClean="0"/>
              <a:t>23/09/19</a:t>
            </a:fld>
            <a:endParaRPr lang="it-IT"/>
          </a:p>
        </p:txBody>
      </p:sp>
      <p:sp>
        <p:nvSpPr>
          <p:cNvPr id="5" name="Segnaposto piè di pagina 4">
            <a:extLst>
              <a:ext uri="{FF2B5EF4-FFF2-40B4-BE49-F238E27FC236}">
                <a16:creationId xmlns:a16="http://schemas.microsoft.com/office/drawing/2014/main" id="{8351AF6B-87B1-4541-8321-39ACF7003C7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18B3D92-BFE0-A74A-8070-D531A6BDBCD8}"/>
              </a:ext>
            </a:extLst>
          </p:cNvPr>
          <p:cNvSpPr>
            <a:spLocks noGrp="1"/>
          </p:cNvSpPr>
          <p:nvPr>
            <p:ph type="sldNum" sz="quarter" idx="12"/>
          </p:nvPr>
        </p:nvSpPr>
        <p:spPr/>
        <p:txBody>
          <a:bodyPr/>
          <a:lstStyle/>
          <a:p>
            <a:fld id="{2C33EE8E-3D4B-4747-AA11-D5CC95282A67}" type="slidenum">
              <a:rPr lang="it-IT" smtClean="0"/>
              <a:t>‹N›</a:t>
            </a:fld>
            <a:endParaRPr lang="it-IT"/>
          </a:p>
        </p:txBody>
      </p:sp>
    </p:spTree>
    <p:extLst>
      <p:ext uri="{BB962C8B-B14F-4D97-AF65-F5344CB8AC3E}">
        <p14:creationId xmlns:p14="http://schemas.microsoft.com/office/powerpoint/2010/main" val="2544688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62163B33-AAF7-FB4B-AB5B-499D3F5924B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B9CF900-5D75-0F44-B52F-6498DA8B67CB}"/>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C13429BB-8426-B245-891E-E1400CCD7E4B}"/>
              </a:ext>
            </a:extLst>
          </p:cNvPr>
          <p:cNvSpPr>
            <a:spLocks noGrp="1"/>
          </p:cNvSpPr>
          <p:nvPr>
            <p:ph type="dt" sz="half" idx="10"/>
          </p:nvPr>
        </p:nvSpPr>
        <p:spPr/>
        <p:txBody>
          <a:bodyPr/>
          <a:lstStyle/>
          <a:p>
            <a:fld id="{CC53AFF6-0D8D-7847-AD18-D46F62BD74E8}" type="datetimeFigureOut">
              <a:rPr lang="it-IT" smtClean="0"/>
              <a:t>23/09/19</a:t>
            </a:fld>
            <a:endParaRPr lang="it-IT"/>
          </a:p>
        </p:txBody>
      </p:sp>
      <p:sp>
        <p:nvSpPr>
          <p:cNvPr id="5" name="Segnaposto piè di pagina 4">
            <a:extLst>
              <a:ext uri="{FF2B5EF4-FFF2-40B4-BE49-F238E27FC236}">
                <a16:creationId xmlns:a16="http://schemas.microsoft.com/office/drawing/2014/main" id="{B77E16DF-E078-8247-B248-CA11D63442E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71927C4-C32A-E345-9D63-6A8551DED111}"/>
              </a:ext>
            </a:extLst>
          </p:cNvPr>
          <p:cNvSpPr>
            <a:spLocks noGrp="1"/>
          </p:cNvSpPr>
          <p:nvPr>
            <p:ph type="sldNum" sz="quarter" idx="12"/>
          </p:nvPr>
        </p:nvSpPr>
        <p:spPr/>
        <p:txBody>
          <a:bodyPr/>
          <a:lstStyle/>
          <a:p>
            <a:fld id="{2C33EE8E-3D4B-4747-AA11-D5CC95282A67}" type="slidenum">
              <a:rPr lang="it-IT" smtClean="0"/>
              <a:t>‹N›</a:t>
            </a:fld>
            <a:endParaRPr lang="it-IT"/>
          </a:p>
        </p:txBody>
      </p:sp>
    </p:spTree>
    <p:extLst>
      <p:ext uri="{BB962C8B-B14F-4D97-AF65-F5344CB8AC3E}">
        <p14:creationId xmlns:p14="http://schemas.microsoft.com/office/powerpoint/2010/main" val="2692832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DC9524-DCB4-5046-9B4B-63506FED632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2178A28-1387-DE4C-AC1E-D2F99573A100}"/>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A4DEE280-1CBD-A84C-9B08-A2C661F7FAFA}"/>
              </a:ext>
            </a:extLst>
          </p:cNvPr>
          <p:cNvSpPr>
            <a:spLocks noGrp="1"/>
          </p:cNvSpPr>
          <p:nvPr>
            <p:ph type="dt" sz="half" idx="10"/>
          </p:nvPr>
        </p:nvSpPr>
        <p:spPr/>
        <p:txBody>
          <a:bodyPr/>
          <a:lstStyle/>
          <a:p>
            <a:fld id="{CC53AFF6-0D8D-7847-AD18-D46F62BD74E8}" type="datetimeFigureOut">
              <a:rPr lang="it-IT" smtClean="0"/>
              <a:t>23/09/19</a:t>
            </a:fld>
            <a:endParaRPr lang="it-IT"/>
          </a:p>
        </p:txBody>
      </p:sp>
      <p:sp>
        <p:nvSpPr>
          <p:cNvPr id="5" name="Segnaposto piè di pagina 4">
            <a:extLst>
              <a:ext uri="{FF2B5EF4-FFF2-40B4-BE49-F238E27FC236}">
                <a16:creationId xmlns:a16="http://schemas.microsoft.com/office/drawing/2014/main" id="{27DD37CD-AB5A-1146-B190-57880B5AABB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515C17B-94C5-1943-AF13-FFE4AC3A0A4C}"/>
              </a:ext>
            </a:extLst>
          </p:cNvPr>
          <p:cNvSpPr>
            <a:spLocks noGrp="1"/>
          </p:cNvSpPr>
          <p:nvPr>
            <p:ph type="sldNum" sz="quarter" idx="12"/>
          </p:nvPr>
        </p:nvSpPr>
        <p:spPr/>
        <p:txBody>
          <a:bodyPr/>
          <a:lstStyle/>
          <a:p>
            <a:fld id="{2C33EE8E-3D4B-4747-AA11-D5CC95282A67}" type="slidenum">
              <a:rPr lang="it-IT" smtClean="0"/>
              <a:t>‹N›</a:t>
            </a:fld>
            <a:endParaRPr lang="it-IT"/>
          </a:p>
        </p:txBody>
      </p:sp>
    </p:spTree>
    <p:extLst>
      <p:ext uri="{BB962C8B-B14F-4D97-AF65-F5344CB8AC3E}">
        <p14:creationId xmlns:p14="http://schemas.microsoft.com/office/powerpoint/2010/main" val="893647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197E16-553E-D140-ABD1-CF3C24CC87C0}"/>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CC1FBDE-E731-1C4F-BB3D-A99D90E79A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8535DA2E-633E-0946-B416-9B2CE26C9CAB}"/>
              </a:ext>
            </a:extLst>
          </p:cNvPr>
          <p:cNvSpPr>
            <a:spLocks noGrp="1"/>
          </p:cNvSpPr>
          <p:nvPr>
            <p:ph type="dt" sz="half" idx="10"/>
          </p:nvPr>
        </p:nvSpPr>
        <p:spPr/>
        <p:txBody>
          <a:bodyPr/>
          <a:lstStyle/>
          <a:p>
            <a:fld id="{CC53AFF6-0D8D-7847-AD18-D46F62BD74E8}" type="datetimeFigureOut">
              <a:rPr lang="it-IT" smtClean="0"/>
              <a:t>23/09/19</a:t>
            </a:fld>
            <a:endParaRPr lang="it-IT"/>
          </a:p>
        </p:txBody>
      </p:sp>
      <p:sp>
        <p:nvSpPr>
          <p:cNvPr id="5" name="Segnaposto piè di pagina 4">
            <a:extLst>
              <a:ext uri="{FF2B5EF4-FFF2-40B4-BE49-F238E27FC236}">
                <a16:creationId xmlns:a16="http://schemas.microsoft.com/office/drawing/2014/main" id="{AA13DDB0-46EC-054E-8031-0770D0E0926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7A025D1-456C-9C42-A123-EBA6E37521A7}"/>
              </a:ext>
            </a:extLst>
          </p:cNvPr>
          <p:cNvSpPr>
            <a:spLocks noGrp="1"/>
          </p:cNvSpPr>
          <p:nvPr>
            <p:ph type="sldNum" sz="quarter" idx="12"/>
          </p:nvPr>
        </p:nvSpPr>
        <p:spPr/>
        <p:txBody>
          <a:bodyPr/>
          <a:lstStyle/>
          <a:p>
            <a:fld id="{2C33EE8E-3D4B-4747-AA11-D5CC95282A67}" type="slidenum">
              <a:rPr lang="it-IT" smtClean="0"/>
              <a:t>‹N›</a:t>
            </a:fld>
            <a:endParaRPr lang="it-IT"/>
          </a:p>
        </p:txBody>
      </p:sp>
    </p:spTree>
    <p:extLst>
      <p:ext uri="{BB962C8B-B14F-4D97-AF65-F5344CB8AC3E}">
        <p14:creationId xmlns:p14="http://schemas.microsoft.com/office/powerpoint/2010/main" val="4120059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0EF688-8A36-9849-AAE2-C7D51C7E089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38891D2-776D-4948-AD9A-2C3F3176FAFB}"/>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61A4F3C6-260A-4441-989D-540E6493D56A}"/>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CCCC7238-1186-D94B-BEC1-396171ED1852}"/>
              </a:ext>
            </a:extLst>
          </p:cNvPr>
          <p:cNvSpPr>
            <a:spLocks noGrp="1"/>
          </p:cNvSpPr>
          <p:nvPr>
            <p:ph type="dt" sz="half" idx="10"/>
          </p:nvPr>
        </p:nvSpPr>
        <p:spPr/>
        <p:txBody>
          <a:bodyPr/>
          <a:lstStyle/>
          <a:p>
            <a:fld id="{CC53AFF6-0D8D-7847-AD18-D46F62BD74E8}" type="datetimeFigureOut">
              <a:rPr lang="it-IT" smtClean="0"/>
              <a:t>23/09/19</a:t>
            </a:fld>
            <a:endParaRPr lang="it-IT"/>
          </a:p>
        </p:txBody>
      </p:sp>
      <p:sp>
        <p:nvSpPr>
          <p:cNvPr id="6" name="Segnaposto piè di pagina 5">
            <a:extLst>
              <a:ext uri="{FF2B5EF4-FFF2-40B4-BE49-F238E27FC236}">
                <a16:creationId xmlns:a16="http://schemas.microsoft.com/office/drawing/2014/main" id="{553DC5AB-9464-7747-A964-0437B1D9A68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B0FD858-EB23-D744-B7F8-AA9D81DE65CE}"/>
              </a:ext>
            </a:extLst>
          </p:cNvPr>
          <p:cNvSpPr>
            <a:spLocks noGrp="1"/>
          </p:cNvSpPr>
          <p:nvPr>
            <p:ph type="sldNum" sz="quarter" idx="12"/>
          </p:nvPr>
        </p:nvSpPr>
        <p:spPr/>
        <p:txBody>
          <a:bodyPr/>
          <a:lstStyle/>
          <a:p>
            <a:fld id="{2C33EE8E-3D4B-4747-AA11-D5CC95282A67}" type="slidenum">
              <a:rPr lang="it-IT" smtClean="0"/>
              <a:t>‹N›</a:t>
            </a:fld>
            <a:endParaRPr lang="it-IT"/>
          </a:p>
        </p:txBody>
      </p:sp>
    </p:spTree>
    <p:extLst>
      <p:ext uri="{BB962C8B-B14F-4D97-AF65-F5344CB8AC3E}">
        <p14:creationId xmlns:p14="http://schemas.microsoft.com/office/powerpoint/2010/main" val="3279979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E0C560-C978-0547-AED9-2D977C456175}"/>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25C5BB4-530B-E045-84F4-45F25AD3E9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AF266A23-5A13-DE46-91AC-DF9CC610116D}"/>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5269AD87-0E79-3445-A01E-3EE8A4F096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2332A779-93D6-9B4E-8033-24B115A72CD9}"/>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4BFCEEDA-8651-7A4C-8892-F4A3613ACA9C}"/>
              </a:ext>
            </a:extLst>
          </p:cNvPr>
          <p:cNvSpPr>
            <a:spLocks noGrp="1"/>
          </p:cNvSpPr>
          <p:nvPr>
            <p:ph type="dt" sz="half" idx="10"/>
          </p:nvPr>
        </p:nvSpPr>
        <p:spPr/>
        <p:txBody>
          <a:bodyPr/>
          <a:lstStyle/>
          <a:p>
            <a:fld id="{CC53AFF6-0D8D-7847-AD18-D46F62BD74E8}" type="datetimeFigureOut">
              <a:rPr lang="it-IT" smtClean="0"/>
              <a:t>23/09/19</a:t>
            </a:fld>
            <a:endParaRPr lang="it-IT"/>
          </a:p>
        </p:txBody>
      </p:sp>
      <p:sp>
        <p:nvSpPr>
          <p:cNvPr id="8" name="Segnaposto piè di pagina 7">
            <a:extLst>
              <a:ext uri="{FF2B5EF4-FFF2-40B4-BE49-F238E27FC236}">
                <a16:creationId xmlns:a16="http://schemas.microsoft.com/office/drawing/2014/main" id="{ADE6B0F8-287D-2B49-941A-61AC92D9101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DA7524BE-3B67-4E44-A10E-13676AE77286}"/>
              </a:ext>
            </a:extLst>
          </p:cNvPr>
          <p:cNvSpPr>
            <a:spLocks noGrp="1"/>
          </p:cNvSpPr>
          <p:nvPr>
            <p:ph type="sldNum" sz="quarter" idx="12"/>
          </p:nvPr>
        </p:nvSpPr>
        <p:spPr/>
        <p:txBody>
          <a:bodyPr/>
          <a:lstStyle/>
          <a:p>
            <a:fld id="{2C33EE8E-3D4B-4747-AA11-D5CC95282A67}" type="slidenum">
              <a:rPr lang="it-IT" smtClean="0"/>
              <a:t>‹N›</a:t>
            </a:fld>
            <a:endParaRPr lang="it-IT"/>
          </a:p>
        </p:txBody>
      </p:sp>
    </p:spTree>
    <p:extLst>
      <p:ext uri="{BB962C8B-B14F-4D97-AF65-F5344CB8AC3E}">
        <p14:creationId xmlns:p14="http://schemas.microsoft.com/office/powerpoint/2010/main" val="227771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972BBD-2FDE-EA46-8E86-800A97B9F79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91CE3F64-5163-7B4F-80D1-4EBED14443A0}"/>
              </a:ext>
            </a:extLst>
          </p:cNvPr>
          <p:cNvSpPr>
            <a:spLocks noGrp="1"/>
          </p:cNvSpPr>
          <p:nvPr>
            <p:ph type="dt" sz="half" idx="10"/>
          </p:nvPr>
        </p:nvSpPr>
        <p:spPr/>
        <p:txBody>
          <a:bodyPr/>
          <a:lstStyle/>
          <a:p>
            <a:fld id="{CC53AFF6-0D8D-7847-AD18-D46F62BD74E8}" type="datetimeFigureOut">
              <a:rPr lang="it-IT" smtClean="0"/>
              <a:t>23/09/19</a:t>
            </a:fld>
            <a:endParaRPr lang="it-IT"/>
          </a:p>
        </p:txBody>
      </p:sp>
      <p:sp>
        <p:nvSpPr>
          <p:cNvPr id="4" name="Segnaposto piè di pagina 3">
            <a:extLst>
              <a:ext uri="{FF2B5EF4-FFF2-40B4-BE49-F238E27FC236}">
                <a16:creationId xmlns:a16="http://schemas.microsoft.com/office/drawing/2014/main" id="{23860009-1C1D-1A44-BFBA-83C0276B002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5EE8F39-C482-F448-BC76-9B4746B6D27A}"/>
              </a:ext>
            </a:extLst>
          </p:cNvPr>
          <p:cNvSpPr>
            <a:spLocks noGrp="1"/>
          </p:cNvSpPr>
          <p:nvPr>
            <p:ph type="sldNum" sz="quarter" idx="12"/>
          </p:nvPr>
        </p:nvSpPr>
        <p:spPr/>
        <p:txBody>
          <a:bodyPr/>
          <a:lstStyle/>
          <a:p>
            <a:fld id="{2C33EE8E-3D4B-4747-AA11-D5CC95282A67}" type="slidenum">
              <a:rPr lang="it-IT" smtClean="0"/>
              <a:t>‹N›</a:t>
            </a:fld>
            <a:endParaRPr lang="it-IT"/>
          </a:p>
        </p:txBody>
      </p:sp>
    </p:spTree>
    <p:extLst>
      <p:ext uri="{BB962C8B-B14F-4D97-AF65-F5344CB8AC3E}">
        <p14:creationId xmlns:p14="http://schemas.microsoft.com/office/powerpoint/2010/main" val="321183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8C8D444-EECC-4144-8D2F-93AD3ABF0BD0}"/>
              </a:ext>
            </a:extLst>
          </p:cNvPr>
          <p:cNvSpPr>
            <a:spLocks noGrp="1"/>
          </p:cNvSpPr>
          <p:nvPr>
            <p:ph type="dt" sz="half" idx="10"/>
          </p:nvPr>
        </p:nvSpPr>
        <p:spPr/>
        <p:txBody>
          <a:bodyPr/>
          <a:lstStyle/>
          <a:p>
            <a:fld id="{CC53AFF6-0D8D-7847-AD18-D46F62BD74E8}" type="datetimeFigureOut">
              <a:rPr lang="it-IT" smtClean="0"/>
              <a:t>23/09/19</a:t>
            </a:fld>
            <a:endParaRPr lang="it-IT"/>
          </a:p>
        </p:txBody>
      </p:sp>
      <p:sp>
        <p:nvSpPr>
          <p:cNvPr id="3" name="Segnaposto piè di pagina 2">
            <a:extLst>
              <a:ext uri="{FF2B5EF4-FFF2-40B4-BE49-F238E27FC236}">
                <a16:creationId xmlns:a16="http://schemas.microsoft.com/office/drawing/2014/main" id="{6905EA91-2EF7-DB47-AFF6-CA5F8F541E82}"/>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99BAF02-18D4-8F47-8B7B-52FF1996C990}"/>
              </a:ext>
            </a:extLst>
          </p:cNvPr>
          <p:cNvSpPr>
            <a:spLocks noGrp="1"/>
          </p:cNvSpPr>
          <p:nvPr>
            <p:ph type="sldNum" sz="quarter" idx="12"/>
          </p:nvPr>
        </p:nvSpPr>
        <p:spPr/>
        <p:txBody>
          <a:bodyPr/>
          <a:lstStyle/>
          <a:p>
            <a:fld id="{2C33EE8E-3D4B-4747-AA11-D5CC95282A67}" type="slidenum">
              <a:rPr lang="it-IT" smtClean="0"/>
              <a:t>‹N›</a:t>
            </a:fld>
            <a:endParaRPr lang="it-IT"/>
          </a:p>
        </p:txBody>
      </p:sp>
    </p:spTree>
    <p:extLst>
      <p:ext uri="{BB962C8B-B14F-4D97-AF65-F5344CB8AC3E}">
        <p14:creationId xmlns:p14="http://schemas.microsoft.com/office/powerpoint/2010/main" val="252798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E51119-0CB9-C940-A249-6EBAC46569B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217D74B-BCDD-1143-88B2-1059260356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12FDE59E-3F21-ED4A-A6BE-B56934FED3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1CBEE407-4F4C-3841-97C1-8EDD922FCE79}"/>
              </a:ext>
            </a:extLst>
          </p:cNvPr>
          <p:cNvSpPr>
            <a:spLocks noGrp="1"/>
          </p:cNvSpPr>
          <p:nvPr>
            <p:ph type="dt" sz="half" idx="10"/>
          </p:nvPr>
        </p:nvSpPr>
        <p:spPr/>
        <p:txBody>
          <a:bodyPr/>
          <a:lstStyle/>
          <a:p>
            <a:fld id="{CC53AFF6-0D8D-7847-AD18-D46F62BD74E8}" type="datetimeFigureOut">
              <a:rPr lang="it-IT" smtClean="0"/>
              <a:t>23/09/19</a:t>
            </a:fld>
            <a:endParaRPr lang="it-IT"/>
          </a:p>
        </p:txBody>
      </p:sp>
      <p:sp>
        <p:nvSpPr>
          <p:cNvPr id="6" name="Segnaposto piè di pagina 5">
            <a:extLst>
              <a:ext uri="{FF2B5EF4-FFF2-40B4-BE49-F238E27FC236}">
                <a16:creationId xmlns:a16="http://schemas.microsoft.com/office/drawing/2014/main" id="{DA76C78E-62CB-C64B-A483-3B0FAD627C0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8E8AD5E-EE15-5E46-9008-301259FA4806}"/>
              </a:ext>
            </a:extLst>
          </p:cNvPr>
          <p:cNvSpPr>
            <a:spLocks noGrp="1"/>
          </p:cNvSpPr>
          <p:nvPr>
            <p:ph type="sldNum" sz="quarter" idx="12"/>
          </p:nvPr>
        </p:nvSpPr>
        <p:spPr/>
        <p:txBody>
          <a:bodyPr/>
          <a:lstStyle/>
          <a:p>
            <a:fld id="{2C33EE8E-3D4B-4747-AA11-D5CC95282A67}" type="slidenum">
              <a:rPr lang="it-IT" smtClean="0"/>
              <a:t>‹N›</a:t>
            </a:fld>
            <a:endParaRPr lang="it-IT"/>
          </a:p>
        </p:txBody>
      </p:sp>
    </p:spTree>
    <p:extLst>
      <p:ext uri="{BB962C8B-B14F-4D97-AF65-F5344CB8AC3E}">
        <p14:creationId xmlns:p14="http://schemas.microsoft.com/office/powerpoint/2010/main" val="3141062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5ACEBD-3080-9D4D-B229-FAE4EFC77CC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59E14BF-0391-9141-B240-7A9EF16704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9D69FF0-DF85-6B41-A420-C3C2F77B12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A7D0207D-E297-DF49-B6A0-2A2F9A074E98}"/>
              </a:ext>
            </a:extLst>
          </p:cNvPr>
          <p:cNvSpPr>
            <a:spLocks noGrp="1"/>
          </p:cNvSpPr>
          <p:nvPr>
            <p:ph type="dt" sz="half" idx="10"/>
          </p:nvPr>
        </p:nvSpPr>
        <p:spPr/>
        <p:txBody>
          <a:bodyPr/>
          <a:lstStyle/>
          <a:p>
            <a:fld id="{CC53AFF6-0D8D-7847-AD18-D46F62BD74E8}" type="datetimeFigureOut">
              <a:rPr lang="it-IT" smtClean="0"/>
              <a:t>23/09/19</a:t>
            </a:fld>
            <a:endParaRPr lang="it-IT"/>
          </a:p>
        </p:txBody>
      </p:sp>
      <p:sp>
        <p:nvSpPr>
          <p:cNvPr id="6" name="Segnaposto piè di pagina 5">
            <a:extLst>
              <a:ext uri="{FF2B5EF4-FFF2-40B4-BE49-F238E27FC236}">
                <a16:creationId xmlns:a16="http://schemas.microsoft.com/office/drawing/2014/main" id="{02EF4BA1-B24B-1F4B-8E02-131CDAE9EEF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467F0E9-37BD-0547-BEB0-A06C3204AD8C}"/>
              </a:ext>
            </a:extLst>
          </p:cNvPr>
          <p:cNvSpPr>
            <a:spLocks noGrp="1"/>
          </p:cNvSpPr>
          <p:nvPr>
            <p:ph type="sldNum" sz="quarter" idx="12"/>
          </p:nvPr>
        </p:nvSpPr>
        <p:spPr/>
        <p:txBody>
          <a:bodyPr/>
          <a:lstStyle/>
          <a:p>
            <a:fld id="{2C33EE8E-3D4B-4747-AA11-D5CC95282A67}" type="slidenum">
              <a:rPr lang="it-IT" smtClean="0"/>
              <a:t>‹N›</a:t>
            </a:fld>
            <a:endParaRPr lang="it-IT"/>
          </a:p>
        </p:txBody>
      </p:sp>
    </p:spTree>
    <p:extLst>
      <p:ext uri="{BB962C8B-B14F-4D97-AF65-F5344CB8AC3E}">
        <p14:creationId xmlns:p14="http://schemas.microsoft.com/office/powerpoint/2010/main" val="965216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9867744-3FC6-2B4A-A6BF-EB2D4290EB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01AA26B-1EC8-F742-BC02-1680E25774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5DD558F4-F783-7C42-A29A-D6E44618A6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3AFF6-0D8D-7847-AD18-D46F62BD74E8}" type="datetimeFigureOut">
              <a:rPr lang="it-IT" smtClean="0"/>
              <a:t>23/09/19</a:t>
            </a:fld>
            <a:endParaRPr lang="it-IT"/>
          </a:p>
        </p:txBody>
      </p:sp>
      <p:sp>
        <p:nvSpPr>
          <p:cNvPr id="5" name="Segnaposto piè di pagina 4">
            <a:extLst>
              <a:ext uri="{FF2B5EF4-FFF2-40B4-BE49-F238E27FC236}">
                <a16:creationId xmlns:a16="http://schemas.microsoft.com/office/drawing/2014/main" id="{2CB25BAE-081D-A54C-BCAB-0D6A57DB36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7A397BDB-52F3-F24F-85A3-B9ABF45F6A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33EE8E-3D4B-4747-AA11-D5CC95282A67}" type="slidenum">
              <a:rPr lang="it-IT" smtClean="0"/>
              <a:t>‹N›</a:t>
            </a:fld>
            <a:endParaRPr lang="it-IT"/>
          </a:p>
        </p:txBody>
      </p:sp>
    </p:spTree>
    <p:extLst>
      <p:ext uri="{BB962C8B-B14F-4D97-AF65-F5344CB8AC3E}">
        <p14:creationId xmlns:p14="http://schemas.microsoft.com/office/powerpoint/2010/main" val="2789107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DC53A1-5100-7C45-847B-C18732328ACF}"/>
              </a:ext>
            </a:extLst>
          </p:cNvPr>
          <p:cNvSpPr>
            <a:spLocks noGrp="1"/>
          </p:cNvSpPr>
          <p:nvPr>
            <p:ph type="ctrTitle"/>
          </p:nvPr>
        </p:nvSpPr>
        <p:spPr/>
        <p:txBody>
          <a:bodyPr/>
          <a:lstStyle/>
          <a:p>
            <a:r>
              <a:rPr lang="it-IT" b="1" dirty="0">
                <a:solidFill>
                  <a:srgbClr val="C00000"/>
                </a:solidFill>
              </a:rPr>
              <a:t>Storia dell’estetica</a:t>
            </a:r>
          </a:p>
        </p:txBody>
      </p:sp>
      <p:sp>
        <p:nvSpPr>
          <p:cNvPr id="3" name="Sottotitolo 2">
            <a:extLst>
              <a:ext uri="{FF2B5EF4-FFF2-40B4-BE49-F238E27FC236}">
                <a16:creationId xmlns:a16="http://schemas.microsoft.com/office/drawing/2014/main" id="{19F89E07-F1A1-DC47-88FD-1E59586C4994}"/>
              </a:ext>
            </a:extLst>
          </p:cNvPr>
          <p:cNvSpPr>
            <a:spLocks noGrp="1"/>
          </p:cNvSpPr>
          <p:nvPr>
            <p:ph type="subTitle" idx="1"/>
          </p:nvPr>
        </p:nvSpPr>
        <p:spPr/>
        <p:txBody>
          <a:bodyPr/>
          <a:lstStyle/>
          <a:p>
            <a:r>
              <a:rPr lang="it-IT" dirty="0"/>
              <a:t>A.A. 2019/2020, II semestre</a:t>
            </a:r>
          </a:p>
          <a:p>
            <a:r>
              <a:rPr lang="it-IT" dirty="0"/>
              <a:t>Mariagrazia </a:t>
            </a:r>
            <a:r>
              <a:rPr lang="it-IT" dirty="0" err="1"/>
              <a:t>Portera</a:t>
            </a:r>
            <a:endParaRPr lang="it-IT" dirty="0"/>
          </a:p>
        </p:txBody>
      </p:sp>
    </p:spTree>
    <p:extLst>
      <p:ext uri="{BB962C8B-B14F-4D97-AF65-F5344CB8AC3E}">
        <p14:creationId xmlns:p14="http://schemas.microsoft.com/office/powerpoint/2010/main" val="1767446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B08E08-4C43-724E-9E96-33E96FE2F971}"/>
              </a:ext>
            </a:extLst>
          </p:cNvPr>
          <p:cNvSpPr>
            <a:spLocks noGrp="1"/>
          </p:cNvSpPr>
          <p:nvPr>
            <p:ph type="title"/>
          </p:nvPr>
        </p:nvSpPr>
        <p:spPr/>
        <p:txBody>
          <a:bodyPr/>
          <a:lstStyle/>
          <a:p>
            <a:r>
              <a:rPr lang="it-IT" b="1" dirty="0" err="1">
                <a:solidFill>
                  <a:srgbClr val="C00000"/>
                </a:solidFill>
              </a:rPr>
              <a:t>Mìmesis</a:t>
            </a:r>
            <a:endParaRPr lang="it-IT" b="1" dirty="0">
              <a:solidFill>
                <a:srgbClr val="C00000"/>
              </a:solidFill>
            </a:endParaRPr>
          </a:p>
        </p:txBody>
      </p:sp>
      <p:sp>
        <p:nvSpPr>
          <p:cNvPr id="3" name="Segnaposto contenuto 2">
            <a:extLst>
              <a:ext uri="{FF2B5EF4-FFF2-40B4-BE49-F238E27FC236}">
                <a16:creationId xmlns:a16="http://schemas.microsoft.com/office/drawing/2014/main" id="{58FA3B4B-6D91-F248-BAFC-17C9AF4841B3}"/>
              </a:ext>
            </a:extLst>
          </p:cNvPr>
          <p:cNvSpPr>
            <a:spLocks noGrp="1"/>
          </p:cNvSpPr>
          <p:nvPr>
            <p:ph idx="1"/>
          </p:nvPr>
        </p:nvSpPr>
        <p:spPr/>
        <p:txBody>
          <a:bodyPr>
            <a:normAutofit/>
          </a:bodyPr>
          <a:lstStyle/>
          <a:p>
            <a:pPr marL="0" indent="0">
              <a:buNone/>
            </a:pPr>
            <a:r>
              <a:rPr lang="it-IT" sz="3000" dirty="0"/>
              <a:t>Poesia, musica, danza sono ispirazione divina; quindi </a:t>
            </a:r>
            <a:r>
              <a:rPr lang="it-IT" sz="3000" b="1" dirty="0"/>
              <a:t>NON</a:t>
            </a:r>
            <a:r>
              <a:rPr lang="it-IT" sz="3000" dirty="0"/>
              <a:t> creazione</a:t>
            </a:r>
          </a:p>
          <a:p>
            <a:pPr marL="0" indent="0">
              <a:buNone/>
            </a:pPr>
            <a:endParaRPr lang="it-IT" sz="3000" dirty="0"/>
          </a:p>
          <a:p>
            <a:pPr marL="0" indent="0">
              <a:buNone/>
            </a:pPr>
            <a:r>
              <a:rPr lang="it-IT" sz="3000" dirty="0"/>
              <a:t>Sia le musiche che le tecniche sono imitazione</a:t>
            </a:r>
          </a:p>
          <a:p>
            <a:pPr>
              <a:buFontTx/>
              <a:buChar char="-"/>
            </a:pPr>
            <a:r>
              <a:rPr lang="it-IT" sz="3000" dirty="0"/>
              <a:t>Poesia musica e danza </a:t>
            </a:r>
            <a:r>
              <a:rPr lang="it-IT" sz="3000" b="1" dirty="0"/>
              <a:t>imitano</a:t>
            </a:r>
            <a:r>
              <a:rPr lang="it-IT" sz="3000" dirty="0"/>
              <a:t> l’armonia divina attraverso il dio che le ispira</a:t>
            </a:r>
          </a:p>
          <a:p>
            <a:pPr>
              <a:buFontTx/>
              <a:buChar char="-"/>
            </a:pPr>
            <a:r>
              <a:rPr lang="it-IT" sz="3000" dirty="0"/>
              <a:t>Pittore, scultore, architetto </a:t>
            </a:r>
            <a:r>
              <a:rPr lang="it-IT" sz="3000" b="1" dirty="0"/>
              <a:t>applicano un canone</a:t>
            </a:r>
            <a:r>
              <a:rPr lang="it-IT" sz="3000" dirty="0"/>
              <a:t>, cioè delle regole (es. Canone di </a:t>
            </a:r>
            <a:r>
              <a:rPr lang="it-IT" sz="3000" dirty="0" err="1"/>
              <a:t>Policleto</a:t>
            </a:r>
            <a:r>
              <a:rPr lang="it-IT" sz="3000" dirty="0"/>
              <a:t>; </a:t>
            </a:r>
            <a:r>
              <a:rPr lang="it-IT" sz="3000" i="1" dirty="0"/>
              <a:t>De </a:t>
            </a:r>
            <a:r>
              <a:rPr lang="it-IT" sz="3000" i="1" dirty="0" err="1"/>
              <a:t>Architectura</a:t>
            </a:r>
            <a:r>
              <a:rPr lang="it-IT" sz="3000" i="1" dirty="0"/>
              <a:t> </a:t>
            </a:r>
            <a:r>
              <a:rPr lang="it-IT" sz="3000" dirty="0"/>
              <a:t>di Marco Vitruvio Pollione, I secolo a.C.), che si rifanno alla divina armonia naturale</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2637466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D0E1B6B-69C9-074C-BAC1-D2ACB85E7C00}"/>
              </a:ext>
            </a:extLst>
          </p:cNvPr>
          <p:cNvSpPr>
            <a:spLocks noGrp="1"/>
          </p:cNvSpPr>
          <p:nvPr>
            <p:ph idx="1"/>
          </p:nvPr>
        </p:nvSpPr>
        <p:spPr/>
        <p:txBody>
          <a:bodyPr>
            <a:normAutofit/>
          </a:bodyPr>
          <a:lstStyle/>
          <a:p>
            <a:pPr marL="0" indent="0" algn="ctr">
              <a:buNone/>
            </a:pPr>
            <a:r>
              <a:rPr lang="it-IT" sz="4400" dirty="0">
                <a:solidFill>
                  <a:srgbClr val="C00000"/>
                </a:solidFill>
              </a:rPr>
              <a:t>Grecia presocratica </a:t>
            </a:r>
          </a:p>
        </p:txBody>
      </p:sp>
    </p:spTree>
    <p:extLst>
      <p:ext uri="{BB962C8B-B14F-4D97-AF65-F5344CB8AC3E}">
        <p14:creationId xmlns:p14="http://schemas.microsoft.com/office/powerpoint/2010/main" val="591210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2BD886-964C-824C-BDE2-A9DE05234D02}"/>
              </a:ext>
            </a:extLst>
          </p:cNvPr>
          <p:cNvSpPr>
            <a:spLocks noGrp="1"/>
          </p:cNvSpPr>
          <p:nvPr>
            <p:ph type="title"/>
          </p:nvPr>
        </p:nvSpPr>
        <p:spPr/>
        <p:txBody>
          <a:bodyPr/>
          <a:lstStyle/>
          <a:p>
            <a:r>
              <a:rPr lang="it-IT" b="1" dirty="0">
                <a:solidFill>
                  <a:srgbClr val="C00000"/>
                </a:solidFill>
              </a:rPr>
              <a:t>Pitagora e i pitagorici (V secolo </a:t>
            </a:r>
            <a:r>
              <a:rPr lang="it-IT" b="1" dirty="0" err="1">
                <a:solidFill>
                  <a:srgbClr val="C00000"/>
                </a:solidFill>
              </a:rPr>
              <a:t>a.C</a:t>
            </a:r>
            <a:r>
              <a:rPr lang="it-IT" b="1" dirty="0">
                <a:solidFill>
                  <a:srgbClr val="C00000"/>
                </a:solidFill>
              </a:rPr>
              <a:t>)</a:t>
            </a:r>
          </a:p>
        </p:txBody>
      </p:sp>
      <p:sp>
        <p:nvSpPr>
          <p:cNvPr id="3" name="Segnaposto contenuto 2">
            <a:extLst>
              <a:ext uri="{FF2B5EF4-FFF2-40B4-BE49-F238E27FC236}">
                <a16:creationId xmlns:a16="http://schemas.microsoft.com/office/drawing/2014/main" id="{039E38FE-6C09-644E-AEE8-EF6D17908E35}"/>
              </a:ext>
            </a:extLst>
          </p:cNvPr>
          <p:cNvSpPr>
            <a:spLocks noGrp="1"/>
          </p:cNvSpPr>
          <p:nvPr>
            <p:ph idx="1"/>
          </p:nvPr>
        </p:nvSpPr>
        <p:spPr>
          <a:xfrm>
            <a:off x="838200" y="1825624"/>
            <a:ext cx="10515600" cy="4727575"/>
          </a:xfrm>
        </p:spPr>
        <p:txBody>
          <a:bodyPr>
            <a:normAutofit fontScale="92500" lnSpcReduction="10000"/>
          </a:bodyPr>
          <a:lstStyle/>
          <a:p>
            <a:pPr marL="0" indent="0">
              <a:buNone/>
            </a:pPr>
            <a:r>
              <a:rPr lang="it-IT" sz="3200" dirty="0"/>
              <a:t>Armonia = proporzione, cioè «uguaglianza di rapporti», tra le parti e il tutto</a:t>
            </a:r>
          </a:p>
          <a:p>
            <a:pPr marL="0" indent="0">
              <a:buNone/>
            </a:pPr>
            <a:r>
              <a:rPr lang="it-IT" sz="3200" dirty="0"/>
              <a:t>L’idea che la </a:t>
            </a:r>
            <a:r>
              <a:rPr lang="it-IT" sz="3200" b="1" i="1" dirty="0"/>
              <a:t>proporzione matematica </a:t>
            </a:r>
            <a:r>
              <a:rPr lang="it-IT" sz="3200" dirty="0"/>
              <a:t>costituisca la legge dell’ordine e della bellezza del mondo deriva nei pitagorici dallo studio della </a:t>
            </a:r>
            <a:r>
              <a:rPr lang="it-IT" sz="3200" b="1" dirty="0"/>
              <a:t>musica</a:t>
            </a:r>
            <a:r>
              <a:rPr lang="it-IT" sz="3200" dirty="0"/>
              <a:t>.</a:t>
            </a:r>
          </a:p>
          <a:p>
            <a:pPr marL="0" indent="0">
              <a:buNone/>
            </a:pPr>
            <a:r>
              <a:rPr lang="it-IT" sz="3200" dirty="0"/>
              <a:t>Relazione numerica costante tra la lunghezza delle corde della lira e gli accordi fondamentali di ottava, di quinta e di quarta; corrispondente ai rapporti matematici sussistenti tra le distanze dei pianeti e le loro rivoluzioni</a:t>
            </a:r>
          </a:p>
          <a:p>
            <a:pPr>
              <a:buFontTx/>
              <a:buChar char="-"/>
            </a:pPr>
            <a:r>
              <a:rPr lang="it-IT" sz="3200" dirty="0"/>
              <a:t>La musica come </a:t>
            </a:r>
            <a:r>
              <a:rPr lang="it-IT" sz="3200" b="1" dirty="0"/>
              <a:t>scienza dell’armonia</a:t>
            </a:r>
          </a:p>
          <a:p>
            <a:pPr>
              <a:buFontTx/>
              <a:buChar char="-"/>
            </a:pPr>
            <a:r>
              <a:rPr lang="it-IT" sz="3200" dirty="0"/>
              <a:t>La musica come scienza sensibile dei suoni e </a:t>
            </a:r>
            <a:r>
              <a:rPr lang="it-IT" sz="3200" b="1" dirty="0"/>
              <a:t>psicagogia</a:t>
            </a:r>
          </a:p>
          <a:p>
            <a:endParaRPr lang="it-IT" dirty="0"/>
          </a:p>
        </p:txBody>
      </p:sp>
    </p:spTree>
    <p:extLst>
      <p:ext uri="{BB962C8B-B14F-4D97-AF65-F5344CB8AC3E}">
        <p14:creationId xmlns:p14="http://schemas.microsoft.com/office/powerpoint/2010/main" val="2187991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6B7448-A7D3-F341-9220-B911EF3BB01B}"/>
              </a:ext>
            </a:extLst>
          </p:cNvPr>
          <p:cNvSpPr>
            <a:spLocks noGrp="1"/>
          </p:cNvSpPr>
          <p:nvPr>
            <p:ph type="title"/>
          </p:nvPr>
        </p:nvSpPr>
        <p:spPr/>
        <p:txBody>
          <a:bodyPr/>
          <a:lstStyle/>
          <a:p>
            <a:r>
              <a:rPr lang="it-IT" b="1" dirty="0">
                <a:solidFill>
                  <a:srgbClr val="C00000"/>
                </a:solidFill>
              </a:rPr>
              <a:t>Eraclito (540 </a:t>
            </a:r>
            <a:r>
              <a:rPr lang="it-IT" b="1" dirty="0" err="1">
                <a:solidFill>
                  <a:srgbClr val="C00000"/>
                </a:solidFill>
              </a:rPr>
              <a:t>ca</a:t>
            </a:r>
            <a:r>
              <a:rPr lang="it-IT" b="1" dirty="0">
                <a:solidFill>
                  <a:srgbClr val="C00000"/>
                </a:solidFill>
              </a:rPr>
              <a:t>. – 480 </a:t>
            </a:r>
            <a:r>
              <a:rPr lang="it-IT" b="1" dirty="0" err="1">
                <a:solidFill>
                  <a:srgbClr val="C00000"/>
                </a:solidFill>
              </a:rPr>
              <a:t>ca</a:t>
            </a:r>
            <a:r>
              <a:rPr lang="it-IT" b="1" dirty="0">
                <a:solidFill>
                  <a:srgbClr val="C00000"/>
                </a:solidFill>
              </a:rPr>
              <a:t>. a.C.)</a:t>
            </a:r>
          </a:p>
        </p:txBody>
      </p:sp>
      <p:sp>
        <p:nvSpPr>
          <p:cNvPr id="3" name="Segnaposto contenuto 2">
            <a:extLst>
              <a:ext uri="{FF2B5EF4-FFF2-40B4-BE49-F238E27FC236}">
                <a16:creationId xmlns:a16="http://schemas.microsoft.com/office/drawing/2014/main" id="{E0913708-F8BD-864F-B5A9-04ABE510031E}"/>
              </a:ext>
            </a:extLst>
          </p:cNvPr>
          <p:cNvSpPr>
            <a:spLocks noGrp="1"/>
          </p:cNvSpPr>
          <p:nvPr>
            <p:ph idx="1"/>
          </p:nvPr>
        </p:nvSpPr>
        <p:spPr>
          <a:xfrm>
            <a:off x="838200" y="1825625"/>
            <a:ext cx="10515600" cy="4661672"/>
          </a:xfrm>
        </p:spPr>
        <p:txBody>
          <a:bodyPr>
            <a:normAutofit/>
          </a:bodyPr>
          <a:lstStyle/>
          <a:p>
            <a:pPr marL="0" indent="0">
              <a:buNone/>
            </a:pPr>
            <a:r>
              <a:rPr lang="it-IT" sz="3000" dirty="0"/>
              <a:t>Principio dell’</a:t>
            </a:r>
            <a:r>
              <a:rPr lang="it-IT" sz="3000" b="1" dirty="0"/>
              <a:t>armonia cosmica</a:t>
            </a:r>
            <a:r>
              <a:rPr lang="it-IT" sz="3000" dirty="0"/>
              <a:t>: lotta e unità degli opposti</a:t>
            </a:r>
          </a:p>
          <a:p>
            <a:pPr marL="0" indent="0">
              <a:buNone/>
            </a:pPr>
            <a:r>
              <a:rPr lang="it-IT" sz="3000" dirty="0"/>
              <a:t>«Non comprendono come, pur discordando in se stesso, è concorde: armonia contrastante, come quella dell'arco e della lira» </a:t>
            </a:r>
          </a:p>
          <a:p>
            <a:pPr marL="0" indent="0">
              <a:buNone/>
            </a:pPr>
            <a:r>
              <a:rPr lang="it-IT" sz="3000" dirty="0"/>
              <a:t>(</a:t>
            </a:r>
            <a:r>
              <a:rPr lang="it-IT" sz="3000" dirty="0" err="1"/>
              <a:t>fr</a:t>
            </a:r>
            <a:r>
              <a:rPr lang="it-IT" sz="3000" dirty="0"/>
              <a:t>. 51)</a:t>
            </a:r>
          </a:p>
          <a:p>
            <a:pPr marL="0" indent="0">
              <a:buNone/>
            </a:pPr>
            <a:r>
              <a:rPr lang="it-IT" sz="3000" dirty="0"/>
              <a:t>La </a:t>
            </a:r>
            <a:r>
              <a:rPr lang="it-IT" sz="3000" b="1" dirty="0"/>
              <a:t>tensione dei contrari </a:t>
            </a:r>
            <a:r>
              <a:rPr lang="it-IT" sz="3000" dirty="0"/>
              <a:t>è  al servizio di una superiore e invisibile armonia che coincide con il </a:t>
            </a:r>
            <a:r>
              <a:rPr lang="it-IT" sz="3000" b="1" dirty="0"/>
              <a:t>Logos</a:t>
            </a:r>
            <a:r>
              <a:rPr lang="it-IT" sz="3000" dirty="0"/>
              <a:t> del mondo (= Fuoco), il principio razionale che governa tutte le cose come legge universale e divina</a:t>
            </a:r>
          </a:p>
          <a:p>
            <a:pPr marL="0" indent="0">
              <a:buNone/>
            </a:pPr>
            <a:r>
              <a:rPr lang="it-IT" sz="3000" dirty="0"/>
              <a:t>La musica è espressione, nell’accordo dei discorsi, dell’armonia nascosta che regge il mondo</a:t>
            </a:r>
          </a:p>
        </p:txBody>
      </p:sp>
    </p:spTree>
    <p:extLst>
      <p:ext uri="{BB962C8B-B14F-4D97-AF65-F5344CB8AC3E}">
        <p14:creationId xmlns:p14="http://schemas.microsoft.com/office/powerpoint/2010/main" val="3647945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8D9164-82BF-B041-A13E-C5FB28854F16}"/>
              </a:ext>
            </a:extLst>
          </p:cNvPr>
          <p:cNvSpPr>
            <a:spLocks noGrp="1"/>
          </p:cNvSpPr>
          <p:nvPr>
            <p:ph type="title"/>
          </p:nvPr>
        </p:nvSpPr>
        <p:spPr/>
        <p:txBody>
          <a:bodyPr/>
          <a:lstStyle/>
          <a:p>
            <a:r>
              <a:rPr lang="it-IT" b="1" dirty="0">
                <a:solidFill>
                  <a:srgbClr val="C00000"/>
                </a:solidFill>
              </a:rPr>
              <a:t>Empedocle (492 - 423 </a:t>
            </a:r>
            <a:r>
              <a:rPr lang="it-IT" b="1" dirty="0" err="1">
                <a:solidFill>
                  <a:srgbClr val="C00000"/>
                </a:solidFill>
              </a:rPr>
              <a:t>ca</a:t>
            </a:r>
            <a:r>
              <a:rPr lang="it-IT" b="1" dirty="0">
                <a:solidFill>
                  <a:srgbClr val="C00000"/>
                </a:solidFill>
              </a:rPr>
              <a:t>. a.C.)</a:t>
            </a:r>
          </a:p>
        </p:txBody>
      </p:sp>
      <p:sp>
        <p:nvSpPr>
          <p:cNvPr id="3" name="Segnaposto contenuto 2">
            <a:extLst>
              <a:ext uri="{FF2B5EF4-FFF2-40B4-BE49-F238E27FC236}">
                <a16:creationId xmlns:a16="http://schemas.microsoft.com/office/drawing/2014/main" id="{22EC6108-DC15-C149-8D58-7BEA5A7BCF55}"/>
              </a:ext>
            </a:extLst>
          </p:cNvPr>
          <p:cNvSpPr>
            <a:spLocks noGrp="1"/>
          </p:cNvSpPr>
          <p:nvPr>
            <p:ph idx="1"/>
          </p:nvPr>
        </p:nvSpPr>
        <p:spPr/>
        <p:txBody>
          <a:bodyPr>
            <a:normAutofit/>
          </a:bodyPr>
          <a:lstStyle/>
          <a:p>
            <a:pPr marL="0" indent="0">
              <a:buNone/>
            </a:pPr>
            <a:r>
              <a:rPr lang="it-IT" dirty="0"/>
              <a:t>Quattro radici di tutte le cose; fasi dominate da Amore e Odio</a:t>
            </a:r>
          </a:p>
          <a:p>
            <a:pPr marL="0" indent="0">
              <a:buNone/>
            </a:pPr>
            <a:r>
              <a:rPr lang="it-IT" dirty="0"/>
              <a:t>Il concetto pitagorico di armonia come proporzione matematica tra le parti e il tutto ritorna in Empedocle come </a:t>
            </a:r>
            <a:r>
              <a:rPr lang="it-IT" b="1" dirty="0"/>
              <a:t>mescolanza quantitativamente determinata degli eterni </a:t>
            </a:r>
            <a:r>
              <a:rPr lang="it-IT" dirty="0"/>
              <a:t>e immutabili elementi dell’essere</a:t>
            </a:r>
          </a:p>
          <a:p>
            <a:pPr marL="0" indent="0">
              <a:buNone/>
            </a:pPr>
            <a:r>
              <a:rPr lang="it-IT" b="1" dirty="0"/>
              <a:t>Pittura</a:t>
            </a:r>
            <a:r>
              <a:rPr lang="it-IT" dirty="0"/>
              <a:t>: l’armonia del mondo, data grazie alla mescolanza guidata da Amore delle quattro radici, si riflette nell’opera del pittore, che è in in grado di restituirci tutta la variopinta realtà  attraverso la mescolanza, secondo una determinata misura e quantità, dei quattro colori fondamentali: il bianco, il nero, il rosso e il giallo</a:t>
            </a:r>
          </a:p>
        </p:txBody>
      </p:sp>
    </p:spTree>
    <p:extLst>
      <p:ext uri="{BB962C8B-B14F-4D97-AF65-F5344CB8AC3E}">
        <p14:creationId xmlns:p14="http://schemas.microsoft.com/office/powerpoint/2010/main" val="660681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297E6C0D-CC5A-FF41-AA37-4B52757ECAD5}"/>
              </a:ext>
            </a:extLst>
          </p:cNvPr>
          <p:cNvSpPr txBox="1">
            <a:spLocks/>
          </p:cNvSpPr>
          <p:nvPr/>
        </p:nvSpPr>
        <p:spPr>
          <a:xfrm>
            <a:off x="912341" y="260169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4800" b="1">
                <a:solidFill>
                  <a:srgbClr val="C00000"/>
                </a:solidFill>
              </a:rPr>
              <a:t>Sofistica</a:t>
            </a:r>
            <a:endParaRPr lang="it-IT" sz="4800" b="1" dirty="0">
              <a:solidFill>
                <a:srgbClr val="C00000"/>
              </a:solidFill>
            </a:endParaRPr>
          </a:p>
        </p:txBody>
      </p:sp>
    </p:spTree>
    <p:extLst>
      <p:ext uri="{BB962C8B-B14F-4D97-AF65-F5344CB8AC3E}">
        <p14:creationId xmlns:p14="http://schemas.microsoft.com/office/powerpoint/2010/main" val="989793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287EAB-66EB-854F-A3C1-38C8E06FFC9A}"/>
              </a:ext>
            </a:extLst>
          </p:cNvPr>
          <p:cNvSpPr>
            <a:spLocks noGrp="1"/>
          </p:cNvSpPr>
          <p:nvPr>
            <p:ph type="title"/>
          </p:nvPr>
        </p:nvSpPr>
        <p:spPr>
          <a:xfrm>
            <a:off x="468085" y="234497"/>
            <a:ext cx="10515600" cy="1325563"/>
          </a:xfrm>
        </p:spPr>
        <p:txBody>
          <a:bodyPr/>
          <a:lstStyle/>
          <a:p>
            <a:r>
              <a:rPr lang="it-IT" b="1" dirty="0" err="1">
                <a:solidFill>
                  <a:srgbClr val="C00000"/>
                </a:solidFill>
              </a:rPr>
              <a:t>Protagora</a:t>
            </a:r>
            <a:r>
              <a:rPr lang="it-IT" b="1" dirty="0">
                <a:solidFill>
                  <a:srgbClr val="C00000"/>
                </a:solidFill>
              </a:rPr>
              <a:t> (491– 411 a.C.)</a:t>
            </a:r>
          </a:p>
        </p:txBody>
      </p:sp>
      <p:sp>
        <p:nvSpPr>
          <p:cNvPr id="3" name="Segnaposto contenuto 2">
            <a:extLst>
              <a:ext uri="{FF2B5EF4-FFF2-40B4-BE49-F238E27FC236}">
                <a16:creationId xmlns:a16="http://schemas.microsoft.com/office/drawing/2014/main" id="{20A6D544-7B86-0445-BD8E-64AC7603C496}"/>
              </a:ext>
            </a:extLst>
          </p:cNvPr>
          <p:cNvSpPr>
            <a:spLocks noGrp="1"/>
          </p:cNvSpPr>
          <p:nvPr>
            <p:ph idx="1"/>
          </p:nvPr>
        </p:nvSpPr>
        <p:spPr>
          <a:xfrm>
            <a:off x="468085" y="1560060"/>
            <a:ext cx="10885715" cy="5297940"/>
          </a:xfrm>
        </p:spPr>
        <p:txBody>
          <a:bodyPr>
            <a:normAutofit fontScale="85000" lnSpcReduction="20000"/>
          </a:bodyPr>
          <a:lstStyle/>
          <a:p>
            <a:pPr marL="0" indent="0">
              <a:buNone/>
            </a:pPr>
            <a:r>
              <a:rPr lang="it-IT" dirty="0"/>
              <a:t>Sentimento di </a:t>
            </a:r>
            <a:r>
              <a:rPr lang="it-IT" b="1" dirty="0"/>
              <a:t>piacere</a:t>
            </a:r>
            <a:r>
              <a:rPr lang="it-IT" dirty="0"/>
              <a:t> il principio del bello; </a:t>
            </a:r>
            <a:r>
              <a:rPr lang="it-IT" b="1" dirty="0"/>
              <a:t>nega</a:t>
            </a:r>
            <a:r>
              <a:rPr lang="it-IT" dirty="0"/>
              <a:t> che esista la possibilità di stabilire un </a:t>
            </a:r>
            <a:r>
              <a:rPr lang="it-IT" b="1" dirty="0"/>
              <a:t>criterio oggettivo </a:t>
            </a:r>
            <a:r>
              <a:rPr lang="it-IT" dirty="0"/>
              <a:t>per discriminare ciò che è bello da ciò che è brutto</a:t>
            </a:r>
          </a:p>
          <a:p>
            <a:pPr marL="0" indent="0">
              <a:buNone/>
            </a:pPr>
            <a:r>
              <a:rPr lang="it-IT" dirty="0"/>
              <a:t>- Conformazione psicofisica + educazione</a:t>
            </a:r>
          </a:p>
          <a:p>
            <a:pPr marL="0" indent="0">
              <a:buNone/>
            </a:pPr>
            <a:r>
              <a:rPr lang="it-IT" dirty="0"/>
              <a:t>- Arte = puro artificio retorico-formale</a:t>
            </a:r>
          </a:p>
          <a:p>
            <a:pPr marL="0" indent="0">
              <a:buNone/>
            </a:pPr>
            <a:r>
              <a:rPr lang="it-IT" b="1" dirty="0"/>
              <a:t>Prometeo ed </a:t>
            </a:r>
            <a:r>
              <a:rPr lang="it-IT" b="1" dirty="0" err="1"/>
              <a:t>Epimeteo</a:t>
            </a:r>
            <a:r>
              <a:rPr lang="it-IT" dirty="0"/>
              <a:t>; uomini simili agli dei: capaci di dominare la natura intorno a loro</a:t>
            </a:r>
          </a:p>
          <a:p>
            <a:pPr>
              <a:buFontTx/>
              <a:buChar char="-"/>
            </a:pPr>
            <a:r>
              <a:rPr lang="it-IT" dirty="0"/>
              <a:t>Capaci di formare un mondo «ad arte» («artificiale»), </a:t>
            </a:r>
            <a:r>
              <a:rPr lang="it-IT" b="1" dirty="0"/>
              <a:t>altro</a:t>
            </a:r>
            <a:r>
              <a:rPr lang="it-IT" dirty="0"/>
              <a:t> da quello naturale e di operare in modo </a:t>
            </a:r>
            <a:r>
              <a:rPr lang="it-IT" b="1" dirty="0"/>
              <a:t>diverso</a:t>
            </a:r>
            <a:r>
              <a:rPr lang="it-IT" dirty="0"/>
              <a:t> da come opera il mondo naturale (realizzazione di oggetti inutili, per il solo piacere di produrli e di goderne; nessun valore </a:t>
            </a:r>
            <a:r>
              <a:rPr lang="it-IT" b="1" dirty="0"/>
              <a:t>morale</a:t>
            </a:r>
            <a:r>
              <a:rPr lang="it-IT" dirty="0"/>
              <a:t>)</a:t>
            </a:r>
          </a:p>
          <a:p>
            <a:pPr marL="0" indent="0">
              <a:buNone/>
            </a:pPr>
            <a:r>
              <a:rPr lang="it-IT" dirty="0"/>
              <a:t>La sapienza poetica è conoscenza dei meccanismi linguistici atti a questo scopo (</a:t>
            </a:r>
            <a:r>
              <a:rPr lang="it-IT" b="1" dirty="0"/>
              <a:t>senza</a:t>
            </a:r>
            <a:r>
              <a:rPr lang="it-IT" dirty="0"/>
              <a:t> valore morale); è la </a:t>
            </a:r>
            <a:r>
              <a:rPr lang="it-IT" b="1" dirty="0"/>
              <a:t>forma</a:t>
            </a:r>
            <a:r>
              <a:rPr lang="it-IT" dirty="0"/>
              <a:t> che provvede il piacere estetico, non il </a:t>
            </a:r>
            <a:r>
              <a:rPr lang="it-IT" b="1" dirty="0"/>
              <a:t>contenuto</a:t>
            </a:r>
          </a:p>
          <a:p>
            <a:pPr marL="0" indent="0">
              <a:buNone/>
            </a:pPr>
            <a:r>
              <a:rPr lang="it-IT" b="1" dirty="0" err="1"/>
              <a:t>Orthòtes</a:t>
            </a:r>
            <a:r>
              <a:rPr lang="it-IT" dirty="0"/>
              <a:t>, non </a:t>
            </a:r>
            <a:r>
              <a:rPr lang="it-IT" b="1" dirty="0" err="1"/>
              <a:t>mimesis</a:t>
            </a:r>
            <a:endParaRPr lang="it-IT" dirty="0"/>
          </a:p>
          <a:p>
            <a:pPr marL="0" indent="0">
              <a:buNone/>
            </a:pPr>
            <a:r>
              <a:rPr lang="it-IT" dirty="0"/>
              <a:t>La bellezza smarrisce la sua valenza di legge cosmica valida per tutti (assoluta oggettività) e si trasforma in qualcosa di essenzialmente relativo alla percezione sensibile di ognuno</a:t>
            </a:r>
          </a:p>
          <a:p>
            <a:endParaRPr lang="it-IT" dirty="0"/>
          </a:p>
          <a:p>
            <a:endParaRPr lang="it-IT" dirty="0"/>
          </a:p>
        </p:txBody>
      </p:sp>
    </p:spTree>
    <p:extLst>
      <p:ext uri="{BB962C8B-B14F-4D97-AF65-F5344CB8AC3E}">
        <p14:creationId xmlns:p14="http://schemas.microsoft.com/office/powerpoint/2010/main" val="13747501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1738314" y="1071564"/>
            <a:ext cx="8715375" cy="5572125"/>
          </a:xfrm>
        </p:spPr>
        <p:txBody>
          <a:bodyPr rtlCol="0" anchor="ctr">
            <a:normAutofit lnSpcReduction="10000"/>
          </a:bodyPr>
          <a:lstStyle/>
          <a:p>
            <a:pPr lvl="0"/>
            <a:r>
              <a:rPr lang="it-IT" sz="3000" dirty="0"/>
              <a:t>Nel dialogo platonico, </a:t>
            </a:r>
            <a:r>
              <a:rPr lang="it-IT" sz="3000" dirty="0" err="1"/>
              <a:t>Protagora</a:t>
            </a:r>
            <a:r>
              <a:rPr lang="it-IT" sz="3000" dirty="0"/>
              <a:t> ripropone il mito di Prometeo che ruba agli dèi il fuoco e il sapere tecnico per donarli all’uomo, rimediando così alla dimenticanza di suo fratello </a:t>
            </a:r>
            <a:r>
              <a:rPr lang="it-IT" sz="3000" dirty="0" err="1"/>
              <a:t>Epimeteo</a:t>
            </a:r>
            <a:r>
              <a:rPr lang="it-IT" sz="3000" dirty="0"/>
              <a:t>. </a:t>
            </a:r>
          </a:p>
          <a:p>
            <a:pPr lvl="0"/>
            <a:r>
              <a:rPr lang="it-IT" sz="3100" dirty="0"/>
              <a:t>Questi, incaricato da Zeus di dare a tutti gli animali le facoltà più opportune per assicurare loro la sopravvivenza, si era dimenticato dell’uomo, lasciandolo nudo e indifeso, sprovvisto di qualsiasi mezzo per sopperire ai bisogni della vita.</a:t>
            </a:r>
          </a:p>
          <a:p>
            <a:pPr lvl="0"/>
            <a:r>
              <a:rPr lang="it-IT" sz="3100" dirty="0"/>
              <a:t>Grazie invece al fuoco e al sapere tecnico che Prometeo ha loro donato, gli uomini diventano finalmente capaci di provvedere alla loro sopravvivenza. </a:t>
            </a:r>
          </a:p>
        </p:txBody>
      </p:sp>
      <p:sp>
        <p:nvSpPr>
          <p:cNvPr id="5" name="Titolo 1"/>
          <p:cNvSpPr txBox="1">
            <a:spLocks/>
          </p:cNvSpPr>
          <p:nvPr/>
        </p:nvSpPr>
        <p:spPr>
          <a:xfrm>
            <a:off x="1738282" y="214290"/>
            <a:ext cx="8715436" cy="725470"/>
          </a:xfrm>
          <a:prstGeom prst="rect">
            <a:avLst/>
          </a:prstGeom>
          <a:solidFill>
            <a:srgbClr val="ED7D31">
              <a:alpha val="29804"/>
            </a:srgbClr>
          </a:solidFill>
          <a:effectLst>
            <a:innerShdw blurRad="63500" dist="50800" dir="2700000">
              <a:prstClr val="black">
                <a:alpha val="50000"/>
              </a:prstClr>
            </a:innerShdw>
          </a:effectLst>
        </p:spPr>
        <p:txBody>
          <a:bodyPr anchor="ctr">
            <a:normAutofit fontScale="97500" lnSpcReduction="10000"/>
          </a:bodyPr>
          <a:lstStyle/>
          <a:p>
            <a:pPr algn="ctr">
              <a:defRPr/>
            </a:pPr>
            <a:r>
              <a:rPr lang="it-IT" sz="4400" b="1" dirty="0">
                <a:latin typeface="+mj-lt"/>
                <a:ea typeface="+mj-ea"/>
                <a:cs typeface="+mj-cs"/>
              </a:rPr>
              <a:t>Il mito di Prometeo</a:t>
            </a:r>
          </a:p>
        </p:txBody>
      </p:sp>
    </p:spTree>
    <p:extLst>
      <p:ext uri="{BB962C8B-B14F-4D97-AF65-F5344CB8AC3E}">
        <p14:creationId xmlns:p14="http://schemas.microsoft.com/office/powerpoint/2010/main" val="705883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BA78A2-218E-1340-89B2-30FF5EB01C3D}"/>
              </a:ext>
            </a:extLst>
          </p:cNvPr>
          <p:cNvSpPr>
            <a:spLocks noGrp="1"/>
          </p:cNvSpPr>
          <p:nvPr>
            <p:ph type="title"/>
          </p:nvPr>
        </p:nvSpPr>
        <p:spPr>
          <a:xfrm>
            <a:off x="609600" y="283029"/>
            <a:ext cx="10961914" cy="1407659"/>
          </a:xfrm>
        </p:spPr>
        <p:txBody>
          <a:bodyPr/>
          <a:lstStyle/>
          <a:p>
            <a:r>
              <a:rPr lang="it-IT" b="1" dirty="0">
                <a:solidFill>
                  <a:srgbClr val="C00000"/>
                </a:solidFill>
              </a:rPr>
              <a:t>Gorgia (490 – 391/380 a.C.)</a:t>
            </a:r>
          </a:p>
        </p:txBody>
      </p:sp>
      <p:sp>
        <p:nvSpPr>
          <p:cNvPr id="3" name="Segnaposto contenuto 2">
            <a:extLst>
              <a:ext uri="{FF2B5EF4-FFF2-40B4-BE49-F238E27FC236}">
                <a16:creationId xmlns:a16="http://schemas.microsoft.com/office/drawing/2014/main" id="{F942F1EB-E11E-6B42-BC67-FA5960222B7E}"/>
              </a:ext>
            </a:extLst>
          </p:cNvPr>
          <p:cNvSpPr>
            <a:spLocks noGrp="1"/>
          </p:cNvSpPr>
          <p:nvPr>
            <p:ph idx="1"/>
          </p:nvPr>
        </p:nvSpPr>
        <p:spPr>
          <a:xfrm>
            <a:off x="609600" y="1690688"/>
            <a:ext cx="10744200" cy="4994317"/>
          </a:xfrm>
        </p:spPr>
        <p:txBody>
          <a:bodyPr>
            <a:normAutofit fontScale="92500" lnSpcReduction="20000"/>
          </a:bodyPr>
          <a:lstStyle/>
          <a:p>
            <a:pPr marL="0" indent="0">
              <a:buNone/>
            </a:pPr>
            <a:r>
              <a:rPr lang="it-IT" sz="3200" dirty="0"/>
              <a:t>Il linguaggio non rispecchia il </a:t>
            </a:r>
            <a:r>
              <a:rPr lang="it-IT" sz="3200" dirty="0" err="1"/>
              <a:t>signiﬁcato</a:t>
            </a:r>
            <a:r>
              <a:rPr lang="it-IT" sz="3200" dirty="0"/>
              <a:t> dell’essere, ma lo </a:t>
            </a:r>
            <a:r>
              <a:rPr lang="it-IT" sz="3200" b="1" dirty="0"/>
              <a:t>produce: mondo artificiale. </a:t>
            </a:r>
            <a:r>
              <a:rPr lang="it-IT" sz="3200" dirty="0"/>
              <a:t>Nella sua indipendenza ontologica, il linguaggio diventa uno </a:t>
            </a:r>
            <a:r>
              <a:rPr lang="it-IT" sz="3200" b="1" dirty="0"/>
              <a:t>strumento potentissimo</a:t>
            </a:r>
            <a:endParaRPr lang="it-IT" sz="3200" dirty="0"/>
          </a:p>
          <a:p>
            <a:pPr marL="0" indent="0">
              <a:buNone/>
            </a:pPr>
            <a:r>
              <a:rPr lang="it-IT" sz="3200" dirty="0"/>
              <a:t>Non esiste alcun logos oggettivo e immutabile in base al quale sia possibile giudicare la correttezza o meno di quanto esprime il linguaggio</a:t>
            </a:r>
          </a:p>
          <a:p>
            <a:pPr marL="0" indent="0">
              <a:buNone/>
            </a:pPr>
            <a:endParaRPr lang="it-IT" sz="3200" dirty="0"/>
          </a:p>
          <a:p>
            <a:pPr marL="0" indent="0">
              <a:buNone/>
            </a:pPr>
            <a:r>
              <a:rPr lang="it-IT" sz="3200" dirty="0"/>
              <a:t>«La parola è un possente signore, che con corpo piccolissimo e affatto invisibile compie azioni veramente divine: può infatti far cessare il timore, togliere il dolore, produrre gioia ed accrescere la compassione» (</a:t>
            </a:r>
            <a:r>
              <a:rPr lang="it-IT" sz="3200" i="1" dirty="0"/>
              <a:t>Encomio di Elena</a:t>
            </a:r>
            <a:r>
              <a:rPr lang="it-IT" sz="3200" dirty="0"/>
              <a:t>)</a:t>
            </a:r>
          </a:p>
          <a:p>
            <a:pPr marL="0" indent="0">
              <a:buNone/>
            </a:pPr>
            <a:r>
              <a:rPr lang="it-IT" sz="3200" dirty="0"/>
              <a:t>Valore psicagogico della parola (</a:t>
            </a:r>
            <a:r>
              <a:rPr lang="it-IT" sz="3200" b="1" dirty="0"/>
              <a:t>ma non educativo</a:t>
            </a:r>
            <a:r>
              <a:rPr lang="it-IT" sz="3200" dirty="0"/>
              <a:t>); la parola come </a:t>
            </a:r>
            <a:r>
              <a:rPr lang="it-IT" sz="3200" b="1" dirty="0"/>
              <a:t>farmaco</a:t>
            </a:r>
            <a:r>
              <a:rPr lang="it-IT" sz="3200" dirty="0"/>
              <a:t>: capace di curare/avvelenare </a:t>
            </a:r>
            <a:r>
              <a:rPr lang="it-IT" sz="3200" b="1" dirty="0"/>
              <a:t>l’animo</a:t>
            </a:r>
          </a:p>
          <a:p>
            <a:endParaRPr lang="it-IT" dirty="0"/>
          </a:p>
        </p:txBody>
      </p:sp>
    </p:spTree>
    <p:extLst>
      <p:ext uri="{BB962C8B-B14F-4D97-AF65-F5344CB8AC3E}">
        <p14:creationId xmlns:p14="http://schemas.microsoft.com/office/powerpoint/2010/main" val="2575067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32000" y="180000"/>
            <a:ext cx="8928000" cy="748670"/>
          </a:xfrm>
          <a:solidFill>
            <a:schemeClr val="accent6">
              <a:lumMod val="20000"/>
              <a:lumOff val="80000"/>
            </a:schemeClr>
          </a:solidFill>
          <a:ln>
            <a:no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oAutofit/>
          </a:bodyPr>
          <a:lstStyle/>
          <a:p>
            <a:r>
              <a:rPr lang="it-IT" sz="3800" b="1" dirty="0"/>
              <a:t>Gorgia: il potere plasmante del linguaggio</a:t>
            </a:r>
            <a:endParaRPr lang="it-IT" sz="3800" b="1" i="1" dirty="0"/>
          </a:p>
        </p:txBody>
      </p:sp>
      <p:sp>
        <p:nvSpPr>
          <p:cNvPr id="3" name="Segnaposto contenuto 2"/>
          <p:cNvSpPr>
            <a:spLocks noGrp="1"/>
          </p:cNvSpPr>
          <p:nvPr>
            <p:ph idx="1"/>
          </p:nvPr>
        </p:nvSpPr>
        <p:spPr>
          <a:xfrm>
            <a:off x="679622" y="928670"/>
            <a:ext cx="10552670" cy="5715040"/>
          </a:xfrm>
        </p:spPr>
        <p:txBody>
          <a:bodyPr anchor="ctr">
            <a:normAutofit fontScale="92500" lnSpcReduction="10000"/>
          </a:bodyPr>
          <a:lstStyle/>
          <a:p>
            <a:pPr marL="0" indent="0">
              <a:buNone/>
            </a:pPr>
            <a:endParaRPr lang="it-IT" sz="3000" dirty="0"/>
          </a:p>
          <a:p>
            <a:pPr marL="0" indent="0">
              <a:buNone/>
            </a:pPr>
            <a:r>
              <a:rPr lang="it-IT" sz="3000" dirty="0"/>
              <a:t>Capacità istitutiva-produttiva del linguaggio direttamente proporzionale alla sua capacità di </a:t>
            </a:r>
            <a:r>
              <a:rPr lang="it-IT" sz="3000" b="1" dirty="0"/>
              <a:t>plasmare a proprio piacimento quanto produce</a:t>
            </a:r>
            <a:r>
              <a:rPr lang="it-IT" sz="3000" dirty="0"/>
              <a:t>. </a:t>
            </a:r>
            <a:endParaRPr lang="it-IT" sz="4300" dirty="0"/>
          </a:p>
          <a:p>
            <a:pPr lvl="2">
              <a:buNone/>
            </a:pPr>
            <a:r>
              <a:rPr lang="it-IT" dirty="0"/>
              <a:t>	</a:t>
            </a:r>
          </a:p>
          <a:p>
            <a:pPr marL="720000" lvl="2">
              <a:buNone/>
            </a:pPr>
            <a:r>
              <a:rPr lang="it-IT" dirty="0"/>
              <a:t>	</a:t>
            </a:r>
            <a:r>
              <a:rPr lang="it-IT" sz="3000" dirty="0"/>
              <a:t>Poiché sono le parole a istituire la realtà, esse non sono vincolate a significati stabili </a:t>
            </a:r>
            <a:r>
              <a:rPr lang="it-IT" sz="3000" dirty="0">
                <a:latin typeface="Arial"/>
                <a:cs typeface="Arial"/>
              </a:rPr>
              <a:t>→ </a:t>
            </a:r>
            <a:r>
              <a:rPr lang="it-IT" sz="3000" dirty="0"/>
              <a:t>a seconda di come sono combinate e organizzate, </a:t>
            </a:r>
            <a:r>
              <a:rPr lang="it-IT" sz="3000" b="1" dirty="0"/>
              <a:t>possono far apparire come vero, buono, giusto e bello ciò che invece prima affermavano essere falso, cattivo, ingiusto e brutto</a:t>
            </a:r>
            <a:r>
              <a:rPr lang="it-IT" sz="3000" dirty="0"/>
              <a:t>. </a:t>
            </a:r>
          </a:p>
          <a:p>
            <a:pPr lvl="2">
              <a:buNone/>
            </a:pPr>
            <a:endParaRPr lang="it-IT" sz="3600" dirty="0"/>
          </a:p>
          <a:p>
            <a:pPr marL="720000">
              <a:buNone/>
            </a:pPr>
            <a:r>
              <a:rPr lang="it-IT" sz="3000" dirty="0"/>
              <a:t>	Non esistendo un </a:t>
            </a:r>
            <a:r>
              <a:rPr lang="it-IT" sz="3000" i="1" dirty="0"/>
              <a:t>logos</a:t>
            </a:r>
            <a:r>
              <a:rPr lang="it-IT" sz="3000" dirty="0"/>
              <a:t> oggettivo e immutabile in base al quale è possibile giudicare la correttezza o meno di quanto si afferma o si nega, il linguaggio ha la capacità di agire sull’anima e di orientarne i pensieri e le azioni facendo appello a quanto nell’uomo è più lontano dalla ragione: le </a:t>
            </a:r>
            <a:r>
              <a:rPr lang="it-IT" sz="3000" b="1" dirty="0"/>
              <a:t>passioni</a:t>
            </a:r>
            <a:r>
              <a:rPr lang="it-IT" sz="3000" dirty="0"/>
              <a:t>. </a:t>
            </a:r>
            <a:endParaRPr lang="it-IT" sz="4300" dirty="0"/>
          </a:p>
        </p:txBody>
      </p:sp>
      <p:cxnSp>
        <p:nvCxnSpPr>
          <p:cNvPr id="6" name="Forma 5"/>
          <p:cNvCxnSpPr/>
          <p:nvPr/>
        </p:nvCxnSpPr>
        <p:spPr>
          <a:xfrm rot="16200000" flipH="1">
            <a:off x="940142" y="2253527"/>
            <a:ext cx="396000" cy="576000"/>
          </a:xfrm>
          <a:prstGeom prst="bentConnector2">
            <a:avLst/>
          </a:prstGeom>
          <a:ln>
            <a:solidFill>
              <a:schemeClr val="accent1"/>
            </a:solidFill>
            <a:tailEnd type="arrow"/>
          </a:ln>
        </p:spPr>
        <p:style>
          <a:lnRef idx="3">
            <a:schemeClr val="dk1"/>
          </a:lnRef>
          <a:fillRef idx="0">
            <a:schemeClr val="dk1"/>
          </a:fillRef>
          <a:effectRef idx="2">
            <a:schemeClr val="dk1"/>
          </a:effectRef>
          <a:fontRef idx="minor">
            <a:schemeClr val="tx1"/>
          </a:fontRef>
        </p:style>
      </p:cxnSp>
      <p:sp>
        <p:nvSpPr>
          <p:cNvPr id="9" name="Freccia a destra con strisce 8"/>
          <p:cNvSpPr/>
          <p:nvPr/>
        </p:nvSpPr>
        <p:spPr>
          <a:xfrm rot="5400000">
            <a:off x="6060281" y="3964785"/>
            <a:ext cx="428628" cy="642942"/>
          </a:xfrm>
          <a:prstGeom prst="stripedRightArrow">
            <a:avLst>
              <a:gd name="adj1" fmla="val 50000"/>
              <a:gd name="adj2" fmla="val 35934"/>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643482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16E0E2-E834-0A44-BCF3-1F1B3ED8BEED}"/>
              </a:ext>
            </a:extLst>
          </p:cNvPr>
          <p:cNvSpPr>
            <a:spLocks noGrp="1"/>
          </p:cNvSpPr>
          <p:nvPr>
            <p:ph type="title"/>
          </p:nvPr>
        </p:nvSpPr>
        <p:spPr/>
        <p:txBody>
          <a:bodyPr/>
          <a:lstStyle/>
          <a:p>
            <a:r>
              <a:rPr lang="it-IT" b="1" dirty="0">
                <a:solidFill>
                  <a:srgbClr val="C00000"/>
                </a:solidFill>
              </a:rPr>
              <a:t>Argomento del corso</a:t>
            </a:r>
          </a:p>
        </p:txBody>
      </p:sp>
      <p:sp>
        <p:nvSpPr>
          <p:cNvPr id="3" name="Segnaposto contenuto 2">
            <a:extLst>
              <a:ext uri="{FF2B5EF4-FFF2-40B4-BE49-F238E27FC236}">
                <a16:creationId xmlns:a16="http://schemas.microsoft.com/office/drawing/2014/main" id="{94303A74-7D4B-2043-8876-063DD5710A88}"/>
              </a:ext>
            </a:extLst>
          </p:cNvPr>
          <p:cNvSpPr>
            <a:spLocks noGrp="1"/>
          </p:cNvSpPr>
          <p:nvPr>
            <p:ph idx="1"/>
          </p:nvPr>
        </p:nvSpPr>
        <p:spPr/>
        <p:txBody>
          <a:bodyPr>
            <a:normAutofit/>
          </a:bodyPr>
          <a:lstStyle/>
          <a:p>
            <a:pPr marL="0" indent="0" algn="just">
              <a:buNone/>
            </a:pPr>
            <a:r>
              <a:rPr lang="it-IT" dirty="0"/>
              <a:t>Il corso introdurrà ai principali temi, problemi, concetti e figure della storia dell’estetica occidentale, dall’antichità classica all’Ottocento. </a:t>
            </a:r>
          </a:p>
          <a:p>
            <a:pPr marL="0" indent="0" algn="just">
              <a:buNone/>
            </a:pPr>
            <a:r>
              <a:rPr lang="it-IT" dirty="0"/>
              <a:t>Particolare attenzione sarà dedicata, nella parte monografica e attraverso la lettura del </a:t>
            </a:r>
            <a:r>
              <a:rPr lang="it-IT" b="1" i="1" dirty="0"/>
              <a:t>Simposio</a:t>
            </a:r>
            <a:r>
              <a:rPr lang="it-IT" dirty="0"/>
              <a:t> platonico e della </a:t>
            </a:r>
            <a:r>
              <a:rPr lang="it-IT" b="1" i="1" dirty="0"/>
              <a:t>Critica del giudizio </a:t>
            </a:r>
            <a:r>
              <a:rPr lang="it-IT" b="1" dirty="0"/>
              <a:t>di Kant</a:t>
            </a:r>
            <a:r>
              <a:rPr lang="it-IT" dirty="0"/>
              <a:t> (</a:t>
            </a:r>
            <a:r>
              <a:rPr lang="it-IT" i="1" dirty="0"/>
              <a:t>Analitica del bello</a:t>
            </a:r>
            <a:r>
              <a:rPr lang="it-IT" dirty="0"/>
              <a:t>), all’analisi e discussione di due dei paradigmi fondativi del pensiero occidentale sulla bellezza, il Bello ideale o Forma pura del bello, da un lato, e la riformulazione della questione del bello in chiave trascendentale, dall’altro. </a:t>
            </a:r>
          </a:p>
        </p:txBody>
      </p:sp>
    </p:spTree>
    <p:extLst>
      <p:ext uri="{BB962C8B-B14F-4D97-AF65-F5344CB8AC3E}">
        <p14:creationId xmlns:p14="http://schemas.microsoft.com/office/powerpoint/2010/main" val="38411795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1340" y="372643"/>
            <a:ext cx="11306433" cy="969178"/>
          </a:xfrm>
          <a:solidFill>
            <a:schemeClr val="accent6">
              <a:lumMod val="20000"/>
              <a:lumOff val="80000"/>
            </a:schemeClr>
          </a:solidFill>
          <a:ln>
            <a:no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oAutofit/>
          </a:bodyPr>
          <a:lstStyle/>
          <a:p>
            <a:pPr algn="ctr"/>
            <a:r>
              <a:rPr lang="it-IT" sz="3800" b="1" dirty="0"/>
              <a:t>Gorgia: anti-</a:t>
            </a:r>
            <a:r>
              <a:rPr lang="it-IT" sz="3800" b="1" dirty="0" err="1"/>
              <a:t>mimeticità</a:t>
            </a:r>
            <a:r>
              <a:rPr lang="it-IT" sz="3800" b="1" dirty="0"/>
              <a:t> e pateticità della poesia</a:t>
            </a:r>
            <a:endParaRPr lang="it-IT" sz="3800" b="1" i="1" dirty="0"/>
          </a:p>
        </p:txBody>
      </p:sp>
      <p:sp>
        <p:nvSpPr>
          <p:cNvPr id="3" name="Segnaposto contenuto 2"/>
          <p:cNvSpPr>
            <a:spLocks noGrp="1"/>
          </p:cNvSpPr>
          <p:nvPr>
            <p:ph idx="1"/>
          </p:nvPr>
        </p:nvSpPr>
        <p:spPr>
          <a:xfrm>
            <a:off x="667265" y="857232"/>
            <a:ext cx="11034584" cy="5786478"/>
          </a:xfrm>
        </p:spPr>
        <p:txBody>
          <a:bodyPr anchor="ctr">
            <a:noAutofit/>
          </a:bodyPr>
          <a:lstStyle/>
          <a:p>
            <a:pPr marL="0" indent="0">
              <a:lnSpc>
                <a:spcPct val="80000"/>
              </a:lnSpc>
              <a:buNone/>
            </a:pPr>
            <a:r>
              <a:rPr lang="it-IT" sz="2400" dirty="0"/>
              <a:t>Queste caratteristiche del linguaggio emergono soprattutto dalla </a:t>
            </a:r>
            <a:r>
              <a:rPr lang="it-IT" sz="2400" b="1" dirty="0"/>
              <a:t>POESIA</a:t>
            </a:r>
            <a:r>
              <a:rPr lang="it-IT" sz="2400" dirty="0"/>
              <a:t> </a:t>
            </a:r>
            <a:r>
              <a:rPr lang="it-IT" sz="2400" dirty="0">
                <a:latin typeface="Arial"/>
                <a:cs typeface="Arial"/>
              </a:rPr>
              <a:t>→ </a:t>
            </a:r>
            <a:r>
              <a:rPr lang="it-IT" sz="2400" dirty="0"/>
              <a:t>in quanto </a:t>
            </a:r>
            <a:r>
              <a:rPr lang="it-IT" sz="2400" i="1" dirty="0" err="1"/>
              <a:t>poiesis</a:t>
            </a:r>
            <a:r>
              <a:rPr lang="it-IT" sz="2400" dirty="0"/>
              <a:t> (cioè produzione, portare all’essere ciò che non è), </a:t>
            </a:r>
          </a:p>
          <a:p>
            <a:pPr marL="914400" lvl="1" indent="-342000">
              <a:lnSpc>
                <a:spcPct val="80000"/>
              </a:lnSpc>
              <a:buClr>
                <a:schemeClr val="tx2"/>
              </a:buClr>
              <a:buFont typeface="+mj-lt"/>
              <a:buAutoNum type="arabicPeriod"/>
            </a:pPr>
            <a:r>
              <a:rPr lang="it-IT" sz="2200" b="1" dirty="0"/>
              <a:t>CARATTERE NON MIMETICO DELLA PAROLA</a:t>
            </a:r>
            <a:r>
              <a:rPr lang="it-IT" dirty="0"/>
              <a:t>, </a:t>
            </a:r>
          </a:p>
          <a:p>
            <a:pPr marL="914400" lvl="1" indent="-342000">
              <a:lnSpc>
                <a:spcPct val="80000"/>
              </a:lnSpc>
              <a:buClr>
                <a:schemeClr val="tx2"/>
              </a:buClr>
              <a:buFont typeface="+mj-lt"/>
              <a:buAutoNum type="arabicPeriod"/>
            </a:pPr>
            <a:r>
              <a:rPr lang="it-IT" dirty="0"/>
              <a:t>potere di penetrare nell’animo umano sommovendone lo stupore come l’orrore, la gioia come il dolore, il coraggio come il timore; </a:t>
            </a:r>
            <a:r>
              <a:rPr lang="it-IT" sz="2200" b="1" dirty="0"/>
              <a:t>CAPACITÀ DI INTRODURRE L’UOMO ALL’INTERNO DI MONDI E REALTÀ MAI IMMAGINATI E CONCEPITI FINO A QUEL MOMENTO.</a:t>
            </a:r>
            <a:r>
              <a:rPr lang="it-IT" sz="2200" dirty="0"/>
              <a:t> </a:t>
            </a:r>
          </a:p>
          <a:p>
            <a:pPr indent="0">
              <a:lnSpc>
                <a:spcPct val="80000"/>
              </a:lnSpc>
            </a:pPr>
            <a:endParaRPr lang="it-IT" sz="2400" dirty="0"/>
          </a:p>
          <a:p>
            <a:pPr indent="0">
              <a:lnSpc>
                <a:spcPct val="80000"/>
              </a:lnSpc>
              <a:buNone/>
            </a:pPr>
            <a:r>
              <a:rPr lang="it-IT" sz="2400" dirty="0"/>
              <a:t>Esaltando gli effetti prodotti dalla poesia sull’animo umano, Gorgia la svuota </a:t>
            </a:r>
            <a:r>
              <a:rPr lang="it-IT" sz="2400" u="sng" dirty="0"/>
              <a:t>di ogni funzione di carattere etico e pedagogico</a:t>
            </a:r>
            <a:r>
              <a:rPr lang="it-IT" sz="2400" dirty="0"/>
              <a:t>. </a:t>
            </a:r>
            <a:r>
              <a:rPr lang="it-IT" sz="2400" dirty="0">
                <a:latin typeface="Arial"/>
                <a:cs typeface="Arial"/>
              </a:rPr>
              <a:t>→ </a:t>
            </a:r>
            <a:r>
              <a:rPr lang="it-IT" sz="2400" dirty="0"/>
              <a:t>Lo scopo della poesia non consiste nel mitigare gli stati emotivi dell’animo umano, così da infondervi misura e moderazione, bensì nell’</a:t>
            </a:r>
            <a:r>
              <a:rPr lang="it-IT" sz="2400" u="sng" dirty="0"/>
              <a:t>eccitare le passioni</a:t>
            </a:r>
            <a:r>
              <a:rPr lang="it-IT" sz="2400" dirty="0"/>
              <a:t>, buone o cattive che siano, fino al punto da infondere una (malvagia) persuasione.</a:t>
            </a:r>
            <a:endParaRPr lang="it-IT" sz="7200" dirty="0"/>
          </a:p>
        </p:txBody>
      </p:sp>
    </p:spTree>
    <p:extLst>
      <p:ext uri="{BB962C8B-B14F-4D97-AF65-F5344CB8AC3E}">
        <p14:creationId xmlns:p14="http://schemas.microsoft.com/office/powerpoint/2010/main" val="1098451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D9A00B9-ABC2-CB45-BE76-8A6DEE30474E}"/>
              </a:ext>
            </a:extLst>
          </p:cNvPr>
          <p:cNvSpPr>
            <a:spLocks noGrp="1"/>
          </p:cNvSpPr>
          <p:nvPr>
            <p:ph idx="1"/>
          </p:nvPr>
        </p:nvSpPr>
        <p:spPr>
          <a:xfrm>
            <a:off x="2298357" y="2282825"/>
            <a:ext cx="7006281" cy="4351338"/>
          </a:xfrm>
        </p:spPr>
        <p:txBody>
          <a:bodyPr/>
          <a:lstStyle/>
          <a:p>
            <a:pPr marL="0" indent="0">
              <a:buNone/>
            </a:pPr>
            <a:r>
              <a:rPr lang="it-IT" dirty="0"/>
              <a:t>«La poesia nelle sue varie forme io la ritengo e la chiamo un discorso con metro, e chi l’ascolta è invaso da un brivido di spavento, da una compassione che strappa le lacrime, da una struggente brama di dolore, e l’anima patisce, per effetto delle parole, un suo proprio patimento, a sentire fortune e sfortune di fatti e persone straniere» </a:t>
            </a:r>
          </a:p>
          <a:p>
            <a:pPr marL="0" indent="0">
              <a:buNone/>
            </a:pPr>
            <a:r>
              <a:rPr lang="it-IT" dirty="0"/>
              <a:t>(Gorgia, </a:t>
            </a:r>
            <a:r>
              <a:rPr lang="it-IT" i="1" dirty="0"/>
              <a:t>Encomio di Elena</a:t>
            </a:r>
            <a:r>
              <a:rPr lang="it-IT" dirty="0"/>
              <a:t>)</a:t>
            </a:r>
          </a:p>
        </p:txBody>
      </p:sp>
      <p:sp>
        <p:nvSpPr>
          <p:cNvPr id="4" name="Titolo 1">
            <a:extLst>
              <a:ext uri="{FF2B5EF4-FFF2-40B4-BE49-F238E27FC236}">
                <a16:creationId xmlns:a16="http://schemas.microsoft.com/office/drawing/2014/main" id="{90770D77-F2C1-7D44-8CFB-264678154C63}"/>
              </a:ext>
            </a:extLst>
          </p:cNvPr>
          <p:cNvSpPr>
            <a:spLocks noGrp="1"/>
          </p:cNvSpPr>
          <p:nvPr>
            <p:ph type="title"/>
          </p:nvPr>
        </p:nvSpPr>
        <p:spPr>
          <a:xfrm>
            <a:off x="543697" y="481914"/>
            <a:ext cx="10787449" cy="976183"/>
          </a:xfrm>
          <a:solidFill>
            <a:schemeClr val="accent6">
              <a:lumMod val="20000"/>
              <a:lumOff val="80000"/>
            </a:schemeClr>
          </a:solidFill>
          <a:ln>
            <a:no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oAutofit/>
          </a:bodyPr>
          <a:lstStyle/>
          <a:p>
            <a:pPr algn="ctr"/>
            <a:r>
              <a:rPr lang="it-IT" sz="3800" b="1" dirty="0"/>
              <a:t>Gorgia: anti-</a:t>
            </a:r>
            <a:r>
              <a:rPr lang="it-IT" sz="3800" b="1" dirty="0" err="1"/>
              <a:t>mimeticità</a:t>
            </a:r>
            <a:r>
              <a:rPr lang="it-IT" sz="3800" b="1" dirty="0"/>
              <a:t> e pateticità della poesia</a:t>
            </a:r>
            <a:endParaRPr lang="it-IT" sz="3800" b="1" i="1" dirty="0"/>
          </a:p>
        </p:txBody>
      </p:sp>
    </p:spTree>
    <p:extLst>
      <p:ext uri="{BB962C8B-B14F-4D97-AF65-F5344CB8AC3E}">
        <p14:creationId xmlns:p14="http://schemas.microsoft.com/office/powerpoint/2010/main" val="14299000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E0B7B6-CACD-9D42-B3A9-D6EFE2DEBD4A}"/>
              </a:ext>
            </a:extLst>
          </p:cNvPr>
          <p:cNvSpPr>
            <a:spLocks noGrp="1"/>
          </p:cNvSpPr>
          <p:nvPr>
            <p:ph type="title"/>
          </p:nvPr>
        </p:nvSpPr>
        <p:spPr>
          <a:xfrm>
            <a:off x="500743" y="174171"/>
            <a:ext cx="10853057" cy="1342345"/>
          </a:xfrm>
        </p:spPr>
        <p:txBody>
          <a:bodyPr/>
          <a:lstStyle/>
          <a:p>
            <a:r>
              <a:rPr lang="it-IT" b="1" dirty="0">
                <a:solidFill>
                  <a:srgbClr val="C00000"/>
                </a:solidFill>
              </a:rPr>
              <a:t>Democrito (460 – 370 a.C.)</a:t>
            </a:r>
          </a:p>
        </p:txBody>
      </p:sp>
      <p:sp>
        <p:nvSpPr>
          <p:cNvPr id="3" name="Segnaposto contenuto 2">
            <a:extLst>
              <a:ext uri="{FF2B5EF4-FFF2-40B4-BE49-F238E27FC236}">
                <a16:creationId xmlns:a16="http://schemas.microsoft.com/office/drawing/2014/main" id="{658E0FFA-62A1-0D4E-A945-4D77DB188594}"/>
              </a:ext>
            </a:extLst>
          </p:cNvPr>
          <p:cNvSpPr>
            <a:spLocks noGrp="1"/>
          </p:cNvSpPr>
          <p:nvPr>
            <p:ph idx="1"/>
          </p:nvPr>
        </p:nvSpPr>
        <p:spPr>
          <a:xfrm>
            <a:off x="598714" y="1414916"/>
            <a:ext cx="10657114" cy="5167312"/>
          </a:xfrm>
        </p:spPr>
        <p:txBody>
          <a:bodyPr>
            <a:normAutofit/>
          </a:bodyPr>
          <a:lstStyle/>
          <a:p>
            <a:pPr marL="0" indent="0">
              <a:buNone/>
            </a:pPr>
            <a:r>
              <a:rPr lang="it-IT" dirty="0"/>
              <a:t>Teoria relativistica del bello, strettamente connessa alle sue concezioni ontologiche e gnoseologiche </a:t>
            </a:r>
          </a:p>
          <a:p>
            <a:pPr marL="0" indent="0">
              <a:buNone/>
            </a:pPr>
            <a:r>
              <a:rPr lang="it-IT" dirty="0"/>
              <a:t>Le sensazioni sono il frutto di un’interazione tra soggetto e oggetto e, come tali, ci fanno conoscere non ciò che sono realmente le cose ma </a:t>
            </a:r>
            <a:r>
              <a:rPr lang="it-IT" b="1" dirty="0"/>
              <a:t>come esse ci appaiono</a:t>
            </a:r>
          </a:p>
          <a:p>
            <a:pPr marL="0" indent="0">
              <a:buNone/>
            </a:pPr>
            <a:r>
              <a:rPr lang="it-IT" b="1" dirty="0"/>
              <a:t>Arte = essenzialmente </a:t>
            </a:r>
            <a:r>
              <a:rPr lang="it-IT" b="1" i="1" dirty="0"/>
              <a:t>tecnica</a:t>
            </a:r>
            <a:r>
              <a:rPr lang="it-IT" b="1" dirty="0"/>
              <a:t>, </a:t>
            </a:r>
            <a:r>
              <a:rPr lang="it-IT" b="1" u="sng" dirty="0"/>
              <a:t>ma</a:t>
            </a:r>
            <a:r>
              <a:rPr lang="it-IT" b="1" dirty="0"/>
              <a:t> valore della </a:t>
            </a:r>
            <a:r>
              <a:rPr lang="it-IT" b="1" dirty="0" err="1"/>
              <a:t>mimesis</a:t>
            </a:r>
            <a:r>
              <a:rPr lang="it-IT" b="1" dirty="0"/>
              <a:t>: </a:t>
            </a:r>
            <a:r>
              <a:rPr lang="it-IT" dirty="0"/>
              <a:t>Gli uomini primitivi, non ancora dotati di personali risorse, svilupparono la propria operatività prendendo ad esempio quella degli animali, dai quali hanno appreso tutte le attività più essenziali: </a:t>
            </a:r>
          </a:p>
          <a:p>
            <a:pPr marL="0" indent="0">
              <a:buNone/>
            </a:pPr>
            <a:r>
              <a:rPr lang="it-IT" dirty="0"/>
              <a:t>«Noi abbiamo imparato dagli animali tutte le attività più importanti: dal ragno l’arte del tessere e del rammendare, dalla rondine quella di costruire case e dagli uccelli canori, il cigno e l’usignolo, il canto»</a:t>
            </a:r>
          </a:p>
          <a:p>
            <a:endParaRPr lang="it-IT" dirty="0"/>
          </a:p>
        </p:txBody>
      </p:sp>
    </p:spTree>
    <p:extLst>
      <p:ext uri="{BB962C8B-B14F-4D97-AF65-F5344CB8AC3E}">
        <p14:creationId xmlns:p14="http://schemas.microsoft.com/office/powerpoint/2010/main" val="3250633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3458FD-4AA8-B944-8160-D6B60E0772FD}"/>
              </a:ext>
            </a:extLst>
          </p:cNvPr>
          <p:cNvSpPr>
            <a:spLocks noGrp="1"/>
          </p:cNvSpPr>
          <p:nvPr>
            <p:ph type="title"/>
          </p:nvPr>
        </p:nvSpPr>
        <p:spPr/>
        <p:txBody>
          <a:bodyPr/>
          <a:lstStyle/>
          <a:p>
            <a:r>
              <a:rPr lang="it-IT" b="1" dirty="0" err="1">
                <a:solidFill>
                  <a:srgbClr val="C00000"/>
                </a:solidFill>
              </a:rPr>
              <a:t>Mimesis</a:t>
            </a:r>
            <a:r>
              <a:rPr lang="it-IT" b="1" dirty="0">
                <a:solidFill>
                  <a:srgbClr val="C00000"/>
                </a:solidFill>
              </a:rPr>
              <a:t> necessaria e superflua</a:t>
            </a:r>
          </a:p>
        </p:txBody>
      </p:sp>
      <p:sp>
        <p:nvSpPr>
          <p:cNvPr id="3" name="Segnaposto contenuto 2">
            <a:extLst>
              <a:ext uri="{FF2B5EF4-FFF2-40B4-BE49-F238E27FC236}">
                <a16:creationId xmlns:a16="http://schemas.microsoft.com/office/drawing/2014/main" id="{F262E17A-DC75-C842-A347-571E7C856EDE}"/>
              </a:ext>
            </a:extLst>
          </p:cNvPr>
          <p:cNvSpPr>
            <a:spLocks noGrp="1"/>
          </p:cNvSpPr>
          <p:nvPr>
            <p:ph idx="1"/>
          </p:nvPr>
        </p:nvSpPr>
        <p:spPr/>
        <p:txBody>
          <a:bodyPr>
            <a:normAutofit fontScale="92500" lnSpcReduction="10000"/>
          </a:bodyPr>
          <a:lstStyle/>
          <a:p>
            <a:pPr marL="0" indent="0">
              <a:buNone/>
            </a:pPr>
            <a:r>
              <a:rPr lang="it-IT" sz="3200" dirty="0"/>
              <a:t>L’arte si costituisce come </a:t>
            </a:r>
            <a:r>
              <a:rPr lang="it-IT" sz="3200" dirty="0" err="1"/>
              <a:t>mimesis</a:t>
            </a:r>
            <a:r>
              <a:rPr lang="it-IT" sz="3200" dirty="0"/>
              <a:t> produttiva al </a:t>
            </a:r>
            <a:r>
              <a:rPr lang="it-IT" sz="3200" dirty="0" err="1"/>
              <a:t>ﬁne</a:t>
            </a:r>
            <a:r>
              <a:rPr lang="it-IT" sz="3200" dirty="0"/>
              <a:t> di sopperire alle mancanze naturali dell’uomo</a:t>
            </a:r>
          </a:p>
          <a:p>
            <a:pPr marL="0" indent="0">
              <a:buNone/>
            </a:pPr>
            <a:r>
              <a:rPr lang="it-IT" sz="3200" dirty="0"/>
              <a:t>Distinta in </a:t>
            </a:r>
            <a:r>
              <a:rPr lang="it-IT" sz="3200" b="1" dirty="0"/>
              <a:t>necessaria e superflua</a:t>
            </a:r>
            <a:r>
              <a:rPr lang="it-IT" sz="3200" dirty="0"/>
              <a:t>:</a:t>
            </a:r>
          </a:p>
          <a:p>
            <a:pPr marL="0" indent="0">
              <a:buNone/>
            </a:pPr>
            <a:r>
              <a:rPr lang="it-IT" sz="3200" dirty="0"/>
              <a:t>«Democrito afferma che la </a:t>
            </a:r>
            <a:r>
              <a:rPr lang="it-IT" sz="3200" b="1" dirty="0"/>
              <a:t>musica</a:t>
            </a:r>
            <a:r>
              <a:rPr lang="it-IT" sz="3200" dirty="0"/>
              <a:t> è più recente (delle altre arti), e ne spiega la ragione affermando che essa non corrisponde a una necessità ma è nata quando già esisteva il </a:t>
            </a:r>
            <a:r>
              <a:rPr lang="it-IT" sz="3200" b="1" dirty="0"/>
              <a:t>superfluo</a:t>
            </a:r>
            <a:r>
              <a:rPr lang="it-IT" sz="3200" dirty="0"/>
              <a:t>»</a:t>
            </a:r>
          </a:p>
          <a:p>
            <a:pPr marL="0" indent="0">
              <a:buNone/>
            </a:pPr>
            <a:r>
              <a:rPr lang="it-IT" sz="3200" dirty="0"/>
              <a:t>Effetto edonistico, </a:t>
            </a:r>
            <a:r>
              <a:rPr lang="it-IT" sz="3200" b="1" dirty="0"/>
              <a:t>illusionistico</a:t>
            </a:r>
            <a:r>
              <a:rPr lang="it-IT" sz="3200" dirty="0"/>
              <a:t> (es. interesse di Democrito per l’ottica e gli effetti di luce, applicati alle scenografie teatrali) e – dunque – </a:t>
            </a:r>
            <a:r>
              <a:rPr lang="it-IT" sz="3200" b="1" dirty="0"/>
              <a:t>magico: reintroduzione del motivo dell’ «ispirazione» dell’artista </a:t>
            </a:r>
            <a:r>
              <a:rPr lang="it-IT" sz="3200" dirty="0"/>
              <a:t>(anche se come suo talento personale)</a:t>
            </a:r>
          </a:p>
          <a:p>
            <a:endParaRPr lang="it-IT" dirty="0"/>
          </a:p>
        </p:txBody>
      </p:sp>
    </p:spTree>
    <p:extLst>
      <p:ext uri="{BB962C8B-B14F-4D97-AF65-F5344CB8AC3E}">
        <p14:creationId xmlns:p14="http://schemas.microsoft.com/office/powerpoint/2010/main" val="9687321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81124C-16CE-0844-AFA8-E159023B8FE0}"/>
              </a:ext>
            </a:extLst>
          </p:cNvPr>
          <p:cNvSpPr>
            <a:spLocks noGrp="1"/>
          </p:cNvSpPr>
          <p:nvPr>
            <p:ph type="title"/>
          </p:nvPr>
        </p:nvSpPr>
        <p:spPr/>
        <p:txBody>
          <a:bodyPr/>
          <a:lstStyle/>
          <a:p>
            <a:r>
              <a:rPr lang="it-IT" b="1" dirty="0">
                <a:solidFill>
                  <a:srgbClr val="C00000"/>
                </a:solidFill>
              </a:rPr>
              <a:t>Funzionalità del bello (Socrate)</a:t>
            </a:r>
          </a:p>
        </p:txBody>
      </p:sp>
      <p:sp>
        <p:nvSpPr>
          <p:cNvPr id="3" name="Segnaposto contenuto 2">
            <a:extLst>
              <a:ext uri="{FF2B5EF4-FFF2-40B4-BE49-F238E27FC236}">
                <a16:creationId xmlns:a16="http://schemas.microsoft.com/office/drawing/2014/main" id="{E3EEBC88-78FC-2442-8BA8-E1FC0F86D493}"/>
              </a:ext>
            </a:extLst>
          </p:cNvPr>
          <p:cNvSpPr>
            <a:spLocks noGrp="1"/>
          </p:cNvSpPr>
          <p:nvPr>
            <p:ph idx="1"/>
          </p:nvPr>
        </p:nvSpPr>
        <p:spPr/>
        <p:txBody>
          <a:bodyPr>
            <a:normAutofit/>
          </a:bodyPr>
          <a:lstStyle/>
          <a:p>
            <a:pPr marL="0" indent="0">
              <a:buNone/>
            </a:pPr>
            <a:r>
              <a:rPr lang="it-IT" dirty="0"/>
              <a:t>Esistono </a:t>
            </a:r>
            <a:r>
              <a:rPr lang="it-IT" b="1" dirty="0"/>
              <a:t>molte</a:t>
            </a:r>
            <a:r>
              <a:rPr lang="it-IT" dirty="0"/>
              <a:t> cose belle ed esse </a:t>
            </a:r>
            <a:r>
              <a:rPr lang="it-IT" b="1" dirty="0"/>
              <a:t>non sono uguali tra loro</a:t>
            </a:r>
            <a:r>
              <a:rPr lang="it-IT" dirty="0"/>
              <a:t>: un bel dardo, ad esempio, non è uguale a un bello scudo, il bel corpo di un lottatore non è uguale al bel corpo di un corridore</a:t>
            </a:r>
          </a:p>
          <a:p>
            <a:pPr marL="0" indent="0">
              <a:buNone/>
            </a:pPr>
            <a:r>
              <a:rPr lang="it-IT" dirty="0"/>
              <a:t>Una cosa è bella quando è conforme alla </a:t>
            </a:r>
            <a:r>
              <a:rPr lang="it-IT" b="1" dirty="0"/>
              <a:t>funzione</a:t>
            </a:r>
            <a:r>
              <a:rPr lang="it-IT" dirty="0"/>
              <a:t> o finalità che le è propria: dunque può apparire bella in un caso e brutta in un altro </a:t>
            </a:r>
          </a:p>
          <a:p>
            <a:pPr marL="0" indent="0">
              <a:buNone/>
            </a:pPr>
            <a:endParaRPr lang="it-IT" b="1" dirty="0"/>
          </a:p>
          <a:p>
            <a:pPr marL="0" indent="0">
              <a:buNone/>
            </a:pPr>
            <a:r>
              <a:rPr lang="it-IT" b="1" dirty="0"/>
              <a:t>Vincolo imitativo dell’arte figurativa</a:t>
            </a:r>
            <a:r>
              <a:rPr lang="it-IT" dirty="0"/>
              <a:t>: immagini di cose già esistenti; ma anche rapporto «emendativo» con la realtà; in senso </a:t>
            </a:r>
            <a:r>
              <a:rPr lang="it-IT" b="1" dirty="0"/>
              <a:t>selettivo</a:t>
            </a:r>
            <a:r>
              <a:rPr lang="it-IT" dirty="0"/>
              <a:t> o in senso </a:t>
            </a:r>
            <a:r>
              <a:rPr lang="it-IT" b="1" dirty="0"/>
              <a:t>ideale (fonti: </a:t>
            </a:r>
            <a:r>
              <a:rPr lang="it-IT" dirty="0"/>
              <a:t>Senofonte, Memorabili; Platone</a:t>
            </a:r>
            <a:r>
              <a:rPr lang="it-IT" b="1" dirty="0"/>
              <a:t>)</a:t>
            </a:r>
          </a:p>
          <a:p>
            <a:endParaRPr lang="it-IT" dirty="0"/>
          </a:p>
        </p:txBody>
      </p:sp>
    </p:spTree>
    <p:extLst>
      <p:ext uri="{BB962C8B-B14F-4D97-AF65-F5344CB8AC3E}">
        <p14:creationId xmlns:p14="http://schemas.microsoft.com/office/powerpoint/2010/main" val="32860513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6C6D7C-0428-5A42-A5F0-67C0A303ECC4}"/>
              </a:ext>
            </a:extLst>
          </p:cNvPr>
          <p:cNvSpPr>
            <a:spLocks noGrp="1"/>
          </p:cNvSpPr>
          <p:nvPr>
            <p:ph type="title"/>
          </p:nvPr>
        </p:nvSpPr>
        <p:spPr>
          <a:xfrm>
            <a:off x="728472" y="2364613"/>
            <a:ext cx="10515600" cy="1325563"/>
          </a:xfrm>
        </p:spPr>
        <p:txBody>
          <a:bodyPr>
            <a:normAutofit/>
          </a:bodyPr>
          <a:lstStyle/>
          <a:p>
            <a:pPr algn="ctr"/>
            <a:r>
              <a:rPr lang="it-IT" sz="4800" b="1" dirty="0">
                <a:solidFill>
                  <a:srgbClr val="C00000"/>
                </a:solidFill>
              </a:rPr>
              <a:t>Platone</a:t>
            </a:r>
          </a:p>
        </p:txBody>
      </p:sp>
    </p:spTree>
    <p:extLst>
      <p:ext uri="{BB962C8B-B14F-4D97-AF65-F5344CB8AC3E}">
        <p14:creationId xmlns:p14="http://schemas.microsoft.com/office/powerpoint/2010/main" val="4749641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229035-D60B-F243-B4C8-FF8F6A451787}"/>
              </a:ext>
            </a:extLst>
          </p:cNvPr>
          <p:cNvSpPr>
            <a:spLocks noGrp="1"/>
          </p:cNvSpPr>
          <p:nvPr>
            <p:ph type="title"/>
          </p:nvPr>
        </p:nvSpPr>
        <p:spPr/>
        <p:txBody>
          <a:bodyPr/>
          <a:lstStyle/>
          <a:p>
            <a:r>
              <a:rPr lang="it-IT" b="1" dirty="0">
                <a:solidFill>
                  <a:srgbClr val="C00000"/>
                </a:solidFill>
              </a:rPr>
              <a:t>Platone (428/427 – 348-347 a.C.)</a:t>
            </a:r>
          </a:p>
        </p:txBody>
      </p:sp>
      <p:sp>
        <p:nvSpPr>
          <p:cNvPr id="3" name="Segnaposto contenuto 2">
            <a:extLst>
              <a:ext uri="{FF2B5EF4-FFF2-40B4-BE49-F238E27FC236}">
                <a16:creationId xmlns:a16="http://schemas.microsoft.com/office/drawing/2014/main" id="{63E9D13B-3A40-BD42-A3C1-9FF72B22833C}"/>
              </a:ext>
            </a:extLst>
          </p:cNvPr>
          <p:cNvSpPr>
            <a:spLocks noGrp="1"/>
          </p:cNvSpPr>
          <p:nvPr>
            <p:ph idx="1"/>
          </p:nvPr>
        </p:nvSpPr>
        <p:spPr>
          <a:xfrm>
            <a:off x="838200" y="1690688"/>
            <a:ext cx="10515600" cy="4721053"/>
          </a:xfrm>
        </p:spPr>
        <p:txBody>
          <a:bodyPr>
            <a:normAutofit fontScale="85000" lnSpcReduction="20000"/>
          </a:bodyPr>
          <a:lstStyle/>
          <a:p>
            <a:pPr marL="0" indent="0">
              <a:buNone/>
            </a:pPr>
            <a:r>
              <a:rPr lang="it-IT" sz="3200" dirty="0"/>
              <a:t>Il </a:t>
            </a:r>
            <a:r>
              <a:rPr lang="it-IT" sz="3200" b="1" dirty="0"/>
              <a:t>bello</a:t>
            </a:r>
            <a:r>
              <a:rPr lang="it-IT" sz="3200" dirty="0"/>
              <a:t> non è selezione da singolarità empiriche, bensì è il rilucere dell’Idea</a:t>
            </a:r>
          </a:p>
          <a:p>
            <a:pPr marL="0" indent="0">
              <a:buNone/>
            </a:pPr>
            <a:endParaRPr lang="it-IT" sz="3200" dirty="0"/>
          </a:p>
          <a:p>
            <a:pPr marL="0" indent="0">
              <a:buNone/>
            </a:pPr>
            <a:r>
              <a:rPr lang="it-IT" sz="3200" dirty="0"/>
              <a:t>È idea </a:t>
            </a:r>
            <a:r>
              <a:rPr lang="it-IT" sz="3200" b="1" dirty="0"/>
              <a:t>innata: i</a:t>
            </a:r>
            <a:r>
              <a:rPr lang="it-IT" sz="3200" dirty="0"/>
              <a:t>n che modo sarebbe possibile operare una </a:t>
            </a:r>
            <a:r>
              <a:rPr lang="it-IT" sz="3200" b="1" dirty="0"/>
              <a:t>selezione</a:t>
            </a:r>
            <a:r>
              <a:rPr lang="it-IT" sz="3200" dirty="0"/>
              <a:t>, se già non avessimo l’idea del bello dentro di noi?</a:t>
            </a:r>
          </a:p>
          <a:p>
            <a:pPr marL="0" indent="0">
              <a:buNone/>
            </a:pPr>
            <a:r>
              <a:rPr lang="it-IT" sz="3200" dirty="0"/>
              <a:t>«allora la Bellezza </a:t>
            </a:r>
            <a:r>
              <a:rPr lang="it-IT" sz="3200" b="1" dirty="0"/>
              <a:t>brillava in tutta luce </a:t>
            </a:r>
            <a:r>
              <a:rPr lang="it-IT" sz="3200" dirty="0"/>
              <a:t>quando nella beata schiera ne godevamo la </a:t>
            </a:r>
            <a:r>
              <a:rPr lang="it-IT" sz="3200" dirty="0" err="1"/>
              <a:t>beatiﬁca</a:t>
            </a:r>
            <a:r>
              <a:rPr lang="it-IT" sz="3200" dirty="0"/>
              <a:t> visione, noi al seguito di Zeus, altri di un altro dio, ed eravamo iniziati a quella iniziazione che si può ben dire la più </a:t>
            </a:r>
            <a:r>
              <a:rPr lang="it-IT" sz="3200" dirty="0" err="1"/>
              <a:t>beatiﬁca</a:t>
            </a:r>
            <a:r>
              <a:rPr lang="it-IT" sz="3200" dirty="0"/>
              <a:t> di tutte; e la celebravamo integri ed </a:t>
            </a:r>
            <a:r>
              <a:rPr lang="it-IT" sz="3200" b="1" dirty="0"/>
              <a:t>inesperti dei mali </a:t>
            </a:r>
            <a:r>
              <a:rPr lang="it-IT" sz="3200" dirty="0"/>
              <a:t>che in seguito ci avrebbero attesi, in misterica contemplazione </a:t>
            </a:r>
            <a:r>
              <a:rPr lang="it-IT" sz="3200" b="1" dirty="0"/>
              <a:t>di integre e semplici, immobili e venerabili forme</a:t>
            </a:r>
            <a:r>
              <a:rPr lang="it-IT" sz="3200" dirty="0"/>
              <a:t>, </a:t>
            </a:r>
            <a:r>
              <a:rPr lang="it-IT" sz="3200" b="1" dirty="0"/>
              <a:t>immersi in una luce pura</a:t>
            </a:r>
            <a:r>
              <a:rPr lang="it-IT" sz="3200" dirty="0"/>
              <a:t>, noi stessi puri e privi di questa tomba che ci portiamo in giro col nome di corpo» (dal </a:t>
            </a:r>
            <a:r>
              <a:rPr lang="it-IT" sz="3200" i="1" dirty="0"/>
              <a:t>Fedro</a:t>
            </a:r>
            <a:r>
              <a:rPr lang="it-IT" sz="3200" dirty="0"/>
              <a:t>)</a:t>
            </a:r>
          </a:p>
          <a:p>
            <a:pPr marL="0" indent="0">
              <a:buNone/>
            </a:pPr>
            <a:r>
              <a:rPr lang="it-IT" sz="3200" dirty="0"/>
              <a:t>Luce – Bello – Vero – Bene: funzione </a:t>
            </a:r>
            <a:r>
              <a:rPr lang="it-IT" sz="3200" b="1" dirty="0"/>
              <a:t>mediatrice</a:t>
            </a:r>
            <a:r>
              <a:rPr lang="it-IT" sz="3200" dirty="0"/>
              <a:t> del bello</a:t>
            </a:r>
          </a:p>
          <a:p>
            <a:pPr marL="0" indent="0">
              <a:buNone/>
            </a:pPr>
            <a:endParaRPr lang="it-IT" sz="3200" dirty="0"/>
          </a:p>
        </p:txBody>
      </p:sp>
    </p:spTree>
    <p:extLst>
      <p:ext uri="{BB962C8B-B14F-4D97-AF65-F5344CB8AC3E}">
        <p14:creationId xmlns:p14="http://schemas.microsoft.com/office/powerpoint/2010/main" val="38004648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26757" y="156357"/>
            <a:ext cx="10194324" cy="868346"/>
          </a:xfrm>
          <a:solidFill>
            <a:schemeClr val="accent6">
              <a:lumMod val="20000"/>
              <a:lumOff val="80000"/>
            </a:schemeClr>
          </a:solidFill>
          <a:effectLst>
            <a:innerShdw blurRad="63500" dist="50800" dir="2700000">
              <a:prstClr val="black">
                <a:alpha val="50000"/>
              </a:prstClr>
            </a:innerShdw>
          </a:effectLst>
        </p:spPr>
        <p:txBody>
          <a:bodyPr/>
          <a:lstStyle/>
          <a:p>
            <a:pPr algn="ctr"/>
            <a:r>
              <a:rPr lang="it-IT" sz="4000" b="1" dirty="0"/>
              <a:t>Eros e bellezza</a:t>
            </a:r>
          </a:p>
        </p:txBody>
      </p:sp>
      <p:sp>
        <p:nvSpPr>
          <p:cNvPr id="6" name="Segnaposto contenuto 5"/>
          <p:cNvSpPr>
            <a:spLocks noGrp="1"/>
          </p:cNvSpPr>
          <p:nvPr>
            <p:ph idx="1"/>
          </p:nvPr>
        </p:nvSpPr>
        <p:spPr>
          <a:xfrm>
            <a:off x="926757" y="1142984"/>
            <a:ext cx="10280821" cy="5500726"/>
          </a:xfrm>
          <a:solidFill>
            <a:schemeClr val="bg1"/>
          </a:solidFill>
        </p:spPr>
        <p:txBody>
          <a:bodyPr>
            <a:normAutofit/>
          </a:bodyPr>
          <a:lstStyle/>
          <a:p>
            <a:pPr marL="0" indent="0">
              <a:lnSpc>
                <a:spcPct val="80000"/>
              </a:lnSpc>
              <a:buNone/>
            </a:pPr>
            <a:endParaRPr lang="it-IT" dirty="0"/>
          </a:p>
          <a:p>
            <a:pPr marL="0" indent="0">
              <a:lnSpc>
                <a:spcPct val="80000"/>
              </a:lnSpc>
              <a:buNone/>
            </a:pPr>
            <a:r>
              <a:rPr lang="it-IT" dirty="0"/>
              <a:t>"E quando uno, partendo dalle cose di quaggiù, mediante l'amore dei giovanetti in modo retto, sollevandosi in alto comincia a vedere quel bello, egli viene a raggiungere, in un certo senso, il termine. Infatti, la giusta maniera di procedere da sé o di essere condotto da un altro nelle cose d'amore è questa: prendendo le mosse dalle cose belle di quaggiù, al fine di raggiungere quel Bello, salire sempre di più, come procedendo per gradini, da un solo corpo bello a due, e da due a tutti i corpi belli, e da tutti i corpi belli alle belle attività umane, e da queste alle belle conoscenze, e dalle conoscenze procedere fino a che non si pervenga a quella conoscenza che è conoscenza di null’altro se non del Bello stesso, e così, giungendo al termine, conoscere ciò che è il bello in sé”.</a:t>
            </a:r>
          </a:p>
          <a:p>
            <a:pPr marL="0" indent="0">
              <a:lnSpc>
                <a:spcPct val="80000"/>
              </a:lnSpc>
              <a:buNone/>
            </a:pPr>
            <a:endParaRPr lang="it-IT" sz="2200" dirty="0"/>
          </a:p>
          <a:p>
            <a:pPr marL="0" indent="0" algn="r">
              <a:lnSpc>
                <a:spcPct val="80000"/>
              </a:lnSpc>
              <a:buNone/>
            </a:pPr>
            <a:r>
              <a:rPr lang="it-IT" sz="2000" b="1" dirty="0">
                <a:solidFill>
                  <a:sysClr val="windowText" lastClr="000000"/>
                </a:solidFill>
                <a:cs typeface="Arial" pitchFamily="34" charset="0"/>
              </a:rPr>
              <a:t>Platone, </a:t>
            </a:r>
            <a:r>
              <a:rPr lang="it-IT" sz="2000" b="1" i="1" dirty="0">
                <a:solidFill>
                  <a:sysClr val="windowText" lastClr="000000"/>
                </a:solidFill>
                <a:cs typeface="Arial" pitchFamily="34" charset="0"/>
              </a:rPr>
              <a:t>Simposio</a:t>
            </a:r>
            <a:r>
              <a:rPr lang="it-IT" sz="2000" b="1" dirty="0">
                <a:solidFill>
                  <a:sysClr val="windowText" lastClr="000000"/>
                </a:solidFill>
                <a:cs typeface="Arial" pitchFamily="34" charset="0"/>
              </a:rPr>
              <a:t>, 211 B-C</a:t>
            </a:r>
            <a:endParaRPr lang="it-IT" sz="2000" dirty="0"/>
          </a:p>
          <a:p>
            <a:pPr marL="0" indent="0">
              <a:lnSpc>
                <a:spcPct val="80000"/>
              </a:lnSpc>
              <a:buNone/>
            </a:pPr>
            <a:endParaRPr lang="it-IT" sz="2200" dirty="0"/>
          </a:p>
        </p:txBody>
      </p:sp>
    </p:spTree>
    <p:extLst>
      <p:ext uri="{BB962C8B-B14F-4D97-AF65-F5344CB8AC3E}">
        <p14:creationId xmlns:p14="http://schemas.microsoft.com/office/powerpoint/2010/main" val="37651215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0521BF-A8F1-7B41-BC4C-F629B8711DA5}"/>
              </a:ext>
            </a:extLst>
          </p:cNvPr>
          <p:cNvSpPr>
            <a:spLocks noGrp="1"/>
          </p:cNvSpPr>
          <p:nvPr>
            <p:ph type="title"/>
          </p:nvPr>
        </p:nvSpPr>
        <p:spPr>
          <a:xfrm>
            <a:off x="677562" y="365125"/>
            <a:ext cx="10515600" cy="1325563"/>
          </a:xfrm>
        </p:spPr>
        <p:txBody>
          <a:bodyPr/>
          <a:lstStyle/>
          <a:p>
            <a:r>
              <a:rPr lang="it-IT" b="1" dirty="0">
                <a:solidFill>
                  <a:srgbClr val="C00000"/>
                </a:solidFill>
              </a:rPr>
              <a:t>Il bello e l’intelletto</a:t>
            </a:r>
          </a:p>
        </p:txBody>
      </p:sp>
      <p:sp>
        <p:nvSpPr>
          <p:cNvPr id="3" name="Segnaposto contenuto 2">
            <a:extLst>
              <a:ext uri="{FF2B5EF4-FFF2-40B4-BE49-F238E27FC236}">
                <a16:creationId xmlns:a16="http://schemas.microsoft.com/office/drawing/2014/main" id="{2802F321-7D17-3346-8872-5F6A177B87E5}"/>
              </a:ext>
            </a:extLst>
          </p:cNvPr>
          <p:cNvSpPr>
            <a:spLocks noGrp="1"/>
          </p:cNvSpPr>
          <p:nvPr>
            <p:ph idx="1"/>
          </p:nvPr>
        </p:nvSpPr>
        <p:spPr>
          <a:xfrm>
            <a:off x="677562" y="1690688"/>
            <a:ext cx="10515600" cy="4351338"/>
          </a:xfrm>
        </p:spPr>
        <p:txBody>
          <a:bodyPr>
            <a:normAutofit fontScale="92500" lnSpcReduction="10000"/>
          </a:bodyPr>
          <a:lstStyle/>
          <a:p>
            <a:pPr marL="0" indent="0">
              <a:buNone/>
            </a:pPr>
            <a:r>
              <a:rPr lang="it-IT" sz="3000" i="1" dirty="0" err="1"/>
              <a:t>Cratilo</a:t>
            </a:r>
            <a:r>
              <a:rPr lang="it-IT" sz="3000" dirty="0"/>
              <a:t>: il termine greco «bello» (</a:t>
            </a:r>
            <a:r>
              <a:rPr lang="it-IT" sz="3000" i="1" dirty="0"/>
              <a:t>to </a:t>
            </a:r>
            <a:r>
              <a:rPr lang="it-IT" sz="3000" i="1" dirty="0" err="1"/>
              <a:t>kalon</a:t>
            </a:r>
            <a:r>
              <a:rPr lang="it-IT" sz="3000" dirty="0"/>
              <a:t>) deriva dal verbo </a:t>
            </a:r>
            <a:r>
              <a:rPr lang="it-IT" sz="3000" i="1" dirty="0" err="1"/>
              <a:t>kalèin</a:t>
            </a:r>
            <a:r>
              <a:rPr lang="it-IT" sz="3000" dirty="0"/>
              <a:t>, che </a:t>
            </a:r>
            <a:r>
              <a:rPr lang="it-IT" sz="3000" dirty="0" err="1"/>
              <a:t>signiﬁca</a:t>
            </a:r>
            <a:r>
              <a:rPr lang="it-IT" sz="3000" dirty="0"/>
              <a:t> non solo «chiamare»  ma anche «nominare». </a:t>
            </a:r>
          </a:p>
          <a:p>
            <a:pPr marL="0" indent="0">
              <a:buNone/>
            </a:pPr>
            <a:endParaRPr lang="it-IT" dirty="0"/>
          </a:p>
          <a:p>
            <a:pPr marL="0" indent="0">
              <a:buNone/>
            </a:pPr>
            <a:r>
              <a:rPr lang="it-IT" dirty="0"/>
              <a:t>Capacità del bello di </a:t>
            </a:r>
            <a:r>
              <a:rPr lang="it-IT" b="1" dirty="0"/>
              <a:t>ridestare l’attenzione </a:t>
            </a:r>
            <a:r>
              <a:rPr lang="it-IT" dirty="0"/>
              <a:t>della nostra anima in virtù delle sue manifestazioni sensibili </a:t>
            </a:r>
          </a:p>
          <a:p>
            <a:pPr marL="0" indent="0">
              <a:buNone/>
            </a:pPr>
            <a:r>
              <a:rPr lang="it-IT" dirty="0"/>
              <a:t>+ </a:t>
            </a:r>
            <a:r>
              <a:rPr lang="it-IT" b="1" dirty="0"/>
              <a:t>ruolo decisivo dell’intelletto </a:t>
            </a:r>
            <a:r>
              <a:rPr lang="it-IT" dirty="0"/>
              <a:t>nel riconoscimento del bello (dire – nominare –  conferire senso, non in quanto convenzione ma in quanto connessione con la verità delle cose stesse).</a:t>
            </a:r>
          </a:p>
          <a:p>
            <a:pPr marL="0" indent="0">
              <a:buNone/>
            </a:pPr>
            <a:r>
              <a:rPr lang="it-IT" i="1" dirty="0" err="1"/>
              <a:t>Kalèin</a:t>
            </a:r>
            <a:r>
              <a:rPr lang="it-IT" dirty="0"/>
              <a:t>, denominazione propria della </a:t>
            </a:r>
            <a:r>
              <a:rPr lang="it-IT" i="1" dirty="0" err="1"/>
              <a:t>diànoia</a:t>
            </a:r>
            <a:r>
              <a:rPr lang="it-IT" dirty="0"/>
              <a:t>, cioè dell’intelletto in esercizio</a:t>
            </a:r>
          </a:p>
          <a:p>
            <a:pPr marL="0" indent="0">
              <a:buNone/>
            </a:pPr>
            <a:r>
              <a:rPr lang="it-IT" dirty="0"/>
              <a:t>Capacità dell’intelletto di riconoscere nelle cose una </a:t>
            </a:r>
            <a:r>
              <a:rPr lang="it-IT" b="1" dirty="0"/>
              <a:t>dimensione intelligibile che trascende le manifestazioni sensibili</a:t>
            </a:r>
          </a:p>
          <a:p>
            <a:endParaRPr lang="it-IT" dirty="0"/>
          </a:p>
        </p:txBody>
      </p:sp>
    </p:spTree>
    <p:extLst>
      <p:ext uri="{BB962C8B-B14F-4D97-AF65-F5344CB8AC3E}">
        <p14:creationId xmlns:p14="http://schemas.microsoft.com/office/powerpoint/2010/main" val="3294684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AB8AAD-70EA-C045-82DF-A7BD31837936}"/>
              </a:ext>
            </a:extLst>
          </p:cNvPr>
          <p:cNvSpPr>
            <a:spLocks noGrp="1"/>
          </p:cNvSpPr>
          <p:nvPr>
            <p:ph type="title"/>
          </p:nvPr>
        </p:nvSpPr>
        <p:spPr>
          <a:xfrm>
            <a:off x="348343" y="154895"/>
            <a:ext cx="11005457" cy="1325563"/>
          </a:xfrm>
        </p:spPr>
        <p:txBody>
          <a:bodyPr/>
          <a:lstStyle/>
          <a:p>
            <a:r>
              <a:rPr lang="it-IT" b="1" dirty="0">
                <a:solidFill>
                  <a:srgbClr val="C00000"/>
                </a:solidFill>
              </a:rPr>
              <a:t>«Invasamento» poetico</a:t>
            </a:r>
          </a:p>
        </p:txBody>
      </p:sp>
      <p:sp>
        <p:nvSpPr>
          <p:cNvPr id="3" name="Segnaposto contenuto 2">
            <a:extLst>
              <a:ext uri="{FF2B5EF4-FFF2-40B4-BE49-F238E27FC236}">
                <a16:creationId xmlns:a16="http://schemas.microsoft.com/office/drawing/2014/main" id="{3D950D66-E875-E147-A2C4-1A7B4859ECF4}"/>
              </a:ext>
            </a:extLst>
          </p:cNvPr>
          <p:cNvSpPr>
            <a:spLocks noGrp="1"/>
          </p:cNvSpPr>
          <p:nvPr>
            <p:ph idx="1"/>
          </p:nvPr>
        </p:nvSpPr>
        <p:spPr>
          <a:xfrm>
            <a:off x="500743" y="1480458"/>
            <a:ext cx="11212286" cy="4696506"/>
          </a:xfrm>
        </p:spPr>
        <p:txBody>
          <a:bodyPr>
            <a:normAutofit fontScale="92500" lnSpcReduction="10000"/>
          </a:bodyPr>
          <a:lstStyle/>
          <a:p>
            <a:pPr marL="0" indent="0">
              <a:buNone/>
            </a:pPr>
            <a:r>
              <a:rPr lang="it-IT" i="1" dirty="0"/>
              <a:t>Ione</a:t>
            </a:r>
            <a:r>
              <a:rPr lang="it-IT" dirty="0"/>
              <a:t> e </a:t>
            </a:r>
            <a:r>
              <a:rPr lang="it-IT" i="1" dirty="0"/>
              <a:t>Fedro</a:t>
            </a:r>
          </a:p>
          <a:p>
            <a:pPr marL="0" indent="0">
              <a:buNone/>
            </a:pPr>
            <a:r>
              <a:rPr lang="it-IT" dirty="0"/>
              <a:t>entusiasmo </a:t>
            </a:r>
            <a:r>
              <a:rPr lang="it-IT" b="1" dirty="0"/>
              <a:t>poetico</a:t>
            </a:r>
            <a:r>
              <a:rPr lang="it-IT" dirty="0"/>
              <a:t> ed eccitamento </a:t>
            </a:r>
            <a:r>
              <a:rPr lang="it-IT" b="1" dirty="0"/>
              <a:t>erotico</a:t>
            </a:r>
          </a:p>
          <a:p>
            <a:pPr marL="0" indent="0">
              <a:buNone/>
            </a:pPr>
            <a:r>
              <a:rPr lang="it-IT" dirty="0"/>
              <a:t>I poeti «</a:t>
            </a:r>
            <a:r>
              <a:rPr lang="it-IT" b="1" dirty="0"/>
              <a:t>non parlano per arte, ma per un potere divino</a:t>
            </a:r>
            <a:r>
              <a:rPr lang="it-IT" dirty="0"/>
              <a:t>»</a:t>
            </a:r>
          </a:p>
          <a:p>
            <a:pPr marL="0" indent="0">
              <a:buNone/>
            </a:pPr>
            <a:r>
              <a:rPr lang="it-IT" dirty="0"/>
              <a:t>Come l’entusiasmo/eccitamento erotico non è solo per il piacere (ma per </a:t>
            </a:r>
            <a:r>
              <a:rPr lang="it-IT" u="sng" dirty="0"/>
              <a:t>sollevarsi dalla dimensione del sensibile a quello dell’intellegibile</a:t>
            </a:r>
            <a:r>
              <a:rPr lang="it-IT" dirty="0"/>
              <a:t>), allo stesso modo </a:t>
            </a:r>
            <a:r>
              <a:rPr lang="it-IT" b="1" dirty="0"/>
              <a:t>l’entusiasmo poetico non è solo per il divertimento, bensì per educare</a:t>
            </a:r>
          </a:p>
          <a:p>
            <a:pPr marL="0" indent="0">
              <a:buNone/>
            </a:pPr>
            <a:endParaRPr lang="it-IT" dirty="0"/>
          </a:p>
          <a:p>
            <a:pPr marL="0" indent="0">
              <a:buNone/>
            </a:pPr>
            <a:r>
              <a:rPr lang="it-IT" dirty="0"/>
              <a:t>		</a:t>
            </a:r>
            <a:r>
              <a:rPr lang="it-IT" sz="3200" dirty="0"/>
              <a:t>Valore </a:t>
            </a:r>
            <a:r>
              <a:rPr lang="it-IT" sz="3200" b="1" dirty="0"/>
              <a:t>educativo</a:t>
            </a:r>
            <a:r>
              <a:rPr lang="it-IT" sz="3200" dirty="0"/>
              <a:t> della poesia (</a:t>
            </a:r>
            <a:r>
              <a:rPr lang="it-IT" sz="3200" b="1" i="1" dirty="0"/>
              <a:t>Repubblica</a:t>
            </a:r>
            <a:r>
              <a:rPr lang="it-IT" sz="3200" dirty="0"/>
              <a:t>, II, III) </a:t>
            </a:r>
          </a:p>
          <a:p>
            <a:pPr>
              <a:buFontTx/>
              <a:buChar char="-"/>
            </a:pPr>
            <a:r>
              <a:rPr lang="it-IT" sz="3200" dirty="0"/>
              <a:t>Per i guerrieri; </a:t>
            </a:r>
            <a:r>
              <a:rPr lang="it-IT" sz="3200" i="1" dirty="0" err="1"/>
              <a:t>mousiké</a:t>
            </a:r>
            <a:r>
              <a:rPr lang="it-IT" sz="3200" dirty="0"/>
              <a:t> (solo armonie frigie e doriche; solo lira e cetra); contro la poesia omerica (es. rappresentazioni dell’Ade)</a:t>
            </a:r>
          </a:p>
          <a:p>
            <a:pPr>
              <a:buFontTx/>
              <a:buChar char="-"/>
            </a:pPr>
            <a:r>
              <a:rPr lang="it-IT" sz="3200" dirty="0"/>
              <a:t>Per i filosofi: predispone all’apprendimento delle matematiche</a:t>
            </a:r>
          </a:p>
          <a:p>
            <a:pPr marL="0" indent="0">
              <a:buNone/>
            </a:pPr>
            <a:endParaRPr lang="it-IT" dirty="0"/>
          </a:p>
        </p:txBody>
      </p:sp>
      <p:sp>
        <p:nvSpPr>
          <p:cNvPr id="4" name="Freccia destra 3">
            <a:extLst>
              <a:ext uri="{FF2B5EF4-FFF2-40B4-BE49-F238E27FC236}">
                <a16:creationId xmlns:a16="http://schemas.microsoft.com/office/drawing/2014/main" id="{811395FC-79E3-9242-B965-60C2566A1707}"/>
              </a:ext>
            </a:extLst>
          </p:cNvPr>
          <p:cNvSpPr/>
          <p:nvPr/>
        </p:nvSpPr>
        <p:spPr>
          <a:xfrm>
            <a:off x="1023258" y="4419599"/>
            <a:ext cx="978408" cy="2451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743624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8D8326-A7AE-3646-8B0B-CD8929907490}"/>
              </a:ext>
            </a:extLst>
          </p:cNvPr>
          <p:cNvSpPr>
            <a:spLocks noGrp="1"/>
          </p:cNvSpPr>
          <p:nvPr>
            <p:ph type="title"/>
          </p:nvPr>
        </p:nvSpPr>
        <p:spPr>
          <a:xfrm>
            <a:off x="838200" y="377482"/>
            <a:ext cx="10663881" cy="1325563"/>
          </a:xfrm>
        </p:spPr>
        <p:txBody>
          <a:bodyPr/>
          <a:lstStyle/>
          <a:p>
            <a:r>
              <a:rPr lang="it-IT" b="1" dirty="0">
                <a:solidFill>
                  <a:srgbClr val="C00000"/>
                </a:solidFill>
              </a:rPr>
              <a:t>Libri di testo</a:t>
            </a:r>
          </a:p>
        </p:txBody>
      </p:sp>
      <p:sp>
        <p:nvSpPr>
          <p:cNvPr id="3" name="Segnaposto contenuto 2">
            <a:extLst>
              <a:ext uri="{FF2B5EF4-FFF2-40B4-BE49-F238E27FC236}">
                <a16:creationId xmlns:a16="http://schemas.microsoft.com/office/drawing/2014/main" id="{4419EA1D-6A30-954D-A3CE-575C1DFCCB34}"/>
              </a:ext>
            </a:extLst>
          </p:cNvPr>
          <p:cNvSpPr>
            <a:spLocks noGrp="1"/>
          </p:cNvSpPr>
          <p:nvPr>
            <p:ph idx="1"/>
          </p:nvPr>
        </p:nvSpPr>
        <p:spPr>
          <a:xfrm>
            <a:off x="838200" y="1524000"/>
            <a:ext cx="10515600" cy="5138057"/>
          </a:xfrm>
        </p:spPr>
        <p:txBody>
          <a:bodyPr>
            <a:normAutofit/>
          </a:bodyPr>
          <a:lstStyle/>
          <a:p>
            <a:pPr algn="just"/>
            <a:r>
              <a:rPr lang="it-IT" b="1" dirty="0"/>
              <a:t>Manuale</a:t>
            </a:r>
            <a:r>
              <a:rPr lang="it-IT" dirty="0"/>
              <a:t>: </a:t>
            </a:r>
            <a:r>
              <a:rPr lang="it-IT" dirty="0" err="1"/>
              <a:t>F</a:t>
            </a:r>
            <a:r>
              <a:rPr lang="it-IT" dirty="0"/>
              <a:t>. Desideri – C. Cantelli, </a:t>
            </a:r>
            <a:r>
              <a:rPr lang="it-IT" i="1" dirty="0"/>
              <a:t>Storia dell'estetica occidentale. Da Omero alle neuroscienze</a:t>
            </a:r>
            <a:r>
              <a:rPr lang="it-IT" dirty="0"/>
              <a:t>, Carocci, Roma 2013. Si raccomanda la lettura dell'intero volume; per l'esame lo studente dovrà, in particolare, dimostrare approfondita conoscenze dei seguenti paragrafi: 1.1.;  1.2.; 1.3.; 1.4; 1.5.; 1.6.; 1.8.; 2.1.; 2.2.; 2.5.; 3.1.; 3.2.; 3.5.; 3.6.; 4.1.; 4.2.; 4.3.; 4.6.; 5.1.; 5.2.; 5.3.; 5.4; 5.5.; 5.6.; 5.7; 6.1.; 6.2.; 6.3; 6.4.; 6.7.; 6.9; 6.12. </a:t>
            </a:r>
          </a:p>
          <a:p>
            <a:r>
              <a:rPr lang="it-IT" b="1" dirty="0"/>
              <a:t>Letture</a:t>
            </a:r>
            <a:r>
              <a:rPr lang="it-IT" dirty="0"/>
              <a:t>: Platone, </a:t>
            </a:r>
            <a:r>
              <a:rPr lang="it-IT" i="1" dirty="0"/>
              <a:t>Simposio</a:t>
            </a:r>
            <a:r>
              <a:rPr lang="it-IT" dirty="0"/>
              <a:t> (Bompiani, Milano, testo a fronte); I. Kant, </a:t>
            </a:r>
            <a:r>
              <a:rPr lang="it-IT" i="1" dirty="0"/>
              <a:t>Critica della capacità di giudizio</a:t>
            </a:r>
            <a:r>
              <a:rPr lang="it-IT" dirty="0"/>
              <a:t> (BUR, Milano) (oppure I. Kant, </a:t>
            </a:r>
            <a:r>
              <a:rPr lang="it-IT" i="1" dirty="0"/>
              <a:t>Critica della facoltà di giudizio</a:t>
            </a:r>
            <a:r>
              <a:rPr lang="it-IT" dirty="0"/>
              <a:t>, Einaudi, Torino). </a:t>
            </a:r>
          </a:p>
          <a:p>
            <a:r>
              <a:rPr lang="it-IT" dirty="0" err="1"/>
              <a:t>Slides</a:t>
            </a:r>
            <a:r>
              <a:rPr lang="it-IT" dirty="0"/>
              <a:t> su piattaforma </a:t>
            </a:r>
            <a:r>
              <a:rPr lang="it-IT" dirty="0" err="1"/>
              <a:t>Moodle</a:t>
            </a:r>
            <a:endParaRPr lang="it-IT" dirty="0"/>
          </a:p>
          <a:p>
            <a:pPr marL="0" indent="0">
              <a:buNone/>
            </a:pPr>
            <a:endParaRPr lang="it-IT" dirty="0"/>
          </a:p>
        </p:txBody>
      </p:sp>
    </p:spTree>
    <p:extLst>
      <p:ext uri="{BB962C8B-B14F-4D97-AF65-F5344CB8AC3E}">
        <p14:creationId xmlns:p14="http://schemas.microsoft.com/office/powerpoint/2010/main" val="42914086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FEEEC6-8605-8342-ADA9-CAC60E40138C}"/>
              </a:ext>
            </a:extLst>
          </p:cNvPr>
          <p:cNvSpPr>
            <a:spLocks noGrp="1"/>
          </p:cNvSpPr>
          <p:nvPr>
            <p:ph type="title"/>
          </p:nvPr>
        </p:nvSpPr>
        <p:spPr/>
        <p:txBody>
          <a:bodyPr/>
          <a:lstStyle/>
          <a:p>
            <a:r>
              <a:rPr lang="it-IT" b="1" dirty="0">
                <a:solidFill>
                  <a:srgbClr val="C00000"/>
                </a:solidFill>
              </a:rPr>
              <a:t>Critica alla poesia come </a:t>
            </a:r>
            <a:r>
              <a:rPr lang="it-IT" b="1" dirty="0" err="1">
                <a:solidFill>
                  <a:srgbClr val="C00000"/>
                </a:solidFill>
              </a:rPr>
              <a:t>mìmesis</a:t>
            </a:r>
            <a:r>
              <a:rPr lang="it-IT" dirty="0"/>
              <a:t>: </a:t>
            </a:r>
            <a:r>
              <a:rPr lang="it-IT" b="1" i="1" dirty="0"/>
              <a:t>Rep</a:t>
            </a:r>
            <a:r>
              <a:rPr lang="it-IT" dirty="0"/>
              <a:t>, X</a:t>
            </a:r>
          </a:p>
        </p:txBody>
      </p:sp>
      <p:sp>
        <p:nvSpPr>
          <p:cNvPr id="3" name="Segnaposto contenuto 2">
            <a:extLst>
              <a:ext uri="{FF2B5EF4-FFF2-40B4-BE49-F238E27FC236}">
                <a16:creationId xmlns:a16="http://schemas.microsoft.com/office/drawing/2014/main" id="{E5320129-BC4D-284F-9DF1-50BFB1E8B51F}"/>
              </a:ext>
            </a:extLst>
          </p:cNvPr>
          <p:cNvSpPr>
            <a:spLocks noGrp="1"/>
          </p:cNvSpPr>
          <p:nvPr>
            <p:ph idx="1"/>
          </p:nvPr>
        </p:nvSpPr>
        <p:spPr/>
        <p:txBody>
          <a:bodyPr/>
          <a:lstStyle/>
          <a:p>
            <a:pPr marL="0" indent="0">
              <a:buNone/>
            </a:pPr>
            <a:r>
              <a:rPr lang="it-IT" sz="3200" dirty="0"/>
              <a:t>Elogiata per il suo valore psicagogico-educativo (libri II-III), la poesia (specialmente omerica) è tuttavia fatta oggetto di </a:t>
            </a:r>
            <a:r>
              <a:rPr lang="it-IT" sz="3200" b="1" dirty="0"/>
              <a:t>critiche</a:t>
            </a:r>
            <a:r>
              <a:rPr lang="it-IT" sz="3200" dirty="0"/>
              <a:t> molto dure nel libro X della Repubblica</a:t>
            </a:r>
          </a:p>
          <a:p>
            <a:pPr marL="0" indent="0">
              <a:buNone/>
            </a:pPr>
            <a:r>
              <a:rPr lang="it-IT" sz="3200" dirty="0"/>
              <a:t>Il poeta come il pittore; l’uso dello specchio e la «copia di copia» </a:t>
            </a:r>
          </a:p>
          <a:p>
            <a:pPr marL="0" indent="0">
              <a:buNone/>
            </a:pPr>
            <a:r>
              <a:rPr lang="it-IT" sz="3200" dirty="0"/>
              <a:t>«Questo sarà dunque anche il posto del poeta tragico, se appunto è un </a:t>
            </a:r>
            <a:r>
              <a:rPr lang="it-IT" sz="3200" b="1" dirty="0"/>
              <a:t>imitatore</a:t>
            </a:r>
            <a:r>
              <a:rPr lang="it-IT" sz="3200" dirty="0"/>
              <a:t> – per natura terzo a partire dal re e dalla verità – e di tutti gli altri imitatori» (Rep. X)</a:t>
            </a:r>
            <a:endParaRPr lang="it-IT" dirty="0"/>
          </a:p>
        </p:txBody>
      </p:sp>
    </p:spTree>
    <p:extLst>
      <p:ext uri="{BB962C8B-B14F-4D97-AF65-F5344CB8AC3E}">
        <p14:creationId xmlns:p14="http://schemas.microsoft.com/office/powerpoint/2010/main" val="38341014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97279E-D248-1D43-87E8-A726C10C8FDA}"/>
              </a:ext>
            </a:extLst>
          </p:cNvPr>
          <p:cNvSpPr>
            <a:spLocks noGrp="1"/>
          </p:cNvSpPr>
          <p:nvPr>
            <p:ph type="title"/>
          </p:nvPr>
        </p:nvSpPr>
        <p:spPr>
          <a:xfrm>
            <a:off x="402771" y="212725"/>
            <a:ext cx="10515600" cy="1325563"/>
          </a:xfrm>
        </p:spPr>
        <p:txBody>
          <a:bodyPr/>
          <a:lstStyle/>
          <a:p>
            <a:r>
              <a:rPr lang="it-IT" dirty="0"/>
              <a:t>	</a:t>
            </a:r>
            <a:r>
              <a:rPr lang="it-IT" dirty="0" err="1"/>
              <a:t>Mìmesis</a:t>
            </a:r>
            <a:r>
              <a:rPr lang="it-IT" dirty="0"/>
              <a:t>, </a:t>
            </a:r>
            <a:r>
              <a:rPr lang="it-IT" b="1" i="1" dirty="0">
                <a:solidFill>
                  <a:srgbClr val="C00000"/>
                </a:solidFill>
              </a:rPr>
              <a:t>Sofista</a:t>
            </a:r>
          </a:p>
        </p:txBody>
      </p:sp>
      <p:sp>
        <p:nvSpPr>
          <p:cNvPr id="3" name="Segnaposto contenuto 2">
            <a:extLst>
              <a:ext uri="{FF2B5EF4-FFF2-40B4-BE49-F238E27FC236}">
                <a16:creationId xmlns:a16="http://schemas.microsoft.com/office/drawing/2014/main" id="{60F1AB75-7E54-D14D-8BE1-16DBE902B7C4}"/>
              </a:ext>
            </a:extLst>
          </p:cNvPr>
          <p:cNvSpPr>
            <a:spLocks noGrp="1"/>
          </p:cNvSpPr>
          <p:nvPr>
            <p:ph idx="1"/>
          </p:nvPr>
        </p:nvSpPr>
        <p:spPr>
          <a:xfrm>
            <a:off x="609600" y="1349829"/>
            <a:ext cx="11364686" cy="5508171"/>
          </a:xfrm>
        </p:spPr>
        <p:txBody>
          <a:bodyPr>
            <a:normAutofit lnSpcReduction="10000"/>
          </a:bodyPr>
          <a:lstStyle/>
          <a:p>
            <a:pPr marL="0" indent="0">
              <a:buNone/>
            </a:pPr>
            <a:r>
              <a:rPr lang="it-IT" dirty="0"/>
              <a:t>Suddivisione delle arti in </a:t>
            </a:r>
          </a:p>
          <a:p>
            <a:pPr marL="0" indent="0">
              <a:buNone/>
            </a:pPr>
            <a:r>
              <a:rPr lang="it-IT" b="1" dirty="0" err="1"/>
              <a:t>ctetiche</a:t>
            </a:r>
            <a:r>
              <a:rPr lang="it-IT" dirty="0"/>
              <a:t> (</a:t>
            </a:r>
            <a:r>
              <a:rPr lang="it-IT" dirty="0" err="1"/>
              <a:t>ktàomai</a:t>
            </a:r>
            <a:r>
              <a:rPr lang="it-IT" dirty="0"/>
              <a:t>: «acquistare, procacciarsi, procurarsi»), cioè acquisire qualcosa che </a:t>
            </a:r>
            <a:r>
              <a:rPr lang="it-IT" b="1" dirty="0"/>
              <a:t>già</a:t>
            </a:r>
            <a:r>
              <a:rPr lang="it-IT" dirty="0"/>
              <a:t> esiste in natura (la caccia e la pesca, ad esempio),</a:t>
            </a:r>
          </a:p>
          <a:p>
            <a:pPr marL="0" indent="0">
              <a:buNone/>
            </a:pPr>
            <a:r>
              <a:rPr lang="it-IT" b="1" dirty="0"/>
              <a:t>poietiche</a:t>
            </a:r>
            <a:r>
              <a:rPr lang="it-IT" dirty="0"/>
              <a:t>, finalizzate a produrre cose che </a:t>
            </a:r>
            <a:r>
              <a:rPr lang="it-IT" b="1" dirty="0"/>
              <a:t>non</a:t>
            </a:r>
            <a:r>
              <a:rPr lang="it-IT" dirty="0"/>
              <a:t> esistono in natura. </a:t>
            </a:r>
          </a:p>
          <a:p>
            <a:pPr marL="0" indent="0">
              <a:buNone/>
            </a:pPr>
            <a:r>
              <a:rPr lang="it-IT" dirty="0"/>
              <a:t>Tra le arti poietiche:  </a:t>
            </a:r>
          </a:p>
          <a:p>
            <a:pPr marL="0" indent="0">
              <a:buNone/>
            </a:pPr>
            <a:r>
              <a:rPr lang="it-IT" dirty="0"/>
              <a:t>arti </a:t>
            </a:r>
            <a:r>
              <a:rPr lang="it-IT" b="1" dirty="0"/>
              <a:t>realmente produttive </a:t>
            </a:r>
            <a:r>
              <a:rPr lang="it-IT" dirty="0"/>
              <a:t>(fabbricano oggetti utili all’uomo, come vestiti, edifici, strumenti ecc.) e </a:t>
            </a:r>
          </a:p>
          <a:p>
            <a:pPr marL="0" indent="0">
              <a:buNone/>
            </a:pPr>
            <a:r>
              <a:rPr lang="it-IT" dirty="0"/>
              <a:t>arti </a:t>
            </a:r>
            <a:r>
              <a:rPr lang="it-IT" b="1" dirty="0"/>
              <a:t>mimetiche</a:t>
            </a:r>
            <a:r>
              <a:rPr lang="it-IT" dirty="0"/>
              <a:t> o imitative (come la pittura e la scultura; producono immagini di oggetti già esistenti)</a:t>
            </a:r>
          </a:p>
          <a:p>
            <a:pPr marL="0" indent="0">
              <a:buNone/>
            </a:pPr>
            <a:r>
              <a:rPr lang="it-IT" dirty="0"/>
              <a:t>Due forme di </a:t>
            </a:r>
            <a:r>
              <a:rPr lang="it-IT" dirty="0" err="1"/>
              <a:t>mìmesis</a:t>
            </a:r>
            <a:r>
              <a:rPr lang="it-IT" dirty="0"/>
              <a:t>: </a:t>
            </a:r>
          </a:p>
          <a:p>
            <a:pPr marL="0" indent="0">
              <a:buNone/>
            </a:pPr>
            <a:r>
              <a:rPr lang="it-IT" b="1" dirty="0"/>
              <a:t>Icastica</a:t>
            </a:r>
            <a:r>
              <a:rPr lang="it-IT" dirty="0"/>
              <a:t> (realizza immagini fedeli alle cose imitate)</a:t>
            </a:r>
          </a:p>
          <a:p>
            <a:pPr marL="0" indent="0">
              <a:buNone/>
            </a:pPr>
            <a:r>
              <a:rPr lang="it-IT" b="1" dirty="0"/>
              <a:t>Fantastica</a:t>
            </a:r>
            <a:r>
              <a:rPr lang="it-IT" dirty="0"/>
              <a:t> (illusoria)</a:t>
            </a:r>
          </a:p>
          <a:p>
            <a:endParaRPr lang="it-IT" dirty="0"/>
          </a:p>
        </p:txBody>
      </p:sp>
    </p:spTree>
    <p:extLst>
      <p:ext uri="{BB962C8B-B14F-4D97-AF65-F5344CB8AC3E}">
        <p14:creationId xmlns:p14="http://schemas.microsoft.com/office/powerpoint/2010/main" val="26346881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8E83C36-580C-414E-9D94-913C44E0C8E9}"/>
              </a:ext>
            </a:extLst>
          </p:cNvPr>
          <p:cNvSpPr>
            <a:spLocks noGrp="1"/>
          </p:cNvSpPr>
          <p:nvPr>
            <p:ph idx="1"/>
          </p:nvPr>
        </p:nvSpPr>
        <p:spPr>
          <a:xfrm>
            <a:off x="976184" y="478971"/>
            <a:ext cx="10886302" cy="5697992"/>
          </a:xfrm>
        </p:spPr>
        <p:txBody>
          <a:bodyPr>
            <a:normAutofit/>
          </a:bodyPr>
          <a:lstStyle/>
          <a:p>
            <a:pPr marL="0" indent="0">
              <a:buNone/>
            </a:pPr>
            <a:endParaRPr lang="it-IT" dirty="0"/>
          </a:p>
          <a:p>
            <a:pPr marL="0" indent="0">
              <a:buNone/>
            </a:pPr>
            <a:r>
              <a:rPr lang="it-IT" sz="3600" b="1" i="1" dirty="0">
                <a:solidFill>
                  <a:srgbClr val="C00000"/>
                </a:solidFill>
              </a:rPr>
              <a:t>La concezione platonica della </a:t>
            </a:r>
            <a:r>
              <a:rPr lang="it-IT" sz="3600" b="1" i="1" dirty="0" err="1">
                <a:solidFill>
                  <a:srgbClr val="C00000"/>
                </a:solidFill>
              </a:rPr>
              <a:t>mimesis</a:t>
            </a:r>
            <a:endParaRPr lang="it-IT" sz="3600" b="1" i="1" dirty="0">
              <a:solidFill>
                <a:srgbClr val="C00000"/>
              </a:solidFill>
            </a:endParaRPr>
          </a:p>
          <a:p>
            <a:pPr marL="0" indent="0">
              <a:buNone/>
            </a:pPr>
            <a:endParaRPr lang="it-IT" dirty="0"/>
          </a:p>
          <a:p>
            <a:pPr marL="0" indent="0">
              <a:buNone/>
            </a:pPr>
            <a:endParaRPr lang="it-IT" dirty="0"/>
          </a:p>
          <a:p>
            <a:pPr marL="0" indent="0">
              <a:buNone/>
            </a:pPr>
            <a:r>
              <a:rPr lang="it-IT" dirty="0"/>
              <a:t>Lo scandalo dell’arte, poetica o figurativa, non consiste dunque nel suo carattere imitativo, cioè nel fatto che è immagine di qualcosa (che già esiste) bensì </a:t>
            </a:r>
            <a:r>
              <a:rPr lang="it-IT" b="1" dirty="0"/>
              <a:t>nel fatto di voler far dimenticare la distanza tra ciò che imita e l’immagine che essa produce</a:t>
            </a:r>
          </a:p>
          <a:p>
            <a:pPr marL="0" indent="0">
              <a:buNone/>
            </a:pPr>
            <a:r>
              <a:rPr lang="it-IT" b="1" dirty="0" err="1"/>
              <a:t>Mimesis</a:t>
            </a:r>
            <a:r>
              <a:rPr lang="it-IT" b="1" dirty="0"/>
              <a:t> «buona» è la </a:t>
            </a:r>
            <a:r>
              <a:rPr lang="it-IT" b="1" dirty="0" err="1"/>
              <a:t>mimesis</a:t>
            </a:r>
            <a:r>
              <a:rPr lang="it-IT" b="1" dirty="0"/>
              <a:t> che non annulla/dissimula tale distanza</a:t>
            </a:r>
            <a:endParaRPr lang="it-IT" dirty="0"/>
          </a:p>
          <a:p>
            <a:pPr marL="0" indent="0">
              <a:buNone/>
            </a:pPr>
            <a:endParaRPr lang="it-IT" dirty="0"/>
          </a:p>
          <a:p>
            <a:pPr marL="0" indent="0">
              <a:buNone/>
            </a:pPr>
            <a:endParaRPr lang="it-IT" dirty="0"/>
          </a:p>
        </p:txBody>
      </p:sp>
    </p:spTree>
    <p:extLst>
      <p:ext uri="{BB962C8B-B14F-4D97-AF65-F5344CB8AC3E}">
        <p14:creationId xmlns:p14="http://schemas.microsoft.com/office/powerpoint/2010/main" val="30624481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714D8C-6C80-1446-94A5-D5548E1E2D00}"/>
              </a:ext>
            </a:extLst>
          </p:cNvPr>
          <p:cNvSpPr>
            <a:spLocks noGrp="1"/>
          </p:cNvSpPr>
          <p:nvPr>
            <p:ph type="title"/>
          </p:nvPr>
        </p:nvSpPr>
        <p:spPr>
          <a:xfrm>
            <a:off x="728472" y="2608453"/>
            <a:ext cx="10515600" cy="1325563"/>
          </a:xfrm>
        </p:spPr>
        <p:txBody>
          <a:bodyPr>
            <a:normAutofit/>
          </a:bodyPr>
          <a:lstStyle/>
          <a:p>
            <a:pPr algn="ctr"/>
            <a:r>
              <a:rPr lang="it-IT" sz="4800" b="1" dirty="0">
                <a:solidFill>
                  <a:srgbClr val="C00000"/>
                </a:solidFill>
              </a:rPr>
              <a:t>Aristotele</a:t>
            </a:r>
          </a:p>
        </p:txBody>
      </p:sp>
    </p:spTree>
    <p:extLst>
      <p:ext uri="{BB962C8B-B14F-4D97-AF65-F5344CB8AC3E}">
        <p14:creationId xmlns:p14="http://schemas.microsoft.com/office/powerpoint/2010/main" val="7156161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B310F-B893-BA42-A903-4C7720E0C414}"/>
              </a:ext>
            </a:extLst>
          </p:cNvPr>
          <p:cNvSpPr>
            <a:spLocks noGrp="1"/>
          </p:cNvSpPr>
          <p:nvPr>
            <p:ph type="title"/>
          </p:nvPr>
        </p:nvSpPr>
        <p:spPr>
          <a:xfrm>
            <a:off x="707136" y="210629"/>
            <a:ext cx="10515600" cy="1325563"/>
          </a:xfrm>
        </p:spPr>
        <p:txBody>
          <a:bodyPr/>
          <a:lstStyle/>
          <a:p>
            <a:r>
              <a:rPr lang="it-IT" b="1" dirty="0">
                <a:solidFill>
                  <a:srgbClr val="C00000"/>
                </a:solidFill>
              </a:rPr>
              <a:t>Forma ideale e forma «incarnata»</a:t>
            </a:r>
          </a:p>
        </p:txBody>
      </p:sp>
      <p:sp>
        <p:nvSpPr>
          <p:cNvPr id="3" name="Segnaposto contenuto 2">
            <a:extLst>
              <a:ext uri="{FF2B5EF4-FFF2-40B4-BE49-F238E27FC236}">
                <a16:creationId xmlns:a16="http://schemas.microsoft.com/office/drawing/2014/main" id="{97774166-7387-744F-A587-F16F1B3A9676}"/>
              </a:ext>
            </a:extLst>
          </p:cNvPr>
          <p:cNvSpPr>
            <a:spLocks noGrp="1"/>
          </p:cNvSpPr>
          <p:nvPr>
            <p:ph idx="1"/>
          </p:nvPr>
        </p:nvSpPr>
        <p:spPr>
          <a:xfrm>
            <a:off x="707136" y="1536192"/>
            <a:ext cx="11131296" cy="5321808"/>
          </a:xfrm>
        </p:spPr>
        <p:txBody>
          <a:bodyPr>
            <a:normAutofit fontScale="92500" lnSpcReduction="20000"/>
          </a:bodyPr>
          <a:lstStyle/>
          <a:p>
            <a:pPr marL="0" indent="0">
              <a:buNone/>
            </a:pPr>
            <a:r>
              <a:rPr lang="it-IT" dirty="0"/>
              <a:t>(</a:t>
            </a:r>
            <a:r>
              <a:rPr lang="it-IT" dirty="0" err="1"/>
              <a:t>Stagira</a:t>
            </a:r>
            <a:r>
              <a:rPr lang="it-IT" dirty="0"/>
              <a:t>, 384-Calcide, 322 a.C.)</a:t>
            </a:r>
          </a:p>
          <a:p>
            <a:pPr marL="0" indent="0">
              <a:buNone/>
            </a:pPr>
            <a:r>
              <a:rPr lang="it-IT" sz="3000" dirty="0"/>
              <a:t>Ciascun individuo è un «</a:t>
            </a:r>
            <a:r>
              <a:rPr lang="it-IT" sz="3000" b="1" dirty="0"/>
              <a:t>sinolo</a:t>
            </a:r>
            <a:r>
              <a:rPr lang="it-IT" sz="3000" dirty="0"/>
              <a:t>», una unità inscindibile di materia e forma: non esiste forma che non sia forma di una materia; non esiste materia che non contenga virtualmente una forma e che non tenda ad essa come suo </a:t>
            </a:r>
            <a:r>
              <a:rPr lang="it-IT" sz="3000" dirty="0" err="1"/>
              <a:t>ﬁne</a:t>
            </a:r>
            <a:r>
              <a:rPr lang="it-IT" sz="3000" dirty="0"/>
              <a:t> da realizzare.</a:t>
            </a:r>
          </a:p>
          <a:p>
            <a:pPr marL="0" indent="0">
              <a:buNone/>
            </a:pPr>
            <a:r>
              <a:rPr lang="it-IT" sz="3000" dirty="0"/>
              <a:t>Il </a:t>
            </a:r>
            <a:r>
              <a:rPr lang="it-IT" sz="3000" b="1" dirty="0"/>
              <a:t>bello</a:t>
            </a:r>
            <a:r>
              <a:rPr lang="it-IT" sz="3000" dirty="0"/>
              <a:t> perde la connotazione platonica di un’idea </a:t>
            </a:r>
            <a:r>
              <a:rPr lang="it-IT" sz="3000" b="1" dirty="0"/>
              <a:t>trascendente</a:t>
            </a:r>
            <a:r>
              <a:rPr lang="it-IT" sz="3000" dirty="0"/>
              <a:t> e viene </a:t>
            </a:r>
            <a:r>
              <a:rPr lang="it-IT" sz="3000" dirty="0" err="1"/>
              <a:t>identiﬁcato</a:t>
            </a:r>
            <a:r>
              <a:rPr lang="it-IT" sz="3000" dirty="0"/>
              <a:t> con la </a:t>
            </a:r>
            <a:r>
              <a:rPr lang="it-IT" sz="3000" b="1" dirty="0"/>
              <a:t>bellezza formale </a:t>
            </a:r>
            <a:r>
              <a:rPr lang="it-IT" sz="3000" dirty="0"/>
              <a:t>che diventa riconoscibile in una cosa quando essa raggiunge il suo fine interno</a:t>
            </a:r>
          </a:p>
          <a:p>
            <a:pPr marL="0" indent="0">
              <a:buNone/>
            </a:pPr>
            <a:r>
              <a:rPr lang="it-IT" sz="3000" dirty="0"/>
              <a:t>Le forme non sono realtà trascendenti, bensì immanenti alla materia, come loro </a:t>
            </a:r>
            <a:r>
              <a:rPr lang="it-IT" sz="3000" b="1" dirty="0"/>
              <a:t>fine</a:t>
            </a:r>
            <a:r>
              <a:rPr lang="it-IT" sz="3000" dirty="0"/>
              <a:t> interno</a:t>
            </a:r>
          </a:p>
          <a:p>
            <a:pPr marL="0" indent="0">
              <a:buNone/>
            </a:pPr>
            <a:r>
              <a:rPr lang="it-IT" sz="3000" dirty="0"/>
              <a:t>Dalla perfetta corrispondenza </a:t>
            </a:r>
            <a:r>
              <a:rPr lang="it-IT" sz="3000" b="1" dirty="0"/>
              <a:t>tra la forma esterna della cosa e la forma interna </a:t>
            </a:r>
            <a:r>
              <a:rPr lang="it-IT" sz="3000" dirty="0"/>
              <a:t>che la definisce e la costituisce come tale, consegue quella connessione di </a:t>
            </a:r>
            <a:r>
              <a:rPr lang="it-IT" sz="3000" b="1" dirty="0"/>
              <a:t>piacere e conoscenza </a:t>
            </a:r>
            <a:r>
              <a:rPr lang="it-IT" sz="3000" dirty="0"/>
              <a:t>che, secondo Aristotele, contraddistingue l’esperienza del bello.</a:t>
            </a:r>
          </a:p>
          <a:p>
            <a:pPr marL="0" indent="0">
              <a:buNone/>
            </a:pPr>
            <a:endParaRPr lang="it-IT" dirty="0"/>
          </a:p>
        </p:txBody>
      </p:sp>
    </p:spTree>
    <p:extLst>
      <p:ext uri="{BB962C8B-B14F-4D97-AF65-F5344CB8AC3E}">
        <p14:creationId xmlns:p14="http://schemas.microsoft.com/office/powerpoint/2010/main" val="8598651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7B8F59-A6B6-8C47-8F28-EE992E9B8E2E}"/>
              </a:ext>
            </a:extLst>
          </p:cNvPr>
          <p:cNvSpPr>
            <a:spLocks noGrp="1"/>
          </p:cNvSpPr>
          <p:nvPr>
            <p:ph type="title"/>
          </p:nvPr>
        </p:nvSpPr>
        <p:spPr>
          <a:xfrm>
            <a:off x="838200" y="130347"/>
            <a:ext cx="10515600" cy="1325563"/>
          </a:xfrm>
        </p:spPr>
        <p:txBody>
          <a:bodyPr/>
          <a:lstStyle/>
          <a:p>
            <a:r>
              <a:rPr lang="it-IT" b="1" dirty="0">
                <a:solidFill>
                  <a:srgbClr val="C00000"/>
                </a:solidFill>
              </a:rPr>
              <a:t>Bellezza; unità di tempo e d’azione</a:t>
            </a:r>
          </a:p>
        </p:txBody>
      </p:sp>
      <p:sp>
        <p:nvSpPr>
          <p:cNvPr id="3" name="Segnaposto contenuto 2">
            <a:extLst>
              <a:ext uri="{FF2B5EF4-FFF2-40B4-BE49-F238E27FC236}">
                <a16:creationId xmlns:a16="http://schemas.microsoft.com/office/drawing/2014/main" id="{C2CF83E2-2499-154E-B3E7-B321DE48944C}"/>
              </a:ext>
            </a:extLst>
          </p:cNvPr>
          <p:cNvSpPr>
            <a:spLocks noGrp="1"/>
          </p:cNvSpPr>
          <p:nvPr>
            <p:ph idx="1"/>
          </p:nvPr>
        </p:nvSpPr>
        <p:spPr>
          <a:xfrm>
            <a:off x="838200" y="1553776"/>
            <a:ext cx="10515600" cy="5205369"/>
          </a:xfrm>
        </p:spPr>
        <p:txBody>
          <a:bodyPr>
            <a:normAutofit fontScale="92500" lnSpcReduction="10000"/>
          </a:bodyPr>
          <a:lstStyle/>
          <a:p>
            <a:pPr marL="0" indent="0">
              <a:buNone/>
            </a:pPr>
            <a:r>
              <a:rPr lang="it-IT" dirty="0"/>
              <a:t>PIACERE </a:t>
            </a:r>
            <a:r>
              <a:rPr lang="it-IT" b="1" dirty="0"/>
              <a:t>SENSIBILE</a:t>
            </a:r>
            <a:r>
              <a:rPr lang="it-IT" dirty="0"/>
              <a:t> (aspetto, forma esteriore) e PIACERE che deriva dal </a:t>
            </a:r>
            <a:r>
              <a:rPr lang="it-IT" b="1" dirty="0"/>
              <a:t>RICONOSCIMENTO</a:t>
            </a:r>
            <a:r>
              <a:rPr lang="it-IT" dirty="0"/>
              <a:t> della forma interna, cioè del fine</a:t>
            </a:r>
          </a:p>
          <a:p>
            <a:pPr marL="0" indent="0">
              <a:buNone/>
            </a:pPr>
            <a:r>
              <a:rPr lang="it-IT" dirty="0"/>
              <a:t>Bellezza = </a:t>
            </a:r>
            <a:r>
              <a:rPr lang="it-IT" b="1" dirty="0"/>
              <a:t>disposizione ordinata </a:t>
            </a:r>
            <a:r>
              <a:rPr lang="it-IT" dirty="0"/>
              <a:t>e </a:t>
            </a:r>
            <a:r>
              <a:rPr lang="it-IT" b="1" dirty="0"/>
              <a:t>grandezza</a:t>
            </a:r>
          </a:p>
          <a:p>
            <a:pPr marL="0" indent="0">
              <a:buNone/>
            </a:pPr>
            <a:r>
              <a:rPr lang="it-IT" dirty="0"/>
              <a:t>«Si è stabilito che la tragedia è imitazione di un’azione compiuta e intera, dotata di una certa </a:t>
            </a:r>
            <a:r>
              <a:rPr lang="it-IT" b="1" dirty="0"/>
              <a:t>grandezza</a:t>
            </a:r>
            <a:r>
              <a:rPr lang="it-IT" dirty="0"/>
              <a:t> […] Intero è ciò che ha un inizio, una fase mediana e una conclusione […] Le trame ben composte non devono cominciare finire come capita […]</a:t>
            </a:r>
          </a:p>
          <a:p>
            <a:pPr marL="0" indent="0">
              <a:buNone/>
            </a:pPr>
            <a:r>
              <a:rPr lang="it-IT" dirty="0"/>
              <a:t>Inoltre il bello, sia animato o sia tutto ciò che è composto di parti, deve non solo avere queste parti ordinate, </a:t>
            </a:r>
            <a:r>
              <a:rPr lang="it-IT" b="1" dirty="0"/>
              <a:t>ma possedere una grandezza non casuale</a:t>
            </a:r>
            <a:r>
              <a:rPr lang="it-IT" dirty="0"/>
              <a:t>. Il bello è infatti tale per grandezza e disposizione: un bell’animale non può essere minuscolo (perché la vista si confonde in tempi che sono quasi impercettibili) né gigantesco, perché in questo caso non si dà una vista complessiva, e chi guarda perde l’unità e l’interezza […] Così anche le trame devono avere una loro lunghezza, abbracciabile con la memoria»</a:t>
            </a:r>
          </a:p>
        </p:txBody>
      </p:sp>
    </p:spTree>
    <p:extLst>
      <p:ext uri="{BB962C8B-B14F-4D97-AF65-F5344CB8AC3E}">
        <p14:creationId xmlns:p14="http://schemas.microsoft.com/office/powerpoint/2010/main" val="42256118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9B0D06-0F60-284E-88FA-892BE86C518A}"/>
              </a:ext>
            </a:extLst>
          </p:cNvPr>
          <p:cNvSpPr>
            <a:spLocks noGrp="1"/>
          </p:cNvSpPr>
          <p:nvPr>
            <p:ph type="title"/>
          </p:nvPr>
        </p:nvSpPr>
        <p:spPr>
          <a:xfrm>
            <a:off x="522514" y="1"/>
            <a:ext cx="10831286" cy="1690688"/>
          </a:xfrm>
        </p:spPr>
        <p:txBody>
          <a:bodyPr/>
          <a:lstStyle/>
          <a:p>
            <a:r>
              <a:rPr lang="it-IT" b="1" dirty="0" err="1">
                <a:solidFill>
                  <a:srgbClr val="C00000"/>
                </a:solidFill>
              </a:rPr>
              <a:t>Mimesis</a:t>
            </a:r>
            <a:r>
              <a:rPr lang="it-IT" b="1" dirty="0">
                <a:solidFill>
                  <a:srgbClr val="C00000"/>
                </a:solidFill>
              </a:rPr>
              <a:t>, natura e arte</a:t>
            </a:r>
          </a:p>
        </p:txBody>
      </p:sp>
      <p:sp>
        <p:nvSpPr>
          <p:cNvPr id="3" name="Segnaposto contenuto 2">
            <a:extLst>
              <a:ext uri="{FF2B5EF4-FFF2-40B4-BE49-F238E27FC236}">
                <a16:creationId xmlns:a16="http://schemas.microsoft.com/office/drawing/2014/main" id="{677763C4-7D37-444E-957F-534E53940D0D}"/>
              </a:ext>
            </a:extLst>
          </p:cNvPr>
          <p:cNvSpPr>
            <a:spLocks noGrp="1"/>
          </p:cNvSpPr>
          <p:nvPr>
            <p:ph idx="1"/>
          </p:nvPr>
        </p:nvSpPr>
        <p:spPr>
          <a:xfrm>
            <a:off x="522514" y="1328928"/>
            <a:ext cx="11450030" cy="5529072"/>
          </a:xfrm>
        </p:spPr>
        <p:txBody>
          <a:bodyPr>
            <a:normAutofit lnSpcReduction="10000"/>
          </a:bodyPr>
          <a:lstStyle/>
          <a:p>
            <a:pPr marL="0" indent="0">
              <a:buNone/>
            </a:pPr>
            <a:r>
              <a:rPr lang="it-IT" dirty="0"/>
              <a:t>Arte = </a:t>
            </a:r>
            <a:r>
              <a:rPr lang="it-IT" dirty="0" err="1"/>
              <a:t>tèchne</a:t>
            </a:r>
            <a:r>
              <a:rPr lang="it-IT" dirty="0"/>
              <a:t>; produrre ordinatamente </a:t>
            </a:r>
            <a:r>
              <a:rPr lang="it-IT" b="1" dirty="0"/>
              <a:t>in vista di un fine </a:t>
            </a:r>
            <a:r>
              <a:rPr lang="it-IT" dirty="0"/>
              <a:t>(= natura)</a:t>
            </a:r>
          </a:p>
          <a:p>
            <a:pPr marL="0" indent="0">
              <a:buNone/>
            </a:pPr>
            <a:r>
              <a:rPr lang="it-IT" dirty="0"/>
              <a:t>«Ogni arte riguarda il </a:t>
            </a:r>
            <a:r>
              <a:rPr lang="it-IT" b="1" i="1" dirty="0"/>
              <a:t>far venire all’essere e progettare</a:t>
            </a:r>
            <a:r>
              <a:rPr lang="it-IT" dirty="0"/>
              <a:t>, cioè il considerare in che modo può venire all’essere qualche oggetto di quelli che possono essere e non essere, e di quelli </a:t>
            </a:r>
            <a:r>
              <a:rPr lang="it-IT" b="1" dirty="0"/>
              <a:t>il cui principio è in chi produce</a:t>
            </a:r>
            <a:r>
              <a:rPr lang="it-IT" dirty="0"/>
              <a:t> e non in ciò che è prodotto», come in natura (</a:t>
            </a:r>
            <a:r>
              <a:rPr lang="it-IT" i="1" dirty="0" err="1"/>
              <a:t>Eth</a:t>
            </a:r>
            <a:r>
              <a:rPr lang="it-IT" i="1" dirty="0"/>
              <a:t>. </a:t>
            </a:r>
            <a:r>
              <a:rPr lang="it-IT" i="1" dirty="0" err="1"/>
              <a:t>Nic</a:t>
            </a:r>
            <a:r>
              <a:rPr lang="it-IT" dirty="0"/>
              <a:t>) </a:t>
            </a:r>
          </a:p>
          <a:p>
            <a:pPr marL="0" indent="0">
              <a:buNone/>
            </a:pPr>
            <a:r>
              <a:rPr lang="it-IT" dirty="0"/>
              <a:t>Produzione secondo ragione: «Poiché non c’è nessun’arte che non sia una disposizione ragionata alla produzione, e non c’è nessuna disposizione ragionata alla produzione che non sia un’arte, arte sarà lo stesso che «</a:t>
            </a:r>
            <a:r>
              <a:rPr lang="it-IT" b="1" dirty="0"/>
              <a:t>disposizione ragionata secondo verità alla produzione» (</a:t>
            </a:r>
            <a:r>
              <a:rPr lang="it-IT" i="1" dirty="0" err="1"/>
              <a:t>Eth</a:t>
            </a:r>
            <a:r>
              <a:rPr lang="it-IT" i="1" dirty="0"/>
              <a:t>. </a:t>
            </a:r>
            <a:r>
              <a:rPr lang="it-IT" i="1" dirty="0" err="1"/>
              <a:t>Nic</a:t>
            </a:r>
            <a:r>
              <a:rPr lang="it-IT" i="1" dirty="0"/>
              <a:t>.)</a:t>
            </a:r>
          </a:p>
          <a:p>
            <a:pPr marL="0" indent="0">
              <a:buNone/>
            </a:pPr>
            <a:r>
              <a:rPr lang="it-IT" dirty="0"/>
              <a:t>Prolungamento della </a:t>
            </a:r>
            <a:r>
              <a:rPr lang="it-IT" b="1" dirty="0" err="1"/>
              <a:t>physis</a:t>
            </a:r>
            <a:r>
              <a:rPr lang="it-IT" dirty="0"/>
              <a:t> naturale; </a:t>
            </a:r>
            <a:r>
              <a:rPr lang="it-IT" i="1" dirty="0"/>
              <a:t>Fisica</a:t>
            </a:r>
            <a:r>
              <a:rPr lang="it-IT" dirty="0"/>
              <a:t>, «Insomma, </a:t>
            </a:r>
            <a:r>
              <a:rPr lang="it-IT" b="1" dirty="0"/>
              <a:t>alcune cose che la natura è incapace di effettuare l’arte le compie; altre, invece, le imita</a:t>
            </a:r>
            <a:r>
              <a:rPr lang="it-IT" dirty="0"/>
              <a:t>»</a:t>
            </a:r>
          </a:p>
          <a:p>
            <a:pPr marL="0" indent="0">
              <a:buNone/>
            </a:pPr>
            <a:r>
              <a:rPr lang="it-IT" dirty="0" err="1"/>
              <a:t>Mimesis</a:t>
            </a:r>
            <a:r>
              <a:rPr lang="it-IT" dirty="0"/>
              <a:t> artistica =/= rispecchiamento dei prodotti di natura, bensì </a:t>
            </a:r>
            <a:r>
              <a:rPr lang="it-IT" b="1" dirty="0"/>
              <a:t>= </a:t>
            </a:r>
            <a:r>
              <a:rPr lang="it-IT" dirty="0"/>
              <a:t>potenza produttrice della natura, anche </a:t>
            </a:r>
            <a:r>
              <a:rPr lang="it-IT" b="1" dirty="0"/>
              <a:t>perfezionatrice</a:t>
            </a:r>
          </a:p>
        </p:txBody>
      </p:sp>
    </p:spTree>
    <p:extLst>
      <p:ext uri="{BB962C8B-B14F-4D97-AF65-F5344CB8AC3E}">
        <p14:creationId xmlns:p14="http://schemas.microsoft.com/office/powerpoint/2010/main" val="11410067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38EAFA-08B9-574D-824A-EFE1758F5E09}"/>
              </a:ext>
            </a:extLst>
          </p:cNvPr>
          <p:cNvSpPr>
            <a:spLocks noGrp="1"/>
          </p:cNvSpPr>
          <p:nvPr>
            <p:ph type="title"/>
          </p:nvPr>
        </p:nvSpPr>
        <p:spPr/>
        <p:txBody>
          <a:bodyPr/>
          <a:lstStyle/>
          <a:p>
            <a:r>
              <a:rPr lang="it-IT" b="1" dirty="0">
                <a:solidFill>
                  <a:srgbClr val="C00000"/>
                </a:solidFill>
              </a:rPr>
              <a:t>Poetica</a:t>
            </a:r>
          </a:p>
        </p:txBody>
      </p:sp>
      <p:sp>
        <p:nvSpPr>
          <p:cNvPr id="3" name="Segnaposto contenuto 2">
            <a:extLst>
              <a:ext uri="{FF2B5EF4-FFF2-40B4-BE49-F238E27FC236}">
                <a16:creationId xmlns:a16="http://schemas.microsoft.com/office/drawing/2014/main" id="{BD7E0C93-9B7A-5048-A7F1-DC2D43987E84}"/>
              </a:ext>
            </a:extLst>
          </p:cNvPr>
          <p:cNvSpPr>
            <a:spLocks noGrp="1"/>
          </p:cNvSpPr>
          <p:nvPr>
            <p:ph idx="1"/>
          </p:nvPr>
        </p:nvSpPr>
        <p:spPr>
          <a:xfrm>
            <a:off x="838200" y="1532238"/>
            <a:ext cx="10515600" cy="4930345"/>
          </a:xfrm>
        </p:spPr>
        <p:txBody>
          <a:bodyPr>
            <a:normAutofit/>
          </a:bodyPr>
          <a:lstStyle/>
          <a:p>
            <a:pPr marL="0" indent="0">
              <a:buNone/>
            </a:pPr>
            <a:r>
              <a:rPr lang="it-IT" dirty="0"/>
              <a:t>Scritta probabilmente nei primi anni del secondo soggiorno ateniese di Aristotele, verso il 330 a.C.; il catalogo delle opere di Aristotele trasmessoci da Diogene Laerzio parla di una </a:t>
            </a:r>
            <a:r>
              <a:rPr lang="it-IT" i="1" dirty="0"/>
              <a:t>Poetica</a:t>
            </a:r>
            <a:r>
              <a:rPr lang="it-IT" dirty="0"/>
              <a:t> in </a:t>
            </a:r>
            <a:r>
              <a:rPr lang="it-IT" b="1" dirty="0"/>
              <a:t>due</a:t>
            </a:r>
            <a:r>
              <a:rPr lang="it-IT" dirty="0"/>
              <a:t> libri</a:t>
            </a:r>
          </a:p>
          <a:p>
            <a:pPr marL="0" indent="0" algn="ctr">
              <a:buNone/>
            </a:pPr>
            <a:r>
              <a:rPr lang="it-IT" dirty="0"/>
              <a:t>Riabilitazione delle </a:t>
            </a:r>
            <a:r>
              <a:rPr lang="it-IT" b="1" dirty="0"/>
              <a:t>passioni</a:t>
            </a:r>
            <a:r>
              <a:rPr lang="it-IT" dirty="0"/>
              <a:t> (attraverso la catarsi) </a:t>
            </a:r>
          </a:p>
          <a:p>
            <a:pPr marL="0" indent="0" algn="ctr">
              <a:buNone/>
            </a:pPr>
            <a:r>
              <a:rPr lang="it-IT" dirty="0"/>
              <a:t>Valorizzazione delle proprietà </a:t>
            </a:r>
            <a:r>
              <a:rPr lang="it-IT" b="1" dirty="0"/>
              <a:t>conoscitive</a:t>
            </a:r>
            <a:r>
              <a:rPr lang="it-IT" dirty="0"/>
              <a:t> dell’arte (arte </a:t>
            </a:r>
            <a:r>
              <a:rPr lang="it-IT" b="1" dirty="0"/>
              <a:t>umana</a:t>
            </a:r>
            <a:r>
              <a:rPr lang="it-IT" dirty="0"/>
              <a:t>; vs </a:t>
            </a:r>
            <a:r>
              <a:rPr lang="it-IT" dirty="0" err="1"/>
              <a:t>enthusiasmòs</a:t>
            </a:r>
            <a:r>
              <a:rPr lang="it-IT" dirty="0"/>
              <a:t>)</a:t>
            </a:r>
          </a:p>
          <a:p>
            <a:pPr marL="0" indent="0" algn="ctr">
              <a:buNone/>
            </a:pPr>
            <a:r>
              <a:rPr lang="it-IT" dirty="0"/>
              <a:t>«Potenza» </a:t>
            </a:r>
            <a:r>
              <a:rPr lang="it-IT" b="1" dirty="0"/>
              <a:t>universale</a:t>
            </a:r>
            <a:r>
              <a:rPr lang="it-IT" dirty="0"/>
              <a:t> dell’arte</a:t>
            </a:r>
          </a:p>
          <a:p>
            <a:pPr marL="0" indent="0">
              <a:buNone/>
            </a:pPr>
            <a:r>
              <a:rPr lang="it-IT" dirty="0"/>
              <a:t>Concezione della poesia come rappresentazione </a:t>
            </a:r>
            <a:r>
              <a:rPr lang="it-IT" b="1" dirty="0"/>
              <a:t>mimetica</a:t>
            </a:r>
            <a:r>
              <a:rPr lang="it-IT" dirty="0"/>
              <a:t> delle azioni umane: per questo ha la capacità di </a:t>
            </a:r>
            <a:r>
              <a:rPr lang="it-IT" b="1" dirty="0"/>
              <a:t>sviluppare le potenzialità insite nell’agire umano</a:t>
            </a:r>
            <a:r>
              <a:rPr lang="it-IT" dirty="0"/>
              <a:t> e, quindi, di riuscire a farci conoscere i nostri comportamenti e le </a:t>
            </a:r>
            <a:r>
              <a:rPr lang="it-IT" b="1" dirty="0"/>
              <a:t>possibili conseguenze </a:t>
            </a:r>
            <a:r>
              <a:rPr lang="it-IT" dirty="0"/>
              <a:t>che ne possono derivare.</a:t>
            </a:r>
          </a:p>
          <a:p>
            <a:pPr marL="0" indent="0" algn="ctr">
              <a:buNone/>
            </a:pPr>
            <a:endParaRPr lang="it-IT" dirty="0"/>
          </a:p>
          <a:p>
            <a:pPr marL="0" indent="0">
              <a:buNone/>
            </a:pPr>
            <a:endParaRPr lang="it-IT" dirty="0"/>
          </a:p>
        </p:txBody>
      </p:sp>
    </p:spTree>
    <p:extLst>
      <p:ext uri="{BB962C8B-B14F-4D97-AF65-F5344CB8AC3E}">
        <p14:creationId xmlns:p14="http://schemas.microsoft.com/office/powerpoint/2010/main" val="24277043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24D9CD-A249-EA48-A077-CF428EE9A888}"/>
              </a:ext>
            </a:extLst>
          </p:cNvPr>
          <p:cNvSpPr>
            <a:spLocks noGrp="1"/>
          </p:cNvSpPr>
          <p:nvPr>
            <p:ph type="title"/>
          </p:nvPr>
        </p:nvSpPr>
        <p:spPr>
          <a:xfrm>
            <a:off x="762000" y="266271"/>
            <a:ext cx="10515600" cy="1325563"/>
          </a:xfrm>
        </p:spPr>
        <p:txBody>
          <a:bodyPr/>
          <a:lstStyle/>
          <a:p>
            <a:r>
              <a:rPr lang="it-IT" b="1" dirty="0">
                <a:solidFill>
                  <a:srgbClr val="C00000"/>
                </a:solidFill>
              </a:rPr>
              <a:t>Definizione di tragedia</a:t>
            </a:r>
          </a:p>
        </p:txBody>
      </p:sp>
      <p:sp>
        <p:nvSpPr>
          <p:cNvPr id="3" name="Segnaposto contenuto 2">
            <a:extLst>
              <a:ext uri="{FF2B5EF4-FFF2-40B4-BE49-F238E27FC236}">
                <a16:creationId xmlns:a16="http://schemas.microsoft.com/office/drawing/2014/main" id="{1CE8EF4C-60FE-C64F-910B-56E26A41174A}"/>
              </a:ext>
            </a:extLst>
          </p:cNvPr>
          <p:cNvSpPr>
            <a:spLocks noGrp="1"/>
          </p:cNvSpPr>
          <p:nvPr>
            <p:ph idx="1"/>
          </p:nvPr>
        </p:nvSpPr>
        <p:spPr/>
        <p:txBody>
          <a:bodyPr>
            <a:normAutofit lnSpcReduction="10000"/>
          </a:bodyPr>
          <a:lstStyle/>
          <a:p>
            <a:pPr marL="0" indent="0">
              <a:buNone/>
            </a:pPr>
            <a:r>
              <a:rPr lang="it-IT" dirty="0"/>
              <a:t>Cap. 6, </a:t>
            </a:r>
            <a:r>
              <a:rPr lang="it-IT" i="1" dirty="0"/>
              <a:t>Poetica</a:t>
            </a:r>
            <a:r>
              <a:rPr lang="it-IT" dirty="0"/>
              <a:t>, </a:t>
            </a:r>
            <a:r>
              <a:rPr lang="it-IT" b="1" dirty="0"/>
              <a:t>1450 b</a:t>
            </a:r>
            <a:endParaRPr lang="it-IT" dirty="0"/>
          </a:p>
          <a:p>
            <a:pPr marL="0" indent="0">
              <a:buNone/>
            </a:pPr>
            <a:r>
              <a:rPr lang="it-IT" dirty="0"/>
              <a:t>«Tragedia è </a:t>
            </a:r>
            <a:r>
              <a:rPr lang="it-IT" b="1" dirty="0"/>
              <a:t>imitazione di un’azione </a:t>
            </a:r>
            <a:r>
              <a:rPr lang="it-IT" dirty="0"/>
              <a:t>seria e compiuta, avente una sua </a:t>
            </a:r>
            <a:r>
              <a:rPr lang="it-IT" b="1" dirty="0"/>
              <a:t>grandezza</a:t>
            </a:r>
            <a:r>
              <a:rPr lang="it-IT" dirty="0"/>
              <a:t>, in un </a:t>
            </a:r>
            <a:r>
              <a:rPr lang="it-IT" b="1" dirty="0"/>
              <a:t>linguaggio</a:t>
            </a:r>
            <a:r>
              <a:rPr lang="it-IT" dirty="0"/>
              <a:t> condito da ornamenti, separatamente per </a:t>
            </a:r>
            <a:r>
              <a:rPr lang="it-IT" b="1" dirty="0"/>
              <a:t>ciascun elemento nelle sue parti</a:t>
            </a:r>
            <a:r>
              <a:rPr lang="it-IT" dirty="0"/>
              <a:t>, </a:t>
            </a:r>
            <a:r>
              <a:rPr lang="it-IT" b="1" dirty="0"/>
              <a:t>di persone che agiscono </a:t>
            </a:r>
            <a:r>
              <a:rPr lang="it-IT" dirty="0"/>
              <a:t>e non tramite una narrazione, che attraverso </a:t>
            </a:r>
            <a:r>
              <a:rPr lang="it-IT" b="1" dirty="0"/>
              <a:t>la pietà e la paura </a:t>
            </a:r>
            <a:r>
              <a:rPr lang="it-IT" dirty="0"/>
              <a:t>produce la purificazione (</a:t>
            </a:r>
            <a:r>
              <a:rPr lang="it-IT" dirty="0" err="1"/>
              <a:t>katharsis</a:t>
            </a:r>
            <a:r>
              <a:rPr lang="it-IT" dirty="0"/>
              <a:t>) di questi sentimenti</a:t>
            </a:r>
          </a:p>
          <a:p>
            <a:pPr marL="0" indent="0">
              <a:buNone/>
            </a:pPr>
            <a:endParaRPr lang="it-IT" dirty="0"/>
          </a:p>
          <a:p>
            <a:pPr marL="0" indent="0">
              <a:buNone/>
            </a:pPr>
            <a:r>
              <a:rPr lang="it-IT" dirty="0"/>
              <a:t>[…] La tragedia dunque ha necessariamente </a:t>
            </a:r>
            <a:r>
              <a:rPr lang="it-IT" b="1" dirty="0"/>
              <a:t>sei parti</a:t>
            </a:r>
            <a:r>
              <a:rPr lang="it-IT" dirty="0"/>
              <a:t>, che determinano le sue qualità: la </a:t>
            </a:r>
            <a:r>
              <a:rPr lang="it-IT" b="1" dirty="0"/>
              <a:t>trama</a:t>
            </a:r>
            <a:r>
              <a:rPr lang="it-IT" dirty="0"/>
              <a:t>, i </a:t>
            </a:r>
            <a:r>
              <a:rPr lang="it-IT" b="1" dirty="0"/>
              <a:t>caratteri</a:t>
            </a:r>
            <a:r>
              <a:rPr lang="it-IT" dirty="0"/>
              <a:t>, la </a:t>
            </a:r>
            <a:r>
              <a:rPr lang="it-IT" b="1" dirty="0"/>
              <a:t>dizione</a:t>
            </a:r>
            <a:r>
              <a:rPr lang="it-IT" dirty="0"/>
              <a:t>, il </a:t>
            </a:r>
            <a:r>
              <a:rPr lang="it-IT" b="1" dirty="0"/>
              <a:t>pensiero </a:t>
            </a:r>
            <a:r>
              <a:rPr lang="it-IT" dirty="0"/>
              <a:t>[= capacità di dire le cose giuste e appropriate, come nei discorsi dei politici e degli oratori], lo </a:t>
            </a:r>
            <a:r>
              <a:rPr lang="it-IT" b="1" dirty="0"/>
              <a:t>spettacolo</a:t>
            </a:r>
            <a:r>
              <a:rPr lang="it-IT" dirty="0"/>
              <a:t> e la </a:t>
            </a:r>
            <a:r>
              <a:rPr lang="it-IT" b="1" dirty="0"/>
              <a:t>musica</a:t>
            </a:r>
            <a:r>
              <a:rPr lang="it-IT" dirty="0"/>
              <a:t>»</a:t>
            </a:r>
          </a:p>
        </p:txBody>
      </p:sp>
    </p:spTree>
    <p:extLst>
      <p:ext uri="{BB962C8B-B14F-4D97-AF65-F5344CB8AC3E}">
        <p14:creationId xmlns:p14="http://schemas.microsoft.com/office/powerpoint/2010/main" val="9514446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47CF2-D9C4-B345-89D3-AFBC0948B127}"/>
              </a:ext>
            </a:extLst>
          </p:cNvPr>
          <p:cNvSpPr>
            <a:spLocks noGrp="1"/>
          </p:cNvSpPr>
          <p:nvPr>
            <p:ph type="title"/>
          </p:nvPr>
        </p:nvSpPr>
        <p:spPr>
          <a:xfrm>
            <a:off x="424543" y="95327"/>
            <a:ext cx="11179628" cy="1325563"/>
          </a:xfrm>
        </p:spPr>
        <p:txBody>
          <a:bodyPr/>
          <a:lstStyle/>
          <a:p>
            <a:r>
              <a:rPr lang="it-IT" b="1" dirty="0">
                <a:solidFill>
                  <a:srgbClr val="C00000"/>
                </a:solidFill>
              </a:rPr>
              <a:t>Poesia e storia</a:t>
            </a:r>
          </a:p>
        </p:txBody>
      </p:sp>
      <p:sp>
        <p:nvSpPr>
          <p:cNvPr id="3" name="Segnaposto contenuto 2">
            <a:extLst>
              <a:ext uri="{FF2B5EF4-FFF2-40B4-BE49-F238E27FC236}">
                <a16:creationId xmlns:a16="http://schemas.microsoft.com/office/drawing/2014/main" id="{F0FBB450-7852-B14D-A731-64F5A10782FA}"/>
              </a:ext>
            </a:extLst>
          </p:cNvPr>
          <p:cNvSpPr>
            <a:spLocks noGrp="1"/>
          </p:cNvSpPr>
          <p:nvPr>
            <p:ph idx="1"/>
          </p:nvPr>
        </p:nvSpPr>
        <p:spPr>
          <a:xfrm>
            <a:off x="653143" y="1420890"/>
            <a:ext cx="10700657" cy="5174782"/>
          </a:xfrm>
        </p:spPr>
        <p:txBody>
          <a:bodyPr>
            <a:normAutofit fontScale="92500" lnSpcReduction="10000"/>
          </a:bodyPr>
          <a:lstStyle/>
          <a:p>
            <a:pPr marL="0" indent="0">
              <a:buNone/>
            </a:pPr>
            <a:r>
              <a:rPr lang="it-IT" dirty="0"/>
              <a:t>Oggetto della poesia è il </a:t>
            </a:r>
            <a:r>
              <a:rPr lang="it-IT" b="1" dirty="0"/>
              <a:t>possibile</a:t>
            </a:r>
            <a:r>
              <a:rPr lang="it-IT" dirty="0"/>
              <a:t> (= ciò non esclude il reale), e il possibile secondo </a:t>
            </a:r>
            <a:r>
              <a:rPr lang="it-IT" b="1" dirty="0"/>
              <a:t>necessità</a:t>
            </a:r>
          </a:p>
          <a:p>
            <a:pPr marL="0" indent="0">
              <a:buNone/>
            </a:pPr>
            <a:r>
              <a:rPr lang="it-IT" dirty="0"/>
              <a:t>«Compito del poeta non è dire ciò che è avvenuto ma ciò che potrebbe avvenire, vale a dire ciò </a:t>
            </a:r>
            <a:r>
              <a:rPr lang="it-IT" b="1" dirty="0"/>
              <a:t>che è possibile secondo verosimiglianza o necessità</a:t>
            </a:r>
            <a:r>
              <a:rPr lang="it-IT" dirty="0"/>
              <a:t>. Lo storico e il poeta non differiscono tra loro per il fatto di esprimersi in versi o in prosa – si potrebbero mettere in versi le storie di Erodoto, e in versi come in prosa resterebbero comunque storia – ma differiscono in quanto uno dice le cose accadute e l’altro quelle che potrebbero accadere. </a:t>
            </a:r>
            <a:r>
              <a:rPr lang="it-IT" b="1" dirty="0"/>
              <a:t>Per questo motivo la poesia è più filosofica e più seria della storia, perché la poesia si occupa piuttosto dell’universale, mentre la storia racconta i particolari</a:t>
            </a:r>
            <a:r>
              <a:rPr lang="it-IT" dirty="0"/>
              <a:t>. Appartiene all’universale il fatto che a qualcuno capiti di dire o di fare certe cose secondo verosimiglianza o necessità, e a questo mira la poesia, aggiungendo successivamente i nomi; appartiene invece al particolare dire cosa ha fatto o cosa è capitato ad Alcibiade»</a:t>
            </a:r>
          </a:p>
        </p:txBody>
      </p:sp>
    </p:spTree>
    <p:extLst>
      <p:ext uri="{BB962C8B-B14F-4D97-AF65-F5344CB8AC3E}">
        <p14:creationId xmlns:p14="http://schemas.microsoft.com/office/powerpoint/2010/main" val="3194501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19E21E-CC87-F341-8D8B-F122E2D3E12B}"/>
              </a:ext>
            </a:extLst>
          </p:cNvPr>
          <p:cNvSpPr>
            <a:spLocks noGrp="1"/>
          </p:cNvSpPr>
          <p:nvPr>
            <p:ph type="title"/>
          </p:nvPr>
        </p:nvSpPr>
        <p:spPr/>
        <p:txBody>
          <a:bodyPr/>
          <a:lstStyle/>
          <a:p>
            <a:r>
              <a:rPr lang="it-IT" b="1" dirty="0">
                <a:solidFill>
                  <a:srgbClr val="C00000"/>
                </a:solidFill>
              </a:rPr>
              <a:t>Verifica dell’apprendimento: </a:t>
            </a:r>
          </a:p>
        </p:txBody>
      </p:sp>
      <p:sp>
        <p:nvSpPr>
          <p:cNvPr id="3" name="Segnaposto contenuto 2">
            <a:extLst>
              <a:ext uri="{FF2B5EF4-FFF2-40B4-BE49-F238E27FC236}">
                <a16:creationId xmlns:a16="http://schemas.microsoft.com/office/drawing/2014/main" id="{E294DE1D-340B-924C-89A9-380210B23CEE}"/>
              </a:ext>
            </a:extLst>
          </p:cNvPr>
          <p:cNvSpPr>
            <a:spLocks noGrp="1"/>
          </p:cNvSpPr>
          <p:nvPr>
            <p:ph idx="1"/>
          </p:nvPr>
        </p:nvSpPr>
        <p:spPr>
          <a:xfrm>
            <a:off x="838200" y="1690688"/>
            <a:ext cx="10515600" cy="4486275"/>
          </a:xfrm>
        </p:spPr>
        <p:txBody>
          <a:bodyPr>
            <a:normAutofit lnSpcReduction="10000"/>
          </a:bodyPr>
          <a:lstStyle/>
          <a:p>
            <a:pPr marL="0" indent="0">
              <a:buNone/>
            </a:pPr>
            <a:r>
              <a:rPr lang="it-IT" dirty="0"/>
              <a:t>La verifica dell’apprendimento avverrà attraverso </a:t>
            </a:r>
            <a:r>
              <a:rPr lang="it-IT" b="1" dirty="0"/>
              <a:t>esame orale</a:t>
            </a:r>
            <a:r>
              <a:rPr lang="it-IT" dirty="0"/>
              <a:t>. </a:t>
            </a:r>
          </a:p>
          <a:p>
            <a:pPr marL="0" indent="0" algn="just">
              <a:buNone/>
            </a:pPr>
            <a:r>
              <a:rPr lang="it-IT" dirty="0"/>
              <a:t>L’esame verrà diviso in due parti nello stesso appello: una prima parte generale relativa alla </a:t>
            </a:r>
            <a:r>
              <a:rPr lang="it-IT" i="1" dirty="0"/>
              <a:t>Storia dell’estetica</a:t>
            </a:r>
            <a:r>
              <a:rPr lang="it-IT" dirty="0"/>
              <a:t> (2-3 domande), una seconda parte relativa ai testi oggetto della trattazione monografica (2-3 domande). </a:t>
            </a:r>
          </a:p>
          <a:p>
            <a:pPr marL="0" indent="0" algn="just">
              <a:buNone/>
            </a:pPr>
            <a:r>
              <a:rPr lang="it-IT" dirty="0"/>
              <a:t>La valutazione complessiva terrà conto dell’informazione precisa e dettagliata circa i contenuti del corso e della correttezza dell’espressione linguistica e del lessico; della riflessione critica sui contenuti; della partecipazione attiva a lezione. La durata dell’esame sarà di circa 20 minuti.</a:t>
            </a:r>
          </a:p>
          <a:p>
            <a:pPr marL="0" indent="0" algn="just">
              <a:buNone/>
            </a:pPr>
            <a:r>
              <a:rPr lang="it-IT" dirty="0"/>
              <a:t>Partecipazione attiva a lezione</a:t>
            </a:r>
          </a:p>
        </p:txBody>
      </p:sp>
    </p:spTree>
    <p:extLst>
      <p:ext uri="{BB962C8B-B14F-4D97-AF65-F5344CB8AC3E}">
        <p14:creationId xmlns:p14="http://schemas.microsoft.com/office/powerpoint/2010/main" val="8043003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E13AC8-F4B4-B64F-A494-03645AB2CB56}"/>
              </a:ext>
            </a:extLst>
          </p:cNvPr>
          <p:cNvSpPr>
            <a:spLocks noGrp="1"/>
          </p:cNvSpPr>
          <p:nvPr>
            <p:ph type="title"/>
          </p:nvPr>
        </p:nvSpPr>
        <p:spPr>
          <a:xfrm>
            <a:off x="494270" y="190954"/>
            <a:ext cx="10698893" cy="1325563"/>
          </a:xfrm>
        </p:spPr>
        <p:txBody>
          <a:bodyPr/>
          <a:lstStyle/>
          <a:p>
            <a:r>
              <a:rPr lang="it-IT" b="1" dirty="0">
                <a:solidFill>
                  <a:srgbClr val="C00000"/>
                </a:solidFill>
              </a:rPr>
              <a:t>La redenzione dell’accidentale</a:t>
            </a:r>
          </a:p>
        </p:txBody>
      </p:sp>
      <p:sp>
        <p:nvSpPr>
          <p:cNvPr id="3" name="Segnaposto contenuto 2">
            <a:extLst>
              <a:ext uri="{FF2B5EF4-FFF2-40B4-BE49-F238E27FC236}">
                <a16:creationId xmlns:a16="http://schemas.microsoft.com/office/drawing/2014/main" id="{84F4E41F-3118-DB4F-BAA7-A62E3DBB35D3}"/>
              </a:ext>
            </a:extLst>
          </p:cNvPr>
          <p:cNvSpPr>
            <a:spLocks noGrp="1"/>
          </p:cNvSpPr>
          <p:nvPr>
            <p:ph idx="1"/>
          </p:nvPr>
        </p:nvSpPr>
        <p:spPr>
          <a:xfrm>
            <a:off x="727872" y="1516517"/>
            <a:ext cx="10613571" cy="4957008"/>
          </a:xfrm>
        </p:spPr>
        <p:txBody>
          <a:bodyPr>
            <a:normAutofit fontScale="92500"/>
          </a:bodyPr>
          <a:lstStyle/>
          <a:p>
            <a:pPr marL="0" indent="0">
              <a:buNone/>
            </a:pPr>
            <a:r>
              <a:rPr lang="it-IT" dirty="0"/>
              <a:t>Il possibile secondo verosimiglianza e necessità </a:t>
            </a:r>
          </a:p>
          <a:p>
            <a:pPr marL="0" indent="0">
              <a:buNone/>
            </a:pPr>
            <a:endParaRPr lang="it-IT" dirty="0"/>
          </a:p>
          <a:p>
            <a:pPr marL="0" indent="0">
              <a:buNone/>
            </a:pPr>
            <a:r>
              <a:rPr lang="it-IT" dirty="0"/>
              <a:t>La tragedia </a:t>
            </a:r>
            <a:r>
              <a:rPr lang="it-IT" b="1" dirty="0"/>
              <a:t>illumina e porta a emergenza la struttura «logica» </a:t>
            </a:r>
            <a:r>
              <a:rPr lang="it-IT" dirty="0"/>
              <a:t>che sottintende gli eventi: è il suo compito maggiore</a:t>
            </a:r>
          </a:p>
          <a:p>
            <a:pPr marL="0" indent="0">
              <a:buNone/>
            </a:pPr>
            <a:endParaRPr lang="it-IT" dirty="0"/>
          </a:p>
          <a:p>
            <a:pPr marL="0" indent="0">
              <a:buNone/>
            </a:pPr>
            <a:endParaRPr lang="it-IT" dirty="0"/>
          </a:p>
          <a:p>
            <a:pPr marL="0" indent="0">
              <a:buNone/>
            </a:pPr>
            <a:r>
              <a:rPr lang="it-IT" dirty="0"/>
              <a:t>«Peripezia e riconoscimento bisogna che scaturiscano </a:t>
            </a:r>
            <a:r>
              <a:rPr lang="it-IT" b="1" dirty="0"/>
              <a:t>direttamente</a:t>
            </a:r>
            <a:r>
              <a:rPr lang="it-IT" dirty="0"/>
              <a:t> dall’intima struttura della favola, </a:t>
            </a:r>
            <a:r>
              <a:rPr lang="it-IT" b="1" dirty="0"/>
              <a:t>in modo cioè che siano la conseguenza o verosimile o necessaria dei fatti precedenti </a:t>
            </a:r>
            <a:r>
              <a:rPr lang="it-IT" dirty="0"/>
              <a:t>[…]</a:t>
            </a:r>
          </a:p>
          <a:p>
            <a:pPr marL="0" indent="0">
              <a:buNone/>
            </a:pPr>
            <a:r>
              <a:rPr lang="it-IT" dirty="0"/>
              <a:t>Perché c’è molta differenza che un fatto avvenga </a:t>
            </a:r>
            <a:r>
              <a:rPr lang="it-IT" b="1" dirty="0"/>
              <a:t>in conseguenza </a:t>
            </a:r>
            <a:r>
              <a:rPr lang="it-IT" dirty="0"/>
              <a:t>di un altro o che avvenga semplicemente </a:t>
            </a:r>
            <a:r>
              <a:rPr lang="it-IT" b="1" dirty="0"/>
              <a:t>dopo</a:t>
            </a:r>
            <a:r>
              <a:rPr lang="it-IT" dirty="0"/>
              <a:t> di un altro» (</a:t>
            </a:r>
            <a:r>
              <a:rPr lang="it-IT" i="1" dirty="0"/>
              <a:t>Poetica</a:t>
            </a:r>
            <a:r>
              <a:rPr lang="it-IT" dirty="0"/>
              <a:t>, 1552 a 19-22)</a:t>
            </a:r>
          </a:p>
        </p:txBody>
      </p:sp>
      <p:sp>
        <p:nvSpPr>
          <p:cNvPr id="4" name="Freccia giù 3">
            <a:extLst>
              <a:ext uri="{FF2B5EF4-FFF2-40B4-BE49-F238E27FC236}">
                <a16:creationId xmlns:a16="http://schemas.microsoft.com/office/drawing/2014/main" id="{53E7BD2E-A894-3D4E-9099-89705EAC1120}"/>
              </a:ext>
            </a:extLst>
          </p:cNvPr>
          <p:cNvSpPr/>
          <p:nvPr/>
        </p:nvSpPr>
        <p:spPr>
          <a:xfrm>
            <a:off x="5278838" y="3492773"/>
            <a:ext cx="312516" cy="6134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2548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F66681-526E-FE4A-84F3-9398EC29E109}"/>
              </a:ext>
            </a:extLst>
          </p:cNvPr>
          <p:cNvSpPr>
            <a:spLocks noGrp="1"/>
          </p:cNvSpPr>
          <p:nvPr>
            <p:ph type="title"/>
          </p:nvPr>
        </p:nvSpPr>
        <p:spPr/>
        <p:txBody>
          <a:bodyPr/>
          <a:lstStyle/>
          <a:p>
            <a:r>
              <a:rPr lang="it-IT" b="1" dirty="0">
                <a:solidFill>
                  <a:srgbClr val="C00000"/>
                </a:solidFill>
              </a:rPr>
              <a:t>La redenzione dell’accidentale II</a:t>
            </a:r>
          </a:p>
        </p:txBody>
      </p:sp>
      <p:sp>
        <p:nvSpPr>
          <p:cNvPr id="3" name="Segnaposto contenuto 2">
            <a:extLst>
              <a:ext uri="{FF2B5EF4-FFF2-40B4-BE49-F238E27FC236}">
                <a16:creationId xmlns:a16="http://schemas.microsoft.com/office/drawing/2014/main" id="{79A1D6C9-95F6-8644-991A-10BE5A723C52}"/>
              </a:ext>
            </a:extLst>
          </p:cNvPr>
          <p:cNvSpPr>
            <a:spLocks noGrp="1"/>
          </p:cNvSpPr>
          <p:nvPr>
            <p:ph idx="1"/>
          </p:nvPr>
        </p:nvSpPr>
        <p:spPr>
          <a:xfrm>
            <a:off x="838200" y="1825625"/>
            <a:ext cx="10515600" cy="4771118"/>
          </a:xfrm>
        </p:spPr>
        <p:txBody>
          <a:bodyPr>
            <a:normAutofit fontScale="92500"/>
          </a:bodyPr>
          <a:lstStyle/>
          <a:p>
            <a:pPr marL="0" indent="0">
              <a:buNone/>
            </a:pPr>
            <a:r>
              <a:rPr lang="it-IT" dirty="0"/>
              <a:t>Il riconoscimento avviene nelle </a:t>
            </a:r>
            <a:r>
              <a:rPr lang="it-IT" b="1" dirty="0"/>
              <a:t>emozioni</a:t>
            </a:r>
          </a:p>
          <a:p>
            <a:pPr marL="0" indent="0">
              <a:buNone/>
            </a:pPr>
            <a:r>
              <a:rPr lang="it-IT" dirty="0"/>
              <a:t>«Questa forma di </a:t>
            </a:r>
            <a:r>
              <a:rPr lang="it-IT" b="1" dirty="0"/>
              <a:t>riconoscimento</a:t>
            </a:r>
            <a:r>
              <a:rPr lang="it-IT" dirty="0"/>
              <a:t>, come anche questa forma di </a:t>
            </a:r>
            <a:r>
              <a:rPr lang="it-IT" b="1" dirty="0"/>
              <a:t>peripezia</a:t>
            </a:r>
            <a:r>
              <a:rPr lang="it-IT" dirty="0"/>
              <a:t>, produrranno sentimenti di pietà e terrore; e sono appunto le azioni che suscitano siffatti sentimenti </a:t>
            </a:r>
            <a:r>
              <a:rPr lang="it-IT" b="1" dirty="0"/>
              <a:t>quelle di cui la tragedia è imitatrice</a:t>
            </a:r>
            <a:r>
              <a:rPr lang="it-IT" dirty="0"/>
              <a:t>»</a:t>
            </a:r>
          </a:p>
          <a:p>
            <a:pPr marL="0" indent="0">
              <a:buNone/>
            </a:pPr>
            <a:r>
              <a:rPr lang="it-IT" dirty="0"/>
              <a:t>Il giusto, nella tragedia, soccombe non per la cecità del destino né per propria malvagità, ma per un errore relativo </a:t>
            </a:r>
            <a:r>
              <a:rPr lang="it-IT" b="1" dirty="0"/>
              <a:t>all’ignoranza delle conseguenze delle proprie azioni</a:t>
            </a:r>
            <a:r>
              <a:rPr lang="it-IT" dirty="0"/>
              <a:t>: la tragedia inscrive in una struttura di significato ciò che a prima vista appare irrazionale e, suscitando nel fruitore pietà e terrore per colui che gli è simile, lo induce a riflettere su se stesso e sulle proprie azioni:</a:t>
            </a:r>
          </a:p>
          <a:p>
            <a:pPr>
              <a:buFontTx/>
              <a:buChar char="-"/>
            </a:pPr>
            <a:r>
              <a:rPr lang="it-IT" dirty="0"/>
              <a:t>Superamento della concezione «</a:t>
            </a:r>
            <a:r>
              <a:rPr lang="it-IT" b="1" dirty="0"/>
              <a:t>irrazionale</a:t>
            </a:r>
            <a:r>
              <a:rPr lang="it-IT" dirty="0"/>
              <a:t>» del tragico (vs Platone) e posizione intermedia tra Gorgia e Platone</a:t>
            </a:r>
          </a:p>
        </p:txBody>
      </p:sp>
    </p:spTree>
    <p:extLst>
      <p:ext uri="{BB962C8B-B14F-4D97-AF65-F5344CB8AC3E}">
        <p14:creationId xmlns:p14="http://schemas.microsoft.com/office/powerpoint/2010/main" val="29208184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61A51E6-EBF3-3145-8D72-B9531FCACD30}"/>
              </a:ext>
            </a:extLst>
          </p:cNvPr>
          <p:cNvSpPr>
            <a:spLocks noGrp="1"/>
          </p:cNvSpPr>
          <p:nvPr>
            <p:ph idx="1"/>
          </p:nvPr>
        </p:nvSpPr>
        <p:spPr>
          <a:xfrm>
            <a:off x="838200" y="478970"/>
            <a:ext cx="10515600" cy="6139543"/>
          </a:xfrm>
        </p:spPr>
        <p:txBody>
          <a:bodyPr>
            <a:normAutofit lnSpcReduction="10000"/>
          </a:bodyPr>
          <a:lstStyle/>
          <a:p>
            <a:pPr marL="0" indent="0">
              <a:buNone/>
            </a:pPr>
            <a:r>
              <a:rPr lang="it-IT" dirty="0"/>
              <a:t>«La struttura del tragico permette il riconoscimento […] di una logica del reale, più profonda di quel che ci appare a prima vista. Attraverso il </a:t>
            </a:r>
            <a:r>
              <a:rPr lang="it-IT" dirty="0" err="1"/>
              <a:t>mythos</a:t>
            </a:r>
            <a:r>
              <a:rPr lang="it-IT" dirty="0"/>
              <a:t>, la </a:t>
            </a:r>
            <a:r>
              <a:rPr lang="it-IT" dirty="0" err="1"/>
              <a:t>mimesis</a:t>
            </a:r>
            <a:r>
              <a:rPr lang="it-IT" dirty="0"/>
              <a:t> riesce a rendere non già la superficie delle cose ma il loro significato latente.</a:t>
            </a:r>
          </a:p>
          <a:p>
            <a:pPr marL="0" indent="0">
              <a:buNone/>
            </a:pPr>
            <a:r>
              <a:rPr lang="it-IT" dirty="0"/>
              <a:t>Si trova qui la risposta più profonda di Aristotele alle critiche mosse alla tragedia da Platone. Non si tratta solo del fatto che le passioni vengono trasfigurate nella catarsi. Si tratta, piuttosto, del fatto </a:t>
            </a:r>
            <a:r>
              <a:rPr lang="it-IT" b="1" dirty="0"/>
              <a:t>che la catarsi stessa è la conseguenza di un processo conoscitivo</a:t>
            </a:r>
            <a:r>
              <a:rPr lang="it-IT" dirty="0"/>
              <a:t>, di un apprendimento, della mimesi </a:t>
            </a:r>
            <a:r>
              <a:rPr lang="it-IT" b="1" dirty="0"/>
              <a:t>come vera e propria </a:t>
            </a:r>
            <a:r>
              <a:rPr lang="it-IT" b="1" dirty="0" err="1"/>
              <a:t>ri</a:t>
            </a:r>
            <a:r>
              <a:rPr lang="it-IT" b="1" dirty="0"/>
              <a:t>-configurazione della realtà</a:t>
            </a:r>
          </a:p>
          <a:p>
            <a:pPr marL="0" indent="0">
              <a:buNone/>
            </a:pPr>
            <a:r>
              <a:rPr lang="it-IT" dirty="0"/>
              <a:t>[…] Il piacere estetico nasce, in ultima analisi, </a:t>
            </a:r>
            <a:r>
              <a:rPr lang="it-IT" b="1" dirty="0"/>
              <a:t>dalla </a:t>
            </a:r>
            <a:r>
              <a:rPr lang="it-IT" b="1" u="sng" dirty="0"/>
              <a:t>sorpresa</a:t>
            </a:r>
            <a:r>
              <a:rPr lang="it-IT" b="1" dirty="0"/>
              <a:t>, dall’</a:t>
            </a:r>
            <a:r>
              <a:rPr lang="it-IT" b="1" u="sng" dirty="0"/>
              <a:t>ammirazione</a:t>
            </a:r>
            <a:r>
              <a:rPr lang="it-IT" b="1" dirty="0"/>
              <a:t> per il fatto che il corso del mondo, ad onta della apparenze, si mostra iscritto in una struttura di significato</a:t>
            </a:r>
            <a:r>
              <a:rPr lang="it-IT" dirty="0"/>
              <a:t>. Il piacere di questa scoperta è ciò che consente la </a:t>
            </a:r>
            <a:r>
              <a:rPr lang="it-IT" b="1" dirty="0"/>
              <a:t>catarsi</a:t>
            </a:r>
            <a:r>
              <a:rPr lang="it-IT" dirty="0"/>
              <a:t>, la quale è dunque inseparabile dal profilo complessivo della </a:t>
            </a:r>
            <a:r>
              <a:rPr lang="it-IT" dirty="0" err="1"/>
              <a:t>mimesis</a:t>
            </a:r>
            <a:r>
              <a:rPr lang="it-IT" dirty="0"/>
              <a:t>» (G. </a:t>
            </a:r>
            <a:r>
              <a:rPr lang="it-IT" dirty="0" err="1"/>
              <a:t>Carchia</a:t>
            </a:r>
            <a:r>
              <a:rPr lang="it-IT" dirty="0"/>
              <a:t>, </a:t>
            </a:r>
            <a:r>
              <a:rPr lang="it-IT" i="1" dirty="0"/>
              <a:t>L’estetica antica</a:t>
            </a:r>
            <a:r>
              <a:rPr lang="it-IT" dirty="0"/>
              <a:t>, 1999 p. 132)</a:t>
            </a:r>
          </a:p>
          <a:p>
            <a:pPr marL="0" indent="0">
              <a:buNone/>
            </a:pPr>
            <a:endParaRPr lang="it-IT" dirty="0"/>
          </a:p>
        </p:txBody>
      </p:sp>
    </p:spTree>
    <p:extLst>
      <p:ext uri="{BB962C8B-B14F-4D97-AF65-F5344CB8AC3E}">
        <p14:creationId xmlns:p14="http://schemas.microsoft.com/office/powerpoint/2010/main" val="2254926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C002473-94D3-1749-ADCA-F9E72A9C68CB}"/>
              </a:ext>
            </a:extLst>
          </p:cNvPr>
          <p:cNvSpPr>
            <a:spLocks noGrp="1"/>
          </p:cNvSpPr>
          <p:nvPr>
            <p:ph idx="1"/>
          </p:nvPr>
        </p:nvSpPr>
        <p:spPr/>
        <p:txBody>
          <a:bodyPr/>
          <a:lstStyle/>
          <a:p>
            <a:pPr marL="0" indent="0" algn="ctr">
              <a:buNone/>
            </a:pPr>
            <a:r>
              <a:rPr lang="it-IT" sz="4800" dirty="0">
                <a:solidFill>
                  <a:srgbClr val="C00000"/>
                </a:solidFill>
              </a:rPr>
              <a:t>Estetica: note introduttive</a:t>
            </a:r>
          </a:p>
          <a:p>
            <a:endParaRPr lang="it-IT" dirty="0"/>
          </a:p>
        </p:txBody>
      </p:sp>
    </p:spTree>
    <p:extLst>
      <p:ext uri="{BB962C8B-B14F-4D97-AF65-F5344CB8AC3E}">
        <p14:creationId xmlns:p14="http://schemas.microsoft.com/office/powerpoint/2010/main" val="3544916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D545BD-0D87-3247-802D-A25AF06B78C5}"/>
              </a:ext>
            </a:extLst>
          </p:cNvPr>
          <p:cNvSpPr>
            <a:spLocks noGrp="1"/>
          </p:cNvSpPr>
          <p:nvPr>
            <p:ph type="title"/>
          </p:nvPr>
        </p:nvSpPr>
        <p:spPr/>
        <p:txBody>
          <a:bodyPr/>
          <a:lstStyle/>
          <a:p>
            <a:r>
              <a:rPr lang="it-IT" b="1" dirty="0">
                <a:solidFill>
                  <a:srgbClr val="C00000"/>
                </a:solidFill>
              </a:rPr>
              <a:t>Estetica: antica o moderna?</a:t>
            </a:r>
          </a:p>
        </p:txBody>
      </p:sp>
      <p:sp>
        <p:nvSpPr>
          <p:cNvPr id="3" name="Segnaposto contenuto 2">
            <a:extLst>
              <a:ext uri="{FF2B5EF4-FFF2-40B4-BE49-F238E27FC236}">
                <a16:creationId xmlns:a16="http://schemas.microsoft.com/office/drawing/2014/main" id="{5391441C-E754-1F4B-BC78-E328B55AFA81}"/>
              </a:ext>
            </a:extLst>
          </p:cNvPr>
          <p:cNvSpPr>
            <a:spLocks noGrp="1"/>
          </p:cNvSpPr>
          <p:nvPr>
            <p:ph idx="1"/>
          </p:nvPr>
        </p:nvSpPr>
        <p:spPr/>
        <p:txBody>
          <a:bodyPr/>
          <a:lstStyle/>
          <a:p>
            <a:pPr marL="0" indent="0">
              <a:buNone/>
            </a:pPr>
            <a:r>
              <a:rPr lang="it-IT" dirty="0"/>
              <a:t>Il termine «estetica» deriva dal greco «</a:t>
            </a:r>
            <a:r>
              <a:rPr lang="it-IT" dirty="0" err="1"/>
              <a:t>aisthesis</a:t>
            </a:r>
            <a:r>
              <a:rPr lang="it-IT" dirty="0"/>
              <a:t>», che significa «percezione/sensazione»</a:t>
            </a:r>
          </a:p>
          <a:p>
            <a:pPr marL="0" indent="0">
              <a:buNone/>
            </a:pPr>
            <a:endParaRPr lang="it-IT" dirty="0"/>
          </a:p>
          <a:p>
            <a:pPr marL="0" indent="0">
              <a:buNone/>
            </a:pPr>
            <a:r>
              <a:rPr lang="it-IT" dirty="0"/>
              <a:t>Il </a:t>
            </a:r>
            <a:r>
              <a:rPr lang="it-IT" b="1" dirty="0"/>
              <a:t>battesimo</a:t>
            </a:r>
            <a:r>
              <a:rPr lang="it-IT" dirty="0"/>
              <a:t> «ufficiale» dell’estetica è in un’opera del 1735 (</a:t>
            </a:r>
            <a:r>
              <a:rPr lang="it-IT" i="1" dirty="0"/>
              <a:t>Riflessioni su alcuni aspetti del testo poetico</a:t>
            </a:r>
            <a:r>
              <a:rPr lang="it-IT" dirty="0"/>
              <a:t>, </a:t>
            </a:r>
            <a:r>
              <a:rPr lang="it-IT" i="1" dirty="0" err="1"/>
              <a:t>Meditationes</a:t>
            </a:r>
            <a:r>
              <a:rPr lang="it-IT" i="1" dirty="0"/>
              <a:t> </a:t>
            </a:r>
            <a:r>
              <a:rPr lang="it-IT" i="1" dirty="0" err="1"/>
              <a:t>philosophicae</a:t>
            </a:r>
            <a:r>
              <a:rPr lang="it-IT" i="1" dirty="0"/>
              <a:t> de </a:t>
            </a:r>
            <a:r>
              <a:rPr lang="it-IT" i="1" dirty="0" err="1"/>
              <a:t>nonnullis</a:t>
            </a:r>
            <a:r>
              <a:rPr lang="it-IT" i="1" dirty="0"/>
              <a:t> ad poema </a:t>
            </a:r>
            <a:r>
              <a:rPr lang="it-IT" i="1" dirty="0" err="1"/>
              <a:t>pertinentibus</a:t>
            </a:r>
            <a:r>
              <a:rPr lang="it-IT" dirty="0"/>
              <a:t>) di Alexander </a:t>
            </a:r>
            <a:r>
              <a:rPr lang="it-IT" dirty="0" err="1"/>
              <a:t>Gottlieb</a:t>
            </a:r>
            <a:r>
              <a:rPr lang="it-IT" dirty="0"/>
              <a:t> </a:t>
            </a:r>
            <a:r>
              <a:rPr lang="it-IT" dirty="0" err="1"/>
              <a:t>Baumgarten</a:t>
            </a:r>
            <a:r>
              <a:rPr lang="it-IT" dirty="0"/>
              <a:t> (1714-1762)</a:t>
            </a:r>
          </a:p>
          <a:p>
            <a:pPr marL="0" indent="0">
              <a:buNone/>
            </a:pPr>
            <a:r>
              <a:rPr lang="it-IT" dirty="0"/>
              <a:t>Nel 1750 </a:t>
            </a:r>
            <a:r>
              <a:rPr lang="it-IT" dirty="0" err="1"/>
              <a:t>Baumgarten</a:t>
            </a:r>
            <a:r>
              <a:rPr lang="it-IT" dirty="0"/>
              <a:t> pubblica un’opera in due volumi intitolata </a:t>
            </a:r>
            <a:r>
              <a:rPr lang="it-IT" i="1" dirty="0" err="1"/>
              <a:t>Aesthetica</a:t>
            </a:r>
            <a:endParaRPr lang="it-IT" i="1" dirty="0"/>
          </a:p>
          <a:p>
            <a:pPr marL="0" indent="0">
              <a:buNone/>
            </a:pPr>
            <a:endParaRPr lang="it-IT" dirty="0"/>
          </a:p>
          <a:p>
            <a:pPr marL="0" indent="0">
              <a:buNone/>
            </a:pPr>
            <a:endParaRPr lang="it-IT" dirty="0"/>
          </a:p>
          <a:p>
            <a:endParaRPr lang="it-IT" dirty="0"/>
          </a:p>
        </p:txBody>
      </p:sp>
    </p:spTree>
    <p:extLst>
      <p:ext uri="{BB962C8B-B14F-4D97-AF65-F5344CB8AC3E}">
        <p14:creationId xmlns:p14="http://schemas.microsoft.com/office/powerpoint/2010/main" val="414966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DA2069-6108-3B42-B7EB-ACEB133CD774}"/>
              </a:ext>
            </a:extLst>
          </p:cNvPr>
          <p:cNvSpPr>
            <a:spLocks noGrp="1"/>
          </p:cNvSpPr>
          <p:nvPr>
            <p:ph type="title"/>
          </p:nvPr>
        </p:nvSpPr>
        <p:spPr>
          <a:xfrm>
            <a:off x="500743" y="391886"/>
            <a:ext cx="10853057" cy="1298802"/>
          </a:xfrm>
        </p:spPr>
        <p:txBody>
          <a:bodyPr/>
          <a:lstStyle/>
          <a:p>
            <a:r>
              <a:rPr lang="it-IT" b="1" dirty="0">
                <a:solidFill>
                  <a:srgbClr val="C00000"/>
                </a:solidFill>
              </a:rPr>
              <a:t>Bellezza nella Grecia </a:t>
            </a:r>
            <a:r>
              <a:rPr lang="it-IT" b="1" dirty="0" err="1">
                <a:solidFill>
                  <a:srgbClr val="C00000"/>
                </a:solidFill>
              </a:rPr>
              <a:t>pre</a:t>
            </a:r>
            <a:r>
              <a:rPr lang="it-IT" b="1" dirty="0">
                <a:solidFill>
                  <a:srgbClr val="C00000"/>
                </a:solidFill>
              </a:rPr>
              <a:t>-classica e classica</a:t>
            </a:r>
          </a:p>
        </p:txBody>
      </p:sp>
      <p:sp>
        <p:nvSpPr>
          <p:cNvPr id="3" name="Segnaposto contenuto 2">
            <a:extLst>
              <a:ext uri="{FF2B5EF4-FFF2-40B4-BE49-F238E27FC236}">
                <a16:creationId xmlns:a16="http://schemas.microsoft.com/office/drawing/2014/main" id="{AC358AAD-EAF1-EB43-8A95-83281193E9D8}"/>
              </a:ext>
            </a:extLst>
          </p:cNvPr>
          <p:cNvSpPr>
            <a:spLocks noGrp="1"/>
          </p:cNvSpPr>
          <p:nvPr>
            <p:ph idx="1"/>
          </p:nvPr>
        </p:nvSpPr>
        <p:spPr>
          <a:xfrm>
            <a:off x="500742" y="1479867"/>
            <a:ext cx="10853057" cy="5007430"/>
          </a:xfrm>
        </p:spPr>
        <p:txBody>
          <a:bodyPr>
            <a:normAutofit lnSpcReduction="10000"/>
          </a:bodyPr>
          <a:lstStyle/>
          <a:p>
            <a:pPr marL="0" indent="0">
              <a:buNone/>
            </a:pPr>
            <a:r>
              <a:rPr lang="it-IT" sz="3000" dirty="0"/>
              <a:t>Il bello (</a:t>
            </a:r>
            <a:r>
              <a:rPr lang="it-IT" sz="3000" b="1" i="1" dirty="0" err="1"/>
              <a:t>tò</a:t>
            </a:r>
            <a:r>
              <a:rPr lang="it-IT" sz="3000" b="1" i="1" dirty="0"/>
              <a:t> </a:t>
            </a:r>
            <a:r>
              <a:rPr lang="it-IT" sz="3000" b="1" i="1" dirty="0" err="1"/>
              <a:t>kalòn</a:t>
            </a:r>
            <a:r>
              <a:rPr lang="it-IT" sz="3000" dirty="0"/>
              <a:t>) ha valenze cosmologiche, gnoseologiche, etico-sociali e religiose </a:t>
            </a:r>
          </a:p>
          <a:p>
            <a:pPr marL="0" indent="0">
              <a:buNone/>
            </a:pPr>
            <a:r>
              <a:rPr lang="it-IT" sz="3000" dirty="0"/>
              <a:t>Prima di essere una proprietà dell’arte, è essenzialmente una caratteristica della </a:t>
            </a:r>
            <a:r>
              <a:rPr lang="it-IT" sz="3000" b="1" dirty="0"/>
              <a:t>natura</a:t>
            </a:r>
            <a:r>
              <a:rPr lang="it-IT" sz="3000" dirty="0"/>
              <a:t>; già nel pensiero mitico esso raccoglie una gamma di </a:t>
            </a:r>
            <a:r>
              <a:rPr lang="it-IT" sz="3000" dirty="0" err="1"/>
              <a:t>signiﬁcati</a:t>
            </a:r>
            <a:r>
              <a:rPr lang="it-IT" sz="3000" dirty="0"/>
              <a:t> che non permette di </a:t>
            </a:r>
            <a:r>
              <a:rPr lang="it-IT" sz="3000" dirty="0" err="1"/>
              <a:t>identiﬁcarlo</a:t>
            </a:r>
            <a:r>
              <a:rPr lang="it-IT" sz="3000" dirty="0"/>
              <a:t> con ciò che risulta semplicemente piacevole alla sfera dei sensi.</a:t>
            </a:r>
          </a:p>
          <a:p>
            <a:pPr marL="0" indent="0">
              <a:buNone/>
            </a:pPr>
            <a:r>
              <a:rPr lang="it-IT" sz="3000" b="1" dirty="0"/>
              <a:t>Il bello è Armonia </a:t>
            </a:r>
            <a:r>
              <a:rPr lang="it-IT" sz="3000" dirty="0"/>
              <a:t>(</a:t>
            </a:r>
            <a:r>
              <a:rPr lang="it-IT" sz="3000" dirty="0" err="1"/>
              <a:t>harmòttein</a:t>
            </a:r>
            <a:r>
              <a:rPr lang="it-IT" sz="3000" dirty="0"/>
              <a:t>: «congiungere, comporre»); </a:t>
            </a:r>
            <a:r>
              <a:rPr lang="it-IT" sz="3000" b="1" i="1" dirty="0" err="1"/>
              <a:t>kòsmos</a:t>
            </a:r>
            <a:endParaRPr lang="it-IT" sz="3000" b="1" i="1" dirty="0"/>
          </a:p>
          <a:p>
            <a:pPr marL="0" indent="0">
              <a:buNone/>
            </a:pPr>
            <a:r>
              <a:rPr lang="it-IT" sz="3000" b="1" dirty="0"/>
              <a:t>Verità</a:t>
            </a:r>
            <a:r>
              <a:rPr lang="it-IT" sz="3000" dirty="0"/>
              <a:t> - </a:t>
            </a:r>
            <a:r>
              <a:rPr lang="it-IT" sz="3000" b="1" dirty="0"/>
              <a:t>Bene</a:t>
            </a:r>
            <a:r>
              <a:rPr lang="it-IT" sz="3000" dirty="0"/>
              <a:t> (</a:t>
            </a:r>
            <a:r>
              <a:rPr lang="it-IT" sz="3000" dirty="0" err="1"/>
              <a:t>kalòs</a:t>
            </a:r>
            <a:r>
              <a:rPr lang="it-IT" sz="3000" dirty="0"/>
              <a:t> </a:t>
            </a:r>
            <a:r>
              <a:rPr lang="it-IT" sz="3000" dirty="0" err="1"/>
              <a:t>kai</a:t>
            </a:r>
            <a:r>
              <a:rPr lang="it-IT" sz="3000" dirty="0"/>
              <a:t> </a:t>
            </a:r>
            <a:r>
              <a:rPr lang="it-IT" sz="3000" dirty="0" err="1"/>
              <a:t>agathòs</a:t>
            </a:r>
            <a:r>
              <a:rPr lang="it-IT" sz="3000" dirty="0"/>
              <a:t>) - </a:t>
            </a:r>
            <a:r>
              <a:rPr lang="it-IT" sz="3000" b="1" dirty="0"/>
              <a:t>Giustizia</a:t>
            </a:r>
            <a:r>
              <a:rPr lang="it-IT" sz="3000" dirty="0"/>
              <a:t> (il giusto ordine della città – della polis - è conformarsi all’ordine più vasto del cosmo intero) - </a:t>
            </a:r>
            <a:r>
              <a:rPr lang="it-IT" sz="3000" b="1" dirty="0"/>
              <a:t>Divino</a:t>
            </a:r>
          </a:p>
          <a:p>
            <a:pPr marL="0" indent="0">
              <a:buNone/>
            </a:pPr>
            <a:r>
              <a:rPr lang="it-IT" sz="3000" dirty="0"/>
              <a:t>«il più giusto è il più bello», «osserva il limite», «nessuna cosa in eccesso»</a:t>
            </a:r>
          </a:p>
          <a:p>
            <a:pPr marL="0" indent="0">
              <a:buNone/>
            </a:pPr>
            <a:endParaRPr lang="it-IT" sz="3000" dirty="0"/>
          </a:p>
          <a:p>
            <a:pPr marL="0" indent="0">
              <a:buNone/>
            </a:pPr>
            <a:endParaRPr lang="it-IT" sz="3000" dirty="0"/>
          </a:p>
          <a:p>
            <a:endParaRPr lang="it-IT" dirty="0"/>
          </a:p>
        </p:txBody>
      </p:sp>
    </p:spTree>
    <p:extLst>
      <p:ext uri="{BB962C8B-B14F-4D97-AF65-F5344CB8AC3E}">
        <p14:creationId xmlns:p14="http://schemas.microsoft.com/office/powerpoint/2010/main" val="926453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AF14AE-4D39-0441-B45B-423D960BD376}"/>
              </a:ext>
            </a:extLst>
          </p:cNvPr>
          <p:cNvSpPr>
            <a:spLocks noGrp="1"/>
          </p:cNvSpPr>
          <p:nvPr>
            <p:ph type="title"/>
          </p:nvPr>
        </p:nvSpPr>
        <p:spPr>
          <a:xfrm>
            <a:off x="544286" y="250077"/>
            <a:ext cx="10809514" cy="1255259"/>
          </a:xfrm>
        </p:spPr>
        <p:txBody>
          <a:bodyPr/>
          <a:lstStyle/>
          <a:p>
            <a:r>
              <a:rPr lang="it-IT" b="1" dirty="0">
                <a:solidFill>
                  <a:srgbClr val="C00000"/>
                </a:solidFill>
              </a:rPr>
              <a:t>Arte e (è) tecnica</a:t>
            </a:r>
          </a:p>
        </p:txBody>
      </p:sp>
      <p:sp>
        <p:nvSpPr>
          <p:cNvPr id="3" name="Segnaposto contenuto 2">
            <a:extLst>
              <a:ext uri="{FF2B5EF4-FFF2-40B4-BE49-F238E27FC236}">
                <a16:creationId xmlns:a16="http://schemas.microsoft.com/office/drawing/2014/main" id="{118F7694-923A-304C-A613-63934879399E}"/>
              </a:ext>
            </a:extLst>
          </p:cNvPr>
          <p:cNvSpPr>
            <a:spLocks noGrp="1"/>
          </p:cNvSpPr>
          <p:nvPr>
            <p:ph idx="1"/>
          </p:nvPr>
        </p:nvSpPr>
        <p:spPr>
          <a:xfrm>
            <a:off x="544286" y="1505336"/>
            <a:ext cx="10809514" cy="5167312"/>
          </a:xfrm>
        </p:spPr>
        <p:txBody>
          <a:bodyPr>
            <a:normAutofit/>
          </a:bodyPr>
          <a:lstStyle/>
          <a:p>
            <a:pPr marL="0" indent="0">
              <a:buNone/>
            </a:pPr>
            <a:r>
              <a:rPr lang="it-IT" sz="3200" dirty="0"/>
              <a:t>L’arte è essenzialmente </a:t>
            </a:r>
            <a:r>
              <a:rPr lang="it-IT" sz="3200" b="1" i="1" dirty="0" err="1"/>
              <a:t>tèchne</a:t>
            </a:r>
            <a:r>
              <a:rPr lang="it-IT" sz="3200" dirty="0"/>
              <a:t>, tecnica</a:t>
            </a:r>
          </a:p>
          <a:p>
            <a:pPr marL="0" indent="0">
              <a:buNone/>
            </a:pPr>
            <a:r>
              <a:rPr lang="it-IT" sz="3200" dirty="0"/>
              <a:t>dal verbo </a:t>
            </a:r>
            <a:r>
              <a:rPr lang="it-IT" sz="3200" i="1" dirty="0" err="1"/>
              <a:t>tektàinesthai</a:t>
            </a:r>
            <a:r>
              <a:rPr lang="it-IT" sz="3200" i="1" dirty="0"/>
              <a:t>  (</a:t>
            </a:r>
            <a:r>
              <a:rPr lang="it-IT" sz="3200" dirty="0"/>
              <a:t>«congiungere», «costruire»),</a:t>
            </a:r>
          </a:p>
          <a:p>
            <a:pPr marL="0" indent="0">
              <a:buNone/>
            </a:pPr>
            <a:r>
              <a:rPr lang="it-IT" sz="3200" b="1" i="1" dirty="0" err="1"/>
              <a:t>Tèchne</a:t>
            </a:r>
            <a:r>
              <a:rPr lang="it-IT" sz="3200" dirty="0"/>
              <a:t> indica ogni attività umana che, connessa all’uso delle mani e alla trasformazione </a:t>
            </a:r>
            <a:r>
              <a:rPr lang="it-IT" sz="3200" dirty="0" err="1"/>
              <a:t>ﬁsica</a:t>
            </a:r>
            <a:r>
              <a:rPr lang="it-IT" sz="3200" dirty="0"/>
              <a:t> di materiali, abbia carattere </a:t>
            </a:r>
            <a:r>
              <a:rPr lang="it-IT" sz="3200" b="1" dirty="0"/>
              <a:t>poietico</a:t>
            </a:r>
            <a:r>
              <a:rPr lang="it-IT" sz="3200" dirty="0"/>
              <a:t>, cioè produttivo (dal greco </a:t>
            </a:r>
            <a:r>
              <a:rPr lang="it-IT" sz="3200" dirty="0" err="1"/>
              <a:t>poièin</a:t>
            </a:r>
            <a:r>
              <a:rPr lang="it-IT" sz="3200" dirty="0"/>
              <a:t>, «fare», «produrre») </a:t>
            </a:r>
          </a:p>
          <a:p>
            <a:pPr marL="0" indent="0">
              <a:buNone/>
            </a:pPr>
            <a:r>
              <a:rPr lang="it-IT" sz="3200" dirty="0"/>
              <a:t>La </a:t>
            </a:r>
            <a:r>
              <a:rPr lang="it-IT" sz="3200" dirty="0" err="1"/>
              <a:t>tèchne</a:t>
            </a:r>
            <a:r>
              <a:rPr lang="it-IT" sz="3200" dirty="0"/>
              <a:t> è fondata, da un lato, sulla </a:t>
            </a:r>
            <a:r>
              <a:rPr lang="it-IT" sz="3200" b="1" dirty="0"/>
              <a:t>conoscenza delle regole e dei procedimenti </a:t>
            </a:r>
            <a:r>
              <a:rPr lang="it-IT" sz="3200" dirty="0"/>
              <a:t>atti a produrre determinati manufatti e, dall’altro, sulla capacità, migliorabile con </a:t>
            </a:r>
            <a:r>
              <a:rPr lang="it-IT" sz="3200" b="1" dirty="0"/>
              <a:t>l’esercizio</a:t>
            </a:r>
            <a:r>
              <a:rPr lang="it-IT" sz="3200" dirty="0"/>
              <a:t>, di mettere efficacemente in pratica tali regole e procedimenti</a:t>
            </a:r>
          </a:p>
          <a:p>
            <a:endParaRPr lang="it-IT" dirty="0"/>
          </a:p>
        </p:txBody>
      </p:sp>
    </p:spTree>
    <p:extLst>
      <p:ext uri="{BB962C8B-B14F-4D97-AF65-F5344CB8AC3E}">
        <p14:creationId xmlns:p14="http://schemas.microsoft.com/office/powerpoint/2010/main" val="3121256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CBFA49-8013-6443-AD21-208EDC747A3F}"/>
              </a:ext>
            </a:extLst>
          </p:cNvPr>
          <p:cNvSpPr>
            <a:spLocks noGrp="1"/>
          </p:cNvSpPr>
          <p:nvPr>
            <p:ph type="title"/>
          </p:nvPr>
        </p:nvSpPr>
        <p:spPr>
          <a:xfrm>
            <a:off x="492506" y="204487"/>
            <a:ext cx="10515600" cy="1325563"/>
          </a:xfrm>
        </p:spPr>
        <p:txBody>
          <a:bodyPr/>
          <a:lstStyle/>
          <a:p>
            <a:r>
              <a:rPr lang="it-IT" b="1" dirty="0">
                <a:solidFill>
                  <a:srgbClr val="C00000"/>
                </a:solidFill>
              </a:rPr>
              <a:t>Arti «tecniche» e </a:t>
            </a:r>
            <a:r>
              <a:rPr lang="it-IT" b="1" i="1" dirty="0" err="1">
                <a:solidFill>
                  <a:srgbClr val="C00000"/>
                </a:solidFill>
              </a:rPr>
              <a:t>mousiké</a:t>
            </a:r>
            <a:r>
              <a:rPr lang="it-IT" b="1" dirty="0">
                <a:solidFill>
                  <a:srgbClr val="C00000"/>
                </a:solidFill>
              </a:rPr>
              <a:t> </a:t>
            </a:r>
          </a:p>
        </p:txBody>
      </p:sp>
      <p:sp>
        <p:nvSpPr>
          <p:cNvPr id="3" name="Segnaposto contenuto 2">
            <a:extLst>
              <a:ext uri="{FF2B5EF4-FFF2-40B4-BE49-F238E27FC236}">
                <a16:creationId xmlns:a16="http://schemas.microsoft.com/office/drawing/2014/main" id="{A2C2BA27-4696-B74F-96BD-DBD99DB76CEF}"/>
              </a:ext>
            </a:extLst>
          </p:cNvPr>
          <p:cNvSpPr>
            <a:spLocks noGrp="1"/>
          </p:cNvSpPr>
          <p:nvPr>
            <p:ph idx="1"/>
          </p:nvPr>
        </p:nvSpPr>
        <p:spPr>
          <a:xfrm>
            <a:off x="492506" y="1530050"/>
            <a:ext cx="11438237" cy="5327950"/>
          </a:xfrm>
        </p:spPr>
        <p:txBody>
          <a:bodyPr>
            <a:normAutofit/>
          </a:bodyPr>
          <a:lstStyle/>
          <a:p>
            <a:pPr marL="0" indent="0">
              <a:buNone/>
            </a:pPr>
            <a:r>
              <a:rPr lang="it-IT" sz="3000" dirty="0"/>
              <a:t>Architettura, pittura, scultura:  </a:t>
            </a:r>
            <a:r>
              <a:rPr lang="it-IT" sz="3000" b="1" dirty="0"/>
              <a:t>tecniche</a:t>
            </a:r>
            <a:r>
              <a:rPr lang="it-IT" sz="3000" dirty="0"/>
              <a:t>; artigianato</a:t>
            </a:r>
          </a:p>
          <a:p>
            <a:pPr marL="0" indent="0">
              <a:buNone/>
            </a:pPr>
            <a:r>
              <a:rPr lang="it-IT" sz="3000" dirty="0"/>
              <a:t>=/= poesia, musica e danza (+ storia e astronomia): </a:t>
            </a:r>
            <a:r>
              <a:rPr lang="it-IT" sz="3000" b="1" dirty="0" err="1"/>
              <a:t>mousiké</a:t>
            </a:r>
            <a:r>
              <a:rPr lang="it-IT" sz="3000" dirty="0"/>
              <a:t>; arti musive, cioè ispirate dalle Muse, figlie di Zeus; </a:t>
            </a:r>
            <a:r>
              <a:rPr lang="it-IT" sz="3000" b="1" i="1" dirty="0" err="1"/>
              <a:t>enthusiasmòs</a:t>
            </a:r>
            <a:endParaRPr lang="it-IT" sz="3000" dirty="0"/>
          </a:p>
          <a:p>
            <a:pPr marL="0" indent="0">
              <a:buNone/>
            </a:pPr>
            <a:endParaRPr lang="it-IT" sz="3000" dirty="0"/>
          </a:p>
          <a:p>
            <a:pPr marL="0" indent="0">
              <a:buNone/>
            </a:pPr>
            <a:r>
              <a:rPr lang="it-IT" sz="3000" dirty="0"/>
              <a:t>Un’unica figura: il </a:t>
            </a:r>
            <a:r>
              <a:rPr lang="it-IT" sz="3000" b="1" i="1" dirty="0" err="1"/>
              <a:t>mousikòs</a:t>
            </a:r>
            <a:r>
              <a:rPr lang="it-IT" sz="3000" dirty="0"/>
              <a:t>, il musico (cultura orale; performativa)</a:t>
            </a:r>
          </a:p>
          <a:p>
            <a:pPr marL="0" indent="0">
              <a:buNone/>
            </a:pPr>
            <a:r>
              <a:rPr lang="it-IT" sz="3000" dirty="0"/>
              <a:t>Il </a:t>
            </a:r>
            <a:r>
              <a:rPr lang="it-IT" sz="3000" b="1" dirty="0" err="1"/>
              <a:t>mousikòs</a:t>
            </a:r>
            <a:r>
              <a:rPr lang="it-IT" sz="3000" dirty="0"/>
              <a:t> ha il compito di </a:t>
            </a:r>
            <a:r>
              <a:rPr lang="it-IT" sz="3000" b="1" dirty="0"/>
              <a:t>ricondurre</a:t>
            </a:r>
            <a:r>
              <a:rPr lang="it-IT" sz="3000" dirty="0"/>
              <a:t> tutto quanto avviene nel mondo, soprattutto ciò che sembra incomprensibile, </a:t>
            </a:r>
            <a:r>
              <a:rPr lang="it-IT" sz="3000" b="1" dirty="0"/>
              <a:t>all’equilibrio superiore</a:t>
            </a:r>
            <a:r>
              <a:rPr lang="it-IT" sz="3000" dirty="0"/>
              <a:t> della legge che a tutto presiede: quella luminosa e celeste di Zeus</a:t>
            </a:r>
          </a:p>
          <a:p>
            <a:pPr marL="0" indent="0">
              <a:buNone/>
            </a:pPr>
            <a:r>
              <a:rPr lang="it-IT" dirty="0"/>
              <a:t>Valore </a:t>
            </a:r>
            <a:r>
              <a:rPr lang="it-IT" b="1" dirty="0"/>
              <a:t>psicagogico</a:t>
            </a:r>
            <a:r>
              <a:rPr lang="it-IT" dirty="0"/>
              <a:t> e </a:t>
            </a:r>
            <a:r>
              <a:rPr lang="it-IT" b="1" dirty="0"/>
              <a:t>catartico</a:t>
            </a:r>
            <a:r>
              <a:rPr lang="it-IT" dirty="0"/>
              <a:t> delle </a:t>
            </a:r>
            <a:r>
              <a:rPr lang="it-IT" dirty="0" err="1"/>
              <a:t>musikè</a:t>
            </a:r>
            <a:r>
              <a:rPr lang="it-IT" dirty="0"/>
              <a:t>: capacità di instaurare nell’animo umano la concordia e l’armonia necessarie alla pace sociale e a un comportamento misurato ed equilibrato</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171051420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7063</TotalTime>
  <Words>4170</Words>
  <Application>Microsoft Macintosh PowerPoint</Application>
  <PresentationFormat>Widescreen</PresentationFormat>
  <Paragraphs>216</Paragraphs>
  <Slides>42</Slides>
  <Notes>3</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42</vt:i4>
      </vt:variant>
    </vt:vector>
  </HeadingPairs>
  <TitlesOfParts>
    <vt:vector size="46" baseType="lpstr">
      <vt:lpstr>Arial</vt:lpstr>
      <vt:lpstr>Calibri</vt:lpstr>
      <vt:lpstr>Calibri Light</vt:lpstr>
      <vt:lpstr>Tema di Office</vt:lpstr>
      <vt:lpstr>Storia dell’estetica</vt:lpstr>
      <vt:lpstr>Argomento del corso</vt:lpstr>
      <vt:lpstr>Libri di testo</vt:lpstr>
      <vt:lpstr>Verifica dell’apprendimento: </vt:lpstr>
      <vt:lpstr>Presentazione standard di PowerPoint</vt:lpstr>
      <vt:lpstr>Estetica: antica o moderna?</vt:lpstr>
      <vt:lpstr>Bellezza nella Grecia pre-classica e classica</vt:lpstr>
      <vt:lpstr>Arte e (è) tecnica</vt:lpstr>
      <vt:lpstr>Arti «tecniche» e mousiké </vt:lpstr>
      <vt:lpstr>Mìmesis</vt:lpstr>
      <vt:lpstr>Presentazione standard di PowerPoint</vt:lpstr>
      <vt:lpstr>Pitagora e i pitagorici (V secolo a.C)</vt:lpstr>
      <vt:lpstr>Eraclito (540 ca. – 480 ca. a.C.)</vt:lpstr>
      <vt:lpstr>Empedocle (492 - 423 ca. a.C.)</vt:lpstr>
      <vt:lpstr>Presentazione standard di PowerPoint</vt:lpstr>
      <vt:lpstr>Protagora (491– 411 a.C.)</vt:lpstr>
      <vt:lpstr>Presentazione standard di PowerPoint</vt:lpstr>
      <vt:lpstr>Gorgia (490 – 391/380 a.C.)</vt:lpstr>
      <vt:lpstr>Gorgia: il potere plasmante del linguaggio</vt:lpstr>
      <vt:lpstr>Gorgia: anti-mimeticità e pateticità della poesia</vt:lpstr>
      <vt:lpstr>Gorgia: anti-mimeticità e pateticità della poesia</vt:lpstr>
      <vt:lpstr>Democrito (460 – 370 a.C.)</vt:lpstr>
      <vt:lpstr>Mimesis necessaria e superflua</vt:lpstr>
      <vt:lpstr>Funzionalità del bello (Socrate)</vt:lpstr>
      <vt:lpstr>Platone</vt:lpstr>
      <vt:lpstr>Platone (428/427 – 348-347 a.C.)</vt:lpstr>
      <vt:lpstr>Eros e bellezza</vt:lpstr>
      <vt:lpstr>Il bello e l’intelletto</vt:lpstr>
      <vt:lpstr>«Invasamento» poetico</vt:lpstr>
      <vt:lpstr>Critica alla poesia come mìmesis: Rep, X</vt:lpstr>
      <vt:lpstr> Mìmesis, Sofista</vt:lpstr>
      <vt:lpstr>Presentazione standard di PowerPoint</vt:lpstr>
      <vt:lpstr>Aristotele</vt:lpstr>
      <vt:lpstr>Forma ideale e forma «incarnata»</vt:lpstr>
      <vt:lpstr>Bellezza; unità di tempo e d’azione</vt:lpstr>
      <vt:lpstr>Mimesis, natura e arte</vt:lpstr>
      <vt:lpstr>Poetica</vt:lpstr>
      <vt:lpstr>Definizione di tragedia</vt:lpstr>
      <vt:lpstr>Poesia e storia</vt:lpstr>
      <vt:lpstr>La redenzione dell’accidentale</vt:lpstr>
      <vt:lpstr>La redenzione dell’accidentale II</vt:lpstr>
      <vt:lpstr>Presentazione standard di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Mariagrazia Portera</dc:creator>
  <cp:lastModifiedBy>Microsoft Office User</cp:lastModifiedBy>
  <cp:revision>261</cp:revision>
  <dcterms:created xsi:type="dcterms:W3CDTF">2019-04-27T17:26:46Z</dcterms:created>
  <dcterms:modified xsi:type="dcterms:W3CDTF">2019-09-23T06:09:06Z</dcterms:modified>
</cp:coreProperties>
</file>