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60" r:id="rId6"/>
    <p:sldId id="259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661" autoAdjust="0"/>
  </p:normalViewPr>
  <p:slideViewPr>
    <p:cSldViewPr snapToGrid="0">
      <p:cViewPr>
        <p:scale>
          <a:sx n="105" d="100"/>
          <a:sy n="105" d="100"/>
        </p:scale>
        <p:origin x="-180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Cartel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Cartel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Cartel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Foglio1!$E$32</c:f>
              <c:strCache>
                <c:ptCount val="1"/>
                <c:pt idx="0">
                  <c:v>Iscritti conf. %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936176302873184E-2"/>
                  <c:y val="0.3525450292061942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054-4F7A-BB62-E609EB70E878}"/>
                </c:ext>
              </c:extLst>
            </c:dLbl>
            <c:dLbl>
              <c:idx val="1"/>
              <c:layout>
                <c:manualLayout>
                  <c:x val="-1.0936176302873144E-2"/>
                  <c:y val="0.332746243380168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54-4F7A-BB62-E609EB70E878}"/>
                </c:ext>
              </c:extLst>
            </c:dLbl>
            <c:dLbl>
              <c:idx val="2"/>
              <c:layout>
                <c:manualLayout>
                  <c:x val="-1.0936176302873184E-2"/>
                  <c:y val="0.2931489587668814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054-4F7A-BB62-E609EB70E878}"/>
                </c:ext>
              </c:extLst>
            </c:dLbl>
            <c:dLbl>
              <c:idx val="3"/>
              <c:layout>
                <c:manualLayout>
                  <c:x val="-1.3123411563447819E-2"/>
                  <c:y val="6.9295176313561149E-2"/>
                </c:manualLayout>
              </c:layout>
              <c:numFmt formatCode="@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overflow" horzOverflow="overflow" vert="horz" wrap="square" lIns="36000" tIns="19050" rIns="360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4054-4F7A-BB62-E609EB70E878}"/>
                </c:ext>
              </c:extLst>
            </c:dLbl>
            <c:numFmt formatCode="@" sourceLinked="0"/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6000" tIns="19050" rIns="360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Foglio1!$D$33:$D$36</c:f>
              <c:strCache>
                <c:ptCount val="4"/>
                <c:pt idx="0">
                  <c:v>SVE</c:v>
                </c:pt>
                <c:pt idx="1">
                  <c:v>NOR</c:v>
                </c:pt>
                <c:pt idx="2">
                  <c:v>DAN</c:v>
                </c:pt>
                <c:pt idx="3">
                  <c:v>FIN</c:v>
                </c:pt>
              </c:strCache>
            </c:strRef>
          </c:cat>
          <c:val>
            <c:numRef>
              <c:f>Foglio1!$E$33:$E$36</c:f>
              <c:numCache>
                <c:formatCode>General</c:formatCode>
                <c:ptCount val="4"/>
                <c:pt idx="0">
                  <c:v>31</c:v>
                </c:pt>
                <c:pt idx="1">
                  <c:v>29</c:v>
                </c:pt>
                <c:pt idx="2">
                  <c:v>25</c:v>
                </c:pt>
                <c:pt idx="3">
                  <c:v>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054-4F7A-BB62-E609EB70E878}"/>
            </c:ext>
          </c:extLst>
        </c:ser>
        <c:ser>
          <c:idx val="1"/>
          <c:order val="1"/>
          <c:tx>
            <c:strRef>
              <c:f>Foglio1!$F$32</c:f>
              <c:strCache>
                <c:ptCount val="1"/>
                <c:pt idx="0">
                  <c:v>Tot. sindac. %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Foglio1!$D$33:$D$36</c:f>
              <c:strCache>
                <c:ptCount val="4"/>
                <c:pt idx="0">
                  <c:v>SVE</c:v>
                </c:pt>
                <c:pt idx="1">
                  <c:v>NOR</c:v>
                </c:pt>
                <c:pt idx="2">
                  <c:v>DAN</c:v>
                </c:pt>
                <c:pt idx="3">
                  <c:v>FIN</c:v>
                </c:pt>
              </c:strCache>
            </c:strRef>
          </c:cat>
          <c:val>
            <c:numRef>
              <c:f>Foglio1!$F$33:$F$36</c:f>
              <c:numCache>
                <c:formatCode>General</c:formatCode>
                <c:ptCount val="4"/>
                <c:pt idx="0">
                  <c:v>36</c:v>
                </c:pt>
                <c:pt idx="1">
                  <c:v>34</c:v>
                </c:pt>
                <c:pt idx="2">
                  <c:v>27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054-4F7A-BB62-E609EB70E87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45"/>
        <c:axId val="36566016"/>
        <c:axId val="33924224"/>
      </c:barChart>
      <c:catAx>
        <c:axId val="3656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924224"/>
        <c:crosses val="autoZero"/>
        <c:auto val="1"/>
        <c:lblAlgn val="ctr"/>
        <c:lblOffset val="100"/>
        <c:noMultiLvlLbl val="0"/>
      </c:catAx>
      <c:valAx>
        <c:axId val="33924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56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Foglio1!$E$12</c:f>
              <c:strCache>
                <c:ptCount val="1"/>
                <c:pt idx="0">
                  <c:v>Iscritti conf. %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1460906038323919E-3"/>
                  <c:y val="0.311685880875532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35-4C20-902D-597A98B1979A}"/>
                </c:ext>
              </c:extLst>
            </c:dLbl>
            <c:dLbl>
              <c:idx val="1"/>
              <c:layout>
                <c:manualLayout>
                  <c:x val="-2.073045301916196E-3"/>
                  <c:y val="0.2883807177415668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35-4C20-902D-597A98B1979A}"/>
                </c:ext>
              </c:extLst>
            </c:dLbl>
            <c:dLbl>
              <c:idx val="2"/>
              <c:layout>
                <c:manualLayout>
                  <c:x val="-2.0730453019162719E-3"/>
                  <c:y val="0.261620479292400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35-4C20-902D-597A98B1979A}"/>
                </c:ext>
              </c:extLst>
            </c:dLbl>
            <c:dLbl>
              <c:idx val="3"/>
              <c:layout>
                <c:manualLayout>
                  <c:x val="-4.1460906038323919E-3"/>
                  <c:y val="0.147889465883443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35-4C20-902D-597A98B197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600" tIns="19050" rIns="1440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Foglio1!$D$13:$D$16</c:f>
              <c:strCache>
                <c:ptCount val="4"/>
                <c:pt idx="0">
                  <c:v>SVE</c:v>
                </c:pt>
                <c:pt idx="1">
                  <c:v>NOR</c:v>
                </c:pt>
                <c:pt idx="2">
                  <c:v>DAN</c:v>
                </c:pt>
                <c:pt idx="3">
                  <c:v>FIN</c:v>
                </c:pt>
              </c:strCache>
            </c:strRef>
          </c:cat>
          <c:val>
            <c:numRef>
              <c:f>Foglio1!$E$13:$E$16</c:f>
              <c:numCache>
                <c:formatCode>General</c:formatCode>
                <c:ptCount val="4"/>
                <c:pt idx="0">
                  <c:v>40</c:v>
                </c:pt>
                <c:pt idx="1">
                  <c:v>36</c:v>
                </c:pt>
                <c:pt idx="2">
                  <c:v>32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035-4C20-902D-597A98B1979A}"/>
            </c:ext>
          </c:extLst>
        </c:ser>
        <c:ser>
          <c:idx val="1"/>
          <c:order val="1"/>
          <c:tx>
            <c:strRef>
              <c:f>Foglio1!$F$12</c:f>
              <c:strCache>
                <c:ptCount val="1"/>
                <c:pt idx="0">
                  <c:v>Tot. sindac. %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19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B3-4D78-AD2A-B2119DB2F3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Foglio1!$D$13:$D$16</c:f>
              <c:strCache>
                <c:ptCount val="4"/>
                <c:pt idx="0">
                  <c:v>SVE</c:v>
                </c:pt>
                <c:pt idx="1">
                  <c:v>NOR</c:v>
                </c:pt>
                <c:pt idx="2">
                  <c:v>DAN</c:v>
                </c:pt>
                <c:pt idx="3">
                  <c:v>FIN</c:v>
                </c:pt>
              </c:strCache>
            </c:strRef>
          </c:cat>
          <c:val>
            <c:numRef>
              <c:f>Foglio1!$F$13:$F$16</c:f>
              <c:numCache>
                <c:formatCode>General</c:formatCode>
                <c:ptCount val="4"/>
                <c:pt idx="0">
                  <c:v>50</c:v>
                </c:pt>
                <c:pt idx="1">
                  <c:v>40</c:v>
                </c:pt>
                <c:pt idx="2">
                  <c:v>38</c:v>
                </c:pt>
                <c:pt idx="3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035-4C20-902D-597A98B197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45"/>
        <c:axId val="38948864"/>
        <c:axId val="33925952"/>
      </c:barChart>
      <c:catAx>
        <c:axId val="38948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3925952"/>
        <c:crosses val="autoZero"/>
        <c:auto val="1"/>
        <c:lblAlgn val="ctr"/>
        <c:lblOffset val="100"/>
        <c:noMultiLvlLbl val="0"/>
      </c:catAx>
      <c:valAx>
        <c:axId val="33925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894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GIORNATE PERSE x 1000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Foglio1!$P$70</c:f>
              <c:strCache>
                <c:ptCount val="1"/>
                <c:pt idx="0">
                  <c:v>Lav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Foglio1!$O$71:$O$75</c:f>
              <c:strCache>
                <c:ptCount val="5"/>
                <c:pt idx="0">
                  <c:v>FIN</c:v>
                </c:pt>
                <c:pt idx="1">
                  <c:v>ITA</c:v>
                </c:pt>
                <c:pt idx="2">
                  <c:v>BEL</c:v>
                </c:pt>
                <c:pt idx="3">
                  <c:v>FRA</c:v>
                </c:pt>
                <c:pt idx="4">
                  <c:v>IRL</c:v>
                </c:pt>
              </c:strCache>
            </c:strRef>
          </c:cat>
          <c:val>
            <c:numRef>
              <c:f>Foglio1!$P$71:$P$75</c:f>
              <c:numCache>
                <c:formatCode>General</c:formatCode>
                <c:ptCount val="5"/>
                <c:pt idx="0">
                  <c:v>1159</c:v>
                </c:pt>
                <c:pt idx="1">
                  <c:v>1052</c:v>
                </c:pt>
                <c:pt idx="2">
                  <c:v>695</c:v>
                </c:pt>
                <c:pt idx="3">
                  <c:v>546</c:v>
                </c:pt>
                <c:pt idx="4">
                  <c:v>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7F-4C2B-9F55-F6F21109F42B}"/>
            </c:ext>
          </c:extLst>
        </c:ser>
        <c:ser>
          <c:idx val="1"/>
          <c:order val="1"/>
          <c:tx>
            <c:strRef>
              <c:f>Foglio1!$Q$70</c:f>
              <c:strCache>
                <c:ptCount val="1"/>
                <c:pt idx="0">
                  <c:v>Sind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Foglio1!$O$71:$O$75</c:f>
              <c:strCache>
                <c:ptCount val="5"/>
                <c:pt idx="0">
                  <c:v>FIN</c:v>
                </c:pt>
                <c:pt idx="1">
                  <c:v>ITA</c:v>
                </c:pt>
                <c:pt idx="2">
                  <c:v>BEL</c:v>
                </c:pt>
                <c:pt idx="3">
                  <c:v>FRA</c:v>
                </c:pt>
                <c:pt idx="4">
                  <c:v>IRL</c:v>
                </c:pt>
              </c:strCache>
            </c:strRef>
          </c:cat>
          <c:val>
            <c:numRef>
              <c:f>Foglio1!$Q$71:$Q$75</c:f>
              <c:numCache>
                <c:formatCode>General</c:formatCode>
                <c:ptCount val="5"/>
                <c:pt idx="0">
                  <c:v>3340</c:v>
                </c:pt>
                <c:pt idx="1">
                  <c:v>2218</c:v>
                </c:pt>
                <c:pt idx="2">
                  <c:v>1178</c:v>
                </c:pt>
                <c:pt idx="3">
                  <c:v>1743</c:v>
                </c:pt>
                <c:pt idx="4">
                  <c:v>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7F-4C2B-9F55-F6F21109F4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057408"/>
        <c:axId val="33928256"/>
      </c:barChart>
      <c:lineChart>
        <c:grouping val="stacked"/>
        <c:varyColors val="0"/>
        <c:ser>
          <c:idx val="2"/>
          <c:order val="2"/>
          <c:tx>
            <c:strRef>
              <c:f>Foglio1!$R$70</c:f>
              <c:strCache>
                <c:ptCount val="1"/>
                <c:pt idx="0">
                  <c:v>% sind.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Foglio1!$O$71:$O$75</c:f>
              <c:strCache>
                <c:ptCount val="5"/>
                <c:pt idx="0">
                  <c:v>FIN</c:v>
                </c:pt>
                <c:pt idx="1">
                  <c:v>ITA</c:v>
                </c:pt>
                <c:pt idx="2">
                  <c:v>BEL</c:v>
                </c:pt>
                <c:pt idx="3">
                  <c:v>FRA</c:v>
                </c:pt>
                <c:pt idx="4">
                  <c:v>IRL</c:v>
                </c:pt>
              </c:strCache>
            </c:strRef>
          </c:cat>
          <c:val>
            <c:numRef>
              <c:f>Foglio1!$R$71:$R$75</c:f>
              <c:numCache>
                <c:formatCode>General</c:formatCode>
                <c:ptCount val="5"/>
                <c:pt idx="0">
                  <c:v>19</c:v>
                </c:pt>
                <c:pt idx="1">
                  <c:v>15</c:v>
                </c:pt>
                <c:pt idx="2">
                  <c:v>14</c:v>
                </c:pt>
                <c:pt idx="3">
                  <c:v>18</c:v>
                </c:pt>
                <c:pt idx="4">
                  <c:v>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F7F-4C2B-9F55-F6F21109F4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058944"/>
        <c:axId val="33928832"/>
      </c:lineChart>
      <c:valAx>
        <c:axId val="33928256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 dirty="0"/>
                  <a:t>Giornate perse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057408"/>
        <c:crosses val="max"/>
        <c:crossBetween val="between"/>
      </c:valAx>
      <c:catAx>
        <c:axId val="39057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928256"/>
        <c:crosses val="autoZero"/>
        <c:auto val="1"/>
        <c:lblAlgn val="ctr"/>
        <c:lblOffset val="100"/>
        <c:noMultiLvlLbl val="0"/>
      </c:catAx>
      <c:valAx>
        <c:axId val="339288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t-IT" sz="1200" dirty="0"/>
                  <a:t>% sindacalizzati</a:t>
                </a:r>
              </a:p>
            </c:rich>
          </c:tx>
          <c:layout>
            <c:manualLayout>
              <c:xMode val="edge"/>
              <c:yMode val="edge"/>
              <c:x val="0.10279841498287778"/>
              <c:y val="0.196341820165685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9058944"/>
        <c:crosses val="autoZero"/>
        <c:crossBetween val="between"/>
      </c:valAx>
      <c:catAx>
        <c:axId val="390589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928832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/>
              <a:t>% sindacalizzati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Foglio1!$O$62:$O$65</c:f>
              <c:strCache>
                <c:ptCount val="4"/>
                <c:pt idx="0">
                  <c:v>SVE</c:v>
                </c:pt>
                <c:pt idx="1">
                  <c:v>DAN</c:v>
                </c:pt>
                <c:pt idx="2">
                  <c:v>NOR</c:v>
                </c:pt>
                <c:pt idx="3">
                  <c:v>FIN</c:v>
                </c:pt>
              </c:strCache>
            </c:strRef>
          </c:cat>
          <c:val>
            <c:numRef>
              <c:f>Foglio1!$P$62:$P$65</c:f>
              <c:numCache>
                <c:formatCode>General</c:formatCode>
                <c:ptCount val="4"/>
                <c:pt idx="0">
                  <c:v>62</c:v>
                </c:pt>
                <c:pt idx="1">
                  <c:v>50</c:v>
                </c:pt>
                <c:pt idx="2">
                  <c:v>40</c:v>
                </c:pt>
                <c:pt idx="3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A69-4422-B4F0-AFD96B4995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axId val="42290688"/>
        <c:axId val="43173568"/>
      </c:barChart>
      <c:catAx>
        <c:axId val="42290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3173568"/>
        <c:crosses val="autoZero"/>
        <c:auto val="1"/>
        <c:lblAlgn val="ctr"/>
        <c:lblOffset val="100"/>
        <c:noMultiLvlLbl val="0"/>
      </c:catAx>
      <c:valAx>
        <c:axId val="4317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229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E74DB-DA71-47EE-9692-46648C48BCEF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3070F-9301-474A-9F16-4D2381DB99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54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63070F-9301-474A-9F16-4D2381DB99F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580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Cambiano modelli di relazione industriale</a:t>
            </a:r>
          </a:p>
          <a:p>
            <a:r>
              <a:rPr lang="it-IT" dirty="0"/>
              <a:t>Iscritti alla principale confederazione (su forza lavoro)</a:t>
            </a:r>
          </a:p>
          <a:p>
            <a:r>
              <a:rPr lang="it-IT" dirty="0"/>
              <a:t>Norvegia 29,15% (totale sindacalizzati 34.29)</a:t>
            </a:r>
          </a:p>
          <a:p>
            <a:r>
              <a:rPr lang="it-IT" dirty="0"/>
              <a:t>Svezia 30,51% (36.01)</a:t>
            </a:r>
          </a:p>
          <a:p>
            <a:r>
              <a:rPr lang="it-IT" dirty="0"/>
              <a:t>Danimarca 25,16% (27.29)</a:t>
            </a:r>
          </a:p>
          <a:p>
            <a:endParaRPr lang="it-IT" dirty="0"/>
          </a:p>
          <a:p>
            <a:r>
              <a:rPr lang="it-IT" dirty="0"/>
              <a:t>Finlandia 3,47% (4,96)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che «spezza» maggiormente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63070F-9301-474A-9F16-4D2381DB99F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1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16E67FE-91A1-4840-B0C7-0EFD81EB9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A2665938-CC6A-417C-9304-11E30722B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286ADD7-4DB6-4722-9749-0A75506A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4100DC6-32FA-49FB-ACF3-D3C840EDA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58BA438-422C-4E2C-9DA0-3BC17CF0D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47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FDEEE00-7D00-4B65-B3BB-5803825DF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B52924CB-E30B-429C-8B52-22490A932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613218C-40FE-4FD6-8DF7-09ED10EB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55BEDD2-C342-4128-97E4-342ED4DE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959743E-2863-4626-95A7-7585B8A8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97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9FF6C95F-C9B5-440C-ADB7-E27E4858FC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9A101395-B94C-4482-B894-FEB52AA0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D0655F4-115B-46E0-A4C3-6A010C9A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B74AD51-CC4C-4CC6-BD3A-00FCD23FE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6730618-37DC-4026-9678-E97D47495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90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35C6FF0-35AB-4D61-9602-20E953CB7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3A246A-5C23-4FA4-A04D-9D1C248E4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0FB92F1-A5FE-4098-AFE9-0F7E97682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8B59646-9A6B-4723-AB5E-73ED1066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2912C90-017C-4D04-924E-998647B53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74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DFD5402-C1D9-4D48-AA11-39185AFF3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7F778EA-43E2-4886-BA51-8E4B195D4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A457477-56D3-46EA-9550-DA4A343F9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691AC79-326C-41D2-BAE6-4969F65F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77B8BF1-525E-46EA-9A9C-7DB5A083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696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E6B6E35-4EB7-4E42-B075-45745FED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1EE0D71-D4F1-4516-AFFB-3DDAAB575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1FB9AA9-79EC-400D-BDB8-36D4B67F2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5BD8E1D8-C537-420F-BCB4-C4EAA1C6E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1EA7E55C-6940-409E-B27E-1344B0756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D3550F5D-05F8-4D7D-84D3-18F2A2B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159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5C27D3-6BDB-4B0B-8A68-2756EC8F3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F6A563C-4C22-4E19-96E9-3F0C78E2F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7E554D6-4C5B-4C7A-ABB9-FB4DDECF9F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42739130-7BCF-47EA-9FB7-8CDCC34EB4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045191AC-B582-4EE5-AB67-EBFCDCDA8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1B8D1696-5084-44C1-9FB1-483BB00B5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7F899156-B11B-4333-A948-585AD85A5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21721C2C-6D08-4BD5-A484-FE434C1A3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59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F1FB133-FA44-40BE-BF67-666730D26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47BCAE8D-36DC-4E54-BEC8-2052C000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746DE3DF-3C00-49F9-8C29-D422E483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F9C7F3ED-2014-46BA-98EF-8056BB23F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42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AD57E3DB-3C91-4B50-BABD-670C1C4C0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FE14759A-5592-4354-8125-650B754C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F381BE94-703B-486D-B64B-5E5768FB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25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E09B137-CE6E-40CB-BF63-E59EA388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75C6B5A-DDAC-4B8C-A790-BEB69B21E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F3F418F9-CBA0-4470-B443-C0F01D7ED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621EF9B-D301-4E45-9E2B-C42B97DC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1A41F71-7483-4F24-B384-AD45C988F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4696AED-64A9-4D5D-BF2B-ED730E92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01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A1C2A9E-B7DB-4A1B-ACE3-AC2246EB1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55D97BDA-6050-4E20-83EE-3EC1138C0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509D5171-BD5D-4E15-961A-A63B2C431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18CDE2D-463D-46BA-A524-5D93B8FAA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3B3894C6-5249-4567-9AF3-E41992911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74E0B71-DFFD-42C9-8E80-5C1C26253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88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E42DF7BD-954D-4F99-B90E-879E78181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FD0A2CB1-A8DE-4E0C-8619-A436EB240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F7BA8F73-EE96-4AB5-9B00-EA09FA1320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64641-59E6-4E3F-B8B3-EF60DCE587F5}" type="datetimeFigureOut">
              <a:rPr lang="it-IT" smtClean="0"/>
              <a:t>12/11/2018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D28C4B6-3D46-4A17-93C6-B0786AC6E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80266AD-949C-4B91-86A3-8F4BDDB86F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9D3ED-BD75-428E-984A-7FE94224B77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76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19D20E9E-2940-4F2F-8D63-1CB1F25DA78B}"/>
              </a:ext>
            </a:extLst>
          </p:cNvPr>
          <p:cNvSpPr txBox="1"/>
          <p:nvPr/>
        </p:nvSpPr>
        <p:spPr>
          <a:xfrm>
            <a:off x="205740" y="219224"/>
            <a:ext cx="56717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/>
              <a:t>Relazioni industriali in </a:t>
            </a:r>
            <a:r>
              <a:rPr lang="it-IT" sz="7200" b="1" dirty="0">
                <a:solidFill>
                  <a:schemeClr val="accent1">
                    <a:lumMod val="75000"/>
                  </a:schemeClr>
                </a:solidFill>
              </a:rPr>
              <a:t>Finlandia</a:t>
            </a:r>
            <a:endParaRPr lang="it-IT" sz="6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6000" dirty="0"/>
              <a:t>dal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1925</a:t>
            </a:r>
            <a:r>
              <a:rPr lang="it-IT" sz="6000" dirty="0"/>
              <a:t> al </a:t>
            </a:r>
            <a:r>
              <a:rPr lang="it-IT" sz="6000" b="1" dirty="0">
                <a:solidFill>
                  <a:schemeClr val="accent1">
                    <a:lumMod val="75000"/>
                  </a:schemeClr>
                </a:solidFill>
              </a:rPr>
              <a:t>1963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CA8DAF2E-A256-4F2C-8F18-E9AE38787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7466" y="0"/>
            <a:ext cx="6291743" cy="6858000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279A8825-27D8-413A-AD94-BF4C5B29503A}"/>
              </a:ext>
            </a:extLst>
          </p:cNvPr>
          <p:cNvSpPr/>
          <p:nvPr/>
        </p:nvSpPr>
        <p:spPr>
          <a:xfrm>
            <a:off x="3246618" y="6054001"/>
            <a:ext cx="2630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i-FI" b="1" dirty="0"/>
              <a:t>Viljo Kuukkanen</a:t>
            </a:r>
          </a:p>
          <a:p>
            <a:pPr algn="r"/>
            <a:r>
              <a:rPr lang="fi-FI" sz="1400" kern="1000" dirty="0"/>
              <a:t>alla guida del </a:t>
            </a:r>
            <a:r>
              <a:rPr lang="fi-FI" sz="1400" b="1" kern="1000" dirty="0">
                <a:solidFill>
                  <a:schemeClr val="accent1">
                    <a:lumMod val="75000"/>
                  </a:schemeClr>
                </a:solidFill>
              </a:rPr>
              <a:t>SAK</a:t>
            </a:r>
            <a:r>
              <a:rPr lang="fi-FI" sz="1400" kern="1000" dirty="0"/>
              <a:t> da 1961 al 966</a:t>
            </a:r>
          </a:p>
        </p:txBody>
      </p:sp>
    </p:spTree>
    <p:extLst>
      <p:ext uri="{BB962C8B-B14F-4D97-AF65-F5344CB8AC3E}">
        <p14:creationId xmlns:p14="http://schemas.microsoft.com/office/powerpoint/2010/main" val="3786490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75601FC8-86DA-4D36-8D84-8FD4F10BEA69}"/>
              </a:ext>
            </a:extLst>
          </p:cNvPr>
          <p:cNvSpPr txBox="1"/>
          <p:nvPr/>
        </p:nvSpPr>
        <p:spPr>
          <a:xfrm>
            <a:off x="180855" y="1006158"/>
            <a:ext cx="6036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L’opposizione alla Russia zarista «unifica» la nazione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Posizione ambigua nei confronti del regime rivoluzionario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360D7054-8A91-408A-98B3-D92DCFB33FD5}"/>
              </a:ext>
            </a:extLst>
          </p:cNvPr>
          <p:cNvSpPr txBox="1"/>
          <p:nvPr/>
        </p:nvSpPr>
        <p:spPr>
          <a:xfrm>
            <a:off x="180855" y="2021714"/>
            <a:ext cx="115539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In Eu generale spinta al dialogo (anche per «paura» del risveglio dei lavoratori, in seguito alla rivoluzione russa)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Poco presente in Finlandia, che rimane un modello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contestazione pura </a:t>
            </a:r>
            <a:r>
              <a:rPr lang="it-IT" dirty="0"/>
              <a:t>(guerra civile dall’indipendenza del ‘17)</a:t>
            </a:r>
          </a:p>
          <a:p>
            <a:pPr algn="just"/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Sconfitta dei «sindacati»</a:t>
            </a:r>
            <a:r>
              <a:rPr lang="it-IT" dirty="0"/>
              <a:t> (comunisti) nella guerra civile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Il lavoro mantiene comunque una rappresentanza  parlamentare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Formazione di una organizzazione degli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imprenditori</a:t>
            </a:r>
            <a:r>
              <a:rPr lang="it-IT" dirty="0"/>
              <a:t>, che successivamente declina a seguito della sconfitta della controparte sindacale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Organizzazione relativamente debole poiché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«imposta» </a:t>
            </a:r>
            <a:r>
              <a:rPr lang="it-IT" dirty="0"/>
              <a:t>dal governo (a differenza delle altre scandinave)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7267F335-AFF0-47F3-A973-B507DFF4F7C1}"/>
              </a:ext>
            </a:extLst>
          </p:cNvPr>
          <p:cNvSpPr txBox="1"/>
          <p:nvPr/>
        </p:nvSpPr>
        <p:spPr>
          <a:xfrm>
            <a:off x="180855" y="5044773"/>
            <a:ext cx="10016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Bassissima percentuale di forza lavoro sindacalizzata </a:t>
            </a:r>
            <a:r>
              <a:rPr lang="it-IT" dirty="0" smtClean="0"/>
              <a:t>(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4%</a:t>
            </a:r>
            <a:r>
              <a:rPr lang="it-IT" dirty="0" smtClean="0"/>
              <a:t>), </a:t>
            </a:r>
            <a:r>
              <a:rPr lang="it-IT" dirty="0"/>
              <a:t>accompagnata a bassi livelli di conflitto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6A661407-CAB5-4AB0-89C2-7435C5116125}"/>
              </a:ext>
            </a:extLst>
          </p:cNvPr>
          <p:cNvSpPr txBox="1"/>
          <p:nvPr/>
        </p:nvSpPr>
        <p:spPr>
          <a:xfrm>
            <a:off x="180855" y="105227"/>
            <a:ext cx="20890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500" b="1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1925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A68551ED-13FB-4770-9BDC-03F3F18EB4D8}"/>
              </a:ext>
            </a:extLst>
          </p:cNvPr>
          <p:cNvSpPr txBox="1"/>
          <p:nvPr/>
        </p:nvSpPr>
        <p:spPr>
          <a:xfrm>
            <a:off x="180855" y="5851842"/>
            <a:ext cx="10083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Pil pro-capite </a:t>
            </a:r>
            <a:r>
              <a:rPr lang="it-IT" dirty="0"/>
              <a:t>maggiore solo di Portogallo, Spagna e Italia (economia quasi esclusivamente contadina)</a:t>
            </a:r>
          </a:p>
        </p:txBody>
      </p:sp>
    </p:spTree>
    <p:extLst>
      <p:ext uri="{BB962C8B-B14F-4D97-AF65-F5344CB8AC3E}">
        <p14:creationId xmlns:p14="http://schemas.microsoft.com/office/powerpoint/2010/main" val="161493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FF630BCB-DB02-4B78-92B3-6EA60CD3C485}"/>
              </a:ext>
            </a:extLst>
          </p:cNvPr>
          <p:cNvSpPr txBox="1"/>
          <p:nvPr/>
        </p:nvSpPr>
        <p:spPr>
          <a:xfrm>
            <a:off x="146750" y="61330"/>
            <a:ext cx="20890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500" b="1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1938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27D3FE31-137D-4BC8-AA72-78C4D659966F}"/>
              </a:ext>
            </a:extLst>
          </p:cNvPr>
          <p:cNvSpPr txBox="1"/>
          <p:nvPr/>
        </p:nvSpPr>
        <p:spPr>
          <a:xfrm>
            <a:off x="146751" y="846160"/>
            <a:ext cx="57683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In Svezia, Danimarca e Norvegia aumenta «l’intesa» tra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lavoro e capitale </a:t>
            </a:r>
            <a:r>
              <a:rPr lang="it-IT" dirty="0"/>
              <a:t>(anche per </a:t>
            </a:r>
            <a:r>
              <a:rPr lang="it-IT" dirty="0" smtClean="0"/>
              <a:t>cementare </a:t>
            </a:r>
            <a:r>
              <a:rPr lang="it-IT" dirty="0"/>
              <a:t>l’unità nazionale in ottica antifascista/nazista)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Periodo di forte conflitto industriale; le principali confederazioni assumono un ruolo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mediazione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Maggiore importanza </a:t>
            </a:r>
            <a:r>
              <a:rPr lang="it-IT" dirty="0" smtClean="0"/>
              <a:t>del </a:t>
            </a:r>
            <a:r>
              <a:rPr lang="it-IT" dirty="0"/>
              <a:t>livello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nazionale centralizzato </a:t>
            </a:r>
            <a:r>
              <a:rPr lang="it-IT" dirty="0"/>
              <a:t>(meno centralizzato in Danimarca)</a:t>
            </a:r>
          </a:p>
          <a:p>
            <a:endParaRPr lang="it-IT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Finlandia mantiene le stesse politiche precedenti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destra al potere ha problemi a contenere il fascismo (modello istituzionale si avvicina a quelli non democratici)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353D1645-012A-4854-A428-8BA8E03D52D3}"/>
              </a:ext>
            </a:extLst>
          </p:cNvPr>
          <p:cNvSpPr txBox="1"/>
          <p:nvPr/>
        </p:nvSpPr>
        <p:spPr>
          <a:xfrm>
            <a:off x="146750" y="4473441"/>
            <a:ext cx="57683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Nasce anche una seconda </a:t>
            </a:r>
            <a:r>
              <a:rPr lang="it-IT" dirty="0" smtClean="0"/>
              <a:t>confederazione sindacale </a:t>
            </a:r>
            <a:r>
              <a:rPr lang="it-IT" dirty="0"/>
              <a:t>(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SAK</a:t>
            </a:r>
            <a:r>
              <a:rPr lang="it-IT" dirty="0"/>
              <a:t>, prima </a:t>
            </a:r>
            <a:r>
              <a:rPr lang="it-IT" dirty="0" smtClean="0"/>
              <a:t>c’era solo </a:t>
            </a:r>
            <a:r>
              <a:rPr lang="it-IT" dirty="0"/>
              <a:t>FL) meno radicale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«export peace» e </a:t>
            </a:r>
            <a:r>
              <a:rPr lang="it-IT" dirty="0" err="1"/>
              <a:t>Lapua</a:t>
            </a:r>
            <a:r>
              <a:rPr lang="it-IT" dirty="0"/>
              <a:t> (</a:t>
            </a:r>
            <a:r>
              <a:rPr lang="it-IT" dirty="0" err="1"/>
              <a:t>org</a:t>
            </a:r>
            <a:r>
              <a:rPr lang="it-IT" dirty="0"/>
              <a:t>. fasciste) attaccano ancora i sindacati, indebolendoli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datori di lavoro</a:t>
            </a:r>
            <a:r>
              <a:rPr lang="it-IT" dirty="0"/>
              <a:t> privano la loro associazione di autorità, non avendone più bisogno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La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socialdemocrazia</a:t>
            </a:r>
            <a:r>
              <a:rPr lang="it-IT" dirty="0"/>
              <a:t> rimane politicamente forte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BF7BED8-409D-4648-93E9-88EBA14DEA76}"/>
              </a:ext>
            </a:extLst>
          </p:cNvPr>
          <p:cNvSpPr txBox="1"/>
          <p:nvPr/>
        </p:nvSpPr>
        <p:spPr>
          <a:xfrm>
            <a:off x="6527410" y="4404202"/>
            <a:ext cx="4849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/>
              <a:t>Forza lavoro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agricola</a:t>
            </a:r>
            <a:r>
              <a:rPr lang="it-IT" b="1" dirty="0"/>
              <a:t> vs.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Pil</a:t>
            </a:r>
            <a:r>
              <a:rPr lang="it-IT" b="1" dirty="0"/>
              <a:t> pro-capite (in </a:t>
            </a:r>
            <a:r>
              <a:rPr lang="it-IT" b="1" dirty="0" smtClean="0"/>
              <a:t>$ 1960)</a:t>
            </a:r>
            <a:endParaRPr lang="it-IT" b="1" dirty="0"/>
          </a:p>
        </p:txBody>
      </p:sp>
      <p:graphicFrame>
        <p:nvGraphicFramePr>
          <p:cNvPr id="29" name="Grafico 28">
            <a:extLst>
              <a:ext uri="{FF2B5EF4-FFF2-40B4-BE49-F238E27FC236}">
                <a16:creationId xmlns:a16="http://schemas.microsoft.com/office/drawing/2014/main" xmlns="" id="{88770B9F-C327-484A-814B-B014454AA8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0289728"/>
              </p:ext>
            </p:extLst>
          </p:nvPr>
        </p:nvGraphicFramePr>
        <p:xfrm>
          <a:off x="6198012" y="798274"/>
          <a:ext cx="5806417" cy="348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xmlns="" id="{CB125E61-2E3A-493F-9DDD-5D191A692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527967"/>
              </p:ext>
            </p:extLst>
          </p:nvPr>
        </p:nvGraphicFramePr>
        <p:xfrm>
          <a:off x="6634090" y="4895612"/>
          <a:ext cx="4951121" cy="1414605"/>
        </p:xfrm>
        <a:graphic>
          <a:graphicData uri="http://schemas.openxmlformats.org/drawingml/2006/table">
            <a:tbl>
              <a:tblPr firstRow="1" bandRow="1"/>
              <a:tblGrid>
                <a:gridCol w="707303">
                  <a:extLst>
                    <a:ext uri="{9D8B030D-6E8A-4147-A177-3AD203B41FA5}">
                      <a16:colId xmlns:a16="http://schemas.microsoft.com/office/drawing/2014/main" xmlns="" val="1241886582"/>
                    </a:ext>
                  </a:extLst>
                </a:gridCol>
                <a:gridCol w="707303">
                  <a:extLst>
                    <a:ext uri="{9D8B030D-6E8A-4147-A177-3AD203B41FA5}">
                      <a16:colId xmlns:a16="http://schemas.microsoft.com/office/drawing/2014/main" xmlns="" val="2946841512"/>
                    </a:ext>
                  </a:extLst>
                </a:gridCol>
                <a:gridCol w="707303">
                  <a:extLst>
                    <a:ext uri="{9D8B030D-6E8A-4147-A177-3AD203B41FA5}">
                      <a16:colId xmlns:a16="http://schemas.microsoft.com/office/drawing/2014/main" xmlns="" val="212539008"/>
                    </a:ext>
                  </a:extLst>
                </a:gridCol>
                <a:gridCol w="707303">
                  <a:extLst>
                    <a:ext uri="{9D8B030D-6E8A-4147-A177-3AD203B41FA5}">
                      <a16:colId xmlns:a16="http://schemas.microsoft.com/office/drawing/2014/main" xmlns="" val="543644305"/>
                    </a:ext>
                  </a:extLst>
                </a:gridCol>
                <a:gridCol w="707303">
                  <a:extLst>
                    <a:ext uri="{9D8B030D-6E8A-4147-A177-3AD203B41FA5}">
                      <a16:colId xmlns:a16="http://schemas.microsoft.com/office/drawing/2014/main" xmlns="" val="1210098732"/>
                    </a:ext>
                  </a:extLst>
                </a:gridCol>
                <a:gridCol w="707303">
                  <a:extLst>
                    <a:ext uri="{9D8B030D-6E8A-4147-A177-3AD203B41FA5}">
                      <a16:colId xmlns:a16="http://schemas.microsoft.com/office/drawing/2014/main" xmlns="" val="3597594208"/>
                    </a:ext>
                  </a:extLst>
                </a:gridCol>
                <a:gridCol w="707303">
                  <a:extLst>
                    <a:ext uri="{9D8B030D-6E8A-4147-A177-3AD203B41FA5}">
                      <a16:colId xmlns:a16="http://schemas.microsoft.com/office/drawing/2014/main" xmlns="" val="2570117633"/>
                    </a:ext>
                  </a:extLst>
                </a:gridCol>
              </a:tblGrid>
              <a:tr h="353651">
                <a:tc>
                  <a:txBody>
                    <a:bodyPr/>
                    <a:lstStyle/>
                    <a:p>
                      <a:pPr algn="l" fontAlgn="t"/>
                      <a:r>
                        <a:rPr lang="it-IT" sz="2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052" marR="11052" marT="11052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FIN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NOR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SVE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IRL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ITA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7970551"/>
                  </a:ext>
                </a:extLst>
              </a:tr>
              <a:tr h="36470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%Agr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2318759"/>
                  </a:ext>
                </a:extLst>
              </a:tr>
              <a:tr h="6962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Pil/pc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1298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1045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1097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11052" marR="11052" marT="11052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819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7857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33C84683-4E03-4AD1-8CAC-7823080688A6}"/>
              </a:ext>
            </a:extLst>
          </p:cNvPr>
          <p:cNvSpPr txBox="1"/>
          <p:nvPr/>
        </p:nvSpPr>
        <p:spPr>
          <a:xfrm>
            <a:off x="95534" y="60405"/>
            <a:ext cx="266932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500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1950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/1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BAD288E1-5339-46EA-8035-A5D8D3257D00}"/>
              </a:ext>
            </a:extLst>
          </p:cNvPr>
          <p:cNvSpPr txBox="1"/>
          <p:nvPr/>
        </p:nvSpPr>
        <p:spPr>
          <a:xfrm>
            <a:off x="259307" y="845235"/>
            <a:ext cx="115364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Scandinavia: sviluppato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sistema di scambio politico generalizzato</a:t>
            </a:r>
          </a:p>
          <a:p>
            <a:pPr algn="just"/>
            <a:r>
              <a:rPr lang="it-IT" dirty="0"/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Finlandia: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contrattazione centralizzata </a:t>
            </a:r>
            <a:r>
              <a:rPr lang="it-IT" dirty="0"/>
              <a:t>imposta dal governo (prende poco piede)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err="1"/>
              <a:t>Org</a:t>
            </a:r>
            <a:r>
              <a:rPr lang="it-IT" dirty="0"/>
              <a:t>. sindacali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consultate</a:t>
            </a:r>
            <a:r>
              <a:rPr lang="it-IT" dirty="0"/>
              <a:t> ufficialmente dal governo centrale (scarsamente riconosciute però dagli imprenditori); a livello locale e settoriale ancora «modello» conflittuale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34CBC21-6811-4872-820B-C607CFCC0E9C}"/>
              </a:ext>
            </a:extLst>
          </p:cNvPr>
          <p:cNvSpPr txBox="1"/>
          <p:nvPr/>
        </p:nvSpPr>
        <p:spPr>
          <a:xfrm>
            <a:off x="6507480" y="3548928"/>
            <a:ext cx="52882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SAK </a:t>
            </a:r>
            <a:r>
              <a:rPr lang="it-IT" sz="2800" dirty="0"/>
              <a:t>praticamente</a:t>
            </a: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 monopolista</a:t>
            </a:r>
            <a:r>
              <a:rPr lang="it-IT" sz="2800" dirty="0"/>
              <a:t>, ma resta frammentata per le tensioni tra socialdemocratici e comunisti (presente anche una confederazione di estrema </a:t>
            </a:r>
            <a:r>
              <a:rPr lang="it-IT" sz="2800" dirty="0" smtClean="0"/>
              <a:t>sinistra)</a:t>
            </a:r>
            <a:endParaRPr lang="it-IT" sz="2800" dirty="0"/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xmlns="" id="{7D4D6DDF-6DD7-49AF-8878-8DEC41218C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3743680"/>
              </p:ext>
            </p:extLst>
          </p:nvPr>
        </p:nvGraphicFramePr>
        <p:xfrm>
          <a:off x="259307" y="3067251"/>
          <a:ext cx="6126253" cy="367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71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E2237498-2E63-400A-865E-31E5C0AD061D}"/>
              </a:ext>
            </a:extLst>
          </p:cNvPr>
          <p:cNvSpPr/>
          <p:nvPr/>
        </p:nvSpPr>
        <p:spPr>
          <a:xfrm>
            <a:off x="0" y="2682240"/>
            <a:ext cx="12192000" cy="5638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479E3BFA-A7C3-41AC-B6F0-B259B157CD09}"/>
              </a:ext>
            </a:extLst>
          </p:cNvPr>
          <p:cNvSpPr txBox="1"/>
          <p:nvPr/>
        </p:nvSpPr>
        <p:spPr>
          <a:xfrm>
            <a:off x="95533" y="875203"/>
            <a:ext cx="116609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Scandinavia: le </a:t>
            </a:r>
            <a:r>
              <a:rPr lang="it-IT" dirty="0" err="1"/>
              <a:t>org</a:t>
            </a:r>
            <a:r>
              <a:rPr lang="it-IT" dirty="0"/>
              <a:t>. imprenditoriali hanno un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ruolo di punta nella contrattazione</a:t>
            </a:r>
            <a:r>
              <a:rPr lang="it-IT" dirty="0"/>
              <a:t>; esercitano un potere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sanzione</a:t>
            </a:r>
            <a:r>
              <a:rPr lang="it-IT" dirty="0"/>
              <a:t> sugli affiliati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Finlandia: ruolo simile del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STK</a:t>
            </a:r>
            <a:r>
              <a:rPr lang="it-IT" dirty="0"/>
              <a:t> (per volontà dello Stato);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poco potere dell’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</a:rPr>
              <a:t>org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it-IT" dirty="0"/>
              <a:t>che non riesce ad imporsi sugli affiliati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Il lavoro organizzato acquisisce importanza a livello statale vista la «rischiosa» situazione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geopolitica</a:t>
            </a:r>
            <a:r>
              <a:rPr lang="it-IT" dirty="0"/>
              <a:t> (in particolare per gli importanti accordi commerciali con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l’URSS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1F8B8366-BCDA-4AE0-A649-D1C7BA47C03E}"/>
              </a:ext>
            </a:extLst>
          </p:cNvPr>
          <p:cNvSpPr txBox="1"/>
          <p:nvPr/>
        </p:nvSpPr>
        <p:spPr>
          <a:xfrm>
            <a:off x="95534" y="60405"/>
            <a:ext cx="266932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500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1950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/2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3B6A0A90-826A-4670-823D-A22FE992EA50}"/>
              </a:ext>
            </a:extLst>
          </p:cNvPr>
          <p:cNvSpPr txBox="1"/>
          <p:nvPr/>
        </p:nvSpPr>
        <p:spPr>
          <a:xfrm>
            <a:off x="6202681" y="3429000"/>
            <a:ext cx="55537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Seppur con un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basso numero di iscritti </a:t>
            </a:r>
            <a:r>
              <a:rPr lang="it-IT" sz="2400" dirty="0"/>
              <a:t>al </a:t>
            </a:r>
            <a:r>
              <a:rPr lang="it-IT" sz="2400" dirty="0" smtClean="0"/>
              <a:t>sindacato, </a:t>
            </a:r>
            <a:r>
              <a:rPr lang="it-IT" sz="2400" dirty="0"/>
              <a:t>i lavoratori finlandesi sono quelli maggiormente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«conflittuali», </a:t>
            </a:r>
            <a:r>
              <a:rPr lang="it-IT" sz="2400" dirty="0"/>
              <a:t>se si osservano le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giornate di lavoro perse </a:t>
            </a:r>
            <a:r>
              <a:rPr lang="it-IT" sz="2400" dirty="0"/>
              <a:t>(trend generale vede come più conflittuali i sindacati più deboli)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DA0BA4C9-E1F4-4B3A-8BC6-D5F9C228E1A2}"/>
              </a:ext>
            </a:extLst>
          </p:cNvPr>
          <p:cNvSpPr txBox="1"/>
          <p:nvPr/>
        </p:nvSpPr>
        <p:spPr>
          <a:xfrm>
            <a:off x="372175" y="2629083"/>
            <a:ext cx="1138428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«Fuori» dal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modello scandinavo</a:t>
            </a:r>
            <a:r>
              <a:rPr lang="it-IT" dirty="0"/>
              <a:t>: simile a Belgio o Olanda per il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controllo statale sui salari </a:t>
            </a:r>
            <a:r>
              <a:rPr lang="it-IT" dirty="0"/>
              <a:t>(con però </a:t>
            </a:r>
            <a:r>
              <a:rPr lang="it-IT" dirty="0" smtClean="0"/>
              <a:t>nessuna delega </a:t>
            </a:r>
            <a:r>
              <a:rPr lang="it-IT" dirty="0"/>
              <a:t>alle parti sociali)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xmlns="" id="{0C45686F-454E-45E5-B198-09513001E6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517495"/>
              </p:ext>
            </p:extLst>
          </p:nvPr>
        </p:nvGraphicFramePr>
        <p:xfrm>
          <a:off x="95533" y="3305894"/>
          <a:ext cx="5682967" cy="3442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6380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22A67FC5-D364-45B2-9829-F8ADF4C6E8B8}"/>
              </a:ext>
            </a:extLst>
          </p:cNvPr>
          <p:cNvSpPr txBox="1"/>
          <p:nvPr/>
        </p:nvSpPr>
        <p:spPr>
          <a:xfrm>
            <a:off x="163643" y="111878"/>
            <a:ext cx="257153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500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1963</a:t>
            </a:r>
            <a:r>
              <a:rPr lang="it-IT" sz="2500" dirty="0">
                <a:solidFill>
                  <a:srgbClr val="4472C4">
                    <a:lumMod val="75000"/>
                  </a:srgbClr>
                </a:solidFill>
                <a:latin typeface="Goudy Stout" panose="0202090407030B020401" pitchFamily="18" charset="0"/>
              </a:rPr>
              <a:t>/1</a:t>
            </a:r>
            <a:endParaRPr lang="it-IT" sz="4500" dirty="0">
              <a:solidFill>
                <a:schemeClr val="accent1">
                  <a:lumMod val="75000"/>
                </a:schemeClr>
              </a:solidFill>
              <a:latin typeface="Goudy Stout" panose="0202090407030B020401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D095516E-7EF2-4D90-B2CD-A28481A29599}"/>
              </a:ext>
            </a:extLst>
          </p:cNvPr>
          <p:cNvSpPr txBox="1"/>
          <p:nvPr/>
        </p:nvSpPr>
        <p:spPr>
          <a:xfrm>
            <a:off x="163644" y="929225"/>
            <a:ext cx="116016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Norvegia e Danimarca: organizzazioni sindacali e imprenditoriali impegnate con le istituzioni, partecipano alla definizione della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politica economica nazionale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In Finlandia il </a:t>
            </a:r>
            <a:r>
              <a:rPr lang="it-IT" dirty="0" err="1"/>
              <a:t>gov</a:t>
            </a:r>
            <a:r>
              <a:rPr lang="it-IT" dirty="0"/>
              <a:t>. allenta la presa sul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controllo dei salari</a:t>
            </a:r>
            <a:r>
              <a:rPr lang="it-IT" dirty="0"/>
              <a:t>: il sistema non si muove però in direzione «scandinava», ma più nettamente verso «contrattazione e conflitto», anche per via del conflitto politico che impedisce una gestione sindacale centralizzata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Il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governo</a:t>
            </a:r>
            <a:r>
              <a:rPr lang="it-IT" dirty="0"/>
              <a:t> continua a consultare i vari gruppi di interesse, promuovendo un comportamento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cooperativo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Cresce l’importanza e l’attivismo dei delegati di base,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autonomi</a:t>
            </a:r>
            <a:r>
              <a:rPr lang="it-IT" dirty="0"/>
              <a:t>, a livello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aziendale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EB40A48B-B06F-49BB-B637-0B9684C23147}"/>
              </a:ext>
            </a:extLst>
          </p:cNvPr>
          <p:cNvSpPr txBox="1"/>
          <p:nvPr/>
        </p:nvSpPr>
        <p:spPr>
          <a:xfrm>
            <a:off x="163643" y="3703423"/>
            <a:ext cx="116016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L’associazionismo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imprenditoriale</a:t>
            </a:r>
            <a:r>
              <a:rPr lang="it-IT" sz="2400" dirty="0"/>
              <a:t> finlandese è molto più sviluppato rispetto alla controparte sindacale; vicino al modello «Scandinavo» (riesce ad esercitare un effettivo potere sui federati, cerca accordi con la SAK su base ricorrente)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B24ACAD8-E006-4269-B23D-93D23B896E95}"/>
              </a:ext>
            </a:extLst>
          </p:cNvPr>
          <p:cNvSpPr txBox="1"/>
          <p:nvPr/>
        </p:nvSpPr>
        <p:spPr>
          <a:xfrm>
            <a:off x="163643" y="5646626"/>
            <a:ext cx="116016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Finlandia ancora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forte economia agricola </a:t>
            </a:r>
            <a:r>
              <a:rPr lang="it-IT" sz="2400" dirty="0"/>
              <a:t>(in calo, circa 1/3 della forza lavoro) relativamente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ricca</a:t>
            </a:r>
          </a:p>
        </p:txBody>
      </p:sp>
    </p:spTree>
    <p:extLst>
      <p:ext uri="{BB962C8B-B14F-4D97-AF65-F5344CB8AC3E}">
        <p14:creationId xmlns:p14="http://schemas.microsoft.com/office/powerpoint/2010/main" val="184936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E41A94DA-3B32-4B33-87E0-318F3CAA37DE}"/>
              </a:ext>
            </a:extLst>
          </p:cNvPr>
          <p:cNvSpPr txBox="1"/>
          <p:nvPr/>
        </p:nvSpPr>
        <p:spPr>
          <a:xfrm>
            <a:off x="95534" y="60405"/>
            <a:ext cx="257153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500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1963</a:t>
            </a:r>
            <a:r>
              <a:rPr lang="it-IT" sz="2500" dirty="0">
                <a:solidFill>
                  <a:schemeClr val="accent1">
                    <a:lumMod val="75000"/>
                  </a:schemeClr>
                </a:solidFill>
                <a:latin typeface="Goudy Stout" panose="0202090407030B020401" pitchFamily="18" charset="0"/>
              </a:rPr>
              <a:t>/2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E063AABB-8E64-4507-8F5C-5B5AD25F3FF3}"/>
              </a:ext>
            </a:extLst>
          </p:cNvPr>
          <p:cNvSpPr txBox="1"/>
          <p:nvPr/>
        </p:nvSpPr>
        <p:spPr>
          <a:xfrm>
            <a:off x="95534" y="1047095"/>
            <a:ext cx="117307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Le confederazioni scandinave, ricche di iscritti, delegano molto ai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</a:rPr>
              <a:t>rappresentanti locali </a:t>
            </a:r>
            <a:r>
              <a:rPr lang="it-IT" sz="2000" dirty="0"/>
              <a:t>(non autonomi)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000" dirty="0"/>
              <a:t>In Finlandia nasce una nuova confederazione (moderata) la SAJ, rivale della SAK (a sua volta ancora divisa tra la componente socialdemocratica e quella comunista)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435546C8-057D-47C7-B857-76951538A109}"/>
              </a:ext>
            </a:extLst>
          </p:cNvPr>
          <p:cNvSpPr txBox="1"/>
          <p:nvPr/>
        </p:nvSpPr>
        <p:spPr>
          <a:xfrm>
            <a:off x="3563006" y="4124895"/>
            <a:ext cx="82632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Bassa sindacalizzazione in Finlandia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costante </a:t>
            </a:r>
            <a:r>
              <a:rPr lang="it-IT" sz="2400" dirty="0"/>
              <a:t>fino al 1963;</a:t>
            </a:r>
          </a:p>
          <a:p>
            <a:pPr algn="just"/>
            <a:r>
              <a:rPr lang="it-IT" sz="2400" dirty="0"/>
              <a:t>Scarsa unità sindacale: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In un primo periodo «problemi» a livello di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stato/Nazione</a:t>
            </a:r>
            <a:r>
              <a:rPr lang="it-IT" sz="2400" dirty="0"/>
              <a:t>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400" dirty="0"/>
              <a:t>Successivamente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scissioni interne alle confederazioni </a:t>
            </a:r>
            <a:r>
              <a:rPr lang="it-IT" sz="2400" dirty="0"/>
              <a:t>sindacali (e alla principale confederazione)</a:t>
            </a:r>
          </a:p>
        </p:txBody>
      </p:sp>
      <p:graphicFrame>
        <p:nvGraphicFramePr>
          <p:cNvPr id="10" name="Grafico 9">
            <a:extLst>
              <a:ext uri="{FF2B5EF4-FFF2-40B4-BE49-F238E27FC236}">
                <a16:creationId xmlns:a16="http://schemas.microsoft.com/office/drawing/2014/main" xmlns="" id="{1C0F7DF9-E6D6-4992-9E1D-4A0A1FA4A7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947264"/>
              </p:ext>
            </p:extLst>
          </p:nvPr>
        </p:nvGraphicFramePr>
        <p:xfrm>
          <a:off x="250727" y="2741840"/>
          <a:ext cx="3041114" cy="368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64792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829</Words>
  <Application>Microsoft Office PowerPoint</Application>
  <PresentationFormat>Personalizzato</PresentationFormat>
  <Paragraphs>99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Alessio Di Marco</dc:creator>
  <cp:lastModifiedBy>Direttore DSPS</cp:lastModifiedBy>
  <cp:revision>48</cp:revision>
  <dcterms:created xsi:type="dcterms:W3CDTF">2018-10-30T13:52:45Z</dcterms:created>
  <dcterms:modified xsi:type="dcterms:W3CDTF">2018-11-12T11:01:14Z</dcterms:modified>
</cp:coreProperties>
</file>