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261" r:id="rId4"/>
    <p:sldId id="262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44110-4885-4FA1-AD56-14D9C1C2E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417194-68EA-47C7-8987-F81F99071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52E121-1A76-40B6-8326-B6029CE01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8B3115-57AB-4206-8C8C-5E92EBE88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F46702-6E6A-453E-890D-173822D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768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F76D0-12AA-4F05-81BF-9E86587FB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739185E-98F7-450B-9200-CFE282CD5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2070B4-D813-4183-9C9D-530435FF9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4D6D3D-F16A-425A-8226-544EFA31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1F30CF-47AC-4084-9E8F-83FAC2E9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01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4A31E5E-6949-438D-A0B9-089162B2B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18C82C-E37E-4212-8E2E-A7F63F48A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22537F-4C5E-4C8F-8DC3-815384F6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2BCD14-E6FE-41D6-90C0-4EFD6A96A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1E5827-F9CE-45A7-8AAA-3DF69D20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2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911ACA-8FE0-43B4-BCF3-0F33DB0F8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C0F84C-C448-453F-94FF-43083D2A9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5A9A76-5C80-4CEB-BD73-1760D159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5E8517-AF08-42BA-83CF-5AC6B8302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A94AAD-8388-4FF8-8EDB-EFBA1761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21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68959-39D9-473B-820C-3AA516D11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3E7AA8-EC6E-4DCA-8D95-2D3D2C36D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8AE4AD-47F1-414F-804B-F8CBEF44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7B0780-4306-45EE-9712-12E001B1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515677-49CF-45A9-B1CB-98BD467B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66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CFA716-49F7-48D5-A179-5E68FD2A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0242E8-E075-43CC-9819-1B7323005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FC6319E-B9BA-48C8-92BF-721AB150D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37E70B-9887-4BD0-96D0-997144A0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FF4D89-53D4-4EE1-AAEC-E850D973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0ACE2A-7C18-4517-AA26-1C4A36A67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77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4B8772-9F1F-43A6-BC26-BAB1F81C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447ABE-9604-4A89-8B7D-766345D1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9B7E503-DD9E-4854-B7CB-35F67DD9A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FD73254-2486-44ED-8290-E06C584D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7F283C7-00CC-48FD-8EA1-FA6ACCF7D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1E8025D-158D-45D5-B8A0-A6CB7E61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4665614-14B6-4458-93A9-F52A73C2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48346A4-DF66-48FE-AE3D-1EC711390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6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353085-8ACD-4C29-8706-0B76410D7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A02A8C-84BA-48BC-AE28-09922F8F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85CF4E-E740-4F44-A1E9-A5AAAF47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5A7C44-2706-47F2-9FC9-998C4D7D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EA3A569-0283-492E-834D-C086C7D35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8A58971-8722-41C8-850D-5E27876C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2DC598-E5EB-49BC-93B7-D7F41C17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8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432DBF-3E08-4BD5-9846-A427553E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C31C8C-6B0D-4FF4-9AEE-38BD25A9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B79E18-11DE-4F0B-B3F7-6943CF9A3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733C91-F7C9-4239-BCEE-2A37CB818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5690FE-24FC-4F2B-BF9F-BD894D9E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F87FCC-085A-443D-B6CD-720DD14C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05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C8E132-D235-461E-B29D-46B3C451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A5A589A-58BB-48FE-A33C-0AA8A9C39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1ED469-0B62-4A6C-9BF3-21CB67AC0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3417C7-EEAF-479A-8E61-B4CCBE04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12B2C1-7BCE-48B4-BD77-B1C60022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536F46-48C1-4C9E-A72B-58D35227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50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1D37844-3221-4528-97EF-2CB990F3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327464-F7D1-4963-BD8C-27F655079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626405-25BF-403F-B8B8-EB04F2081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923EF-7406-41A5-A3AE-84A535A5043E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99B9DF-C28B-41FC-A9BD-F157053A3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75D0A2-4AFB-4941-89A7-AB3AE33F2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7EF2F-31C7-4A57-9C65-D3A1492956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99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FADA8E0-9384-4BB2-AEEB-C0BE637C9F2F}"/>
              </a:ext>
            </a:extLst>
          </p:cNvPr>
          <p:cNvSpPr/>
          <p:nvPr/>
        </p:nvSpPr>
        <p:spPr>
          <a:xfrm>
            <a:off x="2024063" y="642939"/>
            <a:ext cx="22860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710619-C4F3-44D8-A01A-2E841F9E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063" y="1785938"/>
            <a:ext cx="8229600" cy="4525962"/>
          </a:xfrm>
        </p:spPr>
        <p:txBody>
          <a:bodyPr rtlCol="0">
            <a:normAutofit fontScale="70000" lnSpcReduction="20000"/>
          </a:bodyPr>
          <a:lstStyle/>
          <a:p>
            <a:pPr>
              <a:defRPr/>
            </a:pPr>
            <a:r>
              <a:rPr lang="it-IT" dirty="0"/>
              <a:t>Cliente: “Non me la cavo bene con le </a:t>
            </a:r>
            <a:r>
              <a:rPr lang="it-IT" dirty="0" err="1"/>
              <a:t>critiche…Tendo</a:t>
            </a:r>
            <a:r>
              <a:rPr lang="it-IT" dirty="0"/>
              <a:t> a stare sulla difensiva ed entro in tensione”</a:t>
            </a:r>
          </a:p>
          <a:p>
            <a:pPr>
              <a:defRPr/>
            </a:pPr>
            <a:r>
              <a:rPr lang="it-IT" dirty="0" err="1"/>
              <a:t>Counselor</a:t>
            </a:r>
            <a:r>
              <a:rPr lang="it-IT" dirty="0"/>
              <a:t> (con voce calma e confidenziale): “in </a:t>
            </a:r>
            <a:r>
              <a:rPr lang="it-IT" dirty="0" err="1"/>
              <a:t>tensione…con</a:t>
            </a:r>
            <a:r>
              <a:rPr lang="it-IT" dirty="0"/>
              <a:t> le critiche”</a:t>
            </a:r>
          </a:p>
          <a:p>
            <a:pPr>
              <a:defRPr/>
            </a:pPr>
            <a:r>
              <a:rPr lang="it-IT" dirty="0"/>
              <a:t>Cliente: “Mi sento incapace quando gli altri mi criticano”</a:t>
            </a:r>
          </a:p>
          <a:p>
            <a:pPr>
              <a:defRPr/>
            </a:pPr>
            <a:r>
              <a:rPr lang="it-IT" dirty="0" err="1"/>
              <a:t>Counselor</a:t>
            </a:r>
            <a:r>
              <a:rPr lang="it-IT" dirty="0"/>
              <a:t>: “incapace, quando ti criticano” (piegandosi leggermente, mantenendo il contatto oculare e utilizzando un gesto della mano) “Quando ti criticano sulle tue capacità ti irrigidisci e ti senti incapace”.</a:t>
            </a:r>
          </a:p>
          <a:p>
            <a:pPr>
              <a:defRPr/>
            </a:pPr>
            <a:r>
              <a:rPr lang="it-IT" dirty="0"/>
              <a:t>Cliente “Si, non so davvero come mai sono così sensibile alle opinioni degli altri anche quando so che stanno cercando di aiutarmi” (si guarda i piedi e appare scoraggiato) “Sì. Mi impedisce di trarre un’utilità da critiche obiettive. Mi fa arrabbiare e basta”</a:t>
            </a:r>
          </a:p>
          <a:p>
            <a:pPr>
              <a:defRPr/>
            </a:pPr>
            <a:r>
              <a:rPr lang="it-IT" dirty="0" err="1"/>
              <a:t>Counselor</a:t>
            </a:r>
            <a:r>
              <a:rPr lang="it-IT" dirty="0"/>
              <a:t>: (piegandosi leggermente e guardando il cliente) “trarre </a:t>
            </a:r>
            <a:r>
              <a:rPr lang="it-IT" dirty="0" err="1"/>
              <a:t>utilità…arrabbiato</a:t>
            </a:r>
            <a:r>
              <a:rPr lang="it-IT" dirty="0"/>
              <a:t>”</a:t>
            </a:r>
          </a:p>
          <a:p>
            <a:pPr>
              <a:defRPr/>
            </a:pPr>
            <a:r>
              <a:rPr lang="it-IT" dirty="0"/>
              <a:t>Cliente: “Dovrei cercare di controllarmi quando gli altri cercano di aiutarmi criticandomi”. </a:t>
            </a:r>
          </a:p>
        </p:txBody>
      </p:sp>
      <p:sp>
        <p:nvSpPr>
          <p:cNvPr id="33796" name="Titolo 1">
            <a:extLst>
              <a:ext uri="{FF2B5EF4-FFF2-40B4-BE49-F238E27FC236}">
                <a16:creationId xmlns:a16="http://schemas.microsoft.com/office/drawing/2014/main" id="{22565DDE-EBFA-42EC-9CD0-50A629E3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775" y="28575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3200"/>
              <a:t> Esempio di un’efficace interazione nel processo Partecipare      (contatto oculare, linguaggio corporeo, allineamento verbale)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7D5BE5-DF46-4482-A101-032691A8B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2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518"/>
    </mc:Choice>
    <mc:Fallback>
      <p:transition spd="slow" advTm="340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7A434B-287F-422F-BD66-C462103AB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Importanza di una auto-valutazione per l’acquisizione delle abilità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D924E9-A23A-4FF0-8750-C1BF87CE9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Principio generale</a:t>
            </a:r>
          </a:p>
          <a:p>
            <a:r>
              <a:rPr lang="it-IT" dirty="0"/>
              <a:t>In questo specifico processo: contatto oculare spostato su specifici contenuti; linguaggio corporeo valutabile anche in relazione a quello del cliente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23AB7B-5DFA-4D48-BF06-EC068A7ED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9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035"/>
    </mc:Choice>
    <mc:Fallback>
      <p:transition spd="slow" advTm="309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>
            <a:extLst>
              <a:ext uri="{FF2B5EF4-FFF2-40B4-BE49-F238E27FC236}">
                <a16:creationId xmlns:a16="http://schemas.microsoft.com/office/drawing/2014/main" id="{2CA09E7F-FCB8-4934-AB85-A08B5287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PRIMA ESERCITAZIONE: partecipare</a:t>
            </a:r>
          </a:p>
        </p:txBody>
      </p:sp>
      <p:sp>
        <p:nvSpPr>
          <p:cNvPr id="34819" name="Segnaposto contenuto 2">
            <a:extLst>
              <a:ext uri="{FF2B5EF4-FFF2-40B4-BE49-F238E27FC236}">
                <a16:creationId xmlns:a16="http://schemas.microsoft.com/office/drawing/2014/main" id="{54752089-68DE-4CB6-BD68-628AB4A0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Dividersi a coppie</a:t>
            </a:r>
          </a:p>
          <a:p>
            <a:pPr eaLnBrk="1" hangingPunct="1"/>
            <a:r>
              <a:rPr lang="it-IT" altLang="it-IT"/>
              <a:t>Scegliere tra le seguenti proposte la difficoltà che meglio ti caratterizza</a:t>
            </a:r>
          </a:p>
          <a:p>
            <a:pPr eaLnBrk="1" hangingPunct="1"/>
            <a:r>
              <a:rPr lang="it-IT" altLang="it-IT"/>
              <a:t>Cercare di mettere in atto le 3 abilità (CONTATTO OCULARE, LINGUAGGIO CORPOREO, ALLINEAMENTO VERBALE) del processo di partecipare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6B612B-1FE5-4838-A542-CF2D6F88B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8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87"/>
    </mc:Choice>
    <mc:Fallback>
      <p:transition spd="slow" advTm="5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contenuto 2">
            <a:extLst>
              <a:ext uri="{FF2B5EF4-FFF2-40B4-BE49-F238E27FC236}">
                <a16:creationId xmlns:a16="http://schemas.microsoft.com/office/drawing/2014/main" id="{FAEDCB31-17DF-4C21-9343-6F9BC8F95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"/>
            <a:ext cx="91440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None/>
            </a:pPr>
            <a:r>
              <a:rPr lang="it-IT" altLang="it-IT"/>
              <a:t>1. </a:t>
            </a:r>
            <a:r>
              <a:rPr lang="it-IT" altLang="it-IT" sz="2200"/>
              <a:t>Non me la cavo bene con le critiche. Tendo a mettermi sulla difensiva. Mi sento impotente quando gli altri mi criticano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sz="2200"/>
              <a:t>2. Ho difficoltà a memorizzare cose nuove. Mi sento impaurito e intimidito quando devo imparare cose nuove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sz="2200"/>
              <a:t>3. Non riesco ad aprirmi molto con gli altri. Generalmente sento un po’ di tensione quando devo rivelare informazioni personali, specialmente se sono forzato a farlo.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sz="2200"/>
              <a:t>4. Sono pigro nelle relazioni interpersonali. E’ come se mi mancassero le energie necessarie per costruire relazioni intime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sz="2200"/>
              <a:t>5. Non sto ad osservare il mio comportamento ed in generale me stesso troppo spesso. Sono a disagio quando le persone vogliono che consideri attentamente il modo in cui mi comporto. Generalmente mi dico che sono piuttosto contento di me stesso e mi annoia doveri mettere sotto il microscopio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sz="2200"/>
              <a:t>6. Non mi piace condividere cose personali. Spesso non mi sento capito, quindi tendo a evitare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sz="2200"/>
              <a:t>7. Sono abbastanza perfezionista. Quando faccio errori mi sento a disagio.</a:t>
            </a:r>
          </a:p>
          <a:p>
            <a:endParaRPr lang="it-IT" altLang="it-IT" sz="22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D780E0-1FEC-422C-9C19-6B35C7E4E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2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346"/>
    </mc:Choice>
    <mc:Fallback>
      <p:transition spd="slow" advTm="14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Microsoft Office PowerPoint</Application>
  <PresentationFormat>Widescreen</PresentationFormat>
  <Paragraphs>22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 Esempio di un’efficace interazione nel processo Partecipare      (contatto oculare, linguaggio corporeo, allineamento verbale)</vt:lpstr>
      <vt:lpstr>Importanza di una auto-valutazione per l’acquisizione delle abilità</vt:lpstr>
      <vt:lpstr>PRIMA ESERCITAZIONE: partecipare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Esempio di un’efficace interazione nel processo Partecipare      (contatto oculare, linguaggio corporeo, allineamento verbale)</dc:title>
  <dc:creator>Casale</dc:creator>
  <cp:lastModifiedBy>Casale</cp:lastModifiedBy>
  <cp:revision>1</cp:revision>
  <dcterms:created xsi:type="dcterms:W3CDTF">2020-03-11T12:31:38Z</dcterms:created>
  <dcterms:modified xsi:type="dcterms:W3CDTF">2020-03-11T12:32:00Z</dcterms:modified>
</cp:coreProperties>
</file>