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80" r:id="rId2"/>
    <p:sldId id="269" r:id="rId3"/>
    <p:sldId id="289" r:id="rId4"/>
    <p:sldId id="288" r:id="rId5"/>
    <p:sldId id="290" r:id="rId6"/>
    <p:sldId id="268" r:id="rId7"/>
    <p:sldId id="263" r:id="rId8"/>
    <p:sldId id="267" r:id="rId9"/>
    <p:sldId id="262" r:id="rId10"/>
    <p:sldId id="261" r:id="rId11"/>
    <p:sldId id="260" r:id="rId12"/>
    <p:sldId id="272" r:id="rId13"/>
    <p:sldId id="271" r:id="rId14"/>
    <p:sldId id="259" r:id="rId15"/>
    <p:sldId id="273" r:id="rId16"/>
    <p:sldId id="258" r:id="rId17"/>
    <p:sldId id="282" r:id="rId18"/>
    <p:sldId id="281" r:id="rId19"/>
    <p:sldId id="275" r:id="rId20"/>
    <p:sldId id="284" r:id="rId21"/>
    <p:sldId id="283" r:id="rId22"/>
    <p:sldId id="274" r:id="rId23"/>
    <p:sldId id="266" r:id="rId24"/>
    <p:sldId id="291" r:id="rId25"/>
    <p:sldId id="286" r:id="rId26"/>
    <p:sldId id="285" r:id="rId27"/>
    <p:sldId id="292" r:id="rId2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39" autoAdjust="0"/>
    <p:restoredTop sz="94565"/>
  </p:normalViewPr>
  <p:slideViewPr>
    <p:cSldViewPr snapToGrid="0" snapToObjects="1">
      <p:cViewPr>
        <p:scale>
          <a:sx n="68" d="100"/>
          <a:sy n="68" d="100"/>
        </p:scale>
        <p:origin x="-1272" y="-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0F8CF-5B11-794C-93CD-B69404A1F0E4}" type="datetimeFigureOut">
              <a:rPr lang="it-IT" smtClean="0"/>
              <a:t>15/10/18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999DAF-8305-6A47-AE54-E5619D083DFB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7073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261389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88759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109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15/10/18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6130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15/10/18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506226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15/10/18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3418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15/10/18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898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15/10/18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5167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15/10/18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869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15/10/18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391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15/10/18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605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15/10/18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054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15/10/18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5202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B69E5B-8066-5642-B19C-F71317A5DA23}" type="datetimeFigureOut">
              <a:rPr lang="it-IT" smtClean="0"/>
              <a:t>15/10/18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930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69E5B-8066-5642-B19C-F71317A5DA23}" type="datetimeFigureOut">
              <a:rPr lang="it-IT" smtClean="0"/>
              <a:t>15/10/18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5170E-F42C-EB45-81BD-7E7F6439C08F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38620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5" Type="http://schemas.openxmlformats.org/officeDocument/2006/relationships/oleObject" Target="../embeddings/oleObject1.bin"/><Relationship Id="rId6" Type="http://schemas.openxmlformats.org/officeDocument/2006/relationships/package" Target="../embeddings/Documento_di_Microsoft_Word1.docx"/><Relationship Id="rId7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7939"/>
            <a:ext cx="9144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000" y="0"/>
            <a:ext cx="9144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1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2930" y="6347762"/>
            <a:ext cx="2545263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/>
          <p:nvPr/>
        </p:nvSpPr>
        <p:spPr>
          <a:xfrm>
            <a:off x="3072582" y="5005964"/>
            <a:ext cx="6995936" cy="8309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 algn="r">
              <a:defRPr sz="1800" b="0">
                <a:solidFill>
                  <a:srgbClr val="000000"/>
                </a:solidFill>
              </a:defRPr>
            </a:pPr>
            <a:r>
              <a:rPr sz="1600" b="1" dirty="0">
                <a:solidFill>
                  <a:srgbClr val="376092"/>
                </a:solidFill>
              </a:rPr>
              <a:t>ESRALE</a:t>
            </a:r>
          </a:p>
          <a:p>
            <a:pPr lvl="0" algn="r">
              <a:defRPr sz="1800" b="0">
                <a:solidFill>
                  <a:srgbClr val="000000"/>
                </a:solidFill>
              </a:defRPr>
            </a:pPr>
            <a:r>
              <a:rPr sz="1600" b="1" dirty="0">
                <a:solidFill>
                  <a:srgbClr val="376092"/>
                </a:solidFill>
              </a:rPr>
              <a:t>   European Studies and Research  in Adult Learning and Education</a:t>
            </a:r>
          </a:p>
          <a:p>
            <a:pPr lvl="0" algn="r">
              <a:defRPr sz="1800" b="0">
                <a:solidFill>
                  <a:srgbClr val="000000"/>
                </a:solidFill>
              </a:defRPr>
            </a:pPr>
            <a:r>
              <a:rPr sz="1600" b="1" dirty="0">
                <a:solidFill>
                  <a:srgbClr val="376092"/>
                </a:solidFill>
              </a:rPr>
              <a:t>Project Number: 540117-LLP-1-2013-1-DE-ERASMUS-EQMC  </a:t>
            </a:r>
          </a:p>
        </p:txBody>
      </p:sp>
      <p:sp>
        <p:nvSpPr>
          <p:cNvPr id="53" name="Shape 53"/>
          <p:cNvSpPr/>
          <p:nvPr/>
        </p:nvSpPr>
        <p:spPr>
          <a:xfrm>
            <a:off x="7703574" y="6474363"/>
            <a:ext cx="2964426" cy="369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dirty="0"/>
              <a:t>University  of Florence  </a:t>
            </a:r>
            <a:r>
              <a:rPr dirty="0" smtClean="0"/>
              <a:t>201</a:t>
            </a:r>
            <a:r>
              <a:rPr lang="it-IT" dirty="0"/>
              <a:t>7</a:t>
            </a:r>
            <a:endParaRPr dirty="0"/>
          </a:p>
        </p:txBody>
      </p:sp>
      <p:sp>
        <p:nvSpPr>
          <p:cNvPr id="54" name="Shape 54"/>
          <p:cNvSpPr/>
          <p:nvPr/>
        </p:nvSpPr>
        <p:spPr>
          <a:xfrm>
            <a:off x="3072580" y="2339171"/>
            <a:ext cx="6995936" cy="369332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algn="r">
              <a:defRPr sz="1800" b="0">
                <a:solidFill>
                  <a:srgbClr val="000000"/>
                </a:solidFill>
              </a:defRPr>
            </a:pPr>
            <a:r>
              <a:rPr lang="it-IT" sz="2400" dirty="0" err="1">
                <a:solidFill>
                  <a:srgbClr val="00005D"/>
                </a:solidFill>
                <a:sym typeface="Avenir Roman"/>
              </a:rPr>
              <a:t>Academic</a:t>
            </a:r>
            <a:r>
              <a:rPr lang="it-IT" sz="2400" dirty="0">
                <a:solidFill>
                  <a:srgbClr val="00005D"/>
                </a:solidFill>
                <a:sym typeface="Avenir Roman"/>
              </a:rPr>
              <a:t> </a:t>
            </a:r>
            <a:r>
              <a:rPr lang="it-IT" sz="2400" dirty="0" err="1" smtClean="0">
                <a:solidFill>
                  <a:srgbClr val="00005D"/>
                </a:solidFill>
                <a:sym typeface="Avenir Roman"/>
              </a:rPr>
              <a:t>Writing</a:t>
            </a:r>
            <a:endParaRPr sz="2400" dirty="0">
              <a:solidFill>
                <a:srgbClr val="00005D"/>
              </a:solidFill>
              <a:sym typeface="Avenir Roman"/>
            </a:endParaRPr>
          </a:p>
        </p:txBody>
      </p:sp>
      <p:sp>
        <p:nvSpPr>
          <p:cNvPr id="55" name="Shape 55"/>
          <p:cNvSpPr/>
          <p:nvPr/>
        </p:nvSpPr>
        <p:spPr>
          <a:xfrm>
            <a:off x="5402826" y="2932535"/>
            <a:ext cx="4665694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lvl="0">
              <a:defRPr sz="1800" b="0">
                <a:solidFill>
                  <a:srgbClr val="000000"/>
                </a:solidFill>
              </a:defRPr>
            </a:pPr>
            <a:endParaRPr sz="2000" b="1" dirty="0">
              <a:solidFill>
                <a:srgbClr val="376092"/>
              </a:solidFill>
            </a:endParaRPr>
          </a:p>
        </p:txBody>
      </p:sp>
      <p:pic>
        <p:nvPicPr>
          <p:cNvPr id="56" name="image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166021" y="1179373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8962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Introduction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Segnaposto contenuto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To </a:t>
            </a:r>
            <a:r>
              <a:rPr lang="it-IT" dirty="0" err="1">
                <a:solidFill>
                  <a:srgbClr val="002060"/>
                </a:solidFill>
              </a:rPr>
              <a:t>A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ddress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dirty="0">
                <a:solidFill>
                  <a:srgbClr val="002060"/>
                </a:solidFill>
              </a:rPr>
              <a:t>t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he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problem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question</a:t>
            </a:r>
            <a:endParaRPr lang="it-IT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To </a:t>
            </a:r>
            <a:r>
              <a:rPr lang="it-IT" dirty="0" err="1">
                <a:solidFill>
                  <a:srgbClr val="002060"/>
                </a:solidFill>
              </a:rPr>
              <a:t>provide</a:t>
            </a:r>
            <a:r>
              <a:rPr lang="it-IT" dirty="0">
                <a:solidFill>
                  <a:srgbClr val="002060"/>
                </a:solidFill>
              </a:rPr>
              <a:t> a brief </a:t>
            </a:r>
            <a:r>
              <a:rPr lang="it-IT" dirty="0" err="1">
                <a:solidFill>
                  <a:srgbClr val="002060"/>
                </a:solidFill>
              </a:rPr>
              <a:t>context</a:t>
            </a:r>
            <a:r>
              <a:rPr lang="it-IT" dirty="0">
                <a:solidFill>
                  <a:srgbClr val="002060"/>
                </a:solidFill>
              </a:rPr>
              <a:t> to the </a:t>
            </a:r>
            <a:r>
              <a:rPr lang="it-IT" dirty="0" err="1">
                <a:solidFill>
                  <a:srgbClr val="002060"/>
                </a:solidFill>
              </a:rPr>
              <a:t>reader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summary</a:t>
            </a:r>
            <a:r>
              <a:rPr lang="it-IT" dirty="0">
                <a:solidFill>
                  <a:srgbClr val="002060"/>
                </a:solidFill>
              </a:rPr>
              <a:t> of </a:t>
            </a:r>
            <a:r>
              <a:rPr lang="it-IT" dirty="0" err="1">
                <a:solidFill>
                  <a:srgbClr val="002060"/>
                </a:solidFill>
              </a:rPr>
              <a:t>all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previous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r>
              <a:rPr lang="it-IT" dirty="0">
                <a:solidFill>
                  <a:srgbClr val="002060"/>
                </a:solidFill>
              </a:rPr>
              <a:t> on the </a:t>
            </a:r>
            <a:r>
              <a:rPr lang="it-IT" dirty="0" err="1">
                <a:solidFill>
                  <a:srgbClr val="002060"/>
                </a:solidFill>
              </a:rPr>
              <a:t>same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topic</a:t>
            </a:r>
            <a:r>
              <a:rPr lang="it-IT" dirty="0">
                <a:solidFill>
                  <a:srgbClr val="002060"/>
                </a:solidFill>
              </a:rPr>
              <a:t> </a:t>
            </a: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To </a:t>
            </a:r>
            <a:r>
              <a:rPr lang="it-IT" dirty="0" err="1">
                <a:solidFill>
                  <a:srgbClr val="002060"/>
                </a:solidFill>
              </a:rPr>
              <a:t>Identify</a:t>
            </a:r>
            <a:r>
              <a:rPr lang="it-IT" dirty="0">
                <a:solidFill>
                  <a:srgbClr val="002060"/>
                </a:solidFill>
              </a:rPr>
              <a:t> new </a:t>
            </a:r>
            <a:r>
              <a:rPr lang="it-IT" dirty="0" err="1">
                <a:solidFill>
                  <a:srgbClr val="002060"/>
                </a:solidFill>
              </a:rPr>
              <a:t>solutions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limits</a:t>
            </a:r>
            <a:r>
              <a:rPr lang="it-IT" dirty="0">
                <a:solidFill>
                  <a:srgbClr val="002060"/>
                </a:solidFill>
              </a:rPr>
              <a:t> for </a:t>
            </a:r>
            <a:r>
              <a:rPr lang="it-IT" dirty="0" err="1">
                <a:solidFill>
                  <a:srgbClr val="002060"/>
                </a:solidFill>
              </a:rPr>
              <a:t>conducting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presentation</a:t>
            </a:r>
            <a:r>
              <a:rPr lang="it-IT" dirty="0">
                <a:solidFill>
                  <a:srgbClr val="002060"/>
                </a:solidFill>
              </a:rPr>
              <a:t> of the </a:t>
            </a:r>
            <a:r>
              <a:rPr lang="it-IT" dirty="0" err="1">
                <a:solidFill>
                  <a:srgbClr val="002060"/>
                </a:solidFill>
              </a:rPr>
              <a:t>elements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make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different</a:t>
            </a:r>
            <a:r>
              <a:rPr lang="it-IT" dirty="0">
                <a:solidFill>
                  <a:srgbClr val="002060"/>
                </a:solidFill>
              </a:rPr>
              <a:t> from </a:t>
            </a:r>
            <a:r>
              <a:rPr lang="it-IT" dirty="0" err="1">
                <a:solidFill>
                  <a:srgbClr val="002060"/>
                </a:solidFill>
              </a:rPr>
              <a:t>other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published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works</a:t>
            </a:r>
            <a:r>
              <a:rPr lang="it-IT" dirty="0">
                <a:solidFill>
                  <a:srgbClr val="002060"/>
                </a:solidFill>
              </a:rPr>
              <a:t>; </a:t>
            </a:r>
            <a:r>
              <a:rPr lang="it-IT" dirty="0" err="1">
                <a:solidFill>
                  <a:srgbClr val="002060"/>
                </a:solidFill>
              </a:rPr>
              <a:t>explain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how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challenge</a:t>
            </a:r>
            <a:r>
              <a:rPr lang="it-IT" dirty="0">
                <a:solidFill>
                  <a:srgbClr val="002060"/>
                </a:solidFill>
              </a:rPr>
              <a:t> or </a:t>
            </a:r>
            <a:r>
              <a:rPr lang="it-IT" dirty="0" err="1">
                <a:solidFill>
                  <a:srgbClr val="002060"/>
                </a:solidFill>
              </a:rPr>
              <a:t>expand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others</a:t>
            </a:r>
            <a:r>
              <a:rPr lang="it-IT" dirty="0">
                <a:solidFill>
                  <a:srgbClr val="002060"/>
                </a:solidFill>
              </a:rPr>
              <a:t>’ </a:t>
            </a:r>
            <a:r>
              <a:rPr lang="it-IT" dirty="0" err="1">
                <a:solidFill>
                  <a:srgbClr val="002060"/>
                </a:solidFill>
              </a:rPr>
              <a:t>findings</a:t>
            </a:r>
            <a:endParaRPr lang="it-IT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 err="1">
                <a:solidFill>
                  <a:srgbClr val="002060"/>
                </a:solidFill>
                <a:sym typeface="Calibri"/>
              </a:rPr>
              <a:t>Description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of the general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research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design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8421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25155"/>
            <a:ext cx="10515600" cy="1325563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002060"/>
                </a:solidFill>
              </a:rPr>
              <a:t>Methods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br>
              <a:rPr lang="it-IT" b="1" dirty="0" smtClean="0">
                <a:solidFill>
                  <a:srgbClr val="002060"/>
                </a:solidFill>
              </a:rPr>
            </a:br>
            <a:endParaRPr lang="it-IT" sz="3100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89098" y="2628581"/>
            <a:ext cx="10864702" cy="3548381"/>
          </a:xfrm>
        </p:spPr>
        <p:txBody>
          <a:bodyPr/>
          <a:lstStyle/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>
                <a:solidFill>
                  <a:srgbClr val="002060"/>
                </a:solidFill>
                <a:sym typeface="Calibri"/>
              </a:rPr>
              <a:t>To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describe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how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the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problem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was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investigated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</a:t>
            </a: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To include </a:t>
            </a:r>
            <a:r>
              <a:rPr lang="it-IT" dirty="0" err="1">
                <a:solidFill>
                  <a:srgbClr val="002060"/>
                </a:solidFill>
              </a:rPr>
              <a:t>detailed</a:t>
            </a:r>
            <a:r>
              <a:rPr lang="it-IT" dirty="0">
                <a:solidFill>
                  <a:srgbClr val="002060"/>
                </a:solidFill>
              </a:rPr>
              <a:t> information in </a:t>
            </a:r>
            <a:r>
              <a:rPr lang="it-IT" dirty="0" err="1">
                <a:solidFill>
                  <a:srgbClr val="002060"/>
                </a:solidFill>
              </a:rPr>
              <a:t>order</a:t>
            </a:r>
            <a:r>
              <a:rPr lang="it-IT" dirty="0">
                <a:solidFill>
                  <a:srgbClr val="002060"/>
                </a:solidFill>
              </a:rPr>
              <a:t> to </a:t>
            </a:r>
            <a:r>
              <a:rPr lang="it-IT" dirty="0" err="1">
                <a:solidFill>
                  <a:srgbClr val="002060"/>
                </a:solidFill>
              </a:rPr>
              <a:t>ease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comprehension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other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authors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could</a:t>
            </a:r>
            <a:r>
              <a:rPr lang="it-IT" dirty="0">
                <a:solidFill>
                  <a:srgbClr val="002060"/>
                </a:solidFill>
              </a:rPr>
              <a:t> be </a:t>
            </a:r>
            <a:r>
              <a:rPr lang="it-IT" dirty="0" err="1">
                <a:solidFill>
                  <a:srgbClr val="002060"/>
                </a:solidFill>
              </a:rPr>
              <a:t>interested</a:t>
            </a:r>
            <a:r>
              <a:rPr lang="it-IT" dirty="0">
                <a:solidFill>
                  <a:srgbClr val="002060"/>
                </a:solidFill>
              </a:rPr>
              <a:t> in </a:t>
            </a:r>
            <a:r>
              <a:rPr lang="it-IT" dirty="0" err="1">
                <a:solidFill>
                  <a:srgbClr val="002060"/>
                </a:solidFill>
              </a:rPr>
              <a:t>continuing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endParaRPr lang="it-IT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>
                <a:solidFill>
                  <a:srgbClr val="002060"/>
                </a:solidFill>
              </a:rPr>
              <a:t>Do </a:t>
            </a:r>
            <a:r>
              <a:rPr lang="it-IT" dirty="0" err="1">
                <a:solidFill>
                  <a:srgbClr val="002060"/>
                </a:solidFill>
              </a:rPr>
              <a:t>not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describe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previously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published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procedures</a:t>
            </a:r>
            <a:r>
              <a:rPr lang="it-IT" dirty="0">
                <a:solidFill>
                  <a:srgbClr val="002060"/>
                </a:solidFill>
              </a:rPr>
              <a:t>/ </a:t>
            </a:r>
            <a:r>
              <a:rPr lang="it-IT" dirty="0" err="1">
                <a:solidFill>
                  <a:srgbClr val="002060"/>
                </a:solidFill>
              </a:rPr>
              <a:t>describe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already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published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methods</a:t>
            </a:r>
            <a:r>
              <a:rPr lang="it-IT" dirty="0">
                <a:solidFill>
                  <a:srgbClr val="002060"/>
                </a:solidFill>
              </a:rPr>
              <a:t> by </a:t>
            </a:r>
            <a:r>
              <a:rPr lang="it-IT" dirty="0" err="1">
                <a:solidFill>
                  <a:srgbClr val="002060"/>
                </a:solidFill>
              </a:rPr>
              <a:t>name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method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cite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it</a:t>
            </a:r>
            <a:endParaRPr lang="it-IT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dirty="0" err="1">
                <a:solidFill>
                  <a:srgbClr val="002060"/>
                </a:solidFill>
                <a:sym typeface="Calibri"/>
              </a:rPr>
              <a:t>Identify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the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equipment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and the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materials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used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kind</a:t>
            </a:r>
            <a:r>
              <a:rPr lang="it-IT" dirty="0">
                <a:solidFill>
                  <a:srgbClr val="002060"/>
                </a:solidFill>
              </a:rPr>
              <a:t> of data </a:t>
            </a:r>
            <a:r>
              <a:rPr lang="it-IT" dirty="0" err="1">
                <a:solidFill>
                  <a:srgbClr val="002060"/>
                </a:solidFill>
              </a:rPr>
              <a:t>were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recorded</a:t>
            </a:r>
            <a:r>
              <a:rPr lang="it-IT" dirty="0">
                <a:solidFill>
                  <a:srgbClr val="002060"/>
                </a:solidFill>
              </a:rPr>
              <a:t>? How? </a:t>
            </a:r>
            <a:r>
              <a:rPr lang="it-IT" dirty="0" err="1">
                <a:solidFill>
                  <a:srgbClr val="002060"/>
                </a:solidFill>
              </a:rPr>
              <a:t>Which</a:t>
            </a:r>
            <a:r>
              <a:rPr lang="it-IT" dirty="0">
                <a:solidFill>
                  <a:srgbClr val="002060"/>
                </a:solidFill>
              </a:rPr>
              <a:t> are the </a:t>
            </a:r>
            <a:r>
              <a:rPr lang="it-IT" dirty="0" err="1">
                <a:solidFill>
                  <a:srgbClr val="002060"/>
                </a:solidFill>
              </a:rPr>
              <a:t>measurements</a:t>
            </a:r>
            <a:r>
              <a:rPr lang="it-IT" dirty="0">
                <a:solidFill>
                  <a:srgbClr val="002060"/>
                </a:solidFill>
              </a:rPr>
              <a:t> and data </a:t>
            </a:r>
            <a:r>
              <a:rPr lang="it-IT" dirty="0" err="1">
                <a:solidFill>
                  <a:srgbClr val="002060"/>
                </a:solidFill>
              </a:rPr>
              <a:t>collection</a:t>
            </a:r>
            <a:r>
              <a:rPr lang="it-IT" dirty="0">
                <a:solidFill>
                  <a:srgbClr val="002060"/>
                </a:solidFill>
              </a:rPr>
              <a:t>?</a:t>
            </a:r>
            <a:endParaRPr lang="it-IT" dirty="0">
              <a:solidFill>
                <a:srgbClr val="002060"/>
              </a:solidFill>
              <a:sym typeface="Calibri"/>
            </a:endParaRPr>
          </a:p>
          <a:p>
            <a:endParaRPr lang="it-IT" dirty="0"/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56959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solidFill>
                  <a:srgbClr val="002060"/>
                </a:solidFill>
              </a:rPr>
              <a:t>The quali-quantitative </a:t>
            </a:r>
            <a:r>
              <a:rPr lang="it-IT" dirty="0" err="1" smtClean="0">
                <a:solidFill>
                  <a:srgbClr val="002060"/>
                </a:solidFill>
              </a:rPr>
              <a:t>research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84870" y="2353469"/>
            <a:ext cx="10515600" cy="3548381"/>
          </a:xfrm>
        </p:spPr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rgbClr val="002060"/>
                </a:solidFill>
              </a:rPr>
              <a:t>- </a:t>
            </a:r>
            <a:r>
              <a:rPr lang="it-IT" dirty="0" err="1" smtClean="0">
                <a:solidFill>
                  <a:srgbClr val="002060"/>
                </a:solidFill>
              </a:rPr>
              <a:t>Pedagogy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research</a:t>
            </a:r>
            <a:r>
              <a:rPr lang="it-IT" dirty="0" smtClean="0">
                <a:solidFill>
                  <a:srgbClr val="002060"/>
                </a:solidFill>
              </a:rPr>
              <a:t> can </a:t>
            </a:r>
            <a:r>
              <a:rPr lang="it-IT" dirty="0" err="1" smtClean="0">
                <a:solidFill>
                  <a:srgbClr val="002060"/>
                </a:solidFill>
              </a:rPr>
              <a:t>always</a:t>
            </a:r>
            <a:r>
              <a:rPr lang="it-IT" dirty="0" smtClean="0">
                <a:solidFill>
                  <a:srgbClr val="002060"/>
                </a:solidFill>
              </a:rPr>
              <a:t> be qualitative, quantitative, quali-quantitative.</a:t>
            </a:r>
          </a:p>
          <a:p>
            <a:pPr marL="0" indent="0" algn="ctr">
              <a:buNone/>
            </a:pPr>
            <a:r>
              <a:rPr lang="it-IT" dirty="0" err="1" smtClean="0">
                <a:solidFill>
                  <a:srgbClr val="002060"/>
                </a:solidFill>
              </a:rPr>
              <a:t>We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prefer</a:t>
            </a:r>
            <a:r>
              <a:rPr lang="it-IT" dirty="0">
                <a:solidFill>
                  <a:srgbClr val="002060"/>
                </a:solidFill>
              </a:rPr>
              <a:t> to use the qualitative data and </a:t>
            </a:r>
            <a:r>
              <a:rPr lang="it-IT" dirty="0" err="1">
                <a:solidFill>
                  <a:srgbClr val="002060"/>
                </a:solidFill>
              </a:rPr>
              <a:t>leave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theoretical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framework</a:t>
            </a:r>
            <a:r>
              <a:rPr lang="it-IT" dirty="0">
                <a:solidFill>
                  <a:srgbClr val="002060"/>
                </a:solidFill>
              </a:rPr>
              <a:t>/</a:t>
            </a:r>
            <a:r>
              <a:rPr lang="it-IT" dirty="0" err="1">
                <a:solidFill>
                  <a:srgbClr val="002060"/>
                </a:solidFill>
              </a:rPr>
              <a:t>context</a:t>
            </a:r>
            <a:r>
              <a:rPr lang="it-IT" dirty="0">
                <a:solidFill>
                  <a:srgbClr val="002060"/>
                </a:solidFill>
              </a:rPr>
              <a:t> in the </a:t>
            </a:r>
            <a:r>
              <a:rPr lang="it-IT" dirty="0" err="1">
                <a:solidFill>
                  <a:srgbClr val="002060"/>
                </a:solidFill>
              </a:rPr>
              <a:t>introduction</a:t>
            </a:r>
            <a:r>
              <a:rPr lang="it-IT" dirty="0">
                <a:solidFill>
                  <a:srgbClr val="002060"/>
                </a:solidFill>
              </a:rPr>
              <a:t>/state of the art</a:t>
            </a:r>
            <a:r>
              <a:rPr lang="it-IT" dirty="0" smtClean="0">
                <a:solidFill>
                  <a:srgbClr val="002060"/>
                </a:solidFill>
              </a:rPr>
              <a:t>.</a:t>
            </a:r>
          </a:p>
          <a:p>
            <a:pPr marL="0" indent="0" algn="ctr">
              <a:buNone/>
            </a:pPr>
            <a:r>
              <a:rPr lang="it-IT" dirty="0" err="1" smtClean="0">
                <a:solidFill>
                  <a:srgbClr val="002060"/>
                </a:solidFill>
              </a:rPr>
              <a:t>Usually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we</a:t>
            </a:r>
            <a:r>
              <a:rPr lang="it-IT" dirty="0" smtClean="0">
                <a:solidFill>
                  <a:srgbClr val="002060"/>
                </a:solidFill>
              </a:rPr>
              <a:t> use </a:t>
            </a:r>
            <a:r>
              <a:rPr lang="it-IT" dirty="0" err="1">
                <a:solidFill>
                  <a:srgbClr val="002060"/>
                </a:solidFill>
              </a:rPr>
              <a:t>Grounded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theory</a:t>
            </a:r>
            <a:r>
              <a:rPr lang="it-IT" dirty="0">
                <a:solidFill>
                  <a:srgbClr val="002060"/>
                </a:solidFill>
              </a:rPr>
              <a:t>, narrative </a:t>
            </a:r>
            <a:r>
              <a:rPr lang="it-IT" dirty="0" err="1">
                <a:solidFill>
                  <a:srgbClr val="002060"/>
                </a:solidFill>
              </a:rPr>
              <a:t>inquiry</a:t>
            </a:r>
            <a:r>
              <a:rPr lang="it-IT" dirty="0">
                <a:solidFill>
                  <a:srgbClr val="002060"/>
                </a:solidFill>
              </a:rPr>
              <a:t>, </a:t>
            </a:r>
            <a:r>
              <a:rPr lang="it-IT" dirty="0" err="1">
                <a:solidFill>
                  <a:srgbClr val="002060"/>
                </a:solidFill>
              </a:rPr>
              <a:t>phenomenological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inquiry</a:t>
            </a: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it-IT" dirty="0">
                <a:solidFill>
                  <a:srgbClr val="002060"/>
                </a:solidFill>
              </a:rPr>
              <a:t>-Your </a:t>
            </a:r>
            <a:r>
              <a:rPr lang="it-IT" dirty="0" err="1">
                <a:solidFill>
                  <a:srgbClr val="002060"/>
                </a:solidFill>
              </a:rPr>
              <a:t>choice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should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depend</a:t>
            </a:r>
            <a:r>
              <a:rPr lang="it-IT" dirty="0">
                <a:solidFill>
                  <a:srgbClr val="002060"/>
                </a:solidFill>
              </a:rPr>
              <a:t> to the </a:t>
            </a:r>
            <a:r>
              <a:rPr lang="it-IT" dirty="0" err="1">
                <a:solidFill>
                  <a:srgbClr val="002060"/>
                </a:solidFill>
              </a:rPr>
              <a:t>object</a:t>
            </a:r>
            <a:r>
              <a:rPr lang="it-IT" dirty="0">
                <a:solidFill>
                  <a:srgbClr val="002060"/>
                </a:solidFill>
              </a:rPr>
              <a:t>  of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8624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Strength</a:t>
            </a:r>
            <a:r>
              <a:rPr lang="it-IT" b="1" dirty="0" smtClean="0">
                <a:solidFill>
                  <a:srgbClr val="002060"/>
                </a:solidFill>
              </a:rPr>
              <a:t> of </a:t>
            </a:r>
            <a:r>
              <a:rPr lang="it-IT" b="1" dirty="0" err="1" smtClean="0">
                <a:solidFill>
                  <a:srgbClr val="002060"/>
                </a:solidFill>
              </a:rPr>
              <a:t>quantitave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research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 defTabSz="457200" latinLnBrk="1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dirty="0" err="1">
                <a:solidFill>
                  <a:srgbClr val="002060"/>
                </a:solidFill>
                <a:sym typeface="Calibri"/>
              </a:rPr>
              <a:t>Objective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and </a:t>
            </a:r>
            <a:r>
              <a:rPr lang="it-IT" dirty="0" err="1">
                <a:solidFill>
                  <a:srgbClr val="002060"/>
                </a:solidFill>
                <a:sym typeface="Calibri"/>
              </a:rPr>
              <a:t>Comparable</a:t>
            </a:r>
            <a:r>
              <a:rPr lang="it-IT" dirty="0">
                <a:solidFill>
                  <a:srgbClr val="002060"/>
                </a:solidFill>
                <a:sym typeface="Calibri"/>
              </a:rPr>
              <a:t> data</a:t>
            </a:r>
          </a:p>
          <a:p>
            <a:pPr marL="457200" indent="-457200" algn="just" latinLnBrk="1" hangingPunct="0">
              <a:buFont typeface="+mj-lt"/>
              <a:buAutoNum type="arabicPeriod"/>
            </a:pPr>
            <a:r>
              <a:rPr lang="it-IT" dirty="0" err="1">
                <a:solidFill>
                  <a:srgbClr val="002060"/>
                </a:solidFill>
              </a:rPr>
              <a:t>Helps</a:t>
            </a:r>
            <a:r>
              <a:rPr lang="it-IT" dirty="0">
                <a:solidFill>
                  <a:srgbClr val="002060"/>
                </a:solidFill>
              </a:rPr>
              <a:t> to </a:t>
            </a:r>
            <a:r>
              <a:rPr lang="it-IT" dirty="0" err="1">
                <a:solidFill>
                  <a:srgbClr val="002060"/>
                </a:solidFill>
              </a:rPr>
              <a:t>avoid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stereotypes</a:t>
            </a:r>
            <a:endParaRPr lang="it-IT" dirty="0">
              <a:solidFill>
                <a:srgbClr val="002060"/>
              </a:solidFill>
              <a:sym typeface="Calibri"/>
            </a:endParaRPr>
          </a:p>
          <a:p>
            <a:pPr marL="457200" indent="-457200" algn="just" defTabSz="457200" latinLnBrk="1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dirty="0" err="1">
                <a:solidFill>
                  <a:srgbClr val="002060"/>
                </a:solidFill>
              </a:rPr>
              <a:t>Facility</a:t>
            </a:r>
            <a:r>
              <a:rPr lang="it-IT" dirty="0">
                <a:solidFill>
                  <a:srgbClr val="002060"/>
                </a:solidFill>
              </a:rPr>
              <a:t> to </a:t>
            </a:r>
            <a:r>
              <a:rPr lang="it-IT" dirty="0" err="1">
                <a:solidFill>
                  <a:srgbClr val="002060"/>
                </a:solidFill>
              </a:rPr>
              <a:t>collect</a:t>
            </a:r>
            <a:r>
              <a:rPr lang="it-IT" dirty="0">
                <a:solidFill>
                  <a:srgbClr val="002060"/>
                </a:solidFill>
              </a:rPr>
              <a:t> a </a:t>
            </a:r>
            <a:r>
              <a:rPr lang="it-IT" dirty="0" err="1">
                <a:solidFill>
                  <a:srgbClr val="002060"/>
                </a:solidFill>
              </a:rPr>
              <a:t>huge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amount</a:t>
            </a:r>
            <a:r>
              <a:rPr lang="it-IT" dirty="0">
                <a:solidFill>
                  <a:srgbClr val="002060"/>
                </a:solidFill>
              </a:rPr>
              <a:t> of data in a short </a:t>
            </a:r>
            <a:r>
              <a:rPr lang="it-IT" dirty="0" err="1">
                <a:solidFill>
                  <a:srgbClr val="002060"/>
                </a:solidFill>
              </a:rPr>
              <a:t>period</a:t>
            </a:r>
            <a:r>
              <a:rPr lang="it-IT" dirty="0">
                <a:solidFill>
                  <a:srgbClr val="002060"/>
                </a:solidFill>
              </a:rPr>
              <a:t> (high </a:t>
            </a:r>
            <a:r>
              <a:rPr lang="it-IT" dirty="0" err="1">
                <a:solidFill>
                  <a:srgbClr val="002060"/>
                </a:solidFill>
              </a:rPr>
              <a:t>representativeness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consistency</a:t>
            </a:r>
            <a:r>
              <a:rPr lang="it-IT" dirty="0">
                <a:solidFill>
                  <a:srgbClr val="002060"/>
                </a:solidFill>
              </a:rPr>
              <a:t>) </a:t>
            </a:r>
            <a:endParaRPr lang="it-IT" dirty="0">
              <a:solidFill>
                <a:srgbClr val="002060"/>
              </a:solidFill>
              <a:sym typeface="Calibri"/>
            </a:endParaRPr>
          </a:p>
          <a:p>
            <a:pPr marL="457200" indent="-457200" algn="just" defTabSz="457200" latinLnBrk="1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dirty="0" err="1">
                <a:solidFill>
                  <a:srgbClr val="002060"/>
                </a:solidFill>
              </a:rPr>
              <a:t>Identification</a:t>
            </a:r>
            <a:r>
              <a:rPr lang="it-IT" dirty="0">
                <a:solidFill>
                  <a:srgbClr val="002060"/>
                </a:solidFill>
              </a:rPr>
              <a:t> of </a:t>
            </a:r>
            <a:r>
              <a:rPr lang="it-IT" dirty="0" err="1">
                <a:solidFill>
                  <a:srgbClr val="002060"/>
                </a:solidFill>
              </a:rPr>
              <a:t>indexes</a:t>
            </a:r>
            <a:r>
              <a:rPr lang="it-IT" dirty="0">
                <a:solidFill>
                  <a:srgbClr val="002060"/>
                </a:solidFill>
              </a:rPr>
              <a:t> for the </a:t>
            </a:r>
            <a:r>
              <a:rPr lang="it-IT" dirty="0" err="1">
                <a:solidFill>
                  <a:srgbClr val="002060"/>
                </a:solidFill>
              </a:rPr>
              <a:t>analysis</a:t>
            </a:r>
            <a:r>
              <a:rPr lang="it-IT" dirty="0">
                <a:solidFill>
                  <a:srgbClr val="002060"/>
                </a:solidFill>
              </a:rPr>
              <a:t> of trends and </a:t>
            </a:r>
            <a:r>
              <a:rPr lang="it-IT" dirty="0" err="1">
                <a:solidFill>
                  <a:srgbClr val="002060"/>
                </a:solidFill>
              </a:rPr>
              <a:t>evolution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process</a:t>
            </a:r>
            <a:r>
              <a:rPr lang="it-IT" dirty="0">
                <a:solidFill>
                  <a:srgbClr val="002060"/>
                </a:solidFill>
              </a:rPr>
              <a:t> </a:t>
            </a:r>
          </a:p>
          <a:p>
            <a:pPr marL="457200" indent="-457200" algn="just" defTabSz="457200" latinLnBrk="1" hangingPunct="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it-IT" dirty="0">
                <a:solidFill>
                  <a:srgbClr val="002060"/>
                </a:solidFill>
              </a:rPr>
              <a:t>Data can be </a:t>
            </a:r>
            <a:r>
              <a:rPr lang="it-IT" dirty="0" err="1">
                <a:solidFill>
                  <a:srgbClr val="002060"/>
                </a:solidFill>
              </a:rPr>
              <a:t>presented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through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graphs</a:t>
            </a:r>
            <a:r>
              <a:rPr lang="it-IT" dirty="0">
                <a:solidFill>
                  <a:srgbClr val="002060"/>
                </a:solidFill>
              </a:rPr>
              <a:t> and </a:t>
            </a:r>
            <a:r>
              <a:rPr lang="it-IT" dirty="0" err="1">
                <a:solidFill>
                  <a:srgbClr val="002060"/>
                </a:solidFill>
              </a:rPr>
              <a:t>tables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that</a:t>
            </a:r>
            <a:r>
              <a:rPr lang="it-IT" dirty="0">
                <a:solidFill>
                  <a:srgbClr val="002060"/>
                </a:solidFill>
              </a:rPr>
              <a:t> can help to </a:t>
            </a:r>
            <a:r>
              <a:rPr lang="it-IT" dirty="0" err="1">
                <a:solidFill>
                  <a:srgbClr val="002060"/>
                </a:solidFill>
              </a:rPr>
              <a:t>highlight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explicit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linkages</a:t>
            </a:r>
            <a:r>
              <a:rPr lang="it-IT" dirty="0">
                <a:solidFill>
                  <a:srgbClr val="002060"/>
                </a:solidFill>
              </a:rPr>
              <a:t>/cause and </a:t>
            </a:r>
            <a:r>
              <a:rPr lang="it-IT" dirty="0" err="1">
                <a:solidFill>
                  <a:srgbClr val="002060"/>
                </a:solidFill>
              </a:rPr>
              <a:t>effect</a:t>
            </a:r>
            <a:r>
              <a:rPr lang="it-IT" dirty="0">
                <a:solidFill>
                  <a:srgbClr val="002060"/>
                </a:solidFill>
              </a:rPr>
              <a:t> relations/relations </a:t>
            </a:r>
            <a:r>
              <a:rPr lang="it-IT" dirty="0" err="1">
                <a:solidFill>
                  <a:srgbClr val="002060"/>
                </a:solidFill>
              </a:rPr>
              <a:t>between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variables</a:t>
            </a:r>
            <a:r>
              <a:rPr lang="it-IT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11698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Strength</a:t>
            </a:r>
            <a:r>
              <a:rPr lang="it-IT" b="1" dirty="0" smtClean="0">
                <a:solidFill>
                  <a:srgbClr val="002060"/>
                </a:solidFill>
              </a:rPr>
              <a:t> of qualitative procedure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0" indent="-457200" algn="just" defTabSz="420623">
              <a:spcBef>
                <a:spcPts val="600"/>
              </a:spcBef>
              <a:buFont typeface="+mj-lt"/>
              <a:buAutoNum type="arabicPeriod"/>
              <a:defRPr sz="1800"/>
            </a:pPr>
            <a:r>
              <a:rPr lang="it-IT" sz="2400" dirty="0" err="1">
                <a:solidFill>
                  <a:srgbClr val="002060"/>
                </a:solidFill>
              </a:rPr>
              <a:t>Highlight</a:t>
            </a:r>
            <a:r>
              <a:rPr lang="it-IT" sz="2400" dirty="0">
                <a:solidFill>
                  <a:srgbClr val="002060"/>
                </a:solidFill>
              </a:rPr>
              <a:t> “</a:t>
            </a:r>
            <a:r>
              <a:rPr lang="it-IT" sz="2400" dirty="0" err="1">
                <a:solidFill>
                  <a:srgbClr val="002060"/>
                </a:solidFill>
              </a:rPr>
              <a:t>embedded</a:t>
            </a:r>
            <a:r>
              <a:rPr lang="it-IT" sz="2400" dirty="0">
                <a:solidFill>
                  <a:srgbClr val="002060"/>
                </a:solidFill>
              </a:rPr>
              <a:t>” or “</a:t>
            </a:r>
            <a:r>
              <a:rPr lang="it-IT" sz="2400" dirty="0" err="1">
                <a:solidFill>
                  <a:srgbClr val="002060"/>
                </a:solidFill>
              </a:rPr>
              <a:t>hidden</a:t>
            </a:r>
            <a:r>
              <a:rPr lang="it-IT" sz="2400" dirty="0">
                <a:solidFill>
                  <a:srgbClr val="002060"/>
                </a:solidFill>
              </a:rPr>
              <a:t>” </a:t>
            </a:r>
            <a:r>
              <a:rPr lang="it-IT" sz="2400" dirty="0" err="1">
                <a:solidFill>
                  <a:srgbClr val="002060"/>
                </a:solidFill>
              </a:rPr>
              <a:t>knowledge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about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people</a:t>
            </a:r>
            <a:r>
              <a:rPr lang="it-IT" sz="2400" dirty="0">
                <a:solidFill>
                  <a:srgbClr val="002060"/>
                </a:solidFill>
              </a:rPr>
              <a:t> and </a:t>
            </a:r>
            <a:r>
              <a:rPr lang="it-IT" sz="2400" dirty="0" err="1">
                <a:solidFill>
                  <a:srgbClr val="002060"/>
                </a:solidFill>
              </a:rPr>
              <a:t>situations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that</a:t>
            </a:r>
            <a:r>
              <a:rPr lang="it-IT" sz="2400" dirty="0">
                <a:solidFill>
                  <a:srgbClr val="002060"/>
                </a:solidFill>
              </a:rPr>
              <a:t> are </a:t>
            </a:r>
            <a:r>
              <a:rPr lang="it-IT" sz="2400" dirty="0" err="1">
                <a:solidFill>
                  <a:srgbClr val="002060"/>
                </a:solidFill>
              </a:rPr>
              <a:t>either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not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even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know</a:t>
            </a:r>
            <a:r>
              <a:rPr lang="it-IT" sz="2400" dirty="0">
                <a:solidFill>
                  <a:srgbClr val="002060"/>
                </a:solidFill>
              </a:rPr>
              <a:t> to the </a:t>
            </a:r>
            <a:r>
              <a:rPr lang="it-IT" sz="2400" dirty="0" err="1">
                <a:solidFill>
                  <a:srgbClr val="002060"/>
                </a:solidFill>
              </a:rPr>
              <a:t>persons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themselves</a:t>
            </a:r>
            <a:r>
              <a:rPr lang="it-IT" sz="2400" dirty="0">
                <a:solidFill>
                  <a:srgbClr val="002060"/>
                </a:solidFill>
              </a:rPr>
              <a:t> or </a:t>
            </a:r>
            <a:r>
              <a:rPr lang="it-IT" sz="2400" dirty="0" err="1">
                <a:solidFill>
                  <a:srgbClr val="002060"/>
                </a:solidFill>
              </a:rPr>
              <a:t>they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would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rather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not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say</a:t>
            </a:r>
            <a:r>
              <a:rPr lang="it-IT" sz="2400" dirty="0">
                <a:solidFill>
                  <a:srgbClr val="002060"/>
                </a:solidFill>
              </a:rPr>
              <a:t> so </a:t>
            </a:r>
            <a:r>
              <a:rPr lang="it-IT" sz="2400" dirty="0" err="1">
                <a:solidFill>
                  <a:srgbClr val="002060"/>
                </a:solidFill>
              </a:rPr>
              <a:t>openly</a:t>
            </a:r>
            <a:r>
              <a:rPr lang="it-IT" sz="2400" dirty="0">
                <a:solidFill>
                  <a:srgbClr val="002060"/>
                </a:solidFill>
              </a:rPr>
              <a:t> (</a:t>
            </a:r>
            <a:r>
              <a:rPr lang="it-IT" sz="2400" dirty="0" err="1">
                <a:solidFill>
                  <a:srgbClr val="002060"/>
                </a:solidFill>
              </a:rPr>
              <a:t>deep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analysis</a:t>
            </a:r>
            <a:r>
              <a:rPr lang="it-IT" sz="2400" dirty="0">
                <a:solidFill>
                  <a:srgbClr val="002060"/>
                </a:solidFill>
              </a:rPr>
              <a:t> of the social and </a:t>
            </a:r>
            <a:r>
              <a:rPr lang="it-IT" sz="2400" dirty="0" err="1">
                <a:solidFill>
                  <a:srgbClr val="002060"/>
                </a:solidFill>
              </a:rPr>
              <a:t>biographical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context</a:t>
            </a:r>
            <a:r>
              <a:rPr lang="it-IT" sz="2400" dirty="0">
                <a:solidFill>
                  <a:srgbClr val="002060"/>
                </a:solidFill>
              </a:rPr>
              <a:t>)</a:t>
            </a:r>
          </a:p>
          <a:p>
            <a:pPr marL="457200" lvl="0" indent="-457200" algn="just" defTabSz="420623">
              <a:spcBef>
                <a:spcPts val="600"/>
              </a:spcBef>
              <a:buFont typeface="+mj-lt"/>
              <a:buAutoNum type="arabicPeriod"/>
              <a:defRPr sz="1800"/>
            </a:pPr>
            <a:r>
              <a:rPr lang="it-IT" sz="2400" dirty="0" err="1">
                <a:solidFill>
                  <a:srgbClr val="002060"/>
                </a:solidFill>
              </a:rPr>
              <a:t>Identify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relationships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which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would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not</a:t>
            </a:r>
            <a:r>
              <a:rPr lang="it-IT" sz="2400" dirty="0">
                <a:solidFill>
                  <a:srgbClr val="002060"/>
                </a:solidFill>
              </a:rPr>
              <a:t> be </a:t>
            </a:r>
            <a:r>
              <a:rPr lang="it-IT" sz="2400" dirty="0" err="1">
                <a:solidFill>
                  <a:srgbClr val="002060"/>
                </a:solidFill>
              </a:rPr>
              <a:t>recognizable</a:t>
            </a:r>
            <a:r>
              <a:rPr lang="it-IT" sz="2400" dirty="0">
                <a:solidFill>
                  <a:srgbClr val="002060"/>
                </a:solidFill>
              </a:rPr>
              <a:t> from “</a:t>
            </a:r>
            <a:r>
              <a:rPr lang="it-IT" sz="2400" dirty="0" err="1">
                <a:solidFill>
                  <a:srgbClr val="002060"/>
                </a:solidFill>
              </a:rPr>
              <a:t>outside</a:t>
            </a:r>
            <a:r>
              <a:rPr lang="it-IT" sz="2400" dirty="0">
                <a:solidFill>
                  <a:srgbClr val="002060"/>
                </a:solidFill>
              </a:rPr>
              <a:t>”</a:t>
            </a:r>
          </a:p>
          <a:p>
            <a:pPr marL="457200" lvl="0" indent="-457200" algn="just" defTabSz="420623">
              <a:spcBef>
                <a:spcPts val="600"/>
              </a:spcBef>
              <a:buFont typeface="+mj-lt"/>
              <a:buAutoNum type="arabicPeriod"/>
              <a:defRPr sz="1800"/>
            </a:pPr>
            <a:r>
              <a:rPr lang="it-IT" sz="2400" dirty="0">
                <a:solidFill>
                  <a:srgbClr val="002060"/>
                </a:solidFill>
              </a:rPr>
              <a:t>Formulate </a:t>
            </a:r>
            <a:r>
              <a:rPr lang="it-IT" sz="2400" dirty="0" err="1">
                <a:solidFill>
                  <a:srgbClr val="002060"/>
                </a:solidFill>
              </a:rPr>
              <a:t>plausible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hypotheses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about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relationships</a:t>
            </a:r>
            <a:r>
              <a:rPr lang="it-IT" sz="2400" dirty="0">
                <a:solidFill>
                  <a:srgbClr val="002060"/>
                </a:solidFill>
              </a:rPr>
              <a:t> and </a:t>
            </a:r>
            <a:r>
              <a:rPr lang="it-IT" sz="2400" dirty="0" err="1">
                <a:solidFill>
                  <a:srgbClr val="002060"/>
                </a:solidFill>
              </a:rPr>
              <a:t>factors</a:t>
            </a:r>
            <a:r>
              <a:rPr lang="it-IT" sz="2400" dirty="0">
                <a:solidFill>
                  <a:srgbClr val="002060"/>
                </a:solidFill>
              </a:rPr>
              <a:t> on </a:t>
            </a:r>
            <a:r>
              <a:rPr lang="it-IT" sz="2400" dirty="0" err="1">
                <a:solidFill>
                  <a:srgbClr val="002060"/>
                </a:solidFill>
              </a:rPr>
              <a:t>which</a:t>
            </a:r>
            <a:r>
              <a:rPr lang="it-IT" sz="2400" dirty="0">
                <a:solidFill>
                  <a:srgbClr val="002060"/>
                </a:solidFill>
              </a:rPr>
              <a:t> no </a:t>
            </a:r>
            <a:r>
              <a:rPr lang="it-IT" sz="2400" dirty="0" err="1">
                <a:solidFill>
                  <a:srgbClr val="002060"/>
                </a:solidFill>
              </a:rPr>
              <a:t>further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findings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were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available</a:t>
            </a:r>
            <a:r>
              <a:rPr lang="it-IT" sz="2400" dirty="0">
                <a:solidFill>
                  <a:srgbClr val="002060"/>
                </a:solidFill>
              </a:rPr>
              <a:t> up to date</a:t>
            </a:r>
          </a:p>
          <a:p>
            <a:pPr marL="457200" lvl="0" indent="-457200" algn="just" defTabSz="420623">
              <a:spcBef>
                <a:spcPts val="600"/>
              </a:spcBef>
              <a:buFont typeface="+mj-lt"/>
              <a:buAutoNum type="arabicPeriod"/>
              <a:defRPr sz="1800"/>
            </a:pPr>
            <a:r>
              <a:rPr lang="it-IT" sz="2400" dirty="0" err="1">
                <a:solidFill>
                  <a:srgbClr val="002060"/>
                </a:solidFill>
              </a:rPr>
              <a:t>Build</a:t>
            </a:r>
            <a:r>
              <a:rPr lang="it-IT" sz="2400" dirty="0">
                <a:solidFill>
                  <a:srgbClr val="002060"/>
                </a:solidFill>
              </a:rPr>
              <a:t> up a </a:t>
            </a:r>
            <a:r>
              <a:rPr lang="it-IT" sz="2400" dirty="0" err="1">
                <a:solidFill>
                  <a:srgbClr val="002060"/>
                </a:solidFill>
              </a:rPr>
              <a:t>relationship</a:t>
            </a:r>
            <a:r>
              <a:rPr lang="it-IT" sz="2400" dirty="0">
                <a:solidFill>
                  <a:srgbClr val="002060"/>
                </a:solidFill>
              </a:rPr>
              <a:t> with the “</a:t>
            </a:r>
            <a:r>
              <a:rPr lang="it-IT" sz="2400" dirty="0" err="1">
                <a:solidFill>
                  <a:srgbClr val="002060"/>
                </a:solidFill>
              </a:rPr>
              <a:t>reserach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objects</a:t>
            </a:r>
            <a:r>
              <a:rPr lang="it-IT" sz="2400" dirty="0">
                <a:solidFill>
                  <a:srgbClr val="002060"/>
                </a:solidFill>
              </a:rPr>
              <a:t>”, </a:t>
            </a:r>
            <a:r>
              <a:rPr lang="it-IT" sz="2400" dirty="0" err="1">
                <a:solidFill>
                  <a:srgbClr val="002060"/>
                </a:solidFill>
              </a:rPr>
              <a:t>interested</a:t>
            </a:r>
            <a:r>
              <a:rPr lang="it-IT" sz="2400" dirty="0">
                <a:solidFill>
                  <a:srgbClr val="002060"/>
                </a:solidFill>
              </a:rPr>
              <a:t> in a </a:t>
            </a:r>
            <a:r>
              <a:rPr lang="it-IT" sz="2400" dirty="0" err="1">
                <a:solidFill>
                  <a:srgbClr val="002060"/>
                </a:solidFill>
              </a:rPr>
              <a:t>participatory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approach</a:t>
            </a:r>
            <a:r>
              <a:rPr lang="it-IT" sz="2400" dirty="0">
                <a:solidFill>
                  <a:srgbClr val="002060"/>
                </a:solidFill>
              </a:rPr>
              <a:t> and in joint </a:t>
            </a:r>
            <a:r>
              <a:rPr lang="it-IT" sz="2400" dirty="0" err="1">
                <a:solidFill>
                  <a:srgbClr val="002060"/>
                </a:solidFill>
              </a:rPr>
              <a:t>gaining</a:t>
            </a:r>
            <a:r>
              <a:rPr lang="it-IT" sz="2400" dirty="0">
                <a:solidFill>
                  <a:srgbClr val="002060"/>
                </a:solidFill>
              </a:rPr>
              <a:t> of </a:t>
            </a:r>
            <a:r>
              <a:rPr lang="it-IT" sz="2400" dirty="0" err="1" smtClean="0">
                <a:solidFill>
                  <a:srgbClr val="002060"/>
                </a:solidFill>
              </a:rPr>
              <a:t>knowledge</a:t>
            </a:r>
            <a:endParaRPr lang="it-IT" sz="2400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184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Techniques</a:t>
            </a:r>
            <a:r>
              <a:rPr lang="it-IT" b="1" dirty="0" smtClean="0">
                <a:solidFill>
                  <a:srgbClr val="002060"/>
                </a:solidFill>
              </a:rPr>
              <a:t>: </a:t>
            </a:r>
            <a:r>
              <a:rPr lang="it-IT" b="1" dirty="0" err="1" smtClean="0">
                <a:solidFill>
                  <a:srgbClr val="002060"/>
                </a:solidFill>
              </a:rPr>
              <a:t>tools</a:t>
            </a:r>
            <a:r>
              <a:rPr lang="it-IT" b="1" dirty="0" smtClean="0">
                <a:solidFill>
                  <a:srgbClr val="002060"/>
                </a:solidFill>
              </a:rPr>
              <a:t> for the data </a:t>
            </a:r>
            <a:r>
              <a:rPr lang="it-IT" b="1" dirty="0" err="1" smtClean="0">
                <a:solidFill>
                  <a:srgbClr val="002060"/>
                </a:solidFill>
              </a:rPr>
              <a:t>collection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 defTabSz="315468">
              <a:spcBef>
                <a:spcPts val="400"/>
              </a:spcBef>
              <a:defRPr sz="1800"/>
            </a:pPr>
            <a:r>
              <a:rPr lang="it-IT" sz="3200" dirty="0">
                <a:solidFill>
                  <a:srgbClr val="002060"/>
                </a:solidFill>
              </a:rPr>
              <a:t>Qualitative </a:t>
            </a:r>
            <a:r>
              <a:rPr lang="it-IT" sz="3200" dirty="0" err="1">
                <a:solidFill>
                  <a:srgbClr val="002060"/>
                </a:solidFill>
              </a:rPr>
              <a:t>research</a:t>
            </a:r>
            <a:endParaRPr lang="it-IT" sz="3200" dirty="0">
              <a:solidFill>
                <a:srgbClr val="002060"/>
              </a:solidFill>
            </a:endParaRPr>
          </a:p>
          <a:p>
            <a:pPr marL="457200" lvl="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 err="1">
                <a:solidFill>
                  <a:srgbClr val="002060"/>
                </a:solidFill>
              </a:rPr>
              <a:t>Observation</a:t>
            </a:r>
            <a:r>
              <a:rPr lang="it-IT" sz="2000" dirty="0">
                <a:solidFill>
                  <a:srgbClr val="002060"/>
                </a:solidFill>
              </a:rPr>
              <a:t>, </a:t>
            </a:r>
          </a:p>
          <a:p>
            <a:pPr marL="457200" lvl="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 err="1">
                <a:solidFill>
                  <a:srgbClr val="002060"/>
                </a:solidFill>
              </a:rPr>
              <a:t>Interview</a:t>
            </a:r>
            <a:r>
              <a:rPr lang="it-IT" sz="2000" dirty="0">
                <a:solidFill>
                  <a:srgbClr val="002060"/>
                </a:solidFill>
              </a:rPr>
              <a:t> (</a:t>
            </a:r>
            <a:r>
              <a:rPr lang="it-IT" sz="2000" dirty="0" err="1">
                <a:solidFill>
                  <a:srgbClr val="002060"/>
                </a:solidFill>
              </a:rPr>
              <a:t>Individual</a:t>
            </a:r>
            <a:r>
              <a:rPr lang="it-IT" sz="2000" dirty="0">
                <a:solidFill>
                  <a:srgbClr val="002060"/>
                </a:solidFill>
              </a:rPr>
              <a:t> in </a:t>
            </a:r>
            <a:r>
              <a:rPr lang="it-IT" sz="2000" dirty="0" err="1">
                <a:solidFill>
                  <a:srgbClr val="002060"/>
                </a:solidFill>
              </a:rPr>
              <a:t>depth</a:t>
            </a:r>
            <a:r>
              <a:rPr lang="it-IT" sz="2000" dirty="0">
                <a:solidFill>
                  <a:srgbClr val="002060"/>
                </a:solidFill>
              </a:rPr>
              <a:t>- </a:t>
            </a:r>
            <a:r>
              <a:rPr lang="it-IT" sz="2000" dirty="0" err="1">
                <a:solidFill>
                  <a:srgbClr val="002060"/>
                </a:solidFill>
              </a:rPr>
              <a:t>interview</a:t>
            </a:r>
            <a:r>
              <a:rPr lang="it-IT" sz="2000" dirty="0">
                <a:solidFill>
                  <a:srgbClr val="002060"/>
                </a:solidFill>
              </a:rPr>
              <a:t>, Focus Group, Telephone </a:t>
            </a:r>
            <a:r>
              <a:rPr lang="it-IT" sz="2000" dirty="0" err="1">
                <a:solidFill>
                  <a:srgbClr val="002060"/>
                </a:solidFill>
              </a:rPr>
              <a:t>interview</a:t>
            </a:r>
            <a:r>
              <a:rPr lang="it-IT" sz="2000" dirty="0">
                <a:solidFill>
                  <a:srgbClr val="002060"/>
                </a:solidFill>
              </a:rPr>
              <a:t>), </a:t>
            </a:r>
          </a:p>
          <a:p>
            <a:pPr marL="457200" lvl="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>
                <a:solidFill>
                  <a:srgbClr val="002060"/>
                </a:solidFill>
              </a:rPr>
              <a:t>Analysis of the </a:t>
            </a:r>
            <a:r>
              <a:rPr lang="it-IT" sz="2000" dirty="0" err="1">
                <a:solidFill>
                  <a:srgbClr val="002060"/>
                </a:solidFill>
              </a:rPr>
              <a:t>conversation</a:t>
            </a:r>
            <a:r>
              <a:rPr lang="it-IT" sz="2000" dirty="0">
                <a:solidFill>
                  <a:srgbClr val="002060"/>
                </a:solidFill>
              </a:rPr>
              <a:t>, </a:t>
            </a:r>
          </a:p>
          <a:p>
            <a:pPr marL="457200" lvl="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 err="1">
                <a:solidFill>
                  <a:srgbClr val="002060"/>
                </a:solidFill>
              </a:rPr>
              <a:t>Collections</a:t>
            </a:r>
            <a:r>
              <a:rPr lang="it-IT" sz="2000" dirty="0">
                <a:solidFill>
                  <a:srgbClr val="002060"/>
                </a:solidFill>
              </a:rPr>
              <a:t> of self narrative </a:t>
            </a:r>
            <a:r>
              <a:rPr lang="it-IT" sz="2000" dirty="0" err="1">
                <a:solidFill>
                  <a:srgbClr val="002060"/>
                </a:solidFill>
              </a:rPr>
              <a:t>analysis</a:t>
            </a:r>
            <a:r>
              <a:rPr lang="it-IT" sz="2000" dirty="0">
                <a:solidFill>
                  <a:srgbClr val="002060"/>
                </a:solidFill>
              </a:rPr>
              <a:t>, </a:t>
            </a:r>
          </a:p>
          <a:p>
            <a:pPr marL="457200" lvl="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 err="1">
                <a:solidFill>
                  <a:srgbClr val="002060"/>
                </a:solidFill>
              </a:rPr>
              <a:t>Autobiographical</a:t>
            </a:r>
            <a:r>
              <a:rPr lang="it-IT" sz="2000" dirty="0">
                <a:solidFill>
                  <a:srgbClr val="002060"/>
                </a:solidFill>
              </a:rPr>
              <a:t> data</a:t>
            </a:r>
          </a:p>
          <a:p>
            <a:pPr lvl="0" algn="just" defTabSz="315468">
              <a:spcBef>
                <a:spcPts val="400"/>
              </a:spcBef>
              <a:defRPr sz="1800"/>
            </a:pPr>
            <a:endParaRPr lang="it-IT" sz="3600" dirty="0">
              <a:solidFill>
                <a:srgbClr val="002060"/>
              </a:solidFill>
            </a:endParaRPr>
          </a:p>
          <a:p>
            <a:pPr lvl="0" algn="just" defTabSz="315468">
              <a:spcBef>
                <a:spcPts val="400"/>
              </a:spcBef>
              <a:defRPr sz="1800"/>
            </a:pPr>
            <a:r>
              <a:rPr lang="it-IT" sz="3200" dirty="0">
                <a:solidFill>
                  <a:srgbClr val="002060"/>
                </a:solidFill>
              </a:rPr>
              <a:t>Quantitative </a:t>
            </a:r>
            <a:r>
              <a:rPr lang="it-IT" sz="3200" dirty="0" err="1">
                <a:solidFill>
                  <a:srgbClr val="002060"/>
                </a:solidFill>
              </a:rPr>
              <a:t>research</a:t>
            </a:r>
            <a:r>
              <a:rPr lang="it-IT" sz="3200" dirty="0">
                <a:solidFill>
                  <a:srgbClr val="002060"/>
                </a:solidFill>
              </a:rPr>
              <a:t> </a:t>
            </a:r>
          </a:p>
          <a:p>
            <a:pPr marL="45720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 err="1">
                <a:solidFill>
                  <a:srgbClr val="002060"/>
                </a:solidFill>
              </a:rPr>
              <a:t>Survey</a:t>
            </a:r>
            <a:r>
              <a:rPr lang="it-IT" sz="2000" dirty="0">
                <a:solidFill>
                  <a:srgbClr val="002060"/>
                </a:solidFill>
              </a:rPr>
              <a:t> Data, </a:t>
            </a:r>
          </a:p>
          <a:p>
            <a:pPr marL="45720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 err="1">
                <a:solidFill>
                  <a:srgbClr val="002060"/>
                </a:solidFill>
              </a:rPr>
              <a:t>Observation</a:t>
            </a:r>
            <a:r>
              <a:rPr lang="it-IT" sz="2000" dirty="0">
                <a:solidFill>
                  <a:srgbClr val="002060"/>
                </a:solidFill>
              </a:rPr>
              <a:t> data, </a:t>
            </a:r>
          </a:p>
          <a:p>
            <a:pPr marL="457200" indent="-457200" algn="just" defTabSz="315468">
              <a:spcBef>
                <a:spcPts val="400"/>
              </a:spcBef>
              <a:buFont typeface="+mj-lt"/>
              <a:buAutoNum type="arabicPeriod"/>
              <a:defRPr sz="1800"/>
            </a:pPr>
            <a:r>
              <a:rPr lang="it-IT" sz="2000" dirty="0" err="1">
                <a:solidFill>
                  <a:srgbClr val="002060"/>
                </a:solidFill>
              </a:rPr>
              <a:t>Experimental</a:t>
            </a:r>
            <a:r>
              <a:rPr lang="it-IT" sz="2000" dirty="0">
                <a:solidFill>
                  <a:srgbClr val="002060"/>
                </a:solidFill>
              </a:rPr>
              <a:t> Data</a:t>
            </a:r>
          </a:p>
          <a:p>
            <a:endParaRPr lang="it-IT" dirty="0"/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46280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4870" y="917244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Example</a:t>
            </a:r>
            <a:r>
              <a:rPr lang="it-IT" b="1" dirty="0" smtClean="0">
                <a:solidFill>
                  <a:srgbClr val="002060"/>
                </a:solidFill>
              </a:rPr>
              <a:t> of qualitative and quantitative </a:t>
            </a:r>
            <a:r>
              <a:rPr lang="it-IT" b="1" dirty="0" err="1" smtClean="0">
                <a:solidFill>
                  <a:srgbClr val="002060"/>
                </a:solidFill>
              </a:rPr>
              <a:t>research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353469"/>
            <a:ext cx="10515600" cy="3823494"/>
          </a:xfrm>
        </p:spPr>
        <p:txBody>
          <a:bodyPr>
            <a:normAutofit/>
          </a:bodyPr>
          <a:lstStyle/>
          <a:p>
            <a:pPr lvl="0" algn="just" defTabSz="420623">
              <a:spcBef>
                <a:spcPts val="600"/>
              </a:spcBef>
              <a:defRPr sz="1800"/>
            </a:pP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Evidence-based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, qualitative data</a:t>
            </a:r>
          </a:p>
          <a:p>
            <a:pPr marL="342900" lvl="0" indent="-342900" algn="just" defTabSz="420623">
              <a:spcBef>
                <a:spcPts val="600"/>
              </a:spcBef>
              <a:buFont typeface="Arial" charset="0"/>
              <a:buChar char="•"/>
              <a:defRPr sz="1800"/>
            </a:pP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Data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collected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through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in-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depth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interviews</a:t>
            </a:r>
            <a:endParaRPr lang="it-IT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 algn="just" defTabSz="420623">
              <a:spcBef>
                <a:spcPts val="600"/>
              </a:spcBef>
              <a:buFont typeface="Arial" charset="0"/>
              <a:buChar char="•"/>
              <a:defRPr sz="1800"/>
            </a:pP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Data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collected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through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Focus Group</a:t>
            </a:r>
          </a:p>
          <a:p>
            <a:pPr lvl="0" algn="just" defTabSz="420623">
              <a:spcBef>
                <a:spcPts val="600"/>
              </a:spcBef>
              <a:defRPr sz="1800"/>
            </a:pPr>
            <a:endParaRPr lang="it-IT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just" defTabSz="420623">
              <a:spcBef>
                <a:spcPts val="600"/>
              </a:spcBef>
              <a:defRPr sz="1800"/>
            </a:pP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Evidence-based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, quanti-qualitativa data</a:t>
            </a:r>
          </a:p>
          <a:p>
            <a:pPr marL="342900" lvl="0" indent="-342900" algn="just" defTabSz="420623">
              <a:spcBef>
                <a:spcPts val="600"/>
              </a:spcBef>
              <a:buFont typeface="Arial" charset="0"/>
              <a:buChar char="•"/>
              <a:defRPr sz="1800"/>
            </a:pP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Data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collected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through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interviews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/Focus Group and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statistical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data</a:t>
            </a:r>
          </a:p>
          <a:p>
            <a:pPr marL="342900" lvl="0" indent="-342900" algn="just" defTabSz="420623">
              <a:spcBef>
                <a:spcPts val="600"/>
              </a:spcBef>
              <a:buFont typeface="Arial" charset="0"/>
              <a:buChar char="•"/>
              <a:defRPr sz="1800"/>
            </a:pPr>
            <a:endParaRPr lang="it-IT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just" defTabSz="420623">
              <a:spcBef>
                <a:spcPts val="600"/>
              </a:spcBef>
              <a:defRPr sz="1800"/>
            </a:pP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on the </a:t>
            </a: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topic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history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or </a:t>
            </a: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philosophy</a:t>
            </a:r>
            <a:r>
              <a:rPr lang="it-IT" sz="2400" b="1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it-IT" sz="2400" b="1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pedagogy</a:t>
            </a:r>
            <a:endParaRPr lang="it-IT" sz="2400" b="1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42900" lvl="0" indent="-342900" algn="just" defTabSz="420623">
              <a:spcBef>
                <a:spcPts val="600"/>
              </a:spcBef>
              <a:buFont typeface="Arial" charset="0"/>
              <a:buChar char="•"/>
              <a:defRPr sz="1800"/>
            </a:pP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Literature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review</a:t>
            </a:r>
            <a:r>
              <a:rPr lang="it-IT" sz="2400" dirty="0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endParaRPr lang="it-IT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141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4870" y="917244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Interview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353469"/>
            <a:ext cx="10515600" cy="3823494"/>
          </a:xfrm>
        </p:spPr>
        <p:txBody>
          <a:bodyPr>
            <a:normAutofit/>
          </a:bodyPr>
          <a:lstStyle/>
          <a:p>
            <a:pPr marL="0" lvl="0" indent="0">
              <a:lnSpc>
                <a:spcPct val="120000"/>
              </a:lnSpc>
              <a:buSzTx/>
              <a:buFontTx/>
              <a:buNone/>
              <a:defRPr sz="1800"/>
            </a:pPr>
            <a:r>
              <a:rPr lang="it-IT" sz="2400" dirty="0" err="1" smtClean="0">
                <a:solidFill>
                  <a:srgbClr val="002060"/>
                </a:solidFill>
              </a:rPr>
              <a:t>Interview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is</a:t>
            </a:r>
            <a:r>
              <a:rPr lang="it-IT" sz="2400" dirty="0">
                <a:solidFill>
                  <a:srgbClr val="002060"/>
                </a:solidFill>
              </a:rPr>
              <a:t> the </a:t>
            </a:r>
            <a:r>
              <a:rPr lang="it-IT" sz="2400" dirty="0" err="1">
                <a:solidFill>
                  <a:srgbClr val="002060"/>
                </a:solidFill>
              </a:rPr>
              <a:t>verbal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conversation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between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two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people</a:t>
            </a:r>
            <a:r>
              <a:rPr lang="it-IT" sz="2400" dirty="0">
                <a:solidFill>
                  <a:srgbClr val="002060"/>
                </a:solidFill>
              </a:rPr>
              <a:t> with the </a:t>
            </a:r>
            <a:r>
              <a:rPr lang="it-IT" sz="2400" dirty="0" err="1">
                <a:solidFill>
                  <a:srgbClr val="002060"/>
                </a:solidFill>
              </a:rPr>
              <a:t>objective</a:t>
            </a:r>
            <a:r>
              <a:rPr lang="it-IT" sz="2400" dirty="0">
                <a:solidFill>
                  <a:srgbClr val="002060"/>
                </a:solidFill>
              </a:rPr>
              <a:t> of </a:t>
            </a:r>
            <a:r>
              <a:rPr lang="it-IT" sz="2400" dirty="0" err="1">
                <a:solidFill>
                  <a:srgbClr val="002060"/>
                </a:solidFill>
              </a:rPr>
              <a:t>collecting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relevant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informations</a:t>
            </a:r>
            <a:r>
              <a:rPr lang="it-IT" sz="2400" dirty="0">
                <a:solidFill>
                  <a:srgbClr val="002060"/>
                </a:solidFill>
              </a:rPr>
              <a:t> for the </a:t>
            </a:r>
            <a:r>
              <a:rPr lang="it-IT" sz="2400" dirty="0" err="1">
                <a:solidFill>
                  <a:srgbClr val="002060"/>
                </a:solidFill>
              </a:rPr>
              <a:t>purpose</a:t>
            </a:r>
            <a:r>
              <a:rPr lang="it-IT" sz="2400" dirty="0">
                <a:solidFill>
                  <a:srgbClr val="002060"/>
                </a:solidFill>
              </a:rPr>
              <a:t> of the </a:t>
            </a:r>
            <a:r>
              <a:rPr lang="it-IT" sz="2400" dirty="0" err="1" smtClean="0">
                <a:solidFill>
                  <a:srgbClr val="002060"/>
                </a:solidFill>
              </a:rPr>
              <a:t>research</a:t>
            </a:r>
            <a:r>
              <a:rPr lang="it-IT" sz="2400" dirty="0" smtClean="0">
                <a:solidFill>
                  <a:srgbClr val="002060"/>
                </a:solidFill>
              </a:rPr>
              <a:t>.</a:t>
            </a:r>
          </a:p>
          <a:p>
            <a:pPr marL="374315" lvl="0" indent="-374315" algn="just">
              <a:lnSpc>
                <a:spcPct val="120000"/>
              </a:lnSpc>
              <a:buFontTx/>
              <a:buAutoNum type="arabicPeriod"/>
              <a:defRPr sz="1800"/>
            </a:pPr>
            <a:r>
              <a:rPr lang="it-IT" sz="2400" dirty="0" err="1">
                <a:solidFill>
                  <a:srgbClr val="002060"/>
                </a:solidFill>
              </a:rPr>
              <a:t>Interviews</a:t>
            </a:r>
            <a:r>
              <a:rPr lang="it-IT" sz="2400" dirty="0">
                <a:solidFill>
                  <a:srgbClr val="002060"/>
                </a:solidFill>
              </a:rPr>
              <a:t> are </a:t>
            </a:r>
            <a:r>
              <a:rPr lang="it-IT" sz="2400" dirty="0" err="1">
                <a:solidFill>
                  <a:srgbClr val="002060"/>
                </a:solidFill>
              </a:rPr>
              <a:t>useful</a:t>
            </a:r>
            <a:r>
              <a:rPr lang="it-IT" sz="2400" dirty="0">
                <a:solidFill>
                  <a:srgbClr val="002060"/>
                </a:solidFill>
              </a:rPr>
              <a:t> for </a:t>
            </a:r>
            <a:r>
              <a:rPr lang="it-IT" sz="2400" dirty="0" err="1">
                <a:solidFill>
                  <a:srgbClr val="002060"/>
                </a:solidFill>
              </a:rPr>
              <a:t>getting</a:t>
            </a:r>
            <a:r>
              <a:rPr lang="it-IT" sz="2400" dirty="0">
                <a:solidFill>
                  <a:srgbClr val="002060"/>
                </a:solidFill>
              </a:rPr>
              <a:t> the story </a:t>
            </a:r>
            <a:r>
              <a:rPr lang="it-IT" sz="2400" dirty="0" err="1">
                <a:solidFill>
                  <a:srgbClr val="002060"/>
                </a:solidFill>
              </a:rPr>
              <a:t>behind</a:t>
            </a:r>
            <a:r>
              <a:rPr lang="it-IT" sz="2400" dirty="0">
                <a:solidFill>
                  <a:srgbClr val="002060"/>
                </a:solidFill>
              </a:rPr>
              <a:t> a </a:t>
            </a:r>
            <a:r>
              <a:rPr lang="it-IT" sz="2400" dirty="0" err="1">
                <a:solidFill>
                  <a:srgbClr val="002060"/>
                </a:solidFill>
              </a:rPr>
              <a:t>participant’s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experiences</a:t>
            </a:r>
            <a:endParaRPr lang="it-IT" sz="2400" dirty="0">
              <a:solidFill>
                <a:srgbClr val="002060"/>
              </a:solidFill>
            </a:endParaRPr>
          </a:p>
          <a:p>
            <a:pPr marL="374315" lvl="0" indent="-374315" algn="just">
              <a:buFontTx/>
              <a:buAutoNum type="arabicPeriod"/>
              <a:defRPr sz="1800"/>
            </a:pPr>
            <a:r>
              <a:rPr lang="it-IT" sz="2400" dirty="0">
                <a:solidFill>
                  <a:srgbClr val="002060"/>
                </a:solidFill>
              </a:rPr>
              <a:t>The </a:t>
            </a:r>
            <a:r>
              <a:rPr lang="it-IT" sz="2400" dirty="0" err="1">
                <a:solidFill>
                  <a:srgbClr val="002060"/>
                </a:solidFill>
              </a:rPr>
              <a:t>interviewer</a:t>
            </a:r>
            <a:r>
              <a:rPr lang="it-IT" sz="2400" dirty="0">
                <a:solidFill>
                  <a:srgbClr val="002060"/>
                </a:solidFill>
              </a:rPr>
              <a:t> can </a:t>
            </a:r>
            <a:r>
              <a:rPr lang="it-IT" sz="2400" dirty="0" err="1">
                <a:solidFill>
                  <a:srgbClr val="002060"/>
                </a:solidFill>
              </a:rPr>
              <a:t>pursue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very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deep</a:t>
            </a:r>
            <a:r>
              <a:rPr lang="it-IT" sz="2400" dirty="0">
                <a:solidFill>
                  <a:srgbClr val="002060"/>
                </a:solidFill>
              </a:rPr>
              <a:t> information </a:t>
            </a:r>
            <a:r>
              <a:rPr lang="it-IT" sz="2400" dirty="0" err="1">
                <a:solidFill>
                  <a:srgbClr val="002060"/>
                </a:solidFill>
              </a:rPr>
              <a:t>about</a:t>
            </a:r>
            <a:r>
              <a:rPr lang="it-IT" sz="2400" dirty="0">
                <a:solidFill>
                  <a:srgbClr val="002060"/>
                </a:solidFill>
              </a:rPr>
              <a:t> the </a:t>
            </a:r>
            <a:r>
              <a:rPr lang="it-IT" sz="2400" dirty="0" err="1">
                <a:solidFill>
                  <a:srgbClr val="002060"/>
                </a:solidFill>
              </a:rPr>
              <a:t>topic</a:t>
            </a:r>
            <a:r>
              <a:rPr lang="it-IT" sz="2400" dirty="0">
                <a:solidFill>
                  <a:srgbClr val="002060"/>
                </a:solidFill>
              </a:rPr>
              <a:t> and the </a:t>
            </a:r>
            <a:r>
              <a:rPr lang="it-IT" sz="2400" dirty="0" err="1">
                <a:solidFill>
                  <a:srgbClr val="002060"/>
                </a:solidFill>
              </a:rPr>
              <a:t>content</a:t>
            </a:r>
            <a:r>
              <a:rPr lang="it-IT" sz="2400" dirty="0">
                <a:solidFill>
                  <a:srgbClr val="002060"/>
                </a:solidFill>
              </a:rPr>
              <a:t> of the </a:t>
            </a:r>
            <a:r>
              <a:rPr lang="it-IT" sz="2400" dirty="0" err="1">
                <a:solidFill>
                  <a:srgbClr val="002060"/>
                </a:solidFill>
              </a:rPr>
              <a:t>research</a:t>
            </a:r>
            <a:endParaRPr lang="it-IT" sz="2400" dirty="0">
              <a:solidFill>
                <a:srgbClr val="002060"/>
              </a:solidFill>
            </a:endParaRPr>
          </a:p>
          <a:p>
            <a:pPr marL="374315" lvl="0" indent="-374315" algn="just">
              <a:buFontTx/>
              <a:buAutoNum type="arabicPeriod"/>
              <a:defRPr sz="1800"/>
            </a:pPr>
            <a:r>
              <a:rPr lang="it-IT" sz="2400" dirty="0" err="1">
                <a:solidFill>
                  <a:srgbClr val="002060"/>
                </a:solidFill>
              </a:rPr>
              <a:t>Interviews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may</a:t>
            </a:r>
            <a:r>
              <a:rPr lang="it-IT" sz="2400" dirty="0">
                <a:solidFill>
                  <a:srgbClr val="002060"/>
                </a:solidFill>
              </a:rPr>
              <a:t> be </a:t>
            </a:r>
            <a:r>
              <a:rPr lang="it-IT" sz="2400" dirty="0" err="1">
                <a:solidFill>
                  <a:srgbClr val="002060"/>
                </a:solidFill>
              </a:rPr>
              <a:t>useful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as</a:t>
            </a:r>
            <a:r>
              <a:rPr lang="it-IT" sz="2400" dirty="0">
                <a:solidFill>
                  <a:srgbClr val="002060"/>
                </a:solidFill>
              </a:rPr>
              <a:t> follow-up to </a:t>
            </a:r>
            <a:r>
              <a:rPr lang="it-IT" sz="2400" dirty="0" err="1">
                <a:solidFill>
                  <a:srgbClr val="002060"/>
                </a:solidFill>
              </a:rPr>
              <a:t>certain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respondents</a:t>
            </a:r>
            <a:endParaRPr lang="it-IT" sz="2400" dirty="0">
              <a:solidFill>
                <a:srgbClr val="002060"/>
              </a:solidFill>
            </a:endParaRPr>
          </a:p>
          <a:p>
            <a:pPr marL="0" lvl="0" indent="0">
              <a:lnSpc>
                <a:spcPct val="120000"/>
              </a:lnSpc>
              <a:buSzTx/>
              <a:buFontTx/>
              <a:buNone/>
              <a:defRPr sz="1800"/>
            </a:pPr>
            <a:endParaRPr lang="it-IT" sz="2400" dirty="0"/>
          </a:p>
          <a:p>
            <a:pPr marL="0" lvl="0" indent="0">
              <a:buSzTx/>
              <a:buFontTx/>
              <a:buNone/>
              <a:defRPr sz="1800"/>
            </a:pPr>
            <a:endParaRPr lang="it-IT" sz="2400" dirty="0"/>
          </a:p>
          <a:p>
            <a:endParaRPr lang="it-IT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75438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4870" y="917244"/>
            <a:ext cx="10515600" cy="592579"/>
          </a:xfrm>
        </p:spPr>
        <p:txBody>
          <a:bodyPr>
            <a:normAutofit fontScale="90000"/>
          </a:bodyPr>
          <a:lstStyle/>
          <a:p>
            <a:r>
              <a:rPr lang="it-IT" b="1" dirty="0" err="1" smtClean="0">
                <a:solidFill>
                  <a:srgbClr val="002060"/>
                </a:solidFill>
              </a:rPr>
              <a:t>Different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Types</a:t>
            </a:r>
            <a:r>
              <a:rPr lang="it-IT" b="1" dirty="0" smtClean="0">
                <a:solidFill>
                  <a:srgbClr val="002060"/>
                </a:solidFill>
              </a:rPr>
              <a:t> of </a:t>
            </a:r>
            <a:r>
              <a:rPr lang="it-IT" b="1" dirty="0" err="1" smtClean="0">
                <a:solidFill>
                  <a:srgbClr val="002060"/>
                </a:solidFill>
              </a:rPr>
              <a:t>interviews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Table 123"/>
          <p:cNvGraphicFramePr/>
          <p:nvPr>
            <p:extLst>
              <p:ext uri="{D42A27DB-BD31-4B8C-83A1-F6EECF244321}">
                <p14:modId xmlns:p14="http://schemas.microsoft.com/office/powerpoint/2010/main" val="1038589103"/>
              </p:ext>
            </p:extLst>
          </p:nvPr>
        </p:nvGraphicFramePr>
        <p:xfrm>
          <a:off x="1384456" y="1519233"/>
          <a:ext cx="9144000" cy="4922520"/>
        </p:xfrm>
        <a:graphic>
          <a:graphicData uri="http://schemas.openxmlformats.org/drawingml/2006/table">
            <a:tbl>
              <a:tblPr firstRow="1" bandRow="1"/>
              <a:tblGrid>
                <a:gridCol w="1828800"/>
                <a:gridCol w="1828800"/>
                <a:gridCol w="1828800"/>
                <a:gridCol w="1828800"/>
                <a:gridCol w="1828800"/>
              </a:tblGrid>
              <a:tr h="305116"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Personal Interview</a:t>
                      </a:r>
                    </a:p>
                  </a:txBody>
                  <a:tcPr marL="45720" marR="45720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Focus Group</a:t>
                      </a:r>
                    </a:p>
                  </a:txBody>
                  <a:tcPr marL="45720" marR="45720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8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Depth Interview</a:t>
                      </a:r>
                    </a:p>
                  </a:txBody>
                  <a:tcPr marL="45720" marR="45720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0" i="0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Projective Technique</a:t>
                      </a:r>
                    </a:p>
                  </a:txBody>
                  <a:tcPr marL="45720" marR="45720" horzOverflow="overflow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>
                          <a:solidFill>
                            <a:srgbClr val="000000"/>
                          </a:solidFill>
                        </a:defRPr>
                      </a:pPr>
                      <a:r>
                        <a:rPr lang="it-IT" sz="1800" b="0" i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Prospective</a:t>
                      </a:r>
                      <a:r>
                        <a:rPr lang="it-IT" sz="1800" b="0" i="0" kern="120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interview</a:t>
                      </a:r>
                      <a:endParaRPr sz="1800" b="0" i="0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</a:txBody>
                  <a:tcPr marL="45720" marR="45720" horzOverflow="overflow">
                    <a:solidFill>
                      <a:srgbClr val="0070C0"/>
                    </a:solidFill>
                  </a:tcPr>
                </a:tc>
              </a:tr>
              <a:tr h="3437544"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Personal Interview is face to face to way communication between the interviewer and the respondents. 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We have 3 Types of  Interviews :</a:t>
                      </a:r>
                    </a:p>
                    <a:p>
                      <a:pPr marL="240631" lvl="0" indent="-240631" algn="l">
                        <a:buSzPct val="100000"/>
                        <a:buAutoNum type="arabicPeriod"/>
                        <a:defRPr sz="1800" b="0" i="0"/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Structured</a:t>
                      </a:r>
                    </a:p>
                    <a:p>
                      <a:pPr marL="240631" lvl="0" indent="-240631" algn="l">
                        <a:buSzPct val="100000"/>
                        <a:buAutoNum type="arabicPeriod"/>
                        <a:defRPr sz="1800" b="0" i="0"/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Semi-Structured</a:t>
                      </a:r>
                    </a:p>
                    <a:p>
                      <a:pPr marL="240631" lvl="0" indent="-240631" algn="l">
                        <a:buSzPct val="100000"/>
                        <a:buAutoNum type="arabicPeriod"/>
                        <a:defRPr sz="1800" b="0" i="0"/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Avenir Roman"/>
                        </a:rPr>
                        <a:t>No-Structure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+mn-lt"/>
                          <a:ea typeface="Big Caslon Medium"/>
                          <a:cs typeface="Big Caslon Medium"/>
                          <a:sym typeface="Big Caslon Medium"/>
                        </a:rPr>
                        <a:t>Focus Group
is face to face way to communication between the interviewer and a group of respondents.
Focus Group is used to go in depth into a particular type of content or contents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l">
                        <a:defRPr sz="1800" b="0" i="0"/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+mn-lt"/>
                          <a:sym typeface="Avenir Book"/>
                        </a:rPr>
                        <a:t>Depth Interview </a:t>
                      </a:r>
                    </a:p>
                    <a:p>
                      <a:pPr lvl="0" algn="l">
                        <a:defRPr sz="1800" b="0" i="0"/>
                      </a:pPr>
                      <a:r>
                        <a:rPr sz="1800" dirty="0">
                          <a:solidFill>
                            <a:srgbClr val="002060"/>
                          </a:solidFill>
                          <a:latin typeface="+mn-lt"/>
                          <a:sym typeface="Avenir Book"/>
                        </a:rPr>
                        <a:t>is a particular face to face way to communication between the interviewer and the respondent. It is a typical clinical interview</a:t>
                      </a:r>
                    </a:p>
                    <a:p>
                      <a:pPr lvl="0" algn="l">
                        <a:defRPr sz="1800" b="0" i="0"/>
                      </a:pPr>
                      <a:endParaRPr sz="18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l">
                        <a:defRPr sz="1800" b="0" i="0"/>
                      </a:pPr>
                      <a:endParaRPr sz="18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l">
                        <a:defRPr sz="1800" b="0" i="0"/>
                      </a:pPr>
                      <a:endParaRPr sz="18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l">
                        <a:defRPr sz="1800" b="0" i="0"/>
                      </a:pPr>
                      <a:endParaRPr sz="18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  <a:p>
                      <a:pPr lvl="0" algn="l">
                        <a:defRPr sz="1800" b="0" i="0"/>
                      </a:pPr>
                      <a:endParaRPr sz="18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Avenir Roman"/>
                      </a:endParaRP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lvl="0" algn="just">
                        <a:spcBef>
                          <a:spcPts val="600"/>
                        </a:spcBef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/>
                      </a:pPr>
                      <a:r>
                        <a:rPr sz="1800" b="0" i="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Projective Techniques involve the presentation of an ambiguous, unstructured object, activity or person that a respondent is asked to interpret and explain.</a:t>
                      </a:r>
                    </a:p>
                  </a:txBody>
                  <a:tcPr marL="45720" marR="45720" horzOverflow="overflow">
                    <a:lnB w="38100">
                      <a:solidFill>
                        <a:srgbClr val="FFFFFF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/>
                      </a:pP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In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Projective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Techniques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, the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respondents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are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asked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to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interpret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the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behaviour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of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others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and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this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way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they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indirectly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reveal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their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own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behaviour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in the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same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situation. Some of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these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techniques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are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discussed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 </a:t>
                      </a:r>
                      <a:r>
                        <a:rPr lang="it-IT" sz="1800" b="0" i="0" kern="1200" dirty="0" err="1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below</a:t>
                      </a:r>
                      <a:r>
                        <a:rPr lang="it-IT" sz="1800" b="0" i="0" kern="1200" dirty="0" smtClean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  <a:sym typeface="Palatino"/>
                        </a:rPr>
                        <a:t>.</a:t>
                      </a:r>
                    </a:p>
                    <a:p>
                      <a:pPr lvl="0" algn="just">
                        <a:spcBef>
                          <a:spcPts val="600"/>
                        </a:spcBef>
                        <a:tabLst>
                          <a:tab pos="355600" algn="l"/>
                          <a:tab pos="711200" algn="l"/>
                          <a:tab pos="1066800" algn="l"/>
                          <a:tab pos="1422400" algn="l"/>
                          <a:tab pos="1778000" algn="l"/>
                          <a:tab pos="2133600" algn="l"/>
                          <a:tab pos="2489200" algn="l"/>
                          <a:tab pos="2844800" algn="l"/>
                          <a:tab pos="3200400" algn="l"/>
                          <a:tab pos="3556000" algn="l"/>
                          <a:tab pos="3911600" algn="l"/>
                          <a:tab pos="4267200" algn="l"/>
                        </a:tabLst>
                        <a:defRPr sz="1800" b="0" i="0"/>
                      </a:pPr>
                      <a:endParaRPr sz="1800" b="0" i="0" kern="1200" dirty="0">
                        <a:solidFill>
                          <a:srgbClr val="002060"/>
                        </a:solidFill>
                        <a:latin typeface="+mn-lt"/>
                        <a:ea typeface="+mn-ea"/>
                        <a:cs typeface="+mn-cs"/>
                        <a:sym typeface="Palatino"/>
                      </a:endParaRPr>
                    </a:p>
                  </a:txBody>
                  <a:tcPr marL="45720" marR="45720" horzOverflow="overflow"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5855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Focus Group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822228"/>
            <a:ext cx="10515600" cy="4901056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it-IT" dirty="0" smtClean="0">
                <a:solidFill>
                  <a:srgbClr val="002060"/>
                </a:solidFill>
              </a:rPr>
              <a:t>Focus </a:t>
            </a:r>
            <a:r>
              <a:rPr lang="it-IT" dirty="0" err="1">
                <a:solidFill>
                  <a:srgbClr val="002060"/>
                </a:solidFill>
              </a:rPr>
              <a:t>group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interview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is</a:t>
            </a:r>
            <a:r>
              <a:rPr lang="it-IT" dirty="0">
                <a:solidFill>
                  <a:srgbClr val="002060"/>
                </a:solidFill>
              </a:rPr>
              <a:t> an </a:t>
            </a:r>
            <a:r>
              <a:rPr lang="it-IT" dirty="0" err="1">
                <a:solidFill>
                  <a:srgbClr val="002060"/>
                </a:solidFill>
              </a:rPr>
              <a:t>unstructured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interview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which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involves</a:t>
            </a:r>
            <a:r>
              <a:rPr lang="it-IT" dirty="0">
                <a:solidFill>
                  <a:srgbClr val="002060"/>
                </a:solidFill>
              </a:rPr>
              <a:t> a moderator </a:t>
            </a:r>
            <a:r>
              <a:rPr lang="it-IT" dirty="0" err="1">
                <a:solidFill>
                  <a:srgbClr val="002060"/>
                </a:solidFill>
              </a:rPr>
              <a:t>leading</a:t>
            </a:r>
            <a:r>
              <a:rPr lang="it-IT" dirty="0">
                <a:solidFill>
                  <a:srgbClr val="002060"/>
                </a:solidFill>
              </a:rPr>
              <a:t> a </a:t>
            </a:r>
            <a:r>
              <a:rPr lang="it-IT" dirty="0" err="1">
                <a:solidFill>
                  <a:srgbClr val="002060"/>
                </a:solidFill>
              </a:rPr>
              <a:t>discussion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between</a:t>
            </a:r>
            <a:r>
              <a:rPr lang="it-IT" dirty="0">
                <a:solidFill>
                  <a:srgbClr val="002060"/>
                </a:solidFill>
              </a:rPr>
              <a:t> a small </a:t>
            </a:r>
            <a:r>
              <a:rPr lang="it-IT" dirty="0" err="1">
                <a:solidFill>
                  <a:srgbClr val="002060"/>
                </a:solidFill>
              </a:rPr>
              <a:t>group</a:t>
            </a:r>
            <a:r>
              <a:rPr lang="it-IT" dirty="0">
                <a:solidFill>
                  <a:srgbClr val="002060"/>
                </a:solidFill>
              </a:rPr>
              <a:t> of </a:t>
            </a:r>
            <a:r>
              <a:rPr lang="it-IT" dirty="0" err="1">
                <a:solidFill>
                  <a:srgbClr val="002060"/>
                </a:solidFill>
              </a:rPr>
              <a:t>respondents</a:t>
            </a:r>
            <a:r>
              <a:rPr lang="it-IT" dirty="0">
                <a:solidFill>
                  <a:srgbClr val="002060"/>
                </a:solidFill>
              </a:rPr>
              <a:t> on a </a:t>
            </a:r>
            <a:r>
              <a:rPr lang="it-IT" dirty="0" err="1">
                <a:solidFill>
                  <a:srgbClr val="002060"/>
                </a:solidFill>
              </a:rPr>
              <a:t>specific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topic</a:t>
            </a:r>
            <a:r>
              <a:rPr lang="it-IT" dirty="0" smtClean="0">
                <a:solidFill>
                  <a:srgbClr val="002060"/>
                </a:solidFill>
              </a:rPr>
              <a:t>.</a:t>
            </a:r>
          </a:p>
          <a:p>
            <a:pPr marL="0" lvl="0" indent="0">
              <a:buNone/>
            </a:pPr>
            <a:endParaRPr lang="it-IT" sz="2600" dirty="0"/>
          </a:p>
          <a:p>
            <a:pPr marL="0" lvl="0" indent="0">
              <a:buNone/>
            </a:pPr>
            <a:r>
              <a:rPr lang="it-IT" sz="2600" dirty="0" err="1" smtClean="0">
                <a:solidFill>
                  <a:srgbClr val="002060"/>
                </a:solidFill>
              </a:rPr>
              <a:t>It</a:t>
            </a:r>
            <a:r>
              <a:rPr lang="it-IT" sz="2600" dirty="0" smtClean="0">
                <a:solidFill>
                  <a:srgbClr val="002060"/>
                </a:solidFill>
              </a:rPr>
              <a:t> </a:t>
            </a:r>
            <a:r>
              <a:rPr lang="it-IT" sz="2600" dirty="0" err="1" smtClean="0">
                <a:solidFill>
                  <a:srgbClr val="002060"/>
                </a:solidFill>
              </a:rPr>
              <a:t>is</a:t>
            </a:r>
            <a:r>
              <a:rPr lang="it-IT" sz="2600" dirty="0" smtClean="0">
                <a:solidFill>
                  <a:srgbClr val="002060"/>
                </a:solidFill>
              </a:rPr>
              <a:t> </a:t>
            </a:r>
            <a:r>
              <a:rPr lang="it-IT" sz="2600" dirty="0" err="1" smtClean="0">
                <a:solidFill>
                  <a:srgbClr val="002060"/>
                </a:solidFill>
              </a:rPr>
              <a:t>very</a:t>
            </a:r>
            <a:r>
              <a:rPr lang="it-IT" sz="2600" dirty="0" smtClean="0">
                <a:solidFill>
                  <a:srgbClr val="002060"/>
                </a:solidFill>
              </a:rPr>
              <a:t> </a:t>
            </a:r>
            <a:r>
              <a:rPr lang="it-IT" sz="2600" dirty="0" err="1" smtClean="0">
                <a:solidFill>
                  <a:srgbClr val="002060"/>
                </a:solidFill>
              </a:rPr>
              <a:t>useful</a:t>
            </a:r>
            <a:r>
              <a:rPr lang="it-IT" sz="2600" dirty="0" smtClean="0">
                <a:solidFill>
                  <a:srgbClr val="002060"/>
                </a:solidFill>
              </a:rPr>
              <a:t> </a:t>
            </a:r>
            <a:r>
              <a:rPr lang="it-IT" sz="2600" dirty="0" err="1" smtClean="0">
                <a:solidFill>
                  <a:srgbClr val="002060"/>
                </a:solidFill>
              </a:rPr>
              <a:t>because</a:t>
            </a:r>
            <a:r>
              <a:rPr lang="it-IT" sz="2600" dirty="0" smtClean="0">
                <a:solidFill>
                  <a:srgbClr val="002060"/>
                </a:solidFill>
              </a:rPr>
              <a:t> </a:t>
            </a:r>
            <a:r>
              <a:rPr lang="it-IT" sz="2600" dirty="0" err="1" smtClean="0">
                <a:solidFill>
                  <a:srgbClr val="002060"/>
                </a:solidFill>
              </a:rPr>
              <a:t>it</a:t>
            </a:r>
            <a:r>
              <a:rPr lang="it-IT" sz="2600" dirty="0" smtClean="0">
                <a:solidFill>
                  <a:srgbClr val="002060"/>
                </a:solidFill>
              </a:rPr>
              <a:t> </a:t>
            </a:r>
            <a:r>
              <a:rPr lang="it-IT" sz="2600" dirty="0" err="1" smtClean="0">
                <a:solidFill>
                  <a:srgbClr val="002060"/>
                </a:solidFill>
              </a:rPr>
              <a:t>has</a:t>
            </a:r>
            <a:r>
              <a:rPr lang="it-IT" sz="2600" dirty="0" smtClean="0">
                <a:solidFill>
                  <a:srgbClr val="002060"/>
                </a:solidFill>
              </a:rPr>
              <a:t>: </a:t>
            </a:r>
            <a:r>
              <a:rPr lang="it-IT" sz="2300" dirty="0" err="1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Synergism</a:t>
            </a:r>
            <a:r>
              <a:rPr lang="it-IT" sz="2300" dirty="0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, </a:t>
            </a:r>
            <a:r>
              <a:rPr lang="it-IT" sz="2300" dirty="0" err="1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Snowballing</a:t>
            </a:r>
            <a:r>
              <a:rPr lang="it-IT" sz="2300" dirty="0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, </a:t>
            </a:r>
            <a:r>
              <a:rPr lang="it-IT" sz="2300" dirty="0" err="1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Stimulation</a:t>
            </a:r>
            <a:r>
              <a:rPr lang="it-IT" sz="2300" dirty="0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, Security, </a:t>
            </a:r>
            <a:r>
              <a:rPr lang="it-IT" sz="2300" dirty="0" err="1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Spontaneity</a:t>
            </a:r>
            <a:r>
              <a:rPr lang="it-IT" sz="2300" dirty="0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, </a:t>
            </a:r>
            <a:r>
              <a:rPr lang="it-IT" sz="2300" dirty="0" err="1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Serendipity</a:t>
            </a:r>
            <a:r>
              <a:rPr lang="it-IT" sz="2300" dirty="0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, </a:t>
            </a:r>
            <a:r>
              <a:rPr lang="it-IT" sz="2300" dirty="0" err="1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Specialization</a:t>
            </a:r>
            <a:r>
              <a:rPr lang="it-IT" sz="2300" dirty="0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 , </a:t>
            </a:r>
            <a:r>
              <a:rPr lang="it-IT" sz="2300" dirty="0" err="1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Scientific</a:t>
            </a:r>
            <a:r>
              <a:rPr lang="it-IT" sz="2300" dirty="0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 </a:t>
            </a:r>
            <a:r>
              <a:rPr lang="it-IT" sz="2300" dirty="0" err="1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scrutiny</a:t>
            </a:r>
            <a:r>
              <a:rPr lang="it-IT" sz="2300" dirty="0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, </a:t>
            </a:r>
            <a:r>
              <a:rPr lang="it-IT" sz="2300" dirty="0" err="1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Structure</a:t>
            </a:r>
            <a:r>
              <a:rPr lang="it-IT" sz="2300" dirty="0" smtClean="0">
                <a:solidFill>
                  <a:srgbClr val="002060"/>
                </a:solidFill>
                <a:ea typeface="Trebuchet MS Bold"/>
                <a:cs typeface="Trebuchet MS Bold"/>
                <a:sym typeface="Trebuchet MS Bold"/>
              </a:rPr>
              <a:t>, Time.</a:t>
            </a:r>
            <a:endParaRPr lang="it-IT" sz="2300" dirty="0">
              <a:solidFill>
                <a:srgbClr val="002060"/>
              </a:solidFill>
              <a:ea typeface="Trebuchet MS Bold"/>
              <a:cs typeface="Trebuchet MS Bold"/>
              <a:sym typeface="Trebuchet MS Bold"/>
            </a:endParaRPr>
          </a:p>
          <a:p>
            <a:pPr marL="0" lv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>
              <a:solidFill>
                <a:srgbClr val="002060"/>
              </a:solidFill>
              <a:ea typeface="Calibri" charset="0"/>
              <a:cs typeface="Calibri" charset="0"/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85280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84870" y="640238"/>
            <a:ext cx="10515600" cy="1325563"/>
          </a:xfrm>
        </p:spPr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Index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  <a:defRPr sz="1800" b="0">
                <a:solidFill>
                  <a:srgbClr val="000000"/>
                </a:solidFill>
              </a:defRPr>
            </a:pPr>
            <a:endParaRPr lang="it-IT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  <a:sym typeface="Arial Bold"/>
            </a:endParaRPr>
          </a:p>
          <a:p>
            <a:pPr marL="342900" lvl="0" indent="-342900" algn="just">
              <a:buFont typeface="+mj-lt"/>
              <a:buAutoNum type="arabicPeriod"/>
              <a:defRPr sz="1800" b="0">
                <a:solidFill>
                  <a:srgbClr val="000000"/>
                </a:solidFill>
              </a:defRPr>
            </a:pP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Introduction</a:t>
            </a:r>
            <a:endParaRPr lang="it-IT" sz="2400" dirty="0" smtClean="0">
              <a:solidFill>
                <a:srgbClr val="00487F"/>
              </a:solidFill>
              <a:latin typeface="Calibri" charset="0"/>
              <a:ea typeface="Calibri" charset="0"/>
              <a:cs typeface="Calibri" charset="0"/>
              <a:sym typeface="Arial Bold"/>
            </a:endParaRPr>
          </a:p>
          <a:p>
            <a:pPr marL="342900" lvl="0" indent="-342900" algn="just">
              <a:buFont typeface="+mj-lt"/>
              <a:buAutoNum type="arabicPeriod"/>
              <a:defRPr sz="1800" b="0">
                <a:solidFill>
                  <a:srgbClr val="000000"/>
                </a:solidFill>
              </a:defRPr>
            </a:pP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Structure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 of a </a:t>
            </a: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research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 </a:t>
            </a: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paper</a:t>
            </a:r>
            <a:endParaRPr lang="it-IT" sz="2400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  <a:sym typeface="Arial Bold"/>
            </a:endParaRPr>
          </a:p>
          <a:p>
            <a:pPr marL="342900" lvl="0" indent="-342900" algn="just">
              <a:buFont typeface="+mj-lt"/>
              <a:buAutoNum type="arabicPeriod"/>
              <a:defRPr sz="1800" b="0">
                <a:solidFill>
                  <a:srgbClr val="000000"/>
                </a:solidFill>
              </a:defRPr>
            </a:pP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Exercises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 and </a:t>
            </a: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group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 </a:t>
            </a: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  <a:sym typeface="Arial Bold"/>
              </a:rPr>
              <a:t>discussion</a:t>
            </a:r>
            <a:endParaRPr lang="it-IT" sz="2400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  <a:sym typeface="Arial Bold"/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0889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In-</a:t>
            </a:r>
            <a:r>
              <a:rPr lang="it-IT" b="1" dirty="0" err="1" smtClean="0">
                <a:solidFill>
                  <a:srgbClr val="002060"/>
                </a:solidFill>
              </a:rPr>
              <a:t>depth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interview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047875"/>
            <a:ext cx="10515600" cy="4129088"/>
          </a:xfrm>
        </p:spPr>
        <p:txBody>
          <a:bodyPr>
            <a:normAutofit/>
          </a:bodyPr>
          <a:lstStyle/>
          <a:p>
            <a:pPr marL="514350" lvl="0" indent="-514350" algn="just">
              <a:buSzTx/>
              <a:buFont typeface="+mj-lt"/>
              <a:buAutoNum type="arabicPeriod"/>
              <a:defRPr sz="1800"/>
            </a:pP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This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type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Interview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is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non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directive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It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is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typical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biographical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interview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 The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interviewer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gives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a word, an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impression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, an incentive to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begin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the story of the life or the story of a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period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of the life.</a:t>
            </a:r>
          </a:p>
          <a:p>
            <a:pPr marL="514350" lvl="0" indent="-514350" algn="just">
              <a:buSzTx/>
              <a:buFont typeface="+mj-lt"/>
              <a:buAutoNum type="arabicPeriod"/>
              <a:defRPr sz="1800"/>
            </a:pP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This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type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of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Interview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is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very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important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in the Educational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Research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.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It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very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it-IT" sz="2600" b="1" dirty="0" err="1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complex</a:t>
            </a:r>
            <a:r>
              <a:rPr lang="it-IT" sz="2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and complete</a:t>
            </a:r>
          </a:p>
          <a:p>
            <a:pPr marL="0" lvl="0" indent="0">
              <a:buNone/>
            </a:pPr>
            <a:endParaRPr lang="it-IT" dirty="0" smtClean="0"/>
          </a:p>
          <a:p>
            <a:pPr marL="0" lvl="0" indent="0">
              <a:buNone/>
            </a:pPr>
            <a:endParaRPr lang="it-IT" sz="2600" dirty="0"/>
          </a:p>
          <a:p>
            <a:pPr marL="0" lvl="0" indent="0">
              <a:buNone/>
            </a:pPr>
            <a:endParaRPr lang="it-IT" sz="2400" dirty="0"/>
          </a:p>
          <a:p>
            <a:pPr marL="0" indent="0">
              <a:buNone/>
            </a:pPr>
            <a:endParaRPr lang="it-IT" sz="2400" dirty="0">
              <a:solidFill>
                <a:srgbClr val="002060"/>
              </a:solidFill>
              <a:ea typeface="Calibri" charset="0"/>
              <a:cs typeface="Calibri" charset="0"/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5040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Results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2353469"/>
            <a:ext cx="10515600" cy="3823494"/>
          </a:xfrm>
        </p:spPr>
        <p:txBody>
          <a:bodyPr>
            <a:normAutofit/>
          </a:bodyPr>
          <a:lstStyle/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Include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your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 data of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primary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importance</a:t>
            </a:r>
            <a:endParaRPr lang="it-IT" sz="2400" dirty="0" smtClean="0">
              <a:solidFill>
                <a:srgbClr val="002060"/>
              </a:solidFill>
              <a:sym typeface="Calibri"/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smtClean="0">
                <a:solidFill>
                  <a:srgbClr val="002060"/>
                </a:solidFill>
              </a:rPr>
              <a:t>Be </a:t>
            </a:r>
            <a:r>
              <a:rPr lang="it-IT" sz="2400" dirty="0" err="1" smtClean="0">
                <a:solidFill>
                  <a:srgbClr val="002060"/>
                </a:solidFill>
              </a:rPr>
              <a:t>clear</a:t>
            </a:r>
            <a:r>
              <a:rPr lang="it-IT" sz="2400" dirty="0" smtClean="0">
                <a:solidFill>
                  <a:srgbClr val="002060"/>
                </a:solidFill>
              </a:rPr>
              <a:t> and easy to </a:t>
            </a:r>
            <a:r>
              <a:rPr lang="it-IT" sz="2400" dirty="0" err="1" smtClean="0">
                <a:solidFill>
                  <a:srgbClr val="002060"/>
                </a:solidFill>
              </a:rPr>
              <a:t>understand</a:t>
            </a:r>
            <a:endParaRPr lang="it-IT" sz="2400" dirty="0" smtClean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Highlight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 the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main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findings</a:t>
            </a:r>
            <a:endParaRPr lang="it-IT" sz="2400" dirty="0" smtClean="0">
              <a:solidFill>
                <a:srgbClr val="002060"/>
              </a:solidFill>
              <a:sym typeface="Calibri"/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 smtClean="0">
                <a:solidFill>
                  <a:srgbClr val="002060"/>
                </a:solidFill>
              </a:rPr>
              <a:t>Feature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</a:rPr>
              <a:t>unexpected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</a:rPr>
              <a:t>findings</a:t>
            </a:r>
            <a:endParaRPr lang="it-IT" sz="2400" dirty="0" smtClean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Include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illlustrations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 and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figures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,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if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necessary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.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Make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it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sym typeface="Calibri"/>
              </a:rPr>
              <a:t>efficient</a:t>
            </a:r>
            <a:r>
              <a:rPr lang="it-IT" sz="2400" dirty="0" smtClean="0">
                <a:solidFill>
                  <a:srgbClr val="002060"/>
                </a:solidFill>
                <a:sym typeface="Calibri"/>
              </a:rPr>
              <a:t>.  </a:t>
            </a:r>
          </a:p>
          <a:p>
            <a:pPr marL="0" indent="0">
              <a:buNone/>
            </a:pPr>
            <a:endParaRPr lang="it-IT" sz="2400" dirty="0">
              <a:solidFill>
                <a:srgbClr val="002060"/>
              </a:solidFill>
              <a:ea typeface="Calibri" charset="0"/>
              <a:cs typeface="Calibri" charset="0"/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01872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Discussion</a:t>
            </a:r>
            <a:r>
              <a:rPr lang="it-IT" b="1" dirty="0" smtClean="0">
                <a:solidFill>
                  <a:srgbClr val="002060"/>
                </a:solidFill>
              </a:rPr>
              <a:t> and </a:t>
            </a:r>
            <a:r>
              <a:rPr lang="it-IT" b="1" dirty="0" err="1" smtClean="0">
                <a:solidFill>
                  <a:srgbClr val="002060"/>
                </a:solidFill>
              </a:rPr>
              <a:t>Conclusion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>
                <a:solidFill>
                  <a:srgbClr val="002060"/>
                </a:solidFill>
              </a:rPr>
              <a:t>Interpretation</a:t>
            </a:r>
            <a:r>
              <a:rPr lang="it-IT" sz="2400" dirty="0">
                <a:solidFill>
                  <a:srgbClr val="002060"/>
                </a:solidFill>
              </a:rPr>
              <a:t> of the </a:t>
            </a:r>
            <a:r>
              <a:rPr lang="it-IT" sz="2400" dirty="0" err="1">
                <a:solidFill>
                  <a:srgbClr val="002060"/>
                </a:solidFill>
              </a:rPr>
              <a:t>results</a:t>
            </a:r>
            <a:endParaRPr lang="it-IT" sz="2400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>
                <a:solidFill>
                  <a:srgbClr val="002060"/>
                </a:solidFill>
                <a:sym typeface="Calibri"/>
              </a:rPr>
              <a:t>Make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th</a:t>
            </a:r>
            <a:r>
              <a:rPr lang="it-IT" sz="2400" dirty="0">
                <a:solidFill>
                  <a:srgbClr val="002060"/>
                </a:solidFill>
              </a:rPr>
              <a:t>e </a:t>
            </a:r>
            <a:r>
              <a:rPr lang="it-IT" sz="2400" dirty="0" err="1">
                <a:solidFill>
                  <a:srgbClr val="002060"/>
                </a:solidFill>
              </a:rPr>
              <a:t>discussion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correspond</a:t>
            </a:r>
            <a:r>
              <a:rPr lang="it-IT" sz="2400" dirty="0">
                <a:solidFill>
                  <a:srgbClr val="002060"/>
                </a:solidFill>
              </a:rPr>
              <a:t> to the </a:t>
            </a:r>
            <a:r>
              <a:rPr lang="it-IT" sz="2400" dirty="0" err="1">
                <a:solidFill>
                  <a:srgbClr val="002060"/>
                </a:solidFill>
              </a:rPr>
              <a:t>results</a:t>
            </a:r>
            <a:endParaRPr lang="it-IT" sz="2400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>
                <a:solidFill>
                  <a:srgbClr val="002060"/>
                </a:solidFill>
              </a:rPr>
              <a:t>Compare </a:t>
            </a:r>
            <a:r>
              <a:rPr lang="it-IT" sz="2400" dirty="0" err="1">
                <a:solidFill>
                  <a:srgbClr val="002060"/>
                </a:solidFill>
              </a:rPr>
              <a:t>published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works</a:t>
            </a:r>
            <a:r>
              <a:rPr lang="it-IT" sz="2400" dirty="0">
                <a:solidFill>
                  <a:srgbClr val="002060"/>
                </a:solidFill>
              </a:rPr>
              <a:t> and </a:t>
            </a:r>
            <a:r>
              <a:rPr lang="it-IT" sz="2400" dirty="0" err="1">
                <a:solidFill>
                  <a:srgbClr val="002060"/>
                </a:solidFill>
              </a:rPr>
              <a:t>results</a:t>
            </a:r>
            <a:r>
              <a:rPr lang="it-IT" sz="2400" dirty="0">
                <a:solidFill>
                  <a:srgbClr val="002060"/>
                </a:solidFill>
              </a:rPr>
              <a:t> with </a:t>
            </a:r>
            <a:r>
              <a:rPr lang="it-IT" sz="2400" dirty="0" err="1">
                <a:solidFill>
                  <a:srgbClr val="002060"/>
                </a:solidFill>
              </a:rPr>
              <a:t>your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own</a:t>
            </a:r>
            <a:endParaRPr lang="it-IT" sz="2400" dirty="0">
              <a:solidFill>
                <a:srgbClr val="002060"/>
              </a:solidFill>
            </a:endParaRPr>
          </a:p>
          <a:p>
            <a:pPr algn="just" defTabSz="457200" latinLnBrk="1" hangingPunct="0">
              <a:lnSpc>
                <a:spcPct val="100000"/>
              </a:lnSpc>
              <a:spcBef>
                <a:spcPts val="0"/>
              </a:spcBef>
            </a:pPr>
            <a:endParaRPr lang="it-IT" sz="2400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Be </a:t>
            </a:r>
            <a:r>
              <a:rPr lang="it-IT" sz="2000" dirty="0" err="1">
                <a:solidFill>
                  <a:srgbClr val="002060"/>
                </a:solidFill>
              </a:rPr>
              <a:t>careful</a:t>
            </a:r>
            <a:r>
              <a:rPr lang="it-IT" sz="2000" dirty="0">
                <a:solidFill>
                  <a:srgbClr val="002060"/>
                </a:solidFill>
              </a:rPr>
              <a:t>! Do </a:t>
            </a:r>
            <a:r>
              <a:rPr lang="it-IT" sz="2000" dirty="0" err="1">
                <a:solidFill>
                  <a:srgbClr val="002060"/>
                </a:solidFill>
              </a:rPr>
              <a:t>not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make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statements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that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you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cannot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demostrate</a:t>
            </a:r>
            <a:r>
              <a:rPr lang="it-IT" sz="2000" dirty="0">
                <a:solidFill>
                  <a:srgbClr val="002060"/>
                </a:solidFill>
              </a:rPr>
              <a:t> with data</a:t>
            </a: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Do </a:t>
            </a:r>
            <a:r>
              <a:rPr lang="it-IT" sz="2000" dirty="0" err="1">
                <a:solidFill>
                  <a:srgbClr val="002060"/>
                </a:solidFill>
              </a:rPr>
              <a:t>not</a:t>
            </a:r>
            <a:r>
              <a:rPr lang="it-IT" sz="2000" dirty="0">
                <a:solidFill>
                  <a:srgbClr val="002060"/>
                </a:solidFill>
              </a:rPr>
              <a:t> use non-</a:t>
            </a:r>
            <a:r>
              <a:rPr lang="it-IT" sz="2000" dirty="0" err="1">
                <a:solidFill>
                  <a:srgbClr val="002060"/>
                </a:solidFill>
              </a:rPr>
              <a:t>specific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expression</a:t>
            </a:r>
            <a:endParaRPr lang="it-IT" sz="2000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Do </a:t>
            </a:r>
            <a:r>
              <a:rPr lang="it-IT" sz="2000" dirty="0" err="1">
                <a:solidFill>
                  <a:srgbClr val="002060"/>
                </a:solidFill>
              </a:rPr>
              <a:t>not</a:t>
            </a:r>
            <a:r>
              <a:rPr lang="it-IT" sz="2000" dirty="0">
                <a:solidFill>
                  <a:srgbClr val="002060"/>
                </a:solidFill>
              </a:rPr>
              <a:t> use new </a:t>
            </a:r>
            <a:r>
              <a:rPr lang="it-IT" sz="2000" dirty="0" err="1">
                <a:solidFill>
                  <a:srgbClr val="002060"/>
                </a:solidFill>
              </a:rPr>
              <a:t>terms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not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already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defined</a:t>
            </a:r>
            <a:r>
              <a:rPr lang="it-IT" sz="2000" dirty="0">
                <a:solidFill>
                  <a:srgbClr val="002060"/>
                </a:solidFill>
              </a:rPr>
              <a:t> or </a:t>
            </a:r>
            <a:r>
              <a:rPr lang="it-IT" sz="2000" dirty="0" err="1">
                <a:solidFill>
                  <a:srgbClr val="002060"/>
                </a:solidFill>
              </a:rPr>
              <a:t>mentioned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000" dirty="0">
                <a:solidFill>
                  <a:srgbClr val="002060"/>
                </a:solidFill>
              </a:rPr>
              <a:t>Do </a:t>
            </a:r>
            <a:r>
              <a:rPr lang="it-IT" sz="2000" dirty="0" err="1">
                <a:solidFill>
                  <a:srgbClr val="002060"/>
                </a:solidFill>
              </a:rPr>
              <a:t>not</a:t>
            </a:r>
            <a:r>
              <a:rPr lang="it-IT" sz="2000" dirty="0">
                <a:solidFill>
                  <a:srgbClr val="002060"/>
                </a:solidFill>
              </a:rPr>
              <a:t> use </a:t>
            </a:r>
            <a:r>
              <a:rPr lang="it-IT" sz="2000" dirty="0" err="1">
                <a:solidFill>
                  <a:srgbClr val="002060"/>
                </a:solidFill>
              </a:rPr>
              <a:t>imagination</a:t>
            </a:r>
            <a:r>
              <a:rPr lang="it-IT" sz="2000" dirty="0">
                <a:solidFill>
                  <a:srgbClr val="002060"/>
                </a:solidFill>
              </a:rPr>
              <a:t> to </a:t>
            </a:r>
            <a:r>
              <a:rPr lang="it-IT" sz="2000" dirty="0" err="1">
                <a:solidFill>
                  <a:srgbClr val="002060"/>
                </a:solidFill>
              </a:rPr>
              <a:t>interpret</a:t>
            </a:r>
            <a:r>
              <a:rPr lang="it-IT" sz="2000" dirty="0">
                <a:solidFill>
                  <a:srgbClr val="002060"/>
                </a:solidFill>
              </a:rPr>
              <a:t> </a:t>
            </a:r>
            <a:r>
              <a:rPr lang="it-IT" sz="2000" dirty="0" err="1">
                <a:solidFill>
                  <a:srgbClr val="002060"/>
                </a:solidFill>
              </a:rPr>
              <a:t>your</a:t>
            </a:r>
            <a:r>
              <a:rPr lang="it-IT" sz="2000" dirty="0">
                <a:solidFill>
                  <a:srgbClr val="002060"/>
                </a:solidFill>
              </a:rPr>
              <a:t> data</a:t>
            </a: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endParaRPr lang="it-IT" sz="2400" dirty="0">
              <a:solidFill>
                <a:srgbClr val="002060"/>
              </a:solidFill>
            </a:endParaRPr>
          </a:p>
          <a:p>
            <a:pPr algn="just" defTabSz="457200" latinLnBrk="1" hangingPunct="0">
              <a:lnSpc>
                <a:spcPct val="100000"/>
              </a:lnSpc>
              <a:spcBef>
                <a:spcPts val="0"/>
              </a:spcBef>
            </a:pPr>
            <a:r>
              <a:rPr lang="it-IT" sz="2400" dirty="0" err="1">
                <a:solidFill>
                  <a:srgbClr val="002060"/>
                </a:solidFill>
              </a:rPr>
              <a:t>Conclusion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will</a:t>
            </a:r>
            <a:r>
              <a:rPr lang="it-IT" sz="2400" dirty="0">
                <a:solidFill>
                  <a:srgbClr val="002060"/>
                </a:solidFill>
              </a:rPr>
              <a:t> help </a:t>
            </a:r>
            <a:r>
              <a:rPr lang="it-IT" sz="2400" dirty="0" err="1">
                <a:solidFill>
                  <a:srgbClr val="002060"/>
                </a:solidFill>
              </a:rPr>
              <a:t>you</a:t>
            </a:r>
            <a:r>
              <a:rPr lang="it-IT" sz="2400" dirty="0">
                <a:solidFill>
                  <a:srgbClr val="002060"/>
                </a:solidFill>
              </a:rPr>
              <a:t> to </a:t>
            </a:r>
            <a:r>
              <a:rPr lang="it-IT" sz="2400" dirty="0" err="1">
                <a:solidFill>
                  <a:srgbClr val="002060"/>
                </a:solidFill>
              </a:rPr>
              <a:t>provide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justification</a:t>
            </a:r>
            <a:r>
              <a:rPr lang="it-IT" sz="2400" dirty="0">
                <a:solidFill>
                  <a:srgbClr val="002060"/>
                </a:solidFill>
              </a:rPr>
              <a:t> for </a:t>
            </a:r>
            <a:r>
              <a:rPr lang="it-IT" sz="2400" dirty="0" err="1">
                <a:solidFill>
                  <a:srgbClr val="002060"/>
                </a:solidFill>
              </a:rPr>
              <a:t>your</a:t>
            </a:r>
            <a:r>
              <a:rPr lang="it-IT" sz="2400" dirty="0">
                <a:solidFill>
                  <a:srgbClr val="002060"/>
                </a:solidFill>
              </a:rPr>
              <a:t> work </a:t>
            </a:r>
            <a:r>
              <a:rPr lang="it-IT" sz="2400" dirty="0" smtClean="0">
                <a:solidFill>
                  <a:srgbClr val="002060"/>
                </a:solidFill>
              </a:rPr>
              <a:t>and </a:t>
            </a:r>
            <a:r>
              <a:rPr lang="it-IT" sz="2400" dirty="0" err="1">
                <a:solidFill>
                  <a:srgbClr val="002060"/>
                </a:solidFill>
              </a:rPr>
              <a:t>present</a:t>
            </a:r>
            <a:r>
              <a:rPr lang="it-IT" sz="2400" dirty="0">
                <a:solidFill>
                  <a:srgbClr val="002060"/>
                </a:solidFill>
              </a:rPr>
              <a:t> future </a:t>
            </a:r>
            <a:r>
              <a:rPr lang="it-IT" sz="2400" dirty="0" err="1">
                <a:solidFill>
                  <a:srgbClr val="002060"/>
                </a:solidFill>
              </a:rPr>
              <a:t>perspectives</a:t>
            </a:r>
            <a:r>
              <a:rPr lang="it-IT" sz="2400" dirty="0">
                <a:solidFill>
                  <a:srgbClr val="002060"/>
                </a:solidFill>
              </a:rPr>
              <a:t>.</a:t>
            </a:r>
          </a:p>
          <a:p>
            <a:endParaRPr lang="it-IT" sz="2400" dirty="0">
              <a:solidFill>
                <a:srgbClr val="00206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1293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40238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Exercise</a:t>
            </a:r>
            <a:r>
              <a:rPr lang="it-IT" b="1" dirty="0" smtClean="0">
                <a:solidFill>
                  <a:srgbClr val="002060"/>
                </a:solidFill>
              </a:rPr>
              <a:t> 1 – </a:t>
            </a:r>
            <a:r>
              <a:rPr lang="it-IT" b="1" dirty="0" err="1" smtClean="0">
                <a:solidFill>
                  <a:srgbClr val="002060"/>
                </a:solidFill>
              </a:rPr>
              <a:t>Individual</a:t>
            </a:r>
            <a:r>
              <a:rPr lang="it-IT" b="1" dirty="0" smtClean="0">
                <a:solidFill>
                  <a:srgbClr val="002060"/>
                </a:solidFill>
              </a:rPr>
              <a:t> Work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672167"/>
            <a:ext cx="10515600" cy="3873990"/>
          </a:xfrm>
        </p:spPr>
        <p:txBody>
          <a:bodyPr>
            <a:normAutofit/>
          </a:bodyPr>
          <a:lstStyle/>
          <a:p>
            <a:r>
              <a:rPr lang="it-IT" sz="4000" dirty="0" err="1" smtClean="0">
                <a:solidFill>
                  <a:srgbClr val="002060"/>
                </a:solidFill>
              </a:rPr>
              <a:t>Please</a:t>
            </a:r>
            <a:r>
              <a:rPr lang="it-IT" sz="4000" dirty="0" smtClean="0">
                <a:solidFill>
                  <a:srgbClr val="002060"/>
                </a:solidFill>
              </a:rPr>
              <a:t> elaborate the idea of </a:t>
            </a:r>
            <a:r>
              <a:rPr lang="it-IT" sz="4000" dirty="0" err="1" smtClean="0">
                <a:solidFill>
                  <a:srgbClr val="002060"/>
                </a:solidFill>
              </a:rPr>
              <a:t>your</a:t>
            </a:r>
            <a:r>
              <a:rPr lang="it-IT" sz="4000" dirty="0" smtClean="0">
                <a:solidFill>
                  <a:srgbClr val="002060"/>
                </a:solidFill>
              </a:rPr>
              <a:t> </a:t>
            </a:r>
            <a:r>
              <a:rPr lang="it-IT" sz="4000" dirty="0" err="1" smtClean="0">
                <a:solidFill>
                  <a:srgbClr val="002060"/>
                </a:solidFill>
              </a:rPr>
              <a:t>research</a:t>
            </a:r>
            <a:r>
              <a:rPr lang="it-IT" sz="4000" dirty="0" smtClean="0">
                <a:solidFill>
                  <a:srgbClr val="002060"/>
                </a:solidFill>
              </a:rPr>
              <a:t> </a:t>
            </a:r>
            <a:r>
              <a:rPr lang="it-IT" sz="4000" dirty="0" err="1" smtClean="0">
                <a:solidFill>
                  <a:srgbClr val="002060"/>
                </a:solidFill>
              </a:rPr>
              <a:t>paper</a:t>
            </a:r>
            <a:r>
              <a:rPr lang="it-IT" sz="4000" dirty="0">
                <a:solidFill>
                  <a:srgbClr val="002060"/>
                </a:solidFill>
              </a:rPr>
              <a:t> </a:t>
            </a:r>
            <a:r>
              <a:rPr lang="it-IT" sz="4000" dirty="0" err="1" smtClean="0">
                <a:solidFill>
                  <a:srgbClr val="002060"/>
                </a:solidFill>
              </a:rPr>
              <a:t>starting</a:t>
            </a:r>
            <a:r>
              <a:rPr lang="it-IT" sz="4000" dirty="0" smtClean="0">
                <a:solidFill>
                  <a:srgbClr val="002060"/>
                </a:solidFill>
              </a:rPr>
              <a:t> from:</a:t>
            </a:r>
          </a:p>
          <a:p>
            <a:pPr lvl="2"/>
            <a:r>
              <a:rPr lang="it-IT" sz="3200" dirty="0" smtClean="0">
                <a:solidFill>
                  <a:srgbClr val="002060"/>
                </a:solidFill>
              </a:rPr>
              <a:t>Idea</a:t>
            </a:r>
          </a:p>
          <a:p>
            <a:pPr lvl="2"/>
            <a:r>
              <a:rPr lang="it-IT" sz="3200" dirty="0" err="1" smtClean="0">
                <a:solidFill>
                  <a:srgbClr val="002060"/>
                </a:solidFill>
              </a:rPr>
              <a:t>Topic</a:t>
            </a:r>
            <a:endParaRPr lang="it-IT" sz="3200" dirty="0" smtClean="0">
              <a:solidFill>
                <a:srgbClr val="002060"/>
              </a:solidFill>
            </a:endParaRPr>
          </a:p>
          <a:p>
            <a:pPr lvl="2"/>
            <a:r>
              <a:rPr lang="it-IT" sz="3200" dirty="0" err="1" smtClean="0">
                <a:solidFill>
                  <a:srgbClr val="002060"/>
                </a:solidFill>
              </a:rPr>
              <a:t>Keywords</a:t>
            </a:r>
            <a:endParaRPr lang="it-IT" sz="3200" dirty="0" smtClean="0">
              <a:solidFill>
                <a:srgbClr val="002060"/>
              </a:solidFill>
            </a:endParaRPr>
          </a:p>
          <a:p>
            <a:pPr lvl="2"/>
            <a:r>
              <a:rPr lang="it-IT" sz="3200" dirty="0" smtClean="0">
                <a:solidFill>
                  <a:srgbClr val="002060"/>
                </a:solidFill>
              </a:rPr>
              <a:t>Title</a:t>
            </a:r>
          </a:p>
          <a:p>
            <a:pPr lvl="2"/>
            <a:r>
              <a:rPr lang="it-IT" sz="3200" dirty="0" err="1" smtClean="0">
                <a:solidFill>
                  <a:srgbClr val="002060"/>
                </a:solidFill>
              </a:rPr>
              <a:t>Abstract</a:t>
            </a:r>
            <a:r>
              <a:rPr lang="it-IT" sz="3200" dirty="0" smtClean="0">
                <a:solidFill>
                  <a:srgbClr val="002060"/>
                </a:solidFill>
              </a:rPr>
              <a:t> (5-10 </a:t>
            </a:r>
            <a:r>
              <a:rPr lang="it-IT" sz="3200" dirty="0" err="1" smtClean="0">
                <a:solidFill>
                  <a:srgbClr val="002060"/>
                </a:solidFill>
              </a:rPr>
              <a:t>lines</a:t>
            </a:r>
            <a:r>
              <a:rPr lang="it-IT" sz="3200" dirty="0" smtClean="0">
                <a:solidFill>
                  <a:srgbClr val="002060"/>
                </a:solidFill>
              </a:rPr>
              <a:t>)</a:t>
            </a:r>
          </a:p>
          <a:p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asellaDiTesto 5"/>
          <p:cNvSpPr txBox="1"/>
          <p:nvPr/>
        </p:nvSpPr>
        <p:spPr>
          <a:xfrm>
            <a:off x="838200" y="5807592"/>
            <a:ext cx="105156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/>
              <a:t>You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have</a:t>
            </a:r>
            <a:r>
              <a:rPr lang="it-IT" sz="3200" b="1" dirty="0" smtClean="0"/>
              <a:t> 15 minutes for </a:t>
            </a:r>
            <a:r>
              <a:rPr lang="it-IT" sz="3200" b="1" dirty="0" err="1" smtClean="0"/>
              <a:t>working</a:t>
            </a:r>
            <a:r>
              <a:rPr lang="it-IT" sz="3200" b="1" dirty="0" smtClean="0"/>
              <a:t> </a:t>
            </a:r>
            <a:r>
              <a:rPr lang="it-IT" sz="3200" b="1" dirty="0" err="1" smtClean="0"/>
              <a:t>individually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112528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1027906"/>
            <a:ext cx="5092699" cy="3155054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002060"/>
                </a:solidFill>
                <a:latin typeface="Calibri"/>
                <a:cs typeface="Calibri"/>
              </a:rPr>
              <a:t>Exercise</a:t>
            </a:r>
            <a:r>
              <a:rPr lang="it-IT" b="1" dirty="0" smtClean="0">
                <a:solidFill>
                  <a:srgbClr val="002060"/>
                </a:solidFill>
                <a:latin typeface="Calibri"/>
                <a:cs typeface="Calibri"/>
              </a:rPr>
              <a:t> 1 – </a:t>
            </a:r>
            <a:r>
              <a:rPr lang="it-IT" b="1" dirty="0" err="1" smtClean="0">
                <a:solidFill>
                  <a:srgbClr val="002060"/>
                </a:solidFill>
                <a:latin typeface="Calibri"/>
                <a:cs typeface="Calibri"/>
              </a:rPr>
              <a:t>Individual</a:t>
            </a:r>
            <a:r>
              <a:rPr lang="it-IT" b="1" dirty="0" smtClean="0">
                <a:solidFill>
                  <a:srgbClr val="002060"/>
                </a:solidFill>
                <a:latin typeface="Calibri"/>
                <a:cs typeface="Calibri"/>
              </a:rPr>
              <a:t> Work</a:t>
            </a:r>
            <a:br>
              <a:rPr lang="it-IT" b="1" dirty="0" smtClean="0">
                <a:solidFill>
                  <a:srgbClr val="002060"/>
                </a:solidFill>
                <a:latin typeface="Calibri"/>
                <a:cs typeface="Calibri"/>
              </a:rPr>
            </a:br>
            <a:r>
              <a:rPr lang="it-IT" b="1" dirty="0">
                <a:solidFill>
                  <a:srgbClr val="002060"/>
                </a:solidFill>
                <a:latin typeface="Calibri"/>
                <a:cs typeface="Calibri"/>
              </a:rPr>
              <a:t/>
            </a:r>
            <a:br>
              <a:rPr lang="it-IT" b="1" dirty="0">
                <a:solidFill>
                  <a:srgbClr val="002060"/>
                </a:solidFill>
                <a:latin typeface="Calibri"/>
                <a:cs typeface="Calibri"/>
              </a:rPr>
            </a:br>
            <a:r>
              <a:rPr lang="it-IT" dirty="0" err="1" smtClean="0">
                <a:solidFill>
                  <a:srgbClr val="002060"/>
                </a:solidFill>
                <a:latin typeface="Calibri"/>
                <a:cs typeface="Calibri"/>
              </a:rPr>
              <a:t>Example</a:t>
            </a:r>
            <a:endParaRPr lang="it-IT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8" name="Immagine 7" descr="Screenshot abstrac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648" y="-21072"/>
            <a:ext cx="7372352" cy="687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52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99095"/>
            <a:ext cx="10515600" cy="1325563"/>
          </a:xfrm>
        </p:spPr>
        <p:txBody>
          <a:bodyPr/>
          <a:lstStyle/>
          <a:p>
            <a:r>
              <a:rPr lang="it-IT" b="1" dirty="0" err="1" smtClean="0"/>
              <a:t>Structure</a:t>
            </a:r>
            <a:r>
              <a:rPr lang="it-IT" b="1" dirty="0" smtClean="0"/>
              <a:t> of a </a:t>
            </a:r>
            <a:r>
              <a:rPr lang="it-IT" b="1" dirty="0" err="1" smtClean="0"/>
              <a:t>research</a:t>
            </a:r>
            <a:r>
              <a:rPr lang="it-IT" b="1" dirty="0" smtClean="0"/>
              <a:t> </a:t>
            </a:r>
            <a:r>
              <a:rPr lang="it-IT" b="1" dirty="0" err="1" smtClean="0"/>
              <a:t>paper</a:t>
            </a:r>
            <a:endParaRPr lang="it-IT" b="1" dirty="0"/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8313846"/>
              </p:ext>
            </p:extLst>
          </p:nvPr>
        </p:nvGraphicFramePr>
        <p:xfrm>
          <a:off x="1985699" y="1724658"/>
          <a:ext cx="7284735" cy="4861325"/>
        </p:xfrm>
        <a:graphic>
          <a:graphicData uri="http://schemas.openxmlformats.org/drawingml/2006/table">
            <a:tbl>
              <a:tblPr firstRow="1" bandRow="1"/>
              <a:tblGrid>
                <a:gridCol w="2156143"/>
                <a:gridCol w="5128592"/>
              </a:tblGrid>
              <a:tr h="341694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Section</a:t>
                      </a:r>
                      <a:endParaRPr lang="it-IT" sz="16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Purpose</a:t>
                      </a:r>
                      <a:endParaRPr lang="it-IT" sz="16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Title and Index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Clearly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content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Author(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Ensure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recognition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of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author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Abstract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Key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words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what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was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done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(150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words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) and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highlight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keywords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to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understand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the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topic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Introduction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Explain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problem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Context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Explain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the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scientific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context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previous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researches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Methodology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,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Mehod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Techiques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how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data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were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collected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Results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what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was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discovered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  <a:tr h="362633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Discussion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Analysis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Analyses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data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describes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implications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of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findings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  <a:sym typeface="Calibri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362633">
                <a:tc>
                  <a:txBody>
                    <a:bodyPr/>
                    <a:lstStyle/>
                    <a:p>
                      <a:pPr marL="0" marR="0" indent="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Acknowledgements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endParaRPr lang="it-IT" sz="1600" b="0" i="0" dirty="0" smtClean="0">
                        <a:solidFill>
                          <a:srgbClr val="00206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Ensures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those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who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helped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in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research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are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recognised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</a:p>
                  </a:txBody>
                  <a:tcPr/>
                </a:tc>
              </a:tr>
              <a:tr h="566303">
                <a:tc>
                  <a:txBody>
                    <a:bodyPr/>
                    <a:lstStyle/>
                    <a:p>
                      <a:pPr marL="0" marR="0" indent="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References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supporting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materials</a:t>
                      </a:r>
                      <a:endParaRPr lang="it-IT" sz="1600" b="0" i="0" dirty="0" smtClean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just"/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Ensures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previous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published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works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are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recognised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 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542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87906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  <a:latin typeface="Calibri"/>
                <a:cs typeface="Calibri"/>
              </a:rPr>
              <a:t>Exercise</a:t>
            </a:r>
            <a:r>
              <a:rPr lang="it-IT" b="1" dirty="0" smtClean="0">
                <a:solidFill>
                  <a:srgbClr val="002060"/>
                </a:solidFill>
                <a:latin typeface="Calibri"/>
                <a:cs typeface="Calibri"/>
              </a:rPr>
              <a:t> 2 – Work in </a:t>
            </a:r>
            <a:r>
              <a:rPr lang="it-IT" b="1" dirty="0" err="1" smtClean="0">
                <a:solidFill>
                  <a:srgbClr val="002060"/>
                </a:solidFill>
                <a:latin typeface="Calibri"/>
                <a:cs typeface="Calibri"/>
              </a:rPr>
              <a:t>pairs</a:t>
            </a:r>
            <a:endParaRPr lang="it-IT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sz="3200" dirty="0" smtClean="0">
                <a:solidFill>
                  <a:srgbClr val="002060"/>
                </a:solidFill>
              </a:rPr>
              <a:t>Compare in </a:t>
            </a:r>
            <a:r>
              <a:rPr lang="it-IT" sz="3200" dirty="0" err="1" smtClean="0">
                <a:solidFill>
                  <a:srgbClr val="002060"/>
                </a:solidFill>
              </a:rPr>
              <a:t>pairs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your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works</a:t>
            </a:r>
            <a:r>
              <a:rPr lang="it-IT" sz="3200" dirty="0" smtClean="0">
                <a:solidFill>
                  <a:srgbClr val="002060"/>
                </a:solidFill>
              </a:rPr>
              <a:t>. Exchange </a:t>
            </a:r>
            <a:r>
              <a:rPr lang="it-IT" sz="3200" dirty="0" err="1" smtClean="0">
                <a:solidFill>
                  <a:srgbClr val="002060"/>
                </a:solidFill>
              </a:rPr>
              <a:t>your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products</a:t>
            </a:r>
            <a:r>
              <a:rPr lang="it-IT" sz="3200" dirty="0" smtClean="0">
                <a:solidFill>
                  <a:srgbClr val="002060"/>
                </a:solidFill>
              </a:rPr>
              <a:t> and </a:t>
            </a:r>
            <a:r>
              <a:rPr lang="it-IT" sz="3200" dirty="0" err="1" smtClean="0">
                <a:solidFill>
                  <a:srgbClr val="002060"/>
                </a:solidFill>
              </a:rPr>
              <a:t>analyze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them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individually</a:t>
            </a:r>
            <a:r>
              <a:rPr lang="it-IT" sz="3200" dirty="0" smtClean="0">
                <a:solidFill>
                  <a:srgbClr val="002060"/>
                </a:solidFill>
              </a:rPr>
              <a:t> (5 minutes);</a:t>
            </a:r>
          </a:p>
          <a:p>
            <a:r>
              <a:rPr lang="it-IT" sz="3200" dirty="0" err="1" smtClean="0">
                <a:solidFill>
                  <a:srgbClr val="002060"/>
                </a:solidFill>
              </a:rPr>
              <a:t>Present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each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other</a:t>
            </a:r>
            <a:r>
              <a:rPr lang="it-IT" sz="3200" dirty="0" smtClean="0">
                <a:solidFill>
                  <a:srgbClr val="002060"/>
                </a:solidFill>
              </a:rPr>
              <a:t> the  </a:t>
            </a:r>
            <a:r>
              <a:rPr lang="it-IT" sz="3200" dirty="0" err="1" smtClean="0">
                <a:solidFill>
                  <a:srgbClr val="002060"/>
                </a:solidFill>
              </a:rPr>
              <a:t>process</a:t>
            </a:r>
            <a:r>
              <a:rPr lang="it-IT" sz="3200" dirty="0" smtClean="0">
                <a:solidFill>
                  <a:srgbClr val="002060"/>
                </a:solidFill>
              </a:rPr>
              <a:t>, the idea, the </a:t>
            </a:r>
            <a:r>
              <a:rPr lang="it-IT" sz="3200" dirty="0" err="1" smtClean="0">
                <a:solidFill>
                  <a:srgbClr val="002060"/>
                </a:solidFill>
              </a:rPr>
              <a:t>title</a:t>
            </a:r>
            <a:r>
              <a:rPr lang="it-IT" sz="3200" dirty="0" smtClean="0">
                <a:solidFill>
                  <a:srgbClr val="002060"/>
                </a:solidFill>
              </a:rPr>
              <a:t>, </a:t>
            </a:r>
            <a:r>
              <a:rPr lang="it-IT" sz="3200" dirty="0" err="1" smtClean="0">
                <a:solidFill>
                  <a:srgbClr val="002060"/>
                </a:solidFill>
              </a:rPr>
              <a:t>keywords</a:t>
            </a:r>
            <a:r>
              <a:rPr lang="it-IT" sz="3200" dirty="0" smtClean="0">
                <a:solidFill>
                  <a:srgbClr val="002060"/>
                </a:solidFill>
              </a:rPr>
              <a:t> and the </a:t>
            </a:r>
            <a:r>
              <a:rPr lang="it-IT" sz="3200" dirty="0" err="1" smtClean="0">
                <a:solidFill>
                  <a:srgbClr val="002060"/>
                </a:solidFill>
              </a:rPr>
              <a:t>abstract</a:t>
            </a:r>
            <a:r>
              <a:rPr lang="it-IT" sz="3200" dirty="0" smtClean="0">
                <a:solidFill>
                  <a:srgbClr val="002060"/>
                </a:solidFill>
              </a:rPr>
              <a:t> (5 minutes for </a:t>
            </a:r>
            <a:r>
              <a:rPr lang="it-IT" sz="3200" dirty="0" err="1" smtClean="0">
                <a:solidFill>
                  <a:srgbClr val="002060"/>
                </a:solidFill>
              </a:rPr>
              <a:t>each</a:t>
            </a:r>
            <a:r>
              <a:rPr lang="it-IT" sz="3200" dirty="0" smtClean="0">
                <a:solidFill>
                  <a:srgbClr val="002060"/>
                </a:solidFill>
              </a:rPr>
              <a:t>);</a:t>
            </a:r>
          </a:p>
          <a:p>
            <a:r>
              <a:rPr lang="it-IT" sz="3200" dirty="0" err="1" smtClean="0">
                <a:solidFill>
                  <a:srgbClr val="002060"/>
                </a:solidFill>
              </a:rPr>
              <a:t>Find</a:t>
            </a:r>
            <a:r>
              <a:rPr lang="it-IT" sz="3200" dirty="0" smtClean="0">
                <a:solidFill>
                  <a:srgbClr val="002060"/>
                </a:solidFill>
              </a:rPr>
              <a:t> out </a:t>
            </a:r>
            <a:r>
              <a:rPr lang="it-IT" sz="3200" dirty="0" err="1" smtClean="0">
                <a:solidFill>
                  <a:srgbClr val="002060"/>
                </a:solidFill>
              </a:rPr>
              <a:t>strenghts</a:t>
            </a:r>
            <a:r>
              <a:rPr lang="it-IT" sz="3200" dirty="0" smtClean="0">
                <a:solidFill>
                  <a:srgbClr val="002060"/>
                </a:solidFill>
              </a:rPr>
              <a:t> and </a:t>
            </a:r>
            <a:r>
              <a:rPr lang="it-IT" sz="3200" dirty="0" err="1" smtClean="0">
                <a:solidFill>
                  <a:srgbClr val="002060"/>
                </a:solidFill>
              </a:rPr>
              <a:t>weaknesses</a:t>
            </a:r>
            <a:r>
              <a:rPr lang="it-IT" sz="3200" dirty="0" smtClean="0">
                <a:solidFill>
                  <a:srgbClr val="002060"/>
                </a:solidFill>
              </a:rPr>
              <a:t> of </a:t>
            </a:r>
            <a:r>
              <a:rPr lang="it-IT" sz="3200" dirty="0" err="1" smtClean="0">
                <a:solidFill>
                  <a:srgbClr val="002060"/>
                </a:solidFill>
              </a:rPr>
              <a:t>your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works</a:t>
            </a:r>
            <a:r>
              <a:rPr lang="it-IT" sz="3200" dirty="0" smtClean="0">
                <a:solidFill>
                  <a:srgbClr val="002060"/>
                </a:solidFill>
              </a:rPr>
              <a:t> to </a:t>
            </a:r>
            <a:r>
              <a:rPr lang="it-IT" sz="3200" dirty="0" err="1" smtClean="0">
                <a:solidFill>
                  <a:srgbClr val="002060"/>
                </a:solidFill>
              </a:rPr>
              <a:t>support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each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other</a:t>
            </a:r>
            <a:r>
              <a:rPr lang="it-IT" sz="3200" dirty="0" smtClean="0">
                <a:solidFill>
                  <a:srgbClr val="002060"/>
                </a:solidFill>
              </a:rPr>
              <a:t> to </a:t>
            </a:r>
            <a:r>
              <a:rPr lang="it-IT" sz="3200" dirty="0" err="1" smtClean="0">
                <a:solidFill>
                  <a:srgbClr val="002060"/>
                </a:solidFill>
              </a:rPr>
              <a:t>improve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your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works</a:t>
            </a:r>
            <a:r>
              <a:rPr lang="it-IT" sz="3200" dirty="0" smtClean="0">
                <a:solidFill>
                  <a:srgbClr val="002060"/>
                </a:solidFill>
              </a:rPr>
              <a:t> and </a:t>
            </a:r>
            <a:r>
              <a:rPr lang="it-IT" sz="3200" dirty="0" err="1" smtClean="0">
                <a:solidFill>
                  <a:srgbClr val="002060"/>
                </a:solidFill>
              </a:rPr>
              <a:t>academic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writing</a:t>
            </a:r>
            <a:r>
              <a:rPr lang="it-IT" sz="3200" dirty="0" smtClean="0">
                <a:solidFill>
                  <a:srgbClr val="002060"/>
                </a:solidFill>
              </a:rPr>
              <a:t> </a:t>
            </a:r>
            <a:r>
              <a:rPr lang="it-IT" sz="3200" dirty="0" err="1" smtClean="0">
                <a:solidFill>
                  <a:srgbClr val="002060"/>
                </a:solidFill>
              </a:rPr>
              <a:t>skills</a:t>
            </a:r>
            <a:r>
              <a:rPr lang="it-IT" sz="3200" dirty="0" smtClean="0">
                <a:solidFill>
                  <a:srgbClr val="002060"/>
                </a:solidFill>
              </a:rPr>
              <a:t> (5 minutes).</a:t>
            </a:r>
          </a:p>
          <a:p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66699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687906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  <a:latin typeface="Calibri"/>
                <a:cs typeface="Calibri"/>
              </a:rPr>
              <a:t>Conclusion</a:t>
            </a:r>
            <a:endParaRPr lang="it-IT" b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>
                <a:solidFill>
                  <a:srgbClr val="002060"/>
                </a:solidFill>
              </a:rPr>
              <a:t>To conclude </a:t>
            </a:r>
            <a:r>
              <a:rPr lang="it-IT" dirty="0" err="1" smtClean="0">
                <a:solidFill>
                  <a:srgbClr val="002060"/>
                </a:solidFill>
              </a:rPr>
              <a:t>this</a:t>
            </a:r>
            <a:r>
              <a:rPr lang="it-IT" dirty="0" smtClean="0">
                <a:solidFill>
                  <a:srgbClr val="002060"/>
                </a:solidFill>
              </a:rPr>
              <a:t> session </a:t>
            </a:r>
            <a:r>
              <a:rPr lang="it-IT" dirty="0" err="1" smtClean="0">
                <a:solidFill>
                  <a:srgbClr val="002060"/>
                </a:solidFill>
              </a:rPr>
              <a:t>we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ask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you</a:t>
            </a:r>
            <a:r>
              <a:rPr lang="it-IT" dirty="0" smtClean="0">
                <a:solidFill>
                  <a:srgbClr val="002060"/>
                </a:solidFill>
              </a:rPr>
              <a:t> to: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>
                <a:solidFill>
                  <a:srgbClr val="002060"/>
                </a:solidFill>
              </a:rPr>
              <a:t>S</a:t>
            </a:r>
            <a:r>
              <a:rPr lang="it-IT" dirty="0" smtClean="0">
                <a:solidFill>
                  <a:srgbClr val="002060"/>
                </a:solidFill>
              </a:rPr>
              <a:t>hare </a:t>
            </a:r>
            <a:r>
              <a:rPr lang="it-IT" dirty="0" err="1" smtClean="0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</a:t>
            </a:r>
            <a:r>
              <a:rPr lang="it-IT" dirty="0" err="1" smtClean="0">
                <a:solidFill>
                  <a:srgbClr val="002060"/>
                </a:solidFill>
              </a:rPr>
              <a:t>mpression</a:t>
            </a:r>
            <a:r>
              <a:rPr lang="it-IT" dirty="0" smtClean="0">
                <a:solidFill>
                  <a:srgbClr val="002060"/>
                </a:solidFill>
              </a:rPr>
              <a:t>  and </a:t>
            </a:r>
            <a:r>
              <a:rPr lang="it-IT" dirty="0" err="1" smtClean="0">
                <a:solidFill>
                  <a:srgbClr val="002060"/>
                </a:solidFill>
              </a:rPr>
              <a:t>reflections</a:t>
            </a:r>
            <a:r>
              <a:rPr lang="it-IT" dirty="0" smtClean="0">
                <a:solidFill>
                  <a:srgbClr val="002060"/>
                </a:solidFill>
              </a:rPr>
              <a:t> on the </a:t>
            </a:r>
            <a:r>
              <a:rPr lang="it-IT" dirty="0" err="1" smtClean="0">
                <a:solidFill>
                  <a:srgbClr val="002060"/>
                </a:solidFill>
              </a:rPr>
              <a:t>exercises</a:t>
            </a:r>
            <a:r>
              <a:rPr lang="it-IT" dirty="0" smtClean="0">
                <a:solidFill>
                  <a:srgbClr val="002060"/>
                </a:solidFill>
              </a:rPr>
              <a:t>,</a:t>
            </a:r>
            <a:endParaRPr lang="it-IT" dirty="0">
              <a:solidFill>
                <a:srgbClr val="002060"/>
              </a:solidFill>
            </a:endParaRPr>
          </a:p>
          <a:p>
            <a:r>
              <a:rPr lang="it-IT" dirty="0" smtClean="0">
                <a:solidFill>
                  <a:srgbClr val="002060"/>
                </a:solidFill>
              </a:rPr>
              <a:t>Pose some </a:t>
            </a:r>
            <a:r>
              <a:rPr lang="it-IT" dirty="0" err="1" smtClean="0">
                <a:solidFill>
                  <a:srgbClr val="002060"/>
                </a:solidFill>
              </a:rPr>
              <a:t>questions</a:t>
            </a:r>
            <a:r>
              <a:rPr lang="it-IT" dirty="0" smtClean="0">
                <a:solidFill>
                  <a:srgbClr val="002060"/>
                </a:solidFill>
              </a:rPr>
              <a:t>.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94415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image2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3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051906" y="6347762"/>
            <a:ext cx="3393684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8239431" y="6474363"/>
            <a:ext cx="3153263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2" name="Shape 62"/>
          <p:cNvSpPr/>
          <p:nvPr/>
        </p:nvSpPr>
        <p:spPr>
          <a:xfrm>
            <a:off x="413101" y="2645220"/>
            <a:ext cx="10769403" cy="14342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ctr">
              <a:lnSpc>
                <a:spcPct val="90000"/>
              </a:lnSpc>
              <a:defRPr sz="1800" b="0">
                <a:solidFill>
                  <a:srgbClr val="000000"/>
                </a:solidFill>
              </a:defRPr>
            </a:pPr>
            <a:r>
              <a:rPr sz="4800" dirty="0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Why </a:t>
            </a:r>
            <a:r>
              <a:rPr sz="4800" dirty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is it important to </a:t>
            </a:r>
            <a:r>
              <a:rPr lang="it-IT" sz="4800" dirty="0" err="1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know</a:t>
            </a:r>
            <a:r>
              <a:rPr lang="it-IT" sz="4800" dirty="0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4800" dirty="0" err="1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how</a:t>
            </a:r>
            <a:r>
              <a:rPr lang="it-IT" sz="4800" dirty="0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lvl="0" algn="ctr">
              <a:lnSpc>
                <a:spcPct val="90000"/>
              </a:lnSpc>
              <a:defRPr sz="1800" b="0">
                <a:solidFill>
                  <a:srgbClr val="000000"/>
                </a:solidFill>
              </a:defRPr>
            </a:pPr>
            <a:r>
              <a:rPr lang="it-IT" sz="4800" dirty="0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to </a:t>
            </a:r>
            <a:r>
              <a:rPr lang="it-IT" sz="4800" dirty="0" err="1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think</a:t>
            </a:r>
            <a:r>
              <a:rPr lang="it-IT" sz="4800" dirty="0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4800" dirty="0" err="1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about</a:t>
            </a:r>
            <a:r>
              <a:rPr lang="it-IT" sz="4800" dirty="0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it-IT" sz="4800" dirty="0" err="1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good</a:t>
            </a:r>
            <a:r>
              <a:rPr lang="it-IT" sz="4800" dirty="0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4800" dirty="0" err="1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scientific</a:t>
            </a:r>
            <a:r>
              <a:rPr lang="it-IT" sz="4800" dirty="0" smtClean="0">
                <a:solidFill>
                  <a:srgbClr val="376092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48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project</a:t>
            </a:r>
            <a:r>
              <a:rPr lang="it-IT" sz="48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? </a:t>
            </a:r>
          </a:p>
        </p:txBody>
      </p:sp>
      <p:pic>
        <p:nvPicPr>
          <p:cNvPr id="63" name="image4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189361" y="1179373"/>
            <a:ext cx="993143" cy="93789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"/>
          <p:cNvSpPr txBox="1"/>
          <p:nvPr/>
        </p:nvSpPr>
        <p:spPr>
          <a:xfrm>
            <a:off x="413100" y="978499"/>
            <a:ext cx="10115208" cy="1261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ctr" rtl="0" latinLnBrk="1" hangingPunct="0"/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importance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of the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academic</a:t>
            </a:r>
            <a:r>
              <a:rPr lang="it-IT" sz="28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writing</a:t>
            </a:r>
            <a:r>
              <a:rPr lang="it-IT" sz="28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Adult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Education</a:t>
            </a:r>
            <a:endParaRPr lang="it-IT" sz="2800" b="1" dirty="0" smtClean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ctr" rtl="0" latinLnBrk="1" hangingPunct="0"/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hinking</a:t>
            </a:r>
            <a:r>
              <a:rPr lang="it-IT" sz="28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about</a:t>
            </a:r>
            <a:r>
              <a:rPr lang="it-IT" sz="28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28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project</a:t>
            </a:r>
            <a:endParaRPr lang="it-IT" sz="2800" b="1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spc="0" normalizeH="0" baseline="0" dirty="0">
              <a:ln>
                <a:noFill/>
              </a:ln>
              <a:solidFill>
                <a:srgbClr val="376092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5" y="4427257"/>
            <a:ext cx="46736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37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7939"/>
            <a:ext cx="12192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3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51906" y="6347762"/>
            <a:ext cx="3393684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8239431" y="6474363"/>
            <a:ext cx="3153263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2" name="Shape 62"/>
          <p:cNvSpPr/>
          <p:nvPr/>
        </p:nvSpPr>
        <p:spPr>
          <a:xfrm>
            <a:off x="477215" y="2872140"/>
            <a:ext cx="8434704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lang="it-IT" sz="36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Where</a:t>
            </a:r>
            <a:r>
              <a:rPr lang="it-IT" sz="36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do </a:t>
            </a:r>
            <a:r>
              <a:rPr lang="it-IT" sz="36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you</a:t>
            </a:r>
            <a:r>
              <a:rPr lang="it-IT" sz="36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extrapolate a </a:t>
            </a:r>
            <a:r>
              <a:rPr lang="it-IT" sz="36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36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idea?</a:t>
            </a:r>
          </a:p>
          <a:p>
            <a:pPr lvl="0" algn="just">
              <a:lnSpc>
                <a:spcPct val="150000"/>
              </a:lnSpc>
              <a:defRPr sz="1800" b="0">
                <a:solidFill>
                  <a:srgbClr val="000000"/>
                </a:solidFill>
              </a:defRPr>
            </a:pPr>
            <a:r>
              <a:rPr lang="it-IT" sz="2400" dirty="0" err="1">
                <a:solidFill>
                  <a:srgbClr val="002060"/>
                </a:solidFill>
                <a:latin typeface="Calibri" charset="0"/>
                <a:ea typeface="Calibri" charset="0"/>
                <a:cs typeface="Calibri" charset="0"/>
              </a:rPr>
              <a:t>Exercise</a:t>
            </a:r>
            <a:r>
              <a:rPr lang="it-IT" sz="2400" dirty="0">
                <a:latin typeface="Calibri" charset="0"/>
                <a:ea typeface="Calibri" charset="0"/>
                <a:cs typeface="Calibri" charset="0"/>
              </a:rPr>
              <a:t>:</a:t>
            </a: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Please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discuss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topic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pairs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write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results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down</a:t>
            </a:r>
          </a:p>
          <a:p>
            <a:pPr lvl="0" algn="l">
              <a:defRPr sz="1800" b="0">
                <a:solidFill>
                  <a:srgbClr val="000000"/>
                </a:solidFill>
              </a:defRPr>
            </a:pP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You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have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5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minutes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).</a:t>
            </a:r>
          </a:p>
        </p:txBody>
      </p:sp>
      <p:pic>
        <p:nvPicPr>
          <p:cNvPr id="63" name="image4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189361" y="1179373"/>
            <a:ext cx="993143" cy="93789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"/>
          <p:cNvSpPr txBox="1"/>
          <p:nvPr/>
        </p:nvSpPr>
        <p:spPr>
          <a:xfrm>
            <a:off x="477213" y="1179373"/>
            <a:ext cx="9482667" cy="169276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just" rtl="0" latinLnBrk="1" hangingPunct="0"/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importance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of the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academic</a:t>
            </a:r>
            <a:r>
              <a:rPr lang="it-IT" sz="28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writing</a:t>
            </a:r>
            <a:r>
              <a:rPr lang="it-IT" sz="28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it-IT" sz="28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Adult</a:t>
            </a:r>
            <a:r>
              <a:rPr lang="it-IT" sz="28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Education</a:t>
            </a:r>
            <a:endParaRPr lang="it-IT" sz="2800" b="1" dirty="0" smtClean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just" rtl="0" latinLnBrk="1" hangingPunct="0"/>
            <a:endParaRPr lang="it-IT" sz="2800" b="1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just" rtl="0" latinLnBrk="1" hangingPunct="0"/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Thinking</a:t>
            </a:r>
            <a:r>
              <a:rPr lang="it-IT" sz="28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about</a:t>
            </a:r>
            <a:r>
              <a:rPr lang="it-IT" sz="28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28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project</a:t>
            </a:r>
            <a:endParaRPr lang="it-IT" sz="2800" b="1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r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spc="0" normalizeH="0" baseline="0" dirty="0">
              <a:ln>
                <a:noFill/>
              </a:ln>
              <a:solidFill>
                <a:srgbClr val="376092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4761" y="4439554"/>
            <a:ext cx="3455467" cy="18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1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7939"/>
            <a:ext cx="12192000" cy="68468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image2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12192000" cy="684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3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051906" y="6347762"/>
            <a:ext cx="3393684" cy="522392"/>
          </a:xfrm>
          <a:prstGeom prst="rect">
            <a:avLst/>
          </a:prstGeom>
          <a:ln w="12700">
            <a:miter lim="400000"/>
          </a:ln>
        </p:spPr>
      </p:pic>
      <p:sp>
        <p:nvSpPr>
          <p:cNvPr id="61" name="Shape 61"/>
          <p:cNvSpPr/>
          <p:nvPr/>
        </p:nvSpPr>
        <p:spPr>
          <a:xfrm>
            <a:off x="8239431" y="6474363"/>
            <a:ext cx="3153263" cy="2769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just">
              <a:defRPr sz="120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pPr lvl="0">
              <a:defRPr sz="1800" b="0">
                <a:ln w="9525">
                  <a:noFill/>
                </a:ln>
                <a:solidFill>
                  <a:srgbClr val="000000"/>
                </a:solidFill>
                <a:effectLst/>
              </a:defRPr>
            </a:pPr>
            <a:r>
              <a:rPr sz="1200" b="0" dirty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University  of Florence  </a:t>
            </a:r>
            <a:r>
              <a:rPr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201</a:t>
            </a:r>
            <a:r>
              <a:rPr lang="it-IT" sz="1200" b="0" dirty="0" smtClean="0">
                <a:ln w="18415"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outerShdw blurRad="63500" dir="3600000" rotWithShape="0">
                    <a:srgbClr val="000000">
                      <a:alpha val="70000"/>
                    </a:srgbClr>
                  </a:outerShdw>
                </a:effectLst>
              </a:rPr>
              <a:t>5</a:t>
            </a:r>
            <a:endParaRPr sz="1200" b="0" dirty="0">
              <a:ln w="18415">
                <a:solidFill>
                  <a:srgbClr val="FFFFFF"/>
                </a:solidFill>
              </a:ln>
              <a:solidFill>
                <a:srgbClr val="FFFFFF"/>
              </a:solidFill>
              <a:effectLst>
                <a:outerShdw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2" name="Shape 62"/>
          <p:cNvSpPr/>
          <p:nvPr/>
        </p:nvSpPr>
        <p:spPr>
          <a:xfrm>
            <a:off x="700164" y="2722158"/>
            <a:ext cx="10791673" cy="362560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marL="334210" lvl="0" indent="-334210" algn="just">
              <a:lnSpc>
                <a:spcPct val="120000"/>
              </a:lnSpc>
              <a:buSzPct val="100000"/>
              <a:buAutoNum type="arabicParenR"/>
              <a:defRPr sz="1800" b="0">
                <a:solidFill>
                  <a:srgbClr val="000000"/>
                </a:solidFill>
              </a:defRPr>
            </a:pP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Methodology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is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base of 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Contents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base of 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theory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, </a:t>
            </a:r>
            <a:r>
              <a:rPr lang="it-IT" sz="2400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base of 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development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of the Knowledge in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Adult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Education</a:t>
            </a:r>
            <a:endParaRPr lang="it-IT" sz="2400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lvl="0" algn="just">
              <a:lnSpc>
                <a:spcPct val="120000"/>
              </a:lnSpc>
              <a:defRPr sz="1800" b="0">
                <a:solidFill>
                  <a:srgbClr val="000000"/>
                </a:solidFill>
              </a:defRPr>
            </a:pPr>
            <a:endParaRPr lang="it-IT" sz="2400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34210" lvl="0" indent="-334210" algn="just">
              <a:lnSpc>
                <a:spcPct val="120000"/>
              </a:lnSpc>
              <a:buSzPct val="100000"/>
              <a:buAutoNum type="arabicParenR" startAt="2"/>
              <a:defRPr sz="1800" b="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its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Methodology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are part of 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Lifelong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Learning Course of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every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type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of job</a:t>
            </a:r>
          </a:p>
          <a:p>
            <a:pPr lvl="0" algn="just">
              <a:lnSpc>
                <a:spcPct val="120000"/>
              </a:lnSpc>
              <a:defRPr sz="1800" b="0">
                <a:solidFill>
                  <a:srgbClr val="000000"/>
                </a:solidFill>
              </a:defRPr>
            </a:pPr>
            <a:endParaRPr lang="it-IT" sz="2400" dirty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334210" lvl="0" indent="-334210" algn="just">
              <a:lnSpc>
                <a:spcPct val="120000"/>
              </a:lnSpc>
              <a:buSzPct val="100000"/>
              <a:buAutoNum type="arabicParenR" startAt="3"/>
              <a:defRPr sz="1800" b="0">
                <a:solidFill>
                  <a:srgbClr val="000000"/>
                </a:solidFill>
              </a:defRPr>
            </a:pP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its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Methodology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give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good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deep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framework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to the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Professionalization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in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Adult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400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Education</a:t>
            </a:r>
            <a:r>
              <a:rPr lang="it-IT" sz="2400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Work</a:t>
            </a:r>
          </a:p>
        </p:txBody>
      </p:sp>
      <p:pic>
        <p:nvPicPr>
          <p:cNvPr id="63" name="image4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0896122" y="1179373"/>
            <a:ext cx="993143" cy="937895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CasellaDiTesto 1"/>
          <p:cNvSpPr txBox="1"/>
          <p:nvPr/>
        </p:nvSpPr>
        <p:spPr>
          <a:xfrm>
            <a:off x="355742" y="1101609"/>
            <a:ext cx="10115208" cy="101565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pPr lvl="0" algn="just" rtl="0" latinLnBrk="1" hangingPunct="0"/>
            <a:r>
              <a:rPr lang="it-IT" sz="32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The </a:t>
            </a:r>
            <a:r>
              <a:rPr lang="it-IT" sz="32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importance</a:t>
            </a:r>
            <a:r>
              <a:rPr lang="it-IT" sz="32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of the </a:t>
            </a:r>
            <a:r>
              <a:rPr lang="it-IT" sz="32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academic</a:t>
            </a:r>
            <a:r>
              <a:rPr lang="it-IT" sz="32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32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writing</a:t>
            </a:r>
            <a:r>
              <a:rPr lang="it-IT" sz="3200" b="1" dirty="0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32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in </a:t>
            </a:r>
            <a:r>
              <a:rPr lang="it-IT" sz="3200" b="1" dirty="0" err="1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Adult</a:t>
            </a:r>
            <a:r>
              <a:rPr lang="it-IT" sz="3200" b="1" dirty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3200" b="1" dirty="0" err="1" smtClean="0">
                <a:solidFill>
                  <a:srgbClr val="00487F"/>
                </a:solidFill>
                <a:latin typeface="Calibri" charset="0"/>
                <a:ea typeface="Calibri" charset="0"/>
                <a:cs typeface="Calibri" charset="0"/>
              </a:rPr>
              <a:t>Education</a:t>
            </a:r>
            <a:endParaRPr lang="it-IT" sz="3200" b="1" dirty="0" smtClean="0">
              <a:solidFill>
                <a:srgbClr val="00487F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800" b="1" i="0" u="none" strike="noStrike" cap="none" spc="0" normalizeH="0" baseline="0" dirty="0" smtClean="0">
                <a:ln>
                  <a:noFill/>
                </a:ln>
                <a:solidFill>
                  <a:srgbClr val="37609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The</a:t>
            </a:r>
            <a:r>
              <a:rPr kumimoji="0" lang="it-IT" sz="2800" b="1" i="0" u="none" strike="noStrike" cap="none" spc="0" normalizeH="0" dirty="0" smtClean="0">
                <a:ln>
                  <a:noFill/>
                </a:ln>
                <a:solidFill>
                  <a:srgbClr val="37609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it-IT" sz="2800" b="1" i="0" u="none" strike="noStrike" cap="none" spc="0" normalizeH="0" dirty="0" err="1" smtClean="0">
                <a:ln>
                  <a:noFill/>
                </a:ln>
                <a:solidFill>
                  <a:srgbClr val="37609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Reasons</a:t>
            </a:r>
            <a:r>
              <a:rPr kumimoji="0" lang="it-IT" sz="2800" b="1" i="0" u="none" strike="noStrike" cap="none" spc="0" normalizeH="0" dirty="0" smtClean="0">
                <a:ln>
                  <a:noFill/>
                </a:ln>
                <a:solidFill>
                  <a:srgbClr val="37609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for the </a:t>
            </a:r>
            <a:r>
              <a:rPr kumimoji="0" lang="it-IT" sz="2800" b="1" i="0" u="none" strike="noStrike" cap="none" spc="0" normalizeH="0" dirty="0" err="1" smtClean="0">
                <a:ln>
                  <a:noFill/>
                </a:ln>
                <a:solidFill>
                  <a:srgbClr val="376092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Methodology</a:t>
            </a:r>
            <a:endParaRPr kumimoji="0" lang="it-IT" sz="2800" b="1" i="0" u="none" strike="noStrike" cap="none" spc="0" normalizeH="0" baseline="0" dirty="0">
              <a:ln>
                <a:noFill/>
              </a:ln>
              <a:solidFill>
                <a:srgbClr val="376092"/>
              </a:solidFill>
              <a:effectLst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2723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99095"/>
            <a:ext cx="10515600" cy="1325563"/>
          </a:xfrm>
        </p:spPr>
        <p:txBody>
          <a:bodyPr/>
          <a:lstStyle/>
          <a:p>
            <a:r>
              <a:rPr lang="it-IT" b="1" dirty="0" err="1" smtClean="0"/>
              <a:t>Structure</a:t>
            </a:r>
            <a:r>
              <a:rPr lang="it-IT" b="1" dirty="0" smtClean="0"/>
              <a:t> of a </a:t>
            </a:r>
            <a:r>
              <a:rPr lang="it-IT" b="1" dirty="0" err="1" smtClean="0"/>
              <a:t>academic</a:t>
            </a:r>
            <a:r>
              <a:rPr lang="it-IT" b="1" dirty="0" smtClean="0"/>
              <a:t> </a:t>
            </a:r>
            <a:r>
              <a:rPr lang="it-IT" b="1" dirty="0" err="1" smtClean="0"/>
              <a:t>paper</a:t>
            </a:r>
            <a:endParaRPr lang="it-IT" b="1" dirty="0"/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8036076"/>
              </p:ext>
            </p:extLst>
          </p:nvPr>
        </p:nvGraphicFramePr>
        <p:xfrm>
          <a:off x="676653" y="1496853"/>
          <a:ext cx="10677146" cy="5345167"/>
        </p:xfrm>
        <a:graphic>
          <a:graphicData uri="http://schemas.openxmlformats.org/drawingml/2006/table">
            <a:tbl>
              <a:tblPr firstRow="1" bandRow="1"/>
              <a:tblGrid>
                <a:gridCol w="2267715"/>
                <a:gridCol w="3998146"/>
                <a:gridCol w="4411285"/>
              </a:tblGrid>
              <a:tr h="314994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Section</a:t>
                      </a:r>
                      <a:endParaRPr lang="it-IT" sz="16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Research</a:t>
                      </a:r>
                      <a:r>
                        <a:rPr lang="it-IT" sz="1600" b="0" i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paper</a:t>
                      </a:r>
                      <a:endParaRPr lang="it-IT" sz="16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latin typeface="Calibri" charset="0"/>
                          <a:ea typeface="Calibri" charset="0"/>
                          <a:cs typeface="Calibri" charset="0"/>
                        </a:rPr>
                        <a:t>Purpose</a:t>
                      </a:r>
                      <a:endParaRPr lang="it-IT" sz="1600" b="0" i="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14994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Title and Index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Title and Index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Clearly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content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  <a:tr h="314994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Author(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Author(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Ensure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recognition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of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author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(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)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44080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Abstract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Key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words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Abstract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Key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words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what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was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done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(150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words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) and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highlight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keywords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to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understand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the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topic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  <a:tr h="314994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Introduction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Introduction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Explain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problem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44080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Section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1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Context</a:t>
                      </a:r>
                      <a:endParaRPr lang="it-IT" sz="1600" b="0" i="0" dirty="0" smtClean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just"/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Explain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the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scientific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context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previous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researches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  <a:tr h="314994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Section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2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Methodology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,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Mehod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Techiques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how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data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were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collected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44080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Section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3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Results</a:t>
                      </a:r>
                      <a:endParaRPr lang="it-IT" sz="1600" b="0" i="0" dirty="0" smtClean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  <a:p>
                      <a:pPr algn="just"/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Describes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what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was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discovered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</a:tr>
              <a:tr h="544080"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Conclusion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Discussion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Analysis</a:t>
                      </a:r>
                    </a:p>
                    <a:p>
                      <a:pPr algn="just"/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  <a:sym typeface="Calibri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Analyses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data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describes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implications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of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findings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  <a:sym typeface="Calibri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544080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Acknowledgements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endParaRPr lang="it-IT" sz="1600" b="0" i="0" dirty="0" smtClean="0">
                        <a:solidFill>
                          <a:srgbClr val="00206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Acknowledgements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endParaRPr lang="it-IT" sz="1600" b="0" i="0" dirty="0" smtClean="0">
                        <a:solidFill>
                          <a:srgbClr val="002060"/>
                        </a:solidFill>
                        <a:effectLst/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Ensures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those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who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helped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in the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research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are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recognised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  <a:sym typeface="Calibri"/>
                        </a:rPr>
                        <a:t> </a:t>
                      </a:r>
                    </a:p>
                  </a:txBody>
                  <a:tcPr/>
                </a:tc>
              </a:tr>
              <a:tr h="77316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References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supporting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materials</a:t>
                      </a:r>
                      <a:endParaRPr lang="it-IT" sz="1600" b="0" i="0" dirty="0" smtClean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References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and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supporting</a:t>
                      </a:r>
                      <a:r>
                        <a:rPr lang="it-IT" sz="1600" b="0" i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materials</a:t>
                      </a:r>
                      <a:endParaRPr lang="it-IT" sz="1600" b="0" i="0" dirty="0" smtClean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600" b="0" i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Ensures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previous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published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works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are </a:t>
                      </a:r>
                      <a:r>
                        <a:rPr lang="it-IT" sz="1600" b="0" i="0" baseline="0" dirty="0" err="1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recognised</a:t>
                      </a:r>
                      <a:r>
                        <a:rPr lang="it-IT" sz="1600" b="0" i="0" baseline="0" dirty="0" smtClean="0">
                          <a:solidFill>
                            <a:srgbClr val="002060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  </a:t>
                      </a:r>
                      <a:endParaRPr lang="it-IT" sz="1600" b="0" i="0" dirty="0">
                        <a:solidFill>
                          <a:srgbClr val="002060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28561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447401"/>
            <a:ext cx="10515600" cy="1325563"/>
          </a:xfrm>
        </p:spPr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Writing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r>
              <a:rPr lang="it-IT" b="1" dirty="0" err="1" smtClean="0">
                <a:solidFill>
                  <a:srgbClr val="002060"/>
                </a:solidFill>
              </a:rPr>
              <a:t>process</a:t>
            </a:r>
            <a:endParaRPr lang="it-IT" b="1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CasellaDiTesto 5"/>
          <p:cNvSpPr txBox="1"/>
          <p:nvPr/>
        </p:nvSpPr>
        <p:spPr>
          <a:xfrm>
            <a:off x="1329224" y="1626893"/>
            <a:ext cx="9207795" cy="4647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000" b="1" dirty="0" err="1">
                <a:solidFill>
                  <a:srgbClr val="002060"/>
                </a:solidFill>
              </a:rPr>
              <a:t>Introduction</a:t>
            </a:r>
            <a:r>
              <a:rPr lang="it-IT" b="1" dirty="0">
                <a:solidFill>
                  <a:srgbClr val="002060"/>
                </a:solidFill>
              </a:rPr>
              <a:t>	</a:t>
            </a:r>
            <a:endParaRPr lang="it-IT" b="1" dirty="0" smtClean="0">
              <a:solidFill>
                <a:srgbClr val="002060"/>
              </a:solidFill>
            </a:endParaRPr>
          </a:p>
          <a:p>
            <a:pPr algn="just"/>
            <a:r>
              <a:rPr lang="it-IT" b="1" dirty="0" smtClean="0">
                <a:solidFill>
                  <a:srgbClr val="002060"/>
                </a:solidFill>
              </a:rPr>
              <a:t>1. </a:t>
            </a:r>
            <a:r>
              <a:rPr lang="it-IT" dirty="0" err="1" smtClean="0">
                <a:solidFill>
                  <a:srgbClr val="002060"/>
                </a:solidFill>
              </a:rPr>
              <a:t>Why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important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2.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is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known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about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topic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3.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are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hypotheses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4.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are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objectives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sz="2000" b="1" dirty="0" err="1" smtClean="0">
                <a:solidFill>
                  <a:srgbClr val="002060"/>
                </a:solidFill>
              </a:rPr>
              <a:t>Methodology</a:t>
            </a:r>
            <a:r>
              <a:rPr lang="it-IT" sz="2000" b="1" dirty="0" smtClean="0">
                <a:solidFill>
                  <a:srgbClr val="002060"/>
                </a:solidFill>
              </a:rPr>
              <a:t> and </a:t>
            </a:r>
            <a:r>
              <a:rPr lang="it-IT" sz="2000" b="1" dirty="0" err="1">
                <a:solidFill>
                  <a:srgbClr val="002060"/>
                </a:solidFill>
              </a:rPr>
              <a:t>Methods</a:t>
            </a:r>
            <a:r>
              <a:rPr lang="it-IT" sz="2000" b="1" dirty="0">
                <a:solidFill>
                  <a:srgbClr val="002060"/>
                </a:solidFill>
              </a:rPr>
              <a:t>	</a:t>
            </a:r>
          </a:p>
          <a:p>
            <a:pPr algn="just"/>
            <a:r>
              <a:rPr lang="it-IT" b="1" dirty="0">
                <a:solidFill>
                  <a:srgbClr val="002060"/>
                </a:solidFill>
              </a:rPr>
              <a:t>1.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methodology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did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you</a:t>
            </a:r>
            <a:r>
              <a:rPr lang="it-IT" dirty="0">
                <a:solidFill>
                  <a:srgbClr val="002060"/>
                </a:solidFill>
              </a:rPr>
              <a:t> use?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2. </a:t>
            </a:r>
            <a:r>
              <a:rPr lang="it-IT" dirty="0" err="1">
                <a:solidFill>
                  <a:srgbClr val="002060"/>
                </a:solidFill>
              </a:rPr>
              <a:t>Who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were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subjects</a:t>
            </a:r>
            <a:r>
              <a:rPr lang="it-IT" dirty="0">
                <a:solidFill>
                  <a:srgbClr val="002060"/>
                </a:solidFill>
              </a:rPr>
              <a:t> of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study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3.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was</a:t>
            </a:r>
            <a:r>
              <a:rPr lang="it-IT" dirty="0">
                <a:solidFill>
                  <a:srgbClr val="002060"/>
                </a:solidFill>
              </a:rPr>
              <a:t> the design of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research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4. </a:t>
            </a:r>
            <a:r>
              <a:rPr lang="it-IT" dirty="0" err="1" smtClean="0">
                <a:solidFill>
                  <a:srgbClr val="002060"/>
                </a:solidFill>
              </a:rPr>
              <a:t>Which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method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did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you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follow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sz="2000" b="1" dirty="0" err="1">
                <a:solidFill>
                  <a:srgbClr val="002060"/>
                </a:solidFill>
              </a:rPr>
              <a:t>Results</a:t>
            </a:r>
            <a:r>
              <a:rPr lang="it-IT" sz="2000" b="1" dirty="0">
                <a:solidFill>
                  <a:srgbClr val="002060"/>
                </a:solidFill>
              </a:rPr>
              <a:t>		</a:t>
            </a:r>
          </a:p>
          <a:p>
            <a:pPr algn="just"/>
            <a:r>
              <a:rPr lang="it-IT" b="1" dirty="0">
                <a:solidFill>
                  <a:srgbClr val="002060"/>
                </a:solidFill>
              </a:rPr>
              <a:t>1.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are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most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significant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results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2.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are </a:t>
            </a:r>
            <a:r>
              <a:rPr lang="it-IT" dirty="0" err="1">
                <a:solidFill>
                  <a:srgbClr val="002060"/>
                </a:solidFill>
              </a:rPr>
              <a:t>your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supporting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results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sz="2000" b="1" dirty="0" err="1">
                <a:solidFill>
                  <a:srgbClr val="002060"/>
                </a:solidFill>
              </a:rPr>
              <a:t>Discussion</a:t>
            </a:r>
            <a:r>
              <a:rPr lang="it-IT" sz="2000" b="1" dirty="0">
                <a:solidFill>
                  <a:srgbClr val="002060"/>
                </a:solidFill>
              </a:rPr>
              <a:t> and </a:t>
            </a:r>
            <a:r>
              <a:rPr lang="it-IT" sz="2000" b="1" dirty="0" err="1">
                <a:solidFill>
                  <a:srgbClr val="002060"/>
                </a:solidFill>
              </a:rPr>
              <a:t>Conclusions</a:t>
            </a:r>
            <a:r>
              <a:rPr lang="it-IT" sz="2000" b="1" dirty="0">
                <a:solidFill>
                  <a:srgbClr val="002060"/>
                </a:solidFill>
              </a:rPr>
              <a:t>		</a:t>
            </a:r>
          </a:p>
          <a:p>
            <a:pPr algn="just"/>
            <a:r>
              <a:rPr lang="it-IT" b="1" dirty="0">
                <a:solidFill>
                  <a:srgbClr val="002060"/>
                </a:solidFill>
              </a:rPr>
              <a:t>1.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are the </a:t>
            </a:r>
            <a:r>
              <a:rPr lang="it-IT" dirty="0" err="1">
                <a:solidFill>
                  <a:srgbClr val="002060"/>
                </a:solidFill>
              </a:rPr>
              <a:t>studies</a:t>
            </a:r>
            <a:r>
              <a:rPr lang="it-IT" dirty="0">
                <a:solidFill>
                  <a:srgbClr val="002060"/>
                </a:solidFill>
              </a:rPr>
              <a:t> major </a:t>
            </a:r>
            <a:r>
              <a:rPr lang="it-IT" dirty="0" err="1">
                <a:solidFill>
                  <a:srgbClr val="002060"/>
                </a:solidFill>
              </a:rPr>
              <a:t>findings</a:t>
            </a:r>
            <a:r>
              <a:rPr lang="it-IT" dirty="0">
                <a:solidFill>
                  <a:srgbClr val="002060"/>
                </a:solidFill>
              </a:rPr>
              <a:t>?	</a:t>
            </a:r>
          </a:p>
          <a:p>
            <a:pPr algn="just"/>
            <a:r>
              <a:rPr lang="it-IT" dirty="0">
                <a:solidFill>
                  <a:srgbClr val="002060"/>
                </a:solidFill>
              </a:rPr>
              <a:t>2. </a:t>
            </a:r>
            <a:r>
              <a:rPr lang="it-IT" dirty="0" err="1">
                <a:solidFill>
                  <a:srgbClr val="002060"/>
                </a:solidFill>
              </a:rPr>
              <a:t>What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is</a:t>
            </a:r>
            <a:r>
              <a:rPr lang="it-IT" dirty="0">
                <a:solidFill>
                  <a:srgbClr val="002060"/>
                </a:solidFill>
              </a:rPr>
              <a:t> the </a:t>
            </a:r>
            <a:r>
              <a:rPr lang="it-IT" dirty="0" err="1">
                <a:solidFill>
                  <a:srgbClr val="002060"/>
                </a:solidFill>
              </a:rPr>
              <a:t>significance</a:t>
            </a:r>
            <a:r>
              <a:rPr lang="it-IT" dirty="0">
                <a:solidFill>
                  <a:srgbClr val="002060"/>
                </a:solidFill>
              </a:rPr>
              <a:t>/</a:t>
            </a:r>
            <a:r>
              <a:rPr lang="it-IT" dirty="0" err="1">
                <a:solidFill>
                  <a:srgbClr val="002060"/>
                </a:solidFill>
              </a:rPr>
              <a:t>implication</a:t>
            </a:r>
            <a:r>
              <a:rPr lang="it-IT" dirty="0">
                <a:solidFill>
                  <a:srgbClr val="002060"/>
                </a:solidFill>
              </a:rPr>
              <a:t> of the </a:t>
            </a:r>
            <a:r>
              <a:rPr lang="it-IT" dirty="0" err="1">
                <a:solidFill>
                  <a:srgbClr val="002060"/>
                </a:solidFill>
              </a:rPr>
              <a:t>results</a:t>
            </a:r>
            <a:r>
              <a:rPr lang="it-IT" dirty="0">
                <a:solidFill>
                  <a:srgbClr val="002060"/>
                </a:solidFill>
              </a:rPr>
              <a:t>?</a:t>
            </a:r>
            <a:r>
              <a:rPr lang="it-IT" b="1" dirty="0">
                <a:solidFill>
                  <a:srgbClr val="00206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12596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002060"/>
                </a:solidFill>
              </a:rPr>
              <a:t>Title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err="1" smtClean="0">
                <a:solidFill>
                  <a:srgbClr val="002060"/>
                </a:solidFill>
              </a:rPr>
              <a:t>Describes</a:t>
            </a:r>
            <a:r>
              <a:rPr lang="it-IT" dirty="0" smtClean="0">
                <a:solidFill>
                  <a:srgbClr val="002060"/>
                </a:solidFill>
              </a:rPr>
              <a:t> the </a:t>
            </a:r>
            <a:r>
              <a:rPr lang="it-IT" dirty="0" err="1" smtClean="0">
                <a:solidFill>
                  <a:srgbClr val="002060"/>
                </a:solidFill>
              </a:rPr>
              <a:t>thesis’s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content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clearly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including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keywords</a:t>
            </a:r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err="1" smtClean="0">
                <a:solidFill>
                  <a:srgbClr val="002060"/>
                </a:solidFill>
              </a:rPr>
              <a:t>Is</a:t>
            </a:r>
            <a:r>
              <a:rPr lang="it-IT" dirty="0" smtClean="0">
                <a:solidFill>
                  <a:srgbClr val="002060"/>
                </a:solidFill>
              </a:rPr>
              <a:t> the </a:t>
            </a:r>
            <a:r>
              <a:rPr lang="it-IT" dirty="0" err="1" smtClean="0">
                <a:solidFill>
                  <a:srgbClr val="002060"/>
                </a:solidFill>
              </a:rPr>
              <a:t>advertisement</a:t>
            </a:r>
            <a:r>
              <a:rPr lang="it-IT" dirty="0" smtClean="0">
                <a:solidFill>
                  <a:srgbClr val="002060"/>
                </a:solidFill>
              </a:rPr>
              <a:t> for the </a:t>
            </a:r>
            <a:r>
              <a:rPr lang="it-IT" dirty="0" err="1" smtClean="0">
                <a:solidFill>
                  <a:srgbClr val="002060"/>
                </a:solidFill>
              </a:rPr>
              <a:t>thesis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</a:p>
          <a:p>
            <a:r>
              <a:rPr lang="it-IT" dirty="0" smtClean="0">
                <a:solidFill>
                  <a:srgbClr val="002060"/>
                </a:solidFill>
              </a:rPr>
              <a:t>Do </a:t>
            </a:r>
            <a:r>
              <a:rPr lang="it-IT" dirty="0" err="1" smtClean="0">
                <a:solidFill>
                  <a:srgbClr val="002060"/>
                </a:solidFill>
              </a:rPr>
              <a:t>not</a:t>
            </a:r>
            <a:r>
              <a:rPr lang="it-IT" dirty="0" smtClean="0">
                <a:solidFill>
                  <a:srgbClr val="002060"/>
                </a:solidFill>
              </a:rPr>
              <a:t> use </a:t>
            </a:r>
            <a:r>
              <a:rPr lang="it-IT" dirty="0" err="1" smtClean="0">
                <a:solidFill>
                  <a:srgbClr val="002060"/>
                </a:solidFill>
              </a:rPr>
              <a:t>abbreviations</a:t>
            </a:r>
            <a:endParaRPr lang="it-IT" dirty="0" smtClean="0">
              <a:solidFill>
                <a:srgbClr val="002060"/>
              </a:solidFill>
            </a:endParaRPr>
          </a:p>
          <a:p>
            <a:r>
              <a:rPr lang="it-IT" dirty="0" err="1" smtClean="0">
                <a:solidFill>
                  <a:srgbClr val="002060"/>
                </a:solidFill>
              </a:rPr>
              <a:t>Search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engines</a:t>
            </a:r>
            <a:r>
              <a:rPr lang="it-IT" dirty="0" smtClean="0">
                <a:solidFill>
                  <a:srgbClr val="002060"/>
                </a:solidFill>
              </a:rPr>
              <a:t>/</a:t>
            </a:r>
            <a:r>
              <a:rPr lang="it-IT" dirty="0" err="1" smtClean="0">
                <a:solidFill>
                  <a:srgbClr val="002060"/>
                </a:solidFill>
              </a:rPr>
              <a:t>indexing</a:t>
            </a:r>
            <a:r>
              <a:rPr lang="it-IT" dirty="0" smtClean="0">
                <a:solidFill>
                  <a:srgbClr val="002060"/>
                </a:solidFill>
              </a:rPr>
              <a:t> database </a:t>
            </a:r>
            <a:r>
              <a:rPr lang="it-IT" dirty="0" err="1" smtClean="0">
                <a:solidFill>
                  <a:srgbClr val="002060"/>
                </a:solidFill>
              </a:rPr>
              <a:t>depend</a:t>
            </a:r>
            <a:r>
              <a:rPr lang="it-IT" dirty="0" smtClean="0">
                <a:solidFill>
                  <a:srgbClr val="002060"/>
                </a:solidFill>
              </a:rPr>
              <a:t> to </a:t>
            </a:r>
            <a:r>
              <a:rPr lang="it-IT" dirty="0" err="1" smtClean="0">
                <a:solidFill>
                  <a:srgbClr val="002060"/>
                </a:solidFill>
              </a:rPr>
              <a:t>understand</a:t>
            </a:r>
            <a:r>
              <a:rPr lang="it-IT" dirty="0" smtClean="0">
                <a:solidFill>
                  <a:srgbClr val="002060"/>
                </a:solidFill>
              </a:rPr>
              <a:t> </a:t>
            </a:r>
            <a:r>
              <a:rPr lang="it-IT" dirty="0" err="1" smtClean="0">
                <a:solidFill>
                  <a:srgbClr val="002060"/>
                </a:solidFill>
              </a:rPr>
              <a:t>how</a:t>
            </a:r>
            <a:r>
              <a:rPr lang="it-IT" dirty="0" smtClean="0">
                <a:solidFill>
                  <a:srgbClr val="002060"/>
                </a:solidFill>
              </a:rPr>
              <a:t> to </a:t>
            </a:r>
            <a:r>
              <a:rPr lang="it-IT" dirty="0" err="1" smtClean="0">
                <a:solidFill>
                  <a:srgbClr val="002060"/>
                </a:solidFill>
              </a:rPr>
              <a:t>write</a:t>
            </a:r>
            <a:r>
              <a:rPr lang="it-IT" dirty="0" smtClean="0">
                <a:solidFill>
                  <a:srgbClr val="002060"/>
                </a:solidFill>
              </a:rPr>
              <a:t> the </a:t>
            </a:r>
            <a:r>
              <a:rPr lang="it-IT" dirty="0" err="1" smtClean="0">
                <a:solidFill>
                  <a:srgbClr val="002060"/>
                </a:solidFill>
              </a:rPr>
              <a:t>title</a:t>
            </a:r>
            <a:r>
              <a:rPr lang="it-IT" dirty="0" smtClean="0">
                <a:solidFill>
                  <a:srgbClr val="002060"/>
                </a:solidFill>
              </a:rPr>
              <a:t> with </a:t>
            </a:r>
            <a:r>
              <a:rPr lang="it-IT" dirty="0" err="1" smtClean="0">
                <a:solidFill>
                  <a:srgbClr val="002060"/>
                </a:solidFill>
              </a:rPr>
              <a:t>accuracy</a:t>
            </a:r>
            <a:endParaRPr lang="it-IT" dirty="0">
              <a:solidFill>
                <a:srgbClr val="002060"/>
              </a:solidFill>
            </a:endParaRPr>
          </a:p>
        </p:txBody>
      </p:sp>
      <p:pic>
        <p:nvPicPr>
          <p:cNvPr id="5" name="image4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77829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1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7938"/>
            <a:ext cx="12192000" cy="684688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err="1" smtClean="0">
                <a:solidFill>
                  <a:srgbClr val="002060"/>
                </a:solidFill>
              </a:rPr>
              <a:t>Abstract</a:t>
            </a:r>
            <a:r>
              <a:rPr lang="it-IT" b="1" dirty="0" smtClean="0">
                <a:solidFill>
                  <a:srgbClr val="002060"/>
                </a:solidFill>
              </a:rPr>
              <a:t> 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38200" y="1496853"/>
            <a:ext cx="10515600" cy="2990087"/>
          </a:xfrm>
          <a:ln>
            <a:noFill/>
          </a:ln>
        </p:spPr>
        <p:txBody>
          <a:bodyPr>
            <a:normAutofit/>
          </a:bodyPr>
          <a:lstStyle/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>
                <a:solidFill>
                  <a:srgbClr val="002060"/>
                </a:solidFill>
                <a:sym typeface="Calibri"/>
              </a:rPr>
              <a:t>It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helps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to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briefly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summarize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the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content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of the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thesis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: the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research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question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, the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method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, the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results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and </a:t>
            </a:r>
            <a:r>
              <a:rPr lang="it-IT" sz="2400" dirty="0" err="1">
                <a:solidFill>
                  <a:srgbClr val="002060"/>
                </a:solidFill>
                <a:sym typeface="Calibri"/>
              </a:rPr>
              <a:t>conclusions</a:t>
            </a:r>
            <a:r>
              <a:rPr lang="it-IT" sz="2400" dirty="0">
                <a:solidFill>
                  <a:srgbClr val="002060"/>
                </a:solidFill>
                <a:sym typeface="Calibri"/>
              </a:rPr>
              <a:t> </a:t>
            </a: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>
                <a:solidFill>
                  <a:srgbClr val="002060"/>
                </a:solidFill>
              </a:rPr>
              <a:t>Make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it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interesting</a:t>
            </a:r>
            <a:r>
              <a:rPr lang="it-IT" sz="2400" dirty="0">
                <a:solidFill>
                  <a:srgbClr val="002060"/>
                </a:solidFill>
              </a:rPr>
              <a:t> and </a:t>
            </a:r>
            <a:r>
              <a:rPr lang="it-IT" sz="2400" dirty="0" err="1">
                <a:solidFill>
                  <a:srgbClr val="002060"/>
                </a:solidFill>
              </a:rPr>
              <a:t>understandable</a:t>
            </a:r>
            <a:endParaRPr lang="it-IT" sz="2400" dirty="0">
              <a:solidFill>
                <a:srgbClr val="002060"/>
              </a:solidFill>
            </a:endParaRP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>
                <a:solidFill>
                  <a:srgbClr val="002060"/>
                </a:solidFill>
              </a:rPr>
              <a:t>Authors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generally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write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abstract</a:t>
            </a:r>
            <a:r>
              <a:rPr lang="it-IT" sz="2400" dirty="0">
                <a:solidFill>
                  <a:srgbClr val="002060"/>
                </a:solidFill>
              </a:rPr>
              <a:t> last </a:t>
            </a:r>
            <a:r>
              <a:rPr lang="it-IT" sz="2400" dirty="0" err="1">
                <a:solidFill>
                  <a:srgbClr val="002060"/>
                </a:solidFill>
              </a:rPr>
              <a:t>as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final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step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because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it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has</a:t>
            </a:r>
            <a:r>
              <a:rPr lang="it-IT" sz="2400" dirty="0">
                <a:solidFill>
                  <a:srgbClr val="002060"/>
                </a:solidFill>
              </a:rPr>
              <a:t> to be </a:t>
            </a:r>
            <a:r>
              <a:rPr lang="it-IT" sz="2400" dirty="0" err="1">
                <a:solidFill>
                  <a:srgbClr val="002060"/>
                </a:solidFill>
              </a:rPr>
              <a:t>specific</a:t>
            </a:r>
            <a:r>
              <a:rPr lang="it-IT" sz="2400" dirty="0">
                <a:solidFill>
                  <a:srgbClr val="002060"/>
                </a:solidFill>
              </a:rPr>
              <a:t> and accurate</a:t>
            </a:r>
          </a:p>
          <a:p>
            <a:pPr marL="342900" indent="-342900" algn="just" defTabSz="457200" latinLnBrk="1" hangingPunct="0">
              <a:lnSpc>
                <a:spcPct val="100000"/>
              </a:lnSpc>
              <a:spcBef>
                <a:spcPts val="0"/>
              </a:spcBef>
              <a:buFont typeface="Arial" charset="0"/>
              <a:buChar char="•"/>
            </a:pPr>
            <a:r>
              <a:rPr lang="it-IT" sz="2400" dirty="0" err="1">
                <a:solidFill>
                  <a:srgbClr val="002060"/>
                </a:solidFill>
              </a:rPr>
              <a:t>Keep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it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as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smtClean="0">
                <a:solidFill>
                  <a:srgbClr val="002060"/>
                </a:solidFill>
              </a:rPr>
              <a:t>brief </a:t>
            </a:r>
            <a:r>
              <a:rPr lang="it-IT" sz="2400" dirty="0" err="1">
                <a:solidFill>
                  <a:srgbClr val="002060"/>
                </a:solidFill>
              </a:rPr>
              <a:t>as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  <a:r>
              <a:rPr lang="it-IT" sz="2400" dirty="0" err="1">
                <a:solidFill>
                  <a:srgbClr val="002060"/>
                </a:solidFill>
              </a:rPr>
              <a:t>possible</a:t>
            </a:r>
            <a:r>
              <a:rPr lang="it-IT" sz="2400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image4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028042" y="1027906"/>
            <a:ext cx="744857" cy="937895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9003509"/>
              </p:ext>
            </p:extLst>
          </p:nvPr>
        </p:nvGraphicFramePr>
        <p:xfrm>
          <a:off x="7575202" y="4509284"/>
          <a:ext cx="1074220" cy="1437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Documento" r:id="rId6" imgW="5219700" imgH="6985000" progId="Word.Document.12">
                  <p:embed/>
                </p:oleObj>
              </mc:Choice>
              <mc:Fallback>
                <p:oleObj name="Documento" r:id="rId6" imgW="5219700" imgH="6985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75202" y="4509284"/>
                        <a:ext cx="1074220" cy="1437770"/>
                      </a:xfrm>
                      <a:prstGeom prst="rect">
                        <a:avLst/>
                      </a:prstGeom>
                      <a:ln w="19050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1302323" y="4880004"/>
            <a:ext cx="55076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err="1">
                <a:solidFill>
                  <a:srgbClr val="002060"/>
                </a:solidFill>
              </a:rPr>
              <a:t>Abstract</a:t>
            </a:r>
            <a:r>
              <a:rPr lang="it-IT" sz="2400" b="1" dirty="0">
                <a:solidFill>
                  <a:srgbClr val="002060"/>
                </a:solidFill>
              </a:rPr>
              <a:t> of the </a:t>
            </a:r>
            <a:r>
              <a:rPr lang="it-IT" sz="2400" b="1" dirty="0" err="1">
                <a:solidFill>
                  <a:srgbClr val="002060"/>
                </a:solidFill>
              </a:rPr>
              <a:t>EMP&amp;Co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r>
              <a:rPr lang="it-IT" sz="2400" b="1" dirty="0" err="1">
                <a:solidFill>
                  <a:srgbClr val="002060"/>
                </a:solidFill>
              </a:rPr>
              <a:t>research</a:t>
            </a:r>
            <a:r>
              <a:rPr lang="it-IT" sz="2400" b="1" dirty="0">
                <a:solidFill>
                  <a:srgbClr val="002060"/>
                </a:solidFill>
              </a:rPr>
              <a:t> </a:t>
            </a:r>
            <a:endParaRPr lang="it-IT" sz="2400" b="1" dirty="0">
              <a:solidFill>
                <a:srgbClr val="002060"/>
              </a:solidFill>
              <a:sym typeface="Calibri"/>
            </a:endParaRPr>
          </a:p>
          <a:p>
            <a:endParaRPr lang="it-IT" dirty="0"/>
          </a:p>
        </p:txBody>
      </p:sp>
      <p:sp>
        <p:nvSpPr>
          <p:cNvPr id="10" name="Freccia destra 9"/>
          <p:cNvSpPr/>
          <p:nvPr/>
        </p:nvSpPr>
        <p:spPr>
          <a:xfrm>
            <a:off x="5847907" y="4869713"/>
            <a:ext cx="1360967" cy="493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3351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1550</Words>
  <Application>Microsoft Macintosh PowerPoint</Application>
  <PresentationFormat>Personalizzato</PresentationFormat>
  <Paragraphs>233</Paragraphs>
  <Slides>27</Slides>
  <Notes>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27</vt:i4>
      </vt:variant>
    </vt:vector>
  </HeadingPairs>
  <TitlesOfParts>
    <vt:vector size="29" baseType="lpstr">
      <vt:lpstr>Tema di Office</vt:lpstr>
      <vt:lpstr>Documento</vt:lpstr>
      <vt:lpstr>Presentazione di PowerPoint</vt:lpstr>
      <vt:lpstr>Index</vt:lpstr>
      <vt:lpstr>Presentazione di PowerPoint</vt:lpstr>
      <vt:lpstr>Presentazione di PowerPoint</vt:lpstr>
      <vt:lpstr>Presentazione di PowerPoint</vt:lpstr>
      <vt:lpstr>Structure of a academic paper</vt:lpstr>
      <vt:lpstr>Writing process</vt:lpstr>
      <vt:lpstr>Title</vt:lpstr>
      <vt:lpstr>Abstract </vt:lpstr>
      <vt:lpstr>Introduction</vt:lpstr>
      <vt:lpstr>Methods  </vt:lpstr>
      <vt:lpstr>The quali-quantitative research</vt:lpstr>
      <vt:lpstr>Strength of quantitave research</vt:lpstr>
      <vt:lpstr>Strength of qualitative procedure</vt:lpstr>
      <vt:lpstr>Techniques: tools for the data collection</vt:lpstr>
      <vt:lpstr>Example of qualitative and quantitative research</vt:lpstr>
      <vt:lpstr>Interview</vt:lpstr>
      <vt:lpstr>Different Types of interviews</vt:lpstr>
      <vt:lpstr>Focus Group</vt:lpstr>
      <vt:lpstr>In-depth interview </vt:lpstr>
      <vt:lpstr>Results</vt:lpstr>
      <vt:lpstr>Discussion and Conclusion</vt:lpstr>
      <vt:lpstr>Exercise 1 – Individual Work</vt:lpstr>
      <vt:lpstr>Exercise 1 – Individual Work  Example</vt:lpstr>
      <vt:lpstr>Structure of a research paper</vt:lpstr>
      <vt:lpstr>Exercise 2 – Work in pairs</vt:lpstr>
      <vt:lpstr>Conclusion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gaia gioli</dc:creator>
  <cp:lastModifiedBy>Vanna Boffo</cp:lastModifiedBy>
  <cp:revision>43</cp:revision>
  <dcterms:created xsi:type="dcterms:W3CDTF">2015-09-16T19:54:45Z</dcterms:created>
  <dcterms:modified xsi:type="dcterms:W3CDTF">2018-10-14T23:39:01Z</dcterms:modified>
</cp:coreProperties>
</file>