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7" r:id="rId2"/>
    <p:sldId id="1054" r:id="rId3"/>
    <p:sldId id="1055" r:id="rId4"/>
    <p:sldId id="1072" r:id="rId5"/>
    <p:sldId id="1073" r:id="rId6"/>
    <p:sldId id="1074" r:id="rId7"/>
    <p:sldId id="1075" r:id="rId8"/>
    <p:sldId id="1076" r:id="rId9"/>
    <p:sldId id="1077" r:id="rId10"/>
    <p:sldId id="1078" r:id="rId11"/>
    <p:sldId id="918" r:id="rId12"/>
    <p:sldId id="919" r:id="rId13"/>
    <p:sldId id="1080" r:id="rId14"/>
    <p:sldId id="1081" r:id="rId15"/>
    <p:sldId id="1082" r:id="rId16"/>
    <p:sldId id="1083" r:id="rId17"/>
    <p:sldId id="1084" r:id="rId18"/>
    <p:sldId id="1085" r:id="rId19"/>
    <p:sldId id="920" r:id="rId20"/>
    <p:sldId id="948" r:id="rId21"/>
    <p:sldId id="950" r:id="rId22"/>
    <p:sldId id="951" r:id="rId23"/>
    <p:sldId id="952" r:id="rId24"/>
    <p:sldId id="953" r:id="rId25"/>
    <p:sldId id="1099" r:id="rId26"/>
    <p:sldId id="1100" r:id="rId27"/>
    <p:sldId id="954" r:id="rId28"/>
    <p:sldId id="955" r:id="rId29"/>
    <p:sldId id="956" r:id="rId30"/>
    <p:sldId id="1079" r:id="rId31"/>
    <p:sldId id="957" r:id="rId32"/>
    <p:sldId id="958" r:id="rId33"/>
    <p:sldId id="959" r:id="rId34"/>
    <p:sldId id="960" r:id="rId35"/>
    <p:sldId id="961" r:id="rId36"/>
    <p:sldId id="962" r:id="rId37"/>
    <p:sldId id="963" r:id="rId38"/>
    <p:sldId id="964" r:id="rId39"/>
    <p:sldId id="1086" r:id="rId40"/>
    <p:sldId id="1087" r:id="rId41"/>
    <p:sldId id="1101" r:id="rId42"/>
    <p:sldId id="1102" r:id="rId43"/>
    <p:sldId id="1103" r:id="rId44"/>
    <p:sldId id="1104" r:id="rId45"/>
    <p:sldId id="1105" r:id="rId46"/>
    <p:sldId id="1106" r:id="rId47"/>
    <p:sldId id="1107" r:id="rId48"/>
    <p:sldId id="1108" r:id="rId49"/>
    <p:sldId id="1089" r:id="rId50"/>
    <p:sldId id="1088" r:id="rId51"/>
    <p:sldId id="1090" r:id="rId52"/>
    <p:sldId id="1091" r:id="rId53"/>
    <p:sldId id="1092" r:id="rId54"/>
    <p:sldId id="1093" r:id="rId55"/>
    <p:sldId id="1094" r:id="rId56"/>
    <p:sldId id="1095" r:id="rId57"/>
    <p:sldId id="1096" r:id="rId58"/>
    <p:sldId id="1097" r:id="rId59"/>
    <p:sldId id="1098" r:id="rId60"/>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87900" autoAdjust="0"/>
  </p:normalViewPr>
  <p:slideViewPr>
    <p:cSldViewPr>
      <p:cViewPr varScale="1">
        <p:scale>
          <a:sx n="65" d="100"/>
          <a:sy n="65" d="100"/>
        </p:scale>
        <p:origin x="1500"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31" d="100"/>
          <a:sy n="131" d="100"/>
        </p:scale>
        <p:origin x="-948" y="21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6512D49-6833-457F-92DD-0BC36D52F269}" type="datetimeFigureOut">
              <a:rPr lang="it-IT"/>
              <a:pPr>
                <a:defRPr/>
              </a:pPr>
              <a:t>31/10/2019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15188D30-511D-4DB7-99D3-F6E38D4F7E2D}" type="slidenum">
              <a:rPr lang="it-IT" altLang="en-US"/>
              <a:pPr/>
              <a:t>‹N›</a:t>
            </a:fld>
            <a:endParaRPr lang="it-IT" altLang="en-US"/>
          </a:p>
        </p:txBody>
      </p:sp>
    </p:spTree>
    <p:extLst>
      <p:ext uri="{BB962C8B-B14F-4D97-AF65-F5344CB8AC3E}">
        <p14:creationId xmlns:p14="http://schemas.microsoft.com/office/powerpoint/2010/main" val="2711354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BE981012-3741-4EF9-9877-45F626000289}" type="slidenum">
              <a:rPr lang="it-IT" altLang="it-IT"/>
              <a:pPr algn="r" eaLnBrk="1" hangingPunct="1">
                <a:spcBef>
                  <a:spcPct val="0"/>
                </a:spcBef>
              </a:pPr>
              <a:t>1</a:t>
            </a:fld>
            <a:endParaRPr lang="it-IT" altLang="it-IT"/>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it-IT" smtClean="0"/>
          </a:p>
        </p:txBody>
      </p:sp>
    </p:spTree>
    <p:extLst>
      <p:ext uri="{BB962C8B-B14F-4D97-AF65-F5344CB8AC3E}">
        <p14:creationId xmlns:p14="http://schemas.microsoft.com/office/powerpoint/2010/main" val="3882992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8E025384-F230-499D-872F-9DD883AA17F0}" type="slidenum">
              <a:rPr lang="en-US" altLang="en-US"/>
              <a:pPr>
                <a:spcBef>
                  <a:spcPct val="0"/>
                </a:spcBef>
              </a:pPr>
              <a:t>27</a:t>
            </a:fld>
            <a:endParaRPr lang="en-US" altLang="en-US"/>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Figure 6.4 Short-Run Monopolistic Competition Equilibrium without Trade </a:t>
            </a:r>
            <a:r>
              <a:rPr lang="en-US" altLang="it-IT" smtClean="0"/>
              <a:t>The short-run equilibrium under monopolistic competition is the same as a monopoly equilibrium. The firm chooses to produce the quantity </a:t>
            </a:r>
            <a:r>
              <a:rPr lang="en-US" altLang="it-IT" i="1" smtClean="0"/>
              <a:t>Q</a:t>
            </a:r>
            <a:r>
              <a:rPr lang="en-US" altLang="it-IT" baseline="-25000" smtClean="0"/>
              <a:t>0</a:t>
            </a:r>
            <a:r>
              <a:rPr lang="en-US" altLang="it-IT" smtClean="0"/>
              <a:t> at which the firm’s marginal revenue </a:t>
            </a:r>
            <a:r>
              <a:rPr lang="en-US" altLang="it-IT" i="1" smtClean="0"/>
              <a:t>mr</a:t>
            </a:r>
            <a:r>
              <a:rPr lang="en-US" altLang="it-IT" baseline="-25000" smtClean="0"/>
              <a:t>0</a:t>
            </a:r>
            <a:r>
              <a:rPr lang="en-US" altLang="it-IT" smtClean="0"/>
              <a:t> equals its marginal cost </a:t>
            </a:r>
            <a:r>
              <a:rPr lang="en-US" altLang="it-IT" i="1" smtClean="0"/>
              <a:t>MC. </a:t>
            </a:r>
            <a:r>
              <a:rPr lang="en-US" altLang="it-IT" smtClean="0"/>
              <a:t>The price charged is </a:t>
            </a:r>
            <a:r>
              <a:rPr lang="en-US" altLang="it-IT" i="1" smtClean="0"/>
              <a:t>P</a:t>
            </a:r>
            <a:r>
              <a:rPr lang="en-US" altLang="it-IT" baseline="-25000" smtClean="0"/>
              <a:t>0</a:t>
            </a:r>
            <a:r>
              <a:rPr lang="en-US" altLang="it-IT" i="1" smtClean="0"/>
              <a:t>. </a:t>
            </a:r>
            <a:r>
              <a:rPr lang="en-US" altLang="it-IT" smtClean="0"/>
              <a:t>Because price exceeds average cost, the firm makes monopoly profits.</a:t>
            </a:r>
          </a:p>
        </p:txBody>
      </p:sp>
    </p:spTree>
    <p:extLst>
      <p:ext uri="{BB962C8B-B14F-4D97-AF65-F5344CB8AC3E}">
        <p14:creationId xmlns:p14="http://schemas.microsoft.com/office/powerpoint/2010/main" val="2933884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02CC878F-D348-4A76-A788-F896D6E5C187}" type="slidenum">
              <a:rPr lang="en-US" altLang="en-US"/>
              <a:pPr>
                <a:spcBef>
                  <a:spcPct val="0"/>
                </a:spcBef>
              </a:pPr>
              <a:t>29</a:t>
            </a:fld>
            <a:endParaRPr lang="en-US" altLang="en-US"/>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Figure 6.5 Long-Run Monopolistic Competition Equilibrium without Trade </a:t>
            </a:r>
            <a:r>
              <a:rPr lang="en-US" altLang="it-IT" smtClean="0"/>
              <a:t>Drawn by the possibility of making profits in the short-run equilibrium, new firms enter the industry and the firm’s demand curve </a:t>
            </a:r>
            <a:r>
              <a:rPr lang="en-US" altLang="it-IT" i="1" smtClean="0"/>
              <a:t>d</a:t>
            </a:r>
            <a:r>
              <a:rPr lang="en-US" altLang="it-IT" baseline="-25000" smtClean="0"/>
              <a:t>0</a:t>
            </a:r>
            <a:r>
              <a:rPr lang="en-US" altLang="it-IT" smtClean="0"/>
              <a:t> shifts to the left and becomes more elastic (i.e., flatter), shown by </a:t>
            </a:r>
            <a:r>
              <a:rPr lang="en-US" altLang="it-IT" i="1" smtClean="0"/>
              <a:t>d</a:t>
            </a:r>
            <a:r>
              <a:rPr lang="en-US" altLang="it-IT" baseline="-25000" smtClean="0"/>
              <a:t>1</a:t>
            </a:r>
            <a:r>
              <a:rPr lang="en-US" altLang="it-IT" i="1" smtClean="0"/>
              <a:t>. </a:t>
            </a:r>
            <a:r>
              <a:rPr lang="en-US" altLang="it-IT" smtClean="0"/>
              <a:t>The long-run equilibrium under monopolistic competition occurs at the quantity </a:t>
            </a:r>
            <a:r>
              <a:rPr lang="en-US" altLang="it-IT" i="1" smtClean="0"/>
              <a:t>Q</a:t>
            </a:r>
            <a:r>
              <a:rPr lang="en-US" altLang="it-IT" baseline="-25000" smtClean="0"/>
              <a:t>1</a:t>
            </a:r>
            <a:r>
              <a:rPr lang="en-US" altLang="it-IT" smtClean="0"/>
              <a:t> where the marginal revenue curve </a:t>
            </a:r>
            <a:r>
              <a:rPr lang="en-US" altLang="it-IT" i="1" smtClean="0"/>
              <a:t>mr</a:t>
            </a:r>
            <a:r>
              <a:rPr lang="en-US" altLang="it-IT" baseline="-25000" smtClean="0"/>
              <a:t>1</a:t>
            </a:r>
            <a:r>
              <a:rPr lang="en-US" altLang="it-IT" smtClean="0"/>
              <a:t> (associated with demand curve </a:t>
            </a:r>
            <a:r>
              <a:rPr lang="en-US" altLang="it-IT" i="1" smtClean="0"/>
              <a:t>d</a:t>
            </a:r>
            <a:r>
              <a:rPr lang="en-US" altLang="it-IT" baseline="-25000" smtClean="0"/>
              <a:t>1</a:t>
            </a:r>
            <a:r>
              <a:rPr lang="en-US" altLang="it-IT" smtClean="0"/>
              <a:t>) equals marginal cost. At that quantity, the no-trade price </a:t>
            </a:r>
            <a:r>
              <a:rPr lang="en-US" altLang="it-IT" i="1" smtClean="0"/>
              <a:t>P</a:t>
            </a:r>
            <a:r>
              <a:rPr lang="en-US" altLang="it-IT" i="1" baseline="30000" smtClean="0"/>
              <a:t>A </a:t>
            </a:r>
            <a:r>
              <a:rPr lang="en-US" altLang="it-IT" smtClean="0"/>
              <a:t>equals average costs at point </a:t>
            </a:r>
            <a:r>
              <a:rPr lang="en-US" altLang="it-IT" i="1" smtClean="0"/>
              <a:t>A</a:t>
            </a:r>
            <a:r>
              <a:rPr lang="en-US" altLang="it-IT" smtClean="0"/>
              <a:t>. In the long-run equilibrium, firms earn zero monopoly profits and there is no entry or exit. The quantity produced by each firm is less than in short-run equilibrium (Figure 6-4). </a:t>
            </a:r>
            <a:r>
              <a:rPr lang="en-US" altLang="it-IT" i="1" smtClean="0"/>
              <a:t>Q</a:t>
            </a:r>
            <a:r>
              <a:rPr lang="en-US" altLang="it-IT" baseline="-25000" smtClean="0"/>
              <a:t>1</a:t>
            </a:r>
            <a:r>
              <a:rPr lang="en-US" altLang="it-IT" smtClean="0"/>
              <a:t> is less than </a:t>
            </a:r>
            <a:r>
              <a:rPr lang="en-US" altLang="it-IT" i="1" smtClean="0"/>
              <a:t>Q</a:t>
            </a:r>
            <a:r>
              <a:rPr lang="en-US" altLang="it-IT" baseline="-25000" smtClean="0"/>
              <a:t>0</a:t>
            </a:r>
            <a:r>
              <a:rPr lang="en-US" altLang="it-IT" smtClean="0"/>
              <a:t> because new firms have entered the industry. With a greater number of firms and hence more varieties available to consumers, the demand for each variety </a:t>
            </a:r>
            <a:r>
              <a:rPr lang="en-US" altLang="it-IT" i="1" smtClean="0"/>
              <a:t>d</a:t>
            </a:r>
            <a:r>
              <a:rPr lang="en-US" altLang="it-IT" baseline="-25000" smtClean="0"/>
              <a:t>1</a:t>
            </a:r>
            <a:r>
              <a:rPr lang="en-US" altLang="it-IT" smtClean="0"/>
              <a:t> is less then </a:t>
            </a:r>
            <a:r>
              <a:rPr lang="en-US" altLang="it-IT" i="1" smtClean="0"/>
              <a:t>d</a:t>
            </a:r>
            <a:r>
              <a:rPr lang="en-US" altLang="it-IT" baseline="-25000" smtClean="0"/>
              <a:t>0</a:t>
            </a:r>
            <a:r>
              <a:rPr lang="en-US" altLang="it-IT" smtClean="0"/>
              <a:t>. The demand curve </a:t>
            </a:r>
            <a:r>
              <a:rPr lang="en-US" altLang="it-IT" i="1" smtClean="0"/>
              <a:t>D/N </a:t>
            </a:r>
            <a:r>
              <a:rPr lang="en-US" altLang="it-IT" i="1" baseline="30000" smtClean="0"/>
              <a:t>A</a:t>
            </a:r>
            <a:r>
              <a:rPr lang="en-US" altLang="it-IT" i="1" smtClean="0"/>
              <a:t> </a:t>
            </a:r>
            <a:r>
              <a:rPr lang="en-US" altLang="it-IT" smtClean="0"/>
              <a:t>shows the no-trade demand when all firms charge the same price.</a:t>
            </a:r>
          </a:p>
        </p:txBody>
      </p:sp>
    </p:spTree>
    <p:extLst>
      <p:ext uri="{BB962C8B-B14F-4D97-AF65-F5344CB8AC3E}">
        <p14:creationId xmlns:p14="http://schemas.microsoft.com/office/powerpoint/2010/main" val="2379846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ＭＳ Ｐゴシック" charset="-128"/>
              </a:defRPr>
            </a:lvl1pPr>
            <a:lvl2pPr marL="742950" indent="-285750">
              <a:defRPr sz="1000">
                <a:solidFill>
                  <a:schemeClr val="tx1"/>
                </a:solidFill>
                <a:latin typeface="Arial" charset="0"/>
                <a:ea typeface="ＭＳ Ｐゴシック" charset="-128"/>
              </a:defRPr>
            </a:lvl2pPr>
            <a:lvl3pPr marL="1143000" indent="-228600">
              <a:defRPr sz="1000">
                <a:solidFill>
                  <a:schemeClr val="tx1"/>
                </a:solidFill>
                <a:latin typeface="Arial" charset="0"/>
                <a:ea typeface="ＭＳ Ｐゴシック" charset="-128"/>
              </a:defRPr>
            </a:lvl3pPr>
            <a:lvl4pPr marL="1600200" indent="-228600">
              <a:defRPr sz="1000">
                <a:solidFill>
                  <a:schemeClr val="tx1"/>
                </a:solidFill>
                <a:latin typeface="Arial" charset="0"/>
                <a:ea typeface="ＭＳ Ｐゴシック" charset="-128"/>
              </a:defRPr>
            </a:lvl4pPr>
            <a:lvl5pPr marL="2057400" indent="-228600">
              <a:defRPr sz="1000">
                <a:solidFill>
                  <a:schemeClr val="tx1"/>
                </a:solidFill>
                <a:latin typeface="Arial" charset="0"/>
                <a:ea typeface="ＭＳ Ｐゴシック" charset="-128"/>
              </a:defRPr>
            </a:lvl5pPr>
            <a:lvl6pPr marL="2514600" indent="-228600" eaLnBrk="0" fontAlgn="base" hangingPunct="0">
              <a:spcBef>
                <a:spcPct val="0"/>
              </a:spcBef>
              <a:spcAft>
                <a:spcPct val="0"/>
              </a:spcAft>
              <a:defRPr sz="1000">
                <a:solidFill>
                  <a:schemeClr val="tx1"/>
                </a:solidFill>
                <a:latin typeface="Arial" charset="0"/>
                <a:ea typeface="ＭＳ Ｐゴシック" charset="-128"/>
              </a:defRPr>
            </a:lvl6pPr>
            <a:lvl7pPr marL="2971800" indent="-228600" eaLnBrk="0" fontAlgn="base" hangingPunct="0">
              <a:spcBef>
                <a:spcPct val="0"/>
              </a:spcBef>
              <a:spcAft>
                <a:spcPct val="0"/>
              </a:spcAft>
              <a:defRPr sz="1000">
                <a:solidFill>
                  <a:schemeClr val="tx1"/>
                </a:solidFill>
                <a:latin typeface="Arial" charset="0"/>
                <a:ea typeface="ＭＳ Ｐゴシック" charset="-128"/>
              </a:defRPr>
            </a:lvl7pPr>
            <a:lvl8pPr marL="3429000" indent="-228600" eaLnBrk="0" fontAlgn="base" hangingPunct="0">
              <a:spcBef>
                <a:spcPct val="0"/>
              </a:spcBef>
              <a:spcAft>
                <a:spcPct val="0"/>
              </a:spcAft>
              <a:defRPr sz="1000">
                <a:solidFill>
                  <a:schemeClr val="tx1"/>
                </a:solidFill>
                <a:latin typeface="Arial" charset="0"/>
                <a:ea typeface="ＭＳ Ｐゴシック" charset="-128"/>
              </a:defRPr>
            </a:lvl8pPr>
            <a:lvl9pPr marL="3886200" indent="-228600" eaLnBrk="0" fontAlgn="base" hangingPunct="0">
              <a:spcBef>
                <a:spcPct val="0"/>
              </a:spcBef>
              <a:spcAft>
                <a:spcPct val="0"/>
              </a:spcAft>
              <a:defRPr sz="1000">
                <a:solidFill>
                  <a:schemeClr val="tx1"/>
                </a:solidFill>
                <a:latin typeface="Arial" charset="0"/>
                <a:ea typeface="ＭＳ Ｐゴシック" charset="-128"/>
              </a:defRPr>
            </a:lvl9pPr>
          </a:lstStyle>
          <a:p>
            <a:fld id="{A49F1736-D4B7-4D42-ACAE-003B200A72DD}" type="slidenum">
              <a:rPr lang="en-US" altLang="it-IT" sz="1200">
                <a:latin typeface="Times" charset="0"/>
              </a:rPr>
              <a:pPr/>
              <a:t>30</a:t>
            </a:fld>
            <a:endParaRPr lang="en-US" altLang="it-IT" sz="1200">
              <a:latin typeface="Times" charset="0"/>
            </a:endParaRPr>
          </a:p>
        </p:txBody>
      </p:sp>
      <p:sp>
        <p:nvSpPr>
          <p:cNvPr id="30723" name="Rectangle 2"/>
          <p:cNvSpPr>
            <a:spLocks noGrp="1" noRot="1" noChangeAspect="1" noChangeArrowheads="1" noTextEdit="1"/>
          </p:cNvSpPr>
          <p:nvPr>
            <p:ph type="sldImg"/>
          </p:nvPr>
        </p:nvSpPr>
        <p:spPr>
          <a:solidFill>
            <a:srgbClr val="FFFFFF"/>
          </a:solidFill>
          <a:ln/>
        </p:spPr>
      </p:sp>
      <p:sp>
        <p:nvSpPr>
          <p:cNvPr id="30724" name="Rectangle 3"/>
          <p:cNvSpPr>
            <a:spLocks noGrp="1" noChangeArrowheads="1"/>
          </p:cNvSpPr>
          <p:nvPr>
            <p:ph type="body" idx="1"/>
          </p:nvPr>
        </p:nvSpPr>
        <p:spPr>
          <a:solidFill>
            <a:srgbClr val="FFFFFF"/>
          </a:solidFill>
          <a:ln>
            <a:solidFill>
              <a:srgbClr val="000000"/>
            </a:solidFill>
          </a:ln>
        </p:spPr>
        <p:txBody>
          <a:bodyPr/>
          <a:lstStyle/>
          <a:p>
            <a:endParaRPr lang="sv-SE" altLang="it-IT" smtClean="0"/>
          </a:p>
        </p:txBody>
      </p:sp>
    </p:spTree>
    <p:extLst>
      <p:ext uri="{BB962C8B-B14F-4D97-AF65-F5344CB8AC3E}">
        <p14:creationId xmlns:p14="http://schemas.microsoft.com/office/powerpoint/2010/main" val="316171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118312F-E904-4FBC-BC7C-41A107E74DFA}" type="slidenum">
              <a:rPr lang="en-US" altLang="en-US"/>
              <a:pPr>
                <a:spcBef>
                  <a:spcPct val="0"/>
                </a:spcBef>
              </a:pPr>
              <a:t>35</a:t>
            </a:fld>
            <a:endParaRPr lang="en-US" altLang="en-US"/>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Figure 6.6 Short-Run Monopolistic Competition Equilibrium with Trade </a:t>
            </a:r>
            <a:r>
              <a:rPr lang="en-US" altLang="it-IT" smtClean="0"/>
              <a:t>When trade is opened, the larger market makes the firm’s demand curve more elastic, as shown by </a:t>
            </a:r>
            <a:r>
              <a:rPr lang="en-US" altLang="it-IT" i="1" smtClean="0"/>
              <a:t>d</a:t>
            </a:r>
            <a:r>
              <a:rPr lang="en-US" altLang="it-IT" baseline="-25000" smtClean="0"/>
              <a:t>2</a:t>
            </a:r>
            <a:r>
              <a:rPr lang="en-US" altLang="it-IT" smtClean="0"/>
              <a:t> (with corresponding marginal revenue curve </a:t>
            </a:r>
            <a:r>
              <a:rPr lang="en-US" altLang="it-IT" i="1" smtClean="0"/>
              <a:t>mr</a:t>
            </a:r>
            <a:r>
              <a:rPr lang="en-US" altLang="it-IT" baseline="-25000" smtClean="0"/>
              <a:t>2</a:t>
            </a:r>
            <a:r>
              <a:rPr lang="en-US" altLang="it-IT" smtClean="0"/>
              <a:t>). The firm chooses to produce the quantity </a:t>
            </a:r>
            <a:r>
              <a:rPr lang="en-US" altLang="it-IT" i="1" smtClean="0"/>
              <a:t>Q</a:t>
            </a:r>
            <a:r>
              <a:rPr lang="en-US" altLang="it-IT" baseline="-25000" smtClean="0"/>
              <a:t>2</a:t>
            </a:r>
            <a:r>
              <a:rPr lang="en-US" altLang="it-IT" smtClean="0"/>
              <a:t> at which marginal revenue equals marginal costs; this quantity corresponds to a price of </a:t>
            </a:r>
            <a:r>
              <a:rPr lang="en-US" altLang="it-IT" i="1" smtClean="0"/>
              <a:t>P</a:t>
            </a:r>
            <a:r>
              <a:rPr lang="en-US" altLang="it-IT" baseline="-25000" smtClean="0"/>
              <a:t>2</a:t>
            </a:r>
            <a:r>
              <a:rPr lang="en-US" altLang="it-IT" smtClean="0"/>
              <a:t>. With sales of </a:t>
            </a:r>
            <a:r>
              <a:rPr lang="en-US" altLang="it-IT" i="1" smtClean="0"/>
              <a:t>Q</a:t>
            </a:r>
            <a:r>
              <a:rPr lang="en-US" altLang="it-IT" baseline="-25000" smtClean="0"/>
              <a:t>2</a:t>
            </a:r>
            <a:r>
              <a:rPr lang="en-US" altLang="it-IT" smtClean="0"/>
              <a:t> at price </a:t>
            </a:r>
            <a:r>
              <a:rPr lang="en-US" altLang="it-IT" i="1" smtClean="0"/>
              <a:t>P</a:t>
            </a:r>
            <a:r>
              <a:rPr lang="en-US" altLang="it-IT" baseline="-25000" smtClean="0"/>
              <a:t>2</a:t>
            </a:r>
            <a:r>
              <a:rPr lang="en-US" altLang="it-IT" smtClean="0"/>
              <a:t>, the firm will make monopoly profits because price is greater than </a:t>
            </a:r>
            <a:r>
              <a:rPr lang="en-US" altLang="it-IT" i="1" smtClean="0"/>
              <a:t>AC. </a:t>
            </a:r>
            <a:r>
              <a:rPr lang="en-US" altLang="it-IT" smtClean="0"/>
              <a:t>When </a:t>
            </a:r>
            <a:r>
              <a:rPr lang="en-US" altLang="it-IT" i="1" smtClean="0"/>
              <a:t>all </a:t>
            </a:r>
            <a:r>
              <a:rPr lang="en-US" altLang="it-IT" smtClean="0"/>
              <a:t>firms lower their prices to </a:t>
            </a:r>
            <a:r>
              <a:rPr lang="en-US" altLang="it-IT" i="1" smtClean="0"/>
              <a:t>P</a:t>
            </a:r>
            <a:r>
              <a:rPr lang="en-US" altLang="it-IT" baseline="-25000" smtClean="0"/>
              <a:t>2</a:t>
            </a:r>
            <a:r>
              <a:rPr lang="en-US" altLang="it-IT" i="1" smtClean="0"/>
              <a:t>, </a:t>
            </a:r>
            <a:r>
              <a:rPr lang="en-US" altLang="it-IT" smtClean="0"/>
              <a:t>however, the relevant demand curve is </a:t>
            </a:r>
            <a:r>
              <a:rPr lang="en-US" altLang="it-IT" i="1" smtClean="0"/>
              <a:t>D</a:t>
            </a:r>
            <a:r>
              <a:rPr lang="en-US" altLang="it-IT" smtClean="0"/>
              <a:t>/</a:t>
            </a:r>
            <a:r>
              <a:rPr lang="en-US" altLang="it-IT" i="1" smtClean="0"/>
              <a:t>N </a:t>
            </a:r>
            <a:r>
              <a:rPr lang="en-US" altLang="it-IT" i="1" baseline="30000" smtClean="0"/>
              <a:t>A</a:t>
            </a:r>
            <a:r>
              <a:rPr lang="en-US" altLang="it-IT" smtClean="0"/>
              <a:t>, which indicates that they can sell only </a:t>
            </a:r>
            <a:r>
              <a:rPr lang="en-US" altLang="it-IT" i="1" smtClean="0"/>
              <a:t>Q</a:t>
            </a:r>
            <a:r>
              <a:rPr lang="en-US" altLang="it-IT" smtClean="0"/>
              <a:t>′</a:t>
            </a:r>
            <a:r>
              <a:rPr lang="en-US" altLang="it-IT" baseline="-25000" smtClean="0"/>
              <a:t>2</a:t>
            </a:r>
            <a:r>
              <a:rPr lang="en-US" altLang="it-IT" smtClean="0"/>
              <a:t> at price </a:t>
            </a:r>
            <a:r>
              <a:rPr lang="en-US" altLang="it-IT" i="1" smtClean="0"/>
              <a:t>P</a:t>
            </a:r>
            <a:r>
              <a:rPr lang="en-US" altLang="it-IT" baseline="-25000" smtClean="0"/>
              <a:t>2</a:t>
            </a:r>
            <a:r>
              <a:rPr lang="en-US" altLang="it-IT" smtClean="0"/>
              <a:t>. At this short-run equilibrium (point </a:t>
            </a:r>
            <a:r>
              <a:rPr lang="en-US" altLang="it-IT" i="1" smtClean="0"/>
              <a:t>B</a:t>
            </a:r>
            <a:r>
              <a:rPr lang="en-US" altLang="it-IT" smtClean="0"/>
              <a:t>′), price is less than average cost and all firms incur losses. As a result, some firms are forced to exit the industry.</a:t>
            </a:r>
          </a:p>
        </p:txBody>
      </p:sp>
    </p:spTree>
    <p:extLst>
      <p:ext uri="{BB962C8B-B14F-4D97-AF65-F5344CB8AC3E}">
        <p14:creationId xmlns:p14="http://schemas.microsoft.com/office/powerpoint/2010/main" val="850478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89FB84FF-25F9-41E2-B410-1BEC5204844A}" type="slidenum">
              <a:rPr lang="en-US" altLang="en-US"/>
              <a:pPr>
                <a:spcBef>
                  <a:spcPct val="0"/>
                </a:spcBef>
              </a:pPr>
              <a:t>36</a:t>
            </a:fld>
            <a:endParaRPr lang="en-US" alt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Figure 6.7 Long-Run Monopolistic Competition Equilibrium with Trade </a:t>
            </a:r>
            <a:r>
              <a:rPr lang="en-US" altLang="it-IT" smtClean="0"/>
              <a:t>The long-run equilibrium with trade occurs at point </a:t>
            </a:r>
            <a:r>
              <a:rPr lang="en-US" altLang="it-IT" i="1" smtClean="0"/>
              <a:t>C. </a:t>
            </a:r>
            <a:r>
              <a:rPr lang="en-US" altLang="it-IT" smtClean="0"/>
              <a:t>At this point, profits are maximized for each firm</a:t>
            </a:r>
          </a:p>
          <a:p>
            <a:r>
              <a:rPr lang="en-US" altLang="it-IT" smtClean="0"/>
              <a:t>producing </a:t>
            </a:r>
            <a:r>
              <a:rPr lang="en-US" altLang="it-IT" i="1" smtClean="0"/>
              <a:t>Q</a:t>
            </a:r>
            <a:r>
              <a:rPr lang="en-US" altLang="it-IT" baseline="-25000" smtClean="0"/>
              <a:t>3</a:t>
            </a:r>
            <a:r>
              <a:rPr lang="en-US" altLang="it-IT" smtClean="0"/>
              <a:t> (which satisfies </a:t>
            </a:r>
            <a:r>
              <a:rPr lang="en-US" altLang="it-IT" i="1" smtClean="0"/>
              <a:t>mr</a:t>
            </a:r>
            <a:r>
              <a:rPr lang="en-US" altLang="it-IT" baseline="-25000" smtClean="0"/>
              <a:t>3</a:t>
            </a:r>
            <a:r>
              <a:rPr lang="en-US" altLang="it-IT" smtClean="0"/>
              <a:t> = </a:t>
            </a:r>
            <a:r>
              <a:rPr lang="en-US" altLang="it-IT" i="1" smtClean="0"/>
              <a:t>MC </a:t>
            </a:r>
            <a:r>
              <a:rPr lang="en-US" altLang="it-IT" smtClean="0"/>
              <a:t>) and charging price </a:t>
            </a:r>
            <a:r>
              <a:rPr lang="en-US" altLang="it-IT" i="1" smtClean="0"/>
              <a:t>P</a:t>
            </a:r>
            <a:r>
              <a:rPr lang="en-US" altLang="it-IT" i="1" baseline="30000" smtClean="0"/>
              <a:t>W</a:t>
            </a:r>
            <a:r>
              <a:rPr lang="en-US" altLang="it-IT" i="1" smtClean="0"/>
              <a:t> </a:t>
            </a:r>
            <a:r>
              <a:rPr lang="en-US" altLang="it-IT" smtClean="0"/>
              <a:t>(which equals </a:t>
            </a:r>
            <a:r>
              <a:rPr lang="en-US" altLang="it-IT" i="1" smtClean="0"/>
              <a:t>AC</a:t>
            </a:r>
            <a:r>
              <a:rPr lang="en-US" altLang="it-IT" smtClean="0"/>
              <a:t>). Since monopoly profits are zero when price equals average cost, no firms enter or exit the industry. Compared with the long-run equilibrium without trade (Figure 6-5), </a:t>
            </a:r>
            <a:r>
              <a:rPr lang="en-US" altLang="it-IT" i="1" smtClean="0"/>
              <a:t>d</a:t>
            </a:r>
            <a:r>
              <a:rPr lang="en-US" altLang="it-IT" baseline="-25000" smtClean="0"/>
              <a:t>3</a:t>
            </a:r>
            <a:r>
              <a:rPr lang="en-US" altLang="it-IT" smtClean="0"/>
              <a:t> (along with </a:t>
            </a:r>
            <a:r>
              <a:rPr lang="en-US" altLang="it-IT" i="1" smtClean="0"/>
              <a:t>mr</a:t>
            </a:r>
            <a:r>
              <a:rPr lang="en-US" altLang="it-IT" baseline="-25000" smtClean="0"/>
              <a:t>3</a:t>
            </a:r>
            <a:r>
              <a:rPr lang="en-US" altLang="it-IT" smtClean="0"/>
              <a:t>) has shifted out as domestic firms exited the industry and has become more elastic due to the greater total number of varieties with trade, 2</a:t>
            </a:r>
            <a:r>
              <a:rPr lang="en-US" altLang="it-IT" i="1" smtClean="0"/>
              <a:t>N</a:t>
            </a:r>
            <a:r>
              <a:rPr lang="en-US" altLang="it-IT" i="1" baseline="30000" smtClean="0"/>
              <a:t>T</a:t>
            </a:r>
            <a:r>
              <a:rPr lang="en-US" altLang="it-IT" i="1" smtClean="0"/>
              <a:t> </a:t>
            </a:r>
            <a:r>
              <a:rPr lang="en-US" altLang="it-IT" smtClean="0"/>
              <a:t>&gt; </a:t>
            </a:r>
            <a:r>
              <a:rPr lang="en-US" altLang="it-IT" i="1" smtClean="0"/>
              <a:t>N</a:t>
            </a:r>
            <a:r>
              <a:rPr lang="en-US" altLang="it-IT" i="1" baseline="30000" smtClean="0"/>
              <a:t>A</a:t>
            </a:r>
            <a:r>
              <a:rPr lang="en-US" altLang="it-IT" smtClean="0"/>
              <a:t>. Compared with the long-run equilibrium without trade at point </a:t>
            </a:r>
            <a:r>
              <a:rPr lang="en-US" altLang="it-IT" i="1" smtClean="0"/>
              <a:t>A, </a:t>
            </a:r>
            <a:r>
              <a:rPr lang="en-US" altLang="it-IT" smtClean="0"/>
              <a:t>the trade equilibrium at point </a:t>
            </a:r>
            <a:r>
              <a:rPr lang="en-US" altLang="it-IT" i="1" smtClean="0"/>
              <a:t>C </a:t>
            </a:r>
            <a:r>
              <a:rPr lang="en-US" altLang="it-IT" smtClean="0"/>
              <a:t>has a lower price and higher sales by all surviving firms.</a:t>
            </a:r>
          </a:p>
        </p:txBody>
      </p:sp>
    </p:spTree>
    <p:extLst>
      <p:ext uri="{BB962C8B-B14F-4D97-AF65-F5344CB8AC3E}">
        <p14:creationId xmlns:p14="http://schemas.microsoft.com/office/powerpoint/2010/main" val="103267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it-IT" smtClean="0"/>
          </a:p>
        </p:txBody>
      </p:sp>
      <p:sp>
        <p:nvSpPr>
          <p:cNvPr id="12083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436BF6D9-8801-4635-BA55-E5C857F9D815}" type="slidenum">
              <a:rPr lang="it-IT" altLang="en-US"/>
              <a:pPr>
                <a:spcBef>
                  <a:spcPct val="0"/>
                </a:spcBef>
              </a:pPr>
              <a:t>39</a:t>
            </a:fld>
            <a:endParaRPr lang="it-IT" altLang="en-US"/>
          </a:p>
        </p:txBody>
      </p:sp>
    </p:spTree>
    <p:extLst>
      <p:ext uri="{BB962C8B-B14F-4D97-AF65-F5344CB8AC3E}">
        <p14:creationId xmlns:p14="http://schemas.microsoft.com/office/powerpoint/2010/main" val="3752924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defRPr/>
            </a:pPr>
            <a:fld id="{D44695C6-53DC-44ED-A6C5-688E60A0A17B}" type="slidenum">
              <a:rPr lang="en-US" altLang="it-IT" smtClean="0"/>
              <a:pPr eaLnBrk="1" hangingPunct="1">
                <a:spcBef>
                  <a:spcPct val="0"/>
                </a:spcBef>
                <a:defRPr/>
              </a:pPr>
              <a:t>52</a:t>
            </a:fld>
            <a:endParaRPr lang="en-US" altLang="it-IT" smtClean="0"/>
          </a:p>
        </p:txBody>
      </p:sp>
      <p:sp>
        <p:nvSpPr>
          <p:cNvPr id="65539" name="Rectangle 2"/>
          <p:cNvSpPr>
            <a:spLocks noGrp="1" noRot="1" noChangeAspect="1" noChangeArrowheads="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it-IT" smtClean="0">
                <a:latin typeface="Arial" pitchFamily="34" charset="0"/>
              </a:rPr>
              <a:t>It is not necessary for the two autarky prices to be different for there to be trade. Even if the autarky prices are identical, the opening of trade changes each firm’s number of competitors and therefore the slope of each firm’s demand. Thus the opening up of trade disturbs the autarky equilibrium even when autarky outcomes are identical.</a:t>
            </a:r>
          </a:p>
        </p:txBody>
      </p:sp>
    </p:spTree>
    <p:extLst>
      <p:ext uri="{BB962C8B-B14F-4D97-AF65-F5344CB8AC3E}">
        <p14:creationId xmlns:p14="http://schemas.microsoft.com/office/powerpoint/2010/main" val="2460018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7FB27C5E-1692-486A-BE8A-041C341CA5B9}" type="slidenum">
              <a:rPr lang="it-IT" smtClean="0"/>
              <a:pPr>
                <a:defRPr/>
              </a:pPr>
              <a:t>53</a:t>
            </a:fld>
            <a:endParaRPr lang="it-IT"/>
          </a:p>
        </p:txBody>
      </p:sp>
    </p:spTree>
    <p:extLst>
      <p:ext uri="{BB962C8B-B14F-4D97-AF65-F5344CB8AC3E}">
        <p14:creationId xmlns:p14="http://schemas.microsoft.com/office/powerpoint/2010/main" val="1816973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12CD4881-CF5D-42FB-9A0A-D286F0488F76}" type="slidenum">
              <a:rPr lang="it-IT" smtClean="0"/>
              <a:pPr>
                <a:defRPr/>
              </a:pPr>
              <a:t>54</a:t>
            </a:fld>
            <a:endParaRPr lang="it-IT"/>
          </a:p>
        </p:txBody>
      </p:sp>
    </p:spTree>
    <p:extLst>
      <p:ext uri="{BB962C8B-B14F-4D97-AF65-F5344CB8AC3E}">
        <p14:creationId xmlns:p14="http://schemas.microsoft.com/office/powerpoint/2010/main" val="3804157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B16759EF-ABD1-4B5B-8429-1E89C5934BD3}" type="slidenum">
              <a:rPr lang="it-IT" smtClean="0"/>
              <a:pPr>
                <a:defRPr/>
              </a:pPr>
              <a:t>55</a:t>
            </a:fld>
            <a:endParaRPr lang="it-IT"/>
          </a:p>
        </p:txBody>
      </p:sp>
    </p:spTree>
    <p:extLst>
      <p:ext uri="{BB962C8B-B14F-4D97-AF65-F5344CB8AC3E}">
        <p14:creationId xmlns:p14="http://schemas.microsoft.com/office/powerpoint/2010/main" val="3584329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9955B97-37D1-460C-8748-0EE59BFD675A}" type="slidenum">
              <a:rPr lang="it-IT" smtClean="0"/>
              <a:pPr/>
              <a:t>2</a:t>
            </a:fld>
            <a:endParaRPr lang="it-IT" smtClean="0"/>
          </a:p>
        </p:txBody>
      </p:sp>
      <p:sp>
        <p:nvSpPr>
          <p:cNvPr id="49155" name="Rectangle 2"/>
          <p:cNvSpPr>
            <a:spLocks noGrp="1" noRot="1" noChangeAspect="1" noChangeArrowheads="1" noTextEdit="1"/>
          </p:cNvSpPr>
          <p:nvPr>
            <p:ph type="sldImg"/>
          </p:nvPr>
        </p:nvSpPr>
        <p:spPr>
          <a:xfrm>
            <a:off x="1143000" y="685800"/>
            <a:ext cx="4572000" cy="3429000"/>
          </a:xfrm>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953786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392ACA9F-1869-4BDC-BAC2-77676B85F203}" type="slidenum">
              <a:rPr lang="it-IT" smtClean="0"/>
              <a:pPr>
                <a:defRPr/>
              </a:pPr>
              <a:t>56</a:t>
            </a:fld>
            <a:endParaRPr lang="it-IT"/>
          </a:p>
        </p:txBody>
      </p:sp>
    </p:spTree>
    <p:extLst>
      <p:ext uri="{BB962C8B-B14F-4D97-AF65-F5344CB8AC3E}">
        <p14:creationId xmlns:p14="http://schemas.microsoft.com/office/powerpoint/2010/main" val="5612866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4E5BC718-A871-4752-98EB-CC90235D0590}" type="slidenum">
              <a:rPr lang="it-IT" smtClean="0"/>
              <a:pPr>
                <a:defRPr/>
              </a:pPr>
              <a:t>57</a:t>
            </a:fld>
            <a:endParaRPr lang="it-IT"/>
          </a:p>
        </p:txBody>
      </p:sp>
    </p:spTree>
    <p:extLst>
      <p:ext uri="{BB962C8B-B14F-4D97-AF65-F5344CB8AC3E}">
        <p14:creationId xmlns:p14="http://schemas.microsoft.com/office/powerpoint/2010/main" val="453339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A92A4CBB-1D56-4D22-8DCC-F937178FB4D6}" type="slidenum">
              <a:rPr lang="it-IT" smtClean="0"/>
              <a:pPr>
                <a:defRPr/>
              </a:pPr>
              <a:t>58</a:t>
            </a:fld>
            <a:endParaRPr lang="it-IT"/>
          </a:p>
        </p:txBody>
      </p:sp>
    </p:spTree>
    <p:extLst>
      <p:ext uri="{BB962C8B-B14F-4D97-AF65-F5344CB8AC3E}">
        <p14:creationId xmlns:p14="http://schemas.microsoft.com/office/powerpoint/2010/main" val="36699802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egnaposto immagine diapositiva 1"/>
          <p:cNvSpPr>
            <a:spLocks noGrp="1" noRot="1" noChangeAspect="1" noTextEdit="1"/>
          </p:cNvSpPr>
          <p:nvPr>
            <p:ph type="sldImg"/>
          </p:nvPr>
        </p:nvSpPr>
        <p:spPr bwMode="auto">
          <a:xfrm>
            <a:off x="1165225" y="1243013"/>
            <a:ext cx="4475163" cy="3355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C512CAAF-9CE1-4A87-8138-32EC0D2817C4}" type="slidenum">
              <a:rPr lang="it-IT" smtClean="0"/>
              <a:pPr>
                <a:defRPr/>
              </a:pPr>
              <a:t>59</a:t>
            </a:fld>
            <a:endParaRPr lang="it-IT"/>
          </a:p>
        </p:txBody>
      </p:sp>
    </p:spTree>
    <p:extLst>
      <p:ext uri="{BB962C8B-B14F-4D97-AF65-F5344CB8AC3E}">
        <p14:creationId xmlns:p14="http://schemas.microsoft.com/office/powerpoint/2010/main" val="4248880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C0AE94C0-C4D2-44CD-99A4-52C0C7FF78A1}" type="slidenum">
              <a:rPr lang="en-US" altLang="it-IT"/>
              <a:pPr>
                <a:spcBef>
                  <a:spcPct val="0"/>
                </a:spcBef>
              </a:pPr>
              <a:t>13</a:t>
            </a:fld>
            <a:endParaRPr lang="en-US" altLang="it-IT"/>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Tree>
    <p:extLst>
      <p:ext uri="{BB962C8B-B14F-4D97-AF65-F5344CB8AC3E}">
        <p14:creationId xmlns:p14="http://schemas.microsoft.com/office/powerpoint/2010/main" val="55700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2CE55404-558B-44A1-BA65-5CAF914D10C2}" type="slidenum">
              <a:rPr lang="en-US" altLang="it-IT"/>
              <a:pPr>
                <a:spcBef>
                  <a:spcPct val="0"/>
                </a:spcBef>
              </a:pPr>
              <a:t>15</a:t>
            </a:fld>
            <a:endParaRPr lang="en-US" altLang="it-IT"/>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Tree>
    <p:extLst>
      <p:ext uri="{BB962C8B-B14F-4D97-AF65-F5344CB8AC3E}">
        <p14:creationId xmlns:p14="http://schemas.microsoft.com/office/powerpoint/2010/main" val="2789206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9914A450-EC60-4C4A-B44D-70A413B38390}" type="slidenum">
              <a:rPr lang="en-US" altLang="it-IT"/>
              <a:pPr>
                <a:spcBef>
                  <a:spcPct val="0"/>
                </a:spcBef>
              </a:pPr>
              <a:t>16</a:t>
            </a:fld>
            <a:endParaRPr lang="en-US" altLang="it-IT"/>
          </a:p>
        </p:txBody>
      </p:sp>
      <p:sp>
        <p:nvSpPr>
          <p:cNvPr id="1136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Tree>
    <p:extLst>
      <p:ext uri="{BB962C8B-B14F-4D97-AF65-F5344CB8AC3E}">
        <p14:creationId xmlns:p14="http://schemas.microsoft.com/office/powerpoint/2010/main" val="2777592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3DD3E1D8-052F-49A5-A9A5-6CE9FA3EF904}" type="slidenum">
              <a:rPr lang="en-US" altLang="it-IT"/>
              <a:pPr>
                <a:spcBef>
                  <a:spcPct val="0"/>
                </a:spcBef>
              </a:pPr>
              <a:t>17</a:t>
            </a:fld>
            <a:endParaRPr lang="en-US" altLang="it-IT"/>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Tree>
    <p:extLst>
      <p:ext uri="{BB962C8B-B14F-4D97-AF65-F5344CB8AC3E}">
        <p14:creationId xmlns:p14="http://schemas.microsoft.com/office/powerpoint/2010/main" val="2769678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64AE94BF-6036-47FE-B9D9-8D059EE51BDE}" type="slidenum">
              <a:rPr lang="en-US" altLang="en-US"/>
              <a:pPr>
                <a:spcBef>
                  <a:spcPct val="0"/>
                </a:spcBef>
              </a:pPr>
              <a:t>20</a:t>
            </a:fld>
            <a:endParaRPr lang="en-US" altLang="en-US"/>
          </a:p>
        </p:txBody>
      </p:sp>
      <p:sp>
        <p:nvSpPr>
          <p:cNvPr id="122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Figure 6.1 Monopoly Equilibrium </a:t>
            </a:r>
            <a:r>
              <a:rPr lang="en-US" altLang="it-IT" smtClean="0"/>
              <a:t>The monopolist chooses the profit-maximizing quantity </a:t>
            </a:r>
            <a:r>
              <a:rPr lang="en-US" altLang="it-IT" i="1" smtClean="0"/>
              <a:t>Q</a:t>
            </a:r>
            <a:r>
              <a:rPr lang="en-US" altLang="it-IT" i="1" baseline="30000" smtClean="0"/>
              <a:t>M</a:t>
            </a:r>
            <a:r>
              <a:rPr lang="en-US" altLang="it-IT" smtClean="0"/>
              <a:t>, at which marginal revenue equals marginal cost. From that quantity, we trace up to the demand curve and over to the price axis to see that the monopolist charges the price </a:t>
            </a:r>
            <a:r>
              <a:rPr lang="en-US" altLang="it-IT" i="1" smtClean="0"/>
              <a:t>P</a:t>
            </a:r>
            <a:r>
              <a:rPr lang="en-US" altLang="it-IT" i="1" baseline="30000" smtClean="0"/>
              <a:t>M</a:t>
            </a:r>
            <a:r>
              <a:rPr lang="en-US" altLang="it-IT" smtClean="0"/>
              <a:t>. The monopoly equilibrium is at point </a:t>
            </a:r>
            <a:r>
              <a:rPr lang="en-US" altLang="it-IT" i="1" smtClean="0"/>
              <a:t>A</a:t>
            </a:r>
            <a:r>
              <a:rPr lang="en-US" altLang="it-IT" smtClean="0"/>
              <a:t>.</a:t>
            </a:r>
          </a:p>
        </p:txBody>
      </p:sp>
    </p:spTree>
    <p:extLst>
      <p:ext uri="{BB962C8B-B14F-4D97-AF65-F5344CB8AC3E}">
        <p14:creationId xmlns:p14="http://schemas.microsoft.com/office/powerpoint/2010/main" val="546103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34BA274C-4A18-426D-BBF0-6E12854E11D5}" type="slidenum">
              <a:rPr lang="en-US" altLang="en-US"/>
              <a:pPr>
                <a:spcBef>
                  <a:spcPct val="0"/>
                </a:spcBef>
              </a:pPr>
              <a:t>22</a:t>
            </a:fld>
            <a:endParaRPr lang="en-US" altLang="en-US"/>
          </a:p>
        </p:txBody>
      </p:sp>
      <p:sp>
        <p:nvSpPr>
          <p:cNvPr id="153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it-IT" b="1" smtClean="0"/>
              <a:t>Figure 6.2 Demand Curves with Duopoly </a:t>
            </a:r>
            <a:r>
              <a:rPr lang="en-US" altLang="it-IT" smtClean="0"/>
              <a:t>When there are two firms in the market and they both charge the same price, each firm faces the demand curve </a:t>
            </a:r>
            <a:r>
              <a:rPr lang="en-US" altLang="it-IT" i="1" smtClean="0"/>
              <a:t>D</a:t>
            </a:r>
            <a:r>
              <a:rPr lang="en-US" altLang="it-IT" smtClean="0"/>
              <a:t>/2. At the price </a:t>
            </a:r>
            <a:r>
              <a:rPr lang="en-US" altLang="it-IT" i="1" smtClean="0"/>
              <a:t>P</a:t>
            </a:r>
            <a:r>
              <a:rPr lang="en-US" altLang="it-IT" baseline="-25000" smtClean="0"/>
              <a:t>1</a:t>
            </a:r>
            <a:r>
              <a:rPr lang="en-US" altLang="it-IT" i="1" smtClean="0"/>
              <a:t>, </a:t>
            </a:r>
            <a:r>
              <a:rPr lang="en-US" altLang="it-IT" smtClean="0"/>
              <a:t>the industry produces </a:t>
            </a:r>
            <a:r>
              <a:rPr lang="en-US" altLang="it-IT" i="1" smtClean="0"/>
              <a:t>Q</a:t>
            </a:r>
            <a:r>
              <a:rPr lang="en-US" altLang="it-IT" baseline="-25000" smtClean="0"/>
              <a:t>1</a:t>
            </a:r>
            <a:r>
              <a:rPr lang="en-US" altLang="it-IT" smtClean="0"/>
              <a:t> at point </a:t>
            </a:r>
            <a:r>
              <a:rPr lang="en-US" altLang="it-IT" i="1" smtClean="0"/>
              <a:t>A </a:t>
            </a:r>
            <a:r>
              <a:rPr lang="en-US" altLang="it-IT" smtClean="0"/>
              <a:t>and each firm produces </a:t>
            </a:r>
            <a:r>
              <a:rPr lang="en-US" altLang="it-IT" i="1" smtClean="0"/>
              <a:t>Q</a:t>
            </a:r>
            <a:r>
              <a:rPr lang="en-US" altLang="it-IT" baseline="-25000" smtClean="0"/>
              <a:t>2</a:t>
            </a:r>
            <a:r>
              <a:rPr lang="en-US" altLang="it-IT" smtClean="0"/>
              <a:t> = </a:t>
            </a:r>
            <a:r>
              <a:rPr lang="en-US" altLang="it-IT" i="1" smtClean="0"/>
              <a:t>Q</a:t>
            </a:r>
            <a:r>
              <a:rPr lang="en-US" altLang="it-IT" baseline="-25000" smtClean="0"/>
              <a:t>1</a:t>
            </a:r>
            <a:r>
              <a:rPr lang="en-US" altLang="it-IT" smtClean="0"/>
              <a:t>/2 at point </a:t>
            </a:r>
            <a:r>
              <a:rPr lang="en-US" altLang="it-IT" i="1" smtClean="0"/>
              <a:t>B. </a:t>
            </a:r>
            <a:r>
              <a:rPr lang="en-US" altLang="it-IT" smtClean="0"/>
              <a:t>If both firms produce identical products and one firm lowers its price to </a:t>
            </a:r>
            <a:r>
              <a:rPr lang="en-US" altLang="it-IT" i="1" smtClean="0"/>
              <a:t>P</a:t>
            </a:r>
            <a:r>
              <a:rPr lang="en-US" altLang="it-IT" baseline="-25000" smtClean="0"/>
              <a:t>2</a:t>
            </a:r>
            <a:r>
              <a:rPr lang="en-US" altLang="it-IT" i="1" smtClean="0"/>
              <a:t>, </a:t>
            </a:r>
            <a:r>
              <a:rPr lang="en-US" altLang="it-IT" smtClean="0"/>
              <a:t>all consumers will buy from that firm only; the firm that lowers its price will face demand curve </a:t>
            </a:r>
            <a:r>
              <a:rPr lang="en-US" altLang="it-IT" i="1" smtClean="0"/>
              <a:t>D </a:t>
            </a:r>
            <a:r>
              <a:rPr lang="en-US" altLang="it-IT" smtClean="0"/>
              <a:t>and sell </a:t>
            </a:r>
            <a:r>
              <a:rPr lang="en-US" altLang="it-IT" i="1" smtClean="0"/>
              <a:t>Q</a:t>
            </a:r>
            <a:r>
              <a:rPr lang="en-US" altLang="it-IT" baseline="-25000" smtClean="0"/>
              <a:t>3</a:t>
            </a:r>
            <a:r>
              <a:rPr lang="en-US" altLang="it-IT" smtClean="0"/>
              <a:t> at point </a:t>
            </a:r>
            <a:r>
              <a:rPr lang="en-US" altLang="it-IT" i="1" smtClean="0"/>
              <a:t>C. </a:t>
            </a:r>
            <a:r>
              <a:rPr lang="en-US" altLang="it-IT" smtClean="0"/>
              <a:t>Alternatively, if the products are differentiated, the firm that lowers its price will take some, but not all, sales from the other firm; it will face the demand curve </a:t>
            </a:r>
            <a:r>
              <a:rPr lang="en-US" altLang="it-IT" i="1" smtClean="0"/>
              <a:t>d, </a:t>
            </a:r>
            <a:r>
              <a:rPr lang="en-US" altLang="it-IT" smtClean="0"/>
              <a:t>and at </a:t>
            </a:r>
            <a:r>
              <a:rPr lang="en-US" altLang="it-IT" i="1" smtClean="0"/>
              <a:t>P</a:t>
            </a:r>
            <a:r>
              <a:rPr lang="en-US" altLang="it-IT" baseline="-25000" smtClean="0"/>
              <a:t>2</a:t>
            </a:r>
            <a:r>
              <a:rPr lang="en-US" altLang="it-IT" smtClean="0"/>
              <a:t> it will sell </a:t>
            </a:r>
            <a:r>
              <a:rPr lang="en-US" altLang="it-IT" i="1" smtClean="0"/>
              <a:t>Q</a:t>
            </a:r>
            <a:r>
              <a:rPr lang="en-US" altLang="it-IT" baseline="-25000" smtClean="0"/>
              <a:t>4</a:t>
            </a:r>
            <a:r>
              <a:rPr lang="en-US" altLang="it-IT" smtClean="0"/>
              <a:t> at point </a:t>
            </a:r>
            <a:r>
              <a:rPr lang="en-US" altLang="it-IT" i="1" smtClean="0"/>
              <a:t>C</a:t>
            </a:r>
            <a:r>
              <a:rPr lang="en-US" altLang="it-IT" smtClean="0"/>
              <a:t>′.</a:t>
            </a:r>
          </a:p>
        </p:txBody>
      </p:sp>
    </p:spTree>
    <p:extLst>
      <p:ext uri="{BB962C8B-B14F-4D97-AF65-F5344CB8AC3E}">
        <p14:creationId xmlns:p14="http://schemas.microsoft.com/office/powerpoint/2010/main" val="3355320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A706945A-7AE4-41AC-A222-C8B9302E9E95}" type="slidenum">
              <a:rPr lang="en-US" altLang="en-US"/>
              <a:pPr>
                <a:spcBef>
                  <a:spcPct val="0"/>
                </a:spcBef>
              </a:pPr>
              <a:t>24</a:t>
            </a:fld>
            <a:endParaRPr lang="en-US" altLang="en-US"/>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smtClean="0"/>
          </a:p>
        </p:txBody>
      </p:sp>
    </p:spTree>
    <p:extLst>
      <p:ext uri="{BB962C8B-B14F-4D97-AF65-F5344CB8AC3E}">
        <p14:creationId xmlns:p14="http://schemas.microsoft.com/office/powerpoint/2010/main" val="225736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253D2B81-C4C2-4CA7-8BA4-F1FD966D60B0}" type="datetimeFigureOut">
              <a:rPr lang="it-IT"/>
              <a:pPr>
                <a:defRPr/>
              </a:pPr>
              <a:t>31/10/2019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7C4FA687-582A-4C83-A16E-96D5C1A0D984}" type="slidenum">
              <a:rPr lang="it-IT" altLang="en-US"/>
              <a:pPr/>
              <a:t>‹N›</a:t>
            </a:fld>
            <a:endParaRPr lang="it-IT" altLang="en-US"/>
          </a:p>
        </p:txBody>
      </p:sp>
    </p:spTree>
    <p:extLst>
      <p:ext uri="{BB962C8B-B14F-4D97-AF65-F5344CB8AC3E}">
        <p14:creationId xmlns:p14="http://schemas.microsoft.com/office/powerpoint/2010/main" val="327102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11E0D57-3F9E-4D8C-A052-2E281CDEA75B}" type="datetimeFigureOut">
              <a:rPr lang="it-IT"/>
              <a:pPr>
                <a:defRPr/>
              </a:pPr>
              <a:t>31/10/2019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517E1D77-5F8F-4449-96DC-2E4135D3AAEB}" type="slidenum">
              <a:rPr lang="it-IT" altLang="en-US"/>
              <a:pPr/>
              <a:t>‹N›</a:t>
            </a:fld>
            <a:endParaRPr lang="it-IT" altLang="en-US"/>
          </a:p>
        </p:txBody>
      </p:sp>
    </p:spTree>
    <p:extLst>
      <p:ext uri="{BB962C8B-B14F-4D97-AF65-F5344CB8AC3E}">
        <p14:creationId xmlns:p14="http://schemas.microsoft.com/office/powerpoint/2010/main" val="65936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CA99DD7-1DCE-4CCF-B949-DCFEAE487EBD}" type="datetimeFigureOut">
              <a:rPr lang="it-IT"/>
              <a:pPr>
                <a:defRPr/>
              </a:pPr>
              <a:t>31/10/2019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E0609771-57EF-4D17-A012-496C1D61ED45}" type="slidenum">
              <a:rPr lang="it-IT" altLang="en-US"/>
              <a:pPr/>
              <a:t>‹N›</a:t>
            </a:fld>
            <a:endParaRPr lang="it-IT" altLang="en-US"/>
          </a:p>
        </p:txBody>
      </p:sp>
    </p:spTree>
    <p:extLst>
      <p:ext uri="{BB962C8B-B14F-4D97-AF65-F5344CB8AC3E}">
        <p14:creationId xmlns:p14="http://schemas.microsoft.com/office/powerpoint/2010/main" val="577427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3 Título"/>
          <p:cNvSpPr>
            <a:spLocks noGrp="1"/>
          </p:cNvSpPr>
          <p:nvPr>
            <p:ph type="title"/>
          </p:nvPr>
        </p:nvSpPr>
        <p:spPr/>
        <p:txBody>
          <a:bodyPr/>
          <a:lstStyle/>
          <a:p>
            <a:r>
              <a:rPr lang="es-ES" smtClean="0"/>
              <a:t>Haga clic para modificar el estilo de título del patrón</a:t>
            </a:r>
            <a:endParaRPr lang="es-ES"/>
          </a:p>
        </p:txBody>
      </p:sp>
    </p:spTree>
    <p:extLst>
      <p:ext uri="{BB962C8B-B14F-4D97-AF65-F5344CB8AC3E}">
        <p14:creationId xmlns:p14="http://schemas.microsoft.com/office/powerpoint/2010/main" val="422516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B6914A7-24D6-4BE8-B56C-90831C3B6DE1}" type="datetimeFigureOut">
              <a:rPr lang="it-IT"/>
              <a:pPr>
                <a:defRPr/>
              </a:pPr>
              <a:t>31/10/2019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D5EB107D-053D-4D01-AD25-96DFFBE2C95A}" type="slidenum">
              <a:rPr lang="it-IT" altLang="en-US"/>
              <a:pPr/>
              <a:t>‹N›</a:t>
            </a:fld>
            <a:endParaRPr lang="it-IT" altLang="en-US"/>
          </a:p>
        </p:txBody>
      </p:sp>
    </p:spTree>
    <p:extLst>
      <p:ext uri="{BB962C8B-B14F-4D97-AF65-F5344CB8AC3E}">
        <p14:creationId xmlns:p14="http://schemas.microsoft.com/office/powerpoint/2010/main" val="137737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412AB04E-B4F2-425F-AA69-9A278B7018CE}" type="datetimeFigureOut">
              <a:rPr lang="it-IT"/>
              <a:pPr>
                <a:defRPr/>
              </a:pPr>
              <a:t>31/10/2019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A24ED8ED-BA33-43C8-95B1-D6B14DBEFC80}" type="slidenum">
              <a:rPr lang="it-IT" altLang="en-US"/>
              <a:pPr/>
              <a:t>‹N›</a:t>
            </a:fld>
            <a:endParaRPr lang="it-IT" altLang="en-US"/>
          </a:p>
        </p:txBody>
      </p:sp>
    </p:spTree>
    <p:extLst>
      <p:ext uri="{BB962C8B-B14F-4D97-AF65-F5344CB8AC3E}">
        <p14:creationId xmlns:p14="http://schemas.microsoft.com/office/powerpoint/2010/main" val="194444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A3A48CD0-03BB-4BA3-BB8A-B09B43FF7523}" type="datetimeFigureOut">
              <a:rPr lang="it-IT"/>
              <a:pPr>
                <a:defRPr/>
              </a:pPr>
              <a:t>31/10/2019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94523915-554A-4D36-8176-0CA3696F50F4}" type="slidenum">
              <a:rPr lang="it-IT" altLang="en-US"/>
              <a:pPr/>
              <a:t>‹N›</a:t>
            </a:fld>
            <a:endParaRPr lang="it-IT" altLang="en-US"/>
          </a:p>
        </p:txBody>
      </p:sp>
    </p:spTree>
    <p:extLst>
      <p:ext uri="{BB962C8B-B14F-4D97-AF65-F5344CB8AC3E}">
        <p14:creationId xmlns:p14="http://schemas.microsoft.com/office/powerpoint/2010/main" val="2216841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A3AEC059-9022-41F5-B686-C5B9E18E1AD8}" type="datetimeFigureOut">
              <a:rPr lang="it-IT"/>
              <a:pPr>
                <a:defRPr/>
              </a:pPr>
              <a:t>31/10/2019</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fld id="{CC30D2AA-1134-414C-88F7-396734A38E34}" type="slidenum">
              <a:rPr lang="it-IT" altLang="en-US"/>
              <a:pPr/>
              <a:t>‹N›</a:t>
            </a:fld>
            <a:endParaRPr lang="it-IT" altLang="en-US"/>
          </a:p>
        </p:txBody>
      </p:sp>
    </p:spTree>
    <p:extLst>
      <p:ext uri="{BB962C8B-B14F-4D97-AF65-F5344CB8AC3E}">
        <p14:creationId xmlns:p14="http://schemas.microsoft.com/office/powerpoint/2010/main" val="46944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293D9BC7-4BED-4F06-BB7F-F56D63E22225}" type="datetimeFigureOut">
              <a:rPr lang="it-IT"/>
              <a:pPr>
                <a:defRPr/>
              </a:pPr>
              <a:t>31/10/2019</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fld id="{B9C97DFE-0437-4BD4-9322-55BC9E17A26F}" type="slidenum">
              <a:rPr lang="it-IT" altLang="en-US"/>
              <a:pPr/>
              <a:t>‹N›</a:t>
            </a:fld>
            <a:endParaRPr lang="it-IT" altLang="en-US"/>
          </a:p>
        </p:txBody>
      </p:sp>
    </p:spTree>
    <p:extLst>
      <p:ext uri="{BB962C8B-B14F-4D97-AF65-F5344CB8AC3E}">
        <p14:creationId xmlns:p14="http://schemas.microsoft.com/office/powerpoint/2010/main" val="91576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9611A91-4FFF-4778-9D39-A4A1154DD64E}" type="datetimeFigureOut">
              <a:rPr lang="it-IT"/>
              <a:pPr>
                <a:defRPr/>
              </a:pPr>
              <a:t>31/10/2019</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fld id="{D7A1FB15-459F-44D9-A5A7-759A37646408}" type="slidenum">
              <a:rPr lang="it-IT" altLang="en-US"/>
              <a:pPr/>
              <a:t>‹N›</a:t>
            </a:fld>
            <a:endParaRPr lang="it-IT" altLang="en-US"/>
          </a:p>
        </p:txBody>
      </p:sp>
    </p:spTree>
    <p:extLst>
      <p:ext uri="{BB962C8B-B14F-4D97-AF65-F5344CB8AC3E}">
        <p14:creationId xmlns:p14="http://schemas.microsoft.com/office/powerpoint/2010/main" val="175165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27053B6-6F3E-4788-B628-0AC45FEC10C6}" type="datetimeFigureOut">
              <a:rPr lang="it-IT"/>
              <a:pPr>
                <a:defRPr/>
              </a:pPr>
              <a:t>31/10/2019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6F8BB38D-F6BD-4489-BE43-A5D9B949FE04}" type="slidenum">
              <a:rPr lang="it-IT" altLang="en-US"/>
              <a:pPr/>
              <a:t>‹N›</a:t>
            </a:fld>
            <a:endParaRPr lang="it-IT" altLang="en-US"/>
          </a:p>
        </p:txBody>
      </p:sp>
    </p:spTree>
    <p:extLst>
      <p:ext uri="{BB962C8B-B14F-4D97-AF65-F5344CB8AC3E}">
        <p14:creationId xmlns:p14="http://schemas.microsoft.com/office/powerpoint/2010/main" val="185957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9D5F7CA6-1CBF-4E32-B2E5-8C18D35A4D45}" type="datetimeFigureOut">
              <a:rPr lang="it-IT"/>
              <a:pPr>
                <a:defRPr/>
              </a:pPr>
              <a:t>31/10/2019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8A3BA4AD-ED5F-499E-880D-74E6BAED9A01}" type="slidenum">
              <a:rPr lang="it-IT" altLang="en-US"/>
              <a:pPr/>
              <a:t>‹N›</a:t>
            </a:fld>
            <a:endParaRPr lang="it-IT" altLang="en-US"/>
          </a:p>
        </p:txBody>
      </p:sp>
    </p:spTree>
    <p:extLst>
      <p:ext uri="{BB962C8B-B14F-4D97-AF65-F5344CB8AC3E}">
        <p14:creationId xmlns:p14="http://schemas.microsoft.com/office/powerpoint/2010/main" val="1175255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4895893-CF77-41D6-87D2-301397829DB4}" type="datetimeFigureOut">
              <a:rPr lang="it-IT"/>
              <a:pPr>
                <a:defRPr/>
              </a:pPr>
              <a:t>31/10/2019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AAB39EBE-1520-4ECE-B445-41599CB2099A}" type="slidenum">
              <a:rPr lang="it-IT" altLang="en-US"/>
              <a:pPr/>
              <a:t>‹N›</a:t>
            </a:fld>
            <a:endParaRPr lang="it-IT" alt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orgia.giovannetti@unifi.i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un.org/en/development/desa/population/migration/index.asp" TargetMode="External"/><Relationship Id="rId3" Type="http://schemas.openxmlformats.org/officeDocument/2006/relationships/hyperlink" Target="http://www.cepii.fr/CEPII/en/bdd_modele/presentation.asp?id=30" TargetMode="External"/><Relationship Id="rId7" Type="http://schemas.openxmlformats.org/officeDocument/2006/relationships/hyperlink" Target="https://datacatalog.worldbank.org/dataset/global-bilateral-migration-database" TargetMode="External"/><Relationship Id="rId2" Type="http://schemas.openxmlformats.org/officeDocument/2006/relationships/hyperlink" Target="https://exportpotential.intracen.org/#/home" TargetMode="External"/><Relationship Id="rId1" Type="http://schemas.openxmlformats.org/officeDocument/2006/relationships/slideLayout" Target="../slideLayouts/slideLayout2.xml"/><Relationship Id="rId6" Type="http://schemas.openxmlformats.org/officeDocument/2006/relationships/hyperlink" Target="http://viz.ged-project.de/" TargetMode="External"/><Relationship Id="rId5" Type="http://schemas.openxmlformats.org/officeDocument/2006/relationships/hyperlink" Target="http://globe.cid.harvard.edu/" TargetMode="External"/><Relationship Id="rId10" Type="http://schemas.openxmlformats.org/officeDocument/2006/relationships/hyperlink" Target="https://stats.oecd.org/Index.aspx?DataSetCode=STANI4" TargetMode="External"/><Relationship Id="rId4" Type="http://schemas.openxmlformats.org/officeDocument/2006/relationships/hyperlink" Target="http://atlas.cid.harvard.edu/" TargetMode="External"/><Relationship Id="rId9" Type="http://schemas.openxmlformats.org/officeDocument/2006/relationships/hyperlink" Target="http://download.gsb.bund.de/BIB/global_flow/"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voxeu.org/article/impact-brexit-uk-firms" TargetMode="External"/><Relationship Id="rId2" Type="http://schemas.openxmlformats.org/officeDocument/2006/relationships/hyperlink" Target="https://voxeu.org/article/latest-brexit-decision-maker-panel" TargetMode="External"/><Relationship Id="rId1" Type="http://schemas.openxmlformats.org/officeDocument/2006/relationships/slideLayout" Target="../slideLayouts/slideLayout2.xml"/><Relationship Id="rId6" Type="http://schemas.openxmlformats.org/officeDocument/2006/relationships/hyperlink" Target="https://www.ifo.de/en/node/36858" TargetMode="External"/><Relationship Id="rId5" Type="http://schemas.openxmlformats.org/officeDocument/2006/relationships/hyperlink" Target="https://www.cesifo.org/en/publikationen/2018/working-paper/quantifying-brexit-ex-post-ex-ante-using-structural-gravity" TargetMode="External"/><Relationship Id="rId4" Type="http://schemas.openxmlformats.org/officeDocument/2006/relationships/hyperlink" Target="https://voxeu.org/article/eu-uk-global-value-chain-trade-and-indirect-costs-brexi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0" y="333375"/>
            <a:ext cx="9144000" cy="2952750"/>
          </a:xfrm>
          <a:solidFill>
            <a:schemeClr val="tx2">
              <a:lumMod val="20000"/>
              <a:lumOff val="80000"/>
            </a:schemeClr>
          </a:solidFill>
          <a:ln>
            <a:solidFill>
              <a:schemeClr val="accent2">
                <a:lumMod val="20000"/>
                <a:lumOff val="80000"/>
              </a:schemeClr>
            </a:solidFill>
          </a:ln>
        </p:spPr>
        <p:txBody>
          <a:bodyPr>
            <a:normAutofit/>
          </a:bodyPr>
          <a:lstStyle/>
          <a:p>
            <a:pPr eaLnBrk="1" hangingPunct="1">
              <a:lnSpc>
                <a:spcPct val="120000"/>
              </a:lnSpc>
              <a:defRPr/>
            </a:pPr>
            <a:r>
              <a:rPr lang="en-GB" sz="4800" dirty="0" smtClean="0">
                <a:effectLst>
                  <a:outerShdw blurRad="38100" dist="38100" dir="2700000" algn="tl">
                    <a:srgbClr val="FFFFFF"/>
                  </a:outerShdw>
                </a:effectLst>
              </a:rPr>
              <a:t>E&amp;D</a:t>
            </a:r>
            <a:br>
              <a:rPr lang="en-GB" sz="4800" dirty="0" smtClean="0">
                <a:effectLst>
                  <a:outerShdw blurRad="38100" dist="38100" dir="2700000" algn="tl">
                    <a:srgbClr val="FFFFFF"/>
                  </a:outerShdw>
                </a:effectLst>
              </a:rPr>
            </a:br>
            <a:r>
              <a:rPr lang="en-GB" sz="4800" dirty="0" smtClean="0">
                <a:effectLst>
                  <a:outerShdw blurRad="38100" dist="38100" dir="2700000" algn="tl">
                    <a:srgbClr val="FFFFFF"/>
                  </a:outerShdw>
                </a:effectLst>
              </a:rPr>
              <a:t>International Trade</a:t>
            </a:r>
            <a:br>
              <a:rPr lang="en-GB" sz="4800" dirty="0" smtClean="0">
                <a:effectLst>
                  <a:outerShdw blurRad="38100" dist="38100" dir="2700000" algn="tl">
                    <a:srgbClr val="FFFFFF"/>
                  </a:outerShdw>
                </a:effectLst>
              </a:rPr>
            </a:br>
            <a:r>
              <a:rPr lang="en-GB" sz="4800" dirty="0" smtClean="0">
                <a:effectLst>
                  <a:outerShdw blurRad="38100" dist="38100" dir="2700000" algn="tl">
                    <a:srgbClr val="FFFFFF"/>
                  </a:outerShdw>
                </a:effectLst>
              </a:rPr>
              <a:t>Lecture 14</a:t>
            </a:r>
          </a:p>
        </p:txBody>
      </p:sp>
      <p:sp>
        <p:nvSpPr>
          <p:cNvPr id="2051" name="Rectangle 3"/>
          <p:cNvSpPr>
            <a:spLocks noGrp="1" noChangeArrowheads="1"/>
          </p:cNvSpPr>
          <p:nvPr>
            <p:ph type="subTitle" idx="4294967295"/>
          </p:nvPr>
        </p:nvSpPr>
        <p:spPr>
          <a:xfrm>
            <a:off x="0" y="3286125"/>
            <a:ext cx="9144000" cy="3043238"/>
          </a:xfrm>
          <a:solidFill>
            <a:schemeClr val="accent1">
              <a:lumMod val="60000"/>
              <a:lumOff val="40000"/>
            </a:schemeClr>
          </a:solidFill>
          <a:ln>
            <a:solidFill>
              <a:schemeClr val="accent2">
                <a:lumMod val="40000"/>
                <a:lumOff val="60000"/>
              </a:schemeClr>
            </a:solidFill>
          </a:ln>
        </p:spPr>
        <p:txBody>
          <a:bodyPr rtlCol="0">
            <a:normAutofit/>
          </a:bodyPr>
          <a:lstStyle/>
          <a:p>
            <a:pPr marL="0" indent="0" algn="ctr" eaLnBrk="1" fontAlgn="auto" hangingPunct="1">
              <a:spcAft>
                <a:spcPts val="0"/>
              </a:spcAft>
              <a:buFont typeface="Arial" pitchFamily="34" charset="0"/>
              <a:buNone/>
              <a:defRPr/>
            </a:pPr>
            <a:r>
              <a:rPr lang="en-GB" b="1" dirty="0" err="1" smtClean="0">
                <a:latin typeface="Verdana" pitchFamily="34" charset="0"/>
              </a:rPr>
              <a:t>Giorgia</a:t>
            </a:r>
            <a:r>
              <a:rPr lang="en-GB" b="1" dirty="0" smtClean="0">
                <a:latin typeface="Verdana" pitchFamily="34" charset="0"/>
              </a:rPr>
              <a:t> </a:t>
            </a:r>
            <a:r>
              <a:rPr lang="en-GB" b="1" dirty="0" err="1" smtClean="0">
                <a:latin typeface="Verdana" pitchFamily="34" charset="0"/>
              </a:rPr>
              <a:t>Giovannetti</a:t>
            </a:r>
            <a:endParaRPr lang="en-GB" b="1" dirty="0" smtClean="0">
              <a:latin typeface="Verdana" pitchFamily="34" charset="0"/>
            </a:endParaRPr>
          </a:p>
          <a:p>
            <a:pPr marL="0" indent="0" algn="ctr" eaLnBrk="1" fontAlgn="auto" hangingPunct="1">
              <a:spcAft>
                <a:spcPts val="0"/>
              </a:spcAft>
              <a:buFont typeface="Arial" pitchFamily="34" charset="0"/>
              <a:buNone/>
              <a:defRPr/>
            </a:pPr>
            <a:r>
              <a:rPr lang="en-GB" sz="2400" b="1" dirty="0" smtClean="0">
                <a:latin typeface="Verdana" pitchFamily="34" charset="0"/>
              </a:rPr>
              <a:t>Professor of Economics, University of Firenze </a:t>
            </a:r>
          </a:p>
          <a:p>
            <a:pPr marL="0" indent="0" algn="ctr" eaLnBrk="1" fontAlgn="auto" hangingPunct="1">
              <a:spcAft>
                <a:spcPts val="0"/>
              </a:spcAft>
              <a:buFont typeface="Arial" pitchFamily="34" charset="0"/>
              <a:buNone/>
              <a:defRPr/>
            </a:pPr>
            <a:r>
              <a:rPr lang="en-GB" sz="2400" b="1" dirty="0" smtClean="0">
                <a:latin typeface="Verdana" pitchFamily="34" charset="0"/>
              </a:rPr>
              <a:t>E-mail: </a:t>
            </a:r>
            <a:r>
              <a:rPr lang="en-GB" sz="2400" dirty="0" smtClean="0">
                <a:solidFill>
                  <a:schemeClr val="tx1">
                    <a:tint val="75000"/>
                  </a:schemeClr>
                </a:solidFill>
                <a:latin typeface="Verdana" pitchFamily="34" charset="0"/>
                <a:hlinkClick r:id="rId3"/>
              </a:rPr>
              <a:t>giorgia.giovannetti@unifi.it</a:t>
            </a:r>
            <a:endParaRPr lang="en-GB" sz="2400" dirty="0" smtClean="0">
              <a:solidFill>
                <a:schemeClr val="tx1">
                  <a:tint val="75000"/>
                </a:schemeClr>
              </a:solidFill>
              <a:latin typeface="Verdana" pitchFamily="34" charset="0"/>
            </a:endParaRPr>
          </a:p>
          <a:p>
            <a:pPr marL="0" indent="0" algn="just" eaLnBrk="1" fontAlgn="auto" hangingPunct="1">
              <a:spcAft>
                <a:spcPts val="0"/>
              </a:spcAft>
              <a:buFont typeface="Arial" pitchFamily="34" charset="0"/>
              <a:buNone/>
              <a:defRPr/>
            </a:pPr>
            <a:endParaRPr lang="en-GB" sz="2400" dirty="0" smtClean="0">
              <a:solidFill>
                <a:srgbClr val="020202"/>
              </a:solidFill>
              <a:latin typeface="Verdana" pitchFamily="34" charset="0"/>
            </a:endParaRPr>
          </a:p>
          <a:p>
            <a:pPr marL="0" indent="0" algn="just" eaLnBrk="1" fontAlgn="auto" hangingPunct="1">
              <a:spcAft>
                <a:spcPts val="0"/>
              </a:spcAft>
              <a:buFont typeface="Arial" pitchFamily="34" charset="0"/>
              <a:buNone/>
              <a:defRPr/>
            </a:pPr>
            <a:endParaRPr lang="en-GB" sz="2400" dirty="0" smtClean="0">
              <a:solidFill>
                <a:srgbClr val="FF0000"/>
              </a:solidFill>
              <a:latin typeface="Verdana" pitchFamily="34" charset="0"/>
            </a:endParaRPr>
          </a:p>
          <a:p>
            <a:pPr marL="0" indent="0" eaLnBrk="1" fontAlgn="auto" hangingPunct="1">
              <a:spcAft>
                <a:spcPts val="0"/>
              </a:spcAft>
              <a:buFont typeface="Arial" pitchFamily="34" charset="0"/>
              <a:buNone/>
              <a:defRPr/>
            </a:pPr>
            <a:endParaRPr lang="en-GB" sz="2800" i="1" dirty="0" smtClean="0">
              <a:solidFill>
                <a:srgbClr val="0000FF"/>
              </a:solidFill>
              <a:latin typeface="Tahoma"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Clear?</a:t>
            </a:r>
            <a:endParaRPr lang="it-IT" dirty="0"/>
          </a:p>
        </p:txBody>
      </p:sp>
      <p:sp>
        <p:nvSpPr>
          <p:cNvPr id="3" name="Segnaposto contenuto 2"/>
          <p:cNvSpPr>
            <a:spLocks noGrp="1"/>
          </p:cNvSpPr>
          <p:nvPr>
            <p:ph idx="1"/>
          </p:nvPr>
        </p:nvSpPr>
        <p:spPr/>
        <p:txBody>
          <a:bodyPr/>
          <a:lstStyle/>
          <a:p>
            <a:r>
              <a:rPr lang="it-IT" dirty="0" err="1" smtClean="0"/>
              <a:t>Now</a:t>
            </a:r>
            <a:r>
              <a:rPr lang="it-IT" dirty="0" smtClean="0"/>
              <a:t> back to </a:t>
            </a:r>
            <a:r>
              <a:rPr lang="it-IT" dirty="0" err="1" smtClean="0"/>
              <a:t>imperfect</a:t>
            </a:r>
            <a:r>
              <a:rPr lang="it-IT" dirty="0" smtClean="0"/>
              <a:t> </a:t>
            </a:r>
            <a:r>
              <a:rPr lang="it-IT" dirty="0" err="1" smtClean="0"/>
              <a:t>competition</a:t>
            </a:r>
            <a:r>
              <a:rPr lang="it-IT" dirty="0" smtClean="0"/>
              <a:t> </a:t>
            </a:r>
            <a:r>
              <a:rPr lang="it-IT" dirty="0" err="1" smtClean="0"/>
              <a:t>models</a:t>
            </a:r>
            <a:endParaRPr lang="it-IT" dirty="0" smtClean="0"/>
          </a:p>
          <a:p>
            <a:pPr marL="0" indent="0">
              <a:buNone/>
            </a:pPr>
            <a:endParaRPr lang="it-IT" dirty="0"/>
          </a:p>
        </p:txBody>
      </p:sp>
    </p:spTree>
    <p:extLst>
      <p:ext uri="{BB962C8B-B14F-4D97-AF65-F5344CB8AC3E}">
        <p14:creationId xmlns:p14="http://schemas.microsoft.com/office/powerpoint/2010/main" val="16820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29EADFA5-0FA6-4EDC-989B-02BB32765368}" type="slidenum">
              <a:rPr lang="en-US" altLang="it-IT" sz="1200">
                <a:solidFill>
                  <a:srgbClr val="898989"/>
                </a:solidFill>
              </a:rPr>
              <a:pPr>
                <a:spcBef>
                  <a:spcPct val="0"/>
                </a:spcBef>
                <a:buFontTx/>
                <a:buNone/>
              </a:pPr>
              <a:t>11</a:t>
            </a:fld>
            <a:endParaRPr lang="en-US" altLang="it-IT" sz="1200">
              <a:solidFill>
                <a:srgbClr val="898989"/>
              </a:solidFill>
            </a:endParaRPr>
          </a:p>
        </p:txBody>
      </p:sp>
      <p:sp>
        <p:nvSpPr>
          <p:cNvPr id="8195" name="Rectangle 2"/>
          <p:cNvSpPr>
            <a:spLocks noGrp="1" noChangeArrowheads="1"/>
          </p:cNvSpPr>
          <p:nvPr>
            <p:ph type="title"/>
          </p:nvPr>
        </p:nvSpPr>
        <p:spPr>
          <a:xfrm>
            <a:off x="107950" y="188913"/>
            <a:ext cx="9036050" cy="792162"/>
          </a:xfrm>
        </p:spPr>
        <p:txBody>
          <a:bodyPr/>
          <a:lstStyle/>
          <a:p>
            <a:r>
              <a:rPr lang="it-IT" altLang="it-IT" sz="4000" dirty="0" err="1" smtClean="0"/>
              <a:t>Summary</a:t>
            </a:r>
            <a:r>
              <a:rPr lang="it-IT" altLang="it-IT" sz="4000" dirty="0" smtClean="0"/>
              <a:t>: From H-O to new </a:t>
            </a:r>
            <a:r>
              <a:rPr lang="it-IT" altLang="it-IT" sz="4000" dirty="0" err="1" smtClean="0"/>
              <a:t>trade</a:t>
            </a:r>
            <a:r>
              <a:rPr lang="it-IT" altLang="it-IT" sz="4000" dirty="0" smtClean="0"/>
              <a:t> </a:t>
            </a:r>
            <a:r>
              <a:rPr lang="it-IT" altLang="it-IT" sz="4000" dirty="0" err="1" smtClean="0"/>
              <a:t>theory</a:t>
            </a:r>
            <a:endParaRPr lang="it-IT" altLang="it-IT" sz="4000" dirty="0" smtClean="0"/>
          </a:p>
        </p:txBody>
      </p:sp>
      <p:sp>
        <p:nvSpPr>
          <p:cNvPr id="8196" name="Rectangle 3"/>
          <p:cNvSpPr>
            <a:spLocks noGrp="1" noChangeArrowheads="1"/>
          </p:cNvSpPr>
          <p:nvPr>
            <p:ph type="body" idx="1"/>
          </p:nvPr>
        </p:nvSpPr>
        <p:spPr>
          <a:xfrm>
            <a:off x="179512" y="1066800"/>
            <a:ext cx="8712968" cy="5410200"/>
          </a:xfrm>
        </p:spPr>
        <p:txBody>
          <a:bodyPr/>
          <a:lstStyle/>
          <a:p>
            <a:pPr>
              <a:lnSpc>
                <a:spcPct val="90000"/>
              </a:lnSpc>
            </a:pPr>
            <a:r>
              <a:rPr lang="en-US" altLang="it-IT" dirty="0" smtClean="0"/>
              <a:t>Standard theories of international trade (Smith, Ricardo, and </a:t>
            </a:r>
            <a:r>
              <a:rPr lang="en-US" altLang="it-IT" dirty="0" err="1" smtClean="0"/>
              <a:t>Heckscher</a:t>
            </a:r>
            <a:r>
              <a:rPr lang="en-US" altLang="it-IT" dirty="0" smtClean="0"/>
              <a:t>-Ohlin) focus on </a:t>
            </a:r>
            <a:r>
              <a:rPr lang="en-US" altLang="it-IT" b="1" dirty="0" smtClean="0">
                <a:solidFill>
                  <a:srgbClr val="FF0000"/>
                </a:solidFill>
              </a:rPr>
              <a:t>production-side differences as the basis for comparative advantage</a:t>
            </a:r>
            <a:r>
              <a:rPr lang="en-US" altLang="it-IT" dirty="0" smtClean="0">
                <a:solidFill>
                  <a:srgbClr val="FF0000"/>
                </a:solidFill>
              </a:rPr>
              <a:t>.</a:t>
            </a:r>
            <a:r>
              <a:rPr lang="en-US" altLang="it-IT" dirty="0" smtClean="0"/>
              <a:t> </a:t>
            </a:r>
          </a:p>
          <a:p>
            <a:pPr>
              <a:lnSpc>
                <a:spcPct val="90000"/>
              </a:lnSpc>
            </a:pPr>
            <a:r>
              <a:rPr lang="en-US" altLang="it-IT" dirty="0" smtClean="0"/>
              <a:t>According to these theories, </a:t>
            </a:r>
            <a:r>
              <a:rPr lang="en-US" altLang="it-IT" b="1" dirty="0" smtClean="0">
                <a:solidFill>
                  <a:srgbClr val="FF0000"/>
                </a:solidFill>
              </a:rPr>
              <a:t>the sources of production-side differences are differences in technologies, differences in factor productivities, differences in factor endowments, and differences across products in the use of productive factors in producing the products</a:t>
            </a:r>
            <a:r>
              <a:rPr lang="en-US" altLang="it-IT" dirty="0"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C5CAA7FB-E64C-4402-B114-ADD8BEFD4270}" type="slidenum">
              <a:rPr lang="en-US" altLang="it-IT" sz="1200">
                <a:solidFill>
                  <a:srgbClr val="898989"/>
                </a:solidFill>
              </a:rPr>
              <a:pPr>
                <a:spcBef>
                  <a:spcPct val="0"/>
                </a:spcBef>
                <a:buFontTx/>
                <a:buNone/>
              </a:pPr>
              <a:t>12</a:t>
            </a:fld>
            <a:endParaRPr lang="en-US" altLang="it-IT" sz="1200">
              <a:solidFill>
                <a:srgbClr val="898989"/>
              </a:solidFill>
            </a:endParaRPr>
          </a:p>
        </p:txBody>
      </p:sp>
      <p:sp>
        <p:nvSpPr>
          <p:cNvPr id="9219" name="Rectangle 2"/>
          <p:cNvSpPr>
            <a:spLocks noGrp="1" noChangeArrowheads="1"/>
          </p:cNvSpPr>
          <p:nvPr>
            <p:ph type="title"/>
          </p:nvPr>
        </p:nvSpPr>
        <p:spPr>
          <a:xfrm>
            <a:off x="0" y="188913"/>
            <a:ext cx="9036496" cy="573087"/>
          </a:xfrm>
        </p:spPr>
        <p:txBody>
          <a:bodyPr/>
          <a:lstStyle/>
          <a:p>
            <a:r>
              <a:rPr lang="en-US" altLang="it-IT" sz="4000" dirty="0"/>
              <a:t>Hence, according to traditional  theories</a:t>
            </a:r>
            <a:endParaRPr lang="it-IT" altLang="it-IT" sz="4000" dirty="0" smtClean="0"/>
          </a:p>
        </p:txBody>
      </p:sp>
      <p:sp>
        <p:nvSpPr>
          <p:cNvPr id="9220" name="Rectangle 3"/>
          <p:cNvSpPr>
            <a:spLocks noGrp="1" noChangeArrowheads="1"/>
          </p:cNvSpPr>
          <p:nvPr>
            <p:ph type="body" idx="1"/>
          </p:nvPr>
        </p:nvSpPr>
        <p:spPr>
          <a:xfrm>
            <a:off x="250825" y="990600"/>
            <a:ext cx="8207375" cy="5486400"/>
          </a:xfrm>
        </p:spPr>
        <p:txBody>
          <a:bodyPr/>
          <a:lstStyle/>
          <a:p>
            <a:r>
              <a:rPr lang="en-US" altLang="it-IT" sz="2800" dirty="0" smtClean="0"/>
              <a:t>….. </a:t>
            </a:r>
            <a:r>
              <a:rPr lang="en-US" altLang="it-IT" sz="2800" b="1" dirty="0" smtClean="0">
                <a:solidFill>
                  <a:srgbClr val="FF0000"/>
                </a:solidFill>
              </a:rPr>
              <a:t>the more different the countries are </a:t>
            </a:r>
            <a:r>
              <a:rPr lang="en-US" altLang="it-IT" sz="2800" dirty="0" smtClean="0"/>
              <a:t>– regarding productivity, technology, or capital-to-labor ratio – </a:t>
            </a:r>
            <a:r>
              <a:rPr lang="en-US" altLang="it-IT" sz="2800" b="1" dirty="0" smtClean="0">
                <a:solidFill>
                  <a:srgbClr val="FF0000"/>
                </a:solidFill>
              </a:rPr>
              <a:t>the greater the economic gain from specialization and trade</a:t>
            </a:r>
            <a:r>
              <a:rPr lang="en-US" altLang="it-IT" sz="2800" dirty="0" smtClean="0"/>
              <a:t>. </a:t>
            </a:r>
          </a:p>
          <a:p>
            <a:r>
              <a:rPr lang="en-US" altLang="it-IT" sz="2800" dirty="0" smtClean="0"/>
              <a:t>We expect that </a:t>
            </a:r>
            <a:r>
              <a:rPr lang="en-US" altLang="it-IT" sz="2800" dirty="0" smtClean="0">
                <a:solidFill>
                  <a:srgbClr val="FF0000"/>
                </a:solidFill>
              </a:rPr>
              <a:t>international trade(most) </a:t>
            </a:r>
            <a:r>
              <a:rPr lang="en-US" altLang="it-IT" sz="2800" dirty="0" smtClean="0"/>
              <a:t>will occur between </a:t>
            </a:r>
            <a:r>
              <a:rPr lang="en-US" altLang="it-IT" sz="2800" b="1" dirty="0" smtClean="0">
                <a:solidFill>
                  <a:srgbClr val="FF0000"/>
                </a:solidFill>
              </a:rPr>
              <a:t>countries that are different </a:t>
            </a:r>
            <a:r>
              <a:rPr lang="en-US" altLang="it-IT" sz="2800" dirty="0" smtClean="0"/>
              <a:t>in these regards. </a:t>
            </a:r>
          </a:p>
          <a:p>
            <a:r>
              <a:rPr lang="en-US" altLang="it-IT" sz="2800" dirty="0" smtClean="0"/>
              <a:t>In other words, we expect that developed countries (capital-abundant, high productivity, advanced technologies) will trade with developing countries (labor-abundant, low-productivity, outdated technology).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0" y="1196975"/>
            <a:ext cx="9144000" cy="5661025"/>
          </a:xfrm>
        </p:spPr>
        <p:txBody>
          <a:bodyPr>
            <a:normAutofit fontScale="92500" lnSpcReduction="10000"/>
          </a:bodyPr>
          <a:lstStyle/>
          <a:p>
            <a:pPr>
              <a:defRPr/>
            </a:pPr>
            <a:r>
              <a:rPr lang="en-GB" altLang="it-IT" dirty="0"/>
              <a:t>Intellectual history: New Stylised Facts</a:t>
            </a:r>
          </a:p>
          <a:p>
            <a:pPr lvl="1">
              <a:defRPr/>
            </a:pPr>
            <a:r>
              <a:rPr lang="en-GB" altLang="it-IT" dirty="0"/>
              <a:t>Up to 1970s, trade economists had little access to computers and large data sets</a:t>
            </a:r>
          </a:p>
          <a:p>
            <a:pPr lvl="2">
              <a:defRPr/>
            </a:pPr>
            <a:r>
              <a:rPr lang="en-GB" altLang="it-IT" dirty="0"/>
              <a:t>HO model dominated trade economists thinking</a:t>
            </a:r>
          </a:p>
          <a:p>
            <a:pPr lvl="1">
              <a:defRPr/>
            </a:pPr>
            <a:r>
              <a:rPr lang="en-GB" altLang="it-IT" dirty="0"/>
              <a:t>In 1974, </a:t>
            </a:r>
            <a:r>
              <a:rPr lang="en-GB" altLang="it-IT" dirty="0" err="1"/>
              <a:t>Grubel</a:t>
            </a:r>
            <a:r>
              <a:rPr lang="en-GB" altLang="it-IT" dirty="0"/>
              <a:t> &amp; Lloyd published a book which showed most of the world’s trade was not easily explained by naïve HO model.</a:t>
            </a:r>
          </a:p>
          <a:p>
            <a:pPr lvl="1">
              <a:defRPr/>
            </a:pPr>
            <a:r>
              <a:rPr lang="en-GB" altLang="it-IT" dirty="0"/>
              <a:t>Main difficulties were:</a:t>
            </a:r>
          </a:p>
          <a:p>
            <a:pPr lvl="2">
              <a:defRPr/>
            </a:pPr>
            <a:r>
              <a:rPr lang="en-GB" altLang="it-IT" b="1" dirty="0">
                <a:solidFill>
                  <a:srgbClr val="FF0000"/>
                </a:solidFill>
              </a:rPr>
              <a:t>Most of world trade was “Intra-industry trade (IIT)”, i.e. two-way in similar goods</a:t>
            </a:r>
          </a:p>
          <a:p>
            <a:pPr lvl="3">
              <a:defRPr/>
            </a:pPr>
            <a:r>
              <a:rPr lang="en-GB" altLang="it-IT" dirty="0"/>
              <a:t>HO predicts nation’s imports and exports consist of very different goods </a:t>
            </a:r>
            <a:r>
              <a:rPr lang="en-GB" altLang="it-IT" dirty="0" err="1"/>
              <a:t>i.t.o</a:t>
            </a:r>
            <a:r>
              <a:rPr lang="en-GB" altLang="it-IT" dirty="0"/>
              <a:t>. factor content.</a:t>
            </a:r>
          </a:p>
          <a:p>
            <a:pPr lvl="2">
              <a:defRPr/>
            </a:pPr>
            <a:r>
              <a:rPr lang="en-GB" altLang="it-IT" b="1" dirty="0">
                <a:solidFill>
                  <a:srgbClr val="FF0000"/>
                </a:solidFill>
              </a:rPr>
              <a:t>Most of IIT was between nations that seemed to have similar relative factor endowments</a:t>
            </a:r>
            <a:r>
              <a:rPr lang="en-GB" altLang="it-IT" dirty="0"/>
              <a:t>.</a:t>
            </a:r>
          </a:p>
          <a:p>
            <a:pPr lvl="3">
              <a:defRPr/>
            </a:pPr>
            <a:r>
              <a:rPr lang="en-GB" altLang="it-IT" dirty="0"/>
              <a:t>HO predicts little trade between nations with similar factor endowments</a:t>
            </a:r>
          </a:p>
        </p:txBody>
      </p:sp>
      <p:sp>
        <p:nvSpPr>
          <p:cNvPr id="107523" name="Rectangle 6"/>
          <p:cNvSpPr>
            <a:spLocks noGrp="1" noChangeArrowheads="1"/>
          </p:cNvSpPr>
          <p:nvPr>
            <p:ph type="title"/>
          </p:nvPr>
        </p:nvSpPr>
        <p:spPr>
          <a:xfrm>
            <a:off x="107950" y="0"/>
            <a:ext cx="8928100" cy="908050"/>
          </a:xfrm>
        </p:spPr>
        <p:txBody>
          <a:bodyPr/>
          <a:lstStyle/>
          <a:p>
            <a:r>
              <a:rPr lang="en-US" altLang="it-IT" sz="4000" smtClean="0"/>
              <a:t>New trade theory: </a:t>
            </a:r>
            <a:r>
              <a:rPr lang="en-GB" altLang="it-IT" sz="4000" smtClean="0"/>
              <a:t>Intellectual history</a:t>
            </a:r>
            <a:endParaRPr lang="en-US" altLang="it-IT" sz="4000" smtClean="0"/>
          </a:p>
        </p:txBody>
      </p:sp>
    </p:spTree>
    <p:extLst>
      <p:ext uri="{BB962C8B-B14F-4D97-AF65-F5344CB8AC3E}">
        <p14:creationId xmlns:p14="http://schemas.microsoft.com/office/powerpoint/2010/main" val="1462847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olo 1"/>
          <p:cNvSpPr>
            <a:spLocks noGrp="1"/>
          </p:cNvSpPr>
          <p:nvPr>
            <p:ph type="title"/>
          </p:nvPr>
        </p:nvSpPr>
        <p:spPr/>
        <p:txBody>
          <a:bodyPr/>
          <a:lstStyle/>
          <a:p>
            <a:r>
              <a:rPr lang="it-IT" altLang="it-IT" sz="3200" b="1" smtClean="0"/>
              <a:t>Intra industry trade grew rapidly from 1960-1990 then stabilized at high level</a:t>
            </a:r>
          </a:p>
        </p:txBody>
      </p:sp>
      <p:pic>
        <p:nvPicPr>
          <p:cNvPr id="10957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71550" y="1643063"/>
            <a:ext cx="6505575" cy="49704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955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body" idx="1"/>
          </p:nvPr>
        </p:nvSpPr>
        <p:spPr>
          <a:xfrm>
            <a:off x="0" y="1412875"/>
            <a:ext cx="9144000" cy="5445125"/>
          </a:xfrm>
        </p:spPr>
        <p:txBody>
          <a:bodyPr/>
          <a:lstStyle/>
          <a:p>
            <a:r>
              <a:rPr lang="en-US" altLang="it-IT" b="1" smtClean="0">
                <a:solidFill>
                  <a:srgbClr val="FF0000"/>
                </a:solidFill>
              </a:rPr>
              <a:t>Grubel &amp; Lloyd thought increasing returns to scale (IRS) were important.</a:t>
            </a:r>
          </a:p>
          <a:p>
            <a:pPr lvl="1"/>
            <a:r>
              <a:rPr lang="en-US" altLang="it-IT" smtClean="0"/>
              <a:t>Quite a number of non-mathematically economists knew about importance of IIT and had put forth informal analyses, most of which focused on IRS. </a:t>
            </a:r>
          </a:p>
          <a:p>
            <a:pPr lvl="1"/>
            <a:r>
              <a:rPr lang="en-US" altLang="it-IT" smtClean="0"/>
              <a:t>Basic idea was simple; </a:t>
            </a:r>
            <a:r>
              <a:rPr lang="en-US" altLang="it-IT" b="1" smtClean="0">
                <a:solidFill>
                  <a:srgbClr val="FF0000"/>
                </a:solidFill>
              </a:rPr>
              <a:t>trade occurs when things are made in one nation &amp; consumed in another</a:t>
            </a:r>
            <a:r>
              <a:rPr lang="en-US" altLang="it-IT" smtClean="0"/>
              <a:t>. IRS explains why production of particular goods is concentrated in a single nation rather than dispersed among all nations. This, plus the broad similarity of tastes among rich nations explains IIT.</a:t>
            </a:r>
          </a:p>
        </p:txBody>
      </p:sp>
      <p:sp>
        <p:nvSpPr>
          <p:cNvPr id="110595" name="Rectangle 3"/>
          <p:cNvSpPr>
            <a:spLocks noGrp="1" noChangeArrowheads="1"/>
          </p:cNvSpPr>
          <p:nvPr>
            <p:ph type="title"/>
          </p:nvPr>
        </p:nvSpPr>
        <p:spPr>
          <a:xfrm>
            <a:off x="457200" y="115888"/>
            <a:ext cx="8229600" cy="792162"/>
          </a:xfrm>
        </p:spPr>
        <p:txBody>
          <a:bodyPr/>
          <a:lstStyle/>
          <a:p>
            <a:r>
              <a:rPr lang="en-US" altLang="it-IT" sz="4000" smtClean="0"/>
              <a:t>New Trade: </a:t>
            </a:r>
            <a:r>
              <a:rPr lang="en-GB" altLang="it-IT" sz="4000" smtClean="0"/>
              <a:t>Intellectual history (cont’d)</a:t>
            </a:r>
            <a:endParaRPr lang="en-US" altLang="it-IT" sz="4000" smtClean="0"/>
          </a:p>
        </p:txBody>
      </p:sp>
    </p:spTree>
    <p:extLst>
      <p:ext uri="{BB962C8B-B14F-4D97-AF65-F5344CB8AC3E}">
        <p14:creationId xmlns:p14="http://schemas.microsoft.com/office/powerpoint/2010/main" val="3361102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body" idx="1"/>
          </p:nvPr>
        </p:nvSpPr>
        <p:spPr>
          <a:xfrm>
            <a:off x="0" y="1196975"/>
            <a:ext cx="9144000" cy="5661025"/>
          </a:xfrm>
        </p:spPr>
        <p:txBody>
          <a:bodyPr>
            <a:normAutofit lnSpcReduction="10000"/>
          </a:bodyPr>
          <a:lstStyle/>
          <a:p>
            <a:pPr>
              <a:lnSpc>
                <a:spcPct val="90000"/>
              </a:lnSpc>
              <a:defRPr/>
            </a:pPr>
            <a:r>
              <a:rPr lang="en-US" altLang="it-IT" sz="2800" dirty="0"/>
              <a:t>At about same time, </a:t>
            </a:r>
            <a:r>
              <a:rPr lang="en-US" altLang="it-IT" sz="2800" b="1" dirty="0" err="1">
                <a:solidFill>
                  <a:srgbClr val="FF0000"/>
                </a:solidFill>
              </a:rPr>
              <a:t>microeconomists</a:t>
            </a:r>
            <a:r>
              <a:rPr lang="en-US" altLang="it-IT" sz="2800" b="1" dirty="0">
                <a:solidFill>
                  <a:srgbClr val="FF0000"/>
                </a:solidFill>
              </a:rPr>
              <a:t> developed tools for dealing with IRS </a:t>
            </a:r>
            <a:r>
              <a:rPr lang="en-US" altLang="it-IT" sz="2800" dirty="0"/>
              <a:t>in G.E. settings</a:t>
            </a:r>
          </a:p>
          <a:p>
            <a:pPr lvl="1">
              <a:lnSpc>
                <a:spcPct val="90000"/>
              </a:lnSpc>
              <a:defRPr/>
            </a:pPr>
            <a:r>
              <a:rPr lang="en-US" altLang="it-IT" sz="2400" dirty="0"/>
              <a:t>Dixit-</a:t>
            </a:r>
            <a:r>
              <a:rPr lang="en-US" altLang="it-IT" sz="2400" dirty="0" err="1"/>
              <a:t>Stiglitz</a:t>
            </a:r>
            <a:endParaRPr lang="en-US" altLang="it-IT" sz="2400" dirty="0"/>
          </a:p>
          <a:p>
            <a:pPr lvl="1">
              <a:lnSpc>
                <a:spcPct val="90000"/>
              </a:lnSpc>
              <a:defRPr/>
            </a:pPr>
            <a:r>
              <a:rPr lang="en-US" altLang="it-IT" sz="2400" dirty="0"/>
              <a:t>Lancaster</a:t>
            </a:r>
          </a:p>
          <a:p>
            <a:pPr>
              <a:lnSpc>
                <a:spcPct val="90000"/>
              </a:lnSpc>
              <a:defRPr/>
            </a:pPr>
            <a:r>
              <a:rPr lang="en-US" altLang="it-IT" sz="2800" dirty="0"/>
              <a:t>In late 1970s &amp; early 1980s, a few theorists showed that </a:t>
            </a:r>
            <a:r>
              <a:rPr lang="en-US" altLang="it-IT" sz="2800" b="1" dirty="0">
                <a:solidFill>
                  <a:srgbClr val="FF0000"/>
                </a:solidFill>
              </a:rPr>
              <a:t>when IRS and/or Imperfect Competition (IC) was modeled in GE, IIT arose very naturally</a:t>
            </a:r>
            <a:r>
              <a:rPr lang="en-US" altLang="it-IT" sz="2800" dirty="0"/>
              <a:t>.</a:t>
            </a:r>
          </a:p>
          <a:p>
            <a:pPr lvl="1">
              <a:lnSpc>
                <a:spcPct val="90000"/>
              </a:lnSpc>
              <a:defRPr/>
            </a:pPr>
            <a:r>
              <a:rPr lang="en-US" altLang="it-IT" sz="2400" dirty="0"/>
              <a:t>Krugman, Brander, Norman, </a:t>
            </a:r>
            <a:r>
              <a:rPr lang="en-US" altLang="it-IT" sz="2400" dirty="0" err="1"/>
              <a:t>Helpman</a:t>
            </a:r>
            <a:r>
              <a:rPr lang="en-US" altLang="it-IT" sz="2400" dirty="0"/>
              <a:t>, </a:t>
            </a:r>
            <a:r>
              <a:rPr lang="en-US" altLang="it-IT" sz="2400" dirty="0" err="1"/>
              <a:t>Markusen</a:t>
            </a:r>
            <a:endParaRPr lang="en-US" altLang="it-IT" sz="2400" dirty="0"/>
          </a:p>
          <a:p>
            <a:pPr>
              <a:lnSpc>
                <a:spcPct val="90000"/>
              </a:lnSpc>
              <a:defRPr/>
            </a:pPr>
            <a:r>
              <a:rPr lang="en-US" altLang="it-IT" sz="2800" b="1" dirty="0">
                <a:solidFill>
                  <a:srgbClr val="FF0000"/>
                </a:solidFill>
              </a:rPr>
              <a:t>This was the ‘new trade theory’</a:t>
            </a:r>
          </a:p>
          <a:p>
            <a:pPr lvl="1">
              <a:lnSpc>
                <a:spcPct val="90000"/>
              </a:lnSpc>
              <a:defRPr/>
            </a:pPr>
            <a:r>
              <a:rPr lang="en-US" altLang="it-IT" sz="2400" dirty="0"/>
              <a:t>It proved useful for understanding many aspects of the real world that ‘old trade theory’ (=Ricardo, Ricardo-Viner &amp; HO) had to assume away due to Perfect Competition (PC) and Constant Returns to Scale (CRS).</a:t>
            </a:r>
          </a:p>
          <a:p>
            <a:pPr>
              <a:lnSpc>
                <a:spcPct val="90000"/>
              </a:lnSpc>
              <a:defRPr/>
            </a:pPr>
            <a:r>
              <a:rPr lang="en-US" altLang="it-IT" sz="2800" dirty="0"/>
              <a:t>Classical economists had many of the ideas but not the </a:t>
            </a:r>
            <a:r>
              <a:rPr lang="en-US" altLang="it-IT" sz="2800" dirty="0" err="1"/>
              <a:t>maths</a:t>
            </a:r>
            <a:r>
              <a:rPr lang="en-US" altLang="it-IT" sz="2800" dirty="0"/>
              <a:t> to crystallize the logic.</a:t>
            </a:r>
          </a:p>
        </p:txBody>
      </p:sp>
      <p:sp>
        <p:nvSpPr>
          <p:cNvPr id="112643" name="Rectangle 3"/>
          <p:cNvSpPr>
            <a:spLocks noGrp="1" noChangeArrowheads="1"/>
          </p:cNvSpPr>
          <p:nvPr>
            <p:ph type="title"/>
          </p:nvPr>
        </p:nvSpPr>
        <p:spPr>
          <a:xfrm>
            <a:off x="457200" y="115888"/>
            <a:ext cx="8229600" cy="720725"/>
          </a:xfrm>
        </p:spPr>
        <p:txBody>
          <a:bodyPr/>
          <a:lstStyle/>
          <a:p>
            <a:r>
              <a:rPr lang="en-US" altLang="it-IT" sz="4000" smtClean="0"/>
              <a:t>New Trade: </a:t>
            </a:r>
            <a:r>
              <a:rPr lang="en-GB" altLang="it-IT" sz="4000" smtClean="0"/>
              <a:t>Intellectual history (cont’d)</a:t>
            </a:r>
            <a:endParaRPr lang="en-US" altLang="it-IT" sz="4000" smtClean="0"/>
          </a:p>
        </p:txBody>
      </p:sp>
    </p:spTree>
    <p:extLst>
      <p:ext uri="{BB962C8B-B14F-4D97-AF65-F5344CB8AC3E}">
        <p14:creationId xmlns:p14="http://schemas.microsoft.com/office/powerpoint/2010/main" val="2168241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body" idx="1"/>
          </p:nvPr>
        </p:nvSpPr>
        <p:spPr>
          <a:xfrm>
            <a:off x="0" y="1268413"/>
            <a:ext cx="9144000" cy="5589587"/>
          </a:xfrm>
        </p:spPr>
        <p:txBody>
          <a:bodyPr/>
          <a:lstStyle/>
          <a:p>
            <a:r>
              <a:rPr lang="en-US" altLang="it-IT" smtClean="0"/>
              <a:t>Pioneers:</a:t>
            </a:r>
          </a:p>
          <a:p>
            <a:pPr lvl="1"/>
            <a:r>
              <a:rPr lang="en-US" altLang="it-IT" b="1" smtClean="0">
                <a:solidFill>
                  <a:srgbClr val="FF0000"/>
                </a:solidFill>
              </a:rPr>
              <a:t>Paul Krugman</a:t>
            </a:r>
            <a:r>
              <a:rPr lang="en-US" altLang="it-IT" smtClean="0"/>
              <a:t>, articles in 1979, 1980, 1981.</a:t>
            </a:r>
          </a:p>
          <a:p>
            <a:pPr lvl="1"/>
            <a:r>
              <a:rPr lang="en-US" altLang="it-IT" smtClean="0"/>
              <a:t>Jim Brander, thesis in later 1970s, articles in 1982, 84 (with Krugman) &amp; strategic trade policy (with Barbara Spencer) in mid 1980s.</a:t>
            </a:r>
          </a:p>
          <a:p>
            <a:pPr lvl="1"/>
            <a:r>
              <a:rPr lang="en-US" altLang="it-IT" b="1" smtClean="0">
                <a:solidFill>
                  <a:srgbClr val="FF0000"/>
                </a:solidFill>
              </a:rPr>
              <a:t>Elhanan Helpman</a:t>
            </a:r>
            <a:r>
              <a:rPr lang="en-US" altLang="it-IT" smtClean="0"/>
              <a:t>, articles in 1981 and books in 1985 &amp; 1989 (with Krugman). MNCs in 1984.</a:t>
            </a:r>
          </a:p>
          <a:p>
            <a:pPr lvl="1"/>
            <a:r>
              <a:rPr lang="en-US" altLang="it-IT" smtClean="0"/>
              <a:t>Jim Markusen, articles in 1980 and on MNCs in 1984.</a:t>
            </a:r>
          </a:p>
          <a:p>
            <a:pPr lvl="1"/>
            <a:r>
              <a:rPr lang="en-US" altLang="it-IT" smtClean="0"/>
              <a:t>Many others.</a:t>
            </a:r>
          </a:p>
          <a:p>
            <a:pPr lvl="1">
              <a:buFontTx/>
              <a:buNone/>
            </a:pPr>
            <a:endParaRPr lang="en-US" altLang="it-IT" smtClean="0"/>
          </a:p>
        </p:txBody>
      </p:sp>
      <p:sp>
        <p:nvSpPr>
          <p:cNvPr id="114691" name="Rectangle 3"/>
          <p:cNvSpPr>
            <a:spLocks noGrp="1" noChangeArrowheads="1"/>
          </p:cNvSpPr>
          <p:nvPr>
            <p:ph type="title"/>
          </p:nvPr>
        </p:nvSpPr>
        <p:spPr>
          <a:xfrm>
            <a:off x="457200" y="0"/>
            <a:ext cx="8229600" cy="981075"/>
          </a:xfrm>
        </p:spPr>
        <p:txBody>
          <a:bodyPr/>
          <a:lstStyle/>
          <a:p>
            <a:r>
              <a:rPr lang="en-US" altLang="it-IT" sz="4000" smtClean="0"/>
              <a:t>New Trade: </a:t>
            </a:r>
            <a:r>
              <a:rPr lang="en-GB" altLang="it-IT" sz="4000" smtClean="0"/>
              <a:t>Intellectual history (cont’d)</a:t>
            </a:r>
            <a:endParaRPr lang="en-US" altLang="it-IT" sz="4000" smtClean="0"/>
          </a:p>
        </p:txBody>
      </p:sp>
    </p:spTree>
    <p:extLst>
      <p:ext uri="{BB962C8B-B14F-4D97-AF65-F5344CB8AC3E}">
        <p14:creationId xmlns:p14="http://schemas.microsoft.com/office/powerpoint/2010/main" val="3545579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a:xfrm>
            <a:off x="457200" y="188913"/>
            <a:ext cx="8229600" cy="719137"/>
          </a:xfrm>
        </p:spPr>
        <p:txBody>
          <a:bodyPr>
            <a:normAutofit fontScale="90000"/>
          </a:bodyPr>
          <a:lstStyle/>
          <a:p>
            <a:pPr>
              <a:defRPr/>
            </a:pPr>
            <a:r>
              <a:rPr lang="en-GB" altLang="it-IT" dirty="0"/>
              <a:t>Krugman model: basic idea</a:t>
            </a:r>
          </a:p>
        </p:txBody>
      </p:sp>
      <p:sp>
        <p:nvSpPr>
          <p:cNvPr id="362499" name="Rectangle 3"/>
          <p:cNvSpPr>
            <a:spLocks noGrp="1" noChangeArrowheads="1"/>
          </p:cNvSpPr>
          <p:nvPr>
            <p:ph type="body" idx="1"/>
          </p:nvPr>
        </p:nvSpPr>
        <p:spPr>
          <a:xfrm>
            <a:off x="0" y="1125538"/>
            <a:ext cx="9144000" cy="5688012"/>
          </a:xfrm>
        </p:spPr>
        <p:txBody>
          <a:bodyPr>
            <a:normAutofit fontScale="92500" lnSpcReduction="10000"/>
          </a:bodyPr>
          <a:lstStyle/>
          <a:p>
            <a:pPr>
              <a:defRPr/>
            </a:pPr>
            <a:r>
              <a:rPr lang="en-GB" altLang="it-IT" sz="2800" b="1" dirty="0">
                <a:solidFill>
                  <a:srgbClr val="FF0000"/>
                </a:solidFill>
              </a:rPr>
              <a:t>Ricardo, Ricardo-Viner &amp; HO models all focus on differences between nations as a source of trade</a:t>
            </a:r>
            <a:r>
              <a:rPr lang="en-GB" altLang="it-IT" sz="2800" dirty="0"/>
              <a:t>.</a:t>
            </a:r>
          </a:p>
          <a:p>
            <a:pPr>
              <a:defRPr/>
            </a:pPr>
            <a:r>
              <a:rPr lang="en-GB" altLang="it-IT" sz="2800" b="1" dirty="0">
                <a:solidFill>
                  <a:srgbClr val="00B050"/>
                </a:solidFill>
              </a:rPr>
              <a:t>Krugman model focuses on geographical concentration of varieties</a:t>
            </a:r>
            <a:r>
              <a:rPr lang="en-GB" altLang="it-IT" sz="2800" dirty="0"/>
              <a:t>.</a:t>
            </a:r>
          </a:p>
          <a:p>
            <a:pPr lvl="1">
              <a:defRPr/>
            </a:pPr>
            <a:r>
              <a:rPr lang="en-GB" altLang="it-IT" sz="2400" dirty="0"/>
              <a:t>Trade = made in one nation &amp; purchased in another.</a:t>
            </a:r>
          </a:p>
          <a:p>
            <a:pPr>
              <a:defRPr/>
            </a:pPr>
            <a:r>
              <a:rPr lang="en-GB" altLang="it-IT" sz="2800" dirty="0"/>
              <a:t>Internal IRS explains why </a:t>
            </a:r>
            <a:r>
              <a:rPr lang="en-GB" altLang="it-IT" sz="2800" dirty="0" smtClean="0"/>
              <a:t>production is </a:t>
            </a:r>
            <a:r>
              <a:rPr lang="en-GB" altLang="it-IT" sz="2800" dirty="0"/>
              <a:t>concentrated geographically.</a:t>
            </a:r>
          </a:p>
          <a:p>
            <a:pPr>
              <a:defRPr/>
            </a:pPr>
            <a:r>
              <a:rPr lang="en-GB" altLang="it-IT" sz="2800" dirty="0"/>
              <a:t>Resource constraints &amp; IC explain why identical  nations would each make some unique varieties.</a:t>
            </a:r>
          </a:p>
          <a:p>
            <a:pPr lvl="1">
              <a:defRPr/>
            </a:pPr>
            <a:r>
              <a:rPr lang="en-GB" altLang="it-IT" sz="2400" dirty="0"/>
              <a:t>One nation cannot make all (resource constraint).</a:t>
            </a:r>
          </a:p>
          <a:p>
            <a:pPr lvl="1">
              <a:defRPr/>
            </a:pPr>
            <a:r>
              <a:rPr lang="en-GB" altLang="it-IT" sz="2400" dirty="0"/>
              <a:t>Each firm makes unique variety to avoid direct competition.</a:t>
            </a:r>
          </a:p>
          <a:p>
            <a:pPr>
              <a:defRPr/>
            </a:pPr>
            <a:r>
              <a:rPr lang="en-GB" altLang="it-IT" sz="2800" b="1" dirty="0">
                <a:solidFill>
                  <a:srgbClr val="00B050"/>
                </a:solidFill>
              </a:rPr>
              <a:t>Each nation makes some unique varieties, but buys some of every variety, so we see IIT between similar </a:t>
            </a:r>
            <a:r>
              <a:rPr lang="en-GB" altLang="it-IT" sz="2800" dirty="0"/>
              <a:t>(even identical nations). </a:t>
            </a:r>
          </a:p>
        </p:txBody>
      </p:sp>
    </p:spTree>
    <p:extLst>
      <p:ext uri="{BB962C8B-B14F-4D97-AF65-F5344CB8AC3E}">
        <p14:creationId xmlns:p14="http://schemas.microsoft.com/office/powerpoint/2010/main" val="14958411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DE608175-F6A6-4D86-8350-B0C93F34BB0F}" type="slidenum">
              <a:rPr lang="en-US" altLang="it-IT" sz="1200">
                <a:solidFill>
                  <a:srgbClr val="898989"/>
                </a:solidFill>
              </a:rPr>
              <a:pPr>
                <a:spcBef>
                  <a:spcPct val="0"/>
                </a:spcBef>
                <a:buFontTx/>
                <a:buNone/>
              </a:pPr>
              <a:t>19</a:t>
            </a:fld>
            <a:endParaRPr lang="en-US" altLang="it-IT" sz="1200">
              <a:solidFill>
                <a:srgbClr val="898989"/>
              </a:solidFill>
            </a:endParaRPr>
          </a:p>
        </p:txBody>
      </p:sp>
      <p:sp>
        <p:nvSpPr>
          <p:cNvPr id="10243" name="Rectangle 2"/>
          <p:cNvSpPr>
            <a:spLocks noGrp="1" noChangeArrowheads="1"/>
          </p:cNvSpPr>
          <p:nvPr>
            <p:ph type="title"/>
          </p:nvPr>
        </p:nvSpPr>
        <p:spPr>
          <a:xfrm>
            <a:off x="304800" y="457200"/>
            <a:ext cx="8534400" cy="762000"/>
          </a:xfrm>
        </p:spPr>
        <p:txBody>
          <a:bodyPr/>
          <a:lstStyle/>
          <a:p>
            <a:r>
              <a:rPr lang="en-US" altLang="it-IT" sz="4000" b="1" dirty="0" smtClean="0"/>
              <a:t>Trade facts in search of better theory</a:t>
            </a:r>
          </a:p>
        </p:txBody>
      </p:sp>
      <p:sp>
        <p:nvSpPr>
          <p:cNvPr id="10244" name="Rectangle 3"/>
          <p:cNvSpPr>
            <a:spLocks noGrp="1" noChangeArrowheads="1"/>
          </p:cNvSpPr>
          <p:nvPr>
            <p:ph type="body" idx="1"/>
          </p:nvPr>
        </p:nvSpPr>
        <p:spPr>
          <a:xfrm>
            <a:off x="685800" y="1447800"/>
            <a:ext cx="7772400" cy="4876800"/>
          </a:xfrm>
        </p:spPr>
        <p:txBody>
          <a:bodyPr/>
          <a:lstStyle/>
          <a:p>
            <a:pPr marL="609600" indent="-609600">
              <a:lnSpc>
                <a:spcPct val="90000"/>
              </a:lnSpc>
              <a:buFontTx/>
              <a:buAutoNum type="arabicPeriod"/>
            </a:pPr>
            <a:r>
              <a:rPr lang="en-US" altLang="it-IT" b="1" dirty="0" smtClean="0">
                <a:solidFill>
                  <a:srgbClr val="FF0000"/>
                </a:solidFill>
              </a:rPr>
              <a:t>Substantial trade among industrialized countries, much of which is intra-industry trade.</a:t>
            </a:r>
          </a:p>
          <a:p>
            <a:pPr marL="609600" indent="-609600">
              <a:lnSpc>
                <a:spcPct val="90000"/>
              </a:lnSpc>
              <a:buFontTx/>
              <a:buAutoNum type="arabicPeriod"/>
            </a:pPr>
            <a:r>
              <a:rPr lang="en-US" altLang="it-IT" dirty="0" smtClean="0"/>
              <a:t>The </a:t>
            </a:r>
            <a:r>
              <a:rPr lang="en-US" altLang="it-IT" b="1" dirty="0" smtClean="0">
                <a:solidFill>
                  <a:srgbClr val="FF0000"/>
                </a:solidFill>
              </a:rPr>
              <a:t>dominance of a few large firms </a:t>
            </a:r>
            <a:r>
              <a:rPr lang="en-US" altLang="it-IT" dirty="0" smtClean="0"/>
              <a:t>in some world industries.</a:t>
            </a:r>
          </a:p>
          <a:p>
            <a:pPr marL="609600" indent="-609600">
              <a:lnSpc>
                <a:spcPct val="90000"/>
              </a:lnSpc>
              <a:buFontTx/>
              <a:buNone/>
            </a:pPr>
            <a:r>
              <a:rPr lang="en-US" altLang="it-IT" dirty="0" smtClean="0"/>
              <a:t> 	We turn next to the theories that focus not only on the supply side differences (technology, endowment, etc.) but also on the demand side differences as the source of trade.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7668344" y="0"/>
            <a:ext cx="1475656" cy="646331"/>
          </a:xfrm>
          <a:prstGeom prst="rect">
            <a:avLst/>
          </a:prstGeom>
          <a:noFill/>
        </p:spPr>
        <p:txBody>
          <a:bodyPr wrap="square" rtlCol="0">
            <a:spAutoFit/>
          </a:bodyPr>
          <a:lstStyle/>
          <a:p>
            <a:r>
              <a:rPr lang="en-GB" dirty="0">
                <a:solidFill>
                  <a:srgbClr val="000099"/>
                </a:solidFill>
                <a:effectLst>
                  <a:outerShdw blurRad="38100" dist="38100" dir="2700000" algn="tl">
                    <a:srgbClr val="C0C0C0"/>
                  </a:outerShdw>
                </a:effectLst>
              </a:rPr>
              <a:t>Proposal of change</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1223639151"/>
              </p:ext>
            </p:extLst>
          </p:nvPr>
        </p:nvGraphicFramePr>
        <p:xfrm>
          <a:off x="107503" y="25524"/>
          <a:ext cx="8784976" cy="6840760"/>
        </p:xfrm>
        <a:graphic>
          <a:graphicData uri="http://schemas.openxmlformats.org/drawingml/2006/table">
            <a:tbl>
              <a:tblPr/>
              <a:tblGrid>
                <a:gridCol w="936105"/>
                <a:gridCol w="936104"/>
                <a:gridCol w="2222484"/>
                <a:gridCol w="4690283"/>
              </a:tblGrid>
              <a:tr h="179055">
                <a:tc gridSpan="4">
                  <a:txBody>
                    <a:bodyPr/>
                    <a:lstStyle/>
                    <a:p>
                      <a:pPr>
                        <a:lnSpc>
                          <a:spcPct val="115000"/>
                        </a:lnSpc>
                        <a:spcAft>
                          <a:spcPts val="0"/>
                        </a:spcAft>
                      </a:pPr>
                      <a:r>
                        <a:rPr lang="en-GB" sz="1400" b="1" kern="50" dirty="0">
                          <a:effectLst/>
                          <a:latin typeface="Times New Roman"/>
                          <a:ea typeface="SimSun"/>
                          <a:cs typeface="Lucida Sans"/>
                        </a:rPr>
                        <a:t>International </a:t>
                      </a:r>
                      <a:r>
                        <a:rPr lang="en-GB" sz="1400" b="1" kern="50" dirty="0" smtClean="0">
                          <a:effectLst/>
                          <a:latin typeface="Times New Roman"/>
                          <a:ea typeface="SimSun"/>
                          <a:cs typeface="Lucida Sans"/>
                        </a:rPr>
                        <a:t>Trade, September 16</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r>
                        <a:rPr lang="en-GB" sz="1400" b="1" kern="50" dirty="0">
                          <a:effectLst/>
                          <a:latin typeface="Times New Roman"/>
                          <a:ea typeface="SimSun"/>
                          <a:cs typeface="Lucida Sans"/>
                        </a:rPr>
                        <a:t>December </a:t>
                      </a:r>
                      <a:r>
                        <a:rPr lang="en-GB" sz="1400" b="1" kern="50" dirty="0" smtClean="0">
                          <a:effectLst/>
                          <a:latin typeface="Times New Roman"/>
                          <a:ea typeface="SimSun"/>
                          <a:cs typeface="Lucida Sans"/>
                        </a:rPr>
                        <a:t>8</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1</a:t>
                      </a:r>
                      <a:r>
                        <a:rPr lang="en-GB" sz="1400" b="1" kern="50" dirty="0">
                          <a:solidFill>
                            <a:srgbClr val="FF0000"/>
                          </a:solidFill>
                          <a:effectLst/>
                          <a:latin typeface="Times New Roman"/>
                          <a:ea typeface="SimSun"/>
                          <a:cs typeface="Lucida Sans"/>
                        </a:rPr>
                        <a:t> </a:t>
                      </a: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16/9</a:t>
                      </a: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The main issues </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2</a:t>
                      </a:r>
                      <a:r>
                        <a:rPr lang="en-GB" sz="1400" b="1" kern="50" dirty="0">
                          <a:solidFill>
                            <a:srgbClr val="FF0000"/>
                          </a:solidFill>
                          <a:effectLst/>
                          <a:latin typeface="Times New Roman"/>
                          <a:ea typeface="SimSun"/>
                          <a:cs typeface="Lucida Sans"/>
                        </a:rPr>
                        <a:t> </a:t>
                      </a: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19/9</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2 detailed presentation of the course</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3</a:t>
                      </a:r>
                      <a:r>
                        <a:rPr lang="en-GB" sz="1400" b="1" kern="50" dirty="0">
                          <a:solidFill>
                            <a:srgbClr val="FF0000"/>
                          </a:solidFill>
                          <a:effectLst/>
                          <a:latin typeface="Times New Roman"/>
                          <a:ea typeface="SimSun"/>
                          <a:cs typeface="Lucida Sans"/>
                        </a:rPr>
                        <a:t> </a:t>
                      </a: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23/9</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3; Measuring globalization</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4</a:t>
                      </a:r>
                      <a:r>
                        <a:rPr lang="en-GB" sz="1400" b="1" kern="50" dirty="0">
                          <a:solidFill>
                            <a:srgbClr val="FF0000"/>
                          </a:solidFill>
                          <a:effectLst/>
                          <a:latin typeface="Times New Roman"/>
                          <a:ea typeface="SimSun"/>
                          <a:cs typeface="Lucida Sans"/>
                        </a:rPr>
                        <a:t> </a:t>
                      </a: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26/9</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Measuring Globalization, </a:t>
                      </a:r>
                      <a:r>
                        <a:rPr lang="en-GB" sz="1400" b="1" kern="50" dirty="0" smtClean="0">
                          <a:solidFill>
                            <a:srgbClr val="FF0000"/>
                          </a:solidFill>
                          <a:effectLst/>
                          <a:latin typeface="Times New Roman"/>
                          <a:ea typeface="SimSun"/>
                          <a:cs typeface="Lucida Sans"/>
                        </a:rPr>
                        <a:t>(VA)</a:t>
                      </a:r>
                      <a:r>
                        <a:rPr lang="en-GB" sz="1400" b="1" kern="50" baseline="0" dirty="0" smtClean="0">
                          <a:solidFill>
                            <a:srgbClr val="FF0000"/>
                          </a:solidFill>
                          <a:effectLst/>
                          <a:latin typeface="Times New Roman"/>
                          <a:ea typeface="SimSun"/>
                          <a:cs typeface="Lucida Sans"/>
                        </a:rPr>
                        <a:t> and overview of models</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5</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30/9</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Overview trade models (Bernard et al 2007; 2011)</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6</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Gravity model</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it-IT" sz="1400" b="1" kern="50" dirty="0" err="1" smtClean="0">
                          <a:solidFill>
                            <a:srgbClr val="FF0000"/>
                          </a:solidFill>
                          <a:effectLst/>
                          <a:latin typeface="Times New Roman"/>
                          <a:ea typeface="SimSun"/>
                          <a:cs typeface="Lucida Sans"/>
                        </a:rPr>
                        <a:t>Gravity</a:t>
                      </a:r>
                      <a:r>
                        <a:rPr lang="it-IT" sz="1400" b="1" kern="50" dirty="0" smtClean="0">
                          <a:solidFill>
                            <a:srgbClr val="FF0000"/>
                          </a:solidFill>
                          <a:effectLst/>
                          <a:latin typeface="Times New Roman"/>
                          <a:ea typeface="SimSun"/>
                          <a:cs typeface="Lucida Sans"/>
                        </a:rPr>
                        <a:t>,</a:t>
                      </a:r>
                      <a:r>
                        <a:rPr lang="it-IT" sz="1400" b="1" kern="50" baseline="0" dirty="0" smtClean="0">
                          <a:solidFill>
                            <a:srgbClr val="FF0000"/>
                          </a:solidFill>
                          <a:effectLst/>
                          <a:latin typeface="Times New Roman"/>
                          <a:ea typeface="SimSun"/>
                          <a:cs typeface="Lucida Sans"/>
                        </a:rPr>
                        <a:t> </a:t>
                      </a:r>
                      <a:r>
                        <a:rPr lang="it-IT" sz="1400" b="1" kern="50" baseline="0" dirty="0" err="1" smtClean="0">
                          <a:solidFill>
                            <a:srgbClr val="FF0000"/>
                          </a:solidFill>
                          <a:effectLst/>
                          <a:latin typeface="Times New Roman"/>
                          <a:ea typeface="SimSun"/>
                          <a:cs typeface="Lucida Sans"/>
                        </a:rPr>
                        <a:t>Melitz</a:t>
                      </a:r>
                      <a:r>
                        <a:rPr lang="it-IT" sz="1400" b="1" kern="50" baseline="0" dirty="0" smtClean="0">
                          <a:solidFill>
                            <a:srgbClr val="FF0000"/>
                          </a:solidFill>
                          <a:effectLst/>
                          <a:latin typeface="Times New Roman"/>
                          <a:ea typeface="SimSun"/>
                          <a:cs typeface="Lucida Sans"/>
                        </a:rPr>
                        <a:t> intro</a:t>
                      </a:r>
                      <a:endParaRPr lang="en-GB" sz="1400" b="1"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8</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highlight>
                            <a:srgbClr val="FFFF00"/>
                          </a:highligh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Melitz</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9</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14/10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Trade models: </a:t>
                      </a:r>
                      <a:r>
                        <a:rPr lang="en-GB" sz="1400" b="1" kern="50" dirty="0" smtClean="0">
                          <a:solidFill>
                            <a:srgbClr val="FF0000"/>
                          </a:solidFill>
                          <a:effectLst/>
                          <a:latin typeface="Times New Roman"/>
                          <a:ea typeface="SimSun"/>
                          <a:cs typeface="Lucida Sans"/>
                        </a:rPr>
                        <a:t>Ricardo</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17/10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rgbClr val="FF0000"/>
                          </a:solidFill>
                          <a:effectLst/>
                          <a:latin typeface="Times New Roman"/>
                          <a:ea typeface="SimSun"/>
                          <a:cs typeface="Lucida Sans"/>
                        </a:rPr>
                        <a:t>Trade</a:t>
                      </a:r>
                      <a:r>
                        <a:rPr lang="it-IT" sz="1400" b="1" kern="50" dirty="0" smtClean="0">
                          <a:solidFill>
                            <a:srgbClr val="FF0000"/>
                          </a:solidFill>
                          <a:effectLst/>
                          <a:latin typeface="Times New Roman"/>
                          <a:ea typeface="SimSun"/>
                          <a:cs typeface="Lucida Sans"/>
                        </a:rPr>
                        <a:t> </a:t>
                      </a:r>
                      <a:r>
                        <a:rPr lang="it-IT" sz="1400" b="1" kern="50" dirty="0" err="1" smtClean="0">
                          <a:solidFill>
                            <a:srgbClr val="FF0000"/>
                          </a:solidFill>
                          <a:effectLst/>
                          <a:latin typeface="Times New Roman"/>
                          <a:ea typeface="SimSun"/>
                          <a:cs typeface="Lucida Sans"/>
                        </a:rPr>
                        <a:t>models</a:t>
                      </a:r>
                      <a:r>
                        <a:rPr lang="it-IT" sz="1400" b="1" kern="50" dirty="0" smtClean="0">
                          <a:solidFill>
                            <a:srgbClr val="FF0000"/>
                          </a:solidFill>
                          <a:effectLst/>
                          <a:latin typeface="Times New Roman"/>
                          <a:ea typeface="SimSun"/>
                          <a:cs typeface="Lucida Sans"/>
                        </a:rPr>
                        <a:t>: Ricardo and H-O</a:t>
                      </a:r>
                      <a:endParaRPr lang="en-GB" sz="1400" b="1"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11</a:t>
                      </a:r>
                      <a:endParaRPr lang="en-GB" sz="1400" b="1"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21/10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 Trade models: </a:t>
                      </a:r>
                      <a:r>
                        <a:rPr lang="en-GB" sz="1400" b="1" kern="50" dirty="0" smtClean="0">
                          <a:solidFill>
                            <a:srgbClr val="FF0000"/>
                          </a:solidFill>
                          <a:effectLst/>
                          <a:latin typeface="Times New Roman"/>
                          <a:ea typeface="SimSun"/>
                          <a:cs typeface="Lucida Sans"/>
                        </a:rPr>
                        <a:t>H-O,2, </a:t>
                      </a:r>
                      <a:r>
                        <a:rPr lang="en-GB" sz="1400" b="1" kern="50" dirty="0" err="1" smtClean="0">
                          <a:solidFill>
                            <a:srgbClr val="FF0000"/>
                          </a:solidFill>
                          <a:effectLst/>
                          <a:latin typeface="Times New Roman"/>
                          <a:ea typeface="SimSun"/>
                          <a:cs typeface="Lucida Sans"/>
                        </a:rPr>
                        <a:t>Leontieff</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12</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24/10</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highlight>
                            <a:srgbClr val="00FF00"/>
                          </a:highligh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H-O, end, Trade </a:t>
                      </a:r>
                      <a:r>
                        <a:rPr lang="en-GB" sz="1400" b="1" kern="50" dirty="0">
                          <a:solidFill>
                            <a:srgbClr val="FF0000"/>
                          </a:solidFill>
                          <a:effectLst/>
                          <a:latin typeface="Times New Roman"/>
                          <a:ea typeface="SimSun"/>
                          <a:cs typeface="Lucida Sans"/>
                        </a:rPr>
                        <a:t>and Imperfect competition, 1</a:t>
                      </a:r>
                      <a:endParaRPr lang="it-IT" sz="1400" kern="50" dirty="0">
                        <a:solidFill>
                          <a:srgbClr val="FF000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13</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28/10</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and imperfect competition, </a:t>
                      </a:r>
                      <a:r>
                        <a:rPr lang="en-GB" sz="1400" b="1" kern="50" dirty="0" smtClean="0">
                          <a:effectLst/>
                          <a:latin typeface="Times New Roman"/>
                          <a:ea typeface="SimSun"/>
                          <a:cs typeface="Lucida Sans"/>
                        </a:rPr>
                        <a:t>end</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14</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31/10</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it-IT" sz="1400" b="1" kern="50" dirty="0" err="1" smtClean="0">
                          <a:solidFill>
                            <a:srgbClr val="FF0000"/>
                          </a:solidFill>
                          <a:effectLst/>
                          <a:latin typeface="+mn-lt"/>
                          <a:ea typeface="SimSun"/>
                          <a:cs typeface="Lucida Sans"/>
                        </a:rPr>
                        <a:t>Mid</a:t>
                      </a:r>
                      <a:r>
                        <a:rPr lang="it-IT" sz="1400" b="1" kern="50" dirty="0" smtClean="0">
                          <a:solidFill>
                            <a:srgbClr val="FF0000"/>
                          </a:solidFill>
                          <a:effectLst/>
                          <a:latin typeface="+mn-lt"/>
                          <a:ea typeface="SimSun"/>
                          <a:cs typeface="Lucida Sans"/>
                        </a:rPr>
                        <a:t> </a:t>
                      </a:r>
                      <a:r>
                        <a:rPr lang="it-IT" sz="1400" b="1" kern="50" dirty="0" err="1" smtClean="0">
                          <a:solidFill>
                            <a:srgbClr val="FF0000"/>
                          </a:solidFill>
                          <a:effectLst/>
                          <a:latin typeface="+mn-lt"/>
                          <a:ea typeface="SimSun"/>
                          <a:cs typeface="Lucida Sans"/>
                        </a:rPr>
                        <a:t>term</a:t>
                      </a:r>
                      <a:r>
                        <a:rPr lang="it-IT" sz="1400" b="1" kern="50" dirty="0" smtClean="0">
                          <a:solidFill>
                            <a:srgbClr val="FF0000"/>
                          </a:solidFill>
                          <a:effectLst/>
                          <a:latin typeface="+mn-lt"/>
                          <a:ea typeface="SimSun"/>
                          <a:cs typeface="Lucida Sans"/>
                        </a:rPr>
                        <a:t> </a:t>
                      </a:r>
                      <a:r>
                        <a:rPr lang="en-GB" sz="1400" b="1" kern="50" dirty="0" smtClean="0">
                          <a:solidFill>
                            <a:srgbClr val="00B050"/>
                          </a:solidFill>
                          <a:effectLst/>
                          <a:latin typeface="Times New Roman"/>
                          <a:ea typeface="SimSun"/>
                          <a:cs typeface="Lucida Sans"/>
                        </a:rPr>
                        <a:t>Hysteresis, Heterogeneous firms </a:t>
                      </a:r>
                      <a:endParaRPr lang="it-IT" sz="1400" kern="50" dirty="0" smtClean="0">
                        <a:solidFill>
                          <a:srgbClr val="00B050"/>
                        </a:solidFill>
                        <a:effectLst/>
                        <a:latin typeface="+mn-lt"/>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15</a:t>
                      </a:r>
                      <a:endParaRPr lang="en-US"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4/11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Brexit UK,</a:t>
                      </a:r>
                      <a:r>
                        <a:rPr lang="en-GB" sz="1400" b="1" kern="50" baseline="0" dirty="0" smtClean="0">
                          <a:solidFill>
                            <a:srgbClr val="00B050"/>
                          </a:solidFill>
                          <a:effectLst/>
                          <a:latin typeface="Times New Roman"/>
                          <a:ea typeface="SimSun"/>
                          <a:cs typeface="Lucida Sans"/>
                        </a:rPr>
                        <a:t> G, I</a:t>
                      </a:r>
                      <a:r>
                        <a:rPr lang="en-GB" sz="1400" b="1" kern="50" dirty="0">
                          <a:solidFill>
                            <a:srgbClr val="00B050"/>
                          </a:solidFill>
                          <a:effectLst/>
                          <a:latin typeface="Times New Roman"/>
                          <a:ea typeface="SimSun"/>
                          <a:cs typeface="Lucida Sans"/>
                        </a:rPr>
                        <a:t> </a:t>
                      </a:r>
                      <a:r>
                        <a:rPr lang="en-GB" sz="1400" b="1" kern="50" dirty="0" smtClean="0">
                          <a:solidFill>
                            <a:srgbClr val="00B050"/>
                          </a:solidFill>
                          <a:effectLst/>
                          <a:latin typeface="Times New Roman"/>
                          <a:ea typeface="SimSun"/>
                          <a:cs typeface="Lucida Sans"/>
                        </a:rPr>
                        <a:t>, F1</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i="0" kern="50" dirty="0">
                          <a:solidFill>
                            <a:schemeClr val="tx1"/>
                          </a:solidFill>
                          <a:effectLst/>
                          <a:latin typeface="Times New Roman"/>
                          <a:ea typeface="SimSun"/>
                          <a:cs typeface="Lucida Sans"/>
                        </a:rPr>
                        <a:t>Hysteresis, Heterogeneous </a:t>
                      </a:r>
                      <a:r>
                        <a:rPr lang="en-GB" sz="1400" b="1" i="0" kern="50" dirty="0" smtClean="0">
                          <a:solidFill>
                            <a:schemeClr val="tx1"/>
                          </a:solidFill>
                          <a:effectLst/>
                          <a:latin typeface="Times New Roman"/>
                          <a:ea typeface="SimSun"/>
                          <a:cs typeface="Lucida Sans"/>
                        </a:rPr>
                        <a:t>firms</a:t>
                      </a:r>
                      <a:endParaRPr lang="it-IT" sz="1400" i="0" kern="50" dirty="0">
                        <a:solidFill>
                          <a:schemeClr val="tx1"/>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16</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7/11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Brexit F2, S, S2, P</a:t>
                      </a:r>
                      <a:r>
                        <a:rPr lang="en-GB" sz="1400" b="1" kern="50" dirty="0">
                          <a:solidFill>
                            <a:srgbClr val="00B050"/>
                          </a:solidFill>
                          <a:effectLst/>
                          <a:highlight>
                            <a:srgbClr val="FFFF00"/>
                          </a:highligh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i="0" kern="50" dirty="0">
                          <a:solidFill>
                            <a:schemeClr val="tx1"/>
                          </a:solidFill>
                          <a:effectLst/>
                          <a:latin typeface="Times New Roman"/>
                          <a:ea typeface="SimSun"/>
                          <a:cs typeface="Lucida Sans"/>
                        </a:rPr>
                        <a:t>The Melitz model</a:t>
                      </a:r>
                      <a:endParaRPr lang="it-IT" sz="1400" i="0" kern="50" dirty="0">
                        <a:solidFill>
                          <a:schemeClr val="tx1"/>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17</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11/11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en-GB" sz="1400" b="1" i="1" kern="50" dirty="0" smtClean="0">
                          <a:solidFill>
                            <a:srgbClr val="00B0F0"/>
                          </a:solidFill>
                          <a:effectLst/>
                          <a:latin typeface="Times New Roman"/>
                          <a:ea typeface="SimSun"/>
                          <a:cs typeface="Lucida Sans"/>
                        </a:rPr>
                        <a:t>Networks of </a:t>
                      </a:r>
                      <a:r>
                        <a:rPr lang="en-GB" sz="1400" b="1" i="1" kern="50" dirty="0" err="1" smtClean="0">
                          <a:solidFill>
                            <a:srgbClr val="00B0F0"/>
                          </a:solidFill>
                          <a:effectLst/>
                          <a:latin typeface="Times New Roman"/>
                          <a:ea typeface="SimSun"/>
                          <a:cs typeface="Lucida Sans"/>
                        </a:rPr>
                        <a:t>tradeFDI</a:t>
                      </a:r>
                      <a:r>
                        <a:rPr lang="en-GB" sz="1400" b="1" i="1" kern="50" dirty="0" smtClean="0">
                          <a:solidFill>
                            <a:srgbClr val="00B0F0"/>
                          </a:solidFill>
                          <a:effectLst/>
                          <a:latin typeface="Times New Roman"/>
                          <a:ea typeface="SimSun"/>
                          <a:cs typeface="Lucida Sans"/>
                        </a:rPr>
                        <a:t>/migrants</a:t>
                      </a:r>
                      <a:r>
                        <a:rPr lang="en-GB" sz="1400" b="1" kern="50" dirty="0" smtClean="0">
                          <a:solidFill>
                            <a:schemeClr val="tx1"/>
                          </a:solidFill>
                          <a:effectLst/>
                          <a:latin typeface="Times New Roman"/>
                          <a:ea typeface="SimSun"/>
                          <a:cs typeface="Lucida Sans"/>
                        </a:rPr>
                        <a:t>/ </a:t>
                      </a:r>
                      <a:r>
                        <a:rPr lang="en-GB" sz="1400" b="1" kern="50" dirty="0" smtClean="0">
                          <a:solidFill>
                            <a:srgbClr val="00B050"/>
                          </a:solidFill>
                          <a:effectLst/>
                          <a:latin typeface="Times New Roman"/>
                          <a:ea typeface="SimSun"/>
                          <a:cs typeface="Lucida Sans"/>
                        </a:rPr>
                        <a:t>MIDTERM</a:t>
                      </a:r>
                      <a:endParaRPr lang="it-IT" sz="1400" b="1" kern="50" dirty="0">
                        <a:solidFill>
                          <a:srgbClr val="00B05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18</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14/11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400" b="1" kern="50" dirty="0" smtClean="0">
                          <a:solidFill>
                            <a:srgbClr val="00B050"/>
                          </a:solidFill>
                          <a:effectLst/>
                          <a:latin typeface="Times New Roman"/>
                          <a:ea typeface="SimSun"/>
                          <a:cs typeface="Lucida Sans"/>
                        </a:rPr>
                        <a:t>INAUGURAL</a:t>
                      </a:r>
                      <a:r>
                        <a:rPr lang="en-GB" sz="1400" b="1" kern="50" baseline="0" dirty="0" smtClean="0">
                          <a:solidFill>
                            <a:srgbClr val="00B050"/>
                          </a:solidFill>
                          <a:effectLst/>
                          <a:latin typeface="Times New Roman"/>
                          <a:ea typeface="SimSun"/>
                          <a:cs typeface="Lucida Sans"/>
                        </a:rPr>
                        <a:t> LECTURE/OTTAVIANO</a:t>
                      </a:r>
                      <a:endParaRPr lang="it-IT" sz="1400" kern="50" dirty="0" smtClean="0">
                        <a:solidFill>
                          <a:srgbClr val="00B05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19</a:t>
                      </a:r>
                      <a:endParaRPr lang="en-US"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18/11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GVC 1-3</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Offshoring/trade in tasks</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20</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kern="50" dirty="0" smtClean="0">
                          <a:solidFill>
                            <a:srgbClr val="00B050"/>
                          </a:solidFill>
                          <a:effectLst/>
                          <a:latin typeface="Times New Roman"/>
                          <a:ea typeface="SimSun"/>
                          <a:cs typeface="Lucida Sans"/>
                        </a:rPr>
                        <a:t>Trade and w. 2 Prod </a:t>
                      </a:r>
                      <a:r>
                        <a:rPr lang="it-IT" sz="1400" b="0" kern="50" dirty="0" smtClean="0">
                          <a:solidFill>
                            <a:srgbClr val="00B050"/>
                          </a:solidFill>
                          <a:effectLst/>
                          <a:latin typeface="Times New Roman"/>
                          <a:ea typeface="SimSun"/>
                          <a:cs typeface="Lucida Sans"/>
                        </a:rPr>
                        <a:t>2</a:t>
                      </a: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policy</a:t>
                      </a:r>
                      <a:endParaRPr lang="en-GB" sz="1400" b="1" i="1" kern="50" dirty="0">
                        <a:solidFill>
                          <a:srgbClr val="00B0F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21</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25/11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it-IT" sz="1400" kern="50" dirty="0" smtClean="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policy- </a:t>
                      </a:r>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a:t>
                      </a:r>
                      <a:r>
                        <a:rPr lang="it-IT" sz="1400" b="1" i="1" kern="50" dirty="0" err="1" smtClean="0">
                          <a:solidFill>
                            <a:srgbClr val="00B0F0"/>
                          </a:solidFill>
                          <a:effectLst/>
                          <a:latin typeface="Times New Roman"/>
                          <a:ea typeface="SimSun"/>
                          <a:cs typeface="Lucida Sans"/>
                        </a:rPr>
                        <a:t>wars</a:t>
                      </a:r>
                      <a:r>
                        <a:rPr lang="it-IT" sz="1400" b="1" kern="50" dirty="0" smtClean="0">
                          <a:solidFill>
                            <a:schemeClr val="tx1"/>
                          </a:solidFill>
                          <a:effectLst/>
                          <a:latin typeface="Times New Roman"/>
                          <a:ea typeface="SimSun"/>
                          <a:cs typeface="Lucida Sans"/>
                        </a:rPr>
                        <a:t>/ </a:t>
                      </a:r>
                      <a:r>
                        <a:rPr lang="en-GB" sz="1400" b="1" kern="50" dirty="0" smtClean="0">
                          <a:solidFill>
                            <a:srgbClr val="00B050"/>
                          </a:solidFill>
                          <a:effectLst/>
                          <a:latin typeface="Times New Roman"/>
                          <a:ea typeface="SimSun"/>
                          <a:cs typeface="Lucida Sans"/>
                        </a:rPr>
                        <a:t>FDI and Multinationals: OLI </a:t>
                      </a: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22</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28/11</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400" b="1" kern="50" dirty="0">
                          <a:effectLst/>
                          <a:latin typeface="Times New Roman"/>
                          <a:ea typeface="SimSun"/>
                          <a:cs typeface="Lucida Sans"/>
                        </a:rPr>
                        <a:t>China and </a:t>
                      </a:r>
                      <a:r>
                        <a:rPr lang="en-GB" sz="1400" b="1" kern="50" dirty="0" smtClean="0">
                          <a:effectLst/>
                          <a:latin typeface="Times New Roman"/>
                          <a:ea typeface="SimSun"/>
                          <a:cs typeface="Lucida Sans"/>
                        </a:rPr>
                        <a:t>India/ </a:t>
                      </a:r>
                      <a:r>
                        <a:rPr lang="en-GB" sz="1400" b="1" kern="50" dirty="0" smtClean="0">
                          <a:solidFill>
                            <a:srgbClr val="00B050"/>
                          </a:solidFill>
                          <a:effectLst/>
                          <a:latin typeface="Times New Roman"/>
                          <a:ea typeface="SimSun"/>
                          <a:cs typeface="Lucida Sans"/>
                        </a:rPr>
                        <a:t>new </a:t>
                      </a:r>
                      <a:r>
                        <a:rPr lang="en-GB" sz="1400" b="1" kern="50" dirty="0" err="1" smtClean="0">
                          <a:solidFill>
                            <a:srgbClr val="00B050"/>
                          </a:solidFill>
                          <a:effectLst/>
                          <a:latin typeface="Times New Roman"/>
                          <a:ea typeface="SimSun"/>
                          <a:cs typeface="Lucida Sans"/>
                        </a:rPr>
                        <a:t>th.</a:t>
                      </a:r>
                      <a:r>
                        <a:rPr lang="en-GB" sz="1400" b="1" kern="50" dirty="0" smtClean="0">
                          <a:solidFill>
                            <a:srgbClr val="00B050"/>
                          </a:solidFill>
                          <a:effectLst/>
                          <a:latin typeface="Times New Roman"/>
                          <a:ea typeface="SimSun"/>
                          <a:cs typeface="Lucida Sans"/>
                        </a:rPr>
                        <a:t> FDI Offshoring/trade in tasks, </a:t>
                      </a:r>
                      <a:endParaRPr lang="it-IT" sz="1400" kern="50" dirty="0" smtClean="0">
                        <a:solidFill>
                          <a:srgbClr val="00B050"/>
                        </a:solidFill>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23</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2/12</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N </a:t>
                      </a:r>
                      <a:r>
                        <a:rPr lang="en-GB" sz="1400" b="1" kern="50" dirty="0" err="1" smtClean="0">
                          <a:solidFill>
                            <a:srgbClr val="00B050"/>
                          </a:solidFill>
                          <a:effectLst/>
                          <a:latin typeface="Times New Roman"/>
                          <a:ea typeface="SimSun"/>
                          <a:cs typeface="Lucida Sans"/>
                        </a:rPr>
                        <a:t>n</a:t>
                      </a:r>
                      <a:r>
                        <a:rPr lang="en-GB" sz="1400" b="1" kern="50" dirty="0" smtClean="0">
                          <a:solidFill>
                            <a:srgbClr val="00B050"/>
                          </a:solidFill>
                          <a:effectLst/>
                          <a:latin typeface="Times New Roman"/>
                          <a:ea typeface="SimSun"/>
                          <a:cs typeface="Lucida Sans"/>
                        </a:rPr>
                        <a:t> </a:t>
                      </a:r>
                      <a:r>
                        <a:rPr lang="en-GB" sz="1400" b="1" kern="50" dirty="0" err="1" smtClean="0">
                          <a:solidFill>
                            <a:srgbClr val="00B050"/>
                          </a:solidFill>
                          <a:effectLst/>
                          <a:latin typeface="Times New Roman"/>
                          <a:ea typeface="SimSun"/>
                          <a:cs typeface="Lucida Sans"/>
                        </a:rPr>
                        <a:t>th.</a:t>
                      </a:r>
                      <a:r>
                        <a:rPr lang="en-GB" sz="1400" b="1" kern="50" dirty="0" smtClean="0">
                          <a:solidFill>
                            <a:srgbClr val="00B050"/>
                          </a:solidFill>
                          <a:effectLst/>
                          <a:latin typeface="Times New Roman"/>
                          <a:ea typeface="SimSun"/>
                          <a:cs typeface="Lucida Sans"/>
                        </a:rPr>
                        <a:t> networks, migration</a:t>
                      </a: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a:effectLst/>
                          <a:latin typeface="Times New Roman"/>
                          <a:ea typeface="SimSun"/>
                          <a:cs typeface="Lucida Sans"/>
                        </a:rPr>
                        <a:t>Granularity</a:t>
                      </a:r>
                      <a:r>
                        <a:rPr lang="it-IT" sz="1400" b="1" kern="50" dirty="0">
                          <a:effectLst/>
                          <a:latin typeface="Times New Roman"/>
                          <a:ea typeface="SimSun"/>
                          <a:cs typeface="Lucida Sans"/>
                        </a:rPr>
                        <a:t> and aggregate shocks</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316">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24</a:t>
                      </a:r>
                      <a:endParaRPr lang="en-GB" sz="1400" b="1" kern="50" dirty="0">
                        <a:solidFill>
                          <a:schemeClr val="tx1"/>
                        </a:solidFill>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5/12</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2755" marR="12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smtClean="0">
                          <a:effectLst/>
                          <a:latin typeface="Times New Roman"/>
                          <a:ea typeface="SimSun"/>
                          <a:cs typeface="Lucida Sans"/>
                        </a:rPr>
                        <a:t>Final</a:t>
                      </a:r>
                      <a:r>
                        <a:rPr lang="it-IT" sz="1400" b="1" kern="50" dirty="0" smtClean="0">
                          <a:effectLst/>
                          <a:latin typeface="Times New Roman"/>
                          <a:ea typeface="SimSun"/>
                          <a:cs typeface="Lucida Sans"/>
                        </a:rPr>
                        <a:t> test</a:t>
                      </a:r>
                      <a:endParaRPr lang="it-IT" sz="1400" kern="50" dirty="0">
                        <a:effectLst/>
                        <a:latin typeface="Times New Roman"/>
                        <a:ea typeface="SimSun"/>
                        <a:cs typeface="Lucida Sans"/>
                      </a:endParaRPr>
                    </a:p>
                  </a:txBody>
                  <a:tcPr marL="12755" marR="1275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39938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8"/>
          <p:cNvGrpSpPr>
            <a:grpSpLocks/>
          </p:cNvGrpSpPr>
          <p:nvPr/>
        </p:nvGrpSpPr>
        <p:grpSpPr bwMode="auto">
          <a:xfrm>
            <a:off x="957263" y="3560763"/>
            <a:ext cx="2792412" cy="2668587"/>
            <a:chOff x="590" y="2253"/>
            <a:chExt cx="1759" cy="1681"/>
          </a:xfrm>
        </p:grpSpPr>
        <p:sp>
          <p:nvSpPr>
            <p:cNvPr id="11291" name="Text Box 9"/>
            <p:cNvSpPr txBox="1">
              <a:spLocks noChangeArrowheads="1"/>
            </p:cNvSpPr>
            <p:nvPr/>
          </p:nvSpPr>
          <p:spPr bwMode="auto">
            <a:xfrm>
              <a:off x="1926" y="3725"/>
              <a:ext cx="423" cy="209"/>
            </a:xfrm>
            <a:prstGeom prst="rect">
              <a:avLst/>
            </a:prstGeom>
            <a:solidFill>
              <a:srgbClr val="FFFFFF"/>
            </a:solidFill>
            <a:ln w="19050">
              <a:solidFill>
                <a:srgbClr val="FFFFFF"/>
              </a:solidFill>
              <a:miter lim="800000"/>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a:t>
              </a:r>
              <a:r>
                <a:rPr lang="en-US" altLang="it-IT" sz="1400" baseline="30000">
                  <a:latin typeface="Arial" pitchFamily="34" charset="0"/>
                </a:rPr>
                <a:t>M</a:t>
              </a:r>
              <a:endParaRPr lang="en-US" altLang="it-IT" sz="1400">
                <a:latin typeface="Arial" pitchFamily="34" charset="0"/>
              </a:endParaRPr>
            </a:p>
          </p:txBody>
        </p:sp>
        <p:sp>
          <p:nvSpPr>
            <p:cNvPr id="11292" name="Line 12"/>
            <p:cNvSpPr>
              <a:spLocks noChangeShapeType="1"/>
            </p:cNvSpPr>
            <p:nvPr/>
          </p:nvSpPr>
          <p:spPr bwMode="auto">
            <a:xfrm>
              <a:off x="2073" y="2319"/>
              <a:ext cx="5" cy="1394"/>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1293" name="Line 16"/>
            <p:cNvSpPr>
              <a:spLocks noChangeShapeType="1"/>
            </p:cNvSpPr>
            <p:nvPr/>
          </p:nvSpPr>
          <p:spPr bwMode="auto">
            <a:xfrm>
              <a:off x="1003" y="2319"/>
              <a:ext cx="1070" cy="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1294" name="Text Box 25"/>
            <p:cNvSpPr txBox="1">
              <a:spLocks noChangeArrowheads="1"/>
            </p:cNvSpPr>
            <p:nvPr/>
          </p:nvSpPr>
          <p:spPr bwMode="auto">
            <a:xfrm>
              <a:off x="590" y="2253"/>
              <a:ext cx="347" cy="206"/>
            </a:xfrm>
            <a:prstGeom prst="rect">
              <a:avLst/>
            </a:prstGeom>
            <a:solidFill>
              <a:srgbClr val="FFFFFF"/>
            </a:solidFill>
            <a:ln w="19050">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it-IT" sz="1400">
                  <a:latin typeface="Arial" pitchFamily="34" charset="0"/>
                </a:rPr>
                <a:t>P</a:t>
              </a:r>
              <a:r>
                <a:rPr lang="en-US" altLang="it-IT" sz="1400" baseline="30000">
                  <a:latin typeface="Arial" pitchFamily="34" charset="0"/>
                </a:rPr>
                <a:t>M</a:t>
              </a:r>
            </a:p>
          </p:txBody>
        </p:sp>
      </p:grpSp>
      <p:sp>
        <p:nvSpPr>
          <p:cNvPr id="11267" name="Rectangle 2"/>
          <p:cNvSpPr>
            <a:spLocks noGrp="1" noChangeArrowheads="1"/>
          </p:cNvSpPr>
          <p:nvPr>
            <p:ph type="title"/>
          </p:nvPr>
        </p:nvSpPr>
        <p:spPr>
          <a:xfrm>
            <a:off x="438150" y="84138"/>
            <a:ext cx="8229600" cy="603250"/>
          </a:xfrm>
        </p:spPr>
        <p:txBody>
          <a:bodyPr/>
          <a:lstStyle/>
          <a:p>
            <a:r>
              <a:rPr lang="en-US" altLang="it-IT" smtClean="0"/>
              <a:t>Basics of Imperfect Competition</a:t>
            </a:r>
          </a:p>
        </p:txBody>
      </p:sp>
      <p:sp>
        <p:nvSpPr>
          <p:cNvPr id="11268" name="Line 5"/>
          <p:cNvSpPr>
            <a:spLocks noChangeShapeType="1"/>
          </p:cNvSpPr>
          <p:nvPr/>
        </p:nvSpPr>
        <p:spPr bwMode="auto">
          <a:xfrm flipV="1">
            <a:off x="1608138" y="1906588"/>
            <a:ext cx="0" cy="41290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69" name="Line 6"/>
          <p:cNvSpPr>
            <a:spLocks noChangeShapeType="1"/>
          </p:cNvSpPr>
          <p:nvPr/>
        </p:nvSpPr>
        <p:spPr bwMode="auto">
          <a:xfrm>
            <a:off x="1595438" y="5891213"/>
            <a:ext cx="5789612"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70" name="Line 7"/>
          <p:cNvSpPr>
            <a:spLocks noChangeShapeType="1"/>
          </p:cNvSpPr>
          <p:nvPr/>
        </p:nvSpPr>
        <p:spPr bwMode="auto">
          <a:xfrm>
            <a:off x="1595438" y="4795838"/>
            <a:ext cx="5307012"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71" name="Text Box 8"/>
          <p:cNvSpPr txBox="1">
            <a:spLocks noChangeArrowheads="1"/>
          </p:cNvSpPr>
          <p:nvPr/>
        </p:nvSpPr>
        <p:spPr bwMode="auto">
          <a:xfrm>
            <a:off x="828675" y="1868488"/>
            <a:ext cx="655638" cy="32702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it-IT" sz="1400">
                <a:latin typeface="Arial" pitchFamily="34" charset="0"/>
              </a:rPr>
              <a:t>Price</a:t>
            </a:r>
          </a:p>
        </p:txBody>
      </p:sp>
      <p:sp>
        <p:nvSpPr>
          <p:cNvPr id="11272" name="Text Box 10"/>
          <p:cNvSpPr txBox="1">
            <a:spLocks noChangeArrowheads="1"/>
          </p:cNvSpPr>
          <p:nvPr/>
        </p:nvSpPr>
        <p:spPr bwMode="auto">
          <a:xfrm>
            <a:off x="6951663" y="4591050"/>
            <a:ext cx="904875" cy="40640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Marginal cost, MC</a:t>
            </a:r>
          </a:p>
        </p:txBody>
      </p:sp>
      <p:sp>
        <p:nvSpPr>
          <p:cNvPr id="11273" name="Line 11"/>
          <p:cNvSpPr>
            <a:spLocks noChangeShapeType="1"/>
          </p:cNvSpPr>
          <p:nvPr/>
        </p:nvSpPr>
        <p:spPr bwMode="auto">
          <a:xfrm>
            <a:off x="1595438" y="2309813"/>
            <a:ext cx="3806825" cy="3044825"/>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74" name="Line 13"/>
          <p:cNvSpPr>
            <a:spLocks noChangeShapeType="1"/>
          </p:cNvSpPr>
          <p:nvPr/>
        </p:nvSpPr>
        <p:spPr bwMode="auto">
          <a:xfrm>
            <a:off x="1608138" y="2355850"/>
            <a:ext cx="1984375" cy="285908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75" name="Text Box 14"/>
          <p:cNvSpPr txBox="1">
            <a:spLocks noChangeArrowheads="1"/>
          </p:cNvSpPr>
          <p:nvPr/>
        </p:nvSpPr>
        <p:spPr bwMode="auto">
          <a:xfrm>
            <a:off x="5472113" y="5233988"/>
            <a:ext cx="1208087" cy="4762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Industry demand, D</a:t>
            </a:r>
          </a:p>
        </p:txBody>
      </p:sp>
      <p:sp>
        <p:nvSpPr>
          <p:cNvPr id="11276" name="Text Box 15"/>
          <p:cNvSpPr txBox="1">
            <a:spLocks noChangeArrowheads="1"/>
          </p:cNvSpPr>
          <p:nvPr/>
        </p:nvSpPr>
        <p:spPr bwMode="auto">
          <a:xfrm>
            <a:off x="3648075" y="5094288"/>
            <a:ext cx="904875" cy="614362"/>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Marginal revenue, MR</a:t>
            </a:r>
          </a:p>
        </p:txBody>
      </p:sp>
      <p:grpSp>
        <p:nvGrpSpPr>
          <p:cNvPr id="3" name="Group 32"/>
          <p:cNvGrpSpPr>
            <a:grpSpLocks/>
          </p:cNvGrpSpPr>
          <p:nvPr/>
        </p:nvGrpSpPr>
        <p:grpSpPr bwMode="auto">
          <a:xfrm>
            <a:off x="3257550" y="2851150"/>
            <a:ext cx="3459163" cy="862013"/>
            <a:chOff x="2052" y="1796"/>
            <a:chExt cx="2179" cy="543"/>
          </a:xfrm>
        </p:grpSpPr>
        <p:sp>
          <p:nvSpPr>
            <p:cNvPr id="11286" name="Oval 17"/>
            <p:cNvSpPr>
              <a:spLocks noChangeArrowheads="1"/>
            </p:cNvSpPr>
            <p:nvPr/>
          </p:nvSpPr>
          <p:spPr bwMode="auto">
            <a:xfrm>
              <a:off x="2052" y="2297"/>
              <a:ext cx="45" cy="42"/>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grpSp>
          <p:nvGrpSpPr>
            <p:cNvPr id="11287" name="Group 30"/>
            <p:cNvGrpSpPr>
              <a:grpSpLocks/>
            </p:cNvGrpSpPr>
            <p:nvPr/>
          </p:nvGrpSpPr>
          <p:grpSpPr bwMode="auto">
            <a:xfrm>
              <a:off x="2055" y="1796"/>
              <a:ext cx="2176" cy="511"/>
              <a:chOff x="2055" y="1796"/>
              <a:chExt cx="2176" cy="511"/>
            </a:xfrm>
          </p:grpSpPr>
          <p:sp>
            <p:nvSpPr>
              <p:cNvPr id="11288" name="Text Box 18"/>
              <p:cNvSpPr txBox="1">
                <a:spLocks noChangeArrowheads="1"/>
              </p:cNvSpPr>
              <p:nvPr/>
            </p:nvSpPr>
            <p:spPr bwMode="auto">
              <a:xfrm>
                <a:off x="2055" y="2149"/>
                <a:ext cx="190" cy="123"/>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A</a:t>
                </a:r>
              </a:p>
            </p:txBody>
          </p:sp>
          <p:sp>
            <p:nvSpPr>
              <p:cNvPr id="11289" name="Line 19"/>
              <p:cNvSpPr>
                <a:spLocks noChangeShapeType="1"/>
              </p:cNvSpPr>
              <p:nvPr/>
            </p:nvSpPr>
            <p:spPr bwMode="auto">
              <a:xfrm flipV="1">
                <a:off x="2137" y="2015"/>
                <a:ext cx="927" cy="292"/>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90" name="Text Box 20"/>
              <p:cNvSpPr txBox="1">
                <a:spLocks noChangeArrowheads="1"/>
              </p:cNvSpPr>
              <p:nvPr/>
            </p:nvSpPr>
            <p:spPr bwMode="auto">
              <a:xfrm>
                <a:off x="3091" y="1796"/>
                <a:ext cx="1140" cy="1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Monopoly equilibrium</a:t>
                </a:r>
              </a:p>
            </p:txBody>
          </p:sp>
        </p:grpSp>
      </p:grpSp>
      <p:grpSp>
        <p:nvGrpSpPr>
          <p:cNvPr id="5" name="Group 33"/>
          <p:cNvGrpSpPr>
            <a:grpSpLocks/>
          </p:cNvGrpSpPr>
          <p:nvPr/>
        </p:nvGrpSpPr>
        <p:grpSpPr bwMode="auto">
          <a:xfrm>
            <a:off x="2085975" y="4762500"/>
            <a:ext cx="1241425" cy="765175"/>
            <a:chOff x="1314" y="3000"/>
            <a:chExt cx="782" cy="482"/>
          </a:xfrm>
        </p:grpSpPr>
        <p:sp>
          <p:nvSpPr>
            <p:cNvPr id="11282" name="Oval 21"/>
            <p:cNvSpPr>
              <a:spLocks noChangeArrowheads="1"/>
            </p:cNvSpPr>
            <p:nvPr/>
          </p:nvSpPr>
          <p:spPr bwMode="auto">
            <a:xfrm>
              <a:off x="2051" y="3000"/>
              <a:ext cx="45" cy="42"/>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grpSp>
          <p:nvGrpSpPr>
            <p:cNvPr id="11283" name="Group 27"/>
            <p:cNvGrpSpPr>
              <a:grpSpLocks/>
            </p:cNvGrpSpPr>
            <p:nvPr/>
          </p:nvGrpSpPr>
          <p:grpSpPr bwMode="auto">
            <a:xfrm>
              <a:off x="1314" y="3049"/>
              <a:ext cx="727" cy="433"/>
              <a:chOff x="1314" y="3049"/>
              <a:chExt cx="727" cy="433"/>
            </a:xfrm>
          </p:grpSpPr>
          <p:sp>
            <p:nvSpPr>
              <p:cNvPr id="11284" name="Line 22"/>
              <p:cNvSpPr>
                <a:spLocks noChangeShapeType="1"/>
              </p:cNvSpPr>
              <p:nvPr/>
            </p:nvSpPr>
            <p:spPr bwMode="auto">
              <a:xfrm flipV="1">
                <a:off x="1708" y="3049"/>
                <a:ext cx="333" cy="23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85" name="Text Box 23"/>
              <p:cNvSpPr txBox="1">
                <a:spLocks noChangeArrowheads="1"/>
              </p:cNvSpPr>
              <p:nvPr/>
            </p:nvSpPr>
            <p:spPr bwMode="auto">
              <a:xfrm>
                <a:off x="1314" y="3285"/>
                <a:ext cx="588" cy="197"/>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MR = MC</a:t>
                </a:r>
              </a:p>
            </p:txBody>
          </p:sp>
        </p:grpSp>
      </p:grpSp>
      <p:sp>
        <p:nvSpPr>
          <p:cNvPr id="11279" name="Text Box 24"/>
          <p:cNvSpPr txBox="1">
            <a:spLocks noChangeArrowheads="1"/>
          </p:cNvSpPr>
          <p:nvPr/>
        </p:nvSpPr>
        <p:spPr bwMode="auto">
          <a:xfrm>
            <a:off x="6886575" y="5946775"/>
            <a:ext cx="1008063" cy="331788"/>
          </a:xfrm>
          <a:prstGeom prst="rect">
            <a:avLst/>
          </a:prstGeom>
          <a:solidFill>
            <a:srgbClr val="FFFFFF"/>
          </a:solidFill>
          <a:ln w="9525">
            <a:solidFill>
              <a:srgbClr val="FFFFFF"/>
            </a:solidFill>
            <a:miter lim="800000"/>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Quantity</a:t>
            </a:r>
          </a:p>
        </p:txBody>
      </p:sp>
      <p:sp>
        <p:nvSpPr>
          <p:cNvPr id="14362" name="Text Box 26"/>
          <p:cNvSpPr txBox="1">
            <a:spLocks noChangeArrowheads="1"/>
          </p:cNvSpPr>
          <p:nvPr/>
        </p:nvSpPr>
        <p:spPr bwMode="auto">
          <a:xfrm>
            <a:off x="392113" y="681038"/>
            <a:ext cx="311785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800">
                <a:latin typeface="Arial" pitchFamily="34" charset="0"/>
              </a:rPr>
              <a:t>In Monopoly, profits are maximized where MR=MC and price is determined from the Demand curve: Q</a:t>
            </a:r>
            <a:r>
              <a:rPr lang="en-US" altLang="it-IT" sz="1800" baseline="30000">
                <a:latin typeface="Arial" pitchFamily="34" charset="0"/>
              </a:rPr>
              <a:t>M</a:t>
            </a:r>
            <a:r>
              <a:rPr lang="en-US" altLang="it-IT" sz="1800">
                <a:latin typeface="Arial" pitchFamily="34" charset="0"/>
              </a:rPr>
              <a:t> and P</a:t>
            </a:r>
            <a:r>
              <a:rPr lang="en-US" altLang="it-IT" sz="1800" baseline="30000">
                <a:latin typeface="Arial" pitchFamily="34" charset="0"/>
              </a:rPr>
              <a:t>M</a:t>
            </a:r>
          </a:p>
        </p:txBody>
      </p:sp>
      <p:sp>
        <p:nvSpPr>
          <p:cNvPr id="4" name="CasellaDiTesto 3"/>
          <p:cNvSpPr txBox="1">
            <a:spLocks noChangeArrowheads="1"/>
          </p:cNvSpPr>
          <p:nvPr/>
        </p:nvSpPr>
        <p:spPr bwMode="auto">
          <a:xfrm>
            <a:off x="3627438" y="681038"/>
            <a:ext cx="55165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90000"/>
              </a:lnSpc>
            </a:pPr>
            <a:r>
              <a:rPr lang="en-US" altLang="it-IT" sz="1600"/>
              <a:t>Demand with Duopoly Two firms are selling a product. There is an industry demand curve and an individual demand facing each firm, d. </a:t>
            </a:r>
            <a:r>
              <a:rPr lang="en-US" altLang="it-IT" sz="1600" b="1">
                <a:solidFill>
                  <a:srgbClr val="FF0000"/>
                </a:solidFill>
              </a:rPr>
              <a:t>If both firms charge the same price, they will each face D/2</a:t>
            </a:r>
            <a:r>
              <a:rPr lang="en-US" altLang="it-IT" sz="1600"/>
              <a:t>. The two firms share the market equally. However, if one firm charges a different price, the demand facing each firm changes. In a homogeneous good, the lower priced firm would get all the demand market. If, however, the goods are differentiated, the lower-priced firm will capture more, but not all, of the market.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362"/>
                                        </p:tgtEl>
                                        <p:attrNameLst>
                                          <p:attrName>style.visibility</p:attrName>
                                        </p:attrNameLst>
                                      </p:cBhvr>
                                      <p:to>
                                        <p:strVal val="visible"/>
                                      </p:to>
                                    </p:set>
                                    <p:animEffect transition="in" filter="wipe(up)">
                                      <p:cBhvr>
                                        <p:cTn id="7" dur="500"/>
                                        <p:tgtEl>
                                          <p:spTgt spid="14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2"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it-IT" smtClean="0"/>
              <a:t>Basics of Imperfect Competition</a:t>
            </a:r>
          </a:p>
        </p:txBody>
      </p:sp>
      <p:sp>
        <p:nvSpPr>
          <p:cNvPr id="13315" name="Rectangle 3"/>
          <p:cNvSpPr>
            <a:spLocks noGrp="1" noChangeArrowheads="1"/>
          </p:cNvSpPr>
          <p:nvPr>
            <p:ph type="body" idx="1"/>
          </p:nvPr>
        </p:nvSpPr>
        <p:spPr>
          <a:xfrm>
            <a:off x="457200" y="1357313"/>
            <a:ext cx="8229600" cy="4768850"/>
          </a:xfrm>
        </p:spPr>
        <p:txBody>
          <a:bodyPr/>
          <a:lstStyle/>
          <a:p>
            <a:r>
              <a:rPr lang="en-US" altLang="it-IT" dirty="0" smtClean="0"/>
              <a:t>Demand with Duopoly</a:t>
            </a:r>
          </a:p>
          <a:p>
            <a:pPr lvl="1"/>
            <a:r>
              <a:rPr lang="en-US" altLang="it-IT" dirty="0" smtClean="0"/>
              <a:t>Since the </a:t>
            </a:r>
            <a:r>
              <a:rPr lang="en-US" altLang="it-IT" b="1" dirty="0" smtClean="0">
                <a:solidFill>
                  <a:srgbClr val="FF0000"/>
                </a:solidFill>
              </a:rPr>
              <a:t>goods are differentiated, some consumers will still choose to buy the higher price product.</a:t>
            </a:r>
          </a:p>
          <a:p>
            <a:pPr lvl="1"/>
            <a:r>
              <a:rPr lang="en-US" altLang="it-IT" dirty="0" smtClean="0"/>
              <a:t>The demand curve for the firm that lowered its price is flatter than the demand curve D/2 from before.</a:t>
            </a:r>
          </a:p>
          <a:p>
            <a:pPr lvl="1"/>
            <a:r>
              <a:rPr lang="en-US" altLang="it-IT" dirty="0" smtClean="0"/>
              <a:t>Each firm faces a more elastic demand curve than D/2, the curve it faces when the firms charge the same price.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it-IT" smtClean="0"/>
              <a:t>Basics of Imperfect Competition</a:t>
            </a:r>
          </a:p>
        </p:txBody>
      </p:sp>
      <p:sp>
        <p:nvSpPr>
          <p:cNvPr id="14339" name="Text Box 5"/>
          <p:cNvSpPr txBox="1">
            <a:spLocks noChangeArrowheads="1"/>
          </p:cNvSpPr>
          <p:nvPr/>
        </p:nvSpPr>
        <p:spPr bwMode="auto">
          <a:xfrm>
            <a:off x="6813550" y="5948363"/>
            <a:ext cx="947738" cy="333375"/>
          </a:xfrm>
          <a:prstGeom prst="rect">
            <a:avLst/>
          </a:prstGeom>
          <a:solidFill>
            <a:srgbClr val="FFFFFF"/>
          </a:solidFill>
          <a:ln w="9525">
            <a:solidFill>
              <a:srgbClr val="FFFFFF"/>
            </a:solidFill>
            <a:miter lim="800000"/>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Quantity</a:t>
            </a:r>
          </a:p>
        </p:txBody>
      </p:sp>
      <p:sp>
        <p:nvSpPr>
          <p:cNvPr id="14340" name="Text Box 6"/>
          <p:cNvSpPr txBox="1">
            <a:spLocks noChangeArrowheads="1"/>
          </p:cNvSpPr>
          <p:nvPr/>
        </p:nvSpPr>
        <p:spPr bwMode="auto">
          <a:xfrm>
            <a:off x="5273675" y="3738563"/>
            <a:ext cx="1568450" cy="47307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Industry demand curve, D</a:t>
            </a:r>
          </a:p>
        </p:txBody>
      </p:sp>
      <p:sp>
        <p:nvSpPr>
          <p:cNvPr id="14341" name="Text Box 10"/>
          <p:cNvSpPr txBox="1">
            <a:spLocks noChangeArrowheads="1"/>
          </p:cNvSpPr>
          <p:nvPr/>
        </p:nvSpPr>
        <p:spPr bwMode="auto">
          <a:xfrm>
            <a:off x="1206500" y="1541463"/>
            <a:ext cx="479425" cy="220662"/>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Price</a:t>
            </a:r>
          </a:p>
        </p:txBody>
      </p:sp>
      <p:sp>
        <p:nvSpPr>
          <p:cNvPr id="14342" name="Line 11"/>
          <p:cNvSpPr>
            <a:spLocks noChangeShapeType="1"/>
          </p:cNvSpPr>
          <p:nvPr/>
        </p:nvSpPr>
        <p:spPr bwMode="auto">
          <a:xfrm>
            <a:off x="1690688" y="2179638"/>
            <a:ext cx="3105150" cy="2443162"/>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43" name="Line 13"/>
          <p:cNvSpPr>
            <a:spLocks noChangeShapeType="1"/>
          </p:cNvSpPr>
          <p:nvPr/>
        </p:nvSpPr>
        <p:spPr bwMode="auto">
          <a:xfrm>
            <a:off x="1704975" y="2203450"/>
            <a:ext cx="2181225" cy="3581400"/>
          </a:xfrm>
          <a:prstGeom prst="line">
            <a:avLst/>
          </a:prstGeom>
          <a:noFill/>
          <a:ln w="28575">
            <a:solidFill>
              <a:srgbClr val="990099"/>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44" name="Text Box 14"/>
          <p:cNvSpPr txBox="1">
            <a:spLocks noChangeArrowheads="1"/>
          </p:cNvSpPr>
          <p:nvPr/>
        </p:nvSpPr>
        <p:spPr bwMode="auto">
          <a:xfrm>
            <a:off x="4454525" y="4732338"/>
            <a:ext cx="1897063" cy="4349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Demand curve facing each firm, d</a:t>
            </a:r>
          </a:p>
        </p:txBody>
      </p:sp>
      <p:sp>
        <p:nvSpPr>
          <p:cNvPr id="14345" name="Text Box 15"/>
          <p:cNvSpPr txBox="1">
            <a:spLocks noChangeArrowheads="1"/>
          </p:cNvSpPr>
          <p:nvPr/>
        </p:nvSpPr>
        <p:spPr bwMode="auto">
          <a:xfrm>
            <a:off x="4360863" y="5370513"/>
            <a:ext cx="2606675" cy="541337"/>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Firm demand when both firms charge the same price, D/2</a:t>
            </a:r>
          </a:p>
        </p:txBody>
      </p:sp>
      <p:sp>
        <p:nvSpPr>
          <p:cNvPr id="14346" name="Line 19"/>
          <p:cNvSpPr>
            <a:spLocks noChangeShapeType="1"/>
          </p:cNvSpPr>
          <p:nvPr/>
        </p:nvSpPr>
        <p:spPr bwMode="auto">
          <a:xfrm>
            <a:off x="1781175" y="3022600"/>
            <a:ext cx="2619375" cy="1935163"/>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47" name="Line 29"/>
          <p:cNvSpPr>
            <a:spLocks noChangeShapeType="1"/>
          </p:cNvSpPr>
          <p:nvPr/>
        </p:nvSpPr>
        <p:spPr bwMode="auto">
          <a:xfrm>
            <a:off x="3732213" y="5492750"/>
            <a:ext cx="530225" cy="8572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48" name="Line 30"/>
          <p:cNvSpPr>
            <a:spLocks noChangeShapeType="1"/>
          </p:cNvSpPr>
          <p:nvPr/>
        </p:nvSpPr>
        <p:spPr bwMode="auto">
          <a:xfrm flipV="1">
            <a:off x="4502150" y="4030663"/>
            <a:ext cx="617538" cy="292100"/>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grpSp>
        <p:nvGrpSpPr>
          <p:cNvPr id="2" name="Group 45"/>
          <p:cNvGrpSpPr>
            <a:grpSpLocks/>
          </p:cNvGrpSpPr>
          <p:nvPr/>
        </p:nvGrpSpPr>
        <p:grpSpPr bwMode="auto">
          <a:xfrm>
            <a:off x="3084513" y="3835400"/>
            <a:ext cx="292100" cy="2335213"/>
            <a:chOff x="1943" y="2416"/>
            <a:chExt cx="184" cy="1471"/>
          </a:xfrm>
        </p:grpSpPr>
        <p:sp>
          <p:nvSpPr>
            <p:cNvPr id="14374" name="Oval 18"/>
            <p:cNvSpPr>
              <a:spLocks noChangeArrowheads="1"/>
            </p:cNvSpPr>
            <p:nvPr/>
          </p:nvSpPr>
          <p:spPr bwMode="auto">
            <a:xfrm>
              <a:off x="1998" y="2539"/>
              <a:ext cx="46" cy="44"/>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14375" name="Text Box 23"/>
            <p:cNvSpPr txBox="1">
              <a:spLocks noChangeArrowheads="1"/>
            </p:cNvSpPr>
            <p:nvPr/>
          </p:nvSpPr>
          <p:spPr bwMode="auto">
            <a:xfrm>
              <a:off x="1994" y="2416"/>
              <a:ext cx="133"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C'</a:t>
              </a:r>
            </a:p>
          </p:txBody>
        </p:sp>
        <p:sp>
          <p:nvSpPr>
            <p:cNvPr id="14376" name="Line 28"/>
            <p:cNvSpPr>
              <a:spLocks noChangeShapeType="1"/>
            </p:cNvSpPr>
            <p:nvPr/>
          </p:nvSpPr>
          <p:spPr bwMode="auto">
            <a:xfrm flipH="1">
              <a:off x="2009" y="2574"/>
              <a:ext cx="13" cy="1167"/>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4377" name="Text Box 33"/>
            <p:cNvSpPr txBox="1">
              <a:spLocks noChangeArrowheads="1"/>
            </p:cNvSpPr>
            <p:nvPr/>
          </p:nvSpPr>
          <p:spPr bwMode="auto">
            <a:xfrm>
              <a:off x="1943" y="3743"/>
              <a:ext cx="163" cy="144"/>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a:t>
              </a:r>
              <a:r>
                <a:rPr lang="en-US" altLang="it-IT" sz="1400" baseline="-25000">
                  <a:latin typeface="Arial" pitchFamily="34" charset="0"/>
                </a:rPr>
                <a:t>4</a:t>
              </a:r>
            </a:p>
          </p:txBody>
        </p:sp>
      </p:grpSp>
      <p:grpSp>
        <p:nvGrpSpPr>
          <p:cNvPr id="3" name="Group 43"/>
          <p:cNvGrpSpPr>
            <a:grpSpLocks/>
          </p:cNvGrpSpPr>
          <p:nvPr/>
        </p:nvGrpSpPr>
        <p:grpSpPr bwMode="auto">
          <a:xfrm>
            <a:off x="1446213" y="3873500"/>
            <a:ext cx="2873375" cy="2336800"/>
            <a:chOff x="911" y="2440"/>
            <a:chExt cx="1810" cy="1472"/>
          </a:xfrm>
        </p:grpSpPr>
        <p:sp>
          <p:nvSpPr>
            <p:cNvPr id="14368" name="Text Box 32"/>
            <p:cNvSpPr txBox="1">
              <a:spLocks noChangeArrowheads="1"/>
            </p:cNvSpPr>
            <p:nvPr/>
          </p:nvSpPr>
          <p:spPr bwMode="auto">
            <a:xfrm>
              <a:off x="911" y="2478"/>
              <a:ext cx="168" cy="218"/>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a:t>
              </a:r>
              <a:r>
                <a:rPr lang="en-US" altLang="it-IT" sz="1400" baseline="-25000">
                  <a:latin typeface="Arial" pitchFamily="34" charset="0"/>
                </a:rPr>
                <a:t>2</a:t>
              </a:r>
            </a:p>
          </p:txBody>
        </p:sp>
        <p:sp>
          <p:nvSpPr>
            <p:cNvPr id="14369" name="Line 20"/>
            <p:cNvSpPr>
              <a:spLocks noChangeShapeType="1"/>
            </p:cNvSpPr>
            <p:nvPr/>
          </p:nvSpPr>
          <p:spPr bwMode="auto">
            <a:xfrm>
              <a:off x="1057" y="2570"/>
              <a:ext cx="1488" cy="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4370" name="Line 24"/>
            <p:cNvSpPr>
              <a:spLocks noChangeShapeType="1"/>
            </p:cNvSpPr>
            <p:nvPr/>
          </p:nvSpPr>
          <p:spPr bwMode="auto">
            <a:xfrm>
              <a:off x="2564" y="2577"/>
              <a:ext cx="0" cy="1159"/>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4371" name="Text Box 25"/>
            <p:cNvSpPr txBox="1">
              <a:spLocks noChangeArrowheads="1"/>
            </p:cNvSpPr>
            <p:nvPr/>
          </p:nvSpPr>
          <p:spPr bwMode="auto">
            <a:xfrm>
              <a:off x="2582" y="2440"/>
              <a:ext cx="13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C</a:t>
              </a:r>
            </a:p>
          </p:txBody>
        </p:sp>
        <p:sp>
          <p:nvSpPr>
            <p:cNvPr id="14372" name="Oval 27"/>
            <p:cNvSpPr>
              <a:spLocks noChangeArrowheads="1"/>
            </p:cNvSpPr>
            <p:nvPr/>
          </p:nvSpPr>
          <p:spPr bwMode="auto">
            <a:xfrm>
              <a:off x="2545" y="2539"/>
              <a:ext cx="47" cy="44"/>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14373" name="Text Box 34"/>
            <p:cNvSpPr txBox="1">
              <a:spLocks noChangeArrowheads="1"/>
            </p:cNvSpPr>
            <p:nvPr/>
          </p:nvSpPr>
          <p:spPr bwMode="auto">
            <a:xfrm>
              <a:off x="2513" y="3747"/>
              <a:ext cx="170" cy="16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a:t>
              </a:r>
              <a:r>
                <a:rPr lang="en-US" altLang="it-IT" sz="1400" baseline="-25000">
                  <a:latin typeface="Arial" pitchFamily="34" charset="0"/>
                </a:rPr>
                <a:t>3</a:t>
              </a:r>
            </a:p>
          </p:txBody>
        </p:sp>
      </p:grpSp>
      <p:grpSp>
        <p:nvGrpSpPr>
          <p:cNvPr id="14351" name="Group 41"/>
          <p:cNvGrpSpPr>
            <a:grpSpLocks/>
          </p:cNvGrpSpPr>
          <p:nvPr/>
        </p:nvGrpSpPr>
        <p:grpSpPr bwMode="auto">
          <a:xfrm>
            <a:off x="1476375" y="3376613"/>
            <a:ext cx="2270125" cy="2862262"/>
            <a:chOff x="930" y="2127"/>
            <a:chExt cx="1430" cy="1803"/>
          </a:xfrm>
        </p:grpSpPr>
        <p:sp>
          <p:nvSpPr>
            <p:cNvPr id="14357" name="Oval 26"/>
            <p:cNvSpPr>
              <a:spLocks noChangeArrowheads="1"/>
            </p:cNvSpPr>
            <p:nvPr/>
          </p:nvSpPr>
          <p:spPr bwMode="auto">
            <a:xfrm>
              <a:off x="2208" y="2263"/>
              <a:ext cx="46" cy="44"/>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grpSp>
          <p:nvGrpSpPr>
            <p:cNvPr id="14358" name="Group 39"/>
            <p:cNvGrpSpPr>
              <a:grpSpLocks/>
            </p:cNvGrpSpPr>
            <p:nvPr/>
          </p:nvGrpSpPr>
          <p:grpSpPr bwMode="auto">
            <a:xfrm>
              <a:off x="930" y="2127"/>
              <a:ext cx="1430" cy="1803"/>
              <a:chOff x="916" y="2127"/>
              <a:chExt cx="1430" cy="1803"/>
            </a:xfrm>
          </p:grpSpPr>
          <p:sp>
            <p:nvSpPr>
              <p:cNvPr id="14359" name="Text Box 31"/>
              <p:cNvSpPr txBox="1">
                <a:spLocks noChangeArrowheads="1"/>
              </p:cNvSpPr>
              <p:nvPr/>
            </p:nvSpPr>
            <p:spPr bwMode="auto">
              <a:xfrm>
                <a:off x="916" y="2163"/>
                <a:ext cx="197" cy="16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a:t>
                </a:r>
                <a:r>
                  <a:rPr lang="en-US" altLang="it-IT" sz="1400" baseline="-25000">
                    <a:latin typeface="Arial" pitchFamily="34" charset="0"/>
                  </a:rPr>
                  <a:t>1</a:t>
                </a:r>
              </a:p>
            </p:txBody>
          </p:sp>
          <p:sp>
            <p:nvSpPr>
              <p:cNvPr id="14360" name="Text Box 7"/>
              <p:cNvSpPr txBox="1">
                <a:spLocks noChangeArrowheads="1"/>
              </p:cNvSpPr>
              <p:nvPr/>
            </p:nvSpPr>
            <p:spPr bwMode="auto">
              <a:xfrm>
                <a:off x="2234" y="2130"/>
                <a:ext cx="112"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A</a:t>
                </a:r>
              </a:p>
            </p:txBody>
          </p:sp>
          <p:sp>
            <p:nvSpPr>
              <p:cNvPr id="14361" name="Line 12"/>
              <p:cNvSpPr>
                <a:spLocks noChangeShapeType="1"/>
              </p:cNvSpPr>
              <p:nvPr/>
            </p:nvSpPr>
            <p:spPr bwMode="auto">
              <a:xfrm>
                <a:off x="2222" y="2267"/>
                <a:ext cx="0" cy="1482"/>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4362" name="Line 16"/>
              <p:cNvSpPr>
                <a:spLocks noChangeShapeType="1"/>
              </p:cNvSpPr>
              <p:nvPr/>
            </p:nvSpPr>
            <p:spPr bwMode="auto">
              <a:xfrm flipV="1">
                <a:off x="1084" y="2267"/>
                <a:ext cx="1148" cy="2"/>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4363" name="Text Box 17"/>
              <p:cNvSpPr txBox="1">
                <a:spLocks noChangeArrowheads="1"/>
              </p:cNvSpPr>
              <p:nvPr/>
            </p:nvSpPr>
            <p:spPr bwMode="auto">
              <a:xfrm>
                <a:off x="1635" y="2127"/>
                <a:ext cx="9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B</a:t>
                </a:r>
              </a:p>
            </p:txBody>
          </p:sp>
          <p:sp>
            <p:nvSpPr>
              <p:cNvPr id="14364" name="Line 21"/>
              <p:cNvSpPr>
                <a:spLocks noChangeShapeType="1"/>
              </p:cNvSpPr>
              <p:nvPr/>
            </p:nvSpPr>
            <p:spPr bwMode="auto">
              <a:xfrm>
                <a:off x="1591" y="2262"/>
                <a:ext cx="0" cy="1482"/>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4365" name="Oval 22"/>
              <p:cNvSpPr>
                <a:spLocks noChangeArrowheads="1"/>
              </p:cNvSpPr>
              <p:nvPr/>
            </p:nvSpPr>
            <p:spPr bwMode="auto">
              <a:xfrm>
                <a:off x="1585" y="2248"/>
                <a:ext cx="47" cy="44"/>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14366" name="Text Box 35"/>
              <p:cNvSpPr txBox="1">
                <a:spLocks noChangeArrowheads="1"/>
              </p:cNvSpPr>
              <p:nvPr/>
            </p:nvSpPr>
            <p:spPr bwMode="auto">
              <a:xfrm>
                <a:off x="1539" y="3739"/>
                <a:ext cx="156" cy="16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a:t>
                </a:r>
                <a:r>
                  <a:rPr lang="en-US" altLang="it-IT" sz="1400" baseline="-25000">
                    <a:latin typeface="Arial" pitchFamily="34" charset="0"/>
                  </a:rPr>
                  <a:t>2</a:t>
                </a:r>
              </a:p>
            </p:txBody>
          </p:sp>
          <p:sp>
            <p:nvSpPr>
              <p:cNvPr id="14367" name="Text Box 36"/>
              <p:cNvSpPr txBox="1">
                <a:spLocks noChangeArrowheads="1"/>
              </p:cNvSpPr>
              <p:nvPr/>
            </p:nvSpPr>
            <p:spPr bwMode="auto">
              <a:xfrm>
                <a:off x="2176" y="3744"/>
                <a:ext cx="142" cy="186"/>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a:t>
                </a:r>
                <a:r>
                  <a:rPr lang="en-US" altLang="it-IT" sz="1400" baseline="-25000">
                    <a:latin typeface="Arial" pitchFamily="34" charset="0"/>
                  </a:rPr>
                  <a:t>1</a:t>
                </a:r>
              </a:p>
            </p:txBody>
          </p:sp>
        </p:grpSp>
      </p:grpSp>
      <p:sp>
        <p:nvSpPr>
          <p:cNvPr id="123941" name="Text Box 37"/>
          <p:cNvSpPr txBox="1">
            <a:spLocks noChangeArrowheads="1"/>
          </p:cNvSpPr>
          <p:nvPr/>
        </p:nvSpPr>
        <p:spPr bwMode="auto">
          <a:xfrm>
            <a:off x="4733925" y="1363663"/>
            <a:ext cx="3627438"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When there are two firms in the industry and both charge P</a:t>
            </a:r>
            <a:r>
              <a:rPr lang="en-US" altLang="it-IT" sz="1600" baseline="-25000">
                <a:latin typeface="Arial" pitchFamily="34" charset="0"/>
              </a:rPr>
              <a:t>1</a:t>
            </a:r>
            <a:r>
              <a:rPr lang="en-US" altLang="it-IT" sz="1600">
                <a:latin typeface="Arial" pitchFamily="34" charset="0"/>
              </a:rPr>
              <a:t>, the total market demand is Q</a:t>
            </a:r>
            <a:r>
              <a:rPr lang="en-US" altLang="it-IT" sz="1600" baseline="-25000">
                <a:latin typeface="Arial" pitchFamily="34" charset="0"/>
              </a:rPr>
              <a:t>1</a:t>
            </a:r>
            <a:r>
              <a:rPr lang="en-US" altLang="it-IT" sz="1600">
                <a:latin typeface="Arial" pitchFamily="34" charset="0"/>
              </a:rPr>
              <a:t> at A with each firm selling Q</a:t>
            </a:r>
            <a:r>
              <a:rPr lang="en-US" altLang="it-IT" sz="1600" baseline="-25000">
                <a:latin typeface="Arial" pitchFamily="34" charset="0"/>
              </a:rPr>
              <a:t>2</a:t>
            </a:r>
            <a:r>
              <a:rPr lang="en-US" altLang="it-IT" sz="1600">
                <a:latin typeface="Arial" pitchFamily="34" charset="0"/>
              </a:rPr>
              <a:t> at B</a:t>
            </a:r>
          </a:p>
        </p:txBody>
      </p:sp>
      <p:sp>
        <p:nvSpPr>
          <p:cNvPr id="14353" name="Line 9"/>
          <p:cNvSpPr>
            <a:spLocks noChangeShapeType="1"/>
          </p:cNvSpPr>
          <p:nvPr/>
        </p:nvSpPr>
        <p:spPr bwMode="auto">
          <a:xfrm>
            <a:off x="1690688" y="5930900"/>
            <a:ext cx="5916612"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54" name="Line 8"/>
          <p:cNvSpPr>
            <a:spLocks noChangeShapeType="1"/>
          </p:cNvSpPr>
          <p:nvPr/>
        </p:nvSpPr>
        <p:spPr bwMode="auto">
          <a:xfrm flipV="1">
            <a:off x="1690688" y="1604963"/>
            <a:ext cx="0" cy="432593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23948" name="Text Box 44"/>
          <p:cNvSpPr txBox="1">
            <a:spLocks noChangeArrowheads="1"/>
          </p:cNvSpPr>
          <p:nvPr/>
        </p:nvSpPr>
        <p:spPr bwMode="auto">
          <a:xfrm>
            <a:off x="4818063" y="1633538"/>
            <a:ext cx="32988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If the goods are differentiated then at P</a:t>
            </a:r>
            <a:r>
              <a:rPr lang="en-US" altLang="it-IT" sz="1600" baseline="-25000">
                <a:latin typeface="Arial" pitchFamily="34" charset="0"/>
              </a:rPr>
              <a:t>2</a:t>
            </a:r>
            <a:r>
              <a:rPr lang="en-US" altLang="it-IT" sz="1600">
                <a:latin typeface="Arial" pitchFamily="34" charset="0"/>
              </a:rPr>
              <a:t> it will only capture part of the market and sell Q</a:t>
            </a:r>
            <a:r>
              <a:rPr lang="en-US" altLang="it-IT" sz="1600" baseline="-25000">
                <a:latin typeface="Arial" pitchFamily="34" charset="0"/>
              </a:rPr>
              <a:t>4</a:t>
            </a:r>
            <a:r>
              <a:rPr lang="en-US" altLang="it-IT" sz="1600">
                <a:latin typeface="Arial" pitchFamily="34" charset="0"/>
              </a:rPr>
              <a:t> at C’</a:t>
            </a:r>
          </a:p>
        </p:txBody>
      </p:sp>
      <p:sp>
        <p:nvSpPr>
          <p:cNvPr id="123946" name="Text Box 42"/>
          <p:cNvSpPr txBox="1">
            <a:spLocks noChangeArrowheads="1"/>
          </p:cNvSpPr>
          <p:nvPr/>
        </p:nvSpPr>
        <p:spPr bwMode="auto">
          <a:xfrm>
            <a:off x="4818063" y="1449388"/>
            <a:ext cx="3373437" cy="10699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If the good is homogeneous and one firm lowers its price to P</a:t>
            </a:r>
            <a:r>
              <a:rPr lang="en-US" altLang="it-IT" sz="1600" baseline="-25000">
                <a:latin typeface="Arial" pitchFamily="34" charset="0"/>
              </a:rPr>
              <a:t>2</a:t>
            </a:r>
            <a:r>
              <a:rPr lang="en-US" altLang="it-IT" sz="1600">
                <a:latin typeface="Arial" pitchFamily="34" charset="0"/>
              </a:rPr>
              <a:t>, it will capture the whole market and sell Q</a:t>
            </a:r>
            <a:r>
              <a:rPr lang="en-US" altLang="it-IT" sz="1600" baseline="-25000">
                <a:latin typeface="Arial" pitchFamily="34" charset="0"/>
              </a:rPr>
              <a:t>3</a:t>
            </a:r>
            <a:r>
              <a:rPr lang="en-US" altLang="it-IT" sz="1600">
                <a:latin typeface="Arial" pitchFamily="34" charset="0"/>
              </a:rPr>
              <a:t> at 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41"/>
                                        </p:tgtEl>
                                        <p:attrNameLst>
                                          <p:attrName>style.visibility</p:attrName>
                                        </p:attrNameLst>
                                      </p:cBhvr>
                                      <p:to>
                                        <p:strVal val="visible"/>
                                      </p:to>
                                    </p:set>
                                    <p:animEffect transition="in" filter="wipe(left)">
                                      <p:cBhvr>
                                        <p:cTn id="7" dur="500"/>
                                        <p:tgtEl>
                                          <p:spTgt spid="1239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3946"/>
                                        </p:tgtEl>
                                        <p:attrNameLst>
                                          <p:attrName>style.visibility</p:attrName>
                                        </p:attrNameLst>
                                      </p:cBhvr>
                                      <p:to>
                                        <p:strVal val="visible"/>
                                      </p:to>
                                    </p:set>
                                    <p:animEffect transition="in" filter="wipe(left)">
                                      <p:cBhvr>
                                        <p:cTn id="12" dur="500"/>
                                        <p:tgtEl>
                                          <p:spTgt spid="123946"/>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123941"/>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left)">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23948"/>
                                        </p:tgtEl>
                                        <p:attrNameLst>
                                          <p:attrName>style.visibility</p:attrName>
                                        </p:attrNameLst>
                                      </p:cBhvr>
                                      <p:to>
                                        <p:strVal val="visible"/>
                                      </p:to>
                                    </p:set>
                                    <p:animEffect transition="in" filter="wipe(left)">
                                      <p:cBhvr>
                                        <p:cTn id="24" dur="500"/>
                                        <p:tgtEl>
                                          <p:spTgt spid="123948"/>
                                        </p:tgtEl>
                                      </p:cBhvr>
                                    </p:animEffect>
                                  </p:childTnLst>
                                </p:cTn>
                              </p:par>
                              <p:par>
                                <p:cTn id="25" presetID="1" presetClass="exit" presetSubtype="0" fill="hold" grpId="1" nodeType="withEffect">
                                  <p:stCondLst>
                                    <p:cond delay="0"/>
                                  </p:stCondLst>
                                  <p:childTnLst>
                                    <p:set>
                                      <p:cBhvr>
                                        <p:cTn id="26" dur="1" fill="hold">
                                          <p:stCondLst>
                                            <p:cond delay="0"/>
                                          </p:stCondLst>
                                        </p:cTn>
                                        <p:tgtEl>
                                          <p:spTgt spid="123946"/>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up)">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41" grpId="0"/>
      <p:bldP spid="123941" grpId="1"/>
      <p:bldP spid="123948" grpId="0"/>
      <p:bldP spid="123946" grpId="0" animBg="1"/>
      <p:bldP spid="123946"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96925"/>
          </a:xfrm>
        </p:spPr>
        <p:txBody>
          <a:bodyPr/>
          <a:lstStyle/>
          <a:p>
            <a:r>
              <a:rPr lang="en-US" altLang="it-IT" sz="3600" b="1" smtClean="0"/>
              <a:t>Trade Under Monopolistic Competition</a:t>
            </a:r>
          </a:p>
        </p:txBody>
      </p:sp>
      <p:sp>
        <p:nvSpPr>
          <p:cNvPr id="16387" name="Rectangle 3"/>
          <p:cNvSpPr>
            <a:spLocks noGrp="1" noChangeArrowheads="1"/>
          </p:cNvSpPr>
          <p:nvPr>
            <p:ph type="body" idx="1"/>
          </p:nvPr>
        </p:nvSpPr>
        <p:spPr>
          <a:xfrm>
            <a:off x="0" y="1000125"/>
            <a:ext cx="8929688" cy="5572125"/>
          </a:xfrm>
        </p:spPr>
        <p:txBody>
          <a:bodyPr/>
          <a:lstStyle/>
          <a:p>
            <a:pPr lvl="1"/>
            <a:r>
              <a:rPr lang="en-US" altLang="it-IT" sz="2400" b="1" i="1" dirty="0" smtClean="0"/>
              <a:t>Assumption 1: each firm produces a good that is similar to, but differentiated from, the goods that other firms in the industry produce.</a:t>
            </a:r>
          </a:p>
          <a:p>
            <a:pPr lvl="2"/>
            <a:r>
              <a:rPr lang="en-US" altLang="it-IT" sz="2000" b="1" dirty="0" smtClean="0">
                <a:solidFill>
                  <a:srgbClr val="FF0000"/>
                </a:solidFill>
              </a:rPr>
              <a:t>Since the goods are differentiated, the firm can raise prices without losing all its customers</a:t>
            </a:r>
            <a:r>
              <a:rPr lang="en-US" altLang="it-IT" sz="2000" dirty="0" smtClean="0"/>
              <a:t>;  Each firm faces a downward-sloping demand for their product.</a:t>
            </a:r>
          </a:p>
          <a:p>
            <a:pPr lvl="1"/>
            <a:r>
              <a:rPr lang="en-US" altLang="it-IT" sz="2400" b="1" i="1" dirty="0" smtClean="0"/>
              <a:t>Assumption 2: there are many firms in the industry</a:t>
            </a:r>
          </a:p>
          <a:p>
            <a:pPr lvl="2"/>
            <a:r>
              <a:rPr lang="en-US" altLang="it-IT" sz="2000" dirty="0" smtClean="0"/>
              <a:t>If there are </a:t>
            </a:r>
            <a:r>
              <a:rPr lang="en-US" altLang="it-IT" sz="2000" b="1" dirty="0" smtClean="0">
                <a:solidFill>
                  <a:srgbClr val="FF0000"/>
                </a:solidFill>
              </a:rPr>
              <a:t>N firms, then D/N is the share each firm faces if all charge the same price</a:t>
            </a:r>
            <a:r>
              <a:rPr lang="en-US" altLang="it-IT" sz="2000" dirty="0" smtClean="0"/>
              <a:t>;  If only one firm lowers its price though, it will face a flatter demand, d.</a:t>
            </a:r>
          </a:p>
          <a:p>
            <a:pPr lvl="1"/>
            <a:r>
              <a:rPr lang="en-US" altLang="it-IT" sz="2400" b="1" i="1" dirty="0" smtClean="0"/>
              <a:t>Assumption 3: firms produce using a </a:t>
            </a:r>
            <a:r>
              <a:rPr lang="en-US" altLang="it-IT" sz="2400" b="1" i="1" dirty="0" smtClean="0">
                <a:solidFill>
                  <a:srgbClr val="FF0000"/>
                </a:solidFill>
              </a:rPr>
              <a:t>technology with increasing returns to scale</a:t>
            </a:r>
            <a:endParaRPr lang="en-US" altLang="it-IT" sz="2400" b="1" i="1" dirty="0" smtClean="0"/>
          </a:p>
          <a:p>
            <a:pPr lvl="2"/>
            <a:r>
              <a:rPr lang="en-US" altLang="it-IT" sz="2000" b="1" dirty="0" smtClean="0">
                <a:solidFill>
                  <a:srgbClr val="FF0000"/>
                </a:solidFill>
              </a:rPr>
              <a:t>Average costs of production fall as quantity produced increases; Marginal costs must lie below average costs</a:t>
            </a:r>
            <a:r>
              <a:rPr lang="en-US" altLang="it-IT" sz="2000" dirty="0" smtClean="0"/>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ectangle 6"/>
          <p:cNvSpPr>
            <a:spLocks noChangeArrowheads="1"/>
          </p:cNvSpPr>
          <p:nvPr/>
        </p:nvSpPr>
        <p:spPr bwMode="auto">
          <a:xfrm>
            <a:off x="539750" y="1420813"/>
            <a:ext cx="79470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10000"/>
              </a:spcBef>
              <a:spcAft>
                <a:spcPct val="10000"/>
              </a:spcAft>
              <a:buFontTx/>
              <a:buNone/>
            </a:pPr>
            <a:r>
              <a:rPr lang="en-US" altLang="it-IT" sz="2400">
                <a:solidFill>
                  <a:srgbClr val="3D68AF"/>
                </a:solidFill>
                <a:latin typeface="Arial" pitchFamily="34" charset="0"/>
              </a:rPr>
              <a:t>Assumption 3: </a:t>
            </a:r>
            <a:r>
              <a:rPr lang="en-US" altLang="it-IT" sz="2400">
                <a:latin typeface="Arial" pitchFamily="34" charset="0"/>
              </a:rPr>
              <a:t>Firms produce using a technology with increasing returns to scale.</a:t>
            </a:r>
            <a:endParaRPr lang="en-US" altLang="it-IT" sz="2400">
              <a:solidFill>
                <a:srgbClr val="3D68AF"/>
              </a:solidFill>
              <a:latin typeface="Arial" pitchFamily="34" charset="0"/>
            </a:endParaRPr>
          </a:p>
        </p:txBody>
      </p:sp>
      <p:grpSp>
        <p:nvGrpSpPr>
          <p:cNvPr id="2" name="Group 39"/>
          <p:cNvGrpSpPr>
            <a:grpSpLocks/>
          </p:cNvGrpSpPr>
          <p:nvPr/>
        </p:nvGrpSpPr>
        <p:grpSpPr bwMode="auto">
          <a:xfrm>
            <a:off x="539750" y="2403475"/>
            <a:ext cx="7497763" cy="4216400"/>
            <a:chOff x="566738" y="2200275"/>
            <a:chExt cx="7805737" cy="4219575"/>
          </a:xfrm>
        </p:grpSpPr>
        <p:sp>
          <p:nvSpPr>
            <p:cNvPr id="17421" name="Rectangle 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it-IT" sz="2800">
                <a:solidFill>
                  <a:schemeClr val="tx2"/>
                </a:solidFill>
                <a:latin typeface="Arial" pitchFamily="34" charset="0"/>
              </a:endParaRPr>
            </a:p>
          </p:txBody>
        </p:sp>
        <p:sp>
          <p:nvSpPr>
            <p:cNvPr id="17422" name="Rectangle 10"/>
            <p:cNvSpPr>
              <a:spLocks noChangeArrowheads="1"/>
            </p:cNvSpPr>
            <p:nvPr/>
          </p:nvSpPr>
          <p:spPr bwMode="auto">
            <a:xfrm>
              <a:off x="581024" y="2205665"/>
              <a:ext cx="7772401" cy="320347"/>
            </a:xfrm>
            <a:prstGeom prst="rect">
              <a:avLst/>
            </a:prstGeom>
            <a:solidFill>
              <a:srgbClr val="E0D8D4"/>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it-IT" sz="2800">
                <a:solidFill>
                  <a:schemeClr val="tx2"/>
                </a:solidFill>
                <a:latin typeface="Arial" pitchFamily="34" charset="0"/>
              </a:endParaRPr>
            </a:p>
          </p:txBody>
        </p:sp>
      </p:grpSp>
      <p:sp>
        <p:nvSpPr>
          <p:cNvPr id="37" name="Rectangle 12"/>
          <p:cNvSpPr>
            <a:spLocks noChangeArrowheads="1"/>
          </p:cNvSpPr>
          <p:nvPr/>
        </p:nvSpPr>
        <p:spPr bwMode="auto">
          <a:xfrm>
            <a:off x="5554663" y="2767013"/>
            <a:ext cx="2482850" cy="385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10000"/>
              </a:spcBef>
              <a:spcAft>
                <a:spcPct val="10000"/>
              </a:spcAft>
              <a:buFontTx/>
              <a:buNone/>
            </a:pPr>
            <a:r>
              <a:rPr lang="en-US" altLang="it-IT" sz="1600">
                <a:solidFill>
                  <a:srgbClr val="8A3A6A"/>
                </a:solidFill>
                <a:latin typeface="Arial" pitchFamily="34" charset="0"/>
              </a:rPr>
              <a:t>Increasing Returns to Scale </a:t>
            </a:r>
            <a:r>
              <a:rPr lang="en-US" altLang="it-IT" sz="1600">
                <a:latin typeface="OfficinaSans-Book"/>
              </a:rPr>
              <a:t>This diagram shows the average cost, </a:t>
            </a:r>
            <a:r>
              <a:rPr lang="en-US" altLang="it-IT" sz="1600" i="1">
                <a:latin typeface="OfficinaSans-Book"/>
              </a:rPr>
              <a:t>AC</a:t>
            </a:r>
            <a:r>
              <a:rPr lang="en-US" altLang="it-IT" sz="1600">
                <a:latin typeface="OfficinaSans-Book"/>
              </a:rPr>
              <a:t>, and marginal cost, </a:t>
            </a:r>
            <a:r>
              <a:rPr lang="en-US" altLang="it-IT" sz="1600" i="1">
                <a:latin typeface="OfficinaSans-Book"/>
              </a:rPr>
              <a:t>MC</a:t>
            </a:r>
            <a:r>
              <a:rPr lang="en-US" altLang="it-IT" sz="1600">
                <a:latin typeface="OfficinaSans-Book"/>
              </a:rPr>
              <a:t>, of a firm.</a:t>
            </a:r>
          </a:p>
          <a:p>
            <a:pPr eaLnBrk="1" hangingPunct="1">
              <a:spcBef>
                <a:spcPct val="10000"/>
              </a:spcBef>
              <a:spcAft>
                <a:spcPct val="10000"/>
              </a:spcAft>
              <a:buFontTx/>
              <a:buNone/>
            </a:pPr>
            <a:r>
              <a:rPr lang="en-US" altLang="it-IT" sz="1600">
                <a:latin typeface="OfficinaSans-Book"/>
              </a:rPr>
              <a:t>Increasing returns to scale cause average costs to fall as the quantity produced increases. </a:t>
            </a:r>
          </a:p>
          <a:p>
            <a:pPr eaLnBrk="1" hangingPunct="1">
              <a:spcBef>
                <a:spcPct val="10000"/>
              </a:spcBef>
              <a:spcAft>
                <a:spcPct val="10000"/>
              </a:spcAft>
              <a:buFontTx/>
              <a:buNone/>
            </a:pPr>
            <a:r>
              <a:rPr lang="en-US" altLang="it-IT" sz="1600">
                <a:latin typeface="OfficinaSans-Book"/>
              </a:rPr>
              <a:t>Marginal cost is below average cost and is drawn as constant for simplicity.</a:t>
            </a:r>
            <a:endParaRPr lang="en-US" altLang="it-IT" sz="1600">
              <a:latin typeface="Arial" pitchFamily="34" charset="0"/>
            </a:endParaRPr>
          </a:p>
        </p:txBody>
      </p:sp>
      <p:sp>
        <p:nvSpPr>
          <p:cNvPr id="38" name="Rectangle 14"/>
          <p:cNvSpPr>
            <a:spLocks noChangeArrowheads="1"/>
          </p:cNvSpPr>
          <p:nvPr/>
        </p:nvSpPr>
        <p:spPr bwMode="auto">
          <a:xfrm>
            <a:off x="714375" y="2786063"/>
            <a:ext cx="4864100" cy="3640137"/>
          </a:xfrm>
          <a:prstGeom prst="rect">
            <a:avLst/>
          </a:prstGeom>
          <a:solidFill>
            <a:schemeClr val="bg1"/>
          </a:solidFill>
          <a:ln w="25400" algn="ctr">
            <a:solidFill>
              <a:srgbClr val="D4D3D3"/>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it-IT" sz="2800">
              <a:solidFill>
                <a:schemeClr val="tx2"/>
              </a:solidFill>
              <a:latin typeface="Arial"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0575" y="2892425"/>
            <a:ext cx="4638675"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0575" y="2892425"/>
            <a:ext cx="4638675"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90575" y="2892425"/>
            <a:ext cx="4638675"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Rectangle 19"/>
          <p:cNvSpPr>
            <a:spLocks noChangeArrowheads="1"/>
          </p:cNvSpPr>
          <p:nvPr/>
        </p:nvSpPr>
        <p:spPr bwMode="auto">
          <a:xfrm>
            <a:off x="877888" y="333375"/>
            <a:ext cx="5673725" cy="317500"/>
          </a:xfrm>
          <a:prstGeom prst="rect">
            <a:avLst/>
          </a:prstGeom>
          <a:solidFill>
            <a:srgbClr val="F5D8A5"/>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it-IT">
              <a:solidFill>
                <a:schemeClr val="tx2"/>
              </a:solidFill>
              <a:latin typeface="Arial" pitchFamily="34" charset="0"/>
            </a:endParaRPr>
          </a:p>
        </p:txBody>
      </p:sp>
      <p:cxnSp>
        <p:nvCxnSpPr>
          <p:cNvPr id="17418" name="Straight Connector 22"/>
          <p:cNvCxnSpPr>
            <a:cxnSpLocks noChangeShapeType="1"/>
          </p:cNvCxnSpPr>
          <p:nvPr/>
        </p:nvCxnSpPr>
        <p:spPr bwMode="auto">
          <a:xfrm>
            <a:off x="576263" y="674688"/>
            <a:ext cx="5975350" cy="0"/>
          </a:xfrm>
          <a:prstGeom prst="line">
            <a:avLst/>
          </a:prstGeom>
          <a:noFill/>
          <a:ln w="19050" cap="rnd" algn="ctr">
            <a:solidFill>
              <a:srgbClr val="9C3A45"/>
            </a:solidFill>
            <a:prstDash val="sysDash"/>
            <a:round/>
            <a:headEnd/>
            <a:tailEnd/>
          </a:ln>
          <a:extLst>
            <a:ext uri="{909E8E84-426E-40DD-AFC4-6F175D3DCCD1}">
              <a14:hiddenFill xmlns:a14="http://schemas.microsoft.com/office/drawing/2010/main">
                <a:noFill/>
              </a14:hiddenFill>
            </a:ext>
          </a:extLst>
        </p:spPr>
      </p:cxnSp>
      <p:sp>
        <p:nvSpPr>
          <p:cNvPr id="17419" name="Rectangle 3"/>
          <p:cNvSpPr>
            <a:spLocks noGrp="1" noChangeArrowheads="1"/>
          </p:cNvSpPr>
          <p:nvPr>
            <p:ph type="title"/>
          </p:nvPr>
        </p:nvSpPr>
        <p:spPr>
          <a:xfrm>
            <a:off x="0" y="0"/>
            <a:ext cx="9144000" cy="820738"/>
          </a:xfrm>
        </p:spPr>
        <p:txBody>
          <a:bodyPr/>
          <a:lstStyle/>
          <a:p>
            <a:r>
              <a:rPr lang="en-US" altLang="it-IT" smtClean="0">
                <a:solidFill>
                  <a:srgbClr val="69134B"/>
                </a:solidFill>
              </a:rPr>
              <a:t>Trade under Monopolistic Competition</a:t>
            </a:r>
          </a:p>
        </p:txBody>
      </p:sp>
      <p:sp>
        <p:nvSpPr>
          <p:cNvPr id="17420" name="Rectangle 14"/>
          <p:cNvSpPr>
            <a:spLocks noChangeArrowheads="1"/>
          </p:cNvSpPr>
          <p:nvPr/>
        </p:nvSpPr>
        <p:spPr bwMode="auto">
          <a:xfrm>
            <a:off x="550863" y="820738"/>
            <a:ext cx="8105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10000"/>
              </a:spcBef>
              <a:spcAft>
                <a:spcPct val="10000"/>
              </a:spcAft>
              <a:buFontTx/>
              <a:buNone/>
            </a:pPr>
            <a:r>
              <a:rPr lang="en-US" altLang="it-IT" sz="2400">
                <a:latin typeface="Arial" pitchFamily="34" charset="0"/>
              </a:rPr>
              <a:t>Assumptions of the model of monopolistic competition: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2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ppt_x</p:attrName>
                                        </p:attrNameLst>
                                      </p:cBhvr>
                                      <p:tavLst>
                                        <p:tav tm="0">
                                          <p:val>
                                            <p:strVal val="#ppt_x-.2"/>
                                          </p:val>
                                        </p:tav>
                                        <p:tav tm="100000">
                                          <p:val>
                                            <p:strVal val="#ppt_x"/>
                                          </p:val>
                                        </p:tav>
                                      </p:tavLst>
                                    </p:anim>
                                    <p:anim calcmode="lin" valueType="num">
                                      <p:cBhvr>
                                        <p:cTn id="12"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3" dur="500"/>
                                        <p:tgtEl>
                                          <p:spTgt spid="2"/>
                                        </p:tgtEl>
                                      </p:cBhvr>
                                    </p:animEffect>
                                  </p:childTnLst>
                                </p:cTn>
                              </p:par>
                            </p:childTnLst>
                          </p:cTn>
                        </p:par>
                        <p:par>
                          <p:cTn id="14" fill="hold" nodeType="afterGroup">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childTnLst>
                          </p:cTn>
                        </p:par>
                        <p:par>
                          <p:cTn id="18" fill="hold" nodeType="afterGroup">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37">
                                            <p:txEl>
                                              <p:pRg st="0" end="0"/>
                                            </p:txEl>
                                          </p:spTgt>
                                        </p:tgtEl>
                                        <p:attrNameLst>
                                          <p:attrName>style.visibility</p:attrName>
                                        </p:attrNameLst>
                                      </p:cBhvr>
                                      <p:to>
                                        <p:strVal val="visible"/>
                                      </p:to>
                                    </p:set>
                                    <p:animEffect transition="in" filter="wipe(left)">
                                      <p:cBhvr>
                                        <p:cTn id="21" dur="500"/>
                                        <p:tgtEl>
                                          <p:spTgt spid="37">
                                            <p:txEl>
                                              <p:pRg st="0" end="0"/>
                                            </p:txEl>
                                          </p:spTgt>
                                        </p:tgtEl>
                                      </p:cBhvr>
                                    </p:animEffect>
                                  </p:childTnLst>
                                </p:cTn>
                              </p:par>
                            </p:childTnLst>
                          </p:cTn>
                        </p:par>
                        <p:par>
                          <p:cTn id="22" fill="hold" nodeType="afterGroup">
                            <p:stCondLst>
                              <p:cond delay="2000"/>
                            </p:stCondLst>
                            <p:childTnLst>
                              <p:par>
                                <p:cTn id="23" presetID="22" presetClass="entr" presetSubtype="8"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750"/>
                                        <p:tgtEl>
                                          <p:spTgt spid="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7">
                                            <p:txEl>
                                              <p:pRg st="1" end="1"/>
                                            </p:txEl>
                                          </p:spTgt>
                                        </p:tgtEl>
                                        <p:attrNameLst>
                                          <p:attrName>style.visibility</p:attrName>
                                        </p:attrNameLst>
                                      </p:cBhvr>
                                      <p:to>
                                        <p:strVal val="visible"/>
                                      </p:to>
                                    </p:set>
                                    <p:animEffect transition="in" filter="wipe(left)">
                                      <p:cBhvr>
                                        <p:cTn id="30" dur="500"/>
                                        <p:tgtEl>
                                          <p:spTgt spid="37">
                                            <p:txEl>
                                              <p:pRg st="1" end="1"/>
                                            </p:txEl>
                                          </p:spTgt>
                                        </p:tgtEl>
                                      </p:cBhvr>
                                    </p:animEffect>
                                  </p:childTnLst>
                                </p:cTn>
                              </p:par>
                            </p:childTnLst>
                          </p:cTn>
                        </p:par>
                        <p:par>
                          <p:cTn id="31" fill="hold" nodeType="afterGroup">
                            <p:stCondLst>
                              <p:cond delay="500"/>
                            </p:stCondLst>
                            <p:childTnLst>
                              <p:par>
                                <p:cTn id="32" presetID="22" presetClass="entr" presetSubtype="8"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750"/>
                                        <p:tgtEl>
                                          <p:spTgt spid="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7">
                                            <p:txEl>
                                              <p:pRg st="2" end="2"/>
                                            </p:txEl>
                                          </p:spTgt>
                                        </p:tgtEl>
                                        <p:attrNameLst>
                                          <p:attrName>style.visibility</p:attrName>
                                        </p:attrNameLst>
                                      </p:cBhvr>
                                      <p:to>
                                        <p:strVal val="visible"/>
                                      </p:to>
                                    </p:set>
                                    <p:animEffect transition="in" filter="wipe(left)">
                                      <p:cBhvr>
                                        <p:cTn id="39" dur="500"/>
                                        <p:tgtEl>
                                          <p:spTgt spid="37">
                                            <p:txEl>
                                              <p:pRg st="2" end="2"/>
                                            </p:txEl>
                                          </p:spTgt>
                                        </p:tgtEl>
                                      </p:cBhvr>
                                    </p:animEffect>
                                  </p:childTnLst>
                                </p:cTn>
                              </p:par>
                            </p:childTnLst>
                          </p:cTn>
                        </p:par>
                        <p:par>
                          <p:cTn id="40" fill="hold" nodeType="afterGroup">
                            <p:stCondLst>
                              <p:cond delay="500"/>
                            </p:stCondLst>
                            <p:childTnLst>
                              <p:par>
                                <p:cTn id="41" presetID="22" presetClass="entr" presetSubtype="8" fill="hold"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left)">
                                      <p:cBhvr>
                                        <p:cTn id="43"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P spid="37" grpId="0" build="p" bldLvl="2"/>
      <p:bldP spid="3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AF77A709-8B7E-471B-9503-6C67957F5D36}" type="slidenum">
              <a:rPr lang="en-US" altLang="it-IT" sz="1200">
                <a:solidFill>
                  <a:srgbClr val="898989"/>
                </a:solidFill>
              </a:rPr>
              <a:pPr>
                <a:spcBef>
                  <a:spcPct val="0"/>
                </a:spcBef>
                <a:buFontTx/>
                <a:buNone/>
              </a:pPr>
              <a:t>25</a:t>
            </a:fld>
            <a:endParaRPr lang="en-US" altLang="it-IT" sz="1200">
              <a:solidFill>
                <a:srgbClr val="898989"/>
              </a:solidFill>
            </a:endParaRPr>
          </a:p>
        </p:txBody>
      </p:sp>
      <p:sp>
        <p:nvSpPr>
          <p:cNvPr id="129027" name="Rectangle 1026"/>
          <p:cNvSpPr>
            <a:spLocks noGrp="1" noChangeArrowheads="1"/>
          </p:cNvSpPr>
          <p:nvPr>
            <p:ph type="title"/>
          </p:nvPr>
        </p:nvSpPr>
        <p:spPr>
          <a:xfrm>
            <a:off x="762000" y="457200"/>
            <a:ext cx="7772400" cy="762000"/>
          </a:xfrm>
        </p:spPr>
        <p:txBody>
          <a:bodyPr/>
          <a:lstStyle/>
          <a:p>
            <a:r>
              <a:rPr lang="en-US" altLang="it-IT" smtClean="0"/>
              <a:t>Internal economies of scale</a:t>
            </a:r>
          </a:p>
        </p:txBody>
      </p:sp>
      <p:sp>
        <p:nvSpPr>
          <p:cNvPr id="129028" name="Rectangle 1027"/>
          <p:cNvSpPr>
            <a:spLocks noGrp="1" noChangeArrowheads="1"/>
          </p:cNvSpPr>
          <p:nvPr>
            <p:ph type="body" idx="1"/>
          </p:nvPr>
        </p:nvSpPr>
        <p:spPr>
          <a:xfrm>
            <a:off x="685800" y="1371600"/>
            <a:ext cx="7772400" cy="4724400"/>
          </a:xfrm>
        </p:spPr>
        <p:txBody>
          <a:bodyPr/>
          <a:lstStyle/>
          <a:p>
            <a:pPr>
              <a:lnSpc>
                <a:spcPct val="90000"/>
              </a:lnSpc>
            </a:pPr>
            <a:r>
              <a:rPr lang="en-US" altLang="it-IT" smtClean="0"/>
              <a:t>Scale economies are </a:t>
            </a:r>
            <a:r>
              <a:rPr lang="en-US" altLang="it-IT" smtClean="0">
                <a:solidFill>
                  <a:srgbClr val="FF0000"/>
                </a:solidFill>
              </a:rPr>
              <a:t>internal</a:t>
            </a:r>
            <a:r>
              <a:rPr lang="en-US" altLang="it-IT" smtClean="0"/>
              <a:t> if the expansion of the size of the firm itself is the basis for the decline in its average cost.</a:t>
            </a:r>
          </a:p>
          <a:p>
            <a:pPr>
              <a:lnSpc>
                <a:spcPct val="90000"/>
              </a:lnSpc>
            </a:pPr>
            <a:r>
              <a:rPr lang="en-US" altLang="it-IT" smtClean="0"/>
              <a:t>Ways to reduce the average cost:</a:t>
            </a:r>
          </a:p>
          <a:p>
            <a:pPr lvl="1">
              <a:lnSpc>
                <a:spcPct val="90000"/>
              </a:lnSpc>
            </a:pPr>
            <a:r>
              <a:rPr lang="en-US" altLang="it-IT" sz="3200" smtClean="0"/>
              <a:t>greater specialization of workers;</a:t>
            </a:r>
          </a:p>
          <a:p>
            <a:pPr lvl="1">
              <a:lnSpc>
                <a:spcPct val="90000"/>
              </a:lnSpc>
            </a:pPr>
            <a:r>
              <a:rPr lang="en-US" altLang="it-IT" sz="3200" smtClean="0"/>
              <a:t>more specialized machines;</a:t>
            </a:r>
          </a:p>
          <a:p>
            <a:pPr lvl="1">
              <a:lnSpc>
                <a:spcPct val="90000"/>
              </a:lnSpc>
            </a:pPr>
            <a:r>
              <a:rPr lang="en-US" altLang="it-IT" sz="3200" smtClean="0"/>
              <a:t>spreading of up-front fixed costs (R&amp;D or production setup costs) over more units of output.</a:t>
            </a:r>
          </a:p>
        </p:txBody>
      </p:sp>
    </p:spTree>
    <p:extLst>
      <p:ext uri="{BB962C8B-B14F-4D97-AF65-F5344CB8AC3E}">
        <p14:creationId xmlns:p14="http://schemas.microsoft.com/office/powerpoint/2010/main" val="20816595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E8284A1A-2613-437B-BC40-070B2D7D4B44}" type="slidenum">
              <a:rPr lang="en-US" altLang="it-IT" sz="1200">
                <a:solidFill>
                  <a:srgbClr val="898989"/>
                </a:solidFill>
              </a:rPr>
              <a:pPr>
                <a:spcBef>
                  <a:spcPct val="0"/>
                </a:spcBef>
                <a:buFontTx/>
                <a:buNone/>
              </a:pPr>
              <a:t>26</a:t>
            </a:fld>
            <a:endParaRPr lang="en-US" altLang="it-IT" sz="1200">
              <a:solidFill>
                <a:srgbClr val="898989"/>
              </a:solidFill>
            </a:endParaRPr>
          </a:p>
        </p:txBody>
      </p:sp>
      <p:sp>
        <p:nvSpPr>
          <p:cNvPr id="130051" name="Rectangle 2"/>
          <p:cNvSpPr>
            <a:spLocks noGrp="1" noChangeArrowheads="1"/>
          </p:cNvSpPr>
          <p:nvPr>
            <p:ph type="title"/>
          </p:nvPr>
        </p:nvSpPr>
        <p:spPr>
          <a:xfrm>
            <a:off x="685800" y="457200"/>
            <a:ext cx="7772400" cy="685800"/>
          </a:xfrm>
        </p:spPr>
        <p:txBody>
          <a:bodyPr/>
          <a:lstStyle/>
          <a:p>
            <a:r>
              <a:rPr lang="en-US" altLang="it-IT" smtClean="0"/>
              <a:t>External economies of scale</a:t>
            </a:r>
          </a:p>
        </p:txBody>
      </p:sp>
      <p:sp>
        <p:nvSpPr>
          <p:cNvPr id="130052" name="Rectangle 3"/>
          <p:cNvSpPr>
            <a:spLocks noGrp="1" noChangeArrowheads="1"/>
          </p:cNvSpPr>
          <p:nvPr>
            <p:ph type="body" idx="1"/>
          </p:nvPr>
        </p:nvSpPr>
        <p:spPr>
          <a:xfrm>
            <a:off x="685800" y="1371600"/>
            <a:ext cx="7772400" cy="5105400"/>
          </a:xfrm>
        </p:spPr>
        <p:txBody>
          <a:bodyPr/>
          <a:lstStyle/>
          <a:p>
            <a:pPr>
              <a:lnSpc>
                <a:spcPct val="90000"/>
              </a:lnSpc>
            </a:pPr>
            <a:r>
              <a:rPr lang="en-US" altLang="it-IT" smtClean="0"/>
              <a:t>Scale economies </a:t>
            </a:r>
            <a:r>
              <a:rPr lang="en-US" altLang="it-IT" smtClean="0">
                <a:solidFill>
                  <a:srgbClr val="FF0000"/>
                </a:solidFill>
              </a:rPr>
              <a:t>external</a:t>
            </a:r>
            <a:r>
              <a:rPr lang="en-US" altLang="it-IT" smtClean="0"/>
              <a:t> to the individual firm relate to the size of the entire industry within a specific geographic area.</a:t>
            </a:r>
          </a:p>
          <a:p>
            <a:pPr>
              <a:lnSpc>
                <a:spcPct val="90000"/>
              </a:lnSpc>
            </a:pPr>
            <a:r>
              <a:rPr lang="en-US" altLang="it-IT" smtClean="0"/>
              <a:t>The average cost of the typical firm declines as the output of the industry in the area is larger. (Better input markets – specialized services and labor; swift diffusion of new knowledge about product and technology through direct contacts among the firms or as skilled workers transfer from firm to firm).</a:t>
            </a:r>
          </a:p>
        </p:txBody>
      </p:sp>
    </p:spTree>
    <p:extLst>
      <p:ext uri="{BB962C8B-B14F-4D97-AF65-F5344CB8AC3E}">
        <p14:creationId xmlns:p14="http://schemas.microsoft.com/office/powerpoint/2010/main" val="1101300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868362"/>
          </a:xfrm>
        </p:spPr>
        <p:txBody>
          <a:bodyPr/>
          <a:lstStyle/>
          <a:p>
            <a:r>
              <a:rPr lang="en-US" altLang="it-IT" sz="3600" b="1" smtClean="0"/>
              <a:t>Trade Under Monopolistic Competition</a:t>
            </a:r>
          </a:p>
        </p:txBody>
      </p:sp>
      <p:sp>
        <p:nvSpPr>
          <p:cNvPr id="19459" name="Line 7"/>
          <p:cNvSpPr>
            <a:spLocks noChangeShapeType="1"/>
          </p:cNvSpPr>
          <p:nvPr/>
        </p:nvSpPr>
        <p:spPr bwMode="auto">
          <a:xfrm flipV="1">
            <a:off x="1462088" y="5067300"/>
            <a:ext cx="5711825" cy="3175"/>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9460" name="Text Box 8"/>
          <p:cNvSpPr txBox="1">
            <a:spLocks noChangeArrowheads="1"/>
          </p:cNvSpPr>
          <p:nvPr/>
        </p:nvSpPr>
        <p:spPr bwMode="auto">
          <a:xfrm>
            <a:off x="989013" y="1509713"/>
            <a:ext cx="495300" cy="258762"/>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Price</a:t>
            </a:r>
          </a:p>
        </p:txBody>
      </p:sp>
      <p:sp>
        <p:nvSpPr>
          <p:cNvPr id="19461" name="Text Box 9"/>
          <p:cNvSpPr txBox="1">
            <a:spLocks noChangeArrowheads="1"/>
          </p:cNvSpPr>
          <p:nvPr/>
        </p:nvSpPr>
        <p:spPr bwMode="auto">
          <a:xfrm>
            <a:off x="7213600" y="6051550"/>
            <a:ext cx="703263" cy="25082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Quantity</a:t>
            </a:r>
          </a:p>
        </p:txBody>
      </p:sp>
      <p:sp>
        <p:nvSpPr>
          <p:cNvPr id="19462" name="Text Box 10"/>
          <p:cNvSpPr txBox="1">
            <a:spLocks noChangeArrowheads="1"/>
          </p:cNvSpPr>
          <p:nvPr/>
        </p:nvSpPr>
        <p:spPr bwMode="auto">
          <a:xfrm>
            <a:off x="7261225" y="4941888"/>
            <a:ext cx="414338" cy="27940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MC</a:t>
            </a:r>
          </a:p>
        </p:txBody>
      </p:sp>
      <p:sp>
        <p:nvSpPr>
          <p:cNvPr id="19463" name="Text Box 11"/>
          <p:cNvSpPr txBox="1">
            <a:spLocks noChangeArrowheads="1"/>
          </p:cNvSpPr>
          <p:nvPr/>
        </p:nvSpPr>
        <p:spPr bwMode="auto">
          <a:xfrm>
            <a:off x="7140575" y="4391025"/>
            <a:ext cx="330200" cy="26987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AC</a:t>
            </a:r>
          </a:p>
        </p:txBody>
      </p:sp>
      <p:sp>
        <p:nvSpPr>
          <p:cNvPr id="19464" name="Line 12"/>
          <p:cNvSpPr>
            <a:spLocks noChangeShapeType="1"/>
          </p:cNvSpPr>
          <p:nvPr/>
        </p:nvSpPr>
        <p:spPr bwMode="auto">
          <a:xfrm flipH="1">
            <a:off x="3363913" y="3249613"/>
            <a:ext cx="1587" cy="273050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9465" name="Line 13"/>
          <p:cNvSpPr>
            <a:spLocks noChangeShapeType="1"/>
          </p:cNvSpPr>
          <p:nvPr/>
        </p:nvSpPr>
        <p:spPr bwMode="auto">
          <a:xfrm>
            <a:off x="2233613" y="2762250"/>
            <a:ext cx="1435100" cy="2932113"/>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9466" name="Line 14"/>
          <p:cNvSpPr>
            <a:spLocks noChangeShapeType="1"/>
          </p:cNvSpPr>
          <p:nvPr/>
        </p:nvSpPr>
        <p:spPr bwMode="auto">
          <a:xfrm>
            <a:off x="2360613" y="1946275"/>
            <a:ext cx="2867025" cy="3584575"/>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9467" name="Text Box 15"/>
          <p:cNvSpPr txBox="1">
            <a:spLocks noChangeArrowheads="1"/>
          </p:cNvSpPr>
          <p:nvPr/>
        </p:nvSpPr>
        <p:spPr bwMode="auto">
          <a:xfrm>
            <a:off x="5387975" y="5372100"/>
            <a:ext cx="186055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Demand curve facing each firm, d</a:t>
            </a:r>
            <a:r>
              <a:rPr lang="en-US" altLang="it-IT" sz="1600" baseline="-25000">
                <a:latin typeface="Arial" pitchFamily="34" charset="0"/>
              </a:rPr>
              <a:t>0</a:t>
            </a:r>
            <a:endParaRPr lang="en-US" altLang="it-IT" sz="1600">
              <a:latin typeface="Arial" pitchFamily="34" charset="0"/>
            </a:endParaRPr>
          </a:p>
        </p:txBody>
      </p:sp>
      <p:sp>
        <p:nvSpPr>
          <p:cNvPr id="19468" name="Text Box 16"/>
          <p:cNvSpPr txBox="1">
            <a:spLocks noChangeArrowheads="1"/>
          </p:cNvSpPr>
          <p:nvPr/>
        </p:nvSpPr>
        <p:spPr bwMode="auto">
          <a:xfrm>
            <a:off x="3725863" y="5543550"/>
            <a:ext cx="354012"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mr</a:t>
            </a:r>
            <a:r>
              <a:rPr lang="en-US" altLang="it-IT" sz="1600" baseline="-25000">
                <a:latin typeface="Arial" pitchFamily="34" charset="0"/>
              </a:rPr>
              <a:t>0</a:t>
            </a:r>
            <a:endParaRPr lang="en-US" altLang="it-IT" sz="1600">
              <a:latin typeface="Arial" pitchFamily="34" charset="0"/>
            </a:endParaRPr>
          </a:p>
        </p:txBody>
      </p:sp>
      <p:sp>
        <p:nvSpPr>
          <p:cNvPr id="19469" name="Line 17"/>
          <p:cNvSpPr>
            <a:spLocks noChangeShapeType="1"/>
          </p:cNvSpPr>
          <p:nvPr/>
        </p:nvSpPr>
        <p:spPr bwMode="auto">
          <a:xfrm flipV="1">
            <a:off x="1460500" y="3206750"/>
            <a:ext cx="1909763" cy="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9470" name="Oval 18"/>
          <p:cNvSpPr>
            <a:spLocks noChangeArrowheads="1"/>
          </p:cNvSpPr>
          <p:nvPr/>
        </p:nvSpPr>
        <p:spPr bwMode="auto">
          <a:xfrm>
            <a:off x="3336925" y="3163888"/>
            <a:ext cx="76200" cy="77787"/>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19471" name="Freeform 19"/>
          <p:cNvSpPr>
            <a:spLocks/>
          </p:cNvSpPr>
          <p:nvPr/>
        </p:nvSpPr>
        <p:spPr bwMode="auto">
          <a:xfrm>
            <a:off x="2043113" y="2273300"/>
            <a:ext cx="4943475" cy="2279650"/>
          </a:xfrm>
          <a:custGeom>
            <a:avLst/>
            <a:gdLst>
              <a:gd name="T0" fmla="*/ 0 w 5328"/>
              <a:gd name="T1" fmla="*/ 0 h 3456"/>
              <a:gd name="T2" fmla="*/ 2147483646 w 5328"/>
              <a:gd name="T3" fmla="*/ 2147483646 h 3456"/>
              <a:gd name="T4" fmla="*/ 2147483646 w 5328"/>
              <a:gd name="T5" fmla="*/ 2147483646 h 3456"/>
              <a:gd name="T6" fmla="*/ 0 60000 65536"/>
              <a:gd name="T7" fmla="*/ 0 60000 65536"/>
              <a:gd name="T8" fmla="*/ 0 60000 65536"/>
              <a:gd name="T9" fmla="*/ 0 w 5328"/>
              <a:gd name="T10" fmla="*/ 0 h 3456"/>
              <a:gd name="T11" fmla="*/ 5328 w 5328"/>
              <a:gd name="T12" fmla="*/ 3456 h 3456"/>
            </a:gdLst>
            <a:ahLst/>
            <a:cxnLst>
              <a:cxn ang="T6">
                <a:pos x="T0" y="T1"/>
              </a:cxn>
              <a:cxn ang="T7">
                <a:pos x="T2" y="T3"/>
              </a:cxn>
              <a:cxn ang="T8">
                <a:pos x="T4" y="T5"/>
              </a:cxn>
            </a:cxnLst>
            <a:rect l="T9" t="T10" r="T11" b="T12"/>
            <a:pathLst>
              <a:path w="5328" h="3456">
                <a:moveTo>
                  <a:pt x="0" y="0"/>
                </a:moveTo>
                <a:cubicBezTo>
                  <a:pt x="60" y="1080"/>
                  <a:pt x="120" y="2160"/>
                  <a:pt x="1008" y="2736"/>
                </a:cubicBezTo>
                <a:cubicBezTo>
                  <a:pt x="1896" y="3312"/>
                  <a:pt x="4608" y="3336"/>
                  <a:pt x="5328" y="3456"/>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9472" name="Text Box 20"/>
          <p:cNvSpPr txBox="1">
            <a:spLocks noChangeArrowheads="1"/>
          </p:cNvSpPr>
          <p:nvPr/>
        </p:nvSpPr>
        <p:spPr bwMode="auto">
          <a:xfrm>
            <a:off x="1206500" y="3025775"/>
            <a:ext cx="280988" cy="2730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P</a:t>
            </a:r>
            <a:r>
              <a:rPr lang="en-US" altLang="it-IT" sz="1600" baseline="-25000">
                <a:latin typeface="Arial" pitchFamily="34" charset="0"/>
              </a:rPr>
              <a:t>0</a:t>
            </a:r>
          </a:p>
        </p:txBody>
      </p:sp>
      <p:sp>
        <p:nvSpPr>
          <p:cNvPr id="19473" name="Text Box 21"/>
          <p:cNvSpPr txBox="1">
            <a:spLocks noChangeArrowheads="1"/>
          </p:cNvSpPr>
          <p:nvPr/>
        </p:nvSpPr>
        <p:spPr bwMode="auto">
          <a:xfrm>
            <a:off x="3287713" y="5988050"/>
            <a:ext cx="279400" cy="2730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Q</a:t>
            </a:r>
            <a:r>
              <a:rPr lang="en-US" altLang="it-IT" sz="1600" baseline="-25000">
                <a:latin typeface="Arial" pitchFamily="34" charset="0"/>
              </a:rPr>
              <a:t>0</a:t>
            </a:r>
          </a:p>
        </p:txBody>
      </p:sp>
      <p:sp>
        <p:nvSpPr>
          <p:cNvPr id="19474" name="Line 6"/>
          <p:cNvSpPr>
            <a:spLocks noChangeShapeType="1"/>
          </p:cNvSpPr>
          <p:nvPr/>
        </p:nvSpPr>
        <p:spPr bwMode="auto">
          <a:xfrm>
            <a:off x="1462088" y="5983288"/>
            <a:ext cx="6115050"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9475" name="Line 5"/>
          <p:cNvSpPr>
            <a:spLocks noChangeShapeType="1"/>
          </p:cNvSpPr>
          <p:nvPr/>
        </p:nvSpPr>
        <p:spPr bwMode="auto">
          <a:xfrm flipV="1">
            <a:off x="1462088" y="1458913"/>
            <a:ext cx="0" cy="45243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9476" name="Text Box 24"/>
          <p:cNvSpPr txBox="1">
            <a:spLocks noChangeArrowheads="1"/>
          </p:cNvSpPr>
          <p:nvPr/>
        </p:nvSpPr>
        <p:spPr bwMode="auto">
          <a:xfrm>
            <a:off x="4278313" y="1862138"/>
            <a:ext cx="4049712"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b="1" dirty="0">
                <a:solidFill>
                  <a:srgbClr val="FF0000"/>
                </a:solidFill>
                <a:latin typeface="Arial" pitchFamily="34" charset="0"/>
              </a:rPr>
              <a:t>Short run equilibrium here is the same as for a monopolist.  MR = MC with price from demand.  Since P &gt; AC, firm is making a profit.</a:t>
            </a:r>
          </a:p>
        </p:txBody>
      </p:sp>
      <p:sp>
        <p:nvSpPr>
          <p:cNvPr id="19477" name="Oval 25"/>
          <p:cNvSpPr>
            <a:spLocks noChangeArrowheads="1"/>
          </p:cNvSpPr>
          <p:nvPr/>
        </p:nvSpPr>
        <p:spPr bwMode="auto">
          <a:xfrm>
            <a:off x="3325813" y="5048250"/>
            <a:ext cx="76200" cy="77788"/>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582612"/>
          </a:xfrm>
        </p:spPr>
        <p:txBody>
          <a:bodyPr>
            <a:normAutofit fontScale="90000"/>
          </a:bodyPr>
          <a:lstStyle/>
          <a:p>
            <a:pPr>
              <a:defRPr/>
            </a:pPr>
            <a:r>
              <a:rPr lang="en-US" sz="3600" b="1" smtClean="0"/>
              <a:t>Trade Under Monopolistic Competition</a:t>
            </a:r>
          </a:p>
        </p:txBody>
      </p:sp>
      <p:sp>
        <p:nvSpPr>
          <p:cNvPr id="21507" name="Rectangle 3"/>
          <p:cNvSpPr>
            <a:spLocks noGrp="1" noChangeArrowheads="1"/>
          </p:cNvSpPr>
          <p:nvPr>
            <p:ph type="body" idx="1"/>
          </p:nvPr>
        </p:nvSpPr>
        <p:spPr>
          <a:xfrm>
            <a:off x="0" y="1000125"/>
            <a:ext cx="9144000" cy="5667375"/>
          </a:xfrm>
        </p:spPr>
        <p:txBody>
          <a:bodyPr/>
          <a:lstStyle/>
          <a:p>
            <a:r>
              <a:rPr lang="en-US" altLang="it-IT" b="1" dirty="0" smtClean="0">
                <a:solidFill>
                  <a:srgbClr val="FF0000"/>
                </a:solidFill>
              </a:rPr>
              <a:t>Equilibrium Without Trade: Long run</a:t>
            </a:r>
          </a:p>
          <a:p>
            <a:r>
              <a:rPr lang="en-US" altLang="it-IT" sz="2400" dirty="0" smtClean="0"/>
              <a:t>When more firms enter, the existing industry demand is divided among more firms and there are more product varieties available to consumers.</a:t>
            </a:r>
          </a:p>
          <a:p>
            <a:r>
              <a:rPr lang="en-US" altLang="it-IT" sz="2400" dirty="0" smtClean="0"/>
              <a:t>Therefore, the </a:t>
            </a:r>
            <a:r>
              <a:rPr lang="en-US" altLang="it-IT" sz="2400" b="1" dirty="0" smtClean="0">
                <a:solidFill>
                  <a:srgbClr val="FF0000"/>
                </a:solidFill>
              </a:rPr>
              <a:t>demand curve faced by each firm shifts left and becomes more elastic (flatter).</a:t>
            </a:r>
            <a:r>
              <a:rPr lang="en-US" altLang="it-IT" sz="2400" dirty="0" smtClean="0"/>
              <a:t>This occurs until all </a:t>
            </a:r>
            <a:r>
              <a:rPr lang="en-US" altLang="it-IT" sz="2400" b="1" dirty="0" smtClean="0">
                <a:solidFill>
                  <a:srgbClr val="FF0000"/>
                </a:solidFill>
              </a:rPr>
              <a:t>firms are earning zero profits; then the industry is in long run equilibrium—no incentive for firms to enter or exit the industry</a:t>
            </a:r>
            <a:r>
              <a:rPr lang="en-US" altLang="it-IT" sz="2400" dirty="0" smtClean="0"/>
              <a:t>.</a:t>
            </a:r>
          </a:p>
          <a:p>
            <a:r>
              <a:rPr lang="en-US" altLang="it-IT" sz="2400" dirty="0" smtClean="0"/>
              <a:t>MR=MC at Q</a:t>
            </a:r>
            <a:r>
              <a:rPr lang="en-US" altLang="it-IT" sz="2400" baseline="-25000" dirty="0" smtClean="0"/>
              <a:t>1</a:t>
            </a:r>
            <a:r>
              <a:rPr lang="en-US" altLang="it-IT" sz="2400" dirty="0" smtClean="0"/>
              <a:t> charging price P</a:t>
            </a:r>
            <a:r>
              <a:rPr lang="en-US" altLang="it-IT" sz="2400" baseline="30000" dirty="0" smtClean="0"/>
              <a:t>A</a:t>
            </a:r>
          </a:p>
          <a:p>
            <a:r>
              <a:rPr lang="en-US" altLang="it-IT" sz="2400" dirty="0" smtClean="0"/>
              <a:t>P</a:t>
            </a:r>
            <a:r>
              <a:rPr lang="en-US" altLang="it-IT" sz="2400" baseline="30000" dirty="0" smtClean="0"/>
              <a:t>A</a:t>
            </a:r>
            <a:r>
              <a:rPr lang="en-US" altLang="it-IT" sz="2400" dirty="0" smtClean="0"/>
              <a:t>=AC at Q</a:t>
            </a:r>
            <a:r>
              <a:rPr lang="en-US" altLang="it-IT" sz="2400" baseline="-25000" dirty="0" smtClean="0"/>
              <a:t>1</a:t>
            </a:r>
            <a:r>
              <a:rPr lang="en-US" altLang="it-IT" sz="2400" dirty="0" smtClean="0"/>
              <a:t> so firms are earning zero profits.</a:t>
            </a:r>
          </a:p>
          <a:p>
            <a:r>
              <a:rPr lang="en-US" altLang="it-IT" sz="2400" dirty="0" smtClean="0"/>
              <a:t>The long run demand curve, d</a:t>
            </a:r>
            <a:r>
              <a:rPr lang="en-US" altLang="it-IT" sz="2400" baseline="-25000" dirty="0" smtClean="0"/>
              <a:t>1</a:t>
            </a:r>
            <a:r>
              <a:rPr lang="en-US" altLang="it-IT" sz="2400" dirty="0" smtClean="0"/>
              <a:t>, is to the left of and more elastic than the short-run demand curve, d</a:t>
            </a:r>
            <a:r>
              <a:rPr lang="en-US" altLang="it-IT" sz="2400" baseline="-25000" dirty="0" smtClean="0"/>
              <a:t>0</a:t>
            </a:r>
            <a:r>
              <a:rPr lang="en-US" altLang="it-IT" sz="2400" dirty="0" smtClean="0"/>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it-IT" sz="3600" b="1" dirty="0" smtClean="0"/>
              <a:t>Monopolistic Competition (LR) (no trade)</a:t>
            </a:r>
          </a:p>
        </p:txBody>
      </p:sp>
      <p:sp>
        <p:nvSpPr>
          <p:cNvPr id="22531" name="Line 5"/>
          <p:cNvSpPr>
            <a:spLocks noChangeShapeType="1"/>
          </p:cNvSpPr>
          <p:nvPr/>
        </p:nvSpPr>
        <p:spPr bwMode="auto">
          <a:xfrm flipV="1">
            <a:off x="1462088" y="5067300"/>
            <a:ext cx="5711825" cy="3175"/>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2532" name="Text Box 6"/>
          <p:cNvSpPr txBox="1">
            <a:spLocks noChangeArrowheads="1"/>
          </p:cNvSpPr>
          <p:nvPr/>
        </p:nvSpPr>
        <p:spPr bwMode="auto">
          <a:xfrm>
            <a:off x="989013" y="1509713"/>
            <a:ext cx="495300" cy="258762"/>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Price</a:t>
            </a:r>
          </a:p>
        </p:txBody>
      </p:sp>
      <p:sp>
        <p:nvSpPr>
          <p:cNvPr id="22533" name="Text Box 7"/>
          <p:cNvSpPr txBox="1">
            <a:spLocks noChangeArrowheads="1"/>
          </p:cNvSpPr>
          <p:nvPr/>
        </p:nvSpPr>
        <p:spPr bwMode="auto">
          <a:xfrm>
            <a:off x="7213600" y="6051550"/>
            <a:ext cx="703263" cy="25082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Quantity</a:t>
            </a:r>
          </a:p>
        </p:txBody>
      </p:sp>
      <p:sp>
        <p:nvSpPr>
          <p:cNvPr id="22534" name="Text Box 8"/>
          <p:cNvSpPr txBox="1">
            <a:spLocks noChangeArrowheads="1"/>
          </p:cNvSpPr>
          <p:nvPr/>
        </p:nvSpPr>
        <p:spPr bwMode="auto">
          <a:xfrm>
            <a:off x="7261225" y="4941888"/>
            <a:ext cx="414338" cy="27940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MC</a:t>
            </a:r>
          </a:p>
        </p:txBody>
      </p:sp>
      <p:sp>
        <p:nvSpPr>
          <p:cNvPr id="22535" name="Text Box 9"/>
          <p:cNvSpPr txBox="1">
            <a:spLocks noChangeArrowheads="1"/>
          </p:cNvSpPr>
          <p:nvPr/>
        </p:nvSpPr>
        <p:spPr bwMode="auto">
          <a:xfrm>
            <a:off x="7140575" y="4391025"/>
            <a:ext cx="330200" cy="26987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AC</a:t>
            </a:r>
          </a:p>
        </p:txBody>
      </p:sp>
      <p:sp>
        <p:nvSpPr>
          <p:cNvPr id="22536" name="Line 10"/>
          <p:cNvSpPr>
            <a:spLocks noChangeShapeType="1"/>
          </p:cNvSpPr>
          <p:nvPr/>
        </p:nvSpPr>
        <p:spPr bwMode="auto">
          <a:xfrm flipH="1">
            <a:off x="3363913" y="3249613"/>
            <a:ext cx="1587" cy="273050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2537" name="Line 11"/>
          <p:cNvSpPr>
            <a:spLocks noChangeShapeType="1"/>
          </p:cNvSpPr>
          <p:nvPr/>
        </p:nvSpPr>
        <p:spPr bwMode="auto">
          <a:xfrm>
            <a:off x="2255838" y="3098800"/>
            <a:ext cx="1217612" cy="2593975"/>
          </a:xfrm>
          <a:prstGeom prst="line">
            <a:avLst/>
          </a:prstGeom>
          <a:noFill/>
          <a:ln w="28575">
            <a:solidFill>
              <a:srgbClr val="990099"/>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2538" name="Line 12"/>
          <p:cNvSpPr>
            <a:spLocks noChangeShapeType="1"/>
          </p:cNvSpPr>
          <p:nvPr/>
        </p:nvSpPr>
        <p:spPr bwMode="auto">
          <a:xfrm>
            <a:off x="2360613" y="1946275"/>
            <a:ext cx="2867025" cy="3584575"/>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2539" name="Text Box 13"/>
          <p:cNvSpPr txBox="1">
            <a:spLocks noChangeArrowheads="1"/>
          </p:cNvSpPr>
          <p:nvPr/>
        </p:nvSpPr>
        <p:spPr bwMode="auto">
          <a:xfrm>
            <a:off x="5387975" y="5372100"/>
            <a:ext cx="2381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d</a:t>
            </a:r>
            <a:r>
              <a:rPr lang="en-US" altLang="it-IT" sz="1400" baseline="-25000">
                <a:latin typeface="Arial" pitchFamily="34" charset="0"/>
              </a:rPr>
              <a:t>0</a:t>
            </a:r>
            <a:endParaRPr lang="en-US" altLang="it-IT" sz="1400">
              <a:latin typeface="Arial" pitchFamily="34" charset="0"/>
            </a:endParaRPr>
          </a:p>
        </p:txBody>
      </p:sp>
      <p:sp>
        <p:nvSpPr>
          <p:cNvPr id="22540" name="Text Box 14"/>
          <p:cNvSpPr txBox="1">
            <a:spLocks noChangeArrowheads="1"/>
          </p:cNvSpPr>
          <p:nvPr/>
        </p:nvSpPr>
        <p:spPr bwMode="auto">
          <a:xfrm>
            <a:off x="3508375" y="5608638"/>
            <a:ext cx="5270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D/N</a:t>
            </a:r>
            <a:r>
              <a:rPr lang="en-US" altLang="it-IT" sz="1400" baseline="30000">
                <a:latin typeface="Arial" pitchFamily="34" charset="0"/>
              </a:rPr>
              <a:t>A</a:t>
            </a:r>
          </a:p>
        </p:txBody>
      </p:sp>
      <p:sp>
        <p:nvSpPr>
          <p:cNvPr id="22541" name="Line 15"/>
          <p:cNvSpPr>
            <a:spLocks noChangeShapeType="1"/>
          </p:cNvSpPr>
          <p:nvPr/>
        </p:nvSpPr>
        <p:spPr bwMode="auto">
          <a:xfrm>
            <a:off x="1460500" y="3184525"/>
            <a:ext cx="1909763" cy="22225"/>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2542" name="Oval 16"/>
          <p:cNvSpPr>
            <a:spLocks noChangeArrowheads="1"/>
          </p:cNvSpPr>
          <p:nvPr/>
        </p:nvSpPr>
        <p:spPr bwMode="auto">
          <a:xfrm>
            <a:off x="3336925" y="3163888"/>
            <a:ext cx="76200" cy="77787"/>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22543" name="Freeform 17"/>
          <p:cNvSpPr>
            <a:spLocks/>
          </p:cNvSpPr>
          <p:nvPr/>
        </p:nvSpPr>
        <p:spPr bwMode="auto">
          <a:xfrm>
            <a:off x="2043113" y="2273300"/>
            <a:ext cx="4943475" cy="2279650"/>
          </a:xfrm>
          <a:custGeom>
            <a:avLst/>
            <a:gdLst>
              <a:gd name="T0" fmla="*/ 0 w 5328"/>
              <a:gd name="T1" fmla="*/ 0 h 3456"/>
              <a:gd name="T2" fmla="*/ 2147483646 w 5328"/>
              <a:gd name="T3" fmla="*/ 2147483646 h 3456"/>
              <a:gd name="T4" fmla="*/ 2147483646 w 5328"/>
              <a:gd name="T5" fmla="*/ 2147483646 h 3456"/>
              <a:gd name="T6" fmla="*/ 0 60000 65536"/>
              <a:gd name="T7" fmla="*/ 0 60000 65536"/>
              <a:gd name="T8" fmla="*/ 0 60000 65536"/>
              <a:gd name="T9" fmla="*/ 0 w 5328"/>
              <a:gd name="T10" fmla="*/ 0 h 3456"/>
              <a:gd name="T11" fmla="*/ 5328 w 5328"/>
              <a:gd name="T12" fmla="*/ 3456 h 3456"/>
            </a:gdLst>
            <a:ahLst/>
            <a:cxnLst>
              <a:cxn ang="T6">
                <a:pos x="T0" y="T1"/>
              </a:cxn>
              <a:cxn ang="T7">
                <a:pos x="T2" y="T3"/>
              </a:cxn>
              <a:cxn ang="T8">
                <a:pos x="T4" y="T5"/>
              </a:cxn>
            </a:cxnLst>
            <a:rect l="T9" t="T10" r="T11" b="T12"/>
            <a:pathLst>
              <a:path w="5328" h="3456">
                <a:moveTo>
                  <a:pt x="0" y="0"/>
                </a:moveTo>
                <a:cubicBezTo>
                  <a:pt x="60" y="1080"/>
                  <a:pt x="120" y="2160"/>
                  <a:pt x="1008" y="2736"/>
                </a:cubicBezTo>
                <a:cubicBezTo>
                  <a:pt x="1896" y="3312"/>
                  <a:pt x="4608" y="3336"/>
                  <a:pt x="5328" y="3456"/>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2544" name="Text Box 18"/>
          <p:cNvSpPr txBox="1">
            <a:spLocks noChangeArrowheads="1"/>
          </p:cNvSpPr>
          <p:nvPr/>
        </p:nvSpPr>
        <p:spPr bwMode="auto">
          <a:xfrm>
            <a:off x="1206500" y="3025775"/>
            <a:ext cx="280988" cy="2730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a:t>
            </a:r>
            <a:r>
              <a:rPr lang="en-US" altLang="it-IT" sz="1400" baseline="-25000">
                <a:latin typeface="Arial" pitchFamily="34" charset="0"/>
              </a:rPr>
              <a:t>0</a:t>
            </a:r>
          </a:p>
        </p:txBody>
      </p:sp>
      <p:sp>
        <p:nvSpPr>
          <p:cNvPr id="22545" name="Text Box 19"/>
          <p:cNvSpPr txBox="1">
            <a:spLocks noChangeArrowheads="1"/>
          </p:cNvSpPr>
          <p:nvPr/>
        </p:nvSpPr>
        <p:spPr bwMode="auto">
          <a:xfrm>
            <a:off x="3287713" y="5988050"/>
            <a:ext cx="279400" cy="2730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Q</a:t>
            </a:r>
            <a:r>
              <a:rPr lang="en-US" altLang="it-IT" sz="1600" baseline="-25000">
                <a:latin typeface="Arial" pitchFamily="34" charset="0"/>
              </a:rPr>
              <a:t>0</a:t>
            </a:r>
          </a:p>
        </p:txBody>
      </p:sp>
      <p:sp>
        <p:nvSpPr>
          <p:cNvPr id="22546" name="Line 21"/>
          <p:cNvSpPr>
            <a:spLocks noChangeShapeType="1"/>
          </p:cNvSpPr>
          <p:nvPr/>
        </p:nvSpPr>
        <p:spPr bwMode="auto">
          <a:xfrm>
            <a:off x="1462088" y="5983288"/>
            <a:ext cx="6115050"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grpSp>
        <p:nvGrpSpPr>
          <p:cNvPr id="2" name="Group 33"/>
          <p:cNvGrpSpPr>
            <a:grpSpLocks/>
          </p:cNvGrpSpPr>
          <p:nvPr/>
        </p:nvGrpSpPr>
        <p:grpSpPr bwMode="auto">
          <a:xfrm>
            <a:off x="1654175" y="3370263"/>
            <a:ext cx="3068638" cy="2320925"/>
            <a:chOff x="1042" y="2123"/>
            <a:chExt cx="1933" cy="1462"/>
          </a:xfrm>
        </p:grpSpPr>
        <p:sp>
          <p:nvSpPr>
            <p:cNvPr id="22561" name="Line 25"/>
            <p:cNvSpPr>
              <a:spLocks noChangeShapeType="1"/>
            </p:cNvSpPr>
            <p:nvPr/>
          </p:nvSpPr>
          <p:spPr bwMode="auto">
            <a:xfrm rot="271728">
              <a:off x="1097" y="2123"/>
              <a:ext cx="1735" cy="1124"/>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2562" name="Text Box 26"/>
            <p:cNvSpPr txBox="1">
              <a:spLocks noChangeArrowheads="1"/>
            </p:cNvSpPr>
            <p:nvPr/>
          </p:nvSpPr>
          <p:spPr bwMode="auto">
            <a:xfrm>
              <a:off x="2825" y="3315"/>
              <a:ext cx="150"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d</a:t>
              </a:r>
              <a:r>
                <a:rPr lang="en-US" altLang="it-IT" sz="1400" baseline="-25000">
                  <a:latin typeface="Arial" pitchFamily="34" charset="0"/>
                </a:rPr>
                <a:t>1</a:t>
              </a:r>
              <a:endParaRPr lang="en-US" altLang="it-IT" sz="1400">
                <a:latin typeface="Arial" pitchFamily="34" charset="0"/>
              </a:endParaRPr>
            </a:p>
          </p:txBody>
        </p:sp>
        <p:sp>
          <p:nvSpPr>
            <p:cNvPr id="22563" name="Line 30"/>
            <p:cNvSpPr>
              <a:spLocks noChangeShapeType="1"/>
            </p:cNvSpPr>
            <p:nvPr/>
          </p:nvSpPr>
          <p:spPr bwMode="auto">
            <a:xfrm>
              <a:off x="1042" y="2756"/>
              <a:ext cx="974" cy="686"/>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2564" name="Text Box 31"/>
            <p:cNvSpPr txBox="1">
              <a:spLocks noChangeArrowheads="1"/>
            </p:cNvSpPr>
            <p:nvPr/>
          </p:nvSpPr>
          <p:spPr bwMode="auto">
            <a:xfrm>
              <a:off x="1867" y="3410"/>
              <a:ext cx="239"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mr</a:t>
              </a:r>
              <a:r>
                <a:rPr lang="en-US" altLang="it-IT" sz="1400" baseline="-25000">
                  <a:latin typeface="Arial" pitchFamily="34" charset="0"/>
                </a:rPr>
                <a:t>1</a:t>
              </a:r>
              <a:endParaRPr lang="en-US" altLang="it-IT" sz="1400">
                <a:latin typeface="Arial" pitchFamily="34" charset="0"/>
              </a:endParaRPr>
            </a:p>
          </p:txBody>
        </p:sp>
      </p:grpSp>
      <p:sp>
        <p:nvSpPr>
          <p:cNvPr id="31778" name="Text Box 34"/>
          <p:cNvSpPr txBox="1">
            <a:spLocks noChangeArrowheads="1"/>
          </p:cNvSpPr>
          <p:nvPr/>
        </p:nvSpPr>
        <p:spPr bwMode="auto">
          <a:xfrm>
            <a:off x="4306888" y="1773238"/>
            <a:ext cx="33655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Equilibrium is at A, producing Q1, where mr</a:t>
            </a:r>
            <a:r>
              <a:rPr lang="en-US" altLang="it-IT" sz="1600" baseline="-25000">
                <a:latin typeface="Arial" pitchFamily="34" charset="0"/>
              </a:rPr>
              <a:t>1</a:t>
            </a:r>
            <a:r>
              <a:rPr lang="en-US" altLang="it-IT" sz="1600">
                <a:latin typeface="Arial" pitchFamily="34" charset="0"/>
              </a:rPr>
              <a:t> crosses MC.  This gives price, P</a:t>
            </a:r>
            <a:r>
              <a:rPr lang="en-US" altLang="it-IT" sz="1600" baseline="30000">
                <a:latin typeface="Arial" pitchFamily="34" charset="0"/>
              </a:rPr>
              <a:t>A</a:t>
            </a:r>
            <a:r>
              <a:rPr lang="en-US" altLang="it-IT" sz="1600">
                <a:latin typeface="Arial" pitchFamily="34" charset="0"/>
              </a:rPr>
              <a:t>, from the demand, d</a:t>
            </a:r>
            <a:r>
              <a:rPr lang="en-US" altLang="it-IT" sz="1600" baseline="-25000">
                <a:latin typeface="Arial" pitchFamily="34" charset="0"/>
              </a:rPr>
              <a:t>1</a:t>
            </a:r>
          </a:p>
        </p:txBody>
      </p:sp>
      <p:grpSp>
        <p:nvGrpSpPr>
          <p:cNvPr id="3" name="Group 36"/>
          <p:cNvGrpSpPr>
            <a:grpSpLocks/>
          </p:cNvGrpSpPr>
          <p:nvPr/>
        </p:nvGrpSpPr>
        <p:grpSpPr bwMode="auto">
          <a:xfrm>
            <a:off x="1209675" y="3641725"/>
            <a:ext cx="1685925" cy="2673350"/>
            <a:chOff x="762" y="2294"/>
            <a:chExt cx="1062" cy="1684"/>
          </a:xfrm>
        </p:grpSpPr>
        <p:sp>
          <p:nvSpPr>
            <p:cNvPr id="22555" name="Text Box 27"/>
            <p:cNvSpPr txBox="1">
              <a:spLocks noChangeArrowheads="1"/>
            </p:cNvSpPr>
            <p:nvPr/>
          </p:nvSpPr>
          <p:spPr bwMode="auto">
            <a:xfrm>
              <a:off x="762" y="2346"/>
              <a:ext cx="177" cy="172"/>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a:t>
              </a:r>
              <a:r>
                <a:rPr lang="en-US" altLang="it-IT" sz="1400" baseline="30000">
                  <a:latin typeface="Arial" pitchFamily="34" charset="0"/>
                </a:rPr>
                <a:t>A</a:t>
              </a:r>
            </a:p>
          </p:txBody>
        </p:sp>
        <p:sp>
          <p:nvSpPr>
            <p:cNvPr id="22556" name="Line 28"/>
            <p:cNvSpPr>
              <a:spLocks noChangeShapeType="1"/>
            </p:cNvSpPr>
            <p:nvPr/>
          </p:nvSpPr>
          <p:spPr bwMode="auto">
            <a:xfrm>
              <a:off x="912" y="2407"/>
              <a:ext cx="727"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2557" name="Line 29"/>
            <p:cNvSpPr>
              <a:spLocks noChangeShapeType="1"/>
            </p:cNvSpPr>
            <p:nvPr/>
          </p:nvSpPr>
          <p:spPr bwMode="auto">
            <a:xfrm>
              <a:off x="1639" y="2407"/>
              <a:ext cx="0" cy="1358"/>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2558" name="Oval 24"/>
            <p:cNvSpPr>
              <a:spLocks noChangeArrowheads="1"/>
            </p:cNvSpPr>
            <p:nvPr/>
          </p:nvSpPr>
          <p:spPr bwMode="auto">
            <a:xfrm>
              <a:off x="1602" y="2386"/>
              <a:ext cx="62" cy="56"/>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22559" name="Text Box 32"/>
            <p:cNvSpPr txBox="1">
              <a:spLocks noChangeArrowheads="1"/>
            </p:cNvSpPr>
            <p:nvPr/>
          </p:nvSpPr>
          <p:spPr bwMode="auto">
            <a:xfrm>
              <a:off x="1681" y="2294"/>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A</a:t>
              </a:r>
            </a:p>
          </p:txBody>
        </p:sp>
        <p:sp>
          <p:nvSpPr>
            <p:cNvPr id="22560" name="Text Box 35"/>
            <p:cNvSpPr txBox="1">
              <a:spLocks noChangeArrowheads="1"/>
            </p:cNvSpPr>
            <p:nvPr/>
          </p:nvSpPr>
          <p:spPr bwMode="auto">
            <a:xfrm>
              <a:off x="1550" y="3806"/>
              <a:ext cx="176" cy="172"/>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Q</a:t>
              </a:r>
              <a:r>
                <a:rPr lang="en-US" altLang="it-IT" sz="1600" baseline="-25000">
                  <a:latin typeface="Arial" pitchFamily="34" charset="0"/>
                </a:rPr>
                <a:t>1</a:t>
              </a:r>
            </a:p>
          </p:txBody>
        </p:sp>
      </p:grpSp>
      <p:sp>
        <p:nvSpPr>
          <p:cNvPr id="22550" name="Line 22"/>
          <p:cNvSpPr>
            <a:spLocks noChangeShapeType="1"/>
          </p:cNvSpPr>
          <p:nvPr/>
        </p:nvSpPr>
        <p:spPr bwMode="auto">
          <a:xfrm flipV="1">
            <a:off x="1462088" y="1458913"/>
            <a:ext cx="0" cy="45243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2551" name="Text Box 37"/>
          <p:cNvSpPr txBox="1">
            <a:spLocks noChangeArrowheads="1"/>
          </p:cNvSpPr>
          <p:nvPr/>
        </p:nvSpPr>
        <p:spPr bwMode="auto">
          <a:xfrm>
            <a:off x="6051550" y="5356225"/>
            <a:ext cx="28511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Firm demand when all firms charge the same price</a:t>
            </a:r>
          </a:p>
        </p:txBody>
      </p:sp>
      <p:sp>
        <p:nvSpPr>
          <p:cNvPr id="22552" name="Line 38"/>
          <p:cNvSpPr>
            <a:spLocks noChangeShapeType="1"/>
          </p:cNvSpPr>
          <p:nvPr/>
        </p:nvSpPr>
        <p:spPr bwMode="auto">
          <a:xfrm flipH="1" flipV="1">
            <a:off x="4005263" y="5737225"/>
            <a:ext cx="1927225" cy="111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1783" name="Text Box 39"/>
          <p:cNvSpPr txBox="1">
            <a:spLocks noChangeArrowheads="1"/>
          </p:cNvSpPr>
          <p:nvPr/>
        </p:nvSpPr>
        <p:spPr bwMode="auto">
          <a:xfrm>
            <a:off x="4203700" y="2878138"/>
            <a:ext cx="40608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At Q</a:t>
            </a:r>
            <a:r>
              <a:rPr lang="en-US" altLang="it-IT" sz="1600" baseline="-25000">
                <a:latin typeface="Arial" pitchFamily="34" charset="0"/>
              </a:rPr>
              <a:t>1</a:t>
            </a:r>
            <a:r>
              <a:rPr lang="en-US" altLang="it-IT" sz="1600">
                <a:latin typeface="Arial" pitchFamily="34" charset="0"/>
              </a:rPr>
              <a:t>, the no-trade price P</a:t>
            </a:r>
            <a:r>
              <a:rPr lang="en-US" altLang="it-IT" sz="1600" baseline="30000">
                <a:latin typeface="Arial" pitchFamily="34" charset="0"/>
              </a:rPr>
              <a:t>A</a:t>
            </a:r>
            <a:r>
              <a:rPr lang="en-US" altLang="it-IT" sz="1600">
                <a:latin typeface="Arial" pitchFamily="34" charset="0"/>
              </a:rPr>
              <a:t> = AC so the firms are all earning zero monopoly profits and there is no entry or exit</a:t>
            </a:r>
          </a:p>
        </p:txBody>
      </p:sp>
      <p:sp>
        <p:nvSpPr>
          <p:cNvPr id="31767" name="Text Box 23"/>
          <p:cNvSpPr txBox="1">
            <a:spLocks noChangeArrowheads="1"/>
          </p:cNvSpPr>
          <p:nvPr/>
        </p:nvSpPr>
        <p:spPr bwMode="auto">
          <a:xfrm>
            <a:off x="4135438" y="1416050"/>
            <a:ext cx="4049712" cy="1314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Drawn by the profits in the industry, firms enter.  The demand for this firm drops to d</a:t>
            </a:r>
            <a:r>
              <a:rPr lang="en-US" altLang="it-IT" sz="1600" baseline="-25000">
                <a:latin typeface="Arial" pitchFamily="34" charset="0"/>
              </a:rPr>
              <a:t>1</a:t>
            </a:r>
            <a:r>
              <a:rPr lang="en-US" altLang="it-IT" sz="1600">
                <a:latin typeface="Arial" pitchFamily="34" charset="0"/>
              </a:rPr>
              <a:t> with corresponding mr</a:t>
            </a:r>
            <a:r>
              <a:rPr lang="en-US" altLang="it-IT" sz="1600" baseline="-25000">
                <a:latin typeface="Arial" pitchFamily="34" charset="0"/>
              </a:rPr>
              <a:t>1</a:t>
            </a:r>
            <a:r>
              <a:rPr lang="en-US" altLang="it-IT" sz="1600">
                <a:latin typeface="Arial" pitchFamily="34" charset="0"/>
              </a:rPr>
              <a:t>.  d</a:t>
            </a:r>
            <a:r>
              <a:rPr lang="en-US" altLang="it-IT" sz="1600" baseline="-25000">
                <a:latin typeface="Arial" pitchFamily="34" charset="0"/>
              </a:rPr>
              <a:t>1</a:t>
            </a:r>
            <a:r>
              <a:rPr lang="en-US" altLang="it-IT" sz="1600">
                <a:latin typeface="Arial" pitchFamily="34" charset="0"/>
              </a:rPr>
              <a:t> is more elastic, due to competition, and therefore flatter than d</a:t>
            </a:r>
            <a:r>
              <a:rPr lang="en-US" altLang="it-IT" sz="1600" baseline="-25000">
                <a:latin typeface="Arial" pitchFamily="34" charset="0"/>
              </a:rPr>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67"/>
                                        </p:tgtEl>
                                        <p:attrNameLst>
                                          <p:attrName>style.visibility</p:attrName>
                                        </p:attrNameLst>
                                      </p:cBhvr>
                                      <p:to>
                                        <p:strVal val="visible"/>
                                      </p:to>
                                    </p:set>
                                    <p:animEffect transition="in" filter="wipe(left)">
                                      <p:cBhvr>
                                        <p:cTn id="7" dur="500"/>
                                        <p:tgtEl>
                                          <p:spTgt spid="317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1778">
                                            <p:txEl>
                                              <p:pRg st="0" end="0"/>
                                            </p:txEl>
                                          </p:spTgt>
                                        </p:tgtEl>
                                        <p:attrNameLst>
                                          <p:attrName>style.visibility</p:attrName>
                                        </p:attrNameLst>
                                      </p:cBhvr>
                                      <p:to>
                                        <p:strVal val="visible"/>
                                      </p:to>
                                    </p:set>
                                    <p:animEffect transition="in" filter="wipe(left)">
                                      <p:cBhvr>
                                        <p:cTn id="17" dur="500"/>
                                        <p:tgtEl>
                                          <p:spTgt spid="31778">
                                            <p:txEl>
                                              <p:pRg st="0" end="0"/>
                                            </p:txEl>
                                          </p:spTgt>
                                        </p:tgtEl>
                                      </p:cBhvr>
                                    </p:animEffect>
                                  </p:childTnLst>
                                </p:cTn>
                              </p:par>
                              <p:par>
                                <p:cTn id="18" presetID="1" presetClass="exit" presetSubtype="0" fill="hold" grpId="1" nodeType="withEffect">
                                  <p:stCondLst>
                                    <p:cond delay="0"/>
                                  </p:stCondLst>
                                  <p:childTnLst>
                                    <p:set>
                                      <p:cBhvr>
                                        <p:cTn id="19" dur="1" fill="hold">
                                          <p:stCondLst>
                                            <p:cond delay="0"/>
                                          </p:stCondLst>
                                        </p:cTn>
                                        <p:tgtEl>
                                          <p:spTgt spid="31767"/>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1783"/>
                                        </p:tgtEl>
                                        <p:attrNameLst>
                                          <p:attrName>style.visibility</p:attrName>
                                        </p:attrNameLst>
                                      </p:cBhvr>
                                      <p:to>
                                        <p:strVal val="visible"/>
                                      </p:to>
                                    </p:set>
                                    <p:animEffect transition="in" filter="wipe(left)">
                                      <p:cBhvr>
                                        <p:cTn id="29" dur="500"/>
                                        <p:tgtEl>
                                          <p:spTgt spid="31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83" grpId="0"/>
      <p:bldP spid="31767" grpId="0" animBg="1"/>
      <p:bldP spid="31767"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472038457"/>
              </p:ext>
            </p:extLst>
          </p:nvPr>
        </p:nvGraphicFramePr>
        <p:xfrm>
          <a:off x="107505" y="130631"/>
          <a:ext cx="8856982" cy="5768116"/>
        </p:xfrm>
        <a:graphic>
          <a:graphicData uri="http://schemas.openxmlformats.org/drawingml/2006/table">
            <a:tbl>
              <a:tblPr firstRow="1" bandRow="1">
                <a:tableStyleId>{5C22544A-7EE6-4342-B048-85BDC9FD1C3A}</a:tableStyleId>
              </a:tblPr>
              <a:tblGrid>
                <a:gridCol w="1206429"/>
                <a:gridCol w="5353425"/>
                <a:gridCol w="445526"/>
                <a:gridCol w="1037182"/>
                <a:gridCol w="814420"/>
              </a:tblGrid>
              <a:tr h="553108">
                <a:tc>
                  <a:txBody>
                    <a:bodyPr/>
                    <a:lstStyle/>
                    <a:p>
                      <a:pPr>
                        <a:lnSpc>
                          <a:spcPct val="115000"/>
                        </a:lnSpc>
                        <a:spcAft>
                          <a:spcPts val="0"/>
                        </a:spcAft>
                      </a:pPr>
                      <a:r>
                        <a:rPr lang="it-IT" sz="1200" b="0" dirty="0" err="1">
                          <a:solidFill>
                            <a:schemeClr val="tx1"/>
                          </a:solidFill>
                          <a:effectLst/>
                          <a:latin typeface="Times New Roman" panose="02020603050405020304" pitchFamily="18" charset="0"/>
                          <a:cs typeface="Times New Roman" panose="02020603050405020304" pitchFamily="18" charset="0"/>
                        </a:rPr>
                        <a:t>Brexit</a:t>
                      </a:r>
                      <a:r>
                        <a:rPr lang="it-IT" sz="1200" b="0" dirty="0">
                          <a:solidFill>
                            <a:schemeClr val="tx1"/>
                          </a:solidFill>
                          <a:effectLst/>
                          <a:latin typeface="Times New Roman" panose="02020603050405020304" pitchFamily="18" charset="0"/>
                          <a:cs typeface="Times New Roman" panose="02020603050405020304" pitchFamily="18" charset="0"/>
                        </a:rPr>
                        <a:t> </a:t>
                      </a:r>
                    </a:p>
                    <a:p>
                      <a:pPr>
                        <a:lnSpc>
                          <a:spcPct val="115000"/>
                        </a:lnSpc>
                        <a:spcAft>
                          <a:spcPts val="0"/>
                        </a:spcAft>
                      </a:pPr>
                      <a:r>
                        <a:rPr lang="it-IT" sz="1200" b="0" dirty="0">
                          <a:solidFill>
                            <a:schemeClr val="tx1"/>
                          </a:solidFill>
                          <a:effectLst/>
                          <a:latin typeface="Times New Roman" panose="02020603050405020304" pitchFamily="18" charset="0"/>
                          <a:cs typeface="Times New Roman" panose="02020603050405020304" pitchFamily="18" charset="0"/>
                        </a:rPr>
                        <a:t>UK</a:t>
                      </a:r>
                      <a:endParaRPr lang="it-IT" sz="1200" b="0" dirty="0">
                        <a:solidFill>
                          <a:schemeClr val="tx1"/>
                        </a:solidFill>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en-US" sz="1200" b="0" dirty="0" smtClean="0">
                          <a:solidFill>
                            <a:schemeClr val="tx1"/>
                          </a:solidFill>
                          <a:effectLst/>
                          <a:latin typeface="Times New Roman" panose="02020603050405020304" pitchFamily="18" charset="0"/>
                          <a:cs typeface="Times New Roman" panose="02020603050405020304" pitchFamily="18" charset="0"/>
                        </a:rPr>
                        <a:t>S. </a:t>
                      </a:r>
                      <a:r>
                        <a:rPr lang="en-US" sz="1200" b="0" dirty="0" err="1">
                          <a:solidFill>
                            <a:schemeClr val="tx1"/>
                          </a:solidFill>
                          <a:effectLst/>
                          <a:latin typeface="Times New Roman" panose="02020603050405020304" pitchFamily="18" charset="0"/>
                          <a:cs typeface="Times New Roman" panose="02020603050405020304" pitchFamily="18" charset="0"/>
                        </a:rPr>
                        <a:t>Geyerhofer</a:t>
                      </a:r>
                      <a:r>
                        <a:rPr 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smtClean="0">
                          <a:solidFill>
                            <a:schemeClr val="tx1"/>
                          </a:solidFill>
                          <a:effectLst/>
                          <a:latin typeface="Times New Roman" panose="02020603050405020304" pitchFamily="18" charset="0"/>
                          <a:cs typeface="Times New Roman" panose="02020603050405020304" pitchFamily="18" charset="0"/>
                        </a:rPr>
                        <a:t>(Bachelor</a:t>
                      </a:r>
                      <a:r>
                        <a:rPr 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smtClean="0">
                          <a:solidFill>
                            <a:schemeClr val="tx1"/>
                          </a:solidFill>
                          <a:effectLst/>
                          <a:latin typeface="Times New Roman" panose="02020603050405020304" pitchFamily="18" charset="0"/>
                          <a:cs typeface="Times New Roman" panose="02020603050405020304" pitchFamily="18" charset="0"/>
                        </a:rPr>
                        <a:t>,M.</a:t>
                      </a:r>
                      <a:r>
                        <a:rPr lang="en-US" sz="1200" b="0" baseline="0" dirty="0" smtClean="0">
                          <a:solidFill>
                            <a:schemeClr val="tx1"/>
                          </a:solidFill>
                          <a:effectLst/>
                          <a:latin typeface="Times New Roman" panose="02020603050405020304" pitchFamily="18" charset="0"/>
                          <a:cs typeface="Times New Roman" panose="02020603050405020304" pitchFamily="18" charset="0"/>
                        </a:rPr>
                        <a:t> </a:t>
                      </a:r>
                      <a:r>
                        <a:rPr lang="en-US" sz="1200" b="0" dirty="0" err="1" smtClean="0">
                          <a:solidFill>
                            <a:schemeClr val="tx1"/>
                          </a:solidFill>
                          <a:effectLst/>
                          <a:latin typeface="Times New Roman" panose="02020603050405020304" pitchFamily="18" charset="0"/>
                          <a:cs typeface="Times New Roman" panose="02020603050405020304" pitchFamily="18" charset="0"/>
                        </a:rPr>
                        <a:t>Möllnitz</a:t>
                      </a:r>
                      <a:r>
                        <a:rPr lang="en-US" sz="1200" b="0" dirty="0" smtClean="0">
                          <a:solidFill>
                            <a:schemeClr val="tx1"/>
                          </a:solidFill>
                          <a:effectLst/>
                          <a:latin typeface="Times New Roman" panose="02020603050405020304" pitchFamily="18" charset="0"/>
                          <a:cs typeface="Times New Roman" panose="02020603050405020304" pitchFamily="18" charset="0"/>
                        </a:rPr>
                        <a:t> (Master</a:t>
                      </a:r>
                      <a:r>
                        <a:rPr 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smtClean="0">
                          <a:solidFill>
                            <a:schemeClr val="tx1"/>
                          </a:solidFill>
                          <a:effectLst/>
                          <a:latin typeface="Times New Roman" panose="02020603050405020304" pitchFamily="18" charset="0"/>
                          <a:cs typeface="Times New Roman" panose="02020603050405020304" pitchFamily="18" charset="0"/>
                        </a:rPr>
                        <a:t>R.</a:t>
                      </a:r>
                      <a:r>
                        <a:rPr lang="en-US" sz="1200" b="0" baseline="0" dirty="0" smtClean="0">
                          <a:solidFill>
                            <a:schemeClr val="tx1"/>
                          </a:solidFill>
                          <a:effectLst/>
                          <a:latin typeface="Times New Roman" panose="02020603050405020304" pitchFamily="18" charset="0"/>
                          <a:cs typeface="Times New Roman" panose="02020603050405020304" pitchFamily="18" charset="0"/>
                        </a:rPr>
                        <a:t> </a:t>
                      </a:r>
                      <a:r>
                        <a:rPr lang="en-US" sz="1200" b="0" dirty="0" err="1" smtClean="0">
                          <a:solidFill>
                            <a:schemeClr val="tx1"/>
                          </a:solidFill>
                          <a:effectLst/>
                          <a:latin typeface="Times New Roman" panose="02020603050405020304" pitchFamily="18" charset="0"/>
                          <a:cs typeface="Times New Roman" panose="02020603050405020304" pitchFamily="18" charset="0"/>
                        </a:rPr>
                        <a:t>Stofanakova</a:t>
                      </a:r>
                      <a:r>
                        <a:rPr lang="en-US" sz="1200" b="0" dirty="0" smtClean="0">
                          <a:solidFill>
                            <a:schemeClr val="tx1"/>
                          </a:solidFill>
                          <a:effectLst/>
                          <a:latin typeface="Times New Roman" panose="02020603050405020304" pitchFamily="18" charset="0"/>
                          <a:cs typeface="Times New Roman" panose="02020603050405020304" pitchFamily="18" charset="0"/>
                        </a:rPr>
                        <a:t> (Bachelor</a:t>
                      </a:r>
                      <a:r>
                        <a:rPr lang="en-US" sz="1200" b="0" dirty="0">
                          <a:solidFill>
                            <a:schemeClr val="tx1"/>
                          </a:solidFill>
                          <a:effectLst/>
                          <a:latin typeface="Times New Roman" panose="02020603050405020304" pitchFamily="18" charset="0"/>
                          <a:cs typeface="Times New Roman" panose="02020603050405020304" pitchFamily="18" charset="0"/>
                        </a:rPr>
                        <a:t>), </a:t>
                      </a:r>
                      <a:r>
                        <a:rPr lang="en-US" sz="1200" b="0" dirty="0" smtClean="0">
                          <a:solidFill>
                            <a:schemeClr val="tx1"/>
                          </a:solidFill>
                          <a:effectLst/>
                          <a:latin typeface="Times New Roman" panose="02020603050405020304" pitchFamily="18" charset="0"/>
                          <a:cs typeface="Times New Roman" panose="02020603050405020304" pitchFamily="18" charset="0"/>
                        </a:rPr>
                        <a:t>F.</a:t>
                      </a:r>
                      <a:r>
                        <a:rPr lang="en-US" sz="1200" b="0" baseline="0" dirty="0" smtClean="0">
                          <a:solidFill>
                            <a:schemeClr val="tx1"/>
                          </a:solidFill>
                          <a:effectLst/>
                          <a:latin typeface="Times New Roman" panose="02020603050405020304" pitchFamily="18" charset="0"/>
                          <a:cs typeface="Times New Roman" panose="02020603050405020304" pitchFamily="18" charset="0"/>
                        </a:rPr>
                        <a:t> </a:t>
                      </a:r>
                      <a:r>
                        <a:rPr lang="en-US" sz="1200" b="0" dirty="0" err="1" smtClean="0">
                          <a:solidFill>
                            <a:schemeClr val="tx1"/>
                          </a:solidFill>
                          <a:effectLst/>
                          <a:latin typeface="Times New Roman" panose="02020603050405020304" pitchFamily="18" charset="0"/>
                          <a:cs typeface="Times New Roman" panose="02020603050405020304" pitchFamily="18" charset="0"/>
                        </a:rPr>
                        <a:t>Canjels</a:t>
                      </a:r>
                      <a:r>
                        <a:rPr lang="en-US" sz="1200" b="0" dirty="0" smtClean="0">
                          <a:solidFill>
                            <a:schemeClr val="tx1"/>
                          </a:solidFill>
                          <a:effectLst/>
                          <a:latin typeface="Times New Roman" panose="02020603050405020304" pitchFamily="18" charset="0"/>
                          <a:cs typeface="Times New Roman" panose="02020603050405020304" pitchFamily="18" charset="0"/>
                        </a:rPr>
                        <a:t> (</a:t>
                      </a:r>
                      <a:r>
                        <a:rPr lang="en-US" sz="1200" b="0" baseline="0" dirty="0" smtClean="0">
                          <a:solidFill>
                            <a:schemeClr val="tx1"/>
                          </a:solidFill>
                          <a:effectLst/>
                          <a:latin typeface="Times New Roman" panose="02020603050405020304" pitchFamily="18" charset="0"/>
                          <a:cs typeface="Times New Roman" panose="02020603050405020304" pitchFamily="18" charset="0"/>
                        </a:rPr>
                        <a:t>B</a:t>
                      </a:r>
                      <a:r>
                        <a:rPr lang="en-US" sz="1200" b="0" dirty="0" smtClean="0">
                          <a:solidFill>
                            <a:schemeClr val="tx1"/>
                          </a:solidFill>
                          <a:effectLst/>
                          <a:latin typeface="Times New Roman" panose="02020603050405020304" pitchFamily="18" charset="0"/>
                          <a:cs typeface="Times New Roman" panose="02020603050405020304" pitchFamily="18" charset="0"/>
                        </a:rPr>
                        <a:t>achelor</a:t>
                      </a:r>
                      <a:r>
                        <a:rPr lang="en-US" sz="1200" b="0" dirty="0">
                          <a:solidFill>
                            <a:schemeClr val="tx1"/>
                          </a:solidFill>
                          <a:effectLst/>
                          <a:latin typeface="Times New Roman" panose="02020603050405020304" pitchFamily="18" charset="0"/>
                          <a:cs typeface="Times New Roman" panose="02020603050405020304" pitchFamily="18" charset="0"/>
                        </a:rPr>
                        <a:t>)</a:t>
                      </a:r>
                      <a:endParaRPr lang="it-IT" sz="1200" b="0" dirty="0">
                        <a:solidFill>
                          <a:schemeClr val="tx1"/>
                        </a:solidFill>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pPr>
                      <a:r>
                        <a:rPr lang="it-IT" sz="1200" b="0" dirty="0" smtClean="0">
                          <a:solidFill>
                            <a:schemeClr val="tx1"/>
                          </a:solidFill>
                          <a:effectLst/>
                          <a:latin typeface="Times New Roman" panose="02020603050405020304" pitchFamily="18" charset="0"/>
                          <a:cs typeface="Times New Roman" panose="02020603050405020304" pitchFamily="18" charset="0"/>
                        </a:rPr>
                        <a:t>30</a:t>
                      </a:r>
                      <a:endParaRPr lang="it-IT" sz="1200" b="0" dirty="0">
                        <a:solidFill>
                          <a:schemeClr val="tx1"/>
                        </a:solidFill>
                        <a:effectLst/>
                        <a:latin typeface="Times New Roman" panose="02020603050405020304" pitchFamily="18" charset="0"/>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200" b="0" kern="1200" dirty="0" smtClean="0">
                          <a:solidFill>
                            <a:schemeClr val="dk1"/>
                          </a:solidFill>
                          <a:effectLst/>
                          <a:latin typeface="Times New Roman" panose="02020603050405020304" pitchFamily="18" charset="0"/>
                          <a:ea typeface="+mn-ea"/>
                          <a:cs typeface="Times New Roman" panose="02020603050405020304" pitchFamily="18" charset="0"/>
                        </a:rPr>
                        <a:t>4 Erasmus </a:t>
                      </a:r>
                      <a:endParaRPr lang="it-IT" sz="1200" b="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200" b="0" kern="1200" dirty="0">
                          <a:solidFill>
                            <a:schemeClr val="dk1"/>
                          </a:solidFill>
                          <a:effectLst/>
                          <a:latin typeface="Times New Roman" panose="02020603050405020304" pitchFamily="18" charset="0"/>
                          <a:ea typeface="+mn-ea"/>
                          <a:cs typeface="Times New Roman" panose="02020603050405020304" pitchFamily="18" charset="0"/>
                        </a:rPr>
                        <a:t>4/11</a:t>
                      </a:r>
                    </a:p>
                  </a:txBody>
                  <a:tcPr marL="19070" marR="19070" marT="12915" marB="12915">
                    <a:solidFill>
                      <a:schemeClr val="bg2">
                        <a:lumMod val="90000"/>
                      </a:schemeClr>
                    </a:solidFill>
                  </a:tcPr>
                </a:tc>
              </a:tr>
              <a:tr h="241001">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Germany</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en-US" sz="1200">
                          <a:effectLst/>
                          <a:latin typeface="Times New Roman" panose="02020603050405020304" pitchFamily="18" charset="0"/>
                          <a:cs typeface="Times New Roman" panose="02020603050405020304" pitchFamily="18" charset="0"/>
                        </a:rPr>
                        <a:t>Nina Kunzmann , </a:t>
                      </a:r>
                      <a:r>
                        <a:rPr lang="it-IT" sz="1200">
                          <a:effectLst/>
                          <a:latin typeface="Times New Roman" panose="02020603050405020304" pitchFamily="18" charset="0"/>
                          <a:cs typeface="Times New Roman" panose="02020603050405020304" pitchFamily="18" charset="0"/>
                        </a:rPr>
                        <a:t>Victoria Pörings, Caro Preuß</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400" b="1" kern="1200" dirty="0" smtClean="0">
                          <a:solidFill>
                            <a:srgbClr val="FF0000"/>
                          </a:solidFill>
                          <a:effectLst/>
                          <a:latin typeface="Times New Roman" panose="02020603050405020304" pitchFamily="18" charset="0"/>
                          <a:ea typeface="+mn-ea"/>
                          <a:cs typeface="Times New Roman" panose="02020603050405020304" pitchFamily="18" charset="0"/>
                        </a:rPr>
                        <a:t>3 </a:t>
                      </a:r>
                      <a:r>
                        <a:rPr lang="it-IT" sz="1400" b="1" kern="1200" dirty="0">
                          <a:solidFill>
                            <a:srgbClr val="FF0000"/>
                          </a:solidFill>
                          <a:effectLst/>
                          <a:latin typeface="Times New Roman" panose="02020603050405020304" pitchFamily="18" charset="0"/>
                          <a:ea typeface="+mn-ea"/>
                          <a:cs typeface="Times New Roman" panose="02020603050405020304" pitchFamily="18" charset="0"/>
                        </a:rPr>
                        <a:t>Erasmus </a:t>
                      </a: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4/11</a:t>
                      </a:r>
                    </a:p>
                  </a:txBody>
                  <a:tcPr marL="19070" marR="19070" marT="12915" marB="12915">
                    <a:solidFill>
                      <a:schemeClr val="bg2">
                        <a:lumMod val="90000"/>
                      </a:schemeClr>
                    </a:solidFill>
                  </a:tcPr>
                </a:tc>
              </a:tr>
              <a:tr h="313827">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Italy</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es-ES_tradnl" sz="1200" dirty="0" smtClean="0">
                          <a:effectLst/>
                          <a:latin typeface="Times New Roman" panose="02020603050405020304" pitchFamily="18" charset="0"/>
                          <a:cs typeface="Times New Roman" panose="02020603050405020304" pitchFamily="18" charset="0"/>
                        </a:rPr>
                        <a:t>J. C.</a:t>
                      </a:r>
                      <a:r>
                        <a:rPr lang="es-ES_tradnl" sz="1200" baseline="0" dirty="0" smtClean="0">
                          <a:effectLst/>
                          <a:latin typeface="Times New Roman" panose="02020603050405020304" pitchFamily="18" charset="0"/>
                          <a:cs typeface="Times New Roman" panose="02020603050405020304" pitchFamily="18" charset="0"/>
                        </a:rPr>
                        <a:t> </a:t>
                      </a:r>
                      <a:r>
                        <a:rPr lang="es-ES_tradnl" sz="1200" dirty="0" smtClean="0">
                          <a:effectLst/>
                          <a:latin typeface="Times New Roman" panose="02020603050405020304" pitchFamily="18" charset="0"/>
                          <a:cs typeface="Times New Roman" panose="02020603050405020304" pitchFamily="18" charset="0"/>
                        </a:rPr>
                        <a:t>Cuenca </a:t>
                      </a:r>
                      <a:r>
                        <a:rPr lang="es-ES_tradnl" sz="1200" dirty="0">
                          <a:effectLst/>
                          <a:latin typeface="Times New Roman" panose="02020603050405020304" pitchFamily="18" charset="0"/>
                          <a:cs typeface="Times New Roman" panose="02020603050405020304" pitchFamily="18" charset="0"/>
                        </a:rPr>
                        <a:t>Serrano, </a:t>
                      </a:r>
                      <a:r>
                        <a:rPr lang="es-ES_tradnl" sz="1200" dirty="0" smtClean="0">
                          <a:effectLst/>
                          <a:latin typeface="Times New Roman" panose="02020603050405020304" pitchFamily="18" charset="0"/>
                          <a:cs typeface="Times New Roman" panose="02020603050405020304" pitchFamily="18" charset="0"/>
                        </a:rPr>
                        <a:t>D. </a:t>
                      </a:r>
                      <a:r>
                        <a:rPr lang="es-ES_tradnl" sz="1200" dirty="0">
                          <a:effectLst/>
                          <a:latin typeface="Times New Roman" panose="02020603050405020304" pitchFamily="18" charset="0"/>
                          <a:cs typeface="Times New Roman" panose="02020603050405020304" pitchFamily="18" charset="0"/>
                        </a:rPr>
                        <a:t>Lopez Laguardia, </a:t>
                      </a:r>
                      <a:r>
                        <a:rPr lang="es-ES_tradnl" sz="1200" dirty="0" smtClean="0">
                          <a:effectLst/>
                          <a:latin typeface="Times New Roman" panose="02020603050405020304" pitchFamily="18" charset="0"/>
                          <a:cs typeface="Times New Roman" panose="02020603050405020304" pitchFamily="18" charset="0"/>
                        </a:rPr>
                        <a:t>M. </a:t>
                      </a:r>
                      <a:r>
                        <a:rPr lang="es-ES_tradnl" sz="1200" dirty="0">
                          <a:effectLst/>
                          <a:latin typeface="Times New Roman" panose="02020603050405020304" pitchFamily="18" charset="0"/>
                          <a:cs typeface="Times New Roman" panose="02020603050405020304" pitchFamily="18" charset="0"/>
                        </a:rPr>
                        <a:t>Jimenez Nieto </a:t>
                      </a:r>
                      <a:r>
                        <a:rPr lang="es-ES_tradnl" sz="1200" dirty="0" smtClean="0">
                          <a:effectLst/>
                          <a:latin typeface="Times New Roman" panose="02020603050405020304" pitchFamily="18" charset="0"/>
                          <a:cs typeface="Times New Roman" panose="02020603050405020304" pitchFamily="18" charset="0"/>
                        </a:rPr>
                        <a:t> M. </a:t>
                      </a:r>
                      <a:r>
                        <a:rPr lang="es-ES_tradnl" sz="1200" dirty="0">
                          <a:effectLst/>
                          <a:latin typeface="Times New Roman" panose="02020603050405020304" pitchFamily="18" charset="0"/>
                          <a:cs typeface="Times New Roman" panose="02020603050405020304" pitchFamily="18" charset="0"/>
                        </a:rPr>
                        <a:t>van Nuland Azuaga.</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 </a:t>
                      </a: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4/11</a:t>
                      </a:r>
                    </a:p>
                  </a:txBody>
                  <a:tcPr marL="19070" marR="19070" marT="12915" marB="12915">
                    <a:solidFill>
                      <a:schemeClr val="bg2">
                        <a:lumMod val="90000"/>
                      </a:schemeClr>
                    </a:solidFill>
                  </a:tcPr>
                </a:tc>
              </a:tr>
              <a:tr h="360040">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Spain</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es-ES_tradnl" sz="1200" dirty="0" smtClean="0">
                          <a:effectLst/>
                          <a:latin typeface="Times New Roman" panose="02020603050405020304" pitchFamily="18" charset="0"/>
                          <a:cs typeface="Times New Roman" panose="02020603050405020304" pitchFamily="18" charset="0"/>
                        </a:rPr>
                        <a:t>A. </a:t>
                      </a:r>
                      <a:r>
                        <a:rPr lang="es-ES_tradnl" sz="1200" dirty="0">
                          <a:effectLst/>
                          <a:latin typeface="Times New Roman" panose="02020603050405020304" pitchFamily="18" charset="0"/>
                          <a:cs typeface="Times New Roman" panose="02020603050405020304" pitchFamily="18" charset="0"/>
                        </a:rPr>
                        <a:t>Simón Díaz, </a:t>
                      </a:r>
                      <a:r>
                        <a:rPr lang="es-ES_tradnl" sz="1200" dirty="0" smtClean="0">
                          <a:effectLst/>
                          <a:latin typeface="Times New Roman" panose="02020603050405020304" pitchFamily="18" charset="0"/>
                          <a:cs typeface="Times New Roman" panose="02020603050405020304" pitchFamily="18" charset="0"/>
                        </a:rPr>
                        <a:t>B. </a:t>
                      </a:r>
                      <a:r>
                        <a:rPr lang="es-ES_tradnl" sz="1200" dirty="0">
                          <a:effectLst/>
                          <a:latin typeface="Times New Roman" panose="02020603050405020304" pitchFamily="18" charset="0"/>
                          <a:cs typeface="Times New Roman" panose="02020603050405020304" pitchFamily="18" charset="0"/>
                        </a:rPr>
                        <a:t>Ramón Cienfuegos-Jovellanos, </a:t>
                      </a:r>
                      <a:r>
                        <a:rPr lang="es-ES_tradnl" sz="1200" dirty="0" smtClean="0">
                          <a:effectLst/>
                          <a:latin typeface="Times New Roman" panose="02020603050405020304" pitchFamily="18" charset="0"/>
                          <a:cs typeface="Times New Roman" panose="02020603050405020304" pitchFamily="18" charset="0"/>
                        </a:rPr>
                        <a:t>L </a:t>
                      </a:r>
                      <a:r>
                        <a:rPr lang="es-ES_tradnl" sz="1200" dirty="0">
                          <a:effectLst/>
                          <a:latin typeface="Times New Roman" panose="02020603050405020304" pitchFamily="18" charset="0"/>
                          <a:cs typeface="Times New Roman" panose="02020603050405020304" pitchFamily="18" charset="0"/>
                        </a:rPr>
                        <a:t>Porto Vergara </a:t>
                      </a:r>
                      <a:r>
                        <a:rPr lang="es-ES_tradnl" sz="1200" dirty="0" smtClean="0">
                          <a:effectLst/>
                          <a:latin typeface="Times New Roman" panose="02020603050405020304" pitchFamily="18" charset="0"/>
                          <a:cs typeface="Times New Roman" panose="02020603050405020304" pitchFamily="18" charset="0"/>
                        </a:rPr>
                        <a:t>C </a:t>
                      </a:r>
                      <a:r>
                        <a:rPr lang="es-ES_tradnl" sz="1200" dirty="0">
                          <a:effectLst/>
                          <a:latin typeface="Times New Roman" panose="02020603050405020304" pitchFamily="18" charset="0"/>
                          <a:cs typeface="Times New Roman" panose="02020603050405020304" pitchFamily="18" charset="0"/>
                        </a:rPr>
                        <a:t>Manea Surubaru.</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 </a:t>
                      </a:r>
                    </a:p>
                  </a:txBody>
                  <a:tcPr marL="19070" marR="19070" marT="12915" marB="12915">
                    <a:solidFill>
                      <a:schemeClr val="bg2">
                        <a:lumMod val="9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a:t>
                      </a:r>
                      <a:r>
                        <a:rPr lang="it-IT" sz="1200" kern="1200" dirty="0" smtClean="0">
                          <a:solidFill>
                            <a:schemeClr val="dk1"/>
                          </a:solidFill>
                          <a:effectLst/>
                          <a:latin typeface="Times New Roman" panose="02020603050405020304" pitchFamily="18" charset="0"/>
                          <a:ea typeface="+mn-ea"/>
                          <a:cs typeface="Times New Roman" panose="02020603050405020304" pitchFamily="18" charset="0"/>
                        </a:rPr>
                        <a:t>/11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bg2">
                        <a:lumMod val="90000"/>
                      </a:schemeClr>
                    </a:solidFill>
                  </a:tcPr>
                </a:tc>
              </a:tr>
              <a:tr h="373145">
                <a:tc>
                  <a:txBody>
                    <a:bodyPr/>
                    <a:lstStyle/>
                    <a:p>
                      <a:pPr>
                        <a:lnSpc>
                          <a:spcPct val="115000"/>
                        </a:lnSpc>
                        <a:spcAft>
                          <a:spcPts val="0"/>
                        </a:spcAft>
                      </a:pPr>
                      <a:r>
                        <a:rPr lang="en-GB" sz="1200" dirty="0">
                          <a:effectLst/>
                          <a:latin typeface="Times New Roman" panose="02020603050405020304" pitchFamily="18" charset="0"/>
                          <a:cs typeface="Times New Roman" panose="02020603050405020304" pitchFamily="18" charset="0"/>
                        </a:rPr>
                        <a:t>France</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dirty="0" smtClean="0">
                          <a:effectLst/>
                          <a:latin typeface="Times New Roman" panose="02020603050405020304" pitchFamily="18" charset="0"/>
                          <a:cs typeface="Times New Roman" panose="02020603050405020304" pitchFamily="18" charset="0"/>
                        </a:rPr>
                        <a:t>F </a:t>
                      </a:r>
                      <a:r>
                        <a:rPr lang="en-GB" sz="1200" dirty="0" err="1">
                          <a:effectLst/>
                          <a:latin typeface="Times New Roman" panose="02020603050405020304" pitchFamily="18" charset="0"/>
                          <a:cs typeface="Times New Roman" panose="02020603050405020304" pitchFamily="18" charset="0"/>
                        </a:rPr>
                        <a:t>Yskout</a:t>
                      </a:r>
                      <a:r>
                        <a:rPr lang="en-GB" sz="1200" dirty="0">
                          <a:effectLst/>
                          <a:latin typeface="Times New Roman" panose="02020603050405020304" pitchFamily="18" charset="0"/>
                          <a:cs typeface="Times New Roman" panose="02020603050405020304" pitchFamily="18" charset="0"/>
                        </a:rPr>
                        <a:t>, L, </a:t>
                      </a:r>
                      <a:r>
                        <a:rPr lang="en-GB" sz="1200" dirty="0" err="1">
                          <a:effectLst/>
                          <a:latin typeface="Times New Roman" panose="02020603050405020304" pitchFamily="18" charset="0"/>
                          <a:cs typeface="Times New Roman" panose="02020603050405020304" pitchFamily="18" charset="0"/>
                        </a:rPr>
                        <a:t>Scheldewaert</a:t>
                      </a:r>
                      <a:r>
                        <a:rPr lang="en-GB" sz="1200" dirty="0">
                          <a:effectLst/>
                          <a:latin typeface="Times New Roman" panose="02020603050405020304" pitchFamily="18" charset="0"/>
                          <a:cs typeface="Times New Roman" panose="02020603050405020304" pitchFamily="18" charset="0"/>
                        </a:rPr>
                        <a:t>, J. </a:t>
                      </a:r>
                      <a:r>
                        <a:rPr lang="en-GB" sz="1200" dirty="0" err="1">
                          <a:effectLst/>
                          <a:latin typeface="Times New Roman" panose="02020603050405020304" pitchFamily="18" charset="0"/>
                          <a:cs typeface="Times New Roman" panose="02020603050405020304" pitchFamily="18" charset="0"/>
                        </a:rPr>
                        <a:t>Puelings</a:t>
                      </a:r>
                      <a:r>
                        <a:rPr lang="en-GB" sz="1200" dirty="0">
                          <a:effectLst/>
                          <a:latin typeface="Times New Roman" panose="02020603050405020304" pitchFamily="18" charset="0"/>
                          <a:cs typeface="Times New Roman" panose="02020603050405020304" pitchFamily="18" charset="0"/>
                        </a:rPr>
                        <a:t>, M. </a:t>
                      </a:r>
                      <a:r>
                        <a:rPr lang="en-GB" sz="1200" dirty="0" err="1" smtClean="0">
                          <a:effectLst/>
                          <a:latin typeface="Times New Roman" panose="02020603050405020304" pitchFamily="18" charset="0"/>
                          <a:cs typeface="Times New Roman" panose="02020603050405020304" pitchFamily="18" charset="0"/>
                        </a:rPr>
                        <a:t>Dobblelaere</a:t>
                      </a:r>
                      <a:endParaRPr lang="it-IT" sz="1200" b="1" dirty="0">
                        <a:solidFill>
                          <a:srgbClr val="FF0000"/>
                        </a:solidFill>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30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400" b="1" kern="1200" dirty="0" smtClean="0">
                          <a:solidFill>
                            <a:srgbClr val="FF0000"/>
                          </a:solidFill>
                          <a:effectLst/>
                          <a:latin typeface="Times New Roman" panose="02020603050405020304" pitchFamily="18" charset="0"/>
                          <a:ea typeface="+mn-ea"/>
                          <a:cs typeface="Times New Roman" panose="02020603050405020304" pitchFamily="18" charset="0"/>
                        </a:rPr>
                        <a:t>4 </a:t>
                      </a:r>
                      <a:r>
                        <a:rPr lang="en-GB" sz="1400" b="1" kern="1200" dirty="0">
                          <a:solidFill>
                            <a:srgbClr val="FF0000"/>
                          </a:solidFill>
                          <a:effectLst/>
                          <a:latin typeface="Times New Roman" panose="02020603050405020304" pitchFamily="18" charset="0"/>
                          <a:ea typeface="+mn-ea"/>
                          <a:cs typeface="Times New Roman" panose="02020603050405020304" pitchFamily="18" charset="0"/>
                        </a:rPr>
                        <a:t>Erasmus</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7/11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r>
              <a:tr h="268931">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Netherland</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US" sz="1200" dirty="0" err="1">
                          <a:effectLst/>
                          <a:latin typeface="Times New Roman" panose="02020603050405020304" pitchFamily="18" charset="0"/>
                          <a:cs typeface="Times New Roman" panose="02020603050405020304" pitchFamily="18" charset="0"/>
                        </a:rPr>
                        <a:t>Martijn</a:t>
                      </a:r>
                      <a:r>
                        <a:rPr lang="en-US" sz="1200" dirty="0">
                          <a:effectLst/>
                          <a:latin typeface="Times New Roman" panose="02020603050405020304" pitchFamily="18" charset="0"/>
                          <a:cs typeface="Times New Roman" panose="02020603050405020304" pitchFamily="18" charset="0"/>
                        </a:rPr>
                        <a:t> van </a:t>
                      </a:r>
                      <a:r>
                        <a:rPr lang="en-US" sz="1200" dirty="0" err="1">
                          <a:effectLst/>
                          <a:latin typeface="Times New Roman" panose="02020603050405020304" pitchFamily="18" charset="0"/>
                          <a:cs typeface="Times New Roman" panose="02020603050405020304" pitchFamily="18" charset="0"/>
                        </a:rPr>
                        <a:t>Rijnsoever</a:t>
                      </a:r>
                      <a:r>
                        <a:rPr lang="en-US" sz="1200" dirty="0">
                          <a:effectLst/>
                          <a:latin typeface="Times New Roman" panose="02020603050405020304" pitchFamily="18" charset="0"/>
                          <a:cs typeface="Times New Roman" panose="02020603050405020304" pitchFamily="18" charset="0"/>
                        </a:rPr>
                        <a:t>, Thijs Kamp, Sander </a:t>
                      </a:r>
                      <a:r>
                        <a:rPr lang="en-US" sz="1200" dirty="0" err="1">
                          <a:effectLst/>
                          <a:latin typeface="Times New Roman" panose="02020603050405020304" pitchFamily="18" charset="0"/>
                          <a:cs typeface="Times New Roman" panose="02020603050405020304" pitchFamily="18" charset="0"/>
                        </a:rPr>
                        <a:t>Liesting</a:t>
                      </a:r>
                      <a:r>
                        <a:rPr lang="en-US" sz="1200" dirty="0">
                          <a:effectLst/>
                          <a:latin typeface="Times New Roman" panose="02020603050405020304" pitchFamily="18" charset="0"/>
                          <a:cs typeface="Times New Roman" panose="02020603050405020304" pitchFamily="18" charset="0"/>
                        </a:rPr>
                        <a:t> and </a:t>
                      </a:r>
                      <a:r>
                        <a:rPr lang="en-US" sz="1200" dirty="0" err="1">
                          <a:effectLst/>
                          <a:latin typeface="Times New Roman" panose="02020603050405020304" pitchFamily="18" charset="0"/>
                          <a:cs typeface="Times New Roman" panose="02020603050405020304" pitchFamily="18" charset="0"/>
                        </a:rPr>
                        <a:t>Youri</a:t>
                      </a:r>
                      <a:r>
                        <a:rPr lang="en-US" sz="1200" dirty="0">
                          <a:effectLst/>
                          <a:latin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cs typeface="Times New Roman" panose="02020603050405020304" pitchFamily="18" charset="0"/>
                        </a:rPr>
                        <a:t>Buskens</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dirty="0">
                          <a:effectLst/>
                          <a:highlight>
                            <a:srgbClr val="FFFF00"/>
                          </a:highlight>
                          <a:latin typeface="Times New Roman" panose="02020603050405020304" pitchFamily="18" charset="0"/>
                          <a:cs typeface="Times New Roman" panose="02020603050405020304" pitchFamily="18" charset="0"/>
                        </a:rPr>
                        <a:t> </a:t>
                      </a:r>
                      <a:r>
                        <a:rPr lang="en-GB" sz="1200" dirty="0" smtClean="0">
                          <a:effectLst/>
                          <a:highlight>
                            <a:srgbClr val="FFFF00"/>
                          </a:highligh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kern="1200" dirty="0">
                          <a:solidFill>
                            <a:schemeClr val="dk1"/>
                          </a:solidFill>
                          <a:effectLst/>
                          <a:latin typeface="Times New Roman" panose="02020603050405020304" pitchFamily="18" charset="0"/>
                          <a:ea typeface="+mn-ea"/>
                          <a:cs typeface="Times New Roman" panose="02020603050405020304" pitchFamily="18" charset="0"/>
                        </a:rPr>
                        <a:t> </a:t>
                      </a:r>
                      <a:r>
                        <a:rPr lang="en-GB" sz="1400" b="1" kern="1200" dirty="0" smtClean="0">
                          <a:solidFill>
                            <a:srgbClr val="FF0000"/>
                          </a:solidFill>
                          <a:effectLst/>
                          <a:latin typeface="Times New Roman" panose="02020603050405020304" pitchFamily="18" charset="0"/>
                          <a:ea typeface="+mn-ea"/>
                          <a:cs typeface="Times New Roman" panose="02020603050405020304" pitchFamily="18" charset="0"/>
                        </a:rPr>
                        <a:t>4 Erasmus</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GB" sz="1200" kern="1200" dirty="0">
                          <a:solidFill>
                            <a:schemeClr val="dk1"/>
                          </a:solidFill>
                          <a:effectLst/>
                          <a:latin typeface="Times New Roman" panose="02020603050405020304" pitchFamily="18" charset="0"/>
                          <a:ea typeface="+mn-ea"/>
                          <a:cs typeface="Times New Roman" panose="02020603050405020304" pitchFamily="18" charset="0"/>
                        </a:rPr>
                        <a:t> </a:t>
                      </a: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7/11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r>
              <a:tr h="382359">
                <a:tc>
                  <a:txBody>
                    <a:bodyPr/>
                    <a:lstStyle/>
                    <a:p>
                      <a:pPr>
                        <a:lnSpc>
                          <a:spcPct val="115000"/>
                        </a:lnSpc>
                        <a:spcAft>
                          <a:spcPts val="0"/>
                        </a:spcAft>
                      </a:pPr>
                      <a:r>
                        <a:rPr lang="it-IT" sz="1200">
                          <a:effectLst/>
                          <a:latin typeface="Times New Roman" panose="02020603050405020304" pitchFamily="18" charset="0"/>
                          <a:cs typeface="Times New Roman" panose="02020603050405020304" pitchFamily="18" charset="0"/>
                        </a:rPr>
                        <a:t>Ireland</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en-US" sz="1200" dirty="0">
                          <a:effectLst/>
                          <a:latin typeface="Times New Roman" panose="02020603050405020304" pitchFamily="18" charset="0"/>
                          <a:cs typeface="Times New Roman" panose="02020603050405020304" pitchFamily="18" charset="0"/>
                        </a:rPr>
                        <a:t>Frederique </a:t>
                      </a:r>
                      <a:r>
                        <a:rPr lang="en-US" sz="1200" dirty="0" err="1">
                          <a:effectLst/>
                          <a:latin typeface="Times New Roman" panose="02020603050405020304" pitchFamily="18" charset="0"/>
                          <a:cs typeface="Times New Roman" panose="02020603050405020304" pitchFamily="18" charset="0"/>
                        </a:rPr>
                        <a:t>Bosveld</a:t>
                      </a:r>
                      <a:r>
                        <a:rPr lang="en-US" sz="1200" dirty="0">
                          <a:effectLst/>
                          <a:latin typeface="Times New Roman" panose="02020603050405020304" pitchFamily="18" charset="0"/>
                          <a:cs typeface="Times New Roman" panose="02020603050405020304" pitchFamily="18" charset="0"/>
                        </a:rPr>
                        <a:t>, Anastasia </a:t>
                      </a:r>
                      <a:r>
                        <a:rPr lang="en-US" sz="1200" dirty="0" err="1">
                          <a:effectLst/>
                          <a:latin typeface="Times New Roman" panose="02020603050405020304" pitchFamily="18" charset="0"/>
                          <a:cs typeface="Times New Roman" panose="02020603050405020304" pitchFamily="18" charset="0"/>
                        </a:rPr>
                        <a:t>Weiz</a:t>
                      </a:r>
                      <a:r>
                        <a:rPr lang="en-US" sz="1200" dirty="0">
                          <a:effectLst/>
                          <a:latin typeface="Times New Roman" panose="02020603050405020304" pitchFamily="18" charset="0"/>
                          <a:cs typeface="Times New Roman" panose="02020603050405020304" pitchFamily="18" charset="0"/>
                        </a:rPr>
                        <a:t>, Gina </a:t>
                      </a:r>
                      <a:r>
                        <a:rPr lang="en-US" sz="1200" dirty="0" err="1">
                          <a:effectLst/>
                          <a:latin typeface="Times New Roman" panose="02020603050405020304" pitchFamily="18" charset="0"/>
                          <a:cs typeface="Times New Roman" panose="02020603050405020304" pitchFamily="18" charset="0"/>
                        </a:rPr>
                        <a:t>Kuhlmann</a:t>
                      </a:r>
                      <a:r>
                        <a:rPr lang="en-US" sz="1200" dirty="0">
                          <a:effectLst/>
                          <a:latin typeface="Times New Roman" panose="02020603050405020304" pitchFamily="18" charset="0"/>
                          <a:cs typeface="Times New Roman" panose="02020603050405020304" pitchFamily="18" charset="0"/>
                        </a:rPr>
                        <a:t> and Isabelle Schrage</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 </a:t>
                      </a:r>
                    </a:p>
                  </a:txBody>
                  <a:tcPr marL="19070" marR="19070" marT="12915" marB="12915">
                    <a:solidFill>
                      <a:schemeClr val="accent4">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7/11</a:t>
                      </a:r>
                    </a:p>
                  </a:txBody>
                  <a:tcPr marL="19070" marR="19070" marT="12915" marB="12915">
                    <a:solidFill>
                      <a:schemeClr val="accent4">
                        <a:lumMod val="20000"/>
                        <a:lumOff val="80000"/>
                      </a:schemeClr>
                    </a:solidFill>
                  </a:tcPr>
                </a:tc>
              </a:tr>
              <a:tr h="288786">
                <a:tc>
                  <a:txBody>
                    <a:bodyPr/>
                    <a:lstStyle/>
                    <a:p>
                      <a:pPr>
                        <a:lnSpc>
                          <a:spcPct val="115000"/>
                        </a:lnSpc>
                        <a:spcAft>
                          <a:spcPts val="0"/>
                        </a:spcAft>
                      </a:pPr>
                      <a:r>
                        <a:rPr lang="it-IT" sz="1200">
                          <a:effectLst/>
                          <a:latin typeface="Times New Roman" panose="02020603050405020304" pitchFamily="18" charset="0"/>
                          <a:cs typeface="Times New Roman" panose="02020603050405020304" pitchFamily="18" charset="0"/>
                        </a:rPr>
                        <a:t>Poland</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 </a:t>
                      </a:r>
                      <a:r>
                        <a:rPr lang="it-IT" sz="1200" dirty="0" smtClean="0">
                          <a:effectLst/>
                          <a:latin typeface="Times New Roman" panose="02020603050405020304" pitchFamily="18" charset="0"/>
                          <a:cs typeface="Times New Roman" panose="02020603050405020304" pitchFamily="18" charset="0"/>
                        </a:rPr>
                        <a:t>A </a:t>
                      </a:r>
                      <a:r>
                        <a:rPr lang="it-IT" sz="1200" dirty="0" err="1">
                          <a:effectLst/>
                          <a:latin typeface="Times New Roman" panose="02020603050405020304" pitchFamily="18" charset="0"/>
                          <a:cs typeface="Times New Roman" panose="02020603050405020304" pitchFamily="18" charset="0"/>
                        </a:rPr>
                        <a:t>Tereshchenko</a:t>
                      </a:r>
                      <a:r>
                        <a:rPr lang="it-IT" sz="1200" dirty="0">
                          <a:effectLst/>
                          <a:latin typeface="Times New Roman" panose="02020603050405020304" pitchFamily="18" charset="0"/>
                          <a:cs typeface="Times New Roman" panose="02020603050405020304" pitchFamily="18" charset="0"/>
                        </a:rPr>
                        <a:t> ( Erasmus, Master </a:t>
                      </a:r>
                      <a:r>
                        <a:rPr lang="it-IT" sz="1200" dirty="0" err="1">
                          <a:effectLst/>
                          <a:latin typeface="Times New Roman" panose="02020603050405020304" pitchFamily="18" charset="0"/>
                          <a:cs typeface="Times New Roman" panose="02020603050405020304" pitchFamily="18" charset="0"/>
                        </a:rPr>
                        <a:t>degree</a:t>
                      </a:r>
                      <a:r>
                        <a:rPr lang="it-IT" sz="1200" dirty="0">
                          <a:effectLst/>
                          <a:latin typeface="Times New Roman" panose="02020603050405020304" pitchFamily="18" charset="0"/>
                          <a:cs typeface="Times New Roman" panose="02020603050405020304" pitchFamily="18" charset="0"/>
                        </a:rPr>
                        <a:t>), </a:t>
                      </a:r>
                      <a:r>
                        <a:rPr lang="it-IT" sz="1200" dirty="0" err="1">
                          <a:effectLst/>
                          <a:latin typeface="Times New Roman" panose="02020603050405020304" pitchFamily="18" charset="0"/>
                          <a:cs typeface="Times New Roman" panose="02020603050405020304" pitchFamily="18" charset="0"/>
                        </a:rPr>
                        <a:t>Viktoriia</a:t>
                      </a:r>
                      <a:r>
                        <a:rPr lang="it-IT" sz="1200" dirty="0">
                          <a:effectLst/>
                          <a:latin typeface="Times New Roman" panose="02020603050405020304" pitchFamily="18" charset="0"/>
                          <a:cs typeface="Times New Roman" panose="02020603050405020304" pitchFamily="18" charset="0"/>
                        </a:rPr>
                        <a:t> </a:t>
                      </a:r>
                      <a:r>
                        <a:rPr lang="it-IT" sz="1200" dirty="0" err="1">
                          <a:effectLst/>
                          <a:latin typeface="Times New Roman" panose="02020603050405020304" pitchFamily="18" charset="0"/>
                          <a:cs typeface="Times New Roman" panose="02020603050405020304" pitchFamily="18" charset="0"/>
                        </a:rPr>
                        <a:t>Kovryha</a:t>
                      </a:r>
                      <a:r>
                        <a:rPr lang="it-IT" sz="1200" dirty="0">
                          <a:effectLst/>
                          <a:latin typeface="Times New Roman" panose="02020603050405020304" pitchFamily="18" charset="0"/>
                          <a:cs typeface="Times New Roman" panose="02020603050405020304" pitchFamily="18" charset="0"/>
                        </a:rPr>
                        <a:t> (  Erasmus, </a:t>
                      </a:r>
                      <a:r>
                        <a:rPr lang="it-IT" sz="1200" dirty="0" smtClean="0">
                          <a:effectLst/>
                          <a:latin typeface="Times New Roman" panose="02020603050405020304" pitchFamily="18" charset="0"/>
                          <a:cs typeface="Times New Roman" panose="02020603050405020304" pitchFamily="18" charset="0"/>
                        </a:rPr>
                        <a:t>Master)</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marL="0" algn="l" defTabSz="914400" rtl="0" eaLnBrk="1" latinLnBrk="0" hangingPunct="1">
                        <a:lnSpc>
                          <a:spcPct val="115000"/>
                        </a:lnSpc>
                        <a:spcAft>
                          <a:spcPts val="0"/>
                        </a:spcAft>
                      </a:pPr>
                      <a:r>
                        <a:rPr lang="it-IT" sz="1400" b="1" kern="1200" dirty="0" smtClean="0">
                          <a:solidFill>
                            <a:srgbClr val="FF0000"/>
                          </a:solidFill>
                          <a:effectLst/>
                          <a:latin typeface="Times New Roman" panose="02020603050405020304" pitchFamily="18" charset="0"/>
                          <a:ea typeface="+mn-ea"/>
                          <a:cs typeface="Times New Roman" panose="02020603050405020304" pitchFamily="18" charset="0"/>
                        </a:rPr>
                        <a:t>2 Erasmus </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4">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7/11</a:t>
                      </a:r>
                    </a:p>
                  </a:txBody>
                  <a:tcPr marL="19070" marR="19070" marT="12915" marB="12915">
                    <a:solidFill>
                      <a:schemeClr val="accent4">
                        <a:lumMod val="20000"/>
                        <a:lumOff val="80000"/>
                      </a:schemeClr>
                    </a:solidFill>
                  </a:tcPr>
                </a:tc>
              </a:tr>
              <a:tr h="251856">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Portugal</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es-ES_tradnl" sz="1200" dirty="0">
                          <a:effectLst/>
                          <a:latin typeface="Times New Roman" panose="02020603050405020304" pitchFamily="18" charset="0"/>
                          <a:cs typeface="Times New Roman" panose="02020603050405020304" pitchFamily="18" charset="0"/>
                        </a:rPr>
                        <a:t>J. Rujas, I. Romero, Pedro  Ardiaca, Sergio Ledesma</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es-ES_tradnl" sz="1200" kern="1200" dirty="0">
                          <a:solidFill>
                            <a:schemeClr val="dk1"/>
                          </a:solidFill>
                          <a:effectLst/>
                          <a:latin typeface="Times New Roman" panose="02020603050405020304" pitchFamily="18" charset="0"/>
                          <a:ea typeface="+mn-ea"/>
                          <a:cs typeface="Times New Roman" panose="02020603050405020304" pitchFamily="18" charset="0"/>
                        </a:rPr>
                        <a:t> </a:t>
                      </a: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 </a:t>
                      </a:r>
                    </a:p>
                  </a:txBody>
                  <a:tcPr marL="19070" marR="19070" marT="12915" marB="12915">
                    <a:solidFill>
                      <a:schemeClr val="accent6">
                        <a:lumMod val="20000"/>
                        <a:lumOff val="80000"/>
                      </a:schemeClr>
                    </a:solidFill>
                  </a:tcPr>
                </a:tc>
                <a:tc>
                  <a:txBody>
                    <a:bodyPr/>
                    <a:lstStyle/>
                    <a:p>
                      <a:pPr>
                        <a:lnSpc>
                          <a:spcPct val="115000"/>
                        </a:lnSpc>
                        <a:spcAft>
                          <a:spcPts val="0"/>
                        </a:spcAft>
                      </a:pP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18/11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20000"/>
                        <a:lumOff val="80000"/>
                      </a:schemeClr>
                    </a:solidFill>
                  </a:tcPr>
                </a:tc>
              </a:tr>
              <a:tr h="251856">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GVCs</a:t>
                      </a:r>
                      <a:r>
                        <a:rPr lang="it-IT" sz="1200" dirty="0">
                          <a:effectLst/>
                          <a:latin typeface="Times New Roman" panose="02020603050405020304" pitchFamily="18" charset="0"/>
                          <a:cs typeface="Times New Roman" panose="02020603050405020304" pitchFamily="18" charset="0"/>
                        </a:rPr>
                        <a:t> 1</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en-GB" sz="1200" dirty="0">
                          <a:effectLst/>
                          <a:latin typeface="Times New Roman" panose="02020603050405020304" pitchFamily="18" charset="0"/>
                          <a:cs typeface="Times New Roman" panose="02020603050405020304" pitchFamily="18" charset="0"/>
                        </a:rPr>
                        <a:t>Kevin </a:t>
                      </a:r>
                      <a:r>
                        <a:rPr lang="en-GB" sz="1200" dirty="0" err="1">
                          <a:effectLst/>
                          <a:latin typeface="Times New Roman" panose="02020603050405020304" pitchFamily="18" charset="0"/>
                          <a:cs typeface="Times New Roman" panose="02020603050405020304" pitchFamily="18" charset="0"/>
                        </a:rPr>
                        <a:t>Mahekpreet</a:t>
                      </a:r>
                      <a:r>
                        <a:rPr lang="en-GB" sz="1200" dirty="0">
                          <a:effectLst/>
                          <a:latin typeface="Times New Roman" panose="02020603050405020304" pitchFamily="18" charset="0"/>
                          <a:cs typeface="Times New Roman" panose="02020603050405020304" pitchFamily="18" charset="0"/>
                        </a:rPr>
                        <a:t> Cheema, Moritz </a:t>
                      </a:r>
                      <a:r>
                        <a:rPr lang="en-GB" sz="1200" dirty="0" err="1">
                          <a:effectLst/>
                          <a:latin typeface="Times New Roman" panose="02020603050405020304" pitchFamily="18" charset="0"/>
                          <a:cs typeface="Times New Roman" panose="02020603050405020304" pitchFamily="18" charset="0"/>
                        </a:rPr>
                        <a:t>Pfeffer</a:t>
                      </a:r>
                      <a:r>
                        <a:rPr lang="en-GB" sz="1200" dirty="0">
                          <a:effectLst/>
                          <a:latin typeface="Times New Roman" panose="02020603050405020304" pitchFamily="18" charset="0"/>
                          <a:cs typeface="Times New Roman" panose="02020603050405020304" pitchFamily="18" charset="0"/>
                        </a:rPr>
                        <a:t>, </a:t>
                      </a:r>
                      <a:r>
                        <a:rPr lang="en-GB" sz="1200" dirty="0" smtClean="0">
                          <a:effectLst/>
                          <a:latin typeface="Times New Roman" panose="02020603050405020304" pitchFamily="18" charset="0"/>
                          <a:cs typeface="Times New Roman" panose="02020603050405020304" pitchFamily="18" charset="0"/>
                        </a:rPr>
                        <a:t>S. </a:t>
                      </a:r>
                      <a:r>
                        <a:rPr lang="en-GB" sz="1200" dirty="0">
                          <a:effectLst/>
                          <a:latin typeface="Times New Roman" panose="02020603050405020304" pitchFamily="18" charset="0"/>
                          <a:cs typeface="Times New Roman" panose="02020603050405020304" pitchFamily="18" charset="0"/>
                        </a:rPr>
                        <a:t>Munoz </a:t>
                      </a:r>
                      <a:r>
                        <a:rPr lang="en-GB" sz="1200" dirty="0" smtClean="0">
                          <a:effectLst/>
                          <a:latin typeface="Times New Roman" panose="02020603050405020304" pitchFamily="18" charset="0"/>
                          <a:cs typeface="Times New Roman" panose="02020603050405020304" pitchFamily="18" charset="0"/>
                        </a:rPr>
                        <a:t>, </a:t>
                      </a:r>
                      <a:r>
                        <a:rPr lang="en-GB" sz="1200" dirty="0">
                          <a:effectLst/>
                          <a:latin typeface="Times New Roman" panose="02020603050405020304" pitchFamily="18" charset="0"/>
                          <a:cs typeface="Times New Roman" panose="02020603050405020304" pitchFamily="18" charset="0"/>
                        </a:rPr>
                        <a:t>Keno-Leon Hartman</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a:t>
                      </a: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18/11</a:t>
                      </a:r>
                    </a:p>
                  </a:txBody>
                  <a:tcPr marL="19070" marR="19070" marT="12915" marB="12915">
                    <a:solidFill>
                      <a:schemeClr val="accent6">
                        <a:lumMod val="20000"/>
                        <a:lumOff val="80000"/>
                      </a:schemeClr>
                    </a:solidFill>
                  </a:tcPr>
                </a:tc>
              </a:tr>
              <a:tr h="284626">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GVC 2</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en-GB" sz="1200" dirty="0" smtClean="0">
                          <a:effectLst/>
                          <a:latin typeface="Times New Roman" panose="02020603050405020304" pitchFamily="18" charset="0"/>
                          <a:cs typeface="Times New Roman" panose="02020603050405020304" pitchFamily="18" charset="0"/>
                        </a:rPr>
                        <a:t>S.</a:t>
                      </a:r>
                      <a:r>
                        <a:rPr lang="en-GB" sz="1200" baseline="0" dirty="0" smtClean="0">
                          <a:effectLst/>
                          <a:latin typeface="Times New Roman" panose="02020603050405020304" pitchFamily="18" charset="0"/>
                          <a:cs typeface="Times New Roman" panose="02020603050405020304" pitchFamily="18" charset="0"/>
                        </a:rPr>
                        <a:t> </a:t>
                      </a:r>
                      <a:r>
                        <a:rPr lang="en-GB" sz="1200" dirty="0" err="1" smtClean="0">
                          <a:effectLst/>
                          <a:latin typeface="Times New Roman" panose="02020603050405020304" pitchFamily="18" charset="0"/>
                          <a:cs typeface="Times New Roman" panose="02020603050405020304" pitchFamily="18" charset="0"/>
                        </a:rPr>
                        <a:t>Czernatowicz</a:t>
                      </a:r>
                      <a:r>
                        <a:rPr lang="en-GB" sz="1200" dirty="0">
                          <a:effectLst/>
                          <a:latin typeface="Times New Roman" panose="02020603050405020304" pitchFamily="18" charset="0"/>
                          <a:cs typeface="Times New Roman" panose="02020603050405020304" pitchFamily="18" charset="0"/>
                        </a:rPr>
                        <a:t>, MSC, </a:t>
                      </a:r>
                      <a:r>
                        <a:rPr lang="en-GB" sz="1200" dirty="0" smtClean="0">
                          <a:effectLst/>
                          <a:latin typeface="Times New Roman" panose="02020603050405020304" pitchFamily="18" charset="0"/>
                          <a:cs typeface="Times New Roman" panose="02020603050405020304" pitchFamily="18" charset="0"/>
                        </a:rPr>
                        <a:t>F </a:t>
                      </a:r>
                      <a:r>
                        <a:rPr lang="en-GB" sz="1200" dirty="0" err="1">
                          <a:effectLst/>
                          <a:latin typeface="Times New Roman" panose="02020603050405020304" pitchFamily="18" charset="0"/>
                          <a:cs typeface="Times New Roman" panose="02020603050405020304" pitchFamily="18" charset="0"/>
                        </a:rPr>
                        <a:t>Fasel</a:t>
                      </a:r>
                      <a:r>
                        <a:rPr lang="en-GB" sz="1200" dirty="0">
                          <a:effectLst/>
                          <a:latin typeface="Times New Roman" panose="02020603050405020304" pitchFamily="18" charset="0"/>
                          <a:cs typeface="Times New Roman" panose="02020603050405020304" pitchFamily="18" charset="0"/>
                        </a:rPr>
                        <a:t>, MSC, </a:t>
                      </a:r>
                      <a:r>
                        <a:rPr lang="en-GB" sz="1200" dirty="0" smtClean="0">
                          <a:effectLst/>
                          <a:latin typeface="Times New Roman" panose="02020603050405020304" pitchFamily="18" charset="0"/>
                          <a:cs typeface="Times New Roman" panose="02020603050405020304" pitchFamily="18" charset="0"/>
                        </a:rPr>
                        <a:t>A </a:t>
                      </a:r>
                      <a:r>
                        <a:rPr lang="en-GB" sz="1200" dirty="0">
                          <a:effectLst/>
                          <a:latin typeface="Times New Roman" panose="02020603050405020304" pitchFamily="18" charset="0"/>
                          <a:cs typeface="Times New Roman" panose="02020603050405020304" pitchFamily="18" charset="0"/>
                        </a:rPr>
                        <a:t>Burkard, </a:t>
                      </a:r>
                      <a:r>
                        <a:rPr lang="en-GB" sz="1200" dirty="0" smtClean="0">
                          <a:effectLst/>
                          <a:latin typeface="Times New Roman" panose="02020603050405020304" pitchFamily="18" charset="0"/>
                          <a:cs typeface="Times New Roman" panose="02020603050405020304" pitchFamily="18" charset="0"/>
                        </a:rPr>
                        <a:t>BSC,A </a:t>
                      </a:r>
                      <a:r>
                        <a:rPr lang="en-GB" sz="1200" dirty="0" err="1">
                          <a:effectLst/>
                          <a:latin typeface="Times New Roman" panose="02020603050405020304" pitchFamily="18" charset="0"/>
                          <a:cs typeface="Times New Roman" panose="02020603050405020304" pitchFamily="18" charset="0"/>
                        </a:rPr>
                        <a:t>Gschwind</a:t>
                      </a:r>
                      <a:r>
                        <a:rPr lang="en-GB" sz="1200" dirty="0">
                          <a:effectLst/>
                          <a:latin typeface="Times New Roman" panose="02020603050405020304" pitchFamily="18" charset="0"/>
                          <a:cs typeface="Times New Roman" panose="02020603050405020304" pitchFamily="18" charset="0"/>
                        </a:rPr>
                        <a:t>, </a:t>
                      </a:r>
                      <a:endParaRPr lang="it-IT" sz="1200" dirty="0">
                        <a:effectLst/>
                        <a:latin typeface="Times New Roman" panose="02020603050405020304" pitchFamily="18" charset="0"/>
                        <a:ea typeface="Calibri"/>
                        <a:cs typeface="Times New Roman" panose="02020603050405020304" pitchFamily="18" charset="0"/>
                      </a:endParaRPr>
                    </a:p>
                  </a:txBody>
                  <a:tcPr marL="42680" marR="42680" marT="6054" marB="0">
                    <a:solidFill>
                      <a:schemeClr val="accent6">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4 Erasmus</a:t>
                      </a: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kern="1200">
                          <a:solidFill>
                            <a:schemeClr val="dk1"/>
                          </a:solidFill>
                          <a:effectLst/>
                          <a:latin typeface="Times New Roman" panose="02020603050405020304" pitchFamily="18" charset="0"/>
                          <a:ea typeface="+mn-ea"/>
                          <a:cs typeface="Times New Roman" panose="02020603050405020304" pitchFamily="18" charset="0"/>
                        </a:rPr>
                        <a:t>18/11</a:t>
                      </a:r>
                    </a:p>
                  </a:txBody>
                  <a:tcPr marL="19070" marR="19070" marT="12915" marB="12915">
                    <a:solidFill>
                      <a:schemeClr val="accent6">
                        <a:lumMod val="20000"/>
                        <a:lumOff val="80000"/>
                      </a:schemeClr>
                    </a:solidFill>
                  </a:tcPr>
                </a:tc>
              </a:tr>
              <a:tr h="304301">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GVC 3</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Leonardo Rosini, Michele </a:t>
                      </a:r>
                      <a:r>
                        <a:rPr lang="it-IT" sz="1200" dirty="0" err="1">
                          <a:effectLst/>
                          <a:latin typeface="Times New Roman" panose="02020603050405020304" pitchFamily="18" charset="0"/>
                          <a:cs typeface="Times New Roman" panose="02020603050405020304" pitchFamily="18" charset="0"/>
                        </a:rPr>
                        <a:t>Fontani</a:t>
                      </a:r>
                      <a:r>
                        <a:rPr lang="it-IT" sz="1200" dirty="0">
                          <a:effectLst/>
                          <a:latin typeface="Times New Roman" panose="02020603050405020304" pitchFamily="18" charset="0"/>
                          <a:cs typeface="Times New Roman" panose="02020603050405020304" pitchFamily="18" charset="0"/>
                        </a:rPr>
                        <a:t> e Sharon di Cocco</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400" b="1" kern="1200" dirty="0" smtClean="0">
                          <a:solidFill>
                            <a:srgbClr val="FF0000"/>
                          </a:solidFill>
                          <a:effectLst/>
                          <a:latin typeface="Times New Roman" panose="02020603050405020304" pitchFamily="18" charset="0"/>
                          <a:ea typeface="+mn-ea"/>
                          <a:cs typeface="Times New Roman" panose="02020603050405020304" pitchFamily="18" charset="0"/>
                        </a:rPr>
                        <a:t>3</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20000"/>
                        <a:lumOff val="80000"/>
                      </a:schemeClr>
                    </a:solidFill>
                  </a:tcPr>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18/11</a:t>
                      </a:r>
                    </a:p>
                  </a:txBody>
                  <a:tcPr marL="19070" marR="19070" marT="12915" marB="12915">
                    <a:solidFill>
                      <a:schemeClr val="accent6">
                        <a:lumMod val="20000"/>
                        <a:lumOff val="80000"/>
                      </a:schemeClr>
                    </a:solidFill>
                  </a:tcPr>
                </a:tc>
              </a:tr>
              <a:tr h="274026">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Productivity</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US" sz="1200" dirty="0" smtClean="0">
                          <a:effectLst/>
                          <a:latin typeface="Times New Roman" panose="02020603050405020304" pitchFamily="18" charset="0"/>
                          <a:cs typeface="Times New Roman" panose="02020603050405020304" pitchFamily="18" charset="0"/>
                        </a:rPr>
                        <a:t>J </a:t>
                      </a:r>
                      <a:r>
                        <a:rPr lang="en-US" sz="1200" dirty="0" err="1">
                          <a:effectLst/>
                          <a:latin typeface="Times New Roman" panose="02020603050405020304" pitchFamily="18" charset="0"/>
                          <a:cs typeface="Times New Roman" panose="02020603050405020304" pitchFamily="18" charset="0"/>
                        </a:rPr>
                        <a:t>Hauer</a:t>
                      </a:r>
                      <a:r>
                        <a:rPr lang="en-US" sz="1200" dirty="0">
                          <a:effectLst/>
                          <a:latin typeface="Times New Roman" panose="02020603050405020304" pitchFamily="18" charset="0"/>
                          <a:cs typeface="Times New Roman" panose="02020603050405020304" pitchFamily="18" charset="0"/>
                        </a:rPr>
                        <a:t> </a:t>
                      </a:r>
                      <a:r>
                        <a:rPr lang="en-US" sz="1200" dirty="0" smtClean="0">
                          <a:effectLst/>
                          <a:latin typeface="Times New Roman" panose="02020603050405020304" pitchFamily="18" charset="0"/>
                          <a:cs typeface="Times New Roman" panose="02020603050405020304" pitchFamily="18" charset="0"/>
                        </a:rPr>
                        <a:t> </a:t>
                      </a:r>
                      <a:r>
                        <a:rPr lang="es-ES_tradnl" sz="1200" dirty="0" smtClean="0">
                          <a:effectLst/>
                          <a:latin typeface="Times New Roman" panose="02020603050405020304" pitchFamily="18" charset="0"/>
                          <a:cs typeface="Times New Roman" panose="02020603050405020304" pitchFamily="18" charset="0"/>
                        </a:rPr>
                        <a:t>C </a:t>
                      </a:r>
                      <a:r>
                        <a:rPr lang="es-ES_tradnl" sz="1200" dirty="0">
                          <a:effectLst/>
                          <a:latin typeface="Times New Roman" panose="02020603050405020304" pitchFamily="18" charset="0"/>
                          <a:cs typeface="Times New Roman" panose="02020603050405020304" pitchFamily="18" charset="0"/>
                        </a:rPr>
                        <a:t>Barroso Raya, </a:t>
                      </a:r>
                      <a:r>
                        <a:rPr lang="es-ES_tradnl" sz="1200" dirty="0" smtClean="0">
                          <a:effectLst/>
                          <a:latin typeface="Times New Roman" panose="02020603050405020304" pitchFamily="18" charset="0"/>
                          <a:cs typeface="Times New Roman" panose="02020603050405020304" pitchFamily="18" charset="0"/>
                        </a:rPr>
                        <a:t>V </a:t>
                      </a:r>
                      <a:r>
                        <a:rPr lang="es-ES_tradnl" sz="1200" dirty="0">
                          <a:effectLst/>
                          <a:latin typeface="Times New Roman" panose="02020603050405020304" pitchFamily="18" charset="0"/>
                          <a:cs typeface="Times New Roman" panose="02020603050405020304" pitchFamily="18" charset="0"/>
                        </a:rPr>
                        <a:t>Martin Ortega, </a:t>
                      </a:r>
                      <a:r>
                        <a:rPr lang="es-ES_tradnl" sz="1200" dirty="0" smtClean="0">
                          <a:effectLst/>
                          <a:latin typeface="Times New Roman" panose="02020603050405020304" pitchFamily="18" charset="0"/>
                          <a:cs typeface="Times New Roman" panose="02020603050405020304" pitchFamily="18" charset="0"/>
                        </a:rPr>
                        <a:t>J A </a:t>
                      </a:r>
                      <a:r>
                        <a:rPr lang="es-ES_tradnl" sz="1200" dirty="0">
                          <a:effectLst/>
                          <a:latin typeface="Times New Roman" panose="02020603050405020304" pitchFamily="18" charset="0"/>
                          <a:cs typeface="Times New Roman" panose="02020603050405020304" pitchFamily="18" charset="0"/>
                        </a:rPr>
                        <a:t>Alonso Perez</a:t>
                      </a:r>
                      <a:endParaRPr lang="it-IT" sz="1200" dirty="0">
                        <a:effectLst/>
                        <a:latin typeface="Times New Roman" panose="02020603050405020304" pitchFamily="18" charset="0"/>
                        <a:ea typeface="Calibri"/>
                        <a:cs typeface="Times New Roman" panose="02020603050405020304" pitchFamily="18" charset="0"/>
                      </a:endParaRPr>
                    </a:p>
                  </a:txBody>
                  <a:tcPr marL="42680" marR="42680" marT="6054" marB="0">
                    <a:solidFill>
                      <a:schemeClr val="accent6">
                        <a:lumMod val="40000"/>
                        <a:lumOff val="6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b="1" kern="1200" dirty="0">
                          <a:solidFill>
                            <a:schemeClr val="tx1"/>
                          </a:solidFill>
                          <a:effectLst/>
                          <a:latin typeface="Times New Roman" panose="02020603050405020304" pitchFamily="18" charset="0"/>
                          <a:ea typeface="+mn-ea"/>
                          <a:cs typeface="Times New Roman" panose="02020603050405020304" pitchFamily="18" charset="0"/>
                        </a:rPr>
                        <a:t>4</a:t>
                      </a:r>
                      <a:r>
                        <a:rPr lang="it-IT" sz="1200" b="1" kern="1200" dirty="0" smtClean="0">
                          <a:solidFill>
                            <a:srgbClr val="FF0000"/>
                          </a:solidFill>
                          <a:effectLst/>
                          <a:latin typeface="Times New Roman" panose="02020603050405020304" pitchFamily="18" charset="0"/>
                          <a:ea typeface="+mn-ea"/>
                          <a:cs typeface="Times New Roman" panose="02020603050405020304" pitchFamily="18" charset="0"/>
                        </a:rPr>
                        <a:t> </a:t>
                      </a:r>
                      <a:endParaRPr lang="it-IT" sz="12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kern="1200">
                          <a:solidFill>
                            <a:schemeClr val="dk1"/>
                          </a:solidFill>
                          <a:effectLst/>
                          <a:latin typeface="Times New Roman" panose="02020603050405020304" pitchFamily="18" charset="0"/>
                          <a:ea typeface="+mn-ea"/>
                          <a:cs typeface="Times New Roman" panose="02020603050405020304" pitchFamily="18" charset="0"/>
                        </a:rPr>
                        <a:t>21/11</a:t>
                      </a:r>
                    </a:p>
                  </a:txBody>
                  <a:tcPr marL="19070" marR="19070" marT="12915" marB="12915">
                    <a:solidFill>
                      <a:schemeClr val="accent6">
                        <a:lumMod val="40000"/>
                        <a:lumOff val="60000"/>
                      </a:schemeClr>
                    </a:solidFill>
                  </a:tcPr>
                </a:tc>
              </a:tr>
              <a:tr h="251856">
                <a:tc>
                  <a:txBody>
                    <a:bodyPr/>
                    <a:lstStyle/>
                    <a:p>
                      <a:pPr>
                        <a:lnSpc>
                          <a:spcPct val="115000"/>
                        </a:lnSpc>
                      </a:pPr>
                      <a:endParaRPr lang="it-IT" sz="120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dirty="0" smtClean="0">
                          <a:effectLst/>
                          <a:latin typeface="Times New Roman" panose="02020603050405020304" pitchFamily="18" charset="0"/>
                          <a:cs typeface="Times New Roman" panose="02020603050405020304" pitchFamily="18" charset="0"/>
                        </a:rPr>
                        <a:t>M </a:t>
                      </a:r>
                      <a:r>
                        <a:rPr lang="it-IT" sz="1200" dirty="0" err="1">
                          <a:effectLst/>
                          <a:latin typeface="Times New Roman" panose="02020603050405020304" pitchFamily="18" charset="0"/>
                          <a:cs typeface="Times New Roman" panose="02020603050405020304" pitchFamily="18" charset="0"/>
                        </a:rPr>
                        <a:t>Chlechowitz</a:t>
                      </a:r>
                      <a:r>
                        <a:rPr lang="it-IT" sz="1200" dirty="0">
                          <a:effectLst/>
                          <a:latin typeface="Times New Roman" panose="02020603050405020304" pitchFamily="18" charset="0"/>
                          <a:cs typeface="Times New Roman" panose="02020603050405020304" pitchFamily="18" charset="0"/>
                        </a:rPr>
                        <a:t>; </a:t>
                      </a:r>
                      <a:r>
                        <a:rPr lang="it-IT" sz="1200" dirty="0" smtClean="0">
                          <a:effectLst/>
                          <a:latin typeface="Times New Roman" panose="02020603050405020304" pitchFamily="18" charset="0"/>
                          <a:cs typeface="Times New Roman" panose="02020603050405020304" pitchFamily="18" charset="0"/>
                        </a:rPr>
                        <a:t>A </a:t>
                      </a:r>
                      <a:r>
                        <a:rPr lang="it-IT" sz="1200" dirty="0" err="1" smtClean="0">
                          <a:effectLst/>
                          <a:latin typeface="Times New Roman" panose="02020603050405020304" pitchFamily="18" charset="0"/>
                          <a:cs typeface="Times New Roman" panose="02020603050405020304" pitchFamily="18" charset="0"/>
                        </a:rPr>
                        <a:t>Conde</a:t>
                      </a:r>
                      <a:r>
                        <a:rPr lang="it-IT" sz="1200" dirty="0" smtClean="0">
                          <a:effectLst/>
                          <a:latin typeface="Times New Roman" panose="02020603050405020304" pitchFamily="18" charset="0"/>
                          <a:cs typeface="Times New Roman" panose="02020603050405020304" pitchFamily="18" charset="0"/>
                        </a:rPr>
                        <a:t>//</a:t>
                      </a:r>
                      <a:r>
                        <a:rPr lang="en-GB" sz="1200" b="1" dirty="0" smtClean="0">
                          <a:solidFill>
                            <a:srgbClr val="FF0000"/>
                          </a:solidFill>
                          <a:effectLst/>
                          <a:latin typeface="Times New Roman" panose="02020603050405020304" pitchFamily="18" charset="0"/>
                          <a:cs typeface="Times New Roman" panose="02020603050405020304" pitchFamily="18" charset="0"/>
                        </a:rPr>
                        <a:t>C.</a:t>
                      </a:r>
                      <a:r>
                        <a:rPr lang="en-GB" sz="1200" b="1" baseline="0" dirty="0" smtClean="0">
                          <a:solidFill>
                            <a:srgbClr val="FF0000"/>
                          </a:solidFill>
                          <a:effectLst/>
                          <a:latin typeface="Times New Roman" panose="02020603050405020304" pitchFamily="18" charset="0"/>
                          <a:cs typeface="Times New Roman" panose="02020603050405020304" pitchFamily="18" charset="0"/>
                        </a:rPr>
                        <a:t> </a:t>
                      </a:r>
                      <a:r>
                        <a:rPr lang="en-GB" sz="1200" b="1" dirty="0" err="1" smtClean="0">
                          <a:solidFill>
                            <a:srgbClr val="FF0000"/>
                          </a:solidFill>
                          <a:effectLst/>
                          <a:latin typeface="Times New Roman" panose="02020603050405020304" pitchFamily="18" charset="0"/>
                          <a:cs typeface="Times New Roman" panose="02020603050405020304" pitchFamily="18" charset="0"/>
                        </a:rPr>
                        <a:t>Veneau</a:t>
                      </a:r>
                      <a:r>
                        <a:rPr lang="en-GB" sz="1200" b="1" dirty="0" smtClean="0">
                          <a:solidFill>
                            <a:srgbClr val="FF0000"/>
                          </a:solidFill>
                          <a:effectLst/>
                          <a:latin typeface="Times New Roman" panose="02020603050405020304" pitchFamily="18" charset="0"/>
                          <a:cs typeface="Times New Roman" panose="02020603050405020304" pitchFamily="18" charset="0"/>
                        </a:rPr>
                        <a:t> A.</a:t>
                      </a:r>
                      <a:r>
                        <a:rPr lang="en-GB" sz="1200" b="1" baseline="0" dirty="0" smtClean="0">
                          <a:solidFill>
                            <a:srgbClr val="FF0000"/>
                          </a:solidFill>
                          <a:effectLst/>
                          <a:latin typeface="Times New Roman" panose="02020603050405020304" pitchFamily="18" charset="0"/>
                          <a:cs typeface="Times New Roman" panose="02020603050405020304" pitchFamily="18" charset="0"/>
                        </a:rPr>
                        <a:t> </a:t>
                      </a:r>
                      <a:r>
                        <a:rPr lang="en-GB" sz="1200" b="1" dirty="0" err="1" smtClean="0">
                          <a:solidFill>
                            <a:srgbClr val="FF0000"/>
                          </a:solidFill>
                          <a:effectLst/>
                          <a:latin typeface="Times New Roman" panose="02020603050405020304" pitchFamily="18" charset="0"/>
                          <a:cs typeface="Times New Roman" panose="02020603050405020304" pitchFamily="18" charset="0"/>
                        </a:rPr>
                        <a:t>Bouchonnier</a:t>
                      </a:r>
                      <a:r>
                        <a:rPr lang="en-GB" sz="1200" b="1" dirty="0" smtClean="0">
                          <a:solidFill>
                            <a:srgbClr val="FF0000"/>
                          </a:solidFill>
                          <a:effectLst/>
                          <a:latin typeface="Times New Roman" panose="02020603050405020304" pitchFamily="18" charset="0"/>
                          <a:cs typeface="Times New Roman" panose="02020603050405020304" pitchFamily="18" charset="0"/>
                        </a:rPr>
                        <a:t>., C. Savelli</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15</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b="1" kern="1200" dirty="0" smtClean="0">
                          <a:solidFill>
                            <a:srgbClr val="FF0000"/>
                          </a:solidFill>
                          <a:effectLst/>
                          <a:latin typeface="Times New Roman" panose="02020603050405020304" pitchFamily="18" charset="0"/>
                          <a:ea typeface="+mn-ea"/>
                          <a:cs typeface="Times New Roman" panose="02020603050405020304" pitchFamily="18" charset="0"/>
                        </a:rPr>
                        <a:t>2</a:t>
                      </a:r>
                      <a:endParaRPr lang="it-IT" sz="12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kern="1200">
                          <a:solidFill>
                            <a:schemeClr val="dk1"/>
                          </a:solidFill>
                          <a:effectLst/>
                          <a:latin typeface="Times New Roman" panose="02020603050405020304" pitchFamily="18" charset="0"/>
                          <a:ea typeface="+mn-ea"/>
                          <a:cs typeface="Times New Roman" panose="02020603050405020304" pitchFamily="18" charset="0"/>
                        </a:rPr>
                        <a:t>21/11</a:t>
                      </a:r>
                    </a:p>
                  </a:txBody>
                  <a:tcPr marL="19070" marR="19070" marT="12915" marB="12915">
                    <a:solidFill>
                      <a:schemeClr val="accent6">
                        <a:lumMod val="40000"/>
                        <a:lumOff val="60000"/>
                      </a:schemeClr>
                    </a:solidFill>
                  </a:tcPr>
                </a:tc>
              </a:tr>
              <a:tr h="309180">
                <a:tc>
                  <a:txBody>
                    <a:bodyPr/>
                    <a:lstStyle/>
                    <a:p>
                      <a:pPr>
                        <a:lnSpc>
                          <a:spcPct val="115000"/>
                        </a:lnSpc>
                        <a:spcAft>
                          <a:spcPts val="0"/>
                        </a:spcAft>
                      </a:pPr>
                      <a:r>
                        <a:rPr lang="it-IT" sz="1200">
                          <a:effectLst/>
                          <a:latin typeface="Times New Roman" panose="02020603050405020304" pitchFamily="18" charset="0"/>
                          <a:cs typeface="Times New Roman" panose="02020603050405020304" pitchFamily="18" charset="0"/>
                        </a:rPr>
                        <a:t>Trade and wages</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Salazar E. Vania, </a:t>
                      </a:r>
                      <a:r>
                        <a:rPr lang="it-IT" sz="1200" dirty="0" err="1">
                          <a:effectLst/>
                          <a:latin typeface="Times New Roman" panose="02020603050405020304" pitchFamily="18" charset="0"/>
                          <a:cs typeface="Times New Roman" panose="02020603050405020304" pitchFamily="18" charset="0"/>
                        </a:rPr>
                        <a:t>Mejia</a:t>
                      </a:r>
                      <a:r>
                        <a:rPr lang="it-IT" sz="1200" dirty="0">
                          <a:effectLst/>
                          <a:latin typeface="Times New Roman" panose="02020603050405020304" pitchFamily="18" charset="0"/>
                          <a:cs typeface="Times New Roman" panose="02020603050405020304" pitchFamily="18" charset="0"/>
                        </a:rPr>
                        <a:t>, </a:t>
                      </a:r>
                      <a:r>
                        <a:rPr lang="it-IT" sz="1200" dirty="0" err="1">
                          <a:effectLst/>
                          <a:latin typeface="Times New Roman" panose="02020603050405020304" pitchFamily="18" charset="0"/>
                          <a:cs typeface="Times New Roman" panose="02020603050405020304" pitchFamily="18" charset="0"/>
                        </a:rPr>
                        <a:t>Isaza</a:t>
                      </a:r>
                      <a:r>
                        <a:rPr lang="it-IT" sz="1200" dirty="0">
                          <a:effectLst/>
                          <a:latin typeface="Times New Roman" panose="02020603050405020304" pitchFamily="18" charset="0"/>
                          <a:cs typeface="Times New Roman" panose="02020603050405020304" pitchFamily="18" charset="0"/>
                        </a:rPr>
                        <a:t> V., </a:t>
                      </a:r>
                      <a:r>
                        <a:rPr lang="it-IT" sz="1200" dirty="0" err="1">
                          <a:effectLst/>
                          <a:latin typeface="Times New Roman" panose="02020603050405020304" pitchFamily="18" charset="0"/>
                          <a:cs typeface="Times New Roman" panose="02020603050405020304" pitchFamily="18" charset="0"/>
                        </a:rPr>
                        <a:t>Maach</a:t>
                      </a:r>
                      <a:r>
                        <a:rPr lang="it-IT" sz="1200" dirty="0">
                          <a:effectLst/>
                          <a:latin typeface="Times New Roman" panose="02020603050405020304" pitchFamily="18" charset="0"/>
                          <a:cs typeface="Times New Roman" panose="02020603050405020304" pitchFamily="18" charset="0"/>
                        </a:rPr>
                        <a:t> Fatima </a:t>
                      </a:r>
                      <a:r>
                        <a:rPr lang="it-IT" sz="1200" dirty="0" err="1">
                          <a:effectLst/>
                          <a:latin typeface="Times New Roman" panose="02020603050405020304" pitchFamily="18" charset="0"/>
                          <a:cs typeface="Times New Roman" panose="02020603050405020304" pitchFamily="18" charset="0"/>
                        </a:rPr>
                        <a:t>Zohra</a:t>
                      </a:r>
                      <a:r>
                        <a:rPr lang="it-IT" sz="1200" dirty="0">
                          <a:effectLst/>
                          <a:latin typeface="Times New Roman" panose="02020603050405020304" pitchFamily="18" charset="0"/>
                          <a:cs typeface="Times New Roman" panose="02020603050405020304" pitchFamily="18" charset="0"/>
                        </a:rPr>
                        <a:t> S</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4</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GB" sz="1200" kern="1200" dirty="0">
                          <a:solidFill>
                            <a:schemeClr val="dk1"/>
                          </a:solidFill>
                          <a:effectLst/>
                          <a:latin typeface="Times New Roman" panose="02020603050405020304" pitchFamily="18" charset="0"/>
                          <a:ea typeface="+mn-ea"/>
                          <a:cs typeface="Times New Roman" panose="02020603050405020304" pitchFamily="18" charset="0"/>
                        </a:rPr>
                        <a:t>21/11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r>
              <a:tr h="251856">
                <a:tc>
                  <a:txBody>
                    <a:bodyPr/>
                    <a:lstStyle/>
                    <a:p>
                      <a:pPr>
                        <a:lnSpc>
                          <a:spcPct val="115000"/>
                        </a:lnSpc>
                      </a:pPr>
                      <a:endParaRPr lang="it-IT" sz="120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Carlo Poggi, -Iacopo Maria </a:t>
                      </a:r>
                      <a:r>
                        <a:rPr lang="it-IT" sz="1200" dirty="0" err="1">
                          <a:effectLst/>
                          <a:latin typeface="Times New Roman" panose="02020603050405020304" pitchFamily="18" charset="0"/>
                          <a:cs typeface="Times New Roman" panose="02020603050405020304" pitchFamily="18" charset="0"/>
                        </a:rPr>
                        <a:t>Taddei</a:t>
                      </a:r>
                      <a:r>
                        <a:rPr lang="it-IT" sz="1200" dirty="0">
                          <a:effectLst/>
                          <a:latin typeface="Times New Roman" panose="02020603050405020304" pitchFamily="18" charset="0"/>
                          <a:cs typeface="Times New Roman" panose="02020603050405020304" pitchFamily="18" charset="0"/>
                        </a:rPr>
                        <a:t>  ,Andrea </a:t>
                      </a:r>
                      <a:r>
                        <a:rPr lang="it-IT" sz="1200" dirty="0" err="1" smtClean="0">
                          <a:effectLst/>
                          <a:latin typeface="Times New Roman" panose="02020603050405020304" pitchFamily="18" charset="0"/>
                          <a:cs typeface="Times New Roman" panose="02020603050405020304" pitchFamily="18" charset="0"/>
                        </a:rPr>
                        <a:t>Cioli</a:t>
                      </a:r>
                      <a:r>
                        <a:rPr lang="it-IT" sz="1200" dirty="0" smtClean="0">
                          <a:effectLst/>
                          <a:latin typeface="Times New Roman" panose="02020603050405020304" pitchFamily="18" charset="0"/>
                          <a:cs typeface="Times New Roman" panose="02020603050405020304" pitchFamily="18" charset="0"/>
                        </a:rPr>
                        <a:t>, </a:t>
                      </a:r>
                      <a:r>
                        <a:rPr lang="it-IT" sz="1200" dirty="0" err="1" smtClean="0">
                          <a:effectLst/>
                          <a:latin typeface="Times New Roman" panose="02020603050405020304" pitchFamily="18" charset="0"/>
                          <a:cs typeface="Times New Roman" panose="02020603050405020304" pitchFamily="18" charset="0"/>
                        </a:rPr>
                        <a:t>Shafiga</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GB" sz="1400" b="1" kern="1200" dirty="0" smtClean="0">
                          <a:solidFill>
                            <a:srgbClr val="FF0000"/>
                          </a:solidFill>
                          <a:effectLst/>
                          <a:latin typeface="Times New Roman" panose="02020603050405020304" pitchFamily="18" charset="0"/>
                          <a:ea typeface="+mn-ea"/>
                          <a:cs typeface="Times New Roman" panose="02020603050405020304" pitchFamily="18" charset="0"/>
                        </a:rPr>
                        <a:t> 4</a:t>
                      </a:r>
                      <a:endParaRPr lang="it-IT" sz="14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c>
                  <a:txBody>
                    <a:bodyPr/>
                    <a:lstStyle/>
                    <a:p>
                      <a:pPr>
                        <a:lnSpc>
                          <a:spcPct val="115000"/>
                        </a:lnSpc>
                        <a:spcAft>
                          <a:spcPts val="0"/>
                        </a:spcAft>
                      </a:pPr>
                      <a:r>
                        <a:rPr lang="en-GB" sz="1200" kern="1200" dirty="0">
                          <a:solidFill>
                            <a:schemeClr val="dk1"/>
                          </a:solidFill>
                          <a:effectLst/>
                          <a:latin typeface="Times New Roman" panose="02020603050405020304" pitchFamily="18" charset="0"/>
                          <a:ea typeface="+mn-ea"/>
                          <a:cs typeface="Times New Roman" panose="02020603050405020304" pitchFamily="18" charset="0"/>
                        </a:rPr>
                        <a:t>21/11</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solidFill>
                      <a:schemeClr val="accent6">
                        <a:lumMod val="40000"/>
                        <a:lumOff val="60000"/>
                      </a:schemeClr>
                    </a:solidFill>
                  </a:tcPr>
                </a:tc>
              </a:tr>
              <a:tr h="251856">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New Trade Th.</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dirty="0" err="1">
                          <a:effectLst/>
                          <a:latin typeface="Times New Roman" panose="02020603050405020304" pitchFamily="18" charset="0"/>
                          <a:cs typeface="Times New Roman" panose="02020603050405020304" pitchFamily="18" charset="0"/>
                        </a:rPr>
                        <a:t>C.Moretti</a:t>
                      </a:r>
                      <a:r>
                        <a:rPr lang="it-IT" sz="1200" dirty="0">
                          <a:effectLst/>
                          <a:latin typeface="Times New Roman" panose="02020603050405020304" pitchFamily="18" charset="0"/>
                          <a:cs typeface="Times New Roman" panose="02020603050405020304" pitchFamily="18" charset="0"/>
                        </a:rPr>
                        <a:t>, </a:t>
                      </a:r>
                      <a:r>
                        <a:rPr lang="it-IT" sz="1200" dirty="0" smtClean="0">
                          <a:effectLst/>
                          <a:latin typeface="Times New Roman" panose="02020603050405020304" pitchFamily="18" charset="0"/>
                          <a:cs typeface="Times New Roman" panose="02020603050405020304" pitchFamily="18" charset="0"/>
                        </a:rPr>
                        <a:t>F. </a:t>
                      </a:r>
                      <a:r>
                        <a:rPr lang="it-IT" sz="1200" dirty="0" err="1">
                          <a:effectLst/>
                          <a:latin typeface="Times New Roman" panose="02020603050405020304" pitchFamily="18" charset="0"/>
                          <a:cs typeface="Times New Roman" panose="02020603050405020304" pitchFamily="18" charset="0"/>
                        </a:rPr>
                        <a:t>Ciapini</a:t>
                      </a:r>
                      <a:r>
                        <a:rPr lang="it-IT" sz="1200" dirty="0">
                          <a:effectLst/>
                          <a:latin typeface="Times New Roman" panose="02020603050405020304" pitchFamily="18" charset="0"/>
                          <a:cs typeface="Times New Roman" panose="02020603050405020304" pitchFamily="18" charset="0"/>
                        </a:rPr>
                        <a:t>, Francesco </a:t>
                      </a:r>
                      <a:r>
                        <a:rPr lang="it-IT" sz="1200" dirty="0" err="1">
                          <a:effectLst/>
                          <a:latin typeface="Times New Roman" panose="02020603050405020304" pitchFamily="18" charset="0"/>
                          <a:cs typeface="Times New Roman" panose="02020603050405020304" pitchFamily="18" charset="0"/>
                        </a:rPr>
                        <a:t>Vadalà</a:t>
                      </a:r>
                      <a:r>
                        <a:rPr lang="it-IT" sz="1200" dirty="0">
                          <a:effectLst/>
                          <a:latin typeface="Times New Roman" panose="02020603050405020304" pitchFamily="18" charset="0"/>
                          <a:cs typeface="Times New Roman" panose="02020603050405020304" pitchFamily="18" charset="0"/>
                        </a:rPr>
                        <a:t>, Giovanni Cappellini</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30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tc>
                <a:tc>
                  <a:txBody>
                    <a:bodyPr/>
                    <a:lstStyle/>
                    <a:p>
                      <a:pPr>
                        <a:lnSpc>
                          <a:spcPct val="115000"/>
                        </a:lnSpc>
                        <a:spcAft>
                          <a:spcPts val="0"/>
                        </a:spcAft>
                      </a:pPr>
                      <a:r>
                        <a:rPr lang="en-GB" sz="1200" kern="1200" dirty="0" smtClean="0">
                          <a:solidFill>
                            <a:schemeClr val="dk1"/>
                          </a:solidFill>
                          <a:effectLst/>
                          <a:latin typeface="Times New Roman" panose="02020603050405020304" pitchFamily="18" charset="0"/>
                          <a:ea typeface="+mn-ea"/>
                          <a:cs typeface="Times New Roman" panose="02020603050405020304" pitchFamily="18" charset="0"/>
                        </a:rPr>
                        <a:t>4 ECO</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tc>
                <a:tc>
                  <a:txBody>
                    <a:bodyPr/>
                    <a:lstStyle/>
                    <a:p>
                      <a:pPr>
                        <a:lnSpc>
                          <a:spcPct val="115000"/>
                        </a:lnSpc>
                        <a:spcAft>
                          <a:spcPts val="0"/>
                        </a:spcAft>
                      </a:pPr>
                      <a:r>
                        <a:rPr lang="en-GB" sz="1200" kern="1200">
                          <a:solidFill>
                            <a:schemeClr val="dk1"/>
                          </a:solidFill>
                          <a:effectLst/>
                          <a:latin typeface="Times New Roman" panose="02020603050405020304" pitchFamily="18" charset="0"/>
                          <a:ea typeface="+mn-ea"/>
                          <a:cs typeface="Times New Roman" panose="02020603050405020304" pitchFamily="18" charset="0"/>
                        </a:rPr>
                        <a:t>2/12</a:t>
                      </a:r>
                      <a:endParaRPr lang="it-IT" sz="1200" kern="120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tc>
              </a:tr>
              <a:tr h="251856">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Network</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Niccolò </a:t>
                      </a:r>
                      <a:r>
                        <a:rPr lang="it-IT" sz="1200" dirty="0" err="1">
                          <a:effectLst/>
                          <a:latin typeface="Times New Roman" panose="02020603050405020304" pitchFamily="18" charset="0"/>
                          <a:cs typeface="Times New Roman" panose="02020603050405020304" pitchFamily="18" charset="0"/>
                        </a:rPr>
                        <a:t>Toccafondi</a:t>
                      </a:r>
                      <a:r>
                        <a:rPr lang="it-IT" sz="1200" dirty="0">
                          <a:effectLst/>
                          <a:latin typeface="Times New Roman" panose="02020603050405020304" pitchFamily="18" charset="0"/>
                          <a:cs typeface="Times New Roman" panose="02020603050405020304" pitchFamily="18" charset="0"/>
                        </a:rPr>
                        <a:t>, Dario </a:t>
                      </a:r>
                      <a:r>
                        <a:rPr lang="it-IT" sz="1200" dirty="0" err="1">
                          <a:effectLst/>
                          <a:latin typeface="Times New Roman" panose="02020603050405020304" pitchFamily="18" charset="0"/>
                          <a:cs typeface="Times New Roman" panose="02020603050405020304" pitchFamily="18" charset="0"/>
                        </a:rPr>
                        <a:t>Gori</a:t>
                      </a:r>
                      <a:r>
                        <a:rPr lang="it-IT" sz="1200" dirty="0">
                          <a:effectLst/>
                          <a:latin typeface="Times New Roman" panose="02020603050405020304" pitchFamily="18" charset="0"/>
                          <a:cs typeface="Times New Roman" panose="02020603050405020304" pitchFamily="18" charset="0"/>
                        </a:rPr>
                        <a:t> e Simone Senesi</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dirty="0">
                          <a:effectLst/>
                          <a:highlight>
                            <a:srgbClr val="FFFF00"/>
                          </a:highlight>
                          <a:latin typeface="Times New Roman" panose="02020603050405020304" pitchFamily="18" charset="0"/>
                          <a:cs typeface="Times New Roman" panose="02020603050405020304" pitchFamily="18" charset="0"/>
                        </a:rPr>
                        <a:t> </a:t>
                      </a:r>
                      <a:r>
                        <a:rPr lang="it-IT" sz="1200" dirty="0" smtClean="0">
                          <a:effectLst/>
                          <a:highlight>
                            <a:srgbClr val="FFFF00"/>
                          </a:highlight>
                          <a:latin typeface="Times New Roman" panose="02020603050405020304" pitchFamily="18" charset="0"/>
                          <a:cs typeface="Times New Roman" panose="02020603050405020304" pitchFamily="18" charset="0"/>
                        </a:rPr>
                        <a:t>30</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 </a:t>
                      </a:r>
                      <a:r>
                        <a:rPr lang="it-IT" sz="1200" b="1" kern="1200" dirty="0" smtClean="0">
                          <a:solidFill>
                            <a:srgbClr val="FF0000"/>
                          </a:solidFill>
                          <a:effectLst/>
                          <a:latin typeface="Times New Roman" panose="02020603050405020304" pitchFamily="18" charset="0"/>
                          <a:ea typeface="+mn-ea"/>
                          <a:cs typeface="Times New Roman" panose="02020603050405020304" pitchFamily="18" charset="0"/>
                        </a:rPr>
                        <a:t>3 ECO</a:t>
                      </a:r>
                      <a:endParaRPr lang="it-IT" sz="12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kern="1200" dirty="0">
                          <a:solidFill>
                            <a:schemeClr val="dk1"/>
                          </a:solidFill>
                          <a:effectLst/>
                          <a:latin typeface="Times New Roman" panose="02020603050405020304" pitchFamily="18" charset="0"/>
                          <a:ea typeface="+mn-ea"/>
                          <a:cs typeface="Times New Roman" panose="02020603050405020304" pitchFamily="18" charset="0"/>
                        </a:rPr>
                        <a:t> </a:t>
                      </a:r>
                      <a:r>
                        <a:rPr lang="it-IT" sz="1200" kern="1200" dirty="0" smtClean="0">
                          <a:solidFill>
                            <a:schemeClr val="dk1"/>
                          </a:solidFill>
                          <a:effectLst/>
                          <a:latin typeface="Times New Roman" panose="02020603050405020304" pitchFamily="18" charset="0"/>
                          <a:ea typeface="+mn-ea"/>
                          <a:cs typeface="Times New Roman" panose="02020603050405020304" pitchFamily="18" charset="0"/>
                        </a:rPr>
                        <a:t>2/12</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tc>
              </a:tr>
              <a:tr h="251856">
                <a:tc>
                  <a:txBody>
                    <a:bodyPr/>
                    <a:lstStyle/>
                    <a:p>
                      <a:pPr>
                        <a:lnSpc>
                          <a:spcPct val="115000"/>
                        </a:lnSpc>
                        <a:spcAft>
                          <a:spcPts val="0"/>
                        </a:spcAft>
                      </a:pPr>
                      <a:r>
                        <a:rPr lang="en-GB" sz="1200">
                          <a:effectLst/>
                          <a:latin typeface="Times New Roman" panose="02020603050405020304" pitchFamily="18" charset="0"/>
                          <a:cs typeface="Times New Roman" panose="02020603050405020304" pitchFamily="18" charset="0"/>
                        </a:rPr>
                        <a:t>Migration and FDI</a:t>
                      </a:r>
                      <a:endParaRPr lang="it-IT" sz="120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spcAft>
                          <a:spcPts val="0"/>
                        </a:spcAft>
                      </a:pPr>
                      <a:r>
                        <a:rPr lang="it-IT" sz="1200" dirty="0">
                          <a:effectLst/>
                          <a:latin typeface="Times New Roman" panose="02020603050405020304" pitchFamily="18" charset="0"/>
                          <a:cs typeface="Times New Roman" panose="02020603050405020304" pitchFamily="18" charset="0"/>
                        </a:rPr>
                        <a:t>Elisa del Sordo, Selma </a:t>
                      </a:r>
                      <a:r>
                        <a:rPr lang="it-IT" sz="1200" dirty="0" err="1">
                          <a:effectLst/>
                          <a:latin typeface="Times New Roman" panose="02020603050405020304" pitchFamily="18" charset="0"/>
                          <a:cs typeface="Times New Roman" panose="02020603050405020304" pitchFamily="18" charset="0"/>
                        </a:rPr>
                        <a:t>Sbai</a:t>
                      </a:r>
                      <a:r>
                        <a:rPr lang="it-IT" sz="1200" dirty="0">
                          <a:effectLst/>
                          <a:latin typeface="Times New Roman" panose="02020603050405020304" pitchFamily="18" charset="0"/>
                          <a:cs typeface="Times New Roman" panose="02020603050405020304" pitchFamily="18" charset="0"/>
                        </a:rPr>
                        <a:t> e Matteo </a:t>
                      </a:r>
                      <a:r>
                        <a:rPr lang="it-IT" sz="1200" dirty="0" err="1">
                          <a:effectLst/>
                          <a:latin typeface="Times New Roman" panose="02020603050405020304" pitchFamily="18" charset="0"/>
                          <a:cs typeface="Times New Roman" panose="02020603050405020304" pitchFamily="18" charset="0"/>
                        </a:rPr>
                        <a:t>Zorzenon</a:t>
                      </a:r>
                      <a:endParaRPr lang="it-IT" sz="1200" dirty="0">
                        <a:effectLst/>
                        <a:latin typeface="Times New Roman" panose="02020603050405020304" pitchFamily="18" charset="0"/>
                        <a:ea typeface="Calibri"/>
                        <a:cs typeface="Times New Roman" panose="02020603050405020304" pitchFamily="18" charset="0"/>
                      </a:endParaRPr>
                    </a:p>
                  </a:txBody>
                  <a:tcPr marL="19070" marR="19070" marT="12915" marB="12915"/>
                </a:tc>
                <a:tc>
                  <a:txBody>
                    <a:bodyPr/>
                    <a:lstStyle/>
                    <a:p>
                      <a:pPr>
                        <a:lnSpc>
                          <a:spcPct val="115000"/>
                        </a:lnSpc>
                      </a:pPr>
                      <a:r>
                        <a:rPr lang="it-IT" sz="1200" dirty="0" smtClean="0">
                          <a:effectLst/>
                          <a:latin typeface="Times New Roman" panose="02020603050405020304" pitchFamily="18" charset="0"/>
                          <a:cs typeface="Times New Roman" panose="02020603050405020304" pitchFamily="18" charset="0"/>
                        </a:rPr>
                        <a:t>20</a:t>
                      </a:r>
                      <a:endParaRPr lang="it-IT" sz="1200" dirty="0">
                        <a:effectLst/>
                        <a:latin typeface="Times New Roman" panose="02020603050405020304" pitchFamily="18" charset="0"/>
                        <a:cs typeface="Times New Roman" panose="02020603050405020304" pitchFamily="18" charset="0"/>
                      </a:endParaRPr>
                    </a:p>
                  </a:txBody>
                  <a:tcPr marL="19070" marR="19070" marT="12915" marB="12915"/>
                </a:tc>
                <a:tc>
                  <a:txBody>
                    <a:bodyPr/>
                    <a:lstStyle/>
                    <a:p>
                      <a:pPr>
                        <a:lnSpc>
                          <a:spcPct val="115000"/>
                        </a:lnSpc>
                      </a:pPr>
                      <a:r>
                        <a:rPr lang="it-IT" sz="1200" b="1" kern="1200" dirty="0" smtClean="0">
                          <a:solidFill>
                            <a:srgbClr val="FF0000"/>
                          </a:solidFill>
                          <a:effectLst/>
                          <a:latin typeface="Times New Roman" panose="02020603050405020304" pitchFamily="18" charset="0"/>
                          <a:ea typeface="+mn-ea"/>
                          <a:cs typeface="Times New Roman" panose="02020603050405020304" pitchFamily="18" charset="0"/>
                        </a:rPr>
                        <a:t>3</a:t>
                      </a:r>
                      <a:endParaRPr lang="it-IT" sz="12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19070" marR="19070" marT="12915" marB="12915"/>
                </a:tc>
                <a:tc>
                  <a:txBody>
                    <a:bodyPr/>
                    <a:lstStyle/>
                    <a:p>
                      <a:pPr>
                        <a:lnSpc>
                          <a:spcPct val="115000"/>
                        </a:lnSpc>
                      </a:pPr>
                      <a:r>
                        <a:rPr lang="it-IT" sz="1200" kern="1200" dirty="0" smtClean="0">
                          <a:solidFill>
                            <a:schemeClr val="dk1"/>
                          </a:solidFill>
                          <a:effectLst/>
                          <a:latin typeface="Times New Roman" panose="02020603050405020304" pitchFamily="18" charset="0"/>
                          <a:ea typeface="+mn-ea"/>
                          <a:cs typeface="Times New Roman" panose="02020603050405020304" pitchFamily="18" charset="0"/>
                        </a:rPr>
                        <a:t>2/12</a:t>
                      </a:r>
                      <a:endParaRPr lang="it-IT"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marL="19070" marR="19070" marT="12915" marB="12915"/>
                </a:tc>
              </a:tr>
            </a:tbl>
          </a:graphicData>
        </a:graphic>
      </p:graphicFrame>
    </p:spTree>
    <p:extLst>
      <p:ext uri="{BB962C8B-B14F-4D97-AF65-F5344CB8AC3E}">
        <p14:creationId xmlns:p14="http://schemas.microsoft.com/office/powerpoint/2010/main" val="3656718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572000" y="6248400"/>
            <a:ext cx="436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charset="0"/>
                <a:ea typeface="ＭＳ Ｐゴシック" charset="-128"/>
              </a:defRPr>
            </a:lvl1pPr>
            <a:lvl2pPr marL="742950" indent="-285750">
              <a:defRPr sz="1000">
                <a:solidFill>
                  <a:schemeClr val="tx1"/>
                </a:solidFill>
                <a:latin typeface="Arial" charset="0"/>
                <a:ea typeface="ＭＳ Ｐゴシック" charset="-128"/>
              </a:defRPr>
            </a:lvl2pPr>
            <a:lvl3pPr marL="1143000" indent="-228600">
              <a:defRPr sz="1000">
                <a:solidFill>
                  <a:schemeClr val="tx1"/>
                </a:solidFill>
                <a:latin typeface="Arial" charset="0"/>
                <a:ea typeface="ＭＳ Ｐゴシック" charset="-128"/>
              </a:defRPr>
            </a:lvl3pPr>
            <a:lvl4pPr marL="1600200" indent="-228600">
              <a:defRPr sz="1000">
                <a:solidFill>
                  <a:schemeClr val="tx1"/>
                </a:solidFill>
                <a:latin typeface="Arial" charset="0"/>
                <a:ea typeface="ＭＳ Ｐゴシック" charset="-128"/>
              </a:defRPr>
            </a:lvl4pPr>
            <a:lvl5pPr marL="2057400" indent="-228600">
              <a:defRPr sz="1000">
                <a:solidFill>
                  <a:schemeClr val="tx1"/>
                </a:solidFill>
                <a:latin typeface="Arial" charset="0"/>
                <a:ea typeface="ＭＳ Ｐゴシック" charset="-128"/>
              </a:defRPr>
            </a:lvl5pPr>
            <a:lvl6pPr marL="2514600" indent="-228600" eaLnBrk="0" fontAlgn="base" hangingPunct="0">
              <a:spcBef>
                <a:spcPct val="0"/>
              </a:spcBef>
              <a:spcAft>
                <a:spcPct val="0"/>
              </a:spcAft>
              <a:defRPr sz="1000">
                <a:solidFill>
                  <a:schemeClr val="tx1"/>
                </a:solidFill>
                <a:latin typeface="Arial" charset="0"/>
                <a:ea typeface="ＭＳ Ｐゴシック" charset="-128"/>
              </a:defRPr>
            </a:lvl6pPr>
            <a:lvl7pPr marL="2971800" indent="-228600" eaLnBrk="0" fontAlgn="base" hangingPunct="0">
              <a:spcBef>
                <a:spcPct val="0"/>
              </a:spcBef>
              <a:spcAft>
                <a:spcPct val="0"/>
              </a:spcAft>
              <a:defRPr sz="1000">
                <a:solidFill>
                  <a:schemeClr val="tx1"/>
                </a:solidFill>
                <a:latin typeface="Arial" charset="0"/>
                <a:ea typeface="ＭＳ Ｐゴシック" charset="-128"/>
              </a:defRPr>
            </a:lvl7pPr>
            <a:lvl8pPr marL="3429000" indent="-228600" eaLnBrk="0" fontAlgn="base" hangingPunct="0">
              <a:spcBef>
                <a:spcPct val="0"/>
              </a:spcBef>
              <a:spcAft>
                <a:spcPct val="0"/>
              </a:spcAft>
              <a:defRPr sz="1000">
                <a:solidFill>
                  <a:schemeClr val="tx1"/>
                </a:solidFill>
                <a:latin typeface="Arial" charset="0"/>
                <a:ea typeface="ＭＳ Ｐゴシック" charset="-128"/>
              </a:defRPr>
            </a:lvl8pPr>
            <a:lvl9pPr marL="3886200" indent="-228600" eaLnBrk="0" fontAlgn="base" hangingPunct="0">
              <a:spcBef>
                <a:spcPct val="0"/>
              </a:spcBef>
              <a:spcAft>
                <a:spcPct val="0"/>
              </a:spcAft>
              <a:defRPr sz="1000">
                <a:solidFill>
                  <a:schemeClr val="tx1"/>
                </a:solidFill>
                <a:latin typeface="Arial" charset="0"/>
                <a:ea typeface="ＭＳ Ｐゴシック" charset="-128"/>
              </a:defRPr>
            </a:lvl9pPr>
          </a:lstStyle>
          <a:p>
            <a:pPr>
              <a:spcBef>
                <a:spcPct val="50000"/>
              </a:spcBef>
            </a:pPr>
            <a:r>
              <a:rPr lang="en-US" altLang="it-IT" b="1"/>
              <a:t>Figure 6.5  </a:t>
            </a:r>
            <a:r>
              <a:rPr lang="en-US" altLang="it-IT"/>
              <a:t>Long-Run Monopolistic Competition Equilibrium without Trade</a:t>
            </a:r>
            <a:r>
              <a:rPr lang="en-US" altLang="it-IT" b="1"/>
              <a:t/>
            </a:r>
            <a:br>
              <a:rPr lang="en-US" altLang="it-IT" b="1"/>
            </a:br>
            <a:r>
              <a:rPr lang="en-US" altLang="it-IT"/>
              <a:t>Feenstra and Taylor: International Trade, Second Edition</a:t>
            </a:r>
            <a:br>
              <a:rPr lang="en-US" altLang="it-IT"/>
            </a:br>
            <a:r>
              <a:rPr lang="en-US" altLang="it-IT" sz="800"/>
              <a:t>Copyright © 2011 by Worth Publishers</a:t>
            </a:r>
          </a:p>
        </p:txBody>
      </p:sp>
      <p:pic>
        <p:nvPicPr>
          <p:cNvPr id="11267" name="Picture 3" descr="Feenstra2e_fig_06_05.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8" y="457200"/>
            <a:ext cx="74009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6085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it-IT" sz="3600" b="1" smtClean="0"/>
              <a:t>Trade Under Monopolistic Competition</a:t>
            </a:r>
          </a:p>
        </p:txBody>
      </p:sp>
      <p:sp>
        <p:nvSpPr>
          <p:cNvPr id="24579" name="Rectangle 3"/>
          <p:cNvSpPr>
            <a:spLocks noGrp="1" noChangeArrowheads="1"/>
          </p:cNvSpPr>
          <p:nvPr>
            <p:ph type="body" idx="1"/>
          </p:nvPr>
        </p:nvSpPr>
        <p:spPr>
          <a:xfrm>
            <a:off x="0" y="1285875"/>
            <a:ext cx="8786813" cy="5286375"/>
          </a:xfrm>
        </p:spPr>
        <p:txBody>
          <a:bodyPr/>
          <a:lstStyle/>
          <a:p>
            <a:pPr lvl="1"/>
            <a:r>
              <a:rPr lang="en-US" altLang="it-IT" b="1" smtClean="0"/>
              <a:t>Hp: Home and Foreign are exactly the same</a:t>
            </a:r>
            <a:r>
              <a:rPr lang="en-US" altLang="it-IT" smtClean="0"/>
              <a:t>.</a:t>
            </a:r>
          </a:p>
          <a:p>
            <a:pPr lvl="2"/>
            <a:r>
              <a:rPr lang="en-US" altLang="it-IT" smtClean="0"/>
              <a:t>Same number of consumers; Same technology and cost curves; Same number of firms in the no-trade equilibrium</a:t>
            </a:r>
          </a:p>
          <a:p>
            <a:pPr lvl="1"/>
            <a:r>
              <a:rPr lang="en-US" altLang="it-IT" b="1" smtClean="0">
                <a:solidFill>
                  <a:srgbClr val="FF0000"/>
                </a:solidFill>
              </a:rPr>
              <a:t>If there were no economies of scale, there would be no reason for trade.</a:t>
            </a:r>
          </a:p>
          <a:p>
            <a:pPr lvl="2"/>
            <a:r>
              <a:rPr lang="en-US" altLang="it-IT" b="1" smtClean="0"/>
              <a:t>Under the Ricardian model, countries with identical technologies would not trade.</a:t>
            </a:r>
          </a:p>
          <a:p>
            <a:pPr lvl="2"/>
            <a:r>
              <a:rPr lang="en-US" altLang="it-IT" b="1" smtClean="0"/>
              <a:t>Under the Heckscher-Ohlin model, countries with identical factor endowments would not trade.</a:t>
            </a:r>
          </a:p>
          <a:p>
            <a:pPr lvl="2"/>
            <a:r>
              <a:rPr lang="en-US" altLang="it-IT" b="1" smtClean="0"/>
              <a:t>However, under monopolistic competition, two identical countries will still engage in trade.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654050"/>
          </a:xfrm>
        </p:spPr>
        <p:txBody>
          <a:bodyPr/>
          <a:lstStyle/>
          <a:p>
            <a:r>
              <a:rPr lang="en-US" altLang="it-IT" sz="3600" b="1" smtClean="0"/>
              <a:t>Long-Run Equilibrium with Trade</a:t>
            </a:r>
          </a:p>
        </p:txBody>
      </p:sp>
      <p:sp>
        <p:nvSpPr>
          <p:cNvPr id="25603" name="Rectangle 3"/>
          <p:cNvSpPr>
            <a:spLocks noGrp="1" noChangeArrowheads="1"/>
          </p:cNvSpPr>
          <p:nvPr>
            <p:ph type="body" idx="1"/>
          </p:nvPr>
        </p:nvSpPr>
        <p:spPr>
          <a:xfrm>
            <a:off x="214313" y="1071563"/>
            <a:ext cx="8472487" cy="5429250"/>
          </a:xfrm>
        </p:spPr>
        <p:txBody>
          <a:bodyPr/>
          <a:lstStyle/>
          <a:p>
            <a:pPr lvl="1"/>
            <a:r>
              <a:rPr lang="en-US" altLang="it-IT" b="1" dirty="0" smtClean="0">
                <a:solidFill>
                  <a:srgbClr val="FF0000"/>
                </a:solidFill>
              </a:rPr>
              <a:t>Since firms are making losses, some of them will go bankrupt and exit the industry</a:t>
            </a:r>
            <a:r>
              <a:rPr lang="en-US" altLang="it-IT" dirty="0" smtClean="0"/>
              <a:t>.</a:t>
            </a:r>
          </a:p>
          <a:p>
            <a:pPr lvl="1"/>
            <a:r>
              <a:rPr lang="en-US" altLang="it-IT" dirty="0" smtClean="0"/>
              <a:t>The exit will increase demand for the remaining firms’ products and decrease the available product varieties to consumers.</a:t>
            </a:r>
          </a:p>
          <a:p>
            <a:pPr lvl="1"/>
            <a:r>
              <a:rPr lang="en-US" altLang="it-IT" dirty="0" smtClean="0"/>
              <a:t>We now only have N</a:t>
            </a:r>
            <a:r>
              <a:rPr lang="en-US" altLang="it-IT" baseline="30000" dirty="0" smtClean="0"/>
              <a:t>T</a:t>
            </a:r>
            <a:r>
              <a:rPr lang="en-US" altLang="it-IT" dirty="0" smtClean="0"/>
              <a:t> firms which is fewer than the N</a:t>
            </a:r>
            <a:r>
              <a:rPr lang="en-US" altLang="it-IT" baseline="30000" dirty="0" smtClean="0"/>
              <a:t>A</a:t>
            </a:r>
            <a:r>
              <a:rPr lang="en-US" altLang="it-IT" dirty="0" smtClean="0"/>
              <a:t> firms we had before.</a:t>
            </a:r>
          </a:p>
          <a:p>
            <a:pPr lvl="1"/>
            <a:r>
              <a:rPr lang="en-US" altLang="it-IT" dirty="0" smtClean="0"/>
              <a:t>The new demand D/N</a:t>
            </a:r>
            <a:r>
              <a:rPr lang="en-US" altLang="it-IT" baseline="30000" dirty="0" smtClean="0"/>
              <a:t>T</a:t>
            </a:r>
            <a:r>
              <a:rPr lang="en-US" altLang="it-IT" dirty="0" smtClean="0"/>
              <a:t> lies to the right of D/N</a:t>
            </a:r>
            <a:r>
              <a:rPr lang="en-US" altLang="it-IT" baseline="30000" dirty="0" smtClean="0"/>
              <a:t>A</a:t>
            </a:r>
            <a:r>
              <a:rPr lang="en-US" altLang="it-IT" dirty="0" smtClean="0"/>
              <a:t>.</a:t>
            </a:r>
            <a:endParaRPr lang="en-US" altLang="it-IT" baseline="30000" dirty="0" smtClean="0"/>
          </a:p>
          <a:p>
            <a:pPr lvl="1"/>
            <a:r>
              <a:rPr lang="en-US" altLang="it-IT" dirty="0" smtClean="0"/>
              <a:t>Long-run equilibrium with trade is at point C.</a:t>
            </a:r>
          </a:p>
          <a:p>
            <a:pPr lvl="1"/>
            <a:r>
              <a:rPr lang="en-US" altLang="it-IT" dirty="0" smtClean="0"/>
              <a:t>The demand for each firm d</a:t>
            </a:r>
            <a:r>
              <a:rPr lang="en-US" altLang="it-IT" baseline="-25000" dirty="0" smtClean="0"/>
              <a:t>3</a:t>
            </a:r>
            <a:r>
              <a:rPr lang="en-US" altLang="it-IT" dirty="0" smtClean="0"/>
              <a:t> is tangent to AC.</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42875" y="0"/>
            <a:ext cx="8543925" cy="1214438"/>
          </a:xfrm>
        </p:spPr>
        <p:txBody>
          <a:bodyPr/>
          <a:lstStyle/>
          <a:p>
            <a:r>
              <a:rPr lang="en-US" altLang="it-IT" sz="3600" b="1" smtClean="0"/>
              <a:t>Short-Run Equilibrium with Trade</a:t>
            </a:r>
            <a:endParaRPr lang="en-US" altLang="it-IT" sz="3200" b="1" smtClean="0"/>
          </a:p>
        </p:txBody>
      </p:sp>
      <p:sp>
        <p:nvSpPr>
          <p:cNvPr id="26627" name="Rectangle 3"/>
          <p:cNvSpPr>
            <a:spLocks noGrp="1" noChangeArrowheads="1"/>
          </p:cNvSpPr>
          <p:nvPr>
            <p:ph type="body" idx="1"/>
          </p:nvPr>
        </p:nvSpPr>
        <p:spPr>
          <a:xfrm>
            <a:off x="0" y="1357313"/>
            <a:ext cx="8929688" cy="5214937"/>
          </a:xfrm>
        </p:spPr>
        <p:txBody>
          <a:bodyPr/>
          <a:lstStyle/>
          <a:p>
            <a:pPr lvl="1"/>
            <a:r>
              <a:rPr lang="en-US" altLang="it-IT" sz="2400" smtClean="0"/>
              <a:t>The number of firms in the no-trade equilibrium in each country is N</a:t>
            </a:r>
            <a:r>
              <a:rPr lang="en-US" altLang="it-IT" sz="2400" baseline="30000" smtClean="0"/>
              <a:t>A</a:t>
            </a:r>
            <a:r>
              <a:rPr lang="en-US" altLang="it-IT" sz="2400" smtClean="0"/>
              <a:t>. </a:t>
            </a:r>
            <a:r>
              <a:rPr lang="en-US" altLang="it-IT" sz="2400" b="1" smtClean="0">
                <a:solidFill>
                  <a:srgbClr val="FF0000"/>
                </a:solidFill>
              </a:rPr>
              <a:t>Hp: each country is in long-run equilibrium without trade</a:t>
            </a:r>
            <a:r>
              <a:rPr lang="en-US" altLang="it-IT" sz="2400" smtClean="0"/>
              <a:t>. </a:t>
            </a:r>
            <a:r>
              <a:rPr lang="en-US" altLang="it-IT" sz="2400" b="1" smtClean="0">
                <a:solidFill>
                  <a:srgbClr val="FF0000"/>
                </a:solidFill>
              </a:rPr>
              <a:t>When trade opens, the number of customers available to each firm doubles</a:t>
            </a:r>
            <a:r>
              <a:rPr lang="en-US" altLang="it-IT" sz="2400" smtClean="0"/>
              <a:t>.</a:t>
            </a:r>
          </a:p>
          <a:p>
            <a:pPr lvl="1"/>
            <a:r>
              <a:rPr lang="en-US" altLang="it-IT" sz="2400" smtClean="0"/>
              <a:t>Since there are twice as many consumers, but also twice as many firms, the ratio stays the same. The product varieties also double. </a:t>
            </a:r>
          </a:p>
          <a:p>
            <a:pPr lvl="1"/>
            <a:r>
              <a:rPr lang="en-US" altLang="it-IT" sz="2400" smtClean="0"/>
              <a:t>With the </a:t>
            </a:r>
            <a:r>
              <a:rPr lang="en-US" altLang="it-IT" sz="2400" b="1" smtClean="0">
                <a:solidFill>
                  <a:srgbClr val="FF0000"/>
                </a:solidFill>
              </a:rPr>
              <a:t>greater number of varieties available, the demand for each individual variety will be more elastic</a:t>
            </a:r>
            <a:r>
              <a:rPr lang="en-US" altLang="it-IT" sz="2400" smtClean="0"/>
              <a:t>.</a:t>
            </a:r>
          </a:p>
          <a:p>
            <a:pPr lvl="2"/>
            <a:r>
              <a:rPr lang="en-US" altLang="it-IT" smtClean="0"/>
              <a:t>If one firm drops its price below the no-trade price, it will get even more customers away from other firms; This gives demand curve, d</a:t>
            </a:r>
            <a:r>
              <a:rPr lang="en-US" altLang="it-IT" baseline="-25000" smtClean="0"/>
              <a:t>2</a:t>
            </a:r>
            <a:r>
              <a:rPr lang="en-US" altLang="it-IT" smtClean="0"/>
              <a:t>, which is more elastic than the no-trade demand, d</a:t>
            </a:r>
            <a:r>
              <a:rPr lang="en-US" altLang="it-IT" baseline="-25000" smtClean="0"/>
              <a:t>1</a:t>
            </a:r>
            <a:r>
              <a:rPr lang="en-US" altLang="it-IT" smtClean="0"/>
              <a:t>.</a:t>
            </a:r>
            <a:endParaRPr lang="en-US" altLang="it-IT" baseline="-25000" smtClean="0"/>
          </a:p>
          <a:p>
            <a:pPr lvl="1"/>
            <a:endParaRPr lang="en-US" altLang="it-IT"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0"/>
            <a:ext cx="8229600" cy="928688"/>
          </a:xfrm>
        </p:spPr>
        <p:txBody>
          <a:bodyPr/>
          <a:lstStyle/>
          <a:p>
            <a:r>
              <a:rPr lang="en-US" altLang="it-IT" sz="3600" b="1" smtClean="0"/>
              <a:t>Trade &amp; Monopolistic Competition</a:t>
            </a:r>
          </a:p>
        </p:txBody>
      </p:sp>
      <p:sp>
        <p:nvSpPr>
          <p:cNvPr id="27651" name="Rectangle 3"/>
          <p:cNvSpPr>
            <a:spLocks noGrp="1" noChangeArrowheads="1"/>
          </p:cNvSpPr>
          <p:nvPr>
            <p:ph type="body" idx="1"/>
          </p:nvPr>
        </p:nvSpPr>
        <p:spPr>
          <a:xfrm>
            <a:off x="0" y="928688"/>
            <a:ext cx="8929688" cy="5572125"/>
          </a:xfrm>
        </p:spPr>
        <p:txBody>
          <a:bodyPr/>
          <a:lstStyle/>
          <a:p>
            <a:pPr lvl="1"/>
            <a:r>
              <a:rPr lang="en-US" altLang="it-IT" smtClean="0"/>
              <a:t>After trade, the new demand is no longer tangent to the AC.</a:t>
            </a:r>
          </a:p>
          <a:p>
            <a:pPr lvl="2"/>
            <a:r>
              <a:rPr lang="en-US" altLang="it-IT" smtClean="0"/>
              <a:t>Each firm now produces at Q</a:t>
            </a:r>
            <a:r>
              <a:rPr lang="en-US" altLang="it-IT" baseline="-25000" smtClean="0"/>
              <a:t>2</a:t>
            </a:r>
            <a:r>
              <a:rPr lang="en-US" altLang="it-IT" smtClean="0"/>
              <a:t> charging P</a:t>
            </a:r>
            <a:r>
              <a:rPr lang="en-US" altLang="it-IT" baseline="-25000" smtClean="0"/>
              <a:t>2 </a:t>
            </a:r>
            <a:r>
              <a:rPr lang="en-US" altLang="it-IT" smtClean="0"/>
              <a:t>;Firms are making positive monopoly profits;  This shows the firm’s incentive to lower its price</a:t>
            </a:r>
          </a:p>
          <a:p>
            <a:pPr>
              <a:buFont typeface="Arial" pitchFamily="34" charset="0"/>
              <a:buNone/>
            </a:pPr>
            <a:r>
              <a:rPr lang="en-US" altLang="it-IT" b="1" smtClean="0">
                <a:solidFill>
                  <a:srgbClr val="FF0000"/>
                </a:solidFill>
              </a:rPr>
              <a:t>Short-Run Equilibrium with Trade</a:t>
            </a:r>
          </a:p>
          <a:p>
            <a:pPr lvl="1"/>
            <a:r>
              <a:rPr lang="en-US" altLang="it-IT" sz="2400" smtClean="0"/>
              <a:t>However, every firm in the industry has the same incentive—they can lower price and gain many more consumers and more profits. If all firms lower prices, the quantity demanded from each firm increases along D/N</a:t>
            </a:r>
            <a:r>
              <a:rPr lang="en-US" altLang="it-IT" sz="2400" baseline="30000" smtClean="0"/>
              <a:t>A</a:t>
            </a:r>
            <a:r>
              <a:rPr lang="en-US" altLang="it-IT" sz="2400" smtClean="0"/>
              <a:t>, instead of d</a:t>
            </a:r>
            <a:r>
              <a:rPr lang="en-US" altLang="it-IT" sz="2400" baseline="-25000" smtClean="0"/>
              <a:t>2</a:t>
            </a:r>
            <a:r>
              <a:rPr lang="en-US" altLang="it-IT" sz="2400" smtClean="0"/>
              <a:t> (Remember D/N</a:t>
            </a:r>
            <a:r>
              <a:rPr lang="en-US" altLang="it-IT" sz="2400" baseline="30000" smtClean="0"/>
              <a:t>A</a:t>
            </a:r>
            <a:r>
              <a:rPr lang="en-US" altLang="it-IT" sz="2400" smtClean="0"/>
              <a:t> is the demand if all firms had the same price).</a:t>
            </a:r>
          </a:p>
          <a:p>
            <a:pPr lvl="1"/>
            <a:r>
              <a:rPr lang="en-US" altLang="it-IT" sz="2400" smtClean="0"/>
              <a:t>In the short run, firms lower their prices expecting to make profits at B, but end up with losses at B′.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42875"/>
            <a:ext cx="8229600" cy="785813"/>
          </a:xfrm>
        </p:spPr>
        <p:txBody>
          <a:bodyPr/>
          <a:lstStyle/>
          <a:p>
            <a:r>
              <a:rPr lang="en-US" altLang="it-IT" sz="3600" b="1" smtClean="0"/>
              <a:t>Trade Under Monopolistic Competition</a:t>
            </a:r>
          </a:p>
        </p:txBody>
      </p:sp>
      <p:sp>
        <p:nvSpPr>
          <p:cNvPr id="28675" name="Line 3"/>
          <p:cNvSpPr>
            <a:spLocks noChangeShapeType="1"/>
          </p:cNvSpPr>
          <p:nvPr/>
        </p:nvSpPr>
        <p:spPr bwMode="auto">
          <a:xfrm flipV="1">
            <a:off x="1462088" y="5067300"/>
            <a:ext cx="5711825" cy="3175"/>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8676" name="Text Box 4"/>
          <p:cNvSpPr txBox="1">
            <a:spLocks noChangeArrowheads="1"/>
          </p:cNvSpPr>
          <p:nvPr/>
        </p:nvSpPr>
        <p:spPr bwMode="auto">
          <a:xfrm>
            <a:off x="989013" y="1509713"/>
            <a:ext cx="495300" cy="258762"/>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Price</a:t>
            </a:r>
          </a:p>
        </p:txBody>
      </p:sp>
      <p:sp>
        <p:nvSpPr>
          <p:cNvPr id="28677" name="Text Box 5"/>
          <p:cNvSpPr txBox="1">
            <a:spLocks noChangeArrowheads="1"/>
          </p:cNvSpPr>
          <p:nvPr/>
        </p:nvSpPr>
        <p:spPr bwMode="auto">
          <a:xfrm>
            <a:off x="7213600" y="6051550"/>
            <a:ext cx="703263" cy="25082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Quantity</a:t>
            </a:r>
          </a:p>
        </p:txBody>
      </p:sp>
      <p:sp>
        <p:nvSpPr>
          <p:cNvPr id="28678" name="Text Box 6"/>
          <p:cNvSpPr txBox="1">
            <a:spLocks noChangeArrowheads="1"/>
          </p:cNvSpPr>
          <p:nvPr/>
        </p:nvSpPr>
        <p:spPr bwMode="auto">
          <a:xfrm>
            <a:off x="7261225" y="4941888"/>
            <a:ext cx="414338" cy="27940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MC</a:t>
            </a:r>
          </a:p>
        </p:txBody>
      </p:sp>
      <p:sp>
        <p:nvSpPr>
          <p:cNvPr id="28679" name="Text Box 7"/>
          <p:cNvSpPr txBox="1">
            <a:spLocks noChangeArrowheads="1"/>
          </p:cNvSpPr>
          <p:nvPr/>
        </p:nvSpPr>
        <p:spPr bwMode="auto">
          <a:xfrm>
            <a:off x="7140575" y="4391025"/>
            <a:ext cx="330200" cy="26987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AC</a:t>
            </a:r>
          </a:p>
        </p:txBody>
      </p:sp>
      <p:sp>
        <p:nvSpPr>
          <p:cNvPr id="28680" name="Line 9"/>
          <p:cNvSpPr>
            <a:spLocks noChangeShapeType="1"/>
          </p:cNvSpPr>
          <p:nvPr/>
        </p:nvSpPr>
        <p:spPr bwMode="auto">
          <a:xfrm>
            <a:off x="2255838" y="3098800"/>
            <a:ext cx="1217612" cy="2593975"/>
          </a:xfrm>
          <a:prstGeom prst="line">
            <a:avLst/>
          </a:prstGeom>
          <a:noFill/>
          <a:ln w="28575">
            <a:solidFill>
              <a:srgbClr val="990099"/>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8681" name="Text Box 12"/>
          <p:cNvSpPr txBox="1">
            <a:spLocks noChangeArrowheads="1"/>
          </p:cNvSpPr>
          <p:nvPr/>
        </p:nvSpPr>
        <p:spPr bwMode="auto">
          <a:xfrm>
            <a:off x="3508375" y="5608638"/>
            <a:ext cx="5270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D/N</a:t>
            </a:r>
            <a:r>
              <a:rPr lang="en-US" altLang="it-IT" sz="1400" baseline="30000">
                <a:latin typeface="Arial" pitchFamily="34" charset="0"/>
              </a:rPr>
              <a:t>A</a:t>
            </a:r>
          </a:p>
        </p:txBody>
      </p:sp>
      <p:sp>
        <p:nvSpPr>
          <p:cNvPr id="28682" name="Freeform 15"/>
          <p:cNvSpPr>
            <a:spLocks/>
          </p:cNvSpPr>
          <p:nvPr/>
        </p:nvSpPr>
        <p:spPr bwMode="auto">
          <a:xfrm>
            <a:off x="2043113" y="2273300"/>
            <a:ext cx="4943475" cy="2279650"/>
          </a:xfrm>
          <a:custGeom>
            <a:avLst/>
            <a:gdLst>
              <a:gd name="T0" fmla="*/ 0 w 5328"/>
              <a:gd name="T1" fmla="*/ 0 h 3456"/>
              <a:gd name="T2" fmla="*/ 2147483646 w 5328"/>
              <a:gd name="T3" fmla="*/ 2147483646 h 3456"/>
              <a:gd name="T4" fmla="*/ 2147483646 w 5328"/>
              <a:gd name="T5" fmla="*/ 2147483646 h 3456"/>
              <a:gd name="T6" fmla="*/ 0 60000 65536"/>
              <a:gd name="T7" fmla="*/ 0 60000 65536"/>
              <a:gd name="T8" fmla="*/ 0 60000 65536"/>
              <a:gd name="T9" fmla="*/ 0 w 5328"/>
              <a:gd name="T10" fmla="*/ 0 h 3456"/>
              <a:gd name="T11" fmla="*/ 5328 w 5328"/>
              <a:gd name="T12" fmla="*/ 3456 h 3456"/>
            </a:gdLst>
            <a:ahLst/>
            <a:cxnLst>
              <a:cxn ang="T6">
                <a:pos x="T0" y="T1"/>
              </a:cxn>
              <a:cxn ang="T7">
                <a:pos x="T2" y="T3"/>
              </a:cxn>
              <a:cxn ang="T8">
                <a:pos x="T4" y="T5"/>
              </a:cxn>
            </a:cxnLst>
            <a:rect l="T9" t="T10" r="T11" b="T12"/>
            <a:pathLst>
              <a:path w="5328" h="3456">
                <a:moveTo>
                  <a:pt x="0" y="0"/>
                </a:moveTo>
                <a:cubicBezTo>
                  <a:pt x="60" y="1080"/>
                  <a:pt x="120" y="2160"/>
                  <a:pt x="1008" y="2736"/>
                </a:cubicBezTo>
                <a:cubicBezTo>
                  <a:pt x="1896" y="3312"/>
                  <a:pt x="4608" y="3336"/>
                  <a:pt x="5328" y="3456"/>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683" name="Line 19"/>
          <p:cNvSpPr>
            <a:spLocks noChangeShapeType="1"/>
          </p:cNvSpPr>
          <p:nvPr/>
        </p:nvSpPr>
        <p:spPr bwMode="auto">
          <a:xfrm>
            <a:off x="1462088" y="5983288"/>
            <a:ext cx="6115050"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8684" name="Freeform 22"/>
          <p:cNvSpPr>
            <a:spLocks/>
          </p:cNvSpPr>
          <p:nvPr/>
        </p:nvSpPr>
        <p:spPr bwMode="auto">
          <a:xfrm>
            <a:off x="1827213" y="3716338"/>
            <a:ext cx="4035425" cy="555625"/>
          </a:xfrm>
          <a:custGeom>
            <a:avLst/>
            <a:gdLst>
              <a:gd name="T0" fmla="*/ 0 w 2542"/>
              <a:gd name="T1" fmla="*/ 0 h 350"/>
              <a:gd name="T2" fmla="*/ 2147483646 w 2542"/>
              <a:gd name="T3" fmla="*/ 2147483646 h 350"/>
              <a:gd name="T4" fmla="*/ 0 60000 65536"/>
              <a:gd name="T5" fmla="*/ 0 60000 65536"/>
              <a:gd name="T6" fmla="*/ 0 w 2542"/>
              <a:gd name="T7" fmla="*/ 0 h 350"/>
              <a:gd name="T8" fmla="*/ 2542 w 2542"/>
              <a:gd name="T9" fmla="*/ 350 h 350"/>
            </a:gdLst>
            <a:ahLst/>
            <a:cxnLst>
              <a:cxn ang="T4">
                <a:pos x="T0" y="T1"/>
              </a:cxn>
              <a:cxn ang="T5">
                <a:pos x="T2" y="T3"/>
              </a:cxn>
            </a:cxnLst>
            <a:rect l="T6" t="T7" r="T8" b="T9"/>
            <a:pathLst>
              <a:path w="2542" h="350">
                <a:moveTo>
                  <a:pt x="0" y="0"/>
                </a:moveTo>
                <a:lnTo>
                  <a:pt x="2542" y="350"/>
                </a:lnTo>
              </a:path>
            </a:pathLst>
          </a:cu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685" name="Text Box 23"/>
          <p:cNvSpPr txBox="1">
            <a:spLocks noChangeArrowheads="1"/>
          </p:cNvSpPr>
          <p:nvPr/>
        </p:nvSpPr>
        <p:spPr bwMode="auto">
          <a:xfrm>
            <a:off x="5972175" y="4148138"/>
            <a:ext cx="2381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d</a:t>
            </a:r>
            <a:r>
              <a:rPr lang="en-US" altLang="it-IT" sz="1400" baseline="-25000">
                <a:latin typeface="Arial" pitchFamily="34" charset="0"/>
              </a:rPr>
              <a:t>2</a:t>
            </a:r>
            <a:endParaRPr lang="en-US" altLang="it-IT" sz="1400">
              <a:latin typeface="Arial" pitchFamily="34" charset="0"/>
            </a:endParaRPr>
          </a:p>
        </p:txBody>
      </p:sp>
      <p:sp>
        <p:nvSpPr>
          <p:cNvPr id="28686" name="Freeform 24"/>
          <p:cNvSpPr>
            <a:spLocks/>
          </p:cNvSpPr>
          <p:nvPr/>
        </p:nvSpPr>
        <p:spPr bwMode="auto">
          <a:xfrm>
            <a:off x="2154238" y="4238625"/>
            <a:ext cx="3795712" cy="1073150"/>
          </a:xfrm>
          <a:custGeom>
            <a:avLst/>
            <a:gdLst>
              <a:gd name="T0" fmla="*/ 0 w 2391"/>
              <a:gd name="T1" fmla="*/ 0 h 676"/>
              <a:gd name="T2" fmla="*/ 2147483646 w 2391"/>
              <a:gd name="T3" fmla="*/ 2147483646 h 676"/>
              <a:gd name="T4" fmla="*/ 0 60000 65536"/>
              <a:gd name="T5" fmla="*/ 0 60000 65536"/>
              <a:gd name="T6" fmla="*/ 0 w 2391"/>
              <a:gd name="T7" fmla="*/ 0 h 676"/>
              <a:gd name="T8" fmla="*/ 2391 w 2391"/>
              <a:gd name="T9" fmla="*/ 676 h 676"/>
            </a:gdLst>
            <a:ahLst/>
            <a:cxnLst>
              <a:cxn ang="T4">
                <a:pos x="T0" y="T1"/>
              </a:cxn>
              <a:cxn ang="T5">
                <a:pos x="T2" y="T3"/>
              </a:cxn>
            </a:cxnLst>
            <a:rect l="T6" t="T7" r="T8" b="T9"/>
            <a:pathLst>
              <a:path w="2391" h="676">
                <a:moveTo>
                  <a:pt x="0" y="0"/>
                </a:moveTo>
                <a:lnTo>
                  <a:pt x="2391" y="676"/>
                </a:lnTo>
              </a:path>
            </a:pathLst>
          </a:cu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28687" name="Text Box 25"/>
          <p:cNvSpPr txBox="1">
            <a:spLocks noChangeArrowheads="1"/>
          </p:cNvSpPr>
          <p:nvPr/>
        </p:nvSpPr>
        <p:spPr bwMode="auto">
          <a:xfrm>
            <a:off x="5943600" y="5151438"/>
            <a:ext cx="3794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mr</a:t>
            </a:r>
            <a:r>
              <a:rPr lang="en-US" altLang="it-IT" sz="1400" baseline="-25000">
                <a:latin typeface="Arial" pitchFamily="34" charset="0"/>
              </a:rPr>
              <a:t>2</a:t>
            </a:r>
            <a:endParaRPr lang="en-US" altLang="it-IT" sz="1400">
              <a:latin typeface="Arial" pitchFamily="34" charset="0"/>
            </a:endParaRPr>
          </a:p>
        </p:txBody>
      </p:sp>
      <p:sp>
        <p:nvSpPr>
          <p:cNvPr id="28688" name="Text Box 28"/>
          <p:cNvSpPr txBox="1">
            <a:spLocks noChangeArrowheads="1"/>
          </p:cNvSpPr>
          <p:nvPr/>
        </p:nvSpPr>
        <p:spPr bwMode="auto">
          <a:xfrm>
            <a:off x="1209675" y="3724275"/>
            <a:ext cx="280988" cy="2730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a:t>
            </a:r>
            <a:r>
              <a:rPr lang="en-US" altLang="it-IT" sz="1400" baseline="30000">
                <a:latin typeface="Arial" pitchFamily="34" charset="0"/>
              </a:rPr>
              <a:t>A</a:t>
            </a:r>
          </a:p>
        </p:txBody>
      </p:sp>
      <p:sp>
        <p:nvSpPr>
          <p:cNvPr id="28689" name="Line 29"/>
          <p:cNvSpPr>
            <a:spLocks noChangeShapeType="1"/>
          </p:cNvSpPr>
          <p:nvPr/>
        </p:nvSpPr>
        <p:spPr bwMode="auto">
          <a:xfrm>
            <a:off x="1447800" y="3821113"/>
            <a:ext cx="1154113"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8690" name="Line 30"/>
          <p:cNvSpPr>
            <a:spLocks noChangeShapeType="1"/>
          </p:cNvSpPr>
          <p:nvPr/>
        </p:nvSpPr>
        <p:spPr bwMode="auto">
          <a:xfrm>
            <a:off x="2601913" y="3821113"/>
            <a:ext cx="0" cy="2155825"/>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8691" name="Oval 31"/>
          <p:cNvSpPr>
            <a:spLocks noChangeArrowheads="1"/>
          </p:cNvSpPr>
          <p:nvPr/>
        </p:nvSpPr>
        <p:spPr bwMode="auto">
          <a:xfrm>
            <a:off x="2543175" y="3787775"/>
            <a:ext cx="98425" cy="88900"/>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28692" name="Text Box 32"/>
          <p:cNvSpPr txBox="1">
            <a:spLocks noChangeArrowheads="1"/>
          </p:cNvSpPr>
          <p:nvPr/>
        </p:nvSpPr>
        <p:spPr bwMode="auto">
          <a:xfrm>
            <a:off x="2668588" y="3641725"/>
            <a:ext cx="2270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A</a:t>
            </a:r>
          </a:p>
        </p:txBody>
      </p:sp>
      <p:sp>
        <p:nvSpPr>
          <p:cNvPr id="28693" name="Text Box 33"/>
          <p:cNvSpPr txBox="1">
            <a:spLocks noChangeArrowheads="1"/>
          </p:cNvSpPr>
          <p:nvPr/>
        </p:nvSpPr>
        <p:spPr bwMode="auto">
          <a:xfrm>
            <a:off x="2460625" y="6042025"/>
            <a:ext cx="279400" cy="2730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Q</a:t>
            </a:r>
            <a:r>
              <a:rPr lang="en-US" altLang="it-IT" sz="1600" baseline="-25000">
                <a:latin typeface="Arial" pitchFamily="34" charset="0"/>
              </a:rPr>
              <a:t>1</a:t>
            </a:r>
          </a:p>
        </p:txBody>
      </p:sp>
      <p:grpSp>
        <p:nvGrpSpPr>
          <p:cNvPr id="2" name="Group 55"/>
          <p:cNvGrpSpPr>
            <a:grpSpLocks/>
          </p:cNvGrpSpPr>
          <p:nvPr/>
        </p:nvGrpSpPr>
        <p:grpSpPr bwMode="auto">
          <a:xfrm>
            <a:off x="2703513" y="4116388"/>
            <a:ext cx="381000" cy="2190750"/>
            <a:chOff x="1703" y="2593"/>
            <a:chExt cx="240" cy="1380"/>
          </a:xfrm>
        </p:grpSpPr>
        <p:sp>
          <p:nvSpPr>
            <p:cNvPr id="28711" name="Oval 43"/>
            <p:cNvSpPr>
              <a:spLocks noChangeArrowheads="1"/>
            </p:cNvSpPr>
            <p:nvPr/>
          </p:nvSpPr>
          <p:spPr bwMode="auto">
            <a:xfrm>
              <a:off x="1705" y="2593"/>
              <a:ext cx="62" cy="56"/>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28712" name="Text Box 44"/>
            <p:cNvSpPr txBox="1">
              <a:spLocks noChangeArrowheads="1"/>
            </p:cNvSpPr>
            <p:nvPr/>
          </p:nvSpPr>
          <p:spPr bwMode="auto">
            <a:xfrm>
              <a:off x="1800" y="2611"/>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B’</a:t>
              </a:r>
            </a:p>
          </p:txBody>
        </p:sp>
        <p:sp>
          <p:nvSpPr>
            <p:cNvPr id="28713" name="Line 45"/>
            <p:cNvSpPr>
              <a:spLocks noChangeShapeType="1"/>
            </p:cNvSpPr>
            <p:nvPr/>
          </p:nvSpPr>
          <p:spPr bwMode="auto">
            <a:xfrm>
              <a:off x="1736" y="2620"/>
              <a:ext cx="8" cy="1144"/>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8714" name="Text Box 46"/>
            <p:cNvSpPr txBox="1">
              <a:spLocks noChangeArrowheads="1"/>
            </p:cNvSpPr>
            <p:nvPr/>
          </p:nvSpPr>
          <p:spPr bwMode="auto">
            <a:xfrm>
              <a:off x="1703" y="3801"/>
              <a:ext cx="231" cy="172"/>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Q’</a:t>
              </a:r>
              <a:r>
                <a:rPr lang="en-US" altLang="it-IT" sz="1600" baseline="-25000">
                  <a:latin typeface="Arial" pitchFamily="34" charset="0"/>
                </a:rPr>
                <a:t>2</a:t>
              </a:r>
            </a:p>
          </p:txBody>
        </p:sp>
      </p:grpSp>
      <p:grpSp>
        <p:nvGrpSpPr>
          <p:cNvPr id="3" name="Group 53"/>
          <p:cNvGrpSpPr>
            <a:grpSpLocks/>
          </p:cNvGrpSpPr>
          <p:nvPr/>
        </p:nvGrpSpPr>
        <p:grpSpPr bwMode="auto">
          <a:xfrm>
            <a:off x="1187450" y="3970338"/>
            <a:ext cx="4203700" cy="2322512"/>
            <a:chOff x="748" y="2501"/>
            <a:chExt cx="2648" cy="1463"/>
          </a:xfrm>
        </p:grpSpPr>
        <p:sp>
          <p:nvSpPr>
            <p:cNvPr id="28705" name="Line 38"/>
            <p:cNvSpPr>
              <a:spLocks noChangeShapeType="1"/>
            </p:cNvSpPr>
            <p:nvPr/>
          </p:nvSpPr>
          <p:spPr bwMode="auto">
            <a:xfrm flipH="1">
              <a:off x="3204" y="2620"/>
              <a:ext cx="7" cy="1144"/>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8706" name="Text Box 40"/>
            <p:cNvSpPr txBox="1">
              <a:spLocks noChangeArrowheads="1"/>
            </p:cNvSpPr>
            <p:nvPr/>
          </p:nvSpPr>
          <p:spPr bwMode="auto">
            <a:xfrm>
              <a:off x="3114" y="3792"/>
              <a:ext cx="176" cy="172"/>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Q</a:t>
              </a:r>
              <a:r>
                <a:rPr lang="en-US" altLang="it-IT" sz="1600" baseline="-25000">
                  <a:latin typeface="Arial" pitchFamily="34" charset="0"/>
                </a:rPr>
                <a:t>2</a:t>
              </a:r>
            </a:p>
          </p:txBody>
        </p:sp>
        <p:sp>
          <p:nvSpPr>
            <p:cNvPr id="28707" name="Oval 41"/>
            <p:cNvSpPr>
              <a:spLocks noChangeArrowheads="1"/>
            </p:cNvSpPr>
            <p:nvPr/>
          </p:nvSpPr>
          <p:spPr bwMode="auto">
            <a:xfrm>
              <a:off x="3174" y="2593"/>
              <a:ext cx="62" cy="56"/>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28708" name="Text Box 42"/>
            <p:cNvSpPr txBox="1">
              <a:spLocks noChangeArrowheads="1"/>
            </p:cNvSpPr>
            <p:nvPr/>
          </p:nvSpPr>
          <p:spPr bwMode="auto">
            <a:xfrm>
              <a:off x="3253" y="2501"/>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B</a:t>
              </a:r>
            </a:p>
          </p:txBody>
        </p:sp>
        <p:sp>
          <p:nvSpPr>
            <p:cNvPr id="28709" name="Text Box 47"/>
            <p:cNvSpPr txBox="1">
              <a:spLocks noChangeArrowheads="1"/>
            </p:cNvSpPr>
            <p:nvPr/>
          </p:nvSpPr>
          <p:spPr bwMode="auto">
            <a:xfrm>
              <a:off x="748" y="2515"/>
              <a:ext cx="176" cy="172"/>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P</a:t>
              </a:r>
              <a:r>
                <a:rPr lang="en-US" altLang="it-IT" sz="1600" baseline="-25000">
                  <a:latin typeface="Arial" pitchFamily="34" charset="0"/>
                </a:rPr>
                <a:t>2</a:t>
              </a:r>
            </a:p>
          </p:txBody>
        </p:sp>
        <p:sp>
          <p:nvSpPr>
            <p:cNvPr id="28710" name="Line 39"/>
            <p:cNvSpPr>
              <a:spLocks noChangeShapeType="1"/>
            </p:cNvSpPr>
            <p:nvPr/>
          </p:nvSpPr>
          <p:spPr bwMode="auto">
            <a:xfrm flipH="1">
              <a:off x="907" y="2620"/>
              <a:ext cx="2304"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grpSp>
      <p:grpSp>
        <p:nvGrpSpPr>
          <p:cNvPr id="28696" name="Group 56"/>
          <p:cNvGrpSpPr>
            <a:grpSpLocks/>
          </p:cNvGrpSpPr>
          <p:nvPr/>
        </p:nvGrpSpPr>
        <p:grpSpPr bwMode="auto">
          <a:xfrm>
            <a:off x="2517775" y="2881313"/>
            <a:ext cx="1992313" cy="827087"/>
            <a:chOff x="1586" y="1815"/>
            <a:chExt cx="1255" cy="521"/>
          </a:xfrm>
        </p:grpSpPr>
        <p:sp>
          <p:nvSpPr>
            <p:cNvPr id="28703" name="Text Box 48"/>
            <p:cNvSpPr txBox="1">
              <a:spLocks noChangeArrowheads="1"/>
            </p:cNvSpPr>
            <p:nvPr/>
          </p:nvSpPr>
          <p:spPr bwMode="auto">
            <a:xfrm>
              <a:off x="1586" y="1815"/>
              <a:ext cx="1255"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Long-run equilibrium without trade</a:t>
              </a:r>
            </a:p>
          </p:txBody>
        </p:sp>
        <p:sp>
          <p:nvSpPr>
            <p:cNvPr id="28704" name="Line 49"/>
            <p:cNvSpPr>
              <a:spLocks noChangeShapeType="1"/>
            </p:cNvSpPr>
            <p:nvPr/>
          </p:nvSpPr>
          <p:spPr bwMode="auto">
            <a:xfrm flipH="1">
              <a:off x="1791" y="2122"/>
              <a:ext cx="340" cy="21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grpSp>
        <p:nvGrpSpPr>
          <p:cNvPr id="5" name="Group 57"/>
          <p:cNvGrpSpPr>
            <a:grpSpLocks/>
          </p:cNvGrpSpPr>
          <p:nvPr/>
        </p:nvGrpSpPr>
        <p:grpSpPr bwMode="auto">
          <a:xfrm>
            <a:off x="2806700" y="3222625"/>
            <a:ext cx="3070225" cy="873125"/>
            <a:chOff x="1768" y="2030"/>
            <a:chExt cx="1934" cy="550"/>
          </a:xfrm>
        </p:grpSpPr>
        <p:sp>
          <p:nvSpPr>
            <p:cNvPr id="28701" name="Text Box 50"/>
            <p:cNvSpPr txBox="1">
              <a:spLocks noChangeArrowheads="1"/>
            </p:cNvSpPr>
            <p:nvPr/>
          </p:nvSpPr>
          <p:spPr bwMode="auto">
            <a:xfrm>
              <a:off x="2447" y="2030"/>
              <a:ext cx="1255"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Short-run equilibrium with trade</a:t>
              </a:r>
            </a:p>
          </p:txBody>
        </p:sp>
        <p:sp>
          <p:nvSpPr>
            <p:cNvPr id="28702" name="Line 51"/>
            <p:cNvSpPr>
              <a:spLocks noChangeShapeType="1"/>
            </p:cNvSpPr>
            <p:nvPr/>
          </p:nvSpPr>
          <p:spPr bwMode="auto">
            <a:xfrm flipH="1">
              <a:off x="1768" y="2328"/>
              <a:ext cx="671" cy="25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sp>
        <p:nvSpPr>
          <p:cNvPr id="161844" name="Text Box 52"/>
          <p:cNvSpPr txBox="1">
            <a:spLocks noChangeArrowheads="1"/>
          </p:cNvSpPr>
          <p:nvPr/>
        </p:nvSpPr>
        <p:spPr bwMode="auto">
          <a:xfrm>
            <a:off x="3257550" y="1339850"/>
            <a:ext cx="5348288"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Opening trade makes the firm’s demand even more elastic, shown by d</a:t>
            </a:r>
            <a:r>
              <a:rPr lang="en-US" altLang="it-IT" sz="1600" baseline="-25000">
                <a:latin typeface="Arial" pitchFamily="34" charset="0"/>
              </a:rPr>
              <a:t>2</a:t>
            </a:r>
            <a:r>
              <a:rPr lang="en-US" altLang="it-IT" sz="1600">
                <a:latin typeface="Arial" pitchFamily="34" charset="0"/>
              </a:rPr>
              <a:t>.  The firm chooses to produce at Q</a:t>
            </a:r>
            <a:r>
              <a:rPr lang="en-US" altLang="it-IT" sz="1600" baseline="-25000">
                <a:latin typeface="Arial" pitchFamily="34" charset="0"/>
              </a:rPr>
              <a:t>2</a:t>
            </a:r>
            <a:r>
              <a:rPr lang="en-US" altLang="it-IT" sz="1600">
                <a:latin typeface="Arial" pitchFamily="34" charset="0"/>
              </a:rPr>
              <a:t>, where MR=MC, selling at P</a:t>
            </a:r>
            <a:r>
              <a:rPr lang="en-US" altLang="it-IT" sz="1600" baseline="-25000">
                <a:latin typeface="Arial" pitchFamily="34" charset="0"/>
              </a:rPr>
              <a:t>2</a:t>
            </a:r>
            <a:r>
              <a:rPr lang="en-US" altLang="it-IT" sz="1600">
                <a:latin typeface="Arial" pitchFamily="34" charset="0"/>
              </a:rPr>
              <a:t>.  At this price the firm makes monopoly profits as P</a:t>
            </a:r>
            <a:r>
              <a:rPr lang="en-US" altLang="it-IT" sz="1600" baseline="-25000">
                <a:latin typeface="Arial" pitchFamily="34" charset="0"/>
              </a:rPr>
              <a:t>2</a:t>
            </a:r>
            <a:r>
              <a:rPr lang="en-US" altLang="it-IT" sz="1600">
                <a:latin typeface="Arial" pitchFamily="34" charset="0"/>
              </a:rPr>
              <a:t>&gt;AC</a:t>
            </a:r>
          </a:p>
        </p:txBody>
      </p:sp>
      <p:sp>
        <p:nvSpPr>
          <p:cNvPr id="28699" name="Line 34"/>
          <p:cNvSpPr>
            <a:spLocks noChangeShapeType="1"/>
          </p:cNvSpPr>
          <p:nvPr/>
        </p:nvSpPr>
        <p:spPr bwMode="auto">
          <a:xfrm flipV="1">
            <a:off x="1462088" y="1458913"/>
            <a:ext cx="0" cy="45243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61846" name="Text Box 54"/>
          <p:cNvSpPr txBox="1">
            <a:spLocks noChangeArrowheads="1"/>
          </p:cNvSpPr>
          <p:nvPr/>
        </p:nvSpPr>
        <p:spPr bwMode="auto">
          <a:xfrm>
            <a:off x="3243263" y="1336675"/>
            <a:ext cx="5289550" cy="10699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As all firms lower their price to P</a:t>
            </a:r>
            <a:r>
              <a:rPr lang="en-US" altLang="it-IT" sz="1600" baseline="-25000">
                <a:latin typeface="Arial" pitchFamily="34" charset="0"/>
              </a:rPr>
              <a:t>2</a:t>
            </a:r>
            <a:r>
              <a:rPr lang="en-US" altLang="it-IT" sz="1600">
                <a:latin typeface="Arial" pitchFamily="34" charset="0"/>
              </a:rPr>
              <a:t>, the relevant demand is D/N</a:t>
            </a:r>
            <a:r>
              <a:rPr lang="en-US" altLang="it-IT" sz="1600" baseline="30000">
                <a:latin typeface="Arial" pitchFamily="34" charset="0"/>
              </a:rPr>
              <a:t>A</a:t>
            </a:r>
            <a:r>
              <a:rPr lang="en-US" altLang="it-IT" sz="1600">
                <a:latin typeface="Arial" pitchFamily="34" charset="0"/>
              </a:rPr>
              <a:t> at B’ selling only Q’</a:t>
            </a:r>
            <a:r>
              <a:rPr lang="en-US" altLang="it-IT" sz="1600" baseline="-25000">
                <a:latin typeface="Arial" pitchFamily="34" charset="0"/>
              </a:rPr>
              <a:t>2</a:t>
            </a:r>
            <a:r>
              <a:rPr lang="en-US" altLang="it-IT" sz="1600">
                <a:latin typeface="Arial" pitchFamily="34" charset="0"/>
              </a:rPr>
              <a:t>.  At this point firms are incurring losses and some firms will be forced to exit the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1844"/>
                                        </p:tgtEl>
                                        <p:attrNameLst>
                                          <p:attrName>style.visibility</p:attrName>
                                        </p:attrNameLst>
                                      </p:cBhvr>
                                      <p:to>
                                        <p:strVal val="visible"/>
                                      </p:to>
                                    </p:set>
                                    <p:animEffect transition="in" filter="wipe(left)">
                                      <p:cBhvr>
                                        <p:cTn id="7" dur="500"/>
                                        <p:tgtEl>
                                          <p:spTgt spid="1618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1846"/>
                                        </p:tgtEl>
                                        <p:attrNameLst>
                                          <p:attrName>style.visibility</p:attrName>
                                        </p:attrNameLst>
                                      </p:cBhvr>
                                      <p:to>
                                        <p:strVal val="visible"/>
                                      </p:to>
                                    </p:set>
                                    <p:animEffect transition="in" filter="wipe(left)">
                                      <p:cBhvr>
                                        <p:cTn id="17" dur="500"/>
                                        <p:tgtEl>
                                          <p:spTgt spid="161846"/>
                                        </p:tgtEl>
                                      </p:cBhvr>
                                    </p:animEffect>
                                  </p:childTnLst>
                                </p:cTn>
                              </p:par>
                              <p:par>
                                <p:cTn id="18" presetID="1" presetClass="exit" presetSubtype="0" fill="hold" grpId="1" nodeType="withEffect">
                                  <p:stCondLst>
                                    <p:cond delay="0"/>
                                  </p:stCondLst>
                                  <p:childTnLst>
                                    <p:set>
                                      <p:cBhvr>
                                        <p:cTn id="19" dur="1" fill="hold">
                                          <p:stCondLst>
                                            <p:cond delay="0"/>
                                          </p:stCondLst>
                                        </p:cTn>
                                        <p:tgtEl>
                                          <p:spTgt spid="161844"/>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00"/>
                                        <p:tgtEl>
                                          <p:spTgt spid="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up)">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844" grpId="0"/>
      <p:bldP spid="161844" grpId="1"/>
      <p:bldP spid="16184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928688"/>
          </a:xfrm>
        </p:spPr>
        <p:txBody>
          <a:bodyPr/>
          <a:lstStyle/>
          <a:p>
            <a:r>
              <a:rPr lang="en-US" altLang="it-IT" sz="3600" b="1" smtClean="0"/>
              <a:t>Trade Under Monopolistic Competition</a:t>
            </a:r>
          </a:p>
        </p:txBody>
      </p:sp>
      <p:sp>
        <p:nvSpPr>
          <p:cNvPr id="30723" name="Line 3"/>
          <p:cNvSpPr>
            <a:spLocks noChangeShapeType="1"/>
          </p:cNvSpPr>
          <p:nvPr/>
        </p:nvSpPr>
        <p:spPr bwMode="auto">
          <a:xfrm flipV="1">
            <a:off x="1462088" y="5067300"/>
            <a:ext cx="5711825" cy="3175"/>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0724" name="Text Box 4"/>
          <p:cNvSpPr txBox="1">
            <a:spLocks noChangeArrowheads="1"/>
          </p:cNvSpPr>
          <p:nvPr/>
        </p:nvSpPr>
        <p:spPr bwMode="auto">
          <a:xfrm>
            <a:off x="989013" y="1509713"/>
            <a:ext cx="495300" cy="258762"/>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Price</a:t>
            </a:r>
          </a:p>
        </p:txBody>
      </p:sp>
      <p:sp>
        <p:nvSpPr>
          <p:cNvPr id="30725" name="Text Box 5"/>
          <p:cNvSpPr txBox="1">
            <a:spLocks noChangeArrowheads="1"/>
          </p:cNvSpPr>
          <p:nvPr/>
        </p:nvSpPr>
        <p:spPr bwMode="auto">
          <a:xfrm>
            <a:off x="7213600" y="6051550"/>
            <a:ext cx="703263" cy="25082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Quantity</a:t>
            </a:r>
          </a:p>
        </p:txBody>
      </p:sp>
      <p:sp>
        <p:nvSpPr>
          <p:cNvPr id="30726" name="Text Box 6"/>
          <p:cNvSpPr txBox="1">
            <a:spLocks noChangeArrowheads="1"/>
          </p:cNvSpPr>
          <p:nvPr/>
        </p:nvSpPr>
        <p:spPr bwMode="auto">
          <a:xfrm>
            <a:off x="7261225" y="4941888"/>
            <a:ext cx="414338" cy="27940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MC</a:t>
            </a:r>
          </a:p>
        </p:txBody>
      </p:sp>
      <p:sp>
        <p:nvSpPr>
          <p:cNvPr id="30727" name="Text Box 7"/>
          <p:cNvSpPr txBox="1">
            <a:spLocks noChangeArrowheads="1"/>
          </p:cNvSpPr>
          <p:nvPr/>
        </p:nvSpPr>
        <p:spPr bwMode="auto">
          <a:xfrm>
            <a:off x="7140575" y="4391025"/>
            <a:ext cx="330200" cy="269875"/>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AC</a:t>
            </a:r>
          </a:p>
        </p:txBody>
      </p:sp>
      <p:grpSp>
        <p:nvGrpSpPr>
          <p:cNvPr id="2" name="Group 46"/>
          <p:cNvGrpSpPr>
            <a:grpSpLocks/>
          </p:cNvGrpSpPr>
          <p:nvPr/>
        </p:nvGrpSpPr>
        <p:grpSpPr bwMode="auto">
          <a:xfrm>
            <a:off x="3633788" y="3201988"/>
            <a:ext cx="1079500" cy="2403475"/>
            <a:chOff x="2289" y="2017"/>
            <a:chExt cx="680" cy="1514"/>
          </a:xfrm>
        </p:grpSpPr>
        <p:sp>
          <p:nvSpPr>
            <p:cNvPr id="30757" name="Line 8"/>
            <p:cNvSpPr>
              <a:spLocks noChangeShapeType="1"/>
            </p:cNvSpPr>
            <p:nvPr/>
          </p:nvSpPr>
          <p:spPr bwMode="auto">
            <a:xfrm>
              <a:off x="2289" y="2150"/>
              <a:ext cx="680" cy="1381"/>
            </a:xfrm>
            <a:prstGeom prst="line">
              <a:avLst/>
            </a:prstGeom>
            <a:noFill/>
            <a:ln w="28575">
              <a:solidFill>
                <a:srgbClr val="990099"/>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0758" name="Text Box 9"/>
            <p:cNvSpPr txBox="1">
              <a:spLocks noChangeArrowheads="1"/>
            </p:cNvSpPr>
            <p:nvPr/>
          </p:nvSpPr>
          <p:spPr bwMode="auto">
            <a:xfrm>
              <a:off x="2384" y="2017"/>
              <a:ext cx="33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D/N</a:t>
              </a:r>
              <a:r>
                <a:rPr lang="en-US" altLang="it-IT" sz="1400" baseline="30000">
                  <a:latin typeface="Arial" pitchFamily="34" charset="0"/>
                </a:rPr>
                <a:t>T</a:t>
              </a:r>
            </a:p>
          </p:txBody>
        </p:sp>
      </p:grpSp>
      <p:sp>
        <p:nvSpPr>
          <p:cNvPr id="30729" name="Freeform 10"/>
          <p:cNvSpPr>
            <a:spLocks/>
          </p:cNvSpPr>
          <p:nvPr/>
        </p:nvSpPr>
        <p:spPr bwMode="auto">
          <a:xfrm>
            <a:off x="2043113" y="2273300"/>
            <a:ext cx="4943475" cy="2279650"/>
          </a:xfrm>
          <a:custGeom>
            <a:avLst/>
            <a:gdLst>
              <a:gd name="T0" fmla="*/ 0 w 5328"/>
              <a:gd name="T1" fmla="*/ 0 h 3456"/>
              <a:gd name="T2" fmla="*/ 2147483646 w 5328"/>
              <a:gd name="T3" fmla="*/ 2147483646 h 3456"/>
              <a:gd name="T4" fmla="*/ 2147483646 w 5328"/>
              <a:gd name="T5" fmla="*/ 2147483646 h 3456"/>
              <a:gd name="T6" fmla="*/ 0 60000 65536"/>
              <a:gd name="T7" fmla="*/ 0 60000 65536"/>
              <a:gd name="T8" fmla="*/ 0 60000 65536"/>
              <a:gd name="T9" fmla="*/ 0 w 5328"/>
              <a:gd name="T10" fmla="*/ 0 h 3456"/>
              <a:gd name="T11" fmla="*/ 5328 w 5328"/>
              <a:gd name="T12" fmla="*/ 3456 h 3456"/>
            </a:gdLst>
            <a:ahLst/>
            <a:cxnLst>
              <a:cxn ang="T6">
                <a:pos x="T0" y="T1"/>
              </a:cxn>
              <a:cxn ang="T7">
                <a:pos x="T2" y="T3"/>
              </a:cxn>
              <a:cxn ang="T8">
                <a:pos x="T4" y="T5"/>
              </a:cxn>
            </a:cxnLst>
            <a:rect l="T9" t="T10" r="T11" b="T12"/>
            <a:pathLst>
              <a:path w="5328" h="3456">
                <a:moveTo>
                  <a:pt x="0" y="0"/>
                </a:moveTo>
                <a:cubicBezTo>
                  <a:pt x="60" y="1080"/>
                  <a:pt x="120" y="2160"/>
                  <a:pt x="1008" y="2736"/>
                </a:cubicBezTo>
                <a:cubicBezTo>
                  <a:pt x="1896" y="3312"/>
                  <a:pt x="4608" y="3336"/>
                  <a:pt x="5328" y="3456"/>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30" name="Line 12"/>
          <p:cNvSpPr>
            <a:spLocks noChangeShapeType="1"/>
          </p:cNvSpPr>
          <p:nvPr/>
        </p:nvSpPr>
        <p:spPr bwMode="auto">
          <a:xfrm>
            <a:off x="1462088" y="5983288"/>
            <a:ext cx="6115050"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0731" name="Freeform 13"/>
          <p:cNvSpPr>
            <a:spLocks/>
          </p:cNvSpPr>
          <p:nvPr/>
        </p:nvSpPr>
        <p:spPr bwMode="auto">
          <a:xfrm>
            <a:off x="1814513" y="4041775"/>
            <a:ext cx="4035425" cy="555625"/>
          </a:xfrm>
          <a:custGeom>
            <a:avLst/>
            <a:gdLst>
              <a:gd name="T0" fmla="*/ 0 w 2542"/>
              <a:gd name="T1" fmla="*/ 0 h 350"/>
              <a:gd name="T2" fmla="*/ 2147483646 w 2542"/>
              <a:gd name="T3" fmla="*/ 2147483646 h 350"/>
              <a:gd name="T4" fmla="*/ 0 60000 65536"/>
              <a:gd name="T5" fmla="*/ 0 60000 65536"/>
              <a:gd name="T6" fmla="*/ 0 w 2542"/>
              <a:gd name="T7" fmla="*/ 0 h 350"/>
              <a:gd name="T8" fmla="*/ 2542 w 2542"/>
              <a:gd name="T9" fmla="*/ 350 h 350"/>
            </a:gdLst>
            <a:ahLst/>
            <a:cxnLst>
              <a:cxn ang="T4">
                <a:pos x="T0" y="T1"/>
              </a:cxn>
              <a:cxn ang="T5">
                <a:pos x="T2" y="T3"/>
              </a:cxn>
            </a:cxnLst>
            <a:rect l="T6" t="T7" r="T8" b="T9"/>
            <a:pathLst>
              <a:path w="2542" h="350">
                <a:moveTo>
                  <a:pt x="0" y="0"/>
                </a:moveTo>
                <a:lnTo>
                  <a:pt x="2542" y="350"/>
                </a:lnTo>
              </a:path>
            </a:pathLst>
          </a:cu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32" name="Text Box 14"/>
          <p:cNvSpPr txBox="1">
            <a:spLocks noChangeArrowheads="1"/>
          </p:cNvSpPr>
          <p:nvPr/>
        </p:nvSpPr>
        <p:spPr bwMode="auto">
          <a:xfrm>
            <a:off x="5872163" y="4537075"/>
            <a:ext cx="2381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d</a:t>
            </a:r>
            <a:r>
              <a:rPr lang="en-US" altLang="it-IT" sz="1400" baseline="-25000">
                <a:latin typeface="Arial" pitchFamily="34" charset="0"/>
              </a:rPr>
              <a:t>3</a:t>
            </a:r>
            <a:endParaRPr lang="en-US" altLang="it-IT" sz="1400">
              <a:latin typeface="Arial" pitchFamily="34" charset="0"/>
            </a:endParaRPr>
          </a:p>
        </p:txBody>
      </p:sp>
      <p:sp>
        <p:nvSpPr>
          <p:cNvPr id="30733" name="Freeform 15"/>
          <p:cNvSpPr>
            <a:spLocks/>
          </p:cNvSpPr>
          <p:nvPr/>
        </p:nvSpPr>
        <p:spPr bwMode="auto">
          <a:xfrm>
            <a:off x="1866900" y="4514850"/>
            <a:ext cx="3795713" cy="1073150"/>
          </a:xfrm>
          <a:custGeom>
            <a:avLst/>
            <a:gdLst>
              <a:gd name="T0" fmla="*/ 0 w 2391"/>
              <a:gd name="T1" fmla="*/ 0 h 676"/>
              <a:gd name="T2" fmla="*/ 2147483646 w 2391"/>
              <a:gd name="T3" fmla="*/ 2147483646 h 676"/>
              <a:gd name="T4" fmla="*/ 0 60000 65536"/>
              <a:gd name="T5" fmla="*/ 0 60000 65536"/>
              <a:gd name="T6" fmla="*/ 0 w 2391"/>
              <a:gd name="T7" fmla="*/ 0 h 676"/>
              <a:gd name="T8" fmla="*/ 2391 w 2391"/>
              <a:gd name="T9" fmla="*/ 676 h 676"/>
            </a:gdLst>
            <a:ahLst/>
            <a:cxnLst>
              <a:cxn ang="T4">
                <a:pos x="T0" y="T1"/>
              </a:cxn>
              <a:cxn ang="T5">
                <a:pos x="T2" y="T3"/>
              </a:cxn>
            </a:cxnLst>
            <a:rect l="T6" t="T7" r="T8" b="T9"/>
            <a:pathLst>
              <a:path w="2391" h="676">
                <a:moveTo>
                  <a:pt x="0" y="0"/>
                </a:moveTo>
                <a:lnTo>
                  <a:pt x="2391" y="676"/>
                </a:lnTo>
              </a:path>
            </a:pathLst>
          </a:cu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0734" name="Text Box 16"/>
          <p:cNvSpPr txBox="1">
            <a:spLocks noChangeArrowheads="1"/>
          </p:cNvSpPr>
          <p:nvPr/>
        </p:nvSpPr>
        <p:spPr bwMode="auto">
          <a:xfrm>
            <a:off x="5668963" y="5540375"/>
            <a:ext cx="37941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mr</a:t>
            </a:r>
            <a:r>
              <a:rPr lang="en-US" altLang="it-IT" sz="1400" baseline="-25000">
                <a:latin typeface="Arial" pitchFamily="34" charset="0"/>
              </a:rPr>
              <a:t>3</a:t>
            </a:r>
            <a:endParaRPr lang="en-US" altLang="it-IT" sz="1400">
              <a:latin typeface="Arial" pitchFamily="34" charset="0"/>
            </a:endParaRPr>
          </a:p>
        </p:txBody>
      </p:sp>
      <p:sp>
        <p:nvSpPr>
          <p:cNvPr id="30735" name="Text Box 17"/>
          <p:cNvSpPr txBox="1">
            <a:spLocks noChangeArrowheads="1"/>
          </p:cNvSpPr>
          <p:nvPr/>
        </p:nvSpPr>
        <p:spPr bwMode="auto">
          <a:xfrm>
            <a:off x="1209675" y="3724275"/>
            <a:ext cx="280988" cy="2730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a:t>
            </a:r>
            <a:r>
              <a:rPr lang="en-US" altLang="it-IT" sz="1400" baseline="30000">
                <a:latin typeface="Arial" pitchFamily="34" charset="0"/>
              </a:rPr>
              <a:t>A</a:t>
            </a:r>
          </a:p>
        </p:txBody>
      </p:sp>
      <p:sp>
        <p:nvSpPr>
          <p:cNvPr id="30736" name="Line 18"/>
          <p:cNvSpPr>
            <a:spLocks noChangeShapeType="1"/>
          </p:cNvSpPr>
          <p:nvPr/>
        </p:nvSpPr>
        <p:spPr bwMode="auto">
          <a:xfrm>
            <a:off x="1447800" y="3821113"/>
            <a:ext cx="1154113"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30737" name="Line 19"/>
          <p:cNvSpPr>
            <a:spLocks noChangeShapeType="1"/>
          </p:cNvSpPr>
          <p:nvPr/>
        </p:nvSpPr>
        <p:spPr bwMode="auto">
          <a:xfrm>
            <a:off x="2601913" y="3821113"/>
            <a:ext cx="0" cy="2155825"/>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30738" name="Oval 20"/>
          <p:cNvSpPr>
            <a:spLocks noChangeArrowheads="1"/>
          </p:cNvSpPr>
          <p:nvPr/>
        </p:nvSpPr>
        <p:spPr bwMode="auto">
          <a:xfrm>
            <a:off x="2543175" y="3787775"/>
            <a:ext cx="98425" cy="88900"/>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30739" name="Text Box 21"/>
          <p:cNvSpPr txBox="1">
            <a:spLocks noChangeArrowheads="1"/>
          </p:cNvSpPr>
          <p:nvPr/>
        </p:nvSpPr>
        <p:spPr bwMode="auto">
          <a:xfrm>
            <a:off x="2668588" y="3641725"/>
            <a:ext cx="2270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A</a:t>
            </a:r>
          </a:p>
        </p:txBody>
      </p:sp>
      <p:sp>
        <p:nvSpPr>
          <p:cNvPr id="30740" name="Text Box 22"/>
          <p:cNvSpPr txBox="1">
            <a:spLocks noChangeArrowheads="1"/>
          </p:cNvSpPr>
          <p:nvPr/>
        </p:nvSpPr>
        <p:spPr bwMode="auto">
          <a:xfrm>
            <a:off x="2486025" y="6016625"/>
            <a:ext cx="279400" cy="273050"/>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Q</a:t>
            </a:r>
            <a:r>
              <a:rPr lang="en-US" altLang="it-IT" sz="1600" baseline="-25000">
                <a:latin typeface="Arial" pitchFamily="34" charset="0"/>
              </a:rPr>
              <a:t>1</a:t>
            </a:r>
          </a:p>
        </p:txBody>
      </p:sp>
      <p:grpSp>
        <p:nvGrpSpPr>
          <p:cNvPr id="3" name="Group 48"/>
          <p:cNvGrpSpPr>
            <a:grpSpLocks/>
          </p:cNvGrpSpPr>
          <p:nvPr/>
        </p:nvGrpSpPr>
        <p:grpSpPr bwMode="auto">
          <a:xfrm>
            <a:off x="1187450" y="4133850"/>
            <a:ext cx="3201988" cy="2159000"/>
            <a:chOff x="748" y="2604"/>
            <a:chExt cx="2017" cy="1360"/>
          </a:xfrm>
        </p:grpSpPr>
        <p:sp>
          <p:nvSpPr>
            <p:cNvPr id="30751" name="Line 29"/>
            <p:cNvSpPr>
              <a:spLocks noChangeShapeType="1"/>
            </p:cNvSpPr>
            <p:nvPr/>
          </p:nvSpPr>
          <p:spPr bwMode="auto">
            <a:xfrm flipH="1">
              <a:off x="2564" y="2714"/>
              <a:ext cx="7" cy="105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30752" name="Text Box 30"/>
            <p:cNvSpPr txBox="1">
              <a:spLocks noChangeArrowheads="1"/>
            </p:cNvSpPr>
            <p:nvPr/>
          </p:nvSpPr>
          <p:spPr bwMode="auto">
            <a:xfrm>
              <a:off x="2508" y="3792"/>
              <a:ext cx="176" cy="172"/>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Q</a:t>
              </a:r>
              <a:r>
                <a:rPr lang="en-US" altLang="it-IT" sz="1600" baseline="-25000">
                  <a:latin typeface="Arial" pitchFamily="34" charset="0"/>
                </a:rPr>
                <a:t>3</a:t>
              </a:r>
            </a:p>
          </p:txBody>
        </p:sp>
        <p:sp>
          <p:nvSpPr>
            <p:cNvPr id="30753" name="Oval 31"/>
            <p:cNvSpPr>
              <a:spLocks noChangeArrowheads="1"/>
            </p:cNvSpPr>
            <p:nvPr/>
          </p:nvSpPr>
          <p:spPr bwMode="auto">
            <a:xfrm>
              <a:off x="2543" y="2696"/>
              <a:ext cx="62" cy="56"/>
            </a:xfrm>
            <a:prstGeom prst="ellipse">
              <a:avLst/>
            </a:prstGeom>
            <a:solidFill>
              <a:srgbClr val="000000"/>
            </a:solidFill>
            <a:ln w="9525">
              <a:solidFill>
                <a:srgbClr val="000000"/>
              </a:solidFill>
              <a:round/>
              <a:headEnd/>
              <a:tailEnd/>
            </a:ln>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it-IT" sz="1800">
                <a:latin typeface="Arial" pitchFamily="34" charset="0"/>
              </a:endParaRPr>
            </a:p>
          </p:txBody>
        </p:sp>
        <p:sp>
          <p:nvSpPr>
            <p:cNvPr id="30754" name="Text Box 32"/>
            <p:cNvSpPr txBox="1">
              <a:spLocks noChangeArrowheads="1"/>
            </p:cNvSpPr>
            <p:nvPr/>
          </p:nvSpPr>
          <p:spPr bwMode="auto">
            <a:xfrm>
              <a:off x="2622" y="2604"/>
              <a:ext cx="1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C</a:t>
              </a:r>
            </a:p>
          </p:txBody>
        </p:sp>
        <p:sp>
          <p:nvSpPr>
            <p:cNvPr id="30755" name="Text Box 33"/>
            <p:cNvSpPr txBox="1">
              <a:spLocks noChangeArrowheads="1"/>
            </p:cNvSpPr>
            <p:nvPr/>
          </p:nvSpPr>
          <p:spPr bwMode="auto">
            <a:xfrm>
              <a:off x="748" y="2643"/>
              <a:ext cx="176" cy="172"/>
            </a:xfrm>
            <a:prstGeom prst="rect">
              <a:avLst/>
            </a:prstGeom>
            <a:solidFill>
              <a:srgbClr val="FFFFFF"/>
            </a:solidFill>
            <a:ln w="9525">
              <a:solidFill>
                <a:srgbClr val="FFFFFF"/>
              </a:solidFill>
              <a:miter lim="800000"/>
              <a:headEnd/>
              <a:tailEnd/>
            </a:ln>
          </p:spPr>
          <p:txBody>
            <a:bodyPr lIns="0" tIns="0" rIns="0" bIns="0"/>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P</a:t>
              </a:r>
              <a:r>
                <a:rPr lang="en-US" altLang="it-IT" sz="1400" baseline="30000">
                  <a:latin typeface="Arial" pitchFamily="34" charset="0"/>
                </a:rPr>
                <a:t>W</a:t>
              </a:r>
            </a:p>
          </p:txBody>
        </p:sp>
        <p:sp>
          <p:nvSpPr>
            <p:cNvPr id="30756" name="Line 34"/>
            <p:cNvSpPr>
              <a:spLocks noChangeShapeType="1"/>
            </p:cNvSpPr>
            <p:nvPr/>
          </p:nvSpPr>
          <p:spPr bwMode="auto">
            <a:xfrm flipH="1">
              <a:off x="907" y="2732"/>
              <a:ext cx="1673" cy="8"/>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grpSp>
      <p:sp>
        <p:nvSpPr>
          <p:cNvPr id="30742" name="Text Box 36"/>
          <p:cNvSpPr txBox="1">
            <a:spLocks noChangeArrowheads="1"/>
          </p:cNvSpPr>
          <p:nvPr/>
        </p:nvSpPr>
        <p:spPr bwMode="auto">
          <a:xfrm>
            <a:off x="2266950" y="2717800"/>
            <a:ext cx="199231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Long-run equilibrium without trade</a:t>
            </a:r>
          </a:p>
        </p:txBody>
      </p:sp>
      <p:sp>
        <p:nvSpPr>
          <p:cNvPr id="30743" name="Line 42"/>
          <p:cNvSpPr>
            <a:spLocks noChangeShapeType="1"/>
          </p:cNvSpPr>
          <p:nvPr/>
        </p:nvSpPr>
        <p:spPr bwMode="auto">
          <a:xfrm flipV="1">
            <a:off x="1462088" y="1458913"/>
            <a:ext cx="0" cy="45243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30744" name="Line 44"/>
          <p:cNvSpPr>
            <a:spLocks noChangeShapeType="1"/>
          </p:cNvSpPr>
          <p:nvPr/>
        </p:nvSpPr>
        <p:spPr bwMode="auto">
          <a:xfrm flipH="1">
            <a:off x="2668588" y="3194050"/>
            <a:ext cx="261937" cy="501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62861" name="Text Box 45"/>
          <p:cNvSpPr txBox="1">
            <a:spLocks noChangeArrowheads="1"/>
          </p:cNvSpPr>
          <p:nvPr/>
        </p:nvSpPr>
        <p:spPr bwMode="auto">
          <a:xfrm>
            <a:off x="4597400" y="1465263"/>
            <a:ext cx="379412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Since some firms have exited the industry, we are left with T firms which gives each firm a share of the demand shown by D/N</a:t>
            </a:r>
            <a:r>
              <a:rPr lang="en-US" altLang="it-IT" sz="1600" baseline="30000">
                <a:latin typeface="Arial" pitchFamily="34" charset="0"/>
              </a:rPr>
              <a:t>T</a:t>
            </a:r>
          </a:p>
        </p:txBody>
      </p:sp>
      <p:sp>
        <p:nvSpPr>
          <p:cNvPr id="162863" name="Text Box 47"/>
          <p:cNvSpPr txBox="1">
            <a:spLocks noChangeArrowheads="1"/>
          </p:cNvSpPr>
          <p:nvPr/>
        </p:nvSpPr>
        <p:spPr bwMode="auto">
          <a:xfrm>
            <a:off x="4713288" y="1527175"/>
            <a:ext cx="349408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The demand faced by each firm is d</a:t>
            </a:r>
            <a:r>
              <a:rPr lang="en-US" altLang="it-IT" sz="1600" baseline="-25000">
                <a:latin typeface="Arial" pitchFamily="34" charset="0"/>
              </a:rPr>
              <a:t>3</a:t>
            </a:r>
            <a:r>
              <a:rPr lang="en-US" altLang="it-IT" sz="1600">
                <a:latin typeface="Arial" pitchFamily="34" charset="0"/>
              </a:rPr>
              <a:t> with mr</a:t>
            </a:r>
            <a:r>
              <a:rPr lang="en-US" altLang="it-IT" sz="1600" baseline="-25000">
                <a:latin typeface="Arial" pitchFamily="34" charset="0"/>
              </a:rPr>
              <a:t>3</a:t>
            </a:r>
            <a:r>
              <a:rPr lang="en-US" altLang="it-IT" sz="1600">
                <a:latin typeface="Arial" pitchFamily="34" charset="0"/>
              </a:rPr>
              <a:t>.  mr</a:t>
            </a:r>
            <a:r>
              <a:rPr lang="en-US" altLang="it-IT" sz="1600" baseline="-25000">
                <a:latin typeface="Arial" pitchFamily="34" charset="0"/>
              </a:rPr>
              <a:t>3</a:t>
            </a:r>
            <a:r>
              <a:rPr lang="en-US" altLang="it-IT" sz="1600">
                <a:latin typeface="Arial" pitchFamily="34" charset="0"/>
              </a:rPr>
              <a:t>=MC shows that each firm produces Q</a:t>
            </a:r>
            <a:r>
              <a:rPr lang="en-US" altLang="it-IT" sz="1600" baseline="-25000">
                <a:latin typeface="Arial" pitchFamily="34" charset="0"/>
              </a:rPr>
              <a:t>3</a:t>
            </a:r>
            <a:r>
              <a:rPr lang="en-US" altLang="it-IT" sz="1600">
                <a:latin typeface="Arial" pitchFamily="34" charset="0"/>
              </a:rPr>
              <a:t> at a price P</a:t>
            </a:r>
            <a:r>
              <a:rPr lang="en-US" altLang="it-IT" sz="1600" baseline="30000">
                <a:latin typeface="Arial" pitchFamily="34" charset="0"/>
              </a:rPr>
              <a:t>W</a:t>
            </a:r>
            <a:endParaRPr lang="en-US" altLang="it-IT" sz="1600">
              <a:latin typeface="Arial" pitchFamily="34" charset="0"/>
            </a:endParaRPr>
          </a:p>
        </p:txBody>
      </p:sp>
      <p:sp>
        <p:nvSpPr>
          <p:cNvPr id="162865" name="Text Box 49"/>
          <p:cNvSpPr txBox="1">
            <a:spLocks noChangeArrowheads="1"/>
          </p:cNvSpPr>
          <p:nvPr/>
        </p:nvSpPr>
        <p:spPr bwMode="auto">
          <a:xfrm>
            <a:off x="4648200" y="1479550"/>
            <a:ext cx="3992563" cy="10699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600">
                <a:latin typeface="Arial" pitchFamily="34" charset="0"/>
              </a:rPr>
              <a:t>Since P</a:t>
            </a:r>
            <a:r>
              <a:rPr lang="en-US" altLang="it-IT" sz="1600" baseline="30000">
                <a:latin typeface="Arial" pitchFamily="34" charset="0"/>
              </a:rPr>
              <a:t>W</a:t>
            </a:r>
            <a:r>
              <a:rPr lang="en-US" altLang="it-IT" sz="1600">
                <a:latin typeface="Arial" pitchFamily="34" charset="0"/>
              </a:rPr>
              <a:t> = AC, firms are making zero monopoly profits, no firms exit or enter the industry, and C is the long run equilibrium with trade</a:t>
            </a:r>
          </a:p>
        </p:txBody>
      </p:sp>
      <p:grpSp>
        <p:nvGrpSpPr>
          <p:cNvPr id="4" name="Group 52"/>
          <p:cNvGrpSpPr>
            <a:grpSpLocks/>
          </p:cNvGrpSpPr>
          <p:nvPr/>
        </p:nvGrpSpPr>
        <p:grpSpPr bwMode="auto">
          <a:xfrm>
            <a:off x="4333875" y="3433763"/>
            <a:ext cx="2082800" cy="749300"/>
            <a:chOff x="2730" y="2163"/>
            <a:chExt cx="1312" cy="472"/>
          </a:xfrm>
        </p:grpSpPr>
        <p:sp>
          <p:nvSpPr>
            <p:cNvPr id="30749" name="Text Box 50"/>
            <p:cNvSpPr txBox="1">
              <a:spLocks noChangeArrowheads="1"/>
            </p:cNvSpPr>
            <p:nvPr/>
          </p:nvSpPr>
          <p:spPr bwMode="auto">
            <a:xfrm>
              <a:off x="2787" y="2163"/>
              <a:ext cx="1255"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it-IT" sz="1400">
                  <a:latin typeface="Arial" pitchFamily="34" charset="0"/>
                </a:rPr>
                <a:t>Long-run equilibrium with trade</a:t>
              </a:r>
            </a:p>
          </p:txBody>
        </p:sp>
        <p:sp>
          <p:nvSpPr>
            <p:cNvPr id="30750" name="Line 51"/>
            <p:cNvSpPr>
              <a:spLocks noChangeShapeType="1"/>
            </p:cNvSpPr>
            <p:nvPr/>
          </p:nvSpPr>
          <p:spPr bwMode="auto">
            <a:xfrm flipH="1">
              <a:off x="2730" y="2470"/>
              <a:ext cx="268" cy="16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2861"/>
                                        </p:tgtEl>
                                        <p:attrNameLst>
                                          <p:attrName>style.visibility</p:attrName>
                                        </p:attrNameLst>
                                      </p:cBhvr>
                                      <p:to>
                                        <p:strVal val="visible"/>
                                      </p:to>
                                    </p:set>
                                    <p:animEffect transition="in" filter="wipe(left)">
                                      <p:cBhvr>
                                        <p:cTn id="7" dur="500"/>
                                        <p:tgtEl>
                                          <p:spTgt spid="1628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2863"/>
                                        </p:tgtEl>
                                        <p:attrNameLst>
                                          <p:attrName>style.visibility</p:attrName>
                                        </p:attrNameLst>
                                      </p:cBhvr>
                                      <p:to>
                                        <p:strVal val="visible"/>
                                      </p:to>
                                    </p:set>
                                    <p:animEffect transition="in" filter="wipe(left)">
                                      <p:cBhvr>
                                        <p:cTn id="17" dur="500"/>
                                        <p:tgtEl>
                                          <p:spTgt spid="162863"/>
                                        </p:tgtEl>
                                      </p:cBhvr>
                                    </p:animEffect>
                                  </p:childTnLst>
                                </p:cTn>
                              </p:par>
                              <p:par>
                                <p:cTn id="18" presetID="1" presetClass="exit" presetSubtype="0" fill="hold" grpId="1" nodeType="withEffect">
                                  <p:stCondLst>
                                    <p:cond delay="0"/>
                                  </p:stCondLst>
                                  <p:childTnLst>
                                    <p:set>
                                      <p:cBhvr>
                                        <p:cTn id="19" dur="1" fill="hold">
                                          <p:stCondLst>
                                            <p:cond delay="0"/>
                                          </p:stCondLst>
                                        </p:cTn>
                                        <p:tgtEl>
                                          <p:spTgt spid="162861"/>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62865"/>
                                        </p:tgtEl>
                                        <p:attrNameLst>
                                          <p:attrName>style.visibility</p:attrName>
                                        </p:attrNameLst>
                                      </p:cBhvr>
                                      <p:to>
                                        <p:strVal val="visible"/>
                                      </p:to>
                                    </p:set>
                                    <p:animEffect transition="in" filter="wipe(left)">
                                      <p:cBhvr>
                                        <p:cTn id="29" dur="500"/>
                                        <p:tgtEl>
                                          <p:spTgt spid="162865"/>
                                        </p:tgtEl>
                                      </p:cBhvr>
                                    </p:animEffect>
                                  </p:childTnLst>
                                </p:cTn>
                              </p:par>
                              <p:par>
                                <p:cTn id="30" presetID="1" presetClass="exit" presetSubtype="0" fill="hold" grpId="1" nodeType="withEffect">
                                  <p:stCondLst>
                                    <p:cond delay="0"/>
                                  </p:stCondLst>
                                  <p:childTnLst>
                                    <p:set>
                                      <p:cBhvr>
                                        <p:cTn id="31" dur="1" fill="hold">
                                          <p:stCondLst>
                                            <p:cond delay="0"/>
                                          </p:stCondLst>
                                        </p:cTn>
                                        <p:tgtEl>
                                          <p:spTgt spid="162863"/>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up)">
                                      <p:cBhvr>
                                        <p:cTn id="3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61" grpId="0"/>
      <p:bldP spid="162861" grpId="1"/>
      <p:bldP spid="162863" grpId="0"/>
      <p:bldP spid="162863" grpId="1"/>
      <p:bldP spid="16286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1082675"/>
          </a:xfrm>
        </p:spPr>
        <p:txBody>
          <a:bodyPr/>
          <a:lstStyle/>
          <a:p>
            <a:pPr marL="342900" indent="-342900"/>
            <a:r>
              <a:rPr lang="en-US" altLang="it-IT" sz="3200" b="1" smtClean="0"/>
              <a:t>Comparison long-run equilibrium with trade versus equilibrium  without trade</a:t>
            </a:r>
          </a:p>
        </p:txBody>
      </p:sp>
      <p:sp>
        <p:nvSpPr>
          <p:cNvPr id="32771" name="Rectangle 3"/>
          <p:cNvSpPr>
            <a:spLocks noGrp="1" noChangeArrowheads="1"/>
          </p:cNvSpPr>
          <p:nvPr>
            <p:ph type="body" idx="1"/>
          </p:nvPr>
        </p:nvSpPr>
        <p:spPr>
          <a:xfrm>
            <a:off x="457200" y="1571625"/>
            <a:ext cx="8229600" cy="4554538"/>
          </a:xfrm>
        </p:spPr>
        <p:txBody>
          <a:bodyPr/>
          <a:lstStyle/>
          <a:p>
            <a:pPr lvl="1"/>
            <a:r>
              <a:rPr lang="en-US" altLang="it-IT" sz="2400" b="1" smtClean="0">
                <a:solidFill>
                  <a:srgbClr val="FF0000"/>
                </a:solidFill>
              </a:rPr>
              <a:t>Even with the exit of some firms, we still expect that the world number of products is greater than the number available in each country before trade.</a:t>
            </a:r>
          </a:p>
          <a:p>
            <a:pPr lvl="1"/>
            <a:r>
              <a:rPr lang="en-US" altLang="it-IT" sz="2400" b="1" smtClean="0"/>
              <a:t>The demand curve facing each firm after trade is more elastic than the one before trade.</a:t>
            </a:r>
          </a:p>
          <a:p>
            <a:pPr lvl="1"/>
            <a:r>
              <a:rPr lang="en-US" altLang="it-IT" sz="2400" b="1" smtClean="0">
                <a:solidFill>
                  <a:srgbClr val="FF0000"/>
                </a:solidFill>
              </a:rPr>
              <a:t>Fewer firms remain in each country, but each is bigger (i.e. there is an increase in quantity sold by each).</a:t>
            </a:r>
          </a:p>
          <a:p>
            <a:pPr lvl="1"/>
            <a:r>
              <a:rPr lang="en-US" altLang="it-IT" sz="2400" b="1" smtClean="0"/>
              <a:t>As quantity increases, average costs fall due to increasing returns to scale, therefore so do prices.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0"/>
            <a:ext cx="8229600" cy="785813"/>
          </a:xfrm>
        </p:spPr>
        <p:txBody>
          <a:bodyPr/>
          <a:lstStyle/>
          <a:p>
            <a:r>
              <a:rPr lang="en-US" altLang="it-IT" sz="3600" b="1" smtClean="0"/>
              <a:t>Sources of gains </a:t>
            </a:r>
            <a:r>
              <a:rPr lang="en-US" altLang="it-IT" sz="3600" smtClean="0"/>
              <a:t>for </a:t>
            </a:r>
            <a:r>
              <a:rPr lang="en-US" altLang="it-IT" sz="3600" b="1" smtClean="0">
                <a:solidFill>
                  <a:srgbClr val="FF0000"/>
                </a:solidFill>
              </a:rPr>
              <a:t>consumers</a:t>
            </a:r>
            <a:endParaRPr lang="en-US" altLang="it-IT" sz="3600" b="1" smtClean="0"/>
          </a:p>
        </p:txBody>
      </p:sp>
      <p:sp>
        <p:nvSpPr>
          <p:cNvPr id="33795" name="Rectangle 3"/>
          <p:cNvSpPr>
            <a:spLocks noGrp="1" noChangeArrowheads="1"/>
          </p:cNvSpPr>
          <p:nvPr>
            <p:ph type="body" idx="1"/>
          </p:nvPr>
        </p:nvSpPr>
        <p:spPr>
          <a:xfrm>
            <a:off x="142875" y="1000125"/>
            <a:ext cx="8786813" cy="5126038"/>
          </a:xfrm>
        </p:spPr>
        <p:txBody>
          <a:bodyPr/>
          <a:lstStyle/>
          <a:p>
            <a:pPr lvl="1"/>
            <a:r>
              <a:rPr lang="en-US" altLang="it-IT" sz="2400" b="1" smtClean="0"/>
              <a:t>Two : </a:t>
            </a:r>
            <a:r>
              <a:rPr lang="en-US" altLang="it-IT" sz="2400" b="1" smtClean="0">
                <a:solidFill>
                  <a:srgbClr val="FF0000"/>
                </a:solidFill>
              </a:rPr>
              <a:t>Price is lower after trade </a:t>
            </a:r>
            <a:r>
              <a:rPr lang="en-US" altLang="it-IT" sz="2400" smtClean="0">
                <a:solidFill>
                  <a:srgbClr val="FF0000"/>
                </a:solidFill>
              </a:rPr>
              <a:t>(</a:t>
            </a:r>
            <a:r>
              <a:rPr lang="en-US" altLang="it-IT" sz="2400" smtClean="0"/>
              <a:t>due to the increased productivity for surviving firms due to increasing returns to scale)</a:t>
            </a:r>
            <a:r>
              <a:rPr lang="en-US" altLang="it-IT" sz="2400" smtClean="0">
                <a:solidFill>
                  <a:srgbClr val="FF0000"/>
                </a:solidFill>
              </a:rPr>
              <a:t>; </a:t>
            </a:r>
            <a:r>
              <a:rPr lang="en-US" altLang="it-IT" sz="2400" b="1" smtClean="0">
                <a:solidFill>
                  <a:srgbClr val="FF0000"/>
                </a:solidFill>
              </a:rPr>
              <a:t>Consumers obtain higher surplus when there are more product varieties from which to choose. </a:t>
            </a:r>
            <a:r>
              <a:rPr lang="en-US" altLang="it-IT" sz="2400" smtClean="0"/>
              <a:t>Although there are fewer product varieties made within each country (by fewer firms), consumers have </a:t>
            </a:r>
            <a:r>
              <a:rPr lang="en-US" altLang="it-IT" sz="2400" b="1" i="1" smtClean="0"/>
              <a:t>more </a:t>
            </a:r>
            <a:r>
              <a:rPr lang="en-US" altLang="it-IT" sz="2400" smtClean="0"/>
              <a:t>product variety because they can choose products from the firms of both countries. </a:t>
            </a:r>
          </a:p>
          <a:p>
            <a:pPr>
              <a:lnSpc>
                <a:spcPct val="90000"/>
              </a:lnSpc>
            </a:pPr>
            <a:r>
              <a:rPr lang="en-US" altLang="it-IT" sz="2400" b="1" smtClean="0"/>
              <a:t>Adjustment Costs from Trade</a:t>
            </a:r>
          </a:p>
          <a:p>
            <a:pPr lvl="1">
              <a:lnSpc>
                <a:spcPct val="90000"/>
              </a:lnSpc>
            </a:pPr>
            <a:r>
              <a:rPr lang="en-US" altLang="it-IT" sz="2400" smtClean="0"/>
              <a:t>There are adjustment costs as some firms shut down and exit the industry.</a:t>
            </a:r>
          </a:p>
          <a:p>
            <a:pPr lvl="1">
              <a:lnSpc>
                <a:spcPct val="90000"/>
              </a:lnSpc>
            </a:pPr>
            <a:r>
              <a:rPr lang="en-US" altLang="it-IT" sz="2400" smtClean="0"/>
              <a:t>Workers in those firms experience  unemployment.</a:t>
            </a:r>
          </a:p>
          <a:p>
            <a:pPr lvl="1">
              <a:lnSpc>
                <a:spcPct val="90000"/>
              </a:lnSpc>
            </a:pPr>
            <a:r>
              <a:rPr lang="en-US" altLang="it-IT" sz="2400" smtClean="0"/>
              <a:t>Over the long run however, we expect those workers to find new positions. Hence the costs are temporary </a:t>
            </a:r>
          </a:p>
          <a:p>
            <a:pPr lvl="1">
              <a:buFont typeface="Arial" pitchFamily="34" charset="0"/>
              <a:buNone/>
            </a:pPr>
            <a:endParaRPr lang="en-US" altLang="it-IT"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a:defRPr/>
            </a:pPr>
            <a:r>
              <a:rPr lang="en-US" b="1" dirty="0" smtClean="0"/>
              <a:t>Summary: Monopolistic Competition</a:t>
            </a:r>
          </a:p>
        </p:txBody>
      </p:sp>
      <p:sp>
        <p:nvSpPr>
          <p:cNvPr id="119811" name="Rectangle 3"/>
          <p:cNvSpPr>
            <a:spLocks noGrp="1" noChangeArrowheads="1"/>
          </p:cNvSpPr>
          <p:nvPr>
            <p:ph type="body" idx="1"/>
          </p:nvPr>
        </p:nvSpPr>
        <p:spPr/>
        <p:txBody>
          <a:bodyPr/>
          <a:lstStyle/>
          <a:p>
            <a:pPr>
              <a:buFontTx/>
              <a:buNone/>
            </a:pPr>
            <a:r>
              <a:rPr lang="en-US" altLang="it-IT" smtClean="0"/>
              <a:t>Implications</a:t>
            </a:r>
          </a:p>
          <a:p>
            <a:pPr lvl="1"/>
            <a:r>
              <a:rPr lang="en-GB" altLang="it-IT" b="1" smtClean="0">
                <a:solidFill>
                  <a:srgbClr val="FF0000"/>
                </a:solidFill>
              </a:rPr>
              <a:t>Trade gains through “new products” consumed</a:t>
            </a:r>
            <a:endParaRPr lang="en-US" altLang="it-IT" b="1" smtClean="0">
              <a:solidFill>
                <a:srgbClr val="FF0000"/>
              </a:solidFill>
            </a:endParaRPr>
          </a:p>
          <a:p>
            <a:pPr lvl="1"/>
            <a:r>
              <a:rPr lang="en-US" altLang="it-IT" b="1" smtClean="0">
                <a:solidFill>
                  <a:srgbClr val="00B050"/>
                </a:solidFill>
              </a:rPr>
              <a:t>Model explains intra-industry trade</a:t>
            </a:r>
          </a:p>
          <a:p>
            <a:pPr lvl="1"/>
            <a:r>
              <a:rPr lang="en-US" altLang="it-IT" smtClean="0"/>
              <a:t>Product-differentiated bilateral exports remain positive from any country that produces - less sensitive to trade costs</a:t>
            </a:r>
          </a:p>
          <a:p>
            <a:pPr lvl="1"/>
            <a:r>
              <a:rPr lang="en-GB" altLang="it-IT" smtClean="0">
                <a:solidFill>
                  <a:srgbClr val="FF0000"/>
                </a:solidFill>
              </a:rPr>
              <a:t>Model has a role for </a:t>
            </a:r>
            <a:r>
              <a:rPr lang="en-GB" altLang="it-IT" b="1" smtClean="0">
                <a:solidFill>
                  <a:srgbClr val="FF0000"/>
                </a:solidFill>
              </a:rPr>
              <a:t>firms</a:t>
            </a:r>
            <a:r>
              <a:rPr lang="en-GB" altLang="it-IT" smtClean="0">
                <a:solidFill>
                  <a:srgbClr val="FF0000"/>
                </a:solidFill>
              </a:rPr>
              <a:t> – in form of a </a:t>
            </a:r>
            <a:r>
              <a:rPr lang="en-GB" altLang="it-IT" b="1" smtClean="0">
                <a:solidFill>
                  <a:srgbClr val="FF0000"/>
                </a:solidFill>
              </a:rPr>
              <a:t>representative</a:t>
            </a:r>
            <a:r>
              <a:rPr lang="en-GB" altLang="it-IT" smtClean="0">
                <a:solidFill>
                  <a:srgbClr val="FF0000"/>
                </a:solidFill>
              </a:rPr>
              <a:t> firm</a:t>
            </a:r>
            <a:endParaRPr lang="en-US" altLang="it-IT" smtClean="0">
              <a:solidFill>
                <a:srgbClr val="FF0000"/>
              </a:solidFill>
            </a:endParaRPr>
          </a:p>
        </p:txBody>
      </p:sp>
    </p:spTree>
    <p:extLst>
      <p:ext uri="{BB962C8B-B14F-4D97-AF65-F5344CB8AC3E}">
        <p14:creationId xmlns:p14="http://schemas.microsoft.com/office/powerpoint/2010/main" val="3225985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Next</a:t>
            </a:r>
            <a:r>
              <a:rPr lang="it-IT" dirty="0" smtClean="0"/>
              <a:t> week: </a:t>
            </a:r>
            <a:r>
              <a:rPr lang="it-IT" dirty="0" err="1" smtClean="0"/>
              <a:t>Brexit</a:t>
            </a:r>
            <a:endParaRPr lang="en-GB" dirty="0"/>
          </a:p>
        </p:txBody>
      </p:sp>
      <p:sp>
        <p:nvSpPr>
          <p:cNvPr id="3" name="Segnaposto contenuto 2"/>
          <p:cNvSpPr>
            <a:spLocks noGrp="1"/>
          </p:cNvSpPr>
          <p:nvPr>
            <p:ph idx="1"/>
          </p:nvPr>
        </p:nvSpPr>
        <p:spPr>
          <a:xfrm>
            <a:off x="318356" y="1268760"/>
            <a:ext cx="8507288" cy="5257800"/>
          </a:xfrm>
        </p:spPr>
        <p:txBody>
          <a:bodyPr>
            <a:normAutofit fontScale="70000" lnSpcReduction="20000"/>
          </a:bodyPr>
          <a:lstStyle/>
          <a:p>
            <a:r>
              <a:rPr lang="it-IT" dirty="0" err="1" smtClean="0"/>
              <a:t>Every</a:t>
            </a:r>
            <a:r>
              <a:rPr lang="it-IT" dirty="0" smtClean="0"/>
              <a:t> </a:t>
            </a:r>
            <a:r>
              <a:rPr lang="it-IT" dirty="0" err="1" smtClean="0"/>
              <a:t>presentation</a:t>
            </a:r>
            <a:r>
              <a:rPr lang="it-IT" dirty="0" smtClean="0"/>
              <a:t> 20 minutes</a:t>
            </a:r>
          </a:p>
          <a:p>
            <a:pPr marL="800100" lvl="1" indent="-342900">
              <a:spcAft>
                <a:spcPts val="1200"/>
              </a:spcAft>
              <a:buFont typeface="Wingdings" panose="05000000000000000000" pitchFamily="2" charset="2"/>
              <a:buChar char="Ø"/>
            </a:pPr>
            <a:r>
              <a:rPr lang="it-IT" dirty="0" smtClean="0"/>
              <a:t>Data: </a:t>
            </a:r>
            <a:r>
              <a:rPr lang="it-IT" b="1" dirty="0" smtClean="0">
                <a:latin typeface="Georgia" panose="02040502050405020303" pitchFamily="18" charset="0"/>
              </a:rPr>
              <a:t>ITC, Export </a:t>
            </a:r>
            <a:r>
              <a:rPr lang="it-IT" b="1" dirty="0" err="1" smtClean="0">
                <a:latin typeface="Georgia" panose="02040502050405020303" pitchFamily="18" charset="0"/>
              </a:rPr>
              <a:t>potential</a:t>
            </a:r>
            <a:r>
              <a:rPr lang="it-IT" b="1" dirty="0" smtClean="0">
                <a:latin typeface="Georgia" panose="02040502050405020303" pitchFamily="18" charset="0"/>
              </a:rPr>
              <a:t> </a:t>
            </a:r>
            <a:r>
              <a:rPr lang="it-IT" b="1" dirty="0" err="1" smtClean="0">
                <a:latin typeface="Georgia" panose="02040502050405020303" pitchFamily="18" charset="0"/>
              </a:rPr>
              <a:t>map</a:t>
            </a:r>
            <a:r>
              <a:rPr lang="it-IT" b="1" dirty="0" smtClean="0">
                <a:latin typeface="Georgia" panose="02040502050405020303" pitchFamily="18" charset="0"/>
              </a:rPr>
              <a:t>, </a:t>
            </a:r>
            <a:r>
              <a:rPr lang="en-GB" dirty="0">
                <a:hlinkClick r:id="rId2"/>
              </a:rPr>
              <a:t>https://exportpotential.intracen.org/#/home</a:t>
            </a:r>
            <a:endParaRPr lang="it-IT" b="1" dirty="0" smtClean="0">
              <a:latin typeface="Georgia" panose="02040502050405020303" pitchFamily="18" charset="0"/>
            </a:endParaRPr>
          </a:p>
          <a:p>
            <a:pPr marL="800100" lvl="1" indent="-342900">
              <a:spcAft>
                <a:spcPts val="1200"/>
              </a:spcAft>
              <a:buFont typeface="Wingdings" panose="05000000000000000000" pitchFamily="2" charset="2"/>
              <a:buChar char="Ø"/>
            </a:pPr>
            <a:r>
              <a:rPr lang="it-IT" b="1" dirty="0" err="1" smtClean="0">
                <a:latin typeface="Georgia" panose="02040502050405020303" pitchFamily="18" charset="0"/>
              </a:rPr>
              <a:t>Cepii,</a:t>
            </a:r>
            <a:r>
              <a:rPr lang="it-IT" dirty="0" err="1" smtClean="0">
                <a:latin typeface="Georgia" panose="02040502050405020303" pitchFamily="18" charset="0"/>
              </a:rPr>
              <a:t>h</a:t>
            </a:r>
            <a:r>
              <a:rPr lang="en-GB" dirty="0" smtClean="0">
                <a:hlinkClick r:id="rId3"/>
              </a:rPr>
              <a:t>ttp</a:t>
            </a:r>
            <a:r>
              <a:rPr lang="en-GB" dirty="0">
                <a:hlinkClick r:id="rId3"/>
              </a:rPr>
              <a:t>://www.cepii.fr/CEPII/en/bdd_modele/presentation.asp?id=30</a:t>
            </a:r>
            <a:endParaRPr lang="it-IT" dirty="0" smtClean="0">
              <a:latin typeface="Georgia" panose="02040502050405020303" pitchFamily="18" charset="0"/>
            </a:endParaRPr>
          </a:p>
          <a:p>
            <a:pPr marL="800100" lvl="1" indent="-342900">
              <a:spcAft>
                <a:spcPts val="1200"/>
              </a:spcAft>
              <a:buFont typeface="Wingdings" panose="05000000000000000000" pitchFamily="2" charset="2"/>
              <a:buChar char="Ø"/>
            </a:pPr>
            <a:r>
              <a:rPr lang="it-IT" dirty="0" smtClean="0">
                <a:latin typeface="Georgia" panose="02040502050405020303" pitchFamily="18" charset="0"/>
              </a:rPr>
              <a:t>«</a:t>
            </a:r>
            <a:r>
              <a:rPr lang="it-IT" b="1" dirty="0" smtClean="0">
                <a:latin typeface="Georgia" panose="02040502050405020303" pitchFamily="18" charset="0"/>
              </a:rPr>
              <a:t>The </a:t>
            </a:r>
            <a:r>
              <a:rPr lang="it-IT" b="1" dirty="0">
                <a:latin typeface="Georgia" panose="02040502050405020303" pitchFamily="18" charset="0"/>
              </a:rPr>
              <a:t>Atlas of </a:t>
            </a:r>
            <a:r>
              <a:rPr lang="it-IT" b="1" dirty="0" err="1">
                <a:latin typeface="Georgia" panose="02040502050405020303" pitchFamily="18" charset="0"/>
              </a:rPr>
              <a:t>Economic</a:t>
            </a:r>
            <a:r>
              <a:rPr lang="it-IT" b="1" dirty="0">
                <a:latin typeface="Georgia" panose="02040502050405020303" pitchFamily="18" charset="0"/>
              </a:rPr>
              <a:t> </a:t>
            </a:r>
            <a:r>
              <a:rPr lang="it-IT" b="1" dirty="0" err="1">
                <a:latin typeface="Georgia" panose="02040502050405020303" pitchFamily="18" charset="0"/>
              </a:rPr>
              <a:t>Complexity</a:t>
            </a:r>
            <a:r>
              <a:rPr lang="it-IT" dirty="0">
                <a:latin typeface="Georgia" panose="02040502050405020303" pitchFamily="18" charset="0"/>
              </a:rPr>
              <a:t>» di Harvard</a:t>
            </a:r>
            <a:r>
              <a:rPr lang="it-IT" dirty="0" smtClean="0">
                <a:latin typeface="Georgia" panose="02040502050405020303" pitchFamily="18" charset="0"/>
              </a:rPr>
              <a:t>: </a:t>
            </a:r>
            <a:r>
              <a:rPr lang="it-IT" sz="1600" dirty="0" smtClean="0">
                <a:latin typeface="Georgia" panose="02040502050405020303" pitchFamily="18" charset="0"/>
                <a:hlinkClick r:id="rId4"/>
              </a:rPr>
              <a:t>atlas.cid.harvard.edu</a:t>
            </a:r>
            <a:r>
              <a:rPr lang="it-IT" sz="1600" dirty="0" smtClean="0">
                <a:latin typeface="Georgia" panose="02040502050405020303" pitchFamily="18" charset="0"/>
              </a:rPr>
              <a:t> ; </a:t>
            </a:r>
            <a:r>
              <a:rPr lang="it-IT" sz="1600" dirty="0" smtClean="0">
                <a:latin typeface="Georgia" panose="02040502050405020303" pitchFamily="18" charset="0"/>
                <a:hlinkClick r:id="rId5"/>
              </a:rPr>
              <a:t>globe.cid.harvard.edu</a:t>
            </a:r>
            <a:r>
              <a:rPr lang="it-IT" sz="1600" dirty="0" smtClean="0">
                <a:latin typeface="Georgia" panose="02040502050405020303" pitchFamily="18" charset="0"/>
              </a:rPr>
              <a:t> </a:t>
            </a:r>
            <a:endParaRPr lang="it-IT" sz="1600" dirty="0">
              <a:latin typeface="Georgia" panose="02040502050405020303" pitchFamily="18" charset="0"/>
            </a:endParaRPr>
          </a:p>
          <a:p>
            <a:pPr marL="800100" lvl="1" indent="-342900">
              <a:spcAft>
                <a:spcPts val="1200"/>
              </a:spcAft>
              <a:buFont typeface="Wingdings" panose="05000000000000000000" pitchFamily="2" charset="2"/>
              <a:buChar char="Ø"/>
            </a:pPr>
            <a:r>
              <a:rPr lang="it-IT" dirty="0">
                <a:latin typeface="Georgia" panose="02040502050405020303" pitchFamily="18" charset="0"/>
              </a:rPr>
              <a:t>«</a:t>
            </a:r>
            <a:r>
              <a:rPr lang="it-IT" b="1" dirty="0">
                <a:latin typeface="Georgia" panose="02040502050405020303" pitchFamily="18" charset="0"/>
              </a:rPr>
              <a:t>Global </a:t>
            </a:r>
            <a:r>
              <a:rPr lang="it-IT" b="1" dirty="0" err="1">
                <a:latin typeface="Georgia" panose="02040502050405020303" pitchFamily="18" charset="0"/>
              </a:rPr>
              <a:t>Economic</a:t>
            </a:r>
            <a:r>
              <a:rPr lang="it-IT" b="1" dirty="0">
                <a:latin typeface="Georgia" panose="02040502050405020303" pitchFamily="18" charset="0"/>
              </a:rPr>
              <a:t> Dynamics</a:t>
            </a:r>
            <a:r>
              <a:rPr lang="it-IT" dirty="0">
                <a:latin typeface="Georgia" panose="02040502050405020303" pitchFamily="18" charset="0"/>
              </a:rPr>
              <a:t>» di Bertelsmann-</a:t>
            </a:r>
            <a:r>
              <a:rPr lang="it-IT" dirty="0" err="1">
                <a:latin typeface="Georgia" panose="02040502050405020303" pitchFamily="18" charset="0"/>
              </a:rPr>
              <a:t>Stiftung</a:t>
            </a:r>
            <a:r>
              <a:rPr lang="it-IT" dirty="0" smtClean="0">
                <a:latin typeface="Georgia" panose="02040502050405020303" pitchFamily="18" charset="0"/>
              </a:rPr>
              <a:t>: </a:t>
            </a:r>
            <a:r>
              <a:rPr lang="it-IT" sz="1600" dirty="0" smtClean="0">
                <a:latin typeface="Georgia" panose="02040502050405020303" pitchFamily="18" charset="0"/>
                <a:hlinkClick r:id="rId6"/>
              </a:rPr>
              <a:t>viz.ged-project.de</a:t>
            </a:r>
            <a:r>
              <a:rPr lang="it-IT" sz="1600" dirty="0" smtClean="0">
                <a:latin typeface="Georgia" panose="02040502050405020303" pitchFamily="18" charset="0"/>
              </a:rPr>
              <a:t>  </a:t>
            </a:r>
          </a:p>
          <a:p>
            <a:pPr marL="0" indent="0">
              <a:buNone/>
            </a:pPr>
            <a:r>
              <a:rPr lang="it-IT" dirty="0" smtClean="0"/>
              <a:t>Migration, </a:t>
            </a:r>
            <a:r>
              <a:rPr lang="it-IT" dirty="0"/>
              <a:t>stock, </a:t>
            </a:r>
            <a:r>
              <a:rPr lang="it-IT" dirty="0">
                <a:hlinkClick r:id="rId7"/>
              </a:rPr>
              <a:t>https://datacatalog.worldbank.org/dataset/global-bilateral-migration-database</a:t>
            </a:r>
            <a:endParaRPr lang="it-IT" dirty="0"/>
          </a:p>
          <a:p>
            <a:pPr marL="0" indent="0">
              <a:buNone/>
            </a:pPr>
            <a:r>
              <a:rPr lang="it-IT" dirty="0">
                <a:hlinkClick r:id="rId8"/>
              </a:rPr>
              <a:t>https://www.un.org/en/development/desa/population/migration/index.asp</a:t>
            </a:r>
            <a:r>
              <a:rPr lang="it-IT" dirty="0"/>
              <a:t/>
            </a:r>
            <a:br>
              <a:rPr lang="it-IT" dirty="0"/>
            </a:br>
            <a:r>
              <a:rPr lang="it-IT" dirty="0" err="1" smtClean="0"/>
              <a:t>Flows</a:t>
            </a:r>
            <a:r>
              <a:rPr lang="it-IT" dirty="0" smtClean="0"/>
              <a:t>:</a:t>
            </a:r>
            <a:r>
              <a:rPr lang="it-IT" dirty="0"/>
              <a:t>  </a:t>
            </a:r>
            <a:r>
              <a:rPr lang="it-IT" dirty="0">
                <a:hlinkClick r:id="rId9"/>
              </a:rPr>
              <a:t>http://download.gsb.bund.de/BIB/global_flow</a:t>
            </a:r>
            <a:r>
              <a:rPr lang="it-IT" dirty="0" smtClean="0">
                <a:hlinkClick r:id="rId9"/>
              </a:rPr>
              <a:t>/</a:t>
            </a:r>
            <a:endParaRPr lang="it-IT" dirty="0" smtClean="0"/>
          </a:p>
          <a:p>
            <a:r>
              <a:rPr lang="it-IT" dirty="0" smtClean="0"/>
              <a:t>OECD STAN </a:t>
            </a:r>
            <a:r>
              <a:rPr lang="it-IT" dirty="0">
                <a:hlinkClick r:id="rId10"/>
              </a:rPr>
              <a:t>https://stats.oecd.org/Index.aspx?DataSetCode=STANI4</a:t>
            </a:r>
            <a:r>
              <a:rPr lang="it-IT" dirty="0"/>
              <a:t/>
            </a:r>
            <a:br>
              <a:rPr lang="it-IT" dirty="0"/>
            </a:br>
            <a:endParaRPr lang="it-IT" sz="1600" dirty="0">
              <a:latin typeface="Georgia" panose="02040502050405020303" pitchFamily="18" charset="0"/>
            </a:endParaRPr>
          </a:p>
          <a:p>
            <a:r>
              <a:rPr lang="en-GB" dirty="0" err="1" smtClean="0"/>
              <a:t>Etc</a:t>
            </a:r>
            <a:r>
              <a:rPr lang="en-GB" dirty="0" smtClean="0"/>
              <a:t> </a:t>
            </a:r>
            <a:r>
              <a:rPr lang="en-GB" dirty="0" err="1" smtClean="0"/>
              <a:t>etc</a:t>
            </a:r>
            <a:r>
              <a:rPr lang="en-GB" dirty="0" smtClean="0"/>
              <a:t>…</a:t>
            </a:r>
            <a:endParaRPr lang="en-GB" dirty="0"/>
          </a:p>
        </p:txBody>
      </p:sp>
    </p:spTree>
    <p:extLst>
      <p:ext uri="{BB962C8B-B14F-4D97-AF65-F5344CB8AC3E}">
        <p14:creationId xmlns:p14="http://schemas.microsoft.com/office/powerpoint/2010/main" val="29402767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olo 1"/>
          <p:cNvSpPr>
            <a:spLocks noGrp="1"/>
          </p:cNvSpPr>
          <p:nvPr>
            <p:ph type="title"/>
          </p:nvPr>
        </p:nvSpPr>
        <p:spPr/>
        <p:txBody>
          <a:bodyPr/>
          <a:lstStyle/>
          <a:p>
            <a:r>
              <a:rPr lang="it-IT" altLang="it-IT" smtClean="0"/>
              <a:t>Summary: new trade theory</a:t>
            </a:r>
          </a:p>
        </p:txBody>
      </p:sp>
      <p:sp>
        <p:nvSpPr>
          <p:cNvPr id="3" name="Segnaposto contenuto 2"/>
          <p:cNvSpPr>
            <a:spLocks noGrp="1"/>
          </p:cNvSpPr>
          <p:nvPr>
            <p:ph idx="1"/>
          </p:nvPr>
        </p:nvSpPr>
        <p:spPr/>
        <p:txBody>
          <a:bodyPr>
            <a:normAutofit fontScale="92500" lnSpcReduction="20000"/>
          </a:bodyPr>
          <a:lstStyle/>
          <a:p>
            <a:pPr>
              <a:defRPr/>
            </a:pPr>
            <a:r>
              <a:rPr lang="en-US" b="1" dirty="0">
                <a:solidFill>
                  <a:srgbClr val="FF0000"/>
                </a:solidFill>
              </a:rPr>
              <a:t>Introduced increasing returns, imperfect competition </a:t>
            </a:r>
            <a:r>
              <a:rPr lang="en-US" b="1" dirty="0" smtClean="0">
                <a:solidFill>
                  <a:srgbClr val="FF0000"/>
                </a:solidFill>
              </a:rPr>
              <a:t> and </a:t>
            </a:r>
            <a:r>
              <a:rPr lang="en-US" b="1" dirty="0">
                <a:solidFill>
                  <a:srgbClr val="FF0000"/>
                </a:solidFill>
              </a:rPr>
              <a:t>product differentiation</a:t>
            </a:r>
          </a:p>
          <a:p>
            <a:pPr lvl="1">
              <a:defRPr/>
            </a:pPr>
            <a:r>
              <a:rPr lang="en-US" dirty="0" smtClean="0"/>
              <a:t>This </a:t>
            </a:r>
            <a:r>
              <a:rPr lang="en-US" dirty="0"/>
              <a:t>helped resolve the indeterminacy of firm size</a:t>
            </a:r>
          </a:p>
          <a:p>
            <a:pPr lvl="1">
              <a:defRPr/>
            </a:pPr>
            <a:r>
              <a:rPr lang="en-US" dirty="0" smtClean="0"/>
              <a:t>With </a:t>
            </a:r>
            <a:r>
              <a:rPr lang="en-US" dirty="0"/>
              <a:t>product differentiation, firms face downward sloping </a:t>
            </a:r>
            <a:r>
              <a:rPr lang="en-US" dirty="0" smtClean="0"/>
              <a:t>demand </a:t>
            </a:r>
            <a:r>
              <a:rPr lang="en-US" dirty="0"/>
              <a:t>curves and there exists an optimal firm size</a:t>
            </a:r>
          </a:p>
          <a:p>
            <a:pPr>
              <a:defRPr/>
            </a:pPr>
            <a:r>
              <a:rPr lang="en-US" dirty="0" smtClean="0"/>
              <a:t>Free </a:t>
            </a:r>
            <a:r>
              <a:rPr lang="en-US" dirty="0"/>
              <a:t>entry (and general equilibrium) then pins down </a:t>
            </a:r>
            <a:r>
              <a:rPr lang="en-US" dirty="0" smtClean="0"/>
              <a:t> industry </a:t>
            </a:r>
            <a:r>
              <a:rPr lang="en-US" dirty="0"/>
              <a:t>size and also the number of firms within an </a:t>
            </a:r>
            <a:r>
              <a:rPr lang="en-US" dirty="0" smtClean="0"/>
              <a:t>industry</a:t>
            </a:r>
            <a:endParaRPr lang="en-US" dirty="0"/>
          </a:p>
          <a:p>
            <a:pPr>
              <a:defRPr/>
            </a:pPr>
            <a:r>
              <a:rPr lang="en-US" b="1" dirty="0" smtClean="0">
                <a:solidFill>
                  <a:srgbClr val="FF0000"/>
                </a:solidFill>
              </a:rPr>
              <a:t>New </a:t>
            </a:r>
            <a:r>
              <a:rPr lang="en-US" b="1" dirty="0">
                <a:solidFill>
                  <a:srgbClr val="FF0000"/>
                </a:solidFill>
              </a:rPr>
              <a:t>Trade Theory rationalized two-way trade flows in </a:t>
            </a:r>
            <a:r>
              <a:rPr lang="en-US" b="1" dirty="0" smtClean="0">
                <a:solidFill>
                  <a:srgbClr val="FF0000"/>
                </a:solidFill>
              </a:rPr>
              <a:t> similar </a:t>
            </a:r>
            <a:r>
              <a:rPr lang="en-US" b="1" dirty="0">
                <a:solidFill>
                  <a:srgbClr val="FF0000"/>
                </a:solidFill>
              </a:rPr>
              <a:t>products across countries</a:t>
            </a:r>
            <a:endParaRPr lang="it-IT" b="1" dirty="0">
              <a:solidFill>
                <a:srgbClr val="FF0000"/>
              </a:solidFill>
            </a:endParaRPr>
          </a:p>
        </p:txBody>
      </p:sp>
    </p:spTree>
    <p:extLst>
      <p:ext uri="{BB962C8B-B14F-4D97-AF65-F5344CB8AC3E}">
        <p14:creationId xmlns:p14="http://schemas.microsoft.com/office/powerpoint/2010/main" val="4481957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A98BC817-9360-4DA3-9A43-2B47A1F1EFD2}" type="slidenum">
              <a:rPr lang="en-US" altLang="it-IT" sz="1200">
                <a:solidFill>
                  <a:srgbClr val="898989"/>
                </a:solidFill>
              </a:rPr>
              <a:pPr>
                <a:spcBef>
                  <a:spcPct val="0"/>
                </a:spcBef>
                <a:buFontTx/>
                <a:buNone/>
              </a:pPr>
              <a:t>41</a:t>
            </a:fld>
            <a:endParaRPr lang="en-US" altLang="it-IT" sz="1200">
              <a:solidFill>
                <a:srgbClr val="898989"/>
              </a:solidFill>
            </a:endParaRPr>
          </a:p>
        </p:txBody>
      </p:sp>
      <p:sp>
        <p:nvSpPr>
          <p:cNvPr id="131075" name="Rectangle 3"/>
          <p:cNvSpPr>
            <a:spLocks noGrp="1" noChangeArrowheads="1"/>
          </p:cNvSpPr>
          <p:nvPr>
            <p:ph type="body" idx="1"/>
          </p:nvPr>
        </p:nvSpPr>
        <p:spPr>
          <a:xfrm>
            <a:off x="762000" y="1447800"/>
            <a:ext cx="7772400" cy="5029200"/>
          </a:xfrm>
        </p:spPr>
        <p:txBody>
          <a:bodyPr/>
          <a:lstStyle/>
          <a:p>
            <a:r>
              <a:rPr lang="en-US" altLang="it-IT" smtClean="0"/>
              <a:t>Growth in intra-industry trade over time and higher intra-industry trade for higher-income countries can be understood partly from the demand side.</a:t>
            </a:r>
          </a:p>
          <a:p>
            <a:r>
              <a:rPr lang="en-US" altLang="it-IT" smtClean="0"/>
              <a:t>Income growth shifts demand toward luxuries, and product variety is a luxury. Affluent people vary their choices of wines, beers, automobiles, music, clothing, travel expenses, and so on.</a:t>
            </a:r>
          </a:p>
        </p:txBody>
      </p:sp>
      <p:sp>
        <p:nvSpPr>
          <p:cNvPr id="131076" name="Rectangle 4"/>
          <p:cNvSpPr>
            <a:spLocks noGrp="1" noChangeArrowheads="1"/>
          </p:cNvSpPr>
          <p:nvPr>
            <p:ph type="title"/>
          </p:nvPr>
        </p:nvSpPr>
        <p:spPr>
          <a:xfrm>
            <a:off x="685800" y="381000"/>
            <a:ext cx="7772400" cy="914400"/>
          </a:xfrm>
        </p:spPr>
        <p:txBody>
          <a:bodyPr/>
          <a:lstStyle/>
          <a:p>
            <a:r>
              <a:rPr lang="en-US" altLang="it-IT" sz="4000" smtClean="0"/>
              <a:t>Demand &amp; Product differentiation</a:t>
            </a:r>
          </a:p>
        </p:txBody>
      </p:sp>
    </p:spTree>
    <p:extLst>
      <p:ext uri="{BB962C8B-B14F-4D97-AF65-F5344CB8AC3E}">
        <p14:creationId xmlns:p14="http://schemas.microsoft.com/office/powerpoint/2010/main" val="31989139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763BE377-2D20-49E2-BCF6-AFE71F17A592}" type="slidenum">
              <a:rPr lang="en-US" altLang="it-IT" sz="1200">
                <a:solidFill>
                  <a:srgbClr val="898989"/>
                </a:solidFill>
              </a:rPr>
              <a:pPr>
                <a:spcBef>
                  <a:spcPct val="0"/>
                </a:spcBef>
                <a:buFontTx/>
                <a:buNone/>
              </a:pPr>
              <a:t>42</a:t>
            </a:fld>
            <a:endParaRPr lang="en-US" altLang="it-IT" sz="1200">
              <a:solidFill>
                <a:srgbClr val="898989"/>
              </a:solidFill>
            </a:endParaRPr>
          </a:p>
        </p:txBody>
      </p:sp>
      <p:sp>
        <p:nvSpPr>
          <p:cNvPr id="132099" name="Rectangle 3"/>
          <p:cNvSpPr>
            <a:spLocks noGrp="1" noChangeArrowheads="1"/>
          </p:cNvSpPr>
          <p:nvPr>
            <p:ph type="body" idx="1"/>
          </p:nvPr>
        </p:nvSpPr>
        <p:spPr>
          <a:xfrm>
            <a:off x="685800" y="762000"/>
            <a:ext cx="7772400" cy="5334000"/>
          </a:xfrm>
        </p:spPr>
        <p:txBody>
          <a:bodyPr/>
          <a:lstStyle/>
          <a:p>
            <a:pPr>
              <a:lnSpc>
                <a:spcPct val="90000"/>
              </a:lnSpc>
            </a:pPr>
            <a:r>
              <a:rPr lang="en-US" altLang="it-IT" smtClean="0"/>
              <a:t>Full customization of production in a single country would be too costly. </a:t>
            </a:r>
          </a:p>
          <a:p>
            <a:pPr>
              <a:lnSpc>
                <a:spcPct val="90000"/>
              </a:lnSpc>
            </a:pPr>
            <a:r>
              <a:rPr lang="en-US" altLang="it-IT" smtClean="0"/>
              <a:t>Hence, some varieties will be imported, while the varieties produced in the country can be exported to affluent consumers in other countries.</a:t>
            </a:r>
          </a:p>
          <a:p>
            <a:pPr>
              <a:lnSpc>
                <a:spcPct val="90000"/>
              </a:lnSpc>
            </a:pPr>
            <a:r>
              <a:rPr lang="en-US" altLang="it-IT" smtClean="0"/>
              <a:t>When all firms face similar downward-sloping average cost curves, so there may be no comparative advantage.</a:t>
            </a:r>
          </a:p>
          <a:p>
            <a:pPr>
              <a:lnSpc>
                <a:spcPct val="90000"/>
              </a:lnSpc>
            </a:pPr>
            <a:r>
              <a:rPr lang="en-US" altLang="it-IT" smtClean="0"/>
              <a:t>Rather, </a:t>
            </a:r>
            <a:r>
              <a:rPr lang="en-US" altLang="it-IT" i="1" smtClean="0"/>
              <a:t>a country’s trade is based on product differentiation</a:t>
            </a:r>
            <a:r>
              <a:rPr lang="en-US" altLang="it-IT" smtClean="0"/>
              <a:t>.</a:t>
            </a:r>
          </a:p>
        </p:txBody>
      </p:sp>
    </p:spTree>
    <p:extLst>
      <p:ext uri="{BB962C8B-B14F-4D97-AF65-F5344CB8AC3E}">
        <p14:creationId xmlns:p14="http://schemas.microsoft.com/office/powerpoint/2010/main" val="8086360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16524C32-08B0-47F1-A9BE-194E2EACE188}" type="slidenum">
              <a:rPr lang="en-US" altLang="it-IT" sz="1200">
                <a:solidFill>
                  <a:srgbClr val="898989"/>
                </a:solidFill>
              </a:rPr>
              <a:pPr>
                <a:spcBef>
                  <a:spcPct val="0"/>
                </a:spcBef>
                <a:buFontTx/>
                <a:buNone/>
              </a:pPr>
              <a:t>43</a:t>
            </a:fld>
            <a:endParaRPr lang="en-US" altLang="it-IT" sz="1200">
              <a:solidFill>
                <a:srgbClr val="898989"/>
              </a:solidFill>
            </a:endParaRPr>
          </a:p>
        </p:txBody>
      </p:sp>
      <p:sp>
        <p:nvSpPr>
          <p:cNvPr id="133123" name="Rectangle 3"/>
          <p:cNvSpPr>
            <a:spLocks noGrp="1" noChangeArrowheads="1"/>
          </p:cNvSpPr>
          <p:nvPr>
            <p:ph type="body" idx="1"/>
          </p:nvPr>
        </p:nvSpPr>
        <p:spPr>
          <a:xfrm>
            <a:off x="685800" y="609600"/>
            <a:ext cx="7772400" cy="5791200"/>
          </a:xfrm>
        </p:spPr>
        <p:txBody>
          <a:bodyPr/>
          <a:lstStyle/>
          <a:p>
            <a:r>
              <a:rPr lang="en-US" altLang="it-IT" smtClean="0"/>
              <a:t>The basis for exporting is the domestic production of unique models (or varieties) demanded by some consumers in foreign markets.</a:t>
            </a:r>
          </a:p>
          <a:p>
            <a:r>
              <a:rPr lang="en-US" altLang="it-IT" smtClean="0"/>
              <a:t>The basis for importing is the demand by some domestic consumers for unique models produced by foreign firms.</a:t>
            </a:r>
          </a:p>
          <a:p>
            <a:r>
              <a:rPr lang="en-US" altLang="it-IT" smtClean="0"/>
              <a:t>Intra-industry trade in different products can be large, even between countries that are similar in their general production capabilities.</a:t>
            </a:r>
          </a:p>
        </p:txBody>
      </p:sp>
    </p:spTree>
    <p:extLst>
      <p:ext uri="{BB962C8B-B14F-4D97-AF65-F5344CB8AC3E}">
        <p14:creationId xmlns:p14="http://schemas.microsoft.com/office/powerpoint/2010/main" val="25734863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0D6F5557-93A2-4C85-9978-7A275EAE84D0}" type="slidenum">
              <a:rPr lang="en-US" altLang="it-IT" sz="1200">
                <a:solidFill>
                  <a:srgbClr val="898989"/>
                </a:solidFill>
              </a:rPr>
              <a:pPr>
                <a:spcBef>
                  <a:spcPct val="0"/>
                </a:spcBef>
                <a:buFontTx/>
                <a:buNone/>
              </a:pPr>
              <a:t>44</a:t>
            </a:fld>
            <a:endParaRPr lang="en-US" altLang="it-IT" sz="1200">
              <a:solidFill>
                <a:srgbClr val="898989"/>
              </a:solidFill>
            </a:endParaRPr>
          </a:p>
        </p:txBody>
      </p:sp>
      <p:sp>
        <p:nvSpPr>
          <p:cNvPr id="134147" name="Rectangle 3"/>
          <p:cNvSpPr>
            <a:spLocks noGrp="1" noChangeArrowheads="1"/>
          </p:cNvSpPr>
          <p:nvPr>
            <p:ph type="body" idx="1"/>
          </p:nvPr>
        </p:nvSpPr>
        <p:spPr>
          <a:xfrm>
            <a:off x="685800" y="1371600"/>
            <a:ext cx="7772400" cy="4724400"/>
          </a:xfrm>
        </p:spPr>
        <p:txBody>
          <a:bodyPr/>
          <a:lstStyle/>
          <a:p>
            <a:pPr>
              <a:lnSpc>
                <a:spcPct val="90000"/>
              </a:lnSpc>
            </a:pPr>
            <a:r>
              <a:rPr lang="en-US" altLang="it-IT" smtClean="0"/>
              <a:t>Yet, demand effects cannot be the whole story. </a:t>
            </a:r>
          </a:p>
          <a:p>
            <a:pPr>
              <a:lnSpc>
                <a:spcPct val="90000"/>
              </a:lnSpc>
            </a:pPr>
            <a:r>
              <a:rPr lang="en-US" altLang="it-IT" smtClean="0"/>
              <a:t>Economies of scale play a supporting role, by encouraging production specialization for different varieties. </a:t>
            </a:r>
          </a:p>
          <a:p>
            <a:pPr>
              <a:lnSpc>
                <a:spcPct val="90000"/>
              </a:lnSpc>
            </a:pPr>
            <a:r>
              <a:rPr lang="en-US" altLang="it-IT" smtClean="0"/>
              <a:t>With trade, firms in each country produce only a limited number of varieties of the basic product, but in greater quantities (domestic market + exports), which leads to a lower unit production costs.</a:t>
            </a:r>
          </a:p>
        </p:txBody>
      </p:sp>
      <p:sp>
        <p:nvSpPr>
          <p:cNvPr id="134148" name="Rectangle 4"/>
          <p:cNvSpPr>
            <a:spLocks noGrp="1" noChangeArrowheads="1"/>
          </p:cNvSpPr>
          <p:nvPr>
            <p:ph type="title"/>
          </p:nvPr>
        </p:nvSpPr>
        <p:spPr>
          <a:xfrm>
            <a:off x="685800" y="457200"/>
            <a:ext cx="7772400" cy="838200"/>
          </a:xfrm>
        </p:spPr>
        <p:txBody>
          <a:bodyPr/>
          <a:lstStyle/>
          <a:p>
            <a:r>
              <a:rPr lang="en-US" altLang="it-IT" smtClean="0"/>
              <a:t>Economies of scale</a:t>
            </a:r>
          </a:p>
        </p:txBody>
      </p:sp>
    </p:spTree>
    <p:extLst>
      <p:ext uri="{BB962C8B-B14F-4D97-AF65-F5344CB8AC3E}">
        <p14:creationId xmlns:p14="http://schemas.microsoft.com/office/powerpoint/2010/main" val="16433933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7F14102C-E0B9-4C88-859C-13AE73639679}" type="slidenum">
              <a:rPr lang="en-US" altLang="it-IT" sz="1200">
                <a:solidFill>
                  <a:srgbClr val="898989"/>
                </a:solidFill>
              </a:rPr>
              <a:pPr>
                <a:spcBef>
                  <a:spcPct val="0"/>
                </a:spcBef>
                <a:buFontTx/>
                <a:buNone/>
              </a:pPr>
              <a:t>45</a:t>
            </a:fld>
            <a:endParaRPr lang="en-US" altLang="it-IT" sz="1200">
              <a:solidFill>
                <a:srgbClr val="898989"/>
              </a:solidFill>
            </a:endParaRPr>
          </a:p>
        </p:txBody>
      </p:sp>
      <p:sp>
        <p:nvSpPr>
          <p:cNvPr id="135171" name="Rectangle 2"/>
          <p:cNvSpPr>
            <a:spLocks noGrp="1" noChangeArrowheads="1"/>
          </p:cNvSpPr>
          <p:nvPr>
            <p:ph type="title"/>
          </p:nvPr>
        </p:nvSpPr>
        <p:spPr>
          <a:xfrm>
            <a:off x="685800" y="609600"/>
            <a:ext cx="7772400" cy="457200"/>
          </a:xfrm>
        </p:spPr>
        <p:txBody>
          <a:bodyPr/>
          <a:lstStyle/>
          <a:p>
            <a:endParaRPr lang="it-IT" altLang="it-IT" sz="4000" smtClean="0"/>
          </a:p>
        </p:txBody>
      </p:sp>
      <p:sp>
        <p:nvSpPr>
          <p:cNvPr id="135172" name="Rectangle 3"/>
          <p:cNvSpPr>
            <a:spLocks noGrp="1" noChangeArrowheads="1"/>
          </p:cNvSpPr>
          <p:nvPr>
            <p:ph type="body" idx="1"/>
          </p:nvPr>
        </p:nvSpPr>
        <p:spPr>
          <a:xfrm>
            <a:off x="685800" y="1676400"/>
            <a:ext cx="7772400" cy="4419600"/>
          </a:xfrm>
        </p:spPr>
        <p:txBody>
          <a:bodyPr/>
          <a:lstStyle/>
          <a:p>
            <a:r>
              <a:rPr lang="en-US" altLang="it-IT" smtClean="0"/>
              <a:t>If internal scale economies are</a:t>
            </a:r>
            <a:r>
              <a:rPr lang="en-US" altLang="it-IT" smtClean="0">
                <a:solidFill>
                  <a:srgbClr val="FF0000"/>
                </a:solidFill>
              </a:rPr>
              <a:t> modest or moderate</a:t>
            </a:r>
            <a:r>
              <a:rPr lang="en-US" altLang="it-IT" smtClean="0"/>
              <a:t>, then there is room in the industry for a large number of firms. If, in addition, products are </a:t>
            </a:r>
            <a:r>
              <a:rPr lang="en-US" altLang="it-IT" smtClean="0">
                <a:solidFill>
                  <a:srgbClr val="FF0000"/>
                </a:solidFill>
              </a:rPr>
              <a:t>differentiated</a:t>
            </a:r>
            <a:r>
              <a:rPr lang="en-US" altLang="it-IT" smtClean="0"/>
              <a:t>, then we have a mild form of imperfect competition called </a:t>
            </a:r>
            <a:r>
              <a:rPr lang="en-US" altLang="it-IT" smtClean="0">
                <a:solidFill>
                  <a:srgbClr val="FF0000"/>
                </a:solidFill>
              </a:rPr>
              <a:t>monopolistic competition</a:t>
            </a:r>
            <a:r>
              <a:rPr lang="en-US" altLang="it-IT" smtClean="0"/>
              <a:t>.</a:t>
            </a:r>
          </a:p>
        </p:txBody>
      </p:sp>
    </p:spTree>
    <p:extLst>
      <p:ext uri="{BB962C8B-B14F-4D97-AF65-F5344CB8AC3E}">
        <p14:creationId xmlns:p14="http://schemas.microsoft.com/office/powerpoint/2010/main" val="29927257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B955ABA7-C8AC-4F32-82A9-D3849909377A}" type="slidenum">
              <a:rPr lang="en-US" altLang="it-IT" sz="1200">
                <a:solidFill>
                  <a:srgbClr val="898989"/>
                </a:solidFill>
              </a:rPr>
              <a:pPr>
                <a:spcBef>
                  <a:spcPct val="0"/>
                </a:spcBef>
                <a:buFontTx/>
                <a:buNone/>
              </a:pPr>
              <a:t>46</a:t>
            </a:fld>
            <a:endParaRPr lang="en-US" altLang="it-IT" sz="1200">
              <a:solidFill>
                <a:srgbClr val="898989"/>
              </a:solidFill>
            </a:endParaRPr>
          </a:p>
        </p:txBody>
      </p:sp>
      <p:sp>
        <p:nvSpPr>
          <p:cNvPr id="136195" name="Rectangle 2"/>
          <p:cNvSpPr>
            <a:spLocks noGrp="1" noChangeArrowheads="1"/>
          </p:cNvSpPr>
          <p:nvPr>
            <p:ph type="title"/>
          </p:nvPr>
        </p:nvSpPr>
        <p:spPr>
          <a:xfrm>
            <a:off x="685800" y="609600"/>
            <a:ext cx="7772400" cy="152400"/>
          </a:xfrm>
        </p:spPr>
        <p:txBody>
          <a:bodyPr/>
          <a:lstStyle/>
          <a:p>
            <a:endParaRPr lang="it-IT" altLang="it-IT" sz="4000" smtClean="0"/>
          </a:p>
        </p:txBody>
      </p:sp>
      <p:sp>
        <p:nvSpPr>
          <p:cNvPr id="136196" name="Rectangle 3"/>
          <p:cNvSpPr>
            <a:spLocks noGrp="1" noChangeArrowheads="1"/>
          </p:cNvSpPr>
          <p:nvPr>
            <p:ph type="body" idx="1"/>
          </p:nvPr>
        </p:nvSpPr>
        <p:spPr>
          <a:xfrm>
            <a:off x="685800" y="1143000"/>
            <a:ext cx="7772400" cy="5257800"/>
          </a:xfrm>
        </p:spPr>
        <p:txBody>
          <a:bodyPr/>
          <a:lstStyle/>
          <a:p>
            <a:r>
              <a:rPr lang="en-US" altLang="it-IT" smtClean="0"/>
              <a:t>If internal scale economies are</a:t>
            </a:r>
            <a:r>
              <a:rPr lang="en-US" altLang="it-IT" smtClean="0">
                <a:solidFill>
                  <a:srgbClr val="FF0000"/>
                </a:solidFill>
              </a:rPr>
              <a:t> substantial</a:t>
            </a:r>
            <a:r>
              <a:rPr lang="en-US" altLang="it-IT" smtClean="0"/>
              <a:t> over a large range of output, then it is likely that a few firms will grow to be large in order to reap the scale economies. If a few large firms dominate the global industry, then we have an </a:t>
            </a:r>
            <a:r>
              <a:rPr lang="en-US" altLang="it-IT" smtClean="0">
                <a:solidFill>
                  <a:srgbClr val="FF0000"/>
                </a:solidFill>
              </a:rPr>
              <a:t>oligopoly</a:t>
            </a:r>
            <a:r>
              <a:rPr lang="en-US" altLang="it-IT" smtClean="0"/>
              <a:t>.</a:t>
            </a:r>
          </a:p>
          <a:p>
            <a:r>
              <a:rPr lang="en-US" altLang="it-IT" smtClean="0"/>
              <a:t>The countries in which these firms are located will then tend to be net exporters of the product, while other countries are importers.</a:t>
            </a:r>
          </a:p>
        </p:txBody>
      </p:sp>
    </p:spTree>
    <p:extLst>
      <p:ext uri="{BB962C8B-B14F-4D97-AF65-F5344CB8AC3E}">
        <p14:creationId xmlns:p14="http://schemas.microsoft.com/office/powerpoint/2010/main" val="6564121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BDAC2F2D-AA1C-4F9A-8464-E9913887B8F2}" type="slidenum">
              <a:rPr lang="en-US" altLang="it-IT" sz="1200">
                <a:solidFill>
                  <a:srgbClr val="898989"/>
                </a:solidFill>
              </a:rPr>
              <a:pPr>
                <a:spcBef>
                  <a:spcPct val="0"/>
                </a:spcBef>
                <a:buFontTx/>
                <a:buNone/>
              </a:pPr>
              <a:t>47</a:t>
            </a:fld>
            <a:endParaRPr lang="en-US" altLang="it-IT" sz="1200">
              <a:solidFill>
                <a:srgbClr val="898989"/>
              </a:solidFill>
            </a:endParaRPr>
          </a:p>
        </p:txBody>
      </p:sp>
      <p:sp>
        <p:nvSpPr>
          <p:cNvPr id="137219" name="Rectangle 3"/>
          <p:cNvSpPr>
            <a:spLocks noGrp="1" noChangeArrowheads="1"/>
          </p:cNvSpPr>
          <p:nvPr>
            <p:ph type="body" idx="1"/>
          </p:nvPr>
        </p:nvSpPr>
        <p:spPr>
          <a:xfrm>
            <a:off x="685800" y="533400"/>
            <a:ext cx="7772400" cy="5562600"/>
          </a:xfrm>
        </p:spPr>
        <p:txBody>
          <a:bodyPr/>
          <a:lstStyle/>
          <a:p>
            <a:r>
              <a:rPr lang="en-US" altLang="it-IT" smtClean="0"/>
              <a:t>External scale economies appear to explain the clustering of some industries:</a:t>
            </a:r>
          </a:p>
          <a:p>
            <a:r>
              <a:rPr lang="en-US" altLang="it-IT" smtClean="0"/>
              <a:t>Silicon Valley – high-tech semiconductor, computer, and related producers.</a:t>
            </a:r>
          </a:p>
          <a:p>
            <a:r>
              <a:rPr lang="en-US" altLang="it-IT" smtClean="0"/>
              <a:t>New York City – banking and finance.</a:t>
            </a:r>
          </a:p>
          <a:p>
            <a:r>
              <a:rPr lang="en-US" altLang="it-IT" smtClean="0"/>
              <a:t>Hollywood (Bollywood in Bombay) – filmmaking.</a:t>
            </a:r>
          </a:p>
          <a:p>
            <a:r>
              <a:rPr lang="en-US" altLang="it-IT" smtClean="0"/>
              <a:t>Italy – stylish clothing, shoes, and accessories.</a:t>
            </a:r>
          </a:p>
          <a:p>
            <a:r>
              <a:rPr lang="en-US" altLang="it-IT" smtClean="0"/>
              <a:t>Switzerland – watches.</a:t>
            </a:r>
          </a:p>
        </p:txBody>
      </p:sp>
    </p:spTree>
    <p:extLst>
      <p:ext uri="{BB962C8B-B14F-4D97-AF65-F5344CB8AC3E}">
        <p14:creationId xmlns:p14="http://schemas.microsoft.com/office/powerpoint/2010/main" val="32917092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B4578958-26B3-4FF8-982A-59BFD46F385B}" type="slidenum">
              <a:rPr lang="en-US" altLang="it-IT" sz="1200">
                <a:solidFill>
                  <a:srgbClr val="898989"/>
                </a:solidFill>
              </a:rPr>
              <a:pPr>
                <a:spcBef>
                  <a:spcPct val="0"/>
                </a:spcBef>
                <a:buFontTx/>
                <a:buNone/>
              </a:pPr>
              <a:t>48</a:t>
            </a:fld>
            <a:endParaRPr lang="en-US" altLang="it-IT" sz="1200">
              <a:solidFill>
                <a:srgbClr val="898989"/>
              </a:solidFill>
            </a:endParaRPr>
          </a:p>
        </p:txBody>
      </p:sp>
      <p:sp>
        <p:nvSpPr>
          <p:cNvPr id="138243" name="Rectangle 2"/>
          <p:cNvSpPr>
            <a:spLocks noGrp="1" noChangeArrowheads="1"/>
          </p:cNvSpPr>
          <p:nvPr>
            <p:ph type="title"/>
          </p:nvPr>
        </p:nvSpPr>
        <p:spPr>
          <a:xfrm>
            <a:off x="609600" y="381000"/>
            <a:ext cx="7772400" cy="838200"/>
          </a:xfrm>
        </p:spPr>
        <p:txBody>
          <a:bodyPr/>
          <a:lstStyle/>
          <a:p>
            <a:r>
              <a:rPr lang="en-US" altLang="it-IT" smtClean="0"/>
              <a:t>Gains from trade</a:t>
            </a:r>
          </a:p>
        </p:txBody>
      </p:sp>
      <p:sp>
        <p:nvSpPr>
          <p:cNvPr id="138244" name="Rectangle 3"/>
          <p:cNvSpPr>
            <a:spLocks noGrp="1" noChangeArrowheads="1"/>
          </p:cNvSpPr>
          <p:nvPr>
            <p:ph type="body" idx="1"/>
          </p:nvPr>
        </p:nvSpPr>
        <p:spPr>
          <a:xfrm>
            <a:off x="685800" y="1447800"/>
            <a:ext cx="7772400" cy="4648200"/>
          </a:xfrm>
        </p:spPr>
        <p:txBody>
          <a:bodyPr/>
          <a:lstStyle/>
          <a:p>
            <a:r>
              <a:rPr lang="en-US" altLang="it-IT" smtClean="0"/>
              <a:t>A major additional source of national gains from trade is </a:t>
            </a:r>
            <a:r>
              <a:rPr lang="en-US" altLang="it-IT" i="1" smtClean="0"/>
              <a:t>the increase in the number of varieties of products</a:t>
            </a:r>
            <a:r>
              <a:rPr lang="en-US" altLang="it-IT" smtClean="0"/>
              <a:t> that become available to consumers through imports.</a:t>
            </a:r>
          </a:p>
          <a:p>
            <a:r>
              <a:rPr lang="en-US" altLang="it-IT" smtClean="0"/>
              <a:t>Without trade, nations might not be able to produce those products where economies of scale are important. With trade, markets are large enough to support the production necessary to achieve economies of scale.</a:t>
            </a:r>
          </a:p>
        </p:txBody>
      </p:sp>
    </p:spTree>
    <p:extLst>
      <p:ext uri="{BB962C8B-B14F-4D97-AF65-F5344CB8AC3E}">
        <p14:creationId xmlns:p14="http://schemas.microsoft.com/office/powerpoint/2010/main" val="14650401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D05C2EE4-5392-4FB4-A00E-4EB09BDEE7DF}" type="slidenum">
              <a:rPr lang="en-US" altLang="it-IT" sz="1200">
                <a:solidFill>
                  <a:srgbClr val="898989"/>
                </a:solidFill>
              </a:rPr>
              <a:pPr>
                <a:spcBef>
                  <a:spcPct val="0"/>
                </a:spcBef>
                <a:buFontTx/>
                <a:buNone/>
              </a:pPr>
              <a:t>49</a:t>
            </a:fld>
            <a:endParaRPr lang="en-US" altLang="it-IT" sz="1200">
              <a:solidFill>
                <a:srgbClr val="898989"/>
              </a:solidFill>
            </a:endParaRPr>
          </a:p>
        </p:txBody>
      </p:sp>
      <p:sp>
        <p:nvSpPr>
          <p:cNvPr id="139267" name="Rectangle 2"/>
          <p:cNvSpPr>
            <a:spLocks noGrp="1" noChangeArrowheads="1"/>
          </p:cNvSpPr>
          <p:nvPr>
            <p:ph type="title"/>
          </p:nvPr>
        </p:nvSpPr>
        <p:spPr>
          <a:xfrm>
            <a:off x="611560" y="188640"/>
            <a:ext cx="7772400" cy="762000"/>
          </a:xfrm>
        </p:spPr>
        <p:txBody>
          <a:bodyPr/>
          <a:lstStyle/>
          <a:p>
            <a:r>
              <a:rPr lang="en-US" altLang="it-IT" dirty="0" smtClean="0"/>
              <a:t>Implications of new trade theory</a:t>
            </a:r>
          </a:p>
        </p:txBody>
      </p:sp>
      <p:sp>
        <p:nvSpPr>
          <p:cNvPr id="139268" name="Rectangle 3"/>
          <p:cNvSpPr>
            <a:spLocks noGrp="1" noChangeArrowheads="1"/>
          </p:cNvSpPr>
          <p:nvPr>
            <p:ph type="body" idx="1"/>
          </p:nvPr>
        </p:nvSpPr>
        <p:spPr>
          <a:xfrm>
            <a:off x="179512" y="1052736"/>
            <a:ext cx="8784976" cy="5424264"/>
          </a:xfrm>
        </p:spPr>
        <p:txBody>
          <a:bodyPr/>
          <a:lstStyle/>
          <a:p>
            <a:pPr>
              <a:lnSpc>
                <a:spcPct val="90000"/>
              </a:lnSpc>
            </a:pPr>
            <a:r>
              <a:rPr lang="en-US" altLang="it-IT" dirty="0" smtClean="0"/>
              <a:t>Nations may benefit from trade even when they do not differ in resource endowments or technology.</a:t>
            </a:r>
          </a:p>
          <a:p>
            <a:pPr>
              <a:lnSpc>
                <a:spcPct val="90000"/>
              </a:lnSpc>
            </a:pPr>
            <a:r>
              <a:rPr lang="en-US" altLang="it-IT" dirty="0" smtClean="0"/>
              <a:t>The theory does not contradict comparative advantage theory, but instead identifies a source of comparative advantage.</a:t>
            </a:r>
          </a:p>
          <a:p>
            <a:pPr>
              <a:lnSpc>
                <a:spcPct val="90000"/>
              </a:lnSpc>
            </a:pPr>
            <a:r>
              <a:rPr lang="en-US" altLang="it-IT" dirty="0" smtClean="0"/>
              <a:t>Governments should consider </a:t>
            </a:r>
            <a:r>
              <a:rPr lang="en-US" altLang="it-IT" b="1" dirty="0" smtClean="0"/>
              <a:t>strategic trade policies</a:t>
            </a:r>
            <a:r>
              <a:rPr lang="en-US" altLang="it-IT" dirty="0" smtClean="0"/>
              <a:t> that nurture and protect firms and industries where first mover advantages and economies of scale are important.</a:t>
            </a:r>
          </a:p>
        </p:txBody>
      </p:sp>
    </p:spTree>
    <p:extLst>
      <p:ext uri="{BB962C8B-B14F-4D97-AF65-F5344CB8AC3E}">
        <p14:creationId xmlns:p14="http://schemas.microsoft.com/office/powerpoint/2010/main" val="1574012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Articles</a:t>
            </a:r>
            <a:r>
              <a:rPr lang="it-IT" dirty="0" smtClean="0"/>
              <a:t> </a:t>
            </a:r>
            <a:r>
              <a:rPr lang="it-IT" dirty="0" err="1" smtClean="0"/>
              <a:t>that</a:t>
            </a:r>
            <a:r>
              <a:rPr lang="it-IT" dirty="0" smtClean="0"/>
              <a:t> can be </a:t>
            </a:r>
            <a:r>
              <a:rPr lang="it-IT" dirty="0" err="1" smtClean="0"/>
              <a:t>used</a:t>
            </a:r>
            <a:r>
              <a:rPr lang="it-IT" dirty="0" smtClean="0"/>
              <a:t> for </a:t>
            </a:r>
            <a:r>
              <a:rPr lang="it-IT" dirty="0" err="1" smtClean="0"/>
              <a:t>presentation</a:t>
            </a:r>
            <a:r>
              <a:rPr lang="it-IT" dirty="0" smtClean="0"/>
              <a:t> on </a:t>
            </a:r>
            <a:r>
              <a:rPr lang="it-IT" dirty="0" err="1" smtClean="0"/>
              <a:t>Brexit</a:t>
            </a:r>
            <a:endParaRPr lang="en-GB" dirty="0"/>
          </a:p>
        </p:txBody>
      </p:sp>
      <p:sp>
        <p:nvSpPr>
          <p:cNvPr id="3" name="Segnaposto contenuto 2"/>
          <p:cNvSpPr>
            <a:spLocks noGrp="1"/>
          </p:cNvSpPr>
          <p:nvPr>
            <p:ph idx="1"/>
          </p:nvPr>
        </p:nvSpPr>
        <p:spPr/>
        <p:txBody>
          <a:bodyPr>
            <a:normAutofit fontScale="55000" lnSpcReduction="20000"/>
          </a:bodyPr>
          <a:lstStyle/>
          <a:p>
            <a:pPr fontAlgn="base"/>
            <a:r>
              <a:rPr lang="en-GB" b="1" dirty="0"/>
              <a:t>The latest on Brexit from the Decision Maker </a:t>
            </a:r>
            <a:r>
              <a:rPr lang="en-GB" b="1" dirty="0" smtClean="0"/>
              <a:t>Panel, Nicholas </a:t>
            </a:r>
            <a:r>
              <a:rPr lang="en-GB" b="1" dirty="0"/>
              <a:t>Bloom, Philip Bunn, Scarlet Chen, Paul </a:t>
            </a:r>
            <a:r>
              <a:rPr lang="en-GB" b="1" dirty="0" err="1"/>
              <a:t>Mizen</a:t>
            </a:r>
            <a:r>
              <a:rPr lang="en-GB" b="1" dirty="0"/>
              <a:t>, Pawel </a:t>
            </a:r>
            <a:r>
              <a:rPr lang="en-GB" b="1" dirty="0" err="1"/>
              <a:t>Smietanka</a:t>
            </a:r>
            <a:r>
              <a:rPr lang="en-GB" dirty="0"/>
              <a:t> 25 September </a:t>
            </a:r>
            <a:r>
              <a:rPr lang="en-GB" dirty="0" smtClean="0"/>
              <a:t>2019, </a:t>
            </a:r>
            <a:r>
              <a:rPr lang="en-GB" dirty="0" err="1" smtClean="0"/>
              <a:t>voxeu</a:t>
            </a:r>
            <a:r>
              <a:rPr lang="en-GB" dirty="0" smtClean="0"/>
              <a:t> </a:t>
            </a:r>
            <a:r>
              <a:rPr lang="en-GB" dirty="0">
                <a:hlinkClick r:id="rId2"/>
              </a:rPr>
              <a:t>https://</a:t>
            </a:r>
            <a:r>
              <a:rPr lang="en-GB" dirty="0" smtClean="0">
                <a:hlinkClick r:id="rId2"/>
              </a:rPr>
              <a:t>voxeu.org/article/latest-brexit-decision-maker-panel</a:t>
            </a:r>
            <a:endParaRPr lang="en-GB" dirty="0" smtClean="0"/>
          </a:p>
          <a:p>
            <a:pPr fontAlgn="base"/>
            <a:r>
              <a:rPr lang="en-GB" b="1" dirty="0"/>
              <a:t>The impact of Brexit on UK </a:t>
            </a:r>
            <a:r>
              <a:rPr lang="en-GB" b="1" dirty="0" smtClean="0"/>
              <a:t>firms, Nicholas </a:t>
            </a:r>
            <a:r>
              <a:rPr lang="en-GB" b="1" dirty="0"/>
              <a:t>Bloom, Philip Bunn, Scarlet Chen, Paul </a:t>
            </a:r>
            <a:r>
              <a:rPr lang="en-GB" b="1" dirty="0" err="1"/>
              <a:t>Mizen</a:t>
            </a:r>
            <a:r>
              <a:rPr lang="en-GB" b="1" dirty="0"/>
              <a:t>, Pawel </a:t>
            </a:r>
            <a:r>
              <a:rPr lang="en-GB" b="1" dirty="0" err="1"/>
              <a:t>Smietanka</a:t>
            </a:r>
            <a:r>
              <a:rPr lang="en-GB" b="1" dirty="0"/>
              <a:t>, Gregory Thwaites</a:t>
            </a:r>
            <a:r>
              <a:rPr lang="en-GB" dirty="0"/>
              <a:t> 04 September </a:t>
            </a:r>
            <a:r>
              <a:rPr lang="en-GB" dirty="0" smtClean="0"/>
              <a:t>2019 </a:t>
            </a:r>
            <a:r>
              <a:rPr lang="en-GB" dirty="0" smtClean="0">
                <a:hlinkClick r:id="rId3"/>
              </a:rPr>
              <a:t>https</a:t>
            </a:r>
            <a:r>
              <a:rPr lang="en-GB" dirty="0">
                <a:hlinkClick r:id="rId3"/>
              </a:rPr>
              <a:t>://</a:t>
            </a:r>
            <a:r>
              <a:rPr lang="en-GB" dirty="0" smtClean="0">
                <a:hlinkClick r:id="rId3"/>
              </a:rPr>
              <a:t>voxeu.org/article/impact-brexit-uk-firms</a:t>
            </a:r>
            <a:endParaRPr lang="en-GB" dirty="0" smtClean="0"/>
          </a:p>
          <a:p>
            <a:pPr fontAlgn="base"/>
            <a:r>
              <a:rPr lang="en-GB" b="1" dirty="0"/>
              <a:t>EU-UK global value chain trade and the indirect costs of </a:t>
            </a:r>
            <a:r>
              <a:rPr lang="en-GB" b="1" dirty="0" smtClean="0"/>
              <a:t>Brexit, Rita </a:t>
            </a:r>
            <a:r>
              <a:rPr lang="en-GB" b="1" dirty="0" err="1"/>
              <a:t>Cappariello</a:t>
            </a:r>
            <a:r>
              <a:rPr lang="en-GB" b="1" dirty="0"/>
              <a:t>, Michele Mancini, Filippo Vergara </a:t>
            </a:r>
            <a:r>
              <a:rPr lang="en-GB" b="1" dirty="0" err="1"/>
              <a:t>Caffarelli</a:t>
            </a:r>
            <a:r>
              <a:rPr lang="en-GB" dirty="0"/>
              <a:t> 22 March </a:t>
            </a:r>
            <a:r>
              <a:rPr lang="en-GB" dirty="0" smtClean="0"/>
              <a:t>2019 </a:t>
            </a:r>
            <a:r>
              <a:rPr lang="en-GB" dirty="0">
                <a:hlinkClick r:id="rId4"/>
              </a:rPr>
              <a:t>https://</a:t>
            </a:r>
            <a:r>
              <a:rPr lang="en-GB" dirty="0" smtClean="0">
                <a:hlinkClick r:id="rId4"/>
              </a:rPr>
              <a:t>voxeu.org/article/eu-uk-global-value-chain-trade-and-indirect-costs-brexit</a:t>
            </a:r>
            <a:endParaRPr lang="en-GB" dirty="0" smtClean="0"/>
          </a:p>
          <a:p>
            <a:r>
              <a:rPr lang="en-GB" b="1" dirty="0"/>
              <a:t>Quantifying Brexit: From Ex Post to Ex Ante Using Structural </a:t>
            </a:r>
            <a:r>
              <a:rPr lang="en-GB" b="1" dirty="0" smtClean="0"/>
              <a:t>Gravity, </a:t>
            </a:r>
            <a:r>
              <a:rPr lang="en-GB" b="1" dirty="0" err="1" smtClean="0"/>
              <a:t>Felbermayr</a:t>
            </a:r>
            <a:r>
              <a:rPr lang="en-GB" b="1" dirty="0"/>
              <a:t>, Gabriel / </a:t>
            </a:r>
            <a:r>
              <a:rPr lang="en-GB" b="1" dirty="0" err="1"/>
              <a:t>Gröschl</a:t>
            </a:r>
            <a:r>
              <a:rPr lang="en-GB" b="1" dirty="0"/>
              <a:t>, Jasmin </a:t>
            </a:r>
            <a:r>
              <a:rPr lang="en-GB" b="1" dirty="0" err="1"/>
              <a:t>Katrin</a:t>
            </a:r>
            <a:r>
              <a:rPr lang="en-GB" b="1" dirty="0"/>
              <a:t> / </a:t>
            </a:r>
            <a:r>
              <a:rPr lang="en-GB" b="1" dirty="0" err="1"/>
              <a:t>Steininger</a:t>
            </a:r>
            <a:r>
              <a:rPr lang="en-GB" b="1" dirty="0"/>
              <a:t>, </a:t>
            </a:r>
            <a:r>
              <a:rPr lang="en-GB" b="1" dirty="0" smtClean="0"/>
              <a:t>Marina, </a:t>
            </a:r>
            <a:r>
              <a:rPr lang="en-GB" dirty="0" err="1" smtClean="0"/>
              <a:t>CESifo</a:t>
            </a:r>
            <a:r>
              <a:rPr lang="en-GB" dirty="0"/>
              <a:t>, Munich, </a:t>
            </a:r>
            <a:r>
              <a:rPr lang="en-GB" dirty="0" smtClean="0"/>
              <a:t>2018,  </a:t>
            </a:r>
            <a:r>
              <a:rPr lang="en-GB" dirty="0"/>
              <a:t>Working Paper No. </a:t>
            </a:r>
            <a:r>
              <a:rPr lang="en-GB" dirty="0" smtClean="0"/>
              <a:t>7357 </a:t>
            </a:r>
            <a:r>
              <a:rPr lang="en-GB" dirty="0" smtClean="0">
                <a:hlinkClick r:id="rId5"/>
              </a:rPr>
              <a:t>https</a:t>
            </a:r>
            <a:r>
              <a:rPr lang="en-GB" dirty="0">
                <a:hlinkClick r:id="rId5"/>
              </a:rPr>
              <a:t>://</a:t>
            </a:r>
            <a:r>
              <a:rPr lang="en-GB" dirty="0" smtClean="0">
                <a:hlinkClick r:id="rId5"/>
              </a:rPr>
              <a:t>www.cesifo.org/en/publikationen/2018/working-paper/quantifying-brexit-ex-post-ex-ante-using-structural-gravity</a:t>
            </a:r>
            <a:endParaRPr lang="en-GB" dirty="0" smtClean="0"/>
          </a:p>
          <a:p>
            <a:r>
              <a:rPr lang="en-GB" b="1" dirty="0"/>
              <a:t>Economic Effects of Brexit on the European </a:t>
            </a:r>
            <a:r>
              <a:rPr lang="en-GB" b="1" dirty="0" smtClean="0"/>
              <a:t>Economy, </a:t>
            </a:r>
            <a:r>
              <a:rPr lang="en-GB" b="1" dirty="0" err="1" smtClean="0"/>
              <a:t>Felbermayr</a:t>
            </a:r>
            <a:r>
              <a:rPr lang="en-GB" b="1" dirty="0"/>
              <a:t>, Gabriel / </a:t>
            </a:r>
            <a:r>
              <a:rPr lang="en-GB" b="1" dirty="0" err="1"/>
              <a:t>Fuest</a:t>
            </a:r>
            <a:r>
              <a:rPr lang="en-GB" b="1" dirty="0"/>
              <a:t>, Clemens / </a:t>
            </a:r>
            <a:r>
              <a:rPr lang="en-GB" b="1" dirty="0" err="1"/>
              <a:t>Gröschl</a:t>
            </a:r>
            <a:r>
              <a:rPr lang="en-GB" b="1" dirty="0"/>
              <a:t>, Jasmin </a:t>
            </a:r>
            <a:r>
              <a:rPr lang="en-GB" b="1" dirty="0" err="1"/>
              <a:t>Katrin</a:t>
            </a:r>
            <a:r>
              <a:rPr lang="en-GB" b="1" dirty="0"/>
              <a:t> / </a:t>
            </a:r>
            <a:r>
              <a:rPr lang="en-GB" b="1" dirty="0" err="1"/>
              <a:t>Stöhlker</a:t>
            </a:r>
            <a:r>
              <a:rPr lang="en-GB" b="1" dirty="0"/>
              <a:t>, </a:t>
            </a:r>
            <a:r>
              <a:rPr lang="en-GB" b="1" dirty="0" smtClean="0"/>
              <a:t>Daniel, </a:t>
            </a:r>
            <a:r>
              <a:rPr lang="en-GB" dirty="0" err="1" smtClean="0"/>
              <a:t>ifo</a:t>
            </a:r>
            <a:r>
              <a:rPr lang="en-GB" dirty="0" smtClean="0"/>
              <a:t> </a:t>
            </a:r>
            <a:r>
              <a:rPr lang="en-GB" dirty="0"/>
              <a:t>Institute, Munich, </a:t>
            </a:r>
            <a:r>
              <a:rPr lang="en-GB" dirty="0" smtClean="0"/>
              <a:t>2017, </a:t>
            </a:r>
            <a:r>
              <a:rPr lang="en-GB" dirty="0"/>
              <a:t/>
            </a:r>
            <a:br>
              <a:rPr lang="en-GB" dirty="0"/>
            </a:br>
            <a:r>
              <a:rPr lang="en-GB" dirty="0" err="1"/>
              <a:t>EconPol</a:t>
            </a:r>
            <a:r>
              <a:rPr lang="en-GB" dirty="0"/>
              <a:t> Policy Report </a:t>
            </a:r>
            <a:r>
              <a:rPr lang="en-GB" dirty="0" smtClean="0"/>
              <a:t>4, </a:t>
            </a:r>
            <a:r>
              <a:rPr lang="en-GB" dirty="0">
                <a:hlinkClick r:id="rId6"/>
              </a:rPr>
              <a:t>https://</a:t>
            </a:r>
            <a:r>
              <a:rPr lang="en-GB" dirty="0" smtClean="0">
                <a:hlinkClick r:id="rId6"/>
              </a:rPr>
              <a:t>www.ifo.de/en/node/36858</a:t>
            </a:r>
            <a:endParaRPr lang="en-GB" dirty="0" smtClean="0"/>
          </a:p>
          <a:p>
            <a:pPr marL="0" indent="0" fontAlgn="base">
              <a:buNone/>
            </a:pPr>
            <a:r>
              <a:rPr lang="en-GB" dirty="0" smtClean="0"/>
              <a:t>Other readings on the web</a:t>
            </a:r>
            <a:endParaRPr lang="en-GB" dirty="0"/>
          </a:p>
          <a:p>
            <a:pPr fontAlgn="base"/>
            <a:endParaRPr lang="en-GB" dirty="0"/>
          </a:p>
          <a:p>
            <a:pPr fontAlgn="base"/>
            <a:endParaRPr lang="en-GB" dirty="0"/>
          </a:p>
          <a:p>
            <a:endParaRPr lang="en-GB" dirty="0"/>
          </a:p>
        </p:txBody>
      </p:sp>
    </p:spTree>
    <p:extLst>
      <p:ext uri="{BB962C8B-B14F-4D97-AF65-F5344CB8AC3E}">
        <p14:creationId xmlns:p14="http://schemas.microsoft.com/office/powerpoint/2010/main" val="29141642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olo 1"/>
          <p:cNvSpPr>
            <a:spLocks noGrp="1"/>
          </p:cNvSpPr>
          <p:nvPr>
            <p:ph type="title"/>
          </p:nvPr>
        </p:nvSpPr>
        <p:spPr>
          <a:xfrm>
            <a:off x="250825" y="274638"/>
            <a:ext cx="8785225" cy="1143000"/>
          </a:xfrm>
        </p:spPr>
        <p:txBody>
          <a:bodyPr/>
          <a:lstStyle/>
          <a:p>
            <a:r>
              <a:rPr lang="it-IT" altLang="it-IT" sz="3200" b="1" smtClean="0"/>
              <a:t>Some Problematic Predictions of the new theory</a:t>
            </a:r>
          </a:p>
        </p:txBody>
      </p:sp>
      <p:sp>
        <p:nvSpPr>
          <p:cNvPr id="3" name="Segnaposto contenuto 2"/>
          <p:cNvSpPr>
            <a:spLocks noGrp="1"/>
          </p:cNvSpPr>
          <p:nvPr>
            <p:ph idx="1"/>
          </p:nvPr>
        </p:nvSpPr>
        <p:spPr>
          <a:xfrm>
            <a:off x="250825" y="1600200"/>
            <a:ext cx="8435975" cy="4997450"/>
          </a:xfrm>
        </p:spPr>
        <p:txBody>
          <a:bodyPr>
            <a:normAutofit fontScale="92500"/>
          </a:bodyPr>
          <a:lstStyle/>
          <a:p>
            <a:pPr>
              <a:defRPr/>
            </a:pPr>
            <a:r>
              <a:rPr lang="en-US" dirty="0"/>
              <a:t>As insightful as </a:t>
            </a:r>
            <a:r>
              <a:rPr lang="en-US" b="1" dirty="0">
                <a:solidFill>
                  <a:srgbClr val="FF0000"/>
                </a:solidFill>
              </a:rPr>
              <a:t>New Trade Theory </a:t>
            </a:r>
            <a:r>
              <a:rPr lang="en-US" dirty="0"/>
              <a:t>is, it delivers </a:t>
            </a:r>
            <a:r>
              <a:rPr lang="en-US" dirty="0" smtClean="0"/>
              <a:t> some </a:t>
            </a:r>
            <a:r>
              <a:rPr lang="en-US" b="1" dirty="0">
                <a:solidFill>
                  <a:srgbClr val="FF0000"/>
                </a:solidFill>
              </a:rPr>
              <a:t>counterfactual predictions</a:t>
            </a:r>
          </a:p>
          <a:p>
            <a:pPr>
              <a:defRPr/>
            </a:pPr>
            <a:r>
              <a:rPr lang="en-US" dirty="0" smtClean="0"/>
              <a:t>Because </a:t>
            </a:r>
            <a:r>
              <a:rPr lang="en-US" dirty="0"/>
              <a:t>all </a:t>
            </a:r>
            <a:r>
              <a:rPr lang="en-US" b="1" dirty="0">
                <a:solidFill>
                  <a:srgbClr val="FF0000"/>
                </a:solidFill>
              </a:rPr>
              <a:t>firms</a:t>
            </a:r>
            <a:r>
              <a:rPr lang="en-US" dirty="0"/>
              <a:t> within a sector are treated </a:t>
            </a:r>
            <a:r>
              <a:rPr lang="en-US" dirty="0" smtClean="0"/>
              <a:t> </a:t>
            </a:r>
            <a:r>
              <a:rPr lang="en-US" b="1" dirty="0" smtClean="0">
                <a:solidFill>
                  <a:srgbClr val="FF0000"/>
                </a:solidFill>
              </a:rPr>
              <a:t>symmetrically</a:t>
            </a:r>
            <a:r>
              <a:rPr lang="en-US" dirty="0"/>
              <a:t>, either </a:t>
            </a:r>
            <a:r>
              <a:rPr lang="en-US" b="1" dirty="0">
                <a:solidFill>
                  <a:srgbClr val="FF0000"/>
                </a:solidFill>
              </a:rPr>
              <a:t>all </a:t>
            </a:r>
            <a:r>
              <a:rPr lang="en-US" dirty="0"/>
              <a:t>firms within an industry </a:t>
            </a:r>
            <a:r>
              <a:rPr lang="en-US" b="1" dirty="0" smtClean="0">
                <a:solidFill>
                  <a:srgbClr val="FF0000"/>
                </a:solidFill>
              </a:rPr>
              <a:t>export </a:t>
            </a:r>
            <a:r>
              <a:rPr lang="en-US" b="1" dirty="0">
                <a:solidFill>
                  <a:srgbClr val="FF0000"/>
                </a:solidFill>
              </a:rPr>
              <a:t>or none does </a:t>
            </a:r>
            <a:r>
              <a:rPr lang="en-US" dirty="0"/>
              <a:t>(and they always do with CES)</a:t>
            </a:r>
          </a:p>
          <a:p>
            <a:pPr>
              <a:defRPr/>
            </a:pPr>
            <a:r>
              <a:rPr lang="en-US" dirty="0" smtClean="0"/>
              <a:t>Trade </a:t>
            </a:r>
            <a:r>
              <a:rPr lang="en-US" dirty="0"/>
              <a:t>liberalization generally affects all firms within </a:t>
            </a:r>
            <a:r>
              <a:rPr lang="en-US" dirty="0" smtClean="0"/>
              <a:t>an </a:t>
            </a:r>
            <a:r>
              <a:rPr lang="en-US" dirty="0"/>
              <a:t>industry symmetrically (and when it doesn’t, </a:t>
            </a:r>
            <a:r>
              <a:rPr lang="en-US" dirty="0" smtClean="0"/>
              <a:t>there </a:t>
            </a:r>
            <a:r>
              <a:rPr lang="en-US" dirty="0"/>
              <a:t>is no way to predict these asymmetries)</a:t>
            </a:r>
          </a:p>
          <a:p>
            <a:pPr>
              <a:defRPr/>
            </a:pPr>
            <a:r>
              <a:rPr lang="en-US" b="1" dirty="0" smtClean="0">
                <a:solidFill>
                  <a:srgbClr val="FF0000"/>
                </a:solidFill>
              </a:rPr>
              <a:t>This is NOT a good </a:t>
            </a:r>
            <a:r>
              <a:rPr lang="en-US" b="1" dirty="0">
                <a:solidFill>
                  <a:srgbClr val="FF0000"/>
                </a:solidFill>
              </a:rPr>
              <a:t>description of reality</a:t>
            </a:r>
            <a:endParaRPr lang="it-IT" b="1" dirty="0">
              <a:solidFill>
                <a:srgbClr val="FF0000"/>
              </a:solidFill>
            </a:endParaRPr>
          </a:p>
        </p:txBody>
      </p:sp>
    </p:spTree>
    <p:extLst>
      <p:ext uri="{BB962C8B-B14F-4D97-AF65-F5344CB8AC3E}">
        <p14:creationId xmlns:p14="http://schemas.microsoft.com/office/powerpoint/2010/main" val="333369190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fld id="{F4742DFE-9100-4E13-B4D0-134D34780265}" type="slidenum">
              <a:rPr lang="en-US" altLang="it-IT" sz="1200">
                <a:solidFill>
                  <a:srgbClr val="898989"/>
                </a:solidFill>
              </a:rPr>
              <a:pPr>
                <a:spcBef>
                  <a:spcPct val="0"/>
                </a:spcBef>
                <a:buFontTx/>
                <a:buNone/>
              </a:pPr>
              <a:t>51</a:t>
            </a:fld>
            <a:endParaRPr lang="en-US" altLang="it-IT" sz="1200">
              <a:solidFill>
                <a:srgbClr val="898989"/>
              </a:solidFill>
            </a:endParaRPr>
          </a:p>
        </p:txBody>
      </p:sp>
      <p:sp>
        <p:nvSpPr>
          <p:cNvPr id="140291" name="Rectangle 2"/>
          <p:cNvSpPr>
            <a:spLocks noGrp="1" noChangeArrowheads="1"/>
          </p:cNvSpPr>
          <p:nvPr>
            <p:ph type="title"/>
          </p:nvPr>
        </p:nvSpPr>
        <p:spPr/>
        <p:txBody>
          <a:bodyPr/>
          <a:lstStyle/>
          <a:p>
            <a:r>
              <a:rPr lang="en-US" altLang="it-IT" smtClean="0"/>
              <a:t>Criticism of new trade theory</a:t>
            </a:r>
          </a:p>
        </p:txBody>
      </p:sp>
      <p:sp>
        <p:nvSpPr>
          <p:cNvPr id="140292" name="Rectangle 3"/>
          <p:cNvSpPr>
            <a:spLocks noGrp="1" noChangeArrowheads="1"/>
          </p:cNvSpPr>
          <p:nvPr>
            <p:ph type="body" idx="1"/>
          </p:nvPr>
        </p:nvSpPr>
        <p:spPr/>
        <p:txBody>
          <a:bodyPr/>
          <a:lstStyle/>
          <a:p>
            <a:pPr>
              <a:buFontTx/>
              <a:buNone/>
            </a:pPr>
            <a:r>
              <a:rPr lang="en-US" altLang="it-IT" smtClean="0"/>
              <a:t>1. The monopolistic-competition model suggests that product differentiation can be a basis for successful exporting, although it does not predict which specific varieties of a differentiated product will be produced by which country.</a:t>
            </a:r>
          </a:p>
        </p:txBody>
      </p:sp>
    </p:spTree>
    <p:extLst>
      <p:ext uri="{BB962C8B-B14F-4D97-AF65-F5344CB8AC3E}">
        <p14:creationId xmlns:p14="http://schemas.microsoft.com/office/powerpoint/2010/main" val="11610678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it-IT" smtClean="0"/>
              <a:t>Similarity = Trade</a:t>
            </a:r>
          </a:p>
        </p:txBody>
      </p:sp>
      <p:sp>
        <p:nvSpPr>
          <p:cNvPr id="28675" name="Rectangle 3"/>
          <p:cNvSpPr>
            <a:spLocks noGrp="1" noChangeArrowheads="1"/>
          </p:cNvSpPr>
          <p:nvPr>
            <p:ph type="body" idx="1"/>
          </p:nvPr>
        </p:nvSpPr>
        <p:spPr/>
        <p:txBody>
          <a:bodyPr/>
          <a:lstStyle/>
          <a:p>
            <a:pPr eaLnBrk="1" hangingPunct="1"/>
            <a:r>
              <a:rPr lang="en-US" altLang="it-IT" b="1" smtClean="0">
                <a:solidFill>
                  <a:srgbClr val="FF0000"/>
                </a:solidFill>
              </a:rPr>
              <a:t>Even identical countries may trade</a:t>
            </a:r>
          </a:p>
          <a:p>
            <a:pPr eaLnBrk="1" hangingPunct="1"/>
            <a:r>
              <a:rPr lang="en-US" altLang="it-IT" smtClean="0"/>
              <a:t>This could happen simply because their technologies may have increasing returns to scale (IRS)</a:t>
            </a:r>
          </a:p>
          <a:p>
            <a:r>
              <a:rPr lang="en-US" altLang="it-IT" sz="2100"/>
              <a:t>As a result of trade, </a:t>
            </a:r>
            <a:r>
              <a:rPr lang="en-US" altLang="it-IT" sz="2100">
                <a:solidFill>
                  <a:srgbClr val="FF0000"/>
                </a:solidFill>
              </a:rPr>
              <a:t>the number of firms in a new international industry is predicted to increase relative to each national market</a:t>
            </a:r>
            <a:r>
              <a:rPr lang="en-US" altLang="it-IT" sz="2100"/>
              <a:t>.</a:t>
            </a:r>
          </a:p>
          <a:p>
            <a:pPr lvl="1"/>
            <a:r>
              <a:rPr lang="en-US" altLang="it-IT" sz="1800">
                <a:solidFill>
                  <a:srgbClr val="FF0000"/>
                </a:solidFill>
              </a:rPr>
              <a:t>But it is unclear if firms will locate in the domestic country or foreign countries</a:t>
            </a:r>
            <a:r>
              <a:rPr lang="en-US" altLang="it-IT" sz="1800"/>
              <a:t>.</a:t>
            </a:r>
          </a:p>
          <a:p>
            <a:pPr eaLnBrk="1" hangingPunct="1"/>
            <a:endParaRPr lang="en-US" altLang="it-IT" smtClean="0"/>
          </a:p>
        </p:txBody>
      </p:sp>
    </p:spTree>
    <p:extLst>
      <p:ext uri="{BB962C8B-B14F-4D97-AF65-F5344CB8AC3E}">
        <p14:creationId xmlns:p14="http://schemas.microsoft.com/office/powerpoint/2010/main" val="8619694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it-IT" smtClean="0"/>
              <a:t>Inter-industry Trade</a:t>
            </a:r>
          </a:p>
        </p:txBody>
      </p:sp>
      <p:sp>
        <p:nvSpPr>
          <p:cNvPr id="30723" name="Rectangle 3"/>
          <p:cNvSpPr>
            <a:spLocks noGrp="1" noChangeArrowheads="1"/>
          </p:cNvSpPr>
          <p:nvPr>
            <p:ph type="body" idx="1"/>
          </p:nvPr>
        </p:nvSpPr>
        <p:spPr/>
        <p:txBody>
          <a:bodyPr/>
          <a:lstStyle/>
          <a:p>
            <a:pPr>
              <a:spcBef>
                <a:spcPct val="50000"/>
              </a:spcBef>
            </a:pPr>
            <a:r>
              <a:rPr lang="en-US" altLang="it-IT" sz="1800"/>
              <a:t>According to the Heckscher-Ohlin model or Ricardian model, countries specialize in production.</a:t>
            </a:r>
          </a:p>
          <a:p>
            <a:pPr lvl="1">
              <a:spcBef>
                <a:spcPct val="40000"/>
              </a:spcBef>
            </a:pPr>
            <a:r>
              <a:rPr lang="en-US" altLang="it-IT" sz="1500">
                <a:solidFill>
                  <a:srgbClr val="FF0000"/>
                </a:solidFill>
              </a:rPr>
              <a:t>Trade occurs only </a:t>
            </a:r>
            <a:r>
              <a:rPr lang="en-US" altLang="it-IT" sz="1500" i="1">
                <a:solidFill>
                  <a:srgbClr val="FF0000"/>
                </a:solidFill>
              </a:rPr>
              <a:t>between </a:t>
            </a:r>
            <a:r>
              <a:rPr lang="en-US" altLang="it-IT" sz="1500">
                <a:solidFill>
                  <a:srgbClr val="FF0000"/>
                </a:solidFill>
              </a:rPr>
              <a:t>industries: </a:t>
            </a:r>
            <a:r>
              <a:rPr lang="en-US" altLang="it-IT" sz="1500" b="1">
                <a:solidFill>
                  <a:srgbClr val="FF0000"/>
                </a:solidFill>
              </a:rPr>
              <a:t>inter-industry trade</a:t>
            </a:r>
            <a:endParaRPr lang="en-US" altLang="it-IT" sz="1500">
              <a:solidFill>
                <a:srgbClr val="FF0000"/>
              </a:solidFill>
            </a:endParaRPr>
          </a:p>
          <a:p>
            <a:pPr>
              <a:spcBef>
                <a:spcPct val="70000"/>
              </a:spcBef>
            </a:pPr>
            <a:r>
              <a:rPr lang="en-US" altLang="it-IT" sz="1800"/>
              <a:t>In a Heckscher-Ohlin model suppose that:</a:t>
            </a:r>
          </a:p>
          <a:p>
            <a:pPr lvl="1">
              <a:spcBef>
                <a:spcPct val="50000"/>
              </a:spcBef>
            </a:pPr>
            <a:r>
              <a:rPr lang="en-US" altLang="it-IT" sz="1500"/>
              <a:t>The capital abundant domestic economy specializes in the production of capital intensive cloth, which is imported by the foreign economy.</a:t>
            </a:r>
          </a:p>
          <a:p>
            <a:pPr lvl="1">
              <a:spcBef>
                <a:spcPct val="50000"/>
              </a:spcBef>
            </a:pPr>
            <a:r>
              <a:rPr lang="en-US" altLang="it-IT" sz="1500"/>
              <a:t>The labor abundant foreign economy specializes in the production of labor intensive food, which is imported by the domestic economy.</a:t>
            </a:r>
          </a:p>
        </p:txBody>
      </p:sp>
    </p:spTree>
    <p:extLst>
      <p:ext uri="{BB962C8B-B14F-4D97-AF65-F5344CB8AC3E}">
        <p14:creationId xmlns:p14="http://schemas.microsoft.com/office/powerpoint/2010/main" val="583980502"/>
      </p:ext>
    </p:extLst>
  </p:cSld>
  <p:clrMapOvr>
    <a:masterClrMapping/>
  </p:clrMapOvr>
  <p:transition spd="med">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4294967295"/>
          </p:nvPr>
        </p:nvSpPr>
        <p:spPr>
          <a:xfrm>
            <a:off x="457200" y="5541169"/>
            <a:ext cx="2133600" cy="3571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pitchFamily="34" charset="0"/>
              </a:defRPr>
            </a:lvl1pPr>
            <a:lvl2pPr marL="557213" indent="-214313" eaLnBrk="0" hangingPunct="0">
              <a:spcBef>
                <a:spcPct val="20000"/>
              </a:spcBef>
              <a:buChar char="–"/>
              <a:defRPr sz="2100">
                <a:solidFill>
                  <a:schemeClr val="tx1"/>
                </a:solidFill>
                <a:latin typeface="Arial" pitchFamily="34" charset="0"/>
              </a:defRPr>
            </a:lvl2pPr>
            <a:lvl3pPr marL="857250" indent="-171450" eaLnBrk="0" hangingPunct="0">
              <a:spcBef>
                <a:spcPct val="20000"/>
              </a:spcBef>
              <a:buChar char="•"/>
              <a:defRPr sz="1800">
                <a:solidFill>
                  <a:schemeClr val="tx1"/>
                </a:solidFill>
                <a:latin typeface="Arial" pitchFamily="34" charset="0"/>
              </a:defRPr>
            </a:lvl3pPr>
            <a:lvl4pPr marL="1200150" indent="-171450" eaLnBrk="0" hangingPunct="0">
              <a:spcBef>
                <a:spcPct val="20000"/>
              </a:spcBef>
              <a:buChar char="–"/>
              <a:defRPr sz="1500">
                <a:solidFill>
                  <a:schemeClr val="tx1"/>
                </a:solidFill>
                <a:latin typeface="Arial" pitchFamily="34" charset="0"/>
              </a:defRPr>
            </a:lvl4pPr>
            <a:lvl5pPr marL="1543050" indent="-171450" eaLnBrk="0" hangingPunct="0">
              <a:spcBef>
                <a:spcPct val="20000"/>
              </a:spcBef>
              <a:buChar char="»"/>
              <a:defRPr sz="1500">
                <a:solidFill>
                  <a:schemeClr val="tx1"/>
                </a:solidFill>
                <a:latin typeface="Arial" pitchFamily="34" charset="0"/>
              </a:defRPr>
            </a:lvl5pPr>
            <a:lvl6pPr marL="1885950" indent="-171450" eaLnBrk="0" fontAlgn="base" hangingPunct="0">
              <a:spcBef>
                <a:spcPct val="20000"/>
              </a:spcBef>
              <a:spcAft>
                <a:spcPct val="0"/>
              </a:spcAft>
              <a:buChar char="»"/>
              <a:defRPr sz="1500">
                <a:solidFill>
                  <a:schemeClr val="tx1"/>
                </a:solidFill>
                <a:latin typeface="Arial" pitchFamily="34" charset="0"/>
              </a:defRPr>
            </a:lvl6pPr>
            <a:lvl7pPr marL="2228850" indent="-171450" eaLnBrk="0" fontAlgn="base" hangingPunct="0">
              <a:spcBef>
                <a:spcPct val="20000"/>
              </a:spcBef>
              <a:spcAft>
                <a:spcPct val="0"/>
              </a:spcAft>
              <a:buChar char="»"/>
              <a:defRPr sz="1500">
                <a:solidFill>
                  <a:schemeClr val="tx1"/>
                </a:solidFill>
                <a:latin typeface="Arial" pitchFamily="34" charset="0"/>
              </a:defRPr>
            </a:lvl7pPr>
            <a:lvl8pPr marL="2571750" indent="-171450" eaLnBrk="0" fontAlgn="base" hangingPunct="0">
              <a:spcBef>
                <a:spcPct val="20000"/>
              </a:spcBef>
              <a:spcAft>
                <a:spcPct val="0"/>
              </a:spcAft>
              <a:buChar char="»"/>
              <a:defRPr sz="1500">
                <a:solidFill>
                  <a:schemeClr val="tx1"/>
                </a:solidFill>
                <a:latin typeface="Arial" pitchFamily="34" charset="0"/>
              </a:defRPr>
            </a:lvl8pPr>
            <a:lvl9pPr marL="2914650" indent="-171450" eaLnBrk="0" fontAlgn="base" hangingPunct="0">
              <a:spcBef>
                <a:spcPct val="20000"/>
              </a:spcBef>
              <a:spcAft>
                <a:spcPct val="0"/>
              </a:spcAft>
              <a:buChar char="»"/>
              <a:defRPr sz="1500">
                <a:solidFill>
                  <a:schemeClr val="tx1"/>
                </a:solidFill>
                <a:latin typeface="Arial" pitchFamily="34" charset="0"/>
              </a:defRPr>
            </a:lvl9pPr>
          </a:lstStyle>
          <a:p>
            <a:pPr algn="l" eaLnBrk="1" hangingPunct="1">
              <a:spcBef>
                <a:spcPct val="0"/>
              </a:spcBef>
              <a:buFontTx/>
              <a:buNone/>
              <a:defRPr/>
            </a:pPr>
            <a:endParaRPr lang="en-CA" altLang="it-IT" sz="1050"/>
          </a:p>
        </p:txBody>
      </p:sp>
      <p:sp>
        <p:nvSpPr>
          <p:cNvPr id="27651" name="Slide Number Placeholder 4"/>
          <p:cNvSpPr>
            <a:spLocks noGrp="1"/>
          </p:cNvSpPr>
          <p:nvPr>
            <p:ph type="sldNum" sz="quarter" idx="4294967295"/>
          </p:nvPr>
        </p:nvSpPr>
        <p:spPr>
          <a:xfrm>
            <a:off x="3124200" y="5541169"/>
            <a:ext cx="2895600" cy="35718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pitchFamily="34" charset="0"/>
              </a:defRPr>
            </a:lvl1pPr>
            <a:lvl2pPr marL="557213" indent="-214313" eaLnBrk="0" hangingPunct="0">
              <a:spcBef>
                <a:spcPct val="20000"/>
              </a:spcBef>
              <a:buChar char="–"/>
              <a:defRPr sz="2100">
                <a:solidFill>
                  <a:schemeClr val="tx1"/>
                </a:solidFill>
                <a:latin typeface="Arial" pitchFamily="34" charset="0"/>
              </a:defRPr>
            </a:lvl2pPr>
            <a:lvl3pPr marL="857250" indent="-171450" eaLnBrk="0" hangingPunct="0">
              <a:spcBef>
                <a:spcPct val="20000"/>
              </a:spcBef>
              <a:buChar char="•"/>
              <a:defRPr sz="1800">
                <a:solidFill>
                  <a:schemeClr val="tx1"/>
                </a:solidFill>
                <a:latin typeface="Arial" pitchFamily="34" charset="0"/>
              </a:defRPr>
            </a:lvl3pPr>
            <a:lvl4pPr marL="1200150" indent="-171450" eaLnBrk="0" hangingPunct="0">
              <a:spcBef>
                <a:spcPct val="20000"/>
              </a:spcBef>
              <a:buChar char="–"/>
              <a:defRPr sz="1500">
                <a:solidFill>
                  <a:schemeClr val="tx1"/>
                </a:solidFill>
                <a:latin typeface="Arial" pitchFamily="34" charset="0"/>
              </a:defRPr>
            </a:lvl4pPr>
            <a:lvl5pPr marL="1543050" indent="-171450" eaLnBrk="0" hangingPunct="0">
              <a:spcBef>
                <a:spcPct val="20000"/>
              </a:spcBef>
              <a:buChar char="»"/>
              <a:defRPr sz="1500">
                <a:solidFill>
                  <a:schemeClr val="tx1"/>
                </a:solidFill>
                <a:latin typeface="Arial" pitchFamily="34" charset="0"/>
              </a:defRPr>
            </a:lvl5pPr>
            <a:lvl6pPr marL="1885950" indent="-171450" eaLnBrk="0" fontAlgn="base" hangingPunct="0">
              <a:spcBef>
                <a:spcPct val="20000"/>
              </a:spcBef>
              <a:spcAft>
                <a:spcPct val="0"/>
              </a:spcAft>
              <a:buChar char="»"/>
              <a:defRPr sz="1500">
                <a:solidFill>
                  <a:schemeClr val="tx1"/>
                </a:solidFill>
                <a:latin typeface="Arial" pitchFamily="34" charset="0"/>
              </a:defRPr>
            </a:lvl6pPr>
            <a:lvl7pPr marL="2228850" indent="-171450" eaLnBrk="0" fontAlgn="base" hangingPunct="0">
              <a:spcBef>
                <a:spcPct val="20000"/>
              </a:spcBef>
              <a:spcAft>
                <a:spcPct val="0"/>
              </a:spcAft>
              <a:buChar char="»"/>
              <a:defRPr sz="1500">
                <a:solidFill>
                  <a:schemeClr val="tx1"/>
                </a:solidFill>
                <a:latin typeface="Arial" pitchFamily="34" charset="0"/>
              </a:defRPr>
            </a:lvl7pPr>
            <a:lvl8pPr marL="2571750" indent="-171450" eaLnBrk="0" fontAlgn="base" hangingPunct="0">
              <a:spcBef>
                <a:spcPct val="20000"/>
              </a:spcBef>
              <a:spcAft>
                <a:spcPct val="0"/>
              </a:spcAft>
              <a:buChar char="»"/>
              <a:defRPr sz="1500">
                <a:solidFill>
                  <a:schemeClr val="tx1"/>
                </a:solidFill>
                <a:latin typeface="Arial" pitchFamily="34" charset="0"/>
              </a:defRPr>
            </a:lvl8pPr>
            <a:lvl9pPr marL="2914650" indent="-171450" eaLnBrk="0" fontAlgn="base" hangingPunct="0">
              <a:spcBef>
                <a:spcPct val="20000"/>
              </a:spcBef>
              <a:spcAft>
                <a:spcPct val="0"/>
              </a:spcAft>
              <a:buChar char="»"/>
              <a:defRPr sz="1500">
                <a:solidFill>
                  <a:schemeClr val="tx1"/>
                </a:solidFill>
                <a:latin typeface="Arial" pitchFamily="34" charset="0"/>
              </a:defRPr>
            </a:lvl9pPr>
          </a:lstStyle>
          <a:p>
            <a:pPr algn="ctr" eaLnBrk="1" hangingPunct="1">
              <a:spcBef>
                <a:spcPct val="0"/>
              </a:spcBef>
              <a:buFontTx/>
              <a:buNone/>
              <a:defRPr/>
            </a:pPr>
            <a:endParaRPr lang="en-CA" altLang="it-IT" sz="1050"/>
          </a:p>
        </p:txBody>
      </p:sp>
      <p:sp>
        <p:nvSpPr>
          <p:cNvPr id="31748" name="Rectangle 2"/>
          <p:cNvSpPr>
            <a:spLocks noGrp="1" noChangeArrowheads="1"/>
          </p:cNvSpPr>
          <p:nvPr>
            <p:ph type="title"/>
          </p:nvPr>
        </p:nvSpPr>
        <p:spPr/>
        <p:txBody>
          <a:bodyPr/>
          <a:lstStyle/>
          <a:p>
            <a:r>
              <a:rPr lang="en-US" altLang="it-IT" sz="2400"/>
              <a:t>Fig. 6-6: Trade in a World Without </a:t>
            </a:r>
            <a:br>
              <a:rPr lang="en-US" altLang="it-IT" sz="2400"/>
            </a:br>
            <a:r>
              <a:rPr lang="en-US" altLang="it-IT" sz="2400"/>
              <a:t>Increasing Returns</a:t>
            </a:r>
          </a:p>
        </p:txBody>
      </p:sp>
      <p:pic>
        <p:nvPicPr>
          <p:cNvPr id="31749" name="Picture 5" descr="fig060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468438" y="2678906"/>
            <a:ext cx="6819900" cy="2300288"/>
          </a:xfrm>
          <a:noFill/>
        </p:spPr>
      </p:pic>
    </p:spTree>
    <p:extLst>
      <p:ext uri="{BB962C8B-B14F-4D97-AF65-F5344CB8AC3E}">
        <p14:creationId xmlns:p14="http://schemas.microsoft.com/office/powerpoint/2010/main" val="2209624186"/>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063229"/>
            <a:ext cx="8229600" cy="475059"/>
          </a:xfrm>
        </p:spPr>
        <p:txBody>
          <a:bodyPr>
            <a:normAutofit fontScale="90000"/>
          </a:bodyPr>
          <a:lstStyle/>
          <a:p>
            <a:r>
              <a:rPr lang="en-US" altLang="it-IT" smtClean="0"/>
              <a:t>Intra-industry Trade</a:t>
            </a:r>
          </a:p>
        </p:txBody>
      </p:sp>
      <p:sp>
        <p:nvSpPr>
          <p:cNvPr id="32771" name="Rectangle 3"/>
          <p:cNvSpPr>
            <a:spLocks noGrp="1" noChangeArrowheads="1"/>
          </p:cNvSpPr>
          <p:nvPr>
            <p:ph type="body" idx="1"/>
          </p:nvPr>
        </p:nvSpPr>
        <p:spPr>
          <a:xfrm>
            <a:off x="179389" y="1754983"/>
            <a:ext cx="8785225" cy="4050506"/>
          </a:xfrm>
        </p:spPr>
        <p:txBody>
          <a:bodyPr/>
          <a:lstStyle/>
          <a:p>
            <a:pPr>
              <a:spcBef>
                <a:spcPct val="50000"/>
              </a:spcBef>
            </a:pPr>
            <a:r>
              <a:rPr lang="en-US" altLang="it-IT" sz="1800"/>
              <a:t>Suppose now that the global cloth industry is described by the monopolistic competition model.</a:t>
            </a:r>
          </a:p>
          <a:p>
            <a:pPr>
              <a:spcBef>
                <a:spcPct val="50000"/>
              </a:spcBef>
            </a:pPr>
            <a:r>
              <a:rPr lang="en-US" altLang="it-IT" sz="1800"/>
              <a:t>Because of product differentiation, suppose that each country produces different types of cloth.</a:t>
            </a:r>
          </a:p>
          <a:p>
            <a:pPr>
              <a:spcBef>
                <a:spcPct val="50000"/>
              </a:spcBef>
            </a:pPr>
            <a:r>
              <a:rPr lang="en-US" altLang="it-IT" sz="1800" b="1">
                <a:solidFill>
                  <a:srgbClr val="FF0000"/>
                </a:solidFill>
              </a:rPr>
              <a:t>Because of economies of scale, large markets are desirable</a:t>
            </a:r>
            <a:r>
              <a:rPr lang="en-US" altLang="it-IT" sz="1800"/>
              <a:t>: the foreign country exports some cloth and the domestic country exports some cloth.</a:t>
            </a:r>
          </a:p>
          <a:p>
            <a:pPr lvl="1">
              <a:spcBef>
                <a:spcPct val="50000"/>
              </a:spcBef>
            </a:pPr>
            <a:r>
              <a:rPr lang="en-US" altLang="it-IT" sz="1500">
                <a:solidFill>
                  <a:srgbClr val="FF0000"/>
                </a:solidFill>
              </a:rPr>
              <a:t>Trade occurs </a:t>
            </a:r>
            <a:r>
              <a:rPr lang="en-US" altLang="it-IT" sz="1500" i="1">
                <a:solidFill>
                  <a:srgbClr val="FF0000"/>
                </a:solidFill>
              </a:rPr>
              <a:t>within</a:t>
            </a:r>
            <a:r>
              <a:rPr lang="en-US" altLang="it-IT" sz="1500">
                <a:solidFill>
                  <a:srgbClr val="FF0000"/>
                </a:solidFill>
              </a:rPr>
              <a:t> the cloth industry: </a:t>
            </a:r>
            <a:r>
              <a:rPr lang="en-US" altLang="it-IT" sz="1500" b="1">
                <a:solidFill>
                  <a:srgbClr val="FF0000"/>
                </a:solidFill>
              </a:rPr>
              <a:t>intra-industry trade</a:t>
            </a:r>
          </a:p>
          <a:p>
            <a:r>
              <a:rPr lang="en-US" altLang="it-IT" sz="1800"/>
              <a:t>If domestic country is capital abundant, it still has a comparative advantage in cloth.</a:t>
            </a:r>
          </a:p>
          <a:p>
            <a:pPr lvl="1"/>
            <a:r>
              <a:rPr lang="en-US" altLang="it-IT" sz="1500">
                <a:solidFill>
                  <a:srgbClr val="FF0000"/>
                </a:solidFill>
              </a:rPr>
              <a:t>It should therefore export more cloth than it imports.</a:t>
            </a:r>
          </a:p>
          <a:p>
            <a:r>
              <a:rPr lang="en-US" altLang="it-IT" sz="1800"/>
              <a:t>Suppose that the trade in the food industry continues to be determined by comparative advantage.</a:t>
            </a:r>
          </a:p>
        </p:txBody>
      </p:sp>
    </p:spTree>
    <p:extLst>
      <p:ext uri="{BB962C8B-B14F-4D97-AF65-F5344CB8AC3E}">
        <p14:creationId xmlns:p14="http://schemas.microsoft.com/office/powerpoint/2010/main" val="1475372775"/>
      </p:ext>
    </p:extLst>
  </p:cSld>
  <p:clrMapOvr>
    <a:masterClrMapping/>
  </p:clrMapOvr>
  <p:transition spd="med">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it-IT" sz="2400"/>
              <a:t>Fig. 6-7: Trade with Increasing Returns and Monopolistic Competition</a:t>
            </a:r>
          </a:p>
        </p:txBody>
      </p:sp>
      <p:pic>
        <p:nvPicPr>
          <p:cNvPr id="33795" name="Picture 5" descr="fig060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60439" y="2727724"/>
            <a:ext cx="7835900" cy="2202656"/>
          </a:xfrm>
          <a:noFill/>
        </p:spPr>
      </p:pic>
    </p:spTree>
    <p:extLst>
      <p:ext uri="{BB962C8B-B14F-4D97-AF65-F5344CB8AC3E}">
        <p14:creationId xmlns:p14="http://schemas.microsoft.com/office/powerpoint/2010/main" val="4227197928"/>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it-IT" smtClean="0"/>
              <a:t>Inter-industry and Intra-industry Trade</a:t>
            </a:r>
          </a:p>
        </p:txBody>
      </p:sp>
      <p:sp>
        <p:nvSpPr>
          <p:cNvPr id="34819" name="Rectangle 3"/>
          <p:cNvSpPr>
            <a:spLocks noGrp="1" noChangeArrowheads="1"/>
          </p:cNvSpPr>
          <p:nvPr>
            <p:ph type="body" idx="1"/>
          </p:nvPr>
        </p:nvSpPr>
        <p:spPr>
          <a:xfrm>
            <a:off x="250825" y="2057401"/>
            <a:ext cx="8713788" cy="3394472"/>
          </a:xfrm>
        </p:spPr>
        <p:txBody>
          <a:bodyPr/>
          <a:lstStyle/>
          <a:p>
            <a:pPr marL="400050" indent="-400050">
              <a:lnSpc>
                <a:spcPct val="90000"/>
              </a:lnSpc>
              <a:spcBef>
                <a:spcPct val="50000"/>
              </a:spcBef>
              <a:buFont typeface="Times" pitchFamily="18" charset="0"/>
              <a:buAutoNum type="arabicPeriod"/>
            </a:pPr>
            <a:r>
              <a:rPr lang="en-US" altLang="it-IT" sz="2100" b="1">
                <a:solidFill>
                  <a:srgbClr val="FF0000"/>
                </a:solidFill>
              </a:rPr>
              <a:t>Gains from inter-industry trade reflect comparative advantage.</a:t>
            </a:r>
          </a:p>
          <a:p>
            <a:pPr marL="400050" indent="-400050">
              <a:lnSpc>
                <a:spcPct val="90000"/>
              </a:lnSpc>
              <a:spcBef>
                <a:spcPct val="50000"/>
              </a:spcBef>
              <a:buFont typeface="Times" pitchFamily="18" charset="0"/>
              <a:buAutoNum type="arabicPeriod"/>
            </a:pPr>
            <a:r>
              <a:rPr lang="en-US" altLang="it-IT" sz="2100" b="1">
                <a:solidFill>
                  <a:srgbClr val="FF0000"/>
                </a:solidFill>
              </a:rPr>
              <a:t>Gains from intra-industry trade reflect economies of scale (lower costs) and wider consumer choices</a:t>
            </a:r>
            <a:r>
              <a:rPr lang="en-US" altLang="it-IT" sz="2100"/>
              <a:t>.</a:t>
            </a:r>
          </a:p>
          <a:p>
            <a:pPr marL="400050" indent="-400050">
              <a:lnSpc>
                <a:spcPct val="90000"/>
              </a:lnSpc>
              <a:spcBef>
                <a:spcPct val="50000"/>
              </a:spcBef>
              <a:buFont typeface="Times" pitchFamily="18" charset="0"/>
              <a:buAutoNum type="arabicPeriod"/>
            </a:pPr>
            <a:r>
              <a:rPr lang="en-US" altLang="it-IT" sz="2100"/>
              <a:t>The monopolistic competition model </a:t>
            </a:r>
            <a:r>
              <a:rPr lang="en-US" altLang="it-IT" sz="2100" b="1">
                <a:solidFill>
                  <a:srgbClr val="FF0000"/>
                </a:solidFill>
              </a:rPr>
              <a:t>does not predict in which country firms locate</a:t>
            </a:r>
            <a:r>
              <a:rPr lang="en-US" altLang="it-IT" sz="2100"/>
              <a:t>, but a comparative advantage in producing the differentiated good will likely cause a country to export more of that good than it imports.</a:t>
            </a:r>
          </a:p>
        </p:txBody>
      </p:sp>
    </p:spTree>
    <p:extLst>
      <p:ext uri="{BB962C8B-B14F-4D97-AF65-F5344CB8AC3E}">
        <p14:creationId xmlns:p14="http://schemas.microsoft.com/office/powerpoint/2010/main" val="3226338415"/>
      </p:ext>
    </p:extLst>
  </p:cSld>
  <p:clrMapOvr>
    <a:masterClrMapping/>
  </p:clrMapOvr>
  <p:transition spd="med">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it-IT" sz="2400"/>
              <a:t>Inter-industry and </a:t>
            </a:r>
            <a:br>
              <a:rPr lang="en-US" altLang="it-IT" sz="2400"/>
            </a:br>
            <a:r>
              <a:rPr lang="en-US" altLang="it-IT" sz="2400"/>
              <a:t>Intra-industry Trade (cont.)</a:t>
            </a:r>
          </a:p>
        </p:txBody>
      </p:sp>
      <p:sp>
        <p:nvSpPr>
          <p:cNvPr id="35843" name="Rectangle 3"/>
          <p:cNvSpPr>
            <a:spLocks noGrp="1" noChangeArrowheads="1"/>
          </p:cNvSpPr>
          <p:nvPr>
            <p:ph type="body" idx="1"/>
          </p:nvPr>
        </p:nvSpPr>
        <p:spPr/>
        <p:txBody>
          <a:bodyPr/>
          <a:lstStyle/>
          <a:p>
            <a:pPr marL="400050" indent="-400050">
              <a:spcBef>
                <a:spcPct val="50000"/>
              </a:spcBef>
              <a:buFont typeface="Times" pitchFamily="18" charset="0"/>
              <a:buAutoNum type="arabicPeriod" startAt="4"/>
            </a:pPr>
            <a:r>
              <a:rPr lang="en-US" altLang="it-IT" sz="1800">
                <a:solidFill>
                  <a:srgbClr val="FF0000"/>
                </a:solidFill>
              </a:rPr>
              <a:t>The relative importance of intra-industry trade depends on how similar countries are</a:t>
            </a:r>
            <a:r>
              <a:rPr lang="en-US" altLang="it-IT" sz="1800"/>
              <a:t>.</a:t>
            </a:r>
          </a:p>
          <a:p>
            <a:pPr marL="685800" lvl="1" indent="-342900">
              <a:spcBef>
                <a:spcPct val="50000"/>
              </a:spcBef>
            </a:pPr>
            <a:r>
              <a:rPr lang="en-US" altLang="it-IT" sz="1500"/>
              <a:t>Countries with </a:t>
            </a:r>
            <a:r>
              <a:rPr lang="en-US" altLang="it-IT" sz="1500" i="1"/>
              <a:t>similar</a:t>
            </a:r>
            <a:r>
              <a:rPr lang="en-US" altLang="it-IT" sz="1500"/>
              <a:t> relative amounts of factors of production are predicted to have </a:t>
            </a:r>
            <a:r>
              <a:rPr lang="en-US" altLang="it-IT" sz="1500" i="1"/>
              <a:t>intra-industry trade</a:t>
            </a:r>
            <a:r>
              <a:rPr lang="en-US" altLang="it-IT" sz="1500"/>
              <a:t>.</a:t>
            </a:r>
          </a:p>
          <a:p>
            <a:pPr marL="685800" lvl="1" indent="-342900">
              <a:spcBef>
                <a:spcPct val="50000"/>
              </a:spcBef>
            </a:pPr>
            <a:r>
              <a:rPr lang="en-US" altLang="it-IT" sz="1500"/>
              <a:t>Countries with </a:t>
            </a:r>
            <a:r>
              <a:rPr lang="en-US" altLang="it-IT" sz="1500" i="1"/>
              <a:t>different</a:t>
            </a:r>
            <a:r>
              <a:rPr lang="en-US" altLang="it-IT" sz="1500"/>
              <a:t> relative amounts of factors of production are predicted to have </a:t>
            </a:r>
            <a:r>
              <a:rPr lang="en-US" altLang="it-IT" sz="1500" i="1"/>
              <a:t>inter-industry trade</a:t>
            </a:r>
            <a:r>
              <a:rPr lang="en-US" altLang="it-IT" sz="1500"/>
              <a:t>.</a:t>
            </a:r>
          </a:p>
          <a:p>
            <a:pPr marL="400050" indent="-400050">
              <a:spcBef>
                <a:spcPct val="70000"/>
              </a:spcBef>
              <a:buFont typeface="Times" pitchFamily="18" charset="0"/>
              <a:buAutoNum type="arabicPeriod" startAt="4"/>
            </a:pPr>
            <a:r>
              <a:rPr lang="en-US" altLang="it-IT" sz="1800"/>
              <a:t>Unlike inter-industry trade in the Heckscher-Ohlin model, </a:t>
            </a:r>
            <a:r>
              <a:rPr lang="en-US" altLang="it-IT" sz="1800">
                <a:solidFill>
                  <a:srgbClr val="FF0000"/>
                </a:solidFill>
              </a:rPr>
              <a:t>income distribution effects are not predicted to occur with intra-industry trade</a:t>
            </a:r>
            <a:r>
              <a:rPr lang="en-US" altLang="it-IT" sz="1800"/>
              <a:t>.</a:t>
            </a:r>
          </a:p>
        </p:txBody>
      </p:sp>
    </p:spTree>
    <p:extLst>
      <p:ext uri="{BB962C8B-B14F-4D97-AF65-F5344CB8AC3E}">
        <p14:creationId xmlns:p14="http://schemas.microsoft.com/office/powerpoint/2010/main" val="3551202869"/>
      </p:ext>
    </p:extLst>
  </p:cSld>
  <p:clrMapOvr>
    <a:masterClrMapping/>
  </p:clrMapOvr>
  <p:transition spd="med">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it-IT" sz="2400"/>
              <a:t>Inter-industry and </a:t>
            </a:r>
            <a:br>
              <a:rPr lang="en-US" altLang="it-IT" sz="2400"/>
            </a:br>
            <a:r>
              <a:rPr lang="en-US" altLang="it-IT" sz="2400"/>
              <a:t>Intra-industry Trade (cont.)</a:t>
            </a:r>
          </a:p>
        </p:txBody>
      </p:sp>
      <p:sp>
        <p:nvSpPr>
          <p:cNvPr id="36867" name="Rectangle 3"/>
          <p:cNvSpPr>
            <a:spLocks noGrp="1" noChangeArrowheads="1"/>
          </p:cNvSpPr>
          <p:nvPr>
            <p:ph type="body" idx="1"/>
          </p:nvPr>
        </p:nvSpPr>
        <p:spPr/>
        <p:txBody>
          <a:bodyPr/>
          <a:lstStyle/>
          <a:p>
            <a:pPr>
              <a:lnSpc>
                <a:spcPct val="90000"/>
              </a:lnSpc>
              <a:spcBef>
                <a:spcPct val="50000"/>
              </a:spcBef>
            </a:pPr>
            <a:r>
              <a:rPr lang="en-US" altLang="it-IT" sz="2100"/>
              <a:t>About 25% of world trade is intra-industry trade according to standard industrial classifications.</a:t>
            </a:r>
          </a:p>
          <a:p>
            <a:pPr lvl="1">
              <a:lnSpc>
                <a:spcPct val="90000"/>
              </a:lnSpc>
              <a:spcBef>
                <a:spcPct val="50000"/>
              </a:spcBef>
            </a:pPr>
            <a:r>
              <a:rPr lang="en-US" altLang="it-IT" sz="1800"/>
              <a:t>But some industries have more intra-industry trade than others: those industries requiring relatively large amounts of skilled labor, technology, and physical capital exhibit intra-industry trade for </a:t>
            </a:r>
            <a:br>
              <a:rPr lang="en-US" altLang="it-IT" sz="1800"/>
            </a:br>
            <a:r>
              <a:rPr lang="en-US" altLang="it-IT" sz="1800"/>
              <a:t>the U.S.</a:t>
            </a:r>
          </a:p>
          <a:p>
            <a:pPr lvl="1">
              <a:lnSpc>
                <a:spcPct val="90000"/>
              </a:lnSpc>
              <a:spcBef>
                <a:spcPct val="50000"/>
              </a:spcBef>
            </a:pPr>
            <a:r>
              <a:rPr lang="en-US" altLang="it-IT" sz="1800"/>
              <a:t>Countries with similar relative amounts of skilled labor, technology, and physical capital engage in a large amount of intra-industry trade with the U.S.</a:t>
            </a:r>
          </a:p>
        </p:txBody>
      </p:sp>
    </p:spTree>
    <p:extLst>
      <p:ext uri="{BB962C8B-B14F-4D97-AF65-F5344CB8AC3E}">
        <p14:creationId xmlns:p14="http://schemas.microsoft.com/office/powerpoint/2010/main" val="1405083693"/>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02053"/>
            <a:ext cx="9144000" cy="1143000"/>
          </a:xfrm>
        </p:spPr>
        <p:txBody>
          <a:bodyPr>
            <a:noAutofit/>
          </a:bodyPr>
          <a:lstStyle/>
          <a:p>
            <a:r>
              <a:rPr lang="it-IT" sz="3200" b="1" dirty="0" err="1" smtClean="0"/>
              <a:t>Where</a:t>
            </a:r>
            <a:r>
              <a:rPr lang="it-IT" sz="3200" b="1" dirty="0" smtClean="0"/>
              <a:t> are </a:t>
            </a:r>
            <a:r>
              <a:rPr lang="it-IT" sz="3200" b="1" dirty="0" err="1" smtClean="0"/>
              <a:t>we</a:t>
            </a:r>
            <a:r>
              <a:rPr lang="it-IT" sz="3200" b="1" dirty="0" smtClean="0"/>
              <a:t> in </a:t>
            </a:r>
            <a:r>
              <a:rPr lang="it-IT" sz="3200" b="1" dirty="0" err="1" smtClean="0"/>
              <a:t>Brexit</a:t>
            </a:r>
            <a:r>
              <a:rPr lang="it-IT" sz="3200" b="1" dirty="0" smtClean="0"/>
              <a:t>?</a:t>
            </a:r>
            <a:endParaRPr lang="it-IT" sz="3200" b="1" dirty="0"/>
          </a:p>
        </p:txBody>
      </p:sp>
      <p:pic>
        <p:nvPicPr>
          <p:cNvPr id="4" name="Segnaposto contenuto 3"/>
          <p:cNvPicPr>
            <a:picLocks noGrp="1" noChangeAspect="1"/>
          </p:cNvPicPr>
          <p:nvPr>
            <p:ph idx="1"/>
          </p:nvPr>
        </p:nvPicPr>
        <p:blipFill rotWithShape="1">
          <a:blip r:embed="rId2">
            <a:extLst>
              <a:ext uri="{28A0092B-C50C-407E-A947-70E740481C1C}">
                <a14:useLocalDpi xmlns:a14="http://schemas.microsoft.com/office/drawing/2010/main" val="0"/>
              </a:ext>
            </a:extLst>
          </a:blip>
          <a:srcRect l="2186" r="-2186" b="53861"/>
          <a:stretch/>
        </p:blipFill>
        <p:spPr>
          <a:xfrm>
            <a:off x="729004" y="1473565"/>
            <a:ext cx="7685991" cy="2088232"/>
          </a:xfrm>
        </p:spPr>
      </p:pic>
      <p:pic>
        <p:nvPicPr>
          <p:cNvPr id="3" name="Immagine 2"/>
          <p:cNvPicPr>
            <a:picLocks noChangeAspect="1"/>
          </p:cNvPicPr>
          <p:nvPr/>
        </p:nvPicPr>
        <p:blipFill>
          <a:blip r:embed="rId3"/>
          <a:stretch>
            <a:fillRect/>
          </a:stretch>
        </p:blipFill>
        <p:spPr>
          <a:xfrm>
            <a:off x="837875" y="4149080"/>
            <a:ext cx="7468247" cy="2432515"/>
          </a:xfrm>
          <a:prstGeom prst="rect">
            <a:avLst/>
          </a:prstGeom>
        </p:spPr>
      </p:pic>
    </p:spTree>
    <p:extLst>
      <p:ext uri="{BB962C8B-B14F-4D97-AF65-F5344CB8AC3E}">
        <p14:creationId xmlns:p14="http://schemas.microsoft.com/office/powerpoint/2010/main" val="346054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140" y="20413"/>
            <a:ext cx="9019912" cy="1107632"/>
          </a:xfrm>
        </p:spPr>
        <p:txBody>
          <a:bodyPr>
            <a:noAutofit/>
          </a:bodyPr>
          <a:lstStyle/>
          <a:p>
            <a:r>
              <a:rPr lang="it-IT" sz="3200" b="1" dirty="0" err="1"/>
              <a:t>E</a:t>
            </a:r>
            <a:r>
              <a:rPr lang="it-IT" sz="3200" b="1" dirty="0" err="1" smtClean="0"/>
              <a:t>stimates</a:t>
            </a:r>
            <a:r>
              <a:rPr lang="it-IT" sz="3200" b="1" dirty="0" smtClean="0"/>
              <a:t> of GDP and </a:t>
            </a:r>
            <a:r>
              <a:rPr lang="it-IT" sz="3200" b="1" dirty="0" err="1" smtClean="0"/>
              <a:t>productivity</a:t>
            </a:r>
            <a:r>
              <a:rPr lang="it-IT" sz="3200" b="1" dirty="0" smtClean="0"/>
              <a:t> in UK</a:t>
            </a:r>
            <a:endParaRPr lang="en-GB" sz="3200" b="1" dirty="0"/>
          </a:p>
        </p:txBody>
      </p:sp>
      <p:pic>
        <p:nvPicPr>
          <p:cNvPr id="3" name="Immagine 2"/>
          <p:cNvPicPr>
            <a:picLocks noChangeAspect="1"/>
          </p:cNvPicPr>
          <p:nvPr/>
        </p:nvPicPr>
        <p:blipFill>
          <a:blip r:embed="rId2"/>
          <a:stretch>
            <a:fillRect/>
          </a:stretch>
        </p:blipFill>
        <p:spPr>
          <a:xfrm>
            <a:off x="104679" y="1118669"/>
            <a:ext cx="8748464" cy="4358763"/>
          </a:xfrm>
          <a:prstGeom prst="rect">
            <a:avLst/>
          </a:prstGeom>
        </p:spPr>
      </p:pic>
      <p:sp>
        <p:nvSpPr>
          <p:cNvPr id="4" name="CasellaDiTesto 3"/>
          <p:cNvSpPr txBox="1"/>
          <p:nvPr/>
        </p:nvSpPr>
        <p:spPr>
          <a:xfrm>
            <a:off x="3131840" y="2708920"/>
            <a:ext cx="879408" cy="369332"/>
          </a:xfrm>
          <a:prstGeom prst="rect">
            <a:avLst/>
          </a:prstGeom>
          <a:noFill/>
        </p:spPr>
        <p:txBody>
          <a:bodyPr wrap="none" rtlCol="0">
            <a:spAutoFit/>
          </a:bodyPr>
          <a:lstStyle/>
          <a:p>
            <a:r>
              <a:rPr lang="it-IT" b="1" dirty="0" smtClean="0"/>
              <a:t>UK </a:t>
            </a:r>
            <a:r>
              <a:rPr lang="it-IT" b="1" dirty="0" err="1" smtClean="0"/>
              <a:t>real</a:t>
            </a:r>
            <a:endParaRPr lang="en-GB" b="1" dirty="0"/>
          </a:p>
        </p:txBody>
      </p:sp>
      <p:sp>
        <p:nvSpPr>
          <p:cNvPr id="5" name="CasellaDiTesto 4"/>
          <p:cNvSpPr txBox="1"/>
          <p:nvPr/>
        </p:nvSpPr>
        <p:spPr>
          <a:xfrm>
            <a:off x="7143088" y="2710190"/>
            <a:ext cx="879408" cy="369332"/>
          </a:xfrm>
          <a:prstGeom prst="rect">
            <a:avLst/>
          </a:prstGeom>
          <a:noFill/>
        </p:spPr>
        <p:txBody>
          <a:bodyPr wrap="none" rtlCol="0">
            <a:spAutoFit/>
          </a:bodyPr>
          <a:lstStyle/>
          <a:p>
            <a:r>
              <a:rPr lang="it-IT" b="1" dirty="0" smtClean="0"/>
              <a:t>UK </a:t>
            </a:r>
            <a:r>
              <a:rPr lang="it-IT" b="1" dirty="0" err="1" smtClean="0"/>
              <a:t>real</a:t>
            </a:r>
            <a:endParaRPr lang="en-GB" b="1" dirty="0"/>
          </a:p>
        </p:txBody>
      </p:sp>
      <p:sp>
        <p:nvSpPr>
          <p:cNvPr id="6" name="CasellaDiTesto 5"/>
          <p:cNvSpPr txBox="1"/>
          <p:nvPr/>
        </p:nvSpPr>
        <p:spPr>
          <a:xfrm>
            <a:off x="87539" y="5477432"/>
            <a:ext cx="8915233" cy="1323439"/>
          </a:xfrm>
          <a:prstGeom prst="rect">
            <a:avLst/>
          </a:prstGeom>
          <a:noFill/>
        </p:spPr>
        <p:txBody>
          <a:bodyPr wrap="square" rtlCol="0">
            <a:spAutoFit/>
          </a:bodyPr>
          <a:lstStyle/>
          <a:p>
            <a:r>
              <a:rPr lang="en-GB" sz="2000" b="1" dirty="0" smtClean="0">
                <a:solidFill>
                  <a:srgbClr val="FF0000"/>
                </a:solidFill>
              </a:rPr>
              <a:t>The </a:t>
            </a:r>
            <a:r>
              <a:rPr lang="en-GB" sz="2000" b="1" dirty="0">
                <a:solidFill>
                  <a:srgbClr val="FF0000"/>
                </a:solidFill>
              </a:rPr>
              <a:t>net benefits from EU membership for the UK </a:t>
            </a:r>
            <a:r>
              <a:rPr lang="en-GB" sz="2000" b="1" dirty="0" smtClean="0">
                <a:solidFill>
                  <a:srgbClr val="FF0000"/>
                </a:solidFill>
              </a:rPr>
              <a:t>are 8.6</a:t>
            </a:r>
            <a:r>
              <a:rPr lang="en-GB" sz="2000" b="1" dirty="0">
                <a:solidFill>
                  <a:srgbClr val="FF0000"/>
                </a:solidFill>
              </a:rPr>
              <a:t>% of GDP </a:t>
            </a:r>
            <a:r>
              <a:rPr lang="en-GB" sz="2000" b="1" dirty="0" smtClean="0">
                <a:solidFill>
                  <a:srgbClr val="FF0000"/>
                </a:solidFill>
              </a:rPr>
              <a:t>over </a:t>
            </a:r>
            <a:r>
              <a:rPr lang="en-GB" sz="2000" b="1" dirty="0">
                <a:solidFill>
                  <a:srgbClr val="FF0000"/>
                </a:solidFill>
              </a:rPr>
              <a:t>ten years. </a:t>
            </a:r>
            <a:r>
              <a:rPr lang="en-GB" sz="2000" dirty="0"/>
              <a:t>This suggests that per capita GDP would be considerably lower if the UK had </a:t>
            </a:r>
            <a:r>
              <a:rPr lang="en-GB" sz="2000" dirty="0" smtClean="0"/>
              <a:t>not </a:t>
            </a:r>
            <a:r>
              <a:rPr lang="en-GB" sz="2000" dirty="0"/>
              <a:t>joined the EU in 1973. </a:t>
            </a:r>
            <a:r>
              <a:rPr lang="en-GB" sz="2000" b="1" dirty="0" smtClean="0">
                <a:solidFill>
                  <a:srgbClr val="FF0000"/>
                </a:solidFill>
              </a:rPr>
              <a:t>Trade </a:t>
            </a:r>
            <a:r>
              <a:rPr lang="en-GB" sz="2000" b="1" dirty="0">
                <a:solidFill>
                  <a:srgbClr val="FF0000"/>
                </a:solidFill>
              </a:rPr>
              <a:t>openness </a:t>
            </a:r>
            <a:r>
              <a:rPr lang="en-GB" sz="2000" b="1" dirty="0" smtClean="0">
                <a:solidFill>
                  <a:srgbClr val="FF0000"/>
                </a:solidFill>
              </a:rPr>
              <a:t>and </a:t>
            </a:r>
            <a:r>
              <a:rPr lang="en-GB" sz="2000" b="1" dirty="0">
                <a:solidFill>
                  <a:srgbClr val="FF0000"/>
                </a:solidFill>
              </a:rPr>
              <a:t>financial integration </a:t>
            </a:r>
            <a:r>
              <a:rPr lang="en-GB" sz="2000" b="1" dirty="0" smtClean="0">
                <a:solidFill>
                  <a:srgbClr val="FF0000"/>
                </a:solidFill>
              </a:rPr>
              <a:t>are </a:t>
            </a:r>
            <a:r>
              <a:rPr lang="en-GB" sz="2000" b="1" dirty="0">
                <a:solidFill>
                  <a:srgbClr val="FF0000"/>
                </a:solidFill>
              </a:rPr>
              <a:t>the main channels for these net benefits</a:t>
            </a:r>
          </a:p>
        </p:txBody>
      </p:sp>
    </p:spTree>
    <p:extLst>
      <p:ext uri="{BB962C8B-B14F-4D97-AF65-F5344CB8AC3E}">
        <p14:creationId xmlns:p14="http://schemas.microsoft.com/office/powerpoint/2010/main" val="91536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0" y="116632"/>
            <a:ext cx="9144000" cy="850106"/>
          </a:xfrm>
        </p:spPr>
        <p:txBody>
          <a:bodyPr>
            <a:normAutofit fontScale="90000"/>
          </a:bodyPr>
          <a:lstStyle/>
          <a:p>
            <a:r>
              <a:rPr lang="en-GB" sz="3200" b="1" dirty="0" smtClean="0"/>
              <a:t>Channels </a:t>
            </a:r>
            <a:r>
              <a:rPr lang="en-GB" sz="3200" b="1" dirty="0"/>
              <a:t>through which the UK economy benefited from EU </a:t>
            </a:r>
            <a:r>
              <a:rPr lang="en-GB" sz="3200" b="1" dirty="0" smtClean="0"/>
              <a:t>membership… (and EU from UK)</a:t>
            </a:r>
            <a:endParaRPr lang="en-GB" sz="3200" b="1" dirty="0"/>
          </a:p>
        </p:txBody>
      </p:sp>
      <p:sp>
        <p:nvSpPr>
          <p:cNvPr id="4" name="Segnaposto contenuto 3"/>
          <p:cNvSpPr>
            <a:spLocks noGrp="1"/>
          </p:cNvSpPr>
          <p:nvPr>
            <p:ph idx="1"/>
          </p:nvPr>
        </p:nvSpPr>
        <p:spPr>
          <a:xfrm>
            <a:off x="107504" y="1196752"/>
            <a:ext cx="8928992" cy="5544616"/>
          </a:xfrm>
        </p:spPr>
        <p:txBody>
          <a:bodyPr>
            <a:normAutofit fontScale="85000" lnSpcReduction="20000"/>
          </a:bodyPr>
          <a:lstStyle/>
          <a:p>
            <a:r>
              <a:rPr lang="en-GB" dirty="0" smtClean="0"/>
              <a:t>….</a:t>
            </a:r>
            <a:r>
              <a:rPr lang="en-GB" b="1" dirty="0" smtClean="0">
                <a:solidFill>
                  <a:srgbClr val="FF0000"/>
                </a:solidFill>
              </a:rPr>
              <a:t>trade</a:t>
            </a:r>
            <a:r>
              <a:rPr lang="en-GB" dirty="0"/>
              <a:t>, </a:t>
            </a:r>
            <a:r>
              <a:rPr lang="en-GB" b="1" dirty="0" smtClean="0">
                <a:solidFill>
                  <a:srgbClr val="00B050"/>
                </a:solidFill>
              </a:rPr>
              <a:t>migration, </a:t>
            </a:r>
            <a:r>
              <a:rPr lang="en-GB" b="1" dirty="0" smtClean="0">
                <a:solidFill>
                  <a:schemeClr val="tx2"/>
                </a:solidFill>
              </a:rPr>
              <a:t>FDI</a:t>
            </a:r>
            <a:r>
              <a:rPr lang="en-GB" dirty="0" smtClean="0"/>
              <a:t>, but also </a:t>
            </a:r>
            <a:r>
              <a:rPr lang="en-GB" b="1" dirty="0" smtClean="0">
                <a:solidFill>
                  <a:schemeClr val="accent2"/>
                </a:solidFill>
              </a:rPr>
              <a:t>knowledge and education</a:t>
            </a:r>
            <a:endParaRPr lang="en-GB" b="1" dirty="0" smtClean="0">
              <a:solidFill>
                <a:schemeClr val="tx2"/>
              </a:solidFill>
            </a:endParaRPr>
          </a:p>
          <a:p>
            <a:r>
              <a:rPr lang="en-GB" b="1" dirty="0" smtClean="0">
                <a:solidFill>
                  <a:srgbClr val="FF0000"/>
                </a:solidFill>
              </a:rPr>
              <a:t>Aggregate </a:t>
            </a:r>
            <a:r>
              <a:rPr lang="en-GB" b="1" dirty="0">
                <a:solidFill>
                  <a:srgbClr val="FF0000"/>
                </a:solidFill>
              </a:rPr>
              <a:t>trade flows between the UK and euro area countries would have been 16.8% higher if the UK had adopted the euro in </a:t>
            </a:r>
            <a:r>
              <a:rPr lang="en-GB" b="1" dirty="0" smtClean="0">
                <a:solidFill>
                  <a:srgbClr val="FF0000"/>
                </a:solidFill>
              </a:rPr>
              <a:t>1999 </a:t>
            </a:r>
            <a:r>
              <a:rPr lang="en-GB" dirty="0" smtClean="0"/>
              <a:t>(Saia,2017). </a:t>
            </a:r>
          </a:p>
          <a:p>
            <a:r>
              <a:rPr lang="en-GB" b="1" dirty="0" smtClean="0">
                <a:solidFill>
                  <a:schemeClr val="tx2"/>
                </a:solidFill>
              </a:rPr>
              <a:t>EU </a:t>
            </a:r>
            <a:r>
              <a:rPr lang="en-GB" b="1" dirty="0">
                <a:solidFill>
                  <a:schemeClr val="tx2"/>
                </a:solidFill>
              </a:rPr>
              <a:t>membership significantly lowered discount rate differentials </a:t>
            </a:r>
            <a:r>
              <a:rPr lang="en-GB" dirty="0"/>
              <a:t>(a proxy for financial integration) and expected earnings growth rate differentials (their measure of economic integration) across countries. </a:t>
            </a:r>
            <a:endParaRPr lang="it-IT" dirty="0"/>
          </a:p>
          <a:p>
            <a:r>
              <a:rPr lang="en-GB" dirty="0" smtClean="0"/>
              <a:t>The </a:t>
            </a:r>
            <a:r>
              <a:rPr lang="en-GB" b="1" dirty="0" smtClean="0">
                <a:solidFill>
                  <a:srgbClr val="00B050"/>
                </a:solidFill>
              </a:rPr>
              <a:t>share </a:t>
            </a:r>
            <a:r>
              <a:rPr lang="en-GB" b="1" dirty="0">
                <a:solidFill>
                  <a:srgbClr val="00B050"/>
                </a:solidFill>
              </a:rPr>
              <a:t>of migrant workers in employment increased from less than 0.5% in 2004 (year of enlargement) to 4.5% in 2016 mostly driven by EU </a:t>
            </a:r>
            <a:r>
              <a:rPr lang="en-GB" b="1" dirty="0" smtClean="0">
                <a:solidFill>
                  <a:srgbClr val="00B050"/>
                </a:solidFill>
              </a:rPr>
              <a:t>flows but impact on wages low</a:t>
            </a:r>
            <a:endParaRPr lang="en-GB" b="1" dirty="0">
              <a:solidFill>
                <a:srgbClr val="00B050"/>
              </a:solidFill>
            </a:endParaRPr>
          </a:p>
          <a:p>
            <a:r>
              <a:rPr lang="en-GB" b="1" dirty="0" smtClean="0">
                <a:solidFill>
                  <a:schemeClr val="accent2"/>
                </a:solidFill>
              </a:rPr>
              <a:t>Main country for number of EU students, main recipient  of EU funds and ERC grants (over 1400 </a:t>
            </a:r>
            <a:r>
              <a:rPr lang="en-GB" b="1" dirty="0">
                <a:solidFill>
                  <a:schemeClr val="accent2"/>
                </a:solidFill>
              </a:rPr>
              <a:t>of </a:t>
            </a:r>
            <a:r>
              <a:rPr lang="en-GB" b="1" dirty="0" smtClean="0">
                <a:solidFill>
                  <a:schemeClr val="accent2"/>
                </a:solidFill>
              </a:rPr>
              <a:t>5000, </a:t>
            </a:r>
            <a:r>
              <a:rPr lang="en-GB" b="1" dirty="0">
                <a:solidFill>
                  <a:schemeClr val="accent2"/>
                </a:solidFill>
              </a:rPr>
              <a:t>receiving 22% of allocated </a:t>
            </a:r>
            <a:r>
              <a:rPr lang="en-GB" b="1" dirty="0" smtClean="0">
                <a:solidFill>
                  <a:schemeClr val="accent2"/>
                </a:solidFill>
              </a:rPr>
              <a:t>funds)</a:t>
            </a:r>
            <a:endParaRPr lang="en-GB" b="1" dirty="0">
              <a:solidFill>
                <a:schemeClr val="accent2"/>
              </a:solidFill>
            </a:endParaRPr>
          </a:p>
          <a:p>
            <a:endParaRPr lang="it-IT" dirty="0"/>
          </a:p>
        </p:txBody>
      </p:sp>
    </p:spTree>
    <p:extLst>
      <p:ext uri="{BB962C8B-B14F-4D97-AF65-F5344CB8AC3E}">
        <p14:creationId xmlns:p14="http://schemas.microsoft.com/office/powerpoint/2010/main" val="3014710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0"/>
            <a:ext cx="9036496" cy="706090"/>
          </a:xfrm>
        </p:spPr>
        <p:txBody>
          <a:bodyPr>
            <a:normAutofit fontScale="90000"/>
          </a:bodyPr>
          <a:lstStyle/>
          <a:p>
            <a:r>
              <a:rPr lang="it-IT" sz="3200" b="1" dirty="0" smtClean="0"/>
              <a:t>The </a:t>
            </a:r>
            <a:r>
              <a:rPr lang="it-IT" sz="3200" b="1" dirty="0" err="1" smtClean="0"/>
              <a:t>example</a:t>
            </a:r>
            <a:r>
              <a:rPr lang="it-IT" sz="3200" b="1" dirty="0" smtClean="0"/>
              <a:t> of </a:t>
            </a:r>
            <a:r>
              <a:rPr lang="it-IT" sz="3200" b="1" dirty="0" err="1" smtClean="0"/>
              <a:t>Trade</a:t>
            </a:r>
            <a:r>
              <a:rPr lang="it-IT" sz="3200" b="1" dirty="0" smtClean="0"/>
              <a:t>: high </a:t>
            </a:r>
            <a:r>
              <a:rPr lang="it-IT" sz="3200" b="1" dirty="0" err="1" smtClean="0"/>
              <a:t>but</a:t>
            </a:r>
            <a:r>
              <a:rPr lang="it-IT" sz="3200" b="1" dirty="0" smtClean="0"/>
              <a:t> </a:t>
            </a:r>
            <a:r>
              <a:rPr lang="it-IT" sz="3200" b="1" dirty="0" err="1" smtClean="0"/>
              <a:t>differentiated</a:t>
            </a:r>
            <a:r>
              <a:rPr lang="it-IT" sz="3200" b="1" dirty="0" smtClean="0"/>
              <a:t> </a:t>
            </a:r>
            <a:r>
              <a:rPr lang="it-IT" sz="3200" b="1" dirty="0" err="1" smtClean="0"/>
              <a:t>integration</a:t>
            </a:r>
            <a:endParaRPr lang="en-GB" sz="3200" b="1" dirty="0"/>
          </a:p>
        </p:txBody>
      </p:sp>
      <p:graphicFrame>
        <p:nvGraphicFramePr>
          <p:cNvPr id="5" name="Segnaposto contenuto 4"/>
          <p:cNvGraphicFramePr>
            <a:graphicFrameLocks noGrp="1"/>
          </p:cNvGraphicFramePr>
          <p:nvPr>
            <p:ph idx="1"/>
          </p:nvPr>
        </p:nvGraphicFramePr>
        <p:xfrm>
          <a:off x="267296" y="929873"/>
          <a:ext cx="8229600" cy="31394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it-IT" dirty="0" smtClean="0"/>
                        <a:t>country</a:t>
                      </a:r>
                      <a:endParaRPr lang="en-GB" dirty="0"/>
                    </a:p>
                  </a:txBody>
                  <a:tcPr/>
                </a:tc>
                <a:tc>
                  <a:txBody>
                    <a:bodyPr/>
                    <a:lstStyle/>
                    <a:p>
                      <a:r>
                        <a:rPr lang="it-IT" dirty="0" smtClean="0"/>
                        <a:t>Export to the UK, </a:t>
                      </a:r>
                      <a:r>
                        <a:rPr lang="it-IT" dirty="0" err="1" smtClean="0"/>
                        <a:t>billions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Export to the UK</a:t>
                      </a:r>
                      <a:r>
                        <a:rPr lang="en-GB" baseline="0" dirty="0" smtClean="0"/>
                        <a:t> as % exporter GDP</a:t>
                      </a:r>
                      <a:endParaRPr lang="en-GB" dirty="0" smtClean="0"/>
                    </a:p>
                  </a:txBody>
                  <a:tcPr/>
                </a:tc>
                <a:tc>
                  <a:txBody>
                    <a:bodyPr/>
                    <a:lstStyle/>
                    <a:p>
                      <a:r>
                        <a:rPr lang="it-IT" dirty="0" err="1" smtClean="0"/>
                        <a:t>Exports</a:t>
                      </a:r>
                      <a:r>
                        <a:rPr lang="it-IT" dirty="0" smtClean="0"/>
                        <a:t> from the UK, </a:t>
                      </a:r>
                      <a:r>
                        <a:rPr lang="it-IT" dirty="0" err="1" smtClean="0"/>
                        <a:t>billions</a:t>
                      </a:r>
                      <a:endParaRPr lang="en-GB" dirty="0"/>
                    </a:p>
                  </a:txBody>
                  <a:tcPr/>
                </a:tc>
                <a:tc>
                  <a:txBody>
                    <a:bodyPr/>
                    <a:lstStyle/>
                    <a:p>
                      <a:r>
                        <a:rPr lang="it-IT" dirty="0" err="1" smtClean="0"/>
                        <a:t>Exports</a:t>
                      </a:r>
                      <a:r>
                        <a:rPr lang="it-IT" dirty="0" smtClean="0"/>
                        <a:t> from the UK, </a:t>
                      </a:r>
                      <a:r>
                        <a:rPr lang="it-IT" dirty="0" err="1" smtClean="0"/>
                        <a:t>as</a:t>
                      </a:r>
                      <a:r>
                        <a:rPr lang="it-IT" dirty="0" smtClean="0"/>
                        <a:t> % of UK GDP</a:t>
                      </a:r>
                      <a:endParaRPr lang="en-GB" dirty="0"/>
                    </a:p>
                  </a:txBody>
                  <a:tcPr/>
                </a:tc>
              </a:tr>
              <a:tr h="370840">
                <a:tc>
                  <a:txBody>
                    <a:bodyPr/>
                    <a:lstStyle/>
                    <a:p>
                      <a:r>
                        <a:rPr lang="it-IT" dirty="0" err="1" smtClean="0"/>
                        <a:t>Ireland</a:t>
                      </a:r>
                      <a:endParaRPr lang="en-GB" dirty="0"/>
                    </a:p>
                  </a:txBody>
                  <a:tcPr/>
                </a:tc>
                <a:tc>
                  <a:txBody>
                    <a:bodyPr/>
                    <a:lstStyle/>
                    <a:p>
                      <a:r>
                        <a:rPr lang="it-IT" dirty="0" smtClean="0"/>
                        <a:t>15.28</a:t>
                      </a:r>
                      <a:endParaRPr lang="en-GB" dirty="0"/>
                    </a:p>
                  </a:txBody>
                  <a:tcPr/>
                </a:tc>
                <a:tc>
                  <a:txBody>
                    <a:bodyPr/>
                    <a:lstStyle/>
                    <a:p>
                      <a:r>
                        <a:rPr lang="it-IT" b="1" dirty="0" smtClean="0">
                          <a:solidFill>
                            <a:srgbClr val="FF0000"/>
                          </a:solidFill>
                        </a:rPr>
                        <a:t>14.1</a:t>
                      </a:r>
                      <a:endParaRPr lang="en-GB" b="1" dirty="0">
                        <a:solidFill>
                          <a:srgbClr val="FF0000"/>
                        </a:solidFill>
                      </a:endParaRPr>
                    </a:p>
                  </a:txBody>
                  <a:tcPr/>
                </a:tc>
                <a:tc>
                  <a:txBody>
                    <a:bodyPr/>
                    <a:lstStyle/>
                    <a:p>
                      <a:r>
                        <a:rPr lang="it-IT" dirty="0" smtClean="0"/>
                        <a:t>22.97</a:t>
                      </a:r>
                      <a:endParaRPr lang="en-GB" dirty="0"/>
                    </a:p>
                  </a:txBody>
                  <a:tcPr/>
                </a:tc>
                <a:tc>
                  <a:txBody>
                    <a:bodyPr/>
                    <a:lstStyle/>
                    <a:p>
                      <a:r>
                        <a:rPr lang="it-IT" dirty="0" smtClean="0"/>
                        <a:t>1.5</a:t>
                      </a:r>
                      <a:endParaRPr lang="en-GB" dirty="0"/>
                    </a:p>
                  </a:txBody>
                  <a:tcPr/>
                </a:tc>
              </a:tr>
              <a:tr h="370840">
                <a:tc>
                  <a:txBody>
                    <a:bodyPr/>
                    <a:lstStyle/>
                    <a:p>
                      <a:r>
                        <a:rPr lang="it-IT" dirty="0" smtClean="0"/>
                        <a:t>Germany</a:t>
                      </a:r>
                      <a:endParaRPr lang="en-GB" dirty="0"/>
                    </a:p>
                  </a:txBody>
                  <a:tcPr/>
                </a:tc>
                <a:tc>
                  <a:txBody>
                    <a:bodyPr/>
                    <a:lstStyle/>
                    <a:p>
                      <a:r>
                        <a:rPr lang="it-IT" dirty="0" smtClean="0"/>
                        <a:t>89.25</a:t>
                      </a:r>
                      <a:endParaRPr lang="en-GB" dirty="0"/>
                    </a:p>
                  </a:txBody>
                  <a:tcPr/>
                </a:tc>
                <a:tc>
                  <a:txBody>
                    <a:bodyPr/>
                    <a:lstStyle/>
                    <a:p>
                      <a:r>
                        <a:rPr lang="it-IT" dirty="0" smtClean="0"/>
                        <a:t>3.5</a:t>
                      </a:r>
                      <a:endParaRPr lang="en-GB" dirty="0"/>
                    </a:p>
                  </a:txBody>
                  <a:tcPr/>
                </a:tc>
                <a:tc>
                  <a:txBody>
                    <a:bodyPr/>
                    <a:lstStyle/>
                    <a:p>
                      <a:r>
                        <a:rPr lang="it-IT" dirty="0" smtClean="0"/>
                        <a:t>41.81</a:t>
                      </a:r>
                      <a:endParaRPr lang="en-GB" dirty="0"/>
                    </a:p>
                  </a:txBody>
                  <a:tcPr/>
                </a:tc>
                <a:tc>
                  <a:txBody>
                    <a:bodyPr/>
                    <a:lstStyle/>
                    <a:p>
                      <a:r>
                        <a:rPr lang="it-IT" b="1" dirty="0" smtClean="0">
                          <a:solidFill>
                            <a:srgbClr val="FF0000"/>
                          </a:solidFill>
                        </a:rPr>
                        <a:t>2.8</a:t>
                      </a:r>
                      <a:endParaRPr lang="en-GB" b="1" dirty="0">
                        <a:solidFill>
                          <a:srgbClr val="FF0000"/>
                        </a:solidFill>
                      </a:endParaRPr>
                    </a:p>
                  </a:txBody>
                  <a:tcPr/>
                </a:tc>
              </a:tr>
              <a:tr h="370840">
                <a:tc>
                  <a:txBody>
                    <a:bodyPr/>
                    <a:lstStyle/>
                    <a:p>
                      <a:r>
                        <a:rPr lang="it-IT" dirty="0" smtClean="0"/>
                        <a:t>France</a:t>
                      </a:r>
                      <a:endParaRPr lang="en-GB" dirty="0"/>
                    </a:p>
                  </a:txBody>
                  <a:tcPr/>
                </a:tc>
                <a:tc>
                  <a:txBody>
                    <a:bodyPr/>
                    <a:lstStyle/>
                    <a:p>
                      <a:r>
                        <a:rPr lang="it-IT" dirty="0" smtClean="0"/>
                        <a:t>32.13</a:t>
                      </a:r>
                      <a:endParaRPr lang="en-GB" dirty="0"/>
                    </a:p>
                  </a:txBody>
                  <a:tcPr/>
                </a:tc>
                <a:tc>
                  <a:txBody>
                    <a:bodyPr/>
                    <a:lstStyle/>
                    <a:p>
                      <a:r>
                        <a:rPr lang="it-IT" dirty="0" smtClean="0"/>
                        <a:t>2.1</a:t>
                      </a:r>
                      <a:endParaRPr lang="en-GB" dirty="0"/>
                    </a:p>
                  </a:txBody>
                  <a:tcPr/>
                </a:tc>
                <a:tc>
                  <a:txBody>
                    <a:bodyPr/>
                    <a:lstStyle/>
                    <a:p>
                      <a:r>
                        <a:rPr lang="it-IT" dirty="0" smtClean="0"/>
                        <a:t>24.49</a:t>
                      </a:r>
                      <a:endParaRPr lang="en-GB" dirty="0"/>
                    </a:p>
                  </a:txBody>
                  <a:tcPr/>
                </a:tc>
                <a:tc>
                  <a:txBody>
                    <a:bodyPr/>
                    <a:lstStyle/>
                    <a:p>
                      <a:r>
                        <a:rPr lang="it-IT" dirty="0" smtClean="0"/>
                        <a:t>1.6</a:t>
                      </a:r>
                      <a:endParaRPr lang="en-GB" dirty="0"/>
                    </a:p>
                  </a:txBody>
                  <a:tcPr/>
                </a:tc>
              </a:tr>
              <a:tr h="370840">
                <a:tc>
                  <a:txBody>
                    <a:bodyPr/>
                    <a:lstStyle/>
                    <a:p>
                      <a:r>
                        <a:rPr lang="it-IT" dirty="0" err="1" smtClean="0"/>
                        <a:t>Italy</a:t>
                      </a:r>
                      <a:endParaRPr lang="en-GB" dirty="0"/>
                    </a:p>
                  </a:txBody>
                  <a:tcPr/>
                </a:tc>
                <a:tc>
                  <a:txBody>
                    <a:bodyPr/>
                    <a:lstStyle/>
                    <a:p>
                      <a:r>
                        <a:rPr lang="it-IT" dirty="0" smtClean="0"/>
                        <a:t>22.46</a:t>
                      </a:r>
                      <a:endParaRPr lang="en-GB" dirty="0"/>
                    </a:p>
                  </a:txBody>
                  <a:tcPr/>
                </a:tc>
                <a:tc>
                  <a:txBody>
                    <a:bodyPr/>
                    <a:lstStyle/>
                    <a:p>
                      <a:r>
                        <a:rPr lang="it-IT" dirty="0" smtClean="0"/>
                        <a:t>1.6</a:t>
                      </a:r>
                      <a:endParaRPr lang="en-GB" dirty="0"/>
                    </a:p>
                  </a:txBody>
                  <a:tcPr/>
                </a:tc>
                <a:tc>
                  <a:txBody>
                    <a:bodyPr/>
                    <a:lstStyle/>
                    <a:p>
                      <a:r>
                        <a:rPr lang="it-IT" dirty="0" smtClean="0"/>
                        <a:t>11.59</a:t>
                      </a:r>
                      <a:endParaRPr lang="en-GB" dirty="0"/>
                    </a:p>
                  </a:txBody>
                  <a:tcPr/>
                </a:tc>
                <a:tc>
                  <a:txBody>
                    <a:bodyPr/>
                    <a:lstStyle/>
                    <a:p>
                      <a:r>
                        <a:rPr lang="it-IT" dirty="0" smtClean="0"/>
                        <a:t>0.8</a:t>
                      </a:r>
                      <a:endParaRPr lang="en-GB" dirty="0"/>
                    </a:p>
                  </a:txBody>
                  <a:tcPr/>
                </a:tc>
              </a:tr>
              <a:tr h="370840">
                <a:tc>
                  <a:txBody>
                    <a:bodyPr/>
                    <a:lstStyle/>
                    <a:p>
                      <a:r>
                        <a:rPr lang="it-IT" dirty="0" err="1" smtClean="0"/>
                        <a:t>Belgium</a:t>
                      </a:r>
                      <a:endParaRPr lang="en-GB" dirty="0"/>
                    </a:p>
                  </a:txBody>
                  <a:tcPr/>
                </a:tc>
                <a:tc>
                  <a:txBody>
                    <a:bodyPr/>
                    <a:lstStyle/>
                    <a:p>
                      <a:r>
                        <a:rPr lang="it-IT" dirty="0" smtClean="0"/>
                        <a:t>31.74</a:t>
                      </a:r>
                      <a:endParaRPr lang="en-GB" dirty="0"/>
                    </a:p>
                  </a:txBody>
                  <a:tcPr/>
                </a:tc>
                <a:tc>
                  <a:txBody>
                    <a:bodyPr/>
                    <a:lstStyle/>
                    <a:p>
                      <a:r>
                        <a:rPr lang="it-IT" dirty="0" smtClean="0"/>
                        <a:t>7.3</a:t>
                      </a:r>
                      <a:endParaRPr lang="en-GB" dirty="0"/>
                    </a:p>
                  </a:txBody>
                  <a:tcPr/>
                </a:tc>
                <a:tc>
                  <a:txBody>
                    <a:bodyPr/>
                    <a:lstStyle/>
                    <a:p>
                      <a:r>
                        <a:rPr lang="it-IT" dirty="0" smtClean="0"/>
                        <a:t>15.99</a:t>
                      </a:r>
                      <a:endParaRPr lang="en-GB" dirty="0"/>
                    </a:p>
                  </a:txBody>
                  <a:tcPr/>
                </a:tc>
                <a:tc>
                  <a:txBody>
                    <a:bodyPr/>
                    <a:lstStyle/>
                    <a:p>
                      <a:r>
                        <a:rPr lang="it-IT" dirty="0" smtClean="0"/>
                        <a:t>1.1</a:t>
                      </a:r>
                      <a:endParaRPr lang="en-GB" dirty="0"/>
                    </a:p>
                  </a:txBody>
                  <a:tcPr/>
                </a:tc>
              </a:tr>
              <a:tr h="370840">
                <a:tc>
                  <a:txBody>
                    <a:bodyPr/>
                    <a:lstStyle/>
                    <a:p>
                      <a:r>
                        <a:rPr lang="it-IT" dirty="0" smtClean="0"/>
                        <a:t>Poland</a:t>
                      </a:r>
                      <a:endParaRPr lang="en-GB" dirty="0"/>
                    </a:p>
                  </a:txBody>
                  <a:tcPr/>
                </a:tc>
                <a:tc>
                  <a:txBody>
                    <a:bodyPr/>
                    <a:lstStyle/>
                    <a:p>
                      <a:r>
                        <a:rPr lang="it-IT" dirty="0" smtClean="0"/>
                        <a:t>12.08</a:t>
                      </a:r>
                      <a:endParaRPr lang="en-GB" dirty="0"/>
                    </a:p>
                  </a:txBody>
                  <a:tcPr/>
                </a:tc>
                <a:tc>
                  <a:txBody>
                    <a:bodyPr/>
                    <a:lstStyle/>
                    <a:p>
                      <a:r>
                        <a:rPr lang="it-IT" dirty="0" smtClean="0"/>
                        <a:t>3.3</a:t>
                      </a:r>
                      <a:endParaRPr lang="en-GB" dirty="0"/>
                    </a:p>
                  </a:txBody>
                  <a:tcPr/>
                </a:tc>
                <a:tc>
                  <a:txBody>
                    <a:bodyPr/>
                    <a:lstStyle/>
                    <a:p>
                      <a:r>
                        <a:rPr lang="it-IT" dirty="0" smtClean="0"/>
                        <a:t>4.98</a:t>
                      </a:r>
                      <a:endParaRPr lang="en-GB" dirty="0"/>
                    </a:p>
                  </a:txBody>
                  <a:tcPr/>
                </a:tc>
                <a:tc>
                  <a:txBody>
                    <a:bodyPr/>
                    <a:lstStyle/>
                    <a:p>
                      <a:r>
                        <a:rPr lang="it-IT" dirty="0" smtClean="0"/>
                        <a:t>0.3</a:t>
                      </a:r>
                      <a:endParaRPr lang="en-GB" dirty="0"/>
                    </a:p>
                  </a:txBody>
                  <a:tcPr/>
                </a:tc>
              </a:tr>
            </a:tbl>
          </a:graphicData>
        </a:graphic>
      </p:graphicFrame>
      <p:sp>
        <p:nvSpPr>
          <p:cNvPr id="7" name="Segnaposto contenuto 2"/>
          <p:cNvSpPr txBox="1">
            <a:spLocks/>
          </p:cNvSpPr>
          <p:nvPr/>
        </p:nvSpPr>
        <p:spPr>
          <a:xfrm>
            <a:off x="107504" y="4293096"/>
            <a:ext cx="8928992" cy="2564904"/>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it-IT" sz="2400" i="1" dirty="0" smtClean="0">
                <a:solidFill>
                  <a:srgbClr val="FF0000"/>
                </a:solidFill>
              </a:rPr>
              <a:t>export to </a:t>
            </a:r>
            <a:r>
              <a:rPr lang="it-IT" sz="2400" i="1" dirty="0" err="1" smtClean="0">
                <a:solidFill>
                  <a:srgbClr val="FF0000"/>
                </a:solidFill>
              </a:rPr>
              <a:t>uk</a:t>
            </a:r>
            <a:r>
              <a:rPr lang="it-IT" sz="2400" i="1" dirty="0" smtClean="0">
                <a:solidFill>
                  <a:srgbClr val="FF0000"/>
                </a:solidFill>
              </a:rPr>
              <a:t>/ </a:t>
            </a:r>
            <a:r>
              <a:rPr lang="it-IT" sz="2400" i="1" dirty="0" err="1" smtClean="0">
                <a:solidFill>
                  <a:srgbClr val="FF0000"/>
                </a:solidFill>
              </a:rPr>
              <a:t>exporter</a:t>
            </a:r>
            <a:r>
              <a:rPr lang="it-IT" sz="2400" i="1" dirty="0" smtClean="0">
                <a:solidFill>
                  <a:srgbClr val="FF0000"/>
                </a:solidFill>
              </a:rPr>
              <a:t> GDP </a:t>
            </a:r>
            <a:r>
              <a:rPr lang="it-IT" sz="2400" i="1" dirty="0" err="1" smtClean="0">
                <a:solidFill>
                  <a:srgbClr val="0070C0"/>
                </a:solidFill>
              </a:rPr>
              <a:t>highest</a:t>
            </a:r>
            <a:r>
              <a:rPr lang="it-IT" sz="2400" i="1" dirty="0" smtClean="0">
                <a:solidFill>
                  <a:srgbClr val="0070C0"/>
                </a:solidFill>
              </a:rPr>
              <a:t> for </a:t>
            </a:r>
            <a:r>
              <a:rPr lang="it-IT" sz="2400" i="1" dirty="0" err="1" smtClean="0">
                <a:solidFill>
                  <a:srgbClr val="FF0000"/>
                </a:solidFill>
              </a:rPr>
              <a:t>Ireland</a:t>
            </a:r>
            <a:r>
              <a:rPr lang="it-IT" sz="2400" i="1" dirty="0" smtClean="0">
                <a:solidFill>
                  <a:srgbClr val="FF0000"/>
                </a:solidFill>
              </a:rPr>
              <a:t>, </a:t>
            </a:r>
            <a:r>
              <a:rPr lang="it-IT" sz="2400" i="1" dirty="0" err="1" smtClean="0"/>
              <a:t>Luxemburg</a:t>
            </a:r>
            <a:r>
              <a:rPr lang="it-IT" sz="2400" i="1" dirty="0" smtClean="0"/>
              <a:t>, Malta, The Netherlands,</a:t>
            </a:r>
            <a:r>
              <a:rPr lang="it-IT" sz="2400" i="1" dirty="0" smtClean="0">
                <a:solidFill>
                  <a:srgbClr val="FF0000"/>
                </a:solidFill>
              </a:rPr>
              <a:t> </a:t>
            </a:r>
            <a:r>
              <a:rPr lang="it-IT" sz="2400" i="1" dirty="0" err="1" smtClean="0">
                <a:solidFill>
                  <a:srgbClr val="FF0000"/>
                </a:solidFill>
              </a:rPr>
              <a:t>Belgium</a:t>
            </a:r>
            <a:r>
              <a:rPr lang="it-IT" sz="2400" i="1" dirty="0" smtClean="0"/>
              <a:t>, </a:t>
            </a:r>
            <a:r>
              <a:rPr lang="it-IT" sz="2400" i="1" dirty="0" err="1" smtClean="0"/>
              <a:t>Slovack</a:t>
            </a:r>
            <a:r>
              <a:rPr lang="it-IT" sz="2400" i="1" dirty="0" smtClean="0"/>
              <a:t> R</a:t>
            </a:r>
            <a:r>
              <a:rPr lang="it-IT" sz="2400" i="1" dirty="0" smtClean="0">
                <a:solidFill>
                  <a:srgbClr val="FF0000"/>
                </a:solidFill>
              </a:rPr>
              <a:t>. ; Export from </a:t>
            </a:r>
            <a:r>
              <a:rPr lang="it-IT" sz="2400" i="1" dirty="0" err="1" smtClean="0">
                <a:solidFill>
                  <a:srgbClr val="FF0000"/>
                </a:solidFill>
              </a:rPr>
              <a:t>uk</a:t>
            </a:r>
            <a:r>
              <a:rPr lang="it-IT" sz="2400" i="1" dirty="0" smtClean="0">
                <a:solidFill>
                  <a:srgbClr val="FF0000"/>
                </a:solidFill>
              </a:rPr>
              <a:t>/</a:t>
            </a:r>
            <a:r>
              <a:rPr lang="it-IT" sz="2400" i="1" dirty="0" err="1" smtClean="0">
                <a:solidFill>
                  <a:srgbClr val="FF0000"/>
                </a:solidFill>
              </a:rPr>
              <a:t>uk</a:t>
            </a:r>
            <a:r>
              <a:rPr lang="it-IT" sz="2400" i="1" dirty="0" smtClean="0">
                <a:solidFill>
                  <a:srgbClr val="FF0000"/>
                </a:solidFill>
              </a:rPr>
              <a:t> GDP </a:t>
            </a:r>
            <a:r>
              <a:rPr lang="it-IT" sz="2400" i="1" dirty="0" err="1">
                <a:solidFill>
                  <a:srgbClr val="0070C0"/>
                </a:solidFill>
              </a:rPr>
              <a:t>highest</a:t>
            </a:r>
            <a:r>
              <a:rPr lang="it-IT" sz="2400" i="1" dirty="0">
                <a:solidFill>
                  <a:srgbClr val="0070C0"/>
                </a:solidFill>
              </a:rPr>
              <a:t> for </a:t>
            </a:r>
            <a:r>
              <a:rPr lang="it-IT" sz="2400" i="1" dirty="0" smtClean="0">
                <a:solidFill>
                  <a:srgbClr val="FF0000"/>
                </a:solidFill>
              </a:rPr>
              <a:t>Germany, </a:t>
            </a:r>
            <a:r>
              <a:rPr lang="it-IT" sz="2400" i="1" dirty="0" smtClean="0"/>
              <a:t>The Netherlands</a:t>
            </a:r>
            <a:r>
              <a:rPr lang="it-IT" sz="2400" i="1" dirty="0" smtClean="0">
                <a:solidFill>
                  <a:srgbClr val="FF0000"/>
                </a:solidFill>
              </a:rPr>
              <a:t>, </a:t>
            </a:r>
            <a:r>
              <a:rPr lang="it-IT" sz="2400" i="1" dirty="0" err="1" smtClean="0">
                <a:solidFill>
                  <a:srgbClr val="FF0000"/>
                </a:solidFill>
              </a:rPr>
              <a:t>Ireland</a:t>
            </a:r>
            <a:endParaRPr lang="it-IT" sz="2400" i="1" dirty="0" smtClean="0">
              <a:solidFill>
                <a:srgbClr val="FF0000"/>
              </a:solidFill>
            </a:endParaRPr>
          </a:p>
          <a:p>
            <a:pPr marL="0" indent="0">
              <a:buNone/>
            </a:pPr>
            <a:endParaRPr lang="en-GB" dirty="0" smtClean="0"/>
          </a:p>
          <a:p>
            <a:pPr marL="0" indent="0">
              <a:buNone/>
            </a:pPr>
            <a:r>
              <a:rPr lang="en-GB" dirty="0" smtClean="0"/>
              <a:t>Joining </a:t>
            </a:r>
            <a:r>
              <a:rPr lang="en-GB" dirty="0"/>
              <a:t>the EU </a:t>
            </a:r>
            <a:r>
              <a:rPr lang="en-GB" dirty="0" smtClean="0"/>
              <a:t>for UK meant </a:t>
            </a:r>
            <a:r>
              <a:rPr lang="en-GB" dirty="0"/>
              <a:t>not just joining a different integration model (customs union </a:t>
            </a:r>
            <a:r>
              <a:rPr lang="en-GB" dirty="0" smtClean="0"/>
              <a:t>from </a:t>
            </a:r>
            <a:r>
              <a:rPr lang="en-GB" dirty="0"/>
              <a:t>free trade area) but also </a:t>
            </a:r>
            <a:r>
              <a:rPr lang="en-GB" b="1" dirty="0">
                <a:solidFill>
                  <a:srgbClr val="FF0000"/>
                </a:solidFill>
              </a:rPr>
              <a:t>joining a process of continuous, deepening or “ever closer” </a:t>
            </a:r>
            <a:r>
              <a:rPr lang="en-GB" b="1" dirty="0" smtClean="0">
                <a:solidFill>
                  <a:srgbClr val="FF0000"/>
                </a:solidFill>
              </a:rPr>
              <a:t>integration</a:t>
            </a:r>
            <a:r>
              <a:rPr lang="en-GB" dirty="0"/>
              <a:t>. </a:t>
            </a:r>
            <a:endParaRPr lang="en-GB" dirty="0" smtClean="0"/>
          </a:p>
          <a:p>
            <a:pPr marL="0" indent="0">
              <a:buNone/>
            </a:pPr>
            <a:r>
              <a:rPr lang="en-GB" dirty="0" smtClean="0"/>
              <a:t>The  </a:t>
            </a:r>
            <a:r>
              <a:rPr lang="en-GB" b="1" dirty="0">
                <a:solidFill>
                  <a:srgbClr val="FF0000"/>
                </a:solidFill>
              </a:rPr>
              <a:t>Single Market </a:t>
            </a:r>
            <a:r>
              <a:rPr lang="en-GB" dirty="0"/>
              <a:t>has had an important role </a:t>
            </a:r>
            <a:r>
              <a:rPr lang="en-GB" b="1" dirty="0">
                <a:solidFill>
                  <a:srgbClr val="FF0000"/>
                </a:solidFill>
              </a:rPr>
              <a:t>in developing various industries</a:t>
            </a:r>
            <a:r>
              <a:rPr lang="en-GB" dirty="0"/>
              <a:t> in which the </a:t>
            </a:r>
            <a:r>
              <a:rPr lang="en-GB" b="1" dirty="0">
                <a:solidFill>
                  <a:srgbClr val="FF0000"/>
                </a:solidFill>
              </a:rPr>
              <a:t>UK is competitive today but was not in the </a:t>
            </a:r>
            <a:r>
              <a:rPr lang="en-GB" b="1" dirty="0" smtClean="0">
                <a:solidFill>
                  <a:srgbClr val="FF0000"/>
                </a:solidFill>
              </a:rPr>
              <a:t>mid-1980s</a:t>
            </a:r>
            <a:r>
              <a:rPr lang="en-GB" dirty="0" smtClean="0"/>
              <a:t>., ex: </a:t>
            </a:r>
            <a:r>
              <a:rPr lang="en-GB" b="1" dirty="0" smtClean="0">
                <a:solidFill>
                  <a:srgbClr val="FF0000"/>
                </a:solidFill>
              </a:rPr>
              <a:t>Services</a:t>
            </a:r>
            <a:r>
              <a:rPr lang="en-GB" b="1" dirty="0">
                <a:solidFill>
                  <a:srgbClr val="FF0000"/>
                </a:solidFill>
              </a:rPr>
              <a:t>, automobile and pharmaceutical</a:t>
            </a:r>
            <a:r>
              <a:rPr lang="en-GB" dirty="0"/>
              <a:t> </a:t>
            </a:r>
            <a:r>
              <a:rPr lang="en-GB" dirty="0" smtClean="0"/>
              <a:t>industries</a:t>
            </a:r>
            <a:endParaRPr lang="en-GB" dirty="0"/>
          </a:p>
        </p:txBody>
      </p:sp>
    </p:spTree>
    <p:extLst>
      <p:ext uri="{BB962C8B-B14F-4D97-AF65-F5344CB8AC3E}">
        <p14:creationId xmlns:p14="http://schemas.microsoft.com/office/powerpoint/2010/main" val="371828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1915</TotalTime>
  <Words>5700</Words>
  <Application>Microsoft Office PowerPoint</Application>
  <PresentationFormat>Presentazione su schermo (4:3)</PresentationFormat>
  <Paragraphs>617</Paragraphs>
  <Slides>59</Slides>
  <Notes>23</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59</vt:i4>
      </vt:variant>
    </vt:vector>
  </HeadingPairs>
  <TitlesOfParts>
    <vt:vector size="72" baseType="lpstr">
      <vt:lpstr>ＭＳ Ｐゴシック</vt:lpstr>
      <vt:lpstr>SimSun</vt:lpstr>
      <vt:lpstr>Arial</vt:lpstr>
      <vt:lpstr>Calibri</vt:lpstr>
      <vt:lpstr>Georgia</vt:lpstr>
      <vt:lpstr>Lucida Sans</vt:lpstr>
      <vt:lpstr>OfficinaSans-Book</vt:lpstr>
      <vt:lpstr>Tahoma</vt:lpstr>
      <vt:lpstr>Times</vt:lpstr>
      <vt:lpstr>Times New Roman</vt:lpstr>
      <vt:lpstr>Verdana</vt:lpstr>
      <vt:lpstr>Wingdings</vt:lpstr>
      <vt:lpstr>Tema di Office</vt:lpstr>
      <vt:lpstr>E&amp;D International Trade Lecture 14</vt:lpstr>
      <vt:lpstr>Presentazione standard di PowerPoint</vt:lpstr>
      <vt:lpstr>Presentazione standard di PowerPoint</vt:lpstr>
      <vt:lpstr>Next week: Brexit</vt:lpstr>
      <vt:lpstr>Articles that can be used for presentation on Brexit</vt:lpstr>
      <vt:lpstr>Where are we in Brexit?</vt:lpstr>
      <vt:lpstr>Estimates of GDP and productivity in UK</vt:lpstr>
      <vt:lpstr>Channels through which the UK economy benefited from EU membership… (and EU from UK)</vt:lpstr>
      <vt:lpstr>The example of Trade: high but differentiated integration</vt:lpstr>
      <vt:lpstr>Clear?</vt:lpstr>
      <vt:lpstr>Summary: From H-O to new trade theory</vt:lpstr>
      <vt:lpstr>Hence, according to traditional  theories</vt:lpstr>
      <vt:lpstr>New trade theory: Intellectual history</vt:lpstr>
      <vt:lpstr>Intra industry trade grew rapidly from 1960-1990 then stabilized at high level</vt:lpstr>
      <vt:lpstr>New Trade: Intellectual history (cont’d)</vt:lpstr>
      <vt:lpstr>New Trade: Intellectual history (cont’d)</vt:lpstr>
      <vt:lpstr>New Trade: Intellectual history (cont’d)</vt:lpstr>
      <vt:lpstr>Krugman model: basic idea</vt:lpstr>
      <vt:lpstr>Trade facts in search of better theory</vt:lpstr>
      <vt:lpstr>Basics of Imperfect Competition</vt:lpstr>
      <vt:lpstr>Basics of Imperfect Competition</vt:lpstr>
      <vt:lpstr>Basics of Imperfect Competition</vt:lpstr>
      <vt:lpstr>Trade Under Monopolistic Competition</vt:lpstr>
      <vt:lpstr>Trade under Monopolistic Competition</vt:lpstr>
      <vt:lpstr>Internal economies of scale</vt:lpstr>
      <vt:lpstr>External economies of scale</vt:lpstr>
      <vt:lpstr>Trade Under Monopolistic Competition</vt:lpstr>
      <vt:lpstr>Trade Under Monopolistic Competition</vt:lpstr>
      <vt:lpstr>Monopolistic Competition (LR) (no trade)</vt:lpstr>
      <vt:lpstr>Presentazione standard di PowerPoint</vt:lpstr>
      <vt:lpstr>Trade Under Monopolistic Competition</vt:lpstr>
      <vt:lpstr>Long-Run Equilibrium with Trade</vt:lpstr>
      <vt:lpstr>Short-Run Equilibrium with Trade</vt:lpstr>
      <vt:lpstr>Trade &amp; Monopolistic Competition</vt:lpstr>
      <vt:lpstr>Trade Under Monopolistic Competition</vt:lpstr>
      <vt:lpstr>Trade Under Monopolistic Competition</vt:lpstr>
      <vt:lpstr>Comparison long-run equilibrium with trade versus equilibrium  without trade</vt:lpstr>
      <vt:lpstr>Sources of gains for consumers</vt:lpstr>
      <vt:lpstr>Summary: Monopolistic Competition</vt:lpstr>
      <vt:lpstr>Summary: new trade theory</vt:lpstr>
      <vt:lpstr>Demand &amp; Product differentiation</vt:lpstr>
      <vt:lpstr>Presentazione standard di PowerPoint</vt:lpstr>
      <vt:lpstr>Presentazione standard di PowerPoint</vt:lpstr>
      <vt:lpstr>Economies of scale</vt:lpstr>
      <vt:lpstr>Presentazione standard di PowerPoint</vt:lpstr>
      <vt:lpstr>Presentazione standard di PowerPoint</vt:lpstr>
      <vt:lpstr>Presentazione standard di PowerPoint</vt:lpstr>
      <vt:lpstr>Gains from trade</vt:lpstr>
      <vt:lpstr>Implications of new trade theory</vt:lpstr>
      <vt:lpstr>Some Problematic Predictions of the new theory</vt:lpstr>
      <vt:lpstr>Criticism of new trade theory</vt:lpstr>
      <vt:lpstr>Similarity = Trade</vt:lpstr>
      <vt:lpstr>Inter-industry Trade</vt:lpstr>
      <vt:lpstr>Fig. 6-6: Trade in a World Without  Increasing Returns</vt:lpstr>
      <vt:lpstr>Intra-industry Trade</vt:lpstr>
      <vt:lpstr>Fig. 6-7: Trade with Increasing Returns and Monopolistic Competition</vt:lpstr>
      <vt:lpstr>Inter-industry and Intra-industry Trade</vt:lpstr>
      <vt:lpstr>Inter-industry and  Intra-industry Trade (cont.)</vt:lpstr>
      <vt:lpstr>Inter-industry and  Intra-industry Trade (cont.)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 Economia Internazionale Lecture</dc:title>
  <dc:creator>Giovannetti</dc:creator>
  <cp:lastModifiedBy>GiorgiaG</cp:lastModifiedBy>
  <cp:revision>173</cp:revision>
  <dcterms:created xsi:type="dcterms:W3CDTF">2010-04-01T21:28:44Z</dcterms:created>
  <dcterms:modified xsi:type="dcterms:W3CDTF">2019-10-31T22:44:56Z</dcterms:modified>
</cp:coreProperties>
</file>