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7" r:id="rId1"/>
  </p:sldMasterIdLst>
  <p:sldIdLst>
    <p:sldId id="256" r:id="rId2"/>
    <p:sldId id="361" r:id="rId3"/>
    <p:sldId id="357" r:id="rId4"/>
    <p:sldId id="351" r:id="rId5"/>
    <p:sldId id="352" r:id="rId6"/>
    <p:sldId id="353" r:id="rId7"/>
    <p:sldId id="354" r:id="rId8"/>
    <p:sldId id="355" r:id="rId9"/>
    <p:sldId id="358" r:id="rId10"/>
    <p:sldId id="359" r:id="rId11"/>
    <p:sldId id="360" r:id="rId12"/>
    <p:sldId id="258" r:id="rId13"/>
    <p:sldId id="259" r:id="rId14"/>
    <p:sldId id="324" r:id="rId15"/>
    <p:sldId id="298" r:id="rId16"/>
    <p:sldId id="260" r:id="rId17"/>
    <p:sldId id="325" r:id="rId18"/>
    <p:sldId id="261" r:id="rId19"/>
    <p:sldId id="263" r:id="rId20"/>
    <p:sldId id="264" r:id="rId21"/>
    <p:sldId id="271" r:id="rId22"/>
    <p:sldId id="290" r:id="rId23"/>
    <p:sldId id="309" r:id="rId24"/>
    <p:sldId id="347" r:id="rId25"/>
    <p:sldId id="272" r:id="rId26"/>
    <p:sldId id="274" r:id="rId27"/>
    <p:sldId id="350" r:id="rId28"/>
    <p:sldId id="292" r:id="rId29"/>
    <p:sldId id="348" r:id="rId30"/>
    <p:sldId id="340" r:id="rId31"/>
    <p:sldId id="349" r:id="rId32"/>
    <p:sldId id="282" r:id="rId33"/>
    <p:sldId id="328" r:id="rId34"/>
    <p:sldId id="296" r:id="rId35"/>
    <p:sldId id="301" r:id="rId36"/>
    <p:sldId id="343" r:id="rId37"/>
    <p:sldId id="346" r:id="rId38"/>
    <p:sldId id="335" r:id="rId39"/>
    <p:sldId id="336" r:id="rId40"/>
    <p:sldId id="291" r:id="rId41"/>
    <p:sldId id="356" r:id="rId42"/>
    <p:sldId id="289"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29" autoAdjust="0"/>
  </p:normalViewPr>
  <p:slideViewPr>
    <p:cSldViewPr snapToGrid="0">
      <p:cViewPr varScale="1">
        <p:scale>
          <a:sx n="81" d="100"/>
          <a:sy n="81" d="100"/>
        </p:scale>
        <p:origin x="120" y="5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it-IT" smtClean="0"/>
              <a:t>Fare clic per modificare stile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3/6/2019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3/6/2019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it-IT" smtClean="0"/>
              <a:t>Fare clic per modificare stile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it-IT" smtClean="0"/>
              <a:t>Fare clic per modificare stile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p>
            <a:fld id="{48A87A34-81AB-432B-8DAE-1953F412C126}" type="datetimeFigureOut">
              <a:rPr lang="en-US" smtClean="0"/>
              <a:t>3/6/2019</a:t>
            </a:fld>
            <a:endParaRPr lang="en-US" dirty="0"/>
          </a:p>
        </p:txBody>
      </p:sp>
      <p:sp>
        <p:nvSpPr>
          <p:cNvPr id="9" name="Slide Number Placeholder 8"/>
          <p:cNvSpPr>
            <a:spLocks noGrp="1"/>
          </p:cNvSpPr>
          <p:nvPr>
            <p:ph type="sldNum" sz="quarter" idx="11"/>
          </p:nvPr>
        </p:nvSpPr>
        <p:spPr/>
        <p:txBody>
          <a:bodyPr/>
          <a:lstStyle/>
          <a:p>
            <a:fld id="{6D22F896-40B5-4ADD-8801-0D06FADFA095}" type="slidenum">
              <a:rPr lang="en-US" smtClean="0"/>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D22F896-40B5-4ADD-8801-0D06FADFA095}" type="slidenum">
              <a:rPr lang="en-US" smtClean="0"/>
              <a:pPr/>
              <a:t>‹N›</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48A87A34-81AB-432B-8DAE-1953F412C126}" type="datetimeFigureOut">
              <a:rPr lang="en-US" smtClean="0"/>
              <a:pPr/>
              <a:t>3/6/2019</a:t>
            </a:fld>
            <a:endParaRPr lang="en-US" dirty="0"/>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68013" y="85628"/>
            <a:ext cx="8791575" cy="3163599"/>
          </a:xfrm>
        </p:spPr>
        <p:txBody>
          <a:bodyPr>
            <a:noAutofit/>
          </a:bodyPr>
          <a:lstStyle/>
          <a:p>
            <a:pPr algn="ctr"/>
            <a:r>
              <a:rPr lang="it-IT" sz="5400" dirty="0" smtClean="0"/>
              <a:t>L’IMPATTO </a:t>
            </a:r>
            <a:br>
              <a:rPr lang="it-IT" sz="5400" dirty="0" smtClean="0"/>
            </a:br>
            <a:r>
              <a:rPr lang="it-IT" sz="5400" dirty="0" smtClean="0"/>
              <a:t>DELLA TECNOLOGIA </a:t>
            </a:r>
            <a:br>
              <a:rPr lang="it-IT" sz="5400" dirty="0" smtClean="0"/>
            </a:br>
            <a:r>
              <a:rPr lang="it-IT" sz="5400" dirty="0" smtClean="0"/>
              <a:t>SUL DIRITTO</a:t>
            </a:r>
            <a:endParaRPr lang="it-IT" sz="5400" i="1" dirty="0"/>
          </a:p>
        </p:txBody>
      </p:sp>
      <p:sp>
        <p:nvSpPr>
          <p:cNvPr id="3" name="Sottotitolo 2"/>
          <p:cNvSpPr>
            <a:spLocks noGrp="1"/>
          </p:cNvSpPr>
          <p:nvPr>
            <p:ph type="subTitle" idx="1"/>
          </p:nvPr>
        </p:nvSpPr>
        <p:spPr>
          <a:xfrm>
            <a:off x="1876424" y="3851563"/>
            <a:ext cx="8791575" cy="2535381"/>
          </a:xfrm>
        </p:spPr>
        <p:txBody>
          <a:bodyPr>
            <a:normAutofit/>
          </a:bodyPr>
          <a:lstStyle/>
          <a:p>
            <a:pPr algn="ctr"/>
            <a:endParaRPr lang="it-IT" sz="2800" cap="none" dirty="0" smtClean="0">
              <a:solidFill>
                <a:schemeClr val="tx1"/>
              </a:solidFill>
            </a:endParaRPr>
          </a:p>
          <a:p>
            <a:pPr algn="ctr"/>
            <a:r>
              <a:rPr lang="it-IT" sz="2800" cap="none" dirty="0" smtClean="0">
                <a:solidFill>
                  <a:schemeClr val="tx1"/>
                </a:solidFill>
              </a:rPr>
              <a:t>Alberto De Franceschi</a:t>
            </a:r>
          </a:p>
          <a:p>
            <a:pPr algn="ctr"/>
            <a:endParaRPr lang="it-IT" cap="none" dirty="0" smtClean="0">
              <a:solidFill>
                <a:schemeClr val="tx1"/>
              </a:solidFill>
            </a:endParaRPr>
          </a:p>
          <a:p>
            <a:pPr algn="ctr"/>
            <a:r>
              <a:rPr lang="it-IT" sz="2600" i="1" cap="none" dirty="0" smtClean="0">
                <a:solidFill>
                  <a:schemeClr val="tx1"/>
                </a:solidFill>
              </a:rPr>
              <a:t>Università degli Studi di Ferrara</a:t>
            </a:r>
          </a:p>
        </p:txBody>
      </p:sp>
    </p:spTree>
    <p:extLst>
      <p:ext uri="{BB962C8B-B14F-4D97-AF65-F5344CB8AC3E}">
        <p14:creationId xmlns:p14="http://schemas.microsoft.com/office/powerpoint/2010/main" val="260368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4400" dirty="0" err="1" smtClean="0">
                <a:cs typeface="Arial"/>
              </a:rPr>
              <a:t>IoT</a:t>
            </a:r>
            <a:r>
              <a:rPr lang="it-IT" sz="4400" dirty="0" smtClean="0">
                <a:cs typeface="Arial"/>
              </a:rPr>
              <a:t>, interoperabilità e </a:t>
            </a:r>
            <a:r>
              <a:rPr lang="it-IT" sz="4400" dirty="0" err="1" smtClean="0">
                <a:cs typeface="Arial"/>
              </a:rPr>
              <a:t>updates</a:t>
            </a:r>
            <a:r>
              <a:rPr lang="it-IT" sz="4400" dirty="0"/>
              <a:t/>
            </a:r>
            <a:br>
              <a:rPr lang="it-IT" sz="4400" dirty="0"/>
            </a:br>
            <a:endParaRPr lang="it-IT" sz="4400" dirty="0"/>
          </a:p>
        </p:txBody>
      </p:sp>
      <p:sp>
        <p:nvSpPr>
          <p:cNvPr id="3" name="Segnaposto contenuto 2"/>
          <p:cNvSpPr>
            <a:spLocks noGrp="1"/>
          </p:cNvSpPr>
          <p:nvPr>
            <p:ph idx="1"/>
          </p:nvPr>
        </p:nvSpPr>
        <p:spPr>
          <a:xfrm>
            <a:off x="1120000" y="1417637"/>
            <a:ext cx="10233800" cy="5086401"/>
          </a:xfrm>
        </p:spPr>
        <p:txBody>
          <a:bodyPr>
            <a:normAutofit fontScale="92500" lnSpcReduction="10000"/>
          </a:bodyPr>
          <a:lstStyle/>
          <a:p>
            <a:pPr marL="0" indent="0">
              <a:buNone/>
            </a:pPr>
            <a:r>
              <a:rPr lang="it-IT" dirty="0" smtClean="0"/>
              <a:t> </a:t>
            </a:r>
          </a:p>
          <a:p>
            <a:pPr marL="457200" indent="-457200"/>
            <a:r>
              <a:rPr lang="it-IT" sz="3200" dirty="0" smtClean="0"/>
              <a:t>Il problema dell’</a:t>
            </a:r>
            <a:r>
              <a:rPr lang="it-IT" sz="3200" b="1" dirty="0" smtClean="0"/>
              <a:t>obsolescenza programmata</a:t>
            </a:r>
          </a:p>
          <a:p>
            <a:pPr marL="0" indent="0">
              <a:buNone/>
            </a:pPr>
            <a:endParaRPr lang="it-IT" sz="3200" b="1" dirty="0" smtClean="0"/>
          </a:p>
          <a:p>
            <a:pPr marL="754380" lvl="1" indent="-457200"/>
            <a:r>
              <a:rPr lang="it-IT" sz="3000" dirty="0" smtClean="0"/>
              <a:t>valutazione della conformità del bene al momento della consegna &gt;</a:t>
            </a:r>
            <a:r>
              <a:rPr lang="it-IT" sz="3000" dirty="0"/>
              <a:t> </a:t>
            </a:r>
            <a:r>
              <a:rPr lang="it-IT" sz="3000" dirty="0" smtClean="0"/>
              <a:t>mantenimento della conformità del bene durante il periodo di utilizzo (nuova «EU Sales Directive»)</a:t>
            </a:r>
          </a:p>
          <a:p>
            <a:pPr marL="297180" lvl="1" indent="0">
              <a:buNone/>
            </a:pPr>
            <a:endParaRPr lang="it-IT" sz="3000" dirty="0" smtClean="0"/>
          </a:p>
          <a:p>
            <a:pPr marL="754380" lvl="1" indent="-457200"/>
            <a:r>
              <a:rPr lang="it-IT" sz="3000" dirty="0" smtClean="0"/>
              <a:t>Interazione con la direttiva 2005/29/EC sulle pratiche commerciali sleali </a:t>
            </a:r>
            <a:r>
              <a:rPr lang="it-IT" sz="2800" dirty="0" smtClean="0"/>
              <a:t>&gt; sinergia public/private </a:t>
            </a:r>
            <a:r>
              <a:rPr lang="it-IT" sz="2800" dirty="0" err="1" smtClean="0"/>
              <a:t>enforcement</a:t>
            </a:r>
            <a:r>
              <a:rPr lang="it-IT" sz="3000" dirty="0" smtClean="0"/>
              <a:t>	</a:t>
            </a:r>
          </a:p>
          <a:p>
            <a:pPr marL="754380" lvl="1" indent="-457200"/>
            <a:endParaRPr lang="it-IT" sz="3000" dirty="0" smtClean="0"/>
          </a:p>
          <a:p>
            <a:pPr marL="754380" lvl="1" indent="-457200"/>
            <a:r>
              <a:rPr lang="it-IT" sz="3000" dirty="0" smtClean="0"/>
              <a:t>AGCM 25.09.2018, PS11039 </a:t>
            </a:r>
            <a:r>
              <a:rPr lang="it-IT" sz="3000" i="1" dirty="0" smtClean="0"/>
              <a:t>Apple </a:t>
            </a:r>
            <a:r>
              <a:rPr lang="it-IT" sz="3000" dirty="0" smtClean="0"/>
              <a:t>e</a:t>
            </a:r>
            <a:r>
              <a:rPr lang="it-IT" sz="3000" i="1" dirty="0" smtClean="0"/>
              <a:t> Samsung</a:t>
            </a:r>
            <a:r>
              <a:rPr lang="it-IT" sz="3000" dirty="0" smtClean="0"/>
              <a:t>.</a:t>
            </a:r>
            <a:endParaRPr lang="it-IT" sz="3000" dirty="0"/>
          </a:p>
          <a:p>
            <a:pPr marL="0" indent="0">
              <a:buNone/>
            </a:pPr>
            <a:endParaRPr lang="it-IT" dirty="0" smtClean="0"/>
          </a:p>
          <a:p>
            <a:endParaRPr lang="it-IT" dirty="0" smtClean="0"/>
          </a:p>
          <a:p>
            <a:pPr>
              <a:lnSpc>
                <a:spcPct val="120000"/>
              </a:lnSpc>
            </a:pPr>
            <a:endParaRPr lang="it-IT" sz="2400" dirty="0"/>
          </a:p>
          <a:p>
            <a:pPr lvl="1">
              <a:buFont typeface="Arial"/>
              <a:buChar char="•"/>
            </a:pPr>
            <a:endParaRPr lang="it-IT" dirty="0" smtClean="0"/>
          </a:p>
          <a:p>
            <a:pPr lvl="1"/>
            <a:endParaRPr lang="it-IT" dirty="0"/>
          </a:p>
          <a:p>
            <a:pPr lvl="1"/>
            <a:endParaRPr lang="it-IT" dirty="0" smtClean="0"/>
          </a:p>
          <a:p>
            <a:pPr lvl="1"/>
            <a:endParaRPr lang="it-IT" dirty="0"/>
          </a:p>
          <a:p>
            <a:pPr marL="457200" lvl="1" indent="0">
              <a:buNone/>
            </a:pPr>
            <a:endParaRPr lang="it-IT" dirty="0"/>
          </a:p>
        </p:txBody>
      </p:sp>
    </p:spTree>
    <p:extLst>
      <p:ext uri="{BB962C8B-B14F-4D97-AF65-F5344CB8AC3E}">
        <p14:creationId xmlns:p14="http://schemas.microsoft.com/office/powerpoint/2010/main" val="3030204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Intelligenza artificiale – Nuovi profili di responsabilità</a:t>
            </a:r>
            <a:endParaRPr lang="it-IT" sz="4400" dirty="0"/>
          </a:p>
        </p:txBody>
      </p:sp>
      <p:sp>
        <p:nvSpPr>
          <p:cNvPr id="3" name="Segnaposto contenuto 2"/>
          <p:cNvSpPr>
            <a:spLocks noGrp="1"/>
          </p:cNvSpPr>
          <p:nvPr>
            <p:ph idx="1"/>
          </p:nvPr>
        </p:nvSpPr>
        <p:spPr>
          <a:xfrm>
            <a:off x="1120000" y="1417637"/>
            <a:ext cx="10233800" cy="5086401"/>
          </a:xfrm>
        </p:spPr>
        <p:txBody>
          <a:bodyPr>
            <a:normAutofit lnSpcReduction="10000"/>
          </a:bodyPr>
          <a:lstStyle/>
          <a:p>
            <a:pPr marL="0" indent="0">
              <a:buNone/>
            </a:pPr>
            <a:r>
              <a:rPr lang="it-IT" dirty="0" smtClean="0"/>
              <a:t> </a:t>
            </a:r>
          </a:p>
          <a:p>
            <a:pPr marL="457200" indent="-457200"/>
            <a:r>
              <a:rPr lang="it-IT" sz="3200" dirty="0" smtClean="0"/>
              <a:t>Riconoscimento di soggettività giuridica ai </a:t>
            </a:r>
            <a:r>
              <a:rPr lang="it-IT" sz="3200" dirty="0" err="1" smtClean="0"/>
              <a:t>robots</a:t>
            </a:r>
            <a:r>
              <a:rPr lang="it-IT" sz="3200" dirty="0" smtClean="0"/>
              <a:t>?</a:t>
            </a:r>
          </a:p>
          <a:p>
            <a:pPr marL="0" indent="0">
              <a:buNone/>
            </a:pPr>
            <a:endParaRPr lang="it-IT" sz="3200" dirty="0" smtClean="0"/>
          </a:p>
          <a:p>
            <a:pPr marL="457200" indent="-457200"/>
            <a:r>
              <a:rPr lang="it-IT" sz="3200" dirty="0" smtClean="0"/>
              <a:t>Responsabilità per danno da prodotto difettoso: la direttiva 1985/374/CEE è in grado di far fronte alle sfide delle nuove tecnologie? </a:t>
            </a:r>
          </a:p>
          <a:p>
            <a:pPr marL="754380" lvl="1" indent="-457200"/>
            <a:r>
              <a:rPr lang="it-IT" sz="3000" dirty="0" smtClean="0"/>
              <a:t>Come separare le sfere di responsabilità nel caso di </a:t>
            </a:r>
            <a:r>
              <a:rPr lang="it-IT" sz="3000" dirty="0" err="1" smtClean="0"/>
              <a:t>IoT</a:t>
            </a:r>
            <a:r>
              <a:rPr lang="it-IT" sz="3000" dirty="0" smtClean="0"/>
              <a:t>?</a:t>
            </a:r>
          </a:p>
          <a:p>
            <a:pPr marL="754380" lvl="1" indent="-457200"/>
            <a:r>
              <a:rPr lang="it-IT" sz="3000" dirty="0" smtClean="0"/>
              <a:t>Problemi assicurativi.</a:t>
            </a:r>
          </a:p>
          <a:p>
            <a:pPr marL="754380" lvl="1" indent="-457200"/>
            <a:r>
              <a:rPr lang="it-IT" sz="3000" dirty="0" smtClean="0"/>
              <a:t>Software come prodotto? </a:t>
            </a:r>
          </a:p>
          <a:p>
            <a:pPr marL="754380" lvl="1" indent="-457200"/>
            <a:r>
              <a:rPr lang="it-IT" sz="3000" dirty="0" smtClean="0"/>
              <a:t>Esclusione di responsabilità </a:t>
            </a:r>
            <a:r>
              <a:rPr lang="it-IT" sz="3000" i="1" dirty="0" smtClean="0"/>
              <a:t>ex </a:t>
            </a:r>
            <a:r>
              <a:rPr lang="it-IT" sz="3000" dirty="0" smtClean="0"/>
              <a:t>art. 7 dir. 1985/374/CEE?</a:t>
            </a:r>
          </a:p>
          <a:p>
            <a:pPr marL="457200" indent="-457200"/>
            <a:endParaRPr lang="it-IT" sz="3200" dirty="0" smtClean="0"/>
          </a:p>
          <a:p>
            <a:pPr marL="0" indent="0">
              <a:buNone/>
            </a:pPr>
            <a:endParaRPr lang="it-IT" sz="3200" dirty="0" smtClean="0"/>
          </a:p>
          <a:p>
            <a:pPr marL="457200" indent="-457200"/>
            <a:endParaRPr lang="it-IT" sz="3200" dirty="0"/>
          </a:p>
          <a:p>
            <a:pPr marL="457200" indent="-457200"/>
            <a:endParaRPr lang="it-IT" sz="3200" dirty="0" smtClean="0"/>
          </a:p>
          <a:p>
            <a:pPr marL="0" indent="0">
              <a:buNone/>
            </a:pPr>
            <a:endParaRPr lang="it-IT" dirty="0" smtClean="0"/>
          </a:p>
          <a:p>
            <a:endParaRPr lang="it-IT" dirty="0" smtClean="0"/>
          </a:p>
          <a:p>
            <a:pPr>
              <a:lnSpc>
                <a:spcPct val="120000"/>
              </a:lnSpc>
            </a:pPr>
            <a:endParaRPr lang="it-IT" sz="2400" dirty="0"/>
          </a:p>
          <a:p>
            <a:pPr lvl="1">
              <a:buFont typeface="Arial"/>
              <a:buChar char="•"/>
            </a:pPr>
            <a:endParaRPr lang="it-IT" dirty="0" smtClean="0"/>
          </a:p>
          <a:p>
            <a:pPr lvl="1"/>
            <a:endParaRPr lang="it-IT" dirty="0"/>
          </a:p>
          <a:p>
            <a:pPr lvl="1"/>
            <a:endParaRPr lang="it-IT" dirty="0" smtClean="0"/>
          </a:p>
          <a:p>
            <a:pPr lvl="1"/>
            <a:endParaRPr lang="it-IT" dirty="0"/>
          </a:p>
          <a:p>
            <a:pPr marL="457200" lvl="1" indent="0">
              <a:buNone/>
            </a:pPr>
            <a:endParaRPr lang="it-IT" dirty="0"/>
          </a:p>
        </p:txBody>
      </p:sp>
    </p:spTree>
    <p:extLst>
      <p:ext uri="{BB962C8B-B14F-4D97-AF65-F5344CB8AC3E}">
        <p14:creationId xmlns:p14="http://schemas.microsoft.com/office/powerpoint/2010/main" val="1379653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3300" y="618518"/>
            <a:ext cx="10886810" cy="1478570"/>
          </a:xfrm>
        </p:spPr>
        <p:txBody>
          <a:bodyPr>
            <a:normAutofit/>
          </a:bodyPr>
          <a:lstStyle/>
          <a:p>
            <a:r>
              <a:rPr lang="it-IT" sz="4400" dirty="0" smtClean="0"/>
              <a:t>PIATTAFORME ONLINE</a:t>
            </a:r>
            <a:endParaRPr lang="it-IT" sz="4400" dirty="0"/>
          </a:p>
        </p:txBody>
      </p:sp>
      <p:sp>
        <p:nvSpPr>
          <p:cNvPr id="3" name="Segnaposto contenuto 2"/>
          <p:cNvSpPr>
            <a:spLocks noGrp="1"/>
          </p:cNvSpPr>
          <p:nvPr>
            <p:ph idx="1"/>
          </p:nvPr>
        </p:nvSpPr>
        <p:spPr/>
        <p:txBody>
          <a:bodyPr>
            <a:normAutofit/>
          </a:bodyPr>
          <a:lstStyle/>
          <a:p>
            <a:pPr marL="114300" indent="0">
              <a:buNone/>
            </a:pPr>
            <a:endParaRPr lang="it-IT" sz="3200" dirty="0" smtClean="0"/>
          </a:p>
          <a:p>
            <a:r>
              <a:rPr lang="it-IT" sz="3200" dirty="0" smtClean="0"/>
              <a:t>Retail (</a:t>
            </a:r>
            <a:r>
              <a:rPr lang="it-IT" sz="3200" i="1" dirty="0" err="1" smtClean="0"/>
              <a:t>Ebay</a:t>
            </a:r>
            <a:r>
              <a:rPr lang="it-IT" sz="3200" i="1" dirty="0" smtClean="0"/>
              <a:t>, Amazon</a:t>
            </a:r>
            <a:r>
              <a:rPr lang="it-IT" sz="3200" dirty="0" smtClean="0"/>
              <a:t>)</a:t>
            </a:r>
          </a:p>
          <a:p>
            <a:r>
              <a:rPr lang="it-IT" sz="3200" dirty="0" smtClean="0"/>
              <a:t>Viaggi  (</a:t>
            </a:r>
            <a:r>
              <a:rPr lang="it-IT" sz="3200" i="1" dirty="0" err="1" smtClean="0"/>
              <a:t>Airbnb</a:t>
            </a:r>
            <a:r>
              <a:rPr lang="it-IT" sz="3200" dirty="0" smtClean="0"/>
              <a:t>)</a:t>
            </a:r>
          </a:p>
          <a:p>
            <a:r>
              <a:rPr lang="it-IT" sz="3200" dirty="0" err="1" smtClean="0"/>
              <a:t>Food</a:t>
            </a:r>
            <a:r>
              <a:rPr lang="it-IT" sz="3200" dirty="0" smtClean="0"/>
              <a:t> home-delivery </a:t>
            </a:r>
            <a:r>
              <a:rPr lang="it-IT" sz="3200" dirty="0" err="1" smtClean="0"/>
              <a:t>services</a:t>
            </a:r>
            <a:r>
              <a:rPr lang="it-IT" sz="3200" dirty="0" smtClean="0"/>
              <a:t> (</a:t>
            </a:r>
            <a:r>
              <a:rPr lang="it-IT" sz="3200" i="1" dirty="0" smtClean="0"/>
              <a:t>Delivery Hero</a:t>
            </a:r>
            <a:r>
              <a:rPr lang="it-IT" sz="3200" dirty="0" smtClean="0"/>
              <a:t>)</a:t>
            </a:r>
          </a:p>
          <a:p>
            <a:r>
              <a:rPr lang="it-IT" sz="3200" dirty="0" smtClean="0"/>
              <a:t>Trasporto (</a:t>
            </a:r>
            <a:r>
              <a:rPr lang="it-IT" sz="3200" i="1" dirty="0" err="1" smtClean="0"/>
              <a:t>Uber</a:t>
            </a:r>
            <a:r>
              <a:rPr lang="it-IT" sz="3200" i="1" dirty="0" smtClean="0"/>
              <a:t>, </a:t>
            </a:r>
            <a:r>
              <a:rPr lang="it-IT" sz="3200" i="1" dirty="0" err="1" smtClean="0"/>
              <a:t>BlaBlaCar</a:t>
            </a:r>
            <a:r>
              <a:rPr lang="it-IT" sz="3200" dirty="0" smtClean="0"/>
              <a:t>)</a:t>
            </a:r>
          </a:p>
          <a:p>
            <a:r>
              <a:rPr lang="it-IT" sz="3200" dirty="0" smtClean="0"/>
              <a:t>Servizi bancari (</a:t>
            </a:r>
            <a:r>
              <a:rPr lang="it-IT" sz="3200" i="1" dirty="0" err="1" smtClean="0"/>
              <a:t>Zopa</a:t>
            </a:r>
            <a:r>
              <a:rPr lang="it-IT" sz="3200" dirty="0" smtClean="0"/>
              <a:t>)</a:t>
            </a:r>
            <a:endParaRPr lang="it-IT" sz="3200" dirty="0"/>
          </a:p>
        </p:txBody>
      </p:sp>
    </p:spTree>
    <p:extLst>
      <p:ext uri="{BB962C8B-B14F-4D97-AF65-F5344CB8AC3E}">
        <p14:creationId xmlns:p14="http://schemas.microsoft.com/office/powerpoint/2010/main" val="14069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6182" y="205856"/>
            <a:ext cx="9905998" cy="1723015"/>
          </a:xfrm>
        </p:spPr>
        <p:txBody>
          <a:bodyPr/>
          <a:lstStyle/>
          <a:p>
            <a:r>
              <a:rPr lang="it-IT" dirty="0"/>
              <a:t>Q</a:t>
            </a:r>
            <a:r>
              <a:rPr lang="it-IT" dirty="0" smtClean="0"/>
              <a:t>uestioni aperte:</a:t>
            </a:r>
            <a:endParaRPr lang="it-IT" dirty="0"/>
          </a:p>
        </p:txBody>
      </p:sp>
      <p:sp>
        <p:nvSpPr>
          <p:cNvPr id="3" name="Segnaposto contenuto 2"/>
          <p:cNvSpPr>
            <a:spLocks noGrp="1"/>
          </p:cNvSpPr>
          <p:nvPr>
            <p:ph idx="1"/>
          </p:nvPr>
        </p:nvSpPr>
        <p:spPr>
          <a:xfrm>
            <a:off x="1141412" y="1593274"/>
            <a:ext cx="9905999" cy="4980522"/>
          </a:xfrm>
        </p:spPr>
        <p:txBody>
          <a:bodyPr>
            <a:normAutofit/>
          </a:bodyPr>
          <a:lstStyle/>
          <a:p>
            <a:r>
              <a:rPr lang="it-IT" sz="3200" b="1" dirty="0" smtClean="0"/>
              <a:t>Diritto dei contratti: </a:t>
            </a:r>
          </a:p>
          <a:p>
            <a:pPr marL="0" indent="0">
              <a:buNone/>
            </a:pPr>
            <a:r>
              <a:rPr lang="it-IT" sz="3200" dirty="0"/>
              <a:t>	</a:t>
            </a:r>
            <a:r>
              <a:rPr lang="it-IT" sz="3200" dirty="0" smtClean="0"/>
              <a:t>- struttura dello schema contrattuale</a:t>
            </a:r>
          </a:p>
          <a:p>
            <a:pPr marL="0" indent="0">
              <a:buNone/>
            </a:pPr>
            <a:r>
              <a:rPr lang="it-IT" sz="3200" dirty="0" smtClean="0"/>
              <a:t>          - obblighi di informazione e </a:t>
            </a:r>
          </a:p>
          <a:p>
            <a:pPr marL="0" indent="0">
              <a:buNone/>
            </a:pPr>
            <a:r>
              <a:rPr lang="it-IT" sz="3200" dirty="0"/>
              <a:t>	</a:t>
            </a:r>
            <a:r>
              <a:rPr lang="it-IT" sz="3200" dirty="0" smtClean="0"/>
              <a:t>- responsabilità per informazioni ingannevoli</a:t>
            </a:r>
          </a:p>
          <a:p>
            <a:r>
              <a:rPr lang="it-IT" sz="3200" b="1" dirty="0" smtClean="0"/>
              <a:t>Diritto della </a:t>
            </a:r>
            <a:r>
              <a:rPr lang="it-IT" sz="3200" b="1" dirty="0"/>
              <a:t>concorrenza: </a:t>
            </a:r>
            <a:r>
              <a:rPr lang="it-IT" sz="3200" dirty="0"/>
              <a:t>effetti </a:t>
            </a:r>
            <a:r>
              <a:rPr lang="it-IT" sz="3200" i="1" dirty="0" err="1"/>
              <a:t>lock</a:t>
            </a:r>
            <a:r>
              <a:rPr lang="it-IT" sz="3200" i="1" dirty="0"/>
              <a:t>-</a:t>
            </a:r>
            <a:r>
              <a:rPr lang="it-IT" sz="3200" i="1" dirty="0" smtClean="0"/>
              <a:t>in</a:t>
            </a:r>
          </a:p>
          <a:p>
            <a:r>
              <a:rPr lang="it-IT" sz="3200" b="1" dirty="0" smtClean="0"/>
              <a:t>Diritto amministrativo: </a:t>
            </a:r>
            <a:r>
              <a:rPr lang="it-IT" sz="3200" dirty="0" smtClean="0"/>
              <a:t>regime delle autorizzazioni</a:t>
            </a:r>
          </a:p>
          <a:p>
            <a:r>
              <a:rPr lang="it-IT" sz="3200" b="1" dirty="0" smtClean="0"/>
              <a:t>Diritto del lavoro: </a:t>
            </a:r>
            <a:r>
              <a:rPr lang="it-IT" sz="3200" dirty="0" smtClean="0"/>
              <a:t>lavoratori subordinati o autonomi?</a:t>
            </a:r>
          </a:p>
          <a:p>
            <a:r>
              <a:rPr lang="it-IT" sz="3200" b="1" dirty="0" smtClean="0"/>
              <a:t>Diritto tributario: </a:t>
            </a:r>
            <a:r>
              <a:rPr lang="it-IT" sz="3200" dirty="0" smtClean="0"/>
              <a:t>regime delle imposizioni fiscali</a:t>
            </a:r>
          </a:p>
        </p:txBody>
      </p:sp>
    </p:spTree>
    <p:extLst>
      <p:ext uri="{BB962C8B-B14F-4D97-AF65-F5344CB8AC3E}">
        <p14:creationId xmlns:p14="http://schemas.microsoft.com/office/powerpoint/2010/main" val="3380427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Recenti passi del legislatore italiano:</a:t>
            </a:r>
            <a:endParaRPr lang="it-IT" dirty="0"/>
          </a:p>
        </p:txBody>
      </p:sp>
      <p:sp>
        <p:nvSpPr>
          <p:cNvPr id="3" name="Segnaposto contenuto 2"/>
          <p:cNvSpPr>
            <a:spLocks noGrp="1"/>
          </p:cNvSpPr>
          <p:nvPr>
            <p:ph idx="1"/>
          </p:nvPr>
        </p:nvSpPr>
        <p:spPr/>
        <p:txBody>
          <a:bodyPr>
            <a:normAutofit/>
          </a:bodyPr>
          <a:lstStyle/>
          <a:p>
            <a:r>
              <a:rPr lang="it-IT" sz="2800" dirty="0" smtClean="0"/>
              <a:t>27 gennaio 2016:</a:t>
            </a:r>
          </a:p>
          <a:p>
            <a:pPr marL="0" indent="0">
              <a:buNone/>
            </a:pPr>
            <a:r>
              <a:rPr lang="it-IT" sz="2800" dirty="0"/>
              <a:t> </a:t>
            </a:r>
            <a:r>
              <a:rPr lang="it-IT" sz="2800" dirty="0" smtClean="0"/>
              <a:t>	Proposta di legge sulla </a:t>
            </a:r>
          </a:p>
          <a:p>
            <a:pPr marL="0" indent="0" algn="just">
              <a:buNone/>
            </a:pPr>
            <a:r>
              <a:rPr lang="it-IT" sz="2800" dirty="0" smtClean="0"/>
              <a:t>	“</a:t>
            </a:r>
            <a:r>
              <a:rPr lang="it-IT" sz="2800" i="1" dirty="0" smtClean="0"/>
              <a:t>Disciplina delle piattaforme digitali per la condivisione di beni 	e servizi e disposizioni per la promozione dell’economia della 	condivis</a:t>
            </a:r>
            <a:r>
              <a:rPr lang="it-IT" sz="2800" dirty="0" smtClean="0"/>
              <a:t>ione”</a:t>
            </a:r>
            <a:endParaRPr lang="it-IT" sz="2800" dirty="0"/>
          </a:p>
        </p:txBody>
      </p:sp>
    </p:spTree>
    <p:extLst>
      <p:ext uri="{BB962C8B-B14F-4D97-AF65-F5344CB8AC3E}">
        <p14:creationId xmlns:p14="http://schemas.microsoft.com/office/powerpoint/2010/main" val="4245163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sz="4400" dirty="0" smtClean="0"/>
              <a:t>Sviluppi a livello UE:</a:t>
            </a:r>
            <a:endParaRPr lang="it-IT" sz="4400" dirty="0"/>
          </a:p>
        </p:txBody>
      </p:sp>
      <p:sp>
        <p:nvSpPr>
          <p:cNvPr id="3" name="Segnaposto contenuto 2"/>
          <p:cNvSpPr>
            <a:spLocks noGrp="1"/>
          </p:cNvSpPr>
          <p:nvPr>
            <p:ph idx="1"/>
          </p:nvPr>
        </p:nvSpPr>
        <p:spPr>
          <a:xfrm>
            <a:off x="1141412" y="1828800"/>
            <a:ext cx="9905999" cy="4379495"/>
          </a:xfrm>
        </p:spPr>
        <p:txBody>
          <a:bodyPr>
            <a:normAutofit/>
          </a:bodyPr>
          <a:lstStyle/>
          <a:p>
            <a:pPr marL="0" indent="0" algn="just">
              <a:buNone/>
            </a:pPr>
            <a:r>
              <a:rPr lang="it-IT" sz="2800" b="1" dirty="0" smtClean="0"/>
              <a:t>2016: </a:t>
            </a:r>
          </a:p>
          <a:p>
            <a:pPr marL="0" indent="0" algn="just">
              <a:buNone/>
            </a:pPr>
            <a:r>
              <a:rPr lang="it-IT" sz="2800" dirty="0" smtClean="0"/>
              <a:t>- EU </a:t>
            </a:r>
            <a:r>
              <a:rPr lang="it-IT" sz="2800" dirty="0" err="1" smtClean="0"/>
              <a:t>Commission</a:t>
            </a:r>
            <a:r>
              <a:rPr lang="it-IT" sz="2800" dirty="0" smtClean="0"/>
              <a:t> </a:t>
            </a:r>
            <a:r>
              <a:rPr lang="it-IT" sz="2800" dirty="0" err="1" smtClean="0"/>
              <a:t>Communication</a:t>
            </a:r>
            <a:r>
              <a:rPr lang="it-IT" sz="2800" dirty="0" smtClean="0"/>
              <a:t> «Online </a:t>
            </a:r>
            <a:r>
              <a:rPr lang="it-IT" sz="2800" dirty="0" err="1" smtClean="0"/>
              <a:t>platforms</a:t>
            </a:r>
            <a:r>
              <a:rPr lang="it-IT" sz="2800" dirty="0" smtClean="0"/>
              <a:t> and the Digital Single Market – </a:t>
            </a:r>
            <a:r>
              <a:rPr lang="it-IT" sz="2800" dirty="0" err="1" smtClean="0"/>
              <a:t>Opportunities</a:t>
            </a:r>
            <a:r>
              <a:rPr lang="it-IT" sz="2800" dirty="0" smtClean="0"/>
              <a:t> and </a:t>
            </a:r>
            <a:r>
              <a:rPr lang="it-IT" sz="2800" dirty="0" err="1" smtClean="0"/>
              <a:t>Challenges</a:t>
            </a:r>
            <a:r>
              <a:rPr lang="it-IT" sz="2800" dirty="0" smtClean="0"/>
              <a:t> for Europe».</a:t>
            </a:r>
          </a:p>
          <a:p>
            <a:pPr marL="0" indent="0" algn="just">
              <a:buNone/>
            </a:pPr>
            <a:endParaRPr lang="it-IT" sz="2800" dirty="0" smtClean="0"/>
          </a:p>
          <a:p>
            <a:pPr marL="457200" indent="-457200" algn="just">
              <a:buFontTx/>
              <a:buChar char="-"/>
            </a:pPr>
            <a:r>
              <a:rPr lang="it-IT" sz="2800" dirty="0" smtClean="0"/>
              <a:t>EU </a:t>
            </a:r>
            <a:r>
              <a:rPr lang="it-IT" sz="2800" dirty="0" err="1" smtClean="0"/>
              <a:t>Commission</a:t>
            </a:r>
            <a:r>
              <a:rPr lang="it-IT" sz="2800" dirty="0" smtClean="0"/>
              <a:t> Staff </a:t>
            </a:r>
            <a:r>
              <a:rPr lang="it-IT" sz="2800" dirty="0" err="1" smtClean="0"/>
              <a:t>Working</a:t>
            </a:r>
            <a:r>
              <a:rPr lang="it-IT" sz="2800" dirty="0" smtClean="0"/>
              <a:t> </a:t>
            </a:r>
            <a:r>
              <a:rPr lang="it-IT" sz="2800" dirty="0" err="1" smtClean="0"/>
              <a:t>Document</a:t>
            </a:r>
            <a:r>
              <a:rPr lang="it-IT" sz="2800" dirty="0" smtClean="0"/>
              <a:t> «</a:t>
            </a:r>
            <a:r>
              <a:rPr lang="it-IT" sz="2800" dirty="0"/>
              <a:t>Online </a:t>
            </a:r>
            <a:r>
              <a:rPr lang="it-IT" sz="2800" dirty="0" err="1"/>
              <a:t>platforms</a:t>
            </a:r>
            <a:r>
              <a:rPr lang="it-IT" sz="2800" dirty="0"/>
              <a:t> and the Digital Single </a:t>
            </a:r>
            <a:r>
              <a:rPr lang="it-IT" sz="2800" dirty="0" smtClean="0"/>
              <a:t>Market».</a:t>
            </a:r>
          </a:p>
          <a:p>
            <a:pPr marL="0" indent="0" algn="just">
              <a:buNone/>
            </a:pPr>
            <a:r>
              <a:rPr lang="it-IT" sz="2800" b="1" dirty="0" smtClean="0"/>
              <a:t>2018-2019:</a:t>
            </a:r>
          </a:p>
          <a:p>
            <a:pPr marL="0" indent="0" algn="just">
              <a:buNone/>
            </a:pPr>
            <a:r>
              <a:rPr lang="it-IT" sz="2800" dirty="0" smtClean="0"/>
              <a:t>- 28.04.2018: Proposta di regolamento UE su </a:t>
            </a:r>
            <a:r>
              <a:rPr lang="it-IT" sz="2800" dirty="0" err="1" smtClean="0"/>
              <a:t>Fairness</a:t>
            </a:r>
            <a:r>
              <a:rPr lang="it-IT" sz="2800" dirty="0" smtClean="0"/>
              <a:t> e </a:t>
            </a:r>
            <a:r>
              <a:rPr lang="it-IT" sz="2800" dirty="0" err="1" smtClean="0"/>
              <a:t>Transparency</a:t>
            </a:r>
            <a:r>
              <a:rPr lang="it-IT" sz="2800" dirty="0" smtClean="0"/>
              <a:t> nella </a:t>
            </a:r>
            <a:r>
              <a:rPr lang="it-IT" sz="2800" dirty="0" err="1" smtClean="0"/>
              <a:t>Plattform</a:t>
            </a:r>
            <a:r>
              <a:rPr lang="it-IT" sz="2800" dirty="0" smtClean="0"/>
              <a:t> Economy</a:t>
            </a:r>
            <a:endParaRPr lang="it-IT" sz="2800" dirty="0"/>
          </a:p>
          <a:p>
            <a:pPr marL="0" indent="0" algn="just">
              <a:buNone/>
            </a:pPr>
            <a:endParaRPr lang="it-IT" sz="2800" dirty="0"/>
          </a:p>
        </p:txBody>
      </p:sp>
    </p:spTree>
    <p:extLst>
      <p:ext uri="{BB962C8B-B14F-4D97-AF65-F5344CB8AC3E}">
        <p14:creationId xmlns:p14="http://schemas.microsoft.com/office/powerpoint/2010/main" val="730014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90582" y="618518"/>
            <a:ext cx="10256829" cy="1560966"/>
          </a:xfrm>
        </p:spPr>
        <p:txBody>
          <a:bodyPr>
            <a:normAutofit/>
          </a:bodyPr>
          <a:lstStyle/>
          <a:p>
            <a:r>
              <a:rPr lang="it-IT" dirty="0" smtClean="0"/>
              <a:t>Problemi fondamentali:</a:t>
            </a:r>
            <a:br>
              <a:rPr lang="it-IT" dirty="0" smtClean="0"/>
            </a:br>
            <a:endParaRPr lang="it-IT" dirty="0"/>
          </a:p>
        </p:txBody>
      </p:sp>
      <p:sp>
        <p:nvSpPr>
          <p:cNvPr id="3" name="Segnaposto contenuto 2"/>
          <p:cNvSpPr>
            <a:spLocks noGrp="1"/>
          </p:cNvSpPr>
          <p:nvPr>
            <p:ph idx="1"/>
          </p:nvPr>
        </p:nvSpPr>
        <p:spPr>
          <a:xfrm>
            <a:off x="626421" y="2029160"/>
            <a:ext cx="10972800" cy="4525963"/>
          </a:xfrm>
        </p:spPr>
        <p:txBody>
          <a:bodyPr/>
          <a:lstStyle/>
          <a:p>
            <a:r>
              <a:rPr lang="it-IT" sz="3200" dirty="0" smtClean="0"/>
              <a:t>I. Nozione di piattaforma di intermediazione online</a:t>
            </a:r>
          </a:p>
          <a:p>
            <a:pPr marL="114300" indent="0">
              <a:buNone/>
            </a:pPr>
            <a:endParaRPr lang="it-IT" sz="3200" dirty="0" smtClean="0"/>
          </a:p>
          <a:p>
            <a:r>
              <a:rPr lang="it-IT" sz="3200" dirty="0" smtClean="0"/>
              <a:t>II. Obblighi di informazione</a:t>
            </a:r>
          </a:p>
          <a:p>
            <a:pPr marL="114300" indent="0">
              <a:buNone/>
            </a:pPr>
            <a:endParaRPr lang="it-IT" sz="3200" dirty="0" smtClean="0"/>
          </a:p>
          <a:p>
            <a:r>
              <a:rPr lang="it-IT" sz="3200" dirty="0" smtClean="0"/>
              <a:t>III. Responsabilità</a:t>
            </a:r>
            <a:endParaRPr lang="it-IT" dirty="0" smtClean="0"/>
          </a:p>
        </p:txBody>
      </p:sp>
    </p:spTree>
    <p:extLst>
      <p:ext uri="{BB962C8B-B14F-4D97-AF65-F5344CB8AC3E}">
        <p14:creationId xmlns:p14="http://schemas.microsoft.com/office/powerpoint/2010/main" val="19033977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98993" y="618517"/>
            <a:ext cx="10248418" cy="1642901"/>
          </a:xfrm>
        </p:spPr>
        <p:txBody>
          <a:bodyPr>
            <a:normAutofit/>
          </a:bodyPr>
          <a:lstStyle/>
          <a:p>
            <a:pPr algn="ctr"/>
            <a:r>
              <a:rPr lang="it-IT" dirty="0"/>
              <a:t>S</a:t>
            </a:r>
            <a:r>
              <a:rPr lang="it-IT" dirty="0" smtClean="0"/>
              <a:t>viluppi giurisprudenziali</a:t>
            </a:r>
            <a:br>
              <a:rPr lang="it-IT" dirty="0" smtClean="0"/>
            </a:br>
            <a:endParaRPr lang="it-IT" dirty="0"/>
          </a:p>
        </p:txBody>
      </p:sp>
      <p:sp>
        <p:nvSpPr>
          <p:cNvPr id="3" name="Segnaposto contenuto 2"/>
          <p:cNvSpPr>
            <a:spLocks noGrp="1"/>
          </p:cNvSpPr>
          <p:nvPr>
            <p:ph idx="1"/>
          </p:nvPr>
        </p:nvSpPr>
        <p:spPr>
          <a:xfrm>
            <a:off x="609600" y="2498024"/>
            <a:ext cx="10160000" cy="3902776"/>
          </a:xfrm>
        </p:spPr>
        <p:txBody>
          <a:bodyPr>
            <a:normAutofit/>
          </a:bodyPr>
          <a:lstStyle/>
          <a:p>
            <a:r>
              <a:rPr lang="it-IT" sz="3200" dirty="0" smtClean="0"/>
              <a:t>IV. Il caso </a:t>
            </a:r>
            <a:r>
              <a:rPr lang="it-IT" sz="3200" dirty="0" err="1" smtClean="0"/>
              <a:t>Tripadvisor</a:t>
            </a:r>
            <a:endParaRPr lang="it-IT" sz="3200" dirty="0" smtClean="0"/>
          </a:p>
          <a:p>
            <a:pPr marL="114300" indent="0">
              <a:buNone/>
            </a:pPr>
            <a:endParaRPr lang="it-IT" sz="3200" dirty="0" smtClean="0"/>
          </a:p>
          <a:p>
            <a:r>
              <a:rPr lang="it-IT" sz="3200" dirty="0" smtClean="0"/>
              <a:t>V. Il caso Amazon</a:t>
            </a:r>
          </a:p>
          <a:p>
            <a:pPr marL="114300" indent="0">
              <a:buNone/>
            </a:pPr>
            <a:endParaRPr lang="it-IT" sz="3200" dirty="0" smtClean="0"/>
          </a:p>
          <a:p>
            <a:r>
              <a:rPr lang="it-IT" sz="3200" dirty="0" smtClean="0"/>
              <a:t>VI. Il caso </a:t>
            </a:r>
            <a:r>
              <a:rPr lang="it-IT" sz="3200" dirty="0" err="1" smtClean="0"/>
              <a:t>Uber</a:t>
            </a:r>
            <a:endParaRPr lang="it-IT" sz="3200" dirty="0"/>
          </a:p>
        </p:txBody>
      </p:sp>
    </p:spTree>
    <p:extLst>
      <p:ext uri="{BB962C8B-B14F-4D97-AF65-F5344CB8AC3E}">
        <p14:creationId xmlns:p14="http://schemas.microsoft.com/office/powerpoint/2010/main" val="443371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La nozione di piattaforma online</a:t>
            </a:r>
            <a:endParaRPr lang="it-IT" sz="4400" dirty="0"/>
          </a:p>
        </p:txBody>
      </p:sp>
      <p:sp>
        <p:nvSpPr>
          <p:cNvPr id="3" name="Segnaposto contenuto 2"/>
          <p:cNvSpPr>
            <a:spLocks noGrp="1"/>
          </p:cNvSpPr>
          <p:nvPr>
            <p:ph idx="1"/>
          </p:nvPr>
        </p:nvSpPr>
        <p:spPr>
          <a:xfrm>
            <a:off x="1141412" y="2097088"/>
            <a:ext cx="9905999" cy="4012767"/>
          </a:xfrm>
        </p:spPr>
        <p:txBody>
          <a:bodyPr>
            <a:normAutofit/>
          </a:bodyPr>
          <a:lstStyle/>
          <a:p>
            <a:r>
              <a:rPr lang="it-IT" sz="3200" dirty="0" smtClean="0"/>
              <a:t>«</a:t>
            </a:r>
            <a:r>
              <a:rPr lang="it-IT" sz="3200" i="1" dirty="0" smtClean="0"/>
              <a:t>Transactions platforms</a:t>
            </a:r>
            <a:r>
              <a:rPr lang="it-IT" sz="3200" dirty="0" smtClean="0"/>
              <a:t>»: consentono ai consumatori di ottenere beni o servizi verso il pagamento di un prezzo.</a:t>
            </a:r>
          </a:p>
          <a:p>
            <a:pPr marL="0" indent="0">
              <a:buNone/>
            </a:pPr>
            <a:endParaRPr lang="it-IT" sz="3200" dirty="0" smtClean="0"/>
          </a:p>
          <a:p>
            <a:r>
              <a:rPr lang="it-IT" sz="3200" dirty="0" smtClean="0"/>
              <a:t>«</a:t>
            </a:r>
            <a:r>
              <a:rPr lang="it-IT" sz="3200" i="1" dirty="0" smtClean="0"/>
              <a:t>Online </a:t>
            </a:r>
            <a:r>
              <a:rPr lang="it-IT" sz="3200" i="1" dirty="0" err="1" smtClean="0"/>
              <a:t>collaboration</a:t>
            </a:r>
            <a:r>
              <a:rPr lang="it-IT" sz="3200" i="1" dirty="0" smtClean="0"/>
              <a:t> </a:t>
            </a:r>
            <a:r>
              <a:rPr lang="it-IT" sz="3200" i="1" dirty="0" err="1" smtClean="0"/>
              <a:t>platforms</a:t>
            </a:r>
            <a:r>
              <a:rPr lang="it-IT" sz="3200" dirty="0" smtClean="0"/>
              <a:t>»: </a:t>
            </a:r>
            <a:r>
              <a:rPr lang="it-IT" sz="3200" dirty="0" err="1" smtClean="0"/>
              <a:t>dating</a:t>
            </a:r>
            <a:r>
              <a:rPr lang="it-IT" sz="3200" dirty="0" smtClean="0"/>
              <a:t> </a:t>
            </a:r>
            <a:r>
              <a:rPr lang="it-IT" sz="3200" dirty="0" err="1" smtClean="0"/>
              <a:t>platforms</a:t>
            </a:r>
            <a:r>
              <a:rPr lang="it-IT" sz="3200" dirty="0" smtClean="0"/>
              <a:t> (es. </a:t>
            </a:r>
            <a:r>
              <a:rPr lang="it-IT" sz="3200" dirty="0" err="1" smtClean="0"/>
              <a:t>Parship</a:t>
            </a:r>
            <a:r>
              <a:rPr lang="it-IT" sz="3200" dirty="0" smtClean="0"/>
              <a:t>, Match.com); online </a:t>
            </a:r>
            <a:r>
              <a:rPr lang="it-IT" sz="3200" dirty="0" err="1" smtClean="0"/>
              <a:t>gaming</a:t>
            </a:r>
            <a:r>
              <a:rPr lang="it-IT" sz="3200" dirty="0" smtClean="0"/>
              <a:t> </a:t>
            </a:r>
            <a:r>
              <a:rPr lang="it-IT" sz="3200" dirty="0" err="1" smtClean="0"/>
              <a:t>platforms</a:t>
            </a:r>
            <a:r>
              <a:rPr lang="it-IT" sz="3200" dirty="0" smtClean="0"/>
              <a:t>.</a:t>
            </a:r>
          </a:p>
          <a:p>
            <a:endParaRPr lang="it-IT" sz="3200" dirty="0"/>
          </a:p>
          <a:p>
            <a:pPr marL="411480" lvl="1" indent="0">
              <a:buNone/>
            </a:pPr>
            <a:r>
              <a:rPr lang="it-IT" sz="3000" dirty="0" smtClean="0"/>
              <a:t>	</a:t>
            </a:r>
            <a:r>
              <a:rPr lang="it-IT" sz="3000" i="1" dirty="0" smtClean="0"/>
              <a:t>Focus sul primo tipo di piattaforme</a:t>
            </a:r>
            <a:endParaRPr lang="it-IT" sz="3000" i="1" dirty="0"/>
          </a:p>
        </p:txBody>
      </p:sp>
    </p:spTree>
    <p:extLst>
      <p:ext uri="{BB962C8B-B14F-4D97-AF65-F5344CB8AC3E}">
        <p14:creationId xmlns:p14="http://schemas.microsoft.com/office/powerpoint/2010/main" val="3675252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nozione di piattaforma online</a:t>
            </a:r>
            <a:endParaRPr lang="it-IT" dirty="0"/>
          </a:p>
        </p:txBody>
      </p:sp>
      <p:sp>
        <p:nvSpPr>
          <p:cNvPr id="3" name="Segnaposto contenuto 2"/>
          <p:cNvSpPr>
            <a:spLocks noGrp="1"/>
          </p:cNvSpPr>
          <p:nvPr>
            <p:ph idx="1"/>
          </p:nvPr>
        </p:nvSpPr>
        <p:spPr>
          <a:xfrm>
            <a:off x="1141412" y="2097088"/>
            <a:ext cx="9905999" cy="4760912"/>
          </a:xfrm>
        </p:spPr>
        <p:txBody>
          <a:bodyPr>
            <a:noAutofit/>
          </a:bodyPr>
          <a:lstStyle/>
          <a:p>
            <a:r>
              <a:rPr lang="it-IT" sz="3200" dirty="0" smtClean="0"/>
              <a:t>Muta la dimensione quantitativa e qualitativa dei contratti conclusi mediante le piattaforme online</a:t>
            </a:r>
          </a:p>
          <a:p>
            <a:pPr marL="114300" indent="0">
              <a:buNone/>
            </a:pPr>
            <a:endParaRPr lang="it-IT" sz="3200" dirty="0" smtClean="0"/>
          </a:p>
          <a:p>
            <a:r>
              <a:rPr lang="it-IT" sz="3200" dirty="0" smtClean="0"/>
              <a:t>Le piattaforme nella c.d. </a:t>
            </a:r>
            <a:r>
              <a:rPr lang="it-IT" sz="3200" i="1" dirty="0" err="1" smtClean="0"/>
              <a:t>sharing</a:t>
            </a:r>
            <a:r>
              <a:rPr lang="it-IT" sz="3200" i="1" dirty="0" smtClean="0"/>
              <a:t> economy </a:t>
            </a:r>
            <a:r>
              <a:rPr lang="it-IT" sz="3200" dirty="0" smtClean="0"/>
              <a:t>offrono non solo beni ma anche servizi</a:t>
            </a:r>
          </a:p>
          <a:p>
            <a:pPr marL="114300" indent="0">
              <a:buNone/>
            </a:pPr>
            <a:endParaRPr lang="it-IT" sz="3200" dirty="0" smtClean="0"/>
          </a:p>
          <a:p>
            <a:r>
              <a:rPr lang="it-IT" sz="3200" dirty="0" smtClean="0"/>
              <a:t>Diffusione della nuova figura del «</a:t>
            </a:r>
            <a:r>
              <a:rPr lang="it-IT" sz="3200" i="1" dirty="0" smtClean="0"/>
              <a:t>prosumer</a:t>
            </a:r>
            <a:r>
              <a:rPr lang="it-IT" sz="3200" dirty="0" smtClean="0"/>
              <a:t>» (es. </a:t>
            </a:r>
            <a:r>
              <a:rPr lang="it-IT" sz="3200" i="1" dirty="0" err="1" smtClean="0"/>
              <a:t>Airbnb</a:t>
            </a:r>
            <a:r>
              <a:rPr lang="it-IT" sz="3200" i="1" dirty="0" smtClean="0"/>
              <a:t> e </a:t>
            </a:r>
            <a:r>
              <a:rPr lang="it-IT" sz="3200" i="1" dirty="0" err="1" smtClean="0"/>
              <a:t>Uber</a:t>
            </a:r>
            <a:r>
              <a:rPr lang="it-IT" sz="3200" dirty="0" smtClean="0"/>
              <a:t>)</a:t>
            </a:r>
            <a:endParaRPr lang="it-IT" sz="3200" dirty="0"/>
          </a:p>
        </p:txBody>
      </p:sp>
    </p:spTree>
    <p:extLst>
      <p:ext uri="{BB962C8B-B14F-4D97-AF65-F5344CB8AC3E}">
        <p14:creationId xmlns:p14="http://schemas.microsoft.com/office/powerpoint/2010/main" val="1772798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8206" y="274638"/>
            <a:ext cx="10371394" cy="1143000"/>
          </a:xfrm>
        </p:spPr>
        <p:txBody>
          <a:bodyPr/>
          <a:lstStyle/>
          <a:p>
            <a:r>
              <a:rPr lang="it-IT" dirty="0" smtClean="0"/>
              <a:t>RIVOLUZIONE DIGITALE – </a:t>
            </a:r>
            <a:br>
              <a:rPr lang="it-IT" dirty="0" smtClean="0"/>
            </a:br>
            <a:r>
              <a:rPr lang="it-IT" dirty="0" smtClean="0"/>
              <a:t>IMPATTO SUL DIRITTO</a:t>
            </a:r>
            <a:endParaRPr lang="it-IT" dirty="0"/>
          </a:p>
        </p:txBody>
      </p:sp>
      <p:sp>
        <p:nvSpPr>
          <p:cNvPr id="3" name="Segnaposto contenuto 2"/>
          <p:cNvSpPr>
            <a:spLocks noGrp="1"/>
          </p:cNvSpPr>
          <p:nvPr>
            <p:ph idx="1"/>
          </p:nvPr>
        </p:nvSpPr>
        <p:spPr>
          <a:xfrm>
            <a:off x="609600" y="1533833"/>
            <a:ext cx="10160000" cy="5191432"/>
          </a:xfrm>
        </p:spPr>
        <p:txBody>
          <a:bodyPr>
            <a:normAutofit/>
          </a:bodyPr>
          <a:lstStyle/>
          <a:p>
            <a:pPr marL="114300" indent="0">
              <a:lnSpc>
                <a:spcPct val="150000"/>
              </a:lnSpc>
              <a:buNone/>
            </a:pPr>
            <a:endParaRPr lang="it-IT" sz="3200" dirty="0" smtClean="0"/>
          </a:p>
          <a:p>
            <a:pPr>
              <a:lnSpc>
                <a:spcPct val="150000"/>
              </a:lnSpc>
            </a:pPr>
            <a:r>
              <a:rPr lang="it-IT" sz="4400" i="1" dirty="0" smtClean="0"/>
              <a:t>Digital </a:t>
            </a:r>
            <a:r>
              <a:rPr lang="it-IT" sz="4400" i="1" dirty="0" err="1" smtClean="0"/>
              <a:t>Evolution</a:t>
            </a:r>
            <a:endParaRPr lang="it-IT" sz="4400" dirty="0" smtClean="0"/>
          </a:p>
          <a:p>
            <a:pPr>
              <a:lnSpc>
                <a:spcPct val="150000"/>
              </a:lnSpc>
            </a:pPr>
            <a:r>
              <a:rPr lang="it-IT" sz="4400" i="1" dirty="0" smtClean="0"/>
              <a:t>Digital </a:t>
            </a:r>
            <a:r>
              <a:rPr lang="it-IT" sz="4400" i="1" dirty="0" err="1" smtClean="0"/>
              <a:t>Revolution</a:t>
            </a:r>
            <a:endParaRPr lang="it-IT" sz="4400" dirty="0"/>
          </a:p>
          <a:p>
            <a:pPr marL="114300" indent="0">
              <a:buNone/>
            </a:pPr>
            <a:endParaRPr lang="it-IT" sz="3200" dirty="0" smtClean="0"/>
          </a:p>
          <a:p>
            <a:endParaRPr lang="it-IT" sz="3200" dirty="0"/>
          </a:p>
          <a:p>
            <a:endParaRPr lang="it-IT" sz="3200" dirty="0"/>
          </a:p>
        </p:txBody>
      </p:sp>
    </p:spTree>
    <p:extLst>
      <p:ext uri="{BB962C8B-B14F-4D97-AF65-F5344CB8AC3E}">
        <p14:creationId xmlns:p14="http://schemas.microsoft.com/office/powerpoint/2010/main" val="2983339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nozione di piattaforma online</a:t>
            </a:r>
            <a:endParaRPr lang="it-IT" dirty="0"/>
          </a:p>
        </p:txBody>
      </p:sp>
      <p:sp>
        <p:nvSpPr>
          <p:cNvPr id="3" name="Segnaposto contenuto 2"/>
          <p:cNvSpPr>
            <a:spLocks noGrp="1"/>
          </p:cNvSpPr>
          <p:nvPr>
            <p:ph idx="1"/>
          </p:nvPr>
        </p:nvSpPr>
        <p:spPr>
          <a:xfrm>
            <a:off x="1141412" y="2097088"/>
            <a:ext cx="9905999" cy="4345275"/>
          </a:xfrm>
        </p:spPr>
        <p:txBody>
          <a:bodyPr>
            <a:normAutofit/>
          </a:bodyPr>
          <a:lstStyle/>
          <a:p>
            <a:r>
              <a:rPr lang="it-IT" sz="3200" dirty="0"/>
              <a:t>Contratti «Bilaterali» e «plurilaterali</a:t>
            </a:r>
            <a:r>
              <a:rPr lang="it-IT" sz="3200" dirty="0" smtClean="0"/>
              <a:t>»</a:t>
            </a:r>
          </a:p>
          <a:p>
            <a:pPr marL="114300" indent="0">
              <a:buNone/>
            </a:pPr>
            <a:endParaRPr lang="it-IT" sz="3200" dirty="0"/>
          </a:p>
          <a:p>
            <a:r>
              <a:rPr lang="it-IT" sz="3200" dirty="0" smtClean="0"/>
              <a:t>Nel contesto delle piattaforme digitali: rapporti giuridici trilateri tra </a:t>
            </a:r>
          </a:p>
          <a:p>
            <a:pPr marL="1371600" lvl="3" indent="0">
              <a:buNone/>
            </a:pPr>
            <a:r>
              <a:rPr lang="it-IT" sz="3200" dirty="0" smtClean="0"/>
              <a:t>1) La piattaforma e l’utente finale</a:t>
            </a:r>
          </a:p>
          <a:p>
            <a:pPr marL="1371600" lvl="3" indent="0">
              <a:buNone/>
            </a:pPr>
            <a:r>
              <a:rPr lang="it-IT" sz="3200" dirty="0" smtClean="0"/>
              <a:t>2) La piattaforma ed il fornitore</a:t>
            </a:r>
          </a:p>
          <a:p>
            <a:pPr lvl="3"/>
            <a:endParaRPr lang="it-IT" sz="3200" dirty="0"/>
          </a:p>
        </p:txBody>
      </p:sp>
    </p:spTree>
    <p:extLst>
      <p:ext uri="{BB962C8B-B14F-4D97-AF65-F5344CB8AC3E}">
        <p14:creationId xmlns:p14="http://schemas.microsoft.com/office/powerpoint/2010/main" val="3538957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della piattaforma online:</a:t>
            </a:r>
            <a:endParaRPr lang="it-IT" dirty="0"/>
          </a:p>
        </p:txBody>
      </p:sp>
      <p:sp>
        <p:nvSpPr>
          <p:cNvPr id="3" name="Segnaposto contenuto 2"/>
          <p:cNvSpPr>
            <a:spLocks noGrp="1"/>
          </p:cNvSpPr>
          <p:nvPr>
            <p:ph idx="1"/>
          </p:nvPr>
        </p:nvSpPr>
        <p:spPr>
          <a:xfrm>
            <a:off x="1141412" y="1925782"/>
            <a:ext cx="9905999" cy="4752109"/>
          </a:xfrm>
        </p:spPr>
        <p:txBody>
          <a:bodyPr>
            <a:normAutofit/>
          </a:bodyPr>
          <a:lstStyle/>
          <a:p>
            <a:r>
              <a:rPr lang="it-IT" sz="3200" dirty="0" smtClean="0"/>
              <a:t>Le piattaforme online </a:t>
            </a:r>
            <a:r>
              <a:rPr lang="it-IT" sz="3200" u="sng" dirty="0" smtClean="0"/>
              <a:t>si presentano</a:t>
            </a:r>
            <a:r>
              <a:rPr lang="it-IT" sz="3200" dirty="0" smtClean="0"/>
              <a:t> spesso </a:t>
            </a:r>
            <a:r>
              <a:rPr lang="it-IT" sz="3200" u="sng" dirty="0" smtClean="0"/>
              <a:t>come meri facilitatori</a:t>
            </a:r>
            <a:r>
              <a:rPr lang="it-IT" sz="3200" dirty="0" smtClean="0"/>
              <a:t>, piuttosto che come venditori e fornitori </a:t>
            </a:r>
          </a:p>
          <a:p>
            <a:endParaRPr lang="it-IT" sz="3200" dirty="0" smtClean="0"/>
          </a:p>
          <a:p>
            <a:pPr marL="0" indent="0">
              <a:buNone/>
            </a:pPr>
            <a:r>
              <a:rPr lang="it-IT" sz="3200" dirty="0"/>
              <a:t>	</a:t>
            </a:r>
            <a:r>
              <a:rPr lang="it-IT" sz="3200" dirty="0" smtClean="0"/>
              <a:t>es. le condizioni generali di contratto di </a:t>
            </a:r>
          </a:p>
          <a:p>
            <a:pPr marL="0" indent="0">
              <a:buNone/>
            </a:pPr>
            <a:r>
              <a:rPr lang="it-IT" sz="3200" i="1" dirty="0"/>
              <a:t>	</a:t>
            </a:r>
            <a:r>
              <a:rPr lang="it-IT" sz="3200" i="1" dirty="0" smtClean="0"/>
              <a:t> </a:t>
            </a:r>
            <a:r>
              <a:rPr lang="it-IT" sz="3200" i="1" dirty="0" err="1" smtClean="0"/>
              <a:t>Uber</a:t>
            </a:r>
            <a:r>
              <a:rPr lang="it-IT" sz="3200" i="1" dirty="0" smtClean="0"/>
              <a:t> </a:t>
            </a:r>
            <a:r>
              <a:rPr lang="it-IT" sz="3200" dirty="0" smtClean="0"/>
              <a:t>ed </a:t>
            </a:r>
            <a:r>
              <a:rPr lang="it-IT" sz="3200" i="1" dirty="0" err="1" smtClean="0"/>
              <a:t>Airbnb</a:t>
            </a:r>
            <a:endParaRPr lang="it-IT" sz="3200" i="1" dirty="0" smtClean="0"/>
          </a:p>
          <a:p>
            <a:pPr marL="0" indent="0">
              <a:buNone/>
            </a:pPr>
            <a:endParaRPr lang="it-IT" sz="3200" dirty="0"/>
          </a:p>
          <a:p>
            <a:pPr marL="0" indent="0">
              <a:buNone/>
            </a:pPr>
            <a:r>
              <a:rPr lang="it-IT" sz="3200" dirty="0"/>
              <a:t>	</a:t>
            </a:r>
          </a:p>
        </p:txBody>
      </p:sp>
    </p:spTree>
    <p:extLst>
      <p:ext uri="{BB962C8B-B14F-4D97-AF65-F5344CB8AC3E}">
        <p14:creationId xmlns:p14="http://schemas.microsoft.com/office/powerpoint/2010/main" val="4150079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401782"/>
            <a:ext cx="9905998" cy="1025366"/>
          </a:xfrm>
        </p:spPr>
        <p:txBody>
          <a:bodyPr>
            <a:normAutofit/>
          </a:bodyPr>
          <a:lstStyle/>
          <a:p>
            <a:r>
              <a:rPr lang="it-IT" dirty="0" smtClean="0"/>
              <a:t>Il ruolo della piattaforma online</a:t>
            </a:r>
            <a:endParaRPr lang="it-IT" dirty="0"/>
          </a:p>
        </p:txBody>
      </p:sp>
      <p:sp>
        <p:nvSpPr>
          <p:cNvPr id="3" name="Segnaposto contenuto 2"/>
          <p:cNvSpPr>
            <a:spLocks noGrp="1"/>
          </p:cNvSpPr>
          <p:nvPr>
            <p:ph idx="1"/>
          </p:nvPr>
        </p:nvSpPr>
        <p:spPr>
          <a:xfrm>
            <a:off x="1141412" y="1461331"/>
            <a:ext cx="9905999" cy="5493651"/>
          </a:xfrm>
        </p:spPr>
        <p:txBody>
          <a:bodyPr>
            <a:normAutofit/>
          </a:bodyPr>
          <a:lstStyle/>
          <a:p>
            <a:pPr marL="0" indent="0" algn="just">
              <a:buNone/>
            </a:pPr>
            <a:r>
              <a:rPr lang="en-GB" b="1" dirty="0" smtClean="0"/>
              <a:t>Section </a:t>
            </a:r>
            <a:r>
              <a:rPr lang="en-GB" b="1" dirty="0"/>
              <a:t>3 of the Terms and Conditions of Uber UK </a:t>
            </a:r>
            <a:r>
              <a:rPr lang="en-GB" dirty="0"/>
              <a:t>&lt;https://www.uber.com/de/legal/gbr/terms&gt; “Uber UK accepts PHV Bookings acting as disclosed agent for the Transportation Provider (as principal). Such acceptance by Uber UK as agent for the Transportation Provider </a:t>
            </a:r>
            <a:r>
              <a:rPr lang="en-GB" u="sng" dirty="0"/>
              <a:t>gives rise to a contract for the provision to you of transportation services between you and the Transportation Provider</a:t>
            </a:r>
            <a:r>
              <a:rPr lang="en-GB" dirty="0"/>
              <a:t> (the “Transportation Contract”). </a:t>
            </a:r>
            <a:endParaRPr lang="en-GB" dirty="0" smtClean="0"/>
          </a:p>
          <a:p>
            <a:pPr marL="0" indent="0" algn="just">
              <a:buNone/>
            </a:pPr>
            <a:endParaRPr lang="en-GB" u="sng" dirty="0"/>
          </a:p>
          <a:p>
            <a:pPr marL="0" indent="0" algn="just">
              <a:buNone/>
            </a:pPr>
            <a:r>
              <a:rPr lang="en-GB" dirty="0" smtClean="0"/>
              <a:t>For </a:t>
            </a:r>
            <a:r>
              <a:rPr lang="en-GB" dirty="0"/>
              <a:t>the avoidance of doubt: </a:t>
            </a:r>
            <a:r>
              <a:rPr lang="en-GB" b="1" u="sng" dirty="0"/>
              <a:t>Uber UK does not itself provide transportation services, and is not a Transportation Provider</a:t>
            </a:r>
            <a:r>
              <a:rPr lang="en-GB" dirty="0"/>
              <a:t>. </a:t>
            </a:r>
          </a:p>
          <a:p>
            <a:pPr marL="0" indent="0" algn="just">
              <a:buNone/>
            </a:pPr>
            <a:r>
              <a:rPr lang="en-GB" dirty="0" err="1" smtClean="0"/>
              <a:t>Uber</a:t>
            </a:r>
            <a:r>
              <a:rPr lang="en-GB" dirty="0" smtClean="0"/>
              <a:t> </a:t>
            </a:r>
            <a:r>
              <a:rPr lang="en-GB" dirty="0"/>
              <a:t>UK acts as intermediary between you and the Transportation Provider. You acknowledge and agree that the provision to you of transportation services by the Transportation Provider is pursuant to the Transportation Contract and that Uber UK accepts your booking as agent for the Transportation Provider, but </a:t>
            </a:r>
            <a:r>
              <a:rPr lang="en-GB" b="1" u="sng" dirty="0"/>
              <a:t>is not a party to that contract</a:t>
            </a:r>
            <a:r>
              <a:rPr lang="en-GB" dirty="0"/>
              <a:t>.”</a:t>
            </a:r>
            <a:endParaRPr lang="it-IT" dirty="0"/>
          </a:p>
          <a:p>
            <a:pPr marL="0" indent="0">
              <a:buNone/>
            </a:pPr>
            <a:endParaRPr lang="it-IT" dirty="0"/>
          </a:p>
        </p:txBody>
      </p:sp>
    </p:spTree>
    <p:extLst>
      <p:ext uri="{BB962C8B-B14F-4D97-AF65-F5344CB8AC3E}">
        <p14:creationId xmlns:p14="http://schemas.microsoft.com/office/powerpoint/2010/main" val="3593995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2" y="387927"/>
            <a:ext cx="10177751" cy="1210137"/>
          </a:xfrm>
        </p:spPr>
        <p:txBody>
          <a:bodyPr>
            <a:normAutofit fontScale="90000"/>
          </a:bodyPr>
          <a:lstStyle/>
          <a:p>
            <a:r>
              <a:rPr lang="it-IT" dirty="0" smtClean="0"/>
              <a:t>Il </a:t>
            </a:r>
            <a:r>
              <a:rPr lang="it-IT" dirty="0"/>
              <a:t>ruolo della piattaforma </a:t>
            </a:r>
            <a:r>
              <a:rPr lang="it-IT" dirty="0" smtClean="0"/>
              <a:t>online</a:t>
            </a:r>
            <a:br>
              <a:rPr lang="it-IT" dirty="0" smtClean="0"/>
            </a:br>
            <a:endParaRPr lang="it-IT" dirty="0"/>
          </a:p>
        </p:txBody>
      </p:sp>
      <p:sp>
        <p:nvSpPr>
          <p:cNvPr id="3" name="Segnaposto contenuto 2"/>
          <p:cNvSpPr>
            <a:spLocks noGrp="1"/>
          </p:cNvSpPr>
          <p:nvPr>
            <p:ph idx="1"/>
          </p:nvPr>
        </p:nvSpPr>
        <p:spPr>
          <a:xfrm>
            <a:off x="1030317" y="1478423"/>
            <a:ext cx="9905999" cy="4968592"/>
          </a:xfrm>
        </p:spPr>
        <p:txBody>
          <a:bodyPr>
            <a:normAutofit/>
          </a:bodyPr>
          <a:lstStyle/>
          <a:p>
            <a:pPr marL="0" indent="0" algn="just">
              <a:buNone/>
            </a:pPr>
            <a:r>
              <a:rPr lang="en-GB" b="1" dirty="0" smtClean="0"/>
              <a:t>Terms </a:t>
            </a:r>
            <a:r>
              <a:rPr lang="en-GB" b="1" dirty="0"/>
              <a:t>of Service of Airbnb, Inc. &lt;https://www.airbnb.co.uk/terms&gt; </a:t>
            </a:r>
            <a:endParaRPr lang="en-GB" b="1" dirty="0" smtClean="0"/>
          </a:p>
          <a:p>
            <a:pPr marL="0" indent="0" algn="just">
              <a:buNone/>
            </a:pPr>
            <a:endParaRPr lang="en-GB" dirty="0"/>
          </a:p>
          <a:p>
            <a:pPr marL="0" indent="0" algn="just">
              <a:buNone/>
            </a:pPr>
            <a:r>
              <a:rPr lang="en-GB" dirty="0" smtClean="0"/>
              <a:t>“</a:t>
            </a:r>
            <a:r>
              <a:rPr lang="en-GB" dirty="0"/>
              <a:t>The site, application and services comprise an online platform through which hosts may create listings for accommodations and guests may learn about and book accommodations directly with the hosts. </a:t>
            </a:r>
            <a:endParaRPr lang="en-GB" dirty="0" smtClean="0"/>
          </a:p>
          <a:p>
            <a:pPr marL="0" indent="0" algn="just">
              <a:buNone/>
            </a:pPr>
            <a:endParaRPr lang="en-GB" dirty="0"/>
          </a:p>
          <a:p>
            <a:pPr marL="0" indent="0" algn="just">
              <a:buNone/>
            </a:pPr>
            <a:r>
              <a:rPr lang="en-GB" dirty="0" smtClean="0"/>
              <a:t>You </a:t>
            </a:r>
            <a:r>
              <a:rPr lang="en-GB" dirty="0"/>
              <a:t>understand and agree that </a:t>
            </a:r>
            <a:r>
              <a:rPr lang="en-GB" b="1" u="sng" dirty="0"/>
              <a:t>Airbnb is not a party to any agreements</a:t>
            </a:r>
            <a:r>
              <a:rPr lang="en-GB" b="1" dirty="0"/>
              <a:t> </a:t>
            </a:r>
            <a:r>
              <a:rPr lang="en-GB" dirty="0"/>
              <a:t>entered into between hosts and guests, </a:t>
            </a:r>
            <a:r>
              <a:rPr lang="en-GB" b="1" dirty="0"/>
              <a:t>nor is </a:t>
            </a:r>
            <a:r>
              <a:rPr lang="en-GB" dirty="0"/>
              <a:t>Airbnb a real estate broker, </a:t>
            </a:r>
            <a:r>
              <a:rPr lang="en-GB" b="1" dirty="0"/>
              <a:t>agent</a:t>
            </a:r>
            <a:r>
              <a:rPr lang="en-GB" dirty="0"/>
              <a:t> or insurer. Airbnb has no control over the conduct of hosts, guests and other users of the site, application and services or any accommodations, and disclaims all liability in this regard to the maximum extent permitted by law.”</a:t>
            </a:r>
            <a:endParaRPr lang="it-IT" dirty="0"/>
          </a:p>
          <a:p>
            <a:pPr marL="0" indent="0">
              <a:buNone/>
            </a:pPr>
            <a:endParaRPr lang="it-IT" dirty="0"/>
          </a:p>
        </p:txBody>
      </p:sp>
    </p:spTree>
    <p:extLst>
      <p:ext uri="{BB962C8B-B14F-4D97-AF65-F5344CB8AC3E}">
        <p14:creationId xmlns:p14="http://schemas.microsoft.com/office/powerpoint/2010/main" val="1400555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della piattaforma online</a:t>
            </a:r>
            <a:endParaRPr lang="it-IT" dirty="0"/>
          </a:p>
        </p:txBody>
      </p:sp>
      <p:sp>
        <p:nvSpPr>
          <p:cNvPr id="3" name="Segnaposto contenuto 2"/>
          <p:cNvSpPr>
            <a:spLocks noGrp="1"/>
          </p:cNvSpPr>
          <p:nvPr>
            <p:ph idx="1"/>
          </p:nvPr>
        </p:nvSpPr>
        <p:spPr>
          <a:xfrm>
            <a:off x="1141412" y="1842656"/>
            <a:ext cx="9905999" cy="5112326"/>
          </a:xfrm>
        </p:spPr>
        <p:txBody>
          <a:bodyPr>
            <a:normAutofit/>
          </a:bodyPr>
          <a:lstStyle/>
          <a:p>
            <a:r>
              <a:rPr lang="it-IT" sz="3200" dirty="0" smtClean="0"/>
              <a:t>Ruolo contrattuale di </a:t>
            </a:r>
            <a:r>
              <a:rPr lang="it-IT" sz="3200" i="1" dirty="0" smtClean="0"/>
              <a:t>Amazon</a:t>
            </a:r>
            <a:r>
              <a:rPr lang="it-IT" sz="3200" dirty="0" smtClean="0"/>
              <a:t>:</a:t>
            </a:r>
          </a:p>
          <a:p>
            <a:pPr marL="114300" indent="0">
              <a:buNone/>
            </a:pPr>
            <a:r>
              <a:rPr lang="it-IT" sz="3200" dirty="0" smtClean="0"/>
              <a:t>	III</a:t>
            </a:r>
            <a:r>
              <a:rPr lang="it-IT" sz="3200" dirty="0"/>
              <a:t>.1.1. </a:t>
            </a:r>
            <a:r>
              <a:rPr lang="it-IT" sz="3200" i="1" dirty="0"/>
              <a:t>Amazon EU </a:t>
            </a:r>
            <a:r>
              <a:rPr lang="it-IT" sz="3200" i="1" dirty="0" err="1"/>
              <a:t>Sàrl</a:t>
            </a:r>
            <a:r>
              <a:rPr lang="it-IT" sz="3200" dirty="0"/>
              <a:t>: </a:t>
            </a:r>
            <a:r>
              <a:rPr lang="it-IT" sz="3200" dirty="0" err="1"/>
              <a:t>managing</a:t>
            </a:r>
            <a:r>
              <a:rPr lang="it-IT" sz="3200" dirty="0"/>
              <a:t> </a:t>
            </a:r>
            <a:r>
              <a:rPr lang="it-IT" sz="3200" dirty="0" err="1"/>
              <a:t>direct</a:t>
            </a:r>
            <a:r>
              <a:rPr lang="it-IT" sz="3200" dirty="0"/>
              <a:t> </a:t>
            </a:r>
            <a:r>
              <a:rPr lang="it-IT" sz="3200" dirty="0" err="1"/>
              <a:t>selling</a:t>
            </a:r>
            <a:r>
              <a:rPr lang="it-IT" sz="3200" dirty="0"/>
              <a:t> </a:t>
            </a:r>
            <a:r>
              <a:rPr lang="it-IT" sz="3200" dirty="0" smtClean="0"/>
              <a:t>e 	rimedi contrattuali</a:t>
            </a:r>
          </a:p>
          <a:p>
            <a:pPr marL="114300" indent="0">
              <a:buNone/>
            </a:pPr>
            <a:endParaRPr lang="it-IT" sz="3200" dirty="0"/>
          </a:p>
          <a:p>
            <a:pPr marL="411480" lvl="1" indent="0">
              <a:buNone/>
            </a:pPr>
            <a:r>
              <a:rPr lang="it-IT" sz="3200" dirty="0" smtClean="0"/>
              <a:t>	III</a:t>
            </a:r>
            <a:r>
              <a:rPr lang="it-IT" sz="3200" dirty="0"/>
              <a:t>.1.2. </a:t>
            </a:r>
            <a:r>
              <a:rPr lang="it-IT" sz="3200" i="1" dirty="0"/>
              <a:t>Amazon Services Europe </a:t>
            </a:r>
            <a:r>
              <a:rPr lang="it-IT" sz="3200" i="1" dirty="0" err="1"/>
              <a:t>Sàrl</a:t>
            </a:r>
            <a:r>
              <a:rPr lang="it-IT" sz="3200" dirty="0"/>
              <a:t>: </a:t>
            </a:r>
            <a:r>
              <a:rPr lang="it-IT" sz="3200" dirty="0" err="1"/>
              <a:t>managing</a:t>
            </a:r>
            <a:r>
              <a:rPr lang="it-IT" sz="3200" dirty="0"/>
              <a:t> </a:t>
            </a:r>
            <a:r>
              <a:rPr lang="it-IT" sz="3200" dirty="0" smtClean="0"/>
              <a:t>	</a:t>
            </a:r>
            <a:r>
              <a:rPr lang="it-IT" sz="3200" i="1" dirty="0" smtClean="0"/>
              <a:t>Amazon </a:t>
            </a:r>
            <a:r>
              <a:rPr lang="it-IT" sz="3200" i="1" dirty="0" err="1" smtClean="0"/>
              <a:t>Marketplace</a:t>
            </a:r>
            <a:endParaRPr lang="it-IT" sz="3200" i="1" dirty="0" smtClean="0"/>
          </a:p>
          <a:p>
            <a:pPr marL="411480" lvl="1" indent="0">
              <a:buNone/>
            </a:pPr>
            <a:endParaRPr lang="it-IT" sz="3200" dirty="0"/>
          </a:p>
          <a:p>
            <a:pPr marL="411480" lvl="1" indent="0">
              <a:buNone/>
            </a:pPr>
            <a:r>
              <a:rPr lang="it-IT" sz="3200" dirty="0" smtClean="0"/>
              <a:t>	III</a:t>
            </a:r>
            <a:r>
              <a:rPr lang="it-IT" sz="3200" dirty="0"/>
              <a:t>.1.3. </a:t>
            </a:r>
            <a:r>
              <a:rPr lang="it-IT" sz="3200" i="1" dirty="0"/>
              <a:t>Amazon Europe Core </a:t>
            </a:r>
            <a:r>
              <a:rPr lang="it-IT" sz="3200" i="1" dirty="0" err="1"/>
              <a:t>Sàrl</a:t>
            </a:r>
            <a:r>
              <a:rPr lang="it-IT" sz="3200" dirty="0"/>
              <a:t>: </a:t>
            </a:r>
            <a:r>
              <a:rPr lang="it-IT" sz="3200" dirty="0" err="1"/>
              <a:t>managing</a:t>
            </a:r>
            <a:r>
              <a:rPr lang="it-IT" sz="3200" dirty="0"/>
              <a:t> </a:t>
            </a:r>
            <a:r>
              <a:rPr lang="it-IT" sz="3200" dirty="0" smtClean="0"/>
              <a:t>il sistema 	IT delle altre piattaforme </a:t>
            </a:r>
            <a:r>
              <a:rPr lang="it-IT" sz="3200" i="1" dirty="0" smtClean="0"/>
              <a:t>Amazon</a:t>
            </a:r>
            <a:endParaRPr lang="it-IT" sz="3200" i="1" dirty="0"/>
          </a:p>
          <a:p>
            <a:pPr lvl="2"/>
            <a:endParaRPr lang="it-IT" sz="3200" dirty="0"/>
          </a:p>
        </p:txBody>
      </p:sp>
    </p:spTree>
    <p:extLst>
      <p:ext uri="{BB962C8B-B14F-4D97-AF65-F5344CB8AC3E}">
        <p14:creationId xmlns:p14="http://schemas.microsoft.com/office/powerpoint/2010/main" val="2203303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ruolo della piattaforma online</a:t>
            </a:r>
            <a:endParaRPr lang="it-IT" dirty="0"/>
          </a:p>
        </p:txBody>
      </p:sp>
      <p:sp>
        <p:nvSpPr>
          <p:cNvPr id="3" name="Segnaposto contenuto 2"/>
          <p:cNvSpPr>
            <a:spLocks noGrp="1"/>
          </p:cNvSpPr>
          <p:nvPr>
            <p:ph idx="1"/>
          </p:nvPr>
        </p:nvSpPr>
        <p:spPr>
          <a:xfrm>
            <a:off x="1141412" y="2167300"/>
            <a:ext cx="9905999" cy="4765964"/>
          </a:xfrm>
        </p:spPr>
        <p:txBody>
          <a:bodyPr>
            <a:normAutofit lnSpcReduction="10000"/>
          </a:bodyPr>
          <a:lstStyle/>
          <a:p>
            <a:r>
              <a:rPr lang="it-IT" sz="3200" dirty="0"/>
              <a:t> </a:t>
            </a:r>
            <a:r>
              <a:rPr lang="it-IT" sz="3200" dirty="0" smtClean="0"/>
              <a:t>L’individuazione del ruolo della </a:t>
            </a:r>
            <a:r>
              <a:rPr lang="it-IT" sz="3200" u="sng" dirty="0" smtClean="0"/>
              <a:t>piattaforma come parte </a:t>
            </a:r>
            <a:r>
              <a:rPr lang="it-IT" sz="3200" dirty="0" smtClean="0"/>
              <a:t>del contratto:</a:t>
            </a:r>
          </a:p>
          <a:p>
            <a:pPr marL="0" indent="0">
              <a:buNone/>
            </a:pPr>
            <a:r>
              <a:rPr lang="it-IT" sz="3200" dirty="0"/>
              <a:t>	</a:t>
            </a:r>
            <a:r>
              <a:rPr lang="it-IT" sz="3200" dirty="0" smtClean="0"/>
              <a:t>deve essere effettuata sulla base del diritto </a:t>
            </a:r>
          </a:p>
          <a:p>
            <a:pPr marL="0" indent="0">
              <a:buNone/>
            </a:pPr>
            <a:r>
              <a:rPr lang="it-IT" sz="3200" dirty="0"/>
              <a:t> </a:t>
            </a:r>
            <a:r>
              <a:rPr lang="it-IT" sz="3200" dirty="0" smtClean="0"/>
              <a:t>         contrattuale</a:t>
            </a:r>
            <a:r>
              <a:rPr lang="it-IT" sz="3200" dirty="0"/>
              <a:t> </a:t>
            </a:r>
            <a:r>
              <a:rPr lang="it-IT" sz="3200" dirty="0" smtClean="0"/>
              <a:t>applicabile dello Stato membro, in</a:t>
            </a:r>
          </a:p>
          <a:p>
            <a:pPr marL="0" indent="0">
              <a:buNone/>
            </a:pPr>
            <a:r>
              <a:rPr lang="it-IT" sz="3200" dirty="0"/>
              <a:t> </a:t>
            </a:r>
            <a:r>
              <a:rPr lang="it-IT" sz="3200" dirty="0" smtClean="0"/>
              <a:t>         ragione: </a:t>
            </a:r>
          </a:p>
          <a:p>
            <a:pPr marL="0" indent="0">
              <a:buNone/>
            </a:pPr>
            <a:r>
              <a:rPr lang="it-IT" sz="3200" dirty="0"/>
              <a:t>	</a:t>
            </a:r>
            <a:r>
              <a:rPr lang="it-IT" sz="3200" dirty="0" smtClean="0"/>
              <a:t>- 1. delle condizioni generali di contratto; </a:t>
            </a:r>
          </a:p>
          <a:p>
            <a:pPr marL="0" indent="0">
              <a:buNone/>
            </a:pPr>
            <a:r>
              <a:rPr lang="it-IT" sz="3200" dirty="0"/>
              <a:t>	</a:t>
            </a:r>
            <a:r>
              <a:rPr lang="it-IT" sz="3200" dirty="0" smtClean="0"/>
              <a:t>- 2. del contesto complessivo.</a:t>
            </a:r>
          </a:p>
          <a:p>
            <a:pPr marL="0" indent="0">
              <a:buNone/>
            </a:pPr>
            <a:endParaRPr lang="it-IT" sz="3200" dirty="0"/>
          </a:p>
          <a:p>
            <a:pPr marL="0" indent="0" algn="ctr">
              <a:buNone/>
            </a:pPr>
            <a:r>
              <a:rPr lang="it-IT" sz="3200" i="1" dirty="0" smtClean="0"/>
              <a:t>Ma tale indagine può non essere sufficiente</a:t>
            </a:r>
            <a:endParaRPr lang="it-IT" sz="3200" i="1" dirty="0"/>
          </a:p>
        </p:txBody>
      </p:sp>
    </p:spTree>
    <p:extLst>
      <p:ext uri="{BB962C8B-B14F-4D97-AF65-F5344CB8AC3E}">
        <p14:creationId xmlns:p14="http://schemas.microsoft.com/office/powerpoint/2010/main" val="3360576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0"/>
            <a:ext cx="9905998" cy="1620982"/>
          </a:xfrm>
        </p:spPr>
        <p:txBody>
          <a:bodyPr/>
          <a:lstStyle/>
          <a:p>
            <a:r>
              <a:rPr lang="it-IT" dirty="0" smtClean="0"/>
              <a:t>Il </a:t>
            </a:r>
            <a:r>
              <a:rPr lang="it-IT" dirty="0"/>
              <a:t>ruolo della piattaforma </a:t>
            </a:r>
            <a:r>
              <a:rPr lang="it-IT" dirty="0" smtClean="0"/>
              <a:t>online:</a:t>
            </a:r>
            <a:endParaRPr lang="it-IT" dirty="0"/>
          </a:p>
        </p:txBody>
      </p:sp>
      <p:sp>
        <p:nvSpPr>
          <p:cNvPr id="3" name="Segnaposto contenuto 2"/>
          <p:cNvSpPr>
            <a:spLocks noGrp="1"/>
          </p:cNvSpPr>
          <p:nvPr>
            <p:ph idx="1"/>
          </p:nvPr>
        </p:nvSpPr>
        <p:spPr>
          <a:xfrm>
            <a:off x="1141412" y="2035276"/>
            <a:ext cx="9905999" cy="5183835"/>
          </a:xfrm>
        </p:spPr>
        <p:txBody>
          <a:bodyPr>
            <a:normAutofit/>
          </a:bodyPr>
          <a:lstStyle/>
          <a:p>
            <a:pPr marL="0" indent="0" algn="just">
              <a:buNone/>
            </a:pPr>
            <a:r>
              <a:rPr lang="it-IT" sz="3200" dirty="0"/>
              <a:t>A</a:t>
            </a:r>
            <a:r>
              <a:rPr lang="it-IT" sz="3200" dirty="0" smtClean="0"/>
              <a:t>rt</a:t>
            </a:r>
            <a:r>
              <a:rPr lang="it-IT" sz="3200" dirty="0"/>
              <a:t>. 49, comma 1, </a:t>
            </a:r>
            <a:r>
              <a:rPr lang="it-IT" sz="3200" dirty="0" err="1"/>
              <a:t>lett</a:t>
            </a:r>
            <a:r>
              <a:rPr lang="it-IT" sz="3200" dirty="0"/>
              <a:t>. a, </a:t>
            </a:r>
            <a:r>
              <a:rPr lang="it-IT" sz="3200" dirty="0" err="1"/>
              <a:t>c.cons</a:t>
            </a:r>
            <a:r>
              <a:rPr lang="it-IT" sz="3200" dirty="0" smtClean="0"/>
              <a:t>.: </a:t>
            </a:r>
            <a:r>
              <a:rPr lang="it-IT" sz="3200" dirty="0"/>
              <a:t>i</a:t>
            </a:r>
            <a:r>
              <a:rPr lang="it-IT" sz="3200" dirty="0" smtClean="0"/>
              <a:t>l </a:t>
            </a:r>
            <a:r>
              <a:rPr lang="it-IT" sz="3200" dirty="0"/>
              <a:t>professionista </a:t>
            </a:r>
            <a:r>
              <a:rPr lang="it-IT" sz="3200" dirty="0" smtClean="0"/>
              <a:t>ha </a:t>
            </a:r>
            <a:r>
              <a:rPr lang="it-IT" sz="3200" b="1" dirty="0" smtClean="0"/>
              <a:t>l’obbligo </a:t>
            </a:r>
            <a:r>
              <a:rPr lang="it-IT" sz="3200" b="1" dirty="0"/>
              <a:t>di</a:t>
            </a:r>
            <a:r>
              <a:rPr lang="it-IT" sz="3200" dirty="0"/>
              <a:t>, prima della conclusione del contratto, </a:t>
            </a:r>
          </a:p>
          <a:p>
            <a:pPr marL="0" indent="0" algn="just">
              <a:buNone/>
            </a:pPr>
            <a:endParaRPr lang="it-IT" sz="3200" dirty="0"/>
          </a:p>
          <a:p>
            <a:pPr marL="0" indent="0" algn="just">
              <a:buNone/>
            </a:pPr>
            <a:r>
              <a:rPr lang="it-IT" sz="3200" b="1" dirty="0" smtClean="0"/>
              <a:t>informare</a:t>
            </a:r>
            <a:r>
              <a:rPr lang="it-IT" sz="3200" dirty="0" smtClean="0"/>
              <a:t> </a:t>
            </a:r>
            <a:r>
              <a:rPr lang="it-IT" sz="3200" dirty="0"/>
              <a:t>il consumatore in merito </a:t>
            </a:r>
            <a:endParaRPr lang="it-IT" sz="3200" dirty="0" smtClean="0"/>
          </a:p>
          <a:p>
            <a:pPr marL="457200" indent="-457200" algn="just"/>
            <a:r>
              <a:rPr lang="it-IT" sz="3200" dirty="0" smtClean="0"/>
              <a:t>alle </a:t>
            </a:r>
            <a:r>
              <a:rPr lang="it-IT" sz="3200" dirty="0"/>
              <a:t>«</a:t>
            </a:r>
            <a:r>
              <a:rPr lang="it-IT" sz="3200" b="1" i="1" dirty="0" smtClean="0"/>
              <a:t>caratteristiche</a:t>
            </a:r>
            <a:r>
              <a:rPr lang="it-IT" sz="3200" i="1" dirty="0" smtClean="0"/>
              <a:t> </a:t>
            </a:r>
            <a:r>
              <a:rPr lang="it-IT" sz="3200" i="1" dirty="0"/>
              <a:t>principali dei </a:t>
            </a:r>
            <a:r>
              <a:rPr lang="it-IT" sz="3200" b="1" i="1" dirty="0"/>
              <a:t>beni o servizi </a:t>
            </a:r>
            <a:r>
              <a:rPr lang="it-IT" sz="3200" i="1" dirty="0"/>
              <a:t>nella misura adeguata al supporto e ai beni o servizi</a:t>
            </a:r>
            <a:r>
              <a:rPr lang="it-IT" sz="3200" dirty="0"/>
              <a:t>» </a:t>
            </a:r>
            <a:r>
              <a:rPr lang="it-IT" sz="3200" dirty="0" smtClean="0"/>
              <a:t>offerti</a:t>
            </a:r>
            <a:endParaRPr lang="it-IT" sz="3200" dirty="0"/>
          </a:p>
          <a:p>
            <a:pPr marL="0" indent="0" algn="just">
              <a:buNone/>
            </a:pPr>
            <a:endParaRPr lang="it-IT" sz="3200" dirty="0" smtClean="0"/>
          </a:p>
          <a:p>
            <a:pPr marL="457200" indent="-457200" algn="just"/>
            <a:r>
              <a:rPr lang="it-IT" sz="3200" dirty="0" smtClean="0"/>
              <a:t>all</a:t>
            </a:r>
            <a:r>
              <a:rPr lang="it-IT" sz="3200" dirty="0"/>
              <a:t>’ «</a:t>
            </a:r>
            <a:r>
              <a:rPr lang="it-IT" sz="3200" b="1" i="1" dirty="0"/>
              <a:t>identità del professionista</a:t>
            </a:r>
            <a:r>
              <a:rPr lang="it-IT" sz="3200" dirty="0"/>
              <a:t>»</a:t>
            </a:r>
          </a:p>
        </p:txBody>
      </p:sp>
    </p:spTree>
    <p:extLst>
      <p:ext uri="{BB962C8B-B14F-4D97-AF65-F5344CB8AC3E}">
        <p14:creationId xmlns:p14="http://schemas.microsoft.com/office/powerpoint/2010/main" val="31972067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a:t>ruolo della piattaforma online</a:t>
            </a:r>
          </a:p>
        </p:txBody>
      </p:sp>
      <p:sp>
        <p:nvSpPr>
          <p:cNvPr id="3" name="Segnaposto contenuto 2"/>
          <p:cNvSpPr>
            <a:spLocks noGrp="1"/>
          </p:cNvSpPr>
          <p:nvPr>
            <p:ph idx="1"/>
          </p:nvPr>
        </p:nvSpPr>
        <p:spPr/>
        <p:txBody>
          <a:bodyPr>
            <a:normAutofit/>
          </a:bodyPr>
          <a:lstStyle/>
          <a:p>
            <a:pPr marL="114300" indent="0" algn="ctr">
              <a:buNone/>
            </a:pPr>
            <a:r>
              <a:rPr lang="it-IT" dirty="0"/>
              <a:t> Articolo </a:t>
            </a:r>
            <a:r>
              <a:rPr lang="it-IT" dirty="0" smtClean="0"/>
              <a:t>14, dir. 2000/31/CE</a:t>
            </a:r>
            <a:endParaRPr lang="it-IT" dirty="0"/>
          </a:p>
          <a:p>
            <a:pPr marL="114300" indent="0" algn="ctr">
              <a:buNone/>
            </a:pPr>
            <a:r>
              <a:rPr lang="it-IT" dirty="0" smtClean="0"/>
              <a:t>«</a:t>
            </a:r>
            <a:r>
              <a:rPr lang="it-IT" dirty="0"/>
              <a:t>Hosting</a:t>
            </a:r>
            <a:r>
              <a:rPr lang="it-IT" dirty="0" smtClean="0"/>
              <a:t>»</a:t>
            </a:r>
          </a:p>
          <a:p>
            <a:pPr marL="114300" indent="0" algn="ctr">
              <a:buNone/>
            </a:pPr>
            <a:endParaRPr lang="it-IT" dirty="0"/>
          </a:p>
          <a:p>
            <a:pPr marL="114300" indent="0" algn="just">
              <a:buNone/>
            </a:pPr>
            <a:r>
              <a:rPr lang="it-IT" dirty="0" smtClean="0"/>
              <a:t>Gli </a:t>
            </a:r>
            <a:r>
              <a:rPr lang="it-IT" dirty="0"/>
              <a:t>Stati membri provvedono affinché, nella prestazione </a:t>
            </a:r>
            <a:r>
              <a:rPr lang="it-IT" dirty="0" smtClean="0"/>
              <a:t>di </a:t>
            </a:r>
            <a:r>
              <a:rPr lang="it-IT" dirty="0"/>
              <a:t>un servizio della società dell’informazione consistente </a:t>
            </a:r>
            <a:r>
              <a:rPr lang="it-IT" dirty="0" smtClean="0"/>
              <a:t>nella memorizzazione </a:t>
            </a:r>
            <a:r>
              <a:rPr lang="it-IT" dirty="0"/>
              <a:t>di informazioni fornite da un destinatario del </a:t>
            </a:r>
            <a:r>
              <a:rPr lang="it-IT" dirty="0" smtClean="0"/>
              <a:t>servizio</a:t>
            </a:r>
            <a:r>
              <a:rPr lang="it-IT" dirty="0"/>
              <a:t>, il prestatore non sia </a:t>
            </a:r>
            <a:r>
              <a:rPr lang="it-IT" dirty="0" smtClean="0"/>
              <a:t>responsabile, a condizione </a:t>
            </a:r>
            <a:r>
              <a:rPr lang="it-IT" dirty="0"/>
              <a:t>che detto </a:t>
            </a:r>
            <a:r>
              <a:rPr lang="it-IT" dirty="0" smtClean="0"/>
              <a:t>prestatore: </a:t>
            </a:r>
          </a:p>
          <a:p>
            <a:pPr marL="114300" indent="0" algn="just">
              <a:buNone/>
            </a:pPr>
            <a:endParaRPr lang="it-IT" dirty="0" smtClean="0"/>
          </a:p>
          <a:p>
            <a:pPr marL="114300" indent="0" algn="just">
              <a:buNone/>
            </a:pPr>
            <a:r>
              <a:rPr lang="en-US" dirty="0" smtClean="0"/>
              <a:t>non </a:t>
            </a:r>
            <a:r>
              <a:rPr lang="en-US" dirty="0" err="1"/>
              <a:t>sia</a:t>
            </a:r>
            <a:r>
              <a:rPr lang="en-US" dirty="0"/>
              <a:t> </a:t>
            </a:r>
            <a:r>
              <a:rPr lang="en-US" dirty="0" err="1"/>
              <a:t>effettivamente</a:t>
            </a:r>
            <a:r>
              <a:rPr lang="en-US" dirty="0"/>
              <a:t> al </a:t>
            </a:r>
            <a:r>
              <a:rPr lang="en-US" dirty="0" err="1"/>
              <a:t>corrente</a:t>
            </a:r>
            <a:r>
              <a:rPr lang="en-US" dirty="0"/>
              <a:t> del </a:t>
            </a:r>
            <a:r>
              <a:rPr lang="en-US" dirty="0" err="1"/>
              <a:t>fatto</a:t>
            </a:r>
            <a:r>
              <a:rPr lang="en-US" dirty="0"/>
              <a:t> </a:t>
            </a:r>
            <a:r>
              <a:rPr lang="en-US" dirty="0" err="1"/>
              <a:t>che</a:t>
            </a:r>
            <a:r>
              <a:rPr lang="en-US" dirty="0"/>
              <a:t> </a:t>
            </a:r>
            <a:r>
              <a:rPr lang="en-US" dirty="0" err="1"/>
              <a:t>l’attività</a:t>
            </a:r>
            <a:r>
              <a:rPr lang="en-US" dirty="0"/>
              <a:t> o </a:t>
            </a:r>
            <a:r>
              <a:rPr lang="en-US" dirty="0" err="1"/>
              <a:t>l’informazione</a:t>
            </a:r>
            <a:r>
              <a:rPr lang="en-US" dirty="0"/>
              <a:t> </a:t>
            </a:r>
            <a:r>
              <a:rPr lang="en-US" dirty="0" err="1"/>
              <a:t>è</a:t>
            </a:r>
            <a:r>
              <a:rPr lang="en-US" dirty="0"/>
              <a:t> </a:t>
            </a:r>
            <a:r>
              <a:rPr lang="en-US" dirty="0" err="1"/>
              <a:t>illecita</a:t>
            </a:r>
            <a:r>
              <a:rPr lang="en-US" dirty="0"/>
              <a:t> e, per </a:t>
            </a:r>
            <a:r>
              <a:rPr lang="en-US" dirty="0" err="1"/>
              <a:t>quanto</a:t>
            </a:r>
            <a:r>
              <a:rPr lang="en-US" dirty="0"/>
              <a:t> </a:t>
            </a:r>
            <a:r>
              <a:rPr lang="en-US" dirty="0" err="1"/>
              <a:t>attiene</a:t>
            </a:r>
            <a:r>
              <a:rPr lang="en-US" dirty="0"/>
              <a:t> ad </a:t>
            </a:r>
            <a:r>
              <a:rPr lang="en-US" dirty="0" err="1"/>
              <a:t>azioni</a:t>
            </a:r>
            <a:r>
              <a:rPr lang="en-US" dirty="0"/>
              <a:t> </a:t>
            </a:r>
            <a:r>
              <a:rPr lang="en-US" dirty="0" err="1"/>
              <a:t>risarcitorie</a:t>
            </a:r>
            <a:r>
              <a:rPr lang="en-US" dirty="0"/>
              <a:t>, non </a:t>
            </a:r>
            <a:r>
              <a:rPr lang="en-US" dirty="0" err="1"/>
              <a:t>sia</a:t>
            </a:r>
            <a:r>
              <a:rPr lang="en-US" dirty="0"/>
              <a:t> al </a:t>
            </a:r>
            <a:r>
              <a:rPr lang="en-US" dirty="0" err="1"/>
              <a:t>corrente</a:t>
            </a:r>
            <a:r>
              <a:rPr lang="en-US" dirty="0"/>
              <a:t> di </a:t>
            </a:r>
            <a:r>
              <a:rPr lang="en-US" dirty="0" err="1"/>
              <a:t>fatti</a:t>
            </a:r>
            <a:r>
              <a:rPr lang="en-US" dirty="0"/>
              <a:t> o di </a:t>
            </a:r>
            <a:r>
              <a:rPr lang="en-US" dirty="0" err="1"/>
              <a:t>circostanze</a:t>
            </a:r>
            <a:r>
              <a:rPr lang="en-US" dirty="0"/>
              <a:t> </a:t>
            </a:r>
            <a:r>
              <a:rPr lang="en-US" dirty="0" err="1"/>
              <a:t>che</a:t>
            </a:r>
            <a:r>
              <a:rPr lang="it-IT" dirty="0"/>
              <a:t> </a:t>
            </a:r>
            <a:r>
              <a:rPr lang="it-IT" dirty="0" smtClean="0"/>
              <a:t>rendono manifesta l’illegalità dell’atto o dell’informazione</a:t>
            </a:r>
            <a:endParaRPr lang="it-IT" dirty="0"/>
          </a:p>
        </p:txBody>
      </p:sp>
    </p:spTree>
    <p:extLst>
      <p:ext uri="{BB962C8B-B14F-4D97-AF65-F5344CB8AC3E}">
        <p14:creationId xmlns:p14="http://schemas.microsoft.com/office/powerpoint/2010/main" val="2595183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618518"/>
            <a:ext cx="9905998" cy="1082095"/>
          </a:xfrm>
        </p:spPr>
        <p:txBody>
          <a:bodyPr>
            <a:normAutofit/>
          </a:bodyPr>
          <a:lstStyle/>
          <a:p>
            <a:r>
              <a:rPr lang="it-IT" dirty="0" smtClean="0"/>
              <a:t>Il </a:t>
            </a:r>
            <a:r>
              <a:rPr lang="it-IT" dirty="0"/>
              <a:t>ruolo della piattaforma </a:t>
            </a:r>
            <a:r>
              <a:rPr lang="it-IT" dirty="0" smtClean="0"/>
              <a:t>online:</a:t>
            </a:r>
            <a:endParaRPr lang="it-IT" dirty="0"/>
          </a:p>
        </p:txBody>
      </p:sp>
      <p:sp>
        <p:nvSpPr>
          <p:cNvPr id="3" name="Segnaposto contenuto 2"/>
          <p:cNvSpPr>
            <a:spLocks noGrp="1"/>
          </p:cNvSpPr>
          <p:nvPr>
            <p:ph idx="1"/>
          </p:nvPr>
        </p:nvSpPr>
        <p:spPr>
          <a:xfrm>
            <a:off x="1141412" y="1777525"/>
            <a:ext cx="9905999" cy="5080475"/>
          </a:xfrm>
        </p:spPr>
        <p:txBody>
          <a:bodyPr>
            <a:normAutofit/>
          </a:bodyPr>
          <a:lstStyle/>
          <a:p>
            <a:pPr marL="0" indent="0">
              <a:buNone/>
            </a:pPr>
            <a:r>
              <a:rPr lang="en-US" b="1" dirty="0" err="1" smtClean="0"/>
              <a:t>Consiglio</a:t>
            </a:r>
            <a:r>
              <a:rPr lang="en-US" b="1" dirty="0" smtClean="0"/>
              <a:t> </a:t>
            </a:r>
            <a:r>
              <a:rPr lang="en-US" b="1" dirty="0"/>
              <a:t>di </a:t>
            </a:r>
            <a:r>
              <a:rPr lang="en-US" b="1" dirty="0" err="1" smtClean="0"/>
              <a:t>Stato</a:t>
            </a:r>
            <a:r>
              <a:rPr lang="en-US" dirty="0" smtClean="0"/>
              <a:t>, </a:t>
            </a:r>
            <a:r>
              <a:rPr lang="en-US" dirty="0" err="1" smtClean="0"/>
              <a:t>sez</a:t>
            </a:r>
            <a:r>
              <a:rPr lang="en-US" dirty="0" smtClean="0"/>
              <a:t>. I, </a:t>
            </a:r>
            <a:r>
              <a:rPr lang="en-US" dirty="0" err="1" smtClean="0"/>
              <a:t>ordinanza</a:t>
            </a:r>
            <a:r>
              <a:rPr lang="en-US" dirty="0" smtClean="0"/>
              <a:t> </a:t>
            </a:r>
            <a:r>
              <a:rPr lang="en-US" dirty="0"/>
              <a:t>del 23 </a:t>
            </a:r>
            <a:r>
              <a:rPr lang="en-US" dirty="0" err="1"/>
              <a:t>Dicembre</a:t>
            </a:r>
            <a:r>
              <a:rPr lang="en-US" dirty="0"/>
              <a:t> </a:t>
            </a:r>
            <a:r>
              <a:rPr lang="en-US" dirty="0" smtClean="0"/>
              <a:t>2015, n. 3586</a:t>
            </a:r>
            <a:endParaRPr lang="it-IT" dirty="0" smtClean="0"/>
          </a:p>
          <a:p>
            <a:pPr marL="0" indent="0" algn="just">
              <a:buNone/>
            </a:pPr>
            <a:endParaRPr lang="it-IT" dirty="0"/>
          </a:p>
          <a:p>
            <a:pPr marL="0" indent="0" algn="just">
              <a:buNone/>
            </a:pPr>
            <a:r>
              <a:rPr lang="it-IT" dirty="0" smtClean="0"/>
              <a:t>Ad avviso del Consiglio </a:t>
            </a:r>
            <a:r>
              <a:rPr lang="it-IT" dirty="0"/>
              <a:t>di </a:t>
            </a:r>
            <a:r>
              <a:rPr lang="it-IT" dirty="0" smtClean="0"/>
              <a:t>Stato, lo </a:t>
            </a:r>
            <a:r>
              <a:rPr lang="it-IT" dirty="0"/>
              <a:t>schema contrattuale </a:t>
            </a:r>
            <a:r>
              <a:rPr lang="it-IT" dirty="0" smtClean="0"/>
              <a:t>proposto da </a:t>
            </a:r>
            <a:r>
              <a:rPr lang="it-IT" i="1" dirty="0" err="1" smtClean="0"/>
              <a:t>Uber</a:t>
            </a:r>
            <a:r>
              <a:rPr lang="it-IT" i="1" dirty="0" smtClean="0"/>
              <a:t> </a:t>
            </a:r>
            <a:r>
              <a:rPr lang="it-IT" dirty="0" smtClean="0"/>
              <a:t>rappresenta </a:t>
            </a:r>
            <a:r>
              <a:rPr lang="it-IT" b="1" u="sng" dirty="0"/>
              <a:t>un negozio atipico caratterizzato da una fattispecie doppiamente bilaterale che si pone al vertice di due distinti rapporti non legati direttamente tra loro</a:t>
            </a:r>
            <a:r>
              <a:rPr lang="it-IT" dirty="0"/>
              <a:t>: </a:t>
            </a:r>
            <a:endParaRPr lang="it-IT" dirty="0" smtClean="0"/>
          </a:p>
          <a:p>
            <a:pPr marL="0" indent="0" algn="just">
              <a:buNone/>
            </a:pPr>
            <a:endParaRPr lang="it-IT" dirty="0"/>
          </a:p>
          <a:p>
            <a:pPr marL="0" indent="0" algn="just">
              <a:buNone/>
            </a:pPr>
            <a:r>
              <a:rPr lang="it-IT" dirty="0" smtClean="0"/>
              <a:t>la </a:t>
            </a:r>
            <a:r>
              <a:rPr lang="it-IT" dirty="0"/>
              <a:t>società che gestisce la piattaforma informatica, che da un lato è legata da una prestazione sinallagmatica con il fruitore del servizio di trasporto ed annessi servizi telematici e finanziari, dall’altra è legata al trasportatore a cui riconoscerà una parte del compenso ricevuto quale remunerazione dell’attività esercitata in favore di terzi.</a:t>
            </a:r>
          </a:p>
          <a:p>
            <a:endParaRPr lang="it-IT" dirty="0"/>
          </a:p>
        </p:txBody>
      </p:sp>
    </p:spTree>
    <p:extLst>
      <p:ext uri="{BB962C8B-B14F-4D97-AF65-F5344CB8AC3E}">
        <p14:creationId xmlns:p14="http://schemas.microsoft.com/office/powerpoint/2010/main" val="2613923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618518"/>
            <a:ext cx="9905998" cy="1082095"/>
          </a:xfrm>
        </p:spPr>
        <p:txBody>
          <a:bodyPr>
            <a:normAutofit/>
          </a:bodyPr>
          <a:lstStyle/>
          <a:p>
            <a:r>
              <a:rPr lang="it-IT" dirty="0" smtClean="0"/>
              <a:t>Il </a:t>
            </a:r>
            <a:r>
              <a:rPr lang="it-IT" dirty="0"/>
              <a:t>ruolo della piattaforma </a:t>
            </a:r>
            <a:r>
              <a:rPr lang="it-IT" dirty="0" smtClean="0"/>
              <a:t>online:</a:t>
            </a:r>
            <a:endParaRPr lang="it-IT" dirty="0"/>
          </a:p>
        </p:txBody>
      </p:sp>
      <p:sp>
        <p:nvSpPr>
          <p:cNvPr id="3" name="Segnaposto contenuto 2"/>
          <p:cNvSpPr>
            <a:spLocks noGrp="1"/>
          </p:cNvSpPr>
          <p:nvPr>
            <p:ph idx="1"/>
          </p:nvPr>
        </p:nvSpPr>
        <p:spPr>
          <a:xfrm>
            <a:off x="1141412" y="1777525"/>
            <a:ext cx="9905999" cy="5080475"/>
          </a:xfrm>
        </p:spPr>
        <p:txBody>
          <a:bodyPr>
            <a:normAutofit/>
          </a:bodyPr>
          <a:lstStyle/>
          <a:p>
            <a:pPr marL="0" indent="0">
              <a:buNone/>
            </a:pPr>
            <a:r>
              <a:rPr lang="en-US" b="1" dirty="0" err="1" smtClean="0"/>
              <a:t>Commissione</a:t>
            </a:r>
            <a:r>
              <a:rPr lang="en-US" b="1" dirty="0" smtClean="0"/>
              <a:t> UE, </a:t>
            </a:r>
            <a:r>
              <a:rPr lang="en-US" b="1" dirty="0" err="1" smtClean="0"/>
              <a:t>Comunicazione</a:t>
            </a:r>
            <a:r>
              <a:rPr lang="en-US" b="1" dirty="0" smtClean="0"/>
              <a:t> “</a:t>
            </a:r>
            <a:r>
              <a:rPr lang="en-US" b="1" dirty="0" err="1" smtClean="0"/>
              <a:t>Un’agenda</a:t>
            </a:r>
            <a:r>
              <a:rPr lang="en-US" b="1" dirty="0" smtClean="0"/>
              <a:t> </a:t>
            </a:r>
            <a:r>
              <a:rPr lang="en-US" b="1" dirty="0" err="1" smtClean="0"/>
              <a:t>europea</a:t>
            </a:r>
            <a:r>
              <a:rPr lang="en-US" b="1" dirty="0" smtClean="0"/>
              <a:t> per </a:t>
            </a:r>
            <a:r>
              <a:rPr lang="en-US" b="1" dirty="0" err="1" smtClean="0"/>
              <a:t>l’economia</a:t>
            </a:r>
            <a:r>
              <a:rPr lang="en-US" b="1" dirty="0" smtClean="0"/>
              <a:t> </a:t>
            </a:r>
            <a:r>
              <a:rPr lang="en-US" b="1" dirty="0" err="1" smtClean="0"/>
              <a:t>collaborativa</a:t>
            </a:r>
            <a:r>
              <a:rPr lang="en-US" b="1" dirty="0" smtClean="0"/>
              <a:t>”, 2 </a:t>
            </a:r>
            <a:r>
              <a:rPr lang="en-US" b="1" dirty="0" err="1" smtClean="0"/>
              <a:t>giugno</a:t>
            </a:r>
            <a:r>
              <a:rPr lang="en-US" b="1" dirty="0" smtClean="0"/>
              <a:t> 2016</a:t>
            </a:r>
          </a:p>
          <a:p>
            <a:pPr marL="0" indent="0">
              <a:buNone/>
            </a:pPr>
            <a:endParaRPr lang="en-US" b="1" dirty="0"/>
          </a:p>
          <a:p>
            <a:r>
              <a:rPr lang="it-IT" dirty="0"/>
              <a:t>Se una piattaforma di collaborazione fornisca anche il servizio sottostante dovrà di norma essere stabilito </a:t>
            </a:r>
            <a:r>
              <a:rPr lang="it-IT" dirty="0" smtClean="0"/>
              <a:t>caso. Il </a:t>
            </a:r>
            <a:r>
              <a:rPr lang="it-IT" dirty="0"/>
              <a:t>livello di controllo o di influenza </a:t>
            </a:r>
            <a:r>
              <a:rPr lang="it-IT" dirty="0" smtClean="0"/>
              <a:t>è </a:t>
            </a:r>
            <a:r>
              <a:rPr lang="it-IT" dirty="0"/>
              <a:t>in genere il fattore determinante e può essere definito alla luce dei seguenti criteri </a:t>
            </a:r>
            <a:r>
              <a:rPr lang="it-IT" dirty="0" smtClean="0"/>
              <a:t>chiave: </a:t>
            </a:r>
            <a:endParaRPr lang="it-IT" dirty="0"/>
          </a:p>
          <a:p>
            <a:pPr lvl="1"/>
            <a:r>
              <a:rPr lang="it-IT" b="1" dirty="0" smtClean="0"/>
              <a:t>Prezzo</a:t>
            </a:r>
            <a:r>
              <a:rPr lang="it-IT" b="1" dirty="0"/>
              <a:t>:</a:t>
            </a:r>
            <a:r>
              <a:rPr lang="it-IT" dirty="0"/>
              <a:t> la piattaforma di collaborazione stabilisce il prezzo finale che dovrà essere pagato dall'utente, in quanto destinatario del servizio sottostante? Nei casi in cui la piattaforma di collaborazione si limita a raccomandare un prezzo o il prestatore dei servizi sottostanti è libero di adeguare il prezzo fissato da una piattaforma di collaborazione, ciò indica che questo criterio può non essere soddisfatto; </a:t>
            </a:r>
          </a:p>
          <a:p>
            <a:pPr lvl="1"/>
            <a:r>
              <a:rPr lang="it-IT" b="1" dirty="0" smtClean="0"/>
              <a:t>Altre </a:t>
            </a:r>
            <a:r>
              <a:rPr lang="it-IT" b="1" dirty="0"/>
              <a:t>condizioni contrattuali fondamentali:</a:t>
            </a:r>
            <a:r>
              <a:rPr lang="it-IT" dirty="0"/>
              <a:t> la piattaforma di collaborazione stabilisce i termini e le condizioni, diversi dal prezzo, che definiscono la relazione </a:t>
            </a:r>
            <a:endParaRPr lang="it-IT" dirty="0" smtClean="0"/>
          </a:p>
          <a:p>
            <a:pPr lvl="1"/>
            <a:r>
              <a:rPr lang="it-IT" b="1" dirty="0" smtClean="0"/>
              <a:t>Proprietà dei beni essenziali per fornire il bene o servizio sottostante</a:t>
            </a:r>
          </a:p>
          <a:p>
            <a:pPr lvl="1"/>
            <a:endParaRPr lang="it-IT" dirty="0" smtClean="0"/>
          </a:p>
          <a:p>
            <a:pPr marL="411480" lvl="1" indent="0">
              <a:buNone/>
            </a:pPr>
            <a:endParaRPr lang="it-IT" dirty="0"/>
          </a:p>
          <a:p>
            <a:pPr marL="0" indent="0">
              <a:buNone/>
            </a:pPr>
            <a:endParaRPr lang="it-IT" dirty="0"/>
          </a:p>
        </p:txBody>
      </p:sp>
    </p:spTree>
    <p:extLst>
      <p:ext uri="{BB962C8B-B14F-4D97-AF65-F5344CB8AC3E}">
        <p14:creationId xmlns:p14="http://schemas.microsoft.com/office/powerpoint/2010/main" val="2579417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8206" y="274638"/>
            <a:ext cx="10371394" cy="1143000"/>
          </a:xfrm>
        </p:spPr>
        <p:txBody>
          <a:bodyPr/>
          <a:lstStyle/>
          <a:p>
            <a:r>
              <a:rPr lang="it-IT" dirty="0" smtClean="0"/>
              <a:t>RIVOLUZIONE DIGITALE – </a:t>
            </a:r>
            <a:br>
              <a:rPr lang="it-IT" dirty="0" smtClean="0"/>
            </a:br>
            <a:r>
              <a:rPr lang="it-IT" dirty="0" smtClean="0"/>
              <a:t>IMPATTO SUL DIRITTO</a:t>
            </a:r>
            <a:endParaRPr lang="it-IT" dirty="0"/>
          </a:p>
        </p:txBody>
      </p:sp>
      <p:sp>
        <p:nvSpPr>
          <p:cNvPr id="3" name="Segnaposto contenuto 2"/>
          <p:cNvSpPr>
            <a:spLocks noGrp="1"/>
          </p:cNvSpPr>
          <p:nvPr>
            <p:ph idx="1"/>
          </p:nvPr>
        </p:nvSpPr>
        <p:spPr>
          <a:xfrm>
            <a:off x="609600" y="1533833"/>
            <a:ext cx="10160000" cy="5191432"/>
          </a:xfrm>
        </p:spPr>
        <p:txBody>
          <a:bodyPr>
            <a:normAutofit fontScale="85000" lnSpcReduction="20000"/>
          </a:bodyPr>
          <a:lstStyle/>
          <a:p>
            <a:r>
              <a:rPr lang="it-IT" sz="3200" dirty="0"/>
              <a:t>Diritto </a:t>
            </a:r>
            <a:r>
              <a:rPr lang="it-IT" sz="3200" dirty="0" smtClean="0"/>
              <a:t>costituzionale</a:t>
            </a:r>
          </a:p>
          <a:p>
            <a:endParaRPr lang="it-IT" sz="3200" dirty="0"/>
          </a:p>
          <a:p>
            <a:r>
              <a:rPr lang="it-IT" sz="3200" dirty="0" smtClean="0"/>
              <a:t>Diritto privato (spec. diritto di proprietà / diritto dei contratti)</a:t>
            </a:r>
          </a:p>
          <a:p>
            <a:pPr marL="114300" indent="0">
              <a:buNone/>
            </a:pPr>
            <a:endParaRPr lang="it-IT" sz="3200" dirty="0" smtClean="0"/>
          </a:p>
          <a:p>
            <a:r>
              <a:rPr lang="it-IT" sz="3200" dirty="0" smtClean="0"/>
              <a:t>Diritto della proprietà intellettuale</a:t>
            </a:r>
          </a:p>
          <a:p>
            <a:endParaRPr lang="it-IT" sz="3200" dirty="0"/>
          </a:p>
          <a:p>
            <a:r>
              <a:rPr lang="it-IT" sz="3200" dirty="0" smtClean="0"/>
              <a:t>Diritto della concorrenza</a:t>
            </a:r>
          </a:p>
          <a:p>
            <a:endParaRPr lang="it-IT" sz="3200" dirty="0"/>
          </a:p>
          <a:p>
            <a:r>
              <a:rPr lang="it-IT" sz="3200" dirty="0" smtClean="0"/>
              <a:t>Diritto penale</a:t>
            </a:r>
          </a:p>
          <a:p>
            <a:endParaRPr lang="it-IT" sz="3200" dirty="0" smtClean="0"/>
          </a:p>
          <a:p>
            <a:pPr lvl="1"/>
            <a:r>
              <a:rPr lang="it-IT" sz="3000" b="1" u="sng" dirty="0" smtClean="0"/>
              <a:t>Adattamento delle regole esistenti ai nuovi problemi?</a:t>
            </a:r>
          </a:p>
          <a:p>
            <a:pPr lvl="1"/>
            <a:r>
              <a:rPr lang="it-IT" sz="3000" b="1" u="sng" dirty="0" smtClean="0"/>
              <a:t>Natura </a:t>
            </a:r>
            <a:r>
              <a:rPr lang="it-IT" sz="3000" b="1" i="1" u="sng" dirty="0" smtClean="0"/>
              <a:t>cross-</a:t>
            </a:r>
            <a:r>
              <a:rPr lang="it-IT" sz="3000" b="1" i="1" u="sng" dirty="0" err="1" smtClean="0"/>
              <a:t>border</a:t>
            </a:r>
            <a:r>
              <a:rPr lang="it-IT" sz="3000" b="1" u="sng" dirty="0" smtClean="0"/>
              <a:t> o </a:t>
            </a:r>
            <a:r>
              <a:rPr lang="it-IT" sz="3000" b="1" i="1" u="sng" dirty="0" err="1" smtClean="0"/>
              <a:t>borderless</a:t>
            </a:r>
            <a:r>
              <a:rPr lang="it-IT" sz="3000" b="1" u="sng" dirty="0" smtClean="0"/>
              <a:t> dei problemi</a:t>
            </a:r>
          </a:p>
          <a:p>
            <a:pPr marL="114300" indent="0">
              <a:buNone/>
            </a:pPr>
            <a:endParaRPr lang="it-IT" sz="3200" dirty="0"/>
          </a:p>
          <a:p>
            <a:pPr marL="114300" indent="0">
              <a:buNone/>
            </a:pPr>
            <a:endParaRPr lang="it-IT" sz="3200" dirty="0" smtClean="0"/>
          </a:p>
          <a:p>
            <a:endParaRPr lang="it-IT" sz="3200" dirty="0"/>
          </a:p>
          <a:p>
            <a:endParaRPr lang="it-IT" sz="3200" dirty="0"/>
          </a:p>
        </p:txBody>
      </p:sp>
    </p:spTree>
    <p:extLst>
      <p:ext uri="{BB962C8B-B14F-4D97-AF65-F5344CB8AC3E}">
        <p14:creationId xmlns:p14="http://schemas.microsoft.com/office/powerpoint/2010/main" val="196235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a:t>ruolo della piattaforma online</a:t>
            </a:r>
          </a:p>
        </p:txBody>
      </p:sp>
      <p:sp>
        <p:nvSpPr>
          <p:cNvPr id="3" name="Segnaposto contenuto 2"/>
          <p:cNvSpPr>
            <a:spLocks noGrp="1"/>
          </p:cNvSpPr>
          <p:nvPr>
            <p:ph idx="1"/>
          </p:nvPr>
        </p:nvSpPr>
        <p:spPr/>
        <p:txBody>
          <a:bodyPr>
            <a:normAutofit fontScale="92500"/>
          </a:bodyPr>
          <a:lstStyle/>
          <a:p>
            <a:endParaRPr lang="it-IT" dirty="0" smtClean="0"/>
          </a:p>
          <a:p>
            <a:r>
              <a:rPr lang="it-IT" b="1" dirty="0" smtClean="0"/>
              <a:t>Corte di giustizia dell’Unione europea, 20 dicembre 2017, C-434/15, </a:t>
            </a:r>
            <a:r>
              <a:rPr lang="it-IT" b="1" i="1" dirty="0" err="1" smtClean="0"/>
              <a:t>Uber</a:t>
            </a:r>
            <a:r>
              <a:rPr lang="it-IT" b="1" i="1" dirty="0" smtClean="0"/>
              <a:t> </a:t>
            </a:r>
            <a:r>
              <a:rPr lang="it-IT" b="1" i="1" dirty="0" err="1" smtClean="0"/>
              <a:t>Spain</a:t>
            </a:r>
            <a:endParaRPr lang="it-IT" b="1" i="1" dirty="0" smtClean="0"/>
          </a:p>
          <a:p>
            <a:pPr marL="114300" indent="0">
              <a:buNone/>
            </a:pPr>
            <a:endParaRPr lang="it-IT" i="1" dirty="0" smtClean="0"/>
          </a:p>
          <a:p>
            <a:r>
              <a:rPr lang="it-IT" sz="2400" dirty="0" smtClean="0"/>
              <a:t>Questione pregiudiziale: se </a:t>
            </a:r>
            <a:r>
              <a:rPr lang="it-IT" sz="2400" dirty="0"/>
              <a:t>l’attività di intermediazione tra il proprietario di un veicolo e la persona che deve effettuare spostamenti all’interno di una città, attività che la convenuta svolge con fini di lucro e attraverso la gestione di mezzi informatici […] debba essere considerata una </a:t>
            </a:r>
            <a:r>
              <a:rPr lang="it-IT" sz="2400" u="sng" dirty="0"/>
              <a:t>mera attività di trasporto, un servizio elettronico di intermediazione o un servizio della società dell’informazione ai sensi dell’articolo 1, paragrafo 2, della direttiva 98/34/CE</a:t>
            </a:r>
            <a:r>
              <a:rPr lang="it-IT" sz="2400" dirty="0"/>
              <a:t>.</a:t>
            </a:r>
          </a:p>
          <a:p>
            <a:endParaRPr lang="it-IT" i="1" dirty="0"/>
          </a:p>
          <a:p>
            <a:r>
              <a:rPr lang="it-IT" b="1" i="1" dirty="0" smtClean="0"/>
              <a:t>I criteri decisivi per attestare il ruolo della piattaforma come provider del bene o servizio sono: 1. Fissazione del prezzo; 2. Predeterminazione delle condizioni contrattuali fondamentali.</a:t>
            </a:r>
            <a:endParaRPr lang="it-IT" b="1" i="1" dirty="0"/>
          </a:p>
        </p:txBody>
      </p:sp>
    </p:spTree>
    <p:extLst>
      <p:ext uri="{BB962C8B-B14F-4D97-AF65-F5344CB8AC3E}">
        <p14:creationId xmlns:p14="http://schemas.microsoft.com/office/powerpoint/2010/main" val="4115432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ruolo degli attori operanti sulle piattaforme</a:t>
            </a:r>
            <a:endParaRPr lang="it-IT" dirty="0"/>
          </a:p>
        </p:txBody>
      </p:sp>
      <p:sp>
        <p:nvSpPr>
          <p:cNvPr id="3" name="Segnaposto contenuto 2"/>
          <p:cNvSpPr>
            <a:spLocks noGrp="1"/>
          </p:cNvSpPr>
          <p:nvPr>
            <p:ph idx="1"/>
          </p:nvPr>
        </p:nvSpPr>
        <p:spPr/>
        <p:txBody>
          <a:bodyPr/>
          <a:lstStyle/>
          <a:p>
            <a:endParaRPr lang="it-IT" b="1" dirty="0" smtClean="0"/>
          </a:p>
          <a:p>
            <a:r>
              <a:rPr lang="it-IT" sz="2800" b="1" dirty="0" smtClean="0"/>
              <a:t>Criteri per distinguere professionisti e consumatori operanti su una piattaforma online: </a:t>
            </a:r>
          </a:p>
          <a:p>
            <a:endParaRPr lang="it-IT" sz="2800" dirty="0"/>
          </a:p>
          <a:p>
            <a:r>
              <a:rPr lang="it-IT" sz="2800" dirty="0" smtClean="0"/>
              <a:t>1. Frequenza dei servizi</a:t>
            </a:r>
          </a:p>
          <a:p>
            <a:endParaRPr lang="it-IT" sz="2800" dirty="0"/>
          </a:p>
          <a:p>
            <a:r>
              <a:rPr lang="it-IT" sz="2800" dirty="0" smtClean="0"/>
              <a:t>2. Finalità di lucro</a:t>
            </a:r>
          </a:p>
          <a:p>
            <a:endParaRPr lang="it-IT" sz="2800" dirty="0"/>
          </a:p>
          <a:p>
            <a:r>
              <a:rPr lang="it-IT" sz="2800" dirty="0" smtClean="0"/>
              <a:t>3. Fatturato</a:t>
            </a:r>
          </a:p>
          <a:p>
            <a:endParaRPr lang="it-IT" dirty="0"/>
          </a:p>
          <a:p>
            <a:endParaRPr lang="it-IT" dirty="0"/>
          </a:p>
        </p:txBody>
      </p:sp>
    </p:spTree>
    <p:extLst>
      <p:ext uri="{BB962C8B-B14F-4D97-AF65-F5344CB8AC3E}">
        <p14:creationId xmlns:p14="http://schemas.microsoft.com/office/powerpoint/2010/main" val="237791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618518"/>
            <a:ext cx="9905998" cy="1269276"/>
          </a:xfrm>
        </p:spPr>
        <p:txBody>
          <a:bodyPr>
            <a:normAutofit fontScale="90000"/>
          </a:bodyPr>
          <a:lstStyle/>
          <a:p>
            <a:r>
              <a:rPr lang="it-IT" dirty="0" smtClean="0"/>
              <a:t>Obblighi di informazione precontrattuale</a:t>
            </a:r>
            <a:br>
              <a:rPr lang="it-IT" dirty="0" smtClean="0"/>
            </a:br>
            <a:endParaRPr lang="it-IT" dirty="0"/>
          </a:p>
        </p:txBody>
      </p:sp>
      <p:sp>
        <p:nvSpPr>
          <p:cNvPr id="3" name="Segnaposto contenuto 2"/>
          <p:cNvSpPr>
            <a:spLocks noGrp="1"/>
          </p:cNvSpPr>
          <p:nvPr>
            <p:ph idx="1"/>
          </p:nvPr>
        </p:nvSpPr>
        <p:spPr>
          <a:xfrm>
            <a:off x="1141412" y="1681317"/>
            <a:ext cx="9905999" cy="4747192"/>
          </a:xfrm>
        </p:spPr>
        <p:txBody>
          <a:bodyPr>
            <a:normAutofit lnSpcReduction="10000"/>
          </a:bodyPr>
          <a:lstStyle/>
          <a:p>
            <a:r>
              <a:rPr lang="it-IT" sz="3200" b="1" dirty="0" smtClean="0"/>
              <a:t>Il ruolo </a:t>
            </a:r>
            <a:r>
              <a:rPr lang="it-IT" sz="3200" dirty="0" smtClean="0"/>
              <a:t>svolto dalla piattaforma online </a:t>
            </a:r>
            <a:r>
              <a:rPr lang="it-IT" sz="3200" b="1" dirty="0" smtClean="0"/>
              <a:t>incide su</a:t>
            </a:r>
            <a:r>
              <a:rPr lang="it-IT" sz="3200" dirty="0" smtClean="0"/>
              <a:t>:</a:t>
            </a:r>
          </a:p>
          <a:p>
            <a:pPr marL="114300" indent="0">
              <a:buNone/>
            </a:pPr>
            <a:r>
              <a:rPr lang="it-IT" sz="3200" dirty="0" smtClean="0"/>
              <a:t>	- obblighi di informazione</a:t>
            </a:r>
          </a:p>
          <a:p>
            <a:pPr marL="114300" indent="0">
              <a:buNone/>
            </a:pPr>
            <a:r>
              <a:rPr lang="it-IT" sz="3200" dirty="0" smtClean="0"/>
              <a:t>	- responsabilità</a:t>
            </a:r>
          </a:p>
          <a:p>
            <a:endParaRPr lang="it-IT" sz="3200" dirty="0"/>
          </a:p>
          <a:p>
            <a:r>
              <a:rPr lang="it-IT" sz="3200" dirty="0" smtClean="0"/>
              <a:t>Spesso la piattaforma online assume un </a:t>
            </a:r>
            <a:r>
              <a:rPr lang="it-IT" sz="3200" b="1" dirty="0" smtClean="0"/>
              <a:t>ruolo attivo </a:t>
            </a:r>
            <a:r>
              <a:rPr lang="it-IT" sz="3200" dirty="0" smtClean="0"/>
              <a:t>nelle comunicazioni tra le parti:</a:t>
            </a:r>
            <a:endParaRPr lang="it-IT" sz="3200" dirty="0"/>
          </a:p>
          <a:p>
            <a:pPr marL="0" indent="0">
              <a:buNone/>
            </a:pPr>
            <a:r>
              <a:rPr lang="it-IT" sz="3200" dirty="0" smtClean="0"/>
              <a:t>	- tali comunicazioni incidono sulle legittime aspettative  	degli utenti finali con riguardo alla qualità dei beni o 	servizi offerti mediante la piattaforma stessa.</a:t>
            </a:r>
          </a:p>
        </p:txBody>
      </p:sp>
    </p:spTree>
    <p:extLst>
      <p:ext uri="{BB962C8B-B14F-4D97-AF65-F5344CB8AC3E}">
        <p14:creationId xmlns:p14="http://schemas.microsoft.com/office/powerpoint/2010/main" val="3150098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Obblighi di informazione precontrattuale</a:t>
            </a:r>
            <a:endParaRPr lang="it-IT" sz="4400" dirty="0"/>
          </a:p>
        </p:txBody>
      </p:sp>
      <p:sp>
        <p:nvSpPr>
          <p:cNvPr id="3" name="Segnaposto contenuto 2"/>
          <p:cNvSpPr>
            <a:spLocks noGrp="1"/>
          </p:cNvSpPr>
          <p:nvPr>
            <p:ph idx="1"/>
          </p:nvPr>
        </p:nvSpPr>
        <p:spPr>
          <a:xfrm>
            <a:off x="1141412" y="2138516"/>
            <a:ext cx="9905999" cy="4539226"/>
          </a:xfrm>
        </p:spPr>
        <p:txBody>
          <a:bodyPr>
            <a:normAutofit/>
          </a:bodyPr>
          <a:lstStyle/>
          <a:p>
            <a:r>
              <a:rPr lang="it-IT" dirty="0" smtClean="0"/>
              <a:t>Art. 129, comma 2, cod. </a:t>
            </a:r>
            <a:r>
              <a:rPr lang="it-IT" dirty="0" err="1" smtClean="0"/>
              <a:t>cons</a:t>
            </a:r>
            <a:r>
              <a:rPr lang="it-IT" dirty="0" smtClean="0"/>
              <a:t>.:</a:t>
            </a:r>
          </a:p>
          <a:p>
            <a:pPr marL="0" indent="0" algn="just">
              <a:buNone/>
            </a:pPr>
            <a:r>
              <a:rPr lang="it-IT" dirty="0" smtClean="0"/>
              <a:t>Si </a:t>
            </a:r>
            <a:r>
              <a:rPr lang="it-IT" dirty="0"/>
              <a:t>presume che i beni di consumo siano conformi al contratto se, ove pertinenti, coesistono le seguenti circostanze: </a:t>
            </a:r>
            <a:endParaRPr lang="it-IT" dirty="0" smtClean="0"/>
          </a:p>
          <a:p>
            <a:pPr marL="0" indent="0" algn="just">
              <a:buNone/>
            </a:pPr>
            <a:endParaRPr lang="it-IT" dirty="0" smtClean="0"/>
          </a:p>
          <a:p>
            <a:pPr marL="0" indent="0" algn="just">
              <a:buNone/>
            </a:pPr>
            <a:r>
              <a:rPr lang="it-IT" dirty="0" smtClean="0"/>
              <a:t>[…]</a:t>
            </a:r>
          </a:p>
          <a:p>
            <a:pPr marL="0" indent="0" algn="just">
              <a:buNone/>
            </a:pPr>
            <a:endParaRPr lang="it-IT" dirty="0"/>
          </a:p>
          <a:p>
            <a:pPr marL="0" indent="0" algn="just">
              <a:buNone/>
            </a:pPr>
            <a:r>
              <a:rPr lang="it-IT" dirty="0" smtClean="0"/>
              <a:t>c</a:t>
            </a:r>
            <a:r>
              <a:rPr lang="it-IT" dirty="0"/>
              <a:t>) </a:t>
            </a:r>
            <a:r>
              <a:rPr lang="it-IT" u="sng" dirty="0"/>
              <a:t>presentano la </a:t>
            </a:r>
            <a:r>
              <a:rPr lang="it-IT" u="sng" dirty="0" smtClean="0"/>
              <a:t>qualità </a:t>
            </a:r>
            <a:r>
              <a:rPr lang="it-IT" u="sng" dirty="0"/>
              <a:t>e le prestazioni abituali</a:t>
            </a:r>
            <a:r>
              <a:rPr lang="it-IT" dirty="0"/>
              <a:t> di un bene dello stesso tipo, </a:t>
            </a:r>
            <a:r>
              <a:rPr lang="it-IT" u="sng" dirty="0"/>
              <a:t>che il consumatore </a:t>
            </a:r>
            <a:r>
              <a:rPr lang="it-IT" u="sng" dirty="0" smtClean="0"/>
              <a:t>può </a:t>
            </a:r>
            <a:r>
              <a:rPr lang="it-IT" u="sng" dirty="0"/>
              <a:t>ragionevolmente aspettarsi, tenuto conto della natura del bene e, se del caso, delle dichiarazioni pubbliche </a:t>
            </a:r>
            <a:r>
              <a:rPr lang="it-IT" dirty="0"/>
              <a:t>sulle caratteristiche specifiche dei beni fatte al riguardo dal venditore, dal produttore o dal suo agente o rappresentante, in particolare nella </a:t>
            </a:r>
            <a:r>
              <a:rPr lang="it-IT" dirty="0" smtClean="0"/>
              <a:t>pubblicità </a:t>
            </a:r>
            <a:r>
              <a:rPr lang="it-IT" dirty="0"/>
              <a:t>o sull'etichettatura;</a:t>
            </a:r>
            <a:endParaRPr lang="it-IT" dirty="0" smtClean="0"/>
          </a:p>
        </p:txBody>
      </p:sp>
    </p:spTree>
    <p:extLst>
      <p:ext uri="{BB962C8B-B14F-4D97-AF65-F5344CB8AC3E}">
        <p14:creationId xmlns:p14="http://schemas.microsoft.com/office/powerpoint/2010/main" val="37416280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Responsabilità delle piattaforme online</a:t>
            </a:r>
            <a:endParaRPr lang="it-IT" sz="4400" dirty="0"/>
          </a:p>
        </p:txBody>
      </p:sp>
      <p:sp>
        <p:nvSpPr>
          <p:cNvPr id="3" name="Segnaposto contenuto 2"/>
          <p:cNvSpPr>
            <a:spLocks noGrp="1"/>
          </p:cNvSpPr>
          <p:nvPr>
            <p:ph idx="1"/>
          </p:nvPr>
        </p:nvSpPr>
        <p:spPr/>
        <p:txBody>
          <a:bodyPr>
            <a:normAutofit/>
          </a:bodyPr>
          <a:lstStyle/>
          <a:p>
            <a:pPr marL="0" indent="0">
              <a:buNone/>
            </a:pPr>
            <a:r>
              <a:rPr lang="it-IT" sz="3200" dirty="0" smtClean="0"/>
              <a:t>1. Responsabilità per </a:t>
            </a:r>
            <a:r>
              <a:rPr lang="it-IT" sz="3200" b="1" dirty="0" smtClean="0"/>
              <a:t>informazioni ingannevoli </a:t>
            </a:r>
          </a:p>
          <a:p>
            <a:pPr marL="514350" indent="-514350">
              <a:buAutoNum type="arabicPeriod"/>
            </a:pPr>
            <a:endParaRPr lang="it-IT" sz="3200" dirty="0" smtClean="0"/>
          </a:p>
          <a:p>
            <a:pPr marL="0" indent="0">
              <a:buNone/>
            </a:pPr>
            <a:r>
              <a:rPr lang="it-IT" sz="3200" dirty="0" smtClean="0"/>
              <a:t>2. Responsabilità per mancato </a:t>
            </a:r>
            <a:r>
              <a:rPr lang="it-IT" sz="3200" b="1" dirty="0" smtClean="0"/>
              <a:t>adempimento</a:t>
            </a:r>
            <a:r>
              <a:rPr lang="it-IT" sz="3200" dirty="0" smtClean="0"/>
              <a:t> da parte del fornitore</a:t>
            </a:r>
          </a:p>
          <a:p>
            <a:pPr marL="0" indent="0">
              <a:buNone/>
            </a:pPr>
            <a:endParaRPr lang="it-IT" sz="3200" dirty="0" smtClean="0"/>
          </a:p>
          <a:p>
            <a:pPr marL="0" indent="0">
              <a:buNone/>
            </a:pPr>
            <a:r>
              <a:rPr lang="it-IT" sz="3200" dirty="0" smtClean="0"/>
              <a:t>3. Responsabilità per l’eliminazione (o il non corretto trattamento) dei dati concernenti la </a:t>
            </a:r>
            <a:r>
              <a:rPr lang="it-IT" sz="3200" b="1" dirty="0" smtClean="0"/>
              <a:t>reputazione</a:t>
            </a:r>
            <a:r>
              <a:rPr lang="it-IT" sz="3200" dirty="0" smtClean="0"/>
              <a:t> del fornitore. </a:t>
            </a:r>
            <a:endParaRPr lang="it-IT" sz="3200" dirty="0"/>
          </a:p>
        </p:txBody>
      </p:sp>
    </p:spTree>
    <p:extLst>
      <p:ext uri="{BB962C8B-B14F-4D97-AF65-F5344CB8AC3E}">
        <p14:creationId xmlns:p14="http://schemas.microsoft.com/office/powerpoint/2010/main" val="40698489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Responsabilità </a:t>
            </a:r>
            <a:r>
              <a:rPr lang="it-IT" dirty="0"/>
              <a:t>delle piattaforme </a:t>
            </a:r>
            <a:r>
              <a:rPr lang="it-IT" dirty="0" smtClean="0"/>
              <a:t>online</a:t>
            </a:r>
            <a:endParaRPr lang="it-IT" dirty="0"/>
          </a:p>
        </p:txBody>
      </p:sp>
      <p:sp>
        <p:nvSpPr>
          <p:cNvPr id="3" name="Segnaposto contenuto 2"/>
          <p:cNvSpPr>
            <a:spLocks noGrp="1"/>
          </p:cNvSpPr>
          <p:nvPr>
            <p:ph idx="1"/>
          </p:nvPr>
        </p:nvSpPr>
        <p:spPr>
          <a:xfrm>
            <a:off x="1141412" y="1816744"/>
            <a:ext cx="9905999" cy="4541449"/>
          </a:xfrm>
        </p:spPr>
        <p:txBody>
          <a:bodyPr>
            <a:normAutofit fontScale="92500"/>
          </a:bodyPr>
          <a:lstStyle/>
          <a:p>
            <a:r>
              <a:rPr lang="it-IT" sz="3200" dirty="0" smtClean="0"/>
              <a:t>Questioni relative ai sistemi </a:t>
            </a:r>
            <a:r>
              <a:rPr lang="it-IT" sz="3200" dirty="0" err="1" smtClean="0"/>
              <a:t>reputazionali</a:t>
            </a:r>
            <a:r>
              <a:rPr lang="it-IT" sz="3200" dirty="0" smtClean="0"/>
              <a:t> delle piattaforme</a:t>
            </a:r>
          </a:p>
          <a:p>
            <a:endParaRPr lang="it-IT" sz="3200" dirty="0" smtClean="0"/>
          </a:p>
          <a:p>
            <a:r>
              <a:rPr lang="it-IT" sz="3200" i="1" dirty="0" smtClean="0"/>
              <a:t>Data </a:t>
            </a:r>
            <a:r>
              <a:rPr lang="it-IT" sz="3200" i="1" dirty="0" err="1" smtClean="0"/>
              <a:t>portability</a:t>
            </a:r>
            <a:r>
              <a:rPr lang="it-IT" sz="3200" dirty="0" smtClean="0"/>
              <a:t>: </a:t>
            </a:r>
          </a:p>
          <a:p>
            <a:pPr marL="0" indent="0">
              <a:buNone/>
            </a:pPr>
            <a:r>
              <a:rPr lang="it-IT" sz="3200" dirty="0"/>
              <a:t>	</a:t>
            </a:r>
            <a:r>
              <a:rPr lang="it-IT" sz="3200" dirty="0" smtClean="0"/>
              <a:t>- ranking positivo può aver un rilevante valore </a:t>
            </a:r>
          </a:p>
          <a:p>
            <a:pPr marL="0" indent="0">
              <a:buNone/>
            </a:pPr>
            <a:r>
              <a:rPr lang="it-IT" sz="3200" dirty="0"/>
              <a:t> </a:t>
            </a:r>
            <a:r>
              <a:rPr lang="it-IT" sz="3200" dirty="0" smtClean="0"/>
              <a:t>            economico</a:t>
            </a:r>
          </a:p>
          <a:p>
            <a:pPr marL="0" indent="0">
              <a:buNone/>
            </a:pPr>
            <a:r>
              <a:rPr lang="it-IT" sz="3200" dirty="0"/>
              <a:t>	</a:t>
            </a:r>
            <a:r>
              <a:rPr lang="it-IT" sz="3200" dirty="0" smtClean="0"/>
              <a:t>- problemi nel caso in cui non sia possibile trasferire</a:t>
            </a:r>
          </a:p>
          <a:p>
            <a:pPr marL="0" indent="0">
              <a:buNone/>
            </a:pPr>
            <a:r>
              <a:rPr lang="it-IT" sz="3200" dirty="0"/>
              <a:t> </a:t>
            </a:r>
            <a:r>
              <a:rPr lang="it-IT" sz="3200" dirty="0" smtClean="0"/>
              <a:t>           un 	ranking positivo da un sito ad un altro (effetti </a:t>
            </a:r>
          </a:p>
          <a:p>
            <a:pPr marL="0" indent="0">
              <a:buNone/>
            </a:pPr>
            <a:r>
              <a:rPr lang="it-IT" sz="3200" dirty="0"/>
              <a:t> </a:t>
            </a:r>
            <a:r>
              <a:rPr lang="it-IT" sz="3200" dirty="0" smtClean="0"/>
              <a:t>           c.d. 	</a:t>
            </a:r>
            <a:r>
              <a:rPr lang="it-IT" sz="3200" i="1" dirty="0" err="1" smtClean="0"/>
              <a:t>lock</a:t>
            </a:r>
            <a:r>
              <a:rPr lang="it-IT" sz="3200" i="1" dirty="0" smtClean="0"/>
              <a:t>-in</a:t>
            </a:r>
            <a:r>
              <a:rPr lang="it-IT" sz="3200" dirty="0" smtClean="0"/>
              <a:t>)</a:t>
            </a:r>
            <a:endParaRPr lang="it-IT" sz="3200" dirty="0"/>
          </a:p>
        </p:txBody>
      </p:sp>
    </p:spTree>
    <p:extLst>
      <p:ext uri="{BB962C8B-B14F-4D97-AF65-F5344CB8AC3E}">
        <p14:creationId xmlns:p14="http://schemas.microsoft.com/office/powerpoint/2010/main" val="17828415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599" y="274638"/>
            <a:ext cx="10408091" cy="1143000"/>
          </a:xfrm>
        </p:spPr>
        <p:txBody>
          <a:bodyPr/>
          <a:lstStyle/>
          <a:p>
            <a:r>
              <a:rPr lang="it-IT" dirty="0" smtClean="0"/>
              <a:t>Responsabilità </a:t>
            </a:r>
            <a:r>
              <a:rPr lang="it-IT" dirty="0"/>
              <a:t>delle piattaforme online</a:t>
            </a:r>
          </a:p>
        </p:txBody>
      </p:sp>
      <p:sp>
        <p:nvSpPr>
          <p:cNvPr id="3" name="Segnaposto contenuto 2"/>
          <p:cNvSpPr>
            <a:spLocks noGrp="1"/>
          </p:cNvSpPr>
          <p:nvPr>
            <p:ph idx="1"/>
          </p:nvPr>
        </p:nvSpPr>
        <p:spPr>
          <a:xfrm>
            <a:off x="609600" y="1471899"/>
            <a:ext cx="10160000" cy="4928901"/>
          </a:xfrm>
        </p:spPr>
        <p:txBody>
          <a:bodyPr>
            <a:normAutofit fontScale="92500" lnSpcReduction="10000"/>
          </a:bodyPr>
          <a:lstStyle/>
          <a:p>
            <a:pPr marL="114300" indent="0" algn="ctr">
              <a:buNone/>
            </a:pPr>
            <a:r>
              <a:rPr lang="it-IT" dirty="0"/>
              <a:t>Articolo </a:t>
            </a:r>
            <a:r>
              <a:rPr lang="it-IT" dirty="0" smtClean="0"/>
              <a:t>102 TFUE</a:t>
            </a:r>
          </a:p>
          <a:p>
            <a:pPr marL="114300" indent="0">
              <a:buNone/>
            </a:pPr>
            <a:endParaRPr lang="it-IT" dirty="0"/>
          </a:p>
          <a:p>
            <a:pPr marL="114300" indent="0" algn="just">
              <a:buNone/>
            </a:pPr>
            <a:r>
              <a:rPr lang="it-IT" dirty="0" smtClean="0"/>
              <a:t>È </a:t>
            </a:r>
            <a:r>
              <a:rPr lang="it-IT" dirty="0"/>
              <a:t>incompatibile con il mercato interno e </a:t>
            </a:r>
            <a:r>
              <a:rPr lang="it-IT" b="1" dirty="0"/>
              <a:t>vietato</a:t>
            </a:r>
            <a:r>
              <a:rPr lang="it-IT" dirty="0"/>
              <a:t>, nella misura in cui possa </a:t>
            </a:r>
            <a:r>
              <a:rPr lang="it-IT" dirty="0" smtClean="0"/>
              <a:t>essere pregiudizievole </a:t>
            </a:r>
            <a:r>
              <a:rPr lang="it-IT" dirty="0"/>
              <a:t>al commercio tra Stati membri, </a:t>
            </a:r>
            <a:r>
              <a:rPr lang="it-IT" b="1" dirty="0"/>
              <a:t>lo sfruttamento abusivo da parte di </a:t>
            </a:r>
            <a:r>
              <a:rPr lang="it-IT" b="1" dirty="0" smtClean="0"/>
              <a:t>una o </a:t>
            </a:r>
            <a:r>
              <a:rPr lang="it-IT" b="1" dirty="0"/>
              <a:t>più imprese di una posizione dominante</a:t>
            </a:r>
            <a:r>
              <a:rPr lang="it-IT" dirty="0"/>
              <a:t> sul mercato interno o su una parte </a:t>
            </a:r>
            <a:r>
              <a:rPr lang="it-IT" dirty="0" smtClean="0"/>
              <a:t>sostanziale di </a:t>
            </a:r>
            <a:r>
              <a:rPr lang="it-IT" dirty="0"/>
              <a:t>questo</a:t>
            </a:r>
            <a:r>
              <a:rPr lang="it-IT" dirty="0" smtClean="0"/>
              <a:t>.</a:t>
            </a:r>
          </a:p>
          <a:p>
            <a:pPr marL="114300" indent="0" algn="just">
              <a:buNone/>
            </a:pPr>
            <a:endParaRPr lang="it-IT" dirty="0"/>
          </a:p>
          <a:p>
            <a:pPr marL="114300" indent="0" algn="just">
              <a:buNone/>
            </a:pPr>
            <a:r>
              <a:rPr lang="it-IT" dirty="0"/>
              <a:t>Tali pratiche abusive possono consistere in particolare:</a:t>
            </a:r>
          </a:p>
          <a:p>
            <a:pPr marL="114300" indent="0" algn="just">
              <a:buNone/>
            </a:pPr>
            <a:r>
              <a:rPr lang="it-IT" dirty="0"/>
              <a:t>a) nell'imporre direttamente od indirettamente prezzi d'acquisto, di vendita od </a:t>
            </a:r>
            <a:r>
              <a:rPr lang="it-IT" dirty="0" smtClean="0"/>
              <a:t>altre condizioni </a:t>
            </a:r>
            <a:r>
              <a:rPr lang="it-IT" dirty="0"/>
              <a:t>di transazione non eque;</a:t>
            </a:r>
          </a:p>
          <a:p>
            <a:pPr marL="114300" indent="0" algn="just">
              <a:buNone/>
            </a:pPr>
            <a:r>
              <a:rPr lang="it-IT" dirty="0"/>
              <a:t>b) </a:t>
            </a:r>
            <a:r>
              <a:rPr lang="it-IT" b="1" dirty="0"/>
              <a:t>nel limitare la produzione, gli sbocchi o lo sviluppo tecnico</a:t>
            </a:r>
            <a:r>
              <a:rPr lang="it-IT" dirty="0"/>
              <a:t>, a danno dei consumatori;</a:t>
            </a:r>
          </a:p>
          <a:p>
            <a:pPr marL="114300" indent="0" algn="just">
              <a:buNone/>
            </a:pPr>
            <a:r>
              <a:rPr lang="it-IT" dirty="0"/>
              <a:t>c) nell'applicare nei rapporti commerciali con gli altri contraenti condizioni dissimili </a:t>
            </a:r>
            <a:r>
              <a:rPr lang="it-IT" dirty="0" smtClean="0"/>
              <a:t>per prestazioni </a:t>
            </a:r>
            <a:r>
              <a:rPr lang="it-IT" dirty="0"/>
              <a:t>equivalenti, determinando così per questi ultimi uno svantaggio per </a:t>
            </a:r>
            <a:r>
              <a:rPr lang="it-IT" dirty="0" smtClean="0"/>
              <a:t>la concorrenza</a:t>
            </a:r>
            <a:r>
              <a:rPr lang="it-IT" dirty="0"/>
              <a:t>;</a:t>
            </a:r>
          </a:p>
          <a:p>
            <a:pPr marL="114300" indent="0" algn="just">
              <a:buNone/>
            </a:pPr>
            <a:r>
              <a:rPr lang="it-IT" dirty="0"/>
              <a:t>d) nel subordinare la conclusione di contratti all'accettazione da parte degli </a:t>
            </a:r>
            <a:r>
              <a:rPr lang="it-IT" dirty="0" smtClean="0"/>
              <a:t>altri contraenti </a:t>
            </a:r>
            <a:r>
              <a:rPr lang="it-IT" dirty="0"/>
              <a:t>di prestazioni supplementari, che, per loro natura o secondo gli </a:t>
            </a:r>
            <a:r>
              <a:rPr lang="it-IT" dirty="0" smtClean="0"/>
              <a:t>usi commerciali</a:t>
            </a:r>
            <a:r>
              <a:rPr lang="it-IT" dirty="0"/>
              <a:t>, non abbiano alcun nesso con l'oggetto dei contratti stessi.</a:t>
            </a:r>
          </a:p>
          <a:p>
            <a:pPr marL="114300" indent="0" algn="just">
              <a:buNone/>
            </a:pPr>
            <a:endParaRPr lang="it-IT" dirty="0"/>
          </a:p>
        </p:txBody>
      </p:sp>
    </p:spTree>
    <p:extLst>
      <p:ext uri="{BB962C8B-B14F-4D97-AF65-F5344CB8AC3E}">
        <p14:creationId xmlns:p14="http://schemas.microsoft.com/office/powerpoint/2010/main" val="193693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casi </a:t>
            </a:r>
            <a:r>
              <a:rPr lang="it-IT" i="1" dirty="0" smtClean="0"/>
              <a:t>booking.com</a:t>
            </a:r>
            <a:r>
              <a:rPr lang="it-IT" dirty="0" smtClean="0"/>
              <a:t> ed </a:t>
            </a:r>
            <a:r>
              <a:rPr lang="it-IT" i="1" dirty="0" smtClean="0"/>
              <a:t>expedia.com</a:t>
            </a:r>
            <a:endParaRPr lang="it-IT" dirty="0"/>
          </a:p>
        </p:txBody>
      </p:sp>
      <p:sp>
        <p:nvSpPr>
          <p:cNvPr id="3" name="Segnaposto contenuto 2"/>
          <p:cNvSpPr>
            <a:spLocks noGrp="1"/>
          </p:cNvSpPr>
          <p:nvPr>
            <p:ph idx="1"/>
          </p:nvPr>
        </p:nvSpPr>
        <p:spPr/>
        <p:txBody>
          <a:bodyPr/>
          <a:lstStyle/>
          <a:p>
            <a:r>
              <a:rPr lang="it-IT" sz="3200" dirty="0"/>
              <a:t>‘</a:t>
            </a:r>
            <a:r>
              <a:rPr lang="it-IT" sz="3200" i="1" dirty="0"/>
              <a:t>Best </a:t>
            </a:r>
            <a:r>
              <a:rPr lang="it-IT" sz="3200" i="1" dirty="0" err="1"/>
              <a:t>price</a:t>
            </a:r>
            <a:r>
              <a:rPr lang="it-IT" sz="3200" i="1" dirty="0"/>
              <a:t> </a:t>
            </a:r>
            <a:r>
              <a:rPr lang="it-IT" sz="3200" i="1" dirty="0" err="1"/>
              <a:t>clauses</a:t>
            </a:r>
            <a:r>
              <a:rPr lang="it-IT" sz="3200" dirty="0"/>
              <a:t>’ </a:t>
            </a:r>
            <a:r>
              <a:rPr lang="it-IT" sz="3200" dirty="0" smtClean="0"/>
              <a:t>e abuso di posizione </a:t>
            </a:r>
            <a:r>
              <a:rPr lang="it-IT" sz="3200" dirty="0" err="1" smtClean="0"/>
              <a:t>dominande</a:t>
            </a:r>
            <a:r>
              <a:rPr lang="it-IT" sz="3200" dirty="0" smtClean="0"/>
              <a:t> alla luce dei casi </a:t>
            </a:r>
            <a:r>
              <a:rPr lang="it-IT" sz="3200" i="1" dirty="0" err="1"/>
              <a:t>Booking.com</a:t>
            </a:r>
            <a:r>
              <a:rPr lang="it-IT" sz="3200" dirty="0"/>
              <a:t> </a:t>
            </a:r>
            <a:r>
              <a:rPr lang="it-IT" sz="3200" dirty="0" smtClean="0"/>
              <a:t>ed </a:t>
            </a:r>
            <a:r>
              <a:rPr lang="it-IT" sz="3200" i="1" dirty="0" err="1"/>
              <a:t>Expedia.com</a:t>
            </a:r>
            <a:r>
              <a:rPr lang="it-IT" sz="3200" dirty="0"/>
              <a:t> </a:t>
            </a:r>
            <a:r>
              <a:rPr lang="it-IT" sz="3200" dirty="0" smtClean="0"/>
              <a:t>(AGCM, </a:t>
            </a:r>
            <a:r>
              <a:rPr lang="it-IT" sz="3200" dirty="0"/>
              <a:t>23 </a:t>
            </a:r>
            <a:r>
              <a:rPr lang="it-IT" sz="3200" dirty="0" smtClean="0"/>
              <a:t>marzo </a:t>
            </a:r>
            <a:r>
              <a:rPr lang="it-IT" sz="3200" dirty="0"/>
              <a:t>2016, n</a:t>
            </a:r>
            <a:r>
              <a:rPr lang="it-IT" sz="3200" dirty="0" smtClean="0"/>
              <a:t>. </a:t>
            </a:r>
            <a:r>
              <a:rPr lang="it-IT" sz="3200" dirty="0"/>
              <a:t>25940)</a:t>
            </a:r>
          </a:p>
          <a:p>
            <a:endParaRPr lang="it-IT" dirty="0"/>
          </a:p>
        </p:txBody>
      </p:sp>
    </p:spTree>
    <p:extLst>
      <p:ext uri="{BB962C8B-B14F-4D97-AF65-F5344CB8AC3E}">
        <p14:creationId xmlns:p14="http://schemas.microsoft.com/office/powerpoint/2010/main" val="33485079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a:t>
            </a:r>
            <a:r>
              <a:rPr lang="it-IT" dirty="0" err="1"/>
              <a:t>T</a:t>
            </a:r>
            <a:r>
              <a:rPr lang="it-IT" dirty="0" err="1" smtClean="0"/>
              <a:t>ripadvisor</a:t>
            </a:r>
            <a:endParaRPr lang="it-IT" dirty="0"/>
          </a:p>
        </p:txBody>
      </p:sp>
      <p:sp>
        <p:nvSpPr>
          <p:cNvPr id="3" name="Segnaposto contenuto 2"/>
          <p:cNvSpPr>
            <a:spLocks noGrp="1"/>
          </p:cNvSpPr>
          <p:nvPr>
            <p:ph idx="1"/>
          </p:nvPr>
        </p:nvSpPr>
        <p:spPr/>
        <p:txBody>
          <a:bodyPr>
            <a:normAutofit lnSpcReduction="10000"/>
          </a:bodyPr>
          <a:lstStyle/>
          <a:p>
            <a:r>
              <a:rPr lang="it-IT" sz="3200" dirty="0" smtClean="0"/>
              <a:t>AGCM, 14 dicembre 2014, PS 9345, </a:t>
            </a:r>
            <a:r>
              <a:rPr lang="it-IT" sz="3200" dirty="0" err="1" smtClean="0"/>
              <a:t>Provv</a:t>
            </a:r>
            <a:r>
              <a:rPr lang="it-IT" sz="3200" dirty="0" smtClean="0"/>
              <a:t>. n. 25237</a:t>
            </a:r>
          </a:p>
          <a:p>
            <a:r>
              <a:rPr lang="it-IT" sz="3200" dirty="0" smtClean="0"/>
              <a:t>T.A.R. Lazio-Roma, sez. I, 13 luglio 2015</a:t>
            </a:r>
          </a:p>
          <a:p>
            <a:endParaRPr lang="it-IT" sz="3200" dirty="0"/>
          </a:p>
          <a:p>
            <a:pPr lvl="1"/>
            <a:r>
              <a:rPr lang="it-IT" sz="3500" dirty="0" smtClean="0"/>
              <a:t>Il ruolo della piattaforma ai sensi della direttiva 2000</a:t>
            </a:r>
            <a:r>
              <a:rPr lang="it-IT" sz="3500" dirty="0"/>
              <a:t>/31/EC </a:t>
            </a:r>
            <a:r>
              <a:rPr lang="it-IT" sz="3500" dirty="0" smtClean="0"/>
              <a:t>sul commercio elettronico e della direttiva 2005</a:t>
            </a:r>
            <a:r>
              <a:rPr lang="it-IT" sz="3500" dirty="0"/>
              <a:t>/29/EC </a:t>
            </a:r>
            <a:r>
              <a:rPr lang="it-IT" sz="3500" dirty="0" smtClean="0"/>
              <a:t>sulle pratiche commerciali scorrette</a:t>
            </a:r>
            <a:endParaRPr lang="it-IT" sz="3500" dirty="0"/>
          </a:p>
          <a:p>
            <a:pPr lvl="1"/>
            <a:r>
              <a:rPr lang="it-IT" sz="3500" dirty="0" smtClean="0"/>
              <a:t>Piattaforme online e obbligo di diligenza professionale</a:t>
            </a:r>
            <a:endParaRPr lang="it-IT" sz="3500" dirty="0"/>
          </a:p>
          <a:p>
            <a:endParaRPr lang="it-IT" sz="3200" dirty="0"/>
          </a:p>
        </p:txBody>
      </p:sp>
    </p:spTree>
    <p:extLst>
      <p:ext uri="{BB962C8B-B14F-4D97-AF65-F5344CB8AC3E}">
        <p14:creationId xmlns:p14="http://schemas.microsoft.com/office/powerpoint/2010/main" val="1277301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a:t>
            </a:r>
            <a:r>
              <a:rPr lang="it-IT" dirty="0"/>
              <a:t>caso </a:t>
            </a:r>
            <a:r>
              <a:rPr lang="it-IT" i="1" dirty="0" err="1"/>
              <a:t>T</a:t>
            </a:r>
            <a:r>
              <a:rPr lang="it-IT" i="1" dirty="0" err="1" smtClean="0"/>
              <a:t>ripadvisor</a:t>
            </a:r>
            <a:endParaRPr lang="it-IT" i="1" dirty="0"/>
          </a:p>
        </p:txBody>
      </p:sp>
      <p:sp>
        <p:nvSpPr>
          <p:cNvPr id="3" name="Segnaposto contenuto 2"/>
          <p:cNvSpPr>
            <a:spLocks noGrp="1"/>
          </p:cNvSpPr>
          <p:nvPr>
            <p:ph idx="1"/>
          </p:nvPr>
        </p:nvSpPr>
        <p:spPr>
          <a:xfrm>
            <a:off x="1141412" y="1774690"/>
            <a:ext cx="9905999" cy="4952213"/>
          </a:xfrm>
        </p:spPr>
        <p:txBody>
          <a:bodyPr>
            <a:normAutofit/>
          </a:bodyPr>
          <a:lstStyle/>
          <a:p>
            <a:r>
              <a:rPr lang="it-IT" dirty="0"/>
              <a:t>AGCM, 14 dicembre 2014, PS 9345, </a:t>
            </a:r>
            <a:r>
              <a:rPr lang="it-IT" dirty="0" err="1"/>
              <a:t>p</a:t>
            </a:r>
            <a:r>
              <a:rPr lang="it-IT" dirty="0" err="1" smtClean="0"/>
              <a:t>rovv</a:t>
            </a:r>
            <a:r>
              <a:rPr lang="it-IT" dirty="0"/>
              <a:t>. </a:t>
            </a:r>
            <a:r>
              <a:rPr lang="it-IT" dirty="0" smtClean="0"/>
              <a:t>n. </a:t>
            </a:r>
            <a:r>
              <a:rPr lang="it-IT" dirty="0"/>
              <a:t>25237</a:t>
            </a:r>
          </a:p>
          <a:p>
            <a:pPr marL="0" indent="0">
              <a:buNone/>
            </a:pPr>
            <a:r>
              <a:rPr lang="it-IT" dirty="0" smtClean="0"/>
              <a:t> Diffusione di </a:t>
            </a:r>
            <a:r>
              <a:rPr lang="it-IT" b="1" dirty="0" smtClean="0"/>
              <a:t>informazioni non trasparenti </a:t>
            </a:r>
            <a:r>
              <a:rPr lang="it-IT" dirty="0" smtClean="0"/>
              <a:t>con riguardo a:</a:t>
            </a:r>
          </a:p>
          <a:p>
            <a:pPr marL="0" indent="0">
              <a:buNone/>
            </a:pPr>
            <a:endParaRPr lang="it-IT" dirty="0" smtClean="0"/>
          </a:p>
          <a:p>
            <a:pPr marL="0" indent="0">
              <a:buNone/>
            </a:pPr>
            <a:r>
              <a:rPr lang="it-IT" dirty="0"/>
              <a:t>	</a:t>
            </a:r>
            <a:r>
              <a:rPr lang="it-IT" dirty="0" smtClean="0"/>
              <a:t>I.) l’esistenza di un rapporto commerciale tra </a:t>
            </a:r>
            <a:r>
              <a:rPr lang="it-IT" i="1" dirty="0" err="1" smtClean="0"/>
              <a:t>Tripadvisor</a:t>
            </a:r>
            <a:r>
              <a:rPr lang="it-IT" dirty="0" smtClean="0"/>
              <a:t> e le strutture 	turistiche che hanno attivato un profilo aziendale mediante la stipula di </a:t>
            </a:r>
          </a:p>
          <a:p>
            <a:pPr marL="0" indent="0">
              <a:buNone/>
            </a:pPr>
            <a:r>
              <a:rPr lang="it-IT" dirty="0"/>
              <a:t>	</a:t>
            </a:r>
            <a:r>
              <a:rPr lang="it-IT" dirty="0" smtClean="0"/>
              <a:t>un abbonamento a titolo oneroso</a:t>
            </a:r>
          </a:p>
          <a:p>
            <a:pPr marL="0" indent="0">
              <a:buNone/>
            </a:pPr>
            <a:endParaRPr lang="it-IT" dirty="0" smtClean="0"/>
          </a:p>
          <a:p>
            <a:pPr marL="0" indent="0">
              <a:buNone/>
            </a:pPr>
            <a:r>
              <a:rPr lang="it-IT" dirty="0"/>
              <a:t>	</a:t>
            </a:r>
            <a:r>
              <a:rPr lang="it-IT" dirty="0" smtClean="0"/>
              <a:t>II.) la possibilità dell’azienda di incidere sugli indici di popolarità</a:t>
            </a:r>
          </a:p>
          <a:p>
            <a:pPr marL="0" indent="0">
              <a:buNone/>
            </a:pPr>
            <a:endParaRPr lang="it-IT" dirty="0" smtClean="0"/>
          </a:p>
          <a:p>
            <a:pPr marL="0" indent="0">
              <a:buNone/>
            </a:pPr>
            <a:r>
              <a:rPr lang="it-IT" dirty="0"/>
              <a:t>	</a:t>
            </a:r>
            <a:r>
              <a:rPr lang="it-IT" dirty="0" smtClean="0"/>
              <a:t>III.) il significato, le modalità di rilascio e gli effetti sul calcolo dell’indice</a:t>
            </a:r>
            <a:r>
              <a:rPr lang="it-IT" dirty="0"/>
              <a:t> </a:t>
            </a:r>
            <a:r>
              <a:rPr lang="it-IT" dirty="0" smtClean="0"/>
              <a:t>di </a:t>
            </a:r>
          </a:p>
          <a:p>
            <a:pPr marL="0" indent="0">
              <a:buNone/>
            </a:pPr>
            <a:r>
              <a:rPr lang="it-IT" dirty="0"/>
              <a:t>	</a:t>
            </a:r>
            <a:r>
              <a:rPr lang="it-IT" dirty="0" smtClean="0"/>
              <a:t>popolarità del “Certificato di eccellenza”. </a:t>
            </a:r>
            <a:endParaRPr lang="it-IT" dirty="0"/>
          </a:p>
        </p:txBody>
      </p:sp>
    </p:spTree>
    <p:extLst>
      <p:ext uri="{BB962C8B-B14F-4D97-AF65-F5344CB8AC3E}">
        <p14:creationId xmlns:p14="http://schemas.microsoft.com/office/powerpoint/2010/main" val="283503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8206" y="274638"/>
            <a:ext cx="10371394" cy="1143000"/>
          </a:xfrm>
        </p:spPr>
        <p:txBody>
          <a:bodyPr/>
          <a:lstStyle/>
          <a:p>
            <a:r>
              <a:rPr lang="it-IT" dirty="0" smtClean="0"/>
              <a:t>RIVOLUZIONE DIGITALE – SFIDE PER IL DIRITTO</a:t>
            </a:r>
            <a:endParaRPr lang="it-IT" dirty="0"/>
          </a:p>
        </p:txBody>
      </p:sp>
      <p:sp>
        <p:nvSpPr>
          <p:cNvPr id="3" name="Segnaposto contenuto 2"/>
          <p:cNvSpPr>
            <a:spLocks noGrp="1"/>
          </p:cNvSpPr>
          <p:nvPr>
            <p:ph idx="1"/>
          </p:nvPr>
        </p:nvSpPr>
        <p:spPr>
          <a:xfrm>
            <a:off x="609600" y="1533833"/>
            <a:ext cx="10160000" cy="5191432"/>
          </a:xfrm>
        </p:spPr>
        <p:txBody>
          <a:bodyPr>
            <a:normAutofit fontScale="92500" lnSpcReduction="10000"/>
          </a:bodyPr>
          <a:lstStyle/>
          <a:p>
            <a:r>
              <a:rPr lang="it-IT" sz="3200" dirty="0" smtClean="0"/>
              <a:t>La circolazione dei dati personali tra </a:t>
            </a:r>
            <a:r>
              <a:rPr lang="it-IT" sz="3200" i="1" dirty="0" smtClean="0"/>
              <a:t>privacy</a:t>
            </a:r>
            <a:r>
              <a:rPr lang="it-IT" sz="3200" dirty="0" smtClean="0"/>
              <a:t> e contratto</a:t>
            </a:r>
          </a:p>
          <a:p>
            <a:pPr marL="114300" indent="0">
              <a:buNone/>
            </a:pPr>
            <a:endParaRPr lang="it-IT" sz="3200" dirty="0" smtClean="0"/>
          </a:p>
          <a:p>
            <a:r>
              <a:rPr lang="it-IT" sz="3200" dirty="0" smtClean="0"/>
              <a:t>Internet of </a:t>
            </a:r>
            <a:r>
              <a:rPr lang="it-IT" sz="3200" dirty="0" err="1" smtClean="0"/>
              <a:t>Things</a:t>
            </a:r>
            <a:r>
              <a:rPr lang="it-IT" sz="3200" dirty="0" smtClean="0"/>
              <a:t> e robotica (</a:t>
            </a:r>
            <a:r>
              <a:rPr lang="it-IT" sz="3200" i="1" dirty="0" err="1" smtClean="0"/>
              <a:t>Smartphones</a:t>
            </a:r>
            <a:r>
              <a:rPr lang="it-IT" sz="3200" i="1" dirty="0" smtClean="0"/>
              <a:t> / Smart </a:t>
            </a:r>
            <a:r>
              <a:rPr lang="it-IT" sz="3200" i="1" dirty="0" err="1" smtClean="0"/>
              <a:t>cars</a:t>
            </a:r>
            <a:r>
              <a:rPr lang="it-IT" sz="3200" dirty="0" smtClean="0"/>
              <a:t>)</a:t>
            </a:r>
          </a:p>
          <a:p>
            <a:endParaRPr lang="it-IT" sz="3200" dirty="0"/>
          </a:p>
          <a:p>
            <a:r>
              <a:rPr lang="it-IT" sz="3200" dirty="0" smtClean="0"/>
              <a:t>Intelligenza artificiale (</a:t>
            </a:r>
            <a:r>
              <a:rPr lang="it-IT" sz="3200" i="1" dirty="0" err="1" smtClean="0"/>
              <a:t>smart</a:t>
            </a:r>
            <a:r>
              <a:rPr lang="it-IT" sz="3200" i="1" dirty="0" smtClean="0"/>
              <a:t> </a:t>
            </a:r>
            <a:r>
              <a:rPr lang="it-IT" sz="3200" i="1" dirty="0" err="1" smtClean="0"/>
              <a:t>assistants</a:t>
            </a:r>
            <a:r>
              <a:rPr lang="it-IT" sz="3200" dirty="0" smtClean="0"/>
              <a:t>: es. </a:t>
            </a:r>
            <a:r>
              <a:rPr lang="it-IT" sz="3200" i="1" dirty="0" smtClean="0"/>
              <a:t>Amazon </a:t>
            </a:r>
            <a:r>
              <a:rPr lang="it-IT" sz="3200" i="1" dirty="0" err="1" smtClean="0"/>
              <a:t>Echo</a:t>
            </a:r>
            <a:r>
              <a:rPr lang="it-IT" sz="3200" dirty="0" smtClean="0"/>
              <a:t>)</a:t>
            </a:r>
          </a:p>
          <a:p>
            <a:endParaRPr lang="it-IT" sz="3200" dirty="0" smtClean="0"/>
          </a:p>
          <a:p>
            <a:r>
              <a:rPr lang="it-IT" sz="3200" i="1" dirty="0" err="1" smtClean="0"/>
              <a:t>Blockchain</a:t>
            </a:r>
            <a:r>
              <a:rPr lang="it-IT" sz="3200" i="1" dirty="0" smtClean="0"/>
              <a:t> </a:t>
            </a:r>
            <a:r>
              <a:rPr lang="it-IT" sz="3200" dirty="0" smtClean="0"/>
              <a:t>e </a:t>
            </a:r>
            <a:r>
              <a:rPr lang="it-IT" sz="3200" i="1" dirty="0" smtClean="0"/>
              <a:t>Smart </a:t>
            </a:r>
            <a:r>
              <a:rPr lang="it-IT" sz="3200" i="1" dirty="0" err="1" smtClean="0"/>
              <a:t>Contracts</a:t>
            </a:r>
            <a:r>
              <a:rPr lang="it-IT" sz="3200" i="1" dirty="0" smtClean="0"/>
              <a:t> </a:t>
            </a:r>
            <a:r>
              <a:rPr lang="it-IT" sz="3200" dirty="0" smtClean="0"/>
              <a:t>(certificazione e conclusione «automatica» dei contratti)</a:t>
            </a:r>
          </a:p>
          <a:p>
            <a:pPr marL="114300" indent="0">
              <a:buNone/>
            </a:pPr>
            <a:endParaRPr lang="it-IT" sz="3200" dirty="0"/>
          </a:p>
          <a:p>
            <a:r>
              <a:rPr lang="it-IT" sz="3200" dirty="0"/>
              <a:t>Piattaforme </a:t>
            </a:r>
            <a:r>
              <a:rPr lang="it-IT" sz="3200" dirty="0" smtClean="0"/>
              <a:t>online</a:t>
            </a:r>
            <a:endParaRPr lang="it-IT" sz="3200" dirty="0"/>
          </a:p>
          <a:p>
            <a:pPr marL="114300" indent="0">
              <a:buNone/>
            </a:pPr>
            <a:endParaRPr lang="it-IT" sz="3200" dirty="0" smtClean="0"/>
          </a:p>
          <a:p>
            <a:endParaRPr lang="it-IT" sz="3200" dirty="0"/>
          </a:p>
          <a:p>
            <a:endParaRPr lang="it-IT" sz="3200" dirty="0"/>
          </a:p>
        </p:txBody>
      </p:sp>
    </p:spTree>
    <p:extLst>
      <p:ext uri="{BB962C8B-B14F-4D97-AF65-F5344CB8AC3E}">
        <p14:creationId xmlns:p14="http://schemas.microsoft.com/office/powerpoint/2010/main" val="28183990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err="1" smtClean="0"/>
              <a:t>Questioni</a:t>
            </a:r>
            <a:r>
              <a:rPr lang="en-US" dirty="0" smtClean="0"/>
              <a:t> </a:t>
            </a:r>
            <a:r>
              <a:rPr lang="en-US" dirty="0" err="1" smtClean="0"/>
              <a:t>aperte</a:t>
            </a:r>
            <a:endParaRPr lang="it-IT" dirty="0"/>
          </a:p>
        </p:txBody>
      </p:sp>
      <p:sp>
        <p:nvSpPr>
          <p:cNvPr id="3" name="Segnaposto contenuto 2"/>
          <p:cNvSpPr>
            <a:spLocks noGrp="1"/>
          </p:cNvSpPr>
          <p:nvPr>
            <p:ph idx="1"/>
          </p:nvPr>
        </p:nvSpPr>
        <p:spPr>
          <a:xfrm>
            <a:off x="1141412" y="1944130"/>
            <a:ext cx="9905999" cy="4581361"/>
          </a:xfrm>
        </p:spPr>
        <p:txBody>
          <a:bodyPr>
            <a:normAutofit fontScale="92500"/>
          </a:bodyPr>
          <a:lstStyle/>
          <a:p>
            <a:r>
              <a:rPr lang="it-IT" sz="3200" b="1" dirty="0"/>
              <a:t>Diritto dei contratti: </a:t>
            </a:r>
          </a:p>
          <a:p>
            <a:pPr marL="0" indent="0">
              <a:buNone/>
            </a:pPr>
            <a:r>
              <a:rPr lang="it-IT" sz="3200" dirty="0"/>
              <a:t>	- struttura dello schema </a:t>
            </a:r>
            <a:r>
              <a:rPr lang="it-IT" sz="3200" dirty="0" smtClean="0"/>
              <a:t>contrattuale</a:t>
            </a:r>
          </a:p>
          <a:p>
            <a:pPr marL="0" indent="0">
              <a:buNone/>
            </a:pPr>
            <a:r>
              <a:rPr lang="it-IT" sz="3200" dirty="0"/>
              <a:t>	</a:t>
            </a:r>
            <a:r>
              <a:rPr lang="it-IT" sz="3200" dirty="0" smtClean="0"/>
              <a:t>- ruolo degli attori sulle piattaforme</a:t>
            </a:r>
            <a:endParaRPr lang="it-IT" sz="3200" dirty="0"/>
          </a:p>
          <a:p>
            <a:pPr marL="0" indent="0">
              <a:buNone/>
            </a:pPr>
            <a:r>
              <a:rPr lang="it-IT" sz="3200" dirty="0"/>
              <a:t>          </a:t>
            </a:r>
            <a:r>
              <a:rPr lang="it-IT" sz="3200" dirty="0" smtClean="0"/>
              <a:t> - </a:t>
            </a:r>
            <a:r>
              <a:rPr lang="it-IT" sz="3200" dirty="0"/>
              <a:t>obblighi di informazione e </a:t>
            </a:r>
          </a:p>
          <a:p>
            <a:pPr marL="0" indent="0">
              <a:buNone/>
            </a:pPr>
            <a:r>
              <a:rPr lang="it-IT" sz="3200" dirty="0"/>
              <a:t>	- responsabilità </a:t>
            </a:r>
            <a:endParaRPr lang="it-IT" sz="3200" dirty="0" smtClean="0"/>
          </a:p>
          <a:p>
            <a:pPr marL="457200" indent="-457200"/>
            <a:r>
              <a:rPr lang="it-IT" sz="3200" b="1" dirty="0" smtClean="0"/>
              <a:t>Diritto </a:t>
            </a:r>
            <a:r>
              <a:rPr lang="it-IT" sz="3200" b="1" dirty="0"/>
              <a:t>della concorrenza: </a:t>
            </a:r>
            <a:r>
              <a:rPr lang="it-IT" sz="3200" dirty="0"/>
              <a:t>effetti </a:t>
            </a:r>
            <a:r>
              <a:rPr lang="it-IT" sz="3200" i="1" dirty="0" err="1"/>
              <a:t>lock</a:t>
            </a:r>
            <a:r>
              <a:rPr lang="it-IT" sz="3200" i="1" dirty="0"/>
              <a:t>-in</a:t>
            </a:r>
          </a:p>
          <a:p>
            <a:pPr algn="just"/>
            <a:endParaRPr lang="en-US" sz="3200" dirty="0" smtClean="0"/>
          </a:p>
          <a:p>
            <a:pPr algn="just"/>
            <a:r>
              <a:rPr lang="en-US" sz="3200" dirty="0" err="1"/>
              <a:t>I</a:t>
            </a:r>
            <a:r>
              <a:rPr lang="en-US" sz="3200" dirty="0" err="1" smtClean="0"/>
              <a:t>nterazione</a:t>
            </a:r>
            <a:r>
              <a:rPr lang="en-US" sz="3200" dirty="0" smtClean="0"/>
              <a:t> dir. 2005/29/EC </a:t>
            </a:r>
            <a:r>
              <a:rPr lang="en-US" sz="3200" dirty="0" err="1" smtClean="0"/>
              <a:t>sulle</a:t>
            </a:r>
            <a:r>
              <a:rPr lang="en-US" sz="3200" dirty="0" smtClean="0"/>
              <a:t> </a:t>
            </a:r>
            <a:r>
              <a:rPr lang="en-US" sz="3200" dirty="0" err="1" smtClean="0"/>
              <a:t>pratiche</a:t>
            </a:r>
            <a:r>
              <a:rPr lang="en-US" sz="3200" dirty="0" smtClean="0"/>
              <a:t> comm. </a:t>
            </a:r>
            <a:r>
              <a:rPr lang="en-US" sz="3200" dirty="0" err="1" smtClean="0"/>
              <a:t>scorrette</a:t>
            </a:r>
            <a:endParaRPr lang="en-US" sz="3200" dirty="0" smtClean="0"/>
          </a:p>
          <a:p>
            <a:pPr algn="just"/>
            <a:endParaRPr lang="en-US" sz="3200" dirty="0" smtClean="0"/>
          </a:p>
          <a:p>
            <a:endParaRPr lang="it-IT" dirty="0"/>
          </a:p>
        </p:txBody>
      </p:sp>
    </p:spTree>
    <p:extLst>
      <p:ext uri="{BB962C8B-B14F-4D97-AF65-F5344CB8AC3E}">
        <p14:creationId xmlns:p14="http://schemas.microsoft.com/office/powerpoint/2010/main" val="30631893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8206" y="274638"/>
            <a:ext cx="10371394" cy="1143000"/>
          </a:xfrm>
        </p:spPr>
        <p:txBody>
          <a:bodyPr/>
          <a:lstStyle/>
          <a:p>
            <a:r>
              <a:rPr lang="it-IT" dirty="0" smtClean="0"/>
              <a:t>RIVOLUZIONE DIGITALE – SFIDE PER IL DIRITTO</a:t>
            </a:r>
            <a:endParaRPr lang="it-IT" dirty="0"/>
          </a:p>
        </p:txBody>
      </p:sp>
      <p:sp>
        <p:nvSpPr>
          <p:cNvPr id="3" name="Segnaposto contenuto 2"/>
          <p:cNvSpPr>
            <a:spLocks noGrp="1"/>
          </p:cNvSpPr>
          <p:nvPr>
            <p:ph idx="1"/>
          </p:nvPr>
        </p:nvSpPr>
        <p:spPr>
          <a:xfrm>
            <a:off x="609600" y="1533833"/>
            <a:ext cx="10160000" cy="5191432"/>
          </a:xfrm>
        </p:spPr>
        <p:txBody>
          <a:bodyPr>
            <a:normAutofit lnSpcReduction="10000"/>
          </a:bodyPr>
          <a:lstStyle/>
          <a:p>
            <a:r>
              <a:rPr lang="it-IT" sz="3200" dirty="0" smtClean="0"/>
              <a:t>La circolazione dei dati personali tra privacy e contratto</a:t>
            </a:r>
          </a:p>
          <a:p>
            <a:pPr marL="114300" indent="0">
              <a:buNone/>
            </a:pPr>
            <a:endParaRPr lang="it-IT" sz="3200" dirty="0" smtClean="0"/>
          </a:p>
          <a:p>
            <a:r>
              <a:rPr lang="it-IT" sz="3200" dirty="0" smtClean="0"/>
              <a:t>Internet of </a:t>
            </a:r>
            <a:r>
              <a:rPr lang="it-IT" sz="3200" dirty="0" err="1" smtClean="0"/>
              <a:t>Things</a:t>
            </a:r>
            <a:r>
              <a:rPr lang="it-IT" sz="3200" dirty="0" smtClean="0"/>
              <a:t> e Robotica</a:t>
            </a:r>
          </a:p>
          <a:p>
            <a:endParaRPr lang="it-IT" sz="3200" dirty="0"/>
          </a:p>
          <a:p>
            <a:r>
              <a:rPr lang="it-IT" sz="3200" dirty="0" smtClean="0"/>
              <a:t>Intelligenza artificiale</a:t>
            </a:r>
          </a:p>
          <a:p>
            <a:endParaRPr lang="it-IT" sz="3200" dirty="0" smtClean="0"/>
          </a:p>
          <a:p>
            <a:r>
              <a:rPr lang="it-IT" sz="3200" dirty="0" err="1" smtClean="0"/>
              <a:t>Blockchain</a:t>
            </a:r>
            <a:r>
              <a:rPr lang="it-IT" sz="3200" dirty="0" smtClean="0"/>
              <a:t> e Smart </a:t>
            </a:r>
            <a:r>
              <a:rPr lang="it-IT" sz="3200" dirty="0" err="1" smtClean="0"/>
              <a:t>Contracts</a:t>
            </a:r>
            <a:endParaRPr lang="it-IT" sz="3200" dirty="0" smtClean="0"/>
          </a:p>
          <a:p>
            <a:pPr marL="114300" indent="0">
              <a:buNone/>
            </a:pPr>
            <a:endParaRPr lang="it-IT" sz="3200" dirty="0"/>
          </a:p>
          <a:p>
            <a:r>
              <a:rPr lang="it-IT" sz="3200" dirty="0"/>
              <a:t>Piattaforme </a:t>
            </a:r>
            <a:r>
              <a:rPr lang="it-IT" sz="3200" dirty="0" smtClean="0"/>
              <a:t>online</a:t>
            </a:r>
            <a:endParaRPr lang="it-IT" sz="3200" dirty="0"/>
          </a:p>
          <a:p>
            <a:pPr marL="114300" indent="0">
              <a:buNone/>
            </a:pPr>
            <a:endParaRPr lang="it-IT" sz="3200" dirty="0" smtClean="0"/>
          </a:p>
          <a:p>
            <a:endParaRPr lang="it-IT" sz="3200" dirty="0"/>
          </a:p>
          <a:p>
            <a:endParaRPr lang="it-IT" sz="3200" dirty="0"/>
          </a:p>
        </p:txBody>
      </p:sp>
    </p:spTree>
    <p:extLst>
      <p:ext uri="{BB962C8B-B14F-4D97-AF65-F5344CB8AC3E}">
        <p14:creationId xmlns:p14="http://schemas.microsoft.com/office/powerpoint/2010/main" val="15755788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618518"/>
            <a:ext cx="9905998" cy="45719"/>
          </a:xfrm>
        </p:spPr>
        <p:txBody>
          <a:bodyPr>
            <a:normAutofit fontScale="90000"/>
          </a:bodyPr>
          <a:lstStyle/>
          <a:p>
            <a:endParaRPr lang="it-IT" dirty="0"/>
          </a:p>
        </p:txBody>
      </p:sp>
      <p:sp>
        <p:nvSpPr>
          <p:cNvPr id="3" name="Segnaposto contenuto 2"/>
          <p:cNvSpPr>
            <a:spLocks noGrp="1"/>
          </p:cNvSpPr>
          <p:nvPr>
            <p:ph idx="1"/>
          </p:nvPr>
        </p:nvSpPr>
        <p:spPr>
          <a:xfrm>
            <a:off x="1141412" y="1260764"/>
            <a:ext cx="9905999" cy="4530437"/>
          </a:xfrm>
        </p:spPr>
        <p:txBody>
          <a:bodyPr/>
          <a:lstStyle/>
          <a:p>
            <a:pPr marL="0" indent="0" algn="ctr">
              <a:buNone/>
            </a:pPr>
            <a:endParaRPr lang="it-IT" dirty="0" smtClean="0"/>
          </a:p>
          <a:p>
            <a:pPr marL="0" indent="0" algn="ctr">
              <a:buNone/>
            </a:pPr>
            <a:r>
              <a:rPr lang="it-IT" sz="3600" dirty="0" smtClean="0"/>
              <a:t>Grazie per la Vostra attenzione</a:t>
            </a:r>
          </a:p>
          <a:p>
            <a:pPr algn="ctr"/>
            <a:endParaRPr lang="it-IT" sz="3200" dirty="0"/>
          </a:p>
          <a:p>
            <a:pPr marL="0" indent="0" algn="ctr">
              <a:buNone/>
            </a:pPr>
            <a:r>
              <a:rPr lang="it-IT" sz="3200" dirty="0" smtClean="0"/>
              <a:t>alberto.defranceschi@unife.it</a:t>
            </a:r>
            <a:endParaRPr lang="it-IT" sz="3200" dirty="0"/>
          </a:p>
        </p:txBody>
      </p:sp>
    </p:spTree>
    <p:extLst>
      <p:ext uri="{BB962C8B-B14F-4D97-AF65-F5344CB8AC3E}">
        <p14:creationId xmlns:p14="http://schemas.microsoft.com/office/powerpoint/2010/main" val="2997718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392624"/>
            <a:ext cx="10160000" cy="1613156"/>
          </a:xfrm>
        </p:spPr>
        <p:txBody>
          <a:bodyPr/>
          <a:lstStyle/>
          <a:p>
            <a:r>
              <a:rPr lang="it-IT" sz="4400" dirty="0" smtClean="0"/>
              <a:t>LA CIRCOLAZIONE DEI DATI PERSONALI TRA PRIVACY E CONTRATTO</a:t>
            </a:r>
            <a:r>
              <a:rPr lang="it-IT" sz="4800" dirty="0"/>
              <a:t/>
            </a:r>
            <a:br>
              <a:rPr lang="it-IT" sz="4800" dirty="0"/>
            </a:br>
            <a:endParaRPr lang="it-IT" dirty="0"/>
          </a:p>
        </p:txBody>
      </p:sp>
      <p:sp>
        <p:nvSpPr>
          <p:cNvPr id="3" name="Segnaposto contenuto 2"/>
          <p:cNvSpPr>
            <a:spLocks noGrp="1"/>
          </p:cNvSpPr>
          <p:nvPr>
            <p:ph idx="1"/>
          </p:nvPr>
        </p:nvSpPr>
        <p:spPr>
          <a:xfrm>
            <a:off x="609600" y="2182761"/>
            <a:ext cx="10160000" cy="4218038"/>
          </a:xfrm>
        </p:spPr>
        <p:txBody>
          <a:bodyPr/>
          <a:lstStyle/>
          <a:p>
            <a:r>
              <a:rPr lang="it-IT" sz="3200" dirty="0" smtClean="0"/>
              <a:t>Dati (personali e non personali) come beni giuridici</a:t>
            </a:r>
          </a:p>
          <a:p>
            <a:pPr marL="114300" indent="0">
              <a:buNone/>
            </a:pPr>
            <a:endParaRPr lang="it-IT" sz="3200" dirty="0" smtClean="0"/>
          </a:p>
          <a:p>
            <a:r>
              <a:rPr lang="it-IT" sz="3200" dirty="0" smtClean="0"/>
              <a:t>Dati personali come mezzo di «pagamento» (il valore medio di un account </a:t>
            </a:r>
            <a:r>
              <a:rPr lang="it-IT" sz="3200" dirty="0" err="1" smtClean="0"/>
              <a:t>Facebook</a:t>
            </a:r>
            <a:r>
              <a:rPr lang="it-IT" sz="3200" dirty="0" smtClean="0"/>
              <a:t> è di 88 Euro).</a:t>
            </a:r>
          </a:p>
          <a:p>
            <a:pPr marL="777240" lvl="2" indent="0">
              <a:buNone/>
            </a:pPr>
            <a:endParaRPr lang="it-IT" sz="3200" dirty="0" smtClean="0"/>
          </a:p>
          <a:p>
            <a:endParaRPr lang="it-IT" dirty="0"/>
          </a:p>
        </p:txBody>
      </p:sp>
    </p:spTree>
    <p:extLst>
      <p:ext uri="{BB962C8B-B14F-4D97-AF65-F5344CB8AC3E}">
        <p14:creationId xmlns:p14="http://schemas.microsoft.com/office/powerpoint/2010/main" val="129539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47148"/>
            <a:ext cx="10515600" cy="1325563"/>
          </a:xfrm>
        </p:spPr>
        <p:txBody>
          <a:bodyPr>
            <a:normAutofit/>
          </a:bodyPr>
          <a:lstStyle/>
          <a:p>
            <a:r>
              <a:rPr lang="en-GB" sz="4000" dirty="0" smtClean="0">
                <a:latin typeface="Arial" charset="0"/>
                <a:ea typeface="Arial" charset="0"/>
                <a:cs typeface="Arial" charset="0"/>
              </a:rPr>
              <a:t/>
            </a:r>
            <a:br>
              <a:rPr lang="en-GB" sz="4000" dirty="0" smtClean="0">
                <a:latin typeface="Arial" charset="0"/>
                <a:ea typeface="Arial" charset="0"/>
                <a:cs typeface="Arial" charset="0"/>
              </a:rPr>
            </a:br>
            <a:r>
              <a:rPr lang="en-GB" sz="4000" dirty="0" err="1" smtClean="0">
                <a:ea typeface="Arial" charset="0"/>
                <a:cs typeface="Arial" charset="0"/>
              </a:rPr>
              <a:t>Interazioni</a:t>
            </a:r>
            <a:r>
              <a:rPr lang="en-GB" sz="4000" dirty="0" smtClean="0">
                <a:ea typeface="Arial" charset="0"/>
                <a:cs typeface="Arial" charset="0"/>
              </a:rPr>
              <a:t> </a:t>
            </a:r>
            <a:r>
              <a:rPr lang="en-GB" sz="4000" dirty="0" err="1" smtClean="0">
                <a:ea typeface="Arial" charset="0"/>
                <a:cs typeface="Arial" charset="0"/>
              </a:rPr>
              <a:t>tra</a:t>
            </a:r>
            <a:r>
              <a:rPr lang="en-GB" sz="4000" dirty="0" smtClean="0">
                <a:ea typeface="Arial" charset="0"/>
                <a:cs typeface="Arial" charset="0"/>
              </a:rPr>
              <a:t> GDPR e </a:t>
            </a:r>
            <a:r>
              <a:rPr lang="en-GB" sz="4000" dirty="0" err="1" smtClean="0">
                <a:ea typeface="Arial" charset="0"/>
                <a:cs typeface="Arial" charset="0"/>
              </a:rPr>
              <a:t>diritto</a:t>
            </a:r>
            <a:r>
              <a:rPr lang="en-GB" sz="4000" dirty="0" smtClean="0">
                <a:ea typeface="Arial" charset="0"/>
                <a:cs typeface="Arial" charset="0"/>
              </a:rPr>
              <a:t> </a:t>
            </a:r>
            <a:r>
              <a:rPr lang="en-GB" sz="4000" dirty="0" err="1" smtClean="0">
                <a:ea typeface="Arial" charset="0"/>
                <a:cs typeface="Arial" charset="0"/>
              </a:rPr>
              <a:t>dei</a:t>
            </a:r>
            <a:r>
              <a:rPr lang="en-GB" sz="4000" dirty="0" smtClean="0">
                <a:ea typeface="Arial" charset="0"/>
                <a:cs typeface="Arial" charset="0"/>
              </a:rPr>
              <a:t> </a:t>
            </a:r>
            <a:r>
              <a:rPr lang="en-GB" sz="4000" dirty="0" err="1" smtClean="0">
                <a:ea typeface="Arial" charset="0"/>
                <a:cs typeface="Arial" charset="0"/>
              </a:rPr>
              <a:t>contratti</a:t>
            </a:r>
            <a:endParaRPr lang="en-GB" sz="4000" b="1" spc="-150" dirty="0">
              <a:solidFill>
                <a:schemeClr val="tx2"/>
              </a:solidFill>
              <a:ea typeface="Arial Black" charset="0"/>
              <a:cs typeface="Arial Black" charset="0"/>
            </a:endParaRPr>
          </a:p>
        </p:txBody>
      </p:sp>
      <p:sp>
        <p:nvSpPr>
          <p:cNvPr id="3" name="Segnaposto contenuto 2"/>
          <p:cNvSpPr>
            <a:spLocks noGrp="1"/>
          </p:cNvSpPr>
          <p:nvPr>
            <p:ph idx="1"/>
          </p:nvPr>
        </p:nvSpPr>
        <p:spPr>
          <a:xfrm>
            <a:off x="1120000" y="1836436"/>
            <a:ext cx="10233800" cy="5021564"/>
          </a:xfrm>
        </p:spPr>
        <p:txBody>
          <a:bodyPr>
            <a:normAutofit fontScale="62500" lnSpcReduction="20000"/>
          </a:bodyPr>
          <a:lstStyle/>
          <a:p>
            <a:pPr marL="0" indent="0">
              <a:buNone/>
            </a:pPr>
            <a:endParaRPr lang="it-IT" sz="2400" dirty="0"/>
          </a:p>
          <a:p>
            <a:pPr marL="514350" indent="-514350">
              <a:buFont typeface="+mj-lt"/>
              <a:buAutoNum type="arabicPeriod"/>
            </a:pPr>
            <a:r>
              <a:rPr lang="it-IT" sz="3700" u="sng" dirty="0" smtClean="0">
                <a:latin typeface="+mj-lt"/>
              </a:rPr>
              <a:t>N</a:t>
            </a:r>
            <a:r>
              <a:rPr lang="it-IT" sz="3700" b="1" u="sng" dirty="0" smtClean="0">
                <a:latin typeface="+mj-lt"/>
              </a:rPr>
              <a:t>ozioni di “prezzo” e di “pagamento”</a:t>
            </a:r>
            <a:r>
              <a:rPr lang="it-IT" sz="3700" b="1" dirty="0" smtClean="0">
                <a:latin typeface="+mj-lt"/>
              </a:rPr>
              <a:t> </a:t>
            </a:r>
            <a:r>
              <a:rPr lang="it-IT" sz="3700" dirty="0" smtClean="0">
                <a:latin typeface="+mj-lt"/>
              </a:rPr>
              <a:t>alla luce della cessione di dati personali come corrispettivo per la fornitura di beni e servizi (innovazione: art. 3 DCD); </a:t>
            </a:r>
          </a:p>
          <a:p>
            <a:pPr marL="0" indent="0">
              <a:buNone/>
            </a:pPr>
            <a:endParaRPr lang="it-IT" sz="3700" dirty="0" smtClean="0">
              <a:latin typeface="+mj-lt"/>
            </a:endParaRPr>
          </a:p>
          <a:p>
            <a:pPr marL="0" lvl="0" indent="0">
              <a:buNone/>
            </a:pPr>
            <a:r>
              <a:rPr lang="it-IT" sz="3700" b="1" dirty="0" smtClean="0">
                <a:latin typeface="+mj-lt"/>
              </a:rPr>
              <a:t>        </a:t>
            </a:r>
            <a:r>
              <a:rPr lang="it-IT" sz="3700" b="1" u="sng" dirty="0" smtClean="0">
                <a:latin typeface="+mj-lt"/>
              </a:rPr>
              <a:t>Presupposti per il consenso</a:t>
            </a:r>
            <a:r>
              <a:rPr lang="it-IT" sz="3700" dirty="0" smtClean="0">
                <a:latin typeface="+mj-lt"/>
              </a:rPr>
              <a:t> al trattamento dei dati personali: i requisiti di </a:t>
            </a:r>
          </a:p>
          <a:p>
            <a:pPr marL="0" indent="0">
              <a:buNone/>
            </a:pPr>
            <a:r>
              <a:rPr lang="it-IT" sz="3700" b="1" dirty="0" smtClean="0">
                <a:latin typeface="+mj-lt"/>
              </a:rPr>
              <a:t>        </a:t>
            </a:r>
            <a:r>
              <a:rPr lang="it-IT" sz="3700" b="1" u="sng" dirty="0" smtClean="0">
                <a:latin typeface="+mj-lt"/>
              </a:rPr>
              <a:t>trasparenza</a:t>
            </a:r>
            <a:r>
              <a:rPr lang="it-IT" sz="3700" dirty="0" smtClean="0">
                <a:latin typeface="+mj-lt"/>
              </a:rPr>
              <a:t> e le interazioni con il diritto dei contratti (Art. 7, par. 2 GDPR):</a:t>
            </a:r>
          </a:p>
          <a:p>
            <a:pPr lvl="2"/>
            <a:r>
              <a:rPr lang="it-IT" sz="3700" dirty="0" smtClean="0">
                <a:latin typeface="+mj-lt"/>
              </a:rPr>
              <a:t>il rispetto degli </a:t>
            </a:r>
            <a:r>
              <a:rPr lang="it-IT" sz="3700" b="1" dirty="0" smtClean="0">
                <a:latin typeface="+mj-lt"/>
              </a:rPr>
              <a:t>obblighi di informazione precontrattuali</a:t>
            </a:r>
            <a:r>
              <a:rPr lang="it-IT" sz="3700" dirty="0" smtClean="0">
                <a:latin typeface="+mj-lt"/>
              </a:rPr>
              <a:t>;</a:t>
            </a:r>
          </a:p>
          <a:p>
            <a:pPr lvl="2"/>
            <a:r>
              <a:rPr lang="it-IT" sz="3700" dirty="0" smtClean="0">
                <a:latin typeface="+mj-lt"/>
              </a:rPr>
              <a:t>coordinamento con la direttiva 2011/83/UE sui diritti dei consumatori, nonché con la direttiva 2005/29/CE sulle pratiche commerciali scorrette.</a:t>
            </a:r>
          </a:p>
          <a:p>
            <a:pPr marL="0" indent="0">
              <a:buNone/>
            </a:pPr>
            <a:endParaRPr lang="it-IT" sz="3700" dirty="0" smtClean="0">
              <a:latin typeface="+mj-lt"/>
            </a:endParaRPr>
          </a:p>
          <a:p>
            <a:pPr marL="514350" indent="-514350">
              <a:buAutoNum type="arabicPeriod" startAt="3"/>
            </a:pPr>
            <a:r>
              <a:rPr lang="it-IT" sz="3700" dirty="0" smtClean="0">
                <a:latin typeface="+mj-lt"/>
              </a:rPr>
              <a:t>Le </a:t>
            </a:r>
            <a:r>
              <a:rPr lang="it-IT" sz="3700" b="1" dirty="0" smtClean="0">
                <a:latin typeface="+mj-lt"/>
              </a:rPr>
              <a:t>ripercussioni sul vincolo contrattuale della </a:t>
            </a:r>
            <a:r>
              <a:rPr lang="it-IT" sz="3700" b="1" u="sng" dirty="0" smtClean="0">
                <a:latin typeface="+mj-lt"/>
              </a:rPr>
              <a:t>revoca del consenso</a:t>
            </a:r>
            <a:r>
              <a:rPr lang="it-IT" sz="3700" dirty="0" smtClean="0">
                <a:latin typeface="+mj-lt"/>
              </a:rPr>
              <a:t> al trattamento dei dati personali.</a:t>
            </a:r>
          </a:p>
          <a:p>
            <a:pPr lvl="1">
              <a:lnSpc>
                <a:spcPct val="150000"/>
              </a:lnSpc>
            </a:pPr>
            <a:endParaRPr lang="en-GB" sz="3100" dirty="0" smtClean="0">
              <a:latin typeface="+mj-lt"/>
              <a:ea typeface="Arial" charset="0"/>
              <a:cs typeface="Arial" charset="0"/>
            </a:endParaRPr>
          </a:p>
          <a:p>
            <a:pPr marL="457200" lvl="1" indent="0">
              <a:lnSpc>
                <a:spcPct val="150000"/>
              </a:lnSpc>
              <a:buNone/>
            </a:pPr>
            <a:endParaRPr lang="en-GB" sz="2600" dirty="0" smtClean="0">
              <a:latin typeface="Arial" charset="0"/>
              <a:ea typeface="Arial" charset="0"/>
              <a:cs typeface="Arial" charset="0"/>
            </a:endParaRPr>
          </a:p>
          <a:p>
            <a:pPr lvl="1">
              <a:lnSpc>
                <a:spcPct val="150000"/>
              </a:lnSpc>
            </a:pPr>
            <a:endParaRPr lang="en-GB" sz="2600" dirty="0" smtClean="0">
              <a:latin typeface="Arial" charset="0"/>
              <a:ea typeface="Arial" charset="0"/>
              <a:cs typeface="Arial" charset="0"/>
            </a:endParaRPr>
          </a:p>
          <a:p>
            <a:pPr marL="457200" lvl="1" indent="0">
              <a:lnSpc>
                <a:spcPct val="150000"/>
              </a:lnSpc>
              <a:buNone/>
            </a:pPr>
            <a:endParaRPr lang="en-GB" sz="2600" dirty="0" smtClean="0">
              <a:latin typeface="Arial" charset="0"/>
              <a:ea typeface="Arial" charset="0"/>
              <a:cs typeface="Arial" charset="0"/>
            </a:endParaRPr>
          </a:p>
          <a:p>
            <a:pPr lvl="1">
              <a:lnSpc>
                <a:spcPct val="150000"/>
              </a:lnSpc>
            </a:pPr>
            <a:endParaRPr lang="en-GB" sz="2600" dirty="0" smtClean="0">
              <a:latin typeface="Arial" charset="0"/>
              <a:ea typeface="Arial" charset="0"/>
              <a:cs typeface="Arial" charset="0"/>
            </a:endParaRPr>
          </a:p>
        </p:txBody>
      </p:sp>
    </p:spTree>
    <p:extLst>
      <p:ext uri="{BB962C8B-B14F-4D97-AF65-F5344CB8AC3E}">
        <p14:creationId xmlns:p14="http://schemas.microsoft.com/office/powerpoint/2010/main" val="2276618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400" dirty="0" smtClean="0">
                <a:latin typeface="Arial"/>
                <a:cs typeface="Arial"/>
              </a:rPr>
              <a:t/>
            </a:r>
            <a:br>
              <a:rPr lang="it-IT" sz="4400" dirty="0" smtClean="0">
                <a:latin typeface="Arial"/>
                <a:cs typeface="Arial"/>
              </a:rPr>
            </a:br>
            <a:r>
              <a:rPr lang="it-IT" sz="4400" dirty="0" smtClean="0">
                <a:cs typeface="Arial"/>
              </a:rPr>
              <a:t>Interpretazione evolutiva delle nozioni </a:t>
            </a:r>
            <a:r>
              <a:rPr lang="it-IT" sz="4400" dirty="0">
                <a:cs typeface="Arial"/>
              </a:rPr>
              <a:t>di “prezzo” e “pagamento”</a:t>
            </a:r>
            <a:r>
              <a:rPr lang="it-IT" dirty="0"/>
              <a:t/>
            </a:r>
            <a:br>
              <a:rPr lang="it-IT" dirty="0"/>
            </a:br>
            <a:endParaRPr lang="it-IT" dirty="0"/>
          </a:p>
        </p:txBody>
      </p:sp>
      <p:sp>
        <p:nvSpPr>
          <p:cNvPr id="3" name="Segnaposto contenuto 2"/>
          <p:cNvSpPr>
            <a:spLocks noGrp="1"/>
          </p:cNvSpPr>
          <p:nvPr>
            <p:ph idx="1"/>
          </p:nvPr>
        </p:nvSpPr>
        <p:spPr/>
        <p:txBody>
          <a:bodyPr>
            <a:normAutofit/>
          </a:bodyPr>
          <a:lstStyle/>
          <a:p>
            <a:endParaRPr lang="it-IT" dirty="0" smtClean="0"/>
          </a:p>
          <a:p>
            <a:pPr marL="0" indent="0">
              <a:buNone/>
            </a:pPr>
            <a:r>
              <a:rPr lang="it-IT" sz="2800" u="sng" dirty="0" smtClean="0">
                <a:latin typeface="+mj-lt"/>
              </a:rPr>
              <a:t>E’ giustificato un diverso trattamento</a:t>
            </a:r>
            <a:r>
              <a:rPr lang="it-IT" sz="2800" dirty="0" smtClean="0">
                <a:latin typeface="+mj-lt"/>
              </a:rPr>
              <a:t> </a:t>
            </a:r>
            <a:r>
              <a:rPr lang="it-IT" sz="2800" dirty="0">
                <a:latin typeface="+mj-lt"/>
              </a:rPr>
              <a:t>dei “pagamenti mediante denaro” e dei “pagamenti mediante dati personali</a:t>
            </a:r>
            <a:r>
              <a:rPr lang="it-IT" sz="2800" dirty="0" smtClean="0">
                <a:latin typeface="+mj-lt"/>
              </a:rPr>
              <a:t>”?</a:t>
            </a:r>
            <a:endParaRPr lang="it-IT" sz="2800" dirty="0">
              <a:latin typeface="+mj-lt"/>
            </a:endParaRPr>
          </a:p>
          <a:p>
            <a:endParaRPr lang="it-IT" sz="2800" dirty="0" smtClean="0">
              <a:latin typeface="+mj-lt"/>
            </a:endParaRPr>
          </a:p>
          <a:p>
            <a:r>
              <a:rPr lang="it-IT" sz="2800" dirty="0" smtClean="0">
                <a:latin typeface="+mj-lt"/>
              </a:rPr>
              <a:t>Art</a:t>
            </a:r>
            <a:r>
              <a:rPr lang="it-IT" sz="2800" dirty="0">
                <a:latin typeface="+mj-lt"/>
              </a:rPr>
              <a:t>. 3, comma 2, DCD</a:t>
            </a:r>
          </a:p>
          <a:p>
            <a:pPr marL="0" indent="0">
              <a:buNone/>
            </a:pPr>
            <a:r>
              <a:rPr lang="it-IT" sz="2800" dirty="0">
                <a:latin typeface="+mj-lt"/>
              </a:rPr>
              <a:t>“</a:t>
            </a:r>
            <a:r>
              <a:rPr lang="it-IT" sz="2800" i="1" dirty="0">
                <a:latin typeface="+mj-lt"/>
              </a:rPr>
              <a:t>La presente direttiva si applica ai contratti in cui il fornitore fornisce </a:t>
            </a:r>
            <a:r>
              <a:rPr lang="it-IT" sz="2800" i="1" dirty="0" smtClean="0">
                <a:latin typeface="+mj-lt"/>
              </a:rPr>
              <a:t>contenuto</a:t>
            </a:r>
            <a:r>
              <a:rPr lang="it-IT" sz="2800" dirty="0">
                <a:latin typeface="+mj-lt"/>
              </a:rPr>
              <a:t> </a:t>
            </a:r>
            <a:r>
              <a:rPr lang="it-IT" sz="2800" i="1" dirty="0" smtClean="0">
                <a:latin typeface="+mj-lt"/>
              </a:rPr>
              <a:t>digitale </a:t>
            </a:r>
            <a:r>
              <a:rPr lang="it-IT" sz="2800" i="1" dirty="0">
                <a:latin typeface="+mj-lt"/>
              </a:rPr>
              <a:t>al consumatore, o si impegna a farlo, e in cambio del quale </a:t>
            </a:r>
            <a:r>
              <a:rPr lang="it-IT" sz="2800" i="1" u="sng" dirty="0">
                <a:latin typeface="+mj-lt"/>
              </a:rPr>
              <a:t>il </a:t>
            </a:r>
            <a:r>
              <a:rPr lang="it-IT" sz="2800" i="1" u="sng" dirty="0" smtClean="0">
                <a:latin typeface="+mj-lt"/>
              </a:rPr>
              <a:t>consumatore</a:t>
            </a:r>
            <a:r>
              <a:rPr lang="it-IT" sz="2800" u="sng" dirty="0">
                <a:latin typeface="+mj-lt"/>
              </a:rPr>
              <a:t> </a:t>
            </a:r>
            <a:r>
              <a:rPr lang="it-IT" sz="2800" i="1" u="sng" dirty="0" smtClean="0">
                <a:latin typeface="+mj-lt"/>
              </a:rPr>
              <a:t>corrisponde </a:t>
            </a:r>
            <a:r>
              <a:rPr lang="it-IT" sz="2800" i="1" u="sng" dirty="0">
                <a:latin typeface="+mj-lt"/>
              </a:rPr>
              <a:t>un prezzo oppure fornisce attivamente una controprestazione </a:t>
            </a:r>
            <a:r>
              <a:rPr lang="it-IT" sz="2800" i="1" u="sng" dirty="0" smtClean="0">
                <a:latin typeface="+mj-lt"/>
              </a:rPr>
              <a:t>non</a:t>
            </a:r>
            <a:r>
              <a:rPr lang="it-IT" sz="2800" u="sng" dirty="0">
                <a:latin typeface="+mj-lt"/>
              </a:rPr>
              <a:t> </a:t>
            </a:r>
            <a:r>
              <a:rPr lang="it-IT" sz="2800" i="1" u="sng" dirty="0" smtClean="0">
                <a:latin typeface="+mj-lt"/>
              </a:rPr>
              <a:t>pecuniaria </a:t>
            </a:r>
            <a:r>
              <a:rPr lang="it-IT" sz="2800" i="1" u="sng" dirty="0">
                <a:latin typeface="+mj-lt"/>
              </a:rPr>
              <a:t>sotto forma di dati personali</a:t>
            </a:r>
            <a:r>
              <a:rPr lang="it-IT" sz="2800" i="1" dirty="0">
                <a:latin typeface="+mj-lt"/>
              </a:rPr>
              <a:t> o di qualsiasi altro dato</a:t>
            </a:r>
            <a:r>
              <a:rPr lang="it-IT" sz="2800" dirty="0">
                <a:latin typeface="+mj-lt"/>
              </a:rPr>
              <a:t>”.</a:t>
            </a:r>
          </a:p>
          <a:p>
            <a:endParaRPr lang="it-IT" dirty="0"/>
          </a:p>
        </p:txBody>
      </p:sp>
    </p:spTree>
    <p:extLst>
      <p:ext uri="{BB962C8B-B14F-4D97-AF65-F5344CB8AC3E}">
        <p14:creationId xmlns:p14="http://schemas.microsoft.com/office/powerpoint/2010/main" val="1921887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4400" dirty="0" smtClean="0">
                <a:cs typeface="Arial"/>
              </a:rPr>
              <a:t>Interpretazione </a:t>
            </a:r>
            <a:r>
              <a:rPr lang="it-IT" sz="4400" dirty="0">
                <a:cs typeface="Arial"/>
              </a:rPr>
              <a:t>evolutiva delle nozioni di “prezzo” e “pagamento”</a:t>
            </a:r>
            <a:r>
              <a:rPr lang="it-IT" sz="4400" dirty="0"/>
              <a:t/>
            </a:r>
            <a:br>
              <a:rPr lang="it-IT" sz="4400" dirty="0"/>
            </a:br>
            <a:endParaRPr lang="it-IT" sz="4400" dirty="0"/>
          </a:p>
        </p:txBody>
      </p:sp>
      <p:sp>
        <p:nvSpPr>
          <p:cNvPr id="3" name="Segnaposto contenuto 2"/>
          <p:cNvSpPr>
            <a:spLocks noGrp="1"/>
          </p:cNvSpPr>
          <p:nvPr>
            <p:ph idx="1"/>
          </p:nvPr>
        </p:nvSpPr>
        <p:spPr>
          <a:xfrm>
            <a:off x="1120000" y="1825624"/>
            <a:ext cx="10233800" cy="4770566"/>
          </a:xfrm>
        </p:spPr>
        <p:txBody>
          <a:bodyPr>
            <a:normAutofit/>
          </a:bodyPr>
          <a:lstStyle/>
          <a:p>
            <a:pPr marL="0" indent="0">
              <a:buNone/>
            </a:pPr>
            <a:r>
              <a:rPr lang="it-IT" dirty="0" smtClean="0"/>
              <a:t> </a:t>
            </a:r>
          </a:p>
          <a:p>
            <a:pPr marL="0" indent="0">
              <a:buNone/>
            </a:pPr>
            <a:r>
              <a:rPr lang="it-IT" sz="3200" u="sng" dirty="0">
                <a:latin typeface="+mj-lt"/>
              </a:rPr>
              <a:t>E</a:t>
            </a:r>
            <a:r>
              <a:rPr lang="it-IT" sz="3200" u="sng" dirty="0" smtClean="0">
                <a:latin typeface="+mj-lt"/>
              </a:rPr>
              <a:t>voluzione </a:t>
            </a:r>
            <a:r>
              <a:rPr lang="it-IT" sz="3200" u="sng" dirty="0">
                <a:latin typeface="+mj-lt"/>
              </a:rPr>
              <a:t>del significato del concetto di “pagamento”</a:t>
            </a:r>
            <a:r>
              <a:rPr lang="it-IT" sz="3200" dirty="0" smtClean="0">
                <a:latin typeface="+mj-lt"/>
              </a:rPr>
              <a:t>, ora atto </a:t>
            </a:r>
            <a:r>
              <a:rPr lang="it-IT" sz="3200" dirty="0">
                <a:latin typeface="+mj-lt"/>
              </a:rPr>
              <a:t>a ricomprendere anche l’esecuzione di una prestazione di carattere oneroso sotto forma del trasferimento e dell’autorizzazione al trattamento dei dati </a:t>
            </a:r>
            <a:r>
              <a:rPr lang="it-IT" sz="3200" dirty="0" smtClean="0">
                <a:latin typeface="+mj-lt"/>
              </a:rPr>
              <a:t>personali</a:t>
            </a:r>
            <a:r>
              <a:rPr lang="it-IT" sz="3200" dirty="0">
                <a:latin typeface="+mj-lt"/>
              </a:rPr>
              <a:t> </a:t>
            </a:r>
            <a:endParaRPr lang="it-IT" sz="3200" dirty="0" smtClean="0">
              <a:latin typeface="+mj-lt"/>
            </a:endParaRPr>
          </a:p>
          <a:p>
            <a:pPr marL="0" indent="0">
              <a:buNone/>
            </a:pPr>
            <a:r>
              <a:rPr lang="it-IT" sz="3200" dirty="0">
                <a:latin typeface="+mj-lt"/>
              </a:rPr>
              <a:t>	</a:t>
            </a:r>
            <a:r>
              <a:rPr lang="it-IT" sz="3200" dirty="0" smtClean="0">
                <a:latin typeface="+mj-lt"/>
              </a:rPr>
              <a:t>– ove essi non possano già considerarsi dovuti in</a:t>
            </a:r>
          </a:p>
          <a:p>
            <a:pPr marL="0" indent="0">
              <a:buNone/>
            </a:pPr>
            <a:r>
              <a:rPr lang="it-IT" sz="3200" dirty="0">
                <a:latin typeface="+mj-lt"/>
              </a:rPr>
              <a:t> </a:t>
            </a:r>
            <a:r>
              <a:rPr lang="it-IT" sz="3200" dirty="0" smtClean="0">
                <a:latin typeface="+mj-lt"/>
              </a:rPr>
              <a:t>             forza di legge</a:t>
            </a:r>
          </a:p>
          <a:p>
            <a:pPr marL="0" indent="0">
              <a:buNone/>
            </a:pPr>
            <a:r>
              <a:rPr lang="it-IT" sz="3200" dirty="0"/>
              <a:t>	</a:t>
            </a:r>
            <a:r>
              <a:rPr lang="it-IT" sz="3200" dirty="0" smtClean="0"/>
              <a:t>	</a:t>
            </a:r>
            <a:endParaRPr lang="it-IT" sz="3200" dirty="0"/>
          </a:p>
          <a:p>
            <a:pPr marL="0" indent="0">
              <a:buNone/>
            </a:pPr>
            <a:endParaRPr lang="it-IT" dirty="0" smtClean="0"/>
          </a:p>
          <a:p>
            <a:endParaRPr lang="it-IT" dirty="0" smtClean="0"/>
          </a:p>
          <a:p>
            <a:pPr>
              <a:lnSpc>
                <a:spcPct val="120000"/>
              </a:lnSpc>
            </a:pPr>
            <a:endParaRPr lang="it-IT" sz="2400" dirty="0"/>
          </a:p>
          <a:p>
            <a:pPr lvl="1">
              <a:buFont typeface="Arial"/>
              <a:buChar char="•"/>
            </a:pPr>
            <a:endParaRPr lang="it-IT" dirty="0" smtClean="0"/>
          </a:p>
          <a:p>
            <a:pPr lvl="1"/>
            <a:endParaRPr lang="it-IT" dirty="0"/>
          </a:p>
          <a:p>
            <a:pPr lvl="1"/>
            <a:endParaRPr lang="it-IT" dirty="0" smtClean="0"/>
          </a:p>
          <a:p>
            <a:pPr lvl="1"/>
            <a:endParaRPr lang="it-IT" dirty="0"/>
          </a:p>
          <a:p>
            <a:pPr marL="457200" lvl="1" indent="0">
              <a:buNone/>
            </a:pPr>
            <a:endParaRPr lang="it-IT" dirty="0"/>
          </a:p>
        </p:txBody>
      </p:sp>
    </p:spTree>
    <p:extLst>
      <p:ext uri="{BB962C8B-B14F-4D97-AF65-F5344CB8AC3E}">
        <p14:creationId xmlns:p14="http://schemas.microsoft.com/office/powerpoint/2010/main" val="3794438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4400" dirty="0" err="1" smtClean="0">
                <a:cs typeface="Arial"/>
              </a:rPr>
              <a:t>IoT</a:t>
            </a:r>
            <a:r>
              <a:rPr lang="it-IT" sz="4400" dirty="0" smtClean="0">
                <a:cs typeface="Arial"/>
              </a:rPr>
              <a:t>, interoperabilità e </a:t>
            </a:r>
            <a:r>
              <a:rPr lang="it-IT" sz="4400" dirty="0" err="1" smtClean="0">
                <a:cs typeface="Arial"/>
              </a:rPr>
              <a:t>updates</a:t>
            </a:r>
            <a:r>
              <a:rPr lang="it-IT" sz="4400" dirty="0"/>
              <a:t/>
            </a:r>
            <a:br>
              <a:rPr lang="it-IT" sz="4400" dirty="0"/>
            </a:br>
            <a:endParaRPr lang="it-IT" sz="4400" dirty="0"/>
          </a:p>
        </p:txBody>
      </p:sp>
      <p:sp>
        <p:nvSpPr>
          <p:cNvPr id="3" name="Segnaposto contenuto 2"/>
          <p:cNvSpPr>
            <a:spLocks noGrp="1"/>
          </p:cNvSpPr>
          <p:nvPr>
            <p:ph idx="1"/>
          </p:nvPr>
        </p:nvSpPr>
        <p:spPr>
          <a:xfrm>
            <a:off x="1120000" y="1825624"/>
            <a:ext cx="10233800" cy="4770566"/>
          </a:xfrm>
        </p:spPr>
        <p:txBody>
          <a:bodyPr>
            <a:normAutofit/>
          </a:bodyPr>
          <a:lstStyle/>
          <a:p>
            <a:pPr marL="0" indent="0">
              <a:buNone/>
            </a:pPr>
            <a:r>
              <a:rPr lang="it-IT" dirty="0" smtClean="0"/>
              <a:t> </a:t>
            </a:r>
          </a:p>
          <a:p>
            <a:pPr marL="457200" indent="-457200"/>
            <a:r>
              <a:rPr lang="it-IT" sz="3200" b="1" dirty="0" smtClean="0"/>
              <a:t>Interoperabilità</a:t>
            </a:r>
            <a:r>
              <a:rPr lang="it-IT" sz="3200" dirty="0" smtClean="0"/>
              <a:t> hardware / software</a:t>
            </a:r>
          </a:p>
          <a:p>
            <a:pPr marL="457200" indent="-457200"/>
            <a:r>
              <a:rPr lang="it-IT" sz="3200" dirty="0" smtClean="0"/>
              <a:t>Il ruolo degli </a:t>
            </a:r>
            <a:r>
              <a:rPr lang="it-IT" sz="3200" b="1" dirty="0" err="1" smtClean="0"/>
              <a:t>updates</a:t>
            </a:r>
            <a:endParaRPr lang="it-IT" sz="3200" b="1" dirty="0" smtClean="0"/>
          </a:p>
          <a:p>
            <a:pPr marL="457200" indent="-457200"/>
            <a:r>
              <a:rPr lang="it-IT" sz="3200" dirty="0" smtClean="0"/>
              <a:t>Il problema dell’obsolescenza programmata</a:t>
            </a:r>
          </a:p>
          <a:p>
            <a:pPr marL="754380" lvl="1" indent="-457200"/>
            <a:r>
              <a:rPr lang="it-IT" sz="3000" dirty="0" smtClean="0"/>
              <a:t>valutazione della conformità del bene al momento della consegna &gt;</a:t>
            </a:r>
            <a:r>
              <a:rPr lang="it-IT" sz="3000" dirty="0"/>
              <a:t> </a:t>
            </a:r>
            <a:r>
              <a:rPr lang="it-IT" sz="3000" dirty="0" smtClean="0"/>
              <a:t>mantenimento della conformità del bene durante il periodo di utilizzo (nuova «EU Sales Directive»)</a:t>
            </a:r>
          </a:p>
          <a:p>
            <a:pPr marL="754380" lvl="1" indent="-457200"/>
            <a:r>
              <a:rPr lang="it-IT" sz="3000" dirty="0" smtClean="0"/>
              <a:t>Interazione con la direttiva 2005/29/EC sulle pratiche commerciali sleali </a:t>
            </a:r>
            <a:r>
              <a:rPr lang="it-IT" sz="2800" dirty="0" smtClean="0"/>
              <a:t>&gt; sinergia public/private </a:t>
            </a:r>
            <a:r>
              <a:rPr lang="it-IT" sz="2800" dirty="0" err="1" smtClean="0"/>
              <a:t>enforcement</a:t>
            </a:r>
            <a:r>
              <a:rPr lang="it-IT" sz="3000" dirty="0" smtClean="0"/>
              <a:t>	</a:t>
            </a:r>
            <a:endParaRPr lang="it-IT" sz="3000" dirty="0"/>
          </a:p>
          <a:p>
            <a:pPr marL="0" indent="0">
              <a:buNone/>
            </a:pPr>
            <a:endParaRPr lang="it-IT" dirty="0" smtClean="0"/>
          </a:p>
          <a:p>
            <a:endParaRPr lang="it-IT" dirty="0" smtClean="0"/>
          </a:p>
          <a:p>
            <a:pPr>
              <a:lnSpc>
                <a:spcPct val="120000"/>
              </a:lnSpc>
            </a:pPr>
            <a:endParaRPr lang="it-IT" sz="2400" dirty="0"/>
          </a:p>
          <a:p>
            <a:pPr lvl="1">
              <a:buFont typeface="Arial"/>
              <a:buChar char="•"/>
            </a:pPr>
            <a:endParaRPr lang="it-IT" dirty="0" smtClean="0"/>
          </a:p>
          <a:p>
            <a:pPr lvl="1"/>
            <a:endParaRPr lang="it-IT" dirty="0"/>
          </a:p>
          <a:p>
            <a:pPr lvl="1"/>
            <a:endParaRPr lang="it-IT" dirty="0" smtClean="0"/>
          </a:p>
          <a:p>
            <a:pPr lvl="1"/>
            <a:endParaRPr lang="it-IT" dirty="0"/>
          </a:p>
          <a:p>
            <a:pPr marL="457200" lvl="1" indent="0">
              <a:buNone/>
            </a:pPr>
            <a:endParaRPr lang="it-IT" dirty="0"/>
          </a:p>
        </p:txBody>
      </p:sp>
    </p:spTree>
    <p:extLst>
      <p:ext uri="{BB962C8B-B14F-4D97-AF65-F5344CB8AC3E}">
        <p14:creationId xmlns:p14="http://schemas.microsoft.com/office/powerpoint/2010/main" val="1530511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iacenz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7487</TotalTime>
  <Words>2166</Words>
  <Application>Microsoft Office PowerPoint</Application>
  <PresentationFormat>Widescreen</PresentationFormat>
  <Paragraphs>335</Paragraphs>
  <Slides>42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42</vt:i4>
      </vt:variant>
    </vt:vector>
  </HeadingPairs>
  <TitlesOfParts>
    <vt:vector size="47" baseType="lpstr">
      <vt:lpstr>Arial</vt:lpstr>
      <vt:lpstr>Arial Black</vt:lpstr>
      <vt:lpstr>Calibri</vt:lpstr>
      <vt:lpstr>Cambria</vt:lpstr>
      <vt:lpstr>Adiacenza</vt:lpstr>
      <vt:lpstr>L’IMPATTO  DELLA TECNOLOGIA  SUL DIRITTO</vt:lpstr>
      <vt:lpstr>RIVOLUZIONE DIGITALE –  IMPATTO SUL DIRITTO</vt:lpstr>
      <vt:lpstr>RIVOLUZIONE DIGITALE –  IMPATTO SUL DIRITTO</vt:lpstr>
      <vt:lpstr>RIVOLUZIONE DIGITALE – SFIDE PER IL DIRITTO</vt:lpstr>
      <vt:lpstr>LA CIRCOLAZIONE DEI DATI PERSONALI TRA PRIVACY E CONTRATTO </vt:lpstr>
      <vt:lpstr> Interazioni tra GDPR e diritto dei contratti</vt:lpstr>
      <vt:lpstr> Interpretazione evolutiva delle nozioni di “prezzo” e “pagamento” </vt:lpstr>
      <vt:lpstr> Interpretazione evolutiva delle nozioni di “prezzo” e “pagamento” </vt:lpstr>
      <vt:lpstr> IoT, interoperabilità e updates </vt:lpstr>
      <vt:lpstr> IoT, interoperabilità e updates </vt:lpstr>
      <vt:lpstr>Intelligenza artificiale – Nuovi profili di responsabilità</vt:lpstr>
      <vt:lpstr>PIATTAFORME ONLINE</vt:lpstr>
      <vt:lpstr>Questioni aperte:</vt:lpstr>
      <vt:lpstr>Recenti passi del legislatore italiano:</vt:lpstr>
      <vt:lpstr>Sviluppi a livello UE:</vt:lpstr>
      <vt:lpstr>Problemi fondamentali: </vt:lpstr>
      <vt:lpstr>Sviluppi giurisprudenziali </vt:lpstr>
      <vt:lpstr>La nozione di piattaforma online</vt:lpstr>
      <vt:lpstr>La nozione di piattaforma online</vt:lpstr>
      <vt:lpstr>La nozione di piattaforma online</vt:lpstr>
      <vt:lpstr>Il ruolo della piattaforma online:</vt:lpstr>
      <vt:lpstr>Il ruolo della piattaforma online</vt:lpstr>
      <vt:lpstr>Il ruolo della piattaforma online </vt:lpstr>
      <vt:lpstr>Il ruolo della piattaforma online</vt:lpstr>
      <vt:lpstr>Il ruolo della piattaforma online</vt:lpstr>
      <vt:lpstr>Il ruolo della piattaforma online:</vt:lpstr>
      <vt:lpstr>Il ruolo della piattaforma online</vt:lpstr>
      <vt:lpstr>Il ruolo della piattaforma online:</vt:lpstr>
      <vt:lpstr>Il ruolo della piattaforma online:</vt:lpstr>
      <vt:lpstr>Il ruolo della piattaforma online</vt:lpstr>
      <vt:lpstr>Il ruolo degli attori operanti sulle piattaforme</vt:lpstr>
      <vt:lpstr>Obblighi di informazione precontrattuale </vt:lpstr>
      <vt:lpstr>Obblighi di informazione precontrattuale</vt:lpstr>
      <vt:lpstr>Responsabilità delle piattaforme online</vt:lpstr>
      <vt:lpstr>Responsabilità delle piattaforme online</vt:lpstr>
      <vt:lpstr>Responsabilità delle piattaforme online</vt:lpstr>
      <vt:lpstr>I casi booking.com ed expedia.com</vt:lpstr>
      <vt:lpstr>Il caso Tripadvisor</vt:lpstr>
      <vt:lpstr>Il caso Tripadvisor</vt:lpstr>
      <vt:lpstr>Questioni aperte</vt:lpstr>
      <vt:lpstr>RIVOLUZIONE DIGITALE – SFIDE PER IL DIRITTO</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 OF ONLINE PLATFORMS: THE NEW CHALLENGES OF THE DIGITAL REVOLUTION</dc:title>
  <dc:creator>Balandi</dc:creator>
  <cp:lastModifiedBy>landini</cp:lastModifiedBy>
  <cp:revision>274</cp:revision>
  <dcterms:created xsi:type="dcterms:W3CDTF">2016-05-29T15:55:11Z</dcterms:created>
  <dcterms:modified xsi:type="dcterms:W3CDTF">2019-03-06T15:46:45Z</dcterms:modified>
</cp:coreProperties>
</file>