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7" r:id="rId2"/>
    <p:sldId id="262" r:id="rId3"/>
    <p:sldId id="264" r:id="rId4"/>
    <p:sldId id="265" r:id="rId5"/>
    <p:sldId id="266" r:id="rId6"/>
    <p:sldId id="282" r:id="rId7"/>
    <p:sldId id="267" r:id="rId8"/>
    <p:sldId id="258" r:id="rId9"/>
    <p:sldId id="268" r:id="rId10"/>
    <p:sldId id="269" r:id="rId11"/>
    <p:sldId id="270" r:id="rId12"/>
    <p:sldId id="259" r:id="rId13"/>
    <p:sldId id="275" r:id="rId14"/>
    <p:sldId id="276" r:id="rId15"/>
    <p:sldId id="277" r:id="rId16"/>
    <p:sldId id="278" r:id="rId17"/>
    <p:sldId id="279" r:id="rId18"/>
    <p:sldId id="280" r:id="rId19"/>
    <p:sldId id="283" r:id="rId20"/>
    <p:sldId id="347" r:id="rId21"/>
    <p:sldId id="333" r:id="rId22"/>
    <p:sldId id="308" r:id="rId23"/>
    <p:sldId id="334" r:id="rId24"/>
    <p:sldId id="335" r:id="rId25"/>
    <p:sldId id="336" r:id="rId26"/>
    <p:sldId id="337" r:id="rId27"/>
    <p:sldId id="261" r:id="rId28"/>
    <p:sldId id="260" r:id="rId29"/>
    <p:sldId id="338" r:id="rId30"/>
    <p:sldId id="339" r:id="rId31"/>
    <p:sldId id="274" r:id="rId32"/>
    <p:sldId id="340" r:id="rId33"/>
    <p:sldId id="341" r:id="rId34"/>
    <p:sldId id="342" r:id="rId35"/>
    <p:sldId id="343" r:id="rId36"/>
    <p:sldId id="344" r:id="rId37"/>
    <p:sldId id="345" r:id="rId38"/>
    <p:sldId id="346" r:id="rId3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3"/>
    <p:restoredTop sz="92969"/>
  </p:normalViewPr>
  <p:slideViewPr>
    <p:cSldViewPr snapToGrid="0" snapToObjects="1">
      <p:cViewPr varScale="1">
        <p:scale>
          <a:sx n="80" d="100"/>
          <a:sy n="80" d="100"/>
        </p:scale>
        <p:origin x="480"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726105F-2684-7745-8629-762486B17F94}" type="datetimeFigureOut">
              <a:rPr lang="it-IT" smtClean="0"/>
              <a:t>27/05/19</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it-IT"/>
              <a:t>Modifica gli stili del testo dello schema
Secondo livello
Terzo livello
Quarto livello
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20B2C4A-500B-2243-9417-8714ED5C6BE2}" type="slidenum">
              <a:rPr lang="it-IT" smtClean="0"/>
              <a:t>‹N›</a:t>
            </a:fld>
            <a:endParaRPr lang="it-IT"/>
          </a:p>
        </p:txBody>
      </p:sp>
    </p:spTree>
    <p:extLst>
      <p:ext uri="{BB962C8B-B14F-4D97-AF65-F5344CB8AC3E}">
        <p14:creationId xmlns:p14="http://schemas.microsoft.com/office/powerpoint/2010/main" val="1738193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8FB68391-E9D3-1F45-BB84-83F438D5CD9A}" type="slidenum">
              <a:rPr lang="it-IT" smtClean="0"/>
              <a:t>27</a:t>
            </a:fld>
            <a:endParaRPr lang="it-IT"/>
          </a:p>
        </p:txBody>
      </p:sp>
    </p:spTree>
    <p:extLst>
      <p:ext uri="{BB962C8B-B14F-4D97-AF65-F5344CB8AC3E}">
        <p14:creationId xmlns:p14="http://schemas.microsoft.com/office/powerpoint/2010/main" val="812485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964ACD1-CAF4-EE41-AA4E-02B571D42237}"/>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12FCE86F-E063-8845-895D-8F2328B2E7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E8E09E01-0E14-3B4B-9AAC-6CE5F555EF9D}"/>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5" name="Segnaposto piè di pagina 4">
            <a:extLst>
              <a:ext uri="{FF2B5EF4-FFF2-40B4-BE49-F238E27FC236}">
                <a16:creationId xmlns:a16="http://schemas.microsoft.com/office/drawing/2014/main" id="{40F3D5E8-B6C1-DB4C-B07A-B3129250A66E}"/>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5865B8E-31BA-9140-A0C4-D313A466F737}"/>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6901421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00B594-15D6-BC4D-A1A9-4351E67229F8}"/>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DE9ED00B-5367-F648-8742-C6D0ABC68966}"/>
              </a:ext>
            </a:extLst>
          </p:cNvPr>
          <p:cNvSpPr>
            <a:spLocks noGrp="1"/>
          </p:cNvSpPr>
          <p:nvPr>
            <p:ph type="body" orient="vert" idx="1"/>
          </p:nvPr>
        </p:nvSpPr>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572BAA86-5E07-594F-A589-717D96C61485}"/>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5" name="Segnaposto piè di pagina 4">
            <a:extLst>
              <a:ext uri="{FF2B5EF4-FFF2-40B4-BE49-F238E27FC236}">
                <a16:creationId xmlns:a16="http://schemas.microsoft.com/office/drawing/2014/main" id="{3EBFAE74-97EA-D947-8F2E-F26C331910B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A04240C7-ABD7-4F49-A841-84566C780DDF}"/>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2584847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A8D00B4D-C4E4-C647-80FB-706EDD527B22}"/>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C0F118E5-A704-CA46-963F-3ED5B61595DE}"/>
              </a:ext>
            </a:extLst>
          </p:cNvPr>
          <p:cNvSpPr>
            <a:spLocks noGrp="1"/>
          </p:cNvSpPr>
          <p:nvPr>
            <p:ph type="body" orient="vert" idx="1"/>
          </p:nvPr>
        </p:nvSpPr>
        <p:spPr>
          <a:xfrm>
            <a:off x="838200" y="365125"/>
            <a:ext cx="7734300" cy="5811838"/>
          </a:xfrm>
        </p:spPr>
        <p:txBody>
          <a:bodyPr vert="eaVert"/>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FF6F6692-7552-9A4B-B255-31EBCC97205D}"/>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5" name="Segnaposto piè di pagina 4">
            <a:extLst>
              <a:ext uri="{FF2B5EF4-FFF2-40B4-BE49-F238E27FC236}">
                <a16:creationId xmlns:a16="http://schemas.microsoft.com/office/drawing/2014/main" id="{C5DAC2F4-735D-A447-BDCC-F691F870244D}"/>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68ACA21E-83BC-784E-99A8-606AFE6E6640}"/>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3466962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187AC08-3385-A246-9D48-2978DD3E3F20}"/>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AD2C51D2-C0F9-D041-8D0F-351BC345A40A}"/>
              </a:ext>
            </a:extLst>
          </p:cNvPr>
          <p:cNvSpPr>
            <a:spLocks noGrp="1"/>
          </p:cNvSpPr>
          <p:nvPr>
            <p:ph idx="1"/>
          </p:nvPr>
        </p:nvSpPr>
        <p:spPr/>
        <p:txBody>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6C037BE3-8673-CB49-BA21-4CD1AC3938D7}"/>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5" name="Segnaposto piè di pagina 4">
            <a:extLst>
              <a:ext uri="{FF2B5EF4-FFF2-40B4-BE49-F238E27FC236}">
                <a16:creationId xmlns:a16="http://schemas.microsoft.com/office/drawing/2014/main" id="{1511EE92-89A8-9549-BD09-3D2E4569E72A}"/>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B080FD9D-CD34-A04D-93C3-64832512D6DE}"/>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3214818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BF02200-F4BC-6C40-A00A-F72519AE2652}"/>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ACED435B-C338-B542-9A22-E3BEB180525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962FFCF1-C584-3D43-A809-45A2D3E04AA7}"/>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5" name="Segnaposto piè di pagina 4">
            <a:extLst>
              <a:ext uri="{FF2B5EF4-FFF2-40B4-BE49-F238E27FC236}">
                <a16:creationId xmlns:a16="http://schemas.microsoft.com/office/drawing/2014/main" id="{45B69183-A584-774F-8B52-648C5564FE6C}"/>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134904D7-E308-2342-9A3F-5BD018FAB0A8}"/>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700002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383A3C6-FBAD-E145-85ED-40BB7ADF6A32}"/>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4F3B4294-FDCA-1E44-B976-67C35EAA0026}"/>
              </a:ext>
            </a:extLst>
          </p:cNvPr>
          <p:cNvSpPr>
            <a:spLocks noGrp="1"/>
          </p:cNvSpPr>
          <p:nvPr>
            <p:ph sz="half" idx="1"/>
          </p:nvPr>
        </p:nvSpPr>
        <p:spPr>
          <a:xfrm>
            <a:off x="838200" y="1825625"/>
            <a:ext cx="5181600" cy="4351338"/>
          </a:xfrm>
        </p:spPr>
        <p:txBody>
          <a:body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B220555C-0DBF-4649-9444-5B0743E45AEB}"/>
              </a:ext>
            </a:extLst>
          </p:cNvPr>
          <p:cNvSpPr>
            <a:spLocks noGrp="1"/>
          </p:cNvSpPr>
          <p:nvPr>
            <p:ph sz="half" idx="2"/>
          </p:nvPr>
        </p:nvSpPr>
        <p:spPr>
          <a:xfrm>
            <a:off x="6172200" y="1825625"/>
            <a:ext cx="5181600" cy="4351338"/>
          </a:xfrm>
        </p:spPr>
        <p:txBody>
          <a:body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1309CD7-5C11-BF49-A13D-C6F59CEFB0D5}"/>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6" name="Segnaposto piè di pagina 5">
            <a:extLst>
              <a:ext uri="{FF2B5EF4-FFF2-40B4-BE49-F238E27FC236}">
                <a16:creationId xmlns:a16="http://schemas.microsoft.com/office/drawing/2014/main" id="{B40BD996-80C6-2D46-A735-DCCF24F66649}"/>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AF2EBF79-644C-2645-8B1B-DC8D72BF59AB}"/>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831137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749460-EA3A-6548-B3C9-E77AF2E61D6F}"/>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E9A1DAE0-A7AB-E041-A4F5-27776565BA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4" name="Segnaposto contenuto 3">
            <a:extLst>
              <a:ext uri="{FF2B5EF4-FFF2-40B4-BE49-F238E27FC236}">
                <a16:creationId xmlns:a16="http://schemas.microsoft.com/office/drawing/2014/main" id="{38FB1A9F-7A9B-334D-A1B4-BC79E6FCE10A}"/>
              </a:ext>
            </a:extLst>
          </p:cNvPr>
          <p:cNvSpPr>
            <a:spLocks noGrp="1"/>
          </p:cNvSpPr>
          <p:nvPr>
            <p:ph sz="half" idx="2"/>
          </p:nvPr>
        </p:nvSpPr>
        <p:spPr>
          <a:xfrm>
            <a:off x="839788" y="2505075"/>
            <a:ext cx="5157787" cy="3684588"/>
          </a:xfrm>
        </p:spPr>
        <p:txBody>
          <a:bodyPr/>
          <a:lstStyle/>
          <a:p>
            <a:r>
              <a:rPr lang="it-IT"/>
              <a:t>Modifica gli stili del testo dello schema
Secondo livello
Terzo livello
Quarto livello
Quinto livello</a:t>
            </a:r>
          </a:p>
        </p:txBody>
      </p:sp>
      <p:sp>
        <p:nvSpPr>
          <p:cNvPr id="5" name="Segnaposto testo 4">
            <a:extLst>
              <a:ext uri="{FF2B5EF4-FFF2-40B4-BE49-F238E27FC236}">
                <a16:creationId xmlns:a16="http://schemas.microsoft.com/office/drawing/2014/main" id="{F6F1FD88-B9DC-0449-9906-E3D7F4AFE24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it-IT"/>
              <a:t>Modifica gli stili del testo dello schema
Secondo livello
Terzo livello
Quarto livello
Quinto livello</a:t>
            </a:r>
          </a:p>
        </p:txBody>
      </p:sp>
      <p:sp>
        <p:nvSpPr>
          <p:cNvPr id="6" name="Segnaposto contenuto 5">
            <a:extLst>
              <a:ext uri="{FF2B5EF4-FFF2-40B4-BE49-F238E27FC236}">
                <a16:creationId xmlns:a16="http://schemas.microsoft.com/office/drawing/2014/main" id="{A16D9EC2-076D-414C-AB3D-2CB16E8C24F5}"/>
              </a:ext>
            </a:extLst>
          </p:cNvPr>
          <p:cNvSpPr>
            <a:spLocks noGrp="1"/>
          </p:cNvSpPr>
          <p:nvPr>
            <p:ph sz="quarter" idx="4"/>
          </p:nvPr>
        </p:nvSpPr>
        <p:spPr>
          <a:xfrm>
            <a:off x="6172200" y="2505075"/>
            <a:ext cx="5183188" cy="3684588"/>
          </a:xfrm>
        </p:spPr>
        <p:txBody>
          <a:bodyPr/>
          <a:lstStyle/>
          <a:p>
            <a:r>
              <a:rPr lang="it-IT"/>
              <a:t>Modifica gli stili del testo dello schema
Secondo livello
Terzo livello
Quarto livello
Quinto livello</a:t>
            </a:r>
          </a:p>
        </p:txBody>
      </p:sp>
      <p:sp>
        <p:nvSpPr>
          <p:cNvPr id="7" name="Segnaposto data 6">
            <a:extLst>
              <a:ext uri="{FF2B5EF4-FFF2-40B4-BE49-F238E27FC236}">
                <a16:creationId xmlns:a16="http://schemas.microsoft.com/office/drawing/2014/main" id="{0E26D9E5-E511-8048-9FF3-34E01A39123C}"/>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8" name="Segnaposto piè di pagina 7">
            <a:extLst>
              <a:ext uri="{FF2B5EF4-FFF2-40B4-BE49-F238E27FC236}">
                <a16:creationId xmlns:a16="http://schemas.microsoft.com/office/drawing/2014/main" id="{FA06E693-1616-714C-9BF0-C035450490EF}"/>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F9940DF1-930E-E042-B71A-F7381D6FA458}"/>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60202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2384EE3-7E07-D24E-9594-322BC0CA2169}"/>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5CEB918-FD51-D149-9BAF-96E59613C3BD}"/>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4" name="Segnaposto piè di pagina 3">
            <a:extLst>
              <a:ext uri="{FF2B5EF4-FFF2-40B4-BE49-F238E27FC236}">
                <a16:creationId xmlns:a16="http://schemas.microsoft.com/office/drawing/2014/main" id="{64E86408-6722-954C-B4E0-B7037F43DA09}"/>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2D551838-71A1-5645-90B2-77A9BFC51C13}"/>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3562788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39020539-4E13-F04F-83D0-933E3F4BBACD}"/>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3" name="Segnaposto piè di pagina 2">
            <a:extLst>
              <a:ext uri="{FF2B5EF4-FFF2-40B4-BE49-F238E27FC236}">
                <a16:creationId xmlns:a16="http://schemas.microsoft.com/office/drawing/2014/main" id="{1E59DBEC-BD98-6D46-BB5F-5F6C2B447D04}"/>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DD31FF47-2AA7-FA4F-AFEE-F8D1735B602E}"/>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7107669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F4A5CD-E946-AD45-82FA-F060B350D94B}"/>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65179A44-6100-CA4F-9DDD-CA05D0FB320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it-IT"/>
              <a:t>Modifica gli stili del testo dello schema
Secondo livello
Terzo livello
Quarto livello
Quinto livello</a:t>
            </a:r>
          </a:p>
        </p:txBody>
      </p:sp>
      <p:sp>
        <p:nvSpPr>
          <p:cNvPr id="4" name="Segnaposto testo 3">
            <a:extLst>
              <a:ext uri="{FF2B5EF4-FFF2-40B4-BE49-F238E27FC236}">
                <a16:creationId xmlns:a16="http://schemas.microsoft.com/office/drawing/2014/main" id="{123187B2-9E8E-1344-9623-0530730ECE9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F0502200-E490-1C45-BE99-D3BA14801467}"/>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6" name="Segnaposto piè di pagina 5">
            <a:extLst>
              <a:ext uri="{FF2B5EF4-FFF2-40B4-BE49-F238E27FC236}">
                <a16:creationId xmlns:a16="http://schemas.microsoft.com/office/drawing/2014/main" id="{6D37DCB0-15D1-2247-B42D-780D9FCAC9AF}"/>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B9D5556-62A6-B148-9E7C-750C1F8C172F}"/>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36194947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F8F553E-3552-AA4E-A2AE-82865BA5805E}"/>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F257134A-2ADA-6A4C-A5DA-A3A23162B23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5B7851E4-343D-7F49-BABC-6F5377B111E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it-IT"/>
              <a:t>Modifica gli stili del testo dello schema
Secondo livello
Terzo livello
Quarto livello
Quinto livello</a:t>
            </a:r>
          </a:p>
        </p:txBody>
      </p:sp>
      <p:sp>
        <p:nvSpPr>
          <p:cNvPr id="5" name="Segnaposto data 4">
            <a:extLst>
              <a:ext uri="{FF2B5EF4-FFF2-40B4-BE49-F238E27FC236}">
                <a16:creationId xmlns:a16="http://schemas.microsoft.com/office/drawing/2014/main" id="{94B1B625-6329-D24A-B840-92B71DD61776}"/>
              </a:ext>
            </a:extLst>
          </p:cNvPr>
          <p:cNvSpPr>
            <a:spLocks noGrp="1"/>
          </p:cNvSpPr>
          <p:nvPr>
            <p:ph type="dt" sz="half" idx="10"/>
          </p:nvPr>
        </p:nvSpPr>
        <p:spPr/>
        <p:txBody>
          <a:bodyPr/>
          <a:lstStyle/>
          <a:p>
            <a:fld id="{A268A885-CA65-9941-AEE4-A14BC513CFAD}" type="datetimeFigureOut">
              <a:rPr lang="it-IT" smtClean="0"/>
              <a:t>27/05/19</a:t>
            </a:fld>
            <a:endParaRPr lang="it-IT"/>
          </a:p>
        </p:txBody>
      </p:sp>
      <p:sp>
        <p:nvSpPr>
          <p:cNvPr id="6" name="Segnaposto piè di pagina 5">
            <a:extLst>
              <a:ext uri="{FF2B5EF4-FFF2-40B4-BE49-F238E27FC236}">
                <a16:creationId xmlns:a16="http://schemas.microsoft.com/office/drawing/2014/main" id="{5ADC5C89-30D4-D64F-A9A7-A92E4A2DEE26}"/>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320F1E82-F3A3-FD49-B541-291A25454CFE}"/>
              </a:ext>
            </a:extLst>
          </p:cNvPr>
          <p:cNvSpPr>
            <a:spLocks noGrp="1"/>
          </p:cNvSpPr>
          <p:nvPr>
            <p:ph type="sldNum" sz="quarter" idx="12"/>
          </p:nvPr>
        </p:nvSpPr>
        <p:spPr/>
        <p:txBody>
          <a:bodyPr/>
          <a:lstStyle/>
          <a:p>
            <a:fld id="{1DC63049-A643-F44E-B475-0CC3BAF7DED0}" type="slidenum">
              <a:rPr lang="it-IT" smtClean="0"/>
              <a:t>‹N›</a:t>
            </a:fld>
            <a:endParaRPr lang="it-IT"/>
          </a:p>
        </p:txBody>
      </p:sp>
    </p:spTree>
    <p:extLst>
      <p:ext uri="{BB962C8B-B14F-4D97-AF65-F5344CB8AC3E}">
        <p14:creationId xmlns:p14="http://schemas.microsoft.com/office/powerpoint/2010/main" val="892581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F26F3369-8305-144E-BB6B-4E71AB188CC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388F47E-FC43-9242-A58E-A0BA69E3147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it-IT"/>
              <a:t>Modifica gli stili del testo dello schema
Secondo livello
Terzo livello
Quarto livello
Quinto livello</a:t>
            </a:r>
          </a:p>
        </p:txBody>
      </p:sp>
      <p:sp>
        <p:nvSpPr>
          <p:cNvPr id="4" name="Segnaposto data 3">
            <a:extLst>
              <a:ext uri="{FF2B5EF4-FFF2-40B4-BE49-F238E27FC236}">
                <a16:creationId xmlns:a16="http://schemas.microsoft.com/office/drawing/2014/main" id="{B384C729-7A64-A144-97C7-DDC14CF1BF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68A885-CA65-9941-AEE4-A14BC513CFAD}" type="datetimeFigureOut">
              <a:rPr lang="it-IT" smtClean="0"/>
              <a:t>27/05/19</a:t>
            </a:fld>
            <a:endParaRPr lang="it-IT"/>
          </a:p>
        </p:txBody>
      </p:sp>
      <p:sp>
        <p:nvSpPr>
          <p:cNvPr id="5" name="Segnaposto piè di pagina 4">
            <a:extLst>
              <a:ext uri="{FF2B5EF4-FFF2-40B4-BE49-F238E27FC236}">
                <a16:creationId xmlns:a16="http://schemas.microsoft.com/office/drawing/2014/main" id="{6D60B1FE-A8CE-884C-880F-AA511D1807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6794FB31-150E-FD41-87CA-438201DB69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C63049-A643-F44E-B475-0CC3BAF7DED0}" type="slidenum">
              <a:rPr lang="it-IT" smtClean="0"/>
              <a:t>‹N›</a:t>
            </a:fld>
            <a:endParaRPr lang="it-IT"/>
          </a:p>
        </p:txBody>
      </p:sp>
    </p:spTree>
    <p:extLst>
      <p:ext uri="{BB962C8B-B14F-4D97-AF65-F5344CB8AC3E}">
        <p14:creationId xmlns:p14="http://schemas.microsoft.com/office/powerpoint/2010/main" val="2120442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24D7EFE-C039-7643-B791-A4CFDE0BA2B0}"/>
              </a:ext>
            </a:extLst>
          </p:cNvPr>
          <p:cNvSpPr>
            <a:spLocks noGrp="1"/>
          </p:cNvSpPr>
          <p:nvPr>
            <p:ph type="title"/>
          </p:nvPr>
        </p:nvSpPr>
        <p:spPr>
          <a:xfrm>
            <a:off x="413657" y="365125"/>
            <a:ext cx="10940143" cy="1325563"/>
          </a:xfrm>
        </p:spPr>
        <p:txBody>
          <a:bodyPr/>
          <a:lstStyle/>
          <a:p>
            <a:r>
              <a:rPr lang="it-IT" b="1" dirty="0">
                <a:solidFill>
                  <a:srgbClr val="C00000"/>
                </a:solidFill>
              </a:rPr>
              <a:t>Analogia tra mondo e Dio e oggettività del Bello</a:t>
            </a:r>
          </a:p>
        </p:txBody>
      </p:sp>
      <p:sp>
        <p:nvSpPr>
          <p:cNvPr id="3" name="Segnaposto contenuto 2">
            <a:extLst>
              <a:ext uri="{FF2B5EF4-FFF2-40B4-BE49-F238E27FC236}">
                <a16:creationId xmlns:a16="http://schemas.microsoft.com/office/drawing/2014/main" id="{1DCE458B-B047-F942-A6AB-8F91A9AE4A50}"/>
              </a:ext>
            </a:extLst>
          </p:cNvPr>
          <p:cNvSpPr>
            <a:spLocks noGrp="1"/>
          </p:cNvSpPr>
          <p:nvPr>
            <p:ph idx="1"/>
          </p:nvPr>
        </p:nvSpPr>
        <p:spPr>
          <a:xfrm>
            <a:off x="413657" y="1690688"/>
            <a:ext cx="11408229" cy="4884283"/>
          </a:xfrm>
        </p:spPr>
        <p:txBody>
          <a:bodyPr>
            <a:normAutofit/>
          </a:bodyPr>
          <a:lstStyle/>
          <a:p>
            <a:pPr marL="0" indent="0" algn="ctr">
              <a:buNone/>
            </a:pPr>
            <a:r>
              <a:rPr lang="it-IT" sz="3200" b="1" dirty="0"/>
              <a:t>Creazione</a:t>
            </a:r>
            <a:r>
              <a:rPr lang="it-IT" sz="3200" dirty="0"/>
              <a:t> </a:t>
            </a:r>
          </a:p>
          <a:p>
            <a:pPr marL="0" indent="0">
              <a:buNone/>
            </a:pPr>
            <a:endParaRPr lang="it-IT" dirty="0"/>
          </a:p>
          <a:p>
            <a:pPr marL="0" indent="0">
              <a:buNone/>
            </a:pPr>
            <a:r>
              <a:rPr lang="it-IT" dirty="0"/>
              <a:t>Il Dio cristiano </a:t>
            </a:r>
            <a:r>
              <a:rPr lang="it-IT" b="1" dirty="0"/>
              <a:t>non è un demiurgo</a:t>
            </a:r>
            <a:r>
              <a:rPr lang="it-IT" dirty="0"/>
              <a:t>: generazione </a:t>
            </a:r>
            <a:r>
              <a:rPr lang="it-IT" i="1" dirty="0"/>
              <a:t>ex nihilo </a:t>
            </a:r>
            <a:r>
              <a:rPr lang="it-IT" dirty="0"/>
              <a:t>e contingenza del mondo</a:t>
            </a:r>
          </a:p>
          <a:p>
            <a:pPr marL="0" indent="0">
              <a:buNone/>
            </a:pPr>
            <a:r>
              <a:rPr lang="it-IT" dirty="0"/>
              <a:t>San Paolo, </a:t>
            </a:r>
            <a:r>
              <a:rPr lang="it-IT" i="1" dirty="0"/>
              <a:t>Nuovo Testamento </a:t>
            </a:r>
            <a:r>
              <a:rPr lang="it-IT" dirty="0"/>
              <a:t>«Ciò che di Dio si può conoscere, è [...] manifesto; Dio stesso lo ha [...] manifestato. Infatti, dalla creazione del mondo in poi, le sue perfezioni invisibili possono essere contemplate con l’intelletto nelle opere da lui compiute, come la sua eterna potenza e divinità» </a:t>
            </a:r>
          </a:p>
          <a:p>
            <a:pPr marL="0" indent="0">
              <a:buNone/>
            </a:pPr>
            <a:r>
              <a:rPr lang="it-IT" dirty="0"/>
              <a:t>«La creazione, come le parole di un libro, rimanda [...] al suo Signore e Creatore» Atanasio, III secolo d.C. </a:t>
            </a:r>
          </a:p>
          <a:p>
            <a:endParaRPr lang="it-IT" dirty="0"/>
          </a:p>
          <a:p>
            <a:endParaRPr lang="it-IT" dirty="0"/>
          </a:p>
          <a:p>
            <a:pPr marL="0" indent="0">
              <a:buNone/>
            </a:pPr>
            <a:endParaRPr lang="it-IT" dirty="0"/>
          </a:p>
        </p:txBody>
      </p:sp>
    </p:spTree>
    <p:extLst>
      <p:ext uri="{BB962C8B-B14F-4D97-AF65-F5344CB8AC3E}">
        <p14:creationId xmlns:p14="http://schemas.microsoft.com/office/powerpoint/2010/main" val="3995411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76C7E2A-7956-1F45-8417-F973D2D09240}"/>
              </a:ext>
            </a:extLst>
          </p:cNvPr>
          <p:cNvSpPr>
            <a:spLocks noGrp="1"/>
          </p:cNvSpPr>
          <p:nvPr>
            <p:ph type="title"/>
          </p:nvPr>
        </p:nvSpPr>
        <p:spPr/>
        <p:txBody>
          <a:bodyPr/>
          <a:lstStyle/>
          <a:p>
            <a:r>
              <a:rPr lang="it-IT" b="1" dirty="0">
                <a:solidFill>
                  <a:srgbClr val="C00000"/>
                </a:solidFill>
              </a:rPr>
              <a:t>Claritas di una </a:t>
            </a:r>
            <a:r>
              <a:rPr lang="it-IT" b="1" dirty="0" err="1">
                <a:solidFill>
                  <a:srgbClr val="C00000"/>
                </a:solidFill>
              </a:rPr>
              <a:t>species</a:t>
            </a:r>
            <a:r>
              <a:rPr lang="it-IT" b="1" dirty="0">
                <a:solidFill>
                  <a:srgbClr val="C00000"/>
                </a:solidFill>
              </a:rPr>
              <a:t> intellegibile II</a:t>
            </a:r>
            <a:endParaRPr lang="it-IT" dirty="0"/>
          </a:p>
        </p:txBody>
      </p:sp>
      <p:sp>
        <p:nvSpPr>
          <p:cNvPr id="3" name="Segnaposto contenuto 2">
            <a:extLst>
              <a:ext uri="{FF2B5EF4-FFF2-40B4-BE49-F238E27FC236}">
                <a16:creationId xmlns:a16="http://schemas.microsoft.com/office/drawing/2014/main" id="{9CFE0CF6-D4B4-804E-9ABF-DE5E620743B7}"/>
              </a:ext>
            </a:extLst>
          </p:cNvPr>
          <p:cNvSpPr>
            <a:spLocks noGrp="1"/>
          </p:cNvSpPr>
          <p:nvPr>
            <p:ph idx="1"/>
          </p:nvPr>
        </p:nvSpPr>
        <p:spPr/>
        <p:txBody>
          <a:bodyPr>
            <a:normAutofit/>
          </a:bodyPr>
          <a:lstStyle/>
          <a:p>
            <a:pPr marL="0" indent="0">
              <a:buNone/>
            </a:pPr>
            <a:r>
              <a:rPr lang="it-IT" dirty="0"/>
              <a:t>De vera religione, «</a:t>
            </a:r>
            <a:r>
              <a:rPr lang="it-IT" b="1" dirty="0"/>
              <a:t>le cose non sono belle perché piacciono, bensì piacciono perché sono belle</a:t>
            </a:r>
            <a:r>
              <a:rPr lang="it-IT" dirty="0"/>
              <a:t>», cioè sono tra loro </a:t>
            </a:r>
            <a:r>
              <a:rPr lang="it-IT" b="1" dirty="0"/>
              <a:t>ordinate</a:t>
            </a:r>
            <a:r>
              <a:rPr lang="it-IT" dirty="0"/>
              <a:t> e </a:t>
            </a:r>
            <a:r>
              <a:rPr lang="it-IT" b="1" dirty="0"/>
              <a:t>caratterizzate</a:t>
            </a:r>
            <a:r>
              <a:rPr lang="it-IT" dirty="0"/>
              <a:t>, nel reciproco riferirsi delle parti costituenti tra loro, da un rapporto di proporzione </a:t>
            </a:r>
          </a:p>
          <a:p>
            <a:pPr marL="0" indent="0">
              <a:buNone/>
            </a:pPr>
            <a:r>
              <a:rPr lang="it-IT" dirty="0"/>
              <a:t>Le cose costituiscono un insieme armonico, sono parti di una armonia più vasta; </a:t>
            </a:r>
          </a:p>
          <a:p>
            <a:pPr marL="0" indent="0">
              <a:buNone/>
            </a:pPr>
            <a:endParaRPr lang="it-IT" dirty="0"/>
          </a:p>
          <a:p>
            <a:pPr marL="0" indent="0">
              <a:buNone/>
            </a:pPr>
            <a:r>
              <a:rPr lang="it-IT" dirty="0"/>
              <a:t>Bello oggettivo; l’unico vero bello è Dio come </a:t>
            </a:r>
            <a:r>
              <a:rPr lang="it-IT" i="1" dirty="0" err="1"/>
              <a:t>proportio</a:t>
            </a:r>
            <a:r>
              <a:rPr lang="it-IT" i="1" dirty="0"/>
              <a:t> </a:t>
            </a:r>
            <a:r>
              <a:rPr lang="it-IT" dirty="0"/>
              <a:t>assoluta</a:t>
            </a:r>
          </a:p>
        </p:txBody>
      </p:sp>
    </p:spTree>
    <p:extLst>
      <p:ext uri="{BB962C8B-B14F-4D97-AF65-F5344CB8AC3E}">
        <p14:creationId xmlns:p14="http://schemas.microsoft.com/office/powerpoint/2010/main" val="25437041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9379A0E-7EC5-7147-BF34-3C882A5F2297}"/>
              </a:ext>
            </a:extLst>
          </p:cNvPr>
          <p:cNvSpPr>
            <a:spLocks noGrp="1"/>
          </p:cNvSpPr>
          <p:nvPr>
            <p:ph type="title"/>
          </p:nvPr>
        </p:nvSpPr>
        <p:spPr/>
        <p:txBody>
          <a:bodyPr/>
          <a:lstStyle/>
          <a:p>
            <a:r>
              <a:rPr lang="it-IT" b="1" dirty="0">
                <a:solidFill>
                  <a:srgbClr val="C00000"/>
                </a:solidFill>
              </a:rPr>
              <a:t>Struttura teocentrica della bellezza</a:t>
            </a:r>
          </a:p>
        </p:txBody>
      </p:sp>
      <p:sp>
        <p:nvSpPr>
          <p:cNvPr id="3" name="Segnaposto contenuto 2">
            <a:extLst>
              <a:ext uri="{FF2B5EF4-FFF2-40B4-BE49-F238E27FC236}">
                <a16:creationId xmlns:a16="http://schemas.microsoft.com/office/drawing/2014/main" id="{80CD2B03-6B7C-1347-ACC0-9241B6C51820}"/>
              </a:ext>
            </a:extLst>
          </p:cNvPr>
          <p:cNvSpPr>
            <a:spLocks noGrp="1"/>
          </p:cNvSpPr>
          <p:nvPr>
            <p:ph idx="1"/>
          </p:nvPr>
        </p:nvSpPr>
        <p:spPr/>
        <p:txBody>
          <a:bodyPr>
            <a:normAutofit lnSpcReduction="10000"/>
          </a:bodyPr>
          <a:lstStyle/>
          <a:p>
            <a:pPr marL="0" indent="0">
              <a:buNone/>
            </a:pPr>
            <a:r>
              <a:rPr lang="it-IT" dirty="0"/>
              <a:t>Se il mondo è bello perché rispecchia la </a:t>
            </a:r>
            <a:r>
              <a:rPr lang="it-IT" dirty="0" err="1"/>
              <a:t>proportio</a:t>
            </a:r>
            <a:r>
              <a:rPr lang="it-IT" dirty="0"/>
              <a:t> divina, allora movimento di </a:t>
            </a:r>
            <a:r>
              <a:rPr lang="it-IT" dirty="0" err="1"/>
              <a:t>puriﬁcazione</a:t>
            </a:r>
            <a:r>
              <a:rPr lang="it-IT" dirty="0"/>
              <a:t> dal basso (sensibilità) all’alto (Dio)</a:t>
            </a:r>
          </a:p>
          <a:p>
            <a:pPr marL="0" indent="0">
              <a:buNone/>
            </a:pPr>
            <a:endParaRPr lang="it-IT" dirty="0"/>
          </a:p>
          <a:p>
            <a:pPr marL="0" indent="0">
              <a:buNone/>
            </a:pPr>
            <a:r>
              <a:rPr lang="it-IT" b="1" dirty="0"/>
              <a:t>Ascesa spirituale</a:t>
            </a:r>
            <a:r>
              <a:rPr lang="it-IT" dirty="0"/>
              <a:t> e di conversione interiore in cui l’anima umana, rientrata in se stessa nel distacco dai sensi e riconosciuto in Dio il principio di ogni bellezza, si ricongiunge a Dio, in cui trova appagamento e pace nella verità</a:t>
            </a:r>
          </a:p>
          <a:p>
            <a:pPr marL="0" indent="0">
              <a:buNone/>
            </a:pPr>
            <a:r>
              <a:rPr lang="it-IT" dirty="0"/>
              <a:t>Bellezza spirituale (intelligibile) vs bellezza dei sensi: piacere ambiguo della </a:t>
            </a:r>
            <a:r>
              <a:rPr lang="it-IT" b="1" dirty="0"/>
              <a:t>musica</a:t>
            </a:r>
            <a:r>
              <a:rPr lang="it-IT" dirty="0"/>
              <a:t>; A. stretto tra due opzioni: rinunciarvi radicalmente in favore della preghiera pura, oppure dedicarvisi almeno un po’ (ma con moderazione). Cfr. </a:t>
            </a:r>
            <a:r>
              <a:rPr lang="it-IT" i="1" dirty="0" err="1"/>
              <a:t>Confessiones</a:t>
            </a:r>
            <a:endParaRPr lang="it-IT" i="1" dirty="0"/>
          </a:p>
          <a:p>
            <a:pPr marL="0" indent="0">
              <a:buNone/>
            </a:pPr>
            <a:endParaRPr lang="it-IT" dirty="0"/>
          </a:p>
        </p:txBody>
      </p:sp>
    </p:spTree>
    <p:extLst>
      <p:ext uri="{BB962C8B-B14F-4D97-AF65-F5344CB8AC3E}">
        <p14:creationId xmlns:p14="http://schemas.microsoft.com/office/powerpoint/2010/main" val="2128966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90E3D56-2ABA-6941-BF0B-4D03D27367B7}"/>
              </a:ext>
            </a:extLst>
          </p:cNvPr>
          <p:cNvSpPr>
            <a:spLocks noGrp="1"/>
          </p:cNvSpPr>
          <p:nvPr>
            <p:ph type="title"/>
          </p:nvPr>
        </p:nvSpPr>
        <p:spPr/>
        <p:txBody>
          <a:bodyPr/>
          <a:lstStyle/>
          <a:p>
            <a:r>
              <a:rPr lang="it-IT" b="1" dirty="0">
                <a:solidFill>
                  <a:srgbClr val="C00000"/>
                </a:solidFill>
              </a:rPr>
              <a:t>Tommaso d’Aquino</a:t>
            </a:r>
          </a:p>
        </p:txBody>
      </p:sp>
      <p:sp>
        <p:nvSpPr>
          <p:cNvPr id="3" name="Segnaposto contenuto 2">
            <a:extLst>
              <a:ext uri="{FF2B5EF4-FFF2-40B4-BE49-F238E27FC236}">
                <a16:creationId xmlns:a16="http://schemas.microsoft.com/office/drawing/2014/main" id="{54D83D13-E6CE-ED48-95F3-5228EC49C870}"/>
              </a:ext>
            </a:extLst>
          </p:cNvPr>
          <p:cNvSpPr>
            <a:spLocks noGrp="1"/>
          </p:cNvSpPr>
          <p:nvPr>
            <p:ph idx="1"/>
          </p:nvPr>
        </p:nvSpPr>
        <p:spPr>
          <a:xfrm>
            <a:off x="838200" y="1968500"/>
            <a:ext cx="7362825" cy="4351338"/>
          </a:xfrm>
        </p:spPr>
        <p:txBody>
          <a:bodyPr>
            <a:normAutofit/>
          </a:bodyPr>
          <a:lstStyle/>
          <a:p>
            <a:pPr marL="0" indent="0">
              <a:buNone/>
            </a:pPr>
            <a:r>
              <a:rPr lang="it-IT" dirty="0"/>
              <a:t>Roccasecca [Frosinone], 1225-Fossanova, 1274 </a:t>
            </a:r>
          </a:p>
          <a:p>
            <a:pPr marL="0" indent="0">
              <a:buNone/>
            </a:pPr>
            <a:r>
              <a:rPr lang="it-IT" dirty="0"/>
              <a:t>Summa del pensiero medievale del XIII secolo</a:t>
            </a:r>
          </a:p>
          <a:p>
            <a:pPr marL="0" indent="0">
              <a:buNone/>
            </a:pPr>
            <a:r>
              <a:rPr lang="it-IT" dirty="0"/>
              <a:t>Entrato nel 1244 nell’ordine domenicano</a:t>
            </a:r>
          </a:p>
          <a:p>
            <a:pPr marL="0" indent="0">
              <a:buNone/>
            </a:pPr>
            <a:r>
              <a:rPr lang="it-IT" dirty="0"/>
              <a:t>diventa discepolo di Alberto Magno nel 1248 a Colonia </a:t>
            </a:r>
          </a:p>
          <a:p>
            <a:pPr marL="0" indent="0">
              <a:buNone/>
            </a:pPr>
            <a:r>
              <a:rPr lang="it-IT" dirty="0"/>
              <a:t>completata la sua formazione teologica all’Università di Parigi, nel 1256 viene promosso </a:t>
            </a:r>
            <a:r>
              <a:rPr lang="it-IT" i="1" dirty="0" err="1"/>
              <a:t>magister</a:t>
            </a:r>
            <a:r>
              <a:rPr lang="it-IT" i="1" dirty="0"/>
              <a:t> </a:t>
            </a:r>
            <a:r>
              <a:rPr lang="it-IT" i="1" dirty="0" err="1"/>
              <a:t>regens</a:t>
            </a:r>
            <a:r>
              <a:rPr lang="it-IT" i="1" dirty="0"/>
              <a:t> </a:t>
            </a:r>
            <a:r>
              <a:rPr lang="it-IT" dirty="0"/>
              <a:t>di teologia insieme a </a:t>
            </a:r>
            <a:r>
              <a:rPr lang="it-IT" dirty="0" err="1"/>
              <a:t>Bonaventura</a:t>
            </a:r>
            <a:endParaRPr lang="it-IT" dirty="0"/>
          </a:p>
          <a:p>
            <a:endParaRPr lang="it-IT" dirty="0"/>
          </a:p>
        </p:txBody>
      </p:sp>
      <p:pic>
        <p:nvPicPr>
          <p:cNvPr id="5" name="Immagine 4">
            <a:extLst>
              <a:ext uri="{FF2B5EF4-FFF2-40B4-BE49-F238E27FC236}">
                <a16:creationId xmlns:a16="http://schemas.microsoft.com/office/drawing/2014/main" id="{C41238FD-9499-A349-9629-A900DC7C0A1E}"/>
              </a:ext>
            </a:extLst>
          </p:cNvPr>
          <p:cNvPicPr>
            <a:picLocks noChangeAspect="1"/>
          </p:cNvPicPr>
          <p:nvPr/>
        </p:nvPicPr>
        <p:blipFill>
          <a:blip r:embed="rId2"/>
          <a:stretch>
            <a:fillRect/>
          </a:stretch>
        </p:blipFill>
        <p:spPr>
          <a:xfrm>
            <a:off x="8266267" y="1328738"/>
            <a:ext cx="3087533" cy="2257423"/>
          </a:xfrm>
          <a:prstGeom prst="rect">
            <a:avLst/>
          </a:prstGeom>
        </p:spPr>
      </p:pic>
    </p:spTree>
    <p:extLst>
      <p:ext uri="{BB962C8B-B14F-4D97-AF65-F5344CB8AC3E}">
        <p14:creationId xmlns:p14="http://schemas.microsoft.com/office/powerpoint/2010/main" val="3197020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B001D5-3942-F14D-B450-21EB57B9CCF4}"/>
              </a:ext>
            </a:extLst>
          </p:cNvPr>
          <p:cNvSpPr>
            <a:spLocks noGrp="1"/>
          </p:cNvSpPr>
          <p:nvPr>
            <p:ph type="title"/>
          </p:nvPr>
        </p:nvSpPr>
        <p:spPr>
          <a:xfrm>
            <a:off x="566738" y="165100"/>
            <a:ext cx="10515600" cy="1325563"/>
          </a:xfrm>
        </p:spPr>
        <p:txBody>
          <a:bodyPr/>
          <a:lstStyle/>
          <a:p>
            <a:r>
              <a:rPr lang="it-IT" b="1" dirty="0">
                <a:solidFill>
                  <a:srgbClr val="C00000"/>
                </a:solidFill>
              </a:rPr>
              <a:t>De ente et </a:t>
            </a:r>
            <a:r>
              <a:rPr lang="it-IT" b="1" dirty="0" err="1">
                <a:solidFill>
                  <a:srgbClr val="C00000"/>
                </a:solidFill>
              </a:rPr>
              <a:t>essentia</a:t>
            </a:r>
            <a:endParaRPr lang="it-IT" b="1" dirty="0">
              <a:solidFill>
                <a:srgbClr val="C00000"/>
              </a:solidFill>
            </a:endParaRPr>
          </a:p>
        </p:txBody>
      </p:sp>
      <p:sp>
        <p:nvSpPr>
          <p:cNvPr id="3" name="Segnaposto contenuto 2">
            <a:extLst>
              <a:ext uri="{FF2B5EF4-FFF2-40B4-BE49-F238E27FC236}">
                <a16:creationId xmlns:a16="http://schemas.microsoft.com/office/drawing/2014/main" id="{38F2CD25-F962-2E48-AF60-D7D697D93A47}"/>
              </a:ext>
            </a:extLst>
          </p:cNvPr>
          <p:cNvSpPr>
            <a:spLocks noGrp="1"/>
          </p:cNvSpPr>
          <p:nvPr>
            <p:ph idx="1"/>
          </p:nvPr>
        </p:nvSpPr>
        <p:spPr>
          <a:xfrm>
            <a:off x="566738" y="1371600"/>
            <a:ext cx="11149012" cy="4805363"/>
          </a:xfrm>
        </p:spPr>
        <p:txBody>
          <a:bodyPr>
            <a:normAutofit fontScale="85000" lnSpcReduction="20000"/>
          </a:bodyPr>
          <a:lstStyle/>
          <a:p>
            <a:pPr marL="0" indent="0">
              <a:buNone/>
            </a:pPr>
            <a:r>
              <a:rPr lang="it-IT" dirty="0"/>
              <a:t>L’essenza di una cosa è diversa dalla sua esistenza. </a:t>
            </a:r>
          </a:p>
          <a:p>
            <a:pPr marL="0" indent="0">
              <a:buNone/>
            </a:pPr>
            <a:r>
              <a:rPr lang="it-IT" dirty="0"/>
              <a:t>L’essenza </a:t>
            </a:r>
            <a:r>
              <a:rPr lang="it-IT" dirty="0" err="1"/>
              <a:t>deﬁnisce</a:t>
            </a:r>
            <a:r>
              <a:rPr lang="it-IT" dirty="0"/>
              <a:t> «che cosa» una cosa è, cioè ciò che </a:t>
            </a:r>
            <a:r>
              <a:rPr lang="it-IT" b="1" dirty="0"/>
              <a:t>la definisce in quanto la cosa che è e non qualcosa d’altro</a:t>
            </a:r>
            <a:r>
              <a:rPr lang="it-IT" dirty="0"/>
              <a:t>.</a:t>
            </a:r>
          </a:p>
          <a:p>
            <a:pPr marL="0" indent="0">
              <a:buNone/>
            </a:pPr>
            <a:r>
              <a:rPr lang="it-IT" dirty="0"/>
              <a:t>Il quid est, cioè ciò che la cosa è (la sua </a:t>
            </a:r>
            <a:r>
              <a:rPr lang="it-IT" dirty="0" err="1"/>
              <a:t>quidditas</a:t>
            </a:r>
            <a:r>
              <a:rPr lang="it-IT" dirty="0"/>
              <a:t>) non spiega ancora nulla della sua esistenza concreta e materiale.</a:t>
            </a:r>
          </a:p>
          <a:p>
            <a:pPr marL="0" indent="0">
              <a:buNone/>
            </a:pPr>
            <a:r>
              <a:rPr lang="it-IT" dirty="0"/>
              <a:t>Questa, per realizzarsi, ha bisogno dell’intervento della volontà personale di Dio, che è l’unico essere in cui essenza ed esistenza coincidono.</a:t>
            </a:r>
          </a:p>
          <a:p>
            <a:pPr marL="0" indent="0">
              <a:buNone/>
            </a:pPr>
            <a:r>
              <a:rPr lang="it-IT" dirty="0"/>
              <a:t>Dio </a:t>
            </a:r>
            <a:r>
              <a:rPr lang="it-IT" b="1" dirty="0"/>
              <a:t>è</a:t>
            </a:r>
            <a:r>
              <a:rPr lang="it-IT" dirty="0"/>
              <a:t> essere, ogni realtà creata </a:t>
            </a:r>
            <a:r>
              <a:rPr lang="it-IT" b="1" dirty="0"/>
              <a:t>ha</a:t>
            </a:r>
            <a:r>
              <a:rPr lang="it-IT" dirty="0"/>
              <a:t> invece l’essere. </a:t>
            </a:r>
          </a:p>
          <a:p>
            <a:pPr marL="0" indent="0">
              <a:buNone/>
            </a:pPr>
            <a:r>
              <a:rPr lang="it-IT" dirty="0"/>
              <a:t>In tutti gli esseri creati l’essenza rappresenta il loro essere </a:t>
            </a:r>
            <a:r>
              <a:rPr lang="it-IT" b="1" dirty="0"/>
              <a:t>in potenza</a:t>
            </a:r>
            <a:r>
              <a:rPr lang="it-IT" dirty="0"/>
              <a:t>, mentre l’esistenza costituisce il loro essere in atto che, realizzato da Dio liberamente, risulta più perfetto della potenzialità di esistere.</a:t>
            </a:r>
          </a:p>
          <a:p>
            <a:pPr marL="0" indent="0">
              <a:buNone/>
            </a:pPr>
            <a:r>
              <a:rPr lang="it-IT" b="1" dirty="0"/>
              <a:t>Quindi l’essenza (forma) si realizza pienamente (cioè passa dalla potenza all’atto) solo nell’unione a una materia</a:t>
            </a:r>
          </a:p>
          <a:p>
            <a:pPr marL="0" indent="0">
              <a:buNone/>
            </a:pPr>
            <a:r>
              <a:rPr lang="it-IT" b="1" dirty="0"/>
              <a:t>La bellezza = splendore della forma, ma forma è sempre + materia, nel vivo organismo</a:t>
            </a:r>
          </a:p>
        </p:txBody>
      </p:sp>
    </p:spTree>
    <p:extLst>
      <p:ext uri="{BB962C8B-B14F-4D97-AF65-F5344CB8AC3E}">
        <p14:creationId xmlns:p14="http://schemas.microsoft.com/office/powerpoint/2010/main" val="2325258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5D8F126-E51B-6041-BAD4-D98218960E33}"/>
              </a:ext>
            </a:extLst>
          </p:cNvPr>
          <p:cNvSpPr>
            <a:spLocks noGrp="1"/>
          </p:cNvSpPr>
          <p:nvPr>
            <p:ph type="title"/>
          </p:nvPr>
        </p:nvSpPr>
        <p:spPr>
          <a:xfrm>
            <a:off x="838199" y="293687"/>
            <a:ext cx="10515600" cy="1325563"/>
          </a:xfrm>
        </p:spPr>
        <p:txBody>
          <a:bodyPr/>
          <a:lstStyle/>
          <a:p>
            <a:r>
              <a:rPr lang="it-IT" b="1" dirty="0" err="1">
                <a:solidFill>
                  <a:srgbClr val="C00000"/>
                </a:solidFill>
              </a:rPr>
              <a:t>Integritas</a:t>
            </a:r>
            <a:r>
              <a:rPr lang="it-IT" b="1" dirty="0">
                <a:solidFill>
                  <a:srgbClr val="C00000"/>
                </a:solidFill>
              </a:rPr>
              <a:t>, </a:t>
            </a:r>
            <a:r>
              <a:rPr lang="it-IT" b="1" dirty="0" err="1">
                <a:solidFill>
                  <a:srgbClr val="C00000"/>
                </a:solidFill>
              </a:rPr>
              <a:t>proportio</a:t>
            </a:r>
            <a:r>
              <a:rPr lang="it-IT" b="1" dirty="0">
                <a:solidFill>
                  <a:srgbClr val="C00000"/>
                </a:solidFill>
              </a:rPr>
              <a:t>, </a:t>
            </a:r>
            <a:r>
              <a:rPr lang="it-IT" b="1" dirty="0" err="1">
                <a:solidFill>
                  <a:srgbClr val="C00000"/>
                </a:solidFill>
              </a:rPr>
              <a:t>claritas</a:t>
            </a:r>
            <a:endParaRPr lang="it-IT" b="1" dirty="0">
              <a:solidFill>
                <a:srgbClr val="C00000"/>
              </a:solidFill>
            </a:endParaRPr>
          </a:p>
        </p:txBody>
      </p:sp>
      <p:sp>
        <p:nvSpPr>
          <p:cNvPr id="3" name="Segnaposto contenuto 2">
            <a:extLst>
              <a:ext uri="{FF2B5EF4-FFF2-40B4-BE49-F238E27FC236}">
                <a16:creationId xmlns:a16="http://schemas.microsoft.com/office/drawing/2014/main" id="{527D7447-00E4-8E4F-8E00-D3A0B197F9A2}"/>
              </a:ext>
            </a:extLst>
          </p:cNvPr>
          <p:cNvSpPr>
            <a:spLocks noGrp="1"/>
          </p:cNvSpPr>
          <p:nvPr>
            <p:ph idx="1"/>
          </p:nvPr>
        </p:nvSpPr>
        <p:spPr>
          <a:xfrm>
            <a:off x="838199" y="1825624"/>
            <a:ext cx="10748963" cy="4689475"/>
          </a:xfrm>
        </p:spPr>
        <p:txBody>
          <a:bodyPr>
            <a:normAutofit fontScale="92500" lnSpcReduction="10000"/>
          </a:bodyPr>
          <a:lstStyle/>
          <a:p>
            <a:pPr marL="0" indent="0">
              <a:buNone/>
            </a:pPr>
            <a:r>
              <a:rPr lang="it-IT" dirty="0"/>
              <a:t>I tre caratteri propri del bello o </a:t>
            </a:r>
            <a:r>
              <a:rPr lang="it-IT" dirty="0" err="1"/>
              <a:t>pulchrum</a:t>
            </a:r>
            <a:r>
              <a:rPr lang="it-IT" dirty="0"/>
              <a:t>: </a:t>
            </a:r>
            <a:r>
              <a:rPr lang="it-IT" dirty="0" err="1"/>
              <a:t>proportio</a:t>
            </a:r>
            <a:r>
              <a:rPr lang="it-IT" dirty="0"/>
              <a:t>, </a:t>
            </a:r>
            <a:r>
              <a:rPr lang="it-IT" dirty="0" err="1"/>
              <a:t>integritas</a:t>
            </a:r>
            <a:r>
              <a:rPr lang="it-IT" dirty="0"/>
              <a:t> e </a:t>
            </a:r>
            <a:r>
              <a:rPr lang="it-IT" dirty="0" err="1"/>
              <a:t>claritas</a:t>
            </a:r>
            <a:r>
              <a:rPr lang="it-IT" dirty="0"/>
              <a:t>.</a:t>
            </a:r>
          </a:p>
          <a:p>
            <a:r>
              <a:rPr lang="it-IT" dirty="0" err="1"/>
              <a:t>Proportio</a:t>
            </a:r>
            <a:r>
              <a:rPr lang="it-IT" dirty="0"/>
              <a:t> (</a:t>
            </a:r>
            <a:r>
              <a:rPr lang="it-IT" i="1" dirty="0" err="1"/>
              <a:t>consonantia</a:t>
            </a:r>
            <a:r>
              <a:rPr lang="it-IT" dirty="0"/>
              <a:t> di sé a sé)</a:t>
            </a:r>
          </a:p>
          <a:p>
            <a:r>
              <a:rPr lang="it-IT" dirty="0" err="1"/>
              <a:t>Integritas</a:t>
            </a:r>
            <a:r>
              <a:rPr lang="it-IT" dirty="0"/>
              <a:t>: </a:t>
            </a:r>
            <a:r>
              <a:rPr lang="it-IT" dirty="0" err="1"/>
              <a:t>perfectio</a:t>
            </a:r>
            <a:r>
              <a:rPr lang="it-IT" dirty="0"/>
              <a:t> prima e </a:t>
            </a:r>
            <a:r>
              <a:rPr lang="it-IT" dirty="0" err="1"/>
              <a:t>perfectio</a:t>
            </a:r>
            <a:r>
              <a:rPr lang="it-IT" dirty="0"/>
              <a:t> </a:t>
            </a:r>
            <a:r>
              <a:rPr lang="it-IT" dirty="0" err="1"/>
              <a:t>secunda</a:t>
            </a:r>
            <a:r>
              <a:rPr lang="it-IT" dirty="0"/>
              <a:t>, realizzazione perfetta della propria forma [</a:t>
            </a:r>
            <a:r>
              <a:rPr lang="it-IT" b="1" dirty="0"/>
              <a:t>nessuna parte mancante</a:t>
            </a:r>
            <a:r>
              <a:rPr lang="it-IT" dirty="0"/>
              <a:t>] e realizzazione perfetta del proprio </a:t>
            </a:r>
            <a:r>
              <a:rPr lang="it-IT" b="1" dirty="0"/>
              <a:t>fine</a:t>
            </a:r>
          </a:p>
          <a:p>
            <a:r>
              <a:rPr lang="it-IT" dirty="0" err="1"/>
              <a:t>Proportio</a:t>
            </a:r>
            <a:r>
              <a:rPr lang="it-IT" dirty="0"/>
              <a:t> + </a:t>
            </a:r>
            <a:r>
              <a:rPr lang="it-IT" dirty="0" err="1"/>
              <a:t>integritas</a:t>
            </a:r>
            <a:r>
              <a:rPr lang="it-IT" dirty="0"/>
              <a:t> = </a:t>
            </a:r>
            <a:r>
              <a:rPr lang="it-IT" b="1" dirty="0" err="1"/>
              <a:t>claritas</a:t>
            </a:r>
            <a:r>
              <a:rPr lang="it-IT" dirty="0"/>
              <a:t>, splendore della forma delle cose che emerge dal loro interno, cioè dall’integrazione armonica di forma e materia [</a:t>
            </a:r>
            <a:r>
              <a:rPr lang="it-IT" b="1" dirty="0"/>
              <a:t>riconoscimento dell’unità formale dell’oggetto</a:t>
            </a:r>
            <a:r>
              <a:rPr lang="it-IT" dirty="0"/>
              <a:t>]</a:t>
            </a:r>
          </a:p>
          <a:p>
            <a:pPr marL="0" indent="0">
              <a:buNone/>
            </a:pPr>
            <a:r>
              <a:rPr lang="it-IT" dirty="0"/>
              <a:t>«Ad </a:t>
            </a:r>
            <a:r>
              <a:rPr lang="it-IT" dirty="0" err="1"/>
              <a:t>pulchritudinem</a:t>
            </a:r>
            <a:r>
              <a:rPr lang="it-IT" dirty="0"/>
              <a:t> tria </a:t>
            </a:r>
            <a:r>
              <a:rPr lang="it-IT" dirty="0" err="1"/>
              <a:t>requiruntur</a:t>
            </a:r>
            <a:r>
              <a:rPr lang="it-IT" dirty="0"/>
              <a:t>. Primo </a:t>
            </a:r>
            <a:r>
              <a:rPr lang="it-IT" dirty="0" err="1"/>
              <a:t>quidem</a:t>
            </a:r>
            <a:r>
              <a:rPr lang="it-IT" dirty="0"/>
              <a:t> </a:t>
            </a:r>
            <a:r>
              <a:rPr lang="it-IT" dirty="0" err="1"/>
              <a:t>integritas</a:t>
            </a:r>
            <a:r>
              <a:rPr lang="it-IT" dirty="0"/>
              <a:t>, </a:t>
            </a:r>
            <a:r>
              <a:rPr lang="it-IT" dirty="0" err="1"/>
              <a:t>sive</a:t>
            </a:r>
            <a:r>
              <a:rPr lang="it-IT" dirty="0"/>
              <a:t> </a:t>
            </a:r>
            <a:r>
              <a:rPr lang="it-IT" dirty="0" err="1"/>
              <a:t>perfectio</a:t>
            </a:r>
            <a:r>
              <a:rPr lang="it-IT" dirty="0"/>
              <a:t>: </a:t>
            </a:r>
            <a:r>
              <a:rPr lang="it-IT" dirty="0" err="1"/>
              <a:t>quae</a:t>
            </a:r>
            <a:r>
              <a:rPr lang="it-IT" dirty="0"/>
              <a:t> </a:t>
            </a:r>
            <a:r>
              <a:rPr lang="it-IT" dirty="0" err="1"/>
              <a:t>enim</a:t>
            </a:r>
            <a:r>
              <a:rPr lang="it-IT" dirty="0"/>
              <a:t> </a:t>
            </a:r>
            <a:r>
              <a:rPr lang="it-IT" dirty="0" err="1"/>
              <a:t>diminuta</a:t>
            </a:r>
            <a:r>
              <a:rPr lang="it-IT" dirty="0"/>
              <a:t> </a:t>
            </a:r>
            <a:r>
              <a:rPr lang="it-IT" dirty="0" err="1"/>
              <a:t>sunt</a:t>
            </a:r>
            <a:r>
              <a:rPr lang="it-IT" dirty="0"/>
              <a:t>, hoc ipso </a:t>
            </a:r>
            <a:r>
              <a:rPr lang="it-IT" dirty="0" err="1"/>
              <a:t>turpia</a:t>
            </a:r>
            <a:r>
              <a:rPr lang="it-IT" dirty="0"/>
              <a:t> </a:t>
            </a:r>
            <a:r>
              <a:rPr lang="it-IT" dirty="0" err="1"/>
              <a:t>sunt</a:t>
            </a:r>
            <a:r>
              <a:rPr lang="it-IT" dirty="0"/>
              <a:t>. Et debita </a:t>
            </a:r>
            <a:r>
              <a:rPr lang="it-IT" dirty="0" err="1"/>
              <a:t>proportio</a:t>
            </a:r>
            <a:r>
              <a:rPr lang="it-IT" dirty="0"/>
              <a:t> </a:t>
            </a:r>
            <a:r>
              <a:rPr lang="it-IT" dirty="0" err="1"/>
              <a:t>sive</a:t>
            </a:r>
            <a:r>
              <a:rPr lang="it-IT" dirty="0"/>
              <a:t> </a:t>
            </a:r>
            <a:r>
              <a:rPr lang="it-IT" dirty="0" err="1"/>
              <a:t>consonantia</a:t>
            </a:r>
            <a:r>
              <a:rPr lang="it-IT" dirty="0"/>
              <a:t>. Et </a:t>
            </a:r>
            <a:r>
              <a:rPr lang="it-IT" dirty="0" err="1"/>
              <a:t>iterum</a:t>
            </a:r>
            <a:r>
              <a:rPr lang="it-IT" dirty="0"/>
              <a:t> </a:t>
            </a:r>
            <a:r>
              <a:rPr lang="it-IT" dirty="0" err="1"/>
              <a:t>claritas</a:t>
            </a:r>
            <a:r>
              <a:rPr lang="it-IT" dirty="0"/>
              <a:t>; </a:t>
            </a:r>
            <a:r>
              <a:rPr lang="it-IT" dirty="0" err="1"/>
              <a:t>unde</a:t>
            </a:r>
            <a:r>
              <a:rPr lang="it-IT" dirty="0"/>
              <a:t> </a:t>
            </a:r>
            <a:r>
              <a:rPr lang="it-IT" dirty="0" err="1"/>
              <a:t>quae</a:t>
            </a:r>
            <a:r>
              <a:rPr lang="it-IT" dirty="0"/>
              <a:t> </a:t>
            </a:r>
            <a:r>
              <a:rPr lang="it-IT" dirty="0" err="1"/>
              <a:t>habent</a:t>
            </a:r>
            <a:r>
              <a:rPr lang="it-IT" dirty="0"/>
              <a:t> </a:t>
            </a:r>
            <a:r>
              <a:rPr lang="it-IT" dirty="0" err="1"/>
              <a:t>colorem</a:t>
            </a:r>
            <a:r>
              <a:rPr lang="it-IT" dirty="0"/>
              <a:t> </a:t>
            </a:r>
            <a:r>
              <a:rPr lang="it-IT" dirty="0" err="1"/>
              <a:t>nitidum</a:t>
            </a:r>
            <a:r>
              <a:rPr lang="it-IT" dirty="0"/>
              <a:t>, </a:t>
            </a:r>
            <a:r>
              <a:rPr lang="it-IT" dirty="0" err="1"/>
              <a:t>pulchra</a:t>
            </a:r>
            <a:r>
              <a:rPr lang="it-IT" dirty="0"/>
              <a:t> esse </a:t>
            </a:r>
            <a:r>
              <a:rPr lang="it-IT" dirty="0" err="1"/>
              <a:t>dicuntur</a:t>
            </a:r>
            <a:r>
              <a:rPr lang="it-IT" dirty="0"/>
              <a:t>»</a:t>
            </a:r>
          </a:p>
        </p:txBody>
      </p:sp>
    </p:spTree>
    <p:extLst>
      <p:ext uri="{BB962C8B-B14F-4D97-AF65-F5344CB8AC3E}">
        <p14:creationId xmlns:p14="http://schemas.microsoft.com/office/powerpoint/2010/main" val="12049963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CEBC3C-2F83-6143-98EF-042862043D18}"/>
              </a:ext>
            </a:extLst>
          </p:cNvPr>
          <p:cNvSpPr>
            <a:spLocks noGrp="1"/>
          </p:cNvSpPr>
          <p:nvPr>
            <p:ph type="title"/>
          </p:nvPr>
        </p:nvSpPr>
        <p:spPr/>
        <p:txBody>
          <a:bodyPr/>
          <a:lstStyle/>
          <a:p>
            <a:r>
              <a:rPr lang="it-IT" b="1" dirty="0">
                <a:solidFill>
                  <a:srgbClr val="C00000"/>
                </a:solidFill>
              </a:rPr>
              <a:t>Piacere estetico</a:t>
            </a:r>
          </a:p>
        </p:txBody>
      </p:sp>
      <p:sp>
        <p:nvSpPr>
          <p:cNvPr id="3" name="Segnaposto contenuto 2">
            <a:extLst>
              <a:ext uri="{FF2B5EF4-FFF2-40B4-BE49-F238E27FC236}">
                <a16:creationId xmlns:a16="http://schemas.microsoft.com/office/drawing/2014/main" id="{0D0A81A2-C2F0-C04F-8864-BA7EF0D9BBCA}"/>
              </a:ext>
            </a:extLst>
          </p:cNvPr>
          <p:cNvSpPr>
            <a:spLocks noGrp="1"/>
          </p:cNvSpPr>
          <p:nvPr>
            <p:ph idx="1"/>
          </p:nvPr>
        </p:nvSpPr>
        <p:spPr/>
        <p:txBody>
          <a:bodyPr>
            <a:normAutofit lnSpcReduction="10000"/>
          </a:bodyPr>
          <a:lstStyle/>
          <a:p>
            <a:pPr marL="0" indent="0">
              <a:buNone/>
            </a:pPr>
            <a:r>
              <a:rPr lang="it-IT" dirty="0"/>
              <a:t>Dimensione percettiva essenziale alla manifestazione della bellezza di una cosa, al pari di </a:t>
            </a:r>
            <a:r>
              <a:rPr lang="it-IT" i="1" dirty="0" err="1"/>
              <a:t>proportio</a:t>
            </a:r>
            <a:r>
              <a:rPr lang="it-IT" i="1" dirty="0"/>
              <a:t>, </a:t>
            </a:r>
            <a:r>
              <a:rPr lang="it-IT" i="1" dirty="0" err="1"/>
              <a:t>integritas</a:t>
            </a:r>
            <a:r>
              <a:rPr lang="it-IT" i="1" dirty="0"/>
              <a:t> e </a:t>
            </a:r>
            <a:r>
              <a:rPr lang="it-IT" i="1" dirty="0" err="1"/>
              <a:t>claritas</a:t>
            </a:r>
            <a:r>
              <a:rPr lang="it-IT" i="1" dirty="0"/>
              <a:t> </a:t>
            </a:r>
            <a:r>
              <a:rPr lang="it-IT" dirty="0"/>
              <a:t>: «</a:t>
            </a:r>
            <a:r>
              <a:rPr lang="it-IT" dirty="0" err="1"/>
              <a:t>pulchra</a:t>
            </a:r>
            <a:r>
              <a:rPr lang="it-IT" dirty="0"/>
              <a:t> </a:t>
            </a:r>
            <a:r>
              <a:rPr lang="it-IT" dirty="0" err="1"/>
              <a:t>dicuntur</a:t>
            </a:r>
            <a:r>
              <a:rPr lang="it-IT" dirty="0"/>
              <a:t> </a:t>
            </a:r>
            <a:r>
              <a:rPr lang="it-IT" dirty="0" err="1"/>
              <a:t>quae</a:t>
            </a:r>
            <a:r>
              <a:rPr lang="it-IT" dirty="0"/>
              <a:t> visa </a:t>
            </a:r>
            <a:r>
              <a:rPr lang="it-IT" dirty="0" err="1"/>
              <a:t>placent</a:t>
            </a:r>
            <a:r>
              <a:rPr lang="it-IT" dirty="0"/>
              <a:t>»</a:t>
            </a:r>
          </a:p>
          <a:p>
            <a:pPr marL="0" indent="0">
              <a:buNone/>
            </a:pPr>
            <a:r>
              <a:rPr lang="it-IT" b="1" dirty="0"/>
              <a:t>PIACERE ESTETICO </a:t>
            </a:r>
            <a:r>
              <a:rPr lang="it-IT" dirty="0"/>
              <a:t>(vista e udito; non gusto né odorato) =/= DESIDERIO; è appagamento della pura unità formale dell’oggetto</a:t>
            </a:r>
          </a:p>
          <a:p>
            <a:pPr marL="0" indent="0">
              <a:buNone/>
            </a:pPr>
            <a:r>
              <a:rPr lang="it-IT" dirty="0"/>
              <a:t>«Proprio perché implica riconoscimento dell’unità formale dell’oggetto (è in questo riconoscimento che consiste propriamente il piacere estetico), essa è una sorta di </a:t>
            </a:r>
            <a:r>
              <a:rPr lang="it-IT" b="1" dirty="0"/>
              <a:t>percezione riflessa</a:t>
            </a:r>
            <a:r>
              <a:rPr lang="it-IT" dirty="0"/>
              <a:t>, in cui sensibilità e intelletto, sensazione e giudizio concorrono insieme all’individuazione dell’oggetto e alla considerazione della sua forma»</a:t>
            </a:r>
          </a:p>
          <a:p>
            <a:pPr marL="0" indent="0">
              <a:buNone/>
            </a:pPr>
            <a:r>
              <a:rPr lang="it-IT" b="1" dirty="0"/>
              <a:t>INTUIZIONE E CONOSCENZA, SENSO E RAGIONE</a:t>
            </a:r>
          </a:p>
          <a:p>
            <a:pPr marL="0" indent="0">
              <a:buNone/>
            </a:pPr>
            <a:endParaRPr lang="it-IT" dirty="0"/>
          </a:p>
        </p:txBody>
      </p:sp>
    </p:spTree>
    <p:extLst>
      <p:ext uri="{BB962C8B-B14F-4D97-AF65-F5344CB8AC3E}">
        <p14:creationId xmlns:p14="http://schemas.microsoft.com/office/powerpoint/2010/main" val="31496009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F5EC0E9-95F8-E347-A9B1-CC608870E0CD}"/>
              </a:ext>
            </a:extLst>
          </p:cNvPr>
          <p:cNvSpPr>
            <a:spLocks noGrp="1"/>
          </p:cNvSpPr>
          <p:nvPr>
            <p:ph type="title"/>
          </p:nvPr>
        </p:nvSpPr>
        <p:spPr>
          <a:xfrm>
            <a:off x="754856" y="322262"/>
            <a:ext cx="10515600" cy="1325563"/>
          </a:xfrm>
        </p:spPr>
        <p:txBody>
          <a:bodyPr/>
          <a:lstStyle/>
          <a:p>
            <a:r>
              <a:rPr lang="it-IT" b="1" dirty="0">
                <a:solidFill>
                  <a:srgbClr val="C00000"/>
                </a:solidFill>
              </a:rPr>
              <a:t>Arte e forma</a:t>
            </a:r>
            <a:endParaRPr lang="it-IT" dirty="0"/>
          </a:p>
        </p:txBody>
      </p:sp>
      <p:sp>
        <p:nvSpPr>
          <p:cNvPr id="3" name="Segnaposto contenuto 2">
            <a:extLst>
              <a:ext uri="{FF2B5EF4-FFF2-40B4-BE49-F238E27FC236}">
                <a16:creationId xmlns:a16="http://schemas.microsoft.com/office/drawing/2014/main" id="{67D66A97-74F6-3C49-9D7A-3872571AB1D6}"/>
              </a:ext>
            </a:extLst>
          </p:cNvPr>
          <p:cNvSpPr>
            <a:spLocks noGrp="1"/>
          </p:cNvSpPr>
          <p:nvPr>
            <p:ph idx="1"/>
          </p:nvPr>
        </p:nvSpPr>
        <p:spPr>
          <a:xfrm>
            <a:off x="671513" y="1543050"/>
            <a:ext cx="10682287" cy="4633913"/>
          </a:xfrm>
        </p:spPr>
        <p:txBody>
          <a:bodyPr>
            <a:normAutofit lnSpcReduction="10000"/>
          </a:bodyPr>
          <a:lstStyle/>
          <a:p>
            <a:pPr marL="0" indent="0">
              <a:buNone/>
            </a:pPr>
            <a:r>
              <a:rPr lang="it-IT" dirty="0"/>
              <a:t>Arte = (aristotelicamente) capacità di produrre qualcosa, e di produrla non in modo casuale, bensì </a:t>
            </a:r>
            <a:r>
              <a:rPr lang="it-IT" b="1" dirty="0"/>
              <a:t>guidati da regole e dall’idea di una forma </a:t>
            </a:r>
          </a:p>
          <a:p>
            <a:pPr marL="0" indent="0">
              <a:buNone/>
            </a:pPr>
            <a:r>
              <a:rPr lang="it-IT" dirty="0"/>
              <a:t>«La forma delle cose da crearsi deve avere un </a:t>
            </a:r>
            <a:r>
              <a:rPr lang="it-IT" b="1" dirty="0"/>
              <a:t>archetipo</a:t>
            </a:r>
            <a:r>
              <a:rPr lang="it-IT" dirty="0"/>
              <a:t> in colui che crea [...] Così </a:t>
            </a:r>
            <a:r>
              <a:rPr lang="it-IT" b="1" dirty="0"/>
              <a:t>la casa preesiste nello spirito dell’architetto </a:t>
            </a:r>
            <a:r>
              <a:rPr lang="it-IT" dirty="0"/>
              <a:t>e può essere </a:t>
            </a:r>
            <a:r>
              <a:rPr lang="it-IT" dirty="0" err="1"/>
              <a:t>deﬁnita</a:t>
            </a:r>
            <a:r>
              <a:rPr lang="it-IT" dirty="0"/>
              <a:t> come </a:t>
            </a:r>
            <a:r>
              <a:rPr lang="it-IT" b="1" dirty="0"/>
              <a:t>idea</a:t>
            </a:r>
            <a:r>
              <a:rPr lang="it-IT" dirty="0"/>
              <a:t> della casa perché l’artista si sforza di imitare (nella realtà) la casa stessa in quella forma che egli possiede nel proprio spirito» </a:t>
            </a:r>
          </a:p>
          <a:p>
            <a:pPr marL="0" indent="0">
              <a:buNone/>
            </a:pPr>
            <a:r>
              <a:rPr lang="it-IT" dirty="0"/>
              <a:t>Poiché il mondo non è nato a caso, ma fu invece creato da Dio attraverso </a:t>
            </a:r>
            <a:r>
              <a:rPr lang="it-IT" b="1" dirty="0"/>
              <a:t>l’intelletto attivo</a:t>
            </a:r>
            <a:r>
              <a:rPr lang="it-IT" dirty="0"/>
              <a:t>, deve essere preesistita necessariamente una forma nello spirito divino secondo il cui modello fu creato il mondo</a:t>
            </a:r>
          </a:p>
          <a:p>
            <a:r>
              <a:rPr lang="it-IT" dirty="0"/>
              <a:t>Ma questa idea non ha carattere platonico: è sin dal principio forma + </a:t>
            </a:r>
            <a:r>
              <a:rPr lang="it-IT" b="1" dirty="0"/>
              <a:t>materia; la materia è essenziale alla realizzazione dell’opera</a:t>
            </a:r>
          </a:p>
        </p:txBody>
      </p:sp>
    </p:spTree>
    <p:extLst>
      <p:ext uri="{BB962C8B-B14F-4D97-AF65-F5344CB8AC3E}">
        <p14:creationId xmlns:p14="http://schemas.microsoft.com/office/powerpoint/2010/main" val="21101164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6EA4A1-D7B3-2E4D-A761-89C460F31DC1}"/>
              </a:ext>
            </a:extLst>
          </p:cNvPr>
          <p:cNvSpPr>
            <a:spLocks noGrp="1"/>
          </p:cNvSpPr>
          <p:nvPr>
            <p:ph type="title"/>
          </p:nvPr>
        </p:nvSpPr>
        <p:spPr/>
        <p:txBody>
          <a:bodyPr/>
          <a:lstStyle/>
          <a:p>
            <a:r>
              <a:rPr lang="it-IT" b="1" dirty="0">
                <a:solidFill>
                  <a:srgbClr val="C00000"/>
                </a:solidFill>
              </a:rPr>
              <a:t>Non creatività dell’arte</a:t>
            </a:r>
          </a:p>
        </p:txBody>
      </p:sp>
      <p:sp>
        <p:nvSpPr>
          <p:cNvPr id="3" name="Segnaposto contenuto 2">
            <a:extLst>
              <a:ext uri="{FF2B5EF4-FFF2-40B4-BE49-F238E27FC236}">
                <a16:creationId xmlns:a16="http://schemas.microsoft.com/office/drawing/2014/main" id="{D963EDA2-4BB7-4040-9BAA-36BD7355C5D7}"/>
              </a:ext>
            </a:extLst>
          </p:cNvPr>
          <p:cNvSpPr>
            <a:spLocks noGrp="1"/>
          </p:cNvSpPr>
          <p:nvPr>
            <p:ph idx="1"/>
          </p:nvPr>
        </p:nvSpPr>
        <p:spPr/>
        <p:txBody>
          <a:bodyPr>
            <a:normAutofit fontScale="85000" lnSpcReduction="10000"/>
          </a:bodyPr>
          <a:lstStyle/>
          <a:p>
            <a:pPr marL="0" indent="0">
              <a:buNone/>
            </a:pPr>
            <a:r>
              <a:rPr lang="it-IT" dirty="0"/>
              <a:t>L’arte non è creativa a livello materiale:</a:t>
            </a:r>
          </a:p>
          <a:p>
            <a:pPr>
              <a:buFontTx/>
              <a:buChar char="-"/>
            </a:pPr>
            <a:r>
              <a:rPr lang="it-IT" dirty="0"/>
              <a:t>Vincolo imposto dalla materia</a:t>
            </a:r>
          </a:p>
          <a:p>
            <a:pPr>
              <a:buFontTx/>
              <a:buChar char="-"/>
            </a:pPr>
            <a:r>
              <a:rPr lang="it-IT" dirty="0"/>
              <a:t>La forma applicata dall’artista è forma </a:t>
            </a:r>
            <a:r>
              <a:rPr lang="it-IT" b="1" dirty="0"/>
              <a:t>accidentale</a:t>
            </a:r>
            <a:r>
              <a:rPr lang="it-IT" dirty="0"/>
              <a:t>, non forma sostanziale</a:t>
            </a:r>
          </a:p>
          <a:p>
            <a:pPr marL="0" indent="0">
              <a:buNone/>
            </a:pPr>
            <a:endParaRPr lang="it-IT" dirty="0"/>
          </a:p>
          <a:p>
            <a:pPr marL="0" indent="0">
              <a:buNone/>
            </a:pPr>
            <a:r>
              <a:rPr lang="it-IT" dirty="0"/>
              <a:t>L’arte non è creativa neppure a livello di ideazione: Le forme esemplari che l’</a:t>
            </a:r>
            <a:r>
              <a:rPr lang="it-IT" dirty="0" err="1"/>
              <a:t>arteﬁce</a:t>
            </a:r>
            <a:r>
              <a:rPr lang="it-IT" dirty="0"/>
              <a:t> concepisce nella sua mente e sulla cui imitazione costruisce qualcosa</a:t>
            </a:r>
          </a:p>
          <a:p>
            <a:pPr marL="0" indent="0">
              <a:buNone/>
            </a:pPr>
            <a:r>
              <a:rPr lang="it-IT" dirty="0"/>
              <a:t>sono di due tipi: </a:t>
            </a:r>
          </a:p>
          <a:p>
            <a:pPr marL="0" indent="0">
              <a:buNone/>
            </a:pPr>
            <a:r>
              <a:rPr lang="it-IT" dirty="0"/>
              <a:t>o si riferiscono a cose già esistenti in natura (l’idea di un uomo, di una rosa ecc.), </a:t>
            </a:r>
          </a:p>
          <a:p>
            <a:pPr marL="0" indent="0">
              <a:buNone/>
            </a:pPr>
            <a:r>
              <a:rPr lang="it-IT" dirty="0"/>
              <a:t>per imitazione </a:t>
            </a:r>
          </a:p>
          <a:p>
            <a:pPr marL="0" indent="0">
              <a:buNone/>
            </a:pPr>
            <a:r>
              <a:rPr lang="it-IT" dirty="0"/>
              <a:t>oppure si riferiscono a qualcosa che non esiste in natura (ad esempio una favola o un essere mostruoso), per ricombinazione immaginifica o fantastica</a:t>
            </a:r>
          </a:p>
        </p:txBody>
      </p:sp>
    </p:spTree>
    <p:extLst>
      <p:ext uri="{BB962C8B-B14F-4D97-AF65-F5344CB8AC3E}">
        <p14:creationId xmlns:p14="http://schemas.microsoft.com/office/powerpoint/2010/main" val="31129893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77B6B67-2BBB-5143-A29B-7B1669DAD593}"/>
              </a:ext>
            </a:extLst>
          </p:cNvPr>
          <p:cNvSpPr>
            <a:spLocks noGrp="1"/>
          </p:cNvSpPr>
          <p:nvPr>
            <p:ph type="title"/>
          </p:nvPr>
        </p:nvSpPr>
        <p:spPr/>
        <p:txBody>
          <a:bodyPr/>
          <a:lstStyle/>
          <a:p>
            <a:r>
              <a:rPr lang="it-IT" b="1" dirty="0">
                <a:solidFill>
                  <a:srgbClr val="C00000"/>
                </a:solidFill>
              </a:rPr>
              <a:t>Poesia come infima </a:t>
            </a:r>
            <a:r>
              <a:rPr lang="it-IT" b="1" dirty="0" err="1">
                <a:solidFill>
                  <a:srgbClr val="C00000"/>
                </a:solidFill>
              </a:rPr>
              <a:t>doctrina</a:t>
            </a:r>
            <a:endParaRPr lang="it-IT" b="1" dirty="0">
              <a:solidFill>
                <a:srgbClr val="C00000"/>
              </a:solidFill>
            </a:endParaRPr>
          </a:p>
        </p:txBody>
      </p:sp>
      <p:sp>
        <p:nvSpPr>
          <p:cNvPr id="3" name="Segnaposto contenuto 2">
            <a:extLst>
              <a:ext uri="{FF2B5EF4-FFF2-40B4-BE49-F238E27FC236}">
                <a16:creationId xmlns:a16="http://schemas.microsoft.com/office/drawing/2014/main" id="{41DD3B5D-73F4-B44D-A2AC-0A08DA441509}"/>
              </a:ext>
            </a:extLst>
          </p:cNvPr>
          <p:cNvSpPr>
            <a:spLocks noGrp="1"/>
          </p:cNvSpPr>
          <p:nvPr>
            <p:ph idx="1"/>
          </p:nvPr>
        </p:nvSpPr>
        <p:spPr/>
        <p:txBody>
          <a:bodyPr/>
          <a:lstStyle/>
          <a:p>
            <a:pPr marL="0" indent="0">
              <a:buNone/>
            </a:pPr>
            <a:r>
              <a:rPr lang="it-IT" dirty="0"/>
              <a:t>La più «incorporea» delle arti liberali, ma anche la più lontana dal vero</a:t>
            </a:r>
          </a:p>
          <a:p>
            <a:pPr>
              <a:buFontTx/>
              <a:buChar char="-"/>
            </a:pPr>
            <a:r>
              <a:rPr lang="it-IT" dirty="0"/>
              <a:t>Vicinanza solo apparente tra la poesia antica e la Sacra Scrittura</a:t>
            </a:r>
          </a:p>
          <a:p>
            <a:pPr>
              <a:buFontTx/>
              <a:buChar char="-"/>
            </a:pPr>
            <a:r>
              <a:rPr lang="it-IT" b="1" dirty="0"/>
              <a:t>Autore</a:t>
            </a:r>
            <a:r>
              <a:rPr lang="it-IT" dirty="0"/>
              <a:t>: Dio/uomo</a:t>
            </a:r>
          </a:p>
          <a:p>
            <a:pPr>
              <a:buFontTx/>
              <a:buChar char="-"/>
            </a:pPr>
            <a:r>
              <a:rPr lang="it-IT" b="1" dirty="0"/>
              <a:t>Verità</a:t>
            </a:r>
            <a:r>
              <a:rPr lang="it-IT" dirty="0"/>
              <a:t>/menzogna</a:t>
            </a:r>
          </a:p>
          <a:p>
            <a:pPr>
              <a:buFontTx/>
              <a:buChar char="-"/>
            </a:pPr>
            <a:r>
              <a:rPr lang="it-IT" dirty="0"/>
              <a:t>LA POESIA non ha valore conoscitivo</a:t>
            </a:r>
          </a:p>
          <a:p>
            <a:pPr marL="0" indent="0">
              <a:buNone/>
            </a:pPr>
            <a:endParaRPr lang="it-IT" dirty="0"/>
          </a:p>
          <a:p>
            <a:pPr marL="0" indent="0">
              <a:buNone/>
            </a:pPr>
            <a:r>
              <a:rPr lang="it-IT" dirty="0"/>
              <a:t>Cfr. Dante Alighieri: </a:t>
            </a:r>
            <a:r>
              <a:rPr lang="it-IT" i="1" dirty="0"/>
              <a:t>Convivio</a:t>
            </a:r>
            <a:r>
              <a:rPr lang="it-IT" dirty="0"/>
              <a:t> (1307/1308), distinzione tra allegoria dei teologi e allegoria dei poeti; </a:t>
            </a:r>
            <a:r>
              <a:rPr lang="it-IT" i="1" dirty="0"/>
              <a:t>Epistola</a:t>
            </a:r>
            <a:r>
              <a:rPr lang="it-IT" dirty="0"/>
              <a:t> a </a:t>
            </a:r>
            <a:r>
              <a:rPr lang="it-IT" dirty="0" err="1"/>
              <a:t>Cangrande</a:t>
            </a:r>
            <a:r>
              <a:rPr lang="it-IT" dirty="0"/>
              <a:t> della Scala, polisemia della Scrittura estesa alla poesia </a:t>
            </a:r>
          </a:p>
        </p:txBody>
      </p:sp>
    </p:spTree>
    <p:extLst>
      <p:ext uri="{BB962C8B-B14F-4D97-AF65-F5344CB8AC3E}">
        <p14:creationId xmlns:p14="http://schemas.microsoft.com/office/powerpoint/2010/main" val="38815310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33144CC-7030-B243-BBBA-F209D85CF30E}"/>
              </a:ext>
            </a:extLst>
          </p:cNvPr>
          <p:cNvSpPr>
            <a:spLocks noGrp="1"/>
          </p:cNvSpPr>
          <p:nvPr>
            <p:ph idx="1"/>
          </p:nvPr>
        </p:nvSpPr>
        <p:spPr>
          <a:xfrm>
            <a:off x="471488" y="371475"/>
            <a:ext cx="10882312" cy="6229349"/>
          </a:xfrm>
        </p:spPr>
        <p:txBody>
          <a:bodyPr>
            <a:normAutofit fontScale="92500" lnSpcReduction="10000"/>
          </a:bodyPr>
          <a:lstStyle/>
          <a:p>
            <a:pPr marL="0" indent="0">
              <a:buNone/>
            </a:pPr>
            <a:r>
              <a:rPr lang="it-IT" dirty="0"/>
              <a:t>«Per rendere ben comprensibili le cose che si diranno occorre sapere che il senso di quest’opera [la Divina Commedia] non è unico, anzi può essere </a:t>
            </a:r>
            <a:r>
              <a:rPr lang="it-IT" dirty="0" err="1"/>
              <a:t>deﬁnito</a:t>
            </a:r>
            <a:r>
              <a:rPr lang="it-IT" dirty="0"/>
              <a:t> </a:t>
            </a:r>
            <a:r>
              <a:rPr lang="it-IT" i="1" dirty="0" err="1"/>
              <a:t>polisemo</a:t>
            </a:r>
            <a:r>
              <a:rPr lang="it-IT" dirty="0"/>
              <a:t>, ossia di più </a:t>
            </a:r>
            <a:r>
              <a:rPr lang="it-IT" dirty="0" err="1"/>
              <a:t>signiﬁcati</a:t>
            </a:r>
            <a:r>
              <a:rPr lang="it-IT" dirty="0"/>
              <a:t>; </a:t>
            </a:r>
          </a:p>
          <a:p>
            <a:pPr marL="0" indent="0">
              <a:buNone/>
            </a:pPr>
            <a:r>
              <a:rPr lang="it-IT" dirty="0"/>
              <a:t>un primo </a:t>
            </a:r>
            <a:r>
              <a:rPr lang="it-IT" dirty="0" err="1"/>
              <a:t>signiﬁcato</a:t>
            </a:r>
            <a:r>
              <a:rPr lang="it-IT" dirty="0"/>
              <a:t> è quello che viene prodotto per mezzo della lettera, un altro </a:t>
            </a:r>
            <a:r>
              <a:rPr lang="it-IT" dirty="0" err="1"/>
              <a:t>èquello</a:t>
            </a:r>
            <a:r>
              <a:rPr lang="it-IT" dirty="0"/>
              <a:t> che viene prodotto per mezzo delle cose </a:t>
            </a:r>
            <a:r>
              <a:rPr lang="it-IT" dirty="0" err="1"/>
              <a:t>signiﬁcate</a:t>
            </a:r>
            <a:r>
              <a:rPr lang="it-IT" dirty="0"/>
              <a:t> dalla lettera. E il primo è chiamato letterale, ma il secondo allegorico o morale o anagogico» </a:t>
            </a:r>
          </a:p>
          <a:p>
            <a:pPr marL="0" indent="0">
              <a:buNone/>
            </a:pPr>
            <a:r>
              <a:rPr lang="it-IT" dirty="0"/>
              <a:t>Es. uscita degli israeliti dall’Egitto: «Se guardiamo la sola lettera, ci è enunciata l’uscita dei </a:t>
            </a:r>
            <a:r>
              <a:rPr lang="it-IT" dirty="0" err="1"/>
              <a:t>ﬁgli</a:t>
            </a:r>
            <a:r>
              <a:rPr lang="it-IT" dirty="0"/>
              <a:t> di Israele dall’Egitto al tempo di Mosè; se all’allegoria, ci è enunciata la nostra redenzione prodotta per mezzo del Cristo; se al senso morale, ci è enunciata la conversione dell’anima dal lutto e dall’infelicità del peccato allo stato di grazia; se al senso anagogico, </a:t>
            </a:r>
            <a:r>
              <a:rPr lang="it-IT" dirty="0" err="1"/>
              <a:t>ciè</a:t>
            </a:r>
            <a:r>
              <a:rPr lang="it-IT" dirty="0"/>
              <a:t>. enunciata l’uscita dell’anima santa dalla schiavitù della presente corruzione all’eterna libertà dello stato di Gloria. </a:t>
            </a:r>
          </a:p>
          <a:p>
            <a:pPr marL="0" indent="0">
              <a:buNone/>
            </a:pPr>
            <a:r>
              <a:rPr lang="it-IT" dirty="0"/>
              <a:t>E come questi sensi mistici vengono designati con diversi termini, possono tutti essere detti in generale allegorici, dato che divergono dal senso letterale o storico. Infatti si dice allegoria dal greco «</a:t>
            </a:r>
            <a:r>
              <a:rPr lang="it-IT" dirty="0" err="1"/>
              <a:t>alleon</a:t>
            </a:r>
            <a:r>
              <a:rPr lang="it-IT" dirty="0"/>
              <a:t>», che in latino suona «</a:t>
            </a:r>
            <a:r>
              <a:rPr lang="it-IT" dirty="0" err="1"/>
              <a:t>alienum</a:t>
            </a:r>
            <a:r>
              <a:rPr lang="it-IT" dirty="0"/>
              <a:t>» o «</a:t>
            </a:r>
            <a:r>
              <a:rPr lang="it-IT" dirty="0" err="1"/>
              <a:t>diversum</a:t>
            </a:r>
            <a:r>
              <a:rPr lang="it-IT" dirty="0"/>
              <a:t>»</a:t>
            </a:r>
          </a:p>
          <a:p>
            <a:endParaRPr lang="it-IT" dirty="0"/>
          </a:p>
        </p:txBody>
      </p:sp>
    </p:spTree>
    <p:extLst>
      <p:ext uri="{BB962C8B-B14F-4D97-AF65-F5344CB8AC3E}">
        <p14:creationId xmlns:p14="http://schemas.microsoft.com/office/powerpoint/2010/main" val="19332579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2BA824F-6FE3-CB45-99D2-E486206A9254}"/>
              </a:ext>
            </a:extLst>
          </p:cNvPr>
          <p:cNvSpPr>
            <a:spLocks noGrp="1"/>
          </p:cNvSpPr>
          <p:nvPr>
            <p:ph type="title"/>
          </p:nvPr>
        </p:nvSpPr>
        <p:spPr>
          <a:xfrm>
            <a:off x="217713" y="0"/>
            <a:ext cx="12083143" cy="1325563"/>
          </a:xfrm>
        </p:spPr>
        <p:txBody>
          <a:bodyPr/>
          <a:lstStyle/>
          <a:p>
            <a:r>
              <a:rPr lang="it-IT" b="1" dirty="0">
                <a:solidFill>
                  <a:srgbClr val="C00000"/>
                </a:solidFill>
              </a:rPr>
              <a:t>Analogia tra mondo e Dio e oggettività del Bello (II)</a:t>
            </a:r>
          </a:p>
        </p:txBody>
      </p:sp>
      <p:sp>
        <p:nvSpPr>
          <p:cNvPr id="3" name="Segnaposto contenuto 2">
            <a:extLst>
              <a:ext uri="{FF2B5EF4-FFF2-40B4-BE49-F238E27FC236}">
                <a16:creationId xmlns:a16="http://schemas.microsoft.com/office/drawing/2014/main" id="{FC27042E-797D-EC4F-8564-E1782B29AD3F}"/>
              </a:ext>
            </a:extLst>
          </p:cNvPr>
          <p:cNvSpPr>
            <a:spLocks noGrp="1"/>
          </p:cNvSpPr>
          <p:nvPr>
            <p:ph idx="1"/>
          </p:nvPr>
        </p:nvSpPr>
        <p:spPr>
          <a:xfrm>
            <a:off x="478971" y="1325564"/>
            <a:ext cx="11560629" cy="5532436"/>
          </a:xfrm>
        </p:spPr>
        <p:txBody>
          <a:bodyPr>
            <a:normAutofit/>
          </a:bodyPr>
          <a:lstStyle/>
          <a:p>
            <a:pPr marL="0" indent="0">
              <a:buNone/>
            </a:pPr>
            <a:r>
              <a:rPr lang="it-IT" dirty="0"/>
              <a:t>In quanto creato da Dio, il mondo è bello (la bellezza è uno dei trascendentali dell’essere): </a:t>
            </a:r>
            <a:r>
              <a:rPr lang="it-IT" b="1" dirty="0"/>
              <a:t>la bellezza è oggettiva</a:t>
            </a:r>
          </a:p>
          <a:p>
            <a:pPr marL="0" indent="0">
              <a:buNone/>
            </a:pPr>
            <a:r>
              <a:rPr lang="it-IT" dirty="0"/>
              <a:t>«Davvero stolti per natura tutti gli uomini / che vivono nell’ignoranza di Dio, / e dai beni visibili non riconobbero colui che è, / non riconobbero l’artefice, pur considerandone le opere. / Ma o il fuoco o il vento o l’aria sottile / o la volta stellata o l’acqua impetuosa / o i luminari del cielo / considerarono come </a:t>
            </a:r>
            <a:r>
              <a:rPr lang="it-IT" dirty="0" err="1"/>
              <a:t>dèi</a:t>
            </a:r>
            <a:r>
              <a:rPr lang="it-IT" dirty="0"/>
              <a:t>, reggitori del mondo. / Se stupiti della loro bellezza, li hanno presi per </a:t>
            </a:r>
            <a:r>
              <a:rPr lang="it-IT" dirty="0" err="1"/>
              <a:t>dèi</a:t>
            </a:r>
            <a:r>
              <a:rPr lang="it-IT" dirty="0"/>
              <a:t> / pensino quanto è superiore il loro Signore, / perché  li ha creati lo stesso autore della bellezza»</a:t>
            </a:r>
          </a:p>
          <a:p>
            <a:pPr marL="0" indent="0">
              <a:buNone/>
            </a:pPr>
            <a:r>
              <a:rPr lang="it-IT" dirty="0"/>
              <a:t>Analogia alla base della concezione allegorico-simbolica del mondo in quanto opera divina: </a:t>
            </a:r>
            <a:r>
              <a:rPr lang="it-IT" b="1" dirty="0"/>
              <a:t>rapporto di somiglianza </a:t>
            </a:r>
            <a:r>
              <a:rPr lang="it-IT" dirty="0"/>
              <a:t>ma anche di </a:t>
            </a:r>
            <a:r>
              <a:rPr lang="it-IT" b="1" dirty="0"/>
              <a:t>dissomiglianza</a:t>
            </a:r>
            <a:r>
              <a:rPr lang="it-IT" dirty="0"/>
              <a:t>.</a:t>
            </a:r>
          </a:p>
          <a:p>
            <a:pPr marL="0" indent="0">
              <a:buNone/>
            </a:pPr>
            <a:endParaRPr lang="it-IT" dirty="0"/>
          </a:p>
        </p:txBody>
      </p:sp>
    </p:spTree>
    <p:extLst>
      <p:ext uri="{BB962C8B-B14F-4D97-AF65-F5344CB8AC3E}">
        <p14:creationId xmlns:p14="http://schemas.microsoft.com/office/powerpoint/2010/main" val="4400852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31B0335-F470-7042-99E6-D9D325B20F37}"/>
              </a:ext>
            </a:extLst>
          </p:cNvPr>
          <p:cNvSpPr>
            <a:spLocks noGrp="1"/>
          </p:cNvSpPr>
          <p:nvPr>
            <p:ph type="title"/>
          </p:nvPr>
        </p:nvSpPr>
        <p:spPr>
          <a:xfrm>
            <a:off x="789214" y="2700111"/>
            <a:ext cx="10515600" cy="1325563"/>
          </a:xfrm>
        </p:spPr>
        <p:txBody>
          <a:bodyPr/>
          <a:lstStyle/>
          <a:p>
            <a:pPr algn="ctr"/>
            <a:r>
              <a:rPr lang="it-IT" b="1" dirty="0">
                <a:solidFill>
                  <a:srgbClr val="C00000"/>
                </a:solidFill>
              </a:rPr>
              <a:t>Quattrocento e Alberti</a:t>
            </a:r>
          </a:p>
        </p:txBody>
      </p:sp>
    </p:spTree>
    <p:extLst>
      <p:ext uri="{BB962C8B-B14F-4D97-AF65-F5344CB8AC3E}">
        <p14:creationId xmlns:p14="http://schemas.microsoft.com/office/powerpoint/2010/main" val="36435013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60E2E5F-D34C-1240-A475-F6A85774688E}"/>
              </a:ext>
            </a:extLst>
          </p:cNvPr>
          <p:cNvSpPr>
            <a:spLocks noGrp="1"/>
          </p:cNvSpPr>
          <p:nvPr>
            <p:ph idx="1"/>
          </p:nvPr>
        </p:nvSpPr>
        <p:spPr>
          <a:xfrm>
            <a:off x="431800" y="1193800"/>
            <a:ext cx="11569700" cy="4983163"/>
          </a:xfrm>
        </p:spPr>
        <p:txBody>
          <a:bodyPr/>
          <a:lstStyle/>
          <a:p>
            <a:pPr marL="0" indent="0">
              <a:buNone/>
            </a:pPr>
            <a:r>
              <a:rPr lang="it-IT" b="1" dirty="0"/>
              <a:t>Claritas</a:t>
            </a:r>
            <a:r>
              <a:rPr lang="it-IT" dirty="0"/>
              <a:t> e </a:t>
            </a:r>
            <a:r>
              <a:rPr lang="it-IT" b="1" dirty="0" err="1"/>
              <a:t>consonantia</a:t>
            </a:r>
            <a:r>
              <a:rPr lang="it-IT" dirty="0"/>
              <a:t> «matematizzate»: Roberto </a:t>
            </a:r>
            <a:r>
              <a:rPr lang="it-IT" dirty="0" err="1"/>
              <a:t>Grossatesta</a:t>
            </a:r>
            <a:r>
              <a:rPr lang="it-IT" dirty="0"/>
              <a:t>, Ruggero Bacone e la scuola oxoniense</a:t>
            </a:r>
          </a:p>
          <a:p>
            <a:pPr marL="0" indent="0">
              <a:buNone/>
            </a:pPr>
            <a:endParaRPr lang="it-IT" dirty="0"/>
          </a:p>
          <a:p>
            <a:pPr marL="0" indent="0" algn="ctr">
              <a:buNone/>
            </a:pPr>
            <a:r>
              <a:rPr lang="it-IT" sz="3400" dirty="0" err="1"/>
              <a:t>Perspectiva</a:t>
            </a:r>
            <a:r>
              <a:rPr lang="it-IT" sz="3400" dirty="0"/>
              <a:t> </a:t>
            </a:r>
            <a:r>
              <a:rPr lang="it-IT" sz="3400" dirty="0" err="1"/>
              <a:t>naturalis</a:t>
            </a:r>
            <a:r>
              <a:rPr lang="it-IT" sz="3400" dirty="0"/>
              <a:t> (o </a:t>
            </a:r>
            <a:r>
              <a:rPr lang="it-IT" sz="3400" dirty="0" err="1"/>
              <a:t>communis</a:t>
            </a:r>
            <a:r>
              <a:rPr lang="it-IT" sz="3400" dirty="0"/>
              <a:t>) </a:t>
            </a:r>
          </a:p>
          <a:p>
            <a:pPr marL="0" indent="0" algn="ctr">
              <a:buNone/>
            </a:pPr>
            <a:r>
              <a:rPr lang="it-IT" sz="3400" dirty="0" err="1"/>
              <a:t>Perspectiva</a:t>
            </a:r>
            <a:r>
              <a:rPr lang="it-IT" sz="3400" dirty="0"/>
              <a:t> </a:t>
            </a:r>
            <a:r>
              <a:rPr lang="it-IT" sz="3400" dirty="0" err="1"/>
              <a:t>artificialis</a:t>
            </a:r>
            <a:r>
              <a:rPr lang="it-IT" sz="3400" dirty="0"/>
              <a:t> (o </a:t>
            </a:r>
            <a:r>
              <a:rPr lang="it-IT" sz="3400" dirty="0" err="1"/>
              <a:t>pingendi</a:t>
            </a:r>
            <a:r>
              <a:rPr lang="it-IT" sz="3400" dirty="0"/>
              <a:t>)</a:t>
            </a:r>
          </a:p>
          <a:p>
            <a:pPr marL="0" indent="0">
              <a:buNone/>
            </a:pPr>
            <a:endParaRPr lang="it-IT" dirty="0"/>
          </a:p>
          <a:p>
            <a:pPr marL="0" indent="0">
              <a:buNone/>
            </a:pPr>
            <a:r>
              <a:rPr lang="it-IT" dirty="0"/>
              <a:t>Naturalismo matematizzato (</a:t>
            </a:r>
            <a:r>
              <a:rPr lang="it-IT" i="1" dirty="0" err="1"/>
              <a:t>imitatio</a:t>
            </a:r>
            <a:r>
              <a:rPr lang="it-IT" i="1" dirty="0"/>
              <a:t> </a:t>
            </a:r>
            <a:r>
              <a:rPr lang="it-IT" i="1" dirty="0" err="1"/>
              <a:t>naturae</a:t>
            </a:r>
            <a:r>
              <a:rPr lang="it-IT" dirty="0"/>
              <a:t>) vs «antinaturalismo» medievale</a:t>
            </a:r>
          </a:p>
        </p:txBody>
      </p:sp>
    </p:spTree>
    <p:extLst>
      <p:ext uri="{BB962C8B-B14F-4D97-AF65-F5344CB8AC3E}">
        <p14:creationId xmlns:p14="http://schemas.microsoft.com/office/powerpoint/2010/main" val="7266528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asellaDiTesto 5">
            <a:extLst>
              <a:ext uri="{FF2B5EF4-FFF2-40B4-BE49-F238E27FC236}">
                <a16:creationId xmlns:a16="http://schemas.microsoft.com/office/drawing/2014/main" id="{99C66A8B-B828-DD42-9C1A-C1110D507244}"/>
              </a:ext>
            </a:extLst>
          </p:cNvPr>
          <p:cNvSpPr txBox="1"/>
          <p:nvPr/>
        </p:nvSpPr>
        <p:spPr>
          <a:xfrm>
            <a:off x="609600" y="4787900"/>
            <a:ext cx="11176000" cy="1569660"/>
          </a:xfrm>
          <a:prstGeom prst="rect">
            <a:avLst/>
          </a:prstGeom>
          <a:noFill/>
        </p:spPr>
        <p:txBody>
          <a:bodyPr wrap="square" rtlCol="0">
            <a:spAutoFit/>
          </a:bodyPr>
          <a:lstStyle/>
          <a:p>
            <a:r>
              <a:rPr lang="it-IT" sz="2400" dirty="0"/>
              <a:t>[1525, 1538] </a:t>
            </a:r>
          </a:p>
          <a:p>
            <a:r>
              <a:rPr lang="it-IT" sz="2400" dirty="0"/>
              <a:t>«L’apparenza di un oggetto non è determinata solo dall’orientamento, dalla distanza, dall’illuminazione, </a:t>
            </a:r>
            <a:r>
              <a:rPr lang="it-IT" sz="2400" b="1" dirty="0"/>
              <a:t>ma da tutto ciò che conosciamo intorno a esso e dal nostro esercizio, dalle nostre abitudini e interessi</a:t>
            </a:r>
            <a:r>
              <a:rPr lang="it-IT" sz="2400" dirty="0"/>
              <a:t>» (Nelson </a:t>
            </a:r>
            <a:r>
              <a:rPr lang="it-IT" sz="2400" dirty="0" err="1"/>
              <a:t>Goodman</a:t>
            </a:r>
            <a:r>
              <a:rPr lang="it-IT" sz="2400" dirty="0"/>
              <a:t>, </a:t>
            </a:r>
            <a:r>
              <a:rPr lang="it-IT" sz="2400" i="1" dirty="0"/>
              <a:t>Linguaggi dell’arte</a:t>
            </a:r>
            <a:r>
              <a:rPr lang="it-IT" sz="2400" dirty="0"/>
              <a:t>, 25-26)</a:t>
            </a:r>
          </a:p>
        </p:txBody>
      </p:sp>
      <p:pic>
        <p:nvPicPr>
          <p:cNvPr id="7" name="Segnaposto contenuto 6">
            <a:extLst>
              <a:ext uri="{FF2B5EF4-FFF2-40B4-BE49-F238E27FC236}">
                <a16:creationId xmlns:a16="http://schemas.microsoft.com/office/drawing/2014/main" id="{7096896A-07F6-9F43-BCAB-72CCE1642C3F}"/>
              </a:ext>
            </a:extLst>
          </p:cNvPr>
          <p:cNvPicPr>
            <a:picLocks noGrp="1" noChangeAspect="1"/>
          </p:cNvPicPr>
          <p:nvPr>
            <p:ph idx="1"/>
          </p:nvPr>
        </p:nvPicPr>
        <p:blipFill>
          <a:blip r:embed="rId2"/>
          <a:stretch>
            <a:fillRect/>
          </a:stretch>
        </p:blipFill>
        <p:spPr>
          <a:xfrm>
            <a:off x="250248" y="904131"/>
            <a:ext cx="5121712" cy="3556744"/>
          </a:xfrm>
        </p:spPr>
      </p:pic>
      <p:pic>
        <p:nvPicPr>
          <p:cNvPr id="3" name="Immagine 2">
            <a:extLst>
              <a:ext uri="{FF2B5EF4-FFF2-40B4-BE49-F238E27FC236}">
                <a16:creationId xmlns:a16="http://schemas.microsoft.com/office/drawing/2014/main" id="{01EEE21B-FD71-FC4F-B533-2EE5BBE6F3AC}"/>
              </a:ext>
            </a:extLst>
          </p:cNvPr>
          <p:cNvPicPr>
            <a:picLocks noChangeAspect="1"/>
          </p:cNvPicPr>
          <p:nvPr/>
        </p:nvPicPr>
        <p:blipFill>
          <a:blip r:embed="rId3"/>
          <a:stretch>
            <a:fillRect/>
          </a:stretch>
        </p:blipFill>
        <p:spPr>
          <a:xfrm>
            <a:off x="5651500" y="1409700"/>
            <a:ext cx="6383020" cy="2279650"/>
          </a:xfrm>
          <a:prstGeom prst="rect">
            <a:avLst/>
          </a:prstGeom>
        </p:spPr>
      </p:pic>
    </p:spTree>
    <p:extLst>
      <p:ext uri="{BB962C8B-B14F-4D97-AF65-F5344CB8AC3E}">
        <p14:creationId xmlns:p14="http://schemas.microsoft.com/office/powerpoint/2010/main" val="1534732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37F4E53-7DCB-5C49-8DDE-D3850A69646B}"/>
              </a:ext>
            </a:extLst>
          </p:cNvPr>
          <p:cNvSpPr>
            <a:spLocks noGrp="1"/>
          </p:cNvSpPr>
          <p:nvPr>
            <p:ph idx="1"/>
          </p:nvPr>
        </p:nvSpPr>
        <p:spPr>
          <a:xfrm>
            <a:off x="660400" y="520700"/>
            <a:ext cx="10693400" cy="5892800"/>
          </a:xfrm>
        </p:spPr>
        <p:txBody>
          <a:bodyPr>
            <a:normAutofit lnSpcReduction="10000"/>
          </a:bodyPr>
          <a:lstStyle/>
          <a:p>
            <a:pPr marL="0" indent="0">
              <a:buNone/>
            </a:pPr>
            <a:r>
              <a:rPr lang="it-IT" b="1" dirty="0"/>
              <a:t>Leon Battista Alberti </a:t>
            </a:r>
            <a:r>
              <a:rPr lang="it-IT" dirty="0"/>
              <a:t>(Genova, 1406-Roma, 1472); </a:t>
            </a:r>
          </a:p>
          <a:p>
            <a:pPr marL="0" indent="0">
              <a:buNone/>
            </a:pPr>
            <a:r>
              <a:rPr lang="it-IT" i="1" dirty="0"/>
              <a:t>De </a:t>
            </a:r>
            <a:r>
              <a:rPr lang="it-IT" i="1" dirty="0" err="1"/>
              <a:t>pictura</a:t>
            </a:r>
            <a:r>
              <a:rPr lang="it-IT" i="1" dirty="0"/>
              <a:t> </a:t>
            </a:r>
            <a:r>
              <a:rPr lang="it-IT" dirty="0"/>
              <a:t>(1435) </a:t>
            </a:r>
          </a:p>
          <a:p>
            <a:pPr marL="0" indent="0">
              <a:buNone/>
            </a:pPr>
            <a:r>
              <a:rPr lang="it-IT" i="1" dirty="0"/>
              <a:t>De statua </a:t>
            </a:r>
            <a:r>
              <a:rPr lang="it-IT" dirty="0"/>
              <a:t>(1434-36 </a:t>
            </a:r>
            <a:r>
              <a:rPr lang="it-IT" dirty="0" err="1"/>
              <a:t>ca</a:t>
            </a:r>
            <a:r>
              <a:rPr lang="it-IT" dirty="0"/>
              <a:t>.)</a:t>
            </a:r>
          </a:p>
          <a:p>
            <a:pPr marL="0" indent="0">
              <a:buNone/>
            </a:pPr>
            <a:r>
              <a:rPr lang="it-IT" i="1" dirty="0"/>
              <a:t>De re </a:t>
            </a:r>
            <a:r>
              <a:rPr lang="it-IT" i="1" dirty="0" err="1"/>
              <a:t>aedificatoria</a:t>
            </a:r>
            <a:r>
              <a:rPr lang="it-IT" i="1" dirty="0"/>
              <a:t> </a:t>
            </a:r>
            <a:r>
              <a:rPr lang="it-IT" dirty="0"/>
              <a:t>(composto nel 1453 </a:t>
            </a:r>
            <a:r>
              <a:rPr lang="it-IT" dirty="0" err="1"/>
              <a:t>ca</a:t>
            </a:r>
            <a:r>
              <a:rPr lang="it-IT" dirty="0"/>
              <a:t>., pubblicato nel 1485)</a:t>
            </a:r>
          </a:p>
          <a:p>
            <a:pPr marL="0" indent="0">
              <a:buNone/>
            </a:pPr>
            <a:endParaRPr lang="it-IT" dirty="0"/>
          </a:p>
          <a:p>
            <a:pPr marL="0" indent="0">
              <a:buNone/>
            </a:pPr>
            <a:r>
              <a:rPr lang="it-IT" dirty="0"/>
              <a:t>	Ripensamento </a:t>
            </a:r>
            <a:r>
              <a:rPr lang="it-IT" b="1" dirty="0"/>
              <a:t>unitario</a:t>
            </a:r>
            <a:r>
              <a:rPr lang="it-IT" dirty="0"/>
              <a:t> delle tre arti figurative (pittura, scultura, architettura)</a:t>
            </a:r>
          </a:p>
          <a:p>
            <a:pPr marL="0" indent="0">
              <a:buNone/>
            </a:pPr>
            <a:r>
              <a:rPr lang="it-IT" dirty="0"/>
              <a:t>	Accentuazione della loro </a:t>
            </a:r>
            <a:r>
              <a:rPr lang="it-IT" b="1" dirty="0"/>
              <a:t>componente intellettuale </a:t>
            </a:r>
            <a:r>
              <a:rPr lang="it-IT" dirty="0"/>
              <a:t>(affinità delle arti visive con le discipline del quadrivio)</a:t>
            </a:r>
          </a:p>
          <a:p>
            <a:pPr marL="0" indent="0">
              <a:buNone/>
            </a:pPr>
            <a:r>
              <a:rPr lang="it-IT" dirty="0"/>
              <a:t>	Riabilitazione delle arti </a:t>
            </a:r>
            <a:r>
              <a:rPr lang="it-IT" b="1" dirty="0"/>
              <a:t>meccaniche</a:t>
            </a:r>
          </a:p>
          <a:p>
            <a:pPr marL="0" indent="0">
              <a:buNone/>
            </a:pPr>
            <a:r>
              <a:rPr lang="it-IT" dirty="0"/>
              <a:t>Arte: </a:t>
            </a:r>
            <a:r>
              <a:rPr lang="it-IT" i="1" dirty="0"/>
              <a:t>facere </a:t>
            </a:r>
            <a:r>
              <a:rPr lang="it-IT" i="1" dirty="0" err="1"/>
              <a:t>quidem</a:t>
            </a:r>
            <a:r>
              <a:rPr lang="it-IT" i="1" dirty="0"/>
              <a:t> </a:t>
            </a:r>
            <a:r>
              <a:rPr lang="it-IT" i="1" dirty="0" err="1"/>
              <a:t>aliquid</a:t>
            </a:r>
            <a:r>
              <a:rPr lang="it-IT" i="1" dirty="0"/>
              <a:t> </a:t>
            </a:r>
            <a:r>
              <a:rPr lang="it-IT" b="1" i="1" dirty="0"/>
              <a:t>certa</a:t>
            </a:r>
            <a:r>
              <a:rPr lang="it-IT" i="1" dirty="0"/>
              <a:t> </a:t>
            </a:r>
            <a:r>
              <a:rPr lang="it-IT" i="1" dirty="0" err="1"/>
              <a:t>cum</a:t>
            </a:r>
            <a:r>
              <a:rPr lang="it-IT" i="1" dirty="0"/>
              <a:t> </a:t>
            </a:r>
            <a:r>
              <a:rPr lang="it-IT" i="1" dirty="0" err="1"/>
              <a:t>ratione</a:t>
            </a:r>
            <a:r>
              <a:rPr lang="it-IT" i="1" dirty="0"/>
              <a:t> </a:t>
            </a:r>
            <a:r>
              <a:rPr lang="it-IT" dirty="0"/>
              <a:t>(</a:t>
            </a:r>
            <a:r>
              <a:rPr lang="it-IT" i="1" dirty="0"/>
              <a:t>De re </a:t>
            </a:r>
            <a:r>
              <a:rPr lang="it-IT" i="1" dirty="0" err="1"/>
              <a:t>aedificatoria</a:t>
            </a:r>
            <a:r>
              <a:rPr lang="it-IT" dirty="0"/>
              <a:t>, VI)</a:t>
            </a:r>
          </a:p>
          <a:p>
            <a:pPr marL="0" indent="0">
              <a:buNone/>
            </a:pPr>
            <a:r>
              <a:rPr lang="it-IT" dirty="0"/>
              <a:t>Fine di tutte le arti: giovare all’umanità e di rendere felice la vita (</a:t>
            </a:r>
            <a:r>
              <a:rPr lang="it-IT" i="1" dirty="0"/>
              <a:t>ad </a:t>
            </a:r>
            <a:r>
              <a:rPr lang="it-IT" i="1" dirty="0" err="1"/>
              <a:t>vitam</a:t>
            </a:r>
            <a:r>
              <a:rPr lang="it-IT" i="1" dirty="0"/>
              <a:t> bene </a:t>
            </a:r>
            <a:r>
              <a:rPr lang="it-IT" i="1" dirty="0" err="1"/>
              <a:t>beateque</a:t>
            </a:r>
            <a:r>
              <a:rPr lang="it-IT" i="1" dirty="0"/>
              <a:t> </a:t>
            </a:r>
            <a:r>
              <a:rPr lang="it-IT" i="1" dirty="0" err="1"/>
              <a:t>agere</a:t>
            </a:r>
            <a:r>
              <a:rPr lang="it-IT" dirty="0"/>
              <a:t>)</a:t>
            </a:r>
          </a:p>
          <a:p>
            <a:endParaRPr lang="it-IT" dirty="0"/>
          </a:p>
          <a:p>
            <a:pPr marL="0" indent="0">
              <a:buNone/>
            </a:pPr>
            <a:endParaRPr lang="it-IT" dirty="0"/>
          </a:p>
        </p:txBody>
      </p:sp>
    </p:spTree>
    <p:extLst>
      <p:ext uri="{BB962C8B-B14F-4D97-AF65-F5344CB8AC3E}">
        <p14:creationId xmlns:p14="http://schemas.microsoft.com/office/powerpoint/2010/main" val="29660747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3ADDE1E-3D4A-454D-9D6C-5ACADE9163FC}"/>
              </a:ext>
            </a:extLst>
          </p:cNvPr>
          <p:cNvSpPr>
            <a:spLocks noGrp="1"/>
          </p:cNvSpPr>
          <p:nvPr>
            <p:ph type="title"/>
          </p:nvPr>
        </p:nvSpPr>
        <p:spPr/>
        <p:txBody>
          <a:bodyPr/>
          <a:lstStyle/>
          <a:p>
            <a:r>
              <a:rPr lang="it-IT" b="1" dirty="0">
                <a:solidFill>
                  <a:srgbClr val="C00000"/>
                </a:solidFill>
              </a:rPr>
              <a:t>Ripensamento «unitario»</a:t>
            </a:r>
          </a:p>
        </p:txBody>
      </p:sp>
      <p:sp>
        <p:nvSpPr>
          <p:cNvPr id="3" name="Segnaposto contenuto 2">
            <a:extLst>
              <a:ext uri="{FF2B5EF4-FFF2-40B4-BE49-F238E27FC236}">
                <a16:creationId xmlns:a16="http://schemas.microsoft.com/office/drawing/2014/main" id="{DA99CBB3-AF20-5642-B811-2AE0BFFE8974}"/>
              </a:ext>
            </a:extLst>
          </p:cNvPr>
          <p:cNvSpPr>
            <a:spLocks noGrp="1"/>
          </p:cNvSpPr>
          <p:nvPr>
            <p:ph idx="1"/>
          </p:nvPr>
        </p:nvSpPr>
        <p:spPr/>
        <p:txBody>
          <a:bodyPr/>
          <a:lstStyle/>
          <a:p>
            <a:pPr marL="0" indent="0">
              <a:buNone/>
            </a:pPr>
            <a:r>
              <a:rPr lang="it-IT" dirty="0"/>
              <a:t>Pittura e scultura come arti “imparentate” (</a:t>
            </a:r>
            <a:r>
              <a:rPr lang="it-IT" b="1" dirty="0" err="1"/>
              <a:t>cognatus</a:t>
            </a:r>
            <a:r>
              <a:rPr lang="it-IT" dirty="0"/>
              <a:t> = consanguineo, della stessa origine); più in ombra la seconda perché maggiormente connessa alla fatica manuale: </a:t>
            </a:r>
          </a:p>
          <a:p>
            <a:pPr marL="0" indent="0">
              <a:buNone/>
            </a:pPr>
            <a:r>
              <a:rPr lang="it-IT" dirty="0"/>
              <a:t>«Sono certo queste arti cognate e da uno medesimo ingegno nutrite, la pittura insieme con la </a:t>
            </a:r>
            <a:r>
              <a:rPr lang="it-IT" dirty="0" err="1"/>
              <a:t>scoltura</a:t>
            </a:r>
            <a:r>
              <a:rPr lang="it-IT" dirty="0"/>
              <a:t>. Ma io sempre preposi l’ingegno del pittore, perché s’</a:t>
            </a:r>
            <a:r>
              <a:rPr lang="it-IT" dirty="0" err="1"/>
              <a:t>aopera</a:t>
            </a:r>
            <a:r>
              <a:rPr lang="it-IT" dirty="0"/>
              <a:t> in cosa più difficile» (</a:t>
            </a:r>
            <a:r>
              <a:rPr lang="it-IT" i="1" dirty="0"/>
              <a:t>De </a:t>
            </a:r>
            <a:r>
              <a:rPr lang="it-IT" i="1" dirty="0" err="1"/>
              <a:t>pictura</a:t>
            </a:r>
            <a:r>
              <a:rPr lang="it-IT" dirty="0"/>
              <a:t>, II)</a:t>
            </a:r>
          </a:p>
          <a:p>
            <a:pPr marL="0" indent="0">
              <a:buNone/>
            </a:pPr>
            <a:r>
              <a:rPr lang="it-IT" dirty="0"/>
              <a:t>Principi comuni di base: </a:t>
            </a:r>
            <a:r>
              <a:rPr lang="it-IT" b="1" dirty="0"/>
              <a:t>matematica e disegno</a:t>
            </a:r>
          </a:p>
          <a:p>
            <a:pPr marL="0" indent="0">
              <a:buNone/>
            </a:pPr>
            <a:r>
              <a:rPr lang="it-IT" b="1" dirty="0"/>
              <a:t>Un</a:t>
            </a:r>
            <a:r>
              <a:rPr lang="it-IT" dirty="0"/>
              <a:t> trattato per ciascuna: riconoscimento delle loro specificità</a:t>
            </a:r>
          </a:p>
          <a:p>
            <a:endParaRPr lang="it-IT" dirty="0"/>
          </a:p>
        </p:txBody>
      </p:sp>
    </p:spTree>
    <p:extLst>
      <p:ext uri="{BB962C8B-B14F-4D97-AF65-F5344CB8AC3E}">
        <p14:creationId xmlns:p14="http://schemas.microsoft.com/office/powerpoint/2010/main" val="42478096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1D6E26-1AD1-E845-B871-8C35265F5E3E}"/>
              </a:ext>
            </a:extLst>
          </p:cNvPr>
          <p:cNvSpPr>
            <a:spLocks noGrp="1"/>
          </p:cNvSpPr>
          <p:nvPr>
            <p:ph type="title"/>
          </p:nvPr>
        </p:nvSpPr>
        <p:spPr/>
        <p:txBody>
          <a:bodyPr/>
          <a:lstStyle/>
          <a:p>
            <a:r>
              <a:rPr lang="it-IT" b="1" i="1" dirty="0" err="1">
                <a:solidFill>
                  <a:srgbClr val="C00000"/>
                </a:solidFill>
              </a:rPr>
              <a:t>Firmitas</a:t>
            </a:r>
            <a:r>
              <a:rPr lang="it-IT" b="1" i="1" dirty="0">
                <a:solidFill>
                  <a:srgbClr val="C00000"/>
                </a:solidFill>
              </a:rPr>
              <a:t>, </a:t>
            </a:r>
            <a:r>
              <a:rPr lang="it-IT" b="1" i="1" dirty="0" err="1">
                <a:solidFill>
                  <a:srgbClr val="C00000"/>
                </a:solidFill>
              </a:rPr>
              <a:t>utilitas</a:t>
            </a:r>
            <a:r>
              <a:rPr lang="it-IT" b="1" i="1" dirty="0">
                <a:solidFill>
                  <a:srgbClr val="C00000"/>
                </a:solidFill>
              </a:rPr>
              <a:t>, </a:t>
            </a:r>
            <a:r>
              <a:rPr lang="it-IT" b="1" i="1" dirty="0" err="1">
                <a:solidFill>
                  <a:srgbClr val="C00000"/>
                </a:solidFill>
              </a:rPr>
              <a:t>elegantia</a:t>
            </a:r>
            <a:endParaRPr lang="it-IT" b="1" i="1" dirty="0">
              <a:solidFill>
                <a:srgbClr val="C00000"/>
              </a:solidFill>
            </a:endParaRPr>
          </a:p>
        </p:txBody>
      </p:sp>
      <p:sp>
        <p:nvSpPr>
          <p:cNvPr id="3" name="Segnaposto contenuto 2">
            <a:extLst>
              <a:ext uri="{FF2B5EF4-FFF2-40B4-BE49-F238E27FC236}">
                <a16:creationId xmlns:a16="http://schemas.microsoft.com/office/drawing/2014/main" id="{CCFD4BFF-3921-BE45-814F-084F7D0400D2}"/>
              </a:ext>
            </a:extLst>
          </p:cNvPr>
          <p:cNvSpPr>
            <a:spLocks noGrp="1"/>
          </p:cNvSpPr>
          <p:nvPr>
            <p:ph idx="1"/>
          </p:nvPr>
        </p:nvSpPr>
        <p:spPr/>
        <p:txBody>
          <a:bodyPr>
            <a:normAutofit/>
          </a:bodyPr>
          <a:lstStyle/>
          <a:p>
            <a:pPr marL="0" indent="0">
              <a:buNone/>
            </a:pPr>
            <a:r>
              <a:rPr lang="it-IT" i="1" dirty="0"/>
              <a:t>De re </a:t>
            </a:r>
            <a:r>
              <a:rPr lang="it-IT" i="1" dirty="0" err="1"/>
              <a:t>aedificatoria</a:t>
            </a:r>
            <a:endParaRPr lang="it-IT" i="1" dirty="0"/>
          </a:p>
          <a:p>
            <a:pPr marL="0" indent="0">
              <a:buNone/>
            </a:pPr>
            <a:r>
              <a:rPr lang="it-IT" dirty="0"/>
              <a:t>Tradizione vitruviana (I sec. </a:t>
            </a:r>
            <a:r>
              <a:rPr lang="it-IT" dirty="0" err="1"/>
              <a:t>a.C</a:t>
            </a:r>
            <a:r>
              <a:rPr lang="it-IT" dirty="0"/>
              <a:t>): massima solidità o durata, funzionalità, bellezza o eleganza formale quali elementi fondamentali di ogni opera architettonica </a:t>
            </a:r>
          </a:p>
          <a:p>
            <a:pPr marL="0" indent="0">
              <a:buNone/>
            </a:pPr>
            <a:endParaRPr lang="it-IT" dirty="0"/>
          </a:p>
          <a:p>
            <a:pPr marL="0" indent="0">
              <a:buNone/>
            </a:pPr>
            <a:r>
              <a:rPr lang="it-IT" dirty="0"/>
              <a:t>«Dei tre criteri fondamentali che informano la tecnica costruttiva in ogni campo – che gli edifici risultino adeguati alle loro funzioni, abbiano la massima solidità e durata, </a:t>
            </a:r>
            <a:r>
              <a:rPr lang="it-IT" b="1" dirty="0"/>
              <a:t>e siano eleganti e piacevoli nella forma </a:t>
            </a:r>
            <a:r>
              <a:rPr lang="it-IT" dirty="0"/>
              <a:t>– abbiamo terminato di trattare i primi due. </a:t>
            </a:r>
            <a:r>
              <a:rPr lang="it-IT" b="1" dirty="0"/>
              <a:t>Rimane dunque il terzo, che è di tutti il più nobile, oltreché indispensabile</a:t>
            </a:r>
            <a:r>
              <a:rPr lang="it-IT" dirty="0"/>
              <a:t>» (</a:t>
            </a:r>
            <a:r>
              <a:rPr lang="it-IT" i="1" dirty="0"/>
              <a:t>De re </a:t>
            </a:r>
            <a:r>
              <a:rPr lang="it-IT" i="1" dirty="0" err="1"/>
              <a:t>aedificatoria</a:t>
            </a:r>
            <a:r>
              <a:rPr lang="it-IT" dirty="0"/>
              <a:t>, VI) </a:t>
            </a:r>
          </a:p>
          <a:p>
            <a:endParaRPr lang="it-IT" dirty="0"/>
          </a:p>
        </p:txBody>
      </p:sp>
    </p:spTree>
    <p:extLst>
      <p:ext uri="{BB962C8B-B14F-4D97-AF65-F5344CB8AC3E}">
        <p14:creationId xmlns:p14="http://schemas.microsoft.com/office/powerpoint/2010/main" val="17340311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E2E6EA0-DBB0-E045-85AB-A1E1F3571609}"/>
              </a:ext>
            </a:extLst>
          </p:cNvPr>
          <p:cNvSpPr>
            <a:spLocks noGrp="1"/>
          </p:cNvSpPr>
          <p:nvPr>
            <p:ph idx="1"/>
          </p:nvPr>
        </p:nvSpPr>
        <p:spPr>
          <a:xfrm>
            <a:off x="558800" y="482600"/>
            <a:ext cx="11049000" cy="5668963"/>
          </a:xfrm>
        </p:spPr>
        <p:txBody>
          <a:bodyPr>
            <a:normAutofit fontScale="92500"/>
          </a:bodyPr>
          <a:lstStyle/>
          <a:p>
            <a:pPr marL="0" indent="0">
              <a:buNone/>
            </a:pPr>
            <a:r>
              <a:rPr lang="it-IT" dirty="0"/>
              <a:t>«Quando </a:t>
            </a:r>
            <a:r>
              <a:rPr lang="it-IT" b="1" dirty="0"/>
              <a:t>un’opera pecca in eleganza</a:t>
            </a:r>
            <a:r>
              <a:rPr lang="it-IT" dirty="0"/>
              <a:t>, il fatto che risponda alla necessità è cosa di scarsissimo peso, e che soddisfi alla comodità non appaga sufficientemente. Inoltre la </a:t>
            </a:r>
            <a:r>
              <a:rPr lang="it-IT" b="1" dirty="0"/>
              <a:t>bellezza</a:t>
            </a:r>
            <a:r>
              <a:rPr lang="it-IT" dirty="0"/>
              <a:t> è qualità siffatta da contribuire in modo cospicuo alla comodità e perfino alla durata dell’edificio. </a:t>
            </a:r>
          </a:p>
          <a:p>
            <a:pPr marL="0" indent="0">
              <a:buNone/>
            </a:pPr>
            <a:r>
              <a:rPr lang="it-IT" dirty="0"/>
              <a:t>Giacché nessuno potrà negare di sentirsi più a suo agio abitando tra pareti ornate che tra pareti spoglie [...]. </a:t>
            </a:r>
          </a:p>
          <a:p>
            <a:pPr marL="0" indent="0">
              <a:buNone/>
            </a:pPr>
            <a:r>
              <a:rPr lang="it-IT" dirty="0"/>
              <a:t>Conviene dunque rivolgere ogni sollecitudine e ogni spesa possibile al fine che l’opera riesca </a:t>
            </a:r>
            <a:r>
              <a:rPr lang="it-IT" b="1" dirty="0"/>
              <a:t>non soltanto funzionale e confortevole</a:t>
            </a:r>
            <a:r>
              <a:rPr lang="it-IT" dirty="0"/>
              <a:t>, ma soprattutto ben adornata e gradita alla vista, sicché chi abbia ad osservarla debba convenire che tale spesa non poteva impiegarsi meglio di così» (</a:t>
            </a:r>
            <a:r>
              <a:rPr lang="it-IT" i="1" dirty="0"/>
              <a:t>De re </a:t>
            </a:r>
            <a:r>
              <a:rPr lang="it-IT" i="1" dirty="0" err="1"/>
              <a:t>aedificatoria</a:t>
            </a:r>
            <a:r>
              <a:rPr lang="it-IT" dirty="0"/>
              <a:t>, ivi).</a:t>
            </a:r>
          </a:p>
          <a:p>
            <a:pPr marL="0" indent="0">
              <a:buNone/>
            </a:pPr>
            <a:endParaRPr lang="it-IT" dirty="0"/>
          </a:p>
          <a:p>
            <a:pPr marL="0" indent="0">
              <a:buNone/>
            </a:pPr>
            <a:r>
              <a:rPr lang="it-IT" dirty="0"/>
              <a:t>Ma: «ciò che si legge nelle opere storiche e poetiche, a proposito di porte rivestite d’oro, d’avorio, di sculture, così pesanti da poter essere aperte soltanto da molti uomini e da incutere spavento con il fragore» (</a:t>
            </a:r>
            <a:r>
              <a:rPr lang="it-IT" i="1" dirty="0"/>
              <a:t>De re </a:t>
            </a:r>
            <a:r>
              <a:rPr lang="it-IT" i="1" dirty="0" err="1"/>
              <a:t>aedificatoria</a:t>
            </a:r>
            <a:r>
              <a:rPr lang="it-IT" dirty="0"/>
              <a:t>, VII)</a:t>
            </a:r>
          </a:p>
          <a:p>
            <a:endParaRPr lang="it-IT" dirty="0"/>
          </a:p>
        </p:txBody>
      </p:sp>
    </p:spTree>
    <p:extLst>
      <p:ext uri="{BB962C8B-B14F-4D97-AF65-F5344CB8AC3E}">
        <p14:creationId xmlns:p14="http://schemas.microsoft.com/office/powerpoint/2010/main" val="6462434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B939606-BB0E-8C4E-876C-BB0222FE75D7}"/>
              </a:ext>
            </a:extLst>
          </p:cNvPr>
          <p:cNvSpPr>
            <a:spLocks noGrp="1"/>
          </p:cNvSpPr>
          <p:nvPr>
            <p:ph type="title"/>
          </p:nvPr>
        </p:nvSpPr>
        <p:spPr>
          <a:xfrm>
            <a:off x="812800" y="365125"/>
            <a:ext cx="10515600" cy="1325563"/>
          </a:xfrm>
        </p:spPr>
        <p:txBody>
          <a:bodyPr/>
          <a:lstStyle/>
          <a:p>
            <a:r>
              <a:rPr lang="it-IT" b="1" dirty="0">
                <a:solidFill>
                  <a:srgbClr val="C00000"/>
                </a:solidFill>
              </a:rPr>
              <a:t>Il concetto di «</a:t>
            </a:r>
            <a:r>
              <a:rPr lang="it-IT" b="1" dirty="0" err="1">
                <a:solidFill>
                  <a:srgbClr val="C00000"/>
                </a:solidFill>
              </a:rPr>
              <a:t>concinnitas</a:t>
            </a:r>
            <a:r>
              <a:rPr lang="it-IT" b="1" dirty="0">
                <a:solidFill>
                  <a:srgbClr val="C00000"/>
                </a:solidFill>
              </a:rPr>
              <a:t>»</a:t>
            </a:r>
          </a:p>
        </p:txBody>
      </p:sp>
      <p:sp>
        <p:nvSpPr>
          <p:cNvPr id="3" name="Segnaposto contenuto 2">
            <a:extLst>
              <a:ext uri="{FF2B5EF4-FFF2-40B4-BE49-F238E27FC236}">
                <a16:creationId xmlns:a16="http://schemas.microsoft.com/office/drawing/2014/main" id="{683F97FB-4A4A-684D-AEA2-5F46909A1100}"/>
              </a:ext>
            </a:extLst>
          </p:cNvPr>
          <p:cNvSpPr>
            <a:spLocks noGrp="1"/>
          </p:cNvSpPr>
          <p:nvPr>
            <p:ph idx="1"/>
          </p:nvPr>
        </p:nvSpPr>
        <p:spPr>
          <a:xfrm>
            <a:off x="812800" y="1690688"/>
            <a:ext cx="10515600" cy="4486275"/>
          </a:xfrm>
        </p:spPr>
        <p:txBody>
          <a:bodyPr>
            <a:normAutofit lnSpcReduction="10000"/>
          </a:bodyPr>
          <a:lstStyle/>
          <a:p>
            <a:pPr marL="0" indent="0">
              <a:buNone/>
            </a:pPr>
            <a:r>
              <a:rPr lang="it-IT" dirty="0"/>
              <a:t>Nel libro VI del </a:t>
            </a:r>
            <a:r>
              <a:rPr lang="it-IT" i="1" dirty="0"/>
              <a:t>De re </a:t>
            </a:r>
            <a:r>
              <a:rPr lang="it-IT" i="1" dirty="0" err="1"/>
              <a:t>ædificatoria</a:t>
            </a:r>
            <a:r>
              <a:rPr lang="it-IT" i="1" dirty="0"/>
              <a:t> </a:t>
            </a:r>
            <a:r>
              <a:rPr lang="it-IT" dirty="0"/>
              <a:t>la bellezza è definita come: «l’armonia [</a:t>
            </a:r>
            <a:r>
              <a:rPr lang="it-IT" b="1" dirty="0" err="1"/>
              <a:t>concinnitas</a:t>
            </a:r>
            <a:r>
              <a:rPr lang="it-IT" dirty="0"/>
              <a:t>] tra tutte le membra, nell’unità di cui fan parte, fondata sopra una </a:t>
            </a:r>
            <a:r>
              <a:rPr lang="it-IT" b="1" dirty="0"/>
              <a:t>legge precisa</a:t>
            </a:r>
            <a:r>
              <a:rPr lang="it-IT" dirty="0"/>
              <a:t>, per modo che non si possa aggiungere o togliere o cambiare nulla se non in peggio»</a:t>
            </a:r>
          </a:p>
          <a:p>
            <a:pPr marL="0" indent="0">
              <a:buNone/>
            </a:pPr>
            <a:r>
              <a:rPr lang="it-IT" dirty="0"/>
              <a:t>- presente in diversi autori latini. Originariamente, però, non veniva riferito al bello e, pur richiamandosi all’idea di </a:t>
            </a:r>
            <a:r>
              <a:rPr lang="it-IT" b="1" dirty="0"/>
              <a:t>accordo e congruità</a:t>
            </a:r>
            <a:r>
              <a:rPr lang="it-IT" dirty="0"/>
              <a:t>, assumeva nei vari scrittori sfumature diverse [probabilmente mutuato, in Alberti, da Cicerone]</a:t>
            </a:r>
          </a:p>
          <a:p>
            <a:pPr marL="0" indent="0">
              <a:buNone/>
            </a:pPr>
            <a:r>
              <a:rPr lang="it-IT" dirty="0"/>
              <a:t>Compito della </a:t>
            </a:r>
            <a:r>
              <a:rPr lang="it-IT" b="1" dirty="0" err="1"/>
              <a:t>concinnitas</a:t>
            </a:r>
            <a:r>
              <a:rPr lang="it-IT" dirty="0"/>
              <a:t>: «ordinare secondo leggi precise le parti che altrimenti per propria natura sarebbero ben distinte tra loro, di modo che il loro aspetto presenti una reciproca concordanza» (</a:t>
            </a:r>
            <a:r>
              <a:rPr lang="it-IT" i="1" dirty="0"/>
              <a:t>De re </a:t>
            </a:r>
            <a:r>
              <a:rPr lang="it-IT" i="1" dirty="0" err="1"/>
              <a:t>aedificatoria</a:t>
            </a:r>
            <a:r>
              <a:rPr lang="it-IT" dirty="0"/>
              <a:t>, IX)</a:t>
            </a:r>
          </a:p>
          <a:p>
            <a:pPr marL="0" indent="0">
              <a:buNone/>
            </a:pPr>
            <a:endParaRPr lang="it-IT" dirty="0"/>
          </a:p>
          <a:p>
            <a:endParaRPr lang="it-IT" dirty="0"/>
          </a:p>
        </p:txBody>
      </p:sp>
    </p:spTree>
    <p:extLst>
      <p:ext uri="{BB962C8B-B14F-4D97-AF65-F5344CB8AC3E}">
        <p14:creationId xmlns:p14="http://schemas.microsoft.com/office/powerpoint/2010/main" val="11074154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0B474F-6ACC-CB4B-BF8F-63A5D7D891C1}"/>
              </a:ext>
            </a:extLst>
          </p:cNvPr>
          <p:cNvSpPr>
            <a:spLocks noGrp="1"/>
          </p:cNvSpPr>
          <p:nvPr>
            <p:ph type="title"/>
          </p:nvPr>
        </p:nvSpPr>
        <p:spPr/>
        <p:txBody>
          <a:bodyPr/>
          <a:lstStyle/>
          <a:p>
            <a:r>
              <a:rPr lang="it-IT" b="1" dirty="0">
                <a:solidFill>
                  <a:srgbClr val="C00000"/>
                </a:solidFill>
              </a:rPr>
              <a:t>Il concetto di «</a:t>
            </a:r>
            <a:r>
              <a:rPr lang="it-IT" b="1" dirty="0" err="1">
                <a:solidFill>
                  <a:srgbClr val="C00000"/>
                </a:solidFill>
              </a:rPr>
              <a:t>concinnitas</a:t>
            </a:r>
            <a:r>
              <a:rPr lang="it-IT" b="1" dirty="0">
                <a:solidFill>
                  <a:srgbClr val="C00000"/>
                </a:solidFill>
              </a:rPr>
              <a:t>» II</a:t>
            </a:r>
            <a:endParaRPr lang="it-IT" dirty="0"/>
          </a:p>
        </p:txBody>
      </p:sp>
      <p:sp>
        <p:nvSpPr>
          <p:cNvPr id="3" name="Segnaposto contenuto 2">
            <a:extLst>
              <a:ext uri="{FF2B5EF4-FFF2-40B4-BE49-F238E27FC236}">
                <a16:creationId xmlns:a16="http://schemas.microsoft.com/office/drawing/2014/main" id="{251BDE1D-E1CA-6049-810F-A902CDA3D5D4}"/>
              </a:ext>
            </a:extLst>
          </p:cNvPr>
          <p:cNvSpPr>
            <a:spLocks noGrp="1"/>
          </p:cNvSpPr>
          <p:nvPr>
            <p:ph idx="1"/>
          </p:nvPr>
        </p:nvSpPr>
        <p:spPr/>
        <p:txBody>
          <a:bodyPr>
            <a:normAutofit/>
          </a:bodyPr>
          <a:lstStyle/>
          <a:p>
            <a:pPr marL="0" indent="0">
              <a:buNone/>
            </a:pPr>
            <a:r>
              <a:rPr lang="it-IT" dirty="0"/>
              <a:t>La «legge fondamentale e più esatta della natura» (</a:t>
            </a:r>
            <a:r>
              <a:rPr lang="it-IT" i="1" dirty="0"/>
              <a:t>De re </a:t>
            </a:r>
            <a:r>
              <a:rPr lang="it-IT" i="1" dirty="0" err="1"/>
              <a:t>aedificatoria</a:t>
            </a:r>
            <a:r>
              <a:rPr lang="it-IT" dirty="0"/>
              <a:t>, IX)</a:t>
            </a:r>
          </a:p>
          <a:p>
            <a:pPr marL="0" indent="0">
              <a:buNone/>
            </a:pPr>
            <a:r>
              <a:rPr lang="it-IT" dirty="0"/>
              <a:t>Legge che regola </a:t>
            </a:r>
            <a:r>
              <a:rPr lang="it-IT" b="1" dirty="0"/>
              <a:t>ogni attività umana </a:t>
            </a:r>
            <a:r>
              <a:rPr lang="it-IT" dirty="0"/>
              <a:t>dalla sfera sociale a quella politica, da quella morale a quella artistica</a:t>
            </a:r>
          </a:p>
          <a:p>
            <a:pPr marL="0" indent="0">
              <a:buNone/>
            </a:pPr>
            <a:r>
              <a:rPr lang="it-IT" dirty="0"/>
              <a:t>Il suo campo d’azione «abbraccia l’intera vita dell’uomo e le sue leggi; presiede alla natura tutta quanta. Giacché tutto ciò che si manifesta in natura è regolato dalle norme della </a:t>
            </a:r>
            <a:r>
              <a:rPr lang="it-IT" dirty="0" err="1"/>
              <a:t>concinnitas</a:t>
            </a:r>
            <a:r>
              <a:rPr lang="it-IT" dirty="0"/>
              <a:t>; e la natura non ha tendenza più forte che quella di far sì che tutti i suoi prodotti riescano assolutamente perfetti» (</a:t>
            </a:r>
            <a:r>
              <a:rPr lang="it-IT" i="1" dirty="0"/>
              <a:t>De re </a:t>
            </a:r>
            <a:r>
              <a:rPr lang="it-IT" i="1" dirty="0" err="1"/>
              <a:t>aedificatoria</a:t>
            </a:r>
            <a:r>
              <a:rPr lang="it-IT" dirty="0"/>
              <a:t>, IX)</a:t>
            </a:r>
          </a:p>
        </p:txBody>
      </p:sp>
    </p:spTree>
    <p:extLst>
      <p:ext uri="{BB962C8B-B14F-4D97-AF65-F5344CB8AC3E}">
        <p14:creationId xmlns:p14="http://schemas.microsoft.com/office/powerpoint/2010/main" val="36995533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80132B-E4F6-9441-BEBB-5987E156E1ED}"/>
              </a:ext>
            </a:extLst>
          </p:cNvPr>
          <p:cNvSpPr>
            <a:spLocks noGrp="1"/>
          </p:cNvSpPr>
          <p:nvPr>
            <p:ph type="title"/>
          </p:nvPr>
        </p:nvSpPr>
        <p:spPr>
          <a:xfrm>
            <a:off x="546100" y="236537"/>
            <a:ext cx="10515600" cy="1325563"/>
          </a:xfrm>
        </p:spPr>
        <p:txBody>
          <a:bodyPr/>
          <a:lstStyle/>
          <a:p>
            <a:r>
              <a:rPr lang="it-IT" b="1" dirty="0">
                <a:solidFill>
                  <a:srgbClr val="C00000"/>
                </a:solidFill>
              </a:rPr>
              <a:t>Il concetto di «</a:t>
            </a:r>
            <a:r>
              <a:rPr lang="it-IT" b="1" dirty="0" err="1">
                <a:solidFill>
                  <a:srgbClr val="C00000"/>
                </a:solidFill>
              </a:rPr>
              <a:t>concinnitas</a:t>
            </a:r>
            <a:r>
              <a:rPr lang="it-IT" b="1" dirty="0">
                <a:solidFill>
                  <a:srgbClr val="C00000"/>
                </a:solidFill>
              </a:rPr>
              <a:t>» III</a:t>
            </a:r>
            <a:endParaRPr lang="it-IT" dirty="0"/>
          </a:p>
        </p:txBody>
      </p:sp>
      <p:sp>
        <p:nvSpPr>
          <p:cNvPr id="3" name="Segnaposto contenuto 2">
            <a:extLst>
              <a:ext uri="{FF2B5EF4-FFF2-40B4-BE49-F238E27FC236}">
                <a16:creationId xmlns:a16="http://schemas.microsoft.com/office/drawing/2014/main" id="{21AC2332-45A6-3E4A-B120-69BB8FAD2C91}"/>
              </a:ext>
            </a:extLst>
          </p:cNvPr>
          <p:cNvSpPr>
            <a:spLocks noGrp="1"/>
          </p:cNvSpPr>
          <p:nvPr>
            <p:ph idx="1"/>
          </p:nvPr>
        </p:nvSpPr>
        <p:spPr>
          <a:xfrm>
            <a:off x="546100" y="1460500"/>
            <a:ext cx="11366500" cy="5397500"/>
          </a:xfrm>
        </p:spPr>
        <p:txBody>
          <a:bodyPr>
            <a:normAutofit fontScale="92500" lnSpcReduction="20000"/>
          </a:bodyPr>
          <a:lstStyle/>
          <a:p>
            <a:pPr marL="0" indent="0">
              <a:buNone/>
            </a:pPr>
            <a:r>
              <a:rPr lang="it-IT" dirty="0"/>
              <a:t>Nello specifico dell’arte architettonica la </a:t>
            </a:r>
            <a:r>
              <a:rPr lang="it-IT" dirty="0" err="1"/>
              <a:t>concinnitas</a:t>
            </a:r>
            <a:r>
              <a:rPr lang="it-IT" dirty="0"/>
              <a:t> opera sulla base di  tre criteri fondamentali, dai quali scaturisce [dalla loro </a:t>
            </a:r>
            <a:r>
              <a:rPr lang="it-IT" b="1" dirty="0"/>
              <a:t>combinazione</a:t>
            </a:r>
            <a:r>
              <a:rPr lang="it-IT" dirty="0"/>
              <a:t>] la bellezza: </a:t>
            </a:r>
          </a:p>
          <a:p>
            <a:pPr marL="0" indent="0">
              <a:buNone/>
            </a:pPr>
            <a:r>
              <a:rPr lang="it-IT" b="1" dirty="0" err="1"/>
              <a:t>numerus</a:t>
            </a:r>
            <a:r>
              <a:rPr lang="it-IT" dirty="0"/>
              <a:t> (numero), </a:t>
            </a:r>
            <a:r>
              <a:rPr lang="it-IT" b="1" dirty="0" err="1"/>
              <a:t>finitio</a:t>
            </a:r>
            <a:r>
              <a:rPr lang="it-IT" dirty="0"/>
              <a:t> (delimitazione), </a:t>
            </a:r>
            <a:r>
              <a:rPr lang="it-IT" b="1" dirty="0" err="1"/>
              <a:t>collocatio</a:t>
            </a:r>
            <a:r>
              <a:rPr lang="it-IT" dirty="0"/>
              <a:t> (collocazione). </a:t>
            </a:r>
          </a:p>
          <a:p>
            <a:pPr marL="0" indent="0">
              <a:buNone/>
            </a:pPr>
            <a:r>
              <a:rPr lang="it-IT" b="1" dirty="0" err="1"/>
              <a:t>Numerus</a:t>
            </a:r>
            <a:r>
              <a:rPr lang="it-IT" dirty="0"/>
              <a:t>: scelta del numero adatto per le diverse componenti strutturali dell’edificio (colonne, angoli etc.) e le sue diverse aperture (le membrature sempre di numero pari, le aperture dispari)</a:t>
            </a:r>
          </a:p>
          <a:p>
            <a:pPr marL="0" indent="0">
              <a:buNone/>
            </a:pPr>
            <a:r>
              <a:rPr lang="it-IT" b="1" dirty="0" err="1"/>
              <a:t>Finitio</a:t>
            </a:r>
            <a:r>
              <a:rPr lang="it-IT" dirty="0"/>
              <a:t>: reciproca corrispondenza tra le linee (lunghezza, larghezza, altezza) che definiscono le dimensioni; </a:t>
            </a:r>
          </a:p>
          <a:p>
            <a:pPr marL="0" indent="0">
              <a:buNone/>
            </a:pPr>
            <a:r>
              <a:rPr lang="it-IT" b="1" dirty="0" err="1"/>
              <a:t>Collocatio</a:t>
            </a:r>
            <a:r>
              <a:rPr lang="it-IT" dirty="0"/>
              <a:t>: ripartizione degli elementi in base alla loro posizione, e in base ai </a:t>
            </a:r>
            <a:r>
              <a:rPr lang="it-IT" dirty="0" err="1"/>
              <a:t>rappori</a:t>
            </a:r>
            <a:r>
              <a:rPr lang="it-IT" dirty="0"/>
              <a:t> con l’ambiente</a:t>
            </a:r>
          </a:p>
          <a:p>
            <a:pPr marL="0" indent="0">
              <a:buNone/>
            </a:pPr>
            <a:r>
              <a:rPr lang="it-IT" dirty="0"/>
              <a:t>[</a:t>
            </a:r>
            <a:r>
              <a:rPr lang="it-IT" i="1" dirty="0" err="1"/>
              <a:t>Imitatio</a:t>
            </a:r>
            <a:r>
              <a:rPr lang="it-IT" i="1" dirty="0"/>
              <a:t> </a:t>
            </a:r>
            <a:r>
              <a:rPr lang="it-IT" i="1" dirty="0" err="1"/>
              <a:t>naturae</a:t>
            </a:r>
            <a:r>
              <a:rPr lang="it-IT" dirty="0"/>
              <a:t>: «non esiste animale che si regga o si muova su un numero di piedi dispari. Viceversa le aperture non erano mai fatte in numero pari; e anche questo risponde alle norme della natura, come è verificabile dal fatto che negli animali sono bensì in numero pari orecchie, occhi, e narici, posti ai lati, ma nel centro si trova la bocca una e ben ampia» (</a:t>
            </a:r>
            <a:r>
              <a:rPr lang="it-IT" i="1" dirty="0"/>
              <a:t>De re </a:t>
            </a:r>
            <a:r>
              <a:rPr lang="it-IT" i="1" dirty="0" err="1"/>
              <a:t>aedificatoria</a:t>
            </a:r>
            <a:r>
              <a:rPr lang="it-IT" dirty="0"/>
              <a:t>, IX, 5).</a:t>
            </a:r>
          </a:p>
          <a:p>
            <a:pPr marL="0" indent="0">
              <a:buNone/>
            </a:pPr>
            <a:endParaRPr lang="it-IT" dirty="0"/>
          </a:p>
        </p:txBody>
      </p:sp>
    </p:spTree>
    <p:extLst>
      <p:ext uri="{BB962C8B-B14F-4D97-AF65-F5344CB8AC3E}">
        <p14:creationId xmlns:p14="http://schemas.microsoft.com/office/powerpoint/2010/main" val="1124627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293A690-9B45-FC40-A4B6-D2B161AFFCCC}"/>
              </a:ext>
            </a:extLst>
          </p:cNvPr>
          <p:cNvSpPr>
            <a:spLocks noGrp="1"/>
          </p:cNvSpPr>
          <p:nvPr>
            <p:ph type="title"/>
          </p:nvPr>
        </p:nvSpPr>
        <p:spPr>
          <a:xfrm>
            <a:off x="695325" y="365125"/>
            <a:ext cx="10515600" cy="1325563"/>
          </a:xfrm>
        </p:spPr>
        <p:txBody>
          <a:bodyPr/>
          <a:lstStyle/>
          <a:p>
            <a:r>
              <a:rPr lang="it-IT" b="1" dirty="0">
                <a:solidFill>
                  <a:srgbClr val="C00000"/>
                </a:solidFill>
              </a:rPr>
              <a:t>Non creatività dell’arte</a:t>
            </a:r>
          </a:p>
        </p:txBody>
      </p:sp>
      <p:sp>
        <p:nvSpPr>
          <p:cNvPr id="3" name="Segnaposto contenuto 2">
            <a:extLst>
              <a:ext uri="{FF2B5EF4-FFF2-40B4-BE49-F238E27FC236}">
                <a16:creationId xmlns:a16="http://schemas.microsoft.com/office/drawing/2014/main" id="{3AE2999E-6CEA-CD43-8423-DDC09418FCBC}"/>
              </a:ext>
            </a:extLst>
          </p:cNvPr>
          <p:cNvSpPr>
            <a:spLocks noGrp="1"/>
          </p:cNvSpPr>
          <p:nvPr>
            <p:ph idx="1"/>
          </p:nvPr>
        </p:nvSpPr>
        <p:spPr/>
        <p:txBody>
          <a:bodyPr>
            <a:normAutofit fontScale="92500" lnSpcReduction="10000"/>
          </a:bodyPr>
          <a:lstStyle/>
          <a:p>
            <a:pPr marL="0" indent="0">
              <a:buNone/>
            </a:pPr>
            <a:r>
              <a:rPr lang="it-IT" dirty="0"/>
              <a:t>«Ricorda che non puoi fare nulla da solo, rifletti sul fatto che tu non hai e non pensi niente se non ciò che è voluto da Dio, ma credendo, avendo fede e rendendo grazia, devi alla divina compassione qualunque cosa tu sappia o sia in grado di fare»</a:t>
            </a:r>
          </a:p>
          <a:p>
            <a:pPr marL="0" indent="0">
              <a:buNone/>
            </a:pPr>
            <a:r>
              <a:rPr lang="it-IT" i="1" dirty="0"/>
              <a:t>Schedula </a:t>
            </a:r>
            <a:r>
              <a:rPr lang="it-IT" i="1" dirty="0" err="1"/>
              <a:t>diversarum</a:t>
            </a:r>
            <a:r>
              <a:rPr lang="it-IT" i="1" dirty="0"/>
              <a:t> </a:t>
            </a:r>
            <a:r>
              <a:rPr lang="it-IT" i="1" dirty="0" err="1"/>
              <a:t>artium</a:t>
            </a:r>
            <a:r>
              <a:rPr lang="it-IT" i="1" dirty="0"/>
              <a:t> </a:t>
            </a:r>
            <a:r>
              <a:rPr lang="it-IT" dirty="0"/>
              <a:t>(1125 </a:t>
            </a:r>
            <a:r>
              <a:rPr lang="it-IT" dirty="0" err="1"/>
              <a:t>ca</a:t>
            </a:r>
            <a:r>
              <a:rPr lang="it-IT" dirty="0"/>
              <a:t>.), padre </a:t>
            </a:r>
            <a:r>
              <a:rPr lang="it-IT" dirty="0" err="1"/>
              <a:t>Teoﬁlo</a:t>
            </a:r>
            <a:r>
              <a:rPr lang="it-IT" dirty="0"/>
              <a:t>, prologo libro terzo</a:t>
            </a:r>
          </a:p>
          <a:p>
            <a:pPr marL="0" indent="0">
              <a:buNone/>
            </a:pPr>
            <a:endParaRPr lang="it-IT" dirty="0"/>
          </a:p>
          <a:p>
            <a:pPr marL="0" indent="0">
              <a:buNone/>
            </a:pPr>
            <a:r>
              <a:rPr lang="it-IT" dirty="0"/>
              <a:t>Roman de la Rose; 1237, Guillaume de </a:t>
            </a:r>
            <a:r>
              <a:rPr lang="it-IT" dirty="0" err="1"/>
              <a:t>Lorris</a:t>
            </a:r>
            <a:r>
              <a:rPr lang="it-IT" dirty="0"/>
              <a:t>; portato a compimento da Jean de </a:t>
            </a:r>
            <a:r>
              <a:rPr lang="it-IT" dirty="0" err="1"/>
              <a:t>Meun</a:t>
            </a:r>
            <a:r>
              <a:rPr lang="it-IT" dirty="0"/>
              <a:t> tra 1275 e 1280: descrive l’arte come un mendicante che, povero di scienza ma </a:t>
            </a:r>
            <a:r>
              <a:rPr lang="it-IT" b="1" dirty="0"/>
              <a:t>desideroso di imitare la capacità generativa della Natura</a:t>
            </a:r>
            <a:r>
              <a:rPr lang="it-IT" dirty="0"/>
              <a:t>, prega la ministra di Dio perché gli insegni quella scienza divina che le permette di conferire vita a ciò che produce</a:t>
            </a:r>
          </a:p>
          <a:p>
            <a:endParaRPr lang="it-IT" dirty="0"/>
          </a:p>
          <a:p>
            <a:endParaRPr lang="it-IT" dirty="0"/>
          </a:p>
        </p:txBody>
      </p:sp>
    </p:spTree>
    <p:extLst>
      <p:ext uri="{BB962C8B-B14F-4D97-AF65-F5344CB8AC3E}">
        <p14:creationId xmlns:p14="http://schemas.microsoft.com/office/powerpoint/2010/main" val="90704459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8B92AE-3E5D-2D43-AAB5-2300D727474E}"/>
              </a:ext>
            </a:extLst>
          </p:cNvPr>
          <p:cNvSpPr>
            <a:spLocks noGrp="1"/>
          </p:cNvSpPr>
          <p:nvPr>
            <p:ph type="title"/>
          </p:nvPr>
        </p:nvSpPr>
        <p:spPr>
          <a:xfrm>
            <a:off x="596900" y="250825"/>
            <a:ext cx="10515600" cy="1325563"/>
          </a:xfrm>
        </p:spPr>
        <p:txBody>
          <a:bodyPr/>
          <a:lstStyle/>
          <a:p>
            <a:r>
              <a:rPr lang="it-IT" b="1" dirty="0">
                <a:solidFill>
                  <a:srgbClr val="C00000"/>
                </a:solidFill>
              </a:rPr>
              <a:t>Bellezza «organica»</a:t>
            </a:r>
          </a:p>
        </p:txBody>
      </p:sp>
      <p:sp>
        <p:nvSpPr>
          <p:cNvPr id="3" name="Segnaposto contenuto 2">
            <a:extLst>
              <a:ext uri="{FF2B5EF4-FFF2-40B4-BE49-F238E27FC236}">
                <a16:creationId xmlns:a16="http://schemas.microsoft.com/office/drawing/2014/main" id="{B18FC5DB-EF43-AB44-9141-C4C70BEC64F9}"/>
              </a:ext>
            </a:extLst>
          </p:cNvPr>
          <p:cNvSpPr>
            <a:spLocks noGrp="1"/>
          </p:cNvSpPr>
          <p:nvPr>
            <p:ph idx="1"/>
          </p:nvPr>
        </p:nvSpPr>
        <p:spPr>
          <a:xfrm>
            <a:off x="596900" y="1576388"/>
            <a:ext cx="10756900" cy="4951412"/>
          </a:xfrm>
        </p:spPr>
        <p:txBody>
          <a:bodyPr>
            <a:normAutofit lnSpcReduction="10000"/>
          </a:bodyPr>
          <a:lstStyle/>
          <a:p>
            <a:pPr marL="0" indent="0">
              <a:buNone/>
            </a:pPr>
            <a:r>
              <a:rPr lang="it-IT" dirty="0"/>
              <a:t>«Come nell’organismo animale ogni membro si accorda con gli altri, così nell’edificio ogni parte deve accordarsi con le altre. [...] </a:t>
            </a:r>
          </a:p>
          <a:p>
            <a:pPr marL="0" indent="0">
              <a:buNone/>
            </a:pPr>
            <a:r>
              <a:rPr lang="it-IT" dirty="0"/>
              <a:t>Quindi ciascun membro deve avere il luogo e la posizione più opportuni: non occuperà più spazio di quanto sia utile, né meno di quanto ne esiga il decoro; né sarà collocato in una posizione impropria e disdicevole, bensì quella che precisamente gli appartiene, sì che non se ne possa trovare un’altra più conveniente. [...] Occorre che ogni membro dell’edificio si armonizzi con gli altri per contribuire alla buona riuscita dell’intera opera e alla sua leggiadria, in modo che non si esaurisca in una sola parte l’impulso alla bellezza, trascurando affatto le altre parti, bensì tutte quante si accordino tra loro in modo da apparire come un sol corpo, intero e ben articolato anziché frammenti estranei e disparati» (</a:t>
            </a:r>
            <a:r>
              <a:rPr lang="it-IT" i="1" dirty="0"/>
              <a:t>De re </a:t>
            </a:r>
            <a:r>
              <a:rPr lang="it-IT" i="1" dirty="0" err="1"/>
              <a:t>aedificatoria</a:t>
            </a:r>
            <a:r>
              <a:rPr lang="it-IT" dirty="0"/>
              <a:t>, I)</a:t>
            </a:r>
          </a:p>
          <a:p>
            <a:endParaRPr lang="it-IT" dirty="0"/>
          </a:p>
        </p:txBody>
      </p:sp>
    </p:spTree>
    <p:extLst>
      <p:ext uri="{BB962C8B-B14F-4D97-AF65-F5344CB8AC3E}">
        <p14:creationId xmlns:p14="http://schemas.microsoft.com/office/powerpoint/2010/main" val="20146545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736BCA3-D446-0F46-82E8-579C2BFFB506}"/>
              </a:ext>
            </a:extLst>
          </p:cNvPr>
          <p:cNvSpPr>
            <a:spLocks noGrp="1"/>
          </p:cNvSpPr>
          <p:nvPr>
            <p:ph type="title"/>
          </p:nvPr>
        </p:nvSpPr>
        <p:spPr/>
        <p:txBody>
          <a:bodyPr/>
          <a:lstStyle/>
          <a:p>
            <a:r>
              <a:rPr lang="it-IT" b="1" dirty="0" err="1">
                <a:solidFill>
                  <a:srgbClr val="C00000"/>
                </a:solidFill>
              </a:rPr>
              <a:t>Mimesis</a:t>
            </a:r>
            <a:r>
              <a:rPr lang="it-IT" b="1" dirty="0">
                <a:solidFill>
                  <a:srgbClr val="C00000"/>
                </a:solidFill>
              </a:rPr>
              <a:t>: «prima» e «seconda» natura </a:t>
            </a:r>
          </a:p>
        </p:txBody>
      </p:sp>
      <p:sp>
        <p:nvSpPr>
          <p:cNvPr id="3" name="Segnaposto contenuto 2">
            <a:extLst>
              <a:ext uri="{FF2B5EF4-FFF2-40B4-BE49-F238E27FC236}">
                <a16:creationId xmlns:a16="http://schemas.microsoft.com/office/drawing/2014/main" id="{F592C119-689A-5D4C-870B-C6C287350A42}"/>
              </a:ext>
            </a:extLst>
          </p:cNvPr>
          <p:cNvSpPr>
            <a:spLocks noGrp="1"/>
          </p:cNvSpPr>
          <p:nvPr>
            <p:ph idx="1"/>
          </p:nvPr>
        </p:nvSpPr>
        <p:spPr>
          <a:xfrm>
            <a:off x="838200" y="1825624"/>
            <a:ext cx="10515600" cy="4524375"/>
          </a:xfrm>
        </p:spPr>
        <p:txBody>
          <a:bodyPr>
            <a:normAutofit fontScale="92500"/>
          </a:bodyPr>
          <a:lstStyle/>
          <a:p>
            <a:pPr marL="0" indent="0">
              <a:buNone/>
            </a:pPr>
            <a:r>
              <a:rPr lang="it-IT" dirty="0"/>
              <a:t>Imitazione non dei prodotti, ma dei processi formativi propri della natura- secondo </a:t>
            </a:r>
            <a:r>
              <a:rPr lang="it-IT" b="1" dirty="0"/>
              <a:t>armonia e ordine </a:t>
            </a:r>
          </a:p>
          <a:p>
            <a:pPr marL="0" indent="0">
              <a:buNone/>
            </a:pPr>
            <a:r>
              <a:rPr lang="it-IT" dirty="0"/>
              <a:t>Imitazione degli antichi [che hanno imitato la natura]: «Tutto quanto finora s’è detto, i nostri antenati l’avevano appreso dall’osservazione della natura medesima; e comprendendo che, trascurando tali dettami, senza dubbio non avrebbero conseguito nulla che potesse giovare al buon nome dell’opera propria, giustamente stabilirono che dovesse esser loro di modello la natura, creatrice delle forme migliori» (</a:t>
            </a:r>
            <a:r>
              <a:rPr lang="it-IT" i="1" dirty="0"/>
              <a:t>De re </a:t>
            </a:r>
            <a:r>
              <a:rPr lang="it-IT" i="1" dirty="0" err="1"/>
              <a:t>aedificatoria</a:t>
            </a:r>
            <a:r>
              <a:rPr lang="it-IT" dirty="0"/>
              <a:t>, IX)</a:t>
            </a:r>
          </a:p>
          <a:p>
            <a:pPr marL="0" indent="0">
              <a:buNone/>
            </a:pPr>
            <a:r>
              <a:rPr lang="it-IT" dirty="0"/>
              <a:t>Imitazione </a:t>
            </a:r>
            <a:r>
              <a:rPr lang="it-IT" b="1" dirty="0"/>
              <a:t>della natura</a:t>
            </a:r>
            <a:r>
              <a:rPr lang="it-IT" dirty="0"/>
              <a:t>: apprendimento delle regole operazionali; imitazione </a:t>
            </a:r>
            <a:r>
              <a:rPr lang="it-IT" b="1" dirty="0"/>
              <a:t>dell’antico</a:t>
            </a:r>
            <a:r>
              <a:rPr lang="it-IT" dirty="0"/>
              <a:t>: scelta rispetto a un repertorio di modelli e soluzioni</a:t>
            </a:r>
          </a:p>
          <a:p>
            <a:pPr marL="0" indent="0">
              <a:buNone/>
            </a:pPr>
            <a:r>
              <a:rPr lang="it-IT" dirty="0"/>
              <a:t>Tuttavia: atteggiamento «critico» nei confronti di entrambe</a:t>
            </a:r>
          </a:p>
          <a:p>
            <a:pPr marL="0" indent="0">
              <a:buNone/>
            </a:pPr>
            <a:endParaRPr lang="it-IT" dirty="0"/>
          </a:p>
          <a:p>
            <a:endParaRPr lang="it-IT" dirty="0"/>
          </a:p>
        </p:txBody>
      </p:sp>
    </p:spTree>
    <p:extLst>
      <p:ext uri="{BB962C8B-B14F-4D97-AF65-F5344CB8AC3E}">
        <p14:creationId xmlns:p14="http://schemas.microsoft.com/office/powerpoint/2010/main" val="288389449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7F49E9-FA50-0147-ABC6-BBC5BB5BBBF9}"/>
              </a:ext>
            </a:extLst>
          </p:cNvPr>
          <p:cNvSpPr>
            <a:spLocks noGrp="1"/>
          </p:cNvSpPr>
          <p:nvPr>
            <p:ph type="title"/>
          </p:nvPr>
        </p:nvSpPr>
        <p:spPr>
          <a:xfrm>
            <a:off x="482600" y="223837"/>
            <a:ext cx="10515600" cy="1325563"/>
          </a:xfrm>
        </p:spPr>
        <p:txBody>
          <a:bodyPr/>
          <a:lstStyle/>
          <a:p>
            <a:r>
              <a:rPr lang="it-IT" b="1" dirty="0" err="1">
                <a:solidFill>
                  <a:srgbClr val="C00000"/>
                </a:solidFill>
              </a:rPr>
              <a:t>Mimesis</a:t>
            </a:r>
            <a:r>
              <a:rPr lang="it-IT" b="1" dirty="0">
                <a:solidFill>
                  <a:srgbClr val="C00000"/>
                </a:solidFill>
              </a:rPr>
              <a:t>, ars, </a:t>
            </a:r>
            <a:r>
              <a:rPr lang="it-IT" b="1" dirty="0" err="1">
                <a:solidFill>
                  <a:srgbClr val="C00000"/>
                </a:solidFill>
              </a:rPr>
              <a:t>ingenium</a:t>
            </a:r>
            <a:endParaRPr lang="it-IT" b="1" dirty="0">
              <a:solidFill>
                <a:srgbClr val="C00000"/>
              </a:solidFill>
            </a:endParaRPr>
          </a:p>
        </p:txBody>
      </p:sp>
      <p:sp>
        <p:nvSpPr>
          <p:cNvPr id="3" name="Segnaposto contenuto 2">
            <a:extLst>
              <a:ext uri="{FF2B5EF4-FFF2-40B4-BE49-F238E27FC236}">
                <a16:creationId xmlns:a16="http://schemas.microsoft.com/office/drawing/2014/main" id="{62C86426-71A3-9549-8653-FB72DF60995C}"/>
              </a:ext>
            </a:extLst>
          </p:cNvPr>
          <p:cNvSpPr>
            <a:spLocks noGrp="1"/>
          </p:cNvSpPr>
          <p:nvPr>
            <p:ph idx="1"/>
          </p:nvPr>
        </p:nvSpPr>
        <p:spPr>
          <a:xfrm>
            <a:off x="635000" y="1549400"/>
            <a:ext cx="10718800" cy="4627563"/>
          </a:xfrm>
        </p:spPr>
        <p:txBody>
          <a:bodyPr>
            <a:normAutofit/>
          </a:bodyPr>
          <a:lstStyle/>
          <a:p>
            <a:pPr marL="0" indent="0">
              <a:buNone/>
            </a:pPr>
            <a:endParaRPr lang="it-IT" dirty="0"/>
          </a:p>
          <a:p>
            <a:pPr marL="0" indent="0">
              <a:buNone/>
            </a:pPr>
            <a:r>
              <a:rPr lang="it-IT" dirty="0"/>
              <a:t>Regole ricavate dalla natura o dai modelli antichi + facoltà ideativa (</a:t>
            </a:r>
            <a:r>
              <a:rPr lang="it-IT" dirty="0" err="1"/>
              <a:t>ingenium</a:t>
            </a:r>
            <a:r>
              <a:rPr lang="it-IT" dirty="0"/>
              <a:t>) + competenze tecniche (ars)</a:t>
            </a:r>
          </a:p>
          <a:p>
            <a:pPr marL="0" indent="0">
              <a:buNone/>
            </a:pPr>
            <a:r>
              <a:rPr lang="it-IT" dirty="0"/>
              <a:t>«Le caratteristiche che si apprezzano negli oggetti più belli e meglio ornati, o sono frutto di ritrovati e calcoli dell’ingegno [ex </a:t>
            </a:r>
            <a:r>
              <a:rPr lang="it-IT" dirty="0" err="1"/>
              <a:t>ingenii</a:t>
            </a:r>
            <a:r>
              <a:rPr lang="it-IT" dirty="0"/>
              <a:t>] oppure del lavoro dell’artefice [ex </a:t>
            </a:r>
            <a:r>
              <a:rPr lang="it-IT" dirty="0" err="1"/>
              <a:t>artificis</a:t>
            </a:r>
            <a:r>
              <a:rPr lang="it-IT" dirty="0"/>
              <a:t> </a:t>
            </a:r>
            <a:r>
              <a:rPr lang="it-IT" dirty="0" err="1"/>
              <a:t>manu</a:t>
            </a:r>
            <a:r>
              <a:rPr lang="it-IT" dirty="0"/>
              <a:t>], o sono state conferite direttamente dalla natura [a natura]» (</a:t>
            </a:r>
            <a:r>
              <a:rPr lang="it-IT" dirty="0" err="1"/>
              <a:t>ibi</a:t>
            </a:r>
            <a:r>
              <a:rPr lang="it-IT" dirty="0"/>
              <a:t>, VI). </a:t>
            </a:r>
          </a:p>
          <a:p>
            <a:pPr marL="0" indent="0">
              <a:buNone/>
            </a:pPr>
            <a:r>
              <a:rPr lang="it-IT" dirty="0"/>
              <a:t>Dalla natura dipende la materia prima  («la pesantezza, la leggerezza, la densità, la lunga durata dei materiali che rendono l’opera ammirevole »), dall’ingegno e dalla mano le operazioni ideative e tecniche</a:t>
            </a:r>
          </a:p>
          <a:p>
            <a:pPr marL="0" indent="0">
              <a:buNone/>
            </a:pPr>
            <a:endParaRPr lang="it-IT" dirty="0"/>
          </a:p>
          <a:p>
            <a:endParaRPr lang="it-IT" dirty="0"/>
          </a:p>
        </p:txBody>
      </p:sp>
    </p:spTree>
    <p:extLst>
      <p:ext uri="{BB962C8B-B14F-4D97-AF65-F5344CB8AC3E}">
        <p14:creationId xmlns:p14="http://schemas.microsoft.com/office/powerpoint/2010/main" val="11175866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2524C52-6B05-C044-B136-6FCA6412458E}"/>
              </a:ext>
            </a:extLst>
          </p:cNvPr>
          <p:cNvSpPr>
            <a:spLocks noGrp="1"/>
          </p:cNvSpPr>
          <p:nvPr>
            <p:ph idx="1"/>
          </p:nvPr>
        </p:nvSpPr>
        <p:spPr>
          <a:xfrm>
            <a:off x="482600" y="1404937"/>
            <a:ext cx="10922000" cy="5453063"/>
          </a:xfrm>
        </p:spPr>
        <p:txBody>
          <a:bodyPr>
            <a:normAutofit lnSpcReduction="10000"/>
          </a:bodyPr>
          <a:lstStyle/>
          <a:p>
            <a:pPr marL="0" indent="0">
              <a:buNone/>
            </a:pPr>
            <a:r>
              <a:rPr lang="it-IT" dirty="0"/>
              <a:t>«non risulta esistere persona tanto disgraziata od ottusa, tanto rozza o incolta, che non si senta </a:t>
            </a:r>
            <a:r>
              <a:rPr lang="it-IT" b="1" dirty="0"/>
              <a:t>attratta</a:t>
            </a:r>
            <a:r>
              <a:rPr lang="it-IT" dirty="0"/>
              <a:t> in modo spiccato dalle cose più belle, </a:t>
            </a:r>
            <a:r>
              <a:rPr lang="it-IT" b="1" dirty="0"/>
              <a:t>preferisca</a:t>
            </a:r>
            <a:r>
              <a:rPr lang="it-IT" dirty="0"/>
              <a:t> le più adorne a tutte le altre, sia urtata dalle brutte, respinga tutte le imperfette o trasandate, e sia in grado di indicare, avvertendo [</a:t>
            </a:r>
            <a:r>
              <a:rPr lang="it-IT" i="1" dirty="0" err="1"/>
              <a:t>sentiat</a:t>
            </a:r>
            <a:r>
              <a:rPr lang="it-IT" dirty="0"/>
              <a:t>] i difetti nell’ornamentazione di qualche elemento, ciò che occorre per conferire all’oggetto eleganza e decoro» [</a:t>
            </a:r>
            <a:r>
              <a:rPr lang="it-IT" dirty="0" err="1"/>
              <a:t>pdv</a:t>
            </a:r>
            <a:r>
              <a:rPr lang="it-IT" dirty="0"/>
              <a:t> del fruitore; piacere estetico]</a:t>
            </a:r>
          </a:p>
          <a:p>
            <a:pPr marL="0" indent="0" algn="ctr">
              <a:buNone/>
            </a:pPr>
            <a:r>
              <a:rPr lang="it-IT" dirty="0"/>
              <a:t>***</a:t>
            </a:r>
          </a:p>
          <a:p>
            <a:pPr marL="0" indent="0">
              <a:buNone/>
            </a:pPr>
            <a:r>
              <a:rPr lang="it-IT" dirty="0"/>
              <a:t>Solo la ragione potrà emendare ciò che la vista ha avvertito come imperfetto; ingegno, zelo perseverante, eccellente cultura, lunga pratica e soprattutto molta ponderatezza e acuto giudizio, «giacché in architettura la maggior gloria sta nel valutare </a:t>
            </a:r>
            <a:r>
              <a:rPr lang="it-IT" b="1" dirty="0"/>
              <a:t>con retto giudizio </a:t>
            </a:r>
            <a:r>
              <a:rPr lang="it-IT" dirty="0"/>
              <a:t>cosa sia degno [iudicare bene quid </a:t>
            </a:r>
            <a:r>
              <a:rPr lang="it-IT" dirty="0" err="1"/>
              <a:t>deceat</a:t>
            </a:r>
            <a:r>
              <a:rPr lang="it-IT" dirty="0"/>
              <a:t>]» (</a:t>
            </a:r>
            <a:r>
              <a:rPr lang="it-IT" i="1" dirty="0"/>
              <a:t>De re </a:t>
            </a:r>
            <a:r>
              <a:rPr lang="it-IT" i="1" dirty="0" err="1"/>
              <a:t>aedificatoria</a:t>
            </a:r>
            <a:r>
              <a:rPr lang="it-IT" dirty="0"/>
              <a:t>, IX)</a:t>
            </a:r>
          </a:p>
          <a:p>
            <a:pPr marL="0" indent="0" algn="ctr">
              <a:buNone/>
            </a:pPr>
            <a:r>
              <a:rPr lang="it-IT" dirty="0"/>
              <a:t>Percezione sensoriale immediata </a:t>
            </a:r>
            <a:r>
              <a:rPr lang="it-IT" b="1" dirty="0"/>
              <a:t>e</a:t>
            </a:r>
            <a:r>
              <a:rPr lang="it-IT" dirty="0"/>
              <a:t> giudizio [motivato]</a:t>
            </a:r>
          </a:p>
          <a:p>
            <a:pPr marL="0" indent="0">
              <a:buNone/>
            </a:pPr>
            <a:endParaRPr lang="it-IT" dirty="0"/>
          </a:p>
          <a:p>
            <a:endParaRPr lang="it-IT" dirty="0"/>
          </a:p>
        </p:txBody>
      </p:sp>
      <p:sp>
        <p:nvSpPr>
          <p:cNvPr id="4" name="Titolo 1">
            <a:extLst>
              <a:ext uri="{FF2B5EF4-FFF2-40B4-BE49-F238E27FC236}">
                <a16:creationId xmlns:a16="http://schemas.microsoft.com/office/drawing/2014/main" id="{D8BDEBA6-52C3-FA48-BBAC-7FE24BCB0BEF}"/>
              </a:ext>
            </a:extLst>
          </p:cNvPr>
          <p:cNvSpPr>
            <a:spLocks noGrp="1"/>
          </p:cNvSpPr>
          <p:nvPr>
            <p:ph type="title"/>
          </p:nvPr>
        </p:nvSpPr>
        <p:spPr>
          <a:xfrm>
            <a:off x="482600" y="223837"/>
            <a:ext cx="10515600" cy="1325563"/>
          </a:xfrm>
        </p:spPr>
        <p:txBody>
          <a:bodyPr/>
          <a:lstStyle/>
          <a:p>
            <a:r>
              <a:rPr lang="it-IT" b="1" dirty="0">
                <a:solidFill>
                  <a:srgbClr val="C00000"/>
                </a:solidFill>
              </a:rPr>
              <a:t>La potenza del «senso»</a:t>
            </a:r>
          </a:p>
        </p:txBody>
      </p:sp>
    </p:spTree>
    <p:extLst>
      <p:ext uri="{BB962C8B-B14F-4D97-AF65-F5344CB8AC3E}">
        <p14:creationId xmlns:p14="http://schemas.microsoft.com/office/powerpoint/2010/main" val="127412044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5A81B6-3EF1-E943-97A0-ABDCC02C343A}"/>
              </a:ext>
            </a:extLst>
          </p:cNvPr>
          <p:cNvSpPr>
            <a:spLocks noGrp="1"/>
          </p:cNvSpPr>
          <p:nvPr>
            <p:ph type="title"/>
          </p:nvPr>
        </p:nvSpPr>
        <p:spPr>
          <a:xfrm>
            <a:off x="609600" y="352425"/>
            <a:ext cx="10515600" cy="1325563"/>
          </a:xfrm>
        </p:spPr>
        <p:txBody>
          <a:bodyPr/>
          <a:lstStyle/>
          <a:p>
            <a:r>
              <a:rPr lang="it-IT" b="1" dirty="0">
                <a:solidFill>
                  <a:srgbClr val="C00000"/>
                </a:solidFill>
              </a:rPr>
              <a:t>Osservazione diretta e </a:t>
            </a:r>
            <a:r>
              <a:rPr lang="it-IT" b="1" dirty="0" err="1">
                <a:solidFill>
                  <a:srgbClr val="C00000"/>
                </a:solidFill>
              </a:rPr>
              <a:t>mimesis</a:t>
            </a:r>
            <a:r>
              <a:rPr lang="it-IT" b="1" dirty="0">
                <a:solidFill>
                  <a:srgbClr val="C00000"/>
                </a:solidFill>
              </a:rPr>
              <a:t> perfettiva</a:t>
            </a:r>
          </a:p>
        </p:txBody>
      </p:sp>
      <p:sp>
        <p:nvSpPr>
          <p:cNvPr id="3" name="Segnaposto contenuto 2">
            <a:extLst>
              <a:ext uri="{FF2B5EF4-FFF2-40B4-BE49-F238E27FC236}">
                <a16:creationId xmlns:a16="http://schemas.microsoft.com/office/drawing/2014/main" id="{A14E6675-CAB2-6B4C-B7C3-D19AE60CAF53}"/>
              </a:ext>
            </a:extLst>
          </p:cNvPr>
          <p:cNvSpPr>
            <a:spLocks noGrp="1"/>
          </p:cNvSpPr>
          <p:nvPr>
            <p:ph idx="1"/>
          </p:nvPr>
        </p:nvSpPr>
        <p:spPr>
          <a:xfrm>
            <a:off x="609600" y="1549400"/>
            <a:ext cx="10896600" cy="5118100"/>
          </a:xfrm>
        </p:spPr>
        <p:txBody>
          <a:bodyPr>
            <a:normAutofit lnSpcReduction="10000"/>
          </a:bodyPr>
          <a:lstStyle/>
          <a:p>
            <a:pPr marL="0" indent="0">
              <a:buNone/>
            </a:pPr>
            <a:r>
              <a:rPr lang="it-IT" dirty="0"/>
              <a:t>La </a:t>
            </a:r>
            <a:r>
              <a:rPr lang="it-IT" dirty="0" err="1"/>
              <a:t>mimesis</a:t>
            </a:r>
            <a:r>
              <a:rPr lang="it-IT" dirty="0"/>
              <a:t> dell’ordine naturale non conduce a esiti antinaturalistici/anti-sensibili [es. </a:t>
            </a:r>
            <a:r>
              <a:rPr lang="it-IT" dirty="0" err="1"/>
              <a:t>mimesis</a:t>
            </a:r>
            <a:r>
              <a:rPr lang="it-IT" dirty="0"/>
              <a:t> icastica in Platone]</a:t>
            </a:r>
          </a:p>
          <a:p>
            <a:pPr marL="0" indent="0">
              <a:buNone/>
            </a:pPr>
            <a:r>
              <a:rPr lang="it-IT" dirty="0"/>
              <a:t>«Tutto ciò non abbiamo desunto dagli scritti degli antichi, bensì ricavato </a:t>
            </a:r>
            <a:r>
              <a:rPr lang="it-IT" b="1" dirty="0"/>
              <a:t>dall’osservazione esatta e scrupolosa </a:t>
            </a:r>
            <a:r>
              <a:rPr lang="it-IT" dirty="0"/>
              <a:t>delle opere dei migliori architetti» (</a:t>
            </a:r>
            <a:r>
              <a:rPr lang="it-IT" i="1" dirty="0"/>
              <a:t>De re </a:t>
            </a:r>
            <a:r>
              <a:rPr lang="it-IT" i="1" dirty="0" err="1"/>
              <a:t>aedificatoria</a:t>
            </a:r>
            <a:r>
              <a:rPr lang="it-IT" dirty="0"/>
              <a:t>, I)</a:t>
            </a:r>
          </a:p>
          <a:p>
            <a:pPr marL="0" indent="0">
              <a:buNone/>
            </a:pPr>
            <a:r>
              <a:rPr lang="it-IT" dirty="0"/>
              <a:t>«e non accade di frequente che alcuno – nemmeno la natura – riesca a creare un’opera perfetta e impeccabile in ogni sua parte»</a:t>
            </a:r>
          </a:p>
          <a:p>
            <a:pPr marL="0" indent="0">
              <a:buNone/>
            </a:pPr>
            <a:r>
              <a:rPr lang="it-IT" dirty="0"/>
              <a:t>Nel mondo naturale e in quello dell’arte non sempre l’aspirazione al bello (= alla </a:t>
            </a:r>
            <a:r>
              <a:rPr lang="it-IT" dirty="0" err="1"/>
              <a:t>concinnitas</a:t>
            </a:r>
            <a:r>
              <a:rPr lang="it-IT" dirty="0"/>
              <a:t>) è soddisfatta</a:t>
            </a:r>
          </a:p>
          <a:p>
            <a:pPr marL="0" indent="0">
              <a:buNone/>
            </a:pPr>
            <a:r>
              <a:rPr lang="it-IT" dirty="0"/>
              <a:t>In questi casi, si può rimediare «facendo uso di ornamenti, cioè ricorrendo a tinture [</a:t>
            </a:r>
            <a:r>
              <a:rPr lang="it-IT" dirty="0" err="1"/>
              <a:t>fucando</a:t>
            </a:r>
            <a:r>
              <a:rPr lang="it-IT" dirty="0"/>
              <a:t>], nascondendo le parti che [urtano] la vista, e lisciando e ponendo in risalto le parti più belle» (</a:t>
            </a:r>
            <a:r>
              <a:rPr lang="it-IT" i="1" dirty="0"/>
              <a:t>De re </a:t>
            </a:r>
            <a:r>
              <a:rPr lang="it-IT" i="1" dirty="0" err="1"/>
              <a:t>aedificatoria</a:t>
            </a:r>
            <a:r>
              <a:rPr lang="it-IT" dirty="0"/>
              <a:t>)</a:t>
            </a:r>
          </a:p>
          <a:p>
            <a:endParaRPr lang="it-IT" dirty="0"/>
          </a:p>
        </p:txBody>
      </p:sp>
    </p:spTree>
    <p:extLst>
      <p:ext uri="{BB962C8B-B14F-4D97-AF65-F5344CB8AC3E}">
        <p14:creationId xmlns:p14="http://schemas.microsoft.com/office/powerpoint/2010/main" val="4585130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51A2DF3-1FE8-104A-8EEE-31256F5FEB3D}"/>
              </a:ext>
            </a:extLst>
          </p:cNvPr>
          <p:cNvSpPr>
            <a:spLocks noGrp="1"/>
          </p:cNvSpPr>
          <p:nvPr>
            <p:ph idx="1"/>
          </p:nvPr>
        </p:nvSpPr>
        <p:spPr>
          <a:xfrm>
            <a:off x="838200" y="1270000"/>
            <a:ext cx="10515600" cy="4906963"/>
          </a:xfrm>
        </p:spPr>
        <p:txBody>
          <a:bodyPr>
            <a:normAutofit/>
          </a:bodyPr>
          <a:lstStyle/>
          <a:p>
            <a:pPr marL="0" indent="0">
              <a:buNone/>
            </a:pPr>
            <a:r>
              <a:rPr lang="it-IT" dirty="0"/>
              <a:t>«Le parti brutte a vedere del corpo, e </a:t>
            </a:r>
            <a:r>
              <a:rPr lang="it-IT" dirty="0" err="1"/>
              <a:t>l’altre</a:t>
            </a:r>
            <a:r>
              <a:rPr lang="it-IT" dirty="0"/>
              <a:t> simili quali porgono poca grazia, si </a:t>
            </a:r>
            <a:r>
              <a:rPr lang="it-IT" dirty="0" err="1"/>
              <a:t>cuoprano</a:t>
            </a:r>
            <a:r>
              <a:rPr lang="it-IT" dirty="0"/>
              <a:t> col panno, con qualche fronde o con la mano. </a:t>
            </a:r>
            <a:r>
              <a:rPr lang="it-IT" dirty="0" err="1"/>
              <a:t>Dipignevano</a:t>
            </a:r>
            <a:r>
              <a:rPr lang="it-IT" dirty="0"/>
              <a:t> gli antiqui l’immagine di </a:t>
            </a:r>
            <a:r>
              <a:rPr lang="it-IT" dirty="0" err="1"/>
              <a:t>Antigono</a:t>
            </a:r>
            <a:r>
              <a:rPr lang="it-IT" dirty="0"/>
              <a:t> solo da quella parte del viso ove non era mancamento dell’occhio. </a:t>
            </a:r>
          </a:p>
          <a:p>
            <a:pPr marL="0" indent="0">
              <a:buNone/>
            </a:pPr>
            <a:r>
              <a:rPr lang="it-IT" dirty="0"/>
              <a:t>E dicono che a Pericle era suo capo lungo e brutto, e per questo dai pittori e dagli scultori, non come gli altri era col capo nudo, ma col capo armato ritratto. E dice Plutarco gli antiqui pittori, </a:t>
            </a:r>
            <a:r>
              <a:rPr lang="it-IT" dirty="0" err="1"/>
              <a:t>dipignendo</a:t>
            </a:r>
            <a:r>
              <a:rPr lang="it-IT" dirty="0"/>
              <a:t> i re, se in loro era qualche vizio, non volerlo però essere non notato, ma quanto potevano, servando la similitudine, lo emendavano» (</a:t>
            </a:r>
            <a:r>
              <a:rPr lang="it-IT" i="1" dirty="0"/>
              <a:t>De </a:t>
            </a:r>
            <a:r>
              <a:rPr lang="it-IT" i="1" dirty="0" err="1"/>
              <a:t>pictura</a:t>
            </a:r>
            <a:r>
              <a:rPr lang="it-IT" dirty="0"/>
              <a:t>, II)</a:t>
            </a:r>
          </a:p>
          <a:p>
            <a:endParaRPr lang="it-IT" dirty="0"/>
          </a:p>
        </p:txBody>
      </p:sp>
    </p:spTree>
    <p:extLst>
      <p:ext uri="{BB962C8B-B14F-4D97-AF65-F5344CB8AC3E}">
        <p14:creationId xmlns:p14="http://schemas.microsoft.com/office/powerpoint/2010/main" val="28713176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7C2AA20D-6DE7-164F-BB1F-63F101A4DB87}"/>
              </a:ext>
            </a:extLst>
          </p:cNvPr>
          <p:cNvSpPr>
            <a:spLocks noGrp="1"/>
          </p:cNvSpPr>
          <p:nvPr>
            <p:ph idx="1"/>
          </p:nvPr>
        </p:nvSpPr>
        <p:spPr>
          <a:xfrm>
            <a:off x="330200" y="482600"/>
            <a:ext cx="11709400" cy="5694363"/>
          </a:xfrm>
        </p:spPr>
        <p:txBody>
          <a:bodyPr>
            <a:normAutofit fontScale="85000" lnSpcReduction="20000"/>
          </a:bodyPr>
          <a:lstStyle/>
          <a:p>
            <a:pPr marL="0" indent="0">
              <a:lnSpc>
                <a:spcPct val="120000"/>
              </a:lnSpc>
              <a:buNone/>
            </a:pPr>
            <a:endParaRPr lang="it-IT" dirty="0"/>
          </a:p>
          <a:p>
            <a:pPr marL="0" indent="0">
              <a:lnSpc>
                <a:spcPct val="120000"/>
              </a:lnSpc>
              <a:buNone/>
            </a:pPr>
            <a:r>
              <a:rPr lang="it-IT" dirty="0"/>
              <a:t>Imitare l’antico </a:t>
            </a:r>
            <a:r>
              <a:rPr lang="it-IT" b="1" dirty="0"/>
              <a:t>non</a:t>
            </a:r>
            <a:r>
              <a:rPr lang="it-IT" dirty="0"/>
              <a:t> vuol dire attenersi «strettamente ai loro schemi e accoglierli tali e quali nelle nostre opere, quasi fossero leggi inderogabili; bensì, avendo il loro insegnamento come punto di partenza […] </a:t>
            </a:r>
            <a:r>
              <a:rPr lang="it-IT" b="1" dirty="0"/>
              <a:t>approntare soluzioni nuove e […] conseguire così una gloria pari alla loro o, se possibile, anche maggiore</a:t>
            </a:r>
            <a:r>
              <a:rPr lang="it-IT" dirty="0"/>
              <a:t>» (</a:t>
            </a:r>
            <a:r>
              <a:rPr lang="it-IT" i="1" dirty="0"/>
              <a:t>De re </a:t>
            </a:r>
            <a:r>
              <a:rPr lang="it-IT" i="1" dirty="0" err="1"/>
              <a:t>aedificatoria</a:t>
            </a:r>
            <a:r>
              <a:rPr lang="it-IT" dirty="0"/>
              <a:t>, I) </a:t>
            </a:r>
          </a:p>
          <a:p>
            <a:pPr marL="0" indent="0">
              <a:lnSpc>
                <a:spcPct val="120000"/>
              </a:lnSpc>
              <a:buNone/>
            </a:pPr>
            <a:r>
              <a:rPr lang="it-IT" b="1" dirty="0"/>
              <a:t>Non</a:t>
            </a:r>
            <a:r>
              <a:rPr lang="it-IT" dirty="0"/>
              <a:t> restaurazione passiva del modello, quanto piuttosto suo superamento attraverso la reintegrazione della sua eredità e il suo razionale sviluppo</a:t>
            </a:r>
          </a:p>
          <a:p>
            <a:pPr marL="0" indent="0">
              <a:lnSpc>
                <a:spcPct val="120000"/>
              </a:lnSpc>
              <a:buNone/>
            </a:pPr>
            <a:r>
              <a:rPr lang="it-IT" dirty="0"/>
              <a:t>«Ciò che […] si comprende </a:t>
            </a:r>
            <a:r>
              <a:rPr lang="it-IT" b="1" dirty="0"/>
              <a:t>poter esser fatto molto </a:t>
            </a:r>
            <a:r>
              <a:rPr lang="it-IT" dirty="0"/>
              <a:t>meglio, si dovrà correggere o riparare usando senno e destrezza; e anche ciò che non risultasse mal fatto, ci si sforzerà col proprio ingegno di renderlo migliore» (</a:t>
            </a:r>
            <a:r>
              <a:rPr lang="it-IT" i="1" dirty="0"/>
              <a:t>De re </a:t>
            </a:r>
            <a:r>
              <a:rPr lang="it-IT" i="1" dirty="0" err="1"/>
              <a:t>aedificatoria</a:t>
            </a:r>
            <a:r>
              <a:rPr lang="it-IT" dirty="0"/>
              <a:t>, IX)</a:t>
            </a:r>
          </a:p>
          <a:p>
            <a:pPr marL="0" indent="0">
              <a:lnSpc>
                <a:spcPct val="120000"/>
              </a:lnSpc>
              <a:buNone/>
            </a:pPr>
            <a:endParaRPr lang="it-IT" dirty="0"/>
          </a:p>
          <a:p>
            <a:pPr marL="0" indent="0">
              <a:lnSpc>
                <a:spcPct val="120000"/>
              </a:lnSpc>
              <a:buNone/>
            </a:pPr>
            <a:r>
              <a:rPr lang="it-IT" dirty="0"/>
              <a:t>Santa Maria Novella (1365; Alberti a partire dal 1458-59)</a:t>
            </a:r>
          </a:p>
          <a:p>
            <a:pPr marL="0" indent="0">
              <a:lnSpc>
                <a:spcPct val="120000"/>
              </a:lnSpc>
              <a:buNone/>
            </a:pPr>
            <a:r>
              <a:rPr lang="it-IT" dirty="0"/>
              <a:t>Tempio Malatestiano, chiesa duecentesca</a:t>
            </a:r>
          </a:p>
          <a:p>
            <a:endParaRPr lang="it-IT" dirty="0"/>
          </a:p>
        </p:txBody>
      </p:sp>
    </p:spTree>
    <p:extLst>
      <p:ext uri="{BB962C8B-B14F-4D97-AF65-F5344CB8AC3E}">
        <p14:creationId xmlns:p14="http://schemas.microsoft.com/office/powerpoint/2010/main" val="162790423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Segnaposto contenuto 4">
            <a:extLst>
              <a:ext uri="{FF2B5EF4-FFF2-40B4-BE49-F238E27FC236}">
                <a16:creationId xmlns:a16="http://schemas.microsoft.com/office/drawing/2014/main" id="{CAA5CCC1-A795-2343-A7A1-75B3E07CB7B4}"/>
              </a:ext>
            </a:extLst>
          </p:cNvPr>
          <p:cNvPicPr>
            <a:picLocks noGrp="1" noChangeAspect="1"/>
          </p:cNvPicPr>
          <p:nvPr>
            <p:ph idx="1"/>
          </p:nvPr>
        </p:nvPicPr>
        <p:blipFill>
          <a:blip r:embed="rId2"/>
          <a:stretch>
            <a:fillRect/>
          </a:stretch>
        </p:blipFill>
        <p:spPr>
          <a:xfrm>
            <a:off x="241299" y="1607084"/>
            <a:ext cx="5398905" cy="4049179"/>
          </a:xfrm>
        </p:spPr>
      </p:pic>
      <p:pic>
        <p:nvPicPr>
          <p:cNvPr id="7" name="Immagine 6">
            <a:extLst>
              <a:ext uri="{FF2B5EF4-FFF2-40B4-BE49-F238E27FC236}">
                <a16:creationId xmlns:a16="http://schemas.microsoft.com/office/drawing/2014/main" id="{78921CA3-3368-D240-A4D0-6912932A7536}"/>
              </a:ext>
            </a:extLst>
          </p:cNvPr>
          <p:cNvPicPr>
            <a:picLocks noChangeAspect="1"/>
          </p:cNvPicPr>
          <p:nvPr/>
        </p:nvPicPr>
        <p:blipFill>
          <a:blip r:embed="rId3"/>
          <a:stretch>
            <a:fillRect/>
          </a:stretch>
        </p:blipFill>
        <p:spPr>
          <a:xfrm>
            <a:off x="5910321" y="1607084"/>
            <a:ext cx="6053080" cy="4049179"/>
          </a:xfrm>
          <a:prstGeom prst="rect">
            <a:avLst/>
          </a:prstGeom>
        </p:spPr>
      </p:pic>
    </p:spTree>
    <p:extLst>
      <p:ext uri="{BB962C8B-B14F-4D97-AF65-F5344CB8AC3E}">
        <p14:creationId xmlns:p14="http://schemas.microsoft.com/office/powerpoint/2010/main" val="15220282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723CD6-8690-6343-A102-E326299EA00D}"/>
              </a:ext>
            </a:extLst>
          </p:cNvPr>
          <p:cNvSpPr>
            <a:spLocks noGrp="1"/>
          </p:cNvSpPr>
          <p:nvPr>
            <p:ph type="title"/>
          </p:nvPr>
        </p:nvSpPr>
        <p:spPr/>
        <p:txBody>
          <a:bodyPr/>
          <a:lstStyle/>
          <a:p>
            <a:r>
              <a:rPr lang="it-IT" b="1" dirty="0">
                <a:solidFill>
                  <a:srgbClr val="C00000"/>
                </a:solidFill>
              </a:rPr>
              <a:t>Il disegno</a:t>
            </a:r>
          </a:p>
        </p:txBody>
      </p:sp>
      <p:sp>
        <p:nvSpPr>
          <p:cNvPr id="3" name="Segnaposto contenuto 2">
            <a:extLst>
              <a:ext uri="{FF2B5EF4-FFF2-40B4-BE49-F238E27FC236}">
                <a16:creationId xmlns:a16="http://schemas.microsoft.com/office/drawing/2014/main" id="{04603948-3448-C441-909E-32A6D03F4D05}"/>
              </a:ext>
            </a:extLst>
          </p:cNvPr>
          <p:cNvSpPr>
            <a:spLocks noGrp="1"/>
          </p:cNvSpPr>
          <p:nvPr>
            <p:ph idx="1"/>
          </p:nvPr>
        </p:nvSpPr>
        <p:spPr/>
        <p:txBody>
          <a:bodyPr>
            <a:normAutofit fontScale="85000" lnSpcReduction="10000"/>
          </a:bodyPr>
          <a:lstStyle/>
          <a:p>
            <a:pPr marL="0" indent="0">
              <a:buNone/>
            </a:pPr>
            <a:r>
              <a:rPr lang="it-IT" dirty="0"/>
              <a:t>«Mai ponga lo stile o suo pennello se prima non bene con la mente </a:t>
            </a:r>
            <a:r>
              <a:rPr lang="it-IT" dirty="0" err="1"/>
              <a:t>arà</a:t>
            </a:r>
            <a:r>
              <a:rPr lang="it-IT" dirty="0"/>
              <a:t> costituito quello che egli abbi a fare, e in che modo abbia a condurlo; ché certo più sarà sicuro emendare gli errori colla mente che raderli dalla pittura» (</a:t>
            </a:r>
            <a:r>
              <a:rPr lang="it-IT" i="1" dirty="0"/>
              <a:t>De </a:t>
            </a:r>
            <a:r>
              <a:rPr lang="it-IT" i="1" dirty="0" err="1"/>
              <a:t>Pictura</a:t>
            </a:r>
            <a:r>
              <a:rPr lang="it-IT" i="1" dirty="0"/>
              <a:t>, </a:t>
            </a:r>
            <a:r>
              <a:rPr lang="it-IT" dirty="0"/>
              <a:t>III)</a:t>
            </a:r>
          </a:p>
          <a:p>
            <a:pPr marL="0" indent="0">
              <a:buNone/>
            </a:pPr>
            <a:r>
              <a:rPr lang="it-IT" dirty="0"/>
              <a:t>«E se alcuno si troverà pigro artefice, costui per questo così sarà pigro, perché lento e </a:t>
            </a:r>
            <a:r>
              <a:rPr lang="it-IT" dirty="0" err="1"/>
              <a:t>temoroso</a:t>
            </a:r>
            <a:r>
              <a:rPr lang="it-IT" dirty="0"/>
              <a:t> tenterà quelle cose quale non </a:t>
            </a:r>
            <a:r>
              <a:rPr lang="it-IT" dirty="0" err="1"/>
              <a:t>arà</a:t>
            </a:r>
            <a:r>
              <a:rPr lang="it-IT" dirty="0"/>
              <a:t> prima fatte alla sua mente conosciute e chiare; e mentre che s’</a:t>
            </a:r>
            <a:r>
              <a:rPr lang="it-IT" dirty="0" err="1"/>
              <a:t>avolgerà</a:t>
            </a:r>
            <a:r>
              <a:rPr lang="it-IT" dirty="0"/>
              <a:t> fra quelle tenebre d’errori e quasi come il cieco con sua bacchetta, così lui con suo pennello tasterà questa e quest’altra via. Pertanto mai se non con ingegno </a:t>
            </a:r>
            <a:r>
              <a:rPr lang="it-IT" dirty="0" err="1"/>
              <a:t>scorgidore</a:t>
            </a:r>
            <a:r>
              <a:rPr lang="it-IT" dirty="0"/>
              <a:t>, bene erudito, mai porrà mano a suo lavoro (</a:t>
            </a:r>
            <a:r>
              <a:rPr lang="it-IT" i="1" dirty="0"/>
              <a:t>De </a:t>
            </a:r>
            <a:r>
              <a:rPr lang="it-IT" i="1" dirty="0" err="1"/>
              <a:t>Pictura</a:t>
            </a:r>
            <a:r>
              <a:rPr lang="it-IT" i="1" dirty="0"/>
              <a:t>, </a:t>
            </a:r>
            <a:r>
              <a:rPr lang="it-IT" dirty="0"/>
              <a:t>III) </a:t>
            </a:r>
          </a:p>
          <a:p>
            <a:pPr marL="0" indent="0">
              <a:buNone/>
            </a:pPr>
            <a:r>
              <a:rPr lang="it-IT" dirty="0"/>
              <a:t>«La funzione del disegno è dunque di </a:t>
            </a:r>
            <a:r>
              <a:rPr lang="it-IT" b="1" dirty="0"/>
              <a:t>assegnare</a:t>
            </a:r>
            <a:r>
              <a:rPr lang="it-IT" dirty="0"/>
              <a:t> agli edifici e alle parti che li compongono una posizione appropriata, un’esatta proporzione, una disposizione conveniente e un armonioso ordinamento, di modo che tutta la forma della costruzione riposi interamente nel disegno stesso» (</a:t>
            </a:r>
            <a:r>
              <a:rPr lang="it-IT" i="1" dirty="0"/>
              <a:t>De re </a:t>
            </a:r>
            <a:r>
              <a:rPr lang="it-IT" i="1" dirty="0" err="1"/>
              <a:t>aedificatoria</a:t>
            </a:r>
            <a:r>
              <a:rPr lang="it-IT" dirty="0"/>
              <a:t>, I)</a:t>
            </a:r>
          </a:p>
          <a:p>
            <a:pPr marL="0" indent="0">
              <a:buNone/>
            </a:pPr>
            <a:endParaRPr lang="it-IT" dirty="0"/>
          </a:p>
        </p:txBody>
      </p:sp>
    </p:spTree>
    <p:extLst>
      <p:ext uri="{BB962C8B-B14F-4D97-AF65-F5344CB8AC3E}">
        <p14:creationId xmlns:p14="http://schemas.microsoft.com/office/powerpoint/2010/main" val="6836419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8F05C0A-BA45-9B40-BAD1-DC0E1A7EE948}"/>
              </a:ext>
            </a:extLst>
          </p:cNvPr>
          <p:cNvSpPr>
            <a:spLocks noGrp="1"/>
          </p:cNvSpPr>
          <p:nvPr>
            <p:ph type="title"/>
          </p:nvPr>
        </p:nvSpPr>
        <p:spPr>
          <a:xfrm>
            <a:off x="557213" y="365125"/>
            <a:ext cx="10796587" cy="1325563"/>
          </a:xfrm>
        </p:spPr>
        <p:txBody>
          <a:bodyPr/>
          <a:lstStyle/>
          <a:p>
            <a:r>
              <a:rPr lang="it-IT" b="1" dirty="0">
                <a:solidFill>
                  <a:srgbClr val="C00000"/>
                </a:solidFill>
              </a:rPr>
              <a:t>Funzione allegorica dell’arte plastico-figurativa</a:t>
            </a:r>
          </a:p>
        </p:txBody>
      </p:sp>
      <p:sp>
        <p:nvSpPr>
          <p:cNvPr id="3" name="Segnaposto contenuto 2">
            <a:extLst>
              <a:ext uri="{FF2B5EF4-FFF2-40B4-BE49-F238E27FC236}">
                <a16:creationId xmlns:a16="http://schemas.microsoft.com/office/drawing/2014/main" id="{5B50CABF-1D07-1A4E-8570-EC5A3726EA7C}"/>
              </a:ext>
            </a:extLst>
          </p:cNvPr>
          <p:cNvSpPr>
            <a:spLocks noGrp="1"/>
          </p:cNvSpPr>
          <p:nvPr>
            <p:ph idx="1"/>
          </p:nvPr>
        </p:nvSpPr>
        <p:spPr/>
        <p:txBody>
          <a:bodyPr>
            <a:normAutofit fontScale="92500"/>
          </a:bodyPr>
          <a:lstStyle/>
          <a:p>
            <a:pPr marL="0" indent="0">
              <a:buNone/>
            </a:pPr>
            <a:r>
              <a:rPr lang="it-IT" dirty="0"/>
              <a:t>Le arti plastico-figurative hanno un </a:t>
            </a:r>
            <a:r>
              <a:rPr lang="it-IT" dirty="0" err="1"/>
              <a:t>ﬁne</a:t>
            </a:r>
            <a:r>
              <a:rPr lang="it-IT" dirty="0"/>
              <a:t> pedagogico-contemplativo</a:t>
            </a:r>
          </a:p>
          <a:p>
            <a:pPr marL="0" indent="0">
              <a:buNone/>
            </a:pPr>
            <a:r>
              <a:rPr lang="it-IT" dirty="0"/>
              <a:t>Sculture, pitture, architetture acquistano valore solo in quanto assumono un </a:t>
            </a:r>
            <a:r>
              <a:rPr lang="it-IT" dirty="0" err="1"/>
              <a:t>signiﬁcato</a:t>
            </a:r>
            <a:r>
              <a:rPr lang="it-IT" dirty="0"/>
              <a:t> che va al di là del semplice piacere che offrono ai nostri sensi, </a:t>
            </a:r>
          </a:p>
          <a:p>
            <a:pPr marL="0" indent="0">
              <a:buNone/>
            </a:pPr>
            <a:r>
              <a:rPr lang="it-IT" dirty="0"/>
              <a:t>                                     </a:t>
            </a:r>
          </a:p>
          <a:p>
            <a:pPr marL="0" indent="0">
              <a:buNone/>
            </a:pPr>
            <a:r>
              <a:rPr lang="it-IT" dirty="0"/>
              <a:t>			</a:t>
            </a:r>
            <a:r>
              <a:rPr lang="it-IT" sz="3200" dirty="0"/>
              <a:t>Valore morale, teologico-spirituale e anagogico</a:t>
            </a:r>
          </a:p>
          <a:p>
            <a:endParaRPr lang="it-IT" sz="3200" dirty="0"/>
          </a:p>
          <a:p>
            <a:pPr marL="0" indent="0">
              <a:buNone/>
            </a:pPr>
            <a:r>
              <a:rPr lang="it-IT" dirty="0"/>
              <a:t>La teoria patristica dei quattro sensi delle Sacre Scritture viene applicata non solo alla natura, </a:t>
            </a:r>
            <a:r>
              <a:rPr lang="it-IT" b="1" dirty="0"/>
              <a:t>ma anche all’arte</a:t>
            </a:r>
          </a:p>
          <a:p>
            <a:pPr marL="0" indent="0">
              <a:buNone/>
            </a:pPr>
            <a:r>
              <a:rPr lang="it-IT" dirty="0"/>
              <a:t>Architettura – pittura - scultura</a:t>
            </a:r>
          </a:p>
          <a:p>
            <a:endParaRPr lang="it-IT" dirty="0"/>
          </a:p>
        </p:txBody>
      </p:sp>
      <p:sp>
        <p:nvSpPr>
          <p:cNvPr id="4" name="Freccia destra 3">
            <a:extLst>
              <a:ext uri="{FF2B5EF4-FFF2-40B4-BE49-F238E27FC236}">
                <a16:creationId xmlns:a16="http://schemas.microsoft.com/office/drawing/2014/main" id="{6BBCE613-0B29-8C42-86CD-713EE81F82E1}"/>
              </a:ext>
            </a:extLst>
          </p:cNvPr>
          <p:cNvSpPr/>
          <p:nvPr/>
        </p:nvSpPr>
        <p:spPr>
          <a:xfrm>
            <a:off x="1143001" y="3758978"/>
            <a:ext cx="1957387"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2603129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083579E-283A-5A44-8D8F-7B21CA1AC0FD}"/>
              </a:ext>
            </a:extLst>
          </p:cNvPr>
          <p:cNvSpPr>
            <a:spLocks noGrp="1"/>
          </p:cNvSpPr>
          <p:nvPr>
            <p:ph type="title"/>
          </p:nvPr>
        </p:nvSpPr>
        <p:spPr>
          <a:xfrm>
            <a:off x="481012" y="0"/>
            <a:ext cx="10515600" cy="1325563"/>
          </a:xfrm>
        </p:spPr>
        <p:txBody>
          <a:bodyPr/>
          <a:lstStyle/>
          <a:p>
            <a:r>
              <a:rPr lang="it-IT" b="1" dirty="0">
                <a:solidFill>
                  <a:srgbClr val="C00000"/>
                </a:solidFill>
              </a:rPr>
              <a:t>Trivio e quadrivio</a:t>
            </a:r>
          </a:p>
        </p:txBody>
      </p:sp>
      <p:sp>
        <p:nvSpPr>
          <p:cNvPr id="3" name="Segnaposto contenuto 2">
            <a:extLst>
              <a:ext uri="{FF2B5EF4-FFF2-40B4-BE49-F238E27FC236}">
                <a16:creationId xmlns:a16="http://schemas.microsoft.com/office/drawing/2014/main" id="{96BE0065-8268-0247-8706-E0406826E731}"/>
              </a:ext>
            </a:extLst>
          </p:cNvPr>
          <p:cNvSpPr>
            <a:spLocks noGrp="1"/>
          </p:cNvSpPr>
          <p:nvPr>
            <p:ph idx="1"/>
          </p:nvPr>
        </p:nvSpPr>
        <p:spPr>
          <a:xfrm>
            <a:off x="481012" y="1200150"/>
            <a:ext cx="10701338" cy="4476750"/>
          </a:xfrm>
        </p:spPr>
        <p:txBody>
          <a:bodyPr>
            <a:noAutofit/>
          </a:bodyPr>
          <a:lstStyle/>
          <a:p>
            <a:pPr marL="0" indent="0">
              <a:buNone/>
            </a:pPr>
            <a:r>
              <a:rPr lang="it-IT" sz="2600" b="1" dirty="0"/>
              <a:t>«Trivio» </a:t>
            </a:r>
            <a:r>
              <a:rPr lang="it-IT" sz="2600" dirty="0"/>
              <a:t>(grammatica, retorica e dialettica [poesia]) </a:t>
            </a:r>
            <a:r>
              <a:rPr lang="it-IT" sz="2600" b="1" dirty="0"/>
              <a:t>e «quadrivio» </a:t>
            </a:r>
            <a:r>
              <a:rPr lang="it-IT" sz="2600" dirty="0"/>
              <a:t>(geometria, aritmetica, astronomia, musica): insegnate nelle scuole nate intorno ai monasteri e alle cattedrali </a:t>
            </a:r>
          </a:p>
          <a:p>
            <a:pPr marL="0" indent="0">
              <a:buNone/>
            </a:pPr>
            <a:r>
              <a:rPr lang="it-IT" sz="2600" dirty="0"/>
              <a:t>Costituiscono la </a:t>
            </a:r>
            <a:r>
              <a:rPr lang="it-IT" sz="2600" i="1" dirty="0" err="1"/>
              <a:t>ﬁlosoﬁa</a:t>
            </a:r>
            <a:r>
              <a:rPr lang="it-IT" sz="2600" dirty="0"/>
              <a:t>, cioè il sapere preparatorio allo studio della teologia, che consiste nella lettura e meditazione delle Sacre Scritture.</a:t>
            </a:r>
          </a:p>
          <a:p>
            <a:pPr marL="0" indent="0">
              <a:buNone/>
            </a:pPr>
            <a:endParaRPr lang="it-IT" sz="2600" dirty="0"/>
          </a:p>
          <a:p>
            <a:pPr marL="0" indent="0">
              <a:buNone/>
            </a:pPr>
            <a:r>
              <a:rPr lang="it-IT" sz="2600" dirty="0" err="1"/>
              <a:t>Macrobio</a:t>
            </a:r>
            <a:r>
              <a:rPr lang="it-IT" sz="2600" dirty="0"/>
              <a:t> (V sec.): </a:t>
            </a:r>
            <a:r>
              <a:rPr lang="it-IT" sz="2600" b="1" dirty="0"/>
              <a:t>poesia</a:t>
            </a:r>
            <a:r>
              <a:rPr lang="it-IT" sz="2600" dirty="0"/>
              <a:t> antica preparazione allo studio delle Sacre Scritture; sapienza antichissima che prepara alla meditazione biblica</a:t>
            </a:r>
          </a:p>
          <a:p>
            <a:pPr marL="0" indent="0">
              <a:buNone/>
            </a:pPr>
            <a:r>
              <a:rPr lang="it-IT" sz="2600" b="1" dirty="0"/>
              <a:t>Con una differenza</a:t>
            </a:r>
            <a:r>
              <a:rPr lang="it-IT" sz="2600" dirty="0"/>
              <a:t>: le Sacre Scritture raccontano fatti storicamente avvenuti, la poesia fatti puramente inventati e, quindi, menzogneri</a:t>
            </a:r>
          </a:p>
        </p:txBody>
      </p:sp>
    </p:spTree>
    <p:extLst>
      <p:ext uri="{BB962C8B-B14F-4D97-AF65-F5344CB8AC3E}">
        <p14:creationId xmlns:p14="http://schemas.microsoft.com/office/powerpoint/2010/main" val="3428240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3D92ACA-C1DC-DA44-811C-52A5D4DA11FA}"/>
              </a:ext>
            </a:extLst>
          </p:cNvPr>
          <p:cNvSpPr>
            <a:spLocks noGrp="1"/>
          </p:cNvSpPr>
          <p:nvPr>
            <p:ph type="title"/>
          </p:nvPr>
        </p:nvSpPr>
        <p:spPr/>
        <p:txBody>
          <a:bodyPr/>
          <a:lstStyle/>
          <a:p>
            <a:r>
              <a:rPr lang="it-IT" b="1" dirty="0">
                <a:solidFill>
                  <a:srgbClr val="C00000"/>
                </a:solidFill>
              </a:rPr>
              <a:t>Arti liberali e arti meccaniche</a:t>
            </a:r>
          </a:p>
        </p:txBody>
      </p:sp>
      <p:sp>
        <p:nvSpPr>
          <p:cNvPr id="3" name="Segnaposto contenuto 2">
            <a:extLst>
              <a:ext uri="{FF2B5EF4-FFF2-40B4-BE49-F238E27FC236}">
                <a16:creationId xmlns:a16="http://schemas.microsoft.com/office/drawing/2014/main" id="{C7D85DFA-F588-794F-9CAE-5025C53080CF}"/>
              </a:ext>
            </a:extLst>
          </p:cNvPr>
          <p:cNvSpPr>
            <a:spLocks noGrp="1"/>
          </p:cNvSpPr>
          <p:nvPr>
            <p:ph idx="1"/>
          </p:nvPr>
        </p:nvSpPr>
        <p:spPr/>
        <p:txBody>
          <a:bodyPr/>
          <a:lstStyle/>
          <a:p>
            <a:pPr marL="0" indent="0">
              <a:buNone/>
            </a:pPr>
            <a:r>
              <a:rPr lang="it-IT" dirty="0"/>
              <a:t>Arti liberali: attività che richiedono applicazione intellettuale; senza produzioni materiali (grammatica, retorica, logica, aritmetica, geometria, astronomia, musica) </a:t>
            </a:r>
          </a:p>
          <a:p>
            <a:pPr marL="0" indent="0">
              <a:buNone/>
            </a:pPr>
            <a:endParaRPr lang="it-IT" dirty="0"/>
          </a:p>
          <a:p>
            <a:pPr marL="0" indent="0">
              <a:buNone/>
            </a:pPr>
            <a:r>
              <a:rPr lang="it-IT" dirty="0"/>
              <a:t>Arti meccaniche: richiedono un'applicazione manuale - 'meccanica’; il loro prodotto è un </a:t>
            </a:r>
            <a:r>
              <a:rPr lang="it-IT" b="1" dirty="0"/>
              <a:t>manufatto</a:t>
            </a:r>
            <a:r>
              <a:rPr lang="it-IT" dirty="0"/>
              <a:t>. </a:t>
            </a:r>
          </a:p>
          <a:p>
            <a:pPr marL="0" indent="0">
              <a:buNone/>
            </a:pPr>
            <a:r>
              <a:rPr lang="it-IT" dirty="0"/>
              <a:t>Ugo di San Vittore, 1096 </a:t>
            </a:r>
            <a:r>
              <a:rPr lang="it-IT" dirty="0" err="1"/>
              <a:t>ca</a:t>
            </a:r>
            <a:r>
              <a:rPr lang="it-IT" dirty="0"/>
              <a:t>. – 1141) elenca, tra le arti meccaniche, le seguenti: tessitura, armatura (</a:t>
            </a:r>
            <a:r>
              <a:rPr lang="it-IT" b="1" dirty="0"/>
              <a:t>architettura</a:t>
            </a:r>
            <a:r>
              <a:rPr lang="it-IT" dirty="0"/>
              <a:t>), commercio, agricoltura, caccia, medicina, </a:t>
            </a:r>
            <a:r>
              <a:rPr lang="it-IT" dirty="0" err="1"/>
              <a:t>theatrica</a:t>
            </a:r>
            <a:r>
              <a:rPr lang="it-IT" dirty="0"/>
              <a:t> (</a:t>
            </a:r>
            <a:r>
              <a:rPr lang="it-IT" b="1" dirty="0"/>
              <a:t>le arti teatrali</a:t>
            </a:r>
            <a:r>
              <a:rPr lang="it-IT" dirty="0"/>
              <a:t>) </a:t>
            </a:r>
          </a:p>
          <a:p>
            <a:pPr marL="0" indent="0">
              <a:buNone/>
            </a:pPr>
            <a:endParaRPr lang="it-IT" dirty="0"/>
          </a:p>
        </p:txBody>
      </p:sp>
    </p:spTree>
    <p:extLst>
      <p:ext uri="{BB962C8B-B14F-4D97-AF65-F5344CB8AC3E}">
        <p14:creationId xmlns:p14="http://schemas.microsoft.com/office/powerpoint/2010/main" val="1178825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6E662D-85FA-A349-B880-4CA6CC62A3D2}"/>
              </a:ext>
            </a:extLst>
          </p:cNvPr>
          <p:cNvSpPr>
            <a:spLocks noGrp="1"/>
          </p:cNvSpPr>
          <p:nvPr>
            <p:ph type="title"/>
          </p:nvPr>
        </p:nvSpPr>
        <p:spPr>
          <a:xfrm>
            <a:off x="600075" y="250825"/>
            <a:ext cx="10515600" cy="1325563"/>
          </a:xfrm>
        </p:spPr>
        <p:txBody>
          <a:bodyPr/>
          <a:lstStyle/>
          <a:p>
            <a:r>
              <a:rPr lang="it-IT" b="1" dirty="0">
                <a:solidFill>
                  <a:srgbClr val="C00000"/>
                </a:solidFill>
              </a:rPr>
              <a:t>La musica</a:t>
            </a:r>
          </a:p>
        </p:txBody>
      </p:sp>
      <p:sp>
        <p:nvSpPr>
          <p:cNvPr id="3" name="Segnaposto contenuto 2">
            <a:extLst>
              <a:ext uri="{FF2B5EF4-FFF2-40B4-BE49-F238E27FC236}">
                <a16:creationId xmlns:a16="http://schemas.microsoft.com/office/drawing/2014/main" id="{FE1557AE-2E3C-8244-9B12-89093E32B6B5}"/>
              </a:ext>
            </a:extLst>
          </p:cNvPr>
          <p:cNvSpPr>
            <a:spLocks noGrp="1"/>
          </p:cNvSpPr>
          <p:nvPr>
            <p:ph idx="1"/>
          </p:nvPr>
        </p:nvSpPr>
        <p:spPr>
          <a:xfrm>
            <a:off x="600075" y="1471613"/>
            <a:ext cx="10753725" cy="4705350"/>
          </a:xfrm>
        </p:spPr>
        <p:txBody>
          <a:bodyPr>
            <a:normAutofit fontScale="92500" lnSpcReduction="20000"/>
          </a:bodyPr>
          <a:lstStyle/>
          <a:p>
            <a:pPr marL="0" indent="0">
              <a:buNone/>
            </a:pPr>
            <a:r>
              <a:rPr lang="it-IT" dirty="0"/>
              <a:t>Arte del del quadrivio e una delle più alte discipline </a:t>
            </a:r>
            <a:r>
              <a:rPr lang="it-IT" dirty="0" err="1"/>
              <a:t>ﬁlosoﬁche</a:t>
            </a:r>
            <a:r>
              <a:rPr lang="it-IT" dirty="0"/>
              <a:t>: prima che arte dei suoni è concepita  pitagoricamente e platonicamente come </a:t>
            </a:r>
            <a:r>
              <a:rPr lang="it-IT" b="1" dirty="0"/>
              <a:t>scienza dell’armonia</a:t>
            </a:r>
          </a:p>
          <a:p>
            <a:pPr marL="0" indent="0">
              <a:buNone/>
            </a:pPr>
            <a:r>
              <a:rPr lang="it-IT" dirty="0"/>
              <a:t>Severino Boezio (Roma, </a:t>
            </a:r>
            <a:r>
              <a:rPr lang="it-IT" dirty="0" err="1"/>
              <a:t>ca</a:t>
            </a:r>
            <a:r>
              <a:rPr lang="it-IT" dirty="0"/>
              <a:t>. 476-Pavia, 524), </a:t>
            </a:r>
            <a:r>
              <a:rPr lang="it-IT" i="1" dirty="0"/>
              <a:t>De </a:t>
            </a:r>
            <a:r>
              <a:rPr lang="it-IT" i="1" dirty="0" err="1"/>
              <a:t>institutione</a:t>
            </a:r>
            <a:r>
              <a:rPr lang="it-IT" i="1" dirty="0"/>
              <a:t> </a:t>
            </a:r>
            <a:r>
              <a:rPr lang="it-IT" i="1" dirty="0" err="1"/>
              <a:t>musicae</a:t>
            </a:r>
            <a:endParaRPr lang="it-IT" i="1" dirty="0"/>
          </a:p>
          <a:p>
            <a:pPr marL="0" indent="0">
              <a:buNone/>
            </a:pPr>
            <a:r>
              <a:rPr lang="it-IT" dirty="0"/>
              <a:t>Distingue la musica in </a:t>
            </a:r>
            <a:r>
              <a:rPr lang="it-IT" dirty="0" err="1"/>
              <a:t>mundana</a:t>
            </a:r>
            <a:r>
              <a:rPr lang="it-IT" dirty="0"/>
              <a:t>, </a:t>
            </a:r>
            <a:r>
              <a:rPr lang="it-IT" dirty="0" err="1"/>
              <a:t>humana</a:t>
            </a:r>
            <a:r>
              <a:rPr lang="it-IT" dirty="0"/>
              <a:t> e </a:t>
            </a:r>
            <a:r>
              <a:rPr lang="it-IT" dirty="0" err="1"/>
              <a:t>strumentalis</a:t>
            </a:r>
            <a:endParaRPr lang="it-IT" dirty="0"/>
          </a:p>
          <a:p>
            <a:pPr marL="0" indent="0">
              <a:buNone/>
            </a:pPr>
            <a:r>
              <a:rPr lang="it-IT" dirty="0"/>
              <a:t>	</a:t>
            </a:r>
            <a:r>
              <a:rPr lang="it-IT" b="1" dirty="0"/>
              <a:t>Musica mondana: armonia cosmica </a:t>
            </a:r>
            <a:r>
              <a:rPr lang="it-IT" dirty="0"/>
              <a:t>che trova nel numero il proprio principio</a:t>
            </a:r>
          </a:p>
          <a:p>
            <a:pPr marL="0" indent="0">
              <a:buNone/>
            </a:pPr>
            <a:r>
              <a:rPr lang="it-IT" dirty="0"/>
              <a:t>e nella proporzione la propria legge</a:t>
            </a:r>
          </a:p>
          <a:p>
            <a:pPr marL="0" indent="0">
              <a:buNone/>
            </a:pPr>
            <a:r>
              <a:rPr lang="it-IT" b="1" dirty="0"/>
              <a:t>	M. umana: riflesso di tale armonia nell’uomo, </a:t>
            </a:r>
            <a:r>
              <a:rPr lang="it-IT" dirty="0"/>
              <a:t>manifestandosi come rapporto equilibrato tra anima e corpo. </a:t>
            </a:r>
          </a:p>
          <a:p>
            <a:pPr marL="0" indent="0">
              <a:buNone/>
            </a:pPr>
            <a:r>
              <a:rPr lang="it-IT" dirty="0"/>
              <a:t>	</a:t>
            </a:r>
            <a:r>
              <a:rPr lang="it-IT" b="1" dirty="0"/>
              <a:t>M. strumentale: arte dei suoni </a:t>
            </a:r>
            <a:r>
              <a:rPr lang="it-IT" dirty="0"/>
              <a:t>prodotti dall’uomo attraverso mezzi naturali o </a:t>
            </a:r>
            <a:r>
              <a:rPr lang="it-IT" dirty="0" err="1"/>
              <a:t>artiﬁciali</a:t>
            </a:r>
            <a:r>
              <a:rPr lang="it-IT" dirty="0"/>
              <a:t> (voce e strumenti)</a:t>
            </a:r>
          </a:p>
          <a:p>
            <a:pPr marL="0" indent="0">
              <a:buNone/>
            </a:pPr>
            <a:r>
              <a:rPr lang="it-IT" dirty="0"/>
              <a:t>Canto gregoriano, monodico e senza strumenti</a:t>
            </a:r>
          </a:p>
          <a:p>
            <a:pPr marL="0" indent="0">
              <a:buNone/>
            </a:pPr>
            <a:endParaRPr lang="it-IT" dirty="0"/>
          </a:p>
        </p:txBody>
      </p:sp>
    </p:spTree>
    <p:extLst>
      <p:ext uri="{BB962C8B-B14F-4D97-AF65-F5344CB8AC3E}">
        <p14:creationId xmlns:p14="http://schemas.microsoft.com/office/powerpoint/2010/main" val="40350773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E34FB3-ABE5-3E48-ACF9-61A87BF8D7D9}"/>
              </a:ext>
            </a:extLst>
          </p:cNvPr>
          <p:cNvSpPr>
            <a:spLocks noGrp="1"/>
          </p:cNvSpPr>
          <p:nvPr>
            <p:ph type="title"/>
          </p:nvPr>
        </p:nvSpPr>
        <p:spPr>
          <a:xfrm>
            <a:off x="638175" y="265113"/>
            <a:ext cx="10515600" cy="1325563"/>
          </a:xfrm>
        </p:spPr>
        <p:txBody>
          <a:bodyPr>
            <a:normAutofit fontScale="90000"/>
          </a:bodyPr>
          <a:lstStyle/>
          <a:p>
            <a:br>
              <a:rPr lang="it-IT" b="1" dirty="0">
                <a:solidFill>
                  <a:srgbClr val="C00000"/>
                </a:solidFill>
              </a:rPr>
            </a:br>
            <a:r>
              <a:rPr lang="it-IT" b="1" dirty="0">
                <a:solidFill>
                  <a:srgbClr val="C00000"/>
                </a:solidFill>
              </a:rPr>
              <a:t>Agostino d’Ippona (354-430)</a:t>
            </a:r>
            <a:br>
              <a:rPr lang="it-IT" dirty="0"/>
            </a:br>
            <a:endParaRPr lang="it-IT" dirty="0"/>
          </a:p>
        </p:txBody>
      </p:sp>
      <p:sp>
        <p:nvSpPr>
          <p:cNvPr id="3" name="Segnaposto contenuto 2">
            <a:extLst>
              <a:ext uri="{FF2B5EF4-FFF2-40B4-BE49-F238E27FC236}">
                <a16:creationId xmlns:a16="http://schemas.microsoft.com/office/drawing/2014/main" id="{FD040893-1E21-6B48-99C5-5A72F67B2DCE}"/>
              </a:ext>
            </a:extLst>
          </p:cNvPr>
          <p:cNvSpPr>
            <a:spLocks noGrp="1"/>
          </p:cNvSpPr>
          <p:nvPr>
            <p:ph idx="1"/>
          </p:nvPr>
        </p:nvSpPr>
        <p:spPr>
          <a:xfrm>
            <a:off x="638175" y="1771651"/>
            <a:ext cx="10715625" cy="4876800"/>
          </a:xfrm>
        </p:spPr>
        <p:txBody>
          <a:bodyPr>
            <a:normAutofit/>
          </a:bodyPr>
          <a:lstStyle/>
          <a:p>
            <a:pPr marL="0" indent="0">
              <a:buNone/>
            </a:pPr>
            <a:r>
              <a:rPr lang="it-IT" dirty="0"/>
              <a:t>Perduta la sua opera dedicata </a:t>
            </a:r>
            <a:r>
              <a:rPr lang="it-IT" dirty="0" err="1"/>
              <a:t>speciﬁcatamente</a:t>
            </a:r>
            <a:r>
              <a:rPr lang="it-IT" dirty="0"/>
              <a:t> al problema del bello, il </a:t>
            </a:r>
            <a:r>
              <a:rPr lang="it-IT" i="1" dirty="0"/>
              <a:t>De </a:t>
            </a:r>
            <a:r>
              <a:rPr lang="it-IT" i="1" dirty="0" err="1"/>
              <a:t>pulchro</a:t>
            </a:r>
            <a:r>
              <a:rPr lang="it-IT" i="1" dirty="0"/>
              <a:t> et </a:t>
            </a:r>
            <a:r>
              <a:rPr lang="it-IT" i="1" dirty="0" err="1"/>
              <a:t>apto</a:t>
            </a:r>
            <a:endParaRPr lang="it-IT" i="1" dirty="0"/>
          </a:p>
          <a:p>
            <a:pPr marL="0" indent="0">
              <a:buNone/>
            </a:pPr>
            <a:r>
              <a:rPr lang="it-IT" dirty="0"/>
              <a:t>Bellezza tema centrale in </a:t>
            </a:r>
            <a:r>
              <a:rPr lang="it-IT" i="1" dirty="0"/>
              <a:t>De ordine</a:t>
            </a:r>
            <a:r>
              <a:rPr lang="it-IT" dirty="0"/>
              <a:t>, il </a:t>
            </a:r>
            <a:r>
              <a:rPr lang="it-IT" i="1" dirty="0"/>
              <a:t>De musica</a:t>
            </a:r>
            <a:r>
              <a:rPr lang="it-IT" dirty="0"/>
              <a:t>, </a:t>
            </a:r>
            <a:r>
              <a:rPr lang="it-IT" i="1" dirty="0" err="1"/>
              <a:t>Confessiones</a:t>
            </a:r>
            <a:r>
              <a:rPr lang="it-IT" dirty="0"/>
              <a:t>, </a:t>
            </a:r>
            <a:r>
              <a:rPr lang="it-IT" i="1" dirty="0"/>
              <a:t>De vera religione</a:t>
            </a:r>
            <a:r>
              <a:rPr lang="it-IT" dirty="0"/>
              <a:t>, </a:t>
            </a:r>
            <a:r>
              <a:rPr lang="it-IT" i="1" dirty="0"/>
              <a:t>De </a:t>
            </a:r>
            <a:r>
              <a:rPr lang="it-IT" i="1" dirty="0" err="1"/>
              <a:t>doctrina</a:t>
            </a:r>
            <a:r>
              <a:rPr lang="it-IT" i="1" dirty="0"/>
              <a:t> </a:t>
            </a:r>
            <a:r>
              <a:rPr lang="it-IT" i="1" dirty="0" err="1"/>
              <a:t>christiana</a:t>
            </a:r>
            <a:r>
              <a:rPr lang="it-IT" i="1" dirty="0"/>
              <a:t> </a:t>
            </a:r>
            <a:r>
              <a:rPr lang="it-IT" dirty="0"/>
              <a:t>e </a:t>
            </a:r>
            <a:r>
              <a:rPr lang="it-IT" i="1" dirty="0"/>
              <a:t>De </a:t>
            </a:r>
            <a:r>
              <a:rPr lang="it-IT" i="1" dirty="0" err="1"/>
              <a:t>civitate</a:t>
            </a:r>
            <a:r>
              <a:rPr lang="it-IT" i="1" dirty="0"/>
              <a:t> Dei</a:t>
            </a:r>
          </a:p>
          <a:p>
            <a:pPr marL="0" indent="0">
              <a:buNone/>
            </a:pPr>
            <a:r>
              <a:rPr lang="it-IT" dirty="0"/>
              <a:t>Idea antico-classica del bello come </a:t>
            </a:r>
            <a:r>
              <a:rPr lang="it-IT" b="1" dirty="0"/>
              <a:t>armonia</a:t>
            </a:r>
            <a:r>
              <a:rPr lang="it-IT" dirty="0"/>
              <a:t> fondata sulla </a:t>
            </a:r>
            <a:r>
              <a:rPr lang="it-IT" b="1" dirty="0"/>
              <a:t>proporzione o </a:t>
            </a:r>
            <a:r>
              <a:rPr lang="it-IT" b="1" i="1" dirty="0" err="1"/>
              <a:t>consonantia</a:t>
            </a:r>
            <a:endParaRPr lang="it-IT" b="1" i="1" dirty="0"/>
          </a:p>
          <a:p>
            <a:pPr marL="0" indent="0">
              <a:buNone/>
            </a:pPr>
            <a:r>
              <a:rPr lang="it-IT" dirty="0"/>
              <a:t>A questa concezione del bello come armonia si </a:t>
            </a:r>
            <a:r>
              <a:rPr lang="it-IT" dirty="0" err="1"/>
              <a:t>afﬁanca</a:t>
            </a:r>
            <a:r>
              <a:rPr lang="it-IT" dirty="0"/>
              <a:t> l’idea, prettamente neoplatonica, secondo cui il bello consiste nella </a:t>
            </a:r>
            <a:r>
              <a:rPr lang="it-IT" b="1" dirty="0"/>
              <a:t>luce</a:t>
            </a:r>
            <a:r>
              <a:rPr lang="it-IT" dirty="0"/>
              <a:t> o </a:t>
            </a:r>
            <a:r>
              <a:rPr lang="it-IT" b="1" i="1" dirty="0" err="1"/>
              <a:t>claritas</a:t>
            </a:r>
            <a:endParaRPr lang="it-IT" b="1" i="1" dirty="0"/>
          </a:p>
          <a:p>
            <a:pPr marL="0" indent="0">
              <a:buNone/>
            </a:pPr>
            <a:r>
              <a:rPr lang="it-IT" dirty="0"/>
              <a:t>Dicotomia di </a:t>
            </a:r>
            <a:r>
              <a:rPr lang="it-IT" b="1" u="sng" dirty="0"/>
              <a:t>Bellezza sensibile </a:t>
            </a:r>
            <a:r>
              <a:rPr lang="it-IT" dirty="0"/>
              <a:t>e </a:t>
            </a:r>
            <a:r>
              <a:rPr lang="it-IT" b="1" u="sng" dirty="0"/>
              <a:t>bellezza intelligibile</a:t>
            </a:r>
          </a:p>
          <a:p>
            <a:endParaRPr lang="it-IT" dirty="0"/>
          </a:p>
        </p:txBody>
      </p:sp>
    </p:spTree>
    <p:extLst>
      <p:ext uri="{BB962C8B-B14F-4D97-AF65-F5344CB8AC3E}">
        <p14:creationId xmlns:p14="http://schemas.microsoft.com/office/powerpoint/2010/main" val="25323880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2A2582-271D-E34D-BE10-FB83DCDC76AC}"/>
              </a:ext>
            </a:extLst>
          </p:cNvPr>
          <p:cNvSpPr>
            <a:spLocks noGrp="1"/>
          </p:cNvSpPr>
          <p:nvPr>
            <p:ph type="title"/>
          </p:nvPr>
        </p:nvSpPr>
        <p:spPr/>
        <p:txBody>
          <a:bodyPr/>
          <a:lstStyle/>
          <a:p>
            <a:r>
              <a:rPr lang="it-IT" b="1" dirty="0">
                <a:solidFill>
                  <a:srgbClr val="C00000"/>
                </a:solidFill>
              </a:rPr>
              <a:t>Claritas di una </a:t>
            </a:r>
            <a:r>
              <a:rPr lang="it-IT" b="1" dirty="0" err="1">
                <a:solidFill>
                  <a:srgbClr val="C00000"/>
                </a:solidFill>
              </a:rPr>
              <a:t>species</a:t>
            </a:r>
            <a:r>
              <a:rPr lang="it-IT" b="1" dirty="0">
                <a:solidFill>
                  <a:srgbClr val="C00000"/>
                </a:solidFill>
              </a:rPr>
              <a:t> intellegibile</a:t>
            </a:r>
          </a:p>
        </p:txBody>
      </p:sp>
      <p:sp>
        <p:nvSpPr>
          <p:cNvPr id="3" name="Segnaposto contenuto 2">
            <a:extLst>
              <a:ext uri="{FF2B5EF4-FFF2-40B4-BE49-F238E27FC236}">
                <a16:creationId xmlns:a16="http://schemas.microsoft.com/office/drawing/2014/main" id="{21A2C157-56B4-9842-B7CB-3C0F0671EAC1}"/>
              </a:ext>
            </a:extLst>
          </p:cNvPr>
          <p:cNvSpPr>
            <a:spLocks noGrp="1"/>
          </p:cNvSpPr>
          <p:nvPr>
            <p:ph idx="1"/>
          </p:nvPr>
        </p:nvSpPr>
        <p:spPr/>
        <p:txBody>
          <a:bodyPr>
            <a:normAutofit lnSpcReduction="10000"/>
          </a:bodyPr>
          <a:lstStyle/>
          <a:p>
            <a:pPr marL="0" indent="0">
              <a:buNone/>
            </a:pPr>
            <a:r>
              <a:rPr lang="it-IT" dirty="0"/>
              <a:t>La bellezza: </a:t>
            </a:r>
            <a:r>
              <a:rPr lang="it-IT" b="1" dirty="0" err="1"/>
              <a:t>claritas</a:t>
            </a:r>
            <a:r>
              <a:rPr lang="it-IT" dirty="0"/>
              <a:t> di una </a:t>
            </a:r>
            <a:r>
              <a:rPr lang="it-IT" dirty="0" err="1"/>
              <a:t>species</a:t>
            </a:r>
            <a:r>
              <a:rPr lang="it-IT" dirty="0"/>
              <a:t> o forma intelligibile che custodisce la </a:t>
            </a:r>
            <a:r>
              <a:rPr lang="it-IT" b="1" dirty="0"/>
              <a:t>verità</a:t>
            </a:r>
            <a:r>
              <a:rPr lang="it-IT" dirty="0"/>
              <a:t> interiore della cosa</a:t>
            </a:r>
          </a:p>
          <a:p>
            <a:pPr marL="0" indent="0">
              <a:buNone/>
            </a:pPr>
            <a:endParaRPr lang="it-IT" dirty="0"/>
          </a:p>
          <a:p>
            <a:pPr marL="0" indent="0">
              <a:buNone/>
            </a:pPr>
            <a:r>
              <a:rPr lang="it-IT" dirty="0"/>
              <a:t>L’apprensione della </a:t>
            </a:r>
            <a:r>
              <a:rPr lang="it-IT" b="1" dirty="0"/>
              <a:t>(vera) bellezza </a:t>
            </a:r>
            <a:r>
              <a:rPr lang="it-IT" dirty="0"/>
              <a:t>è un atto </a:t>
            </a:r>
            <a:r>
              <a:rPr lang="it-IT" b="1" dirty="0"/>
              <a:t>intellettuale</a:t>
            </a:r>
            <a:r>
              <a:rPr lang="it-IT" dirty="0"/>
              <a:t>, anche se a spingerci a cercare la bellezza è la </a:t>
            </a:r>
            <a:r>
              <a:rPr lang="it-IT" b="1" dirty="0"/>
              <a:t>bellezza sensibile</a:t>
            </a:r>
          </a:p>
          <a:p>
            <a:pPr marL="0" indent="0">
              <a:buNone/>
            </a:pPr>
            <a:r>
              <a:rPr lang="it-IT" b="1" dirty="0"/>
              <a:t>Caratteri </a:t>
            </a:r>
            <a:r>
              <a:rPr lang="it-IT" dirty="0"/>
              <a:t>della bellezza, secondo Agostino: </a:t>
            </a:r>
            <a:r>
              <a:rPr lang="it-IT" b="1" dirty="0"/>
              <a:t>eguaglianza</a:t>
            </a:r>
            <a:r>
              <a:rPr lang="it-IT" dirty="0"/>
              <a:t> (</a:t>
            </a:r>
            <a:r>
              <a:rPr lang="it-IT" dirty="0" err="1"/>
              <a:t>aequalitas</a:t>
            </a:r>
            <a:r>
              <a:rPr lang="it-IT" dirty="0"/>
              <a:t>), </a:t>
            </a:r>
            <a:r>
              <a:rPr lang="it-IT" b="1" dirty="0"/>
              <a:t>corrispondenza</a:t>
            </a:r>
            <a:r>
              <a:rPr lang="it-IT" dirty="0"/>
              <a:t> (</a:t>
            </a:r>
            <a:r>
              <a:rPr lang="it-IT" dirty="0" err="1"/>
              <a:t>similitudo</a:t>
            </a:r>
            <a:r>
              <a:rPr lang="it-IT" dirty="0"/>
              <a:t>) e </a:t>
            </a:r>
            <a:r>
              <a:rPr lang="it-IT" b="1" dirty="0"/>
              <a:t>congruenza</a:t>
            </a:r>
            <a:r>
              <a:rPr lang="it-IT" dirty="0"/>
              <a:t> (</a:t>
            </a:r>
            <a:r>
              <a:rPr lang="it-IT" dirty="0" err="1"/>
              <a:t>consonantia</a:t>
            </a:r>
            <a:r>
              <a:rPr lang="it-IT" dirty="0"/>
              <a:t>) riscontrabili nelle cose</a:t>
            </a:r>
          </a:p>
          <a:p>
            <a:pPr marL="0" indent="0">
              <a:buNone/>
            </a:pPr>
            <a:r>
              <a:rPr lang="it-IT" b="1" dirty="0"/>
              <a:t>Proporzione numerica</a:t>
            </a:r>
          </a:p>
          <a:p>
            <a:pPr marL="0" indent="0">
              <a:buNone/>
            </a:pPr>
            <a:r>
              <a:rPr lang="it-IT" b="1" dirty="0"/>
              <a:t>Dio come proporzione assoluta (ab-soluta)</a:t>
            </a:r>
          </a:p>
          <a:p>
            <a:pPr marL="0" indent="0">
              <a:buNone/>
            </a:pPr>
            <a:endParaRPr lang="it-IT" dirty="0"/>
          </a:p>
        </p:txBody>
      </p:sp>
    </p:spTree>
    <p:extLst>
      <p:ext uri="{BB962C8B-B14F-4D97-AF65-F5344CB8AC3E}">
        <p14:creationId xmlns:p14="http://schemas.microsoft.com/office/powerpoint/2010/main" val="1053017546"/>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1416</TotalTime>
  <Words>4138</Words>
  <Application>Microsoft Macintosh PowerPoint</Application>
  <PresentationFormat>Widescreen</PresentationFormat>
  <Paragraphs>207</Paragraphs>
  <Slides>38</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38</vt:i4>
      </vt:variant>
    </vt:vector>
  </HeadingPairs>
  <TitlesOfParts>
    <vt:vector size="42" baseType="lpstr">
      <vt:lpstr>Arial</vt:lpstr>
      <vt:lpstr>Calibri</vt:lpstr>
      <vt:lpstr>Calibri Light</vt:lpstr>
      <vt:lpstr>Tema di Office</vt:lpstr>
      <vt:lpstr>Analogia tra mondo e Dio e oggettività del Bello</vt:lpstr>
      <vt:lpstr>Analogia tra mondo e Dio e oggettività del Bello (II)</vt:lpstr>
      <vt:lpstr>Non creatività dell’arte</vt:lpstr>
      <vt:lpstr>Funzione allegorica dell’arte plastico-figurativa</vt:lpstr>
      <vt:lpstr>Trivio e quadrivio</vt:lpstr>
      <vt:lpstr>Arti liberali e arti meccaniche</vt:lpstr>
      <vt:lpstr>La musica</vt:lpstr>
      <vt:lpstr> Agostino d’Ippona (354-430) </vt:lpstr>
      <vt:lpstr>Claritas di una species intellegibile</vt:lpstr>
      <vt:lpstr>Claritas di una species intellegibile II</vt:lpstr>
      <vt:lpstr>Struttura teocentrica della bellezza</vt:lpstr>
      <vt:lpstr>Tommaso d’Aquino</vt:lpstr>
      <vt:lpstr>De ente et essentia</vt:lpstr>
      <vt:lpstr>Integritas, proportio, claritas</vt:lpstr>
      <vt:lpstr>Piacere estetico</vt:lpstr>
      <vt:lpstr>Arte e forma</vt:lpstr>
      <vt:lpstr>Non creatività dell’arte</vt:lpstr>
      <vt:lpstr>Poesia come infima doctrina</vt:lpstr>
      <vt:lpstr>Presentazione standard di PowerPoint</vt:lpstr>
      <vt:lpstr>Quattrocento e Alberti</vt:lpstr>
      <vt:lpstr>Presentazione standard di PowerPoint</vt:lpstr>
      <vt:lpstr>Presentazione standard di PowerPoint</vt:lpstr>
      <vt:lpstr>Presentazione standard di PowerPoint</vt:lpstr>
      <vt:lpstr>Ripensamento «unitario»</vt:lpstr>
      <vt:lpstr>Firmitas, utilitas, elegantia</vt:lpstr>
      <vt:lpstr>Presentazione standard di PowerPoint</vt:lpstr>
      <vt:lpstr>Il concetto di «concinnitas»</vt:lpstr>
      <vt:lpstr>Il concetto di «concinnitas» II</vt:lpstr>
      <vt:lpstr>Il concetto di «concinnitas» III</vt:lpstr>
      <vt:lpstr>Bellezza «organica»</vt:lpstr>
      <vt:lpstr>Mimesis: «prima» e «seconda» natura </vt:lpstr>
      <vt:lpstr>Mimesis, ars, ingenium</vt:lpstr>
      <vt:lpstr>La potenza del «senso»</vt:lpstr>
      <vt:lpstr>Osservazione diretta e mimesis perfettiva</vt:lpstr>
      <vt:lpstr>Presentazione standard di PowerPoint</vt:lpstr>
      <vt:lpstr>Presentazione standard di PowerPoint</vt:lpstr>
      <vt:lpstr>Presentazione standard di PowerPoint</vt:lpstr>
      <vt:lpstr>Il disegno</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Microsoft Office User</dc:creator>
  <cp:lastModifiedBy>Mariagrazia Portera</cp:lastModifiedBy>
  <cp:revision>60</cp:revision>
  <dcterms:created xsi:type="dcterms:W3CDTF">2019-05-05T11:05:27Z</dcterms:created>
  <dcterms:modified xsi:type="dcterms:W3CDTF">2019-05-27T03:36:44Z</dcterms:modified>
</cp:coreProperties>
</file>