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21" r:id="rId2"/>
    <p:sldId id="322" r:id="rId3"/>
    <p:sldId id="325" r:id="rId4"/>
    <p:sldId id="323" r:id="rId5"/>
    <p:sldId id="326" r:id="rId6"/>
    <p:sldId id="324" r:id="rId7"/>
    <p:sldId id="327" r:id="rId8"/>
    <p:sldId id="328" r:id="rId9"/>
    <p:sldId id="329" r:id="rId10"/>
    <p:sldId id="330"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5187"/>
  </p:normalViewPr>
  <p:slideViewPr>
    <p:cSldViewPr snapToGrid="0" snapToObjects="1">
      <p:cViewPr varScale="1">
        <p:scale>
          <a:sx n="96" d="100"/>
          <a:sy n="96" d="100"/>
        </p:scale>
        <p:origin x="6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7D484-D48A-2749-BD30-4DC4E18FFF52}" type="datetimeFigureOut">
              <a:rPr lang="it-IT" smtClean="0"/>
              <a:t>19/05/20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E6EB7-0F06-1848-B7E2-8D9AFCFE7AE1}" type="slidenum">
              <a:rPr lang="it-IT" smtClean="0"/>
              <a:t>‹N›</a:t>
            </a:fld>
            <a:endParaRPr lang="it-IT"/>
          </a:p>
        </p:txBody>
      </p:sp>
    </p:spTree>
    <p:extLst>
      <p:ext uri="{BB962C8B-B14F-4D97-AF65-F5344CB8AC3E}">
        <p14:creationId xmlns:p14="http://schemas.microsoft.com/office/powerpoint/2010/main" val="300809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6F77F9-E7F4-0E49-918C-E5AB9053113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C18650A-A52D-294B-9A08-5E3906312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FECEB7C-6A25-D448-82B1-90534C573FB3}"/>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5" name="Segnaposto piè di pagina 4">
            <a:extLst>
              <a:ext uri="{FF2B5EF4-FFF2-40B4-BE49-F238E27FC236}">
                <a16:creationId xmlns:a16="http://schemas.microsoft.com/office/drawing/2014/main" id="{03C34BC4-D8F3-2741-94C0-089E194CCC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D34FFF8-13D5-4B45-9407-1BAE9B97FED4}"/>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660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76942F-97B4-644C-8966-EDE2FD0F3F8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151767A-18F7-E94F-95F2-197BADB5283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A069F45-44BD-BA47-A0DA-1D90281F60DF}"/>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5" name="Segnaposto piè di pagina 4">
            <a:extLst>
              <a:ext uri="{FF2B5EF4-FFF2-40B4-BE49-F238E27FC236}">
                <a16:creationId xmlns:a16="http://schemas.microsoft.com/office/drawing/2014/main" id="{7D13C54A-5EAB-8D4C-8C6E-31121E4A2DA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8A865DF-6D25-C44B-9313-24201D48B2AF}"/>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15747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4DA9179-8AFF-1848-B18B-06C4E85CC9F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AF9D84B-BCCA-D64D-85B0-5CFC19337CB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3AAAB4-319A-5E4E-9ABA-E3A999D8CD37}"/>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5" name="Segnaposto piè di pagina 4">
            <a:extLst>
              <a:ext uri="{FF2B5EF4-FFF2-40B4-BE49-F238E27FC236}">
                <a16:creationId xmlns:a16="http://schemas.microsoft.com/office/drawing/2014/main" id="{1C201546-0BA4-264F-B580-80D419AD3E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A0AA376-6D78-7E4F-B614-3174943EED3A}"/>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335365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2A075-D1A8-394B-8B48-B20F96EF949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29D49A1-B493-7146-B9EF-E5530E3B68E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4BE11D5-9C83-0E4B-83C3-9C21AE6D802C}"/>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5" name="Segnaposto piè di pagina 4">
            <a:extLst>
              <a:ext uri="{FF2B5EF4-FFF2-40B4-BE49-F238E27FC236}">
                <a16:creationId xmlns:a16="http://schemas.microsoft.com/office/drawing/2014/main" id="{4E317273-1829-A343-BBE6-63966318D2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83471E-7E95-7742-8BDE-F158807CB624}"/>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318141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CA515E-5C1A-9142-BD09-13F2EFB27C9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B69ADEE-CD78-5944-8D61-127F8FDC7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BDE27CA-E86F-E84F-A00E-A15228C258DA}"/>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5" name="Segnaposto piè di pagina 4">
            <a:extLst>
              <a:ext uri="{FF2B5EF4-FFF2-40B4-BE49-F238E27FC236}">
                <a16:creationId xmlns:a16="http://schemas.microsoft.com/office/drawing/2014/main" id="{D2599C82-5526-6B48-A5C1-AF84C07A8F1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03290B6-9AD0-0B48-96E5-8FFF75C4E99D}"/>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317240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014D90-3410-954C-802F-2BE1F721C52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AC7B2E8-CF13-9147-8DBD-E06711EB8FB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E9365B3-5493-6045-BD21-6CFA45B7E63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7135846-1F3C-7040-9C84-E9BF9C521B3B}"/>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6" name="Segnaposto piè di pagina 5">
            <a:extLst>
              <a:ext uri="{FF2B5EF4-FFF2-40B4-BE49-F238E27FC236}">
                <a16:creationId xmlns:a16="http://schemas.microsoft.com/office/drawing/2014/main" id="{19587948-E256-D549-B914-FE1F1F517C1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0999A77-629C-5F46-BE44-054E0433F280}"/>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110058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618228-464A-3347-831D-5BEB82D335B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3D06CC8-C25C-DB43-9E0F-CDA46BBB57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83F3C16-3C5B-ED41-A985-89A9AD36B87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7BCF5AD-40E2-2248-99D8-EFBEB939E3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0B4ABBB-BECE-D040-B080-A0FB2B67559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82DDC9F-84C9-794B-B37E-8075531D20CA}"/>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8" name="Segnaposto piè di pagina 7">
            <a:extLst>
              <a:ext uri="{FF2B5EF4-FFF2-40B4-BE49-F238E27FC236}">
                <a16:creationId xmlns:a16="http://schemas.microsoft.com/office/drawing/2014/main" id="{8DBC0556-2332-C748-9022-DB9AF236560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7C0F79E-15BC-724C-B999-59856F8A65BC}"/>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121545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19F0DA-179C-8D41-9583-EB385E0E4F5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2F2AC40-3828-0E41-87C9-57076B8AA516}"/>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4" name="Segnaposto piè di pagina 3">
            <a:extLst>
              <a:ext uri="{FF2B5EF4-FFF2-40B4-BE49-F238E27FC236}">
                <a16:creationId xmlns:a16="http://schemas.microsoft.com/office/drawing/2014/main" id="{F4BD8058-2354-2443-BD4E-7EA64887387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9F52CE2-D0FF-A646-A938-4EC68EFC5766}"/>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1316901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A5FD025-C28B-2A4D-B8E6-64A0E72A2B8A}"/>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3" name="Segnaposto piè di pagina 2">
            <a:extLst>
              <a:ext uri="{FF2B5EF4-FFF2-40B4-BE49-F238E27FC236}">
                <a16:creationId xmlns:a16="http://schemas.microsoft.com/office/drawing/2014/main" id="{9FBA6E44-C2EB-E744-960C-36F2099223C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1A94D1D-4565-644D-A97B-012AD293059C}"/>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151050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BCD19B-E740-B346-B077-A48CEE8B95E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D3975D1-FDEA-CE4D-9B18-AA67CF00D5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8C971C0-A569-3D46-8728-DF8FB984F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53B5DD5-1CB1-0D46-BD07-A400FEAFFB2E}"/>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6" name="Segnaposto piè di pagina 5">
            <a:extLst>
              <a:ext uri="{FF2B5EF4-FFF2-40B4-BE49-F238E27FC236}">
                <a16:creationId xmlns:a16="http://schemas.microsoft.com/office/drawing/2014/main" id="{79A81526-691C-D245-A724-4F3EFE84F5D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270B9D9-FCCF-EA49-A3F5-9750E3B989E7}"/>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60681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FFC267-85FF-C44A-877C-0DC9CE6E51D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E84C6E6-D417-5A41-96B3-5F2848CF04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5DC1A57-9CE0-8942-BC48-1EDCF3216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03ADF46-2CA6-5348-AA55-59069380A098}"/>
              </a:ext>
            </a:extLst>
          </p:cNvPr>
          <p:cNvSpPr>
            <a:spLocks noGrp="1"/>
          </p:cNvSpPr>
          <p:nvPr>
            <p:ph type="dt" sz="half" idx="10"/>
          </p:nvPr>
        </p:nvSpPr>
        <p:spPr/>
        <p:txBody>
          <a:bodyPr/>
          <a:lstStyle/>
          <a:p>
            <a:fld id="{66F110B2-A252-D84B-97D6-509ADAA0E202}" type="datetimeFigureOut">
              <a:rPr lang="it-IT" smtClean="0"/>
              <a:t>19/05/20</a:t>
            </a:fld>
            <a:endParaRPr lang="it-IT"/>
          </a:p>
        </p:txBody>
      </p:sp>
      <p:sp>
        <p:nvSpPr>
          <p:cNvPr id="6" name="Segnaposto piè di pagina 5">
            <a:extLst>
              <a:ext uri="{FF2B5EF4-FFF2-40B4-BE49-F238E27FC236}">
                <a16:creationId xmlns:a16="http://schemas.microsoft.com/office/drawing/2014/main" id="{2B423476-AA9C-1747-B8EA-4AB069FB6F9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CC86401-C418-5E4A-A25E-06ECCCF42359}"/>
              </a:ext>
            </a:extLst>
          </p:cNvPr>
          <p:cNvSpPr>
            <a:spLocks noGrp="1"/>
          </p:cNvSpPr>
          <p:nvPr>
            <p:ph type="sldNum" sz="quarter" idx="12"/>
          </p:nvPr>
        </p:nvSpPr>
        <p:spPr/>
        <p:txBody>
          <a:bodyPr/>
          <a:lstStyle/>
          <a:p>
            <a:fld id="{FCC7466B-C217-3F41-BB1C-A9E5100CE2C3}" type="slidenum">
              <a:rPr lang="it-IT" smtClean="0"/>
              <a:t>‹N›</a:t>
            </a:fld>
            <a:endParaRPr lang="it-IT"/>
          </a:p>
        </p:txBody>
      </p:sp>
    </p:spTree>
    <p:extLst>
      <p:ext uri="{BB962C8B-B14F-4D97-AF65-F5344CB8AC3E}">
        <p14:creationId xmlns:p14="http://schemas.microsoft.com/office/powerpoint/2010/main" val="93851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5158254-AB0E-9B40-8C25-077DC18161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E211A98-4CB1-3944-B0DE-0840A9B6FA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64977B-5568-6949-BB8F-B48219D2BF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110B2-A252-D84B-97D6-509ADAA0E202}" type="datetimeFigureOut">
              <a:rPr lang="it-IT" smtClean="0"/>
              <a:t>19/05/20</a:t>
            </a:fld>
            <a:endParaRPr lang="it-IT"/>
          </a:p>
        </p:txBody>
      </p:sp>
      <p:sp>
        <p:nvSpPr>
          <p:cNvPr id="5" name="Segnaposto piè di pagina 4">
            <a:extLst>
              <a:ext uri="{FF2B5EF4-FFF2-40B4-BE49-F238E27FC236}">
                <a16:creationId xmlns:a16="http://schemas.microsoft.com/office/drawing/2014/main" id="{5F423AD5-C376-AB43-95C3-CF9EBAF478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B8AA009-592E-0945-88F5-C4AD9B72E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7466B-C217-3F41-BB1C-A9E5100CE2C3}" type="slidenum">
              <a:rPr lang="it-IT" smtClean="0"/>
              <a:t>‹N›</a:t>
            </a:fld>
            <a:endParaRPr lang="it-IT"/>
          </a:p>
        </p:txBody>
      </p:sp>
    </p:spTree>
    <p:extLst>
      <p:ext uri="{BB962C8B-B14F-4D97-AF65-F5344CB8AC3E}">
        <p14:creationId xmlns:p14="http://schemas.microsoft.com/office/powerpoint/2010/main" val="678044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t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197E12C-9479-F04B-9B45-2EBD8F41FB5D}"/>
              </a:ext>
            </a:extLst>
          </p:cNvPr>
          <p:cNvSpPr txBox="1"/>
          <p:nvPr/>
        </p:nvSpPr>
        <p:spPr>
          <a:xfrm>
            <a:off x="106018" y="172279"/>
            <a:ext cx="11794434" cy="3779758"/>
          </a:xfrm>
          <a:prstGeom prst="roundRect">
            <a:avLst/>
          </a:prstGeom>
          <a:ln w="38100">
            <a:solidFill>
              <a:srgbClr val="B6AFEE"/>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7200" b="1" dirty="0"/>
              <a:t>Ricerca scientifica nel contesto clinico assistenziale – Pediatria –</a:t>
            </a:r>
          </a:p>
        </p:txBody>
      </p:sp>
      <p:grpSp>
        <p:nvGrpSpPr>
          <p:cNvPr id="3" name="Gruppo 2">
            <a:extLst>
              <a:ext uri="{FF2B5EF4-FFF2-40B4-BE49-F238E27FC236}">
                <a16:creationId xmlns:a16="http://schemas.microsoft.com/office/drawing/2014/main" id="{034A5293-5C78-4C43-A687-595705DE2360}"/>
              </a:ext>
            </a:extLst>
          </p:cNvPr>
          <p:cNvGrpSpPr/>
          <p:nvPr/>
        </p:nvGrpSpPr>
        <p:grpSpPr>
          <a:xfrm>
            <a:off x="10453059" y="5744966"/>
            <a:ext cx="1597631" cy="940755"/>
            <a:chOff x="4109566" y="3625647"/>
            <a:chExt cx="3955312" cy="2064456"/>
          </a:xfrm>
        </p:grpSpPr>
        <p:pic>
          <p:nvPicPr>
            <p:cNvPr id="4" name="image3.jpeg">
              <a:extLst>
                <a:ext uri="{FF2B5EF4-FFF2-40B4-BE49-F238E27FC236}">
                  <a16:creationId xmlns:a16="http://schemas.microsoft.com/office/drawing/2014/main" id="{0852E1CC-F1C8-E64D-BD58-8ACA8FF74F56}"/>
                </a:ext>
              </a:extLst>
            </p:cNvPr>
            <p:cNvPicPr/>
            <p:nvPr/>
          </p:nvPicPr>
          <p:blipFill>
            <a:blip r:embed="rId2"/>
            <a:stretch>
              <a:fillRect/>
            </a:stretch>
          </p:blipFill>
          <p:spPr>
            <a:xfrm>
              <a:off x="4109566" y="3679665"/>
              <a:ext cx="1691478" cy="890847"/>
            </a:xfrm>
            <a:prstGeom prst="rect">
              <a:avLst/>
            </a:prstGeom>
            <a:ln w="12700">
              <a:miter lim="400000"/>
            </a:ln>
          </p:spPr>
        </p:pic>
        <p:pic>
          <p:nvPicPr>
            <p:cNvPr id="5" name="image2.tif">
              <a:extLst>
                <a:ext uri="{FF2B5EF4-FFF2-40B4-BE49-F238E27FC236}">
                  <a16:creationId xmlns:a16="http://schemas.microsoft.com/office/drawing/2014/main" id="{BEBA40B6-4797-304E-85BB-29E121020782}"/>
                </a:ext>
              </a:extLst>
            </p:cNvPr>
            <p:cNvPicPr/>
            <p:nvPr/>
          </p:nvPicPr>
          <p:blipFill>
            <a:blip r:embed="rId3"/>
            <a:stretch>
              <a:fillRect/>
            </a:stretch>
          </p:blipFill>
          <p:spPr>
            <a:xfrm>
              <a:off x="6265207" y="4838086"/>
              <a:ext cx="1691477" cy="820369"/>
            </a:xfrm>
            <a:prstGeom prst="rect">
              <a:avLst/>
            </a:prstGeom>
            <a:ln w="12700">
              <a:miter lim="400000"/>
            </a:ln>
          </p:spPr>
        </p:pic>
        <p:pic>
          <p:nvPicPr>
            <p:cNvPr id="6" name="image1.jpeg">
              <a:extLst>
                <a:ext uri="{FF2B5EF4-FFF2-40B4-BE49-F238E27FC236}">
                  <a16:creationId xmlns:a16="http://schemas.microsoft.com/office/drawing/2014/main" id="{E60D78BF-E168-7B44-BBD3-D29D93D9886F}"/>
                </a:ext>
              </a:extLst>
            </p:cNvPr>
            <p:cNvPicPr/>
            <p:nvPr/>
          </p:nvPicPr>
          <p:blipFill>
            <a:blip r:embed="rId4"/>
            <a:stretch>
              <a:fillRect/>
            </a:stretch>
          </p:blipFill>
          <p:spPr>
            <a:xfrm>
              <a:off x="4231192" y="4806439"/>
              <a:ext cx="1448225" cy="883664"/>
            </a:xfrm>
            <a:prstGeom prst="rect">
              <a:avLst/>
            </a:prstGeom>
            <a:ln w="12700">
              <a:miter lim="400000"/>
            </a:ln>
          </p:spPr>
        </p:pic>
        <p:pic>
          <p:nvPicPr>
            <p:cNvPr id="7" name="pasted-image.tif">
              <a:extLst>
                <a:ext uri="{FF2B5EF4-FFF2-40B4-BE49-F238E27FC236}">
                  <a16:creationId xmlns:a16="http://schemas.microsoft.com/office/drawing/2014/main" id="{841EAE8D-E45B-A34C-B8BD-7E437A86EBFC}"/>
                </a:ext>
              </a:extLst>
            </p:cNvPr>
            <p:cNvPicPr/>
            <p:nvPr/>
          </p:nvPicPr>
          <p:blipFill>
            <a:blip r:embed="rId5"/>
            <a:stretch>
              <a:fillRect/>
            </a:stretch>
          </p:blipFill>
          <p:spPr>
            <a:xfrm>
              <a:off x="6157013" y="3625647"/>
              <a:ext cx="1907865" cy="998883"/>
            </a:xfrm>
            <a:prstGeom prst="rect">
              <a:avLst/>
            </a:prstGeom>
            <a:ln w="12700">
              <a:miter lim="400000"/>
            </a:ln>
          </p:spPr>
        </p:pic>
      </p:grpSp>
      <p:sp>
        <p:nvSpPr>
          <p:cNvPr id="8" name="Rettangolo 7">
            <a:extLst>
              <a:ext uri="{FF2B5EF4-FFF2-40B4-BE49-F238E27FC236}">
                <a16:creationId xmlns:a16="http://schemas.microsoft.com/office/drawing/2014/main" id="{9B06F267-ACEA-0D45-BBC4-01A73E11DB2B}"/>
              </a:ext>
            </a:extLst>
          </p:cNvPr>
          <p:cNvSpPr/>
          <p:nvPr/>
        </p:nvSpPr>
        <p:spPr>
          <a:xfrm>
            <a:off x="448939" y="4176057"/>
            <a:ext cx="9543200" cy="2677656"/>
          </a:xfrm>
          <a:prstGeom prst="rect">
            <a:avLst/>
          </a:prstGeom>
        </p:spPr>
        <p:txBody>
          <a:bodyPr wrap="square">
            <a:spAutoFit/>
          </a:bodyPr>
          <a:lstStyle/>
          <a:p>
            <a:r>
              <a:rPr lang="it-IT" sz="2400" dirty="0"/>
              <a:t>Dott.ssa Silvia Ricci </a:t>
            </a:r>
          </a:p>
          <a:p>
            <a:r>
              <a:rPr lang="it-IT" sz="2400" dirty="0"/>
              <a:t>Clinica pediatrica II – Immunologia </a:t>
            </a:r>
          </a:p>
          <a:p>
            <a:endParaRPr lang="it-IT" sz="2400" dirty="0"/>
          </a:p>
          <a:p>
            <a:r>
              <a:rPr lang="it-IT" sz="2400" dirty="0"/>
              <a:t>Dott. Daniele </a:t>
            </a:r>
            <a:r>
              <a:rPr lang="it-IT" sz="2400" dirty="0" err="1"/>
              <a:t>Ciofi</a:t>
            </a:r>
            <a:endParaRPr lang="it-IT" sz="2400" dirty="0"/>
          </a:p>
          <a:p>
            <a:r>
              <a:rPr lang="it-IT" sz="2400" dirty="0"/>
              <a:t>Coordinatore Ricerca ed alta formazione infermieristica</a:t>
            </a:r>
          </a:p>
          <a:p>
            <a:endParaRPr lang="it-IT" sz="2400" dirty="0"/>
          </a:p>
          <a:p>
            <a:pPr algn="ctr"/>
            <a:r>
              <a:rPr lang="it-IT" sz="2400" dirty="0"/>
              <a:t>                                                                 06.05.2020</a:t>
            </a:r>
          </a:p>
        </p:txBody>
      </p:sp>
    </p:spTree>
    <p:extLst>
      <p:ext uri="{BB962C8B-B14F-4D97-AF65-F5344CB8AC3E}">
        <p14:creationId xmlns:p14="http://schemas.microsoft.com/office/powerpoint/2010/main" val="1292437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08D4DB7-5B53-6C44-B27A-12EFF9934129}"/>
              </a:ext>
            </a:extLst>
          </p:cNvPr>
          <p:cNvPicPr>
            <a:picLocks noChangeAspect="1"/>
          </p:cNvPicPr>
          <p:nvPr/>
        </p:nvPicPr>
        <p:blipFill>
          <a:blip r:embed="rId2"/>
          <a:stretch>
            <a:fillRect/>
          </a:stretch>
        </p:blipFill>
        <p:spPr>
          <a:xfrm>
            <a:off x="646176" y="1115568"/>
            <a:ext cx="8833104" cy="5427332"/>
          </a:xfrm>
          <a:prstGeom prst="rect">
            <a:avLst/>
          </a:prstGeom>
        </p:spPr>
      </p:pic>
      <p:sp>
        <p:nvSpPr>
          <p:cNvPr id="3" name="Titolo 1">
            <a:extLst>
              <a:ext uri="{FF2B5EF4-FFF2-40B4-BE49-F238E27FC236}">
                <a16:creationId xmlns:a16="http://schemas.microsoft.com/office/drawing/2014/main" id="{B395DD87-48E9-FA49-A615-CAA72EC665F0}"/>
              </a:ext>
            </a:extLst>
          </p:cNvPr>
          <p:cNvSpPr txBox="1">
            <a:spLocks/>
          </p:cNvSpPr>
          <p:nvPr/>
        </p:nvSpPr>
        <p:spPr>
          <a:xfrm>
            <a:off x="0" y="146304"/>
            <a:ext cx="12192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dirty="0"/>
              <a:t>Analizziamo i sierotipi più frequenti </a:t>
            </a:r>
            <a:r>
              <a:rPr lang="it-IT" sz="4000" dirty="0" err="1"/>
              <a:t>pre</a:t>
            </a:r>
            <a:r>
              <a:rPr lang="it-IT" sz="4000" dirty="0"/>
              <a:t> PCV13: 1,3,19A</a:t>
            </a:r>
          </a:p>
        </p:txBody>
      </p:sp>
      <p:sp>
        <p:nvSpPr>
          <p:cNvPr id="4" name="Anello 3">
            <a:extLst>
              <a:ext uri="{FF2B5EF4-FFF2-40B4-BE49-F238E27FC236}">
                <a16:creationId xmlns:a16="http://schemas.microsoft.com/office/drawing/2014/main" id="{A8610974-F257-9D47-B2EC-3A5BC574A939}"/>
              </a:ext>
            </a:extLst>
          </p:cNvPr>
          <p:cNvSpPr/>
          <p:nvPr/>
        </p:nvSpPr>
        <p:spPr>
          <a:xfrm>
            <a:off x="1679448" y="1138060"/>
            <a:ext cx="1700784" cy="1477124"/>
          </a:xfrm>
          <a:prstGeom prst="donut">
            <a:avLst>
              <a:gd name="adj" fmla="val 2868"/>
            </a:avLst>
          </a:prstGeom>
          <a:solidFill>
            <a:srgbClr val="FFFF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highlight>
                <a:srgbClr val="FFFF00"/>
              </a:highlight>
            </a:endParaRPr>
          </a:p>
        </p:txBody>
      </p:sp>
      <p:sp>
        <p:nvSpPr>
          <p:cNvPr id="5" name="Anello 4">
            <a:extLst>
              <a:ext uri="{FF2B5EF4-FFF2-40B4-BE49-F238E27FC236}">
                <a16:creationId xmlns:a16="http://schemas.microsoft.com/office/drawing/2014/main" id="{E744BF05-5601-7F46-B130-FAEB3AAF8214}"/>
              </a:ext>
            </a:extLst>
          </p:cNvPr>
          <p:cNvSpPr/>
          <p:nvPr/>
        </p:nvSpPr>
        <p:spPr>
          <a:xfrm>
            <a:off x="6086856" y="3090672"/>
            <a:ext cx="1700784" cy="1477124"/>
          </a:xfrm>
          <a:prstGeom prst="donut">
            <a:avLst>
              <a:gd name="adj" fmla="val 2868"/>
            </a:avLst>
          </a:prstGeom>
          <a:solidFill>
            <a:srgbClr val="FFFF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highlight>
                <a:srgbClr val="FFFF00"/>
              </a:highlight>
            </a:endParaRPr>
          </a:p>
        </p:txBody>
      </p:sp>
      <p:sp>
        <p:nvSpPr>
          <p:cNvPr id="6" name="Anello 5">
            <a:extLst>
              <a:ext uri="{FF2B5EF4-FFF2-40B4-BE49-F238E27FC236}">
                <a16:creationId xmlns:a16="http://schemas.microsoft.com/office/drawing/2014/main" id="{318D248B-CE2C-504F-8D42-CAF2B5508185}"/>
              </a:ext>
            </a:extLst>
          </p:cNvPr>
          <p:cNvSpPr/>
          <p:nvPr/>
        </p:nvSpPr>
        <p:spPr>
          <a:xfrm>
            <a:off x="4395216" y="3090672"/>
            <a:ext cx="1700784" cy="1477124"/>
          </a:xfrm>
          <a:prstGeom prst="donut">
            <a:avLst>
              <a:gd name="adj" fmla="val 2868"/>
            </a:avLst>
          </a:prstGeom>
          <a:solidFill>
            <a:srgbClr val="FFFF00"/>
          </a:solid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highlight>
                <a:srgbClr val="FFFF00"/>
              </a:highlight>
            </a:endParaRPr>
          </a:p>
        </p:txBody>
      </p:sp>
      <p:sp>
        <p:nvSpPr>
          <p:cNvPr id="7" name="CasellaDiTesto 6">
            <a:extLst>
              <a:ext uri="{FF2B5EF4-FFF2-40B4-BE49-F238E27FC236}">
                <a16:creationId xmlns:a16="http://schemas.microsoft.com/office/drawing/2014/main" id="{2C1D53FC-A6DA-0F48-8069-C76E0505555D}"/>
              </a:ext>
            </a:extLst>
          </p:cNvPr>
          <p:cNvSpPr txBox="1"/>
          <p:nvPr/>
        </p:nvSpPr>
        <p:spPr>
          <a:xfrm>
            <a:off x="8412480" y="2013251"/>
            <a:ext cx="3779520" cy="2554545"/>
          </a:xfrm>
          <a:prstGeom prst="rect">
            <a:avLst/>
          </a:prstGeom>
          <a:noFill/>
        </p:spPr>
        <p:txBody>
          <a:bodyPr wrap="square" rtlCol="0">
            <a:spAutoFit/>
          </a:bodyPr>
          <a:lstStyle/>
          <a:p>
            <a:r>
              <a:rPr lang="it-IT" sz="3200" dirty="0"/>
              <a:t>Per i sierotipi 1, 19 A, 7F il vaccino 13valente ha significativamente ridotto i casi</a:t>
            </a:r>
          </a:p>
        </p:txBody>
      </p:sp>
    </p:spTree>
    <p:extLst>
      <p:ext uri="{BB962C8B-B14F-4D97-AF65-F5344CB8AC3E}">
        <p14:creationId xmlns:p14="http://schemas.microsoft.com/office/powerpoint/2010/main" val="2137230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32B615-5619-E446-A263-82BF4F2B9591}"/>
              </a:ext>
            </a:extLst>
          </p:cNvPr>
          <p:cNvSpPr>
            <a:spLocks noGrp="1"/>
          </p:cNvSpPr>
          <p:nvPr>
            <p:ph type="title"/>
          </p:nvPr>
        </p:nvSpPr>
        <p:spPr/>
        <p:txBody>
          <a:bodyPr/>
          <a:lstStyle/>
          <a:p>
            <a:pPr algn="ctr"/>
            <a:r>
              <a:rPr lang="it-IT" dirty="0"/>
              <a:t>Le vaccinazioni e le malattie infettive prevenibili con le vaccinazioni</a:t>
            </a:r>
          </a:p>
        </p:txBody>
      </p:sp>
      <p:pic>
        <p:nvPicPr>
          <p:cNvPr id="5" name="Immagine 4">
            <a:extLst>
              <a:ext uri="{FF2B5EF4-FFF2-40B4-BE49-F238E27FC236}">
                <a16:creationId xmlns:a16="http://schemas.microsoft.com/office/drawing/2014/main" id="{32F0CCC9-3132-754A-8692-994FD42F892B}"/>
              </a:ext>
            </a:extLst>
          </p:cNvPr>
          <p:cNvPicPr>
            <a:picLocks noChangeAspect="1"/>
          </p:cNvPicPr>
          <p:nvPr/>
        </p:nvPicPr>
        <p:blipFill>
          <a:blip r:embed="rId2"/>
          <a:stretch>
            <a:fillRect/>
          </a:stretch>
        </p:blipFill>
        <p:spPr>
          <a:xfrm>
            <a:off x="1046921" y="1690688"/>
            <a:ext cx="9872869" cy="3318635"/>
          </a:xfrm>
          <a:prstGeom prst="rect">
            <a:avLst/>
          </a:prstGeom>
        </p:spPr>
      </p:pic>
    </p:spTree>
    <p:extLst>
      <p:ext uri="{BB962C8B-B14F-4D97-AF65-F5344CB8AC3E}">
        <p14:creationId xmlns:p14="http://schemas.microsoft.com/office/powerpoint/2010/main" val="2659815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2D783F-57B4-E14F-B831-AB674A700C5A}"/>
              </a:ext>
            </a:extLst>
          </p:cNvPr>
          <p:cNvSpPr>
            <a:spLocks noGrp="1"/>
          </p:cNvSpPr>
          <p:nvPr>
            <p:ph type="title"/>
          </p:nvPr>
        </p:nvSpPr>
        <p:spPr/>
        <p:txBody>
          <a:bodyPr/>
          <a:lstStyle/>
          <a:p>
            <a:r>
              <a:rPr lang="it-IT" dirty="0"/>
              <a:t>Perché è stato pensato questo studio?</a:t>
            </a:r>
          </a:p>
        </p:txBody>
      </p:sp>
      <p:sp>
        <p:nvSpPr>
          <p:cNvPr id="3" name="Rettangolo 2">
            <a:extLst>
              <a:ext uri="{FF2B5EF4-FFF2-40B4-BE49-F238E27FC236}">
                <a16:creationId xmlns:a16="http://schemas.microsoft.com/office/drawing/2014/main" id="{8CB87584-6112-1C4D-8615-D403E28DCCC3}"/>
              </a:ext>
            </a:extLst>
          </p:cNvPr>
          <p:cNvSpPr/>
          <p:nvPr/>
        </p:nvSpPr>
        <p:spPr>
          <a:xfrm>
            <a:off x="516835" y="4197814"/>
            <a:ext cx="11489635" cy="1200329"/>
          </a:xfrm>
          <a:prstGeom prst="rect">
            <a:avLst/>
          </a:prstGeom>
        </p:spPr>
        <p:txBody>
          <a:bodyPr wrap="square">
            <a:spAutoFit/>
          </a:bodyPr>
          <a:lstStyle/>
          <a:p>
            <a:r>
              <a:rPr lang="it-IT" dirty="0">
                <a:effectLst/>
                <a:latin typeface="Times" pitchFamily="2" charset="0"/>
              </a:rPr>
              <a:t>The </a:t>
            </a:r>
            <a:r>
              <a:rPr lang="it-IT" dirty="0" err="1">
                <a:effectLst/>
                <a:latin typeface="Times" pitchFamily="2" charset="0"/>
              </a:rPr>
              <a:t>aims</a:t>
            </a:r>
            <a:r>
              <a:rPr lang="it-IT" dirty="0">
                <a:effectLst/>
                <a:latin typeface="Times" pitchFamily="2" charset="0"/>
              </a:rPr>
              <a:t> of </a:t>
            </a:r>
            <a:r>
              <a:rPr lang="it-IT" dirty="0" err="1">
                <a:effectLst/>
                <a:latin typeface="Times" pitchFamily="2" charset="0"/>
              </a:rPr>
              <a:t>our</a:t>
            </a:r>
            <a:r>
              <a:rPr lang="it-IT" dirty="0">
                <a:effectLst/>
                <a:latin typeface="Times" pitchFamily="2" charset="0"/>
              </a:rPr>
              <a:t> </a:t>
            </a:r>
            <a:r>
              <a:rPr lang="it-IT" dirty="0" err="1">
                <a:effectLst/>
                <a:latin typeface="Times" pitchFamily="2" charset="0"/>
              </a:rPr>
              <a:t>study</a:t>
            </a:r>
            <a:r>
              <a:rPr lang="it-IT" dirty="0">
                <a:effectLst/>
                <a:latin typeface="Times" pitchFamily="2" charset="0"/>
              </a:rPr>
              <a:t> </a:t>
            </a:r>
            <a:r>
              <a:rPr lang="it-IT" dirty="0" err="1">
                <a:effectLst/>
                <a:latin typeface="Times" pitchFamily="2" charset="0"/>
              </a:rPr>
              <a:t>were</a:t>
            </a:r>
            <a:r>
              <a:rPr lang="it-IT" dirty="0">
                <a:effectLst/>
                <a:latin typeface="Times" pitchFamily="2" charset="0"/>
              </a:rPr>
              <a:t> to </a:t>
            </a:r>
            <a:r>
              <a:rPr lang="it-IT" dirty="0" err="1">
                <a:effectLst/>
                <a:latin typeface="Times" pitchFamily="2" charset="0"/>
              </a:rPr>
              <a:t>describe</a:t>
            </a:r>
            <a:r>
              <a:rPr lang="it-IT" dirty="0">
                <a:effectLst/>
                <a:latin typeface="Times" pitchFamily="2" charset="0"/>
              </a:rPr>
              <a:t> the </a:t>
            </a:r>
            <a:r>
              <a:rPr lang="it-IT" dirty="0" err="1">
                <a:effectLst/>
                <a:latin typeface="Times" pitchFamily="2" charset="0"/>
              </a:rPr>
              <a:t>etiology</a:t>
            </a:r>
            <a:r>
              <a:rPr lang="it-IT" dirty="0">
                <a:effectLst/>
                <a:latin typeface="Times" pitchFamily="2" charset="0"/>
              </a:rPr>
              <a:t> of PPE (</a:t>
            </a:r>
            <a:r>
              <a:rPr lang="it-IT" dirty="0" err="1">
                <a:effectLst/>
                <a:latin typeface="Times" pitchFamily="2" charset="0"/>
              </a:rPr>
              <a:t>parapneumonic</a:t>
            </a:r>
            <a:r>
              <a:rPr lang="it-IT" dirty="0">
                <a:effectLst/>
                <a:latin typeface="Times" pitchFamily="2" charset="0"/>
              </a:rPr>
              <a:t> </a:t>
            </a:r>
            <a:r>
              <a:rPr lang="it-IT" dirty="0" err="1">
                <a:effectLst/>
                <a:latin typeface="Times" pitchFamily="2" charset="0"/>
              </a:rPr>
              <a:t>effusion</a:t>
            </a:r>
            <a:r>
              <a:rPr lang="it-IT" dirty="0">
                <a:effectLst/>
                <a:latin typeface="Times" pitchFamily="2" charset="0"/>
              </a:rPr>
              <a:t>) and PE (</a:t>
            </a:r>
            <a:r>
              <a:rPr lang="it-IT" dirty="0" err="1">
                <a:effectLst/>
                <a:latin typeface="Times" pitchFamily="2" charset="0"/>
              </a:rPr>
              <a:t>pleural</a:t>
            </a:r>
            <a:r>
              <a:rPr lang="it-IT" dirty="0">
                <a:effectLst/>
                <a:latin typeface="Times" pitchFamily="2" charset="0"/>
              </a:rPr>
              <a:t> </a:t>
            </a:r>
            <a:r>
              <a:rPr lang="it-IT" dirty="0" err="1">
                <a:effectLst/>
                <a:latin typeface="Times" pitchFamily="2" charset="0"/>
              </a:rPr>
              <a:t>empyema</a:t>
            </a:r>
            <a:r>
              <a:rPr lang="it-IT" dirty="0">
                <a:effectLst/>
                <a:latin typeface="Times" pitchFamily="2" charset="0"/>
              </a:rPr>
              <a:t>) in </a:t>
            </a:r>
            <a:r>
              <a:rPr lang="it-IT" dirty="0" err="1">
                <a:effectLst/>
                <a:latin typeface="Times" pitchFamily="2" charset="0"/>
              </a:rPr>
              <a:t>Italian</a:t>
            </a:r>
            <a:r>
              <a:rPr lang="it-IT" dirty="0">
                <a:effectLst/>
                <a:latin typeface="Times" pitchFamily="2" charset="0"/>
              </a:rPr>
              <a:t> </a:t>
            </a:r>
            <a:r>
              <a:rPr lang="it-IT" dirty="0" err="1">
                <a:effectLst/>
                <a:latin typeface="Times" pitchFamily="2" charset="0"/>
              </a:rPr>
              <a:t>children</a:t>
            </a:r>
            <a:r>
              <a:rPr lang="it-IT" dirty="0">
                <a:effectLst/>
                <a:latin typeface="Times" pitchFamily="2" charset="0"/>
              </a:rPr>
              <a:t> over a </a:t>
            </a:r>
            <a:r>
              <a:rPr lang="it-IT" dirty="0" err="1">
                <a:effectLst/>
                <a:latin typeface="Times" pitchFamily="2" charset="0"/>
              </a:rPr>
              <a:t>period</a:t>
            </a:r>
            <a:r>
              <a:rPr lang="it-IT" dirty="0">
                <a:effectLst/>
                <a:latin typeface="Times" pitchFamily="2" charset="0"/>
              </a:rPr>
              <a:t> of </a:t>
            </a:r>
            <a:r>
              <a:rPr lang="it-IT" dirty="0" err="1">
                <a:effectLst/>
                <a:latin typeface="Times" pitchFamily="2" charset="0"/>
              </a:rPr>
              <a:t>ten-years</a:t>
            </a:r>
            <a:r>
              <a:rPr lang="it-IT" dirty="0">
                <a:effectLst/>
                <a:latin typeface="Times" pitchFamily="2" charset="0"/>
              </a:rPr>
              <a:t>, to </a:t>
            </a:r>
            <a:r>
              <a:rPr lang="it-IT" dirty="0" err="1">
                <a:effectLst/>
                <a:latin typeface="Times" pitchFamily="2" charset="0"/>
              </a:rPr>
              <a:t>evaluate</a:t>
            </a:r>
            <a:r>
              <a:rPr lang="it-IT" dirty="0">
                <a:effectLst/>
                <a:latin typeface="Times" pitchFamily="2" charset="0"/>
              </a:rPr>
              <a:t> the impact of </a:t>
            </a:r>
            <a:r>
              <a:rPr lang="it-IT" dirty="0" err="1">
                <a:effectLst/>
                <a:latin typeface="Times" pitchFamily="2" charset="0"/>
              </a:rPr>
              <a:t>pneumococcal</a:t>
            </a:r>
            <a:r>
              <a:rPr lang="it-IT" dirty="0">
                <a:effectLst/>
                <a:latin typeface="Times" pitchFamily="2" charset="0"/>
              </a:rPr>
              <a:t> </a:t>
            </a:r>
            <a:r>
              <a:rPr lang="it-IT" dirty="0" err="1">
                <a:effectLst/>
                <a:latin typeface="Times" pitchFamily="2" charset="0"/>
              </a:rPr>
              <a:t>conjugate</a:t>
            </a:r>
            <a:r>
              <a:rPr lang="it-IT" dirty="0">
                <a:effectLst/>
                <a:latin typeface="Times" pitchFamily="2" charset="0"/>
              </a:rPr>
              <a:t> </a:t>
            </a:r>
            <a:r>
              <a:rPr lang="it-IT" dirty="0" err="1">
                <a:effectLst/>
                <a:latin typeface="Times" pitchFamily="2" charset="0"/>
              </a:rPr>
              <a:t>vaccination</a:t>
            </a:r>
            <a:r>
              <a:rPr lang="it-IT" dirty="0">
                <a:effectLst/>
                <a:latin typeface="Times" pitchFamily="2" charset="0"/>
              </a:rPr>
              <a:t> </a:t>
            </a:r>
            <a:r>
              <a:rPr lang="it-IT" dirty="0" err="1">
                <a:effectLst/>
                <a:latin typeface="Times" pitchFamily="2" charset="0"/>
              </a:rPr>
              <a:t>using</a:t>
            </a:r>
            <a:r>
              <a:rPr lang="it-IT" dirty="0">
                <a:effectLst/>
                <a:latin typeface="Times" pitchFamily="2" charset="0"/>
              </a:rPr>
              <a:t> a </a:t>
            </a:r>
            <a:r>
              <a:rPr lang="it-IT" dirty="0" err="1">
                <a:effectLst/>
                <a:latin typeface="Times" pitchFamily="2" charset="0"/>
              </a:rPr>
              <a:t>population-based</a:t>
            </a:r>
            <a:r>
              <a:rPr lang="it-IT" dirty="0">
                <a:effectLst/>
                <a:latin typeface="Times" pitchFamily="2" charset="0"/>
              </a:rPr>
              <a:t> </a:t>
            </a:r>
            <a:r>
              <a:rPr lang="it-IT" dirty="0" err="1">
                <a:effectLst/>
                <a:latin typeface="Times" pitchFamily="2" charset="0"/>
              </a:rPr>
              <a:t>molecular</a:t>
            </a:r>
            <a:r>
              <a:rPr lang="it-IT" dirty="0">
                <a:effectLst/>
                <a:latin typeface="Times" pitchFamily="2" charset="0"/>
              </a:rPr>
              <a:t> </a:t>
            </a:r>
            <a:r>
              <a:rPr lang="it-IT" dirty="0" err="1">
                <a:effectLst/>
                <a:latin typeface="Times" pitchFamily="2" charset="0"/>
              </a:rPr>
              <a:t>surveillance</a:t>
            </a:r>
            <a:r>
              <a:rPr lang="it-IT" dirty="0">
                <a:effectLst/>
                <a:latin typeface="Times" pitchFamily="2" charset="0"/>
              </a:rPr>
              <a:t>, and to </a:t>
            </a:r>
            <a:r>
              <a:rPr lang="it-IT" dirty="0" err="1">
                <a:effectLst/>
                <a:latin typeface="Times" pitchFamily="2" charset="0"/>
              </a:rPr>
              <a:t>determine</a:t>
            </a:r>
            <a:r>
              <a:rPr lang="it-IT" dirty="0">
                <a:effectLst/>
                <a:latin typeface="Times" pitchFamily="2" charset="0"/>
              </a:rPr>
              <a:t> the </a:t>
            </a:r>
            <a:r>
              <a:rPr lang="it-IT" dirty="0" err="1">
                <a:effectLst/>
                <a:latin typeface="Times" pitchFamily="2" charset="0"/>
              </a:rPr>
              <a:t>sensitivity</a:t>
            </a:r>
            <a:r>
              <a:rPr lang="it-IT" dirty="0">
                <a:effectLst/>
                <a:latin typeface="Times" pitchFamily="2" charset="0"/>
              </a:rPr>
              <a:t> of RT-PCR </a:t>
            </a:r>
            <a:r>
              <a:rPr lang="it-IT" dirty="0" err="1">
                <a:effectLst/>
                <a:latin typeface="Times" pitchFamily="2" charset="0"/>
              </a:rPr>
              <a:t>compared</a:t>
            </a:r>
            <a:r>
              <a:rPr lang="it-IT" dirty="0">
                <a:effectLst/>
                <a:latin typeface="Times" pitchFamily="2" charset="0"/>
              </a:rPr>
              <a:t> to the culture </a:t>
            </a:r>
            <a:r>
              <a:rPr lang="it-IT" dirty="0" err="1">
                <a:effectLst/>
                <a:latin typeface="Times" pitchFamily="2" charset="0"/>
              </a:rPr>
              <a:t>method</a:t>
            </a:r>
            <a:r>
              <a:rPr lang="it-IT" dirty="0">
                <a:effectLst/>
                <a:latin typeface="Times" pitchFamily="2" charset="0"/>
              </a:rPr>
              <a:t> in the </a:t>
            </a:r>
            <a:r>
              <a:rPr lang="it-IT" dirty="0" err="1">
                <a:effectLst/>
                <a:latin typeface="Times" pitchFamily="2" charset="0"/>
              </a:rPr>
              <a:t>diagnosis</a:t>
            </a:r>
            <a:r>
              <a:rPr lang="it-IT" dirty="0">
                <a:latin typeface="Times" pitchFamily="2" charset="0"/>
              </a:rPr>
              <a:t> </a:t>
            </a:r>
            <a:r>
              <a:rPr lang="it-IT" dirty="0">
                <a:effectLst/>
                <a:latin typeface="Times" pitchFamily="2" charset="0"/>
              </a:rPr>
              <a:t>of PPE.</a:t>
            </a:r>
          </a:p>
        </p:txBody>
      </p:sp>
      <p:sp>
        <p:nvSpPr>
          <p:cNvPr id="4" name="CasellaDiTesto 3">
            <a:extLst>
              <a:ext uri="{FF2B5EF4-FFF2-40B4-BE49-F238E27FC236}">
                <a16:creationId xmlns:a16="http://schemas.microsoft.com/office/drawing/2014/main" id="{B209E2EC-6845-2C47-908D-F09C52472761}"/>
              </a:ext>
            </a:extLst>
          </p:cNvPr>
          <p:cNvSpPr txBox="1"/>
          <p:nvPr/>
        </p:nvSpPr>
        <p:spPr>
          <a:xfrm>
            <a:off x="516835" y="2228671"/>
            <a:ext cx="11224591" cy="2031325"/>
          </a:xfrm>
          <a:prstGeom prst="rect">
            <a:avLst/>
          </a:prstGeom>
          <a:noFill/>
        </p:spPr>
        <p:txBody>
          <a:bodyPr wrap="square" rtlCol="0">
            <a:spAutoFit/>
          </a:bodyPr>
          <a:lstStyle/>
          <a:p>
            <a:r>
              <a:rPr lang="it-IT" dirty="0"/>
              <a:t>Le polmoniti complicate rappresentato una causa di </a:t>
            </a:r>
            <a:r>
              <a:rPr lang="it-IT" dirty="0" err="1"/>
              <a:t>morbidità</a:t>
            </a:r>
            <a:r>
              <a:rPr lang="it-IT" dirty="0"/>
              <a:t> e mortalità elevata nel mondo. Uno degli agenti in causa è lo S. </a:t>
            </a:r>
            <a:r>
              <a:rPr lang="it-IT" dirty="0" err="1"/>
              <a:t>pneumoniae</a:t>
            </a:r>
            <a:r>
              <a:rPr lang="it-IT" dirty="0"/>
              <a:t> per cui esistono delle vaccinazioni. Nel 2010/2011 è stato introdotta la vaccinazione con PCV 13 (un vaccino che protegge per 13 sierotipi di pneumococco vs il vaccino 7valente disponibile fino al 2010). Esistono molti altri patogeni che possono causare polmoniti complicate. Spesso la causa delle polmoniti complicate rimane sconosciuta.</a:t>
            </a:r>
          </a:p>
          <a:p>
            <a:endParaRPr lang="it-IT" dirty="0"/>
          </a:p>
          <a:p>
            <a:endParaRPr lang="it-IT" dirty="0"/>
          </a:p>
        </p:txBody>
      </p:sp>
      <p:sp>
        <p:nvSpPr>
          <p:cNvPr id="6" name="CasellaDiTesto 5">
            <a:extLst>
              <a:ext uri="{FF2B5EF4-FFF2-40B4-BE49-F238E27FC236}">
                <a16:creationId xmlns:a16="http://schemas.microsoft.com/office/drawing/2014/main" id="{3E477462-32A9-CB43-81BB-2064909D5C8C}"/>
              </a:ext>
            </a:extLst>
          </p:cNvPr>
          <p:cNvSpPr txBox="1"/>
          <p:nvPr/>
        </p:nvSpPr>
        <p:spPr>
          <a:xfrm>
            <a:off x="516835" y="1859339"/>
            <a:ext cx="4638261" cy="369332"/>
          </a:xfrm>
          <a:prstGeom prst="rect">
            <a:avLst/>
          </a:prstGeom>
          <a:noFill/>
        </p:spPr>
        <p:txBody>
          <a:bodyPr wrap="square" rtlCol="0">
            <a:spAutoFit/>
          </a:bodyPr>
          <a:lstStyle/>
          <a:p>
            <a:r>
              <a:rPr lang="it-IT" b="1" dirty="0">
                <a:solidFill>
                  <a:srgbClr val="FF0000"/>
                </a:solidFill>
              </a:rPr>
              <a:t>Il problema: </a:t>
            </a:r>
          </a:p>
        </p:txBody>
      </p:sp>
      <p:sp>
        <p:nvSpPr>
          <p:cNvPr id="7" name="CasellaDiTesto 6">
            <a:extLst>
              <a:ext uri="{FF2B5EF4-FFF2-40B4-BE49-F238E27FC236}">
                <a16:creationId xmlns:a16="http://schemas.microsoft.com/office/drawing/2014/main" id="{AF387CD1-D118-3046-8C85-C294EA03A53B}"/>
              </a:ext>
            </a:extLst>
          </p:cNvPr>
          <p:cNvSpPr txBox="1"/>
          <p:nvPr/>
        </p:nvSpPr>
        <p:spPr>
          <a:xfrm>
            <a:off x="516835" y="3890664"/>
            <a:ext cx="4638261" cy="369332"/>
          </a:xfrm>
          <a:prstGeom prst="rect">
            <a:avLst/>
          </a:prstGeom>
          <a:noFill/>
        </p:spPr>
        <p:txBody>
          <a:bodyPr wrap="square" rtlCol="0">
            <a:spAutoFit/>
          </a:bodyPr>
          <a:lstStyle/>
          <a:p>
            <a:r>
              <a:rPr lang="it-IT" b="1" dirty="0">
                <a:solidFill>
                  <a:srgbClr val="FF0000"/>
                </a:solidFill>
              </a:rPr>
              <a:t>Gli obiettivi: </a:t>
            </a:r>
          </a:p>
        </p:txBody>
      </p:sp>
    </p:spTree>
    <p:extLst>
      <p:ext uri="{BB962C8B-B14F-4D97-AF65-F5344CB8AC3E}">
        <p14:creationId xmlns:p14="http://schemas.microsoft.com/office/powerpoint/2010/main" val="1126638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D6016F-3F19-2D47-BAA9-900375563196}"/>
              </a:ext>
            </a:extLst>
          </p:cNvPr>
          <p:cNvSpPr>
            <a:spLocks noGrp="1"/>
          </p:cNvSpPr>
          <p:nvPr>
            <p:ph type="title"/>
          </p:nvPr>
        </p:nvSpPr>
        <p:spPr/>
        <p:txBody>
          <a:bodyPr/>
          <a:lstStyle/>
          <a:p>
            <a:r>
              <a:rPr lang="it-IT" dirty="0"/>
              <a:t>Vediamo insieme i metodi</a:t>
            </a:r>
          </a:p>
        </p:txBody>
      </p:sp>
      <p:pic>
        <p:nvPicPr>
          <p:cNvPr id="3" name="Immagine 2">
            <a:extLst>
              <a:ext uri="{FF2B5EF4-FFF2-40B4-BE49-F238E27FC236}">
                <a16:creationId xmlns:a16="http://schemas.microsoft.com/office/drawing/2014/main" id="{473CA5D0-50EF-864F-ADB0-EB2894280656}"/>
              </a:ext>
            </a:extLst>
          </p:cNvPr>
          <p:cNvPicPr>
            <a:picLocks noChangeAspect="1"/>
          </p:cNvPicPr>
          <p:nvPr/>
        </p:nvPicPr>
        <p:blipFill>
          <a:blip r:embed="rId2"/>
          <a:stretch>
            <a:fillRect/>
          </a:stretch>
        </p:blipFill>
        <p:spPr>
          <a:xfrm>
            <a:off x="838200" y="1816652"/>
            <a:ext cx="3594100" cy="4470400"/>
          </a:xfrm>
          <a:prstGeom prst="rect">
            <a:avLst/>
          </a:prstGeom>
        </p:spPr>
      </p:pic>
      <p:sp>
        <p:nvSpPr>
          <p:cNvPr id="4" name="CasellaDiTesto 3">
            <a:extLst>
              <a:ext uri="{FF2B5EF4-FFF2-40B4-BE49-F238E27FC236}">
                <a16:creationId xmlns:a16="http://schemas.microsoft.com/office/drawing/2014/main" id="{B4509F3D-5ED5-1B4C-8BD1-350B11EDC4D7}"/>
              </a:ext>
            </a:extLst>
          </p:cNvPr>
          <p:cNvSpPr txBox="1"/>
          <p:nvPr/>
        </p:nvSpPr>
        <p:spPr>
          <a:xfrm>
            <a:off x="4432300" y="1656029"/>
            <a:ext cx="7394713" cy="1200329"/>
          </a:xfrm>
          <a:prstGeom prst="rect">
            <a:avLst/>
          </a:prstGeom>
          <a:noFill/>
        </p:spPr>
        <p:txBody>
          <a:bodyPr wrap="square" rtlCol="0">
            <a:spAutoFit/>
          </a:bodyPr>
          <a:lstStyle/>
          <a:p>
            <a:r>
              <a:rPr lang="it-IT" b="1" dirty="0">
                <a:solidFill>
                  <a:srgbClr val="FF0000"/>
                </a:solidFill>
              </a:rPr>
              <a:t>Studio osservazionale</a:t>
            </a:r>
            <a:r>
              <a:rPr lang="it-IT" dirty="0"/>
              <a:t>: studio epidemiologico analitico nel quale il ricercatore non determina l'assegnazione dei soggetti a ciascun gruppo, ma si limita a osservare – e registrare –  quello che avviene nella realtà. Può essere di coorti, di caso e controllo o trasversale. </a:t>
            </a:r>
          </a:p>
        </p:txBody>
      </p:sp>
      <p:sp>
        <p:nvSpPr>
          <p:cNvPr id="5" name="CasellaDiTesto 4">
            <a:extLst>
              <a:ext uri="{FF2B5EF4-FFF2-40B4-BE49-F238E27FC236}">
                <a16:creationId xmlns:a16="http://schemas.microsoft.com/office/drawing/2014/main" id="{AA13FCEB-0CDE-CE47-94EB-4A51D620E603}"/>
              </a:ext>
            </a:extLst>
          </p:cNvPr>
          <p:cNvSpPr txBox="1"/>
          <p:nvPr/>
        </p:nvSpPr>
        <p:spPr>
          <a:xfrm>
            <a:off x="4432301" y="3117292"/>
            <a:ext cx="7560916" cy="646331"/>
          </a:xfrm>
          <a:prstGeom prst="rect">
            <a:avLst/>
          </a:prstGeom>
          <a:noFill/>
        </p:spPr>
        <p:txBody>
          <a:bodyPr wrap="square" rtlCol="0">
            <a:spAutoFit/>
          </a:bodyPr>
          <a:lstStyle/>
          <a:p>
            <a:r>
              <a:rPr lang="it-IT" b="1" dirty="0">
                <a:solidFill>
                  <a:srgbClr val="FF0000"/>
                </a:solidFill>
              </a:rPr>
              <a:t>Studio retrospettivo: </a:t>
            </a:r>
            <a:r>
              <a:rPr lang="it-IT" dirty="0"/>
              <a:t>Studio nel quale i dati raccolti si riferiscono ad eventi che si sono verificati . E’ stato scelto un periodo di 10 anni. </a:t>
            </a:r>
          </a:p>
        </p:txBody>
      </p:sp>
    </p:spTree>
    <p:extLst>
      <p:ext uri="{BB962C8B-B14F-4D97-AF65-F5344CB8AC3E}">
        <p14:creationId xmlns:p14="http://schemas.microsoft.com/office/powerpoint/2010/main" val="92242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1D4C530-F6CB-884B-BE3D-99DAFB4B53B8}"/>
              </a:ext>
            </a:extLst>
          </p:cNvPr>
          <p:cNvPicPr>
            <a:picLocks noChangeAspect="1"/>
          </p:cNvPicPr>
          <p:nvPr/>
        </p:nvPicPr>
        <p:blipFill>
          <a:blip r:embed="rId2"/>
          <a:stretch>
            <a:fillRect/>
          </a:stretch>
        </p:blipFill>
        <p:spPr>
          <a:xfrm>
            <a:off x="275166" y="622299"/>
            <a:ext cx="5431367" cy="4674759"/>
          </a:xfrm>
          <a:prstGeom prst="rect">
            <a:avLst/>
          </a:prstGeom>
          <a:ln w="38100">
            <a:solidFill>
              <a:srgbClr val="00B050"/>
            </a:solidFill>
          </a:ln>
        </p:spPr>
      </p:pic>
      <p:pic>
        <p:nvPicPr>
          <p:cNvPr id="4" name="Immagine 3">
            <a:extLst>
              <a:ext uri="{FF2B5EF4-FFF2-40B4-BE49-F238E27FC236}">
                <a16:creationId xmlns:a16="http://schemas.microsoft.com/office/drawing/2014/main" id="{A888DB81-C4B8-564F-90DA-6663FBD26A40}"/>
              </a:ext>
            </a:extLst>
          </p:cNvPr>
          <p:cNvPicPr>
            <a:picLocks noChangeAspect="1"/>
          </p:cNvPicPr>
          <p:nvPr/>
        </p:nvPicPr>
        <p:blipFill rotWithShape="1">
          <a:blip r:embed="rId3"/>
          <a:srcRect t="65423" b="1245"/>
          <a:stretch/>
        </p:blipFill>
        <p:spPr>
          <a:xfrm>
            <a:off x="6096000" y="1253067"/>
            <a:ext cx="5779148" cy="2396067"/>
          </a:xfrm>
          <a:prstGeom prst="rect">
            <a:avLst/>
          </a:prstGeom>
          <a:ln w="38100">
            <a:solidFill>
              <a:srgbClr val="FF0000"/>
            </a:solidFill>
          </a:ln>
        </p:spPr>
      </p:pic>
      <p:sp>
        <p:nvSpPr>
          <p:cNvPr id="5" name="CasellaDiTesto 4">
            <a:extLst>
              <a:ext uri="{FF2B5EF4-FFF2-40B4-BE49-F238E27FC236}">
                <a16:creationId xmlns:a16="http://schemas.microsoft.com/office/drawing/2014/main" id="{DF46F28C-0052-504A-B140-456F07D41E76}"/>
              </a:ext>
            </a:extLst>
          </p:cNvPr>
          <p:cNvSpPr txBox="1"/>
          <p:nvPr/>
        </p:nvSpPr>
        <p:spPr>
          <a:xfrm>
            <a:off x="2990849" y="5446383"/>
            <a:ext cx="7394713" cy="1200329"/>
          </a:xfrm>
          <a:prstGeom prst="rect">
            <a:avLst/>
          </a:prstGeom>
          <a:noFill/>
        </p:spPr>
        <p:txBody>
          <a:bodyPr wrap="square" rtlCol="0">
            <a:spAutoFit/>
          </a:bodyPr>
          <a:lstStyle/>
          <a:p>
            <a:pPr algn="just"/>
            <a:r>
              <a:rPr lang="it-IT" b="1" dirty="0">
                <a:solidFill>
                  <a:srgbClr val="FF0000"/>
                </a:solidFill>
              </a:rPr>
              <a:t>Criteri di inclusione ed esclusione:  </a:t>
            </a:r>
            <a:r>
              <a:rPr lang="it-IT" dirty="0"/>
              <a:t>criteri di inclusione sono caratteristiche che i soggetti potenziali devono possedere per poter essere inclusi nello studio, mentre criteri di esclusione sono quelle caratteristiche che squalificano potenziali soggetti dalla inclusione nello studio. </a:t>
            </a:r>
          </a:p>
        </p:txBody>
      </p:sp>
      <p:sp>
        <p:nvSpPr>
          <p:cNvPr id="2" name="CasellaDiTesto 1">
            <a:extLst>
              <a:ext uri="{FF2B5EF4-FFF2-40B4-BE49-F238E27FC236}">
                <a16:creationId xmlns:a16="http://schemas.microsoft.com/office/drawing/2014/main" id="{3B734099-231E-B54B-AF5C-D3B3080DCC60}"/>
              </a:ext>
            </a:extLst>
          </p:cNvPr>
          <p:cNvSpPr txBox="1"/>
          <p:nvPr/>
        </p:nvSpPr>
        <p:spPr>
          <a:xfrm>
            <a:off x="6096000" y="809073"/>
            <a:ext cx="3127513" cy="369332"/>
          </a:xfrm>
          <a:prstGeom prst="rect">
            <a:avLst/>
          </a:prstGeom>
          <a:noFill/>
        </p:spPr>
        <p:txBody>
          <a:bodyPr wrap="square" rtlCol="0">
            <a:spAutoFit/>
          </a:bodyPr>
          <a:lstStyle/>
          <a:p>
            <a:r>
              <a:rPr lang="it-IT" i="1" u="sng" dirty="0"/>
              <a:t>Criteri di esclusione:</a:t>
            </a:r>
          </a:p>
        </p:txBody>
      </p:sp>
    </p:spTree>
    <p:extLst>
      <p:ext uri="{BB962C8B-B14F-4D97-AF65-F5344CB8AC3E}">
        <p14:creationId xmlns:p14="http://schemas.microsoft.com/office/powerpoint/2010/main" val="2392473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AC56399-C94F-9741-888B-10190046564A}"/>
              </a:ext>
            </a:extLst>
          </p:cNvPr>
          <p:cNvPicPr>
            <a:picLocks noChangeAspect="1"/>
          </p:cNvPicPr>
          <p:nvPr/>
        </p:nvPicPr>
        <p:blipFill>
          <a:blip r:embed="rId2"/>
          <a:stretch>
            <a:fillRect/>
          </a:stretch>
        </p:blipFill>
        <p:spPr>
          <a:xfrm>
            <a:off x="273051" y="455377"/>
            <a:ext cx="5568949" cy="5947245"/>
          </a:xfrm>
          <a:prstGeom prst="rect">
            <a:avLst/>
          </a:prstGeom>
        </p:spPr>
      </p:pic>
      <p:sp>
        <p:nvSpPr>
          <p:cNvPr id="2" name="CasellaDiTesto 1">
            <a:extLst>
              <a:ext uri="{FF2B5EF4-FFF2-40B4-BE49-F238E27FC236}">
                <a16:creationId xmlns:a16="http://schemas.microsoft.com/office/drawing/2014/main" id="{741A1010-1935-D64B-AB41-0F0BC1ED14E4}"/>
              </a:ext>
            </a:extLst>
          </p:cNvPr>
          <p:cNvSpPr txBox="1"/>
          <p:nvPr/>
        </p:nvSpPr>
        <p:spPr>
          <a:xfrm>
            <a:off x="6096000" y="1139687"/>
            <a:ext cx="5102087" cy="3416320"/>
          </a:xfrm>
          <a:prstGeom prst="rect">
            <a:avLst/>
          </a:prstGeom>
          <a:noFill/>
        </p:spPr>
        <p:txBody>
          <a:bodyPr wrap="square" rtlCol="0">
            <a:spAutoFit/>
          </a:bodyPr>
          <a:lstStyle/>
          <a:p>
            <a:r>
              <a:rPr lang="it-IT" b="1" dirty="0">
                <a:solidFill>
                  <a:srgbClr val="FF0000"/>
                </a:solidFill>
              </a:rPr>
              <a:t>ASR: </a:t>
            </a:r>
            <a:r>
              <a:rPr lang="it-IT" dirty="0" err="1"/>
              <a:t>age</a:t>
            </a:r>
            <a:r>
              <a:rPr lang="it-IT" dirty="0"/>
              <a:t> </a:t>
            </a:r>
            <a:r>
              <a:rPr lang="it-IT" dirty="0" err="1"/>
              <a:t>standardized</a:t>
            </a:r>
            <a:r>
              <a:rPr lang="it-IT" dirty="0"/>
              <a:t> </a:t>
            </a:r>
            <a:r>
              <a:rPr lang="it-IT" dirty="0" err="1"/>
              <a:t>incidence</a:t>
            </a:r>
            <a:r>
              <a:rPr lang="it-IT" dirty="0"/>
              <a:t> rate. Il procedimento di standardizzazione porta ad annullare l’effetto di eventuali differenze di </a:t>
            </a:r>
            <a:r>
              <a:rPr lang="it-IT" dirty="0" err="1"/>
              <a:t>eta</a:t>
            </a:r>
            <a:r>
              <a:rPr lang="it-IT" dirty="0"/>
              <a:t>̀ tra due popolazioni lasciando invece in evidenza le reali differenze nella frequenza di malattia.</a:t>
            </a:r>
          </a:p>
          <a:p>
            <a:r>
              <a:rPr lang="it-IT" dirty="0"/>
              <a:t>Noi volevamo confrontare la popolazione </a:t>
            </a:r>
            <a:r>
              <a:rPr lang="it-IT" dirty="0" err="1"/>
              <a:t>pre</a:t>
            </a:r>
            <a:r>
              <a:rPr lang="it-IT" dirty="0"/>
              <a:t> e post vaccinazione PCV13 che presentava un’età diversa nel periodo in studio. </a:t>
            </a:r>
          </a:p>
          <a:p>
            <a:r>
              <a:rPr lang="it-IT" dirty="0"/>
              <a:t>Questa standardizzazione si usa quando le due popolazioni che vogliamo confrontare hanno età diverse e noi vogliamo capire l’incidenza di una malattia che sappiamo variare con l’età.</a:t>
            </a:r>
          </a:p>
        </p:txBody>
      </p:sp>
    </p:spTree>
    <p:extLst>
      <p:ext uri="{BB962C8B-B14F-4D97-AF65-F5344CB8AC3E}">
        <p14:creationId xmlns:p14="http://schemas.microsoft.com/office/powerpoint/2010/main" val="1800170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85A1FA-90C0-4341-82CC-B42BC4F1B8E0}"/>
              </a:ext>
            </a:extLst>
          </p:cNvPr>
          <p:cNvSpPr>
            <a:spLocks noGrp="1"/>
          </p:cNvSpPr>
          <p:nvPr>
            <p:ph type="title"/>
          </p:nvPr>
        </p:nvSpPr>
        <p:spPr/>
        <p:txBody>
          <a:bodyPr/>
          <a:lstStyle/>
          <a:p>
            <a:r>
              <a:rPr lang="it-IT" dirty="0"/>
              <a:t>Risultati dello studio</a:t>
            </a:r>
          </a:p>
        </p:txBody>
      </p:sp>
      <p:sp>
        <p:nvSpPr>
          <p:cNvPr id="3" name="Rettangolo 2">
            <a:extLst>
              <a:ext uri="{FF2B5EF4-FFF2-40B4-BE49-F238E27FC236}">
                <a16:creationId xmlns:a16="http://schemas.microsoft.com/office/drawing/2014/main" id="{504DA9A0-9662-0445-B56A-336ACEADBE05}"/>
              </a:ext>
            </a:extLst>
          </p:cNvPr>
          <p:cNvSpPr/>
          <p:nvPr/>
        </p:nvSpPr>
        <p:spPr>
          <a:xfrm>
            <a:off x="838200" y="1506022"/>
            <a:ext cx="9312965" cy="369332"/>
          </a:xfrm>
          <a:prstGeom prst="rect">
            <a:avLst/>
          </a:prstGeom>
        </p:spPr>
        <p:txBody>
          <a:bodyPr wrap="square">
            <a:spAutoFit/>
          </a:bodyPr>
          <a:lstStyle/>
          <a:p>
            <a:r>
              <a:rPr lang="it-IT" dirty="0">
                <a:latin typeface="Arial,Bold"/>
              </a:rPr>
              <a:t>Epidemiologia Descrittiva: </a:t>
            </a:r>
            <a:r>
              <a:rPr lang="it-IT" dirty="0">
                <a:latin typeface="Arial" panose="020B0604020202020204" pitchFamily="34" charset="0"/>
              </a:rPr>
              <a:t>studia la frequenza di malattia in una </a:t>
            </a:r>
            <a:r>
              <a:rPr lang="it-IT" dirty="0"/>
              <a:t> </a:t>
            </a:r>
            <a:r>
              <a:rPr lang="it-IT" dirty="0">
                <a:latin typeface="Arial" panose="020B0604020202020204" pitchFamily="34" charset="0"/>
              </a:rPr>
              <a:t>popolazione. </a:t>
            </a:r>
            <a:endParaRPr lang="it-IT" dirty="0"/>
          </a:p>
        </p:txBody>
      </p:sp>
      <p:pic>
        <p:nvPicPr>
          <p:cNvPr id="5" name="Immagine 4">
            <a:extLst>
              <a:ext uri="{FF2B5EF4-FFF2-40B4-BE49-F238E27FC236}">
                <a16:creationId xmlns:a16="http://schemas.microsoft.com/office/drawing/2014/main" id="{7BF4E052-106A-504B-8F1F-7D11230DC291}"/>
              </a:ext>
            </a:extLst>
          </p:cNvPr>
          <p:cNvPicPr>
            <a:picLocks noChangeAspect="1"/>
          </p:cNvPicPr>
          <p:nvPr/>
        </p:nvPicPr>
        <p:blipFill>
          <a:blip r:embed="rId2"/>
          <a:stretch>
            <a:fillRect/>
          </a:stretch>
        </p:blipFill>
        <p:spPr>
          <a:xfrm>
            <a:off x="997413" y="1875354"/>
            <a:ext cx="6503380" cy="4881205"/>
          </a:xfrm>
          <a:prstGeom prst="rect">
            <a:avLst/>
          </a:prstGeom>
        </p:spPr>
      </p:pic>
      <p:sp>
        <p:nvSpPr>
          <p:cNvPr id="6" name="CasellaDiTesto 5">
            <a:extLst>
              <a:ext uri="{FF2B5EF4-FFF2-40B4-BE49-F238E27FC236}">
                <a16:creationId xmlns:a16="http://schemas.microsoft.com/office/drawing/2014/main" id="{B8603607-2DA3-2B44-846E-E86BFAEBB33F}"/>
              </a:ext>
            </a:extLst>
          </p:cNvPr>
          <p:cNvSpPr txBox="1"/>
          <p:nvPr/>
        </p:nvSpPr>
        <p:spPr>
          <a:xfrm>
            <a:off x="7898296" y="2001078"/>
            <a:ext cx="3975652" cy="4524315"/>
          </a:xfrm>
          <a:prstGeom prst="rect">
            <a:avLst/>
          </a:prstGeom>
          <a:noFill/>
        </p:spPr>
        <p:txBody>
          <a:bodyPr wrap="square" rtlCol="0">
            <a:spAutoFit/>
          </a:bodyPr>
          <a:lstStyle/>
          <a:p>
            <a:r>
              <a:rPr lang="it-IT" dirty="0"/>
              <a:t>Si descrivono i differenti germi che causano polmoniti complicate.</a:t>
            </a:r>
          </a:p>
          <a:p>
            <a:r>
              <a:rPr lang="it-IT" dirty="0"/>
              <a:t>Questo è importante per il pediatra/medico che dovrà decidere davanti ad un caso di polmonite complicata una terapia che inizialmente sarà per forza empirica. </a:t>
            </a:r>
          </a:p>
          <a:p>
            <a:r>
              <a:rPr lang="it-IT" dirty="0"/>
              <a:t>In questo caso per esempio il primo antibiotico da scegliere dovrà coprire lo </a:t>
            </a:r>
            <a:r>
              <a:rPr lang="it-IT" i="1" dirty="0" err="1"/>
              <a:t>S.pneumoniae</a:t>
            </a:r>
            <a:r>
              <a:rPr lang="it-IT" dirty="0"/>
              <a:t>. </a:t>
            </a:r>
          </a:p>
          <a:p>
            <a:r>
              <a:rPr lang="it-IT" dirty="0"/>
              <a:t>Le indagini epidemiologiche ristrette nello spazio e nel tempo possono essere meno valide dal punto di vista scientifico ma molto utili nella pratica clinica perché permettono una fotografia puntuale della condizione dove si opera.</a:t>
            </a:r>
          </a:p>
        </p:txBody>
      </p:sp>
    </p:spTree>
    <p:extLst>
      <p:ext uri="{BB962C8B-B14F-4D97-AF65-F5344CB8AC3E}">
        <p14:creationId xmlns:p14="http://schemas.microsoft.com/office/powerpoint/2010/main" val="3997798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B06E99-8038-9C45-8294-62DB4631698C}"/>
              </a:ext>
            </a:extLst>
          </p:cNvPr>
          <p:cNvSpPr>
            <a:spLocks noGrp="1"/>
          </p:cNvSpPr>
          <p:nvPr>
            <p:ph type="title"/>
          </p:nvPr>
        </p:nvSpPr>
        <p:spPr/>
        <p:txBody>
          <a:bodyPr/>
          <a:lstStyle/>
          <a:p>
            <a:r>
              <a:rPr lang="it-IT" dirty="0"/>
              <a:t>Analizziamo solo lo pneumococco </a:t>
            </a:r>
          </a:p>
        </p:txBody>
      </p:sp>
      <p:pic>
        <p:nvPicPr>
          <p:cNvPr id="3" name="Immagine 2">
            <a:extLst>
              <a:ext uri="{FF2B5EF4-FFF2-40B4-BE49-F238E27FC236}">
                <a16:creationId xmlns:a16="http://schemas.microsoft.com/office/drawing/2014/main" id="{E9B80F88-D63E-9744-9736-DE1A687D61A3}"/>
              </a:ext>
            </a:extLst>
          </p:cNvPr>
          <p:cNvPicPr>
            <a:picLocks noChangeAspect="1"/>
          </p:cNvPicPr>
          <p:nvPr/>
        </p:nvPicPr>
        <p:blipFill>
          <a:blip r:embed="rId2"/>
          <a:stretch>
            <a:fillRect/>
          </a:stretch>
        </p:blipFill>
        <p:spPr>
          <a:xfrm>
            <a:off x="838200" y="1690688"/>
            <a:ext cx="6555566" cy="5098773"/>
          </a:xfrm>
          <a:prstGeom prst="rect">
            <a:avLst/>
          </a:prstGeom>
        </p:spPr>
      </p:pic>
      <p:sp>
        <p:nvSpPr>
          <p:cNvPr id="7" name="CasellaDiTesto 6">
            <a:extLst>
              <a:ext uri="{FF2B5EF4-FFF2-40B4-BE49-F238E27FC236}">
                <a16:creationId xmlns:a16="http://schemas.microsoft.com/office/drawing/2014/main" id="{D212257A-20BC-A847-9B2B-5DAA9C9EE6A8}"/>
              </a:ext>
            </a:extLst>
          </p:cNvPr>
          <p:cNvSpPr txBox="1"/>
          <p:nvPr/>
        </p:nvSpPr>
        <p:spPr>
          <a:xfrm>
            <a:off x="7898296" y="2001078"/>
            <a:ext cx="3975652" cy="3416320"/>
          </a:xfrm>
          <a:prstGeom prst="rect">
            <a:avLst/>
          </a:prstGeom>
          <a:noFill/>
        </p:spPr>
        <p:txBody>
          <a:bodyPr wrap="square" rtlCol="0">
            <a:spAutoFit/>
          </a:bodyPr>
          <a:lstStyle/>
          <a:p>
            <a:r>
              <a:rPr lang="it-IT" dirty="0"/>
              <a:t>Si descrivono i differenti sierotipi di pneumococco che causano polmoniti complicate.</a:t>
            </a:r>
          </a:p>
          <a:p>
            <a:r>
              <a:rPr lang="it-IT" dirty="0"/>
              <a:t>Questo risultato è importante perché ci permette di capire dopo l’introduzione di PCV13 quali sono i sierotipi ancora circolanti. </a:t>
            </a:r>
          </a:p>
          <a:p>
            <a:r>
              <a:rPr lang="it-IT" dirty="0"/>
              <a:t>Tra i bambini vaccinati con PCV13 i casi da pneumococco sono notevolmente ridotti. Tuttavia ci sono ancora casi da sierotipo 3 e sierotipo 1 che sono contenuti nel vaccino PCV13. </a:t>
            </a:r>
          </a:p>
        </p:txBody>
      </p:sp>
    </p:spTree>
    <p:extLst>
      <p:ext uri="{BB962C8B-B14F-4D97-AF65-F5344CB8AC3E}">
        <p14:creationId xmlns:p14="http://schemas.microsoft.com/office/powerpoint/2010/main" val="4144594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DF01374-59D5-2149-8F8C-657961C7BB76}"/>
              </a:ext>
            </a:extLst>
          </p:cNvPr>
          <p:cNvPicPr>
            <a:picLocks noChangeAspect="1"/>
          </p:cNvPicPr>
          <p:nvPr/>
        </p:nvPicPr>
        <p:blipFill>
          <a:blip r:embed="rId2"/>
          <a:stretch>
            <a:fillRect/>
          </a:stretch>
        </p:blipFill>
        <p:spPr>
          <a:xfrm>
            <a:off x="331304" y="1388135"/>
            <a:ext cx="7042170" cy="5231326"/>
          </a:xfrm>
          <a:prstGeom prst="rect">
            <a:avLst/>
          </a:prstGeom>
        </p:spPr>
      </p:pic>
      <p:sp>
        <p:nvSpPr>
          <p:cNvPr id="4" name="Rettangolo 3">
            <a:extLst>
              <a:ext uri="{FF2B5EF4-FFF2-40B4-BE49-F238E27FC236}">
                <a16:creationId xmlns:a16="http://schemas.microsoft.com/office/drawing/2014/main" id="{EAAD373C-C8F7-0D4C-9005-E0329EA78BBB}"/>
              </a:ext>
            </a:extLst>
          </p:cNvPr>
          <p:cNvSpPr/>
          <p:nvPr/>
        </p:nvSpPr>
        <p:spPr>
          <a:xfrm>
            <a:off x="7460974" y="1819584"/>
            <a:ext cx="4399722" cy="3693319"/>
          </a:xfrm>
          <a:prstGeom prst="rect">
            <a:avLst/>
          </a:prstGeom>
        </p:spPr>
        <p:txBody>
          <a:bodyPr wrap="square">
            <a:spAutoFit/>
          </a:bodyPr>
          <a:lstStyle/>
          <a:p>
            <a:r>
              <a:rPr lang="it-IT" dirty="0"/>
              <a:t>Impact of PCV13 </a:t>
            </a:r>
            <a:r>
              <a:rPr lang="it-IT" dirty="0" err="1"/>
              <a:t>vaccination</a:t>
            </a:r>
            <a:r>
              <a:rPr lang="it-IT" dirty="0"/>
              <a:t> on </a:t>
            </a:r>
            <a:r>
              <a:rPr lang="it-IT" dirty="0" err="1"/>
              <a:t>pneumococcal</a:t>
            </a:r>
            <a:r>
              <a:rPr lang="it-IT" dirty="0"/>
              <a:t> PPE in </a:t>
            </a:r>
            <a:r>
              <a:rPr lang="it-IT" dirty="0" err="1"/>
              <a:t>children</a:t>
            </a:r>
            <a:r>
              <a:rPr lang="it-IT" dirty="0"/>
              <a:t> 0–8 </a:t>
            </a:r>
            <a:r>
              <a:rPr lang="it-IT" dirty="0" err="1"/>
              <a:t>years</a:t>
            </a:r>
            <a:r>
              <a:rPr lang="it-IT" dirty="0"/>
              <a:t> of </a:t>
            </a:r>
            <a:r>
              <a:rPr lang="it-IT" dirty="0" err="1"/>
              <a:t>age</a:t>
            </a:r>
            <a:r>
              <a:rPr lang="it-IT" dirty="0"/>
              <a:t>, </a:t>
            </a:r>
            <a:r>
              <a:rPr lang="it-IT" dirty="0" err="1"/>
              <a:t>according</a:t>
            </a:r>
            <a:r>
              <a:rPr lang="it-IT" dirty="0"/>
              <a:t> to </a:t>
            </a:r>
            <a:r>
              <a:rPr lang="it-IT" dirty="0" err="1"/>
              <a:t>age</a:t>
            </a:r>
            <a:r>
              <a:rPr lang="it-IT" dirty="0"/>
              <a:t>. </a:t>
            </a:r>
            <a:r>
              <a:rPr lang="it-IT" dirty="0" err="1"/>
              <a:t>Incidence</a:t>
            </a:r>
            <a:r>
              <a:rPr lang="it-IT" dirty="0"/>
              <a:t> </a:t>
            </a:r>
            <a:r>
              <a:rPr lang="it-IT" dirty="0" err="1"/>
              <a:t>is</a:t>
            </a:r>
            <a:r>
              <a:rPr lang="it-IT" dirty="0"/>
              <a:t> </a:t>
            </a:r>
            <a:r>
              <a:rPr lang="it-IT" dirty="0" err="1"/>
              <a:t>calculated</a:t>
            </a:r>
            <a:r>
              <a:rPr lang="it-IT" dirty="0"/>
              <a:t> </a:t>
            </a:r>
            <a:r>
              <a:rPr lang="it-IT" dirty="0" err="1"/>
              <a:t>as</a:t>
            </a:r>
            <a:r>
              <a:rPr lang="it-IT" dirty="0"/>
              <a:t> </a:t>
            </a:r>
            <a:r>
              <a:rPr lang="it-IT" dirty="0" err="1"/>
              <a:t>cases</a:t>
            </a:r>
            <a:r>
              <a:rPr lang="it-IT" dirty="0"/>
              <a:t> for </a:t>
            </a:r>
            <a:r>
              <a:rPr lang="it-IT" dirty="0" err="1"/>
              <a:t>million</a:t>
            </a:r>
            <a:r>
              <a:rPr lang="it-IT" dirty="0"/>
              <a:t> </a:t>
            </a:r>
            <a:r>
              <a:rPr lang="it-IT" dirty="0" err="1"/>
              <a:t>person</a:t>
            </a:r>
            <a:r>
              <a:rPr lang="it-IT" dirty="0"/>
              <a:t> </a:t>
            </a:r>
            <a:r>
              <a:rPr lang="it-IT" dirty="0" err="1"/>
              <a:t>years</a:t>
            </a:r>
            <a:r>
              <a:rPr lang="it-IT" dirty="0"/>
              <a:t>. Crude</a:t>
            </a:r>
          </a:p>
          <a:p>
            <a:r>
              <a:rPr lang="it-IT" dirty="0" err="1"/>
              <a:t>incidence</a:t>
            </a:r>
            <a:r>
              <a:rPr lang="it-IT" dirty="0"/>
              <a:t> rate and 95% CL of </a:t>
            </a:r>
            <a:r>
              <a:rPr lang="it-IT" dirty="0" err="1"/>
              <a:t>pneumococcal</a:t>
            </a:r>
            <a:r>
              <a:rPr lang="it-IT" dirty="0"/>
              <a:t> PPE are </a:t>
            </a:r>
            <a:r>
              <a:rPr lang="it-IT" dirty="0" err="1"/>
              <a:t>shown</a:t>
            </a:r>
            <a:r>
              <a:rPr lang="it-IT" dirty="0"/>
              <a:t> in blue for </a:t>
            </a:r>
            <a:r>
              <a:rPr lang="it-IT" dirty="0" err="1"/>
              <a:t>children</a:t>
            </a:r>
            <a:r>
              <a:rPr lang="it-IT" dirty="0"/>
              <a:t> </a:t>
            </a:r>
            <a:r>
              <a:rPr lang="it-IT" dirty="0" err="1"/>
              <a:t>born</a:t>
            </a:r>
            <a:r>
              <a:rPr lang="it-IT" dirty="0"/>
              <a:t> </a:t>
            </a:r>
            <a:r>
              <a:rPr lang="it-IT" dirty="0" err="1"/>
              <a:t>before</a:t>
            </a:r>
            <a:r>
              <a:rPr lang="it-IT" dirty="0"/>
              <a:t> PCV13 </a:t>
            </a:r>
            <a:r>
              <a:rPr lang="it-IT" dirty="0" err="1"/>
              <a:t>was</a:t>
            </a:r>
            <a:r>
              <a:rPr lang="it-IT" dirty="0"/>
              <a:t> </a:t>
            </a:r>
            <a:r>
              <a:rPr lang="it-IT" dirty="0" err="1"/>
              <a:t>available</a:t>
            </a:r>
            <a:r>
              <a:rPr lang="it-IT" dirty="0"/>
              <a:t>; </a:t>
            </a:r>
            <a:r>
              <a:rPr lang="it-IT" dirty="0" err="1"/>
              <a:t>age</a:t>
            </a:r>
            <a:r>
              <a:rPr lang="it-IT" dirty="0"/>
              <a:t> </a:t>
            </a:r>
            <a:r>
              <a:rPr lang="it-IT" dirty="0" err="1"/>
              <a:t>standardized</a:t>
            </a:r>
            <a:r>
              <a:rPr lang="it-IT" dirty="0"/>
              <a:t> </a:t>
            </a:r>
            <a:r>
              <a:rPr lang="it-IT" dirty="0" err="1"/>
              <a:t>incidence</a:t>
            </a:r>
            <a:r>
              <a:rPr lang="it-IT" dirty="0"/>
              <a:t> rate (ASR) and 95% CL are </a:t>
            </a:r>
            <a:r>
              <a:rPr lang="it-IT" dirty="0" err="1"/>
              <a:t>shown</a:t>
            </a:r>
            <a:endParaRPr lang="it-IT" dirty="0"/>
          </a:p>
          <a:p>
            <a:r>
              <a:rPr lang="it-IT" dirty="0"/>
              <a:t>in </a:t>
            </a:r>
            <a:r>
              <a:rPr lang="it-IT" dirty="0" err="1"/>
              <a:t>orange</a:t>
            </a:r>
            <a:r>
              <a:rPr lang="it-IT" dirty="0"/>
              <a:t> for </a:t>
            </a:r>
            <a:r>
              <a:rPr lang="it-IT" dirty="0" err="1"/>
              <a:t>children</a:t>
            </a:r>
            <a:r>
              <a:rPr lang="it-IT" dirty="0"/>
              <a:t> </a:t>
            </a:r>
            <a:r>
              <a:rPr lang="it-IT" dirty="0" err="1"/>
              <a:t>born</a:t>
            </a:r>
            <a:r>
              <a:rPr lang="it-IT" dirty="0"/>
              <a:t> </a:t>
            </a:r>
            <a:r>
              <a:rPr lang="it-IT" dirty="0" err="1"/>
              <a:t>after</a:t>
            </a:r>
            <a:r>
              <a:rPr lang="it-IT" dirty="0"/>
              <a:t> PCV13 era and </a:t>
            </a:r>
            <a:r>
              <a:rPr lang="it-IT" dirty="0" err="1"/>
              <a:t>vaccinated</a:t>
            </a:r>
            <a:r>
              <a:rPr lang="it-IT" dirty="0"/>
              <a:t> with PCV13. </a:t>
            </a:r>
            <a:r>
              <a:rPr lang="it-IT" dirty="0" err="1"/>
              <a:t>Number</a:t>
            </a:r>
            <a:r>
              <a:rPr lang="it-IT" dirty="0"/>
              <a:t> of </a:t>
            </a:r>
            <a:r>
              <a:rPr lang="it-IT" dirty="0" err="1"/>
              <a:t>cases</a:t>
            </a:r>
            <a:r>
              <a:rPr lang="it-IT" dirty="0"/>
              <a:t> an </a:t>
            </a:r>
            <a:r>
              <a:rPr lang="it-IT" dirty="0" err="1"/>
              <a:t>p</a:t>
            </a:r>
            <a:r>
              <a:rPr lang="it-IT" dirty="0"/>
              <a:t> </a:t>
            </a:r>
            <a:r>
              <a:rPr lang="it-IT" dirty="0" err="1"/>
              <a:t>values</a:t>
            </a:r>
            <a:r>
              <a:rPr lang="it-IT" dirty="0"/>
              <a:t> are </a:t>
            </a:r>
            <a:r>
              <a:rPr lang="it-IT" dirty="0" err="1"/>
              <a:t>shown</a:t>
            </a:r>
            <a:r>
              <a:rPr lang="it-IT" dirty="0"/>
              <a:t> on </a:t>
            </a:r>
            <a:r>
              <a:rPr lang="it-IT" dirty="0" err="1"/>
              <a:t>bars</a:t>
            </a:r>
            <a:r>
              <a:rPr lang="it-IT" dirty="0"/>
              <a:t>. </a:t>
            </a:r>
          </a:p>
          <a:p>
            <a:r>
              <a:rPr lang="it-IT" dirty="0"/>
              <a:t>*</a:t>
            </a:r>
            <a:r>
              <a:rPr lang="it-IT" dirty="0" err="1"/>
              <a:t>p</a:t>
            </a:r>
            <a:r>
              <a:rPr lang="it-IT" dirty="0"/>
              <a:t> </a:t>
            </a:r>
            <a:r>
              <a:rPr lang="it-IT" dirty="0" err="1"/>
              <a:t>is</a:t>
            </a:r>
            <a:r>
              <a:rPr lang="it-IT" dirty="0"/>
              <a:t> </a:t>
            </a:r>
            <a:r>
              <a:rPr lang="it-IT" dirty="0" err="1"/>
              <a:t>calculated</a:t>
            </a:r>
            <a:r>
              <a:rPr lang="it-IT" dirty="0"/>
              <a:t> for </a:t>
            </a:r>
            <a:r>
              <a:rPr lang="it-IT" dirty="0" err="1"/>
              <a:t>overall</a:t>
            </a:r>
            <a:r>
              <a:rPr lang="it-IT" dirty="0"/>
              <a:t> </a:t>
            </a:r>
            <a:r>
              <a:rPr lang="it-IT" dirty="0" err="1"/>
              <a:t>incidence</a:t>
            </a:r>
            <a:r>
              <a:rPr lang="it-IT" dirty="0"/>
              <a:t>. </a:t>
            </a:r>
            <a:endParaRPr lang="it-IT" dirty="0">
              <a:effectLst/>
            </a:endParaRPr>
          </a:p>
        </p:txBody>
      </p:sp>
    </p:spTree>
    <p:extLst>
      <p:ext uri="{BB962C8B-B14F-4D97-AF65-F5344CB8AC3E}">
        <p14:creationId xmlns:p14="http://schemas.microsoft.com/office/powerpoint/2010/main" val="174419141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692</Words>
  <Application>Microsoft Macintosh PowerPoint</Application>
  <PresentationFormat>Widescreen</PresentationFormat>
  <Paragraphs>38</Paragraphs>
  <Slides>10</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vt:i4>
      </vt:variant>
    </vt:vector>
  </HeadingPairs>
  <TitlesOfParts>
    <vt:vector size="16" baseType="lpstr">
      <vt:lpstr>Arial</vt:lpstr>
      <vt:lpstr>Arial,Bold</vt:lpstr>
      <vt:lpstr>Calibri</vt:lpstr>
      <vt:lpstr>Calibri Light</vt:lpstr>
      <vt:lpstr>Times</vt:lpstr>
      <vt:lpstr>Tema di Office</vt:lpstr>
      <vt:lpstr>Presentazione standard di PowerPoint</vt:lpstr>
      <vt:lpstr>Le vaccinazioni e le malattie infettive prevenibili con le vaccinazioni</vt:lpstr>
      <vt:lpstr>Perché è stato pensato questo studio?</vt:lpstr>
      <vt:lpstr>Vediamo insieme i metodi</vt:lpstr>
      <vt:lpstr>Presentazione standard di PowerPoint</vt:lpstr>
      <vt:lpstr>Presentazione standard di PowerPoint</vt:lpstr>
      <vt:lpstr>Risultati dello studio</vt:lpstr>
      <vt:lpstr>Analizziamo solo lo pneumococco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silvia ricci</dc:creator>
  <cp:lastModifiedBy>silvia ricci</cp:lastModifiedBy>
  <cp:revision>2</cp:revision>
  <dcterms:created xsi:type="dcterms:W3CDTF">2020-05-18T23:09:22Z</dcterms:created>
  <dcterms:modified xsi:type="dcterms:W3CDTF">2020-05-18T23:11:02Z</dcterms:modified>
</cp:coreProperties>
</file>