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260" r:id="rId2"/>
    <p:sldId id="401" r:id="rId3"/>
    <p:sldId id="501" r:id="rId4"/>
    <p:sldId id="598" r:id="rId5"/>
    <p:sldId id="503" r:id="rId6"/>
    <p:sldId id="505" r:id="rId7"/>
    <p:sldId id="506" r:id="rId8"/>
    <p:sldId id="507" r:id="rId9"/>
    <p:sldId id="508" r:id="rId10"/>
    <p:sldId id="504" r:id="rId11"/>
    <p:sldId id="509" r:id="rId12"/>
    <p:sldId id="510" r:id="rId13"/>
    <p:sldId id="511" r:id="rId14"/>
    <p:sldId id="512" r:id="rId15"/>
    <p:sldId id="513" r:id="rId16"/>
    <p:sldId id="514" r:id="rId17"/>
    <p:sldId id="515" r:id="rId18"/>
    <p:sldId id="516" r:id="rId19"/>
    <p:sldId id="517" r:id="rId20"/>
    <p:sldId id="518" r:id="rId21"/>
    <p:sldId id="519" r:id="rId22"/>
    <p:sldId id="520" r:id="rId23"/>
    <p:sldId id="521" r:id="rId24"/>
    <p:sldId id="522" r:id="rId25"/>
    <p:sldId id="523" r:id="rId26"/>
    <p:sldId id="524" r:id="rId27"/>
    <p:sldId id="525" r:id="rId28"/>
    <p:sldId id="526" r:id="rId29"/>
    <p:sldId id="527" r:id="rId30"/>
    <p:sldId id="528" r:id="rId31"/>
    <p:sldId id="529" r:id="rId32"/>
    <p:sldId id="530" r:id="rId33"/>
    <p:sldId id="531" r:id="rId34"/>
    <p:sldId id="532" r:id="rId35"/>
    <p:sldId id="533" r:id="rId36"/>
    <p:sldId id="534" r:id="rId37"/>
    <p:sldId id="535" r:id="rId38"/>
    <p:sldId id="536" r:id="rId39"/>
    <p:sldId id="537" r:id="rId40"/>
    <p:sldId id="538" r:id="rId41"/>
    <p:sldId id="539" r:id="rId42"/>
    <p:sldId id="540" r:id="rId43"/>
    <p:sldId id="597" r:id="rId44"/>
    <p:sldId id="541" r:id="rId45"/>
    <p:sldId id="542" r:id="rId46"/>
    <p:sldId id="543" r:id="rId47"/>
    <p:sldId id="544" r:id="rId48"/>
    <p:sldId id="546" r:id="rId49"/>
    <p:sldId id="547" r:id="rId50"/>
    <p:sldId id="548" r:id="rId51"/>
    <p:sldId id="549" r:id="rId52"/>
    <p:sldId id="550" r:id="rId53"/>
    <p:sldId id="551" r:id="rId54"/>
    <p:sldId id="552" r:id="rId55"/>
    <p:sldId id="553" r:id="rId56"/>
    <p:sldId id="554" r:id="rId57"/>
    <p:sldId id="555" r:id="rId58"/>
    <p:sldId id="556" r:id="rId59"/>
    <p:sldId id="557" r:id="rId60"/>
    <p:sldId id="558" r:id="rId61"/>
    <p:sldId id="559" r:id="rId62"/>
    <p:sldId id="560" r:id="rId63"/>
    <p:sldId id="561" r:id="rId64"/>
    <p:sldId id="567" r:id="rId65"/>
    <p:sldId id="568" r:id="rId66"/>
    <p:sldId id="569" r:id="rId67"/>
    <p:sldId id="570" r:id="rId68"/>
    <p:sldId id="562" r:id="rId69"/>
    <p:sldId id="563" r:id="rId70"/>
    <p:sldId id="564" r:id="rId71"/>
    <p:sldId id="571" r:id="rId72"/>
    <p:sldId id="572" r:id="rId73"/>
    <p:sldId id="565" r:id="rId74"/>
    <p:sldId id="566" r:id="rId75"/>
    <p:sldId id="573" r:id="rId76"/>
    <p:sldId id="574" r:id="rId7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sorterViewPr>
    <p:cViewPr>
      <p:scale>
        <a:sx n="100" d="100"/>
        <a:sy n="100" d="100"/>
      </p:scale>
      <p:origin x="0" y="-2331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D9CC772-AC04-4B79-8E8D-6B02757D08DF}" type="datetimeFigureOut">
              <a:rPr lang="it-IT" smtClean="0"/>
              <a:t>25/10/2019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1F21396-411F-4DBA-B855-4072201F3A59}" type="slidenum">
              <a:rPr lang="it-IT" smtClean="0"/>
              <a:t>‹N›</a:t>
            </a:fld>
            <a:endParaRPr lang="it-IT"/>
          </a:p>
        </p:txBody>
      </p:sp>
    </p:spTree>
    <p:extLst>
      <p:ext uri="{BB962C8B-B14F-4D97-AF65-F5344CB8AC3E}">
        <p14:creationId xmlns:p14="http://schemas.microsoft.com/office/powerpoint/2010/main" val="3841089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D4CBC-5BE1-4FC8-B75F-122E8BFBADC6}" type="datetimeFigureOut">
              <a:rPr lang="it-IT" smtClean="0"/>
              <a:t>25/10/2019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9C4048-D68A-4A73-8010-BCD67345DA43}" type="slidenum">
              <a:rPr lang="it-IT" smtClean="0"/>
              <a:t>‹N›</a:t>
            </a:fld>
            <a:endParaRPr lang="it-IT"/>
          </a:p>
        </p:txBody>
      </p:sp>
    </p:spTree>
    <p:extLst>
      <p:ext uri="{BB962C8B-B14F-4D97-AF65-F5344CB8AC3E}">
        <p14:creationId xmlns:p14="http://schemas.microsoft.com/office/powerpoint/2010/main" val="3786744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txBox="1">
            <a:spLocks noGrp="1" noChangeArrowheads="1"/>
          </p:cNvSpPr>
          <p:nvPr/>
        </p:nvSpPr>
        <p:spPr>
          <a:xfrm>
            <a:off x="3884613" y="8685213"/>
            <a:ext cx="2971800" cy="457200"/>
          </a:xfrm>
          <a:prstGeom prst="rect">
            <a:avLst/>
          </a:prstGeom>
          <a:noFill/>
        </p:spPr>
        <p:txBody>
          <a:bodyPr anchor="b"/>
          <a:lstStyle/>
          <a:p>
            <a:pPr algn="r" fontAlgn="auto">
              <a:spcBef>
                <a:spcPts val="0"/>
              </a:spcBef>
              <a:spcAft>
                <a:spcPts val="0"/>
              </a:spcAft>
              <a:defRPr/>
            </a:pPr>
            <a:fld id="{01B1E2FF-07BE-41C0-BE34-79B9D6F8B9B5}" type="slidenum">
              <a:rPr lang="it-IT" sz="1200">
                <a:latin typeface="+mn-lt"/>
                <a:cs typeface="+mn-cs"/>
              </a:rPr>
              <a:pPr algn="r" fontAlgn="auto">
                <a:spcBef>
                  <a:spcPts val="0"/>
                </a:spcBef>
                <a:spcAft>
                  <a:spcPts val="0"/>
                </a:spcAft>
                <a:defRPr/>
              </a:pPr>
              <a:t>1</a:t>
            </a:fld>
            <a:endParaRPr lang="it-IT" sz="1200">
              <a:latin typeface="+mn-lt"/>
              <a:cs typeface="+mn-cs"/>
            </a:endParaRPr>
          </a:p>
        </p:txBody>
      </p:sp>
      <p:sp>
        <p:nvSpPr>
          <p:cNvPr id="280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058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610663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3A000CCB-6B9A-424D-B7BB-941AD06EAEC7}" type="slidenum">
              <a:rPr lang="en-US" smtClean="0"/>
              <a:pPr/>
              <a:t>31</a:t>
            </a:fld>
            <a:endParaRPr lang="en-US" smtClean="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80931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fld id="{A09D5405-E691-42C9-BB02-7D027A9C47B1}" type="slidenum">
              <a:rPr lang="en-US" smtClean="0"/>
              <a:pPr/>
              <a:t>32</a:t>
            </a:fld>
            <a:endParaRPr lang="en-US" smtClean="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70135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p>
            <a:fld id="{0193D842-478E-402E-975B-D78B95DEFBCC}" type="slidenum">
              <a:rPr lang="en-US" smtClean="0"/>
              <a:pPr/>
              <a:t>33</a:t>
            </a:fld>
            <a:endParaRPr lang="en-US" smtClean="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28426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fld id="{B30F9D84-51FA-428A-9A58-8F34E3FAF17B}" type="slidenum">
              <a:rPr lang="en-US" smtClean="0"/>
              <a:pPr/>
              <a:t>34</a:t>
            </a:fld>
            <a:endParaRPr lang="en-US" smtClean="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2016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
        <p:nvSpPr>
          <p:cNvPr id="1085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charset="0"/>
              </a:defRPr>
            </a:lvl1pPr>
            <a:lvl2pPr marL="741798" indent="-285307" defTabSz="914485">
              <a:defRPr sz="2300">
                <a:solidFill>
                  <a:schemeClr val="tx1"/>
                </a:solidFill>
                <a:latin typeface="Times" charset="0"/>
              </a:defRPr>
            </a:lvl2pPr>
            <a:lvl3pPr marL="1142730" indent="-228246" defTabSz="914485">
              <a:defRPr sz="2300">
                <a:solidFill>
                  <a:schemeClr val="tx1"/>
                </a:solidFill>
                <a:latin typeface="Times" charset="0"/>
              </a:defRPr>
            </a:lvl3pPr>
            <a:lvl4pPr marL="1599222" indent="-228246" defTabSz="914485">
              <a:defRPr sz="2300">
                <a:solidFill>
                  <a:schemeClr val="tx1"/>
                </a:solidFill>
                <a:latin typeface="Times" charset="0"/>
              </a:defRPr>
            </a:lvl4pPr>
            <a:lvl5pPr marL="2057214" indent="-228246" defTabSz="914485">
              <a:defRPr sz="2300">
                <a:solidFill>
                  <a:schemeClr val="tx1"/>
                </a:solidFill>
                <a:latin typeface="Times" charset="0"/>
              </a:defRPr>
            </a:lvl5pPr>
            <a:lvl6pPr marL="2489680" indent="-228246" algn="r" defTabSz="914485" eaLnBrk="0" fontAlgn="base" hangingPunct="0">
              <a:spcBef>
                <a:spcPct val="0"/>
              </a:spcBef>
              <a:spcAft>
                <a:spcPct val="0"/>
              </a:spcAft>
              <a:defRPr sz="2300">
                <a:solidFill>
                  <a:schemeClr val="tx1"/>
                </a:solidFill>
                <a:latin typeface="Times" charset="0"/>
              </a:defRPr>
            </a:lvl6pPr>
            <a:lvl7pPr marL="2922145" indent="-228246" algn="r" defTabSz="914485" eaLnBrk="0" fontAlgn="base" hangingPunct="0">
              <a:spcBef>
                <a:spcPct val="0"/>
              </a:spcBef>
              <a:spcAft>
                <a:spcPct val="0"/>
              </a:spcAft>
              <a:defRPr sz="2300">
                <a:solidFill>
                  <a:schemeClr val="tx1"/>
                </a:solidFill>
                <a:latin typeface="Times" charset="0"/>
              </a:defRPr>
            </a:lvl7pPr>
            <a:lvl8pPr marL="3354611" indent="-228246" algn="r" defTabSz="914485" eaLnBrk="0" fontAlgn="base" hangingPunct="0">
              <a:spcBef>
                <a:spcPct val="0"/>
              </a:spcBef>
              <a:spcAft>
                <a:spcPct val="0"/>
              </a:spcAft>
              <a:defRPr sz="2300">
                <a:solidFill>
                  <a:schemeClr val="tx1"/>
                </a:solidFill>
                <a:latin typeface="Times" charset="0"/>
              </a:defRPr>
            </a:lvl8pPr>
            <a:lvl9pPr marL="3787076" indent="-228246" algn="r" defTabSz="914485" eaLnBrk="0" fontAlgn="base" hangingPunct="0">
              <a:spcBef>
                <a:spcPct val="0"/>
              </a:spcBef>
              <a:spcAft>
                <a:spcPct val="0"/>
              </a:spcAft>
              <a:defRPr sz="2300">
                <a:solidFill>
                  <a:schemeClr val="tx1"/>
                </a:solidFill>
                <a:latin typeface="Times" charset="0"/>
              </a:defRPr>
            </a:lvl9pPr>
          </a:lstStyle>
          <a:p>
            <a:fld id="{800E0269-C170-4B83-AC4A-A779BF3F5580}" type="slidenum">
              <a:rPr lang="en-US" altLang="it-IT" sz="1200"/>
              <a:pPr/>
              <a:t>35</a:t>
            </a:fld>
            <a:endParaRPr lang="en-US" altLang="it-IT" sz="1200"/>
          </a:p>
        </p:txBody>
      </p:sp>
    </p:spTree>
    <p:extLst>
      <p:ext uri="{BB962C8B-B14F-4D97-AF65-F5344CB8AC3E}">
        <p14:creationId xmlns:p14="http://schemas.microsoft.com/office/powerpoint/2010/main" val="3312294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
        <p:nvSpPr>
          <p:cNvPr id="109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charset="0"/>
              </a:defRPr>
            </a:lvl1pPr>
            <a:lvl2pPr marL="741798" indent="-285307" defTabSz="914485">
              <a:defRPr sz="2300">
                <a:solidFill>
                  <a:schemeClr val="tx1"/>
                </a:solidFill>
                <a:latin typeface="Times" charset="0"/>
              </a:defRPr>
            </a:lvl2pPr>
            <a:lvl3pPr marL="1142730" indent="-228246" defTabSz="914485">
              <a:defRPr sz="2300">
                <a:solidFill>
                  <a:schemeClr val="tx1"/>
                </a:solidFill>
                <a:latin typeface="Times" charset="0"/>
              </a:defRPr>
            </a:lvl3pPr>
            <a:lvl4pPr marL="1599222" indent="-228246" defTabSz="914485">
              <a:defRPr sz="2300">
                <a:solidFill>
                  <a:schemeClr val="tx1"/>
                </a:solidFill>
                <a:latin typeface="Times" charset="0"/>
              </a:defRPr>
            </a:lvl4pPr>
            <a:lvl5pPr marL="2057214" indent="-228246" defTabSz="914485">
              <a:defRPr sz="2300">
                <a:solidFill>
                  <a:schemeClr val="tx1"/>
                </a:solidFill>
                <a:latin typeface="Times" charset="0"/>
              </a:defRPr>
            </a:lvl5pPr>
            <a:lvl6pPr marL="2489680" indent="-228246" algn="r" defTabSz="914485" eaLnBrk="0" fontAlgn="base" hangingPunct="0">
              <a:spcBef>
                <a:spcPct val="0"/>
              </a:spcBef>
              <a:spcAft>
                <a:spcPct val="0"/>
              </a:spcAft>
              <a:defRPr sz="2300">
                <a:solidFill>
                  <a:schemeClr val="tx1"/>
                </a:solidFill>
                <a:latin typeface="Times" charset="0"/>
              </a:defRPr>
            </a:lvl6pPr>
            <a:lvl7pPr marL="2922145" indent="-228246" algn="r" defTabSz="914485" eaLnBrk="0" fontAlgn="base" hangingPunct="0">
              <a:spcBef>
                <a:spcPct val="0"/>
              </a:spcBef>
              <a:spcAft>
                <a:spcPct val="0"/>
              </a:spcAft>
              <a:defRPr sz="2300">
                <a:solidFill>
                  <a:schemeClr val="tx1"/>
                </a:solidFill>
                <a:latin typeface="Times" charset="0"/>
              </a:defRPr>
            </a:lvl7pPr>
            <a:lvl8pPr marL="3354611" indent="-228246" algn="r" defTabSz="914485" eaLnBrk="0" fontAlgn="base" hangingPunct="0">
              <a:spcBef>
                <a:spcPct val="0"/>
              </a:spcBef>
              <a:spcAft>
                <a:spcPct val="0"/>
              </a:spcAft>
              <a:defRPr sz="2300">
                <a:solidFill>
                  <a:schemeClr val="tx1"/>
                </a:solidFill>
                <a:latin typeface="Times" charset="0"/>
              </a:defRPr>
            </a:lvl8pPr>
            <a:lvl9pPr marL="3787076" indent="-228246" algn="r" defTabSz="914485" eaLnBrk="0" fontAlgn="base" hangingPunct="0">
              <a:spcBef>
                <a:spcPct val="0"/>
              </a:spcBef>
              <a:spcAft>
                <a:spcPct val="0"/>
              </a:spcAft>
              <a:defRPr sz="2300">
                <a:solidFill>
                  <a:schemeClr val="tx1"/>
                </a:solidFill>
                <a:latin typeface="Times" charset="0"/>
              </a:defRPr>
            </a:lvl9pPr>
          </a:lstStyle>
          <a:p>
            <a:fld id="{001F15CF-463D-49F8-8BBB-D9217B8DF1F9}" type="slidenum">
              <a:rPr lang="en-US" altLang="it-IT" sz="1200"/>
              <a:pPr/>
              <a:t>36</a:t>
            </a:fld>
            <a:endParaRPr lang="en-US" altLang="it-IT" sz="1200"/>
          </a:p>
        </p:txBody>
      </p:sp>
    </p:spTree>
    <p:extLst>
      <p:ext uri="{BB962C8B-B14F-4D97-AF65-F5344CB8AC3E}">
        <p14:creationId xmlns:p14="http://schemas.microsoft.com/office/powerpoint/2010/main" val="400884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
        <p:nvSpPr>
          <p:cNvPr id="110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charset="0"/>
              </a:defRPr>
            </a:lvl1pPr>
            <a:lvl2pPr marL="741798" indent="-285307" defTabSz="914485">
              <a:defRPr sz="2300">
                <a:solidFill>
                  <a:schemeClr val="tx1"/>
                </a:solidFill>
                <a:latin typeface="Times" charset="0"/>
              </a:defRPr>
            </a:lvl2pPr>
            <a:lvl3pPr marL="1142730" indent="-228246" defTabSz="914485">
              <a:defRPr sz="2300">
                <a:solidFill>
                  <a:schemeClr val="tx1"/>
                </a:solidFill>
                <a:latin typeface="Times" charset="0"/>
              </a:defRPr>
            </a:lvl3pPr>
            <a:lvl4pPr marL="1599222" indent="-228246" defTabSz="914485">
              <a:defRPr sz="2300">
                <a:solidFill>
                  <a:schemeClr val="tx1"/>
                </a:solidFill>
                <a:latin typeface="Times" charset="0"/>
              </a:defRPr>
            </a:lvl4pPr>
            <a:lvl5pPr marL="2057214" indent="-228246" defTabSz="914485">
              <a:defRPr sz="2300">
                <a:solidFill>
                  <a:schemeClr val="tx1"/>
                </a:solidFill>
                <a:latin typeface="Times" charset="0"/>
              </a:defRPr>
            </a:lvl5pPr>
            <a:lvl6pPr marL="2489680" indent="-228246" algn="r" defTabSz="914485" eaLnBrk="0" fontAlgn="base" hangingPunct="0">
              <a:spcBef>
                <a:spcPct val="0"/>
              </a:spcBef>
              <a:spcAft>
                <a:spcPct val="0"/>
              </a:spcAft>
              <a:defRPr sz="2300">
                <a:solidFill>
                  <a:schemeClr val="tx1"/>
                </a:solidFill>
                <a:latin typeface="Times" charset="0"/>
              </a:defRPr>
            </a:lvl6pPr>
            <a:lvl7pPr marL="2922145" indent="-228246" algn="r" defTabSz="914485" eaLnBrk="0" fontAlgn="base" hangingPunct="0">
              <a:spcBef>
                <a:spcPct val="0"/>
              </a:spcBef>
              <a:spcAft>
                <a:spcPct val="0"/>
              </a:spcAft>
              <a:defRPr sz="2300">
                <a:solidFill>
                  <a:schemeClr val="tx1"/>
                </a:solidFill>
                <a:latin typeface="Times" charset="0"/>
              </a:defRPr>
            </a:lvl7pPr>
            <a:lvl8pPr marL="3354611" indent="-228246" algn="r" defTabSz="914485" eaLnBrk="0" fontAlgn="base" hangingPunct="0">
              <a:spcBef>
                <a:spcPct val="0"/>
              </a:spcBef>
              <a:spcAft>
                <a:spcPct val="0"/>
              </a:spcAft>
              <a:defRPr sz="2300">
                <a:solidFill>
                  <a:schemeClr val="tx1"/>
                </a:solidFill>
                <a:latin typeface="Times" charset="0"/>
              </a:defRPr>
            </a:lvl8pPr>
            <a:lvl9pPr marL="3787076" indent="-228246" algn="r" defTabSz="914485" eaLnBrk="0" fontAlgn="base" hangingPunct="0">
              <a:spcBef>
                <a:spcPct val="0"/>
              </a:spcBef>
              <a:spcAft>
                <a:spcPct val="0"/>
              </a:spcAft>
              <a:defRPr sz="2300">
                <a:solidFill>
                  <a:schemeClr val="tx1"/>
                </a:solidFill>
                <a:latin typeface="Times" charset="0"/>
              </a:defRPr>
            </a:lvl9pPr>
          </a:lstStyle>
          <a:p>
            <a:fld id="{5E0CC9FF-B096-4D97-B6F8-6F377792757E}" type="slidenum">
              <a:rPr lang="en-US" altLang="it-IT" sz="1200"/>
              <a:pPr/>
              <a:t>37</a:t>
            </a:fld>
            <a:endParaRPr lang="en-US" altLang="it-IT" sz="1200"/>
          </a:p>
        </p:txBody>
      </p:sp>
    </p:spTree>
    <p:extLst>
      <p:ext uri="{BB962C8B-B14F-4D97-AF65-F5344CB8AC3E}">
        <p14:creationId xmlns:p14="http://schemas.microsoft.com/office/powerpoint/2010/main" val="2836496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a:solidFill>
                  <a:schemeClr val="tx1"/>
                </a:solidFill>
                <a:latin typeface="Times" charset="0"/>
              </a:defRPr>
            </a:lvl1pPr>
            <a:lvl2pPr marL="741798" indent="-285307" defTabSz="914485">
              <a:defRPr sz="2300">
                <a:solidFill>
                  <a:schemeClr val="tx1"/>
                </a:solidFill>
                <a:latin typeface="Times" charset="0"/>
              </a:defRPr>
            </a:lvl2pPr>
            <a:lvl3pPr marL="1142730" indent="-228246" defTabSz="914485">
              <a:defRPr sz="2300">
                <a:solidFill>
                  <a:schemeClr val="tx1"/>
                </a:solidFill>
                <a:latin typeface="Times" charset="0"/>
              </a:defRPr>
            </a:lvl3pPr>
            <a:lvl4pPr marL="1599222" indent="-228246" defTabSz="914485">
              <a:defRPr sz="2300">
                <a:solidFill>
                  <a:schemeClr val="tx1"/>
                </a:solidFill>
                <a:latin typeface="Times" charset="0"/>
              </a:defRPr>
            </a:lvl4pPr>
            <a:lvl5pPr marL="2057214" indent="-228246" defTabSz="914485">
              <a:defRPr sz="2300">
                <a:solidFill>
                  <a:schemeClr val="tx1"/>
                </a:solidFill>
                <a:latin typeface="Times" charset="0"/>
              </a:defRPr>
            </a:lvl5pPr>
            <a:lvl6pPr marL="2489680" indent="-228246" algn="r" defTabSz="914485" eaLnBrk="0" fontAlgn="base" hangingPunct="0">
              <a:spcBef>
                <a:spcPct val="0"/>
              </a:spcBef>
              <a:spcAft>
                <a:spcPct val="0"/>
              </a:spcAft>
              <a:defRPr sz="2300">
                <a:solidFill>
                  <a:schemeClr val="tx1"/>
                </a:solidFill>
                <a:latin typeface="Times" charset="0"/>
              </a:defRPr>
            </a:lvl6pPr>
            <a:lvl7pPr marL="2922145" indent="-228246" algn="r" defTabSz="914485" eaLnBrk="0" fontAlgn="base" hangingPunct="0">
              <a:spcBef>
                <a:spcPct val="0"/>
              </a:spcBef>
              <a:spcAft>
                <a:spcPct val="0"/>
              </a:spcAft>
              <a:defRPr sz="2300">
                <a:solidFill>
                  <a:schemeClr val="tx1"/>
                </a:solidFill>
                <a:latin typeface="Times" charset="0"/>
              </a:defRPr>
            </a:lvl7pPr>
            <a:lvl8pPr marL="3354611" indent="-228246" algn="r" defTabSz="914485" eaLnBrk="0" fontAlgn="base" hangingPunct="0">
              <a:spcBef>
                <a:spcPct val="0"/>
              </a:spcBef>
              <a:spcAft>
                <a:spcPct val="0"/>
              </a:spcAft>
              <a:defRPr sz="2300">
                <a:solidFill>
                  <a:schemeClr val="tx1"/>
                </a:solidFill>
                <a:latin typeface="Times" charset="0"/>
              </a:defRPr>
            </a:lvl8pPr>
            <a:lvl9pPr marL="3787076" indent="-228246" algn="r" defTabSz="914485" eaLnBrk="0" fontAlgn="base" hangingPunct="0">
              <a:spcBef>
                <a:spcPct val="0"/>
              </a:spcBef>
              <a:spcAft>
                <a:spcPct val="0"/>
              </a:spcAft>
              <a:defRPr sz="2300">
                <a:solidFill>
                  <a:schemeClr val="tx1"/>
                </a:solidFill>
                <a:latin typeface="Times" charset="0"/>
              </a:defRPr>
            </a:lvl9pPr>
          </a:lstStyle>
          <a:p>
            <a:fld id="{C72D6C11-98DE-4B7B-A5C3-5E6FC9DE88E4}" type="slidenum">
              <a:rPr lang="en-US" altLang="it-IT" sz="1200"/>
              <a:pPr/>
              <a:t>38</a:t>
            </a:fld>
            <a:endParaRPr lang="en-US" altLang="it-IT" sz="1200"/>
          </a:p>
        </p:txBody>
      </p:sp>
    </p:spTree>
    <p:extLst>
      <p:ext uri="{BB962C8B-B14F-4D97-AF65-F5344CB8AC3E}">
        <p14:creationId xmlns:p14="http://schemas.microsoft.com/office/powerpoint/2010/main" val="39411609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29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egnaposto numero diapositiva 3"/>
          <p:cNvSpPr>
            <a:spLocks noGrp="1"/>
          </p:cNvSpPr>
          <p:nvPr>
            <p:ph type="sldNum" sz="quarter" idx="5"/>
          </p:nvPr>
        </p:nvSpPr>
        <p:spPr/>
        <p:txBody>
          <a:bodyPr/>
          <a:lstStyle/>
          <a:p>
            <a:pPr>
              <a:defRPr/>
            </a:pPr>
            <a:fld id="{B47AFDF3-D75A-42C9-B529-AA3D1F2B4D6E}" type="slidenum">
              <a:rPr lang="en-US" smtClean="0"/>
              <a:pPr>
                <a:defRPr/>
              </a:pPr>
              <a:t>39</a:t>
            </a:fld>
            <a:endParaRPr lang="en-US"/>
          </a:p>
        </p:txBody>
      </p:sp>
    </p:spTree>
    <p:extLst>
      <p:ext uri="{BB962C8B-B14F-4D97-AF65-F5344CB8AC3E}">
        <p14:creationId xmlns:p14="http://schemas.microsoft.com/office/powerpoint/2010/main" val="2523969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761718A-E53E-4DEB-B7C0-5B02C1BBF8CD}" type="slidenum">
              <a:rPr lang="en-US" altLang="it-IT">
                <a:latin typeface="Calibri" panose="020F0502020204030204" pitchFamily="34" charset="0"/>
              </a:rPr>
              <a:pPr eaLnBrk="1" hangingPunct="1"/>
              <a:t>47</a:t>
            </a:fld>
            <a:endParaRPr lang="en-US" altLang="it-IT">
              <a:latin typeface="Calibri" panose="020F0502020204030204" pitchFamily="34" charset="0"/>
            </a:endParaRPr>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Tree>
    <p:extLst>
      <p:ext uri="{BB962C8B-B14F-4D97-AF65-F5344CB8AC3E}">
        <p14:creationId xmlns:p14="http://schemas.microsoft.com/office/powerpoint/2010/main" val="484269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9955B97-37D1-460C-8748-0EE59BFD675A}" type="slidenum">
              <a:rPr lang="it-IT" smtClean="0"/>
              <a:pPr/>
              <a:t>3</a:t>
            </a:fld>
            <a:endParaRPr lang="it-IT"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562278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F95065-2D3D-4452-A32A-47590ED9A211}" type="slidenum">
              <a:rPr lang="en-US" altLang="it-IT">
                <a:latin typeface="Calibri" panose="020F0502020204030204" pitchFamily="34" charset="0"/>
              </a:rPr>
              <a:pPr eaLnBrk="1" hangingPunct="1"/>
              <a:t>62</a:t>
            </a:fld>
            <a:endParaRPr lang="en-US" altLang="it-IT">
              <a:latin typeface="Calibri" panose="020F0502020204030204" pitchFamily="34" charset="0"/>
            </a:endParaRPr>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Tree>
    <p:extLst>
      <p:ext uri="{BB962C8B-B14F-4D97-AF65-F5344CB8AC3E}">
        <p14:creationId xmlns:p14="http://schemas.microsoft.com/office/powerpoint/2010/main" val="9901296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egnaposto numero diapositiva 3"/>
          <p:cNvSpPr>
            <a:spLocks noGrp="1"/>
          </p:cNvSpPr>
          <p:nvPr>
            <p:ph type="sldNum" sz="quarter" idx="5"/>
          </p:nvPr>
        </p:nvSpPr>
        <p:spPr/>
        <p:txBody>
          <a:bodyPr/>
          <a:lstStyle/>
          <a:p>
            <a:pPr>
              <a:defRPr/>
            </a:pPr>
            <a:fld id="{109CD63D-273D-4685-A65B-3948CA38B2E8}" type="slidenum">
              <a:rPr lang="en-US" smtClean="0"/>
              <a:pPr>
                <a:defRPr/>
              </a:pPr>
              <a:t>64</a:t>
            </a:fld>
            <a:endParaRPr lang="en-US"/>
          </a:p>
        </p:txBody>
      </p:sp>
    </p:spTree>
    <p:extLst>
      <p:ext uri="{BB962C8B-B14F-4D97-AF65-F5344CB8AC3E}">
        <p14:creationId xmlns:p14="http://schemas.microsoft.com/office/powerpoint/2010/main" val="14194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33B88EE-CC9E-4C17-8AAD-DD4D3EE3F102}" type="slidenum">
              <a:rPr lang="en-US"/>
              <a:pPr>
                <a:defRPr/>
              </a:pPr>
              <a:t>65</a:t>
            </a:fld>
            <a:endParaRPr lang="en-US"/>
          </a:p>
        </p:txBody>
      </p:sp>
      <p:sp>
        <p:nvSpPr>
          <p:cNvPr id="1853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smtClean="0"/>
              <a:t>Table 4.1 Leontief’s Test </a:t>
            </a:r>
            <a:r>
              <a:rPr lang="en-US" altLang="en-US" smtClean="0"/>
              <a:t>Leontief used the numbers in this table to test the Heckscher-Ohlin theorem. Each column shows the amount of capital or labor needed to produce $1 million worth of exports from, or imports into, the United States in 1947. As shown in the last row, the capital-labor ratio for exports was less than the capital labor ratio for imports, which is a paradoxical finding.</a:t>
            </a:r>
          </a:p>
          <a:p>
            <a:endParaRPr lang="en-US" altLang="en-US" smtClean="0"/>
          </a:p>
          <a:p>
            <a:r>
              <a:rPr lang="en-US" altLang="en-US" i="1" smtClean="0"/>
              <a:t>Source: Wassily Leontief, 1953, “Domestic Production and Foreign Trade: The American Capital Position Re-examined,” </a:t>
            </a:r>
            <a:r>
              <a:rPr lang="en-US" altLang="en-US" smtClean="0"/>
              <a:t>Proceedings of the American Philosophical Society, </a:t>
            </a:r>
            <a:r>
              <a:rPr lang="en-US" altLang="en-US" i="1" smtClean="0"/>
              <a:t>97, September, 332–349. Reprinted in Richard Caves and Harry G. Johnson, eds., 1968, </a:t>
            </a:r>
            <a:r>
              <a:rPr lang="en-US" altLang="en-US" smtClean="0"/>
              <a:t>Readings in International Economics, </a:t>
            </a:r>
            <a:r>
              <a:rPr lang="en-US" altLang="en-US" i="1" smtClean="0"/>
              <a:t>Homewood, IL: Irwin.</a:t>
            </a:r>
          </a:p>
        </p:txBody>
      </p:sp>
    </p:spTree>
    <p:extLst>
      <p:ext uri="{BB962C8B-B14F-4D97-AF65-F5344CB8AC3E}">
        <p14:creationId xmlns:p14="http://schemas.microsoft.com/office/powerpoint/2010/main" val="35839920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637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egnaposto numero diapositiva 3"/>
          <p:cNvSpPr>
            <a:spLocks noGrp="1"/>
          </p:cNvSpPr>
          <p:nvPr>
            <p:ph type="sldNum" sz="quarter" idx="5"/>
          </p:nvPr>
        </p:nvSpPr>
        <p:spPr/>
        <p:txBody>
          <a:bodyPr/>
          <a:lstStyle/>
          <a:p>
            <a:pPr>
              <a:defRPr/>
            </a:pPr>
            <a:fld id="{3EAAFD3A-4BB8-4091-BF0C-33B8010F8F35}" type="slidenum">
              <a:rPr lang="en-US" smtClean="0"/>
              <a:pPr>
                <a:defRPr/>
              </a:pPr>
              <a:t>66</a:t>
            </a:fld>
            <a:endParaRPr lang="en-US"/>
          </a:p>
        </p:txBody>
      </p:sp>
    </p:spTree>
    <p:extLst>
      <p:ext uri="{BB962C8B-B14F-4D97-AF65-F5344CB8AC3E}">
        <p14:creationId xmlns:p14="http://schemas.microsoft.com/office/powerpoint/2010/main" val="7155737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739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egnaposto numero diapositiva 3"/>
          <p:cNvSpPr>
            <a:spLocks noGrp="1"/>
          </p:cNvSpPr>
          <p:nvPr>
            <p:ph type="sldNum" sz="quarter" idx="5"/>
          </p:nvPr>
        </p:nvSpPr>
        <p:spPr/>
        <p:txBody>
          <a:bodyPr/>
          <a:lstStyle/>
          <a:p>
            <a:pPr>
              <a:defRPr/>
            </a:pPr>
            <a:fld id="{998F338E-944F-476A-92A0-9267E53D0F6C}" type="slidenum">
              <a:rPr lang="en-US" smtClean="0"/>
              <a:pPr>
                <a:defRPr/>
              </a:pPr>
              <a:t>67</a:t>
            </a:fld>
            <a:endParaRPr lang="en-US"/>
          </a:p>
        </p:txBody>
      </p:sp>
    </p:spTree>
    <p:extLst>
      <p:ext uri="{BB962C8B-B14F-4D97-AF65-F5344CB8AC3E}">
        <p14:creationId xmlns:p14="http://schemas.microsoft.com/office/powerpoint/2010/main" val="4229948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849F02E-7B65-418C-9458-629F700B4DAA}" type="slidenum">
              <a:rPr lang="en-US" altLang="it-IT">
                <a:latin typeface="Calibri" panose="020F0502020204030204" pitchFamily="34" charset="0"/>
              </a:rPr>
              <a:pPr eaLnBrk="1" hangingPunct="1"/>
              <a:t>70</a:t>
            </a:fld>
            <a:endParaRPr lang="en-US" altLang="it-IT">
              <a:latin typeface="Calibri" panose="020F0502020204030204" pitchFamily="34" charset="0"/>
            </a:endParaRPr>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smtClean="0"/>
          </a:p>
        </p:txBody>
      </p:sp>
    </p:spTree>
    <p:extLst>
      <p:ext uri="{BB962C8B-B14F-4D97-AF65-F5344CB8AC3E}">
        <p14:creationId xmlns:p14="http://schemas.microsoft.com/office/powerpoint/2010/main" val="33220761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841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egnaposto numero diapositiva 3"/>
          <p:cNvSpPr>
            <a:spLocks noGrp="1"/>
          </p:cNvSpPr>
          <p:nvPr>
            <p:ph type="sldNum" sz="quarter" idx="5"/>
          </p:nvPr>
        </p:nvSpPr>
        <p:spPr/>
        <p:txBody>
          <a:bodyPr/>
          <a:lstStyle/>
          <a:p>
            <a:pPr>
              <a:defRPr/>
            </a:pPr>
            <a:fld id="{D38C3D1D-13DE-460C-9C47-CCFE9E7CDCBB}" type="slidenum">
              <a:rPr lang="en-US" smtClean="0"/>
              <a:pPr>
                <a:defRPr/>
              </a:pPr>
              <a:t>71</a:t>
            </a:fld>
            <a:endParaRPr lang="en-US"/>
          </a:p>
        </p:txBody>
      </p:sp>
    </p:spTree>
    <p:extLst>
      <p:ext uri="{BB962C8B-B14F-4D97-AF65-F5344CB8AC3E}">
        <p14:creationId xmlns:p14="http://schemas.microsoft.com/office/powerpoint/2010/main" val="34214412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944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egnaposto numero diapositiva 3"/>
          <p:cNvSpPr>
            <a:spLocks noGrp="1"/>
          </p:cNvSpPr>
          <p:nvPr>
            <p:ph type="sldNum" sz="quarter" idx="5"/>
          </p:nvPr>
        </p:nvSpPr>
        <p:spPr/>
        <p:txBody>
          <a:bodyPr/>
          <a:lstStyle/>
          <a:p>
            <a:pPr>
              <a:defRPr/>
            </a:pPr>
            <a:fld id="{B4634253-CC5F-441A-A427-5264ADB3A7BF}" type="slidenum">
              <a:rPr lang="en-US" smtClean="0"/>
              <a:pPr>
                <a:defRPr/>
              </a:pPr>
              <a:t>72</a:t>
            </a:fld>
            <a:endParaRPr lang="en-US"/>
          </a:p>
        </p:txBody>
      </p:sp>
    </p:spTree>
    <p:extLst>
      <p:ext uri="{BB962C8B-B14F-4D97-AF65-F5344CB8AC3E}">
        <p14:creationId xmlns:p14="http://schemas.microsoft.com/office/powerpoint/2010/main" val="12705094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917346-F0B4-460E-85FC-37DA23CA3AEC}" type="slidenum">
              <a:rPr lang="en-US" altLang="it-IT">
                <a:latin typeface="Calibri" panose="020F0502020204030204" pitchFamily="34" charset="0"/>
              </a:rPr>
              <a:pPr eaLnBrk="1" hangingPunct="1"/>
              <a:t>74</a:t>
            </a:fld>
            <a:endParaRPr lang="en-US" altLang="it-IT">
              <a:latin typeface="Calibri" panose="020F0502020204030204" pitchFamily="34" charset="0"/>
            </a:endParaRPr>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Tree>
    <p:extLst>
      <p:ext uri="{BB962C8B-B14F-4D97-AF65-F5344CB8AC3E}">
        <p14:creationId xmlns:p14="http://schemas.microsoft.com/office/powerpoint/2010/main" val="3929860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p:spPr>
        <p:txBody>
          <a:bodyPr/>
          <a:lstStyle/>
          <a:p>
            <a:fld id="{3BF0CC56-6427-4316-A076-93715BE8B03A}" type="slidenum">
              <a:rPr lang="en-US" smtClean="0"/>
              <a:pPr/>
              <a:t>75</a:t>
            </a:fld>
            <a:endParaRPr lang="en-US" smtClean="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6827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A9955B97-37D1-460C-8748-0EE59BFD675A}" type="slidenum">
              <a:rPr lang="it-IT" smtClean="0"/>
              <a:pPr/>
              <a:t>4</a:t>
            </a:fld>
            <a:endParaRPr lang="it-IT"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562278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125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egnaposto numero diapositiva 3"/>
          <p:cNvSpPr>
            <a:spLocks noGrp="1"/>
          </p:cNvSpPr>
          <p:nvPr>
            <p:ph type="sldNum" sz="quarter" idx="5"/>
          </p:nvPr>
        </p:nvSpPr>
        <p:spPr/>
        <p:txBody>
          <a:bodyPr/>
          <a:lstStyle/>
          <a:p>
            <a:pPr>
              <a:defRPr/>
            </a:pPr>
            <a:fld id="{5F578F39-0A4A-44E9-A043-69775E3CF33B}" type="slidenum">
              <a:rPr lang="en-US" smtClean="0"/>
              <a:pPr>
                <a:defRPr/>
              </a:pPr>
              <a:t>22</a:t>
            </a:fld>
            <a:endParaRPr lang="en-US"/>
          </a:p>
        </p:txBody>
      </p:sp>
    </p:spTree>
    <p:extLst>
      <p:ext uri="{BB962C8B-B14F-4D97-AF65-F5344CB8AC3E}">
        <p14:creationId xmlns:p14="http://schemas.microsoft.com/office/powerpoint/2010/main" val="3292310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fld id="{D733AAF8-21D3-4097-87D9-F42EC008E454}" type="slidenum">
              <a:rPr lang="en-US" smtClean="0"/>
              <a:pPr/>
              <a:t>25</a:t>
            </a:fld>
            <a:endParaRPr lang="en-US" smtClean="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38905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fld id="{575B81EC-D323-46C7-8198-FA762CDB4969}" type="slidenum">
              <a:rPr lang="en-US" smtClean="0"/>
              <a:pPr/>
              <a:t>26</a:t>
            </a:fld>
            <a:endParaRPr lang="en-US" smtClean="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1881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0EF23DBE-7083-4AD4-9835-2BFE0AE300BB}" type="slidenum">
              <a:rPr lang="en-US" smtClean="0"/>
              <a:pPr/>
              <a:t>27</a:t>
            </a:fld>
            <a:endParaRPr lang="en-US"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08358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475D7455-52E7-48CD-BE26-666AC9FA03D4}" type="slidenum">
              <a:rPr lang="en-US" smtClean="0"/>
              <a:pPr/>
              <a:t>29</a:t>
            </a:fld>
            <a:endParaRPr lang="en-US" smtClean="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30475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6E821065-BB13-439E-A75B-A6D16DC47345}" type="slidenum">
              <a:rPr lang="en-US" smtClean="0"/>
              <a:pPr/>
              <a:t>30</a:t>
            </a:fld>
            <a:endParaRPr lang="en-US" smtClean="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05836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5F84DD4-8AD2-44CB-B1E4-1F24B079E40A}" type="datetimeFigureOut">
              <a:rPr lang="it-IT" smtClean="0"/>
              <a:t>25/10/2019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363940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F84DD4-8AD2-44CB-B1E4-1F24B079E40A}" type="datetimeFigureOut">
              <a:rPr lang="it-IT" smtClean="0"/>
              <a:t>25/10/2019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4289305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F84DD4-8AD2-44CB-B1E4-1F24B079E40A}" type="datetimeFigureOut">
              <a:rPr lang="it-IT" smtClean="0"/>
              <a:t>25/10/2019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1969000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F84DD4-8AD2-44CB-B1E4-1F24B079E40A}" type="datetimeFigureOut">
              <a:rPr lang="it-IT" smtClean="0"/>
              <a:t>25/10/2019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115090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5F84DD4-8AD2-44CB-B1E4-1F24B079E40A}" type="datetimeFigureOut">
              <a:rPr lang="it-IT" smtClean="0"/>
              <a:t>25/10/2019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60122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5F84DD4-8AD2-44CB-B1E4-1F24B079E40A}" type="datetimeFigureOut">
              <a:rPr lang="it-IT" smtClean="0"/>
              <a:t>25/10/2019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627473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5F84DD4-8AD2-44CB-B1E4-1F24B079E40A}" type="datetimeFigureOut">
              <a:rPr lang="it-IT" smtClean="0"/>
              <a:t>25/10/2019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798162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5F84DD4-8AD2-44CB-B1E4-1F24B079E40A}" type="datetimeFigureOut">
              <a:rPr lang="it-IT" smtClean="0"/>
              <a:t>25/10/2019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405412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5F84DD4-8AD2-44CB-B1E4-1F24B079E40A}" type="datetimeFigureOut">
              <a:rPr lang="it-IT" smtClean="0"/>
              <a:t>25/10/2019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150232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F84DD4-8AD2-44CB-B1E4-1F24B079E40A}" type="datetimeFigureOut">
              <a:rPr lang="it-IT" smtClean="0"/>
              <a:t>25/10/2019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1765357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F84DD4-8AD2-44CB-B1E4-1F24B079E40A}" type="datetimeFigureOut">
              <a:rPr lang="it-IT" smtClean="0"/>
              <a:t>25/10/2019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5F6400-9B95-4BF3-AAAF-E8370CC75250}" type="slidenum">
              <a:rPr lang="it-IT" smtClean="0"/>
              <a:t>‹N›</a:t>
            </a:fld>
            <a:endParaRPr lang="it-IT"/>
          </a:p>
        </p:txBody>
      </p:sp>
    </p:spTree>
    <p:extLst>
      <p:ext uri="{BB962C8B-B14F-4D97-AF65-F5344CB8AC3E}">
        <p14:creationId xmlns:p14="http://schemas.microsoft.com/office/powerpoint/2010/main" val="3052422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84DD4-8AD2-44CB-B1E4-1F24B079E40A}" type="datetimeFigureOut">
              <a:rPr lang="it-IT" smtClean="0"/>
              <a:t>25/10/2019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F6400-9B95-4BF3-AAAF-E8370CC75250}" type="slidenum">
              <a:rPr lang="it-IT" smtClean="0"/>
              <a:t>‹N›</a:t>
            </a:fld>
            <a:endParaRPr lang="it-IT"/>
          </a:p>
        </p:txBody>
      </p:sp>
    </p:spTree>
    <p:extLst>
      <p:ext uri="{BB962C8B-B14F-4D97-AF65-F5344CB8AC3E}">
        <p14:creationId xmlns:p14="http://schemas.microsoft.com/office/powerpoint/2010/main" val="2817979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orgia.giovannetti@unifi.i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con.ucdavis.edu/faculty/fzfeens/pdf/Feenstra_Ohlin_Lecture_2008.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3.pn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notesSlide" Target="../notesSlides/notesSlide8.xml"/><Relationship Id="rId16" Type="http://schemas.openxmlformats.org/officeDocument/2006/relationships/image" Target="../media/image24.png"/><Relationship Id="rId1" Type="http://schemas.openxmlformats.org/officeDocument/2006/relationships/slideLayout" Target="../slideLayouts/slideLayout4.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18" Type="http://schemas.openxmlformats.org/officeDocument/2006/relationships/image" Target="../media/image2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17" Type="http://schemas.openxmlformats.org/officeDocument/2006/relationships/image" Target="../media/image24.png"/><Relationship Id="rId2" Type="http://schemas.openxmlformats.org/officeDocument/2006/relationships/notesSlide" Target="../notesSlides/notesSlide9.xml"/><Relationship Id="rId16"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 Id="rId14" Type="http://schemas.openxmlformats.org/officeDocument/2006/relationships/image" Target="../media/image22.png"/></Relationships>
</file>

<file path=ppt/slides/_rels/slide31.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36.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 Id="rId14" Type="http://schemas.openxmlformats.org/officeDocument/2006/relationships/image" Target="../media/image38.png"/></Relationships>
</file>

<file path=ppt/slides/_rels/slide32.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36.png"/><Relationship Id="rId2" Type="http://schemas.openxmlformats.org/officeDocument/2006/relationships/notesSlide" Target="../notesSlides/notesSlide11.xml"/><Relationship Id="rId16" Type="http://schemas.openxmlformats.org/officeDocument/2006/relationships/image" Target="../media/image40.png"/><Relationship Id="rId1" Type="http://schemas.openxmlformats.org/officeDocument/2006/relationships/slideLayout" Target="../slideLayouts/slideLayout4.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5" Type="http://schemas.openxmlformats.org/officeDocument/2006/relationships/image" Target="../media/image38.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 Id="rId14" Type="http://schemas.openxmlformats.org/officeDocument/2006/relationships/image" Target="../media/image39.png"/></Relationships>
</file>

<file path=ppt/slides/_rels/slide33.xml.rels><?xml version="1.0" encoding="UTF-8" standalone="yes"?>
<Relationships xmlns="http://schemas.openxmlformats.org/package/2006/relationships"><Relationship Id="rId3" Type="http://schemas.openxmlformats.org/officeDocument/2006/relationships/image" Target="../media/image41.png"/><Relationship Id="rId7" Type="http://schemas.openxmlformats.org/officeDocument/2006/relationships/image" Target="../media/image45.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mailto:hauerj23@gmail.com"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cepii.fr/CEPII/en/bdd_modele/presentation.asp?id=30" TargetMode="External"/><Relationship Id="rId2" Type="http://schemas.openxmlformats.org/officeDocument/2006/relationships/hyperlink" Target="https://exportpotential.intracen.org/#/home" TargetMode="External"/><Relationship Id="rId1" Type="http://schemas.openxmlformats.org/officeDocument/2006/relationships/slideLayout" Target="../slideLayouts/slideLayout2.xml"/><Relationship Id="rId6" Type="http://schemas.openxmlformats.org/officeDocument/2006/relationships/hyperlink" Target="http://viz.ged-project.de/" TargetMode="External"/><Relationship Id="rId5" Type="http://schemas.openxmlformats.org/officeDocument/2006/relationships/hyperlink" Target="http://globe.cid.harvard.edu/" TargetMode="External"/><Relationship Id="rId4" Type="http://schemas.openxmlformats.org/officeDocument/2006/relationships/hyperlink" Target="http://atlas.cid.harvard.edu/"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oxeu.org/article/impact-brexit-uk-firms" TargetMode="External"/><Relationship Id="rId2" Type="http://schemas.openxmlformats.org/officeDocument/2006/relationships/hyperlink" Target="https://voxeu.org/article/latest-brexit-decision-maker-panel" TargetMode="External"/><Relationship Id="rId1" Type="http://schemas.openxmlformats.org/officeDocument/2006/relationships/slideLayout" Target="../slideLayouts/slideLayout2.xml"/><Relationship Id="rId6" Type="http://schemas.openxmlformats.org/officeDocument/2006/relationships/hyperlink" Target="https://www.ifo.de/en/node/36858" TargetMode="External"/><Relationship Id="rId5" Type="http://schemas.openxmlformats.org/officeDocument/2006/relationships/hyperlink" Target="https://www.cesifo.org/en/publikationen/2018/working-paper/quantifying-brexit-ex-post-ex-ante-using-structural-gravity" TargetMode="External"/><Relationship Id="rId4" Type="http://schemas.openxmlformats.org/officeDocument/2006/relationships/hyperlink" Target="https://voxeu.org/article/eu-uk-global-value-chain-trade-and-indirect-costs-brexit"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bei.gov.ie/en/Publications/Publication-files/Ireland-and-the-Impacts-of-Brexit.pdf" TargetMode="External"/><Relationship Id="rId2" Type="http://schemas.openxmlformats.org/officeDocument/2006/relationships/hyperlink" Target="https://www.ucl.ac.uk/constitution-unit/sites/constitution-unit/files/briefing-paper-4.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ersonal.lse.ac.uk/sampsont/paper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0" y="333375"/>
            <a:ext cx="9144000" cy="2952750"/>
          </a:xfrm>
          <a:solidFill>
            <a:schemeClr val="tx2">
              <a:lumMod val="20000"/>
              <a:lumOff val="80000"/>
            </a:schemeClr>
          </a:solidFill>
          <a:ln>
            <a:solidFill>
              <a:schemeClr val="accent2">
                <a:lumMod val="20000"/>
                <a:lumOff val="80000"/>
              </a:schemeClr>
            </a:solidFill>
          </a:ln>
        </p:spPr>
        <p:txBody>
          <a:bodyPr/>
          <a:lstStyle/>
          <a:p>
            <a:pPr>
              <a:lnSpc>
                <a:spcPct val="120000"/>
              </a:lnSpc>
            </a:pPr>
            <a:r>
              <a:rPr lang="en-GB" sz="4800" dirty="0" smtClean="0">
                <a:effectLst>
                  <a:outerShdw blurRad="38100" dist="38100" dir="2700000" algn="tl">
                    <a:srgbClr val="FFFFFF"/>
                  </a:outerShdw>
                </a:effectLst>
              </a:rPr>
              <a:t>Economics and Development</a:t>
            </a:r>
            <a:br>
              <a:rPr lang="en-GB" sz="4800" dirty="0" smtClean="0">
                <a:effectLst>
                  <a:outerShdw blurRad="38100" dist="38100" dir="2700000" algn="tl">
                    <a:srgbClr val="FFFFFF"/>
                  </a:outerShdw>
                </a:effectLst>
              </a:rPr>
            </a:br>
            <a:r>
              <a:rPr lang="en-GB" sz="4800" dirty="0" smtClean="0">
                <a:effectLst>
                  <a:outerShdw blurRad="38100" dist="38100" dir="2700000" algn="tl">
                    <a:srgbClr val="FFFFFF"/>
                  </a:outerShdw>
                </a:effectLst>
              </a:rPr>
              <a:t>International trade, Lecture 12</a:t>
            </a:r>
          </a:p>
        </p:txBody>
      </p:sp>
      <p:sp>
        <p:nvSpPr>
          <p:cNvPr id="2051" name="Rectangle 3"/>
          <p:cNvSpPr>
            <a:spLocks noGrp="1" noChangeArrowheads="1"/>
          </p:cNvSpPr>
          <p:nvPr>
            <p:ph type="subTitle" idx="4294967295"/>
          </p:nvPr>
        </p:nvSpPr>
        <p:spPr>
          <a:xfrm>
            <a:off x="0" y="3286125"/>
            <a:ext cx="9144000" cy="3043238"/>
          </a:xfrm>
          <a:solidFill>
            <a:schemeClr val="accent1">
              <a:lumMod val="60000"/>
              <a:lumOff val="40000"/>
            </a:schemeClr>
          </a:solidFill>
          <a:ln>
            <a:solidFill>
              <a:schemeClr val="accent2">
                <a:lumMod val="40000"/>
                <a:lumOff val="60000"/>
              </a:schemeClr>
            </a:solidFill>
          </a:ln>
        </p:spPr>
        <p:txBody>
          <a:bodyPr/>
          <a:lstStyle/>
          <a:p>
            <a:pPr marL="0" indent="0" algn="ctr">
              <a:buFont typeface="Arial" pitchFamily="34" charset="0"/>
              <a:buNone/>
              <a:defRPr/>
            </a:pPr>
            <a:r>
              <a:rPr lang="en-GB" b="1" dirty="0" err="1" smtClean="0">
                <a:latin typeface="Verdana" pitchFamily="34" charset="0"/>
              </a:rPr>
              <a:t>Giorgia</a:t>
            </a:r>
            <a:r>
              <a:rPr lang="en-GB" b="1" dirty="0" smtClean="0">
                <a:latin typeface="Verdana" pitchFamily="34" charset="0"/>
              </a:rPr>
              <a:t> </a:t>
            </a:r>
            <a:r>
              <a:rPr lang="en-GB" b="1" dirty="0" err="1" smtClean="0">
                <a:latin typeface="Verdana" pitchFamily="34" charset="0"/>
              </a:rPr>
              <a:t>Giovannetti</a:t>
            </a:r>
            <a:endParaRPr lang="en-GB" b="1" dirty="0" smtClean="0">
              <a:latin typeface="Verdana" pitchFamily="34" charset="0"/>
            </a:endParaRPr>
          </a:p>
          <a:p>
            <a:pPr marL="0" indent="0" algn="ctr">
              <a:buFont typeface="Arial" pitchFamily="34" charset="0"/>
              <a:buNone/>
              <a:defRPr/>
            </a:pPr>
            <a:r>
              <a:rPr lang="en-GB" sz="2400" b="1" dirty="0" smtClean="0">
                <a:latin typeface="Verdana" pitchFamily="34" charset="0"/>
              </a:rPr>
              <a:t>Professor of Economics, University of Firenze </a:t>
            </a:r>
          </a:p>
          <a:p>
            <a:pPr marL="0" indent="0" algn="ctr">
              <a:buFont typeface="Arial" pitchFamily="34" charset="0"/>
              <a:buNone/>
              <a:defRPr/>
            </a:pPr>
            <a:r>
              <a:rPr lang="en-GB" sz="2400" b="1" dirty="0" smtClean="0">
                <a:latin typeface="Verdana" pitchFamily="34" charset="0"/>
              </a:rPr>
              <a:t>E-mail: </a:t>
            </a:r>
            <a:r>
              <a:rPr lang="en-GB" sz="2400" dirty="0" smtClean="0">
                <a:solidFill>
                  <a:schemeClr val="tx1">
                    <a:tint val="75000"/>
                  </a:schemeClr>
                </a:solidFill>
                <a:latin typeface="Verdana" pitchFamily="34" charset="0"/>
                <a:hlinkClick r:id="rId3"/>
              </a:rPr>
              <a:t>giorgia.giovannetti@unifi.it</a:t>
            </a:r>
            <a:endParaRPr lang="en-GB" sz="2400" dirty="0" smtClean="0">
              <a:solidFill>
                <a:schemeClr val="tx1">
                  <a:tint val="75000"/>
                </a:schemeClr>
              </a:solidFill>
              <a:latin typeface="Verdana" pitchFamily="34" charset="0"/>
            </a:endParaRPr>
          </a:p>
          <a:p>
            <a:pPr marL="0" indent="0" algn="just">
              <a:buFont typeface="Arial" pitchFamily="34" charset="0"/>
              <a:buNone/>
              <a:defRPr/>
            </a:pPr>
            <a:endParaRPr lang="en-GB" sz="2400" dirty="0" smtClean="0">
              <a:solidFill>
                <a:srgbClr val="020202"/>
              </a:solidFill>
              <a:latin typeface="Verdana" pitchFamily="34" charset="0"/>
            </a:endParaRPr>
          </a:p>
          <a:p>
            <a:pPr marL="0" indent="0" algn="just">
              <a:buFont typeface="Arial" pitchFamily="34" charset="0"/>
              <a:buNone/>
              <a:defRPr/>
            </a:pPr>
            <a:endParaRPr lang="en-GB" sz="2400" dirty="0" smtClean="0">
              <a:solidFill>
                <a:srgbClr val="FF0000"/>
              </a:solidFill>
              <a:latin typeface="Verdana" pitchFamily="34" charset="0"/>
            </a:endParaRPr>
          </a:p>
          <a:p>
            <a:pPr marL="0" indent="0">
              <a:buFont typeface="Arial" pitchFamily="34" charset="0"/>
              <a:buNone/>
              <a:defRPr/>
            </a:pPr>
            <a:endParaRPr lang="en-GB" sz="2800" i="1" dirty="0" smtClean="0">
              <a:solidFill>
                <a:srgbClr val="0000FF"/>
              </a:solidFill>
              <a:latin typeface="Tahoma" pitchFamily="34" charset="0"/>
            </a:endParaRPr>
          </a:p>
        </p:txBody>
      </p:sp>
    </p:spTree>
    <p:extLst>
      <p:ext uri="{BB962C8B-B14F-4D97-AF65-F5344CB8AC3E}">
        <p14:creationId xmlns:p14="http://schemas.microsoft.com/office/powerpoint/2010/main" val="146366868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0"/>
            <a:ext cx="8579296" cy="6126163"/>
          </a:xfrm>
        </p:spPr>
        <p:txBody>
          <a:bodyPr>
            <a:normAutofit fontScale="62500" lnSpcReduction="20000"/>
          </a:bodyPr>
          <a:lstStyle/>
          <a:p>
            <a:pPr marL="0" indent="0">
              <a:buNone/>
            </a:pPr>
            <a:r>
              <a:rPr lang="en-GB" b="1" dirty="0" smtClean="0">
                <a:solidFill>
                  <a:srgbClr val="FF0000"/>
                </a:solidFill>
              </a:rPr>
              <a:t>References  on</a:t>
            </a:r>
          </a:p>
          <a:p>
            <a:pPr marL="0" indent="0">
              <a:buNone/>
            </a:pPr>
            <a:endParaRPr lang="en-GB" b="1" dirty="0">
              <a:solidFill>
                <a:srgbClr val="FF0000"/>
              </a:solidFill>
            </a:endParaRPr>
          </a:p>
          <a:p>
            <a:pPr marL="0" indent="0">
              <a:buNone/>
            </a:pPr>
            <a:r>
              <a:rPr lang="en-US" b="1" dirty="0" smtClean="0">
                <a:solidFill>
                  <a:srgbClr val="FF0000"/>
                </a:solidFill>
              </a:rPr>
              <a:t>The </a:t>
            </a:r>
            <a:r>
              <a:rPr lang="en-US" b="1" dirty="0">
                <a:solidFill>
                  <a:srgbClr val="FF0000"/>
                </a:solidFill>
              </a:rPr>
              <a:t>Age of Global Value Chains</a:t>
            </a:r>
            <a:r>
              <a:rPr lang="en-US" dirty="0"/>
              <a:t>:  </a:t>
            </a:r>
            <a:endParaRPr lang="en-US" dirty="0" smtClean="0"/>
          </a:p>
          <a:p>
            <a:r>
              <a:rPr lang="en-US" dirty="0" smtClean="0"/>
              <a:t>Maps </a:t>
            </a:r>
            <a:r>
              <a:rPr lang="en-US" dirty="0"/>
              <a:t>and Policy Issues, Edited by </a:t>
            </a:r>
            <a:r>
              <a:rPr lang="en-US" dirty="0" err="1"/>
              <a:t>João</a:t>
            </a:r>
            <a:r>
              <a:rPr lang="en-US" dirty="0"/>
              <a:t> Amador and Filippo di Mauro, CEPR Press, 2015 (a couple of chapters) </a:t>
            </a:r>
            <a:r>
              <a:rPr lang="en-US" dirty="0" smtClean="0"/>
              <a:t>; </a:t>
            </a:r>
          </a:p>
          <a:p>
            <a:r>
              <a:rPr lang="it-IT" dirty="0" smtClean="0"/>
              <a:t>Cattaneo</a:t>
            </a:r>
            <a:r>
              <a:rPr lang="it-IT" dirty="0"/>
              <a:t>, O., G. </a:t>
            </a:r>
            <a:r>
              <a:rPr lang="it-IT" dirty="0" err="1"/>
              <a:t>Gerrefi</a:t>
            </a:r>
            <a:r>
              <a:rPr lang="it-IT" dirty="0"/>
              <a:t>, S. </a:t>
            </a:r>
            <a:r>
              <a:rPr lang="it-IT" dirty="0" err="1"/>
              <a:t>Miroudot</a:t>
            </a:r>
            <a:r>
              <a:rPr lang="it-IT" dirty="0"/>
              <a:t>, and D. Taglioni (2013). </a:t>
            </a:r>
            <a:r>
              <a:rPr lang="en-GB" dirty="0"/>
              <a:t>“Joining, Upgrading and Being Competitive in Global Value Chains: A Strategic Framework.” World Bank Policy Research Paper No. 6406</a:t>
            </a:r>
            <a:r>
              <a:rPr lang="en-GB" dirty="0" smtClean="0"/>
              <a:t>.</a:t>
            </a:r>
          </a:p>
          <a:p>
            <a:r>
              <a:rPr lang="it-IT" dirty="0" smtClean="0"/>
              <a:t>D. </a:t>
            </a:r>
            <a:r>
              <a:rPr lang="it-IT" dirty="0" err="1" smtClean="0"/>
              <a:t>Wrinkler</a:t>
            </a:r>
            <a:r>
              <a:rPr lang="it-IT" dirty="0" smtClean="0"/>
              <a:t> and D. Taglioni: </a:t>
            </a:r>
          </a:p>
          <a:p>
            <a:r>
              <a:rPr lang="en-US" dirty="0"/>
              <a:t>Globalization in transition: the future of trade and Value Chains, Mc Kinsey, January </a:t>
            </a:r>
            <a:r>
              <a:rPr lang="en-US" dirty="0" smtClean="0"/>
              <a:t>2019</a:t>
            </a:r>
          </a:p>
          <a:p>
            <a:pPr lvl="0"/>
            <a:r>
              <a:rPr lang="it-IT" dirty="0"/>
              <a:t>Cattaneo, O., G. </a:t>
            </a:r>
            <a:r>
              <a:rPr lang="it-IT" dirty="0" err="1"/>
              <a:t>Gerrefi</a:t>
            </a:r>
            <a:r>
              <a:rPr lang="it-IT" dirty="0"/>
              <a:t>, S. </a:t>
            </a:r>
            <a:r>
              <a:rPr lang="it-IT" dirty="0" err="1"/>
              <a:t>Miroudot</a:t>
            </a:r>
            <a:r>
              <a:rPr lang="it-IT" dirty="0"/>
              <a:t>, and D. Taglioni (2013). </a:t>
            </a:r>
            <a:r>
              <a:rPr lang="en-GB" dirty="0"/>
              <a:t>“Joining, Upgrading and Being Competitive in Global Value Chains: A Strategic Framework.” World Bank Policy Research Paper No. 6406.</a:t>
            </a:r>
          </a:p>
          <a:p>
            <a:pPr lvl="0"/>
            <a:r>
              <a:rPr lang="en-GB" dirty="0"/>
              <a:t>Sturgeon, T. and M. Kawakami (2010), “Global Value Chains in the Electronics Industry: Was the Crisis a Window of Opportunity for Developing Countries?”, in </a:t>
            </a:r>
            <a:r>
              <a:rPr lang="en-GB" dirty="0" err="1"/>
              <a:t>Cattaneo</a:t>
            </a:r>
            <a:r>
              <a:rPr lang="en-GB" dirty="0"/>
              <a:t>, O., G. </a:t>
            </a:r>
            <a:r>
              <a:rPr lang="en-GB" dirty="0" err="1"/>
              <a:t>Gereffi</a:t>
            </a:r>
            <a:r>
              <a:rPr lang="en-GB" dirty="0"/>
              <a:t> and C. </a:t>
            </a:r>
            <a:r>
              <a:rPr lang="en-GB" dirty="0" err="1"/>
              <a:t>Staritz</a:t>
            </a:r>
            <a:r>
              <a:rPr lang="en-GB" dirty="0"/>
              <a:t> (eds.), </a:t>
            </a:r>
            <a:r>
              <a:rPr lang="en-GB" i="1" dirty="0"/>
              <a:t>Global Value Chains in a </a:t>
            </a:r>
            <a:r>
              <a:rPr lang="en-GB" i="1" dirty="0" err="1"/>
              <a:t>Postcrisis</a:t>
            </a:r>
            <a:r>
              <a:rPr lang="en-GB" i="1" dirty="0"/>
              <a:t> World, A Development Perspective</a:t>
            </a:r>
            <a:r>
              <a:rPr lang="en-GB" dirty="0"/>
              <a:t>, Washington, DC: The World Bank, 2010, pp. 245-301</a:t>
            </a:r>
            <a:r>
              <a:rPr lang="en-GB" dirty="0" smtClean="0"/>
              <a:t>.</a:t>
            </a:r>
          </a:p>
          <a:p>
            <a:r>
              <a:rPr lang="es-ES_tradnl" dirty="0"/>
              <a:t>Baldwin, R., &amp; Lopez-Gonzalez, J. (2014). </a:t>
            </a:r>
            <a:r>
              <a:rPr lang="en-US" dirty="0"/>
              <a:t>Supply-chain Trade: A Portrait of Global Patterns and Several Testable Hypotheses. </a:t>
            </a:r>
            <a:r>
              <a:rPr lang="en-US" i="1" dirty="0"/>
              <a:t>The World Economy</a:t>
            </a:r>
            <a:r>
              <a:rPr lang="en-US" dirty="0"/>
              <a:t>, (October 2012). http://doi.org/10.1111/twec.12189</a:t>
            </a:r>
            <a:endParaRPr lang="en-GB" dirty="0"/>
          </a:p>
          <a:p>
            <a:pPr lvl="0"/>
            <a:endParaRPr lang="en-GB" dirty="0"/>
          </a:p>
          <a:p>
            <a:pPr marL="0" indent="0">
              <a:buNone/>
            </a:pPr>
            <a:endParaRPr lang="en-GB" dirty="0"/>
          </a:p>
          <a:p>
            <a:endParaRPr lang="en-GB" dirty="0"/>
          </a:p>
        </p:txBody>
      </p:sp>
    </p:spTree>
    <p:extLst>
      <p:ext uri="{BB962C8B-B14F-4D97-AF65-F5344CB8AC3E}">
        <p14:creationId xmlns:p14="http://schemas.microsoft.com/office/powerpoint/2010/main" val="3560957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References</a:t>
            </a:r>
            <a:r>
              <a:rPr lang="it-IT" dirty="0" smtClean="0"/>
              <a:t> on:</a:t>
            </a:r>
            <a:endParaRPr lang="en-GB" dirty="0"/>
          </a:p>
        </p:txBody>
      </p:sp>
      <p:sp>
        <p:nvSpPr>
          <p:cNvPr id="3" name="Segnaposto contenuto 2"/>
          <p:cNvSpPr>
            <a:spLocks noGrp="1"/>
          </p:cNvSpPr>
          <p:nvPr>
            <p:ph idx="1"/>
          </p:nvPr>
        </p:nvSpPr>
        <p:spPr/>
        <p:txBody>
          <a:bodyPr>
            <a:normAutofit fontScale="77500" lnSpcReduction="20000"/>
          </a:bodyPr>
          <a:lstStyle/>
          <a:p>
            <a:pPr marL="0" indent="0">
              <a:buNone/>
            </a:pPr>
            <a:r>
              <a:rPr lang="en-US" b="1" dirty="0">
                <a:solidFill>
                  <a:srgbClr val="FF0000"/>
                </a:solidFill>
              </a:rPr>
              <a:t>Trade and wages </a:t>
            </a:r>
            <a:endParaRPr lang="en-GB" dirty="0">
              <a:solidFill>
                <a:srgbClr val="FF0000"/>
              </a:solidFill>
            </a:endParaRPr>
          </a:p>
          <a:p>
            <a:pPr lvl="0"/>
            <a:r>
              <a:rPr lang="en-GB" dirty="0"/>
              <a:t>Recent </a:t>
            </a:r>
            <a:r>
              <a:rPr lang="en-GB" dirty="0" err="1"/>
              <a:t>Vox</a:t>
            </a:r>
            <a:r>
              <a:rPr lang="en-GB" dirty="0"/>
              <a:t> survey: http://www.voxeu.org/index.php?q=node/3920 </a:t>
            </a:r>
          </a:p>
          <a:p>
            <a:pPr lvl="0"/>
            <a:r>
              <a:rPr lang="en-GB" dirty="0" err="1" smtClean="0"/>
              <a:t>Lawrence:http</a:t>
            </a:r>
            <a:r>
              <a:rPr lang="en-GB" dirty="0"/>
              <a:t>://www.piie.com/publications/chapters_preview/4143/alliie4143.pdf </a:t>
            </a:r>
          </a:p>
          <a:p>
            <a:pPr lvl="0"/>
            <a:r>
              <a:rPr lang="en-GB" dirty="0"/>
              <a:t>Krugman: http://www.princeton.edu/~pkrugman/pk-bpea-draft.pdf </a:t>
            </a:r>
          </a:p>
          <a:p>
            <a:pPr lvl="0"/>
            <a:r>
              <a:rPr lang="en-GB" dirty="0" err="1" smtClean="0"/>
              <a:t>Feenstra:h</a:t>
            </a:r>
            <a:r>
              <a:rPr lang="en-GB" dirty="0" err="1" smtClean="0">
                <a:hlinkClick r:id="rId2"/>
              </a:rPr>
              <a:t>ttp</a:t>
            </a:r>
            <a:r>
              <a:rPr lang="en-GB" dirty="0">
                <a:hlinkClick r:id="rId2"/>
              </a:rPr>
              <a:t>://www.econ.ucdavis.edu/faculty/fzfeens/pdf/Feenstra_Ohlin_Lecture_2008.pdf</a:t>
            </a:r>
            <a:endParaRPr lang="en-GB" dirty="0"/>
          </a:p>
          <a:p>
            <a:pPr lvl="0"/>
            <a:r>
              <a:rPr lang="en-GB" dirty="0"/>
              <a:t>MITCHENER AND SE YAN, GLOBALIZATION, TRADE, AND WAGES: WHAT DOES HISTORYTELL US ABOUT CHINA? INTERNATIONAL ECONOMIC </a:t>
            </a:r>
            <a:r>
              <a:rPr lang="en-GB" dirty="0" smtClean="0"/>
              <a:t>REVIEW, Vol</a:t>
            </a:r>
            <a:r>
              <a:rPr lang="en-GB" dirty="0"/>
              <a:t>. 55, No. 1, February 2014</a:t>
            </a:r>
          </a:p>
          <a:p>
            <a:endParaRPr lang="en-GB" dirty="0"/>
          </a:p>
        </p:txBody>
      </p:sp>
    </p:spTree>
    <p:extLst>
      <p:ext uri="{BB962C8B-B14F-4D97-AF65-F5344CB8AC3E}">
        <p14:creationId xmlns:p14="http://schemas.microsoft.com/office/powerpoint/2010/main" val="2748009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rmAutofit fontScale="90000"/>
          </a:bodyPr>
          <a:lstStyle/>
          <a:p>
            <a:r>
              <a:rPr lang="it-IT" dirty="0" err="1" smtClean="0"/>
              <a:t>References</a:t>
            </a:r>
            <a:r>
              <a:rPr lang="it-IT" dirty="0" smtClean="0"/>
              <a:t> on:</a:t>
            </a:r>
            <a:endParaRPr lang="en-GB" dirty="0"/>
          </a:p>
        </p:txBody>
      </p:sp>
      <p:sp>
        <p:nvSpPr>
          <p:cNvPr id="3" name="Segnaposto contenuto 2"/>
          <p:cNvSpPr>
            <a:spLocks noGrp="1"/>
          </p:cNvSpPr>
          <p:nvPr>
            <p:ph idx="1"/>
          </p:nvPr>
        </p:nvSpPr>
        <p:spPr>
          <a:xfrm>
            <a:off x="251520" y="1268760"/>
            <a:ext cx="8229600" cy="4525963"/>
          </a:xfrm>
        </p:spPr>
        <p:txBody>
          <a:bodyPr>
            <a:normAutofit fontScale="62500" lnSpcReduction="20000"/>
          </a:bodyPr>
          <a:lstStyle/>
          <a:p>
            <a:pPr marL="0" lvl="0" indent="0">
              <a:buNone/>
            </a:pPr>
            <a:r>
              <a:rPr lang="en-GB" dirty="0" smtClean="0">
                <a:solidFill>
                  <a:srgbClr val="FF0000"/>
                </a:solidFill>
              </a:rPr>
              <a:t>New </a:t>
            </a:r>
            <a:r>
              <a:rPr lang="en-GB" dirty="0" err="1" smtClean="0">
                <a:solidFill>
                  <a:srgbClr val="FF0000"/>
                </a:solidFill>
              </a:rPr>
              <a:t>New</a:t>
            </a:r>
            <a:r>
              <a:rPr lang="en-GB" dirty="0" smtClean="0">
                <a:solidFill>
                  <a:srgbClr val="FF0000"/>
                </a:solidFill>
              </a:rPr>
              <a:t> Trade Theory</a:t>
            </a:r>
          </a:p>
          <a:p>
            <a:pPr lvl="0"/>
            <a:r>
              <a:rPr lang="en-GB" dirty="0" smtClean="0"/>
              <a:t>The </a:t>
            </a:r>
            <a:r>
              <a:rPr lang="en-GB" dirty="0"/>
              <a:t>importance of firms’ heterogeneity. The Melitz (2003) model</a:t>
            </a:r>
          </a:p>
          <a:p>
            <a:pPr lvl="0"/>
            <a:r>
              <a:rPr lang="en-GB" dirty="0"/>
              <a:t>Marc J. Melitz and Daniel </a:t>
            </a:r>
            <a:r>
              <a:rPr lang="en-GB" dirty="0" err="1"/>
              <a:t>Trefler</a:t>
            </a:r>
            <a:r>
              <a:rPr lang="en-GB" dirty="0"/>
              <a:t> Gains from Trade when Firms Matter Journal of Economic Perspectives—Volume 26, Number 2—Spring 2012—Pages 91–118</a:t>
            </a:r>
          </a:p>
          <a:p>
            <a:pPr lvl="0"/>
            <a:r>
              <a:rPr lang="en-US" dirty="0"/>
              <a:t>Bernard, Andrew B., J. Bradford Jensen, Stephen J. Redding, and Peter K. Schott (2007), “Firms in International Trade”, Journal of Economic Perspectives, 21(3): 105–130.</a:t>
            </a:r>
            <a:endParaRPr lang="en-GB" dirty="0"/>
          </a:p>
          <a:p>
            <a:pPr lvl="0"/>
            <a:r>
              <a:rPr lang="en-US" dirty="0"/>
              <a:t>Bernard, A.B., Jensen, J.B., (1995), “Exporters, jobs and wages in U.S. manufacturing, 1976-1987”, Brookings Papers on Economic Activity: Microeconomics, pp. 67-118</a:t>
            </a:r>
            <a:r>
              <a:rPr lang="en-US" dirty="0" smtClean="0"/>
              <a:t>.</a:t>
            </a:r>
          </a:p>
          <a:p>
            <a:r>
              <a:rPr lang="en-US" dirty="0"/>
              <a:t>Breaking down the barriers to firm growth in Europe: the fourth EFIGE policy report by Loris </a:t>
            </a:r>
            <a:r>
              <a:rPr lang="en-US" dirty="0" err="1"/>
              <a:t>Rubini</a:t>
            </a:r>
            <a:r>
              <a:rPr lang="en-US" dirty="0"/>
              <a:t>, Klaus </a:t>
            </a:r>
            <a:r>
              <a:rPr lang="en-US" dirty="0" err="1"/>
              <a:t>Desmet</a:t>
            </a:r>
            <a:r>
              <a:rPr lang="en-US" dirty="0"/>
              <a:t>, </a:t>
            </a:r>
            <a:r>
              <a:rPr lang="en-US" dirty="0" err="1"/>
              <a:t>Facundo</a:t>
            </a:r>
            <a:r>
              <a:rPr lang="en-US" dirty="0"/>
              <a:t> </a:t>
            </a:r>
            <a:r>
              <a:rPr lang="en-US" dirty="0" err="1"/>
              <a:t>Piguillem</a:t>
            </a:r>
            <a:r>
              <a:rPr lang="en-US" dirty="0"/>
              <a:t> and </a:t>
            </a:r>
            <a:r>
              <a:rPr lang="en-US" dirty="0" err="1"/>
              <a:t>Aránzazu</a:t>
            </a:r>
            <a:r>
              <a:rPr lang="en-US" dirty="0"/>
              <a:t> Crespo, Bruegel, 2012  </a:t>
            </a:r>
            <a:endParaRPr lang="en-US" dirty="0" smtClean="0"/>
          </a:p>
          <a:p>
            <a:r>
              <a:rPr lang="en-GB" dirty="0" smtClean="0"/>
              <a:t>M</a:t>
            </a:r>
            <a:r>
              <a:rPr lang="en-GB" dirty="0"/>
              <a:t>. Melitz, M. (2003),“The impact of trade on </a:t>
            </a:r>
            <a:r>
              <a:rPr lang="en-GB" dirty="0" err="1"/>
              <a:t>intraindustry</a:t>
            </a:r>
            <a:r>
              <a:rPr lang="en-GB" dirty="0"/>
              <a:t> reallocations and aggregate industry productivity”, </a:t>
            </a:r>
            <a:r>
              <a:rPr lang="en-GB" dirty="0" err="1"/>
              <a:t>Econometrica</a:t>
            </a:r>
            <a:r>
              <a:rPr lang="en-GB" dirty="0"/>
              <a:t>, vol. 71, pp. 1695-725. </a:t>
            </a:r>
          </a:p>
          <a:p>
            <a:endParaRPr lang="en-GB" dirty="0"/>
          </a:p>
          <a:p>
            <a:pPr lvl="0"/>
            <a:endParaRPr lang="en-GB" dirty="0"/>
          </a:p>
          <a:p>
            <a:endParaRPr lang="en-GB" dirty="0"/>
          </a:p>
        </p:txBody>
      </p:sp>
    </p:spTree>
    <p:extLst>
      <p:ext uri="{BB962C8B-B14F-4D97-AF65-F5344CB8AC3E}">
        <p14:creationId xmlns:p14="http://schemas.microsoft.com/office/powerpoint/2010/main" val="142699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err="1" smtClean="0"/>
              <a:t>References</a:t>
            </a:r>
            <a:endParaRPr lang="en-GB" dirty="0"/>
          </a:p>
        </p:txBody>
      </p:sp>
      <p:sp>
        <p:nvSpPr>
          <p:cNvPr id="3" name="Segnaposto contenuto 2"/>
          <p:cNvSpPr>
            <a:spLocks noGrp="1"/>
          </p:cNvSpPr>
          <p:nvPr>
            <p:ph idx="1"/>
          </p:nvPr>
        </p:nvSpPr>
        <p:spPr>
          <a:xfrm>
            <a:off x="457200" y="908720"/>
            <a:ext cx="8229600" cy="5760640"/>
          </a:xfrm>
        </p:spPr>
        <p:txBody>
          <a:bodyPr>
            <a:normAutofit fontScale="70000" lnSpcReduction="20000"/>
          </a:bodyPr>
          <a:lstStyle/>
          <a:p>
            <a:pPr marL="0" indent="0">
              <a:buNone/>
            </a:pPr>
            <a:r>
              <a:rPr lang="it-IT" dirty="0" smtClean="0">
                <a:solidFill>
                  <a:srgbClr val="FF0000"/>
                </a:solidFill>
              </a:rPr>
              <a:t>Productivity</a:t>
            </a:r>
          </a:p>
          <a:p>
            <a:pPr lvl="0"/>
            <a:r>
              <a:rPr lang="en-US" dirty="0"/>
              <a:t>REMAKING EUROPE: THE NEW MANUFACTURING AS AN ENGINE FOR GROWTH, </a:t>
            </a:r>
            <a:r>
              <a:rPr lang="en-US" dirty="0" err="1"/>
              <a:t>Reinhilde</a:t>
            </a:r>
            <a:r>
              <a:rPr lang="en-US" dirty="0"/>
              <a:t> </a:t>
            </a:r>
            <a:r>
              <a:rPr lang="en-US" dirty="0" err="1"/>
              <a:t>Veugelers</a:t>
            </a:r>
            <a:r>
              <a:rPr lang="en-US" dirty="0"/>
              <a:t>, editor, BLUEPRINT SERIES 26, 2017 (need to select some chapters, can be object of different </a:t>
            </a:r>
            <a:r>
              <a:rPr lang="en-US" dirty="0" err="1"/>
              <a:t>resentations</a:t>
            </a:r>
            <a:r>
              <a:rPr lang="en-US" dirty="0"/>
              <a:t>)</a:t>
            </a:r>
            <a:endParaRPr lang="en-GB" dirty="0"/>
          </a:p>
          <a:p>
            <a:pPr lvl="0"/>
            <a:r>
              <a:rPr lang="en-US" dirty="0"/>
              <a:t>European Productivity, Innovation and Competitiveness: The Case of Italy , Prepared by Andrew Tiffin, IMF WP, May 2014  </a:t>
            </a:r>
            <a:endParaRPr lang="en-GB" dirty="0"/>
          </a:p>
          <a:p>
            <a:pPr lvl="0"/>
            <a:r>
              <a:rPr lang="en-US" dirty="0"/>
              <a:t>Breaking down the barriers to firm growth in Europe: the fourth EFIGE policy report by Loris </a:t>
            </a:r>
            <a:r>
              <a:rPr lang="en-US" dirty="0" err="1"/>
              <a:t>Rubini</a:t>
            </a:r>
            <a:r>
              <a:rPr lang="en-US" dirty="0"/>
              <a:t>, Klaus </a:t>
            </a:r>
            <a:r>
              <a:rPr lang="en-US" dirty="0" err="1"/>
              <a:t>Desmet</a:t>
            </a:r>
            <a:r>
              <a:rPr lang="en-US" dirty="0"/>
              <a:t>, </a:t>
            </a:r>
            <a:r>
              <a:rPr lang="en-US" dirty="0" err="1"/>
              <a:t>Facundo</a:t>
            </a:r>
            <a:r>
              <a:rPr lang="en-US" dirty="0"/>
              <a:t> </a:t>
            </a:r>
            <a:r>
              <a:rPr lang="en-US" dirty="0" err="1"/>
              <a:t>Piguillem</a:t>
            </a:r>
            <a:r>
              <a:rPr lang="en-US" dirty="0"/>
              <a:t> and </a:t>
            </a:r>
            <a:r>
              <a:rPr lang="en-US" dirty="0" err="1"/>
              <a:t>Aránzazu</a:t>
            </a:r>
            <a:r>
              <a:rPr lang="en-US" dirty="0"/>
              <a:t> Crespo, Bruegel, 2012  </a:t>
            </a:r>
            <a:endParaRPr lang="en-GB" dirty="0"/>
          </a:p>
          <a:p>
            <a:pPr lvl="0"/>
            <a:r>
              <a:rPr lang="en-US" dirty="0"/>
              <a:t>EUROPE’S TRUST DEFICIT CAUSES AND REMEDIES Christian </a:t>
            </a:r>
            <a:r>
              <a:rPr lang="en-US" dirty="0" err="1"/>
              <a:t>Dustmann</a:t>
            </a:r>
            <a:r>
              <a:rPr lang="en-US" dirty="0"/>
              <a:t> et al, August 2017, CEPR books</a:t>
            </a:r>
            <a:endParaRPr lang="en-GB" dirty="0"/>
          </a:p>
          <a:p>
            <a:pPr lvl="0"/>
            <a:r>
              <a:rPr lang="en-US" dirty="0"/>
              <a:t>From Sick Man of Europe to Economic Superstar: Germany’s Resurgent Economy Christian , Bernd </a:t>
            </a:r>
            <a:r>
              <a:rPr lang="en-US" dirty="0" err="1"/>
              <a:t>Fitzenberger</a:t>
            </a:r>
            <a:r>
              <a:rPr lang="en-US" dirty="0"/>
              <a:t> ,  </a:t>
            </a:r>
            <a:r>
              <a:rPr lang="en-US" dirty="0" err="1"/>
              <a:t>Uta</a:t>
            </a:r>
            <a:r>
              <a:rPr lang="en-US" dirty="0"/>
              <a:t> </a:t>
            </a:r>
            <a:r>
              <a:rPr lang="en-US" dirty="0" err="1"/>
              <a:t>Schönberg</a:t>
            </a:r>
            <a:r>
              <a:rPr lang="en-US" dirty="0"/>
              <a:t> ,  Alexandra Spitz-</a:t>
            </a:r>
            <a:r>
              <a:rPr lang="en-US" dirty="0" err="1"/>
              <a:t>Oener</a:t>
            </a:r>
            <a:r>
              <a:rPr lang="en-US" dirty="0"/>
              <a:t>, Journal of Economic Perspectives, 2014, Pages 167–188</a:t>
            </a:r>
            <a:endParaRPr lang="en-GB" dirty="0"/>
          </a:p>
          <a:p>
            <a:r>
              <a:rPr lang="en-GB" dirty="0"/>
              <a:t>Marin et al, 2015 Europe’s exports superstar – it’s the organisation!, Bruegel WP</a:t>
            </a:r>
          </a:p>
          <a:p>
            <a:endParaRPr lang="en-GB" dirty="0"/>
          </a:p>
        </p:txBody>
      </p:sp>
    </p:spTree>
    <p:extLst>
      <p:ext uri="{BB962C8B-B14F-4D97-AF65-F5344CB8AC3E}">
        <p14:creationId xmlns:p14="http://schemas.microsoft.com/office/powerpoint/2010/main" val="847129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Summary</a:t>
            </a:r>
            <a:r>
              <a:rPr lang="it-IT" dirty="0" smtClean="0"/>
              <a:t> last </a:t>
            </a:r>
            <a:r>
              <a:rPr lang="it-IT" dirty="0" err="1" smtClean="0"/>
              <a:t>lecture</a:t>
            </a:r>
            <a:endParaRPr lang="it-IT" dirty="0"/>
          </a:p>
        </p:txBody>
      </p:sp>
      <p:sp>
        <p:nvSpPr>
          <p:cNvPr id="31747" name="Rectangle 3"/>
          <p:cNvSpPr>
            <a:spLocks noGrp="1" noChangeArrowheads="1"/>
          </p:cNvSpPr>
          <p:nvPr>
            <p:ph idx="1"/>
          </p:nvPr>
        </p:nvSpPr>
        <p:spPr>
          <a:xfrm>
            <a:off x="107504" y="1412776"/>
            <a:ext cx="8784976" cy="4968552"/>
          </a:xfrm>
        </p:spPr>
        <p:txBody>
          <a:bodyPr>
            <a:normAutofit fontScale="92500" lnSpcReduction="10000"/>
          </a:bodyPr>
          <a:lstStyle/>
          <a:p>
            <a:pPr>
              <a:lnSpc>
                <a:spcPct val="90000"/>
              </a:lnSpc>
            </a:pPr>
            <a:r>
              <a:rPr lang="en-US" altLang="it-IT" dirty="0" smtClean="0"/>
              <a:t>We introduced the H-O model</a:t>
            </a:r>
          </a:p>
          <a:p>
            <a:pPr>
              <a:lnSpc>
                <a:spcPct val="90000"/>
              </a:lnSpc>
            </a:pPr>
            <a:r>
              <a:rPr lang="en-US" altLang="it-IT" dirty="0" smtClean="0"/>
              <a:t>H-O theory emerged </a:t>
            </a:r>
            <a:r>
              <a:rPr lang="en-US" altLang="it-IT" dirty="0"/>
              <a:t>in Sweden.</a:t>
            </a:r>
          </a:p>
          <a:p>
            <a:pPr>
              <a:lnSpc>
                <a:spcPct val="90000"/>
              </a:lnSpc>
            </a:pPr>
            <a:r>
              <a:rPr lang="en-US" altLang="it-IT" dirty="0"/>
              <a:t>Eli </a:t>
            </a:r>
            <a:r>
              <a:rPr lang="en-US" altLang="it-IT" dirty="0" err="1"/>
              <a:t>Heckscher</a:t>
            </a:r>
            <a:r>
              <a:rPr lang="en-US" altLang="it-IT" dirty="0"/>
              <a:t> (an economic historian) developed the core idea in a brief article in 1919.</a:t>
            </a:r>
          </a:p>
          <a:p>
            <a:pPr>
              <a:lnSpc>
                <a:spcPct val="90000"/>
              </a:lnSpc>
            </a:pPr>
            <a:r>
              <a:rPr lang="en-US" altLang="it-IT" dirty="0"/>
              <a:t>A clear overall explanation was developed and publicized in the 1930s by </a:t>
            </a:r>
            <a:r>
              <a:rPr lang="en-US" altLang="it-IT" dirty="0" err="1"/>
              <a:t>Heckscher’s</a:t>
            </a:r>
            <a:r>
              <a:rPr lang="en-US" altLang="it-IT" dirty="0"/>
              <a:t> student </a:t>
            </a:r>
            <a:r>
              <a:rPr lang="en-US" altLang="it-IT" dirty="0" err="1"/>
              <a:t>Bertil</a:t>
            </a:r>
            <a:r>
              <a:rPr lang="en-US" altLang="it-IT" dirty="0"/>
              <a:t> Ohlin (a professor and politician, a Nobel laureate).</a:t>
            </a:r>
          </a:p>
          <a:p>
            <a:pPr>
              <a:lnSpc>
                <a:spcPct val="90000"/>
              </a:lnSpc>
            </a:pPr>
            <a:r>
              <a:rPr lang="en-US" altLang="it-IT" dirty="0"/>
              <a:t>Ohlin’s arguments were later reinforced by </a:t>
            </a:r>
            <a:r>
              <a:rPr lang="en-US" altLang="it-IT" dirty="0">
                <a:solidFill>
                  <a:srgbClr val="FF0000"/>
                </a:solidFill>
              </a:rPr>
              <a:t>Paul Samuelson (</a:t>
            </a:r>
            <a:r>
              <a:rPr lang="en-US" altLang="it-IT" dirty="0" smtClean="0">
                <a:solidFill>
                  <a:srgbClr val="FF0000"/>
                </a:solidFill>
              </a:rPr>
              <a:t>another </a:t>
            </a:r>
            <a:r>
              <a:rPr lang="en-US" altLang="it-IT" dirty="0">
                <a:solidFill>
                  <a:srgbClr val="FF0000"/>
                </a:solidFill>
              </a:rPr>
              <a:t>Nobel laureate), who derived mathematical conditions under which the H-O prediction was strictly correct.</a:t>
            </a:r>
          </a:p>
        </p:txBody>
      </p:sp>
      <p:sp>
        <p:nvSpPr>
          <p:cNvPr id="3" name="Segnaposto numero diapositiva 5"/>
          <p:cNvSpPr>
            <a:spLocks noGrp="1"/>
          </p:cNvSpPr>
          <p:nvPr>
            <p:ph type="sldNum" sz="quarter" idx="12"/>
          </p:nvPr>
        </p:nvSpPr>
        <p:spPr/>
        <p:txBody>
          <a:bodyPr/>
          <a:lstStyle/>
          <a:p>
            <a:fld id="{BEA2C525-AF22-4BA2-A3F9-09DAB4610BD3}" type="slidenum">
              <a:rPr lang="en-US" altLang="it-IT"/>
              <a:pPr/>
              <a:t>14</a:t>
            </a:fld>
            <a:endParaRPr lang="en-US" altLang="it-IT"/>
          </a:p>
        </p:txBody>
      </p:sp>
    </p:spTree>
    <p:extLst>
      <p:ext uri="{BB962C8B-B14F-4D97-AF65-F5344CB8AC3E}">
        <p14:creationId xmlns:p14="http://schemas.microsoft.com/office/powerpoint/2010/main" val="573431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H-O</a:t>
            </a:r>
            <a:endParaRPr lang="it-IT" dirty="0"/>
          </a:p>
        </p:txBody>
      </p:sp>
      <p:sp>
        <p:nvSpPr>
          <p:cNvPr id="130051" name="Rectangle 3"/>
          <p:cNvSpPr>
            <a:spLocks noGrp="1" noChangeArrowheads="1"/>
          </p:cNvSpPr>
          <p:nvPr>
            <p:ph idx="1"/>
          </p:nvPr>
        </p:nvSpPr>
        <p:spPr/>
        <p:txBody>
          <a:bodyPr>
            <a:normAutofit fontScale="92500"/>
          </a:bodyPr>
          <a:lstStyle/>
          <a:p>
            <a:pPr marL="609600" indent="-609600">
              <a:lnSpc>
                <a:spcPct val="80000"/>
              </a:lnSpc>
              <a:buFontTx/>
              <a:buNone/>
            </a:pPr>
            <a:r>
              <a:rPr lang="en-US" altLang="it-IT" sz="2800" dirty="0"/>
              <a:t>      </a:t>
            </a:r>
            <a:r>
              <a:rPr lang="en-US" altLang="it-IT" dirty="0"/>
              <a:t>The H-O theory emphasizes the role of </a:t>
            </a:r>
            <a:r>
              <a:rPr lang="en-US" altLang="it-IT" b="1" u="sng" dirty="0">
                <a:solidFill>
                  <a:srgbClr val="009900"/>
                </a:solidFill>
              </a:rPr>
              <a:t>relative</a:t>
            </a:r>
            <a:r>
              <a:rPr lang="en-US" altLang="it-IT" b="1" dirty="0">
                <a:solidFill>
                  <a:srgbClr val="009900"/>
                </a:solidFill>
              </a:rPr>
              <a:t> differences in</a:t>
            </a:r>
            <a:r>
              <a:rPr lang="en-US" altLang="it-IT" dirty="0"/>
              <a:t> </a:t>
            </a:r>
            <a:r>
              <a:rPr lang="en-US" altLang="it-IT" b="1" dirty="0">
                <a:solidFill>
                  <a:srgbClr val="009900"/>
                </a:solidFill>
              </a:rPr>
              <a:t>resource endowments</a:t>
            </a:r>
            <a:r>
              <a:rPr lang="en-US" altLang="it-IT" dirty="0"/>
              <a:t> as the </a:t>
            </a:r>
            <a:r>
              <a:rPr lang="en-US" altLang="it-IT" b="1" dirty="0">
                <a:solidFill>
                  <a:srgbClr val="FF0000"/>
                </a:solidFill>
              </a:rPr>
              <a:t>ultimate determinant of comparative advantage</a:t>
            </a:r>
            <a:r>
              <a:rPr lang="en-US" altLang="it-IT" dirty="0"/>
              <a:t>. The H-O theory explains comparative advantage in terms of underlying </a:t>
            </a:r>
          </a:p>
          <a:p>
            <a:pPr marL="609600" indent="-609600">
              <a:lnSpc>
                <a:spcPct val="80000"/>
              </a:lnSpc>
              <a:buFontTx/>
              <a:buAutoNum type="arabicPeriod"/>
            </a:pPr>
            <a:r>
              <a:rPr lang="en-US" altLang="it-IT" dirty="0"/>
              <a:t>differences across countries in the </a:t>
            </a:r>
            <a:r>
              <a:rPr lang="en-US" altLang="it-IT" b="1" dirty="0">
                <a:solidFill>
                  <a:srgbClr val="009900"/>
                </a:solidFill>
              </a:rPr>
              <a:t>availability of factor resources (factor endowment)</a:t>
            </a:r>
            <a:r>
              <a:rPr lang="en-US" altLang="it-IT" dirty="0"/>
              <a:t> – abundant vs scarce factors;</a:t>
            </a:r>
          </a:p>
          <a:p>
            <a:pPr marL="609600" indent="-609600">
              <a:lnSpc>
                <a:spcPct val="80000"/>
              </a:lnSpc>
              <a:buFontTx/>
              <a:buAutoNum type="arabicPeriod"/>
            </a:pPr>
            <a:r>
              <a:rPr lang="en-US" altLang="it-IT" dirty="0"/>
              <a:t>differences across products in the </a:t>
            </a:r>
            <a:r>
              <a:rPr lang="en-US" altLang="it-IT" b="1" dirty="0">
                <a:solidFill>
                  <a:srgbClr val="009900"/>
                </a:solidFill>
              </a:rPr>
              <a:t>use of these factors in producing the products</a:t>
            </a:r>
            <a:r>
              <a:rPr lang="en-US" altLang="it-IT" dirty="0"/>
              <a:t> – labor-intensive, capital-intensive, land-intensive, </a:t>
            </a:r>
            <a:r>
              <a:rPr lang="en-US" altLang="it-IT" i="1" dirty="0"/>
              <a:t>etc</a:t>
            </a:r>
            <a:r>
              <a:rPr lang="en-US" altLang="it-IT" dirty="0"/>
              <a:t>.</a:t>
            </a:r>
          </a:p>
        </p:txBody>
      </p:sp>
      <p:sp>
        <p:nvSpPr>
          <p:cNvPr id="3" name="Segnaposto numero diapositiva 5"/>
          <p:cNvSpPr>
            <a:spLocks noGrp="1"/>
          </p:cNvSpPr>
          <p:nvPr>
            <p:ph type="sldNum" sz="quarter" idx="12"/>
          </p:nvPr>
        </p:nvSpPr>
        <p:spPr/>
        <p:txBody>
          <a:bodyPr/>
          <a:lstStyle/>
          <a:p>
            <a:fld id="{A367BA23-9B51-4174-950E-C3A2B229E1E6}" type="slidenum">
              <a:rPr lang="en-US" altLang="it-IT"/>
              <a:pPr/>
              <a:t>15</a:t>
            </a:fld>
            <a:endParaRPr lang="en-US" altLang="it-IT"/>
          </a:p>
        </p:txBody>
      </p:sp>
    </p:spTree>
    <p:extLst>
      <p:ext uri="{BB962C8B-B14F-4D97-AF65-F5344CB8AC3E}">
        <p14:creationId xmlns:p14="http://schemas.microsoft.com/office/powerpoint/2010/main" val="4173344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5"/>
          <p:cNvSpPr>
            <a:spLocks noGrp="1"/>
          </p:cNvSpPr>
          <p:nvPr>
            <p:ph type="sldNum" sz="quarter" idx="12"/>
          </p:nvPr>
        </p:nvSpPr>
        <p:spPr/>
        <p:txBody>
          <a:bodyPr/>
          <a:lstStyle/>
          <a:p>
            <a:fld id="{E9342A22-BFCE-40AC-86C5-47FFFEBC0C48}" type="slidenum">
              <a:rPr lang="en-US" altLang="it-IT"/>
              <a:pPr/>
              <a:t>16</a:t>
            </a:fld>
            <a:endParaRPr lang="en-US" altLang="it-IT"/>
          </a:p>
        </p:txBody>
      </p:sp>
      <p:sp>
        <p:nvSpPr>
          <p:cNvPr id="208898" name="Rectangle 2"/>
          <p:cNvSpPr>
            <a:spLocks noGrp="1" noChangeArrowheads="1"/>
          </p:cNvSpPr>
          <p:nvPr>
            <p:ph type="title"/>
          </p:nvPr>
        </p:nvSpPr>
        <p:spPr>
          <a:xfrm>
            <a:off x="685800" y="457200"/>
            <a:ext cx="7772400" cy="1066800"/>
          </a:xfrm>
        </p:spPr>
        <p:txBody>
          <a:bodyPr/>
          <a:lstStyle/>
          <a:p>
            <a:r>
              <a:rPr lang="en-US" altLang="it-IT"/>
              <a:t>Factor abundance</a:t>
            </a:r>
          </a:p>
        </p:txBody>
      </p:sp>
      <p:sp>
        <p:nvSpPr>
          <p:cNvPr id="208899" name="Rectangle 3"/>
          <p:cNvSpPr>
            <a:spLocks noGrp="1" noChangeArrowheads="1"/>
          </p:cNvSpPr>
          <p:nvPr>
            <p:ph type="body" idx="1"/>
          </p:nvPr>
        </p:nvSpPr>
        <p:spPr>
          <a:xfrm>
            <a:off x="685800" y="1676400"/>
            <a:ext cx="7772400" cy="4419600"/>
          </a:xfrm>
        </p:spPr>
        <p:txBody>
          <a:bodyPr/>
          <a:lstStyle/>
          <a:p>
            <a:r>
              <a:rPr lang="en-US" altLang="it-IT" i="1" dirty="0" smtClean="0"/>
              <a:t>different </a:t>
            </a:r>
            <a:r>
              <a:rPr lang="en-US" altLang="it-IT" i="1" dirty="0"/>
              <a:t>factor endowments</a:t>
            </a:r>
            <a:r>
              <a:rPr lang="en-US" altLang="it-IT" dirty="0"/>
              <a:t> refers to </a:t>
            </a:r>
            <a:r>
              <a:rPr lang="en-US" altLang="it-IT" b="1" dirty="0"/>
              <a:t>different </a:t>
            </a:r>
            <a:r>
              <a:rPr lang="en-US" altLang="it-IT" b="1" u="sng" dirty="0"/>
              <a:t>relative</a:t>
            </a:r>
            <a:r>
              <a:rPr lang="en-US" altLang="it-IT" b="1" dirty="0"/>
              <a:t> factor endowments</a:t>
            </a:r>
            <a:r>
              <a:rPr lang="en-US" altLang="it-IT" dirty="0"/>
              <a:t>, </a:t>
            </a:r>
            <a:r>
              <a:rPr lang="en-US" altLang="it-IT" b="1" dirty="0">
                <a:solidFill>
                  <a:srgbClr val="FF0000"/>
                </a:solidFill>
              </a:rPr>
              <a:t>not different absolute endowments</a:t>
            </a:r>
            <a:r>
              <a:rPr lang="en-US" altLang="it-IT" dirty="0"/>
              <a:t>.</a:t>
            </a:r>
          </a:p>
          <a:p>
            <a:r>
              <a:rPr lang="en-US" altLang="it-IT" dirty="0"/>
              <a:t>In other words, </a:t>
            </a:r>
            <a:r>
              <a:rPr lang="en-US" altLang="it-IT" i="1" dirty="0"/>
              <a:t>different factor endowments</a:t>
            </a:r>
            <a:r>
              <a:rPr lang="en-US" altLang="it-IT" dirty="0"/>
              <a:t> = </a:t>
            </a:r>
            <a:r>
              <a:rPr lang="en-US" altLang="it-IT" b="1" dirty="0"/>
              <a:t>different factor </a:t>
            </a:r>
            <a:r>
              <a:rPr lang="en-US" altLang="it-IT" b="1" u="sng" dirty="0"/>
              <a:t>proportions</a:t>
            </a:r>
            <a:r>
              <a:rPr lang="en-US" altLang="it-IT" dirty="0"/>
              <a:t>.</a:t>
            </a:r>
          </a:p>
        </p:txBody>
      </p:sp>
    </p:spTree>
    <p:extLst>
      <p:ext uri="{BB962C8B-B14F-4D97-AF65-F5344CB8AC3E}">
        <p14:creationId xmlns:p14="http://schemas.microsoft.com/office/powerpoint/2010/main" val="39632570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5"/>
          <p:cNvSpPr>
            <a:spLocks noGrp="1"/>
          </p:cNvSpPr>
          <p:nvPr>
            <p:ph type="sldNum" sz="quarter" idx="12"/>
          </p:nvPr>
        </p:nvSpPr>
        <p:spPr/>
        <p:txBody>
          <a:bodyPr/>
          <a:lstStyle/>
          <a:p>
            <a:fld id="{25A3C89F-48DA-4EC1-8E5F-F70924005F47}" type="slidenum">
              <a:rPr lang="en-US" altLang="it-IT"/>
              <a:pPr/>
              <a:t>17</a:t>
            </a:fld>
            <a:endParaRPr lang="en-US" altLang="it-IT"/>
          </a:p>
        </p:txBody>
      </p:sp>
      <p:sp>
        <p:nvSpPr>
          <p:cNvPr id="209922" name="Rectangle 2"/>
          <p:cNvSpPr>
            <a:spLocks noGrp="1" noChangeArrowheads="1"/>
          </p:cNvSpPr>
          <p:nvPr>
            <p:ph type="title"/>
          </p:nvPr>
        </p:nvSpPr>
        <p:spPr>
          <a:xfrm>
            <a:off x="685800" y="304800"/>
            <a:ext cx="7772400" cy="838200"/>
          </a:xfrm>
        </p:spPr>
        <p:txBody>
          <a:bodyPr/>
          <a:lstStyle/>
          <a:p>
            <a:r>
              <a:rPr lang="en-US" altLang="it-IT"/>
              <a:t>Relative factor abundance</a:t>
            </a:r>
          </a:p>
        </p:txBody>
      </p:sp>
      <p:sp>
        <p:nvSpPr>
          <p:cNvPr id="209923" name="Rectangle 3"/>
          <p:cNvSpPr>
            <a:spLocks noGrp="1" noChangeArrowheads="1"/>
          </p:cNvSpPr>
          <p:nvPr>
            <p:ph type="body" idx="1"/>
          </p:nvPr>
        </p:nvSpPr>
        <p:spPr>
          <a:xfrm>
            <a:off x="685800" y="1295400"/>
            <a:ext cx="7772400" cy="5105400"/>
          </a:xfrm>
        </p:spPr>
        <p:txBody>
          <a:bodyPr/>
          <a:lstStyle/>
          <a:p>
            <a:pPr>
              <a:lnSpc>
                <a:spcPct val="90000"/>
              </a:lnSpc>
              <a:buFontTx/>
              <a:buNone/>
            </a:pPr>
            <a:r>
              <a:rPr lang="en-US" altLang="it-IT" dirty="0"/>
              <a:t>May be defined in two ways:</a:t>
            </a:r>
          </a:p>
          <a:p>
            <a:pPr>
              <a:lnSpc>
                <a:spcPct val="90000"/>
              </a:lnSpc>
            </a:pPr>
            <a:r>
              <a:rPr lang="en-US" altLang="it-IT" b="1" dirty="0" smtClean="0"/>
              <a:t>physical </a:t>
            </a:r>
            <a:r>
              <a:rPr lang="en-US" altLang="it-IT" b="1" dirty="0"/>
              <a:t>definition </a:t>
            </a:r>
            <a:r>
              <a:rPr lang="en-US" altLang="it-IT" dirty="0"/>
              <a:t>(in terms of the physical units of two factors). For example, (K/L)</a:t>
            </a:r>
            <a:r>
              <a:rPr lang="en-US" altLang="it-IT" baseline="-25000" dirty="0"/>
              <a:t>I</a:t>
            </a:r>
            <a:r>
              <a:rPr lang="en-US" altLang="it-IT" dirty="0"/>
              <a:t> &gt; (K/L)</a:t>
            </a:r>
            <a:r>
              <a:rPr lang="en-US" altLang="it-IT" baseline="-25000" dirty="0"/>
              <a:t>II </a:t>
            </a:r>
            <a:r>
              <a:rPr lang="en-US" altLang="it-IT" dirty="0">
                <a:sym typeface="Wingdings" pitchFamily="2" charset="2"/>
              </a:rPr>
              <a:t> Country I is capital-abundant</a:t>
            </a:r>
            <a:r>
              <a:rPr lang="en-US" altLang="it-IT" dirty="0"/>
              <a:t>;</a:t>
            </a:r>
          </a:p>
          <a:p>
            <a:pPr>
              <a:lnSpc>
                <a:spcPct val="90000"/>
              </a:lnSpc>
            </a:pPr>
            <a:r>
              <a:rPr lang="en-US" altLang="it-IT" b="1" dirty="0" smtClean="0"/>
              <a:t>price </a:t>
            </a:r>
            <a:r>
              <a:rPr lang="en-US" altLang="it-IT" b="1" dirty="0"/>
              <a:t>definition </a:t>
            </a:r>
            <a:r>
              <a:rPr lang="en-US" altLang="it-IT" dirty="0"/>
              <a:t>(in terms of the relative prices. The greater the relative abundance of a factor, the lower its relative price). For example, (r/w)</a:t>
            </a:r>
            <a:r>
              <a:rPr lang="en-US" altLang="it-IT" baseline="-25000" dirty="0"/>
              <a:t>I</a:t>
            </a:r>
            <a:r>
              <a:rPr lang="en-US" altLang="it-IT" dirty="0"/>
              <a:t> &lt; (r/w)</a:t>
            </a:r>
            <a:r>
              <a:rPr lang="en-US" altLang="it-IT" baseline="-25000" dirty="0"/>
              <a:t>II</a:t>
            </a:r>
            <a:r>
              <a:rPr lang="en-US" altLang="it-IT" dirty="0"/>
              <a:t> </a:t>
            </a:r>
            <a:r>
              <a:rPr lang="en-US" altLang="it-IT" dirty="0">
                <a:sym typeface="Wingdings" pitchFamily="2" charset="2"/>
              </a:rPr>
              <a:t> Country I is capital-abundant.</a:t>
            </a:r>
            <a:endParaRPr lang="en-US" altLang="it-IT" dirty="0"/>
          </a:p>
        </p:txBody>
      </p:sp>
    </p:spTree>
    <p:extLst>
      <p:ext uri="{BB962C8B-B14F-4D97-AF65-F5344CB8AC3E}">
        <p14:creationId xmlns:p14="http://schemas.microsoft.com/office/powerpoint/2010/main" val="38892431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5"/>
          <p:cNvSpPr>
            <a:spLocks noGrp="1"/>
          </p:cNvSpPr>
          <p:nvPr>
            <p:ph type="sldNum" sz="quarter" idx="12"/>
          </p:nvPr>
        </p:nvSpPr>
        <p:spPr/>
        <p:txBody>
          <a:bodyPr/>
          <a:lstStyle/>
          <a:p>
            <a:fld id="{F0B56914-393C-4DAD-B220-DB24D74C37C2}" type="slidenum">
              <a:rPr lang="en-US" altLang="it-IT"/>
              <a:pPr/>
              <a:t>18</a:t>
            </a:fld>
            <a:endParaRPr lang="en-US" altLang="it-IT"/>
          </a:p>
        </p:txBody>
      </p:sp>
      <p:sp>
        <p:nvSpPr>
          <p:cNvPr id="210946" name="Rectangle 2"/>
          <p:cNvSpPr>
            <a:spLocks noGrp="1" noChangeArrowheads="1"/>
          </p:cNvSpPr>
          <p:nvPr>
            <p:ph type="title"/>
          </p:nvPr>
        </p:nvSpPr>
        <p:spPr>
          <a:xfrm>
            <a:off x="755576" y="116632"/>
            <a:ext cx="7772400" cy="838200"/>
          </a:xfrm>
        </p:spPr>
        <p:txBody>
          <a:bodyPr/>
          <a:lstStyle/>
          <a:p>
            <a:r>
              <a:rPr lang="en-US" altLang="it-IT" dirty="0"/>
              <a:t>Commodity factor intensity</a:t>
            </a:r>
          </a:p>
        </p:txBody>
      </p:sp>
      <p:sp>
        <p:nvSpPr>
          <p:cNvPr id="210947" name="Rectangle 3"/>
          <p:cNvSpPr>
            <a:spLocks noGrp="1" noChangeArrowheads="1"/>
          </p:cNvSpPr>
          <p:nvPr>
            <p:ph type="body" idx="1"/>
          </p:nvPr>
        </p:nvSpPr>
        <p:spPr>
          <a:xfrm>
            <a:off x="395536" y="1124744"/>
            <a:ext cx="8352928" cy="5472608"/>
          </a:xfrm>
        </p:spPr>
        <p:txBody>
          <a:bodyPr>
            <a:normAutofit fontScale="92500" lnSpcReduction="10000"/>
          </a:bodyPr>
          <a:lstStyle/>
          <a:p>
            <a:r>
              <a:rPr lang="en-US" altLang="it-IT" dirty="0"/>
              <a:t>A commodity is said to be </a:t>
            </a:r>
            <a:r>
              <a:rPr lang="en-US" altLang="it-IT" b="1" dirty="0"/>
              <a:t>factor-X-intensive</a:t>
            </a:r>
            <a:r>
              <a:rPr lang="en-US" altLang="it-IT" dirty="0"/>
              <a:t> whenever the ratio of factor X to a second factor Y is larger when compared with a similar ratio of factor usage of a second commodity</a:t>
            </a:r>
            <a:r>
              <a:rPr lang="en-US" altLang="it-IT" dirty="0" smtClean="0"/>
              <a:t>.</a:t>
            </a:r>
          </a:p>
          <a:p>
            <a:pPr marL="0" indent="0">
              <a:buNone/>
            </a:pPr>
            <a:endParaRPr lang="en-US" altLang="it-IT" dirty="0" smtClean="0"/>
          </a:p>
          <a:p>
            <a:pPr>
              <a:buFontTx/>
              <a:buNone/>
            </a:pPr>
            <a:r>
              <a:rPr lang="en-US" altLang="it-IT" dirty="0" smtClean="0"/>
              <a:t>Consider </a:t>
            </a:r>
            <a:r>
              <a:rPr lang="en-US" altLang="it-IT" dirty="0"/>
              <a:t>labor:</a:t>
            </a:r>
          </a:p>
          <a:p>
            <a:r>
              <a:rPr lang="en-US" altLang="it-IT" dirty="0"/>
              <a:t>A country is </a:t>
            </a:r>
            <a:r>
              <a:rPr lang="en-US" altLang="it-IT" dirty="0">
                <a:solidFill>
                  <a:schemeClr val="accent2"/>
                </a:solidFill>
              </a:rPr>
              <a:t>relatively</a:t>
            </a:r>
            <a:r>
              <a:rPr lang="en-US" altLang="it-IT" dirty="0"/>
              <a:t> </a:t>
            </a:r>
            <a:r>
              <a:rPr lang="en-US" altLang="it-IT" dirty="0">
                <a:solidFill>
                  <a:srgbClr val="FF0000"/>
                </a:solidFill>
              </a:rPr>
              <a:t>labor-abundant</a:t>
            </a:r>
            <a:r>
              <a:rPr lang="en-US" altLang="it-IT" dirty="0"/>
              <a:t> if it has a higher ratio of labor to other factors than does the rest of the world. </a:t>
            </a:r>
          </a:p>
          <a:p>
            <a:r>
              <a:rPr lang="en-US" altLang="it-IT" dirty="0"/>
              <a:t>A product is </a:t>
            </a:r>
            <a:r>
              <a:rPr lang="en-US" altLang="it-IT" dirty="0">
                <a:solidFill>
                  <a:schemeClr val="accent2"/>
                </a:solidFill>
              </a:rPr>
              <a:t>relatively</a:t>
            </a:r>
            <a:r>
              <a:rPr lang="en-US" altLang="it-IT" dirty="0"/>
              <a:t> </a:t>
            </a:r>
            <a:r>
              <a:rPr lang="en-US" altLang="it-IT" dirty="0">
                <a:solidFill>
                  <a:srgbClr val="FF0000"/>
                </a:solidFill>
              </a:rPr>
              <a:t>labor-intensive</a:t>
            </a:r>
            <a:r>
              <a:rPr lang="en-US" altLang="it-IT" dirty="0"/>
              <a:t> if labor costs are a greater share of its value than they are of the value of other products.</a:t>
            </a:r>
          </a:p>
          <a:p>
            <a:endParaRPr lang="en-US" altLang="it-IT" dirty="0"/>
          </a:p>
        </p:txBody>
      </p:sp>
    </p:spTree>
    <p:extLst>
      <p:ext uri="{BB962C8B-B14F-4D97-AF65-F5344CB8AC3E}">
        <p14:creationId xmlns:p14="http://schemas.microsoft.com/office/powerpoint/2010/main" val="27168963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5"/>
          <p:cNvSpPr>
            <a:spLocks noGrp="1"/>
          </p:cNvSpPr>
          <p:nvPr>
            <p:ph type="sldNum" sz="quarter" idx="12"/>
          </p:nvPr>
        </p:nvSpPr>
        <p:spPr/>
        <p:txBody>
          <a:bodyPr/>
          <a:lstStyle/>
          <a:p>
            <a:fld id="{A2DA8E53-81AA-4C3B-81D0-B2876DDF4DBA}" type="slidenum">
              <a:rPr lang="en-US" altLang="it-IT"/>
              <a:pPr/>
              <a:t>19</a:t>
            </a:fld>
            <a:endParaRPr lang="en-US" altLang="it-IT"/>
          </a:p>
        </p:txBody>
      </p:sp>
      <p:sp>
        <p:nvSpPr>
          <p:cNvPr id="169986" name="Rectangle 2"/>
          <p:cNvSpPr>
            <a:spLocks noGrp="1" noChangeArrowheads="1"/>
          </p:cNvSpPr>
          <p:nvPr>
            <p:ph type="title"/>
          </p:nvPr>
        </p:nvSpPr>
        <p:spPr>
          <a:xfrm>
            <a:off x="107504" y="188640"/>
            <a:ext cx="8856984" cy="1600200"/>
          </a:xfrm>
        </p:spPr>
        <p:txBody>
          <a:bodyPr>
            <a:normAutofit fontScale="90000"/>
          </a:bodyPr>
          <a:lstStyle/>
          <a:p>
            <a:pPr algn="l"/>
            <a:r>
              <a:rPr lang="en-US" altLang="it-IT" sz="4000" dirty="0"/>
              <a:t>How does the relative abundance of  a resource determine </a:t>
            </a:r>
            <a:r>
              <a:rPr lang="en-US" altLang="it-IT" sz="4000" dirty="0" smtClean="0"/>
              <a:t> comparative </a:t>
            </a:r>
            <a:r>
              <a:rPr lang="en-US" altLang="it-IT" sz="4000" dirty="0"/>
              <a:t>advantage?</a:t>
            </a:r>
          </a:p>
        </p:txBody>
      </p:sp>
      <p:sp>
        <p:nvSpPr>
          <p:cNvPr id="169987" name="Rectangle 3"/>
          <p:cNvSpPr>
            <a:spLocks noGrp="1" noChangeArrowheads="1"/>
          </p:cNvSpPr>
          <p:nvPr>
            <p:ph type="body" idx="1"/>
          </p:nvPr>
        </p:nvSpPr>
        <p:spPr>
          <a:xfrm>
            <a:off x="685800" y="2438400"/>
            <a:ext cx="7772400" cy="3657600"/>
          </a:xfrm>
        </p:spPr>
        <p:txBody>
          <a:bodyPr/>
          <a:lstStyle/>
          <a:p>
            <a:r>
              <a:rPr lang="en-US" altLang="it-IT" b="1" dirty="0">
                <a:solidFill>
                  <a:srgbClr val="FF0000"/>
                </a:solidFill>
              </a:rPr>
              <a:t>When a resource is relatively abundant, its relative cost is less than in countries where it is relatively scarce</a:t>
            </a:r>
            <a:r>
              <a:rPr lang="en-US" altLang="it-IT" dirty="0"/>
              <a:t>.</a:t>
            </a:r>
          </a:p>
          <a:p>
            <a:r>
              <a:rPr lang="en-US" altLang="it-IT" dirty="0"/>
              <a:t>Difference in relative resource costs causes the pre-trade differences in relative product prices between two countries.</a:t>
            </a:r>
          </a:p>
        </p:txBody>
      </p:sp>
    </p:spTree>
    <p:extLst>
      <p:ext uri="{BB962C8B-B14F-4D97-AF65-F5344CB8AC3E}">
        <p14:creationId xmlns:p14="http://schemas.microsoft.com/office/powerpoint/2010/main" val="1161906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r>
              <a:rPr lang="it-IT" altLang="it-IT" smtClean="0"/>
              <a:t>Today</a:t>
            </a:r>
          </a:p>
        </p:txBody>
      </p:sp>
      <p:sp>
        <p:nvSpPr>
          <p:cNvPr id="6147" name="Segnaposto contenuto 2"/>
          <p:cNvSpPr>
            <a:spLocks noGrp="1"/>
          </p:cNvSpPr>
          <p:nvPr>
            <p:ph idx="1"/>
          </p:nvPr>
        </p:nvSpPr>
        <p:spPr/>
        <p:txBody>
          <a:bodyPr>
            <a:normAutofit/>
          </a:bodyPr>
          <a:lstStyle/>
          <a:p>
            <a:r>
              <a:rPr lang="it-IT" altLang="it-IT" dirty="0" err="1" smtClean="0"/>
              <a:t>Programme</a:t>
            </a:r>
            <a:endParaRPr lang="it-IT" altLang="it-IT" dirty="0" smtClean="0"/>
          </a:p>
          <a:p>
            <a:r>
              <a:rPr lang="it-IT" altLang="it-IT" dirty="0" err="1" smtClean="0"/>
              <a:t>Mid</a:t>
            </a:r>
            <a:r>
              <a:rPr lang="it-IT" altLang="it-IT" dirty="0" smtClean="0"/>
              <a:t> </a:t>
            </a:r>
            <a:r>
              <a:rPr lang="it-IT" altLang="it-IT" dirty="0" err="1" smtClean="0"/>
              <a:t>term</a:t>
            </a:r>
            <a:endParaRPr lang="it-IT" altLang="it-IT" dirty="0" smtClean="0"/>
          </a:p>
          <a:p>
            <a:r>
              <a:rPr lang="it-IT" altLang="it-IT" dirty="0" err="1" smtClean="0"/>
              <a:t>Dates</a:t>
            </a:r>
            <a:r>
              <a:rPr lang="it-IT" altLang="it-IT" dirty="0" smtClean="0"/>
              <a:t> for </a:t>
            </a:r>
            <a:r>
              <a:rPr lang="it-IT" altLang="it-IT" dirty="0" err="1" smtClean="0"/>
              <a:t>group</a:t>
            </a:r>
            <a:r>
              <a:rPr lang="it-IT" altLang="it-IT" dirty="0" smtClean="0"/>
              <a:t> </a:t>
            </a:r>
            <a:r>
              <a:rPr lang="it-IT" altLang="it-IT" dirty="0" err="1" smtClean="0"/>
              <a:t>presentations</a:t>
            </a:r>
            <a:endParaRPr lang="it-IT" altLang="it-IT" dirty="0" smtClean="0"/>
          </a:p>
          <a:p>
            <a:r>
              <a:rPr lang="it-IT" altLang="it-IT" dirty="0" smtClean="0"/>
              <a:t>H-O</a:t>
            </a:r>
          </a:p>
          <a:p>
            <a:r>
              <a:rPr lang="it-IT" altLang="it-IT" dirty="0" err="1" smtClean="0"/>
              <a:t>Leontief</a:t>
            </a:r>
            <a:r>
              <a:rPr lang="it-IT" altLang="it-IT" dirty="0" smtClean="0"/>
              <a:t> </a:t>
            </a:r>
            <a:r>
              <a:rPr lang="it-IT" altLang="it-IT" dirty="0" err="1" smtClean="0"/>
              <a:t>paradox</a:t>
            </a:r>
            <a:endParaRPr lang="it-IT" altLang="it-IT" dirty="0" smtClean="0"/>
          </a:p>
          <a:p>
            <a:pPr marL="0" indent="0">
              <a:buNone/>
            </a:pPr>
            <a:r>
              <a:rPr lang="it-IT" altLang="it-IT" dirty="0" smtClean="0"/>
              <a:t> </a:t>
            </a:r>
          </a:p>
          <a:p>
            <a:endParaRPr lang="it-IT" altLang="it-IT" dirty="0" smtClean="0"/>
          </a:p>
        </p:txBody>
      </p:sp>
    </p:spTree>
    <p:extLst>
      <p:ext uri="{BB962C8B-B14F-4D97-AF65-F5344CB8AC3E}">
        <p14:creationId xmlns:p14="http://schemas.microsoft.com/office/powerpoint/2010/main" val="4170508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H-O in </a:t>
            </a:r>
            <a:r>
              <a:rPr lang="it-IT" dirty="0" err="1" smtClean="0"/>
              <a:t>their</a:t>
            </a:r>
            <a:r>
              <a:rPr lang="it-IT" dirty="0" smtClean="0"/>
              <a:t> </a:t>
            </a:r>
            <a:r>
              <a:rPr lang="it-IT" dirty="0" err="1" smtClean="0"/>
              <a:t>words</a:t>
            </a:r>
            <a:r>
              <a:rPr lang="it-IT" dirty="0" smtClean="0"/>
              <a:t>…</a:t>
            </a:r>
            <a:endParaRPr lang="it-IT" dirty="0"/>
          </a:p>
        </p:txBody>
      </p:sp>
      <p:sp>
        <p:nvSpPr>
          <p:cNvPr id="33795" name="Rectangle 3"/>
          <p:cNvSpPr>
            <a:spLocks noGrp="1" noChangeArrowheads="1"/>
          </p:cNvSpPr>
          <p:nvPr>
            <p:ph idx="1"/>
          </p:nvPr>
        </p:nvSpPr>
        <p:spPr/>
        <p:txBody>
          <a:bodyPr>
            <a:normAutofit lnSpcReduction="10000"/>
          </a:bodyPr>
          <a:lstStyle/>
          <a:p>
            <a:r>
              <a:rPr lang="en-US" altLang="it-IT"/>
              <a:t>The H-O theory says, in Ohlin’s own words:</a:t>
            </a:r>
          </a:p>
          <a:p>
            <a:pPr lvl="1">
              <a:buFontTx/>
              <a:buNone/>
            </a:pPr>
            <a:r>
              <a:rPr lang="en-US" altLang="it-IT"/>
              <a:t>   Commodities requiring for their production much of [abundant factors of production] and little of [scarce factors] are exported in exchange for goods that call for factors in the opposite proportions. Thus indirectly, factors in abundant supply are exported and factors in scanty supply are imported. </a:t>
            </a:r>
          </a:p>
          <a:p>
            <a:pPr lvl="1">
              <a:buFontTx/>
              <a:buNone/>
            </a:pPr>
            <a:r>
              <a:rPr lang="en-US" altLang="it-IT"/>
              <a:t>   (Ohlin, Bertil. </a:t>
            </a:r>
            <a:r>
              <a:rPr lang="en-US" altLang="it-IT" i="1"/>
              <a:t>International and Interregional Trade</a:t>
            </a:r>
            <a:r>
              <a:rPr lang="en-US" altLang="it-IT"/>
              <a:t>, MA: Harvard University Press, 1933)</a:t>
            </a:r>
          </a:p>
        </p:txBody>
      </p:sp>
      <p:sp>
        <p:nvSpPr>
          <p:cNvPr id="3" name="Segnaposto numero diapositiva 5"/>
          <p:cNvSpPr>
            <a:spLocks noGrp="1"/>
          </p:cNvSpPr>
          <p:nvPr>
            <p:ph type="sldNum" sz="quarter" idx="12"/>
          </p:nvPr>
        </p:nvSpPr>
        <p:spPr/>
        <p:txBody>
          <a:bodyPr/>
          <a:lstStyle/>
          <a:p>
            <a:fld id="{9C72DE9D-B8FE-4F93-BFDA-7629CAFE6774}" type="slidenum">
              <a:rPr lang="en-US" altLang="it-IT"/>
              <a:pPr/>
              <a:t>20</a:t>
            </a:fld>
            <a:endParaRPr lang="en-US" altLang="it-IT"/>
          </a:p>
        </p:txBody>
      </p:sp>
    </p:spTree>
    <p:extLst>
      <p:ext uri="{BB962C8B-B14F-4D97-AF65-F5344CB8AC3E}">
        <p14:creationId xmlns:p14="http://schemas.microsoft.com/office/powerpoint/2010/main" val="30954497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egnaposto numero diapositiva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E4CB221-6B5F-47A1-9DB5-354FEE4A1BF7}" type="slidenum">
              <a:rPr lang="en-US" altLang="it-IT"/>
              <a:pPr eaLnBrk="1" hangingPunct="1"/>
              <a:t>21</a:t>
            </a:fld>
            <a:endParaRPr lang="en-US" altLang="it-IT"/>
          </a:p>
        </p:txBody>
      </p:sp>
      <p:sp>
        <p:nvSpPr>
          <p:cNvPr id="5124" name="Rectangle 2"/>
          <p:cNvSpPr>
            <a:spLocks noGrp="1" noChangeArrowheads="1"/>
          </p:cNvSpPr>
          <p:nvPr>
            <p:ph type="title"/>
          </p:nvPr>
        </p:nvSpPr>
        <p:spPr/>
        <p:txBody>
          <a:bodyPr/>
          <a:lstStyle/>
          <a:p>
            <a:pPr eaLnBrk="1" hangingPunct="1"/>
            <a:r>
              <a:rPr lang="en-US" altLang="it-IT" dirty="0" smtClean="0"/>
              <a:t>H-O Summary</a:t>
            </a:r>
          </a:p>
        </p:txBody>
      </p:sp>
      <p:sp>
        <p:nvSpPr>
          <p:cNvPr id="2" name="Rectangle 3"/>
          <p:cNvSpPr>
            <a:spLocks noGrp="1" noChangeArrowheads="1"/>
          </p:cNvSpPr>
          <p:nvPr>
            <p:ph type="body" idx="1"/>
          </p:nvPr>
        </p:nvSpPr>
        <p:spPr/>
        <p:txBody>
          <a:bodyPr/>
          <a:lstStyle/>
          <a:p>
            <a:pPr eaLnBrk="1" hangingPunct="1">
              <a:lnSpc>
                <a:spcPct val="80000"/>
              </a:lnSpc>
            </a:pPr>
            <a:r>
              <a:rPr lang="en-US" altLang="it-IT" sz="2800" dirty="0" smtClean="0"/>
              <a:t>The </a:t>
            </a:r>
            <a:r>
              <a:rPr lang="en-US" altLang="it-IT" sz="2800" dirty="0" err="1" smtClean="0"/>
              <a:t>Heckscher</a:t>
            </a:r>
            <a:r>
              <a:rPr lang="en-US" altLang="it-IT" sz="2800" dirty="0" smtClean="0"/>
              <a:t>-Ohlin (H-O) Model Assumptions</a:t>
            </a:r>
          </a:p>
          <a:p>
            <a:pPr lvl="1" eaLnBrk="1" hangingPunct="1">
              <a:lnSpc>
                <a:spcPct val="80000"/>
              </a:lnSpc>
            </a:pPr>
            <a:r>
              <a:rPr lang="en-US" altLang="it-IT" sz="2400" dirty="0" smtClean="0"/>
              <a:t>Homogeneous goods and factors</a:t>
            </a:r>
          </a:p>
          <a:p>
            <a:pPr lvl="1" eaLnBrk="1" hangingPunct="1">
              <a:lnSpc>
                <a:spcPct val="80000"/>
              </a:lnSpc>
            </a:pPr>
            <a:r>
              <a:rPr lang="en-US" altLang="it-IT" sz="2400" b="1" dirty="0" smtClean="0">
                <a:solidFill>
                  <a:srgbClr val="FF0000"/>
                </a:solidFill>
              </a:rPr>
              <a:t>Perfectly competitive market equilibrium throughout (goods and factors)</a:t>
            </a:r>
          </a:p>
          <a:p>
            <a:pPr lvl="1" eaLnBrk="1" hangingPunct="1">
              <a:lnSpc>
                <a:spcPct val="80000"/>
              </a:lnSpc>
            </a:pPr>
            <a:r>
              <a:rPr lang="en-US" altLang="it-IT" sz="2400" dirty="0" smtClean="0"/>
              <a:t>Production functions</a:t>
            </a:r>
          </a:p>
          <a:p>
            <a:pPr lvl="2" eaLnBrk="1" hangingPunct="1">
              <a:lnSpc>
                <a:spcPct val="80000"/>
              </a:lnSpc>
            </a:pPr>
            <a:r>
              <a:rPr lang="en-US" altLang="it-IT" sz="2000" b="1" dirty="0" smtClean="0">
                <a:solidFill>
                  <a:srgbClr val="FF0000"/>
                </a:solidFill>
              </a:rPr>
              <a:t>Constant returns to scale</a:t>
            </a:r>
          </a:p>
          <a:p>
            <a:pPr lvl="2" eaLnBrk="1" hangingPunct="1">
              <a:lnSpc>
                <a:spcPct val="80000"/>
              </a:lnSpc>
            </a:pPr>
            <a:r>
              <a:rPr lang="en-US" altLang="it-IT" sz="2000" dirty="0" smtClean="0"/>
              <a:t>Non-joint</a:t>
            </a:r>
          </a:p>
          <a:p>
            <a:pPr lvl="1" eaLnBrk="1" hangingPunct="1">
              <a:lnSpc>
                <a:spcPct val="80000"/>
              </a:lnSpc>
            </a:pPr>
            <a:r>
              <a:rPr lang="en-US" altLang="it-IT" sz="2400" b="1" dirty="0" smtClean="0">
                <a:solidFill>
                  <a:srgbClr val="FF0000"/>
                </a:solidFill>
              </a:rPr>
              <a:t>Factors </a:t>
            </a:r>
          </a:p>
          <a:p>
            <a:pPr lvl="2" eaLnBrk="1" hangingPunct="1">
              <a:lnSpc>
                <a:spcPct val="80000"/>
              </a:lnSpc>
            </a:pPr>
            <a:r>
              <a:rPr lang="en-US" altLang="it-IT" sz="2000" b="1" dirty="0" smtClean="0">
                <a:solidFill>
                  <a:srgbClr val="FF0000"/>
                </a:solidFill>
              </a:rPr>
              <a:t>Perfectly mobile across industries</a:t>
            </a:r>
          </a:p>
          <a:p>
            <a:pPr lvl="2" eaLnBrk="1" hangingPunct="1">
              <a:lnSpc>
                <a:spcPct val="80000"/>
              </a:lnSpc>
            </a:pPr>
            <a:r>
              <a:rPr lang="en-US" altLang="it-IT" sz="2000" b="1" dirty="0" smtClean="0">
                <a:solidFill>
                  <a:srgbClr val="FF0000"/>
                </a:solidFill>
              </a:rPr>
              <a:t>Perfectly immobile across countries</a:t>
            </a:r>
          </a:p>
          <a:p>
            <a:pPr lvl="1" eaLnBrk="1" hangingPunct="1">
              <a:lnSpc>
                <a:spcPct val="80000"/>
              </a:lnSpc>
            </a:pPr>
            <a:r>
              <a:rPr lang="en-US" altLang="it-IT" sz="2400" b="1" dirty="0" smtClean="0">
                <a:solidFill>
                  <a:srgbClr val="FF0000"/>
                </a:solidFill>
              </a:rPr>
              <a:t>Countries differ in factor endowments</a:t>
            </a:r>
          </a:p>
          <a:p>
            <a:pPr lvl="1" eaLnBrk="1" hangingPunct="1">
              <a:lnSpc>
                <a:spcPct val="80000"/>
              </a:lnSpc>
            </a:pPr>
            <a:r>
              <a:rPr lang="en-US" altLang="it-IT" sz="2400" b="1" dirty="0" smtClean="0">
                <a:solidFill>
                  <a:srgbClr val="FF0000"/>
                </a:solidFill>
              </a:rPr>
              <a:t>Industries differ in factor intensities</a:t>
            </a:r>
          </a:p>
          <a:p>
            <a:pPr lvl="1" eaLnBrk="1" hangingPunct="1">
              <a:lnSpc>
                <a:spcPct val="80000"/>
              </a:lnSpc>
            </a:pPr>
            <a:endParaRPr lang="en-US" altLang="it-IT" sz="2400" dirty="0" smtClean="0"/>
          </a:p>
        </p:txBody>
      </p:sp>
    </p:spTree>
    <p:extLst>
      <p:ext uri="{BB962C8B-B14F-4D97-AF65-F5344CB8AC3E}">
        <p14:creationId xmlns:p14="http://schemas.microsoft.com/office/powerpoint/2010/main" val="839885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sz="3600" b="1" dirty="0" smtClean="0"/>
              <a:t>H-O Model</a:t>
            </a:r>
          </a:p>
        </p:txBody>
      </p:sp>
      <p:sp>
        <p:nvSpPr>
          <p:cNvPr id="61443" name="Rectangle 3"/>
          <p:cNvSpPr>
            <a:spLocks noGrp="1" noChangeArrowheads="1"/>
          </p:cNvSpPr>
          <p:nvPr>
            <p:ph type="body" idx="1"/>
          </p:nvPr>
        </p:nvSpPr>
        <p:spPr>
          <a:xfrm>
            <a:off x="0" y="1285875"/>
            <a:ext cx="8858250" cy="4840288"/>
          </a:xfrm>
        </p:spPr>
        <p:txBody>
          <a:bodyPr>
            <a:normAutofit lnSpcReduction="10000"/>
          </a:bodyPr>
          <a:lstStyle/>
          <a:p>
            <a:pPr marL="858838" lvl="1" indent="-385763"/>
            <a:r>
              <a:rPr lang="en-US" altLang="en-US" sz="2400" dirty="0" smtClean="0"/>
              <a:t>Two goods (different intensities), two factors;</a:t>
            </a:r>
          </a:p>
          <a:p>
            <a:pPr marL="858838" lvl="1" indent="-385763"/>
            <a:r>
              <a:rPr lang="en-US" altLang="en-US" sz="2400" dirty="0" smtClean="0"/>
              <a:t>Both factors can move freely between the industries.</a:t>
            </a:r>
          </a:p>
          <a:p>
            <a:pPr marL="858838" lvl="1" indent="-385763"/>
            <a:r>
              <a:rPr lang="en-US" altLang="en-US" sz="2400" dirty="0" smtClean="0">
                <a:solidFill>
                  <a:srgbClr val="FF0000"/>
                </a:solidFill>
              </a:rPr>
              <a:t>Shoe production is labor-intensive</a:t>
            </a:r>
            <a:r>
              <a:rPr lang="en-US" altLang="en-US" sz="2400" dirty="0" smtClean="0"/>
              <a:t>—it requires more labor per unit of capital to produce shoes than computers.</a:t>
            </a:r>
          </a:p>
          <a:p>
            <a:pPr marL="858838" lvl="1" indent="-385763"/>
            <a:r>
              <a:rPr lang="en-US" altLang="en-US" sz="2400" dirty="0" smtClean="0"/>
              <a:t>Foreign is labor abundant; the labor-capital ratio in Foreign exceeds that in Home. Equivalently, Home is capital abundant. </a:t>
            </a:r>
          </a:p>
          <a:p>
            <a:pPr marL="858838" lvl="1" indent="-385763"/>
            <a:r>
              <a:rPr lang="en-US" altLang="en-US" sz="2400" b="1" dirty="0" smtClean="0">
                <a:solidFill>
                  <a:srgbClr val="FF0000"/>
                </a:solidFill>
              </a:rPr>
              <a:t>The final outputs can be traded freely between nations, but labor and capital do not move between countries</a:t>
            </a:r>
            <a:r>
              <a:rPr lang="en-US" altLang="en-US" sz="2400" dirty="0" smtClean="0"/>
              <a:t>.</a:t>
            </a:r>
          </a:p>
          <a:p>
            <a:pPr marL="858838" lvl="1" indent="-385763"/>
            <a:r>
              <a:rPr lang="en-US" altLang="en-US" sz="2400" dirty="0" smtClean="0"/>
              <a:t>The </a:t>
            </a:r>
            <a:r>
              <a:rPr lang="en-US" altLang="en-US" sz="2400" dirty="0" smtClean="0">
                <a:solidFill>
                  <a:srgbClr val="FF0000"/>
                </a:solidFill>
              </a:rPr>
              <a:t>technologies</a:t>
            </a:r>
            <a:r>
              <a:rPr lang="en-US" altLang="en-US" sz="2400" dirty="0" smtClean="0"/>
              <a:t> used to produce the two goods are </a:t>
            </a:r>
            <a:r>
              <a:rPr lang="en-US" altLang="en-US" sz="2400" dirty="0" smtClean="0">
                <a:solidFill>
                  <a:srgbClr val="FF0000"/>
                </a:solidFill>
              </a:rPr>
              <a:t>identical</a:t>
            </a:r>
            <a:r>
              <a:rPr lang="en-US" altLang="en-US" sz="2400" dirty="0" smtClean="0"/>
              <a:t> across the countries. </a:t>
            </a:r>
          </a:p>
          <a:p>
            <a:pPr marL="858838" lvl="1" indent="-385763"/>
            <a:r>
              <a:rPr lang="en-US" altLang="en-US" sz="2400" dirty="0" smtClean="0"/>
              <a:t>Consumer tastes are the same across countries, and preferences for computers and shoes do not vary with a country’s level of income.</a:t>
            </a:r>
          </a:p>
          <a:p>
            <a:pPr marL="858838" lvl="1" indent="-385763"/>
            <a:endParaRPr lang="en-US" altLang="en-US" sz="2400" dirty="0" smtClean="0"/>
          </a:p>
          <a:p>
            <a:pPr marL="858838" lvl="1" indent="-385763"/>
            <a:endParaRPr lang="en-US" altLang="en-US" dirty="0" smtClean="0"/>
          </a:p>
        </p:txBody>
      </p:sp>
    </p:spTree>
    <p:extLst>
      <p:ext uri="{BB962C8B-B14F-4D97-AF65-F5344CB8AC3E}">
        <p14:creationId xmlns:p14="http://schemas.microsoft.com/office/powerpoint/2010/main" val="495079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First </a:t>
            </a:r>
            <a:r>
              <a:rPr lang="it-IT" dirty="0" err="1" smtClean="0"/>
              <a:t>we</a:t>
            </a:r>
            <a:r>
              <a:rPr lang="it-IT" dirty="0" smtClean="0"/>
              <a:t> </a:t>
            </a:r>
            <a:r>
              <a:rPr lang="it-IT" dirty="0" err="1" smtClean="0"/>
              <a:t>determined</a:t>
            </a:r>
            <a:r>
              <a:rPr lang="it-IT" dirty="0" smtClean="0"/>
              <a:t> </a:t>
            </a:r>
            <a:r>
              <a:rPr lang="it-IT" dirty="0" err="1" smtClean="0"/>
              <a:t>equilibrium</a:t>
            </a:r>
            <a:r>
              <a:rPr lang="it-IT" dirty="0" smtClean="0"/>
              <a:t> in </a:t>
            </a:r>
            <a:r>
              <a:rPr lang="it-IT" dirty="0" err="1" smtClean="0"/>
              <a:t>autharky</a:t>
            </a:r>
            <a:endParaRPr lang="it-IT" dirty="0"/>
          </a:p>
        </p:txBody>
      </p:sp>
      <p:sp>
        <p:nvSpPr>
          <p:cNvPr id="3" name="Segnaposto contenuto 2"/>
          <p:cNvSpPr>
            <a:spLocks noGrp="1"/>
          </p:cNvSpPr>
          <p:nvPr>
            <p:ph idx="1"/>
          </p:nvPr>
        </p:nvSpPr>
        <p:spPr/>
        <p:txBody>
          <a:bodyPr/>
          <a:lstStyle/>
          <a:p>
            <a:endParaRPr lang="it-IT" dirty="0"/>
          </a:p>
        </p:txBody>
      </p:sp>
    </p:spTree>
    <p:extLst>
      <p:ext uri="{BB962C8B-B14F-4D97-AF65-F5344CB8AC3E}">
        <p14:creationId xmlns:p14="http://schemas.microsoft.com/office/powerpoint/2010/main" val="169759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egnaposto numero diapositiva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E4B1511-ED10-47B2-8D58-F5AF644FCA9E}" type="slidenum">
              <a:rPr lang="en-US" altLang="it-IT"/>
              <a:pPr eaLnBrk="1" hangingPunct="1"/>
              <a:t>24</a:t>
            </a:fld>
            <a:endParaRPr lang="en-US" altLang="it-IT"/>
          </a:p>
        </p:txBody>
      </p:sp>
      <p:sp>
        <p:nvSpPr>
          <p:cNvPr id="7172" name="Rectangle 2"/>
          <p:cNvSpPr>
            <a:spLocks noGrp="1" noChangeArrowheads="1"/>
          </p:cNvSpPr>
          <p:nvPr>
            <p:ph type="title"/>
          </p:nvPr>
        </p:nvSpPr>
        <p:spPr/>
        <p:txBody>
          <a:bodyPr>
            <a:normAutofit fontScale="90000"/>
          </a:bodyPr>
          <a:lstStyle/>
          <a:p>
            <a:pPr eaLnBrk="1" hangingPunct="1"/>
            <a:r>
              <a:rPr lang="en-US" altLang="it-IT" dirty="0" smtClean="0"/>
              <a:t>The Textbook 2</a:t>
            </a:r>
            <a:r>
              <a:rPr lang="en-US" altLang="it-IT" dirty="0" smtClean="0">
                <a:cs typeface="Arial" charset="0"/>
              </a:rPr>
              <a:t>×2 H-O Model, summary</a:t>
            </a:r>
            <a:r>
              <a:rPr lang="en-US" altLang="it-IT" dirty="0" smtClean="0"/>
              <a:t> </a:t>
            </a:r>
          </a:p>
        </p:txBody>
      </p:sp>
      <p:sp>
        <p:nvSpPr>
          <p:cNvPr id="2" name="Rectangle 3"/>
          <p:cNvSpPr>
            <a:spLocks noGrp="1" noChangeArrowheads="1"/>
          </p:cNvSpPr>
          <p:nvPr>
            <p:ph type="body" idx="1"/>
          </p:nvPr>
        </p:nvSpPr>
        <p:spPr/>
        <p:txBody>
          <a:bodyPr/>
          <a:lstStyle/>
          <a:p>
            <a:pPr eaLnBrk="1" hangingPunct="1"/>
            <a:r>
              <a:rPr lang="en-US" altLang="it-IT" dirty="0" smtClean="0"/>
              <a:t>Goods X, Y</a:t>
            </a:r>
          </a:p>
          <a:p>
            <a:pPr eaLnBrk="1" hangingPunct="1"/>
            <a:r>
              <a:rPr lang="en-US" altLang="it-IT" dirty="0" smtClean="0"/>
              <a:t>Factors K, L</a:t>
            </a:r>
          </a:p>
          <a:p>
            <a:pPr eaLnBrk="1" hangingPunct="1"/>
            <a:r>
              <a:rPr lang="en-US" altLang="it-IT" dirty="0" smtClean="0"/>
              <a:t>X is K-intensive</a:t>
            </a:r>
          </a:p>
          <a:p>
            <a:pPr eaLnBrk="1" hangingPunct="1"/>
            <a:r>
              <a:rPr lang="en-US" altLang="it-IT" b="1" dirty="0" smtClean="0">
                <a:solidFill>
                  <a:srgbClr val="FF0000"/>
                </a:solidFill>
              </a:rPr>
              <a:t>Goods are final goods</a:t>
            </a:r>
          </a:p>
          <a:p>
            <a:pPr eaLnBrk="1" hangingPunct="1"/>
            <a:r>
              <a:rPr lang="en-US" altLang="it-IT" dirty="0" smtClean="0"/>
              <a:t>Trade is </a:t>
            </a:r>
          </a:p>
          <a:p>
            <a:pPr lvl="1" eaLnBrk="1" hangingPunct="1"/>
            <a:r>
              <a:rPr lang="en-US" altLang="it-IT" dirty="0" smtClean="0">
                <a:solidFill>
                  <a:srgbClr val="FF0000"/>
                </a:solidFill>
              </a:rPr>
              <a:t>Free and frictionless</a:t>
            </a:r>
            <a:r>
              <a:rPr lang="en-US" altLang="it-IT" dirty="0" smtClean="0"/>
              <a:t>, or</a:t>
            </a:r>
          </a:p>
          <a:p>
            <a:pPr lvl="1" eaLnBrk="1" hangingPunct="1"/>
            <a:r>
              <a:rPr lang="en-US" altLang="it-IT" dirty="0" smtClean="0"/>
              <a:t>Subject to simple, constant trade costs per unit (perhaps “iceberg”)</a:t>
            </a:r>
          </a:p>
        </p:txBody>
      </p:sp>
    </p:spTree>
    <p:extLst>
      <p:ext uri="{BB962C8B-B14F-4D97-AF65-F5344CB8AC3E}">
        <p14:creationId xmlns:p14="http://schemas.microsoft.com/office/powerpoint/2010/main" val="1510068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762000"/>
            <a:ext cx="7672387" cy="461963"/>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No-Trade Equilibrium</a:t>
            </a:r>
          </a:p>
        </p:txBody>
      </p:sp>
      <p:sp>
        <p:nvSpPr>
          <p:cNvPr id="11" name="Rectangle 6"/>
          <p:cNvSpPr>
            <a:spLocks noChangeArrowheads="1"/>
          </p:cNvSpPr>
          <p:nvPr/>
        </p:nvSpPr>
        <p:spPr bwMode="auto">
          <a:xfrm>
            <a:off x="566738" y="1114425"/>
            <a:ext cx="7672387" cy="708025"/>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Production Possibilities Frontiers, Indifference Curves, and No-Trade Equilibrium Price</a:t>
            </a:r>
          </a:p>
        </p:txBody>
      </p:sp>
      <p:grpSp>
        <p:nvGrpSpPr>
          <p:cNvPr id="2" name="Group 39"/>
          <p:cNvGrpSpPr>
            <a:grpSpLocks/>
          </p:cNvGrpSpPr>
          <p:nvPr/>
        </p:nvGrpSpPr>
        <p:grpSpPr bwMode="auto">
          <a:xfrm>
            <a:off x="647700" y="1808163"/>
            <a:ext cx="8177213" cy="4819650"/>
            <a:chOff x="566738" y="2200275"/>
            <a:chExt cx="7805737" cy="4219575"/>
          </a:xfrm>
        </p:grpSpPr>
        <p:sp>
          <p:nvSpPr>
            <p:cNvPr id="29712"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29713" name="Rectangle 17"/>
            <p:cNvSpPr>
              <a:spLocks noChangeArrowheads="1"/>
            </p:cNvSpPr>
            <p:nvPr/>
          </p:nvSpPr>
          <p:spPr bwMode="auto">
            <a:xfrm>
              <a:off x="581024" y="2219326"/>
              <a:ext cx="7772401" cy="261225"/>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7" name="Text Box 7"/>
          <p:cNvSpPr txBox="1">
            <a:spLocks noChangeArrowheads="1"/>
          </p:cNvSpPr>
          <p:nvPr/>
        </p:nvSpPr>
        <p:spPr bwMode="auto">
          <a:xfrm>
            <a:off x="666750" y="1828800"/>
            <a:ext cx="2555875" cy="287338"/>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4-2 </a:t>
            </a:r>
            <a:r>
              <a:rPr lang="en-US">
                <a:solidFill>
                  <a:schemeClr val="bg2"/>
                </a:solidFill>
              </a:rPr>
              <a:t>(1 of 3)</a:t>
            </a:r>
          </a:p>
        </p:txBody>
      </p:sp>
      <p:sp>
        <p:nvSpPr>
          <p:cNvPr id="18" name="Rectangle 20"/>
          <p:cNvSpPr>
            <a:spLocks noChangeArrowheads="1"/>
          </p:cNvSpPr>
          <p:nvPr/>
        </p:nvSpPr>
        <p:spPr bwMode="auto">
          <a:xfrm>
            <a:off x="741363" y="2173288"/>
            <a:ext cx="7956550" cy="29622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9" name="Rectangle 23"/>
          <p:cNvSpPr>
            <a:spLocks noChangeArrowheads="1"/>
          </p:cNvSpPr>
          <p:nvPr/>
        </p:nvSpPr>
        <p:spPr bwMode="auto">
          <a:xfrm>
            <a:off x="685800" y="5081588"/>
            <a:ext cx="4276725" cy="1244600"/>
          </a:xfrm>
          <a:prstGeom prst="rect">
            <a:avLst/>
          </a:prstGeom>
          <a:noFill/>
          <a:ln w="9525">
            <a:noFill/>
            <a:miter lim="800000"/>
            <a:headEnd/>
            <a:tailEnd/>
          </a:ln>
        </p:spPr>
        <p:txBody>
          <a:bodyPr>
            <a:spAutoFit/>
          </a:bodyPr>
          <a:lstStyle/>
          <a:p>
            <a:pPr>
              <a:spcBef>
                <a:spcPct val="10000"/>
              </a:spcBef>
              <a:spcAft>
                <a:spcPct val="10000"/>
              </a:spcAft>
            </a:pPr>
            <a:r>
              <a:rPr lang="en-US" sz="1800">
                <a:latin typeface="OfficinaSans-Book"/>
              </a:rPr>
              <a:t>The</a:t>
            </a:r>
            <a:r>
              <a:rPr lang="es-ES" sz="1800">
                <a:latin typeface="OfficinaSans-Book"/>
              </a:rPr>
              <a:t> Home </a:t>
            </a:r>
            <a:r>
              <a:rPr lang="en-US" sz="1800">
                <a:latin typeface="OfficinaSans-Book"/>
              </a:rPr>
              <a:t>production possibilities frontier (PPF) is shown in panel (a),</a:t>
            </a:r>
          </a:p>
          <a:p>
            <a:pPr>
              <a:spcBef>
                <a:spcPct val="10000"/>
              </a:spcBef>
              <a:spcAft>
                <a:spcPct val="10000"/>
              </a:spcAft>
            </a:pPr>
            <a:r>
              <a:rPr lang="en-US" sz="1800">
                <a:latin typeface="OfficinaSans-Book"/>
              </a:rPr>
              <a:t>and the Foreign PPF is shown in panel (b). </a:t>
            </a:r>
          </a:p>
        </p:txBody>
      </p:sp>
      <p:sp>
        <p:nvSpPr>
          <p:cNvPr id="24" name="Rectangle 31"/>
          <p:cNvSpPr>
            <a:spLocks noChangeArrowheads="1"/>
          </p:cNvSpPr>
          <p:nvPr/>
        </p:nvSpPr>
        <p:spPr bwMode="auto">
          <a:xfrm>
            <a:off x="4962525" y="5140325"/>
            <a:ext cx="3551238" cy="1465263"/>
          </a:xfrm>
          <a:prstGeom prst="rect">
            <a:avLst/>
          </a:prstGeom>
          <a:noFill/>
          <a:ln w="9525">
            <a:noFill/>
            <a:miter lim="800000"/>
            <a:headEnd/>
            <a:tailEnd/>
          </a:ln>
        </p:spPr>
        <p:txBody>
          <a:bodyPr>
            <a:spAutoFit/>
          </a:bodyPr>
          <a:lstStyle/>
          <a:p>
            <a:pPr>
              <a:spcBef>
                <a:spcPct val="10000"/>
              </a:spcBef>
              <a:spcAft>
                <a:spcPct val="10000"/>
              </a:spcAft>
            </a:pPr>
            <a:r>
              <a:rPr lang="en-US" sz="1800">
                <a:latin typeface="OfficinaSans-Book"/>
              </a:rPr>
              <a:t>Because Home is capital abundant and computers are capital intensive, the Home PPF is skewed toward computers.</a:t>
            </a:r>
          </a:p>
        </p:txBody>
      </p:sp>
      <p:pic>
        <p:nvPicPr>
          <p:cNvPr id="4" name="Picture 3"/>
          <p:cNvPicPr>
            <a:picLocks noChangeAspect="1"/>
          </p:cNvPicPr>
          <p:nvPr/>
        </p:nvPicPr>
        <p:blipFill>
          <a:blip r:embed="rId3" cstate="print"/>
          <a:srcRect/>
          <a:stretch>
            <a:fillRect/>
          </a:stretch>
        </p:blipFill>
        <p:spPr bwMode="auto">
          <a:xfrm>
            <a:off x="1174750" y="2159000"/>
            <a:ext cx="2981325" cy="2962275"/>
          </a:xfrm>
          <a:prstGeom prst="rect">
            <a:avLst/>
          </a:prstGeom>
          <a:noFill/>
          <a:ln w="9525">
            <a:noFill/>
            <a:miter lim="800000"/>
            <a:headEnd/>
            <a:tailEnd/>
          </a:ln>
        </p:spPr>
      </p:pic>
      <p:pic>
        <p:nvPicPr>
          <p:cNvPr id="5" name="Picture 4"/>
          <p:cNvPicPr>
            <a:picLocks noChangeAspect="1"/>
          </p:cNvPicPr>
          <p:nvPr/>
        </p:nvPicPr>
        <p:blipFill>
          <a:blip r:embed="rId4" cstate="print"/>
          <a:srcRect/>
          <a:stretch>
            <a:fillRect/>
          </a:stretch>
        </p:blipFill>
        <p:spPr bwMode="auto">
          <a:xfrm>
            <a:off x="1174750" y="2159000"/>
            <a:ext cx="2981325" cy="2962275"/>
          </a:xfrm>
          <a:prstGeom prst="rect">
            <a:avLst/>
          </a:prstGeom>
          <a:noFill/>
          <a:ln w="9525">
            <a:noFill/>
            <a:miter lim="800000"/>
            <a:headEnd/>
            <a:tailEnd/>
          </a:ln>
        </p:spPr>
      </p:pic>
      <p:pic>
        <p:nvPicPr>
          <p:cNvPr id="8" name="Picture 7"/>
          <p:cNvPicPr>
            <a:picLocks noChangeAspect="1"/>
          </p:cNvPicPr>
          <p:nvPr/>
        </p:nvPicPr>
        <p:blipFill>
          <a:blip r:embed="rId5" cstate="print"/>
          <a:srcRect/>
          <a:stretch>
            <a:fillRect/>
          </a:stretch>
        </p:blipFill>
        <p:spPr bwMode="auto">
          <a:xfrm>
            <a:off x="5080000" y="2159000"/>
            <a:ext cx="3209925" cy="2962275"/>
          </a:xfrm>
          <a:prstGeom prst="rect">
            <a:avLst/>
          </a:prstGeom>
          <a:noFill/>
          <a:ln w="9525">
            <a:noFill/>
            <a:miter lim="800000"/>
            <a:headEnd/>
            <a:tailEnd/>
          </a:ln>
        </p:spPr>
      </p:pic>
      <p:pic>
        <p:nvPicPr>
          <p:cNvPr id="7" name="Picture 6"/>
          <p:cNvPicPr>
            <a:picLocks noChangeAspect="1"/>
          </p:cNvPicPr>
          <p:nvPr/>
        </p:nvPicPr>
        <p:blipFill>
          <a:blip r:embed="rId6" cstate="print"/>
          <a:srcRect/>
          <a:stretch>
            <a:fillRect/>
          </a:stretch>
        </p:blipFill>
        <p:spPr bwMode="auto">
          <a:xfrm>
            <a:off x="5080000" y="2159000"/>
            <a:ext cx="3209925" cy="2962275"/>
          </a:xfrm>
          <a:prstGeom prst="rect">
            <a:avLst/>
          </a:prstGeom>
          <a:noFill/>
          <a:ln w="9525">
            <a:noFill/>
            <a:miter lim="800000"/>
            <a:headEnd/>
            <a:tailEnd/>
          </a:ln>
        </p:spPr>
      </p:pic>
      <p:sp>
        <p:nvSpPr>
          <p:cNvPr id="29708" name="Rectangle 28"/>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29709" name="Straight Connector 29"/>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29710" name="Rectangle 3"/>
          <p:cNvSpPr>
            <a:spLocks noGrp="1" noChangeArrowheads="1"/>
          </p:cNvSpPr>
          <p:nvPr>
            <p:ph type="title"/>
          </p:nvPr>
        </p:nvSpPr>
        <p:spPr>
          <a:xfrm>
            <a:off x="566738" y="0"/>
            <a:ext cx="8577262" cy="820738"/>
          </a:xfrm>
        </p:spPr>
        <p:txBody>
          <a:bodyPr/>
          <a:lstStyle/>
          <a:p>
            <a:pPr>
              <a:tabLst>
                <a:tab pos="2917825" algn="l"/>
              </a:tabLst>
            </a:pPr>
            <a:r>
              <a:rPr lang="en-US" dirty="0" smtClean="0">
                <a:solidFill>
                  <a:srgbClr val="69134B"/>
                </a:solidFill>
              </a:rPr>
              <a:t>Summary  </a:t>
            </a:r>
            <a:r>
              <a:rPr lang="en-US" dirty="0" err="1" smtClean="0">
                <a:solidFill>
                  <a:srgbClr val="69134B"/>
                </a:solidFill>
              </a:rPr>
              <a:t>Heckscher</a:t>
            </a:r>
            <a:r>
              <a:rPr lang="en-US" dirty="0" smtClean="0">
                <a:solidFill>
                  <a:srgbClr val="69134B"/>
                </a:solidFill>
              </a:rPr>
              <a:t>-Ohlin Model</a:t>
            </a:r>
          </a:p>
        </p:txBody>
      </p:sp>
      <p:sp>
        <p:nvSpPr>
          <p:cNvPr id="29711" name="Text Box 18"/>
          <p:cNvSpPr txBox="1">
            <a:spLocks noChangeArrowheads="1"/>
          </p:cNvSpPr>
          <p:nvPr/>
        </p:nvSpPr>
        <p:spPr bwMode="auto">
          <a:xfrm>
            <a:off x="3246438" y="1785938"/>
            <a:ext cx="3630612" cy="304800"/>
          </a:xfrm>
          <a:prstGeom prst="rect">
            <a:avLst/>
          </a:prstGeom>
          <a:noFill/>
          <a:ln w="9525">
            <a:noFill/>
            <a:miter lim="800000"/>
            <a:headEnd/>
            <a:tailEnd/>
          </a:ln>
        </p:spPr>
        <p:txBody>
          <a:bodyPr wrap="none">
            <a:spAutoFit/>
          </a:bodyPr>
          <a:lstStyle/>
          <a:p>
            <a:r>
              <a:rPr lang="en-US">
                <a:solidFill>
                  <a:srgbClr val="8A3A6A"/>
                </a:solidFill>
              </a:rPr>
              <a:t>No-Trade </a:t>
            </a:r>
            <a:r>
              <a:rPr lang="en-US" noProof="1">
                <a:solidFill>
                  <a:srgbClr val="8A3A6A"/>
                </a:solidFill>
              </a:rPr>
              <a:t>Equilibria</a:t>
            </a:r>
            <a:r>
              <a:rPr lang="en-US">
                <a:solidFill>
                  <a:srgbClr val="8A3A6A"/>
                </a:solidFill>
              </a:rPr>
              <a:t> in Home and Foreign</a:t>
            </a:r>
          </a:p>
        </p:txBody>
      </p:sp>
    </p:spTree>
    <p:extLst>
      <p:ext uri="{BB962C8B-B14F-4D97-AF65-F5344CB8AC3E}">
        <p14:creationId xmlns:p14="http://schemas.microsoft.com/office/powerpoint/2010/main" val="18324995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75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
                                            <p:txEl>
                                              <p:pRg st="0" end="0"/>
                                            </p:txEl>
                                          </p:spTgt>
                                        </p:tgtEl>
                                        <p:attrNameLst>
                                          <p:attrName>style.visibility</p:attrName>
                                        </p:attrNameLst>
                                      </p:cBhvr>
                                      <p:to>
                                        <p:strVal val="visible"/>
                                      </p:to>
                                    </p:set>
                                    <p:animEffect transition="in" filter="wipe(left)">
                                      <p:cBhvr>
                                        <p:cTn id="12" dur="500"/>
                                        <p:tgtEl>
                                          <p:spTgt spid="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5"/>
          <p:cNvSpPr>
            <a:spLocks noChangeArrowheads="1"/>
          </p:cNvSpPr>
          <p:nvPr/>
        </p:nvSpPr>
        <p:spPr bwMode="auto">
          <a:xfrm>
            <a:off x="566738" y="762000"/>
            <a:ext cx="7672387" cy="461963"/>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No-Trade Equilibrium</a:t>
            </a:r>
          </a:p>
        </p:txBody>
      </p:sp>
      <p:sp>
        <p:nvSpPr>
          <p:cNvPr id="31746" name="Rectangle 6"/>
          <p:cNvSpPr>
            <a:spLocks noChangeArrowheads="1"/>
          </p:cNvSpPr>
          <p:nvPr/>
        </p:nvSpPr>
        <p:spPr bwMode="auto">
          <a:xfrm>
            <a:off x="566738" y="1114425"/>
            <a:ext cx="7672387" cy="708025"/>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Production Possibilities Frontiers, Indifference Curves, and No-Trade Equilibrium Price</a:t>
            </a:r>
          </a:p>
        </p:txBody>
      </p:sp>
      <p:grpSp>
        <p:nvGrpSpPr>
          <p:cNvPr id="2" name="Group 39"/>
          <p:cNvGrpSpPr>
            <a:grpSpLocks/>
          </p:cNvGrpSpPr>
          <p:nvPr/>
        </p:nvGrpSpPr>
        <p:grpSpPr bwMode="auto">
          <a:xfrm>
            <a:off x="647700" y="1808163"/>
            <a:ext cx="8177213" cy="4819650"/>
            <a:chOff x="566738" y="2200275"/>
            <a:chExt cx="7805737" cy="4219575"/>
          </a:xfrm>
        </p:grpSpPr>
        <p:sp>
          <p:nvSpPr>
            <p:cNvPr id="31763"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1764" name="Rectangle 17"/>
            <p:cNvSpPr>
              <a:spLocks noChangeArrowheads="1"/>
            </p:cNvSpPr>
            <p:nvPr/>
          </p:nvSpPr>
          <p:spPr bwMode="auto">
            <a:xfrm>
              <a:off x="581024" y="2219326"/>
              <a:ext cx="7772401" cy="261225"/>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1748" name="Text Box 7"/>
          <p:cNvSpPr txBox="1">
            <a:spLocks noChangeArrowheads="1"/>
          </p:cNvSpPr>
          <p:nvPr/>
        </p:nvSpPr>
        <p:spPr bwMode="auto">
          <a:xfrm>
            <a:off x="666750" y="1828800"/>
            <a:ext cx="2555875" cy="287338"/>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4-2 </a:t>
            </a:r>
            <a:r>
              <a:rPr lang="en-US">
                <a:solidFill>
                  <a:schemeClr val="bg2"/>
                </a:solidFill>
              </a:rPr>
              <a:t>(2 of 3)</a:t>
            </a:r>
          </a:p>
        </p:txBody>
      </p:sp>
      <p:sp>
        <p:nvSpPr>
          <p:cNvPr id="31749" name="Rectangle 20"/>
          <p:cNvSpPr>
            <a:spLocks noChangeArrowheads="1"/>
          </p:cNvSpPr>
          <p:nvPr/>
        </p:nvSpPr>
        <p:spPr bwMode="auto">
          <a:xfrm>
            <a:off x="741363" y="2173288"/>
            <a:ext cx="7953375" cy="29622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9" name="Rectangle 23"/>
          <p:cNvSpPr>
            <a:spLocks noChangeArrowheads="1"/>
          </p:cNvSpPr>
          <p:nvPr/>
        </p:nvSpPr>
        <p:spPr bwMode="auto">
          <a:xfrm>
            <a:off x="685800" y="5081588"/>
            <a:ext cx="4276725" cy="641350"/>
          </a:xfrm>
          <a:prstGeom prst="rect">
            <a:avLst/>
          </a:prstGeom>
          <a:noFill/>
          <a:ln w="9525">
            <a:noFill/>
            <a:miter lim="800000"/>
            <a:headEnd/>
            <a:tailEnd/>
          </a:ln>
        </p:spPr>
        <p:txBody>
          <a:bodyPr>
            <a:spAutoFit/>
          </a:bodyPr>
          <a:lstStyle/>
          <a:p>
            <a:pPr>
              <a:spcBef>
                <a:spcPct val="10000"/>
              </a:spcBef>
              <a:spcAft>
                <a:spcPct val="10000"/>
              </a:spcAft>
            </a:pPr>
            <a:r>
              <a:rPr lang="en-US" sz="1800">
                <a:latin typeface="OfficinaSans-Book"/>
              </a:rPr>
              <a:t>Home preferences are summarized by the indifference curve, </a:t>
            </a:r>
            <a:r>
              <a:rPr lang="en-US" sz="1800" i="1">
                <a:latin typeface="OfficinaSans-BookItalic"/>
              </a:rPr>
              <a:t>U.</a:t>
            </a:r>
          </a:p>
        </p:txBody>
      </p:sp>
      <p:sp>
        <p:nvSpPr>
          <p:cNvPr id="24" name="Rectangle 31"/>
          <p:cNvSpPr>
            <a:spLocks noChangeArrowheads="1"/>
          </p:cNvSpPr>
          <p:nvPr/>
        </p:nvSpPr>
        <p:spPr bwMode="auto">
          <a:xfrm>
            <a:off x="4962525" y="5081588"/>
            <a:ext cx="3862388" cy="1519237"/>
          </a:xfrm>
          <a:prstGeom prst="rect">
            <a:avLst/>
          </a:prstGeom>
          <a:noFill/>
          <a:ln w="9525">
            <a:noFill/>
            <a:miter lim="800000"/>
            <a:headEnd/>
            <a:tailEnd/>
          </a:ln>
        </p:spPr>
        <p:txBody>
          <a:bodyPr>
            <a:spAutoFit/>
          </a:bodyPr>
          <a:lstStyle/>
          <a:p>
            <a:pPr>
              <a:spcBef>
                <a:spcPct val="10000"/>
              </a:spcBef>
              <a:spcAft>
                <a:spcPct val="10000"/>
              </a:spcAft>
            </a:pPr>
            <a:r>
              <a:rPr lang="en-US" sz="1800">
                <a:latin typeface="OfficinaSans-Book"/>
              </a:rPr>
              <a:t>The Home no-trade (or autarky)</a:t>
            </a:r>
            <a:r>
              <a:rPr lang="en-US" sz="1800" i="1">
                <a:latin typeface="OfficinaSans-Book"/>
              </a:rPr>
              <a:t> </a:t>
            </a:r>
            <a:r>
              <a:rPr lang="en-US" sz="1800">
                <a:latin typeface="OfficinaSans-Book"/>
              </a:rPr>
              <a:t>equilibrium is at point </a:t>
            </a:r>
            <a:r>
              <a:rPr lang="en-US" sz="1800" i="1">
                <a:latin typeface="OfficinaSans-BookItalic"/>
              </a:rPr>
              <a:t>A.</a:t>
            </a:r>
          </a:p>
          <a:p>
            <a:pPr>
              <a:spcBef>
                <a:spcPct val="10000"/>
              </a:spcBef>
              <a:spcAft>
                <a:spcPct val="10000"/>
              </a:spcAft>
            </a:pPr>
            <a:r>
              <a:rPr lang="en-US" sz="1800">
                <a:latin typeface="OfficinaSans-BookItalic"/>
              </a:rPr>
              <a:t>The flat slope indicates </a:t>
            </a:r>
            <a:r>
              <a:rPr lang="en-US" sz="1800">
                <a:latin typeface="OfficinaSans-Book"/>
              </a:rPr>
              <a:t>a low relative price of computers, </a:t>
            </a:r>
            <a:r>
              <a:rPr lang="en-US" sz="1800" i="1"/>
              <a:t>(P</a:t>
            </a:r>
            <a:r>
              <a:rPr lang="en-US" sz="1800" i="1" baseline="-25000"/>
              <a:t>C</a:t>
            </a:r>
            <a:r>
              <a:rPr lang="en-US" sz="1800" i="1"/>
              <a:t> /P</a:t>
            </a:r>
            <a:r>
              <a:rPr lang="en-US" sz="1800" i="1" baseline="-25000"/>
              <a:t>S</a:t>
            </a:r>
            <a:r>
              <a:rPr lang="en-US" sz="1800" i="1"/>
              <a:t>)</a:t>
            </a:r>
            <a:r>
              <a:rPr lang="en-US" sz="1800" i="1" baseline="30000"/>
              <a:t>A</a:t>
            </a:r>
            <a:r>
              <a:rPr lang="en-US" sz="1800" i="1"/>
              <a:t>.</a:t>
            </a:r>
          </a:p>
        </p:txBody>
      </p:sp>
      <p:pic>
        <p:nvPicPr>
          <p:cNvPr id="31752" name="Picture 3"/>
          <p:cNvPicPr>
            <a:picLocks noChangeAspect="1"/>
          </p:cNvPicPr>
          <p:nvPr/>
        </p:nvPicPr>
        <p:blipFill>
          <a:blip r:embed="rId3" cstate="print"/>
          <a:srcRect/>
          <a:stretch>
            <a:fillRect/>
          </a:stretch>
        </p:blipFill>
        <p:spPr bwMode="auto">
          <a:xfrm>
            <a:off x="1174750" y="2159000"/>
            <a:ext cx="2981325" cy="2962275"/>
          </a:xfrm>
          <a:prstGeom prst="rect">
            <a:avLst/>
          </a:prstGeom>
          <a:noFill/>
          <a:ln w="9525">
            <a:noFill/>
            <a:miter lim="800000"/>
            <a:headEnd/>
            <a:tailEnd/>
          </a:ln>
        </p:spPr>
      </p:pic>
      <p:pic>
        <p:nvPicPr>
          <p:cNvPr id="31753" name="Picture 4"/>
          <p:cNvPicPr>
            <a:picLocks noChangeAspect="1"/>
          </p:cNvPicPr>
          <p:nvPr/>
        </p:nvPicPr>
        <p:blipFill>
          <a:blip r:embed="rId4" cstate="print"/>
          <a:srcRect/>
          <a:stretch>
            <a:fillRect/>
          </a:stretch>
        </p:blipFill>
        <p:spPr bwMode="auto">
          <a:xfrm>
            <a:off x="1174750" y="2159000"/>
            <a:ext cx="2981325" cy="2962275"/>
          </a:xfrm>
          <a:prstGeom prst="rect">
            <a:avLst/>
          </a:prstGeom>
          <a:noFill/>
          <a:ln w="9525">
            <a:noFill/>
            <a:miter lim="800000"/>
            <a:headEnd/>
            <a:tailEnd/>
          </a:ln>
        </p:spPr>
      </p:pic>
      <p:pic>
        <p:nvPicPr>
          <p:cNvPr id="31754" name="Picture 7"/>
          <p:cNvPicPr>
            <a:picLocks noChangeAspect="1"/>
          </p:cNvPicPr>
          <p:nvPr/>
        </p:nvPicPr>
        <p:blipFill>
          <a:blip r:embed="rId5" cstate="print"/>
          <a:srcRect/>
          <a:stretch>
            <a:fillRect/>
          </a:stretch>
        </p:blipFill>
        <p:spPr bwMode="auto">
          <a:xfrm>
            <a:off x="5080000" y="2159000"/>
            <a:ext cx="3209925" cy="2962275"/>
          </a:xfrm>
          <a:prstGeom prst="rect">
            <a:avLst/>
          </a:prstGeom>
          <a:noFill/>
          <a:ln w="9525">
            <a:noFill/>
            <a:miter lim="800000"/>
            <a:headEnd/>
            <a:tailEnd/>
          </a:ln>
        </p:spPr>
      </p:pic>
      <p:pic>
        <p:nvPicPr>
          <p:cNvPr id="31755" name="Picture 6"/>
          <p:cNvPicPr>
            <a:picLocks noChangeAspect="1"/>
          </p:cNvPicPr>
          <p:nvPr/>
        </p:nvPicPr>
        <p:blipFill>
          <a:blip r:embed="rId6" cstate="print"/>
          <a:srcRect/>
          <a:stretch>
            <a:fillRect/>
          </a:stretch>
        </p:blipFill>
        <p:spPr bwMode="auto">
          <a:xfrm>
            <a:off x="5080000" y="2159000"/>
            <a:ext cx="3209925" cy="2962275"/>
          </a:xfrm>
          <a:prstGeom prst="rect">
            <a:avLst/>
          </a:prstGeom>
          <a:noFill/>
          <a:ln w="9525">
            <a:noFill/>
            <a:miter lim="800000"/>
            <a:headEnd/>
            <a:tailEnd/>
          </a:ln>
        </p:spPr>
      </p:pic>
      <p:pic>
        <p:nvPicPr>
          <p:cNvPr id="25" name="Picture 24"/>
          <p:cNvPicPr>
            <a:picLocks noChangeAspect="1"/>
          </p:cNvPicPr>
          <p:nvPr/>
        </p:nvPicPr>
        <p:blipFill>
          <a:blip r:embed="rId7" cstate="print"/>
          <a:srcRect/>
          <a:stretch>
            <a:fillRect/>
          </a:stretch>
        </p:blipFill>
        <p:spPr bwMode="auto">
          <a:xfrm>
            <a:off x="1174750" y="2159000"/>
            <a:ext cx="2981325" cy="2962275"/>
          </a:xfrm>
          <a:prstGeom prst="rect">
            <a:avLst/>
          </a:prstGeom>
          <a:noFill/>
          <a:ln w="9525">
            <a:noFill/>
            <a:miter lim="800000"/>
            <a:headEnd/>
            <a:tailEnd/>
          </a:ln>
        </p:spPr>
      </p:pic>
      <p:pic>
        <p:nvPicPr>
          <p:cNvPr id="9" name="Picture 8"/>
          <p:cNvPicPr>
            <a:picLocks noChangeAspect="1"/>
          </p:cNvPicPr>
          <p:nvPr/>
        </p:nvPicPr>
        <p:blipFill>
          <a:blip r:embed="rId8" cstate="print"/>
          <a:srcRect/>
          <a:stretch>
            <a:fillRect/>
          </a:stretch>
        </p:blipFill>
        <p:spPr bwMode="auto">
          <a:xfrm>
            <a:off x="1174750" y="2159000"/>
            <a:ext cx="2981325" cy="2962275"/>
          </a:xfrm>
          <a:prstGeom prst="rect">
            <a:avLst/>
          </a:prstGeom>
          <a:noFill/>
          <a:ln w="9525">
            <a:noFill/>
            <a:miter lim="800000"/>
            <a:headEnd/>
            <a:tailEnd/>
          </a:ln>
        </p:spPr>
      </p:pic>
      <p:pic>
        <p:nvPicPr>
          <p:cNvPr id="10" name="Picture 9"/>
          <p:cNvPicPr>
            <a:picLocks noChangeAspect="1"/>
          </p:cNvPicPr>
          <p:nvPr/>
        </p:nvPicPr>
        <p:blipFill>
          <a:blip r:embed="rId9" cstate="print"/>
          <a:srcRect/>
          <a:stretch>
            <a:fillRect/>
          </a:stretch>
        </p:blipFill>
        <p:spPr bwMode="auto">
          <a:xfrm>
            <a:off x="1174750" y="2159000"/>
            <a:ext cx="2981325" cy="2962275"/>
          </a:xfrm>
          <a:prstGeom prst="rect">
            <a:avLst/>
          </a:prstGeom>
          <a:noFill/>
          <a:ln w="9525">
            <a:noFill/>
            <a:miter lim="800000"/>
            <a:headEnd/>
            <a:tailEnd/>
          </a:ln>
        </p:spPr>
      </p:pic>
      <p:sp>
        <p:nvSpPr>
          <p:cNvPr id="31759" name="Rectangle 28"/>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1760" name="Straight Connector 29"/>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31761" name="Rectangle 3"/>
          <p:cNvSpPr>
            <a:spLocks noGrp="1" noChangeArrowheads="1"/>
          </p:cNvSpPr>
          <p:nvPr>
            <p:ph type="title"/>
          </p:nvPr>
        </p:nvSpPr>
        <p:spPr>
          <a:xfrm>
            <a:off x="566738" y="0"/>
            <a:ext cx="8577262" cy="820738"/>
          </a:xfrm>
        </p:spPr>
        <p:txBody>
          <a:bodyPr/>
          <a:lstStyle/>
          <a:p>
            <a:pPr>
              <a:tabLst>
                <a:tab pos="2917825" algn="l"/>
              </a:tabLst>
            </a:pPr>
            <a:r>
              <a:rPr lang="en-US" dirty="0" smtClean="0">
                <a:solidFill>
                  <a:srgbClr val="69134B"/>
                </a:solidFill>
              </a:rPr>
              <a:t>Summary  </a:t>
            </a:r>
            <a:r>
              <a:rPr lang="en-US" dirty="0" err="1" smtClean="0">
                <a:solidFill>
                  <a:srgbClr val="69134B"/>
                </a:solidFill>
              </a:rPr>
              <a:t>Heckscher</a:t>
            </a:r>
            <a:r>
              <a:rPr lang="en-US" dirty="0" smtClean="0">
                <a:solidFill>
                  <a:srgbClr val="69134B"/>
                </a:solidFill>
              </a:rPr>
              <a:t>-Ohlin Model</a:t>
            </a:r>
          </a:p>
        </p:txBody>
      </p:sp>
      <p:sp>
        <p:nvSpPr>
          <p:cNvPr id="31762" name="Text Box 21"/>
          <p:cNvSpPr txBox="1">
            <a:spLocks noChangeArrowheads="1"/>
          </p:cNvSpPr>
          <p:nvPr/>
        </p:nvSpPr>
        <p:spPr bwMode="auto">
          <a:xfrm>
            <a:off x="3333750" y="1814513"/>
            <a:ext cx="4740275" cy="538162"/>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No-Trade </a:t>
            </a:r>
            <a:r>
              <a:rPr lang="en-US" noProof="1">
                <a:solidFill>
                  <a:srgbClr val="8A3A6A"/>
                </a:solidFill>
              </a:rPr>
              <a:t>Equilibria</a:t>
            </a:r>
            <a:r>
              <a:rPr lang="en-US">
                <a:solidFill>
                  <a:srgbClr val="8A3A6A"/>
                </a:solidFill>
              </a:rPr>
              <a:t> in Home and Foreign  (continued) </a:t>
            </a:r>
          </a:p>
          <a:p>
            <a:endParaRPr lang="en-US"/>
          </a:p>
        </p:txBody>
      </p:sp>
    </p:spTree>
    <p:extLst>
      <p:ext uri="{BB962C8B-B14F-4D97-AF65-F5344CB8AC3E}">
        <p14:creationId xmlns:p14="http://schemas.microsoft.com/office/powerpoint/2010/main" val="1203174386"/>
      </p:ext>
    </p:extLst>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5"/>
          <p:cNvSpPr>
            <a:spLocks noChangeArrowheads="1"/>
          </p:cNvSpPr>
          <p:nvPr/>
        </p:nvSpPr>
        <p:spPr bwMode="auto">
          <a:xfrm>
            <a:off x="566738" y="762000"/>
            <a:ext cx="7672387" cy="461963"/>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No-Trade Equilibrium</a:t>
            </a:r>
          </a:p>
        </p:txBody>
      </p:sp>
      <p:sp>
        <p:nvSpPr>
          <p:cNvPr id="33794" name="Rectangle 6"/>
          <p:cNvSpPr>
            <a:spLocks noChangeArrowheads="1"/>
          </p:cNvSpPr>
          <p:nvPr/>
        </p:nvSpPr>
        <p:spPr bwMode="auto">
          <a:xfrm>
            <a:off x="566738" y="1114425"/>
            <a:ext cx="7672387" cy="708025"/>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Production Possibilities Frontiers, Indifference Curves, and No-Trade Equilibrium Price</a:t>
            </a:r>
          </a:p>
        </p:txBody>
      </p:sp>
      <p:grpSp>
        <p:nvGrpSpPr>
          <p:cNvPr id="2" name="Group 39"/>
          <p:cNvGrpSpPr>
            <a:grpSpLocks/>
          </p:cNvGrpSpPr>
          <p:nvPr/>
        </p:nvGrpSpPr>
        <p:grpSpPr bwMode="auto">
          <a:xfrm>
            <a:off x="647700" y="1808163"/>
            <a:ext cx="8175625" cy="4819650"/>
            <a:chOff x="566738" y="2200275"/>
            <a:chExt cx="7805737" cy="4219575"/>
          </a:xfrm>
        </p:grpSpPr>
        <p:sp>
          <p:nvSpPr>
            <p:cNvPr id="33814"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3815" name="Rectangle 17"/>
            <p:cNvSpPr>
              <a:spLocks noChangeArrowheads="1"/>
            </p:cNvSpPr>
            <p:nvPr/>
          </p:nvSpPr>
          <p:spPr bwMode="auto">
            <a:xfrm>
              <a:off x="581024" y="2219326"/>
              <a:ext cx="7772401" cy="261225"/>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3796" name="Text Box 7"/>
          <p:cNvSpPr txBox="1">
            <a:spLocks noChangeArrowheads="1"/>
          </p:cNvSpPr>
          <p:nvPr/>
        </p:nvSpPr>
        <p:spPr bwMode="auto">
          <a:xfrm>
            <a:off x="666750" y="1828800"/>
            <a:ext cx="2555875" cy="287338"/>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4-2 </a:t>
            </a:r>
            <a:r>
              <a:rPr lang="en-US">
                <a:solidFill>
                  <a:schemeClr val="bg2"/>
                </a:solidFill>
              </a:rPr>
              <a:t>(3 of 3)</a:t>
            </a:r>
          </a:p>
        </p:txBody>
      </p:sp>
      <p:sp>
        <p:nvSpPr>
          <p:cNvPr id="33797" name="Rectangle 20"/>
          <p:cNvSpPr>
            <a:spLocks noChangeArrowheads="1"/>
          </p:cNvSpPr>
          <p:nvPr/>
        </p:nvSpPr>
        <p:spPr bwMode="auto">
          <a:xfrm>
            <a:off x="741363" y="2159000"/>
            <a:ext cx="7953375" cy="2954338"/>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9" name="Rectangle 23"/>
          <p:cNvSpPr>
            <a:spLocks noChangeArrowheads="1"/>
          </p:cNvSpPr>
          <p:nvPr/>
        </p:nvSpPr>
        <p:spPr bwMode="auto">
          <a:xfrm>
            <a:off x="685800" y="5067300"/>
            <a:ext cx="4422775" cy="915988"/>
          </a:xfrm>
          <a:prstGeom prst="rect">
            <a:avLst/>
          </a:prstGeom>
          <a:noFill/>
          <a:ln w="9525">
            <a:noFill/>
            <a:miter lim="800000"/>
            <a:headEnd/>
            <a:tailEnd/>
          </a:ln>
        </p:spPr>
        <p:txBody>
          <a:bodyPr>
            <a:spAutoFit/>
          </a:bodyPr>
          <a:lstStyle/>
          <a:p>
            <a:pPr>
              <a:spcBef>
                <a:spcPct val="10000"/>
              </a:spcBef>
              <a:spcAft>
                <a:spcPct val="10000"/>
              </a:spcAft>
            </a:pPr>
            <a:r>
              <a:rPr lang="en-US" sz="1800" b="0"/>
              <a:t>Foreign is labor-abundant and shoes are labor- intensive, so the Foreign PPF is skewed toward shoes.</a:t>
            </a:r>
          </a:p>
        </p:txBody>
      </p:sp>
      <p:sp>
        <p:nvSpPr>
          <p:cNvPr id="24" name="Rectangle 31"/>
          <p:cNvSpPr>
            <a:spLocks noChangeArrowheads="1"/>
          </p:cNvSpPr>
          <p:nvPr/>
        </p:nvSpPr>
        <p:spPr bwMode="auto">
          <a:xfrm>
            <a:off x="4962525" y="5038725"/>
            <a:ext cx="3840163" cy="1606550"/>
          </a:xfrm>
          <a:prstGeom prst="rect">
            <a:avLst/>
          </a:prstGeom>
          <a:noFill/>
          <a:ln w="9525">
            <a:noFill/>
            <a:miter lim="800000"/>
            <a:headEnd/>
            <a:tailEnd/>
          </a:ln>
        </p:spPr>
        <p:txBody>
          <a:bodyPr>
            <a:spAutoFit/>
          </a:bodyPr>
          <a:lstStyle/>
          <a:p>
            <a:pPr>
              <a:spcBef>
                <a:spcPct val="10000"/>
              </a:spcBef>
              <a:spcAft>
                <a:spcPct val="10000"/>
              </a:spcAft>
            </a:pPr>
            <a:r>
              <a:rPr lang="en-US" sz="1600" b="0"/>
              <a:t>Foreign preferences are summarized by the indifference curve, </a:t>
            </a:r>
            <a:r>
              <a:rPr lang="en-US" sz="1600" b="0" i="1"/>
              <a:t>U*</a:t>
            </a:r>
            <a:endParaRPr lang="en-US" sz="1600" b="0"/>
          </a:p>
          <a:p>
            <a:pPr>
              <a:spcBef>
                <a:spcPct val="10000"/>
              </a:spcBef>
              <a:spcAft>
                <a:spcPct val="10000"/>
              </a:spcAft>
            </a:pPr>
            <a:r>
              <a:rPr lang="en-US" sz="1600" b="0"/>
              <a:t>The Foreign no-trade equilibrium is at</a:t>
            </a:r>
            <a:r>
              <a:rPr lang="en-US" sz="1600" b="0" i="1"/>
              <a:t> </a:t>
            </a:r>
            <a:r>
              <a:rPr lang="en-US" sz="1600" b="0"/>
              <a:t>point </a:t>
            </a:r>
            <a:r>
              <a:rPr lang="en-US" sz="1600" b="0" i="1"/>
              <a:t>A*, </a:t>
            </a:r>
            <a:r>
              <a:rPr lang="en-US" sz="1600" b="0"/>
              <a:t>with a higher relative price of computers, as indicated by the steeper slope of </a:t>
            </a:r>
            <a:r>
              <a:rPr lang="en-US" sz="1600" b="0" i="1"/>
              <a:t>(P*</a:t>
            </a:r>
            <a:r>
              <a:rPr lang="es-ES" sz="1600" b="0" i="1" baseline="-25000"/>
              <a:t>C</a:t>
            </a:r>
            <a:r>
              <a:rPr lang="es-ES" sz="1600" b="0" i="1"/>
              <a:t> /P*</a:t>
            </a:r>
            <a:r>
              <a:rPr lang="es-ES" sz="1600" b="0" i="1" baseline="-25000"/>
              <a:t>S</a:t>
            </a:r>
            <a:r>
              <a:rPr lang="es-ES" sz="1600" b="0" i="1"/>
              <a:t>)</a:t>
            </a:r>
            <a:r>
              <a:rPr lang="es-ES" sz="1600" b="0" i="1" baseline="30000"/>
              <a:t>A</a:t>
            </a:r>
            <a:r>
              <a:rPr lang="es-ES" sz="1600" b="0" i="1"/>
              <a:t>*.</a:t>
            </a:r>
            <a:endParaRPr lang="en-US" sz="1600" b="0" i="1"/>
          </a:p>
        </p:txBody>
      </p:sp>
      <p:pic>
        <p:nvPicPr>
          <p:cNvPr id="33800" name="Picture 3"/>
          <p:cNvPicPr>
            <a:picLocks noChangeAspect="1"/>
          </p:cNvPicPr>
          <p:nvPr/>
        </p:nvPicPr>
        <p:blipFill>
          <a:blip r:embed="rId3" cstate="print"/>
          <a:srcRect/>
          <a:stretch>
            <a:fillRect/>
          </a:stretch>
        </p:blipFill>
        <p:spPr bwMode="auto">
          <a:xfrm>
            <a:off x="1174750" y="2159000"/>
            <a:ext cx="2981325" cy="2962275"/>
          </a:xfrm>
          <a:prstGeom prst="rect">
            <a:avLst/>
          </a:prstGeom>
          <a:noFill/>
          <a:ln w="9525">
            <a:noFill/>
            <a:miter lim="800000"/>
            <a:headEnd/>
            <a:tailEnd/>
          </a:ln>
        </p:spPr>
      </p:pic>
      <p:pic>
        <p:nvPicPr>
          <p:cNvPr id="33801" name="Picture 4"/>
          <p:cNvPicPr>
            <a:picLocks noChangeAspect="1"/>
          </p:cNvPicPr>
          <p:nvPr/>
        </p:nvPicPr>
        <p:blipFill>
          <a:blip r:embed="rId4" cstate="print"/>
          <a:srcRect/>
          <a:stretch>
            <a:fillRect/>
          </a:stretch>
        </p:blipFill>
        <p:spPr bwMode="auto">
          <a:xfrm>
            <a:off x="1174750" y="2159000"/>
            <a:ext cx="2981325" cy="2962275"/>
          </a:xfrm>
          <a:prstGeom prst="rect">
            <a:avLst/>
          </a:prstGeom>
          <a:noFill/>
          <a:ln w="9525">
            <a:noFill/>
            <a:miter lim="800000"/>
            <a:headEnd/>
            <a:tailEnd/>
          </a:ln>
        </p:spPr>
      </p:pic>
      <p:pic>
        <p:nvPicPr>
          <p:cNvPr id="33802" name="Picture 6"/>
          <p:cNvPicPr>
            <a:picLocks noChangeAspect="1"/>
          </p:cNvPicPr>
          <p:nvPr/>
        </p:nvPicPr>
        <p:blipFill>
          <a:blip r:embed="rId5" cstate="print"/>
          <a:srcRect/>
          <a:stretch>
            <a:fillRect/>
          </a:stretch>
        </p:blipFill>
        <p:spPr bwMode="auto">
          <a:xfrm>
            <a:off x="5080000" y="2159000"/>
            <a:ext cx="3209925" cy="2962275"/>
          </a:xfrm>
          <a:prstGeom prst="rect">
            <a:avLst/>
          </a:prstGeom>
          <a:noFill/>
          <a:ln w="9525">
            <a:noFill/>
            <a:miter lim="800000"/>
            <a:headEnd/>
            <a:tailEnd/>
          </a:ln>
        </p:spPr>
      </p:pic>
      <p:pic>
        <p:nvPicPr>
          <p:cNvPr id="33803" name="Picture 7"/>
          <p:cNvPicPr>
            <a:picLocks noChangeAspect="1"/>
          </p:cNvPicPr>
          <p:nvPr/>
        </p:nvPicPr>
        <p:blipFill>
          <a:blip r:embed="rId6" cstate="print"/>
          <a:srcRect/>
          <a:stretch>
            <a:fillRect/>
          </a:stretch>
        </p:blipFill>
        <p:spPr bwMode="auto">
          <a:xfrm>
            <a:off x="5080000" y="2159000"/>
            <a:ext cx="3209925" cy="2962275"/>
          </a:xfrm>
          <a:prstGeom prst="rect">
            <a:avLst/>
          </a:prstGeom>
          <a:noFill/>
          <a:ln w="9525">
            <a:noFill/>
            <a:miter lim="800000"/>
            <a:headEnd/>
            <a:tailEnd/>
          </a:ln>
        </p:spPr>
      </p:pic>
      <p:pic>
        <p:nvPicPr>
          <p:cNvPr id="33804" name="Picture 24"/>
          <p:cNvPicPr>
            <a:picLocks noChangeAspect="1"/>
          </p:cNvPicPr>
          <p:nvPr/>
        </p:nvPicPr>
        <p:blipFill>
          <a:blip r:embed="rId7" cstate="print"/>
          <a:srcRect/>
          <a:stretch>
            <a:fillRect/>
          </a:stretch>
        </p:blipFill>
        <p:spPr bwMode="auto">
          <a:xfrm>
            <a:off x="1174750" y="2159000"/>
            <a:ext cx="2981325" cy="2962275"/>
          </a:xfrm>
          <a:prstGeom prst="rect">
            <a:avLst/>
          </a:prstGeom>
          <a:noFill/>
          <a:ln w="9525">
            <a:noFill/>
            <a:miter lim="800000"/>
            <a:headEnd/>
            <a:tailEnd/>
          </a:ln>
        </p:spPr>
      </p:pic>
      <p:pic>
        <p:nvPicPr>
          <p:cNvPr id="33805" name="Picture 8"/>
          <p:cNvPicPr>
            <a:picLocks noChangeAspect="1"/>
          </p:cNvPicPr>
          <p:nvPr/>
        </p:nvPicPr>
        <p:blipFill>
          <a:blip r:embed="rId8" cstate="print"/>
          <a:srcRect/>
          <a:stretch>
            <a:fillRect/>
          </a:stretch>
        </p:blipFill>
        <p:spPr bwMode="auto">
          <a:xfrm>
            <a:off x="1174750" y="2159000"/>
            <a:ext cx="2981325" cy="2962275"/>
          </a:xfrm>
          <a:prstGeom prst="rect">
            <a:avLst/>
          </a:prstGeom>
          <a:noFill/>
          <a:ln w="9525">
            <a:noFill/>
            <a:miter lim="800000"/>
            <a:headEnd/>
            <a:tailEnd/>
          </a:ln>
        </p:spPr>
      </p:pic>
      <p:pic>
        <p:nvPicPr>
          <p:cNvPr id="33806" name="Picture 9"/>
          <p:cNvPicPr>
            <a:picLocks noChangeAspect="1"/>
          </p:cNvPicPr>
          <p:nvPr/>
        </p:nvPicPr>
        <p:blipFill>
          <a:blip r:embed="rId9" cstate="print"/>
          <a:srcRect/>
          <a:stretch>
            <a:fillRect/>
          </a:stretch>
        </p:blipFill>
        <p:spPr bwMode="auto">
          <a:xfrm>
            <a:off x="1174750" y="2159000"/>
            <a:ext cx="2981325" cy="2962275"/>
          </a:xfrm>
          <a:prstGeom prst="rect">
            <a:avLst/>
          </a:prstGeom>
          <a:noFill/>
          <a:ln w="9525">
            <a:noFill/>
            <a:miter lim="800000"/>
            <a:headEnd/>
            <a:tailEnd/>
          </a:ln>
        </p:spPr>
      </p:pic>
      <p:pic>
        <p:nvPicPr>
          <p:cNvPr id="26" name="Picture 25"/>
          <p:cNvPicPr>
            <a:picLocks noChangeAspect="1"/>
          </p:cNvPicPr>
          <p:nvPr/>
        </p:nvPicPr>
        <p:blipFill>
          <a:blip r:embed="rId10" cstate="print"/>
          <a:srcRect/>
          <a:stretch>
            <a:fillRect/>
          </a:stretch>
        </p:blipFill>
        <p:spPr bwMode="auto">
          <a:xfrm>
            <a:off x="5080000" y="2159000"/>
            <a:ext cx="3209925" cy="2962275"/>
          </a:xfrm>
          <a:prstGeom prst="rect">
            <a:avLst/>
          </a:prstGeom>
          <a:noFill/>
          <a:ln w="9525">
            <a:noFill/>
            <a:miter lim="800000"/>
            <a:headEnd/>
            <a:tailEnd/>
          </a:ln>
        </p:spPr>
      </p:pic>
      <p:pic>
        <p:nvPicPr>
          <p:cNvPr id="27" name="Picture 26"/>
          <p:cNvPicPr>
            <a:picLocks noChangeAspect="1"/>
          </p:cNvPicPr>
          <p:nvPr/>
        </p:nvPicPr>
        <p:blipFill>
          <a:blip r:embed="rId11" cstate="print"/>
          <a:srcRect/>
          <a:stretch>
            <a:fillRect/>
          </a:stretch>
        </p:blipFill>
        <p:spPr bwMode="auto">
          <a:xfrm>
            <a:off x="5080000" y="2159000"/>
            <a:ext cx="3209925" cy="2962275"/>
          </a:xfrm>
          <a:prstGeom prst="rect">
            <a:avLst/>
          </a:prstGeom>
          <a:noFill/>
          <a:ln w="9525">
            <a:noFill/>
            <a:miter lim="800000"/>
            <a:headEnd/>
            <a:tailEnd/>
          </a:ln>
        </p:spPr>
      </p:pic>
      <p:pic>
        <p:nvPicPr>
          <p:cNvPr id="28" name="Picture 27"/>
          <p:cNvPicPr>
            <a:picLocks noChangeAspect="1"/>
          </p:cNvPicPr>
          <p:nvPr/>
        </p:nvPicPr>
        <p:blipFill>
          <a:blip r:embed="rId12" cstate="print"/>
          <a:srcRect/>
          <a:stretch>
            <a:fillRect/>
          </a:stretch>
        </p:blipFill>
        <p:spPr bwMode="auto">
          <a:xfrm>
            <a:off x="5080000" y="2159000"/>
            <a:ext cx="3209925" cy="2962275"/>
          </a:xfrm>
          <a:prstGeom prst="rect">
            <a:avLst/>
          </a:prstGeom>
          <a:noFill/>
          <a:ln w="9525">
            <a:noFill/>
            <a:miter lim="800000"/>
            <a:headEnd/>
            <a:tailEnd/>
          </a:ln>
        </p:spPr>
      </p:pic>
      <p:sp>
        <p:nvSpPr>
          <p:cNvPr id="33810" name="Rectangle 28"/>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3811" name="Straight Connector 29"/>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33812" name="Rectangle 3"/>
          <p:cNvSpPr>
            <a:spLocks noGrp="1" noChangeArrowheads="1"/>
          </p:cNvSpPr>
          <p:nvPr>
            <p:ph type="title"/>
          </p:nvPr>
        </p:nvSpPr>
        <p:spPr>
          <a:xfrm>
            <a:off x="566738" y="0"/>
            <a:ext cx="8577262" cy="820738"/>
          </a:xfrm>
        </p:spPr>
        <p:txBody>
          <a:bodyPr/>
          <a:lstStyle/>
          <a:p>
            <a:pPr>
              <a:tabLst>
                <a:tab pos="2917825" algn="l"/>
              </a:tabLst>
            </a:pPr>
            <a:r>
              <a:rPr lang="en-US" dirty="0" smtClean="0">
                <a:solidFill>
                  <a:srgbClr val="69134B"/>
                </a:solidFill>
              </a:rPr>
              <a:t>Summary  </a:t>
            </a:r>
            <a:r>
              <a:rPr lang="en-US" dirty="0" err="1" smtClean="0">
                <a:solidFill>
                  <a:srgbClr val="69134B"/>
                </a:solidFill>
              </a:rPr>
              <a:t>Heckscher</a:t>
            </a:r>
            <a:r>
              <a:rPr lang="en-US" dirty="0" smtClean="0">
                <a:solidFill>
                  <a:srgbClr val="69134B"/>
                </a:solidFill>
              </a:rPr>
              <a:t>-Ohlin Model</a:t>
            </a:r>
          </a:p>
        </p:txBody>
      </p:sp>
      <p:sp>
        <p:nvSpPr>
          <p:cNvPr id="33813" name="Text Box 24"/>
          <p:cNvSpPr txBox="1">
            <a:spLocks noChangeArrowheads="1"/>
          </p:cNvSpPr>
          <p:nvPr/>
        </p:nvSpPr>
        <p:spPr bwMode="auto">
          <a:xfrm>
            <a:off x="3319463" y="1857375"/>
            <a:ext cx="4740275" cy="538163"/>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No-Trade </a:t>
            </a:r>
            <a:r>
              <a:rPr lang="en-US" noProof="1">
                <a:solidFill>
                  <a:srgbClr val="8A3A6A"/>
                </a:solidFill>
              </a:rPr>
              <a:t>Equilibria</a:t>
            </a:r>
            <a:r>
              <a:rPr lang="en-US">
                <a:solidFill>
                  <a:srgbClr val="8A3A6A"/>
                </a:solidFill>
              </a:rPr>
              <a:t> in Home and Foreign  (continued) </a:t>
            </a:r>
          </a:p>
          <a:p>
            <a:endParaRPr lang="en-US"/>
          </a:p>
        </p:txBody>
      </p:sp>
    </p:spTree>
    <p:extLst>
      <p:ext uri="{BB962C8B-B14F-4D97-AF65-F5344CB8AC3E}">
        <p14:creationId xmlns:p14="http://schemas.microsoft.com/office/powerpoint/2010/main" val="307308999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Then</a:t>
            </a:r>
            <a:r>
              <a:rPr lang="it-IT" dirty="0" smtClean="0"/>
              <a:t> </a:t>
            </a:r>
            <a:r>
              <a:rPr lang="it-IT" dirty="0" err="1" smtClean="0"/>
              <a:t>we</a:t>
            </a:r>
            <a:r>
              <a:rPr lang="it-IT" dirty="0" smtClean="0"/>
              <a:t> </a:t>
            </a:r>
            <a:r>
              <a:rPr lang="it-IT" dirty="0" err="1" smtClean="0"/>
              <a:t>opened</a:t>
            </a:r>
            <a:r>
              <a:rPr lang="it-IT" dirty="0" smtClean="0"/>
              <a:t> up to </a:t>
            </a:r>
            <a:r>
              <a:rPr lang="it-IT" dirty="0" err="1" smtClean="0"/>
              <a:t>trade</a:t>
            </a:r>
            <a:r>
              <a:rPr lang="it-IT" dirty="0" smtClean="0"/>
              <a:t> ….</a:t>
            </a:r>
            <a:endParaRPr lang="it-IT" dirty="0"/>
          </a:p>
        </p:txBody>
      </p:sp>
      <p:sp>
        <p:nvSpPr>
          <p:cNvPr id="3" name="Segnaposto contenuto 2"/>
          <p:cNvSpPr>
            <a:spLocks noGrp="1"/>
          </p:cNvSpPr>
          <p:nvPr>
            <p:ph sz="half" idx="1"/>
          </p:nvPr>
        </p:nvSpPr>
        <p:spPr/>
        <p:txBody>
          <a:bodyPr/>
          <a:lstStyle/>
          <a:p>
            <a:endParaRPr lang="it-IT"/>
          </a:p>
        </p:txBody>
      </p:sp>
      <p:sp>
        <p:nvSpPr>
          <p:cNvPr id="4" name="Segnaposto contenuto 3"/>
          <p:cNvSpPr>
            <a:spLocks noGrp="1"/>
          </p:cNvSpPr>
          <p:nvPr>
            <p:ph sz="half" idx="2"/>
          </p:nvPr>
        </p:nvSpPr>
        <p:spPr/>
        <p:txBody>
          <a:bodyPr/>
          <a:lstStyle/>
          <a:p>
            <a:endParaRPr lang="it-IT"/>
          </a:p>
        </p:txBody>
      </p:sp>
    </p:spTree>
    <p:extLst>
      <p:ext uri="{BB962C8B-B14F-4D97-AF65-F5344CB8AC3E}">
        <p14:creationId xmlns:p14="http://schemas.microsoft.com/office/powerpoint/2010/main" val="24834310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2213" name="Rectangle 5"/>
          <p:cNvSpPr>
            <a:spLocks noChangeArrowheads="1"/>
          </p:cNvSpPr>
          <p:nvPr/>
        </p:nvSpPr>
        <p:spPr bwMode="auto">
          <a:xfrm>
            <a:off x="566738" y="747713"/>
            <a:ext cx="7672387"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Free-Trade Equilibrium</a:t>
            </a:r>
          </a:p>
        </p:txBody>
      </p:sp>
      <p:sp>
        <p:nvSpPr>
          <p:cNvPr id="11" name="Rectangle 6"/>
          <p:cNvSpPr>
            <a:spLocks noChangeArrowheads="1"/>
          </p:cNvSpPr>
          <p:nvPr/>
        </p:nvSpPr>
        <p:spPr bwMode="auto">
          <a:xfrm>
            <a:off x="566738" y="1143000"/>
            <a:ext cx="7947025" cy="400050"/>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Home Equilibrium with Free Trade</a:t>
            </a:r>
          </a:p>
        </p:txBody>
      </p:sp>
      <p:grpSp>
        <p:nvGrpSpPr>
          <p:cNvPr id="2" name="Group 39"/>
          <p:cNvGrpSpPr>
            <a:grpSpLocks/>
          </p:cNvGrpSpPr>
          <p:nvPr/>
        </p:nvGrpSpPr>
        <p:grpSpPr bwMode="auto">
          <a:xfrm>
            <a:off x="647700" y="1560513"/>
            <a:ext cx="8220075" cy="5029200"/>
            <a:chOff x="566738" y="2199524"/>
            <a:chExt cx="7805737" cy="4220326"/>
          </a:xfrm>
        </p:grpSpPr>
        <p:sp>
          <p:nvSpPr>
            <p:cNvPr id="35866"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5867" name="Rectangle 17"/>
            <p:cNvSpPr>
              <a:spLocks noChangeArrowheads="1"/>
            </p:cNvSpPr>
            <p:nvPr/>
          </p:nvSpPr>
          <p:spPr bwMode="auto">
            <a:xfrm>
              <a:off x="594807" y="2199524"/>
              <a:ext cx="7772401" cy="26704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2" name="Text Box 7"/>
          <p:cNvSpPr txBox="1">
            <a:spLocks noChangeArrowheads="1"/>
          </p:cNvSpPr>
          <p:nvPr/>
        </p:nvSpPr>
        <p:spPr bwMode="auto">
          <a:xfrm>
            <a:off x="666750" y="1577975"/>
            <a:ext cx="255587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4-3 </a:t>
            </a:r>
            <a:r>
              <a:rPr lang="en-US">
                <a:solidFill>
                  <a:schemeClr val="bg2"/>
                </a:solidFill>
              </a:rPr>
              <a:t>(1 of 2)</a:t>
            </a:r>
          </a:p>
        </p:txBody>
      </p:sp>
      <p:sp>
        <p:nvSpPr>
          <p:cNvPr id="14" name="Rectangle 20"/>
          <p:cNvSpPr>
            <a:spLocks noChangeArrowheads="1"/>
          </p:cNvSpPr>
          <p:nvPr/>
        </p:nvSpPr>
        <p:spPr bwMode="auto">
          <a:xfrm>
            <a:off x="771525" y="1922463"/>
            <a:ext cx="7923213" cy="2932112"/>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6" name="Rectangle 23"/>
          <p:cNvSpPr>
            <a:spLocks noChangeArrowheads="1"/>
          </p:cNvSpPr>
          <p:nvPr/>
        </p:nvSpPr>
        <p:spPr bwMode="auto">
          <a:xfrm>
            <a:off x="719138" y="4940300"/>
            <a:ext cx="4545012" cy="1735138"/>
          </a:xfrm>
          <a:prstGeom prst="rect">
            <a:avLst/>
          </a:prstGeom>
          <a:noFill/>
          <a:ln w="9525">
            <a:noFill/>
            <a:miter lim="800000"/>
            <a:headEnd/>
            <a:tailEnd/>
          </a:ln>
        </p:spPr>
        <p:txBody>
          <a:bodyPr>
            <a:spAutoFit/>
          </a:bodyPr>
          <a:lstStyle/>
          <a:p>
            <a:pPr>
              <a:spcBef>
                <a:spcPct val="10000"/>
              </a:spcBef>
              <a:spcAft>
                <a:spcPct val="10000"/>
              </a:spcAft>
            </a:pPr>
            <a:r>
              <a:rPr lang="es-ES" sz="1600" b="0"/>
              <a:t>At </a:t>
            </a:r>
            <a:r>
              <a:rPr lang="en-US" sz="1600" b="0"/>
              <a:t>the</a:t>
            </a:r>
            <a:r>
              <a:rPr lang="es-ES" sz="1600" b="0"/>
              <a:t> </a:t>
            </a:r>
            <a:r>
              <a:rPr lang="en-US" sz="1600" b="0"/>
              <a:t>free-trade world relative price of computers,</a:t>
            </a:r>
            <a:r>
              <a:rPr lang="en-US" sz="1600" b="0" i="1"/>
              <a:t> (P</a:t>
            </a:r>
            <a:r>
              <a:rPr lang="en-US" sz="1600" b="0" i="1" baseline="-25000"/>
              <a:t>C</a:t>
            </a:r>
            <a:r>
              <a:rPr lang="en-US" sz="1600" b="0" i="1"/>
              <a:t> /P</a:t>
            </a:r>
            <a:r>
              <a:rPr lang="en-US" sz="1600" b="0" i="1" baseline="-25000"/>
              <a:t>S</a:t>
            </a:r>
            <a:r>
              <a:rPr lang="en-US" sz="1600" b="0" i="1"/>
              <a:t>)</a:t>
            </a:r>
            <a:r>
              <a:rPr lang="en-US" sz="1600" b="0" i="1" baseline="30000"/>
              <a:t>W</a:t>
            </a:r>
            <a:r>
              <a:rPr lang="en-US" sz="1600" b="0" i="1"/>
              <a:t>, </a:t>
            </a:r>
          </a:p>
          <a:p>
            <a:pPr>
              <a:spcBef>
                <a:spcPct val="10000"/>
              </a:spcBef>
              <a:spcAft>
                <a:spcPct val="10000"/>
              </a:spcAft>
            </a:pPr>
            <a:r>
              <a:rPr lang="en-US" sz="1600" b="0"/>
              <a:t>Home</a:t>
            </a:r>
            <a:r>
              <a:rPr lang="en-US" sz="1600" b="0" i="1"/>
              <a:t> </a:t>
            </a:r>
            <a:r>
              <a:rPr lang="en-US" sz="1600" b="0"/>
              <a:t>produces at point </a:t>
            </a:r>
            <a:r>
              <a:rPr lang="en-US" sz="1600" b="0" i="1"/>
              <a:t>B </a:t>
            </a:r>
            <a:r>
              <a:rPr lang="en-US" sz="1600" b="0"/>
              <a:t>in panel (a) and consumes at point </a:t>
            </a:r>
            <a:r>
              <a:rPr lang="en-US" sz="1600" b="0" i="1"/>
              <a:t>C,</a:t>
            </a:r>
            <a:r>
              <a:rPr lang="en-US" sz="1600" b="0"/>
              <a:t> </a:t>
            </a:r>
          </a:p>
          <a:p>
            <a:pPr>
              <a:spcBef>
                <a:spcPct val="10000"/>
              </a:spcBef>
              <a:spcAft>
                <a:spcPct val="10000"/>
              </a:spcAft>
            </a:pPr>
            <a:r>
              <a:rPr lang="en-US" sz="1600" b="0"/>
              <a:t>exporting computers and importing shoes.</a:t>
            </a:r>
          </a:p>
          <a:p>
            <a:pPr>
              <a:spcBef>
                <a:spcPct val="10000"/>
              </a:spcBef>
              <a:spcAft>
                <a:spcPct val="10000"/>
              </a:spcAft>
            </a:pPr>
            <a:endParaRPr lang="en-US" sz="1800" b="0" i="1"/>
          </a:p>
        </p:txBody>
      </p:sp>
      <p:sp>
        <p:nvSpPr>
          <p:cNvPr id="17" name="Rectangle 31"/>
          <p:cNvSpPr>
            <a:spLocks noChangeArrowheads="1"/>
          </p:cNvSpPr>
          <p:nvPr/>
        </p:nvSpPr>
        <p:spPr bwMode="auto">
          <a:xfrm>
            <a:off x="5268913" y="4933950"/>
            <a:ext cx="3875087" cy="1606550"/>
          </a:xfrm>
          <a:prstGeom prst="rect">
            <a:avLst/>
          </a:prstGeom>
          <a:noFill/>
          <a:ln w="9525">
            <a:noFill/>
            <a:miter lim="800000"/>
            <a:headEnd/>
            <a:tailEnd/>
          </a:ln>
        </p:spPr>
        <p:txBody>
          <a:bodyPr>
            <a:spAutoFit/>
          </a:bodyPr>
          <a:lstStyle/>
          <a:p>
            <a:pPr>
              <a:spcBef>
                <a:spcPct val="10000"/>
              </a:spcBef>
              <a:spcAft>
                <a:spcPct val="10000"/>
              </a:spcAft>
            </a:pPr>
            <a:r>
              <a:rPr lang="en-US" sz="1600" b="0"/>
              <a:t>Point </a:t>
            </a:r>
            <a:r>
              <a:rPr lang="en-US" sz="1600" b="0" i="1"/>
              <a:t>A </a:t>
            </a:r>
            <a:r>
              <a:rPr lang="en-US" sz="1600" b="0"/>
              <a:t>is the no-trade equilibrium. </a:t>
            </a:r>
          </a:p>
          <a:p>
            <a:pPr>
              <a:spcBef>
                <a:spcPct val="10000"/>
              </a:spcBef>
              <a:spcAft>
                <a:spcPct val="10000"/>
              </a:spcAft>
            </a:pPr>
            <a:r>
              <a:rPr lang="en-US" sz="1600" b="0"/>
              <a:t>The “trade triangle” has a base equal to the Home exports of computers (the difference between the amount produced and the amount consumed with trade, (</a:t>
            </a:r>
            <a:r>
              <a:rPr lang="en-US" sz="1600" b="0" i="1"/>
              <a:t>Q</a:t>
            </a:r>
            <a:r>
              <a:rPr lang="en-US" sz="1600" b="0" i="1" baseline="-25000"/>
              <a:t>C</a:t>
            </a:r>
            <a:r>
              <a:rPr lang="en-US" sz="1600" b="0" baseline="-25000"/>
              <a:t>2</a:t>
            </a:r>
            <a:r>
              <a:rPr lang="en-US" sz="1600" b="0" i="1"/>
              <a:t> − Q</a:t>
            </a:r>
            <a:r>
              <a:rPr lang="en-US" sz="1600" b="0" i="1" baseline="-25000"/>
              <a:t>C</a:t>
            </a:r>
            <a:r>
              <a:rPr lang="en-US" sz="1600" b="0" baseline="-25000"/>
              <a:t>3</a:t>
            </a:r>
            <a:r>
              <a:rPr lang="en-US" sz="1600" b="0"/>
              <a:t>)</a:t>
            </a:r>
            <a:r>
              <a:rPr lang="en-US" sz="1600" b="0" i="1"/>
              <a:t>.</a:t>
            </a:r>
            <a:endParaRPr lang="en-US" sz="1600" b="0"/>
          </a:p>
        </p:txBody>
      </p:sp>
      <p:pic>
        <p:nvPicPr>
          <p:cNvPr id="31" name="Picture 30"/>
          <p:cNvPicPr>
            <a:picLocks noChangeAspect="1"/>
          </p:cNvPicPr>
          <p:nvPr/>
        </p:nvPicPr>
        <p:blipFill>
          <a:blip r:embed="rId3" cstate="print"/>
          <a:srcRect/>
          <a:stretch>
            <a:fillRect/>
          </a:stretch>
        </p:blipFill>
        <p:spPr bwMode="auto">
          <a:xfrm>
            <a:off x="1096963" y="1924050"/>
            <a:ext cx="3305175" cy="2924175"/>
          </a:xfrm>
          <a:prstGeom prst="rect">
            <a:avLst/>
          </a:prstGeom>
          <a:noFill/>
          <a:ln w="9525">
            <a:noFill/>
            <a:miter lim="800000"/>
            <a:headEnd/>
            <a:tailEnd/>
          </a:ln>
        </p:spPr>
      </p:pic>
      <p:pic>
        <p:nvPicPr>
          <p:cNvPr id="23" name="Picture 22"/>
          <p:cNvPicPr>
            <a:picLocks noChangeAspect="1"/>
          </p:cNvPicPr>
          <p:nvPr/>
        </p:nvPicPr>
        <p:blipFill>
          <a:blip r:embed="rId4" cstate="print"/>
          <a:srcRect/>
          <a:stretch>
            <a:fillRect/>
          </a:stretch>
        </p:blipFill>
        <p:spPr bwMode="auto">
          <a:xfrm>
            <a:off x="1096963" y="1924050"/>
            <a:ext cx="3305175" cy="2924175"/>
          </a:xfrm>
          <a:prstGeom prst="rect">
            <a:avLst/>
          </a:prstGeom>
          <a:noFill/>
          <a:ln w="9525">
            <a:noFill/>
            <a:miter lim="800000"/>
            <a:headEnd/>
            <a:tailEnd/>
          </a:ln>
        </p:spPr>
      </p:pic>
      <p:pic>
        <p:nvPicPr>
          <p:cNvPr id="22" name="Picture 21"/>
          <p:cNvPicPr>
            <a:picLocks noChangeAspect="1"/>
          </p:cNvPicPr>
          <p:nvPr/>
        </p:nvPicPr>
        <p:blipFill>
          <a:blip r:embed="rId5" cstate="print"/>
          <a:srcRect/>
          <a:stretch>
            <a:fillRect/>
          </a:stretch>
        </p:blipFill>
        <p:spPr bwMode="auto">
          <a:xfrm>
            <a:off x="1096963" y="1924050"/>
            <a:ext cx="3305175" cy="2924175"/>
          </a:xfrm>
          <a:prstGeom prst="rect">
            <a:avLst/>
          </a:prstGeom>
          <a:noFill/>
          <a:ln w="9525">
            <a:noFill/>
            <a:miter lim="800000"/>
            <a:headEnd/>
            <a:tailEnd/>
          </a:ln>
        </p:spPr>
      </p:pic>
      <p:pic>
        <p:nvPicPr>
          <p:cNvPr id="6" name="Picture 5"/>
          <p:cNvPicPr>
            <a:picLocks noChangeAspect="1"/>
          </p:cNvPicPr>
          <p:nvPr/>
        </p:nvPicPr>
        <p:blipFill>
          <a:blip r:embed="rId6" cstate="print"/>
          <a:srcRect/>
          <a:stretch>
            <a:fillRect/>
          </a:stretch>
        </p:blipFill>
        <p:spPr bwMode="auto">
          <a:xfrm>
            <a:off x="1096963" y="1924050"/>
            <a:ext cx="3305175" cy="2924175"/>
          </a:xfrm>
          <a:prstGeom prst="rect">
            <a:avLst/>
          </a:prstGeom>
          <a:noFill/>
          <a:ln w="9525">
            <a:noFill/>
            <a:miter lim="800000"/>
            <a:headEnd/>
            <a:tailEnd/>
          </a:ln>
        </p:spPr>
      </p:pic>
      <p:pic>
        <p:nvPicPr>
          <p:cNvPr id="24" name="Picture 23"/>
          <p:cNvPicPr>
            <a:picLocks noChangeAspect="1"/>
          </p:cNvPicPr>
          <p:nvPr/>
        </p:nvPicPr>
        <p:blipFill>
          <a:blip r:embed="rId7" cstate="print"/>
          <a:srcRect/>
          <a:stretch>
            <a:fillRect/>
          </a:stretch>
        </p:blipFill>
        <p:spPr bwMode="auto">
          <a:xfrm>
            <a:off x="1096963" y="1924050"/>
            <a:ext cx="3305175" cy="2924175"/>
          </a:xfrm>
          <a:prstGeom prst="rect">
            <a:avLst/>
          </a:prstGeom>
          <a:noFill/>
          <a:ln w="9525">
            <a:noFill/>
            <a:miter lim="800000"/>
            <a:headEnd/>
            <a:tailEnd/>
          </a:ln>
        </p:spPr>
      </p:pic>
      <p:pic>
        <p:nvPicPr>
          <p:cNvPr id="25" name="Picture 24"/>
          <p:cNvPicPr>
            <a:picLocks noChangeAspect="1"/>
          </p:cNvPicPr>
          <p:nvPr/>
        </p:nvPicPr>
        <p:blipFill>
          <a:blip r:embed="rId8" cstate="print"/>
          <a:srcRect/>
          <a:stretch>
            <a:fillRect/>
          </a:stretch>
        </p:blipFill>
        <p:spPr bwMode="auto">
          <a:xfrm>
            <a:off x="1096963" y="1924050"/>
            <a:ext cx="3305175" cy="2924175"/>
          </a:xfrm>
          <a:prstGeom prst="rect">
            <a:avLst/>
          </a:prstGeom>
          <a:noFill/>
          <a:ln w="9525">
            <a:noFill/>
            <a:miter lim="800000"/>
            <a:headEnd/>
            <a:tailEnd/>
          </a:ln>
        </p:spPr>
      </p:pic>
      <p:pic>
        <p:nvPicPr>
          <p:cNvPr id="862209" name="Picture 862208"/>
          <p:cNvPicPr>
            <a:picLocks noChangeAspect="1"/>
          </p:cNvPicPr>
          <p:nvPr/>
        </p:nvPicPr>
        <p:blipFill>
          <a:blip r:embed="rId9" cstate="print"/>
          <a:srcRect/>
          <a:stretch>
            <a:fillRect/>
          </a:stretch>
        </p:blipFill>
        <p:spPr bwMode="auto">
          <a:xfrm>
            <a:off x="1096963" y="1924050"/>
            <a:ext cx="3305175" cy="2924175"/>
          </a:xfrm>
          <a:prstGeom prst="rect">
            <a:avLst/>
          </a:prstGeom>
          <a:noFill/>
          <a:ln w="9525">
            <a:noFill/>
            <a:miter lim="800000"/>
            <a:headEnd/>
            <a:tailEnd/>
          </a:ln>
        </p:spPr>
      </p:pic>
      <p:pic>
        <p:nvPicPr>
          <p:cNvPr id="26" name="Picture 25"/>
          <p:cNvPicPr>
            <a:picLocks noChangeAspect="1"/>
          </p:cNvPicPr>
          <p:nvPr/>
        </p:nvPicPr>
        <p:blipFill>
          <a:blip r:embed="rId10" cstate="print"/>
          <a:srcRect/>
          <a:stretch>
            <a:fillRect/>
          </a:stretch>
        </p:blipFill>
        <p:spPr bwMode="auto">
          <a:xfrm>
            <a:off x="1096963" y="1924050"/>
            <a:ext cx="3305175" cy="2924175"/>
          </a:xfrm>
          <a:prstGeom prst="rect">
            <a:avLst/>
          </a:prstGeom>
          <a:noFill/>
          <a:ln w="9525">
            <a:noFill/>
            <a:miter lim="800000"/>
            <a:headEnd/>
            <a:tailEnd/>
          </a:ln>
        </p:spPr>
      </p:pic>
      <p:pic>
        <p:nvPicPr>
          <p:cNvPr id="27" name="Picture 26"/>
          <p:cNvPicPr>
            <a:picLocks noChangeAspect="1"/>
          </p:cNvPicPr>
          <p:nvPr/>
        </p:nvPicPr>
        <p:blipFill>
          <a:blip r:embed="rId11" cstate="print"/>
          <a:srcRect/>
          <a:stretch>
            <a:fillRect/>
          </a:stretch>
        </p:blipFill>
        <p:spPr bwMode="auto">
          <a:xfrm>
            <a:off x="1096963" y="1924050"/>
            <a:ext cx="3305175" cy="2924175"/>
          </a:xfrm>
          <a:prstGeom prst="rect">
            <a:avLst/>
          </a:prstGeom>
          <a:noFill/>
          <a:ln w="9525">
            <a:noFill/>
            <a:miter lim="800000"/>
            <a:headEnd/>
            <a:tailEnd/>
          </a:ln>
        </p:spPr>
      </p:pic>
      <p:pic>
        <p:nvPicPr>
          <p:cNvPr id="29" name="Picture 28"/>
          <p:cNvPicPr>
            <a:picLocks noChangeAspect="1"/>
          </p:cNvPicPr>
          <p:nvPr/>
        </p:nvPicPr>
        <p:blipFill>
          <a:blip r:embed="rId12" cstate="print"/>
          <a:srcRect/>
          <a:stretch>
            <a:fillRect/>
          </a:stretch>
        </p:blipFill>
        <p:spPr bwMode="auto">
          <a:xfrm>
            <a:off x="1096963" y="1924050"/>
            <a:ext cx="3305175" cy="2924175"/>
          </a:xfrm>
          <a:prstGeom prst="rect">
            <a:avLst/>
          </a:prstGeom>
          <a:noFill/>
          <a:ln w="9525">
            <a:noFill/>
            <a:miter lim="800000"/>
            <a:headEnd/>
            <a:tailEnd/>
          </a:ln>
        </p:spPr>
      </p:pic>
      <p:pic>
        <p:nvPicPr>
          <p:cNvPr id="30" name="Picture 29"/>
          <p:cNvPicPr>
            <a:picLocks noChangeAspect="1"/>
          </p:cNvPicPr>
          <p:nvPr/>
        </p:nvPicPr>
        <p:blipFill>
          <a:blip r:embed="rId13" cstate="print"/>
          <a:srcRect/>
          <a:stretch>
            <a:fillRect/>
          </a:stretch>
        </p:blipFill>
        <p:spPr bwMode="auto">
          <a:xfrm>
            <a:off x="1096963" y="1924050"/>
            <a:ext cx="3305175" cy="2924175"/>
          </a:xfrm>
          <a:prstGeom prst="rect">
            <a:avLst/>
          </a:prstGeom>
          <a:noFill/>
          <a:ln w="9525">
            <a:noFill/>
            <a:miter lim="800000"/>
            <a:headEnd/>
            <a:tailEnd/>
          </a:ln>
        </p:spPr>
      </p:pic>
      <p:pic>
        <p:nvPicPr>
          <p:cNvPr id="862208" name="Picture 862207"/>
          <p:cNvPicPr>
            <a:picLocks noChangeAspect="1"/>
          </p:cNvPicPr>
          <p:nvPr/>
        </p:nvPicPr>
        <p:blipFill>
          <a:blip r:embed="rId14" cstate="print"/>
          <a:srcRect/>
          <a:stretch>
            <a:fillRect/>
          </a:stretch>
        </p:blipFill>
        <p:spPr bwMode="auto">
          <a:xfrm>
            <a:off x="1025525" y="1968500"/>
            <a:ext cx="3305175" cy="2924175"/>
          </a:xfrm>
          <a:prstGeom prst="rect">
            <a:avLst/>
          </a:prstGeom>
          <a:noFill/>
          <a:ln w="9525">
            <a:noFill/>
            <a:miter lim="800000"/>
            <a:headEnd/>
            <a:tailEnd/>
          </a:ln>
        </p:spPr>
      </p:pic>
      <p:pic>
        <p:nvPicPr>
          <p:cNvPr id="862210" name="Picture 862209"/>
          <p:cNvPicPr>
            <a:picLocks noChangeAspect="1"/>
          </p:cNvPicPr>
          <p:nvPr/>
        </p:nvPicPr>
        <p:blipFill>
          <a:blip r:embed="rId15" cstate="print"/>
          <a:srcRect/>
          <a:stretch>
            <a:fillRect/>
          </a:stretch>
        </p:blipFill>
        <p:spPr bwMode="auto">
          <a:xfrm>
            <a:off x="5249863" y="1924050"/>
            <a:ext cx="2952750" cy="2924175"/>
          </a:xfrm>
          <a:prstGeom prst="rect">
            <a:avLst/>
          </a:prstGeom>
          <a:noFill/>
          <a:ln w="9525">
            <a:noFill/>
            <a:miter lim="800000"/>
            <a:headEnd/>
            <a:tailEnd/>
          </a:ln>
        </p:spPr>
      </p:pic>
      <p:pic>
        <p:nvPicPr>
          <p:cNvPr id="862212" name="Picture 862211"/>
          <p:cNvPicPr>
            <a:picLocks noChangeAspect="1"/>
          </p:cNvPicPr>
          <p:nvPr/>
        </p:nvPicPr>
        <p:blipFill>
          <a:blip r:embed="rId16" cstate="print"/>
          <a:srcRect/>
          <a:stretch>
            <a:fillRect/>
          </a:stretch>
        </p:blipFill>
        <p:spPr bwMode="auto">
          <a:xfrm>
            <a:off x="5249863" y="1924050"/>
            <a:ext cx="2952750" cy="2924175"/>
          </a:xfrm>
          <a:prstGeom prst="rect">
            <a:avLst/>
          </a:prstGeom>
          <a:noFill/>
          <a:ln w="9525">
            <a:noFill/>
            <a:miter lim="800000"/>
            <a:headEnd/>
            <a:tailEnd/>
          </a:ln>
        </p:spPr>
      </p:pic>
      <p:sp>
        <p:nvSpPr>
          <p:cNvPr id="35862" name="Rectangle 31"/>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5863" name="Straight Connector 32"/>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35864"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tabLst>
                <a:tab pos="2917825" algn="l"/>
              </a:tabLst>
            </a:pPr>
            <a:r>
              <a:rPr lang="en-US" sz="2400" dirty="0" smtClean="0">
                <a:solidFill>
                  <a:srgbClr val="69134B"/>
                </a:solidFill>
              </a:rPr>
              <a:t>Summary:  </a:t>
            </a:r>
            <a:r>
              <a:rPr lang="en-US" sz="2400" dirty="0" err="1">
                <a:solidFill>
                  <a:srgbClr val="69134B"/>
                </a:solidFill>
              </a:rPr>
              <a:t>Heckscher</a:t>
            </a:r>
            <a:r>
              <a:rPr lang="en-US" sz="2400" dirty="0">
                <a:solidFill>
                  <a:srgbClr val="69134B"/>
                </a:solidFill>
              </a:rPr>
              <a:t>-Ohlin Model</a:t>
            </a:r>
          </a:p>
        </p:txBody>
      </p:sp>
      <p:sp>
        <p:nvSpPr>
          <p:cNvPr id="35865" name="Text Box 28"/>
          <p:cNvSpPr txBox="1">
            <a:spLocks noChangeArrowheads="1"/>
          </p:cNvSpPr>
          <p:nvPr/>
        </p:nvSpPr>
        <p:spPr bwMode="auto">
          <a:xfrm>
            <a:off x="3305175" y="1538288"/>
            <a:ext cx="4035425" cy="538162"/>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International Free-Trade Equilibrium at Home </a:t>
            </a:r>
          </a:p>
          <a:p>
            <a:endParaRPr lang="en-US"/>
          </a:p>
        </p:txBody>
      </p:sp>
    </p:spTree>
    <p:extLst>
      <p:ext uri="{BB962C8B-B14F-4D97-AF65-F5344CB8AC3E}">
        <p14:creationId xmlns:p14="http://schemas.microsoft.com/office/powerpoint/2010/main" val="65272616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041414" y="285728"/>
            <a:ext cx="1102586" cy="1200329"/>
          </a:xfrm>
          <a:prstGeom prst="rect">
            <a:avLst/>
          </a:prstGeom>
          <a:noFill/>
        </p:spPr>
        <p:txBody>
          <a:bodyPr wrap="square" rtlCol="0">
            <a:spAutoFit/>
          </a:bodyPr>
          <a:lstStyle/>
          <a:p>
            <a:r>
              <a:rPr lang="en-GB" dirty="0">
                <a:solidFill>
                  <a:srgbClr val="000099"/>
                </a:solidFill>
                <a:effectLst>
                  <a:outerShdw blurRad="38100" dist="38100" dir="2700000" algn="tl">
                    <a:srgbClr val="C0C0C0"/>
                  </a:outerShdw>
                </a:effectLst>
              </a:rPr>
              <a:t>Plan of the </a:t>
            </a:r>
          </a:p>
          <a:p>
            <a:r>
              <a:rPr lang="en-GB" dirty="0">
                <a:solidFill>
                  <a:srgbClr val="000099"/>
                </a:solidFill>
                <a:effectLst>
                  <a:outerShdw blurRad="38100" dist="38100" dir="2700000" algn="tl">
                    <a:srgbClr val="C0C0C0"/>
                  </a:outerShdw>
                </a:effectLst>
              </a:rPr>
              <a:t>course/lectures</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2829689794"/>
              </p:ext>
            </p:extLst>
          </p:nvPr>
        </p:nvGraphicFramePr>
        <p:xfrm>
          <a:off x="642911" y="116632"/>
          <a:ext cx="7072362" cy="6840760"/>
        </p:xfrm>
        <a:graphic>
          <a:graphicData uri="http://schemas.openxmlformats.org/drawingml/2006/table">
            <a:tbl>
              <a:tblPr/>
              <a:tblGrid>
                <a:gridCol w="947962"/>
                <a:gridCol w="1035579"/>
                <a:gridCol w="266369"/>
                <a:gridCol w="4822452"/>
              </a:tblGrid>
              <a:tr h="179055">
                <a:tc gridSpan="4">
                  <a:txBody>
                    <a:bodyPr/>
                    <a:lstStyle/>
                    <a:p>
                      <a:pPr>
                        <a:lnSpc>
                          <a:spcPct val="115000"/>
                        </a:lnSpc>
                        <a:spcAft>
                          <a:spcPts val="0"/>
                        </a:spcAft>
                      </a:pPr>
                      <a:r>
                        <a:rPr lang="en-GB" sz="1400" b="1" kern="50" dirty="0">
                          <a:effectLst/>
                          <a:latin typeface="Times New Roman"/>
                          <a:ea typeface="SimSun"/>
                          <a:cs typeface="Lucida Sans"/>
                        </a:rPr>
                        <a:t>International </a:t>
                      </a:r>
                      <a:r>
                        <a:rPr lang="en-GB" sz="1400" b="1" kern="50" dirty="0" smtClean="0">
                          <a:effectLst/>
                          <a:latin typeface="Times New Roman"/>
                          <a:ea typeface="SimSun"/>
                          <a:cs typeface="Lucida Sans"/>
                        </a:rPr>
                        <a:t>Trade, September 16</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r>
                        <a:rPr lang="en-GB" sz="1400" b="1" kern="50" dirty="0">
                          <a:effectLst/>
                          <a:latin typeface="Times New Roman"/>
                          <a:ea typeface="SimSun"/>
                          <a:cs typeface="Lucida Sans"/>
                        </a:rPr>
                        <a:t>December </a:t>
                      </a:r>
                      <a:r>
                        <a:rPr lang="en-GB" sz="1400" b="1" kern="50" dirty="0" smtClean="0">
                          <a:effectLst/>
                          <a:latin typeface="Times New Roman"/>
                          <a:ea typeface="SimSun"/>
                          <a:cs typeface="Lucida Sans"/>
                        </a:rPr>
                        <a:t>8</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1</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16/9</a:t>
                      </a: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The main issues </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2</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19/9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Introduction, 2 detailed presentation of the course</a:t>
                      </a:r>
                      <a:endParaRPr lang="it-IT" sz="1400" kern="5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3</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23/9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a:solidFill>
                            <a:srgbClr val="FF0000"/>
                          </a:solidFill>
                          <a:effectLst/>
                          <a:latin typeface="Times New Roman"/>
                          <a:ea typeface="SimSun"/>
                          <a:cs typeface="Lucida Sans"/>
                        </a:rPr>
                        <a:t>Introduction, 3; Measuring globalization</a:t>
                      </a:r>
                      <a:endParaRPr lang="it-IT" sz="1400" kern="5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4</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26/9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Measuring Globalization, </a:t>
                      </a:r>
                      <a:r>
                        <a:rPr lang="en-GB" sz="1400" b="1" kern="50" dirty="0" smtClean="0">
                          <a:solidFill>
                            <a:srgbClr val="FF0000"/>
                          </a:solidFill>
                          <a:effectLst/>
                          <a:latin typeface="Times New Roman"/>
                          <a:ea typeface="SimSun"/>
                          <a:cs typeface="Lucida Sans"/>
                        </a:rPr>
                        <a:t>(VA)</a:t>
                      </a:r>
                      <a:r>
                        <a:rPr lang="en-GB" sz="1400" b="1" kern="50" baseline="0" dirty="0" smtClean="0">
                          <a:solidFill>
                            <a:srgbClr val="FF0000"/>
                          </a:solidFill>
                          <a:effectLst/>
                          <a:latin typeface="Times New Roman"/>
                          <a:ea typeface="SimSun"/>
                          <a:cs typeface="Lucida Sans"/>
                        </a:rPr>
                        <a:t> and overview of models</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5</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30/9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Overview trade models (Bernard et al 2007; 2011)</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6</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Gravity model</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it-IT" sz="1400" b="1" kern="50" dirty="0" err="1" smtClean="0">
                          <a:solidFill>
                            <a:srgbClr val="FF0000"/>
                          </a:solidFill>
                          <a:effectLst/>
                          <a:latin typeface="Times New Roman"/>
                          <a:ea typeface="SimSun"/>
                          <a:cs typeface="Lucida Sans"/>
                        </a:rPr>
                        <a:t>Gravity</a:t>
                      </a:r>
                      <a:r>
                        <a:rPr lang="it-IT" sz="1400" b="1" kern="50" dirty="0" smtClean="0">
                          <a:solidFill>
                            <a:srgbClr val="FF0000"/>
                          </a:solidFill>
                          <a:effectLst/>
                          <a:latin typeface="Times New Roman"/>
                          <a:ea typeface="SimSun"/>
                          <a:cs typeface="Lucida Sans"/>
                        </a:rPr>
                        <a:t>,</a:t>
                      </a:r>
                      <a:r>
                        <a:rPr lang="it-IT" sz="1400" b="1" kern="50" baseline="0" dirty="0" smtClean="0">
                          <a:solidFill>
                            <a:srgbClr val="FF0000"/>
                          </a:solidFill>
                          <a:effectLst/>
                          <a:latin typeface="Times New Roman"/>
                          <a:ea typeface="SimSun"/>
                          <a:cs typeface="Lucida Sans"/>
                        </a:rPr>
                        <a:t> </a:t>
                      </a:r>
                      <a:r>
                        <a:rPr lang="it-IT" sz="1400" b="1" kern="50" baseline="0" dirty="0" err="1" smtClean="0">
                          <a:solidFill>
                            <a:srgbClr val="FF0000"/>
                          </a:solidFill>
                          <a:effectLst/>
                          <a:latin typeface="Times New Roman"/>
                          <a:ea typeface="SimSun"/>
                          <a:cs typeface="Lucida Sans"/>
                        </a:rPr>
                        <a:t>Melitz</a:t>
                      </a:r>
                      <a:r>
                        <a:rPr lang="it-IT" sz="1400" b="1" kern="50" baseline="0" dirty="0" smtClean="0">
                          <a:solidFill>
                            <a:srgbClr val="FF0000"/>
                          </a:solidFill>
                          <a:effectLst/>
                          <a:latin typeface="Times New Roman"/>
                          <a:ea typeface="SimSun"/>
                          <a:cs typeface="Lucida Sans"/>
                        </a:rPr>
                        <a:t> intro</a:t>
                      </a:r>
                      <a:endParaRPr lang="en-GB" sz="1400" b="1"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8</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highlight>
                            <a:srgbClr val="FFFF00"/>
                          </a:highligh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Melitz</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9</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14/10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Trade models: </a:t>
                      </a:r>
                      <a:r>
                        <a:rPr lang="en-GB" sz="1400" b="1" kern="50" dirty="0" smtClean="0">
                          <a:solidFill>
                            <a:srgbClr val="FF0000"/>
                          </a:solidFill>
                          <a:effectLst/>
                          <a:latin typeface="Times New Roman"/>
                          <a:ea typeface="SimSun"/>
                          <a:cs typeface="Lucida Sans"/>
                        </a:rPr>
                        <a:t>Ricardo</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17/10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rgbClr val="FF0000"/>
                          </a:solidFill>
                          <a:effectLst/>
                          <a:latin typeface="Times New Roman"/>
                          <a:ea typeface="SimSun"/>
                          <a:cs typeface="Lucida Sans"/>
                        </a:rPr>
                        <a:t>Trade</a:t>
                      </a:r>
                      <a:r>
                        <a:rPr lang="it-IT" sz="1400" b="1" kern="50" dirty="0" smtClean="0">
                          <a:solidFill>
                            <a:srgbClr val="FF0000"/>
                          </a:solidFill>
                          <a:effectLst/>
                          <a:latin typeface="Times New Roman"/>
                          <a:ea typeface="SimSun"/>
                          <a:cs typeface="Lucida Sans"/>
                        </a:rPr>
                        <a:t> </a:t>
                      </a:r>
                      <a:r>
                        <a:rPr lang="it-IT" sz="1400" b="1" kern="50" dirty="0" err="1" smtClean="0">
                          <a:solidFill>
                            <a:srgbClr val="FF0000"/>
                          </a:solidFill>
                          <a:effectLst/>
                          <a:latin typeface="Times New Roman"/>
                          <a:ea typeface="SimSun"/>
                          <a:cs typeface="Lucida Sans"/>
                        </a:rPr>
                        <a:t>models</a:t>
                      </a:r>
                      <a:r>
                        <a:rPr lang="it-IT" sz="1400" b="1" kern="50" dirty="0" smtClean="0">
                          <a:solidFill>
                            <a:srgbClr val="FF0000"/>
                          </a:solidFill>
                          <a:effectLst/>
                          <a:latin typeface="Times New Roman"/>
                          <a:ea typeface="SimSun"/>
                          <a:cs typeface="Lucida Sans"/>
                        </a:rPr>
                        <a:t>: Ricardo and H-O</a:t>
                      </a:r>
                      <a:endParaRPr lang="en-GB" sz="1400" b="1"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11</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21/10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 Trade models: </a:t>
                      </a:r>
                      <a:r>
                        <a:rPr lang="en-GB" sz="1400" b="1" kern="50" dirty="0" smtClean="0">
                          <a:solidFill>
                            <a:srgbClr val="FF0000"/>
                          </a:solidFill>
                          <a:effectLst/>
                          <a:latin typeface="Times New Roman"/>
                          <a:ea typeface="SimSun"/>
                          <a:cs typeface="Lucida Sans"/>
                        </a:rPr>
                        <a:t>H-O,2, </a:t>
                      </a:r>
                      <a:r>
                        <a:rPr lang="en-GB" sz="1400" b="1" kern="50" dirty="0" err="1" smtClean="0">
                          <a:solidFill>
                            <a:srgbClr val="FF0000"/>
                          </a:solidFill>
                          <a:effectLst/>
                          <a:latin typeface="Times New Roman"/>
                          <a:ea typeface="SimSun"/>
                          <a:cs typeface="Lucida Sans"/>
                        </a:rPr>
                        <a:t>Leontieff</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12</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24/10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highlight>
                            <a:srgbClr val="00FF00"/>
                          </a:highligh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effectLst/>
                          <a:latin typeface="Times New Roman"/>
                          <a:ea typeface="SimSun"/>
                          <a:cs typeface="Lucida Sans"/>
                        </a:rPr>
                        <a:t>H-O, end, Trade </a:t>
                      </a:r>
                      <a:r>
                        <a:rPr lang="en-GB" sz="1400" b="1" kern="50" dirty="0">
                          <a:effectLst/>
                          <a:latin typeface="Times New Roman"/>
                          <a:ea typeface="SimSun"/>
                          <a:cs typeface="Lucida Sans"/>
                        </a:rPr>
                        <a:t>and Imperfect competition, 1</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13</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and imperfect competition, </a:t>
                      </a:r>
                      <a:r>
                        <a:rPr lang="en-GB" sz="1400" b="1" kern="50" dirty="0" smtClean="0">
                          <a:effectLst/>
                          <a:latin typeface="Times New Roman"/>
                          <a:ea typeface="SimSun"/>
                          <a:cs typeface="Lucida Sans"/>
                        </a:rPr>
                        <a:t>end</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14</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31/10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it-IT" sz="1400" b="1" kern="50" dirty="0" err="1" smtClean="0">
                          <a:solidFill>
                            <a:srgbClr val="FF0000"/>
                          </a:solidFill>
                          <a:effectLst/>
                          <a:latin typeface="+mn-lt"/>
                          <a:ea typeface="SimSun"/>
                          <a:cs typeface="Lucida Sans"/>
                        </a:rPr>
                        <a:t>Mid</a:t>
                      </a:r>
                      <a:r>
                        <a:rPr lang="it-IT" sz="1400" b="1" kern="50" dirty="0" smtClean="0">
                          <a:solidFill>
                            <a:srgbClr val="FF0000"/>
                          </a:solidFill>
                          <a:effectLst/>
                          <a:latin typeface="+mn-lt"/>
                          <a:ea typeface="SimSun"/>
                          <a:cs typeface="Lucida Sans"/>
                        </a:rPr>
                        <a:t> </a:t>
                      </a:r>
                      <a:r>
                        <a:rPr lang="it-IT" sz="1400" b="1" kern="50" dirty="0" err="1" smtClean="0">
                          <a:solidFill>
                            <a:srgbClr val="FF0000"/>
                          </a:solidFill>
                          <a:effectLst/>
                          <a:latin typeface="+mn-lt"/>
                          <a:ea typeface="SimSun"/>
                          <a:cs typeface="Lucida Sans"/>
                        </a:rPr>
                        <a:t>term</a:t>
                      </a:r>
                      <a:r>
                        <a:rPr lang="en-GB" sz="1400" b="1" kern="50" dirty="0" smtClean="0">
                          <a:solidFill>
                            <a:srgbClr val="FF0000"/>
                          </a:solidFill>
                          <a:effectLst/>
                          <a:latin typeface="+mn-lt"/>
                          <a:ea typeface="SimSun"/>
                          <a:cs typeface="Lucida Sans"/>
                        </a:rPr>
                        <a:t> (indicators, gravity, Ricardo, H-O, imp. Comp)</a:t>
                      </a:r>
                      <a:endParaRPr lang="it-IT" sz="1400" kern="50" dirty="0" smtClean="0">
                        <a:effectLst/>
                        <a:latin typeface="+mn-lt"/>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15</a:t>
                      </a:r>
                      <a:endParaRPr lang="en-US"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4/11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Hysteresis, Heterogeneous firms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16</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7/11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highlight>
                            <a:srgbClr val="FFFF00"/>
                          </a:highligh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The Melitz model</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17</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11/11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en-GB" sz="1400" b="1" kern="50" dirty="0" smtClean="0">
                          <a:solidFill>
                            <a:schemeClr val="tx1"/>
                          </a:solidFill>
                          <a:effectLst/>
                          <a:latin typeface="Times New Roman"/>
                          <a:ea typeface="SimSun"/>
                          <a:cs typeface="Lucida Sans"/>
                        </a:rPr>
                        <a:t>Networks of </a:t>
                      </a:r>
                      <a:r>
                        <a:rPr lang="en-GB" sz="1400" b="1" kern="50" dirty="0" err="1" smtClean="0">
                          <a:solidFill>
                            <a:schemeClr val="tx1"/>
                          </a:solidFill>
                          <a:effectLst/>
                          <a:latin typeface="Times New Roman"/>
                          <a:ea typeface="SimSun"/>
                          <a:cs typeface="Lucida Sans"/>
                        </a:rPr>
                        <a:t>tradeFDI</a:t>
                      </a:r>
                      <a:r>
                        <a:rPr lang="en-GB" sz="1400" b="1" kern="50" dirty="0" smtClean="0">
                          <a:solidFill>
                            <a:schemeClr val="tx1"/>
                          </a:solidFill>
                          <a:effectLst/>
                          <a:latin typeface="Times New Roman"/>
                          <a:ea typeface="SimSun"/>
                          <a:cs typeface="Lucida Sans"/>
                        </a:rPr>
                        <a:t>/migrants</a:t>
                      </a:r>
                      <a:endParaRPr lang="it-IT" sz="1400" b="1"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18</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14/11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OLI theory</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19</a:t>
                      </a:r>
                      <a:endParaRPr lang="en-US"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18/11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Offshoring/trade in tasks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20</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policy</a:t>
                      </a:r>
                      <a:endParaRPr lang="en-GB" sz="1400" b="1"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21</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25/11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policy- </a:t>
                      </a:r>
                      <a:r>
                        <a:rPr lang="it-IT" sz="1400" b="1" kern="50" dirty="0" err="1" smtClean="0">
                          <a:solidFill>
                            <a:schemeClr val="tx1"/>
                          </a:solidFill>
                          <a:effectLst/>
                          <a:latin typeface="Times New Roman"/>
                          <a:ea typeface="SimSun"/>
                          <a:cs typeface="Lucida Sans"/>
                        </a:rPr>
                        <a:t>trade</a:t>
                      </a:r>
                      <a:r>
                        <a:rPr lang="it-IT" sz="1400" b="1" kern="50" dirty="0" smtClean="0">
                          <a:solidFill>
                            <a:schemeClr val="tx1"/>
                          </a:solidFill>
                          <a:effectLst/>
                          <a:latin typeface="Times New Roman"/>
                          <a:ea typeface="SimSun"/>
                          <a:cs typeface="Lucida Sans"/>
                        </a:rPr>
                        <a:t> </a:t>
                      </a:r>
                      <a:r>
                        <a:rPr lang="it-IT" sz="1400" b="1" kern="50" dirty="0" err="1" smtClean="0">
                          <a:solidFill>
                            <a:schemeClr val="tx1"/>
                          </a:solidFill>
                          <a:effectLst/>
                          <a:latin typeface="Times New Roman"/>
                          <a:ea typeface="SimSun"/>
                          <a:cs typeface="Lucida Sans"/>
                        </a:rPr>
                        <a:t>wars</a:t>
                      </a:r>
                      <a:endParaRPr lang="en-GB" sz="1400" b="1" kern="50" dirty="0" smtClean="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22</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China and India (BRICS)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23</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2/12</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a:effectLst/>
                          <a:latin typeface="Times New Roman"/>
                          <a:ea typeface="SimSun"/>
                          <a:cs typeface="Lucida Sans"/>
                        </a:rPr>
                        <a:t>Granularity</a:t>
                      </a:r>
                      <a:r>
                        <a:rPr lang="it-IT" sz="1400" b="1" kern="50" dirty="0">
                          <a:effectLst/>
                          <a:latin typeface="Times New Roman"/>
                          <a:ea typeface="SimSun"/>
                          <a:cs typeface="Lucida Sans"/>
                        </a:rPr>
                        <a:t> and aggregate shocks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316">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24</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5/12</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smtClean="0">
                          <a:effectLst/>
                          <a:latin typeface="Times New Roman"/>
                          <a:ea typeface="SimSun"/>
                          <a:cs typeface="Lucida Sans"/>
                        </a:rPr>
                        <a:t>Final</a:t>
                      </a:r>
                      <a:r>
                        <a:rPr lang="it-IT" sz="1400" b="1" kern="50" dirty="0" smtClean="0">
                          <a:effectLst/>
                          <a:latin typeface="Times New Roman"/>
                          <a:ea typeface="SimSun"/>
                          <a:cs typeface="Lucida Sans"/>
                        </a:rPr>
                        <a:t> test</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477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Rectangle 5"/>
          <p:cNvSpPr>
            <a:spLocks noChangeArrowheads="1"/>
          </p:cNvSpPr>
          <p:nvPr/>
        </p:nvSpPr>
        <p:spPr bwMode="auto">
          <a:xfrm>
            <a:off x="566738" y="747713"/>
            <a:ext cx="7672387"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Free-Trade Equilibrium</a:t>
            </a:r>
          </a:p>
        </p:txBody>
      </p:sp>
      <p:sp>
        <p:nvSpPr>
          <p:cNvPr id="37890" name="Rectangle 6"/>
          <p:cNvSpPr>
            <a:spLocks noChangeArrowheads="1"/>
          </p:cNvSpPr>
          <p:nvPr/>
        </p:nvSpPr>
        <p:spPr bwMode="auto">
          <a:xfrm>
            <a:off x="566738" y="1143000"/>
            <a:ext cx="7947025" cy="400050"/>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Home Equilibrium with Free Trade</a:t>
            </a:r>
          </a:p>
        </p:txBody>
      </p:sp>
      <p:grpSp>
        <p:nvGrpSpPr>
          <p:cNvPr id="2" name="Group 39"/>
          <p:cNvGrpSpPr>
            <a:grpSpLocks/>
          </p:cNvGrpSpPr>
          <p:nvPr/>
        </p:nvGrpSpPr>
        <p:grpSpPr bwMode="auto">
          <a:xfrm>
            <a:off x="647700" y="1560513"/>
            <a:ext cx="8220075" cy="5029200"/>
            <a:chOff x="566738" y="2199524"/>
            <a:chExt cx="7805737" cy="4220326"/>
          </a:xfrm>
        </p:grpSpPr>
        <p:sp>
          <p:nvSpPr>
            <p:cNvPr id="37916"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7917" name="Rectangle 17"/>
            <p:cNvSpPr>
              <a:spLocks noChangeArrowheads="1"/>
            </p:cNvSpPr>
            <p:nvPr/>
          </p:nvSpPr>
          <p:spPr bwMode="auto">
            <a:xfrm>
              <a:off x="594807" y="2199524"/>
              <a:ext cx="7772401" cy="267043"/>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37892" name="Text Box 7"/>
          <p:cNvSpPr txBox="1">
            <a:spLocks noChangeArrowheads="1"/>
          </p:cNvSpPr>
          <p:nvPr/>
        </p:nvSpPr>
        <p:spPr bwMode="auto">
          <a:xfrm>
            <a:off x="666750" y="1577975"/>
            <a:ext cx="255587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4-3 </a:t>
            </a:r>
            <a:r>
              <a:rPr lang="en-US">
                <a:solidFill>
                  <a:schemeClr val="bg2"/>
                </a:solidFill>
              </a:rPr>
              <a:t>(2 of 2)</a:t>
            </a:r>
          </a:p>
        </p:txBody>
      </p:sp>
      <p:sp>
        <p:nvSpPr>
          <p:cNvPr id="37893" name="Rectangle 20"/>
          <p:cNvSpPr>
            <a:spLocks noChangeArrowheads="1"/>
          </p:cNvSpPr>
          <p:nvPr/>
        </p:nvSpPr>
        <p:spPr bwMode="auto">
          <a:xfrm>
            <a:off x="771525" y="1922463"/>
            <a:ext cx="7923213" cy="2932112"/>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6" name="Rectangle 23"/>
          <p:cNvSpPr>
            <a:spLocks noChangeArrowheads="1"/>
          </p:cNvSpPr>
          <p:nvPr/>
        </p:nvSpPr>
        <p:spPr bwMode="auto">
          <a:xfrm>
            <a:off x="704850" y="4810125"/>
            <a:ext cx="4545013" cy="1190625"/>
          </a:xfrm>
          <a:prstGeom prst="rect">
            <a:avLst/>
          </a:prstGeom>
          <a:noFill/>
          <a:ln w="9525">
            <a:noFill/>
            <a:miter lim="800000"/>
            <a:headEnd/>
            <a:tailEnd/>
          </a:ln>
        </p:spPr>
        <p:txBody>
          <a:bodyPr>
            <a:spAutoFit/>
          </a:bodyPr>
          <a:lstStyle/>
          <a:p>
            <a:pPr>
              <a:spcBef>
                <a:spcPct val="10000"/>
              </a:spcBef>
              <a:spcAft>
                <a:spcPct val="10000"/>
              </a:spcAft>
            </a:pPr>
            <a:r>
              <a:rPr lang="en-US" sz="1800" b="0"/>
              <a:t>The height of this triangle is the Home imports of shoes (the difference between the amount consumed of shoes and the amount produced with trade, </a:t>
            </a:r>
            <a:r>
              <a:rPr lang="en-US" sz="1800" b="0" i="1"/>
              <a:t>Q</a:t>
            </a:r>
            <a:r>
              <a:rPr lang="en-US" sz="1800" b="0" i="1" baseline="-25000"/>
              <a:t>S</a:t>
            </a:r>
            <a:r>
              <a:rPr lang="en-US" sz="1800" b="0" baseline="-25000"/>
              <a:t>3</a:t>
            </a:r>
            <a:r>
              <a:rPr lang="en-US" sz="1800" b="0" i="1"/>
              <a:t> − Q</a:t>
            </a:r>
            <a:r>
              <a:rPr lang="en-US" sz="1800" b="0" i="1" baseline="-25000"/>
              <a:t>S</a:t>
            </a:r>
            <a:r>
              <a:rPr lang="en-US" sz="1800" b="0" baseline="-25000"/>
              <a:t>2</a:t>
            </a:r>
            <a:r>
              <a:rPr lang="en-US" sz="1800" b="0"/>
              <a:t>).</a:t>
            </a:r>
          </a:p>
        </p:txBody>
      </p:sp>
      <p:sp>
        <p:nvSpPr>
          <p:cNvPr id="17" name="Rectangle 31"/>
          <p:cNvSpPr>
            <a:spLocks noChangeArrowheads="1"/>
          </p:cNvSpPr>
          <p:nvPr/>
        </p:nvSpPr>
        <p:spPr bwMode="auto">
          <a:xfrm>
            <a:off x="5249863" y="4854575"/>
            <a:ext cx="3733800" cy="1793875"/>
          </a:xfrm>
          <a:prstGeom prst="rect">
            <a:avLst/>
          </a:prstGeom>
          <a:noFill/>
          <a:ln w="9525">
            <a:noFill/>
            <a:miter lim="800000"/>
            <a:headEnd/>
            <a:tailEnd/>
          </a:ln>
        </p:spPr>
        <p:txBody>
          <a:bodyPr>
            <a:spAutoFit/>
          </a:bodyPr>
          <a:lstStyle/>
          <a:p>
            <a:pPr>
              <a:spcBef>
                <a:spcPct val="10000"/>
              </a:spcBef>
              <a:spcAft>
                <a:spcPct val="10000"/>
              </a:spcAft>
            </a:pPr>
            <a:r>
              <a:rPr lang="en-US" sz="1800" b="0"/>
              <a:t>In panel (b), we show</a:t>
            </a:r>
            <a:r>
              <a:rPr lang="en-US" sz="1800" b="0" i="1"/>
              <a:t> </a:t>
            </a:r>
            <a:r>
              <a:rPr lang="en-US" sz="1800" b="0"/>
              <a:t>Home exports of computers equal to zero at the no-trade relative price,</a:t>
            </a:r>
            <a:r>
              <a:rPr lang="en-US" sz="1800" b="0" i="1"/>
              <a:t> (P</a:t>
            </a:r>
            <a:r>
              <a:rPr lang="en-US" sz="1800" b="0" i="1" baseline="-25000"/>
              <a:t>C </a:t>
            </a:r>
            <a:r>
              <a:rPr lang="en-US" sz="1800" b="0" i="1"/>
              <a:t>/P</a:t>
            </a:r>
            <a:r>
              <a:rPr lang="en-US" sz="1800" b="0" i="1" baseline="-25000"/>
              <a:t>S</a:t>
            </a:r>
            <a:r>
              <a:rPr lang="en-US" sz="1800" b="0" i="1"/>
              <a:t>)</a:t>
            </a:r>
            <a:r>
              <a:rPr lang="en-US" sz="1800" b="0" i="1" baseline="30000"/>
              <a:t>A</a:t>
            </a:r>
            <a:r>
              <a:rPr lang="en-US" sz="1800" b="0"/>
              <a:t>, </a:t>
            </a:r>
          </a:p>
          <a:p>
            <a:pPr>
              <a:spcBef>
                <a:spcPct val="10000"/>
              </a:spcBef>
              <a:spcAft>
                <a:spcPct val="10000"/>
              </a:spcAft>
            </a:pPr>
            <a:r>
              <a:rPr lang="en-US" sz="1800" b="0"/>
              <a:t>and equal to</a:t>
            </a:r>
            <a:r>
              <a:rPr lang="en-US" sz="1800" b="0" i="1"/>
              <a:t> (Q</a:t>
            </a:r>
            <a:r>
              <a:rPr lang="en-US" sz="1800" b="0" i="1" baseline="-25000"/>
              <a:t>C</a:t>
            </a:r>
            <a:r>
              <a:rPr lang="en-US" sz="1800" b="0" baseline="-25000"/>
              <a:t>2</a:t>
            </a:r>
            <a:r>
              <a:rPr lang="en-US" sz="1800" b="0" i="1"/>
              <a:t> − Q</a:t>
            </a:r>
            <a:r>
              <a:rPr lang="en-US" sz="1800" b="0" i="1" baseline="-25000"/>
              <a:t>C</a:t>
            </a:r>
            <a:r>
              <a:rPr lang="en-US" sz="1800" b="0" baseline="-25000"/>
              <a:t>3</a:t>
            </a:r>
            <a:r>
              <a:rPr lang="en-US" sz="1800" b="0" i="1"/>
              <a:t>) </a:t>
            </a:r>
            <a:r>
              <a:rPr lang="en-US" sz="1800" b="0"/>
              <a:t>at the free-trade relative price</a:t>
            </a:r>
            <a:r>
              <a:rPr lang="es-ES" sz="1800" b="0"/>
              <a:t>, (</a:t>
            </a:r>
            <a:r>
              <a:rPr lang="es-ES" sz="1800" b="0" i="1"/>
              <a:t>P</a:t>
            </a:r>
            <a:r>
              <a:rPr lang="es-ES" sz="1800" b="0" i="1" baseline="-25000"/>
              <a:t>C</a:t>
            </a:r>
            <a:r>
              <a:rPr lang="es-ES" sz="1800" b="0" i="1"/>
              <a:t>/P</a:t>
            </a:r>
            <a:r>
              <a:rPr lang="es-ES" sz="1800" b="0" i="1" baseline="-25000"/>
              <a:t>S</a:t>
            </a:r>
            <a:r>
              <a:rPr lang="es-ES" sz="1800" b="0" i="1"/>
              <a:t>)</a:t>
            </a:r>
            <a:r>
              <a:rPr lang="es-ES" sz="1800" b="0" i="1" baseline="30000"/>
              <a:t>W</a:t>
            </a:r>
            <a:r>
              <a:rPr lang="es-ES" sz="1800" b="0" i="1"/>
              <a:t>.</a:t>
            </a:r>
            <a:endParaRPr lang="en-US" sz="1800" b="0"/>
          </a:p>
        </p:txBody>
      </p:sp>
      <p:pic>
        <p:nvPicPr>
          <p:cNvPr id="37896" name="Picture 30"/>
          <p:cNvPicPr>
            <a:picLocks noChangeAspect="1"/>
          </p:cNvPicPr>
          <p:nvPr/>
        </p:nvPicPr>
        <p:blipFill>
          <a:blip r:embed="rId3" cstate="print"/>
          <a:srcRect/>
          <a:stretch>
            <a:fillRect/>
          </a:stretch>
        </p:blipFill>
        <p:spPr bwMode="auto">
          <a:xfrm>
            <a:off x="1096963" y="1924050"/>
            <a:ext cx="3305175" cy="2924175"/>
          </a:xfrm>
          <a:prstGeom prst="rect">
            <a:avLst/>
          </a:prstGeom>
          <a:noFill/>
          <a:ln w="9525">
            <a:noFill/>
            <a:miter lim="800000"/>
            <a:headEnd/>
            <a:tailEnd/>
          </a:ln>
        </p:spPr>
      </p:pic>
      <p:pic>
        <p:nvPicPr>
          <p:cNvPr id="37897" name="Picture 22"/>
          <p:cNvPicPr>
            <a:picLocks noChangeAspect="1"/>
          </p:cNvPicPr>
          <p:nvPr/>
        </p:nvPicPr>
        <p:blipFill>
          <a:blip r:embed="rId4" cstate="print"/>
          <a:srcRect/>
          <a:stretch>
            <a:fillRect/>
          </a:stretch>
        </p:blipFill>
        <p:spPr bwMode="auto">
          <a:xfrm>
            <a:off x="1096963" y="1924050"/>
            <a:ext cx="3305175" cy="2924175"/>
          </a:xfrm>
          <a:prstGeom prst="rect">
            <a:avLst/>
          </a:prstGeom>
          <a:noFill/>
          <a:ln w="9525">
            <a:noFill/>
            <a:miter lim="800000"/>
            <a:headEnd/>
            <a:tailEnd/>
          </a:ln>
        </p:spPr>
      </p:pic>
      <p:pic>
        <p:nvPicPr>
          <p:cNvPr id="37898" name="Picture 21"/>
          <p:cNvPicPr>
            <a:picLocks noChangeAspect="1"/>
          </p:cNvPicPr>
          <p:nvPr/>
        </p:nvPicPr>
        <p:blipFill>
          <a:blip r:embed="rId5" cstate="print"/>
          <a:srcRect/>
          <a:stretch>
            <a:fillRect/>
          </a:stretch>
        </p:blipFill>
        <p:spPr bwMode="auto">
          <a:xfrm>
            <a:off x="1096963" y="1924050"/>
            <a:ext cx="3305175" cy="2924175"/>
          </a:xfrm>
          <a:prstGeom prst="rect">
            <a:avLst/>
          </a:prstGeom>
          <a:noFill/>
          <a:ln w="9525">
            <a:noFill/>
            <a:miter lim="800000"/>
            <a:headEnd/>
            <a:tailEnd/>
          </a:ln>
        </p:spPr>
      </p:pic>
      <p:pic>
        <p:nvPicPr>
          <p:cNvPr id="37899" name="Picture 5"/>
          <p:cNvPicPr>
            <a:picLocks noChangeAspect="1"/>
          </p:cNvPicPr>
          <p:nvPr/>
        </p:nvPicPr>
        <p:blipFill>
          <a:blip r:embed="rId6" cstate="print"/>
          <a:srcRect/>
          <a:stretch>
            <a:fillRect/>
          </a:stretch>
        </p:blipFill>
        <p:spPr bwMode="auto">
          <a:xfrm>
            <a:off x="1096963" y="1924050"/>
            <a:ext cx="3305175" cy="2924175"/>
          </a:xfrm>
          <a:prstGeom prst="rect">
            <a:avLst/>
          </a:prstGeom>
          <a:noFill/>
          <a:ln w="9525">
            <a:noFill/>
            <a:miter lim="800000"/>
            <a:headEnd/>
            <a:tailEnd/>
          </a:ln>
        </p:spPr>
      </p:pic>
      <p:pic>
        <p:nvPicPr>
          <p:cNvPr id="37900" name="Picture 23"/>
          <p:cNvPicPr>
            <a:picLocks noChangeAspect="1"/>
          </p:cNvPicPr>
          <p:nvPr/>
        </p:nvPicPr>
        <p:blipFill>
          <a:blip r:embed="rId7" cstate="print"/>
          <a:srcRect/>
          <a:stretch>
            <a:fillRect/>
          </a:stretch>
        </p:blipFill>
        <p:spPr bwMode="auto">
          <a:xfrm>
            <a:off x="1096963" y="1924050"/>
            <a:ext cx="3305175" cy="2924175"/>
          </a:xfrm>
          <a:prstGeom prst="rect">
            <a:avLst/>
          </a:prstGeom>
          <a:noFill/>
          <a:ln w="9525">
            <a:noFill/>
            <a:miter lim="800000"/>
            <a:headEnd/>
            <a:tailEnd/>
          </a:ln>
        </p:spPr>
      </p:pic>
      <p:pic>
        <p:nvPicPr>
          <p:cNvPr id="37901" name="Picture 24"/>
          <p:cNvPicPr>
            <a:picLocks noChangeAspect="1"/>
          </p:cNvPicPr>
          <p:nvPr/>
        </p:nvPicPr>
        <p:blipFill>
          <a:blip r:embed="rId8" cstate="print"/>
          <a:srcRect/>
          <a:stretch>
            <a:fillRect/>
          </a:stretch>
        </p:blipFill>
        <p:spPr bwMode="auto">
          <a:xfrm>
            <a:off x="1096963" y="1924050"/>
            <a:ext cx="3305175" cy="2924175"/>
          </a:xfrm>
          <a:prstGeom prst="rect">
            <a:avLst/>
          </a:prstGeom>
          <a:noFill/>
          <a:ln w="9525">
            <a:noFill/>
            <a:miter lim="800000"/>
            <a:headEnd/>
            <a:tailEnd/>
          </a:ln>
        </p:spPr>
      </p:pic>
      <p:pic>
        <p:nvPicPr>
          <p:cNvPr id="37902" name="Picture 862208"/>
          <p:cNvPicPr>
            <a:picLocks noChangeAspect="1"/>
          </p:cNvPicPr>
          <p:nvPr/>
        </p:nvPicPr>
        <p:blipFill>
          <a:blip r:embed="rId9" cstate="print"/>
          <a:srcRect/>
          <a:stretch>
            <a:fillRect/>
          </a:stretch>
        </p:blipFill>
        <p:spPr bwMode="auto">
          <a:xfrm>
            <a:off x="1096963" y="1924050"/>
            <a:ext cx="3305175" cy="2924175"/>
          </a:xfrm>
          <a:prstGeom prst="rect">
            <a:avLst/>
          </a:prstGeom>
          <a:noFill/>
          <a:ln w="9525">
            <a:noFill/>
            <a:miter lim="800000"/>
            <a:headEnd/>
            <a:tailEnd/>
          </a:ln>
        </p:spPr>
      </p:pic>
      <p:pic>
        <p:nvPicPr>
          <p:cNvPr id="37903" name="Picture 25"/>
          <p:cNvPicPr>
            <a:picLocks noChangeAspect="1"/>
          </p:cNvPicPr>
          <p:nvPr/>
        </p:nvPicPr>
        <p:blipFill>
          <a:blip r:embed="rId10" cstate="print"/>
          <a:srcRect/>
          <a:stretch>
            <a:fillRect/>
          </a:stretch>
        </p:blipFill>
        <p:spPr bwMode="auto">
          <a:xfrm>
            <a:off x="1096963" y="1924050"/>
            <a:ext cx="3305175" cy="2924175"/>
          </a:xfrm>
          <a:prstGeom prst="rect">
            <a:avLst/>
          </a:prstGeom>
          <a:noFill/>
          <a:ln w="9525">
            <a:noFill/>
            <a:miter lim="800000"/>
            <a:headEnd/>
            <a:tailEnd/>
          </a:ln>
        </p:spPr>
      </p:pic>
      <p:pic>
        <p:nvPicPr>
          <p:cNvPr id="37904" name="Picture 26"/>
          <p:cNvPicPr>
            <a:picLocks noChangeAspect="1"/>
          </p:cNvPicPr>
          <p:nvPr/>
        </p:nvPicPr>
        <p:blipFill>
          <a:blip r:embed="rId11" cstate="print"/>
          <a:srcRect/>
          <a:stretch>
            <a:fillRect/>
          </a:stretch>
        </p:blipFill>
        <p:spPr bwMode="auto">
          <a:xfrm>
            <a:off x="1096963" y="1924050"/>
            <a:ext cx="3305175" cy="2924175"/>
          </a:xfrm>
          <a:prstGeom prst="rect">
            <a:avLst/>
          </a:prstGeom>
          <a:noFill/>
          <a:ln w="9525">
            <a:noFill/>
            <a:miter lim="800000"/>
            <a:headEnd/>
            <a:tailEnd/>
          </a:ln>
        </p:spPr>
      </p:pic>
      <p:pic>
        <p:nvPicPr>
          <p:cNvPr id="37905" name="Picture 28"/>
          <p:cNvPicPr>
            <a:picLocks noChangeAspect="1"/>
          </p:cNvPicPr>
          <p:nvPr/>
        </p:nvPicPr>
        <p:blipFill>
          <a:blip r:embed="rId12" cstate="print"/>
          <a:srcRect/>
          <a:stretch>
            <a:fillRect/>
          </a:stretch>
        </p:blipFill>
        <p:spPr bwMode="auto">
          <a:xfrm>
            <a:off x="1096963" y="1924050"/>
            <a:ext cx="3305175" cy="2924175"/>
          </a:xfrm>
          <a:prstGeom prst="rect">
            <a:avLst/>
          </a:prstGeom>
          <a:noFill/>
          <a:ln w="9525">
            <a:noFill/>
            <a:miter lim="800000"/>
            <a:headEnd/>
            <a:tailEnd/>
          </a:ln>
        </p:spPr>
      </p:pic>
      <p:pic>
        <p:nvPicPr>
          <p:cNvPr id="37906" name="Picture 29"/>
          <p:cNvPicPr>
            <a:picLocks noChangeAspect="1"/>
          </p:cNvPicPr>
          <p:nvPr/>
        </p:nvPicPr>
        <p:blipFill>
          <a:blip r:embed="rId13" cstate="print"/>
          <a:srcRect/>
          <a:stretch>
            <a:fillRect/>
          </a:stretch>
        </p:blipFill>
        <p:spPr bwMode="auto">
          <a:xfrm>
            <a:off x="1096963" y="1924050"/>
            <a:ext cx="3305175" cy="2924175"/>
          </a:xfrm>
          <a:prstGeom prst="rect">
            <a:avLst/>
          </a:prstGeom>
          <a:noFill/>
          <a:ln w="9525">
            <a:noFill/>
            <a:miter lim="800000"/>
            <a:headEnd/>
            <a:tailEnd/>
          </a:ln>
        </p:spPr>
      </p:pic>
      <p:pic>
        <p:nvPicPr>
          <p:cNvPr id="37907" name="Picture 862207"/>
          <p:cNvPicPr>
            <a:picLocks noChangeAspect="1"/>
          </p:cNvPicPr>
          <p:nvPr/>
        </p:nvPicPr>
        <p:blipFill>
          <a:blip r:embed="rId14" cstate="print"/>
          <a:srcRect/>
          <a:stretch>
            <a:fillRect/>
          </a:stretch>
        </p:blipFill>
        <p:spPr bwMode="auto">
          <a:xfrm>
            <a:off x="1096963" y="1924050"/>
            <a:ext cx="3305175" cy="2924175"/>
          </a:xfrm>
          <a:prstGeom prst="rect">
            <a:avLst/>
          </a:prstGeom>
          <a:noFill/>
          <a:ln w="9525">
            <a:noFill/>
            <a:miter lim="800000"/>
            <a:headEnd/>
            <a:tailEnd/>
          </a:ln>
        </p:spPr>
      </p:pic>
      <p:pic>
        <p:nvPicPr>
          <p:cNvPr id="37908" name="Picture 862209"/>
          <p:cNvPicPr>
            <a:picLocks noChangeAspect="1"/>
          </p:cNvPicPr>
          <p:nvPr/>
        </p:nvPicPr>
        <p:blipFill>
          <a:blip r:embed="rId15" cstate="print"/>
          <a:srcRect/>
          <a:stretch>
            <a:fillRect/>
          </a:stretch>
        </p:blipFill>
        <p:spPr bwMode="auto">
          <a:xfrm>
            <a:off x="5249863" y="1924050"/>
            <a:ext cx="2952750" cy="2924175"/>
          </a:xfrm>
          <a:prstGeom prst="rect">
            <a:avLst/>
          </a:prstGeom>
          <a:noFill/>
          <a:ln w="9525">
            <a:noFill/>
            <a:miter lim="800000"/>
            <a:headEnd/>
            <a:tailEnd/>
          </a:ln>
        </p:spPr>
      </p:pic>
      <p:pic>
        <p:nvPicPr>
          <p:cNvPr id="862214" name="Picture 862213"/>
          <p:cNvPicPr>
            <a:picLocks noChangeAspect="1"/>
          </p:cNvPicPr>
          <p:nvPr/>
        </p:nvPicPr>
        <p:blipFill>
          <a:blip r:embed="rId16" cstate="print"/>
          <a:srcRect/>
          <a:stretch>
            <a:fillRect/>
          </a:stretch>
        </p:blipFill>
        <p:spPr bwMode="auto">
          <a:xfrm>
            <a:off x="5249863" y="1924050"/>
            <a:ext cx="2952750" cy="2924175"/>
          </a:xfrm>
          <a:prstGeom prst="rect">
            <a:avLst/>
          </a:prstGeom>
          <a:noFill/>
          <a:ln w="9525">
            <a:noFill/>
            <a:miter lim="800000"/>
            <a:headEnd/>
            <a:tailEnd/>
          </a:ln>
        </p:spPr>
      </p:pic>
      <p:pic>
        <p:nvPicPr>
          <p:cNvPr id="37910" name="Picture 862211"/>
          <p:cNvPicPr>
            <a:picLocks noChangeAspect="1"/>
          </p:cNvPicPr>
          <p:nvPr/>
        </p:nvPicPr>
        <p:blipFill>
          <a:blip r:embed="rId17" cstate="print"/>
          <a:srcRect/>
          <a:stretch>
            <a:fillRect/>
          </a:stretch>
        </p:blipFill>
        <p:spPr bwMode="auto">
          <a:xfrm>
            <a:off x="5249863" y="1924050"/>
            <a:ext cx="2952750" cy="2924175"/>
          </a:xfrm>
          <a:prstGeom prst="rect">
            <a:avLst/>
          </a:prstGeom>
          <a:noFill/>
          <a:ln w="9525">
            <a:noFill/>
            <a:miter lim="800000"/>
            <a:headEnd/>
            <a:tailEnd/>
          </a:ln>
        </p:spPr>
      </p:pic>
      <p:pic>
        <p:nvPicPr>
          <p:cNvPr id="862215" name="Picture 862214"/>
          <p:cNvPicPr>
            <a:picLocks noChangeAspect="1"/>
          </p:cNvPicPr>
          <p:nvPr/>
        </p:nvPicPr>
        <p:blipFill>
          <a:blip r:embed="rId18" cstate="print"/>
          <a:srcRect/>
          <a:stretch>
            <a:fillRect/>
          </a:stretch>
        </p:blipFill>
        <p:spPr bwMode="auto">
          <a:xfrm>
            <a:off x="5249863" y="1924050"/>
            <a:ext cx="2952750" cy="2924175"/>
          </a:xfrm>
          <a:prstGeom prst="rect">
            <a:avLst/>
          </a:prstGeom>
          <a:noFill/>
          <a:ln w="9525">
            <a:noFill/>
            <a:miter lim="800000"/>
            <a:headEnd/>
            <a:tailEnd/>
          </a:ln>
        </p:spPr>
      </p:pic>
      <p:sp>
        <p:nvSpPr>
          <p:cNvPr id="37912" name="Rectangle 31"/>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7913" name="Straight Connector 32"/>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37914" name="Rectangle 3"/>
          <p:cNvSpPr txBox="1">
            <a:spLocks noChangeArrowheads="1"/>
          </p:cNvSpPr>
          <p:nvPr/>
        </p:nvSpPr>
        <p:spPr bwMode="auto">
          <a:xfrm>
            <a:off x="566738" y="0"/>
            <a:ext cx="8577262" cy="820738"/>
          </a:xfrm>
          <a:prstGeom prst="rect">
            <a:avLst/>
          </a:prstGeom>
          <a:noFill/>
          <a:ln w="9525">
            <a:noFill/>
            <a:miter lim="800000"/>
            <a:headEnd/>
            <a:tailEnd/>
          </a:ln>
        </p:spPr>
        <p:txBody>
          <a:bodyPr anchor="ctr"/>
          <a:lstStyle/>
          <a:p>
            <a:pPr eaLnBrk="0" hangingPunct="0">
              <a:tabLst>
                <a:tab pos="2917825" algn="l"/>
              </a:tabLst>
            </a:pPr>
            <a:r>
              <a:rPr lang="en-US" sz="2400" dirty="0" smtClean="0">
                <a:solidFill>
                  <a:srgbClr val="69134B"/>
                </a:solidFill>
              </a:rPr>
              <a:t>Summary:  </a:t>
            </a:r>
            <a:r>
              <a:rPr lang="en-US" sz="2400" dirty="0" err="1">
                <a:solidFill>
                  <a:srgbClr val="69134B"/>
                </a:solidFill>
              </a:rPr>
              <a:t>Heckscher</a:t>
            </a:r>
            <a:r>
              <a:rPr lang="en-US" sz="2400" dirty="0">
                <a:solidFill>
                  <a:srgbClr val="69134B"/>
                </a:solidFill>
              </a:rPr>
              <a:t>-Ohlin Model</a:t>
            </a:r>
          </a:p>
        </p:txBody>
      </p:sp>
      <p:sp>
        <p:nvSpPr>
          <p:cNvPr id="37915" name="Text Box 30"/>
          <p:cNvSpPr txBox="1">
            <a:spLocks noChangeArrowheads="1"/>
          </p:cNvSpPr>
          <p:nvPr/>
        </p:nvSpPr>
        <p:spPr bwMode="auto">
          <a:xfrm>
            <a:off x="3201988" y="1568450"/>
            <a:ext cx="5046662" cy="538163"/>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International Free-Trade Equilibrium at Home (continued) </a:t>
            </a:r>
          </a:p>
          <a:p>
            <a:endParaRPr lang="en-US"/>
          </a:p>
        </p:txBody>
      </p:sp>
    </p:spTree>
    <p:extLst>
      <p:ext uri="{BB962C8B-B14F-4D97-AF65-F5344CB8AC3E}">
        <p14:creationId xmlns:p14="http://schemas.microsoft.com/office/powerpoint/2010/main" val="111895839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62214"/>
                                        </p:tgtEl>
                                        <p:attrNameLst>
                                          <p:attrName>style.visibility</p:attrName>
                                        </p:attrNameLst>
                                      </p:cBhvr>
                                      <p:to>
                                        <p:strVal val="visible"/>
                                      </p:to>
                                    </p:set>
                                    <p:animEffect transition="in" filter="wipe(left)">
                                      <p:cBhvr>
                                        <p:cTn id="7" dur="750"/>
                                        <p:tgtEl>
                                          <p:spTgt spid="862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7" name="Rectangle 5"/>
          <p:cNvSpPr>
            <a:spLocks noChangeArrowheads="1"/>
          </p:cNvSpPr>
          <p:nvPr/>
        </p:nvSpPr>
        <p:spPr bwMode="auto">
          <a:xfrm>
            <a:off x="566738" y="747713"/>
            <a:ext cx="7672387"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Free-Trade Equilibrium</a:t>
            </a:r>
          </a:p>
        </p:txBody>
      </p:sp>
      <p:sp>
        <p:nvSpPr>
          <p:cNvPr id="11" name="Rectangle 6"/>
          <p:cNvSpPr>
            <a:spLocks noChangeArrowheads="1"/>
          </p:cNvSpPr>
          <p:nvPr/>
        </p:nvSpPr>
        <p:spPr bwMode="auto">
          <a:xfrm>
            <a:off x="566738" y="1114425"/>
            <a:ext cx="7947025" cy="400050"/>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Foreign Equilibrium with Free Trade</a:t>
            </a:r>
          </a:p>
        </p:txBody>
      </p:sp>
      <p:grpSp>
        <p:nvGrpSpPr>
          <p:cNvPr id="2" name="Group 39"/>
          <p:cNvGrpSpPr>
            <a:grpSpLocks/>
          </p:cNvGrpSpPr>
          <p:nvPr/>
        </p:nvGrpSpPr>
        <p:grpSpPr bwMode="auto">
          <a:xfrm>
            <a:off x="647700" y="1538288"/>
            <a:ext cx="8278813" cy="5062537"/>
            <a:chOff x="566738" y="2200275"/>
            <a:chExt cx="7805737" cy="4219575"/>
          </a:xfrm>
        </p:grpSpPr>
        <p:sp>
          <p:nvSpPr>
            <p:cNvPr id="39960"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39961" name="Rectangle 17"/>
            <p:cNvSpPr>
              <a:spLocks noChangeArrowheads="1"/>
            </p:cNvSpPr>
            <p:nvPr/>
          </p:nvSpPr>
          <p:spPr bwMode="auto">
            <a:xfrm>
              <a:off x="581024" y="2219326"/>
              <a:ext cx="7772401" cy="26263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2" name="Text Box 7"/>
          <p:cNvSpPr txBox="1">
            <a:spLocks noChangeArrowheads="1"/>
          </p:cNvSpPr>
          <p:nvPr/>
        </p:nvSpPr>
        <p:spPr bwMode="auto">
          <a:xfrm>
            <a:off x="666750" y="1573213"/>
            <a:ext cx="255587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4-4 </a:t>
            </a:r>
            <a:r>
              <a:rPr lang="en-US">
                <a:solidFill>
                  <a:schemeClr val="bg2"/>
                </a:solidFill>
              </a:rPr>
              <a:t>(1 of 2)</a:t>
            </a:r>
          </a:p>
        </p:txBody>
      </p:sp>
      <p:sp>
        <p:nvSpPr>
          <p:cNvPr id="14" name="Rectangle 20"/>
          <p:cNvSpPr>
            <a:spLocks noChangeArrowheads="1"/>
          </p:cNvSpPr>
          <p:nvPr/>
        </p:nvSpPr>
        <p:spPr bwMode="auto">
          <a:xfrm>
            <a:off x="771525" y="1914525"/>
            <a:ext cx="8008938" cy="3052763"/>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862209" name="Picture 862208"/>
          <p:cNvPicPr>
            <a:picLocks noChangeAspect="1"/>
          </p:cNvPicPr>
          <p:nvPr/>
        </p:nvPicPr>
        <p:blipFill>
          <a:blip r:embed="rId3" cstate="print"/>
          <a:srcRect/>
          <a:stretch>
            <a:fillRect/>
          </a:stretch>
        </p:blipFill>
        <p:spPr bwMode="auto">
          <a:xfrm>
            <a:off x="1119188" y="1947863"/>
            <a:ext cx="2914650" cy="3019425"/>
          </a:xfrm>
          <a:prstGeom prst="rect">
            <a:avLst/>
          </a:prstGeom>
          <a:noFill/>
          <a:ln w="9525">
            <a:noFill/>
            <a:miter lim="800000"/>
            <a:headEnd/>
            <a:tailEnd/>
          </a:ln>
        </p:spPr>
      </p:pic>
      <p:sp>
        <p:nvSpPr>
          <p:cNvPr id="16" name="Rectangle 23"/>
          <p:cNvSpPr>
            <a:spLocks noChangeArrowheads="1"/>
          </p:cNvSpPr>
          <p:nvPr/>
        </p:nvSpPr>
        <p:spPr bwMode="auto">
          <a:xfrm>
            <a:off x="614363" y="5010150"/>
            <a:ext cx="4476750" cy="1409700"/>
          </a:xfrm>
          <a:prstGeom prst="rect">
            <a:avLst/>
          </a:prstGeom>
          <a:noFill/>
          <a:ln w="9525">
            <a:noFill/>
            <a:miter lim="800000"/>
            <a:headEnd/>
            <a:tailEnd/>
          </a:ln>
        </p:spPr>
        <p:txBody>
          <a:bodyPr>
            <a:spAutoFit/>
          </a:bodyPr>
          <a:lstStyle/>
          <a:p>
            <a:pPr>
              <a:spcBef>
                <a:spcPct val="10000"/>
              </a:spcBef>
              <a:spcAft>
                <a:spcPct val="10000"/>
              </a:spcAft>
            </a:pPr>
            <a:r>
              <a:rPr lang="en-US" sz="1600" b="0"/>
              <a:t>At the free-trade world relative price of computers, </a:t>
            </a:r>
            <a:r>
              <a:rPr lang="en-US" sz="1600" b="0" i="1"/>
              <a:t>(P</a:t>
            </a:r>
            <a:r>
              <a:rPr lang="en-US" sz="1600" b="0" i="1" baseline="-25000"/>
              <a:t>C</a:t>
            </a:r>
            <a:r>
              <a:rPr lang="en-US" sz="1600" b="0" i="1"/>
              <a:t> /P</a:t>
            </a:r>
            <a:r>
              <a:rPr lang="en-US" sz="1600" b="0" i="1" baseline="-25000"/>
              <a:t>S</a:t>
            </a:r>
            <a:r>
              <a:rPr lang="en-US" sz="1600" b="0" i="1"/>
              <a:t>)</a:t>
            </a:r>
            <a:r>
              <a:rPr lang="en-US" sz="1600" b="0" i="1" baseline="30000"/>
              <a:t>W</a:t>
            </a:r>
            <a:r>
              <a:rPr lang="en-US" sz="1600" b="0" i="1"/>
              <a:t>,</a:t>
            </a:r>
          </a:p>
          <a:p>
            <a:pPr>
              <a:spcBef>
                <a:spcPct val="10000"/>
              </a:spcBef>
              <a:spcAft>
                <a:spcPct val="10000"/>
              </a:spcAft>
            </a:pPr>
            <a:r>
              <a:rPr lang="en-US" sz="1600" b="0"/>
              <a:t>Foreign produces at point </a:t>
            </a:r>
            <a:r>
              <a:rPr lang="en-US" sz="1600" b="0" i="1"/>
              <a:t>B* </a:t>
            </a:r>
            <a:r>
              <a:rPr lang="en-US" sz="1600" b="0"/>
              <a:t>in panel (a) and consumes at point </a:t>
            </a:r>
            <a:r>
              <a:rPr lang="en-US" sz="1600" b="0" i="1"/>
              <a:t>C*,</a:t>
            </a:r>
          </a:p>
          <a:p>
            <a:pPr>
              <a:spcBef>
                <a:spcPct val="10000"/>
              </a:spcBef>
              <a:spcAft>
                <a:spcPct val="10000"/>
              </a:spcAft>
            </a:pPr>
            <a:r>
              <a:rPr lang="en-US" sz="1600" b="0"/>
              <a:t>importing computers and exporting shoes. </a:t>
            </a:r>
          </a:p>
        </p:txBody>
      </p:sp>
      <p:sp>
        <p:nvSpPr>
          <p:cNvPr id="17" name="Rectangle 31"/>
          <p:cNvSpPr>
            <a:spLocks noChangeArrowheads="1"/>
          </p:cNvSpPr>
          <p:nvPr/>
        </p:nvSpPr>
        <p:spPr bwMode="auto">
          <a:xfrm>
            <a:off x="5091113" y="4981575"/>
            <a:ext cx="4052887" cy="1606550"/>
          </a:xfrm>
          <a:prstGeom prst="rect">
            <a:avLst/>
          </a:prstGeom>
          <a:noFill/>
          <a:ln w="9525">
            <a:noFill/>
            <a:miter lim="800000"/>
            <a:headEnd/>
            <a:tailEnd/>
          </a:ln>
        </p:spPr>
        <p:txBody>
          <a:bodyPr>
            <a:spAutoFit/>
          </a:bodyPr>
          <a:lstStyle/>
          <a:p>
            <a:pPr>
              <a:spcBef>
                <a:spcPct val="10000"/>
              </a:spcBef>
              <a:spcAft>
                <a:spcPct val="10000"/>
              </a:spcAft>
            </a:pPr>
            <a:r>
              <a:rPr lang="en-US" sz="1600" b="0"/>
              <a:t>Point </a:t>
            </a:r>
            <a:r>
              <a:rPr lang="en-US" sz="1600" b="0" i="1"/>
              <a:t>A* </a:t>
            </a:r>
            <a:r>
              <a:rPr lang="en-US" sz="1600" b="0"/>
              <a:t>is the no-trade equilibrium.)</a:t>
            </a:r>
          </a:p>
          <a:p>
            <a:pPr>
              <a:spcBef>
                <a:spcPct val="10000"/>
              </a:spcBef>
              <a:spcAft>
                <a:spcPct val="10000"/>
              </a:spcAft>
            </a:pPr>
            <a:r>
              <a:rPr lang="en-US" sz="1600" b="0"/>
              <a:t>The “trade triangle” has a base equal to Foreign imports of computers (the difference between the consumption of computers and the amount produced with trade, (</a:t>
            </a:r>
            <a:r>
              <a:rPr lang="en-US" sz="1600" b="0" i="1"/>
              <a:t>Q*</a:t>
            </a:r>
            <a:r>
              <a:rPr lang="en-US" sz="1600" b="0" i="1" baseline="-25000"/>
              <a:t>C</a:t>
            </a:r>
            <a:r>
              <a:rPr lang="en-US" sz="1600" b="0" baseline="-25000"/>
              <a:t>3</a:t>
            </a:r>
            <a:r>
              <a:rPr lang="en-US" sz="1600" b="0" i="1"/>
              <a:t> − Q*</a:t>
            </a:r>
            <a:r>
              <a:rPr lang="en-US" sz="1600" b="0" i="1" baseline="-25000"/>
              <a:t>C2</a:t>
            </a:r>
            <a:r>
              <a:rPr lang="en-US" sz="1600" b="0"/>
              <a:t>).</a:t>
            </a:r>
          </a:p>
        </p:txBody>
      </p:sp>
      <p:pic>
        <p:nvPicPr>
          <p:cNvPr id="23" name="Picture 22"/>
          <p:cNvPicPr>
            <a:picLocks noChangeAspect="1"/>
          </p:cNvPicPr>
          <p:nvPr/>
        </p:nvPicPr>
        <p:blipFill>
          <a:blip r:embed="rId4" cstate="print"/>
          <a:srcRect/>
          <a:stretch>
            <a:fillRect/>
          </a:stretch>
        </p:blipFill>
        <p:spPr bwMode="auto">
          <a:xfrm>
            <a:off x="1119188" y="1947863"/>
            <a:ext cx="2914650" cy="3019425"/>
          </a:xfrm>
          <a:prstGeom prst="rect">
            <a:avLst/>
          </a:prstGeom>
          <a:noFill/>
          <a:ln w="9525">
            <a:noFill/>
            <a:miter lim="800000"/>
            <a:headEnd/>
            <a:tailEnd/>
          </a:ln>
        </p:spPr>
      </p:pic>
      <p:pic>
        <p:nvPicPr>
          <p:cNvPr id="22" name="Picture 21"/>
          <p:cNvPicPr>
            <a:picLocks noChangeAspect="1"/>
          </p:cNvPicPr>
          <p:nvPr/>
        </p:nvPicPr>
        <p:blipFill>
          <a:blip r:embed="rId5" cstate="print"/>
          <a:srcRect/>
          <a:stretch>
            <a:fillRect/>
          </a:stretch>
        </p:blipFill>
        <p:spPr bwMode="auto">
          <a:xfrm>
            <a:off x="1119188" y="1947863"/>
            <a:ext cx="2914650" cy="3019425"/>
          </a:xfrm>
          <a:prstGeom prst="rect">
            <a:avLst/>
          </a:prstGeom>
          <a:noFill/>
          <a:ln w="9525">
            <a:noFill/>
            <a:miter lim="800000"/>
            <a:headEnd/>
            <a:tailEnd/>
          </a:ln>
        </p:spPr>
      </p:pic>
      <p:pic>
        <p:nvPicPr>
          <p:cNvPr id="21" name="Picture 20"/>
          <p:cNvPicPr>
            <a:picLocks noChangeAspect="1"/>
          </p:cNvPicPr>
          <p:nvPr/>
        </p:nvPicPr>
        <p:blipFill>
          <a:blip r:embed="rId6" cstate="print"/>
          <a:srcRect/>
          <a:stretch>
            <a:fillRect/>
          </a:stretch>
        </p:blipFill>
        <p:spPr bwMode="auto">
          <a:xfrm>
            <a:off x="1119188" y="1947863"/>
            <a:ext cx="2914650" cy="3019425"/>
          </a:xfrm>
          <a:prstGeom prst="rect">
            <a:avLst/>
          </a:prstGeom>
          <a:noFill/>
          <a:ln w="9525">
            <a:noFill/>
            <a:miter lim="800000"/>
            <a:headEnd/>
            <a:tailEnd/>
          </a:ln>
        </p:spPr>
      </p:pic>
      <p:pic>
        <p:nvPicPr>
          <p:cNvPr id="25" name="Picture 24"/>
          <p:cNvPicPr>
            <a:picLocks noChangeAspect="1"/>
          </p:cNvPicPr>
          <p:nvPr/>
        </p:nvPicPr>
        <p:blipFill>
          <a:blip r:embed="rId7" cstate="print"/>
          <a:srcRect/>
          <a:stretch>
            <a:fillRect/>
          </a:stretch>
        </p:blipFill>
        <p:spPr bwMode="auto">
          <a:xfrm>
            <a:off x="1119188" y="1947863"/>
            <a:ext cx="2914650" cy="3019425"/>
          </a:xfrm>
          <a:prstGeom prst="rect">
            <a:avLst/>
          </a:prstGeom>
          <a:noFill/>
          <a:ln w="9525">
            <a:noFill/>
            <a:miter lim="800000"/>
            <a:headEnd/>
            <a:tailEnd/>
          </a:ln>
        </p:spPr>
      </p:pic>
      <p:pic>
        <p:nvPicPr>
          <p:cNvPr id="27" name="Picture 26"/>
          <p:cNvPicPr>
            <a:picLocks noChangeAspect="1"/>
          </p:cNvPicPr>
          <p:nvPr/>
        </p:nvPicPr>
        <p:blipFill>
          <a:blip r:embed="rId8" cstate="print"/>
          <a:srcRect/>
          <a:stretch>
            <a:fillRect/>
          </a:stretch>
        </p:blipFill>
        <p:spPr bwMode="auto">
          <a:xfrm>
            <a:off x="1119188" y="1947863"/>
            <a:ext cx="2914650" cy="3019425"/>
          </a:xfrm>
          <a:prstGeom prst="rect">
            <a:avLst/>
          </a:prstGeom>
          <a:noFill/>
          <a:ln w="9525">
            <a:noFill/>
            <a:miter lim="800000"/>
            <a:headEnd/>
            <a:tailEnd/>
          </a:ln>
        </p:spPr>
      </p:pic>
      <p:pic>
        <p:nvPicPr>
          <p:cNvPr id="29" name="Picture 28"/>
          <p:cNvPicPr>
            <a:picLocks noChangeAspect="1"/>
          </p:cNvPicPr>
          <p:nvPr/>
        </p:nvPicPr>
        <p:blipFill>
          <a:blip r:embed="rId9" cstate="print"/>
          <a:srcRect/>
          <a:stretch>
            <a:fillRect/>
          </a:stretch>
        </p:blipFill>
        <p:spPr bwMode="auto">
          <a:xfrm>
            <a:off x="1119188" y="1947863"/>
            <a:ext cx="2914650" cy="3019425"/>
          </a:xfrm>
          <a:prstGeom prst="rect">
            <a:avLst/>
          </a:prstGeom>
          <a:noFill/>
          <a:ln w="9525">
            <a:noFill/>
            <a:miter lim="800000"/>
            <a:headEnd/>
            <a:tailEnd/>
          </a:ln>
        </p:spPr>
      </p:pic>
      <p:pic>
        <p:nvPicPr>
          <p:cNvPr id="30" name="Picture 29"/>
          <p:cNvPicPr>
            <a:picLocks noChangeAspect="1"/>
          </p:cNvPicPr>
          <p:nvPr/>
        </p:nvPicPr>
        <p:blipFill>
          <a:blip r:embed="rId10" cstate="print"/>
          <a:srcRect/>
          <a:stretch>
            <a:fillRect/>
          </a:stretch>
        </p:blipFill>
        <p:spPr bwMode="auto">
          <a:xfrm>
            <a:off x="1119188" y="1947863"/>
            <a:ext cx="2914650" cy="3019425"/>
          </a:xfrm>
          <a:prstGeom prst="rect">
            <a:avLst/>
          </a:prstGeom>
          <a:noFill/>
          <a:ln w="9525">
            <a:noFill/>
            <a:miter lim="800000"/>
            <a:headEnd/>
            <a:tailEnd/>
          </a:ln>
        </p:spPr>
      </p:pic>
      <p:pic>
        <p:nvPicPr>
          <p:cNvPr id="31" name="Picture 30"/>
          <p:cNvPicPr>
            <a:picLocks noChangeAspect="1"/>
          </p:cNvPicPr>
          <p:nvPr/>
        </p:nvPicPr>
        <p:blipFill>
          <a:blip r:embed="rId11" cstate="print"/>
          <a:srcRect/>
          <a:stretch>
            <a:fillRect/>
          </a:stretch>
        </p:blipFill>
        <p:spPr bwMode="auto">
          <a:xfrm>
            <a:off x="1119188" y="1947863"/>
            <a:ext cx="2914650" cy="3019425"/>
          </a:xfrm>
          <a:prstGeom prst="rect">
            <a:avLst/>
          </a:prstGeom>
          <a:noFill/>
          <a:ln w="9525">
            <a:noFill/>
            <a:miter lim="800000"/>
            <a:headEnd/>
            <a:tailEnd/>
          </a:ln>
        </p:spPr>
      </p:pic>
      <p:pic>
        <p:nvPicPr>
          <p:cNvPr id="862208" name="Picture 862207"/>
          <p:cNvPicPr>
            <a:picLocks noChangeAspect="1"/>
          </p:cNvPicPr>
          <p:nvPr/>
        </p:nvPicPr>
        <p:blipFill>
          <a:blip r:embed="rId12" cstate="print"/>
          <a:srcRect/>
          <a:stretch>
            <a:fillRect/>
          </a:stretch>
        </p:blipFill>
        <p:spPr bwMode="auto">
          <a:xfrm>
            <a:off x="1119188" y="1947863"/>
            <a:ext cx="2914650" cy="3019425"/>
          </a:xfrm>
          <a:prstGeom prst="rect">
            <a:avLst/>
          </a:prstGeom>
          <a:noFill/>
          <a:ln w="9525">
            <a:noFill/>
            <a:miter lim="800000"/>
            <a:headEnd/>
            <a:tailEnd/>
          </a:ln>
        </p:spPr>
      </p:pic>
      <p:pic>
        <p:nvPicPr>
          <p:cNvPr id="862210" name="Picture 862209"/>
          <p:cNvPicPr>
            <a:picLocks noChangeAspect="1"/>
          </p:cNvPicPr>
          <p:nvPr/>
        </p:nvPicPr>
        <p:blipFill>
          <a:blip r:embed="rId13" cstate="print"/>
          <a:srcRect/>
          <a:stretch>
            <a:fillRect/>
          </a:stretch>
        </p:blipFill>
        <p:spPr bwMode="auto">
          <a:xfrm>
            <a:off x="5091113" y="1947863"/>
            <a:ext cx="2781300" cy="3019425"/>
          </a:xfrm>
          <a:prstGeom prst="rect">
            <a:avLst/>
          </a:prstGeom>
          <a:noFill/>
          <a:ln w="9525">
            <a:noFill/>
            <a:miter lim="800000"/>
            <a:headEnd/>
            <a:tailEnd/>
          </a:ln>
        </p:spPr>
      </p:pic>
      <p:pic>
        <p:nvPicPr>
          <p:cNvPr id="862212" name="Picture 862211"/>
          <p:cNvPicPr>
            <a:picLocks noChangeAspect="1"/>
          </p:cNvPicPr>
          <p:nvPr/>
        </p:nvPicPr>
        <p:blipFill>
          <a:blip r:embed="rId14" cstate="print"/>
          <a:srcRect/>
          <a:stretch>
            <a:fillRect/>
          </a:stretch>
        </p:blipFill>
        <p:spPr bwMode="auto">
          <a:xfrm>
            <a:off x="5091113" y="1947863"/>
            <a:ext cx="2781300" cy="3019425"/>
          </a:xfrm>
          <a:prstGeom prst="rect">
            <a:avLst/>
          </a:prstGeom>
          <a:noFill/>
          <a:ln w="9525">
            <a:noFill/>
            <a:miter lim="800000"/>
            <a:headEnd/>
            <a:tailEnd/>
          </a:ln>
        </p:spPr>
      </p:pic>
      <p:sp>
        <p:nvSpPr>
          <p:cNvPr id="39956" name="Rectangle 27"/>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39957" name="Straight Connector 31"/>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39958" name="Rectangle 3"/>
          <p:cNvSpPr>
            <a:spLocks noGrp="1" noChangeArrowheads="1"/>
          </p:cNvSpPr>
          <p:nvPr>
            <p:ph type="title"/>
          </p:nvPr>
        </p:nvSpPr>
        <p:spPr>
          <a:xfrm>
            <a:off x="566738" y="0"/>
            <a:ext cx="8577262" cy="820738"/>
          </a:xfrm>
        </p:spPr>
        <p:txBody>
          <a:bodyPr/>
          <a:lstStyle/>
          <a:p>
            <a:pPr>
              <a:tabLst>
                <a:tab pos="2917825" algn="l"/>
              </a:tabLst>
            </a:pPr>
            <a:r>
              <a:rPr lang="en-US" dirty="0" smtClean="0">
                <a:solidFill>
                  <a:srgbClr val="69134B"/>
                </a:solidFill>
              </a:rPr>
              <a:t>Summary  </a:t>
            </a:r>
            <a:r>
              <a:rPr lang="en-US" dirty="0" err="1" smtClean="0">
                <a:solidFill>
                  <a:srgbClr val="69134B"/>
                </a:solidFill>
              </a:rPr>
              <a:t>Heckscher</a:t>
            </a:r>
            <a:r>
              <a:rPr lang="en-US" dirty="0" smtClean="0">
                <a:solidFill>
                  <a:srgbClr val="69134B"/>
                </a:solidFill>
              </a:rPr>
              <a:t>-Ohlin Model</a:t>
            </a:r>
          </a:p>
        </p:txBody>
      </p:sp>
      <p:sp>
        <p:nvSpPr>
          <p:cNvPr id="39959" name="Text Box 26"/>
          <p:cNvSpPr txBox="1">
            <a:spLocks noChangeArrowheads="1"/>
          </p:cNvSpPr>
          <p:nvPr/>
        </p:nvSpPr>
        <p:spPr bwMode="auto">
          <a:xfrm>
            <a:off x="3275013" y="1552575"/>
            <a:ext cx="4141787" cy="304800"/>
          </a:xfrm>
          <a:prstGeom prst="rect">
            <a:avLst/>
          </a:prstGeom>
          <a:noFill/>
          <a:ln w="9525">
            <a:noFill/>
            <a:miter lim="800000"/>
            <a:headEnd/>
            <a:tailEnd/>
          </a:ln>
        </p:spPr>
        <p:txBody>
          <a:bodyPr wrap="none">
            <a:spAutoFit/>
          </a:bodyPr>
          <a:lstStyle/>
          <a:p>
            <a:r>
              <a:rPr lang="en-US">
                <a:solidFill>
                  <a:srgbClr val="8A3A6A"/>
                </a:solidFill>
              </a:rPr>
              <a:t>International Free-Trade Equilibrium in Foreign</a:t>
            </a:r>
          </a:p>
        </p:txBody>
      </p:sp>
    </p:spTree>
    <p:extLst>
      <p:ext uri="{BB962C8B-B14F-4D97-AF65-F5344CB8AC3E}">
        <p14:creationId xmlns:p14="http://schemas.microsoft.com/office/powerpoint/2010/main" val="1487310727"/>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5" name="Rectangle 5"/>
          <p:cNvSpPr>
            <a:spLocks noChangeArrowheads="1"/>
          </p:cNvSpPr>
          <p:nvPr/>
        </p:nvSpPr>
        <p:spPr bwMode="auto">
          <a:xfrm>
            <a:off x="566738" y="747713"/>
            <a:ext cx="7672387"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Free-Trade Equilibrium</a:t>
            </a:r>
          </a:p>
        </p:txBody>
      </p:sp>
      <p:sp>
        <p:nvSpPr>
          <p:cNvPr id="41986" name="Rectangle 6"/>
          <p:cNvSpPr>
            <a:spLocks noChangeArrowheads="1"/>
          </p:cNvSpPr>
          <p:nvPr/>
        </p:nvSpPr>
        <p:spPr bwMode="auto">
          <a:xfrm>
            <a:off x="566738" y="1114425"/>
            <a:ext cx="7947025" cy="400050"/>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Foreign Equilibrium with Free Trade</a:t>
            </a:r>
          </a:p>
        </p:txBody>
      </p:sp>
      <p:grpSp>
        <p:nvGrpSpPr>
          <p:cNvPr id="2" name="Group 39"/>
          <p:cNvGrpSpPr>
            <a:grpSpLocks/>
          </p:cNvGrpSpPr>
          <p:nvPr/>
        </p:nvGrpSpPr>
        <p:grpSpPr bwMode="auto">
          <a:xfrm>
            <a:off x="647700" y="1538288"/>
            <a:ext cx="8278813" cy="5062537"/>
            <a:chOff x="566738" y="2200275"/>
            <a:chExt cx="7805737" cy="4219575"/>
          </a:xfrm>
        </p:grpSpPr>
        <p:sp>
          <p:nvSpPr>
            <p:cNvPr id="42010"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2011" name="Rectangle 17"/>
            <p:cNvSpPr>
              <a:spLocks noChangeArrowheads="1"/>
            </p:cNvSpPr>
            <p:nvPr/>
          </p:nvSpPr>
          <p:spPr bwMode="auto">
            <a:xfrm>
              <a:off x="581024" y="2219326"/>
              <a:ext cx="7772401" cy="262634"/>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41988" name="Text Box 7"/>
          <p:cNvSpPr txBox="1">
            <a:spLocks noChangeArrowheads="1"/>
          </p:cNvSpPr>
          <p:nvPr/>
        </p:nvSpPr>
        <p:spPr bwMode="auto">
          <a:xfrm>
            <a:off x="666750" y="1573213"/>
            <a:ext cx="2555875" cy="285750"/>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4-4 </a:t>
            </a:r>
            <a:r>
              <a:rPr lang="en-US">
                <a:solidFill>
                  <a:schemeClr val="bg2"/>
                </a:solidFill>
              </a:rPr>
              <a:t>(2 of 2)</a:t>
            </a:r>
          </a:p>
        </p:txBody>
      </p:sp>
      <p:sp>
        <p:nvSpPr>
          <p:cNvPr id="41989" name="Rectangle 20"/>
          <p:cNvSpPr>
            <a:spLocks noChangeArrowheads="1"/>
          </p:cNvSpPr>
          <p:nvPr/>
        </p:nvSpPr>
        <p:spPr bwMode="auto">
          <a:xfrm>
            <a:off x="771525" y="1914525"/>
            <a:ext cx="8008938" cy="3052763"/>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pic>
        <p:nvPicPr>
          <p:cNvPr id="41990" name="Picture 862208"/>
          <p:cNvPicPr>
            <a:picLocks noChangeAspect="1"/>
          </p:cNvPicPr>
          <p:nvPr/>
        </p:nvPicPr>
        <p:blipFill>
          <a:blip r:embed="rId3" cstate="print"/>
          <a:srcRect/>
          <a:stretch>
            <a:fillRect/>
          </a:stretch>
        </p:blipFill>
        <p:spPr bwMode="auto">
          <a:xfrm>
            <a:off x="1119188" y="1947863"/>
            <a:ext cx="2914650" cy="3019425"/>
          </a:xfrm>
          <a:prstGeom prst="rect">
            <a:avLst/>
          </a:prstGeom>
          <a:noFill/>
          <a:ln w="9525">
            <a:noFill/>
            <a:miter lim="800000"/>
            <a:headEnd/>
            <a:tailEnd/>
          </a:ln>
        </p:spPr>
      </p:pic>
      <p:sp>
        <p:nvSpPr>
          <p:cNvPr id="16" name="Rectangle 23"/>
          <p:cNvSpPr>
            <a:spLocks noChangeArrowheads="1"/>
          </p:cNvSpPr>
          <p:nvPr/>
        </p:nvSpPr>
        <p:spPr bwMode="auto">
          <a:xfrm>
            <a:off x="701675" y="4953000"/>
            <a:ext cx="4300538" cy="1465263"/>
          </a:xfrm>
          <a:prstGeom prst="rect">
            <a:avLst/>
          </a:prstGeom>
          <a:noFill/>
          <a:ln w="9525">
            <a:noFill/>
            <a:miter lim="800000"/>
            <a:headEnd/>
            <a:tailEnd/>
          </a:ln>
        </p:spPr>
        <p:txBody>
          <a:bodyPr>
            <a:spAutoFit/>
          </a:bodyPr>
          <a:lstStyle/>
          <a:p>
            <a:pPr>
              <a:spcBef>
                <a:spcPct val="10000"/>
              </a:spcBef>
              <a:spcAft>
                <a:spcPct val="10000"/>
              </a:spcAft>
            </a:pPr>
            <a:r>
              <a:rPr lang="en-US" sz="1800" b="0"/>
              <a:t>The height of this triangle is Foreign exports of shoes (the difference between the production of shoes and the amount  consumed with trade, </a:t>
            </a:r>
            <a:r>
              <a:rPr lang="en-US" sz="1800" b="0" i="1"/>
              <a:t>Q*</a:t>
            </a:r>
            <a:r>
              <a:rPr lang="en-US" sz="1800" b="0" i="1" baseline="-25000"/>
              <a:t>S</a:t>
            </a:r>
            <a:r>
              <a:rPr lang="en-US" sz="1800" b="0" baseline="-25000"/>
              <a:t>2</a:t>
            </a:r>
            <a:r>
              <a:rPr lang="en-US" sz="1800" b="0" i="1"/>
              <a:t> – Q*</a:t>
            </a:r>
            <a:r>
              <a:rPr lang="en-US" sz="1800" b="0" i="1" baseline="-25000"/>
              <a:t>S</a:t>
            </a:r>
            <a:r>
              <a:rPr lang="en-US" sz="1800" b="0" baseline="-25000"/>
              <a:t>3</a:t>
            </a:r>
            <a:r>
              <a:rPr lang="en-US" sz="1800" b="0"/>
              <a:t>).</a:t>
            </a:r>
            <a:endParaRPr lang="en-US" sz="1800" b="0" i="1"/>
          </a:p>
        </p:txBody>
      </p:sp>
      <p:sp>
        <p:nvSpPr>
          <p:cNvPr id="17" name="Rectangle 31"/>
          <p:cNvSpPr>
            <a:spLocks noChangeArrowheads="1"/>
          </p:cNvSpPr>
          <p:nvPr/>
        </p:nvSpPr>
        <p:spPr bwMode="auto">
          <a:xfrm>
            <a:off x="5091113" y="4953000"/>
            <a:ext cx="4052887" cy="1465263"/>
          </a:xfrm>
          <a:prstGeom prst="rect">
            <a:avLst/>
          </a:prstGeom>
          <a:noFill/>
          <a:ln w="9525">
            <a:noFill/>
            <a:miter lim="800000"/>
            <a:headEnd/>
            <a:tailEnd/>
          </a:ln>
        </p:spPr>
        <p:txBody>
          <a:bodyPr>
            <a:spAutoFit/>
          </a:bodyPr>
          <a:lstStyle/>
          <a:p>
            <a:pPr>
              <a:spcBef>
                <a:spcPct val="10000"/>
              </a:spcBef>
              <a:spcAft>
                <a:spcPct val="10000"/>
              </a:spcAft>
            </a:pPr>
            <a:r>
              <a:rPr lang="en-US" sz="1800" b="0"/>
              <a:t>In panel (b), we show Foreign imports of computers equal to zero at the no-trade relative price, (</a:t>
            </a:r>
            <a:r>
              <a:rPr lang="en-US" sz="1800" b="0" i="1"/>
              <a:t>P*</a:t>
            </a:r>
            <a:r>
              <a:rPr lang="en-US" sz="1800" b="0" i="1" baseline="-25000"/>
              <a:t>C</a:t>
            </a:r>
            <a:r>
              <a:rPr lang="en-US" sz="1800" b="0" i="1"/>
              <a:t> /P*</a:t>
            </a:r>
            <a:r>
              <a:rPr lang="en-US" sz="1800" b="0" i="1" baseline="-25000"/>
              <a:t>S</a:t>
            </a:r>
            <a:r>
              <a:rPr lang="en-US" sz="1800" b="0"/>
              <a:t>)</a:t>
            </a:r>
            <a:r>
              <a:rPr lang="en-US" sz="1800" b="0" i="1" baseline="30000"/>
              <a:t>A</a:t>
            </a:r>
            <a:r>
              <a:rPr lang="en-US" sz="1800" b="0" i="1"/>
              <a:t>*, </a:t>
            </a:r>
            <a:r>
              <a:rPr lang="en-US" sz="1800" b="0"/>
              <a:t>and equal to (</a:t>
            </a:r>
            <a:r>
              <a:rPr lang="en-US" sz="1800" b="0" i="1"/>
              <a:t>Q*</a:t>
            </a:r>
            <a:r>
              <a:rPr lang="en-US" sz="1800" b="0" i="1" baseline="-25000"/>
              <a:t>C</a:t>
            </a:r>
            <a:r>
              <a:rPr lang="en-US" sz="1800" b="0" baseline="-25000"/>
              <a:t>3</a:t>
            </a:r>
            <a:r>
              <a:rPr lang="en-US" sz="1800" b="0" i="1"/>
              <a:t> − Q*</a:t>
            </a:r>
            <a:r>
              <a:rPr lang="en-US" sz="1800" b="0" i="1" baseline="-25000"/>
              <a:t>C</a:t>
            </a:r>
            <a:r>
              <a:rPr lang="en-US" sz="1800" b="0" baseline="-25000"/>
              <a:t>2</a:t>
            </a:r>
            <a:r>
              <a:rPr lang="en-US" sz="1800" b="0"/>
              <a:t>) at the free-trade relative price</a:t>
            </a:r>
            <a:r>
              <a:rPr lang="en-US" sz="1800" b="0" i="1"/>
              <a:t>, </a:t>
            </a:r>
            <a:r>
              <a:rPr lang="en-US" sz="1800" b="0"/>
              <a:t>(</a:t>
            </a:r>
            <a:r>
              <a:rPr lang="en-US" sz="1800" b="0" i="1"/>
              <a:t>P</a:t>
            </a:r>
            <a:r>
              <a:rPr lang="en-US" sz="1800" b="0" i="1" baseline="-25000"/>
              <a:t>C</a:t>
            </a:r>
            <a:r>
              <a:rPr lang="en-US" sz="1800" b="0" i="1"/>
              <a:t> /P</a:t>
            </a:r>
            <a:r>
              <a:rPr lang="en-US" sz="1800" b="0" i="1" baseline="-25000"/>
              <a:t>S</a:t>
            </a:r>
            <a:r>
              <a:rPr lang="en-US" sz="1800" b="0"/>
              <a:t>)</a:t>
            </a:r>
            <a:r>
              <a:rPr lang="en-US" sz="1800" b="0" i="1" baseline="30000"/>
              <a:t>W</a:t>
            </a:r>
            <a:r>
              <a:rPr lang="en-US" sz="1800" b="0" i="1"/>
              <a:t>. </a:t>
            </a:r>
            <a:endParaRPr lang="en-US" sz="1800" b="0"/>
          </a:p>
        </p:txBody>
      </p:sp>
      <p:pic>
        <p:nvPicPr>
          <p:cNvPr id="41993" name="Picture 22"/>
          <p:cNvPicPr>
            <a:picLocks noChangeAspect="1"/>
          </p:cNvPicPr>
          <p:nvPr/>
        </p:nvPicPr>
        <p:blipFill>
          <a:blip r:embed="rId4" cstate="print"/>
          <a:srcRect/>
          <a:stretch>
            <a:fillRect/>
          </a:stretch>
        </p:blipFill>
        <p:spPr bwMode="auto">
          <a:xfrm>
            <a:off x="1119188" y="1947863"/>
            <a:ext cx="2914650" cy="3019425"/>
          </a:xfrm>
          <a:prstGeom prst="rect">
            <a:avLst/>
          </a:prstGeom>
          <a:noFill/>
          <a:ln w="9525">
            <a:noFill/>
            <a:miter lim="800000"/>
            <a:headEnd/>
            <a:tailEnd/>
          </a:ln>
        </p:spPr>
      </p:pic>
      <p:pic>
        <p:nvPicPr>
          <p:cNvPr id="41994" name="Picture 21"/>
          <p:cNvPicPr>
            <a:picLocks noChangeAspect="1"/>
          </p:cNvPicPr>
          <p:nvPr/>
        </p:nvPicPr>
        <p:blipFill>
          <a:blip r:embed="rId5" cstate="print"/>
          <a:srcRect/>
          <a:stretch>
            <a:fillRect/>
          </a:stretch>
        </p:blipFill>
        <p:spPr bwMode="auto">
          <a:xfrm>
            <a:off x="1119188" y="1947863"/>
            <a:ext cx="2914650" cy="3019425"/>
          </a:xfrm>
          <a:prstGeom prst="rect">
            <a:avLst/>
          </a:prstGeom>
          <a:noFill/>
          <a:ln w="9525">
            <a:noFill/>
            <a:miter lim="800000"/>
            <a:headEnd/>
            <a:tailEnd/>
          </a:ln>
        </p:spPr>
      </p:pic>
      <p:pic>
        <p:nvPicPr>
          <p:cNvPr id="41995" name="Picture 20"/>
          <p:cNvPicPr>
            <a:picLocks noChangeAspect="1"/>
          </p:cNvPicPr>
          <p:nvPr/>
        </p:nvPicPr>
        <p:blipFill>
          <a:blip r:embed="rId6" cstate="print"/>
          <a:srcRect/>
          <a:stretch>
            <a:fillRect/>
          </a:stretch>
        </p:blipFill>
        <p:spPr bwMode="auto">
          <a:xfrm>
            <a:off x="1119188" y="1947863"/>
            <a:ext cx="2914650" cy="3019425"/>
          </a:xfrm>
          <a:prstGeom prst="rect">
            <a:avLst/>
          </a:prstGeom>
          <a:noFill/>
          <a:ln w="9525">
            <a:noFill/>
            <a:miter lim="800000"/>
            <a:headEnd/>
            <a:tailEnd/>
          </a:ln>
        </p:spPr>
      </p:pic>
      <p:pic>
        <p:nvPicPr>
          <p:cNvPr id="41996" name="Picture 24"/>
          <p:cNvPicPr>
            <a:picLocks noChangeAspect="1"/>
          </p:cNvPicPr>
          <p:nvPr/>
        </p:nvPicPr>
        <p:blipFill>
          <a:blip r:embed="rId7" cstate="print"/>
          <a:srcRect/>
          <a:stretch>
            <a:fillRect/>
          </a:stretch>
        </p:blipFill>
        <p:spPr bwMode="auto">
          <a:xfrm>
            <a:off x="1119188" y="1947863"/>
            <a:ext cx="2914650" cy="3019425"/>
          </a:xfrm>
          <a:prstGeom prst="rect">
            <a:avLst/>
          </a:prstGeom>
          <a:noFill/>
          <a:ln w="9525">
            <a:noFill/>
            <a:miter lim="800000"/>
            <a:headEnd/>
            <a:tailEnd/>
          </a:ln>
        </p:spPr>
      </p:pic>
      <p:pic>
        <p:nvPicPr>
          <p:cNvPr id="41997" name="Picture 26"/>
          <p:cNvPicPr>
            <a:picLocks noChangeAspect="1"/>
          </p:cNvPicPr>
          <p:nvPr/>
        </p:nvPicPr>
        <p:blipFill>
          <a:blip r:embed="rId8" cstate="print"/>
          <a:srcRect/>
          <a:stretch>
            <a:fillRect/>
          </a:stretch>
        </p:blipFill>
        <p:spPr bwMode="auto">
          <a:xfrm>
            <a:off x="1119188" y="1947863"/>
            <a:ext cx="2914650" cy="3019425"/>
          </a:xfrm>
          <a:prstGeom prst="rect">
            <a:avLst/>
          </a:prstGeom>
          <a:noFill/>
          <a:ln w="9525">
            <a:noFill/>
            <a:miter lim="800000"/>
            <a:headEnd/>
            <a:tailEnd/>
          </a:ln>
        </p:spPr>
      </p:pic>
      <p:pic>
        <p:nvPicPr>
          <p:cNvPr id="41998" name="Picture 28"/>
          <p:cNvPicPr>
            <a:picLocks noChangeAspect="1"/>
          </p:cNvPicPr>
          <p:nvPr/>
        </p:nvPicPr>
        <p:blipFill>
          <a:blip r:embed="rId9" cstate="print"/>
          <a:srcRect/>
          <a:stretch>
            <a:fillRect/>
          </a:stretch>
        </p:blipFill>
        <p:spPr bwMode="auto">
          <a:xfrm>
            <a:off x="1119188" y="1947863"/>
            <a:ext cx="2914650" cy="3019425"/>
          </a:xfrm>
          <a:prstGeom prst="rect">
            <a:avLst/>
          </a:prstGeom>
          <a:noFill/>
          <a:ln w="9525">
            <a:noFill/>
            <a:miter lim="800000"/>
            <a:headEnd/>
            <a:tailEnd/>
          </a:ln>
        </p:spPr>
      </p:pic>
      <p:pic>
        <p:nvPicPr>
          <p:cNvPr id="41999" name="Picture 29"/>
          <p:cNvPicPr>
            <a:picLocks noChangeAspect="1"/>
          </p:cNvPicPr>
          <p:nvPr/>
        </p:nvPicPr>
        <p:blipFill>
          <a:blip r:embed="rId10" cstate="print"/>
          <a:srcRect/>
          <a:stretch>
            <a:fillRect/>
          </a:stretch>
        </p:blipFill>
        <p:spPr bwMode="auto">
          <a:xfrm>
            <a:off x="1119188" y="1947863"/>
            <a:ext cx="2914650" cy="3019425"/>
          </a:xfrm>
          <a:prstGeom prst="rect">
            <a:avLst/>
          </a:prstGeom>
          <a:noFill/>
          <a:ln w="9525">
            <a:noFill/>
            <a:miter lim="800000"/>
            <a:headEnd/>
            <a:tailEnd/>
          </a:ln>
        </p:spPr>
      </p:pic>
      <p:pic>
        <p:nvPicPr>
          <p:cNvPr id="42000" name="Picture 30"/>
          <p:cNvPicPr>
            <a:picLocks noChangeAspect="1"/>
          </p:cNvPicPr>
          <p:nvPr/>
        </p:nvPicPr>
        <p:blipFill>
          <a:blip r:embed="rId11" cstate="print"/>
          <a:srcRect/>
          <a:stretch>
            <a:fillRect/>
          </a:stretch>
        </p:blipFill>
        <p:spPr bwMode="auto">
          <a:xfrm>
            <a:off x="1119188" y="1947863"/>
            <a:ext cx="2914650" cy="3019425"/>
          </a:xfrm>
          <a:prstGeom prst="rect">
            <a:avLst/>
          </a:prstGeom>
          <a:noFill/>
          <a:ln w="9525">
            <a:noFill/>
            <a:miter lim="800000"/>
            <a:headEnd/>
            <a:tailEnd/>
          </a:ln>
        </p:spPr>
      </p:pic>
      <p:pic>
        <p:nvPicPr>
          <p:cNvPr id="42001" name="Picture 862207"/>
          <p:cNvPicPr>
            <a:picLocks noChangeAspect="1"/>
          </p:cNvPicPr>
          <p:nvPr/>
        </p:nvPicPr>
        <p:blipFill>
          <a:blip r:embed="rId12" cstate="print"/>
          <a:srcRect/>
          <a:stretch>
            <a:fillRect/>
          </a:stretch>
        </p:blipFill>
        <p:spPr bwMode="auto">
          <a:xfrm>
            <a:off x="1119188" y="1947863"/>
            <a:ext cx="2914650" cy="3019425"/>
          </a:xfrm>
          <a:prstGeom prst="rect">
            <a:avLst/>
          </a:prstGeom>
          <a:noFill/>
          <a:ln w="9525">
            <a:noFill/>
            <a:miter lim="800000"/>
            <a:headEnd/>
            <a:tailEnd/>
          </a:ln>
        </p:spPr>
      </p:pic>
      <p:pic>
        <p:nvPicPr>
          <p:cNvPr id="42002" name="Picture 862209"/>
          <p:cNvPicPr>
            <a:picLocks noChangeAspect="1"/>
          </p:cNvPicPr>
          <p:nvPr/>
        </p:nvPicPr>
        <p:blipFill>
          <a:blip r:embed="rId13" cstate="print"/>
          <a:srcRect/>
          <a:stretch>
            <a:fillRect/>
          </a:stretch>
        </p:blipFill>
        <p:spPr bwMode="auto">
          <a:xfrm>
            <a:off x="5091113" y="1947863"/>
            <a:ext cx="2781300" cy="3019425"/>
          </a:xfrm>
          <a:prstGeom prst="rect">
            <a:avLst/>
          </a:prstGeom>
          <a:noFill/>
          <a:ln w="9525">
            <a:noFill/>
            <a:miter lim="800000"/>
            <a:headEnd/>
            <a:tailEnd/>
          </a:ln>
        </p:spPr>
      </p:pic>
      <p:pic>
        <p:nvPicPr>
          <p:cNvPr id="862215" name="Picture 862214"/>
          <p:cNvPicPr>
            <a:picLocks noChangeAspect="1"/>
          </p:cNvPicPr>
          <p:nvPr/>
        </p:nvPicPr>
        <p:blipFill>
          <a:blip r:embed="rId14" cstate="print"/>
          <a:srcRect/>
          <a:stretch>
            <a:fillRect/>
          </a:stretch>
        </p:blipFill>
        <p:spPr bwMode="auto">
          <a:xfrm>
            <a:off x="5091113" y="1947863"/>
            <a:ext cx="2781300" cy="3019425"/>
          </a:xfrm>
          <a:prstGeom prst="rect">
            <a:avLst/>
          </a:prstGeom>
          <a:noFill/>
          <a:ln w="9525">
            <a:noFill/>
            <a:miter lim="800000"/>
            <a:headEnd/>
            <a:tailEnd/>
          </a:ln>
        </p:spPr>
      </p:pic>
      <p:pic>
        <p:nvPicPr>
          <p:cNvPr id="42004" name="Picture 862211"/>
          <p:cNvPicPr>
            <a:picLocks noChangeAspect="1"/>
          </p:cNvPicPr>
          <p:nvPr/>
        </p:nvPicPr>
        <p:blipFill>
          <a:blip r:embed="rId15" cstate="print"/>
          <a:srcRect/>
          <a:stretch>
            <a:fillRect/>
          </a:stretch>
        </p:blipFill>
        <p:spPr bwMode="auto">
          <a:xfrm>
            <a:off x="5091113" y="1947863"/>
            <a:ext cx="2781300" cy="3019425"/>
          </a:xfrm>
          <a:prstGeom prst="rect">
            <a:avLst/>
          </a:prstGeom>
          <a:noFill/>
          <a:ln w="9525">
            <a:noFill/>
            <a:miter lim="800000"/>
            <a:headEnd/>
            <a:tailEnd/>
          </a:ln>
        </p:spPr>
      </p:pic>
      <p:pic>
        <p:nvPicPr>
          <p:cNvPr id="862214" name="Picture 862213"/>
          <p:cNvPicPr>
            <a:picLocks noChangeAspect="1"/>
          </p:cNvPicPr>
          <p:nvPr/>
        </p:nvPicPr>
        <p:blipFill>
          <a:blip r:embed="rId16" cstate="print"/>
          <a:srcRect/>
          <a:stretch>
            <a:fillRect/>
          </a:stretch>
        </p:blipFill>
        <p:spPr bwMode="auto">
          <a:xfrm>
            <a:off x="5091113" y="1947863"/>
            <a:ext cx="2781300" cy="3019425"/>
          </a:xfrm>
          <a:prstGeom prst="rect">
            <a:avLst/>
          </a:prstGeom>
          <a:noFill/>
          <a:ln w="9525">
            <a:noFill/>
            <a:miter lim="800000"/>
            <a:headEnd/>
            <a:tailEnd/>
          </a:ln>
        </p:spPr>
      </p:pic>
      <p:sp>
        <p:nvSpPr>
          <p:cNvPr id="42006" name="Rectangle 27"/>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2007" name="Straight Connector 31"/>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42008" name="Rectangle 3"/>
          <p:cNvSpPr>
            <a:spLocks noGrp="1" noChangeArrowheads="1"/>
          </p:cNvSpPr>
          <p:nvPr>
            <p:ph type="title"/>
          </p:nvPr>
        </p:nvSpPr>
        <p:spPr>
          <a:xfrm>
            <a:off x="566738" y="0"/>
            <a:ext cx="8577262" cy="820738"/>
          </a:xfrm>
        </p:spPr>
        <p:txBody>
          <a:bodyPr/>
          <a:lstStyle/>
          <a:p>
            <a:pPr>
              <a:tabLst>
                <a:tab pos="2917825" algn="l"/>
              </a:tabLst>
            </a:pPr>
            <a:r>
              <a:rPr lang="en-US" dirty="0" smtClean="0">
                <a:solidFill>
                  <a:srgbClr val="69134B"/>
                </a:solidFill>
              </a:rPr>
              <a:t>Summary  </a:t>
            </a:r>
            <a:r>
              <a:rPr lang="en-US" dirty="0" err="1" smtClean="0">
                <a:solidFill>
                  <a:srgbClr val="69134B"/>
                </a:solidFill>
              </a:rPr>
              <a:t>Heckscher</a:t>
            </a:r>
            <a:r>
              <a:rPr lang="en-US" dirty="0" smtClean="0">
                <a:solidFill>
                  <a:srgbClr val="69134B"/>
                </a:solidFill>
              </a:rPr>
              <a:t>-Ohlin Model</a:t>
            </a:r>
          </a:p>
        </p:txBody>
      </p:sp>
      <p:sp>
        <p:nvSpPr>
          <p:cNvPr id="42009" name="Text Box 28"/>
          <p:cNvSpPr txBox="1">
            <a:spLocks noChangeArrowheads="1"/>
          </p:cNvSpPr>
          <p:nvPr/>
        </p:nvSpPr>
        <p:spPr bwMode="auto">
          <a:xfrm>
            <a:off x="3319463" y="1539875"/>
            <a:ext cx="5153025" cy="538163"/>
          </a:xfrm>
          <a:prstGeom prst="rect">
            <a:avLst/>
          </a:prstGeom>
          <a:noFill/>
          <a:ln w="9525">
            <a:noFill/>
            <a:miter lim="800000"/>
            <a:headEnd/>
            <a:tailEnd/>
          </a:ln>
        </p:spPr>
        <p:txBody>
          <a:bodyPr wrap="none">
            <a:spAutoFit/>
          </a:bodyPr>
          <a:lstStyle/>
          <a:p>
            <a:pPr>
              <a:spcBef>
                <a:spcPct val="10000"/>
              </a:spcBef>
              <a:spcAft>
                <a:spcPct val="10000"/>
              </a:spcAft>
            </a:pPr>
            <a:r>
              <a:rPr lang="en-US">
                <a:solidFill>
                  <a:srgbClr val="8A3A6A"/>
                </a:solidFill>
              </a:rPr>
              <a:t>International Free-Trade Equilibrium in Foreign (continued)</a:t>
            </a:r>
          </a:p>
          <a:p>
            <a:endParaRPr lang="en-US"/>
          </a:p>
        </p:txBody>
      </p:sp>
    </p:spTree>
    <p:extLst>
      <p:ext uri="{BB962C8B-B14F-4D97-AF65-F5344CB8AC3E}">
        <p14:creationId xmlns:p14="http://schemas.microsoft.com/office/powerpoint/2010/main" val="1521935522"/>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3" name="Rectangle 5"/>
          <p:cNvSpPr>
            <a:spLocks noChangeArrowheads="1"/>
          </p:cNvSpPr>
          <p:nvPr/>
        </p:nvSpPr>
        <p:spPr bwMode="auto">
          <a:xfrm>
            <a:off x="566738" y="747713"/>
            <a:ext cx="7672387"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Free-Trade Equilibrium</a:t>
            </a:r>
          </a:p>
        </p:txBody>
      </p:sp>
      <p:sp>
        <p:nvSpPr>
          <p:cNvPr id="11" name="Rectangle 6"/>
          <p:cNvSpPr>
            <a:spLocks noChangeArrowheads="1"/>
          </p:cNvSpPr>
          <p:nvPr/>
        </p:nvSpPr>
        <p:spPr bwMode="auto">
          <a:xfrm>
            <a:off x="566738" y="1216025"/>
            <a:ext cx="8308975" cy="1016000"/>
          </a:xfrm>
          <a:prstGeom prst="rect">
            <a:avLst/>
          </a:prstGeom>
          <a:noFill/>
          <a:ln w="9525" algn="ctr">
            <a:noFill/>
            <a:miter lim="800000"/>
            <a:headEnd/>
            <a:tailEnd/>
          </a:ln>
        </p:spPr>
        <p:txBody>
          <a:bodyPr>
            <a:spAutoFit/>
          </a:bodyPr>
          <a:lstStyle/>
          <a:p>
            <a:pPr>
              <a:spcBef>
                <a:spcPct val="20000"/>
              </a:spcBef>
            </a:pPr>
            <a:r>
              <a:rPr lang="en-US" sz="2000">
                <a:solidFill>
                  <a:srgbClr val="3D68AF"/>
                </a:solidFill>
              </a:rPr>
              <a:t>Equilibrium Price with Free Trade </a:t>
            </a:r>
            <a:r>
              <a:rPr lang="en-US" sz="2000" b="0"/>
              <a:t>Because exports equal imports, there is no reason for the relative price to change and so this is a </a:t>
            </a:r>
            <a:r>
              <a:rPr lang="en-US" sz="2000"/>
              <a:t>free-trade equilibrium</a:t>
            </a:r>
            <a:r>
              <a:rPr lang="en-US" sz="2000" b="0"/>
              <a:t>.</a:t>
            </a:r>
            <a:endParaRPr lang="en-US" sz="2000">
              <a:solidFill>
                <a:srgbClr val="3D68AF"/>
              </a:solidFill>
            </a:endParaRPr>
          </a:p>
        </p:txBody>
      </p:sp>
      <p:grpSp>
        <p:nvGrpSpPr>
          <p:cNvPr id="2" name="Group 39"/>
          <p:cNvGrpSpPr>
            <a:grpSpLocks/>
          </p:cNvGrpSpPr>
          <p:nvPr/>
        </p:nvGrpSpPr>
        <p:grpSpPr bwMode="auto">
          <a:xfrm>
            <a:off x="647700" y="2312988"/>
            <a:ext cx="8061325" cy="3951287"/>
            <a:chOff x="566738" y="2200275"/>
            <a:chExt cx="7805737" cy="4219575"/>
          </a:xfrm>
        </p:grpSpPr>
        <p:sp>
          <p:nvSpPr>
            <p:cNvPr id="44048" name="Rectangle 16"/>
            <p:cNvSpPr>
              <a:spLocks noChangeArrowheads="1"/>
            </p:cNvSpPr>
            <p:nvPr/>
          </p:nvSpPr>
          <p:spPr bwMode="auto">
            <a:xfrm>
              <a:off x="566738" y="2200275"/>
              <a:ext cx="7805737" cy="4219575"/>
            </a:xfrm>
            <a:prstGeom prst="rect">
              <a:avLst/>
            </a:prstGeom>
            <a:solidFill>
              <a:srgbClr val="FAECCE"/>
            </a:solidFill>
            <a:ln w="38100" algn="ctr">
              <a:solidFill>
                <a:srgbClr val="CBBEB7"/>
              </a:solidFill>
              <a:round/>
              <a:headEnd/>
              <a:tailEnd/>
            </a:ln>
          </p:spPr>
          <p:txBody>
            <a:bodyPr/>
            <a:lstStyle/>
            <a:p>
              <a:endParaRPr lang="en-US" sz="2800" b="0">
                <a:solidFill>
                  <a:schemeClr val="tx2"/>
                </a:solidFill>
              </a:endParaRPr>
            </a:p>
          </p:txBody>
        </p:sp>
        <p:sp>
          <p:nvSpPr>
            <p:cNvPr id="44049" name="Rectangle 17"/>
            <p:cNvSpPr>
              <a:spLocks noChangeArrowheads="1"/>
            </p:cNvSpPr>
            <p:nvPr/>
          </p:nvSpPr>
          <p:spPr bwMode="auto">
            <a:xfrm>
              <a:off x="581024" y="2219326"/>
              <a:ext cx="7772401" cy="385531"/>
            </a:xfrm>
            <a:prstGeom prst="rect">
              <a:avLst/>
            </a:prstGeom>
            <a:solidFill>
              <a:srgbClr val="E0D8D4"/>
            </a:solidFill>
            <a:ln w="9525" algn="ctr">
              <a:noFill/>
              <a:round/>
              <a:headEnd/>
              <a:tailEnd/>
            </a:ln>
          </p:spPr>
          <p:txBody>
            <a:bodyPr/>
            <a:lstStyle/>
            <a:p>
              <a:endParaRPr lang="en-US" sz="2800" b="0">
                <a:solidFill>
                  <a:schemeClr val="tx2"/>
                </a:solidFill>
              </a:endParaRPr>
            </a:p>
          </p:txBody>
        </p:sp>
      </p:grpSp>
      <p:sp>
        <p:nvSpPr>
          <p:cNvPr id="12" name="Text Box 7"/>
          <p:cNvSpPr txBox="1">
            <a:spLocks noChangeArrowheads="1"/>
          </p:cNvSpPr>
          <p:nvPr/>
        </p:nvSpPr>
        <p:spPr bwMode="auto">
          <a:xfrm>
            <a:off x="666750" y="2333625"/>
            <a:ext cx="1241425" cy="287338"/>
          </a:xfrm>
          <a:prstGeom prst="rect">
            <a:avLst/>
          </a:prstGeom>
          <a:solidFill>
            <a:srgbClr val="E8F0D4"/>
          </a:solidFill>
          <a:ln w="9525" algn="ctr">
            <a:noFill/>
            <a:miter lim="800000"/>
            <a:headEnd/>
            <a:tailEnd/>
          </a:ln>
        </p:spPr>
        <p:txBody>
          <a:bodyPr>
            <a:spAutoFit/>
          </a:bodyPr>
          <a:lstStyle/>
          <a:p>
            <a:pPr marL="457200" indent="-457200">
              <a:lnSpc>
                <a:spcPct val="90000"/>
              </a:lnSpc>
              <a:spcBef>
                <a:spcPct val="10000"/>
              </a:spcBef>
              <a:spcAft>
                <a:spcPct val="10000"/>
              </a:spcAft>
            </a:pPr>
            <a:r>
              <a:rPr lang="en-US">
                <a:solidFill>
                  <a:srgbClr val="831951"/>
                </a:solidFill>
              </a:rPr>
              <a:t>FIGURE</a:t>
            </a:r>
            <a:r>
              <a:rPr lang="en-US"/>
              <a:t> 4-5</a:t>
            </a:r>
          </a:p>
        </p:txBody>
      </p:sp>
      <p:sp>
        <p:nvSpPr>
          <p:cNvPr id="14" name="Rectangle 20"/>
          <p:cNvSpPr>
            <a:spLocks noChangeArrowheads="1"/>
          </p:cNvSpPr>
          <p:nvPr/>
        </p:nvSpPr>
        <p:spPr bwMode="auto">
          <a:xfrm>
            <a:off x="771525" y="2760663"/>
            <a:ext cx="4429125" cy="3013075"/>
          </a:xfrm>
          <a:prstGeom prst="rect">
            <a:avLst/>
          </a:prstGeom>
          <a:solidFill>
            <a:schemeClr val="bg1"/>
          </a:solidFill>
          <a:ln w="25400" algn="ctr">
            <a:solidFill>
              <a:srgbClr val="D4D3D3"/>
            </a:solidFill>
            <a:round/>
            <a:headEnd/>
            <a:tailEnd/>
          </a:ln>
        </p:spPr>
        <p:txBody>
          <a:bodyPr/>
          <a:lstStyle/>
          <a:p>
            <a:endParaRPr lang="en-US" sz="2800" b="0">
              <a:solidFill>
                <a:schemeClr val="tx2"/>
              </a:solidFill>
            </a:endParaRPr>
          </a:p>
        </p:txBody>
      </p:sp>
      <p:sp>
        <p:nvSpPr>
          <p:cNvPr id="16" name="Rectangle 23"/>
          <p:cNvSpPr>
            <a:spLocks noChangeArrowheads="1"/>
          </p:cNvSpPr>
          <p:nvPr/>
        </p:nvSpPr>
        <p:spPr bwMode="auto">
          <a:xfrm>
            <a:off x="5257800" y="2674938"/>
            <a:ext cx="3451225" cy="3441700"/>
          </a:xfrm>
          <a:prstGeom prst="rect">
            <a:avLst/>
          </a:prstGeom>
          <a:noFill/>
          <a:ln w="9525">
            <a:noFill/>
            <a:miter lim="800000"/>
            <a:headEnd/>
            <a:tailEnd/>
          </a:ln>
        </p:spPr>
        <p:txBody>
          <a:bodyPr>
            <a:spAutoFit/>
          </a:bodyPr>
          <a:lstStyle/>
          <a:p>
            <a:pPr>
              <a:spcBef>
                <a:spcPct val="10000"/>
              </a:spcBef>
              <a:spcAft>
                <a:spcPct val="10000"/>
              </a:spcAft>
            </a:pPr>
            <a:r>
              <a:rPr lang="en-US" sz="1800" b="0"/>
              <a:t>The world relative price of computers in the free-trade equilibrium is determined at the intersection of the Home export supply and Foreign import demand, at point </a:t>
            </a:r>
            <a:r>
              <a:rPr lang="en-US" sz="1800" b="0" i="1"/>
              <a:t>D.</a:t>
            </a:r>
          </a:p>
          <a:p>
            <a:pPr>
              <a:spcBef>
                <a:spcPct val="10000"/>
              </a:spcBef>
              <a:spcAft>
                <a:spcPct val="10000"/>
              </a:spcAft>
            </a:pPr>
            <a:r>
              <a:rPr lang="en-US" sz="1800" b="0"/>
              <a:t>At this relative price, the quantity</a:t>
            </a:r>
            <a:r>
              <a:rPr lang="en-US" sz="1800" b="0" i="1"/>
              <a:t> </a:t>
            </a:r>
            <a:r>
              <a:rPr lang="en-US" sz="1800" b="0"/>
              <a:t>of computers that Home wants to export, (</a:t>
            </a:r>
            <a:r>
              <a:rPr lang="en-US" sz="1800" b="0" i="1"/>
              <a:t>Q</a:t>
            </a:r>
            <a:r>
              <a:rPr lang="en-US" sz="1800" b="0" i="1" baseline="-25000"/>
              <a:t>C</a:t>
            </a:r>
            <a:r>
              <a:rPr lang="en-US" sz="1800" b="0" baseline="-25000"/>
              <a:t>2</a:t>
            </a:r>
            <a:r>
              <a:rPr lang="en-US" sz="1800" b="0" i="1"/>
              <a:t> − Q</a:t>
            </a:r>
            <a:r>
              <a:rPr lang="en-US" sz="1800" b="0" i="1" baseline="-25000"/>
              <a:t>C</a:t>
            </a:r>
            <a:r>
              <a:rPr lang="en-US" sz="1800" b="0" baseline="-25000"/>
              <a:t>3</a:t>
            </a:r>
            <a:r>
              <a:rPr lang="en-US" sz="1800" b="0"/>
              <a:t>)</a:t>
            </a:r>
            <a:r>
              <a:rPr lang="en-US" sz="1800" b="0" i="1"/>
              <a:t>, </a:t>
            </a:r>
            <a:r>
              <a:rPr lang="en-US" sz="1800" b="0"/>
              <a:t>just equals the quantity of</a:t>
            </a:r>
            <a:r>
              <a:rPr lang="en-US" sz="1800" b="0" i="1"/>
              <a:t> </a:t>
            </a:r>
            <a:r>
              <a:rPr lang="en-US" sz="1800" b="0"/>
              <a:t>computers that Foreign wants to import, </a:t>
            </a:r>
            <a:r>
              <a:rPr lang="es-ES" sz="1800" b="0"/>
              <a:t>(</a:t>
            </a:r>
            <a:r>
              <a:rPr lang="es-ES" sz="1800" b="0" i="1"/>
              <a:t>Q*</a:t>
            </a:r>
            <a:r>
              <a:rPr lang="es-ES" sz="1800" b="0" i="1" baseline="-25000"/>
              <a:t>C</a:t>
            </a:r>
            <a:r>
              <a:rPr lang="es-ES" sz="1800" b="0" baseline="-25000"/>
              <a:t>3</a:t>
            </a:r>
            <a:r>
              <a:rPr lang="es-ES" sz="1800" b="0" i="1"/>
              <a:t> − Q*</a:t>
            </a:r>
            <a:r>
              <a:rPr lang="es-ES" sz="1800" b="0" i="1" baseline="-25000"/>
              <a:t>C</a:t>
            </a:r>
            <a:r>
              <a:rPr lang="es-ES" sz="1800" b="0" baseline="-25000"/>
              <a:t>2</a:t>
            </a:r>
            <a:r>
              <a:rPr lang="es-ES" sz="1800" b="0"/>
              <a:t>)</a:t>
            </a:r>
            <a:r>
              <a:rPr lang="es-ES" sz="1800" b="0" i="1"/>
              <a:t>.</a:t>
            </a:r>
            <a:endParaRPr lang="en-US" sz="1800" b="0" i="1"/>
          </a:p>
        </p:txBody>
      </p:sp>
      <p:pic>
        <p:nvPicPr>
          <p:cNvPr id="7" name="Picture 6"/>
          <p:cNvPicPr>
            <a:picLocks noChangeAspect="1"/>
          </p:cNvPicPr>
          <p:nvPr/>
        </p:nvPicPr>
        <p:blipFill>
          <a:blip r:embed="rId3" cstate="print"/>
          <a:srcRect/>
          <a:stretch>
            <a:fillRect/>
          </a:stretch>
        </p:blipFill>
        <p:spPr bwMode="auto">
          <a:xfrm>
            <a:off x="866775" y="2798763"/>
            <a:ext cx="4238625" cy="2943225"/>
          </a:xfrm>
          <a:prstGeom prst="rect">
            <a:avLst/>
          </a:prstGeom>
          <a:noFill/>
          <a:ln w="9525">
            <a:noFill/>
            <a:miter lim="800000"/>
            <a:headEnd/>
            <a:tailEnd/>
          </a:ln>
        </p:spPr>
      </p:pic>
      <p:pic>
        <p:nvPicPr>
          <p:cNvPr id="6" name="Picture 5"/>
          <p:cNvPicPr>
            <a:picLocks noChangeAspect="1"/>
          </p:cNvPicPr>
          <p:nvPr/>
        </p:nvPicPr>
        <p:blipFill>
          <a:blip r:embed="rId4" cstate="print"/>
          <a:srcRect/>
          <a:stretch>
            <a:fillRect/>
          </a:stretch>
        </p:blipFill>
        <p:spPr bwMode="auto">
          <a:xfrm>
            <a:off x="866775" y="2798763"/>
            <a:ext cx="4238625" cy="2943225"/>
          </a:xfrm>
          <a:prstGeom prst="rect">
            <a:avLst/>
          </a:prstGeom>
          <a:noFill/>
          <a:ln w="9525">
            <a:noFill/>
            <a:miter lim="800000"/>
            <a:headEnd/>
            <a:tailEnd/>
          </a:ln>
        </p:spPr>
      </p:pic>
      <p:pic>
        <p:nvPicPr>
          <p:cNvPr id="5" name="Picture 4"/>
          <p:cNvPicPr>
            <a:picLocks noChangeAspect="1"/>
          </p:cNvPicPr>
          <p:nvPr/>
        </p:nvPicPr>
        <p:blipFill>
          <a:blip r:embed="rId5" cstate="print"/>
          <a:srcRect/>
          <a:stretch>
            <a:fillRect/>
          </a:stretch>
        </p:blipFill>
        <p:spPr bwMode="auto">
          <a:xfrm>
            <a:off x="866775" y="2798763"/>
            <a:ext cx="4238625" cy="2943225"/>
          </a:xfrm>
          <a:prstGeom prst="rect">
            <a:avLst/>
          </a:prstGeom>
          <a:noFill/>
          <a:ln w="9525">
            <a:noFill/>
            <a:miter lim="800000"/>
            <a:headEnd/>
            <a:tailEnd/>
          </a:ln>
        </p:spPr>
      </p:pic>
      <p:pic>
        <p:nvPicPr>
          <p:cNvPr id="21" name="Picture 20"/>
          <p:cNvPicPr>
            <a:picLocks noChangeAspect="1"/>
          </p:cNvPicPr>
          <p:nvPr/>
        </p:nvPicPr>
        <p:blipFill>
          <a:blip r:embed="rId6" cstate="print"/>
          <a:srcRect/>
          <a:stretch>
            <a:fillRect/>
          </a:stretch>
        </p:blipFill>
        <p:spPr bwMode="auto">
          <a:xfrm>
            <a:off x="866775" y="2798763"/>
            <a:ext cx="4238625" cy="2943225"/>
          </a:xfrm>
          <a:prstGeom prst="rect">
            <a:avLst/>
          </a:prstGeom>
          <a:noFill/>
          <a:ln w="9525">
            <a:noFill/>
            <a:miter lim="800000"/>
            <a:headEnd/>
            <a:tailEnd/>
          </a:ln>
        </p:spPr>
      </p:pic>
      <p:pic>
        <p:nvPicPr>
          <p:cNvPr id="22" name="Picture 21"/>
          <p:cNvPicPr>
            <a:picLocks noChangeAspect="1"/>
          </p:cNvPicPr>
          <p:nvPr/>
        </p:nvPicPr>
        <p:blipFill>
          <a:blip r:embed="rId7" cstate="print"/>
          <a:srcRect/>
          <a:stretch>
            <a:fillRect/>
          </a:stretch>
        </p:blipFill>
        <p:spPr bwMode="auto">
          <a:xfrm>
            <a:off x="866775" y="2798763"/>
            <a:ext cx="4238625" cy="2943225"/>
          </a:xfrm>
          <a:prstGeom prst="rect">
            <a:avLst/>
          </a:prstGeom>
          <a:noFill/>
          <a:ln w="9525">
            <a:noFill/>
            <a:miter lim="800000"/>
            <a:headEnd/>
            <a:tailEnd/>
          </a:ln>
        </p:spPr>
      </p:pic>
      <p:sp>
        <p:nvSpPr>
          <p:cNvPr id="44044" name="Rectangle 19"/>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4045" name="Straight Connector 22"/>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44046" name="Rectangle 3"/>
          <p:cNvSpPr>
            <a:spLocks noGrp="1" noChangeArrowheads="1"/>
          </p:cNvSpPr>
          <p:nvPr>
            <p:ph type="title"/>
          </p:nvPr>
        </p:nvSpPr>
        <p:spPr>
          <a:xfrm>
            <a:off x="566738" y="0"/>
            <a:ext cx="8577262" cy="820738"/>
          </a:xfrm>
        </p:spPr>
        <p:txBody>
          <a:bodyPr/>
          <a:lstStyle/>
          <a:p>
            <a:pPr>
              <a:tabLst>
                <a:tab pos="2917825" algn="l"/>
              </a:tabLst>
            </a:pPr>
            <a:r>
              <a:rPr lang="en-US" dirty="0" smtClean="0">
                <a:solidFill>
                  <a:srgbClr val="69134B"/>
                </a:solidFill>
              </a:rPr>
              <a:t>Summary:  </a:t>
            </a:r>
            <a:r>
              <a:rPr lang="en-US" dirty="0" err="1" smtClean="0">
                <a:solidFill>
                  <a:srgbClr val="69134B"/>
                </a:solidFill>
              </a:rPr>
              <a:t>Heckscher</a:t>
            </a:r>
            <a:r>
              <a:rPr lang="en-US" dirty="0" smtClean="0">
                <a:solidFill>
                  <a:srgbClr val="69134B"/>
                </a:solidFill>
              </a:rPr>
              <a:t>-Ohlin Model</a:t>
            </a:r>
          </a:p>
        </p:txBody>
      </p:sp>
      <p:sp>
        <p:nvSpPr>
          <p:cNvPr id="44047" name="Text Box 18"/>
          <p:cNvSpPr txBox="1">
            <a:spLocks noChangeArrowheads="1"/>
          </p:cNvSpPr>
          <p:nvPr/>
        </p:nvSpPr>
        <p:spPr bwMode="auto">
          <a:xfrm>
            <a:off x="1866900" y="2322513"/>
            <a:ext cx="4933950" cy="304800"/>
          </a:xfrm>
          <a:prstGeom prst="rect">
            <a:avLst/>
          </a:prstGeom>
          <a:noFill/>
          <a:ln w="9525">
            <a:noFill/>
            <a:miter lim="800000"/>
            <a:headEnd/>
            <a:tailEnd/>
          </a:ln>
        </p:spPr>
        <p:txBody>
          <a:bodyPr wrap="none">
            <a:spAutoFit/>
          </a:bodyPr>
          <a:lstStyle/>
          <a:p>
            <a:r>
              <a:rPr lang="en-US">
                <a:solidFill>
                  <a:srgbClr val="8A3A6A"/>
                </a:solidFill>
              </a:rPr>
              <a:t>Determination of the Free-Trade World Equilibrium Price</a:t>
            </a:r>
          </a:p>
        </p:txBody>
      </p:sp>
    </p:spTree>
    <p:extLst>
      <p:ext uri="{BB962C8B-B14F-4D97-AF65-F5344CB8AC3E}">
        <p14:creationId xmlns:p14="http://schemas.microsoft.com/office/powerpoint/2010/main" val="3506274856"/>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1" name="Rectangle 5"/>
          <p:cNvSpPr>
            <a:spLocks noChangeArrowheads="1"/>
          </p:cNvSpPr>
          <p:nvPr/>
        </p:nvSpPr>
        <p:spPr bwMode="auto">
          <a:xfrm>
            <a:off x="566738" y="747713"/>
            <a:ext cx="7672387" cy="461962"/>
          </a:xfrm>
          <a:prstGeom prst="rect">
            <a:avLst/>
          </a:prstGeom>
          <a:noFill/>
          <a:ln w="9525" algn="ctr">
            <a:noFill/>
            <a:miter lim="800000"/>
            <a:headEnd/>
            <a:tailEnd/>
          </a:ln>
        </p:spPr>
        <p:txBody>
          <a:bodyPr>
            <a:spAutoFit/>
          </a:bodyPr>
          <a:lstStyle/>
          <a:p>
            <a:pPr>
              <a:spcBef>
                <a:spcPct val="20000"/>
              </a:spcBef>
            </a:pPr>
            <a:r>
              <a:rPr lang="en-US" sz="2400">
                <a:solidFill>
                  <a:srgbClr val="356A41"/>
                </a:solidFill>
              </a:rPr>
              <a:t>Free-Trade Equilibrium</a:t>
            </a:r>
          </a:p>
        </p:txBody>
      </p:sp>
      <p:sp>
        <p:nvSpPr>
          <p:cNvPr id="11" name="Rectangle 6"/>
          <p:cNvSpPr>
            <a:spLocks noChangeArrowheads="1"/>
          </p:cNvSpPr>
          <p:nvPr/>
        </p:nvSpPr>
        <p:spPr bwMode="auto">
          <a:xfrm>
            <a:off x="566738" y="1216025"/>
            <a:ext cx="7472362" cy="3636963"/>
          </a:xfrm>
          <a:prstGeom prst="rect">
            <a:avLst/>
          </a:prstGeom>
          <a:noFill/>
          <a:ln w="9525" algn="ctr">
            <a:noFill/>
            <a:miter lim="800000"/>
            <a:headEnd/>
            <a:tailEnd/>
          </a:ln>
          <a:effectLst/>
        </p:spPr>
        <p:txBody>
          <a:bodyPr>
            <a:spAutoFit/>
          </a:bodyPr>
          <a:lstStyle/>
          <a:p>
            <a:pPr>
              <a:spcBef>
                <a:spcPct val="10000"/>
              </a:spcBef>
              <a:spcAft>
                <a:spcPct val="10000"/>
              </a:spcAft>
              <a:defRPr/>
            </a:pPr>
            <a:r>
              <a:rPr lang="en-US" sz="2400" dirty="0">
                <a:solidFill>
                  <a:srgbClr val="3D68AF"/>
                </a:solidFill>
              </a:rPr>
              <a:t>Pattern of Trade </a:t>
            </a:r>
          </a:p>
          <a:p>
            <a:pPr marL="342900" indent="-342900">
              <a:spcBef>
                <a:spcPct val="10000"/>
              </a:spcBef>
              <a:spcAft>
                <a:spcPct val="10000"/>
              </a:spcAft>
              <a:buFont typeface="Arial" pitchFamily="34" charset="0"/>
              <a:buChar char="•"/>
              <a:defRPr/>
            </a:pPr>
            <a:r>
              <a:rPr lang="en-US" sz="2400" b="0" dirty="0"/>
              <a:t>Home exports computers, the good that uses intensively the factor of production (capital) found in abundance at Home. </a:t>
            </a:r>
          </a:p>
          <a:p>
            <a:pPr marL="342900" indent="-342900">
              <a:spcBef>
                <a:spcPct val="10000"/>
              </a:spcBef>
              <a:spcAft>
                <a:spcPct val="10000"/>
              </a:spcAft>
              <a:buFont typeface="Arial" pitchFamily="34" charset="0"/>
              <a:buChar char="•"/>
              <a:defRPr/>
            </a:pPr>
            <a:r>
              <a:rPr lang="en-US" sz="2400" b="0" dirty="0"/>
              <a:t>Foreign exports shoes, the good that uses intensively the factor of production (labor) found in abundance there. </a:t>
            </a:r>
          </a:p>
          <a:p>
            <a:pPr marL="342900" indent="-342900">
              <a:spcBef>
                <a:spcPct val="10000"/>
              </a:spcBef>
              <a:spcAft>
                <a:spcPct val="10000"/>
              </a:spcAft>
              <a:buFont typeface="Arial" pitchFamily="34" charset="0"/>
              <a:buChar char="•"/>
              <a:defRPr/>
            </a:pPr>
            <a:r>
              <a:rPr lang="en-US" sz="2400" b="0" dirty="0"/>
              <a:t>This important result is called the </a:t>
            </a:r>
            <a:r>
              <a:rPr lang="en-US" sz="2400" dirty="0"/>
              <a:t>Heckscher-Ohlin theorem.</a:t>
            </a:r>
            <a:endParaRPr lang="en-US" sz="2400" dirty="0">
              <a:solidFill>
                <a:srgbClr val="3D68AF"/>
              </a:solidFill>
            </a:endParaRPr>
          </a:p>
        </p:txBody>
      </p:sp>
      <p:sp>
        <p:nvSpPr>
          <p:cNvPr id="46083" name="Rectangle 12"/>
          <p:cNvSpPr>
            <a:spLocks noChangeArrowheads="1"/>
          </p:cNvSpPr>
          <p:nvPr/>
        </p:nvSpPr>
        <p:spPr bwMode="auto">
          <a:xfrm>
            <a:off x="877888" y="333375"/>
            <a:ext cx="3541712" cy="323850"/>
          </a:xfrm>
          <a:prstGeom prst="rect">
            <a:avLst/>
          </a:prstGeom>
          <a:solidFill>
            <a:srgbClr val="F5D8A5"/>
          </a:solidFill>
          <a:ln w="9525" algn="ctr">
            <a:noFill/>
            <a:round/>
            <a:headEnd/>
            <a:tailEnd/>
          </a:ln>
        </p:spPr>
        <p:txBody>
          <a:bodyPr/>
          <a:lstStyle/>
          <a:p>
            <a:endParaRPr lang="en-US" sz="3200" b="0">
              <a:solidFill>
                <a:schemeClr val="tx2"/>
              </a:solidFill>
            </a:endParaRPr>
          </a:p>
        </p:txBody>
      </p:sp>
      <p:cxnSp>
        <p:nvCxnSpPr>
          <p:cNvPr id="46084" name="Straight Connector 13"/>
          <p:cNvCxnSpPr>
            <a:cxnSpLocks noChangeShapeType="1"/>
          </p:cNvCxnSpPr>
          <p:nvPr/>
        </p:nvCxnSpPr>
        <p:spPr bwMode="auto">
          <a:xfrm>
            <a:off x="566738" y="668338"/>
            <a:ext cx="3852862" cy="0"/>
          </a:xfrm>
          <a:prstGeom prst="line">
            <a:avLst/>
          </a:prstGeom>
          <a:noFill/>
          <a:ln w="19050" cap="rnd" algn="ctr">
            <a:solidFill>
              <a:srgbClr val="9C3A45"/>
            </a:solidFill>
            <a:prstDash val="sysDash"/>
            <a:round/>
            <a:headEnd/>
            <a:tailEnd/>
          </a:ln>
        </p:spPr>
      </p:cxnSp>
      <p:sp>
        <p:nvSpPr>
          <p:cNvPr id="46085" name="Rectangle 3"/>
          <p:cNvSpPr>
            <a:spLocks noGrp="1" noChangeArrowheads="1"/>
          </p:cNvSpPr>
          <p:nvPr>
            <p:ph type="title"/>
          </p:nvPr>
        </p:nvSpPr>
        <p:spPr>
          <a:xfrm>
            <a:off x="566738" y="0"/>
            <a:ext cx="8577262" cy="820738"/>
          </a:xfrm>
        </p:spPr>
        <p:txBody>
          <a:bodyPr/>
          <a:lstStyle/>
          <a:p>
            <a:pPr>
              <a:tabLst>
                <a:tab pos="2917825" algn="l"/>
              </a:tabLst>
            </a:pPr>
            <a:r>
              <a:rPr lang="en-US" dirty="0" smtClean="0">
                <a:solidFill>
                  <a:srgbClr val="69134B"/>
                </a:solidFill>
              </a:rPr>
              <a:t>Summary:  </a:t>
            </a:r>
            <a:r>
              <a:rPr lang="en-US" dirty="0" err="1" smtClean="0">
                <a:solidFill>
                  <a:srgbClr val="69134B"/>
                </a:solidFill>
              </a:rPr>
              <a:t>Heckscher</a:t>
            </a:r>
            <a:r>
              <a:rPr lang="en-US" dirty="0" smtClean="0">
                <a:solidFill>
                  <a:srgbClr val="69134B"/>
                </a:solidFill>
              </a:rPr>
              <a:t>-Ohlin Model</a:t>
            </a:r>
          </a:p>
        </p:txBody>
      </p:sp>
    </p:spTree>
    <p:extLst>
      <p:ext uri="{BB962C8B-B14F-4D97-AF65-F5344CB8AC3E}">
        <p14:creationId xmlns:p14="http://schemas.microsoft.com/office/powerpoint/2010/main" val="3124663964"/>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457200" y="304800"/>
            <a:ext cx="8229600" cy="58213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91440">
            <a:normAutofit fontScale="92500" lnSpcReduction="10000"/>
          </a:bodyPr>
          <a:lstStyle/>
          <a:p>
            <a:pPr>
              <a:buFontTx/>
              <a:buNone/>
            </a:pPr>
            <a:r>
              <a:rPr lang="en-US" altLang="it-IT" b="1" dirty="0" smtClean="0">
                <a:solidFill>
                  <a:srgbClr val="C00000"/>
                </a:solidFill>
                <a:latin typeface="Times New Roman" pitchFamily="18" charset="0"/>
                <a:cs typeface="Times New Roman" pitchFamily="18" charset="0"/>
              </a:rPr>
              <a:t>More in detail: </a:t>
            </a:r>
            <a:r>
              <a:rPr lang="en-US" altLang="it-IT" b="1" dirty="0" err="1" smtClean="0">
                <a:solidFill>
                  <a:srgbClr val="C00000"/>
                </a:solidFill>
                <a:latin typeface="Times New Roman" pitchFamily="18" charset="0"/>
                <a:cs typeface="Times New Roman" pitchFamily="18" charset="0"/>
              </a:rPr>
              <a:t>Heckscher</a:t>
            </a:r>
            <a:r>
              <a:rPr lang="en-US" altLang="it-IT" b="1" dirty="0" smtClean="0">
                <a:solidFill>
                  <a:srgbClr val="C00000"/>
                </a:solidFill>
                <a:latin typeface="Times New Roman" pitchFamily="18" charset="0"/>
                <a:cs typeface="Times New Roman" pitchFamily="18" charset="0"/>
              </a:rPr>
              <a:t>-Ohlin </a:t>
            </a:r>
          </a:p>
          <a:p>
            <a:r>
              <a:rPr lang="en-US" altLang="it-IT" dirty="0" smtClean="0">
                <a:solidFill>
                  <a:srgbClr val="002060"/>
                </a:solidFill>
                <a:latin typeface="Times New Roman" pitchFamily="18" charset="0"/>
                <a:cs typeface="Times New Roman" pitchFamily="18" charset="0"/>
              </a:rPr>
              <a:t>Since the two nations have equal tastes, they face the same indifference map.</a:t>
            </a:r>
          </a:p>
          <a:p>
            <a:pPr>
              <a:buFont typeface="Wingdings" pitchFamily="2" charset="2"/>
              <a:buChar char="§"/>
            </a:pPr>
            <a:r>
              <a:rPr lang="en-US" altLang="it-IT" dirty="0" smtClean="0">
                <a:solidFill>
                  <a:srgbClr val="002060"/>
                </a:solidFill>
                <a:latin typeface="Times New Roman" pitchFamily="18" charset="0"/>
                <a:cs typeface="Times New Roman" pitchFamily="18" charset="0"/>
              </a:rPr>
              <a:t>Indifference curve I is the highest  IC that Nation 1 and Nation 2 can reach in isolation, and points  A and  A</a:t>
            </a:r>
            <a:r>
              <a:rPr lang="en-US" altLang="it-IT" baseline="30000" dirty="0" smtClean="0">
                <a:solidFill>
                  <a:srgbClr val="002060"/>
                </a:solidFill>
                <a:latin typeface="Times New Roman" pitchFamily="18" charset="0"/>
                <a:cs typeface="Times New Roman" pitchFamily="18" charset="0"/>
              </a:rPr>
              <a:t>/ </a:t>
            </a:r>
            <a:r>
              <a:rPr lang="en-US" altLang="it-IT" dirty="0" smtClean="0">
                <a:solidFill>
                  <a:srgbClr val="002060"/>
                </a:solidFill>
                <a:latin typeface="Times New Roman" pitchFamily="18" charset="0"/>
                <a:cs typeface="Times New Roman" pitchFamily="18" charset="0"/>
              </a:rPr>
              <a:t> represent their </a:t>
            </a:r>
            <a:r>
              <a:rPr lang="en-US" altLang="it-IT" dirty="0" err="1" smtClean="0">
                <a:solidFill>
                  <a:srgbClr val="002060"/>
                </a:solidFill>
                <a:latin typeface="Times New Roman" pitchFamily="18" charset="0"/>
                <a:cs typeface="Times New Roman" pitchFamily="18" charset="0"/>
              </a:rPr>
              <a:t>equil</a:t>
            </a:r>
            <a:r>
              <a:rPr lang="en-US" altLang="it-IT" dirty="0" smtClean="0">
                <a:solidFill>
                  <a:srgbClr val="002060"/>
                </a:solidFill>
                <a:latin typeface="Times New Roman" pitchFamily="18" charset="0"/>
                <a:cs typeface="Times New Roman" pitchFamily="18" charset="0"/>
              </a:rPr>
              <a:t>. points of production and consumption in the absence of trade.</a:t>
            </a:r>
          </a:p>
          <a:p>
            <a:pPr>
              <a:buFont typeface="Wingdings" pitchFamily="2" charset="2"/>
              <a:buChar char="§"/>
            </a:pPr>
            <a:r>
              <a:rPr lang="en-US" altLang="it-IT" dirty="0" smtClean="0">
                <a:solidFill>
                  <a:srgbClr val="002060"/>
                </a:solidFill>
                <a:latin typeface="Times New Roman" pitchFamily="18" charset="0"/>
                <a:cs typeface="Times New Roman" pitchFamily="18" charset="0"/>
              </a:rPr>
              <a:t>The tangency of IC I at points A and  A</a:t>
            </a:r>
            <a:r>
              <a:rPr lang="en-US" altLang="it-IT" baseline="30000" dirty="0" smtClean="0">
                <a:solidFill>
                  <a:srgbClr val="002060"/>
                </a:solidFill>
                <a:latin typeface="Times New Roman" pitchFamily="18" charset="0"/>
                <a:cs typeface="Times New Roman" pitchFamily="18" charset="0"/>
              </a:rPr>
              <a:t>/</a:t>
            </a:r>
            <a:r>
              <a:rPr lang="en-US" altLang="it-IT" dirty="0" smtClean="0">
                <a:solidFill>
                  <a:srgbClr val="002060"/>
                </a:solidFill>
                <a:latin typeface="Times New Roman" pitchFamily="18" charset="0"/>
                <a:cs typeface="Times New Roman" pitchFamily="18" charset="0"/>
              </a:rPr>
              <a:t> defines the no-trade </a:t>
            </a:r>
            <a:r>
              <a:rPr lang="en-US" altLang="it-IT" dirty="0" err="1" smtClean="0">
                <a:solidFill>
                  <a:srgbClr val="002060"/>
                </a:solidFill>
                <a:latin typeface="Times New Roman" pitchFamily="18" charset="0"/>
                <a:cs typeface="Times New Roman" pitchFamily="18" charset="0"/>
              </a:rPr>
              <a:t>equil</a:t>
            </a:r>
            <a:r>
              <a:rPr lang="en-US" altLang="it-IT" dirty="0" smtClean="0">
                <a:solidFill>
                  <a:srgbClr val="002060"/>
                </a:solidFill>
                <a:latin typeface="Times New Roman" pitchFamily="18" charset="0"/>
                <a:cs typeface="Times New Roman" pitchFamily="18" charset="0"/>
              </a:rPr>
              <a:t>-relative commodity prices of P</a:t>
            </a:r>
            <a:r>
              <a:rPr lang="en-US" altLang="it-IT" baseline="-25000" dirty="0" smtClean="0">
                <a:solidFill>
                  <a:srgbClr val="002060"/>
                </a:solidFill>
                <a:latin typeface="Times New Roman" pitchFamily="18" charset="0"/>
                <a:cs typeface="Times New Roman" pitchFamily="18" charset="0"/>
              </a:rPr>
              <a:t>A</a:t>
            </a:r>
            <a:r>
              <a:rPr lang="en-US" altLang="it-IT" dirty="0" smtClean="0">
                <a:solidFill>
                  <a:srgbClr val="002060"/>
                </a:solidFill>
                <a:latin typeface="Times New Roman" pitchFamily="18" charset="0"/>
                <a:cs typeface="Times New Roman" pitchFamily="18" charset="0"/>
              </a:rPr>
              <a:t> in Nation 1 and P</a:t>
            </a:r>
            <a:r>
              <a:rPr lang="en-US" altLang="it-IT" baseline="-25000" dirty="0" smtClean="0">
                <a:solidFill>
                  <a:srgbClr val="002060"/>
                </a:solidFill>
                <a:latin typeface="Times New Roman" pitchFamily="18" charset="0"/>
                <a:cs typeface="Times New Roman" pitchFamily="18" charset="0"/>
              </a:rPr>
              <a:t>A/ </a:t>
            </a:r>
            <a:r>
              <a:rPr lang="en-US" altLang="it-IT" dirty="0" smtClean="0">
                <a:solidFill>
                  <a:srgbClr val="002060"/>
                </a:solidFill>
                <a:latin typeface="Times New Roman" pitchFamily="18" charset="0"/>
                <a:cs typeface="Times New Roman" pitchFamily="18" charset="0"/>
              </a:rPr>
              <a:t>in Nation 2. </a:t>
            </a:r>
          </a:p>
          <a:p>
            <a:pPr>
              <a:buFont typeface="Wingdings" pitchFamily="2" charset="2"/>
              <a:buChar char="§"/>
            </a:pPr>
            <a:r>
              <a:rPr lang="en-US" altLang="it-IT" dirty="0" smtClean="0">
                <a:solidFill>
                  <a:srgbClr val="002060"/>
                </a:solidFill>
                <a:latin typeface="Times New Roman" pitchFamily="18" charset="0"/>
                <a:cs typeface="Times New Roman" pitchFamily="18" charset="0"/>
              </a:rPr>
              <a:t>Since P</a:t>
            </a:r>
            <a:r>
              <a:rPr lang="en-US" altLang="it-IT" baseline="-25000" dirty="0" smtClean="0">
                <a:solidFill>
                  <a:srgbClr val="002060"/>
                </a:solidFill>
                <a:latin typeface="Times New Roman" pitchFamily="18" charset="0"/>
                <a:cs typeface="Times New Roman" pitchFamily="18" charset="0"/>
              </a:rPr>
              <a:t>A</a:t>
            </a:r>
            <a:r>
              <a:rPr lang="en-US" altLang="it-IT" dirty="0" smtClean="0">
                <a:solidFill>
                  <a:srgbClr val="002060"/>
                </a:solidFill>
                <a:latin typeface="Times New Roman" pitchFamily="18" charset="0"/>
                <a:cs typeface="Times New Roman" pitchFamily="18" charset="0"/>
              </a:rPr>
              <a:t> &lt; P</a:t>
            </a:r>
            <a:r>
              <a:rPr lang="en-US" altLang="it-IT" baseline="-25000" dirty="0" smtClean="0">
                <a:solidFill>
                  <a:srgbClr val="002060"/>
                </a:solidFill>
                <a:latin typeface="Times New Roman" pitchFamily="18" charset="0"/>
                <a:cs typeface="Times New Roman" pitchFamily="18" charset="0"/>
              </a:rPr>
              <a:t>A/</a:t>
            </a:r>
            <a:r>
              <a:rPr lang="en-US" altLang="it-IT" dirty="0" smtClean="0">
                <a:solidFill>
                  <a:srgbClr val="002060"/>
                </a:solidFill>
                <a:latin typeface="Times New Roman" pitchFamily="18" charset="0"/>
                <a:cs typeface="Times New Roman" pitchFamily="18" charset="0"/>
              </a:rPr>
              <a:t> , Nation 1 has a com-adv. in X and Nation 2 has a com-adv. in Y. </a:t>
            </a:r>
            <a:endParaRPr lang="en-US" altLang="it-IT" baseline="30000" dirty="0" smtClean="0"/>
          </a:p>
        </p:txBody>
      </p:sp>
    </p:spTree>
    <p:extLst>
      <p:ext uri="{BB962C8B-B14F-4D97-AF65-F5344CB8AC3E}">
        <p14:creationId xmlns:p14="http://schemas.microsoft.com/office/powerpoint/2010/main" val="5901828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4479925" y="59277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lgn="r">
              <a:spcBef>
                <a:spcPct val="0"/>
              </a:spcBef>
              <a:buFontTx/>
              <a:buNone/>
            </a:pPr>
            <a:endParaRPr lang="it-IT" altLang="it-IT" sz="2400">
              <a:latin typeface="Times" charset="0"/>
            </a:endParaRPr>
          </a:p>
        </p:txBody>
      </p:sp>
      <p:sp>
        <p:nvSpPr>
          <p:cNvPr id="30723" name="Text Box 4"/>
          <p:cNvSpPr txBox="1">
            <a:spLocks noChangeArrowheads="1"/>
          </p:cNvSpPr>
          <p:nvPr/>
        </p:nvSpPr>
        <p:spPr bwMode="auto">
          <a:xfrm>
            <a:off x="228600" y="5330825"/>
            <a:ext cx="8686800"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lgn="ctr">
              <a:lnSpc>
                <a:spcPct val="90000"/>
              </a:lnSpc>
              <a:spcBef>
                <a:spcPct val="50000"/>
              </a:spcBef>
              <a:buFontTx/>
              <a:buNone/>
            </a:pPr>
            <a:r>
              <a:rPr lang="en-US" altLang="it-IT" sz="2400">
                <a:solidFill>
                  <a:srgbClr val="002060"/>
                </a:solidFill>
                <a:latin typeface="Times New Roman" pitchFamily="18" charset="0"/>
                <a:cs typeface="Times New Roman" pitchFamily="18" charset="0"/>
              </a:rPr>
              <a:t>The Heckscher-Ohlin Model.</a:t>
            </a:r>
          </a:p>
        </p:txBody>
      </p:sp>
      <p:pic>
        <p:nvPicPr>
          <p:cNvPr id="30724" name="Picture 5" descr="&#10;05_04/w34.jpg                                                  00044590&#10;CS1-Vol.04                     B95464D4:"/>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350" y="914400"/>
            <a:ext cx="8369300" cy="425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60559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457200" y="304800"/>
            <a:ext cx="8229600" cy="5715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91440">
            <a:normAutofit fontScale="92500" lnSpcReduction="20000"/>
          </a:bodyPr>
          <a:lstStyle/>
          <a:p>
            <a:pPr>
              <a:buFont typeface="Wingdings" pitchFamily="2" charset="2"/>
              <a:buChar char="§"/>
            </a:pPr>
            <a:r>
              <a:rPr lang="en-US" altLang="it-IT" smtClean="0">
                <a:solidFill>
                  <a:srgbClr val="002060"/>
                </a:solidFill>
                <a:latin typeface="Times New Roman" pitchFamily="18" charset="0"/>
                <a:cs typeface="Times New Roman" pitchFamily="18" charset="0"/>
              </a:rPr>
              <a:t>The right panel shows that with trade Nation 1 specializes in X and Nation 2 in Y.</a:t>
            </a:r>
          </a:p>
          <a:p>
            <a:pPr>
              <a:buFont typeface="Wingdings" pitchFamily="2" charset="2"/>
              <a:buChar char="§"/>
            </a:pPr>
            <a:r>
              <a:rPr lang="en-US" altLang="it-IT" smtClean="0">
                <a:solidFill>
                  <a:srgbClr val="002060"/>
                </a:solidFill>
                <a:latin typeface="Times New Roman" pitchFamily="18" charset="0"/>
                <a:cs typeface="Times New Roman" pitchFamily="18" charset="0"/>
              </a:rPr>
              <a:t>Specialization continues until Nation 1 reaches point B and Nation 2 B</a:t>
            </a:r>
            <a:r>
              <a:rPr lang="en-US" altLang="it-IT" b="1" baseline="30000" smtClean="0">
                <a:solidFill>
                  <a:srgbClr val="002060"/>
                </a:solidFill>
                <a:latin typeface="Times New Roman" pitchFamily="18" charset="0"/>
                <a:cs typeface="Times New Roman" pitchFamily="18" charset="0"/>
              </a:rPr>
              <a:t>/</a:t>
            </a:r>
            <a:r>
              <a:rPr lang="en-US" altLang="it-IT" smtClean="0">
                <a:solidFill>
                  <a:srgbClr val="002060"/>
                </a:solidFill>
                <a:latin typeface="Times New Roman" pitchFamily="18" charset="0"/>
                <a:cs typeface="Times New Roman" pitchFamily="18" charset="0"/>
              </a:rPr>
              <a:t>, where the transformation curves are tangent to the common relative price line P</a:t>
            </a:r>
            <a:r>
              <a:rPr lang="en-US" altLang="it-IT" baseline="-25000" smtClean="0">
                <a:solidFill>
                  <a:srgbClr val="002060"/>
                </a:solidFill>
                <a:latin typeface="Times New Roman" pitchFamily="18" charset="0"/>
                <a:cs typeface="Times New Roman" pitchFamily="18" charset="0"/>
              </a:rPr>
              <a:t>B</a:t>
            </a:r>
            <a:r>
              <a:rPr lang="en-US" altLang="it-IT" smtClean="0">
                <a:solidFill>
                  <a:srgbClr val="002060"/>
                </a:solidFill>
                <a:latin typeface="Times New Roman" pitchFamily="18" charset="0"/>
                <a:cs typeface="Times New Roman" pitchFamily="18" charset="0"/>
              </a:rPr>
              <a:t>. </a:t>
            </a:r>
          </a:p>
          <a:p>
            <a:pPr>
              <a:buFont typeface="Wingdings" pitchFamily="2" charset="2"/>
              <a:buChar char="§"/>
            </a:pPr>
            <a:r>
              <a:rPr lang="en-US" altLang="it-IT" smtClean="0">
                <a:solidFill>
                  <a:srgbClr val="002060"/>
                </a:solidFill>
                <a:latin typeface="Times New Roman" pitchFamily="18" charset="0"/>
                <a:cs typeface="Times New Roman" pitchFamily="18" charset="0"/>
              </a:rPr>
              <a:t>Nation 1 exports X in exchange for Y and consume at point E on IC II. Nation 2 exports Y for X and consume at point E</a:t>
            </a:r>
            <a:r>
              <a:rPr lang="en-US" altLang="it-IT" b="1" baseline="30000" smtClean="0">
                <a:solidFill>
                  <a:srgbClr val="002060"/>
                </a:solidFill>
                <a:latin typeface="Times New Roman" pitchFamily="18" charset="0"/>
                <a:cs typeface="Times New Roman" pitchFamily="18" charset="0"/>
              </a:rPr>
              <a:t>/</a:t>
            </a:r>
            <a:r>
              <a:rPr lang="en-US" altLang="it-IT" smtClean="0">
                <a:solidFill>
                  <a:srgbClr val="002060"/>
                </a:solidFill>
                <a:latin typeface="Times New Roman" pitchFamily="18" charset="0"/>
                <a:cs typeface="Times New Roman" pitchFamily="18" charset="0"/>
              </a:rPr>
              <a:t> (which coincides with point E).</a:t>
            </a:r>
          </a:p>
          <a:p>
            <a:pPr>
              <a:buFont typeface="Wingdings" pitchFamily="2" charset="2"/>
              <a:buChar char="§"/>
            </a:pPr>
            <a:r>
              <a:rPr lang="en-US" altLang="it-IT" smtClean="0">
                <a:solidFill>
                  <a:srgbClr val="002060"/>
                </a:solidFill>
                <a:latin typeface="Times New Roman" pitchFamily="18" charset="0"/>
                <a:cs typeface="Times New Roman" pitchFamily="18" charset="0"/>
              </a:rPr>
              <a:t>Note that Nation 1’s exports of X equal Nation 2’s imports of X (i.e. BC=C</a:t>
            </a:r>
            <a:r>
              <a:rPr lang="en-US" altLang="it-IT" b="1" baseline="30000" smtClean="0">
                <a:solidFill>
                  <a:srgbClr val="002060"/>
                </a:solidFill>
                <a:latin typeface="Times New Roman" pitchFamily="18" charset="0"/>
                <a:cs typeface="Times New Roman" pitchFamily="18" charset="0"/>
              </a:rPr>
              <a:t> / </a:t>
            </a:r>
            <a:r>
              <a:rPr lang="en-US" altLang="it-IT" smtClean="0">
                <a:solidFill>
                  <a:srgbClr val="002060"/>
                </a:solidFill>
                <a:latin typeface="Times New Roman" pitchFamily="18" charset="0"/>
                <a:cs typeface="Times New Roman" pitchFamily="18" charset="0"/>
              </a:rPr>
              <a:t>E</a:t>
            </a:r>
            <a:r>
              <a:rPr lang="en-US" altLang="it-IT" b="1" baseline="30000" smtClean="0">
                <a:solidFill>
                  <a:srgbClr val="002060"/>
                </a:solidFill>
                <a:latin typeface="Times New Roman" pitchFamily="18" charset="0"/>
                <a:cs typeface="Times New Roman" pitchFamily="18" charset="0"/>
              </a:rPr>
              <a:t> /</a:t>
            </a:r>
            <a:r>
              <a:rPr lang="en-US" altLang="it-IT" smtClean="0">
                <a:solidFill>
                  <a:srgbClr val="002060"/>
                </a:solidFill>
                <a:latin typeface="Times New Roman" pitchFamily="18" charset="0"/>
                <a:cs typeface="Times New Roman" pitchFamily="18" charset="0"/>
              </a:rPr>
              <a:t>). </a:t>
            </a:r>
          </a:p>
          <a:p>
            <a:pPr>
              <a:buFont typeface="Wingdings" pitchFamily="2" charset="2"/>
              <a:buChar char="§"/>
            </a:pPr>
            <a:r>
              <a:rPr lang="en-US" altLang="it-IT" smtClean="0">
                <a:solidFill>
                  <a:srgbClr val="002060"/>
                </a:solidFill>
                <a:latin typeface="Times New Roman" pitchFamily="18" charset="0"/>
                <a:cs typeface="Times New Roman" pitchFamily="18" charset="0"/>
              </a:rPr>
              <a:t>Similarly, Nation 2’s exports of Y equal Nation 1’s imports of Y (i.e. B</a:t>
            </a:r>
            <a:r>
              <a:rPr lang="en-US" altLang="it-IT" b="1" baseline="30000" smtClean="0">
                <a:solidFill>
                  <a:srgbClr val="002060"/>
                </a:solidFill>
                <a:latin typeface="Times New Roman" pitchFamily="18" charset="0"/>
                <a:cs typeface="Times New Roman" pitchFamily="18" charset="0"/>
              </a:rPr>
              <a:t> / </a:t>
            </a:r>
            <a:r>
              <a:rPr lang="en-US" altLang="it-IT" smtClean="0">
                <a:solidFill>
                  <a:srgbClr val="002060"/>
                </a:solidFill>
                <a:latin typeface="Times New Roman" pitchFamily="18" charset="0"/>
                <a:cs typeface="Times New Roman" pitchFamily="18" charset="0"/>
              </a:rPr>
              <a:t>C</a:t>
            </a:r>
            <a:r>
              <a:rPr lang="en-US" altLang="it-IT" b="1" baseline="30000" smtClean="0">
                <a:solidFill>
                  <a:srgbClr val="002060"/>
                </a:solidFill>
                <a:latin typeface="Times New Roman" pitchFamily="18" charset="0"/>
                <a:cs typeface="Times New Roman" pitchFamily="18" charset="0"/>
              </a:rPr>
              <a:t> / </a:t>
            </a:r>
            <a:r>
              <a:rPr lang="en-US" altLang="it-IT" smtClean="0">
                <a:solidFill>
                  <a:srgbClr val="002060"/>
                </a:solidFill>
                <a:latin typeface="Times New Roman" pitchFamily="18" charset="0"/>
                <a:cs typeface="Times New Roman" pitchFamily="18" charset="0"/>
              </a:rPr>
              <a:t>=C</a:t>
            </a:r>
            <a:r>
              <a:rPr lang="en-US" altLang="it-IT" b="1" baseline="30000" smtClean="0">
                <a:solidFill>
                  <a:srgbClr val="002060"/>
                </a:solidFill>
                <a:latin typeface="Times New Roman" pitchFamily="18" charset="0"/>
                <a:cs typeface="Times New Roman" pitchFamily="18" charset="0"/>
              </a:rPr>
              <a:t> </a:t>
            </a:r>
            <a:r>
              <a:rPr lang="en-US" altLang="it-IT" smtClean="0">
                <a:solidFill>
                  <a:srgbClr val="002060"/>
                </a:solidFill>
                <a:latin typeface="Times New Roman" pitchFamily="18" charset="0"/>
                <a:cs typeface="Times New Roman" pitchFamily="18" charset="0"/>
              </a:rPr>
              <a:t>E). </a:t>
            </a:r>
          </a:p>
          <a:p>
            <a:pPr>
              <a:buFontTx/>
              <a:buNone/>
            </a:pPr>
            <a:endParaRPr lang="en-US" altLang="it-IT" smtClean="0">
              <a:solidFill>
                <a:srgbClr val="002060"/>
              </a:solidFill>
              <a:latin typeface="Times New Roman" pitchFamily="18" charset="0"/>
              <a:cs typeface="Times New Roman" pitchFamily="18" charset="0"/>
            </a:endParaRPr>
          </a:p>
          <a:p>
            <a:pPr>
              <a:buFont typeface="Wingdings" pitchFamily="2" charset="2"/>
              <a:buChar char="§"/>
            </a:pPr>
            <a:endParaRPr lang="en-US" altLang="it-IT" smtClean="0"/>
          </a:p>
        </p:txBody>
      </p:sp>
    </p:spTree>
    <p:extLst>
      <p:ext uri="{BB962C8B-B14F-4D97-AF65-F5344CB8AC3E}">
        <p14:creationId xmlns:p14="http://schemas.microsoft.com/office/powerpoint/2010/main" val="32875698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457200" y="1066800"/>
            <a:ext cx="8229600" cy="5486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91440">
            <a:normAutofit fontScale="92500" lnSpcReduction="20000"/>
          </a:bodyPr>
          <a:lstStyle/>
          <a:p>
            <a:pPr>
              <a:buFont typeface="Wingdings" pitchFamily="2" charset="2"/>
              <a:buChar char="§"/>
            </a:pPr>
            <a:r>
              <a:rPr lang="en-US" altLang="it-IT" smtClean="0">
                <a:solidFill>
                  <a:srgbClr val="002060"/>
                </a:solidFill>
                <a:latin typeface="Times New Roman" pitchFamily="18" charset="0"/>
                <a:cs typeface="Times New Roman" pitchFamily="18" charset="0"/>
              </a:rPr>
              <a:t>At P</a:t>
            </a:r>
            <a:r>
              <a:rPr lang="en-US" altLang="it-IT" baseline="-25000" smtClean="0">
                <a:solidFill>
                  <a:srgbClr val="002060"/>
                </a:solidFill>
                <a:latin typeface="Times New Roman" pitchFamily="18" charset="0"/>
                <a:cs typeface="Times New Roman" pitchFamily="18" charset="0"/>
              </a:rPr>
              <a:t>X</a:t>
            </a:r>
            <a:r>
              <a:rPr lang="en-US" altLang="it-IT" smtClean="0">
                <a:solidFill>
                  <a:srgbClr val="002060"/>
                </a:solidFill>
                <a:latin typeface="Times New Roman" pitchFamily="18" charset="0"/>
                <a:cs typeface="Times New Roman" pitchFamily="18" charset="0"/>
              </a:rPr>
              <a:t>/P</a:t>
            </a:r>
            <a:r>
              <a:rPr lang="en-US" altLang="it-IT" baseline="-25000" smtClean="0">
                <a:solidFill>
                  <a:srgbClr val="002060"/>
                </a:solidFill>
                <a:latin typeface="Times New Roman" pitchFamily="18" charset="0"/>
                <a:cs typeface="Times New Roman" pitchFamily="18" charset="0"/>
              </a:rPr>
              <a:t>Y</a:t>
            </a:r>
            <a:r>
              <a:rPr lang="en-US" altLang="it-IT" smtClean="0">
                <a:solidFill>
                  <a:srgbClr val="002060"/>
                </a:solidFill>
                <a:latin typeface="Times New Roman" pitchFamily="18" charset="0"/>
                <a:cs typeface="Times New Roman" pitchFamily="18" charset="0"/>
              </a:rPr>
              <a:t> </a:t>
            </a:r>
            <a:r>
              <a:rPr lang="en-US" altLang="it-IT" b="1" smtClean="0">
                <a:solidFill>
                  <a:srgbClr val="FF0000"/>
                </a:solidFill>
                <a:latin typeface="Times New Roman" pitchFamily="18" charset="0"/>
                <a:cs typeface="Times New Roman" pitchFamily="18" charset="0"/>
              </a:rPr>
              <a:t>&gt;</a:t>
            </a:r>
            <a:r>
              <a:rPr lang="en-US" altLang="it-IT" smtClean="0">
                <a:solidFill>
                  <a:srgbClr val="002060"/>
                </a:solidFill>
                <a:latin typeface="Times New Roman" pitchFamily="18" charset="0"/>
                <a:cs typeface="Times New Roman" pitchFamily="18" charset="0"/>
              </a:rPr>
              <a:t> P</a:t>
            </a:r>
            <a:r>
              <a:rPr lang="en-US" altLang="it-IT" baseline="-25000" smtClean="0">
                <a:solidFill>
                  <a:srgbClr val="002060"/>
                </a:solidFill>
                <a:latin typeface="Times New Roman" pitchFamily="18" charset="0"/>
                <a:cs typeface="Times New Roman" pitchFamily="18" charset="0"/>
              </a:rPr>
              <a:t>B</a:t>
            </a:r>
            <a:r>
              <a:rPr lang="en-US" altLang="it-IT" smtClean="0">
                <a:solidFill>
                  <a:srgbClr val="002060"/>
                </a:solidFill>
                <a:latin typeface="Times New Roman" pitchFamily="18" charset="0"/>
                <a:cs typeface="Times New Roman" pitchFamily="18" charset="0"/>
              </a:rPr>
              <a:t>, Nation 1 want to export more of X than Nation 2 wants to import at this </a:t>
            </a:r>
            <a:r>
              <a:rPr lang="en-US" altLang="it-IT" smtClean="0">
                <a:solidFill>
                  <a:srgbClr val="FF0000"/>
                </a:solidFill>
                <a:latin typeface="Times New Roman" pitchFamily="18" charset="0"/>
                <a:cs typeface="Times New Roman" pitchFamily="18" charset="0"/>
              </a:rPr>
              <a:t>high</a:t>
            </a:r>
            <a:r>
              <a:rPr lang="en-US" altLang="it-IT" smtClean="0">
                <a:solidFill>
                  <a:srgbClr val="002060"/>
                </a:solidFill>
                <a:latin typeface="Times New Roman" pitchFamily="18" charset="0"/>
                <a:cs typeface="Times New Roman" pitchFamily="18" charset="0"/>
              </a:rPr>
              <a:t> relative price, and P</a:t>
            </a:r>
            <a:r>
              <a:rPr lang="en-US" altLang="it-IT" baseline="-25000" smtClean="0">
                <a:solidFill>
                  <a:srgbClr val="002060"/>
                </a:solidFill>
                <a:latin typeface="Times New Roman" pitchFamily="18" charset="0"/>
                <a:cs typeface="Times New Roman" pitchFamily="18" charset="0"/>
              </a:rPr>
              <a:t>X</a:t>
            </a:r>
            <a:r>
              <a:rPr lang="en-US" altLang="it-IT" smtClean="0">
                <a:solidFill>
                  <a:srgbClr val="002060"/>
                </a:solidFill>
                <a:latin typeface="Times New Roman" pitchFamily="18" charset="0"/>
                <a:cs typeface="Times New Roman" pitchFamily="18" charset="0"/>
              </a:rPr>
              <a:t>/P</a:t>
            </a:r>
            <a:r>
              <a:rPr lang="en-US" altLang="it-IT" baseline="-25000" smtClean="0">
                <a:solidFill>
                  <a:srgbClr val="002060"/>
                </a:solidFill>
                <a:latin typeface="Times New Roman" pitchFamily="18" charset="0"/>
                <a:cs typeface="Times New Roman" pitchFamily="18" charset="0"/>
              </a:rPr>
              <a:t>Y </a:t>
            </a:r>
            <a:r>
              <a:rPr lang="en-US" altLang="it-IT" smtClean="0">
                <a:solidFill>
                  <a:srgbClr val="002060"/>
                </a:solidFill>
                <a:latin typeface="Times New Roman" pitchFamily="18" charset="0"/>
                <a:cs typeface="Times New Roman" pitchFamily="18" charset="0"/>
              </a:rPr>
              <a:t>falls towards P</a:t>
            </a:r>
            <a:r>
              <a:rPr lang="en-US" altLang="it-IT" baseline="-25000" smtClean="0">
                <a:solidFill>
                  <a:srgbClr val="002060"/>
                </a:solidFill>
                <a:latin typeface="Times New Roman" pitchFamily="18" charset="0"/>
                <a:cs typeface="Times New Roman" pitchFamily="18" charset="0"/>
              </a:rPr>
              <a:t>B</a:t>
            </a:r>
            <a:r>
              <a:rPr lang="en-US" altLang="it-IT" smtClean="0">
                <a:solidFill>
                  <a:srgbClr val="002060"/>
                </a:solidFill>
                <a:latin typeface="Times New Roman" pitchFamily="18" charset="0"/>
                <a:cs typeface="Times New Roman" pitchFamily="18" charset="0"/>
              </a:rPr>
              <a:t>.</a:t>
            </a:r>
          </a:p>
          <a:p>
            <a:pPr>
              <a:buFont typeface="Wingdings" pitchFamily="2" charset="2"/>
              <a:buChar char="§"/>
            </a:pPr>
            <a:r>
              <a:rPr lang="en-US" altLang="it-IT" smtClean="0">
                <a:solidFill>
                  <a:srgbClr val="002060"/>
                </a:solidFill>
                <a:latin typeface="Times New Roman" pitchFamily="18" charset="0"/>
                <a:cs typeface="Times New Roman" pitchFamily="18" charset="0"/>
              </a:rPr>
              <a:t>At P</a:t>
            </a:r>
            <a:r>
              <a:rPr lang="en-US" altLang="it-IT" baseline="-25000" smtClean="0">
                <a:solidFill>
                  <a:srgbClr val="002060"/>
                </a:solidFill>
                <a:latin typeface="Times New Roman" pitchFamily="18" charset="0"/>
                <a:cs typeface="Times New Roman" pitchFamily="18" charset="0"/>
              </a:rPr>
              <a:t>X</a:t>
            </a:r>
            <a:r>
              <a:rPr lang="en-US" altLang="it-IT" smtClean="0">
                <a:solidFill>
                  <a:srgbClr val="002060"/>
                </a:solidFill>
                <a:latin typeface="Times New Roman" pitchFamily="18" charset="0"/>
                <a:cs typeface="Times New Roman" pitchFamily="18" charset="0"/>
              </a:rPr>
              <a:t>/P</a:t>
            </a:r>
            <a:r>
              <a:rPr lang="en-US" altLang="it-IT" baseline="-25000" smtClean="0">
                <a:solidFill>
                  <a:srgbClr val="002060"/>
                </a:solidFill>
                <a:latin typeface="Times New Roman" pitchFamily="18" charset="0"/>
                <a:cs typeface="Times New Roman" pitchFamily="18" charset="0"/>
              </a:rPr>
              <a:t>Y</a:t>
            </a:r>
            <a:r>
              <a:rPr lang="en-US" altLang="it-IT" smtClean="0">
                <a:solidFill>
                  <a:srgbClr val="002060"/>
                </a:solidFill>
                <a:latin typeface="Times New Roman" pitchFamily="18" charset="0"/>
                <a:cs typeface="Times New Roman" pitchFamily="18" charset="0"/>
              </a:rPr>
              <a:t> </a:t>
            </a:r>
            <a:r>
              <a:rPr lang="en-US" altLang="it-IT" b="1" smtClean="0">
                <a:solidFill>
                  <a:srgbClr val="FF0000"/>
                </a:solidFill>
                <a:latin typeface="Times New Roman" pitchFamily="18" charset="0"/>
                <a:cs typeface="Times New Roman" pitchFamily="18" charset="0"/>
              </a:rPr>
              <a:t>&lt;</a:t>
            </a:r>
            <a:r>
              <a:rPr lang="en-US" altLang="it-IT" smtClean="0">
                <a:solidFill>
                  <a:srgbClr val="002060"/>
                </a:solidFill>
                <a:latin typeface="Times New Roman" pitchFamily="18" charset="0"/>
                <a:cs typeface="Times New Roman" pitchFamily="18" charset="0"/>
              </a:rPr>
              <a:t> P</a:t>
            </a:r>
            <a:r>
              <a:rPr lang="en-US" altLang="it-IT" baseline="-25000" smtClean="0">
                <a:solidFill>
                  <a:srgbClr val="002060"/>
                </a:solidFill>
                <a:latin typeface="Times New Roman" pitchFamily="18" charset="0"/>
                <a:cs typeface="Times New Roman" pitchFamily="18" charset="0"/>
              </a:rPr>
              <a:t>B</a:t>
            </a:r>
            <a:r>
              <a:rPr lang="en-US" altLang="it-IT" smtClean="0">
                <a:solidFill>
                  <a:srgbClr val="002060"/>
                </a:solidFill>
                <a:latin typeface="Times New Roman" pitchFamily="18" charset="0"/>
                <a:cs typeface="Times New Roman" pitchFamily="18" charset="0"/>
              </a:rPr>
              <a:t>, Nation 1 want to export less of X than Nation 2 wants to import at this </a:t>
            </a:r>
            <a:r>
              <a:rPr lang="en-US" altLang="it-IT" smtClean="0">
                <a:solidFill>
                  <a:srgbClr val="FF0000"/>
                </a:solidFill>
                <a:latin typeface="Times New Roman" pitchFamily="18" charset="0"/>
                <a:cs typeface="Times New Roman" pitchFamily="18" charset="0"/>
              </a:rPr>
              <a:t>low</a:t>
            </a:r>
            <a:r>
              <a:rPr lang="en-US" altLang="it-IT" smtClean="0">
                <a:solidFill>
                  <a:srgbClr val="002060"/>
                </a:solidFill>
                <a:latin typeface="Times New Roman" pitchFamily="18" charset="0"/>
                <a:cs typeface="Times New Roman" pitchFamily="18" charset="0"/>
              </a:rPr>
              <a:t> relative price, and P</a:t>
            </a:r>
            <a:r>
              <a:rPr lang="en-US" altLang="it-IT" baseline="-25000" smtClean="0">
                <a:solidFill>
                  <a:srgbClr val="002060"/>
                </a:solidFill>
                <a:latin typeface="Times New Roman" pitchFamily="18" charset="0"/>
                <a:cs typeface="Times New Roman" pitchFamily="18" charset="0"/>
              </a:rPr>
              <a:t>X</a:t>
            </a:r>
            <a:r>
              <a:rPr lang="en-US" altLang="it-IT" smtClean="0">
                <a:solidFill>
                  <a:srgbClr val="002060"/>
                </a:solidFill>
                <a:latin typeface="Times New Roman" pitchFamily="18" charset="0"/>
                <a:cs typeface="Times New Roman" pitchFamily="18" charset="0"/>
              </a:rPr>
              <a:t>/P</a:t>
            </a:r>
            <a:r>
              <a:rPr lang="en-US" altLang="it-IT" baseline="-25000" smtClean="0">
                <a:solidFill>
                  <a:srgbClr val="002060"/>
                </a:solidFill>
                <a:latin typeface="Times New Roman" pitchFamily="18" charset="0"/>
                <a:cs typeface="Times New Roman" pitchFamily="18" charset="0"/>
              </a:rPr>
              <a:t>Y </a:t>
            </a:r>
            <a:r>
              <a:rPr lang="en-US" altLang="it-IT" smtClean="0">
                <a:solidFill>
                  <a:srgbClr val="002060"/>
                </a:solidFill>
                <a:latin typeface="Times New Roman" pitchFamily="18" charset="0"/>
                <a:cs typeface="Times New Roman" pitchFamily="18" charset="0"/>
              </a:rPr>
              <a:t>rises towards P</a:t>
            </a:r>
            <a:r>
              <a:rPr lang="en-US" altLang="it-IT" baseline="-25000" smtClean="0">
                <a:solidFill>
                  <a:srgbClr val="002060"/>
                </a:solidFill>
                <a:latin typeface="Times New Roman" pitchFamily="18" charset="0"/>
                <a:cs typeface="Times New Roman" pitchFamily="18" charset="0"/>
              </a:rPr>
              <a:t>B</a:t>
            </a:r>
            <a:r>
              <a:rPr lang="en-US" altLang="it-IT" smtClean="0">
                <a:solidFill>
                  <a:srgbClr val="002060"/>
                </a:solidFill>
                <a:latin typeface="Times New Roman" pitchFamily="18" charset="0"/>
                <a:cs typeface="Times New Roman" pitchFamily="18" charset="0"/>
              </a:rPr>
              <a:t>.</a:t>
            </a:r>
          </a:p>
          <a:p>
            <a:pPr>
              <a:buFont typeface="Wingdings" pitchFamily="2" charset="2"/>
              <a:buChar char="§"/>
            </a:pPr>
            <a:r>
              <a:rPr lang="en-US" altLang="it-IT" smtClean="0">
                <a:solidFill>
                  <a:srgbClr val="002060"/>
                </a:solidFill>
                <a:latin typeface="Times New Roman" pitchFamily="18" charset="0"/>
                <a:cs typeface="Times New Roman" pitchFamily="18" charset="0"/>
              </a:rPr>
              <a:t>Point </a:t>
            </a:r>
            <a:r>
              <a:rPr lang="en-US" altLang="it-IT" b="1" smtClean="0">
                <a:solidFill>
                  <a:srgbClr val="FF0000"/>
                </a:solidFill>
                <a:latin typeface="Times New Roman" pitchFamily="18" charset="0"/>
                <a:cs typeface="Times New Roman" pitchFamily="18" charset="0"/>
              </a:rPr>
              <a:t>E</a:t>
            </a:r>
            <a:r>
              <a:rPr lang="en-US" altLang="it-IT" smtClean="0">
                <a:solidFill>
                  <a:srgbClr val="002060"/>
                </a:solidFill>
                <a:latin typeface="Times New Roman" pitchFamily="18" charset="0"/>
                <a:cs typeface="Times New Roman" pitchFamily="18" charset="0"/>
              </a:rPr>
              <a:t> involves more of Y but less of X than point </a:t>
            </a:r>
            <a:r>
              <a:rPr lang="en-US" altLang="it-IT" b="1" smtClean="0">
                <a:solidFill>
                  <a:srgbClr val="FF0000"/>
                </a:solidFill>
                <a:latin typeface="Times New Roman" pitchFamily="18" charset="0"/>
                <a:cs typeface="Times New Roman" pitchFamily="18" charset="0"/>
              </a:rPr>
              <a:t>A</a:t>
            </a:r>
          </a:p>
          <a:p>
            <a:pPr>
              <a:buFont typeface="Wingdings" pitchFamily="2" charset="2"/>
              <a:buChar char="§"/>
            </a:pPr>
            <a:r>
              <a:rPr lang="en-US" altLang="it-IT" smtClean="0">
                <a:solidFill>
                  <a:srgbClr val="002060"/>
                </a:solidFill>
                <a:latin typeface="Times New Roman" pitchFamily="18" charset="0"/>
                <a:cs typeface="Times New Roman" pitchFamily="18" charset="0"/>
              </a:rPr>
              <a:t>However, Nation 1 gains from trade because E is on  higher IC II. </a:t>
            </a:r>
          </a:p>
          <a:p>
            <a:pPr>
              <a:buFont typeface="Wingdings" pitchFamily="2" charset="2"/>
              <a:buChar char="§"/>
            </a:pPr>
            <a:r>
              <a:rPr lang="en-US" altLang="it-IT" smtClean="0">
                <a:solidFill>
                  <a:srgbClr val="002060"/>
                </a:solidFill>
                <a:latin typeface="Times New Roman" pitchFamily="18" charset="0"/>
                <a:cs typeface="Times New Roman" pitchFamily="18" charset="0"/>
              </a:rPr>
              <a:t>Similarly, at E</a:t>
            </a:r>
            <a:r>
              <a:rPr lang="en-US" altLang="it-IT" b="1" baseline="30000" smtClean="0">
                <a:solidFill>
                  <a:srgbClr val="002060"/>
                </a:solidFill>
                <a:latin typeface="Times New Roman" pitchFamily="18" charset="0"/>
                <a:cs typeface="Times New Roman" pitchFamily="18" charset="0"/>
              </a:rPr>
              <a:t>/</a:t>
            </a:r>
            <a:r>
              <a:rPr lang="en-US" altLang="it-IT" smtClean="0">
                <a:solidFill>
                  <a:srgbClr val="002060"/>
                </a:solidFill>
                <a:latin typeface="Times New Roman" pitchFamily="18" charset="0"/>
                <a:cs typeface="Times New Roman" pitchFamily="18" charset="0"/>
              </a:rPr>
              <a:t> which involves more X but less Y than A</a:t>
            </a:r>
            <a:r>
              <a:rPr lang="en-US" altLang="it-IT" b="1" baseline="30000" smtClean="0">
                <a:solidFill>
                  <a:srgbClr val="002060"/>
                </a:solidFill>
                <a:latin typeface="Times New Roman" pitchFamily="18" charset="0"/>
                <a:cs typeface="Times New Roman" pitchFamily="18" charset="0"/>
              </a:rPr>
              <a:t>/</a:t>
            </a:r>
            <a:r>
              <a:rPr lang="en-US" altLang="it-IT" smtClean="0">
                <a:solidFill>
                  <a:srgbClr val="002060"/>
                </a:solidFill>
                <a:latin typeface="Times New Roman" pitchFamily="18" charset="0"/>
                <a:cs typeface="Times New Roman" pitchFamily="18" charset="0"/>
              </a:rPr>
              <a:t>, Nation 2 is better of because E</a:t>
            </a:r>
            <a:r>
              <a:rPr lang="en-US" altLang="it-IT" b="1" baseline="30000" smtClean="0">
                <a:solidFill>
                  <a:srgbClr val="002060"/>
                </a:solidFill>
                <a:latin typeface="Times New Roman" pitchFamily="18" charset="0"/>
                <a:cs typeface="Times New Roman" pitchFamily="18" charset="0"/>
              </a:rPr>
              <a:t>/</a:t>
            </a:r>
            <a:r>
              <a:rPr lang="en-US" altLang="it-IT" smtClean="0">
                <a:solidFill>
                  <a:srgbClr val="002060"/>
                </a:solidFill>
                <a:latin typeface="Times New Roman" pitchFamily="18" charset="0"/>
                <a:cs typeface="Times New Roman" pitchFamily="18" charset="0"/>
              </a:rPr>
              <a:t> is on higher IC II. </a:t>
            </a:r>
          </a:p>
          <a:p>
            <a:pPr>
              <a:buFontTx/>
              <a:buNone/>
            </a:pPr>
            <a:endParaRPr lang="en-US" altLang="it-IT" smtClean="0">
              <a:solidFill>
                <a:srgbClr val="002060"/>
              </a:solidFill>
              <a:latin typeface="Times New Roman" pitchFamily="18" charset="0"/>
              <a:cs typeface="Times New Roman" pitchFamily="18" charset="0"/>
            </a:endParaRPr>
          </a:p>
          <a:p>
            <a:pPr>
              <a:buFont typeface="Wingdings" pitchFamily="2" charset="2"/>
              <a:buChar char="§"/>
            </a:pPr>
            <a:endParaRPr lang="en-US" altLang="it-IT" smtClean="0"/>
          </a:p>
        </p:txBody>
      </p:sp>
    </p:spTree>
    <p:extLst>
      <p:ext uri="{BB962C8B-B14F-4D97-AF65-F5344CB8AC3E}">
        <p14:creationId xmlns:p14="http://schemas.microsoft.com/office/powerpoint/2010/main" val="29526186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smtClean="0"/>
              <a:t>Heckscher-Ohlin Model</a:t>
            </a:r>
          </a:p>
        </p:txBody>
      </p:sp>
      <p:sp>
        <p:nvSpPr>
          <p:cNvPr id="63491" name="Rectangle 3"/>
          <p:cNvSpPr>
            <a:spLocks noGrp="1" noChangeArrowheads="1"/>
          </p:cNvSpPr>
          <p:nvPr>
            <p:ph type="body" idx="1"/>
          </p:nvPr>
        </p:nvSpPr>
        <p:spPr>
          <a:xfrm>
            <a:off x="214313" y="1214438"/>
            <a:ext cx="8715375" cy="4911725"/>
          </a:xfrm>
        </p:spPr>
        <p:txBody>
          <a:bodyPr/>
          <a:lstStyle/>
          <a:p>
            <a:r>
              <a:rPr lang="en-US" altLang="en-US" sz="2400" b="1" dirty="0" smtClean="0"/>
              <a:t>When a country opens to trade:</a:t>
            </a:r>
          </a:p>
          <a:p>
            <a:pPr lvl="1"/>
            <a:r>
              <a:rPr lang="en-US" altLang="en-US" sz="2400" dirty="0" smtClean="0"/>
              <a:t>The relative price of computers in Home rises from the no-trade price.</a:t>
            </a:r>
          </a:p>
          <a:p>
            <a:pPr lvl="2"/>
            <a:r>
              <a:rPr lang="en-US" altLang="en-US" dirty="0" smtClean="0"/>
              <a:t>This gives Home an </a:t>
            </a:r>
            <a:r>
              <a:rPr lang="en-US" altLang="en-US" dirty="0" smtClean="0">
                <a:solidFill>
                  <a:srgbClr val="FF0000"/>
                </a:solidFill>
              </a:rPr>
              <a:t>incentive to produce more computers and export the difference</a:t>
            </a:r>
            <a:r>
              <a:rPr lang="en-US" altLang="en-US" dirty="0" smtClean="0"/>
              <a:t>.</a:t>
            </a:r>
          </a:p>
          <a:p>
            <a:pPr lvl="1"/>
            <a:r>
              <a:rPr lang="en-US" altLang="en-US" sz="2400" dirty="0" smtClean="0"/>
              <a:t>The relative price of computers in Foreign falls from the no-trade price.</a:t>
            </a:r>
          </a:p>
          <a:p>
            <a:pPr lvl="2"/>
            <a:r>
              <a:rPr lang="en-US" altLang="en-US" dirty="0" smtClean="0"/>
              <a:t>This gives Foreign an </a:t>
            </a:r>
            <a:r>
              <a:rPr lang="en-US" altLang="en-US" dirty="0" smtClean="0">
                <a:solidFill>
                  <a:srgbClr val="FF0000"/>
                </a:solidFill>
              </a:rPr>
              <a:t>incentive to produce fewer computers and import the difference</a:t>
            </a:r>
            <a:r>
              <a:rPr lang="en-US" altLang="en-US" dirty="0" smtClean="0"/>
              <a:t>.</a:t>
            </a:r>
          </a:p>
          <a:p>
            <a:pPr lvl="2"/>
            <a:r>
              <a:rPr lang="en-US" altLang="en-US" dirty="0" smtClean="0"/>
              <a:t>This also means the relative price of shoes in Foreign arises giving Foreign the incentive to increase production and export the difference</a:t>
            </a:r>
          </a:p>
        </p:txBody>
      </p:sp>
    </p:spTree>
    <p:extLst>
      <p:ext uri="{BB962C8B-B14F-4D97-AF65-F5344CB8AC3E}">
        <p14:creationId xmlns:p14="http://schemas.microsoft.com/office/powerpoint/2010/main" val="1832925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041414" y="285728"/>
            <a:ext cx="1102586" cy="646331"/>
          </a:xfrm>
          <a:prstGeom prst="rect">
            <a:avLst/>
          </a:prstGeom>
          <a:noFill/>
        </p:spPr>
        <p:txBody>
          <a:bodyPr wrap="square" rtlCol="0">
            <a:spAutoFit/>
          </a:bodyPr>
          <a:lstStyle/>
          <a:p>
            <a:r>
              <a:rPr lang="en-GB" dirty="0" smtClean="0">
                <a:solidFill>
                  <a:srgbClr val="000099"/>
                </a:solidFill>
                <a:effectLst>
                  <a:outerShdw blurRad="38100" dist="38100" dir="2700000" algn="tl">
                    <a:srgbClr val="C0C0C0"/>
                  </a:outerShdw>
                </a:effectLst>
              </a:rPr>
              <a:t>Proposal of change</a:t>
            </a: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633688305"/>
              </p:ext>
            </p:extLst>
          </p:nvPr>
        </p:nvGraphicFramePr>
        <p:xfrm>
          <a:off x="467544" y="25524"/>
          <a:ext cx="8496944" cy="6971796"/>
        </p:xfrm>
        <a:graphic>
          <a:graphicData uri="http://schemas.openxmlformats.org/drawingml/2006/table">
            <a:tbl>
              <a:tblPr/>
              <a:tblGrid>
                <a:gridCol w="1138909"/>
                <a:gridCol w="1050086"/>
                <a:gridCol w="1771445"/>
                <a:gridCol w="4536504"/>
              </a:tblGrid>
              <a:tr h="179055">
                <a:tc gridSpan="4">
                  <a:txBody>
                    <a:bodyPr/>
                    <a:lstStyle/>
                    <a:p>
                      <a:pPr>
                        <a:lnSpc>
                          <a:spcPct val="115000"/>
                        </a:lnSpc>
                        <a:spcAft>
                          <a:spcPts val="0"/>
                        </a:spcAft>
                      </a:pPr>
                      <a:r>
                        <a:rPr lang="en-GB" sz="1400" b="1" kern="50" dirty="0">
                          <a:effectLst/>
                          <a:latin typeface="Times New Roman"/>
                          <a:ea typeface="SimSun"/>
                          <a:cs typeface="Lucida Sans"/>
                        </a:rPr>
                        <a:t>International </a:t>
                      </a:r>
                      <a:r>
                        <a:rPr lang="en-GB" sz="1400" b="1" kern="50" dirty="0" smtClean="0">
                          <a:effectLst/>
                          <a:latin typeface="Times New Roman"/>
                          <a:ea typeface="SimSun"/>
                          <a:cs typeface="Lucida Sans"/>
                        </a:rPr>
                        <a:t>Trade, September 16</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r>
                        <a:rPr lang="en-GB" sz="1400" b="1" kern="50" dirty="0">
                          <a:effectLst/>
                          <a:latin typeface="Times New Roman"/>
                          <a:ea typeface="SimSun"/>
                          <a:cs typeface="Lucida Sans"/>
                        </a:rPr>
                        <a:t>December </a:t>
                      </a:r>
                      <a:r>
                        <a:rPr lang="en-GB" sz="1400" b="1" kern="50" dirty="0" smtClean="0">
                          <a:effectLst/>
                          <a:latin typeface="Times New Roman"/>
                          <a:ea typeface="SimSun"/>
                          <a:cs typeface="Lucida Sans"/>
                        </a:rPr>
                        <a:t>8</a:t>
                      </a:r>
                      <a:r>
                        <a:rPr lang="en-GB" sz="1400" b="1" kern="50" baseline="30000" dirty="0" smtClean="0">
                          <a:effectLst/>
                          <a:latin typeface="Times New Roman"/>
                          <a:ea typeface="SimSun"/>
                          <a:cs typeface="Lucida Sans"/>
                        </a:rPr>
                        <a:t>th</a:t>
                      </a:r>
                      <a:r>
                        <a:rPr lang="en-GB" sz="1400" b="1" kern="50" dirty="0" smtClean="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tc hMerge="1">
                  <a:txBody>
                    <a:bodyPr/>
                    <a:lstStyle/>
                    <a:p>
                      <a:endParaRPr lang="it-IT"/>
                    </a:p>
                  </a:txBody>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1</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FF0000"/>
                          </a:solidFill>
                          <a:effectLst/>
                          <a:latin typeface="Times New Roman"/>
                          <a:ea typeface="SimSun"/>
                          <a:cs typeface="Lucida Sans"/>
                        </a:rPr>
                        <a:t>16/9</a:t>
                      </a: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The main issues </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2</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19/9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2 detailed presentation of the course</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3</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23/9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Introduction, 3; Measuring globalization</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a:lnSpc>
                          <a:spcPct val="115000"/>
                        </a:lnSpc>
                        <a:spcAft>
                          <a:spcPts val="0"/>
                        </a:spcAft>
                        <a:buFont typeface="+mj-lt"/>
                        <a:buNone/>
                      </a:pPr>
                      <a:r>
                        <a:rPr lang="en-GB" sz="1400" b="1" kern="50" dirty="0" smtClean="0">
                          <a:solidFill>
                            <a:srgbClr val="FF0000"/>
                          </a:solidFill>
                          <a:effectLst/>
                          <a:latin typeface="Times New Roman"/>
                          <a:ea typeface="SimSun"/>
                          <a:cs typeface="Lucida Sans"/>
                        </a:rPr>
                        <a:t>4</a:t>
                      </a:r>
                      <a:r>
                        <a:rPr lang="en-GB" sz="1400" b="1" kern="50" dirty="0">
                          <a:solidFill>
                            <a:srgbClr val="FF0000"/>
                          </a:solidFill>
                          <a:effectLst/>
                          <a:latin typeface="Times New Roman"/>
                          <a:ea typeface="SimSun"/>
                          <a:cs typeface="Lucida Sans"/>
                        </a:rPr>
                        <a:t> </a:t>
                      </a: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26/9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a:solidFill>
                            <a:srgbClr val="FF0000"/>
                          </a:solidFill>
                          <a:effectLst/>
                          <a:latin typeface="Times New Roman"/>
                          <a:ea typeface="SimSun"/>
                          <a:cs typeface="Lucida Sans"/>
                        </a:rPr>
                        <a:t> </a:t>
                      </a:r>
                      <a:endParaRPr lang="it-IT" sz="1400" kern="5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Measuring Globalization, </a:t>
                      </a:r>
                      <a:r>
                        <a:rPr lang="en-GB" sz="1400" b="1" kern="50" dirty="0" smtClean="0">
                          <a:solidFill>
                            <a:srgbClr val="FF0000"/>
                          </a:solidFill>
                          <a:effectLst/>
                          <a:latin typeface="Times New Roman"/>
                          <a:ea typeface="SimSun"/>
                          <a:cs typeface="Lucida Sans"/>
                        </a:rPr>
                        <a:t>(VA)</a:t>
                      </a:r>
                      <a:r>
                        <a:rPr lang="en-GB" sz="1400" b="1" kern="50" baseline="0" dirty="0" smtClean="0">
                          <a:solidFill>
                            <a:srgbClr val="FF0000"/>
                          </a:solidFill>
                          <a:effectLst/>
                          <a:latin typeface="Times New Roman"/>
                          <a:ea typeface="SimSun"/>
                          <a:cs typeface="Lucida Sans"/>
                        </a:rPr>
                        <a:t> and overview of models</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5</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30/9</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Overview trade models (Bernard et al 2007; 2011)</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6</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3/10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Gravity model</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7/10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it-IT" sz="1400" b="1" kern="50" dirty="0" err="1" smtClean="0">
                          <a:solidFill>
                            <a:srgbClr val="FF0000"/>
                          </a:solidFill>
                          <a:effectLst/>
                          <a:latin typeface="Times New Roman"/>
                          <a:ea typeface="SimSun"/>
                          <a:cs typeface="Lucida Sans"/>
                        </a:rPr>
                        <a:t>Gravity</a:t>
                      </a:r>
                      <a:r>
                        <a:rPr lang="it-IT" sz="1400" b="1" kern="50" dirty="0" smtClean="0">
                          <a:solidFill>
                            <a:srgbClr val="FF0000"/>
                          </a:solidFill>
                          <a:effectLst/>
                          <a:latin typeface="Times New Roman"/>
                          <a:ea typeface="SimSun"/>
                          <a:cs typeface="Lucida Sans"/>
                        </a:rPr>
                        <a:t>,</a:t>
                      </a:r>
                      <a:r>
                        <a:rPr lang="it-IT" sz="1400" b="1" kern="50" baseline="0" dirty="0" smtClean="0">
                          <a:solidFill>
                            <a:srgbClr val="FF0000"/>
                          </a:solidFill>
                          <a:effectLst/>
                          <a:latin typeface="Times New Roman"/>
                          <a:ea typeface="SimSun"/>
                          <a:cs typeface="Lucida Sans"/>
                        </a:rPr>
                        <a:t> </a:t>
                      </a:r>
                      <a:r>
                        <a:rPr lang="it-IT" sz="1400" b="1" kern="50" baseline="0" dirty="0" err="1" smtClean="0">
                          <a:solidFill>
                            <a:srgbClr val="FF0000"/>
                          </a:solidFill>
                          <a:effectLst/>
                          <a:latin typeface="Times New Roman"/>
                          <a:ea typeface="SimSun"/>
                          <a:cs typeface="Lucida Sans"/>
                        </a:rPr>
                        <a:t>Melitz</a:t>
                      </a:r>
                      <a:r>
                        <a:rPr lang="it-IT" sz="1400" b="1" kern="50" baseline="0" dirty="0" smtClean="0">
                          <a:solidFill>
                            <a:srgbClr val="FF0000"/>
                          </a:solidFill>
                          <a:effectLst/>
                          <a:latin typeface="Times New Roman"/>
                          <a:ea typeface="SimSun"/>
                          <a:cs typeface="Lucida Sans"/>
                        </a:rPr>
                        <a:t> intro</a:t>
                      </a:r>
                      <a:endParaRPr lang="en-GB" sz="1400" b="1"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8</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highlight>
                            <a:srgbClr val="FFFF00"/>
                          </a:highligh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solidFill>
                            <a:srgbClr val="FF0000"/>
                          </a:solidFill>
                          <a:effectLst/>
                          <a:latin typeface="Times New Roman"/>
                          <a:ea typeface="SimSun"/>
                          <a:cs typeface="Lucida Sans"/>
                        </a:rPr>
                        <a:t>Melitz</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9</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14/10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Trade models: </a:t>
                      </a:r>
                      <a:r>
                        <a:rPr lang="en-GB" sz="1400" b="1" kern="50" dirty="0" smtClean="0">
                          <a:solidFill>
                            <a:srgbClr val="FF0000"/>
                          </a:solidFill>
                          <a:effectLst/>
                          <a:latin typeface="Times New Roman"/>
                          <a:ea typeface="SimSun"/>
                          <a:cs typeface="Lucida Sans"/>
                        </a:rPr>
                        <a:t>Ricardo</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10</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17/10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kern="50" dirty="0" err="1" smtClean="0">
                          <a:solidFill>
                            <a:srgbClr val="FF0000"/>
                          </a:solidFill>
                          <a:effectLst/>
                          <a:latin typeface="Times New Roman"/>
                          <a:ea typeface="SimSun"/>
                          <a:cs typeface="Lucida Sans"/>
                        </a:rPr>
                        <a:t>Trade</a:t>
                      </a:r>
                      <a:r>
                        <a:rPr lang="it-IT" sz="1400" b="1" kern="50" dirty="0" smtClean="0">
                          <a:solidFill>
                            <a:srgbClr val="FF0000"/>
                          </a:solidFill>
                          <a:effectLst/>
                          <a:latin typeface="Times New Roman"/>
                          <a:ea typeface="SimSun"/>
                          <a:cs typeface="Lucida Sans"/>
                        </a:rPr>
                        <a:t> </a:t>
                      </a:r>
                      <a:r>
                        <a:rPr lang="it-IT" sz="1400" b="1" kern="50" dirty="0" err="1" smtClean="0">
                          <a:solidFill>
                            <a:srgbClr val="FF0000"/>
                          </a:solidFill>
                          <a:effectLst/>
                          <a:latin typeface="Times New Roman"/>
                          <a:ea typeface="SimSun"/>
                          <a:cs typeface="Lucida Sans"/>
                        </a:rPr>
                        <a:t>models</a:t>
                      </a:r>
                      <a:r>
                        <a:rPr lang="it-IT" sz="1400" b="1" kern="50" dirty="0" smtClean="0">
                          <a:solidFill>
                            <a:srgbClr val="FF0000"/>
                          </a:solidFill>
                          <a:effectLst/>
                          <a:latin typeface="Times New Roman"/>
                          <a:ea typeface="SimSun"/>
                          <a:cs typeface="Lucida Sans"/>
                        </a:rPr>
                        <a:t>: Ricardo and H-O</a:t>
                      </a:r>
                      <a:endParaRPr lang="en-GB" sz="1400" b="1"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11</a:t>
                      </a:r>
                      <a:endParaRPr lang="en-GB" sz="1400" b="1"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r>
                        <a:rPr lang="en-GB" sz="1400" b="1" kern="50" dirty="0" smtClean="0">
                          <a:solidFill>
                            <a:srgbClr val="FF0000"/>
                          </a:solidFill>
                          <a:effectLst/>
                          <a:latin typeface="Times New Roman"/>
                          <a:ea typeface="SimSun"/>
                          <a:cs typeface="Lucida Sans"/>
                        </a:rPr>
                        <a:t>21/10</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FF0000"/>
                          </a:solidFill>
                          <a:effectLst/>
                          <a:latin typeface="Times New Roman"/>
                          <a:ea typeface="SimSun"/>
                          <a:cs typeface="Lucida Sans"/>
                        </a:rPr>
                        <a:t> </a:t>
                      </a:r>
                      <a:endParaRPr lang="it-IT" sz="1400" kern="50" dirty="0">
                        <a:solidFill>
                          <a:srgbClr val="FF000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solidFill>
                            <a:srgbClr val="FF0000"/>
                          </a:solidFill>
                          <a:effectLst/>
                          <a:latin typeface="Times New Roman"/>
                          <a:ea typeface="SimSun"/>
                          <a:cs typeface="Lucida Sans"/>
                        </a:rPr>
                        <a:t> Trade models: </a:t>
                      </a:r>
                      <a:r>
                        <a:rPr lang="en-GB" sz="1400" b="1" kern="50" dirty="0" smtClean="0">
                          <a:solidFill>
                            <a:srgbClr val="FF0000"/>
                          </a:solidFill>
                          <a:effectLst/>
                          <a:latin typeface="Times New Roman"/>
                          <a:ea typeface="SimSun"/>
                          <a:cs typeface="Lucida Sans"/>
                        </a:rPr>
                        <a:t>H-O,2, </a:t>
                      </a:r>
                      <a:r>
                        <a:rPr lang="en-GB" sz="1400" b="1" kern="50" dirty="0" err="1" smtClean="0">
                          <a:solidFill>
                            <a:srgbClr val="FF0000"/>
                          </a:solidFill>
                          <a:effectLst/>
                          <a:latin typeface="Times New Roman"/>
                          <a:ea typeface="SimSun"/>
                          <a:cs typeface="Lucida Sans"/>
                        </a:rPr>
                        <a:t>Leontieff</a:t>
                      </a:r>
                      <a:endParaRPr lang="it-IT" sz="1400" kern="50" dirty="0">
                        <a:solidFill>
                          <a:srgbClr val="FF000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12</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24/10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highlight>
                            <a:srgbClr val="00FF00"/>
                          </a:highligh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smtClean="0">
                          <a:effectLst/>
                          <a:latin typeface="Times New Roman"/>
                          <a:ea typeface="SimSun"/>
                          <a:cs typeface="Lucida Sans"/>
                        </a:rPr>
                        <a:t>H-O, end, Trade </a:t>
                      </a:r>
                      <a:r>
                        <a:rPr lang="en-GB" sz="1400" b="1" kern="50" dirty="0">
                          <a:effectLst/>
                          <a:latin typeface="Times New Roman"/>
                          <a:ea typeface="SimSun"/>
                          <a:cs typeface="Lucida Sans"/>
                        </a:rPr>
                        <a:t>and Imperfect competition, 1</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13</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Trade and imperfect competition, </a:t>
                      </a:r>
                      <a:r>
                        <a:rPr lang="en-GB" sz="1400" b="1" kern="50" dirty="0" smtClean="0">
                          <a:effectLst/>
                          <a:latin typeface="Times New Roman"/>
                          <a:ea typeface="SimSun"/>
                          <a:cs typeface="Lucida Sans"/>
                        </a:rPr>
                        <a:t>end</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14</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31/10</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it-IT" sz="1400" b="1" kern="50" dirty="0" err="1" smtClean="0">
                          <a:solidFill>
                            <a:srgbClr val="FF0000"/>
                          </a:solidFill>
                          <a:effectLst/>
                          <a:latin typeface="+mn-lt"/>
                          <a:ea typeface="SimSun"/>
                          <a:cs typeface="Lucida Sans"/>
                        </a:rPr>
                        <a:t>Mid</a:t>
                      </a:r>
                      <a:r>
                        <a:rPr lang="it-IT" sz="1400" b="1" kern="50" dirty="0" smtClean="0">
                          <a:solidFill>
                            <a:srgbClr val="FF0000"/>
                          </a:solidFill>
                          <a:effectLst/>
                          <a:latin typeface="+mn-lt"/>
                          <a:ea typeface="SimSun"/>
                          <a:cs typeface="Lucida Sans"/>
                        </a:rPr>
                        <a:t> </a:t>
                      </a:r>
                      <a:r>
                        <a:rPr lang="it-IT" sz="1400" b="1" kern="50" dirty="0" err="1" smtClean="0">
                          <a:solidFill>
                            <a:srgbClr val="FF0000"/>
                          </a:solidFill>
                          <a:effectLst/>
                          <a:latin typeface="+mn-lt"/>
                          <a:ea typeface="SimSun"/>
                          <a:cs typeface="Lucida Sans"/>
                        </a:rPr>
                        <a:t>term</a:t>
                      </a:r>
                      <a:r>
                        <a:rPr lang="it-IT" sz="1400" b="1" kern="50" dirty="0" smtClean="0">
                          <a:solidFill>
                            <a:srgbClr val="FF0000"/>
                          </a:solidFill>
                          <a:effectLst/>
                          <a:latin typeface="+mn-lt"/>
                          <a:ea typeface="SimSun"/>
                          <a:cs typeface="Lucida Sans"/>
                        </a:rPr>
                        <a:t> </a:t>
                      </a:r>
                      <a:r>
                        <a:rPr lang="en-GB" sz="1400" b="1" kern="50" dirty="0" smtClean="0">
                          <a:solidFill>
                            <a:srgbClr val="00B050"/>
                          </a:solidFill>
                          <a:effectLst/>
                          <a:latin typeface="Times New Roman"/>
                          <a:ea typeface="SimSun"/>
                          <a:cs typeface="Lucida Sans"/>
                        </a:rPr>
                        <a:t>Hysteresis, Heterogeneous firms </a:t>
                      </a:r>
                      <a:endParaRPr lang="it-IT" sz="1400" kern="50" dirty="0" smtClean="0">
                        <a:solidFill>
                          <a:srgbClr val="00B050"/>
                        </a:solidFill>
                        <a:effectLst/>
                        <a:latin typeface="+mn-lt"/>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15</a:t>
                      </a:r>
                      <a:endParaRPr lang="en-US"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4/11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Brexit UK,</a:t>
                      </a:r>
                      <a:r>
                        <a:rPr lang="en-GB" sz="1400" b="1" kern="50" baseline="0" dirty="0" smtClean="0">
                          <a:solidFill>
                            <a:srgbClr val="00B050"/>
                          </a:solidFill>
                          <a:effectLst/>
                          <a:latin typeface="Times New Roman"/>
                          <a:ea typeface="SimSun"/>
                          <a:cs typeface="Lucida Sans"/>
                        </a:rPr>
                        <a:t> G, I</a:t>
                      </a:r>
                      <a:r>
                        <a:rPr lang="en-GB" sz="1400" b="1" kern="50" dirty="0">
                          <a:solidFill>
                            <a:srgbClr val="00B050"/>
                          </a:solidFill>
                          <a:effectLst/>
                          <a:latin typeface="Times New Roman"/>
                          <a:ea typeface="SimSun"/>
                          <a:cs typeface="Lucida Sans"/>
                        </a:rPr>
                        <a:t> </a:t>
                      </a:r>
                      <a:r>
                        <a:rPr lang="en-GB" sz="1400" b="1" kern="50" dirty="0" smtClean="0">
                          <a:solidFill>
                            <a:srgbClr val="00B050"/>
                          </a:solidFill>
                          <a:effectLst/>
                          <a:latin typeface="Times New Roman"/>
                          <a:ea typeface="SimSun"/>
                          <a:cs typeface="Lucida Sans"/>
                        </a:rPr>
                        <a:t>, F1</a:t>
                      </a:r>
                      <a:endParaRPr lang="it-IT" sz="1400" kern="50" dirty="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i="0" kern="50" dirty="0">
                          <a:solidFill>
                            <a:schemeClr val="tx1"/>
                          </a:solidFill>
                          <a:effectLst/>
                          <a:latin typeface="Times New Roman"/>
                          <a:ea typeface="SimSun"/>
                          <a:cs typeface="Lucida Sans"/>
                        </a:rPr>
                        <a:t>Hysteresis, Heterogeneous </a:t>
                      </a:r>
                      <a:r>
                        <a:rPr lang="en-GB" sz="1400" b="1" i="0" kern="50" dirty="0" smtClean="0">
                          <a:solidFill>
                            <a:schemeClr val="tx1"/>
                          </a:solidFill>
                          <a:effectLst/>
                          <a:latin typeface="Times New Roman"/>
                          <a:ea typeface="SimSun"/>
                          <a:cs typeface="Lucida Sans"/>
                        </a:rPr>
                        <a:t>firms</a:t>
                      </a:r>
                      <a:endParaRPr lang="it-IT" sz="1400" i="0"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16</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7/11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Brexit F2, S, S2, P</a:t>
                      </a:r>
                      <a:r>
                        <a:rPr lang="en-GB" sz="1400" b="1" kern="50" dirty="0">
                          <a:solidFill>
                            <a:srgbClr val="00B050"/>
                          </a:solidFill>
                          <a:effectLst/>
                          <a:highlight>
                            <a:srgbClr val="FFFF00"/>
                          </a:highligh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i="0" kern="50" dirty="0">
                          <a:solidFill>
                            <a:schemeClr val="tx1"/>
                          </a:solidFill>
                          <a:effectLst/>
                          <a:latin typeface="Times New Roman"/>
                          <a:ea typeface="SimSun"/>
                          <a:cs typeface="Lucida Sans"/>
                        </a:rPr>
                        <a:t>The Melitz model</a:t>
                      </a:r>
                      <a:endParaRPr lang="it-IT" sz="1400" i="0" kern="50" dirty="0">
                        <a:solidFill>
                          <a:schemeClr val="tx1"/>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17</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11/11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en-GB" sz="1400" b="1" i="1" kern="50" dirty="0" smtClean="0">
                          <a:solidFill>
                            <a:srgbClr val="00B0F0"/>
                          </a:solidFill>
                          <a:effectLst/>
                          <a:latin typeface="Times New Roman"/>
                          <a:ea typeface="SimSun"/>
                          <a:cs typeface="Lucida Sans"/>
                        </a:rPr>
                        <a:t>Networks of </a:t>
                      </a:r>
                      <a:r>
                        <a:rPr lang="en-GB" sz="1400" b="1" i="1" kern="50" dirty="0" err="1" smtClean="0">
                          <a:solidFill>
                            <a:srgbClr val="00B0F0"/>
                          </a:solidFill>
                          <a:effectLst/>
                          <a:latin typeface="Times New Roman"/>
                          <a:ea typeface="SimSun"/>
                          <a:cs typeface="Lucida Sans"/>
                        </a:rPr>
                        <a:t>tradeFDI</a:t>
                      </a:r>
                      <a:r>
                        <a:rPr lang="en-GB" sz="1400" b="1" i="1" kern="50" dirty="0" smtClean="0">
                          <a:solidFill>
                            <a:srgbClr val="00B0F0"/>
                          </a:solidFill>
                          <a:effectLst/>
                          <a:latin typeface="Times New Roman"/>
                          <a:ea typeface="SimSun"/>
                          <a:cs typeface="Lucida Sans"/>
                        </a:rPr>
                        <a:t>/migrants</a:t>
                      </a:r>
                      <a:r>
                        <a:rPr lang="en-GB" sz="1400" b="1" kern="50" dirty="0" smtClean="0">
                          <a:solidFill>
                            <a:schemeClr val="tx1"/>
                          </a:solidFill>
                          <a:effectLst/>
                          <a:latin typeface="Times New Roman"/>
                          <a:ea typeface="SimSun"/>
                          <a:cs typeface="Lucida Sans"/>
                        </a:rPr>
                        <a:t>/ </a:t>
                      </a:r>
                      <a:r>
                        <a:rPr lang="en-GB" sz="1400" b="1" kern="50" dirty="0" smtClean="0">
                          <a:solidFill>
                            <a:srgbClr val="00B050"/>
                          </a:solidFill>
                          <a:effectLst/>
                          <a:latin typeface="Times New Roman"/>
                          <a:ea typeface="SimSun"/>
                          <a:cs typeface="Lucida Sans"/>
                        </a:rPr>
                        <a:t>MIDTERM</a:t>
                      </a:r>
                      <a:endParaRPr lang="it-IT" sz="1400" b="1" kern="50" dirty="0">
                        <a:solidFill>
                          <a:srgbClr val="00B05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18</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14/11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400" b="1" kern="50" dirty="0" smtClean="0">
                          <a:solidFill>
                            <a:srgbClr val="00B050"/>
                          </a:solidFill>
                          <a:effectLst/>
                          <a:latin typeface="Times New Roman"/>
                          <a:ea typeface="SimSun"/>
                          <a:cs typeface="Lucida Sans"/>
                        </a:rPr>
                        <a:t>INAUGURAL</a:t>
                      </a:r>
                      <a:r>
                        <a:rPr lang="en-GB" sz="1400" b="1" kern="50" baseline="0" dirty="0" smtClean="0">
                          <a:solidFill>
                            <a:srgbClr val="00B050"/>
                          </a:solidFill>
                          <a:effectLst/>
                          <a:latin typeface="Times New Roman"/>
                          <a:ea typeface="SimSun"/>
                          <a:cs typeface="Lucida Sans"/>
                        </a:rPr>
                        <a:t> LECTURE/OTTAVIANO</a:t>
                      </a:r>
                      <a:endParaRPr lang="it-IT" sz="1400" kern="50" dirty="0" smtClean="0">
                        <a:solidFill>
                          <a:srgbClr val="00B05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US" sz="1400" b="1" kern="50" dirty="0">
                          <a:solidFill>
                            <a:schemeClr val="tx1"/>
                          </a:solidFill>
                          <a:effectLst/>
                          <a:latin typeface="Times New Roman"/>
                          <a:ea typeface="SimSun"/>
                          <a:cs typeface="Lucida Sans"/>
                        </a:rPr>
                        <a:t> </a:t>
                      </a:r>
                      <a:r>
                        <a:rPr lang="en-US" sz="1400" b="1" kern="50" dirty="0" smtClean="0">
                          <a:solidFill>
                            <a:schemeClr val="tx1"/>
                          </a:solidFill>
                          <a:effectLst/>
                          <a:latin typeface="Times New Roman"/>
                          <a:ea typeface="SimSun"/>
                          <a:cs typeface="Lucida Sans"/>
                        </a:rPr>
                        <a:t>19</a:t>
                      </a:r>
                      <a:endParaRPr lang="en-US"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18/11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GVC 1-3</a:t>
                      </a:r>
                      <a:endParaRPr lang="it-IT" sz="1400" kern="50" dirty="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kern="50" dirty="0">
                          <a:effectLst/>
                          <a:latin typeface="Times New Roman"/>
                          <a:ea typeface="SimSun"/>
                          <a:cs typeface="Lucida Sans"/>
                        </a:rPr>
                        <a:t>FDI and Multinationals Offshoring/trade in tasks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20</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kern="50" dirty="0" smtClean="0">
                          <a:solidFill>
                            <a:srgbClr val="00B050"/>
                          </a:solidFill>
                          <a:effectLst/>
                          <a:latin typeface="Times New Roman"/>
                          <a:ea typeface="SimSun"/>
                          <a:cs typeface="Lucida Sans"/>
                        </a:rPr>
                        <a:t>Trade and w. 2 Prod </a:t>
                      </a:r>
                      <a:r>
                        <a:rPr lang="it-IT" sz="1400" b="0" kern="50" dirty="0" smtClean="0">
                          <a:solidFill>
                            <a:srgbClr val="00B050"/>
                          </a:solidFill>
                          <a:effectLst/>
                          <a:latin typeface="Times New Roman"/>
                          <a:ea typeface="SimSun"/>
                          <a:cs typeface="Lucida Sans"/>
                        </a:rPr>
                        <a:t>2</a:t>
                      </a: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policy</a:t>
                      </a:r>
                      <a:endParaRPr lang="en-GB" sz="1400" b="1" i="1" kern="50" dirty="0">
                        <a:solidFill>
                          <a:srgbClr val="00B0F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684">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21</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25/11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it-IT" sz="1400" kern="50" dirty="0" smtClean="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policy- </a:t>
                      </a:r>
                      <a:r>
                        <a:rPr lang="it-IT" sz="1400" b="1" i="1" kern="50" dirty="0" err="1" smtClean="0">
                          <a:solidFill>
                            <a:srgbClr val="00B0F0"/>
                          </a:solidFill>
                          <a:effectLst/>
                          <a:latin typeface="Times New Roman"/>
                          <a:ea typeface="SimSun"/>
                          <a:cs typeface="Lucida Sans"/>
                        </a:rPr>
                        <a:t>trade</a:t>
                      </a:r>
                      <a:r>
                        <a:rPr lang="it-IT" sz="1400" b="1" i="1" kern="50" dirty="0" smtClean="0">
                          <a:solidFill>
                            <a:srgbClr val="00B0F0"/>
                          </a:solidFill>
                          <a:effectLst/>
                          <a:latin typeface="Times New Roman"/>
                          <a:ea typeface="SimSun"/>
                          <a:cs typeface="Lucida Sans"/>
                        </a:rPr>
                        <a:t> </a:t>
                      </a:r>
                      <a:r>
                        <a:rPr lang="it-IT" sz="1400" b="1" i="1" kern="50" dirty="0" err="1" smtClean="0">
                          <a:solidFill>
                            <a:srgbClr val="00B0F0"/>
                          </a:solidFill>
                          <a:effectLst/>
                          <a:latin typeface="Times New Roman"/>
                          <a:ea typeface="SimSun"/>
                          <a:cs typeface="Lucida Sans"/>
                        </a:rPr>
                        <a:t>wars</a:t>
                      </a:r>
                      <a:r>
                        <a:rPr lang="it-IT" sz="1400" b="1" kern="50" dirty="0" smtClean="0">
                          <a:solidFill>
                            <a:schemeClr val="tx1"/>
                          </a:solidFill>
                          <a:effectLst/>
                          <a:latin typeface="Times New Roman"/>
                          <a:ea typeface="SimSun"/>
                          <a:cs typeface="Lucida Sans"/>
                        </a:rPr>
                        <a:t>/ </a:t>
                      </a:r>
                      <a:r>
                        <a:rPr lang="en-GB" sz="1400" b="1" kern="50" dirty="0" smtClean="0">
                          <a:solidFill>
                            <a:srgbClr val="00B050"/>
                          </a:solidFill>
                          <a:effectLst/>
                          <a:latin typeface="Times New Roman"/>
                          <a:ea typeface="SimSun"/>
                          <a:cs typeface="Lucida Sans"/>
                        </a:rPr>
                        <a:t>FDI and Multinationals: OLI theory </a:t>
                      </a: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7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22</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28/11</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400" b="1" kern="50" dirty="0">
                          <a:effectLst/>
                          <a:latin typeface="Times New Roman"/>
                          <a:ea typeface="SimSun"/>
                          <a:cs typeface="Lucida Sans"/>
                        </a:rPr>
                        <a:t>China and </a:t>
                      </a:r>
                      <a:r>
                        <a:rPr lang="en-GB" sz="1400" b="1" kern="50" dirty="0" smtClean="0">
                          <a:effectLst/>
                          <a:latin typeface="Times New Roman"/>
                          <a:ea typeface="SimSun"/>
                          <a:cs typeface="Lucida Sans"/>
                        </a:rPr>
                        <a:t>India/ </a:t>
                      </a:r>
                      <a:r>
                        <a:rPr lang="en-GB" sz="1400" b="1" kern="50" dirty="0" smtClean="0">
                          <a:solidFill>
                            <a:srgbClr val="00B050"/>
                          </a:solidFill>
                          <a:effectLst/>
                          <a:latin typeface="Times New Roman"/>
                          <a:ea typeface="SimSun"/>
                          <a:cs typeface="Lucida Sans"/>
                        </a:rPr>
                        <a:t>new </a:t>
                      </a:r>
                      <a:r>
                        <a:rPr lang="en-GB" sz="1400" b="1" kern="50" dirty="0" err="1" smtClean="0">
                          <a:solidFill>
                            <a:srgbClr val="00B050"/>
                          </a:solidFill>
                          <a:effectLst/>
                          <a:latin typeface="Times New Roman"/>
                          <a:ea typeface="SimSun"/>
                          <a:cs typeface="Lucida Sans"/>
                        </a:rPr>
                        <a:t>th.</a:t>
                      </a:r>
                      <a:r>
                        <a:rPr lang="en-GB" sz="1400" b="1" kern="50" dirty="0" smtClean="0">
                          <a:solidFill>
                            <a:srgbClr val="00B050"/>
                          </a:solidFill>
                          <a:effectLst/>
                          <a:latin typeface="Times New Roman"/>
                          <a:ea typeface="SimSun"/>
                          <a:cs typeface="Lucida Sans"/>
                        </a:rPr>
                        <a:t> FDI Offshoring/trade in tasks, </a:t>
                      </a:r>
                      <a:endParaRPr lang="it-IT" sz="1400" kern="50" dirty="0" smtClean="0">
                        <a:solidFill>
                          <a:srgbClr val="00B050"/>
                        </a:solidFill>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652">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23</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2/12</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smtClean="0">
                          <a:solidFill>
                            <a:srgbClr val="00B050"/>
                          </a:solidFill>
                          <a:effectLst/>
                          <a:latin typeface="Times New Roman"/>
                          <a:ea typeface="SimSun"/>
                          <a:cs typeface="Lucida Sans"/>
                        </a:rPr>
                        <a:t>New </a:t>
                      </a:r>
                      <a:r>
                        <a:rPr lang="en-GB" sz="1400" b="1" kern="50" dirty="0" err="1" smtClean="0">
                          <a:solidFill>
                            <a:srgbClr val="00B050"/>
                          </a:solidFill>
                          <a:effectLst/>
                          <a:latin typeface="Times New Roman"/>
                          <a:ea typeface="SimSun"/>
                          <a:cs typeface="Lucida Sans"/>
                        </a:rPr>
                        <a:t>new</a:t>
                      </a:r>
                      <a:r>
                        <a:rPr lang="en-GB" sz="1400" b="1" kern="50" dirty="0" smtClean="0">
                          <a:solidFill>
                            <a:srgbClr val="00B050"/>
                          </a:solidFill>
                          <a:effectLst/>
                          <a:latin typeface="Times New Roman"/>
                          <a:ea typeface="SimSun"/>
                          <a:cs typeface="Lucida Sans"/>
                        </a:rPr>
                        <a:t> theory</a:t>
                      </a:r>
                      <a:r>
                        <a:rPr lang="en-GB" sz="1400" b="1" kern="50" dirty="0">
                          <a:solidFill>
                            <a:srgbClr val="00B050"/>
                          </a:solidFill>
                          <a:effectLst/>
                          <a:latin typeface="Times New Roman"/>
                          <a:ea typeface="SimSun"/>
                          <a:cs typeface="Lucida Sans"/>
                        </a:rPr>
                        <a:t> </a:t>
                      </a:r>
                      <a:endParaRPr lang="it-IT" sz="1400" kern="50" dirty="0">
                        <a:solidFill>
                          <a:srgbClr val="00B050"/>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a:effectLst/>
                          <a:latin typeface="Times New Roman"/>
                          <a:ea typeface="SimSun"/>
                          <a:cs typeface="Lucida Sans"/>
                        </a:rPr>
                        <a:t>Granularity</a:t>
                      </a:r>
                      <a:r>
                        <a:rPr lang="it-IT" sz="1400" b="1" kern="50" dirty="0">
                          <a:effectLst/>
                          <a:latin typeface="Times New Roman"/>
                          <a:ea typeface="SimSun"/>
                          <a:cs typeface="Lucida Sans"/>
                        </a:rPr>
                        <a:t> and aggregate shocks</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316">
                <a:tc>
                  <a:txBody>
                    <a:bodyPr/>
                    <a:lstStyle/>
                    <a:p>
                      <a:pPr marL="0" lvl="0" indent="0" algn="ctr" defTabSz="914400" rtl="0" eaLnBrk="1" latinLnBrk="0" hangingPunct="1">
                        <a:lnSpc>
                          <a:spcPct val="115000"/>
                        </a:lnSpc>
                        <a:spcAft>
                          <a:spcPts val="0"/>
                        </a:spcAft>
                        <a:buFont typeface="+mj-lt"/>
                        <a:buNone/>
                      </a:pPr>
                      <a:r>
                        <a:rPr lang="en-GB" sz="1400" b="1" kern="50" dirty="0">
                          <a:solidFill>
                            <a:schemeClr val="tx1"/>
                          </a:solidFill>
                          <a:effectLst/>
                          <a:latin typeface="Times New Roman"/>
                          <a:ea typeface="SimSun"/>
                          <a:cs typeface="Lucida Sans"/>
                        </a:rPr>
                        <a:t> </a:t>
                      </a:r>
                      <a:r>
                        <a:rPr lang="en-GB" sz="1400" b="1" kern="50" dirty="0" smtClean="0">
                          <a:solidFill>
                            <a:schemeClr val="tx1"/>
                          </a:solidFill>
                          <a:effectLst/>
                          <a:latin typeface="Times New Roman"/>
                          <a:ea typeface="SimSun"/>
                          <a:cs typeface="Lucida Sans"/>
                        </a:rPr>
                        <a:t>24</a:t>
                      </a:r>
                      <a:endParaRPr lang="en-GB" sz="1400" b="1" kern="50" dirty="0">
                        <a:solidFill>
                          <a:schemeClr val="tx1"/>
                        </a:solidFill>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r>
                        <a:rPr lang="en-GB" sz="1400" b="1" kern="50" dirty="0" smtClean="0">
                          <a:effectLst/>
                          <a:latin typeface="Times New Roman"/>
                          <a:ea typeface="SimSun"/>
                          <a:cs typeface="Lucida Sans"/>
                        </a:rPr>
                        <a:t>5/12</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kern="50" dirty="0">
                          <a:effectLst/>
                          <a:latin typeface="Times New Roman"/>
                          <a:ea typeface="SimSun"/>
                          <a:cs typeface="Lucida Sans"/>
                        </a:rPr>
                        <a:t> </a:t>
                      </a:r>
                      <a:endParaRPr lang="it-IT" sz="1400" kern="50" dirty="0">
                        <a:effectLst/>
                        <a:latin typeface="Times New Roman"/>
                        <a:ea typeface="SimSun"/>
                        <a:cs typeface="Lucida Sans"/>
                      </a:endParaRPr>
                    </a:p>
                  </a:txBody>
                  <a:tcPr marL="17006" marR="170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it-IT" sz="1400" b="1" kern="50" dirty="0" err="1" smtClean="0">
                          <a:effectLst/>
                          <a:latin typeface="Times New Roman"/>
                          <a:ea typeface="SimSun"/>
                          <a:cs typeface="Lucida Sans"/>
                        </a:rPr>
                        <a:t>Final</a:t>
                      </a:r>
                      <a:r>
                        <a:rPr lang="it-IT" sz="1400" b="1" kern="50" dirty="0" smtClean="0">
                          <a:effectLst/>
                          <a:latin typeface="Times New Roman"/>
                          <a:ea typeface="SimSun"/>
                          <a:cs typeface="Lucida Sans"/>
                        </a:rPr>
                        <a:t> test</a:t>
                      </a:r>
                      <a:endParaRPr lang="it-IT" sz="1400" kern="50" dirty="0">
                        <a:effectLst/>
                        <a:latin typeface="Times New Roman"/>
                        <a:ea typeface="SimSun"/>
                        <a:cs typeface="Lucida Sans"/>
                      </a:endParaRPr>
                    </a:p>
                  </a:txBody>
                  <a:tcPr marL="17006" marR="170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33080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egnaposto numero diapositiva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6D8AA83-0464-40DF-BAA9-AFC2ED7A3DAF}" type="slidenum">
              <a:rPr lang="en-US" altLang="it-IT"/>
              <a:pPr eaLnBrk="1" hangingPunct="1"/>
              <a:t>40</a:t>
            </a:fld>
            <a:endParaRPr lang="en-US" altLang="it-IT"/>
          </a:p>
        </p:txBody>
      </p:sp>
      <p:sp>
        <p:nvSpPr>
          <p:cNvPr id="6148" name="Rectangle 2"/>
          <p:cNvSpPr>
            <a:spLocks noGrp="1" noChangeArrowheads="1"/>
          </p:cNvSpPr>
          <p:nvPr>
            <p:ph type="title"/>
          </p:nvPr>
        </p:nvSpPr>
        <p:spPr/>
        <p:txBody>
          <a:bodyPr/>
          <a:lstStyle/>
          <a:p>
            <a:pPr eaLnBrk="1" hangingPunct="1"/>
            <a:r>
              <a:rPr lang="en-US" altLang="it-IT" dirty="0" smtClean="0"/>
              <a:t>H-O Summary</a:t>
            </a:r>
          </a:p>
        </p:txBody>
      </p:sp>
      <p:sp>
        <p:nvSpPr>
          <p:cNvPr id="2" name="Rectangle 3"/>
          <p:cNvSpPr>
            <a:spLocks noGrp="1" noChangeArrowheads="1"/>
          </p:cNvSpPr>
          <p:nvPr>
            <p:ph type="body" idx="1"/>
          </p:nvPr>
        </p:nvSpPr>
        <p:spPr/>
        <p:txBody>
          <a:bodyPr/>
          <a:lstStyle/>
          <a:p>
            <a:pPr eaLnBrk="1" hangingPunct="1"/>
            <a:r>
              <a:rPr lang="en-US" altLang="it-IT" sz="2800" dirty="0" smtClean="0"/>
              <a:t>The </a:t>
            </a:r>
            <a:r>
              <a:rPr lang="en-US" altLang="it-IT" sz="2800" dirty="0" err="1" smtClean="0"/>
              <a:t>Heckscher</a:t>
            </a:r>
            <a:r>
              <a:rPr lang="en-US" altLang="it-IT" sz="2800" dirty="0" smtClean="0"/>
              <a:t>-Ohlin (H-O) Model Implications</a:t>
            </a:r>
          </a:p>
          <a:p>
            <a:pPr lvl="1" eaLnBrk="1" hangingPunct="1"/>
            <a:r>
              <a:rPr lang="en-US" altLang="it-IT" sz="2400" b="1" dirty="0" smtClean="0">
                <a:solidFill>
                  <a:srgbClr val="FF0000"/>
                </a:solidFill>
              </a:rPr>
              <a:t>Countries export goods that use intensively their abundant factors (H-O Theorem)</a:t>
            </a:r>
          </a:p>
          <a:p>
            <a:pPr lvl="1" eaLnBrk="1" hangingPunct="1"/>
            <a:r>
              <a:rPr lang="en-US" altLang="it-IT" sz="2400" b="1" dirty="0" smtClean="0">
                <a:solidFill>
                  <a:srgbClr val="FF0000"/>
                </a:solidFill>
              </a:rPr>
              <a:t>Trade draws factor prices closer together across countries, becoming equal in certain circumstances (FPE Theorem)</a:t>
            </a:r>
          </a:p>
          <a:p>
            <a:pPr lvl="1" eaLnBrk="1" hangingPunct="1"/>
            <a:r>
              <a:rPr lang="en-US" altLang="it-IT" sz="2400" b="1" dirty="0" smtClean="0">
                <a:solidFill>
                  <a:srgbClr val="FF0000"/>
                </a:solidFill>
              </a:rPr>
              <a:t>Trade changes real factor prices (S-S Theorem)</a:t>
            </a:r>
          </a:p>
          <a:p>
            <a:pPr lvl="2" eaLnBrk="1" hangingPunct="1"/>
            <a:r>
              <a:rPr lang="en-US" altLang="it-IT" sz="2000" dirty="0" smtClean="0"/>
              <a:t>Benefiting owners of abundant factors</a:t>
            </a:r>
          </a:p>
          <a:p>
            <a:pPr lvl="2" eaLnBrk="1" hangingPunct="1"/>
            <a:r>
              <a:rPr lang="en-US" altLang="it-IT" sz="2000" dirty="0" smtClean="0"/>
              <a:t>Hurting owners of scarce factors</a:t>
            </a:r>
          </a:p>
          <a:p>
            <a:pPr lvl="1" eaLnBrk="1" hangingPunct="1"/>
            <a:r>
              <a:rPr lang="en-US" altLang="it-IT" sz="2400" b="1" dirty="0" err="1" smtClean="0">
                <a:solidFill>
                  <a:srgbClr val="FF0000"/>
                </a:solidFill>
              </a:rPr>
              <a:t>Rybczynski</a:t>
            </a:r>
            <a:r>
              <a:rPr lang="en-US" altLang="it-IT" sz="2400" b="1" dirty="0" smtClean="0">
                <a:solidFill>
                  <a:srgbClr val="FF0000"/>
                </a:solidFill>
              </a:rPr>
              <a:t> </a:t>
            </a:r>
            <a:r>
              <a:rPr lang="en-US" altLang="it-IT" sz="2400" b="1" dirty="0" err="1" smtClean="0">
                <a:solidFill>
                  <a:srgbClr val="FF0000"/>
                </a:solidFill>
              </a:rPr>
              <a:t>Thm</a:t>
            </a:r>
            <a:r>
              <a:rPr lang="en-US" altLang="it-IT" sz="2400" b="1" dirty="0" smtClean="0">
                <a:solidFill>
                  <a:srgbClr val="FF0000"/>
                </a:solidFill>
              </a:rPr>
              <a:t> (output effects of factor accumulation)</a:t>
            </a:r>
          </a:p>
        </p:txBody>
      </p:sp>
    </p:spTree>
    <p:extLst>
      <p:ext uri="{BB962C8B-B14F-4D97-AF65-F5344CB8AC3E}">
        <p14:creationId xmlns:p14="http://schemas.microsoft.com/office/powerpoint/2010/main" val="8665026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
          <p:cNvSpPr>
            <a:spLocks noGrp="1" noChangeArrowheads="1"/>
          </p:cNvSpPr>
          <p:nvPr>
            <p:ph type="title"/>
          </p:nvPr>
        </p:nvSpPr>
        <p:spPr>
          <a:xfrm>
            <a:off x="0" y="142875"/>
            <a:ext cx="7612063" cy="1143000"/>
          </a:xfrm>
        </p:spPr>
        <p:txBody>
          <a:bodyPr>
            <a:normAutofit fontScale="90000"/>
          </a:bodyPr>
          <a:lstStyle/>
          <a:p>
            <a:pPr eaLnBrk="1" hangingPunct="1"/>
            <a:r>
              <a:rPr lang="en-US" altLang="it-IT" sz="3600" dirty="0" smtClean="0"/>
              <a:t>More on the </a:t>
            </a:r>
            <a:r>
              <a:rPr lang="en-US" altLang="it-IT" sz="3600" dirty="0" err="1" smtClean="0"/>
              <a:t>Stolper</a:t>
            </a:r>
            <a:r>
              <a:rPr lang="en-US" altLang="it-IT" sz="3600" dirty="0" smtClean="0"/>
              <a:t>-Samuelson Theorem</a:t>
            </a:r>
          </a:p>
        </p:txBody>
      </p:sp>
      <p:sp>
        <p:nvSpPr>
          <p:cNvPr id="27651" name="Rectangle 11"/>
          <p:cNvSpPr>
            <a:spLocks noGrp="1" noChangeArrowheads="1"/>
          </p:cNvSpPr>
          <p:nvPr>
            <p:ph type="body" idx="1"/>
          </p:nvPr>
        </p:nvSpPr>
        <p:spPr>
          <a:xfrm>
            <a:off x="0" y="1803400"/>
            <a:ext cx="8991600" cy="4292600"/>
          </a:xfrm>
        </p:spPr>
        <p:txBody>
          <a:bodyPr/>
          <a:lstStyle/>
          <a:p>
            <a:pPr eaLnBrk="1" hangingPunct="1"/>
            <a:r>
              <a:rPr lang="en-US" altLang="it-IT" sz="2400" smtClean="0">
                <a:latin typeface="Arial" panose="020B0604020202020204" pitchFamily="34" charset="0"/>
                <a:cs typeface="Arial" panose="020B0604020202020204" pitchFamily="34" charset="0"/>
              </a:rPr>
              <a:t>Derived from the HO model</a:t>
            </a:r>
          </a:p>
          <a:p>
            <a:pPr eaLnBrk="1" hangingPunct="1">
              <a:spcBef>
                <a:spcPct val="50000"/>
              </a:spcBef>
            </a:pPr>
            <a:r>
              <a:rPr lang="en-US" altLang="it-IT" sz="2400" smtClean="0">
                <a:latin typeface="Arial" panose="020B0604020202020204" pitchFamily="34" charset="0"/>
                <a:cs typeface="Arial" panose="020B0604020202020204" pitchFamily="34" charset="0"/>
              </a:rPr>
              <a:t>Assumptions:</a:t>
            </a:r>
          </a:p>
          <a:p>
            <a:pPr lvl="1" eaLnBrk="1" hangingPunct="1"/>
            <a:r>
              <a:rPr lang="en-US" altLang="it-IT" sz="2400" smtClean="0">
                <a:solidFill>
                  <a:srgbClr val="C00000"/>
                </a:solidFill>
                <a:latin typeface="Arial" panose="020B0604020202020204" pitchFamily="34" charset="0"/>
                <a:cs typeface="Arial" panose="020B0604020202020204" pitchFamily="34" charset="0"/>
              </a:rPr>
              <a:t>Labor earns wages proportionate to its skill level</a:t>
            </a:r>
          </a:p>
          <a:p>
            <a:pPr lvl="1" eaLnBrk="1" hangingPunct="1"/>
            <a:r>
              <a:rPr lang="en-US" altLang="it-IT" sz="2400" smtClean="0">
                <a:solidFill>
                  <a:srgbClr val="C00000"/>
                </a:solidFill>
                <a:latin typeface="Arial" panose="020B0604020202020204" pitchFamily="34" charset="0"/>
                <a:cs typeface="Arial" panose="020B0604020202020204" pitchFamily="34" charset="0"/>
              </a:rPr>
              <a:t>Owners of capital earn profits</a:t>
            </a:r>
          </a:p>
          <a:p>
            <a:pPr lvl="1" eaLnBrk="1" hangingPunct="1"/>
            <a:r>
              <a:rPr lang="en-US" altLang="it-IT" sz="2400" smtClean="0">
                <a:solidFill>
                  <a:srgbClr val="C00000"/>
                </a:solidFill>
                <a:latin typeface="Arial" panose="020B0604020202020204" pitchFamily="34" charset="0"/>
                <a:cs typeface="Arial" panose="020B0604020202020204" pitchFamily="34" charset="0"/>
              </a:rPr>
              <a:t>Landowners earn rents</a:t>
            </a:r>
          </a:p>
          <a:p>
            <a:pPr lvl="1" eaLnBrk="1" hangingPunct="1"/>
            <a:r>
              <a:rPr lang="en-US" altLang="it-IT" sz="2400" smtClean="0">
                <a:latin typeface="Arial" panose="020B0604020202020204" pitchFamily="34" charset="0"/>
                <a:cs typeface="Arial" panose="020B0604020202020204" pitchFamily="34" charset="0"/>
              </a:rPr>
              <a:t>The amount of income earned per unit of input depends on both the demand for inputs and the supply of inputs (demand for an input = </a:t>
            </a:r>
            <a:r>
              <a:rPr lang="en-US" altLang="it-IT" sz="2400" b="1" smtClean="0">
                <a:latin typeface="Arial" panose="020B0604020202020204" pitchFamily="34" charset="0"/>
                <a:cs typeface="Arial" panose="020B0604020202020204" pitchFamily="34" charset="0"/>
              </a:rPr>
              <a:t>derived demand</a:t>
            </a:r>
            <a:r>
              <a:rPr lang="en-US" altLang="it-IT" sz="240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49496695"/>
      </p:ext>
    </p:extLst>
  </p:cSld>
  <p:clrMapOvr>
    <a:masterClrMapping/>
  </p:clrMapOvr>
  <p:transition spd="med">
    <p:pull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title"/>
          </p:nvPr>
        </p:nvSpPr>
        <p:spPr/>
        <p:txBody>
          <a:bodyPr/>
          <a:lstStyle/>
          <a:p>
            <a:pPr eaLnBrk="1" hangingPunct="1"/>
            <a:r>
              <a:rPr lang="en-US" altLang="it-IT" sz="3600" smtClean="0"/>
              <a:t>The Stolper-Samuelson Theorem </a:t>
            </a:r>
            <a:br>
              <a:rPr lang="en-US" altLang="it-IT" sz="3600" smtClean="0"/>
            </a:br>
            <a:endParaRPr lang="en-US" altLang="it-IT" sz="2400" smtClean="0"/>
          </a:p>
        </p:txBody>
      </p:sp>
      <p:sp>
        <p:nvSpPr>
          <p:cNvPr id="28675" name="Rectangle 7"/>
          <p:cNvSpPr>
            <a:spLocks noGrp="1" noChangeArrowheads="1"/>
          </p:cNvSpPr>
          <p:nvPr>
            <p:ph type="body" idx="1"/>
          </p:nvPr>
        </p:nvSpPr>
        <p:spPr>
          <a:xfrm>
            <a:off x="317500" y="1803400"/>
            <a:ext cx="8674100" cy="4445000"/>
          </a:xfrm>
        </p:spPr>
        <p:txBody>
          <a:bodyPr/>
          <a:lstStyle/>
          <a:p>
            <a:pPr eaLnBrk="1" hangingPunct="1">
              <a:spcBef>
                <a:spcPct val="50000"/>
              </a:spcBef>
            </a:pPr>
            <a:endParaRPr lang="en-US" altLang="it-IT" smtClean="0">
              <a:solidFill>
                <a:srgbClr val="C00000"/>
              </a:solidFill>
              <a:latin typeface="Arial" panose="020B0604020202020204" pitchFamily="34" charset="0"/>
              <a:cs typeface="Arial" panose="020B0604020202020204" pitchFamily="34" charset="0"/>
            </a:endParaRPr>
          </a:p>
          <a:p>
            <a:pPr eaLnBrk="1" hangingPunct="1">
              <a:spcBef>
                <a:spcPct val="50000"/>
              </a:spcBef>
            </a:pPr>
            <a:r>
              <a:rPr lang="en-US" altLang="it-IT" sz="2400" smtClean="0">
                <a:solidFill>
                  <a:srgbClr val="C00000"/>
                </a:solidFill>
                <a:latin typeface="Arial" panose="020B0604020202020204" pitchFamily="34" charset="0"/>
                <a:cs typeface="Arial" panose="020B0604020202020204" pitchFamily="34" charset="0"/>
              </a:rPr>
              <a:t>An </a:t>
            </a:r>
            <a:r>
              <a:rPr lang="en-US" altLang="it-IT" sz="2400" u="sng" smtClean="0">
                <a:solidFill>
                  <a:srgbClr val="C00000"/>
                </a:solidFill>
                <a:latin typeface="Arial" panose="020B0604020202020204" pitchFamily="34" charset="0"/>
                <a:cs typeface="Arial" panose="020B0604020202020204" pitchFamily="34" charset="0"/>
              </a:rPr>
              <a:t>increase in the demand </a:t>
            </a:r>
            <a:r>
              <a:rPr lang="en-US" altLang="it-IT" sz="2400" smtClean="0">
                <a:solidFill>
                  <a:srgbClr val="C00000"/>
                </a:solidFill>
                <a:latin typeface="Arial" panose="020B0604020202020204" pitchFamily="34" charset="0"/>
                <a:cs typeface="Arial" panose="020B0604020202020204" pitchFamily="34" charset="0"/>
              </a:rPr>
              <a:t>for a good </a:t>
            </a:r>
            <a:r>
              <a:rPr lang="en-US" altLang="it-IT" sz="2400" i="1" smtClean="0">
                <a:solidFill>
                  <a:srgbClr val="002060"/>
                </a:solidFill>
                <a:latin typeface="Arial" panose="020B0604020202020204" pitchFamily="34" charset="0"/>
                <a:cs typeface="Arial" panose="020B0604020202020204" pitchFamily="34" charset="0"/>
              </a:rPr>
              <a:t>(opening International Trade?) </a:t>
            </a:r>
            <a:r>
              <a:rPr lang="en-US" altLang="it-IT" sz="2400" smtClean="0">
                <a:solidFill>
                  <a:srgbClr val="C00000"/>
                </a:solidFill>
                <a:latin typeface="Arial" panose="020B0604020202020204" pitchFamily="34" charset="0"/>
                <a:cs typeface="Arial" panose="020B0604020202020204" pitchFamily="34" charset="0"/>
              </a:rPr>
              <a:t>… </a:t>
            </a:r>
            <a:r>
              <a:rPr lang="en-US" altLang="it-IT" sz="2400" u="sng" smtClean="0">
                <a:solidFill>
                  <a:srgbClr val="C00000"/>
                </a:solidFill>
                <a:latin typeface="Arial" panose="020B0604020202020204" pitchFamily="34" charset="0"/>
                <a:cs typeface="Arial" panose="020B0604020202020204" pitchFamily="34" charset="0"/>
              </a:rPr>
              <a:t>increases the price </a:t>
            </a:r>
            <a:r>
              <a:rPr lang="en-US" altLang="it-IT" sz="2400" smtClean="0">
                <a:solidFill>
                  <a:srgbClr val="C00000"/>
                </a:solidFill>
                <a:latin typeface="Arial" panose="020B0604020202020204" pitchFamily="34" charset="0"/>
                <a:cs typeface="Arial" panose="020B0604020202020204" pitchFamily="34" charset="0"/>
              </a:rPr>
              <a:t>of a good…. and </a:t>
            </a:r>
            <a:r>
              <a:rPr lang="en-US" altLang="it-IT" sz="2400" u="sng" smtClean="0">
                <a:solidFill>
                  <a:srgbClr val="C00000"/>
                </a:solidFill>
                <a:latin typeface="Arial" panose="020B0604020202020204" pitchFamily="34" charset="0"/>
                <a:cs typeface="Arial" panose="020B0604020202020204" pitchFamily="34" charset="0"/>
              </a:rPr>
              <a:t>raises the income</a:t>
            </a:r>
            <a:r>
              <a:rPr lang="en-US" altLang="it-IT" sz="2400" smtClean="0">
                <a:solidFill>
                  <a:srgbClr val="C00000"/>
                </a:solidFill>
                <a:latin typeface="Arial" panose="020B0604020202020204" pitchFamily="34" charset="0"/>
                <a:cs typeface="Arial" panose="020B0604020202020204" pitchFamily="34" charset="0"/>
              </a:rPr>
              <a:t> earned by factors that are used intensively in its production</a:t>
            </a:r>
          </a:p>
          <a:p>
            <a:pPr eaLnBrk="1" hangingPunct="1">
              <a:spcBef>
                <a:spcPct val="50000"/>
              </a:spcBef>
            </a:pPr>
            <a:endParaRPr lang="en-US" altLang="it-IT" sz="2400" smtClean="0">
              <a:latin typeface="Arial" panose="020B0604020202020204" pitchFamily="34" charset="0"/>
              <a:cs typeface="Arial" panose="020B0604020202020204" pitchFamily="34" charset="0"/>
            </a:endParaRPr>
          </a:p>
          <a:p>
            <a:pPr eaLnBrk="1" hangingPunct="1">
              <a:spcBef>
                <a:spcPct val="50000"/>
              </a:spcBef>
            </a:pPr>
            <a:r>
              <a:rPr lang="en-US" altLang="it-IT" sz="2400" smtClean="0">
                <a:solidFill>
                  <a:srgbClr val="006600"/>
                </a:solidFill>
                <a:latin typeface="Arial" panose="020B0604020202020204" pitchFamily="34" charset="0"/>
                <a:cs typeface="Arial" panose="020B0604020202020204" pitchFamily="34" charset="0"/>
              </a:rPr>
              <a:t>Conversely, </a:t>
            </a:r>
            <a:r>
              <a:rPr lang="en-US" altLang="it-IT" sz="2400" u="sng" smtClean="0">
                <a:solidFill>
                  <a:srgbClr val="006600"/>
                </a:solidFill>
                <a:latin typeface="Arial" panose="020B0604020202020204" pitchFamily="34" charset="0"/>
                <a:cs typeface="Arial" panose="020B0604020202020204" pitchFamily="34" charset="0"/>
              </a:rPr>
              <a:t>decrease in the demand </a:t>
            </a:r>
            <a:r>
              <a:rPr lang="en-US" altLang="it-IT" sz="2400" smtClean="0">
                <a:solidFill>
                  <a:srgbClr val="006600"/>
                </a:solidFill>
                <a:latin typeface="Arial" panose="020B0604020202020204" pitchFamily="34" charset="0"/>
                <a:cs typeface="Arial" panose="020B0604020202020204" pitchFamily="34" charset="0"/>
              </a:rPr>
              <a:t>for a good … </a:t>
            </a:r>
            <a:r>
              <a:rPr lang="en-US" altLang="it-IT" sz="2400" u="sng" smtClean="0">
                <a:solidFill>
                  <a:srgbClr val="3C843C"/>
                </a:solidFill>
                <a:latin typeface="Arial" panose="020B0604020202020204" pitchFamily="34" charset="0"/>
                <a:cs typeface="Arial" panose="020B0604020202020204" pitchFamily="34" charset="0"/>
              </a:rPr>
              <a:t>decreases the price </a:t>
            </a:r>
            <a:r>
              <a:rPr lang="en-US" altLang="it-IT" sz="2400" smtClean="0">
                <a:solidFill>
                  <a:srgbClr val="3C843C"/>
                </a:solidFill>
                <a:latin typeface="Arial" panose="020B0604020202020204" pitchFamily="34" charset="0"/>
                <a:cs typeface="Arial" panose="020B0604020202020204" pitchFamily="34" charset="0"/>
              </a:rPr>
              <a:t>of a good…. and </a:t>
            </a:r>
            <a:r>
              <a:rPr lang="en-US" altLang="it-IT" sz="2400" u="sng" smtClean="0">
                <a:solidFill>
                  <a:srgbClr val="3C843C"/>
                </a:solidFill>
                <a:latin typeface="Arial" panose="020B0604020202020204" pitchFamily="34" charset="0"/>
                <a:cs typeface="Arial" panose="020B0604020202020204" pitchFamily="34" charset="0"/>
              </a:rPr>
              <a:t>reduces the income</a:t>
            </a:r>
            <a:r>
              <a:rPr lang="en-US" altLang="it-IT" sz="2400" smtClean="0">
                <a:solidFill>
                  <a:srgbClr val="3C843C"/>
                </a:solidFill>
                <a:latin typeface="Arial" panose="020B0604020202020204" pitchFamily="34" charset="0"/>
                <a:cs typeface="Arial" panose="020B0604020202020204" pitchFamily="34" charset="0"/>
              </a:rPr>
              <a:t> earned by factors that are used intensively in its production</a:t>
            </a:r>
          </a:p>
        </p:txBody>
      </p:sp>
    </p:spTree>
    <p:extLst>
      <p:ext uri="{BB962C8B-B14F-4D97-AF65-F5344CB8AC3E}">
        <p14:creationId xmlns:p14="http://schemas.microsoft.com/office/powerpoint/2010/main" val="1923914457"/>
      </p:ext>
    </p:extLst>
  </p:cSld>
  <p:clrMapOvr>
    <a:masterClrMapping/>
  </p:clrMapOvr>
  <p:transition spd="med">
    <p:pull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dirty="0" err="1" smtClean="0"/>
              <a:t>Stolper</a:t>
            </a:r>
            <a:r>
              <a:rPr lang="en-US" altLang="en-US" dirty="0" smtClean="0"/>
              <a:t>-Samuelson Theorem</a:t>
            </a:r>
          </a:p>
        </p:txBody>
      </p:sp>
      <p:sp>
        <p:nvSpPr>
          <p:cNvPr id="3" name="Content Placeholder 2"/>
          <p:cNvSpPr>
            <a:spLocks noGrp="1"/>
          </p:cNvSpPr>
          <p:nvPr>
            <p:ph sz="half" idx="1"/>
          </p:nvPr>
        </p:nvSpPr>
        <p:spPr/>
        <p:txBody>
          <a:bodyPr>
            <a:normAutofit fontScale="92500"/>
          </a:bodyPr>
          <a:lstStyle/>
          <a:p>
            <a:pPr>
              <a:defRPr/>
            </a:pPr>
            <a:r>
              <a:rPr lang="en-US" dirty="0" smtClean="0">
                <a:solidFill>
                  <a:srgbClr val="FF0000"/>
                </a:solidFill>
              </a:rPr>
              <a:t>When </a:t>
            </a:r>
            <a:r>
              <a:rPr lang="en-US" i="1" dirty="0">
                <a:solidFill>
                  <a:srgbClr val="FF0000"/>
                </a:solidFill>
              </a:rPr>
              <a:t>P</a:t>
            </a:r>
            <a:r>
              <a:rPr lang="en-US" baseline="-25000" dirty="0">
                <a:solidFill>
                  <a:srgbClr val="FF0000"/>
                </a:solidFill>
              </a:rPr>
              <a:t>C</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a:t>
            </a:r>
            <a:r>
              <a:rPr lang="en-US" dirty="0" smtClean="0">
                <a:solidFill>
                  <a:srgbClr val="FF0000"/>
                </a:solidFill>
              </a:rPr>
              <a:t>↑, </a:t>
            </a:r>
            <a:r>
              <a:rPr lang="en-US" i="1" dirty="0" smtClean="0">
                <a:solidFill>
                  <a:srgbClr val="FF0000"/>
                </a:solidFill>
              </a:rPr>
              <a:t>w</a:t>
            </a:r>
            <a:r>
              <a:rPr lang="en-US" dirty="0" smtClean="0">
                <a:solidFill>
                  <a:srgbClr val="FF0000"/>
                </a:solidFill>
              </a:rPr>
              <a:t>/</a:t>
            </a:r>
            <a:r>
              <a:rPr lang="en-US" i="1" dirty="0" smtClean="0">
                <a:solidFill>
                  <a:srgbClr val="FF0000"/>
                </a:solidFill>
              </a:rPr>
              <a:t>r</a:t>
            </a:r>
            <a:r>
              <a:rPr lang="en-US" dirty="0" smtClean="0">
                <a:solidFill>
                  <a:srgbClr val="FF0000"/>
                </a:solidFill>
              </a:rPr>
              <a:t> </a:t>
            </a:r>
            <a:r>
              <a:rPr lang="en-US" dirty="0">
                <a:solidFill>
                  <a:srgbClr val="FF0000"/>
                </a:solidFill>
              </a:rPr>
              <a:t>↑</a:t>
            </a:r>
            <a:r>
              <a:rPr lang="en-US" dirty="0" smtClean="0">
                <a:solidFill>
                  <a:srgbClr val="FF0000"/>
                </a:solidFill>
              </a:rPr>
              <a:t>.</a:t>
            </a:r>
            <a:endParaRPr lang="en-US" dirty="0">
              <a:solidFill>
                <a:srgbClr val="FF0000"/>
              </a:solidFill>
            </a:endParaRPr>
          </a:p>
          <a:p>
            <a:pPr>
              <a:defRPr/>
            </a:pPr>
            <a:r>
              <a:rPr lang="en-US" dirty="0">
                <a:solidFill>
                  <a:srgbClr val="FF0000"/>
                </a:solidFill>
              </a:rPr>
              <a:t>So, </a:t>
            </a:r>
            <a:r>
              <a:rPr lang="en-US" i="1" dirty="0">
                <a:solidFill>
                  <a:srgbClr val="FF0000"/>
                </a:solidFill>
              </a:rPr>
              <a:t>L</a:t>
            </a:r>
            <a:r>
              <a:rPr lang="en-US" dirty="0">
                <a:solidFill>
                  <a:srgbClr val="FF0000"/>
                </a:solidFill>
              </a:rPr>
              <a:t>/</a:t>
            </a:r>
            <a:r>
              <a:rPr lang="en-US" i="1" dirty="0">
                <a:solidFill>
                  <a:srgbClr val="FF0000"/>
                </a:solidFill>
              </a:rPr>
              <a:t>K</a:t>
            </a:r>
            <a:r>
              <a:rPr lang="en-US" dirty="0">
                <a:solidFill>
                  <a:srgbClr val="FF0000"/>
                </a:solidFill>
              </a:rPr>
              <a:t> ↓</a:t>
            </a:r>
            <a:r>
              <a:rPr lang="en-US" dirty="0" smtClean="0">
                <a:solidFill>
                  <a:srgbClr val="FF0000"/>
                </a:solidFill>
              </a:rPr>
              <a:t> in </a:t>
            </a:r>
            <a:r>
              <a:rPr lang="en-US" dirty="0">
                <a:solidFill>
                  <a:srgbClr val="FF0000"/>
                </a:solidFill>
              </a:rPr>
              <a:t>both industries</a:t>
            </a:r>
          </a:p>
          <a:p>
            <a:pPr>
              <a:defRPr/>
            </a:pPr>
            <a:r>
              <a:rPr lang="en-US" dirty="0">
                <a:solidFill>
                  <a:srgbClr val="FF0000"/>
                </a:solidFill>
              </a:rPr>
              <a:t>So, productivity of capital ↓</a:t>
            </a:r>
            <a:r>
              <a:rPr lang="en-US" dirty="0" smtClean="0">
                <a:solidFill>
                  <a:srgbClr val="FF0000"/>
                </a:solidFill>
              </a:rPr>
              <a:t> in </a:t>
            </a:r>
            <a:r>
              <a:rPr lang="en-US" dirty="0">
                <a:solidFill>
                  <a:srgbClr val="FF0000"/>
                </a:solidFill>
              </a:rPr>
              <a:t>both industries, and </a:t>
            </a:r>
            <a:endParaRPr lang="en-US" dirty="0" smtClean="0">
              <a:solidFill>
                <a:srgbClr val="FF0000"/>
              </a:solidFill>
            </a:endParaRPr>
          </a:p>
          <a:p>
            <a:pPr>
              <a:defRPr/>
            </a:pPr>
            <a:r>
              <a:rPr lang="en-US" dirty="0" smtClean="0">
                <a:solidFill>
                  <a:srgbClr val="FF0000"/>
                </a:solidFill>
              </a:rPr>
              <a:t>productivity </a:t>
            </a:r>
            <a:r>
              <a:rPr lang="en-US" dirty="0">
                <a:solidFill>
                  <a:srgbClr val="FF0000"/>
                </a:solidFill>
              </a:rPr>
              <a:t>of labor </a:t>
            </a:r>
            <a:r>
              <a:rPr lang="en-US" dirty="0" smtClean="0">
                <a:solidFill>
                  <a:srgbClr val="FF0000"/>
                </a:solidFill>
              </a:rPr>
              <a:t>↑ in </a:t>
            </a:r>
            <a:r>
              <a:rPr lang="en-US" dirty="0">
                <a:solidFill>
                  <a:srgbClr val="FF0000"/>
                </a:solidFill>
              </a:rPr>
              <a:t>both industries.</a:t>
            </a:r>
          </a:p>
          <a:p>
            <a:pPr>
              <a:defRPr/>
            </a:pPr>
            <a:r>
              <a:rPr lang="en-US" dirty="0">
                <a:solidFill>
                  <a:srgbClr val="FF0000"/>
                </a:solidFill>
              </a:rPr>
              <a:t>So, </a:t>
            </a:r>
            <a:r>
              <a:rPr lang="en-US" i="1" dirty="0">
                <a:solidFill>
                  <a:srgbClr val="FF0000"/>
                </a:solidFill>
              </a:rPr>
              <a:t>w</a:t>
            </a:r>
            <a:r>
              <a:rPr lang="en-US" dirty="0">
                <a:solidFill>
                  <a:srgbClr val="FF0000"/>
                </a:solidFill>
              </a:rPr>
              <a:t>/</a:t>
            </a:r>
            <a:r>
              <a:rPr lang="en-US" i="1" dirty="0">
                <a:solidFill>
                  <a:srgbClr val="FF0000"/>
                </a:solidFill>
              </a:rPr>
              <a:t>P</a:t>
            </a:r>
            <a:r>
              <a:rPr lang="en-US" baseline="-25000" dirty="0">
                <a:solidFill>
                  <a:srgbClr val="FF0000"/>
                </a:solidFill>
              </a:rPr>
              <a:t>C</a:t>
            </a:r>
            <a:r>
              <a:rPr lang="en-US" dirty="0">
                <a:solidFill>
                  <a:srgbClr val="FF0000"/>
                </a:solidFill>
              </a:rPr>
              <a:t> and </a:t>
            </a:r>
            <a:r>
              <a:rPr lang="en-US" i="1" dirty="0">
                <a:solidFill>
                  <a:srgbClr val="FF0000"/>
                </a:solidFill>
              </a:rPr>
              <a:t>w</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both ↑</a:t>
            </a:r>
            <a:r>
              <a:rPr lang="en-US" dirty="0" smtClean="0">
                <a:solidFill>
                  <a:srgbClr val="FF0000"/>
                </a:solidFill>
              </a:rPr>
              <a:t>, </a:t>
            </a:r>
            <a:r>
              <a:rPr lang="en-US" dirty="0">
                <a:solidFill>
                  <a:srgbClr val="FF0000"/>
                </a:solidFill>
              </a:rPr>
              <a:t>whereas </a:t>
            </a:r>
            <a:endParaRPr lang="en-US" dirty="0" smtClean="0">
              <a:solidFill>
                <a:srgbClr val="FF0000"/>
              </a:solidFill>
            </a:endParaRPr>
          </a:p>
          <a:p>
            <a:pPr>
              <a:defRPr/>
            </a:pPr>
            <a:r>
              <a:rPr lang="en-US" i="1" dirty="0" smtClean="0">
                <a:solidFill>
                  <a:srgbClr val="FF0000"/>
                </a:solidFill>
              </a:rPr>
              <a:t>r</a:t>
            </a:r>
            <a:r>
              <a:rPr lang="en-US" dirty="0" smtClean="0">
                <a:solidFill>
                  <a:srgbClr val="FF0000"/>
                </a:solidFill>
              </a:rPr>
              <a:t>/</a:t>
            </a:r>
            <a:r>
              <a:rPr lang="en-US" i="1" dirty="0" smtClean="0">
                <a:solidFill>
                  <a:srgbClr val="FF0000"/>
                </a:solidFill>
              </a:rPr>
              <a:t>P</a:t>
            </a:r>
            <a:r>
              <a:rPr lang="en-US" baseline="-25000" dirty="0" smtClean="0">
                <a:solidFill>
                  <a:srgbClr val="FF0000"/>
                </a:solidFill>
              </a:rPr>
              <a:t>C</a:t>
            </a:r>
            <a:r>
              <a:rPr lang="en-US" dirty="0" smtClean="0">
                <a:solidFill>
                  <a:srgbClr val="FF0000"/>
                </a:solidFill>
              </a:rPr>
              <a:t> </a:t>
            </a:r>
            <a:r>
              <a:rPr lang="en-US" dirty="0">
                <a:solidFill>
                  <a:srgbClr val="FF0000"/>
                </a:solidFill>
              </a:rPr>
              <a:t>and </a:t>
            </a:r>
            <a:r>
              <a:rPr lang="en-US" i="1" dirty="0">
                <a:solidFill>
                  <a:srgbClr val="FF0000"/>
                </a:solidFill>
              </a:rPr>
              <a:t>r</a:t>
            </a:r>
            <a:r>
              <a:rPr lang="en-US" dirty="0">
                <a:solidFill>
                  <a:srgbClr val="FF0000"/>
                </a:solidFill>
              </a:rPr>
              <a:t>/</a:t>
            </a:r>
            <a:r>
              <a:rPr lang="en-US" i="1" dirty="0">
                <a:solidFill>
                  <a:srgbClr val="FF0000"/>
                </a:solidFill>
              </a:rPr>
              <a:t>P</a:t>
            </a:r>
            <a:r>
              <a:rPr lang="en-US" baseline="-25000" dirty="0">
                <a:solidFill>
                  <a:srgbClr val="FF0000"/>
                </a:solidFill>
              </a:rPr>
              <a:t>F</a:t>
            </a:r>
            <a:r>
              <a:rPr lang="en-US" dirty="0">
                <a:solidFill>
                  <a:srgbClr val="FF0000"/>
                </a:solidFill>
              </a:rPr>
              <a:t> both ↓</a:t>
            </a:r>
            <a:r>
              <a:rPr lang="en-US" dirty="0" smtClean="0">
                <a:solidFill>
                  <a:srgbClr val="FF0000"/>
                </a:solidFill>
              </a:rPr>
              <a:t>.</a:t>
            </a:r>
            <a:endParaRPr lang="en-US" dirty="0">
              <a:solidFill>
                <a:srgbClr val="FF0000"/>
              </a:solidFill>
            </a:endParaRPr>
          </a:p>
        </p:txBody>
      </p:sp>
      <p:sp>
        <p:nvSpPr>
          <p:cNvPr id="4" name="Content Placeholder 3"/>
          <p:cNvSpPr>
            <a:spLocks noGrp="1"/>
          </p:cNvSpPr>
          <p:nvPr>
            <p:ph sz="half" idx="2"/>
          </p:nvPr>
        </p:nvSpPr>
        <p:spPr/>
        <p:txBody>
          <a:bodyPr>
            <a:normAutofit fontScale="92500"/>
          </a:bodyPr>
          <a:lstStyle/>
          <a:p>
            <a:pPr>
              <a:defRPr/>
            </a:pPr>
            <a:r>
              <a:rPr lang="en-US" dirty="0">
                <a:solidFill>
                  <a:srgbClr val="0070C0"/>
                </a:solidFill>
              </a:rPr>
              <a:t>When </a:t>
            </a:r>
            <a:r>
              <a:rPr lang="en-US" i="1" dirty="0">
                <a:solidFill>
                  <a:srgbClr val="0070C0"/>
                </a:solidFill>
              </a:rPr>
              <a:t>P</a:t>
            </a:r>
            <a:r>
              <a:rPr lang="en-US" baseline="-25000" dirty="0">
                <a:solidFill>
                  <a:srgbClr val="0070C0"/>
                </a:solidFill>
              </a:rPr>
              <a:t>C</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a:t>
            </a:r>
            <a:r>
              <a:rPr lang="en-US" dirty="0" smtClean="0">
                <a:solidFill>
                  <a:srgbClr val="0070C0"/>
                </a:solidFill>
              </a:rPr>
              <a:t>, </a:t>
            </a:r>
            <a:r>
              <a:rPr lang="en-US" i="1" dirty="0">
                <a:solidFill>
                  <a:srgbClr val="0070C0"/>
                </a:solidFill>
              </a:rPr>
              <a:t>w</a:t>
            </a:r>
            <a:r>
              <a:rPr lang="en-US" dirty="0">
                <a:solidFill>
                  <a:srgbClr val="0070C0"/>
                </a:solidFill>
              </a:rPr>
              <a:t>/</a:t>
            </a:r>
            <a:r>
              <a:rPr lang="en-US" i="1" dirty="0">
                <a:solidFill>
                  <a:srgbClr val="0070C0"/>
                </a:solidFill>
              </a:rPr>
              <a:t>r</a:t>
            </a:r>
            <a:r>
              <a:rPr lang="en-US" dirty="0">
                <a:solidFill>
                  <a:srgbClr val="0070C0"/>
                </a:solidFill>
              </a:rPr>
              <a:t> ↓</a:t>
            </a:r>
            <a:r>
              <a:rPr lang="en-US" dirty="0" smtClean="0">
                <a:solidFill>
                  <a:srgbClr val="0070C0"/>
                </a:solidFill>
              </a:rPr>
              <a:t>.</a:t>
            </a:r>
            <a:endParaRPr lang="en-US" dirty="0">
              <a:solidFill>
                <a:srgbClr val="0070C0"/>
              </a:solidFill>
            </a:endParaRPr>
          </a:p>
          <a:p>
            <a:pPr>
              <a:defRPr/>
            </a:pPr>
            <a:r>
              <a:rPr lang="en-US" dirty="0">
                <a:solidFill>
                  <a:srgbClr val="0070C0"/>
                </a:solidFill>
              </a:rPr>
              <a:t>So, </a:t>
            </a:r>
            <a:r>
              <a:rPr lang="en-US" i="1" dirty="0">
                <a:solidFill>
                  <a:srgbClr val="0070C0"/>
                </a:solidFill>
              </a:rPr>
              <a:t>L</a:t>
            </a:r>
            <a:r>
              <a:rPr lang="en-US" dirty="0">
                <a:solidFill>
                  <a:srgbClr val="0070C0"/>
                </a:solidFill>
              </a:rPr>
              <a:t>/</a:t>
            </a:r>
            <a:r>
              <a:rPr lang="en-US" i="1" dirty="0">
                <a:solidFill>
                  <a:srgbClr val="0070C0"/>
                </a:solidFill>
              </a:rPr>
              <a:t>K</a:t>
            </a:r>
            <a:r>
              <a:rPr lang="en-US" dirty="0">
                <a:solidFill>
                  <a:srgbClr val="0070C0"/>
                </a:solidFill>
              </a:rPr>
              <a:t> </a:t>
            </a:r>
            <a:r>
              <a:rPr lang="en-US" dirty="0" smtClean="0">
                <a:solidFill>
                  <a:srgbClr val="0070C0"/>
                </a:solidFill>
              </a:rPr>
              <a:t>↑ </a:t>
            </a:r>
            <a:r>
              <a:rPr lang="en-US" dirty="0">
                <a:solidFill>
                  <a:srgbClr val="0070C0"/>
                </a:solidFill>
              </a:rPr>
              <a:t>in both industries</a:t>
            </a:r>
          </a:p>
          <a:p>
            <a:pPr>
              <a:defRPr/>
            </a:pPr>
            <a:r>
              <a:rPr lang="en-US" dirty="0">
                <a:solidFill>
                  <a:srgbClr val="0070C0"/>
                </a:solidFill>
              </a:rPr>
              <a:t>So, productivity of capital ↑</a:t>
            </a:r>
            <a:r>
              <a:rPr lang="en-US" dirty="0" smtClean="0">
                <a:solidFill>
                  <a:srgbClr val="0070C0"/>
                </a:solidFill>
              </a:rPr>
              <a:t> </a:t>
            </a:r>
            <a:r>
              <a:rPr lang="en-US" dirty="0">
                <a:solidFill>
                  <a:srgbClr val="0070C0"/>
                </a:solidFill>
              </a:rPr>
              <a:t>in both industries, and </a:t>
            </a:r>
          </a:p>
          <a:p>
            <a:pPr>
              <a:defRPr/>
            </a:pPr>
            <a:r>
              <a:rPr lang="en-US" dirty="0">
                <a:solidFill>
                  <a:srgbClr val="0070C0"/>
                </a:solidFill>
              </a:rPr>
              <a:t>productivity of labor ↓</a:t>
            </a:r>
            <a:r>
              <a:rPr lang="en-US" dirty="0" smtClean="0">
                <a:solidFill>
                  <a:srgbClr val="0070C0"/>
                </a:solidFill>
              </a:rPr>
              <a:t> </a:t>
            </a:r>
            <a:r>
              <a:rPr lang="en-US" dirty="0">
                <a:solidFill>
                  <a:srgbClr val="0070C0"/>
                </a:solidFill>
              </a:rPr>
              <a:t>in both industries.</a:t>
            </a:r>
          </a:p>
          <a:p>
            <a:pPr>
              <a:defRPr/>
            </a:pPr>
            <a:r>
              <a:rPr lang="en-US" dirty="0">
                <a:solidFill>
                  <a:srgbClr val="0070C0"/>
                </a:solidFill>
              </a:rPr>
              <a:t>So, </a:t>
            </a:r>
            <a:r>
              <a:rPr lang="en-US" i="1" dirty="0">
                <a:solidFill>
                  <a:srgbClr val="0070C0"/>
                </a:solidFill>
              </a:rPr>
              <a:t>w</a:t>
            </a:r>
            <a:r>
              <a:rPr lang="en-US" dirty="0">
                <a:solidFill>
                  <a:srgbClr val="0070C0"/>
                </a:solidFill>
              </a:rPr>
              <a:t>/</a:t>
            </a:r>
            <a:r>
              <a:rPr lang="en-US" i="1" dirty="0">
                <a:solidFill>
                  <a:srgbClr val="0070C0"/>
                </a:solidFill>
              </a:rPr>
              <a:t>P</a:t>
            </a:r>
            <a:r>
              <a:rPr lang="en-US" baseline="-25000" dirty="0">
                <a:solidFill>
                  <a:srgbClr val="0070C0"/>
                </a:solidFill>
              </a:rPr>
              <a:t>C</a:t>
            </a:r>
            <a:r>
              <a:rPr lang="en-US" dirty="0">
                <a:solidFill>
                  <a:srgbClr val="0070C0"/>
                </a:solidFill>
              </a:rPr>
              <a:t> and </a:t>
            </a:r>
            <a:r>
              <a:rPr lang="en-US" i="1" dirty="0">
                <a:solidFill>
                  <a:srgbClr val="0070C0"/>
                </a:solidFill>
              </a:rPr>
              <a:t>w</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both ↓</a:t>
            </a:r>
            <a:r>
              <a:rPr lang="en-US" dirty="0" smtClean="0">
                <a:solidFill>
                  <a:srgbClr val="0070C0"/>
                </a:solidFill>
              </a:rPr>
              <a:t>, </a:t>
            </a:r>
            <a:r>
              <a:rPr lang="en-US" dirty="0">
                <a:solidFill>
                  <a:srgbClr val="0070C0"/>
                </a:solidFill>
              </a:rPr>
              <a:t>whereas </a:t>
            </a:r>
          </a:p>
          <a:p>
            <a:pPr>
              <a:defRPr/>
            </a:pPr>
            <a:r>
              <a:rPr lang="en-US" i="1" dirty="0">
                <a:solidFill>
                  <a:srgbClr val="0070C0"/>
                </a:solidFill>
              </a:rPr>
              <a:t>r</a:t>
            </a:r>
            <a:r>
              <a:rPr lang="en-US" dirty="0">
                <a:solidFill>
                  <a:srgbClr val="0070C0"/>
                </a:solidFill>
              </a:rPr>
              <a:t>/</a:t>
            </a:r>
            <a:r>
              <a:rPr lang="en-US" i="1" dirty="0">
                <a:solidFill>
                  <a:srgbClr val="0070C0"/>
                </a:solidFill>
              </a:rPr>
              <a:t>P</a:t>
            </a:r>
            <a:r>
              <a:rPr lang="en-US" baseline="-25000" dirty="0">
                <a:solidFill>
                  <a:srgbClr val="0070C0"/>
                </a:solidFill>
              </a:rPr>
              <a:t>C</a:t>
            </a:r>
            <a:r>
              <a:rPr lang="en-US" dirty="0">
                <a:solidFill>
                  <a:srgbClr val="0070C0"/>
                </a:solidFill>
              </a:rPr>
              <a:t> and </a:t>
            </a:r>
            <a:r>
              <a:rPr lang="en-US" i="1" dirty="0">
                <a:solidFill>
                  <a:srgbClr val="0070C0"/>
                </a:solidFill>
              </a:rPr>
              <a:t>r</a:t>
            </a:r>
            <a:r>
              <a:rPr lang="en-US" dirty="0">
                <a:solidFill>
                  <a:srgbClr val="0070C0"/>
                </a:solidFill>
              </a:rPr>
              <a:t>/</a:t>
            </a:r>
            <a:r>
              <a:rPr lang="en-US" i="1" dirty="0">
                <a:solidFill>
                  <a:srgbClr val="0070C0"/>
                </a:solidFill>
              </a:rPr>
              <a:t>P</a:t>
            </a:r>
            <a:r>
              <a:rPr lang="en-US" baseline="-25000" dirty="0">
                <a:solidFill>
                  <a:srgbClr val="0070C0"/>
                </a:solidFill>
              </a:rPr>
              <a:t>F</a:t>
            </a:r>
            <a:r>
              <a:rPr lang="en-US" dirty="0">
                <a:solidFill>
                  <a:srgbClr val="0070C0"/>
                </a:solidFill>
              </a:rPr>
              <a:t> both ↑</a:t>
            </a:r>
            <a:r>
              <a:rPr lang="en-US" dirty="0" smtClean="0">
                <a:solidFill>
                  <a:srgbClr val="0070C0"/>
                </a:solidFill>
              </a:rPr>
              <a:t>.</a:t>
            </a:r>
            <a:endParaRPr lang="en-US" dirty="0">
              <a:solidFill>
                <a:srgbClr val="0070C0"/>
              </a:solidFill>
            </a:endParaRPr>
          </a:p>
        </p:txBody>
      </p:sp>
      <p:sp>
        <p:nvSpPr>
          <p:cNvPr id="69637" name="TextBox 4"/>
          <p:cNvSpPr txBox="1">
            <a:spLocks noChangeArrowheads="1"/>
          </p:cNvSpPr>
          <p:nvPr/>
        </p:nvSpPr>
        <p:spPr bwMode="auto">
          <a:xfrm>
            <a:off x="820738" y="6346825"/>
            <a:ext cx="3132137" cy="461963"/>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lgn="ctr">
              <a:spcBef>
                <a:spcPct val="0"/>
              </a:spcBef>
              <a:buFontTx/>
              <a:buNone/>
            </a:pPr>
            <a:r>
              <a:rPr lang="en-US" altLang="en-US" sz="2400" b="1"/>
              <a:t>HOME labor abundant</a:t>
            </a:r>
          </a:p>
        </p:txBody>
      </p:sp>
      <p:sp>
        <p:nvSpPr>
          <p:cNvPr id="69638" name="TextBox 5"/>
          <p:cNvSpPr txBox="1">
            <a:spLocks noChangeArrowheads="1"/>
          </p:cNvSpPr>
          <p:nvPr/>
        </p:nvSpPr>
        <p:spPr bwMode="auto">
          <a:xfrm>
            <a:off x="4760913" y="6351588"/>
            <a:ext cx="3603625" cy="461962"/>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anose="020F0502020204030204" pitchFamily="34" charset="0"/>
              </a:defRPr>
            </a:lvl1pPr>
            <a:lvl2pPr marL="742950" indent="-285750" algn="l">
              <a:spcBef>
                <a:spcPct val="20000"/>
              </a:spcBef>
              <a:buChar char="–"/>
              <a:defRPr sz="2400">
                <a:solidFill>
                  <a:schemeClr val="tx1"/>
                </a:solidFill>
                <a:latin typeface="Calibri" panose="020F0502020204030204" pitchFamily="34" charset="0"/>
              </a:defRPr>
            </a:lvl2pPr>
            <a:lvl3pPr marL="1143000" indent="-228600" algn="l">
              <a:spcBef>
                <a:spcPct val="20000"/>
              </a:spcBef>
              <a:buChar char="•"/>
              <a:defRPr sz="2000">
                <a:solidFill>
                  <a:schemeClr val="tx1"/>
                </a:solidFill>
                <a:latin typeface="Calibri" panose="020F0502020204030204" pitchFamily="34" charset="0"/>
              </a:defRPr>
            </a:lvl3pPr>
            <a:lvl4pPr marL="1600200" indent="-228600" algn="l">
              <a:spcBef>
                <a:spcPct val="20000"/>
              </a:spcBef>
              <a:buChar char="–"/>
              <a:defRPr>
                <a:solidFill>
                  <a:schemeClr val="tx1"/>
                </a:solidFill>
                <a:latin typeface="Calibri" panose="020F0502020204030204" pitchFamily="34" charset="0"/>
              </a:defRPr>
            </a:lvl4pPr>
            <a:lvl5pPr marL="2057400" indent="-228600" algn="l">
              <a:spcBef>
                <a:spcPct val="20000"/>
              </a:spcBef>
              <a:buChar char="»"/>
              <a:defRPr>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a:solidFill>
                  <a:schemeClr val="tx1"/>
                </a:solidFill>
                <a:latin typeface="Calibri" panose="020F0502020204030204" pitchFamily="34" charset="0"/>
              </a:defRPr>
            </a:lvl9pPr>
          </a:lstStyle>
          <a:p>
            <a:pPr algn="ctr">
              <a:spcBef>
                <a:spcPct val="0"/>
              </a:spcBef>
              <a:buFontTx/>
              <a:buNone/>
            </a:pPr>
            <a:r>
              <a:rPr lang="en-US" altLang="en-US" sz="2400" b="1"/>
              <a:t>FOREIGN capital abundant</a:t>
            </a:r>
          </a:p>
        </p:txBody>
      </p:sp>
    </p:spTree>
    <p:extLst>
      <p:ext uri="{BB962C8B-B14F-4D97-AF65-F5344CB8AC3E}">
        <p14:creationId xmlns:p14="http://schemas.microsoft.com/office/powerpoint/2010/main" val="35006789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it-IT" sz="2400" smtClean="0"/>
              <a:t>The Stolper-Samuelson Theorem</a:t>
            </a:r>
          </a:p>
        </p:txBody>
      </p:sp>
      <p:pic>
        <p:nvPicPr>
          <p:cNvPr id="29699" name="Picture 6" descr="AAJDBKS0.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733550"/>
            <a:ext cx="822960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TextBox 3"/>
          <p:cNvSpPr txBox="1">
            <a:spLocks noChangeArrowheads="1"/>
          </p:cNvSpPr>
          <p:nvPr/>
        </p:nvSpPr>
        <p:spPr bwMode="auto">
          <a:xfrm>
            <a:off x="457200" y="6400800"/>
            <a:ext cx="6878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it-IT"/>
              <a:t>Example … increase production of steel … increase need for K ...</a:t>
            </a:r>
          </a:p>
        </p:txBody>
      </p:sp>
    </p:spTree>
    <p:extLst>
      <p:ext uri="{BB962C8B-B14F-4D97-AF65-F5344CB8AC3E}">
        <p14:creationId xmlns:p14="http://schemas.microsoft.com/office/powerpoint/2010/main" val="1389112754"/>
      </p:ext>
    </p:extLst>
  </p:cSld>
  <p:clrMapOvr>
    <a:masterClrMapping/>
  </p:clrMapOvr>
  <p:transition spd="med">
    <p:pull dir="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title"/>
          </p:nvPr>
        </p:nvSpPr>
        <p:spPr/>
        <p:txBody>
          <a:bodyPr/>
          <a:lstStyle/>
          <a:p>
            <a:pPr eaLnBrk="1" hangingPunct="1"/>
            <a:r>
              <a:rPr lang="en-US" altLang="it-IT" sz="3600" smtClean="0"/>
              <a:t>The Stolper-Samuelson Theorem </a:t>
            </a:r>
            <a:br>
              <a:rPr lang="en-US" altLang="it-IT" sz="3600" smtClean="0"/>
            </a:br>
            <a:endParaRPr lang="en-US" altLang="it-IT" sz="2400" smtClean="0"/>
          </a:p>
        </p:txBody>
      </p:sp>
      <p:sp>
        <p:nvSpPr>
          <p:cNvPr id="30723" name="Rectangle 7"/>
          <p:cNvSpPr>
            <a:spLocks noGrp="1" noChangeArrowheads="1"/>
          </p:cNvSpPr>
          <p:nvPr>
            <p:ph type="body" idx="1"/>
          </p:nvPr>
        </p:nvSpPr>
        <p:spPr>
          <a:xfrm>
            <a:off x="0" y="1803400"/>
            <a:ext cx="8991600" cy="3987800"/>
          </a:xfrm>
        </p:spPr>
        <p:txBody>
          <a:bodyPr/>
          <a:lstStyle/>
          <a:p>
            <a:pPr eaLnBrk="1" hangingPunct="1">
              <a:spcBef>
                <a:spcPct val="50000"/>
              </a:spcBef>
            </a:pPr>
            <a:r>
              <a:rPr lang="en-US" altLang="it-IT" sz="2800" b="1" smtClean="0">
                <a:latin typeface="Arial" panose="020B0604020202020204" pitchFamily="34" charset="0"/>
                <a:cs typeface="Arial" panose="020B0604020202020204" pitchFamily="34" charset="0"/>
              </a:rPr>
              <a:t>Note:</a:t>
            </a:r>
            <a:r>
              <a:rPr lang="en-US" altLang="it-IT" sz="2800" smtClean="0">
                <a:latin typeface="Arial" panose="020B0604020202020204" pitchFamily="34" charset="0"/>
                <a:cs typeface="Arial" panose="020B0604020202020204" pitchFamily="34" charset="0"/>
              </a:rPr>
              <a:t> </a:t>
            </a:r>
          </a:p>
          <a:p>
            <a:pPr eaLnBrk="1" hangingPunct="1">
              <a:spcBef>
                <a:spcPct val="50000"/>
              </a:spcBef>
            </a:pPr>
            <a:endParaRPr lang="en-US" altLang="it-IT" sz="2400" smtClean="0">
              <a:latin typeface="Arial" panose="020B0604020202020204" pitchFamily="34" charset="0"/>
              <a:cs typeface="Arial" panose="020B0604020202020204" pitchFamily="34" charset="0"/>
            </a:endParaRPr>
          </a:p>
          <a:p>
            <a:pPr eaLnBrk="1" hangingPunct="1">
              <a:spcBef>
                <a:spcPct val="50000"/>
              </a:spcBef>
            </a:pPr>
            <a:r>
              <a:rPr lang="en-US" altLang="it-IT" sz="2400" smtClean="0">
                <a:latin typeface="Arial" panose="020B0604020202020204" pitchFamily="34" charset="0"/>
                <a:cs typeface="Arial" panose="020B0604020202020204" pitchFamily="34" charset="0"/>
              </a:rPr>
              <a:t>Not all factors used in the export industries will be better off, and not all factors used in import competing industries get hurt: Abundant factors will benefit, while scarce ones will be hurt</a:t>
            </a:r>
            <a:endParaRPr lang="en-US" altLang="it-IT" sz="2800" smtClean="0">
              <a:latin typeface="Arial" panose="020B0604020202020204" pitchFamily="34" charset="0"/>
              <a:cs typeface="Arial" panose="020B0604020202020204" pitchFamily="34" charset="0"/>
            </a:endParaRPr>
          </a:p>
          <a:p>
            <a:pPr lvl="1" eaLnBrk="1" hangingPunct="1">
              <a:spcBef>
                <a:spcPct val="50000"/>
              </a:spcBef>
              <a:buFontTx/>
              <a:buNone/>
            </a:pPr>
            <a:r>
              <a:rPr lang="en-US" altLang="it-IT" sz="240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726735360"/>
      </p:ext>
    </p:extLst>
  </p:cSld>
  <p:clrMapOvr>
    <a:masterClrMapping/>
  </p:clrMapOvr>
  <p:transition spd="med">
    <p:pull dir="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Grp="1" noChangeArrowheads="1"/>
          </p:cNvSpPr>
          <p:nvPr>
            <p:ph type="title"/>
          </p:nvPr>
        </p:nvSpPr>
        <p:spPr>
          <a:xfrm>
            <a:off x="4763" y="142875"/>
            <a:ext cx="7607300" cy="1143000"/>
          </a:xfrm>
        </p:spPr>
        <p:txBody>
          <a:bodyPr/>
          <a:lstStyle/>
          <a:p>
            <a:pPr eaLnBrk="1" hangingPunct="1"/>
            <a:r>
              <a:rPr lang="en-US" altLang="it-IT" sz="3600" smtClean="0"/>
              <a:t>The Stolper-Samuelson Theorem </a:t>
            </a:r>
            <a:br>
              <a:rPr lang="en-US" altLang="it-IT" sz="3600" smtClean="0"/>
            </a:br>
            <a:endParaRPr lang="en-US" altLang="it-IT" sz="2400" smtClean="0"/>
          </a:p>
        </p:txBody>
      </p:sp>
      <p:sp>
        <p:nvSpPr>
          <p:cNvPr id="31747" name="Rectangle 7"/>
          <p:cNvSpPr>
            <a:spLocks noGrp="1" noChangeArrowheads="1"/>
          </p:cNvSpPr>
          <p:nvPr>
            <p:ph type="body" idx="1"/>
          </p:nvPr>
        </p:nvSpPr>
        <p:spPr>
          <a:xfrm>
            <a:off x="4763" y="1803400"/>
            <a:ext cx="8986837" cy="4445000"/>
          </a:xfrm>
        </p:spPr>
        <p:txBody>
          <a:bodyPr/>
          <a:lstStyle/>
          <a:p>
            <a:pPr eaLnBrk="1" hangingPunct="1">
              <a:spcBef>
                <a:spcPct val="50000"/>
              </a:spcBef>
            </a:pPr>
            <a:r>
              <a:rPr lang="en-US" altLang="it-IT" sz="2800" smtClean="0">
                <a:latin typeface="Arial" panose="020B0604020202020204" pitchFamily="34" charset="0"/>
                <a:cs typeface="Arial" panose="020B0604020202020204" pitchFamily="34" charset="0"/>
              </a:rPr>
              <a:t>Ultimately, the effects on income of an opening of trade depends on the </a:t>
            </a:r>
            <a:r>
              <a:rPr lang="en-US" altLang="it-IT" sz="2800" b="1" smtClean="0">
                <a:latin typeface="Arial" panose="020B0604020202020204" pitchFamily="34" charset="0"/>
                <a:cs typeface="Arial" panose="020B0604020202020204" pitchFamily="34" charset="0"/>
              </a:rPr>
              <a:t>flexibility</a:t>
            </a:r>
            <a:r>
              <a:rPr lang="en-US" altLang="it-IT" sz="2800" smtClean="0">
                <a:latin typeface="Arial" panose="020B0604020202020204" pitchFamily="34" charset="0"/>
                <a:cs typeface="Arial" panose="020B0604020202020204" pitchFamily="34" charset="0"/>
              </a:rPr>
              <a:t> of the affected factors</a:t>
            </a:r>
          </a:p>
          <a:p>
            <a:pPr lvl="1" eaLnBrk="1" hangingPunct="1">
              <a:spcBef>
                <a:spcPct val="50000"/>
              </a:spcBef>
            </a:pPr>
            <a:r>
              <a:rPr lang="en-US" altLang="it-IT" sz="2400" smtClean="0">
                <a:latin typeface="Arial" panose="020B0604020202020204" pitchFamily="34" charset="0"/>
                <a:cs typeface="Arial" panose="020B0604020202020204" pitchFamily="34" charset="0"/>
              </a:rPr>
              <a:t>If labor is stuck in bread production and unable to move to making steel, it will be hurt much worse than when it is flexible and free to move </a:t>
            </a:r>
          </a:p>
          <a:p>
            <a:pPr lvl="1" eaLnBrk="1" hangingPunct="1">
              <a:spcBef>
                <a:spcPct val="50000"/>
              </a:spcBef>
            </a:pPr>
            <a:r>
              <a:rPr lang="en-US" altLang="it-IT" sz="2400" smtClean="0">
                <a:latin typeface="Arial" panose="020B0604020202020204" pitchFamily="34" charset="0"/>
                <a:cs typeface="Arial" panose="020B0604020202020204" pitchFamily="34" charset="0"/>
              </a:rPr>
              <a:t>U.S. avocado producers might not oppose Mexican avocado imports as fiercely as they do, if they could easily move to producing other goods </a:t>
            </a:r>
          </a:p>
        </p:txBody>
      </p:sp>
    </p:spTree>
    <p:extLst>
      <p:ext uri="{BB962C8B-B14F-4D97-AF65-F5344CB8AC3E}">
        <p14:creationId xmlns:p14="http://schemas.microsoft.com/office/powerpoint/2010/main" val="3264836414"/>
      </p:ext>
    </p:extLst>
  </p:cSld>
  <p:clrMapOvr>
    <a:masterClrMapping/>
  </p:clrMapOvr>
  <p:transition spd="med">
    <p:pull dir="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idx="4294967295"/>
          </p:nvPr>
        </p:nvSpPr>
        <p:spPr/>
        <p:txBody>
          <a:bodyPr rtlCol="0">
            <a:normAutofit fontScale="90000"/>
          </a:bodyPr>
          <a:lstStyle/>
          <a:p>
            <a:pPr eaLnBrk="1" fontAlgn="auto" hangingPunct="1">
              <a:spcAft>
                <a:spcPts val="0"/>
              </a:spcAft>
              <a:defRPr/>
            </a:pPr>
            <a:r>
              <a:rPr lang="en-US" smtClean="0"/>
              <a:t>Implications of Stolper-Samuelson Theorem</a:t>
            </a:r>
          </a:p>
        </p:txBody>
      </p:sp>
      <p:sp>
        <p:nvSpPr>
          <p:cNvPr id="44035" name="Rectangle 5"/>
          <p:cNvSpPr>
            <a:spLocks noGrp="1" noChangeArrowheads="1"/>
          </p:cNvSpPr>
          <p:nvPr>
            <p:ph type="body" idx="4294967295"/>
          </p:nvPr>
        </p:nvSpPr>
        <p:spPr>
          <a:xfrm>
            <a:off x="457200" y="1676400"/>
            <a:ext cx="8305800" cy="4637088"/>
          </a:xfrm>
        </p:spPr>
        <p:txBody>
          <a:bodyPr rtlCol="0">
            <a:normAutofit fontScale="92500"/>
          </a:bodyPr>
          <a:lstStyle/>
          <a:p>
            <a:pPr eaLnBrk="1" fontAlgn="auto" hangingPunct="1">
              <a:lnSpc>
                <a:spcPct val="90000"/>
              </a:lnSpc>
              <a:spcAft>
                <a:spcPts val="0"/>
              </a:spcAft>
              <a:defRPr/>
            </a:pPr>
            <a:r>
              <a:rPr lang="en-US" dirty="0" smtClean="0"/>
              <a:t>Some groups in society will oppose international trade.</a:t>
            </a:r>
          </a:p>
          <a:p>
            <a:pPr eaLnBrk="1" fontAlgn="auto" hangingPunct="1">
              <a:lnSpc>
                <a:spcPct val="90000"/>
              </a:lnSpc>
              <a:spcAft>
                <a:spcPts val="0"/>
              </a:spcAft>
              <a:defRPr/>
            </a:pPr>
            <a:r>
              <a:rPr lang="en-US" dirty="0" smtClean="0"/>
              <a:t>Scarce factors will lobby government for trade protection.</a:t>
            </a:r>
          </a:p>
          <a:p>
            <a:pPr eaLnBrk="1" fontAlgn="auto" hangingPunct="1">
              <a:lnSpc>
                <a:spcPct val="90000"/>
              </a:lnSpc>
              <a:spcAft>
                <a:spcPts val="0"/>
              </a:spcAft>
              <a:defRPr/>
            </a:pPr>
            <a:r>
              <a:rPr lang="en-US" dirty="0" smtClean="0"/>
              <a:t>Even though some in society lose, the country overall benefits from international trade relative to autarky.</a:t>
            </a:r>
          </a:p>
          <a:p>
            <a:pPr eaLnBrk="1" fontAlgn="auto" hangingPunct="1">
              <a:lnSpc>
                <a:spcPct val="90000"/>
              </a:lnSpc>
              <a:spcAft>
                <a:spcPts val="0"/>
              </a:spcAft>
              <a:defRPr/>
            </a:pPr>
            <a:r>
              <a:rPr lang="en-US" dirty="0" smtClean="0"/>
              <a:t>A system of taxation and transfers </a:t>
            </a:r>
            <a:r>
              <a:rPr lang="en-US" b="1" u="sng" dirty="0" smtClean="0">
                <a:solidFill>
                  <a:srgbClr val="FF0000"/>
                </a:solidFill>
              </a:rPr>
              <a:t>could</a:t>
            </a:r>
            <a:r>
              <a:rPr lang="en-US" dirty="0" smtClean="0"/>
              <a:t> be developed to compensate the losers while leaving the gainers better off relative to autarky.</a:t>
            </a:r>
          </a:p>
        </p:txBody>
      </p:sp>
    </p:spTree>
    <p:extLst>
      <p:ext uri="{BB962C8B-B14F-4D97-AF65-F5344CB8AC3E}">
        <p14:creationId xmlns:p14="http://schemas.microsoft.com/office/powerpoint/2010/main" val="3178581650"/>
      </p:ext>
    </p:extLst>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nchor="ctr"/>
          <a:lstStyle/>
          <a:p>
            <a:pPr eaLnBrk="1" hangingPunct="1"/>
            <a:r>
              <a:rPr lang="en-US" altLang="en-US" smtClean="0"/>
              <a:t>Resources and Output </a:t>
            </a:r>
          </a:p>
        </p:txBody>
      </p:sp>
      <p:sp>
        <p:nvSpPr>
          <p:cNvPr id="62467" name="Rectangle 3"/>
          <p:cNvSpPr>
            <a:spLocks noGrp="1" noChangeArrowheads="1"/>
          </p:cNvSpPr>
          <p:nvPr>
            <p:ph type="body" idx="4294967295"/>
          </p:nvPr>
        </p:nvSpPr>
        <p:spPr/>
        <p:txBody>
          <a:bodyPr rIns="91440"/>
          <a:lstStyle/>
          <a:p>
            <a:pPr eaLnBrk="1" hangingPunct="1"/>
            <a:r>
              <a:rPr lang="en-US" altLang="en-US" smtClean="0"/>
              <a:t>How do levels of output change when the economy’s resources change?</a:t>
            </a:r>
          </a:p>
          <a:p>
            <a:pPr eaLnBrk="1" hangingPunct="1">
              <a:spcBef>
                <a:spcPct val="60000"/>
              </a:spcBef>
            </a:pPr>
            <a:r>
              <a:rPr lang="en-US" altLang="en-US" b="1" smtClean="0"/>
              <a:t>Rybczynski theorem</a:t>
            </a:r>
            <a:r>
              <a:rPr lang="en-US" altLang="en-US" smtClean="0"/>
              <a:t>: If you hold output prices constant as the amount of a factor of production increases, then the supply of the good that uses this factor intensively increases and the supply of </a:t>
            </a:r>
            <a:r>
              <a:rPr lang="en-US" altLang="en-US" i="1" smtClean="0"/>
              <a:t>the other good decreases</a:t>
            </a:r>
            <a:r>
              <a:rPr lang="en-US" altLang="en-US" smtClean="0"/>
              <a:t>.</a:t>
            </a:r>
          </a:p>
        </p:txBody>
      </p:sp>
    </p:spTree>
    <p:extLst>
      <p:ext uri="{BB962C8B-B14F-4D97-AF65-F5344CB8AC3E}">
        <p14:creationId xmlns:p14="http://schemas.microsoft.com/office/powerpoint/2010/main" val="1716061860"/>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nchor="ctr"/>
          <a:lstStyle/>
          <a:p>
            <a:pPr eaLnBrk="1" hangingPunct="1"/>
            <a:r>
              <a:rPr lang="en-US" altLang="en-US" smtClean="0"/>
              <a:t>Resources and Output </a:t>
            </a:r>
          </a:p>
        </p:txBody>
      </p:sp>
      <p:sp>
        <p:nvSpPr>
          <p:cNvPr id="63491" name="Rectangle 3"/>
          <p:cNvSpPr>
            <a:spLocks noGrp="1" noChangeArrowheads="1"/>
          </p:cNvSpPr>
          <p:nvPr>
            <p:ph type="body" idx="4294967295"/>
          </p:nvPr>
        </p:nvSpPr>
        <p:spPr/>
        <p:txBody>
          <a:bodyPr rIns="91440"/>
          <a:lstStyle/>
          <a:p>
            <a:pPr eaLnBrk="1" hangingPunct="1"/>
            <a:r>
              <a:rPr lang="en-US" altLang="en-US" sz="2400" smtClean="0"/>
              <a:t>Assume an economy’s labor force grows, which implies that its ratio of labor to capital </a:t>
            </a:r>
            <a:r>
              <a:rPr lang="en-US" altLang="en-US" sz="2400" i="1" smtClean="0"/>
              <a:t>L/K</a:t>
            </a:r>
            <a:r>
              <a:rPr lang="en-US" altLang="en-US" sz="2400" smtClean="0"/>
              <a:t> increases. </a:t>
            </a:r>
          </a:p>
          <a:p>
            <a:pPr eaLnBrk="1" hangingPunct="1"/>
            <a:r>
              <a:rPr lang="en-US" altLang="en-US" sz="2400" smtClean="0"/>
              <a:t>Expansion of production possibilities is biased toward cloth.</a:t>
            </a:r>
          </a:p>
          <a:p>
            <a:pPr eaLnBrk="1" hangingPunct="1"/>
            <a:r>
              <a:rPr lang="en-US" altLang="en-US" sz="2400" smtClean="0"/>
              <a:t>At a given relative price of cloth, the ratio of labor to capital used in both sectors remains constant.</a:t>
            </a:r>
          </a:p>
          <a:p>
            <a:pPr eaLnBrk="1" hangingPunct="1"/>
            <a:r>
              <a:rPr lang="en-US" altLang="en-US" sz="2400" smtClean="0"/>
              <a:t>To employ the additional workers, the economy expands production of the relatively labor-intensive good cloth and contracts production of the relatively capital-intensive good food.</a:t>
            </a:r>
          </a:p>
        </p:txBody>
      </p:sp>
    </p:spTree>
    <p:extLst>
      <p:ext uri="{BB962C8B-B14F-4D97-AF65-F5344CB8AC3E}">
        <p14:creationId xmlns:p14="http://schemas.microsoft.com/office/powerpoint/2010/main" val="11420781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1171862462"/>
              </p:ext>
            </p:extLst>
          </p:nvPr>
        </p:nvGraphicFramePr>
        <p:xfrm>
          <a:off x="179513" y="188645"/>
          <a:ext cx="8640960" cy="6616842"/>
        </p:xfrm>
        <a:graphic>
          <a:graphicData uri="http://schemas.openxmlformats.org/drawingml/2006/table">
            <a:tbl>
              <a:tblPr firstRow="1" bandRow="1">
                <a:tableStyleId>{5C22544A-7EE6-4342-B048-85BDC9FD1C3A}</a:tableStyleId>
              </a:tblPr>
              <a:tblGrid>
                <a:gridCol w="1224135"/>
                <a:gridCol w="5184576"/>
                <a:gridCol w="432048"/>
                <a:gridCol w="1008112"/>
                <a:gridCol w="792089"/>
              </a:tblGrid>
              <a:tr h="576059">
                <a:tc>
                  <a:txBody>
                    <a:bodyPr/>
                    <a:lstStyle/>
                    <a:p>
                      <a:pPr>
                        <a:lnSpc>
                          <a:spcPct val="115000"/>
                        </a:lnSpc>
                        <a:spcAft>
                          <a:spcPts val="0"/>
                        </a:spcAft>
                      </a:pPr>
                      <a:r>
                        <a:rPr lang="it-IT" sz="1200" kern="1200" dirty="0" err="1">
                          <a:effectLst/>
                        </a:rPr>
                        <a:t>Brexit</a:t>
                      </a:r>
                      <a:r>
                        <a:rPr lang="it-IT" sz="1200" kern="1200" dirty="0">
                          <a:effectLst/>
                        </a:rPr>
                        <a:t> </a:t>
                      </a:r>
                      <a:endParaRPr lang="it-IT" sz="1200" kern="1200" dirty="0" smtClean="0">
                        <a:effectLst/>
                      </a:endParaRPr>
                    </a:p>
                    <a:p>
                      <a:pPr>
                        <a:lnSpc>
                          <a:spcPct val="115000"/>
                        </a:lnSpc>
                        <a:spcAft>
                          <a:spcPts val="0"/>
                        </a:spcAft>
                      </a:pPr>
                      <a:r>
                        <a:rPr lang="it-IT" sz="1200" kern="1200" dirty="0" smtClean="0">
                          <a:effectLst/>
                          <a:latin typeface="Calibri" panose="020F0502020204030204" pitchFamily="34" charset="0"/>
                          <a:ea typeface="Calibri" panose="020F0502020204030204" pitchFamily="34" charset="0"/>
                          <a:cs typeface="Times New Roman" panose="02020603050405020304" pitchFamily="18" charset="0"/>
                        </a:rPr>
                        <a:t>UK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US" sz="1200" kern="1200" dirty="0">
                          <a:effectLst/>
                        </a:rPr>
                        <a:t>Sophie </a:t>
                      </a:r>
                      <a:r>
                        <a:rPr lang="en-US" sz="1200" kern="1200" dirty="0" err="1">
                          <a:effectLst/>
                        </a:rPr>
                        <a:t>Geyerhofer</a:t>
                      </a:r>
                      <a:r>
                        <a:rPr lang="en-US" sz="1200" kern="1200" dirty="0">
                          <a:effectLst/>
                        </a:rPr>
                        <a:t> (Austria/Bachelor) and </a:t>
                      </a:r>
                      <a:r>
                        <a:rPr lang="en-US" sz="1200" kern="1200" dirty="0" err="1">
                          <a:effectLst/>
                        </a:rPr>
                        <a:t>Mirko</a:t>
                      </a:r>
                      <a:r>
                        <a:rPr lang="en-US" sz="1200" kern="1200" dirty="0">
                          <a:effectLst/>
                        </a:rPr>
                        <a:t> </a:t>
                      </a:r>
                      <a:r>
                        <a:rPr lang="en-US" sz="1200" kern="1200" dirty="0" err="1">
                          <a:effectLst/>
                        </a:rPr>
                        <a:t>Möllnitz</a:t>
                      </a:r>
                      <a:r>
                        <a:rPr lang="en-US" sz="1200" kern="1200" dirty="0">
                          <a:effectLst/>
                        </a:rPr>
                        <a:t> (Germany/Master), </a:t>
                      </a:r>
                      <a:r>
                        <a:rPr lang="en-US" sz="1200" kern="1200" dirty="0" err="1">
                          <a:effectLst/>
                        </a:rPr>
                        <a:t>Radka</a:t>
                      </a:r>
                      <a:r>
                        <a:rPr lang="en-US" sz="1200" kern="1200" dirty="0">
                          <a:effectLst/>
                        </a:rPr>
                        <a:t> </a:t>
                      </a:r>
                      <a:r>
                        <a:rPr lang="en-US" sz="1200" kern="1200" dirty="0" err="1">
                          <a:effectLst/>
                        </a:rPr>
                        <a:t>Stofanakova</a:t>
                      </a:r>
                      <a:r>
                        <a:rPr lang="en-US" sz="1200" kern="1200" dirty="0">
                          <a:effectLst/>
                        </a:rPr>
                        <a:t> (Slovakia/Bachelor), Fiona </a:t>
                      </a:r>
                      <a:r>
                        <a:rPr lang="en-US" sz="1200" kern="1200" dirty="0" err="1">
                          <a:effectLst/>
                        </a:rPr>
                        <a:t>Canjels</a:t>
                      </a:r>
                      <a:r>
                        <a:rPr lang="en-US" sz="1200" kern="1200" dirty="0">
                          <a:effectLst/>
                        </a:rPr>
                        <a:t>(Netherlands/Bachelor</a:t>
                      </a:r>
                      <a:r>
                        <a:rPr lang="en-US" sz="1200" kern="1200" dirty="0" smtClean="0">
                          <a:effectLst/>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6004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it-IT" sz="1200" kern="1200" dirty="0" smtClean="0">
                          <a:effectLst/>
                        </a:rPr>
                        <a:t>Germany</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US" sz="1200" kern="1200" dirty="0">
                          <a:effectLst/>
                        </a:rPr>
                        <a:t>Nina </a:t>
                      </a:r>
                      <a:r>
                        <a:rPr lang="en-US" sz="1200" kern="1200" dirty="0" err="1">
                          <a:effectLst/>
                        </a:rPr>
                        <a:t>Kunzmann</a:t>
                      </a:r>
                      <a:r>
                        <a:rPr lang="en-US" sz="1200" kern="1200" dirty="0">
                          <a:effectLst/>
                        </a:rPr>
                        <a:t> </a:t>
                      </a:r>
                      <a:r>
                        <a:rPr lang="en-US" sz="1200" kern="1200" dirty="0" smtClean="0">
                          <a:effectLst/>
                        </a:rPr>
                        <a:t>, </a:t>
                      </a:r>
                      <a:r>
                        <a:rPr lang="it-IT" sz="1200" kern="1200" dirty="0" smtClean="0">
                          <a:effectLst/>
                        </a:rPr>
                        <a:t>Victoria </a:t>
                      </a:r>
                      <a:r>
                        <a:rPr lang="it-IT" sz="1200" kern="1200" dirty="0" err="1" smtClean="0">
                          <a:effectLst/>
                        </a:rPr>
                        <a:t>Pörings</a:t>
                      </a:r>
                      <a:r>
                        <a:rPr lang="it-IT" sz="1200" kern="1200" dirty="0" smtClean="0">
                          <a:effectLst/>
                        </a:rPr>
                        <a:t>, Caro </a:t>
                      </a:r>
                      <a:r>
                        <a:rPr lang="it-IT" sz="1200" kern="1200" dirty="0" err="1">
                          <a:effectLst/>
                        </a:rPr>
                        <a:t>Preuß</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51121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it-IT" sz="1200" kern="1200" dirty="0" err="1" smtClean="0">
                          <a:effectLst/>
                        </a:rPr>
                        <a:t>Italy</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Jose Carlos Cuenca Serrano, David Lopez </a:t>
                      </a:r>
                      <a:r>
                        <a:rPr lang="it-IT" sz="1200" kern="1200" dirty="0" err="1">
                          <a:effectLst/>
                        </a:rPr>
                        <a:t>Laguardia</a:t>
                      </a:r>
                      <a:r>
                        <a:rPr lang="it-IT" sz="1200" kern="1200" dirty="0">
                          <a:effectLst/>
                        </a:rPr>
                        <a:t>, </a:t>
                      </a:r>
                      <a:r>
                        <a:rPr lang="it-IT" sz="1200" kern="1200" dirty="0" err="1">
                          <a:effectLst/>
                        </a:rPr>
                        <a:t>María</a:t>
                      </a:r>
                      <a:r>
                        <a:rPr lang="it-IT" sz="1200" kern="1200" dirty="0">
                          <a:effectLst/>
                        </a:rPr>
                        <a:t> Jimenez </a:t>
                      </a:r>
                      <a:r>
                        <a:rPr lang="it-IT" sz="1200" kern="1200" dirty="0" err="1">
                          <a:effectLst/>
                        </a:rPr>
                        <a:t>Nieto</a:t>
                      </a:r>
                      <a:r>
                        <a:rPr lang="it-IT" sz="1200" kern="1200" dirty="0">
                          <a:effectLst/>
                        </a:rPr>
                        <a:t> and Mara van </a:t>
                      </a:r>
                      <a:r>
                        <a:rPr lang="it-IT" sz="1200" kern="1200" dirty="0" err="1">
                          <a:effectLst/>
                        </a:rPr>
                        <a:t>Nuland</a:t>
                      </a:r>
                      <a:r>
                        <a:rPr lang="it-IT" sz="1200" kern="1200" dirty="0">
                          <a:effectLst/>
                        </a:rPr>
                        <a:t> </a:t>
                      </a:r>
                      <a:r>
                        <a:rPr lang="it-IT" sz="1200" kern="1200" dirty="0" err="1">
                          <a:effectLst/>
                        </a:rPr>
                        <a:t>Azuaga</a:t>
                      </a:r>
                      <a:r>
                        <a:rPr lang="it-IT" sz="1200" kern="1200" dirty="0">
                          <a:effectLst/>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5288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France 1</a:t>
                      </a:r>
                    </a:p>
                  </a:txBody>
                  <a:tcPr marL="40029" marR="40029" marT="20015" marB="20015"/>
                </a:tc>
                <a:tc>
                  <a:txBody>
                    <a:bodyPr/>
                    <a:lstStyle/>
                    <a:p>
                      <a:pPr>
                        <a:lnSpc>
                          <a:spcPct val="115000"/>
                        </a:lnSpc>
                        <a:spcAft>
                          <a:spcPts val="0"/>
                        </a:spcAft>
                      </a:pPr>
                      <a:r>
                        <a:rPr lang="en-GB" sz="1200" dirty="0" err="1" smtClean="0">
                          <a:effectLst/>
                          <a:latin typeface="Calibri" panose="020F0502020204030204" pitchFamily="34" charset="0"/>
                          <a:ea typeface="Calibri" panose="020F0502020204030204" pitchFamily="34" charset="0"/>
                          <a:cs typeface="Times New Roman" panose="02020603050405020304" pitchFamily="18" charset="0"/>
                        </a:rPr>
                        <a:t>Fien</a:t>
                      </a: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GB" sz="1200" dirty="0" err="1" smtClean="0">
                          <a:effectLst/>
                          <a:latin typeface="Calibri" panose="020F0502020204030204" pitchFamily="34" charset="0"/>
                          <a:ea typeface="Calibri" panose="020F0502020204030204" pitchFamily="34" charset="0"/>
                          <a:cs typeface="Times New Roman" panose="02020603050405020304" pitchFamily="18" charset="0"/>
                        </a:rPr>
                        <a:t>Yskout</a:t>
                      </a: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 L, </a:t>
                      </a:r>
                      <a:r>
                        <a:rPr lang="en-GB" sz="1200" dirty="0" err="1" smtClean="0">
                          <a:effectLst/>
                          <a:latin typeface="Calibri" panose="020F0502020204030204" pitchFamily="34" charset="0"/>
                          <a:ea typeface="Calibri" panose="020F0502020204030204" pitchFamily="34" charset="0"/>
                          <a:cs typeface="Times New Roman" panose="02020603050405020304" pitchFamily="18" charset="0"/>
                        </a:rPr>
                        <a:t>Scheldewaert</a:t>
                      </a: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200" baseline="0" dirty="0" smtClean="0">
                          <a:effectLst/>
                          <a:latin typeface="Calibri" panose="020F0502020204030204" pitchFamily="34" charset="0"/>
                          <a:ea typeface="Calibri" panose="020F0502020204030204" pitchFamily="34" charset="0"/>
                          <a:cs typeface="Times New Roman" panose="02020603050405020304" pitchFamily="18" charset="0"/>
                        </a:rPr>
                        <a:t> J. </a:t>
                      </a:r>
                      <a:r>
                        <a:rPr lang="en-GB" sz="1200" baseline="0" dirty="0" err="1" smtClean="0">
                          <a:effectLst/>
                          <a:latin typeface="Calibri" panose="020F0502020204030204" pitchFamily="34" charset="0"/>
                          <a:ea typeface="Calibri" panose="020F0502020204030204" pitchFamily="34" charset="0"/>
                          <a:cs typeface="Times New Roman" panose="02020603050405020304" pitchFamily="18" charset="0"/>
                        </a:rPr>
                        <a:t>Puelings</a:t>
                      </a:r>
                      <a:r>
                        <a:rPr lang="en-GB" sz="1200" baseline="0" dirty="0" smtClean="0">
                          <a:effectLst/>
                          <a:latin typeface="Calibri" panose="020F0502020204030204" pitchFamily="34" charset="0"/>
                          <a:ea typeface="Calibri" panose="020F0502020204030204" pitchFamily="34" charset="0"/>
                          <a:cs typeface="Times New Roman" panose="02020603050405020304" pitchFamily="18" charset="0"/>
                        </a:rPr>
                        <a:t>, M. </a:t>
                      </a:r>
                      <a:r>
                        <a:rPr lang="en-GB" sz="1200" baseline="0" dirty="0" err="1" smtClean="0">
                          <a:effectLst/>
                          <a:latin typeface="Calibri" panose="020F0502020204030204" pitchFamily="34" charset="0"/>
                          <a:ea typeface="Calibri" panose="020F0502020204030204" pitchFamily="34" charset="0"/>
                          <a:cs typeface="Times New Roman" panose="02020603050405020304" pitchFamily="18" charset="0"/>
                        </a:rPr>
                        <a:t>Dobblelaere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4 Erasmus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4/11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51121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it-IT" sz="1200" kern="1200" dirty="0" err="1" smtClean="0">
                          <a:effectLst/>
                        </a:rPr>
                        <a:t>Spain</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Andrea </a:t>
                      </a:r>
                      <a:r>
                        <a:rPr lang="it-IT" sz="1200" kern="1200" dirty="0" err="1">
                          <a:effectLst/>
                        </a:rPr>
                        <a:t>Simón</a:t>
                      </a:r>
                      <a:r>
                        <a:rPr lang="it-IT" sz="1200" kern="1200" dirty="0">
                          <a:effectLst/>
                        </a:rPr>
                        <a:t> </a:t>
                      </a:r>
                      <a:r>
                        <a:rPr lang="it-IT" sz="1200" kern="1200" dirty="0" err="1">
                          <a:effectLst/>
                        </a:rPr>
                        <a:t>Díaz</a:t>
                      </a:r>
                      <a:r>
                        <a:rPr lang="it-IT" sz="1200" kern="1200" dirty="0">
                          <a:effectLst/>
                        </a:rPr>
                        <a:t>, </a:t>
                      </a:r>
                      <a:r>
                        <a:rPr lang="it-IT" sz="1200" kern="1200" dirty="0" err="1">
                          <a:effectLst/>
                        </a:rPr>
                        <a:t>Beatriz</a:t>
                      </a:r>
                      <a:r>
                        <a:rPr lang="it-IT" sz="1200" kern="1200" dirty="0">
                          <a:effectLst/>
                        </a:rPr>
                        <a:t> </a:t>
                      </a:r>
                      <a:r>
                        <a:rPr lang="it-IT" sz="1200" kern="1200" dirty="0" err="1">
                          <a:effectLst/>
                        </a:rPr>
                        <a:t>Ramón</a:t>
                      </a:r>
                      <a:r>
                        <a:rPr lang="it-IT" sz="1200" kern="1200" dirty="0">
                          <a:effectLst/>
                        </a:rPr>
                        <a:t> Cienfuegos-</a:t>
                      </a:r>
                      <a:r>
                        <a:rPr lang="it-IT" sz="1200" kern="1200" dirty="0" err="1">
                          <a:effectLst/>
                        </a:rPr>
                        <a:t>Jovellanos</a:t>
                      </a:r>
                      <a:r>
                        <a:rPr lang="it-IT" sz="1200" kern="1200" dirty="0">
                          <a:effectLst/>
                        </a:rPr>
                        <a:t>, Laura Porto </a:t>
                      </a:r>
                      <a:r>
                        <a:rPr lang="it-IT" sz="1200" kern="1200" dirty="0" err="1">
                          <a:effectLst/>
                        </a:rPr>
                        <a:t>Vergara</a:t>
                      </a:r>
                      <a:r>
                        <a:rPr lang="it-IT" sz="1200" kern="1200" dirty="0">
                          <a:effectLst/>
                        </a:rPr>
                        <a:t> y Catalina </a:t>
                      </a:r>
                      <a:r>
                        <a:rPr lang="it-IT" sz="1200" kern="1200" dirty="0" err="1">
                          <a:effectLst/>
                        </a:rPr>
                        <a:t>Manea</a:t>
                      </a:r>
                      <a:r>
                        <a:rPr lang="it-IT" sz="1200" kern="1200" dirty="0">
                          <a:effectLst/>
                        </a:rPr>
                        <a:t> </a:t>
                      </a:r>
                      <a:r>
                        <a:rPr lang="it-IT" sz="1200" kern="1200" dirty="0" err="1">
                          <a:effectLst/>
                        </a:rPr>
                        <a:t>Surubaru</a:t>
                      </a:r>
                      <a:r>
                        <a:rPr lang="it-IT" sz="1200" kern="1200" dirty="0">
                          <a:effectLst/>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smtClean="0">
                          <a:effectLst/>
                        </a:rPr>
                        <a:t>4 Erasmus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7</a:t>
                      </a:r>
                      <a:r>
                        <a:rPr lang="it-IT" sz="1200" kern="1200" dirty="0" smtClean="0">
                          <a:effectLst/>
                        </a:rPr>
                        <a:t>/11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9815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it-IT" sz="1200" kern="1200" dirty="0" err="1" smtClean="0">
                          <a:solidFill>
                            <a:schemeClr val="dk1"/>
                          </a:solidFill>
                          <a:effectLst/>
                          <a:latin typeface="+mn-lt"/>
                          <a:ea typeface="+mn-ea"/>
                          <a:cs typeface="+mn-cs"/>
                        </a:rPr>
                        <a:t>Spain</a:t>
                      </a:r>
                      <a:r>
                        <a:rPr lang="it-IT" sz="1200" kern="1200" dirty="0" smtClean="0">
                          <a:solidFill>
                            <a:schemeClr val="dk1"/>
                          </a:solidFill>
                          <a:effectLst/>
                          <a:latin typeface="+mn-lt"/>
                          <a:ea typeface="+mn-ea"/>
                          <a:cs typeface="+mn-cs"/>
                        </a:rPr>
                        <a:t> 2/</a:t>
                      </a:r>
                      <a:r>
                        <a:rPr lang="it-IT" sz="1200" kern="1200" dirty="0" err="1" smtClean="0">
                          <a:solidFill>
                            <a:schemeClr val="dk1"/>
                          </a:solidFill>
                          <a:effectLst/>
                          <a:latin typeface="+mn-lt"/>
                          <a:ea typeface="+mn-ea"/>
                          <a:cs typeface="+mn-cs"/>
                        </a:rPr>
                        <a:t>cat</a:t>
                      </a:r>
                      <a:endParaRPr lang="it-IT" sz="1200" kern="1200" dirty="0" smtClean="0">
                        <a:solidFill>
                          <a:schemeClr val="dk1"/>
                        </a:solidFill>
                        <a:effectLst/>
                        <a:latin typeface="+mn-lt"/>
                        <a:ea typeface="+mn-ea"/>
                        <a:cs typeface="+mn-cs"/>
                      </a:endParaRPr>
                    </a:p>
                  </a:txBody>
                  <a:tcPr marL="40029" marR="40029" marT="20015" marB="20015"/>
                </a:tc>
                <a:tc>
                  <a:txBody>
                    <a:bodyPr/>
                    <a:lstStyle/>
                    <a:p>
                      <a:r>
                        <a:rPr lang="it-IT" sz="1200" kern="1200" dirty="0" smtClean="0">
                          <a:solidFill>
                            <a:schemeClr val="dk1"/>
                          </a:solidFill>
                          <a:effectLst/>
                          <a:latin typeface="+mn-lt"/>
                          <a:ea typeface="+mn-ea"/>
                          <a:cs typeface="+mn-cs"/>
                        </a:rPr>
                        <a:t>J. </a:t>
                      </a:r>
                      <a:r>
                        <a:rPr lang="it-IT" sz="1200" kern="1200" dirty="0" err="1" smtClean="0">
                          <a:solidFill>
                            <a:schemeClr val="dk1"/>
                          </a:solidFill>
                          <a:effectLst/>
                          <a:latin typeface="+mn-lt"/>
                          <a:ea typeface="+mn-ea"/>
                          <a:cs typeface="+mn-cs"/>
                        </a:rPr>
                        <a:t>Rujas</a:t>
                      </a:r>
                      <a:r>
                        <a:rPr lang="it-IT" sz="1200" kern="1200" dirty="0" smtClean="0">
                          <a:solidFill>
                            <a:schemeClr val="dk1"/>
                          </a:solidFill>
                          <a:effectLst/>
                          <a:latin typeface="+mn-lt"/>
                          <a:ea typeface="+mn-ea"/>
                          <a:cs typeface="+mn-cs"/>
                        </a:rPr>
                        <a:t>, I. Romero, Pedro</a:t>
                      </a:r>
                      <a:endParaRPr lang="it-IT" sz="1200" kern="1200" dirty="0">
                        <a:solidFill>
                          <a:schemeClr val="dk1"/>
                        </a:solidFill>
                        <a:effectLst/>
                        <a:latin typeface="+mn-lt"/>
                        <a:ea typeface="+mn-ea"/>
                        <a:cs typeface="+mn-cs"/>
                      </a:endParaRPr>
                    </a:p>
                  </a:txBody>
                  <a:tcPr marL="40029" marR="40029" marT="20015" marB="20015"/>
                </a:tc>
                <a:tc>
                  <a:txBody>
                    <a:bodyPr/>
                    <a:lstStyle/>
                    <a:p>
                      <a:endParaRPr lang="it-IT" sz="1200" kern="1200" dirty="0">
                        <a:solidFill>
                          <a:schemeClr val="dk1"/>
                        </a:solidFill>
                        <a:effectLst/>
                        <a:latin typeface="+mn-lt"/>
                        <a:ea typeface="+mn-ea"/>
                        <a:cs typeface="+mn-cs"/>
                      </a:endParaRPr>
                    </a:p>
                  </a:txBody>
                  <a:tcPr marL="40029" marR="40029" marT="20015" marB="20015"/>
                </a:tc>
                <a:tc>
                  <a:txBody>
                    <a:bodyPr/>
                    <a:lstStyle/>
                    <a:p>
                      <a:r>
                        <a:rPr lang="it-IT" dirty="0" smtClean="0"/>
                        <a:t> </a:t>
                      </a:r>
                      <a:r>
                        <a:rPr lang="it-IT" sz="1200" kern="1200" dirty="0" smtClean="0">
                          <a:solidFill>
                            <a:schemeClr val="dk1"/>
                          </a:solidFill>
                          <a:effectLst/>
                          <a:latin typeface="+mn-lt"/>
                          <a:ea typeface="+mn-ea"/>
                          <a:cs typeface="+mn-cs"/>
                        </a:rPr>
                        <a:t>4 Erasmus</a:t>
                      </a:r>
                      <a:r>
                        <a:rPr lang="it-IT" dirty="0" smtClean="0"/>
                        <a:t> </a:t>
                      </a:r>
                      <a:endParaRPr lang="it-IT" dirty="0"/>
                    </a:p>
                  </a:txBody>
                  <a:tcPr marL="40029" marR="40029" marT="20015" marB="20015"/>
                </a:tc>
                <a:tc>
                  <a:txBody>
                    <a:bodyPr/>
                    <a:lstStyle/>
                    <a:p>
                      <a:pPr>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7/11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9815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it-IT" sz="1200" kern="1200" dirty="0" err="1" smtClean="0">
                          <a:effectLst/>
                          <a:latin typeface="+mn-lt"/>
                          <a:ea typeface="+mn-ea"/>
                          <a:cs typeface="+mn-cs"/>
                        </a:rPr>
                        <a:t>Ireland</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US" sz="1200" kern="1200" dirty="0">
                          <a:effectLst/>
                        </a:rPr>
                        <a:t>Frederique </a:t>
                      </a:r>
                      <a:r>
                        <a:rPr lang="en-US" sz="1200" kern="1200" dirty="0" err="1">
                          <a:effectLst/>
                        </a:rPr>
                        <a:t>Bosveld</a:t>
                      </a:r>
                      <a:r>
                        <a:rPr lang="en-US" sz="1200" kern="1200" dirty="0">
                          <a:effectLst/>
                        </a:rPr>
                        <a:t>, Anastasia </a:t>
                      </a:r>
                      <a:r>
                        <a:rPr lang="en-US" sz="1200" kern="1200" dirty="0" err="1">
                          <a:effectLst/>
                        </a:rPr>
                        <a:t>Weiz</a:t>
                      </a:r>
                      <a:r>
                        <a:rPr lang="en-US" sz="1200" kern="1200" dirty="0">
                          <a:effectLst/>
                        </a:rPr>
                        <a:t>, Gina </a:t>
                      </a:r>
                      <a:r>
                        <a:rPr lang="en-US" sz="1200" kern="1200" dirty="0" err="1">
                          <a:effectLst/>
                        </a:rPr>
                        <a:t>Kuhlmann</a:t>
                      </a:r>
                      <a:r>
                        <a:rPr lang="en-US" sz="1200" kern="1200" dirty="0">
                          <a:effectLst/>
                        </a:rPr>
                        <a:t> and Isabelle Schrage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4 Erasmus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7/11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51121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it-IT" sz="1200" kern="1200" dirty="0" smtClean="0">
                          <a:effectLst/>
                        </a:rPr>
                        <a:t>Poland</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smtClean="0">
                          <a:effectLst/>
                        </a:rPr>
                        <a:t> </a:t>
                      </a:r>
                      <a:r>
                        <a:rPr lang="it-IT" sz="1200" kern="1200" dirty="0">
                          <a:effectLst/>
                        </a:rPr>
                        <a:t>Anna </a:t>
                      </a:r>
                      <a:r>
                        <a:rPr lang="it-IT" sz="1200" kern="1200" dirty="0" err="1">
                          <a:effectLst/>
                        </a:rPr>
                        <a:t>Tereshchenko</a:t>
                      </a:r>
                      <a:r>
                        <a:rPr lang="it-IT" sz="1200" kern="1200" dirty="0">
                          <a:effectLst/>
                        </a:rPr>
                        <a:t> ( Erasmus, Master </a:t>
                      </a:r>
                      <a:r>
                        <a:rPr lang="it-IT" sz="1200" kern="1200" dirty="0" err="1">
                          <a:effectLst/>
                        </a:rPr>
                        <a:t>degree</a:t>
                      </a:r>
                      <a:r>
                        <a:rPr lang="it-IT" sz="1200" kern="1200" dirty="0" smtClean="0">
                          <a:effectLst/>
                        </a:rPr>
                        <a:t>), </a:t>
                      </a:r>
                      <a:r>
                        <a:rPr lang="it-IT" sz="1200" kern="1200" dirty="0" err="1" smtClean="0">
                          <a:effectLst/>
                        </a:rPr>
                        <a:t>Viktoriia</a:t>
                      </a:r>
                      <a:r>
                        <a:rPr lang="it-IT" sz="1200" kern="1200" dirty="0" smtClean="0">
                          <a:effectLst/>
                        </a:rPr>
                        <a:t> </a:t>
                      </a:r>
                      <a:r>
                        <a:rPr lang="it-IT" sz="1200" kern="1200" dirty="0" err="1">
                          <a:effectLst/>
                        </a:rPr>
                        <a:t>Kovryha</a:t>
                      </a:r>
                      <a:r>
                        <a:rPr lang="it-IT" sz="1200" kern="1200" dirty="0">
                          <a:effectLst/>
                        </a:rPr>
                        <a:t> (  Erasmus, Master </a:t>
                      </a:r>
                      <a:r>
                        <a:rPr lang="it-IT" sz="1200" kern="1200" dirty="0" err="1">
                          <a:effectLst/>
                        </a:rPr>
                        <a:t>degree</a:t>
                      </a:r>
                      <a:r>
                        <a:rPr lang="it-IT" sz="1200" kern="1200" dirty="0">
                          <a:effectLst/>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7/11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spcAft>
                          <a:spcPts val="0"/>
                        </a:spcAft>
                      </a:pPr>
                      <a:r>
                        <a:rPr lang="it-IT" sz="1200" kern="1200" dirty="0" err="1" smtClean="0">
                          <a:effectLst/>
                        </a:rPr>
                        <a:t>GVCs</a:t>
                      </a:r>
                      <a:r>
                        <a:rPr lang="it-IT" sz="1200" kern="1200" dirty="0" smtClean="0">
                          <a:effectLst/>
                        </a:rPr>
                        <a:t> 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r>
                        <a:rPr lang="en-GB" sz="1200" dirty="0" smtClean="0"/>
                        <a:t>Kevin </a:t>
                      </a:r>
                      <a:r>
                        <a:rPr lang="en-GB" sz="1200" dirty="0" err="1" smtClean="0"/>
                        <a:t>Mahekpreet</a:t>
                      </a:r>
                      <a:r>
                        <a:rPr lang="en-GB" sz="1200" dirty="0" smtClean="0"/>
                        <a:t> Cheema, Moritz </a:t>
                      </a:r>
                      <a:r>
                        <a:rPr lang="en-GB" sz="1200" dirty="0" err="1" smtClean="0"/>
                        <a:t>Pfeffer</a:t>
                      </a:r>
                      <a:r>
                        <a:rPr lang="en-GB" sz="1200" dirty="0" smtClean="0"/>
                        <a:t>, Sebastian Munoz and Keno-Leon Hartman</a:t>
                      </a:r>
                    </a:p>
                  </a:txBody>
                  <a:tcPr marL="40029" marR="40029" marT="20015" marB="20015"/>
                </a:tc>
                <a:tc>
                  <a:txBody>
                    <a:bodyPr/>
                    <a:lstStyle/>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4 Erasmus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smtClean="0">
                          <a:effectLst/>
                        </a:rPr>
                        <a:t>18/11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r>
                        <a:rPr lang="en-GB" sz="1200" dirty="0" smtClean="0">
                          <a:effectLst/>
                          <a:latin typeface="Calibri" panose="020F0502020204030204" pitchFamily="34" charset="0"/>
                          <a:cs typeface="Times New Roman" panose="02020603050405020304" pitchFamily="18" charset="0"/>
                        </a:rPr>
                        <a:t>GVC 2</a:t>
                      </a: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gn="l">
                        <a:lnSpc>
                          <a:spcPct val="115000"/>
                        </a:lnSpc>
                        <a:spcAft>
                          <a:spcPts val="0"/>
                        </a:spcAft>
                      </a:pPr>
                      <a:r>
                        <a:rPr lang="en-GB" sz="1200" kern="1200" dirty="0" err="1">
                          <a:solidFill>
                            <a:schemeClr val="dk1"/>
                          </a:solidFill>
                          <a:latin typeface="+mn-lt"/>
                          <a:ea typeface="+mn-ea"/>
                          <a:cs typeface="+mn-cs"/>
                        </a:rPr>
                        <a:t>Szczepan</a:t>
                      </a:r>
                      <a:r>
                        <a:rPr lang="en-GB" sz="1200" kern="1200" dirty="0">
                          <a:solidFill>
                            <a:schemeClr val="dk1"/>
                          </a:solidFill>
                          <a:latin typeface="+mn-lt"/>
                          <a:ea typeface="+mn-ea"/>
                          <a:cs typeface="+mn-cs"/>
                        </a:rPr>
                        <a:t> </a:t>
                      </a:r>
                      <a:r>
                        <a:rPr lang="en-GB" sz="1200" kern="1200" dirty="0" err="1">
                          <a:solidFill>
                            <a:schemeClr val="dk1"/>
                          </a:solidFill>
                          <a:latin typeface="+mn-lt"/>
                          <a:ea typeface="+mn-ea"/>
                          <a:cs typeface="+mn-cs"/>
                        </a:rPr>
                        <a:t>Czernatowicz</a:t>
                      </a:r>
                      <a:r>
                        <a:rPr lang="en-GB" sz="1200" kern="1200" dirty="0">
                          <a:solidFill>
                            <a:schemeClr val="dk1"/>
                          </a:solidFill>
                          <a:latin typeface="+mn-lt"/>
                          <a:ea typeface="+mn-ea"/>
                          <a:cs typeface="+mn-cs"/>
                        </a:rPr>
                        <a:t>, </a:t>
                      </a:r>
                      <a:r>
                        <a:rPr lang="en-GB" sz="1200" kern="1200" dirty="0" smtClean="0">
                          <a:solidFill>
                            <a:schemeClr val="dk1"/>
                          </a:solidFill>
                          <a:latin typeface="+mn-lt"/>
                          <a:ea typeface="+mn-ea"/>
                          <a:cs typeface="+mn-cs"/>
                        </a:rPr>
                        <a:t>MSC, Franziska </a:t>
                      </a:r>
                      <a:r>
                        <a:rPr lang="en-GB" sz="1200" kern="1200" dirty="0" err="1">
                          <a:solidFill>
                            <a:schemeClr val="dk1"/>
                          </a:solidFill>
                          <a:latin typeface="+mn-lt"/>
                          <a:ea typeface="+mn-ea"/>
                          <a:cs typeface="+mn-cs"/>
                        </a:rPr>
                        <a:t>Fasel</a:t>
                      </a:r>
                      <a:r>
                        <a:rPr lang="en-GB" sz="1200" kern="1200" dirty="0">
                          <a:solidFill>
                            <a:schemeClr val="dk1"/>
                          </a:solidFill>
                          <a:latin typeface="+mn-lt"/>
                          <a:ea typeface="+mn-ea"/>
                          <a:cs typeface="+mn-cs"/>
                        </a:rPr>
                        <a:t>, </a:t>
                      </a:r>
                      <a:r>
                        <a:rPr lang="en-GB" sz="1200" kern="1200" dirty="0" smtClean="0">
                          <a:solidFill>
                            <a:schemeClr val="dk1"/>
                          </a:solidFill>
                          <a:latin typeface="+mn-lt"/>
                          <a:ea typeface="+mn-ea"/>
                          <a:cs typeface="+mn-cs"/>
                        </a:rPr>
                        <a:t>MSC, </a:t>
                      </a:r>
                      <a:r>
                        <a:rPr lang="en-GB" sz="1200" kern="1200" dirty="0" err="1" smtClean="0">
                          <a:solidFill>
                            <a:schemeClr val="dk1"/>
                          </a:solidFill>
                          <a:latin typeface="+mn-lt"/>
                          <a:ea typeface="+mn-ea"/>
                          <a:cs typeface="+mn-cs"/>
                        </a:rPr>
                        <a:t>Alea</a:t>
                      </a:r>
                      <a:r>
                        <a:rPr lang="en-GB" sz="1200" kern="1200" dirty="0" smtClean="0">
                          <a:solidFill>
                            <a:schemeClr val="dk1"/>
                          </a:solidFill>
                          <a:latin typeface="+mn-lt"/>
                          <a:ea typeface="+mn-ea"/>
                          <a:cs typeface="+mn-cs"/>
                        </a:rPr>
                        <a:t> </a:t>
                      </a:r>
                      <a:r>
                        <a:rPr lang="en-GB" sz="1200" kern="1200" dirty="0">
                          <a:solidFill>
                            <a:schemeClr val="dk1"/>
                          </a:solidFill>
                          <a:latin typeface="+mn-lt"/>
                          <a:ea typeface="+mn-ea"/>
                          <a:cs typeface="+mn-cs"/>
                        </a:rPr>
                        <a:t>Burkard, </a:t>
                      </a:r>
                      <a:r>
                        <a:rPr lang="en-GB" sz="1200" kern="1200" dirty="0" err="1" smtClean="0">
                          <a:solidFill>
                            <a:schemeClr val="dk1"/>
                          </a:solidFill>
                          <a:latin typeface="+mn-lt"/>
                          <a:ea typeface="+mn-ea"/>
                          <a:cs typeface="+mn-cs"/>
                        </a:rPr>
                        <a:t>BSC,Anna</a:t>
                      </a:r>
                      <a:r>
                        <a:rPr lang="en-GB" sz="1200" kern="1200" dirty="0" smtClean="0">
                          <a:solidFill>
                            <a:schemeClr val="dk1"/>
                          </a:solidFill>
                          <a:latin typeface="+mn-lt"/>
                          <a:ea typeface="+mn-ea"/>
                          <a:cs typeface="+mn-cs"/>
                        </a:rPr>
                        <a:t> </a:t>
                      </a:r>
                      <a:r>
                        <a:rPr lang="en-GB" sz="1200" kern="1200" dirty="0" err="1">
                          <a:solidFill>
                            <a:schemeClr val="dk1"/>
                          </a:solidFill>
                          <a:latin typeface="+mn-lt"/>
                          <a:ea typeface="+mn-ea"/>
                          <a:cs typeface="+mn-cs"/>
                        </a:rPr>
                        <a:t>Gschwind</a:t>
                      </a:r>
                      <a:r>
                        <a:rPr lang="en-GB" sz="1200" kern="1200" dirty="0">
                          <a:solidFill>
                            <a:schemeClr val="dk1"/>
                          </a:solidFill>
                          <a:latin typeface="+mn-lt"/>
                          <a:ea typeface="+mn-ea"/>
                          <a:cs typeface="+mn-cs"/>
                        </a:rPr>
                        <a:t>, BSC</a:t>
                      </a:r>
                      <a:endParaRPr lang="it-IT" sz="1200" kern="1200" dirty="0">
                        <a:solidFill>
                          <a:schemeClr val="dk1"/>
                        </a:solidFill>
                        <a:latin typeface="+mn-lt"/>
                        <a:ea typeface="+mn-ea"/>
                        <a:cs typeface="+mn-cs"/>
                      </a:endParaRPr>
                    </a:p>
                  </a:txBody>
                  <a:tcPr marL="89535" marR="89535" marT="0" marB="0"/>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4 Erasmus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smtClean="0">
                          <a:effectLst/>
                        </a:rPr>
                        <a:t>18/11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16688">
                <a:tc>
                  <a:txBody>
                    <a:bodyPr/>
                    <a:lstStyle/>
                    <a:p>
                      <a:pPr>
                        <a:lnSpc>
                          <a:spcPct val="115000"/>
                        </a:lnSpc>
                      </a:pPr>
                      <a:r>
                        <a:rPr lang="en-GB" sz="1200" dirty="0" smtClean="0">
                          <a:effectLst/>
                          <a:latin typeface="Calibri" panose="020F0502020204030204" pitchFamily="34" charset="0"/>
                          <a:cs typeface="Times New Roman" panose="02020603050405020304" pitchFamily="18" charset="0"/>
                        </a:rPr>
                        <a:t>GVC 3</a:t>
                      </a: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a:effectLst/>
                        </a:rPr>
                        <a:t>Leonardo Rosini, Michele </a:t>
                      </a:r>
                      <a:r>
                        <a:rPr lang="it-IT" sz="1200" kern="1200" dirty="0" err="1">
                          <a:effectLst/>
                        </a:rPr>
                        <a:t>Fontani</a:t>
                      </a:r>
                      <a:r>
                        <a:rPr lang="it-IT" sz="1200" kern="1200" dirty="0">
                          <a:effectLst/>
                        </a:rPr>
                        <a:t> e Sharon di Cocco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DEV</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smtClean="0">
                          <a:effectLst/>
                        </a:rPr>
                        <a:t>18/11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spcAft>
                          <a:spcPts val="0"/>
                        </a:spcAft>
                      </a:pPr>
                      <a:r>
                        <a:rPr lang="it-IT" sz="1200" kern="1200" dirty="0">
                          <a:effectLst/>
                        </a:rPr>
                        <a:t>Productivity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marL="0" algn="l" defTabSz="914400" rtl="0" eaLnBrk="1" latinLnBrk="0" hangingPunct="1">
                        <a:lnSpc>
                          <a:spcPct val="115000"/>
                        </a:lnSpc>
                        <a:spcAft>
                          <a:spcPts val="0"/>
                        </a:spcAft>
                      </a:pPr>
                      <a:r>
                        <a:rPr lang="en-US" sz="1200" kern="1200" dirty="0">
                          <a:solidFill>
                            <a:schemeClr val="dk1"/>
                          </a:solidFill>
                          <a:effectLst/>
                          <a:latin typeface="+mn-lt"/>
                          <a:ea typeface="+mn-ea"/>
                          <a:cs typeface="+mn-cs"/>
                        </a:rPr>
                        <a:t>Jan </a:t>
                      </a:r>
                      <a:r>
                        <a:rPr lang="en-US" sz="1200" kern="1200" dirty="0" err="1">
                          <a:solidFill>
                            <a:schemeClr val="dk1"/>
                          </a:solidFill>
                          <a:effectLst/>
                          <a:latin typeface="+mn-lt"/>
                          <a:ea typeface="+mn-ea"/>
                          <a:cs typeface="+mn-cs"/>
                        </a:rPr>
                        <a:t>Hauer</a:t>
                      </a:r>
                      <a:r>
                        <a:rPr lang="en-US" sz="1200" kern="1200" dirty="0">
                          <a:solidFill>
                            <a:schemeClr val="dk1"/>
                          </a:solidFill>
                          <a:effectLst/>
                          <a:latin typeface="+mn-lt"/>
                          <a:ea typeface="+mn-ea"/>
                          <a:cs typeface="+mn-cs"/>
                        </a:rPr>
                        <a:t> (</a:t>
                      </a:r>
                      <a:r>
                        <a:rPr lang="en-US" sz="1200" kern="1200" dirty="0">
                          <a:solidFill>
                            <a:schemeClr val="dk1"/>
                          </a:solidFill>
                          <a:effectLst/>
                          <a:latin typeface="+mn-lt"/>
                          <a:ea typeface="+mn-ea"/>
                          <a:cs typeface="+mn-cs"/>
                          <a:hlinkClick r:id="rId2"/>
                        </a:rPr>
                        <a:t>hauerj23@gmail.com</a:t>
                      </a:r>
                      <a:r>
                        <a:rPr lang="en-US" sz="1200" kern="1200" dirty="0" smtClean="0">
                          <a:solidFill>
                            <a:schemeClr val="dk1"/>
                          </a:solidFill>
                          <a:effectLst/>
                          <a:latin typeface="+mn-lt"/>
                          <a:ea typeface="+mn-ea"/>
                          <a:cs typeface="+mn-cs"/>
                        </a:rPr>
                        <a:t>), </a:t>
                      </a:r>
                      <a:r>
                        <a:rPr lang="es-ES_tradnl" sz="1200" kern="1200" dirty="0" smtClean="0">
                          <a:solidFill>
                            <a:schemeClr val="dk1"/>
                          </a:solidFill>
                          <a:effectLst/>
                          <a:latin typeface="+mn-lt"/>
                          <a:ea typeface="+mn-ea"/>
                          <a:cs typeface="+mn-cs"/>
                        </a:rPr>
                        <a:t>2</a:t>
                      </a:r>
                      <a:r>
                        <a:rPr lang="es-ES_tradnl" sz="1200" kern="1200" dirty="0">
                          <a:solidFill>
                            <a:schemeClr val="dk1"/>
                          </a:solidFill>
                          <a:effectLst/>
                          <a:latin typeface="+mn-lt"/>
                          <a:ea typeface="+mn-ea"/>
                          <a:cs typeface="+mn-cs"/>
                        </a:rPr>
                        <a:t>. Clara Barroso </a:t>
                      </a:r>
                      <a:r>
                        <a:rPr lang="es-ES_tradnl" sz="1200" kern="1200" dirty="0" smtClean="0">
                          <a:solidFill>
                            <a:schemeClr val="dk1"/>
                          </a:solidFill>
                          <a:effectLst/>
                          <a:latin typeface="+mn-lt"/>
                          <a:ea typeface="+mn-ea"/>
                          <a:cs typeface="+mn-cs"/>
                        </a:rPr>
                        <a:t>Raya, 3</a:t>
                      </a:r>
                      <a:r>
                        <a:rPr lang="es-ES_tradnl" sz="1200" kern="1200" dirty="0">
                          <a:solidFill>
                            <a:schemeClr val="dk1"/>
                          </a:solidFill>
                          <a:effectLst/>
                          <a:latin typeface="+mn-lt"/>
                          <a:ea typeface="+mn-ea"/>
                          <a:cs typeface="+mn-cs"/>
                        </a:rPr>
                        <a:t>. Victor Martin </a:t>
                      </a:r>
                      <a:r>
                        <a:rPr lang="es-ES_tradnl" sz="1200" kern="1200" dirty="0" smtClean="0">
                          <a:solidFill>
                            <a:schemeClr val="dk1"/>
                          </a:solidFill>
                          <a:effectLst/>
                          <a:latin typeface="+mn-lt"/>
                          <a:ea typeface="+mn-ea"/>
                          <a:cs typeface="+mn-cs"/>
                        </a:rPr>
                        <a:t>Ortega, </a:t>
                      </a:r>
                      <a:r>
                        <a:rPr lang="it-IT" sz="1200" kern="1200" dirty="0" smtClean="0">
                          <a:solidFill>
                            <a:schemeClr val="dk1"/>
                          </a:solidFill>
                          <a:effectLst/>
                          <a:latin typeface="+mn-lt"/>
                          <a:ea typeface="+mn-ea"/>
                          <a:cs typeface="+mn-cs"/>
                        </a:rPr>
                        <a:t>4</a:t>
                      </a:r>
                      <a:r>
                        <a:rPr lang="it-IT" sz="1200" kern="1200" dirty="0">
                          <a:solidFill>
                            <a:schemeClr val="dk1"/>
                          </a:solidFill>
                          <a:effectLst/>
                          <a:latin typeface="+mn-lt"/>
                          <a:ea typeface="+mn-ea"/>
                          <a:cs typeface="+mn-cs"/>
                        </a:rPr>
                        <a:t>. Juan Alberto Alonso </a:t>
                      </a:r>
                      <a:r>
                        <a:rPr lang="it-IT" sz="1200" kern="1200" dirty="0" err="1">
                          <a:solidFill>
                            <a:schemeClr val="dk1"/>
                          </a:solidFill>
                          <a:effectLst/>
                          <a:latin typeface="+mn-lt"/>
                          <a:ea typeface="+mn-ea"/>
                          <a:cs typeface="+mn-cs"/>
                        </a:rPr>
                        <a:t>Perez</a:t>
                      </a:r>
                      <a:endParaRPr lang="it-IT" sz="1200" kern="1200" dirty="0">
                        <a:solidFill>
                          <a:schemeClr val="dk1"/>
                        </a:solidFill>
                        <a:effectLst/>
                        <a:latin typeface="+mn-lt"/>
                        <a:ea typeface="+mn-ea"/>
                        <a:cs typeface="+mn-cs"/>
                      </a:endParaRPr>
                    </a:p>
                  </a:txBody>
                  <a:tcPr marL="89535" marR="89535" marT="0" marB="0"/>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DEV</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smtClean="0">
                          <a:effectLst/>
                        </a:rPr>
                        <a:t>21/11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dirty="0" smtClean="0">
                          <a:solidFill>
                            <a:schemeClr val="dk1"/>
                          </a:solidFill>
                          <a:effectLst/>
                          <a:latin typeface="+mn-lt"/>
                          <a:ea typeface="+mn-ea"/>
                          <a:cs typeface="+mn-cs"/>
                        </a:rPr>
                        <a:t>Mara </a:t>
                      </a:r>
                      <a:r>
                        <a:rPr lang="it-IT" sz="1200" kern="1200" dirty="0" err="1" smtClean="0">
                          <a:solidFill>
                            <a:schemeClr val="dk1"/>
                          </a:solidFill>
                          <a:effectLst/>
                          <a:latin typeface="+mn-lt"/>
                          <a:ea typeface="+mn-ea"/>
                          <a:cs typeface="+mn-cs"/>
                        </a:rPr>
                        <a:t>Chlechowitz</a:t>
                      </a:r>
                      <a:r>
                        <a:rPr lang="it-IT" sz="1200" kern="1200" dirty="0" smtClean="0">
                          <a:solidFill>
                            <a:schemeClr val="dk1"/>
                          </a:solidFill>
                          <a:effectLst/>
                          <a:latin typeface="+mn-lt"/>
                          <a:ea typeface="+mn-ea"/>
                          <a:cs typeface="+mn-cs"/>
                        </a:rPr>
                        <a:t>; Alfredo </a:t>
                      </a:r>
                      <a:r>
                        <a:rPr lang="it-IT" sz="1200" kern="1200" dirty="0" err="1" smtClean="0">
                          <a:solidFill>
                            <a:schemeClr val="dk1"/>
                          </a:solidFill>
                          <a:effectLst/>
                          <a:latin typeface="+mn-lt"/>
                          <a:ea typeface="+mn-ea"/>
                          <a:cs typeface="+mn-cs"/>
                        </a:rPr>
                        <a:t>Conde</a:t>
                      </a:r>
                      <a:endParaRPr lang="en-GB" sz="1200" kern="1200" dirty="0">
                        <a:solidFill>
                          <a:schemeClr val="dk1"/>
                        </a:solidFill>
                        <a:effectLst/>
                        <a:latin typeface="+mn-lt"/>
                        <a:ea typeface="+mn-ea"/>
                        <a:cs typeface="+mn-cs"/>
                      </a:endParaRPr>
                    </a:p>
                  </a:txBody>
                  <a:tcPr marL="40029" marR="40029" marT="20015" marB="20015"/>
                </a:tc>
                <a:tc>
                  <a:txBody>
                    <a:bodyPr/>
                    <a:lstStyle/>
                    <a:p>
                      <a:pPr>
                        <a:lnSpc>
                          <a:spcPct val="115000"/>
                        </a:lnSpc>
                      </a:pPr>
                      <a:endParaRPr lang="en-GB" sz="120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3 DEV</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it-IT" sz="1200" kern="1200">
                          <a:effectLst/>
                        </a:rPr>
                        <a:t>21/11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321735">
                <a:tc>
                  <a:txBody>
                    <a:bodyPr/>
                    <a:lstStyle/>
                    <a:p>
                      <a:pPr>
                        <a:lnSpc>
                          <a:spcPct val="115000"/>
                        </a:lnSpc>
                        <a:spcAft>
                          <a:spcPts val="0"/>
                        </a:spcAft>
                      </a:pPr>
                      <a:r>
                        <a:rPr lang="it-IT" sz="1200" kern="1200" dirty="0" err="1">
                          <a:effectLst/>
                        </a:rPr>
                        <a:t>Trade</a:t>
                      </a:r>
                      <a:r>
                        <a:rPr lang="it-IT" sz="1200" kern="1200" dirty="0">
                          <a:effectLst/>
                        </a:rPr>
                        <a:t> and </a:t>
                      </a:r>
                      <a:r>
                        <a:rPr lang="it-IT" sz="1200" kern="1200" dirty="0" err="1">
                          <a:effectLst/>
                        </a:rPr>
                        <a:t>wages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Salazar E. </a:t>
                      </a:r>
                      <a:r>
                        <a:rPr lang="en-GB" sz="1200" kern="1200" dirty="0" smtClean="0">
                          <a:effectLst/>
                        </a:rPr>
                        <a:t>Vania, </a:t>
                      </a:r>
                      <a:r>
                        <a:rPr lang="it-IT" sz="1200" kern="1200" dirty="0" err="1" smtClean="0">
                          <a:effectLst/>
                        </a:rPr>
                        <a:t>Mejia</a:t>
                      </a:r>
                      <a:r>
                        <a:rPr lang="it-IT" sz="1200" kern="1200" dirty="0">
                          <a:effectLst/>
                        </a:rPr>
                        <a:t>, </a:t>
                      </a:r>
                      <a:r>
                        <a:rPr lang="it-IT" sz="1200" kern="1200" dirty="0" err="1">
                          <a:effectLst/>
                        </a:rPr>
                        <a:t>Isaza</a:t>
                      </a:r>
                      <a:r>
                        <a:rPr lang="it-IT" sz="1200" kern="1200" dirty="0">
                          <a:effectLst/>
                        </a:rPr>
                        <a:t> V</a:t>
                      </a:r>
                      <a:r>
                        <a:rPr lang="en-GB" sz="1200" kern="1200" dirty="0" smtClean="0">
                          <a:effectLst/>
                        </a:rPr>
                        <a:t>., </a:t>
                      </a:r>
                      <a:r>
                        <a:rPr lang="it-IT" sz="1200" kern="1200" dirty="0" err="1" smtClean="0">
                          <a:effectLst/>
                        </a:rPr>
                        <a:t>Maach</a:t>
                      </a:r>
                      <a:r>
                        <a:rPr lang="it-IT" sz="1200" kern="1200" dirty="0" smtClean="0">
                          <a:effectLst/>
                        </a:rPr>
                        <a:t> </a:t>
                      </a:r>
                      <a:r>
                        <a:rPr lang="it-IT" sz="1200" kern="1200" dirty="0">
                          <a:effectLst/>
                        </a:rPr>
                        <a:t>Fatima </a:t>
                      </a:r>
                      <a:r>
                        <a:rPr lang="it-IT" sz="1200" kern="1200" dirty="0" err="1" smtClean="0">
                          <a:effectLst/>
                        </a:rPr>
                        <a:t>Zohra</a:t>
                      </a:r>
                      <a:r>
                        <a:rPr lang="it-IT" sz="1200" kern="1200" baseline="0" dirty="0" smtClean="0">
                          <a:effectLst/>
                        </a:rPr>
                        <a:t> </a:t>
                      </a:r>
                      <a:r>
                        <a:rPr lang="en-GB" sz="1200" kern="1200" dirty="0" smtClean="0">
                          <a:effectLst/>
                        </a:rPr>
                        <a: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3 DEV</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21/11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r>
                        <a:rPr lang="it-IT" sz="1200" kern="1200" dirty="0" smtClean="0">
                          <a:solidFill>
                            <a:schemeClr val="dk1"/>
                          </a:solidFill>
                          <a:effectLst/>
                          <a:latin typeface="+mn-lt"/>
                          <a:ea typeface="+mn-ea"/>
                          <a:cs typeface="+mn-cs"/>
                        </a:rPr>
                        <a:t>Carlo Poggi, -Iacopo Maria </a:t>
                      </a:r>
                      <a:r>
                        <a:rPr lang="it-IT" sz="1200" kern="1200" dirty="0" err="1" smtClean="0">
                          <a:solidFill>
                            <a:schemeClr val="dk1"/>
                          </a:solidFill>
                          <a:effectLst/>
                          <a:latin typeface="+mn-lt"/>
                          <a:ea typeface="+mn-ea"/>
                          <a:cs typeface="+mn-cs"/>
                        </a:rPr>
                        <a:t>Taddei</a:t>
                      </a:r>
                      <a:r>
                        <a:rPr lang="it-IT" sz="1200" kern="1200" dirty="0" smtClean="0">
                          <a:solidFill>
                            <a:schemeClr val="dk1"/>
                          </a:solidFill>
                          <a:effectLst/>
                          <a:latin typeface="+mn-lt"/>
                          <a:ea typeface="+mn-ea"/>
                          <a:cs typeface="+mn-cs"/>
                        </a:rPr>
                        <a:t>  ,Andrea </a:t>
                      </a:r>
                      <a:r>
                        <a:rPr lang="it-IT" sz="1200" kern="1200" dirty="0" err="1" smtClean="0">
                          <a:solidFill>
                            <a:schemeClr val="dk1"/>
                          </a:solidFill>
                          <a:effectLst/>
                          <a:latin typeface="+mn-lt"/>
                          <a:ea typeface="+mn-ea"/>
                          <a:cs typeface="+mn-cs"/>
                        </a:rPr>
                        <a:t>Cioli</a:t>
                      </a:r>
                      <a:endParaRPr lang="it-IT" sz="1200" kern="1200" dirty="0">
                        <a:solidFill>
                          <a:schemeClr val="dk1"/>
                        </a:solidFill>
                        <a:effectLst/>
                        <a:latin typeface="+mn-lt"/>
                        <a:ea typeface="+mn-ea"/>
                        <a:cs typeface="+mn-cs"/>
                      </a:endParaRPr>
                    </a:p>
                  </a:txBody>
                  <a:tcPr marL="40029" marR="40029" marT="20015" marB="20015"/>
                </a:tc>
                <a:tc>
                  <a:txBody>
                    <a:bodyPr/>
                    <a:lstStyle/>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3 DEV</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kern="1200" dirty="0">
                          <a:effectLst/>
                        </a:rPr>
                        <a:t>21/11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r>
                        <a:rPr lang="en-GB" sz="1200" dirty="0" smtClean="0">
                          <a:effectLst/>
                          <a:latin typeface="Calibri" panose="020F0502020204030204" pitchFamily="34" charset="0"/>
                          <a:cs typeface="Times New Roman" panose="02020603050405020304" pitchFamily="18" charset="0"/>
                        </a:rPr>
                        <a:t>New Trade</a:t>
                      </a:r>
                      <a:r>
                        <a:rPr lang="en-GB" sz="1200" baseline="0" dirty="0" smtClean="0">
                          <a:effectLst/>
                          <a:latin typeface="Calibri" panose="020F0502020204030204" pitchFamily="34" charset="0"/>
                          <a:cs typeface="Times New Roman" panose="02020603050405020304" pitchFamily="18" charset="0"/>
                        </a:rPr>
                        <a:t> Theory</a:t>
                      </a: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r>
                        <a:rPr lang="it-IT" sz="1200" kern="1200" dirty="0" err="1" smtClean="0">
                          <a:solidFill>
                            <a:schemeClr val="dk1"/>
                          </a:solidFill>
                          <a:effectLst/>
                          <a:latin typeface="+mn-lt"/>
                          <a:ea typeface="+mn-ea"/>
                          <a:cs typeface="+mn-cs"/>
                        </a:rPr>
                        <a:t>C.Moretti</a:t>
                      </a:r>
                      <a:endParaRPr lang="it-IT" sz="1200" kern="1200" dirty="0">
                        <a:solidFill>
                          <a:schemeClr val="dk1"/>
                        </a:solidFill>
                        <a:effectLst/>
                        <a:latin typeface="+mn-lt"/>
                        <a:ea typeface="+mn-ea"/>
                        <a:cs typeface="+mn-cs"/>
                      </a:endParaRPr>
                    </a:p>
                  </a:txBody>
                  <a:tcPr marL="40029" marR="40029" marT="20015" marB="20015"/>
                </a:tc>
                <a:tc>
                  <a:txBody>
                    <a:bodyPr/>
                    <a:lstStyle/>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ECO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r>
                        <a:rPr lang="en-GB" sz="1200" smtClean="0">
                          <a:effectLst/>
                          <a:latin typeface="Calibri" panose="020F0502020204030204" pitchFamily="34" charset="0"/>
                          <a:ea typeface="Calibri" panose="020F0502020204030204" pitchFamily="34" charset="0"/>
                          <a:cs typeface="Times New Roman" panose="02020603050405020304" pitchFamily="18" charset="0"/>
                        </a:rPr>
                        <a:t>2/12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r h="262488">
                <a:tc>
                  <a:txBody>
                    <a:bodyPr/>
                    <a:lstStyle/>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endParaRPr lang="it-IT" sz="1200" kern="1200" dirty="0">
                        <a:solidFill>
                          <a:schemeClr val="dk1"/>
                        </a:solidFill>
                        <a:effectLst/>
                        <a:latin typeface="+mn-lt"/>
                        <a:ea typeface="+mn-ea"/>
                        <a:cs typeface="+mn-cs"/>
                      </a:endParaRPr>
                    </a:p>
                  </a:txBody>
                  <a:tcPr marL="40029" marR="40029" marT="20015" marB="20015"/>
                </a:tc>
                <a:tc>
                  <a:txBody>
                    <a:bodyPr/>
                    <a:lstStyle/>
                    <a:p>
                      <a:pPr>
                        <a:lnSpc>
                          <a:spcPct val="115000"/>
                        </a:lnSpc>
                      </a:pPr>
                      <a:endParaRPr lang="en-GB" sz="1200" dirty="0">
                        <a:effectLst/>
                        <a:latin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c>
                  <a:txBody>
                    <a:bodyPr/>
                    <a:lstStyle/>
                    <a:p>
                      <a:pPr>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29" marR="40029" marT="20015" marB="20015"/>
                </a:tc>
              </a:tr>
            </a:tbl>
          </a:graphicData>
        </a:graphic>
      </p:graphicFrame>
    </p:spTree>
    <p:extLst>
      <p:ext uri="{BB962C8B-B14F-4D97-AF65-F5344CB8AC3E}">
        <p14:creationId xmlns:p14="http://schemas.microsoft.com/office/powerpoint/2010/main" val="7205736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nchor="ctr"/>
          <a:lstStyle/>
          <a:p>
            <a:pPr eaLnBrk="1" hangingPunct="1"/>
            <a:r>
              <a:rPr lang="en-US" altLang="en-US" smtClean="0"/>
              <a:t>Resources and Output</a:t>
            </a:r>
          </a:p>
        </p:txBody>
      </p:sp>
      <p:sp>
        <p:nvSpPr>
          <p:cNvPr id="64515" name="Rectangle 3"/>
          <p:cNvSpPr>
            <a:spLocks noGrp="1" noChangeArrowheads="1"/>
          </p:cNvSpPr>
          <p:nvPr>
            <p:ph type="body" idx="4294967295"/>
          </p:nvPr>
        </p:nvSpPr>
        <p:spPr/>
        <p:txBody>
          <a:bodyPr rIns="91440"/>
          <a:lstStyle/>
          <a:p>
            <a:pPr eaLnBrk="1" hangingPunct="1"/>
            <a:r>
              <a:rPr lang="en-US" altLang="en-US" sz="2400" smtClean="0"/>
              <a:t>An economy with a </a:t>
            </a:r>
            <a:r>
              <a:rPr lang="en-US" altLang="en-US" sz="2400" i="1" smtClean="0"/>
              <a:t>high ratio of labor to capital </a:t>
            </a:r>
            <a:r>
              <a:rPr lang="en-US" altLang="en-US" sz="2400" smtClean="0"/>
              <a:t>produces a </a:t>
            </a:r>
            <a:r>
              <a:rPr lang="en-US" altLang="en-US" sz="2400" i="1" smtClean="0"/>
              <a:t>high output of cloth relative to food</a:t>
            </a:r>
            <a:r>
              <a:rPr lang="en-US" altLang="en-US" sz="2400" smtClean="0"/>
              <a:t>.</a:t>
            </a:r>
          </a:p>
          <a:p>
            <a:pPr eaLnBrk="1" hangingPunct="1"/>
            <a:r>
              <a:rPr lang="en-US" altLang="en-US" sz="2400" i="1" smtClean="0"/>
              <a:t>Assumption</a:t>
            </a:r>
            <a:r>
              <a:rPr lang="en-US" altLang="en-US" sz="2400" smtClean="0"/>
              <a:t>: </a:t>
            </a:r>
            <a:r>
              <a:rPr lang="en-US" altLang="en-US" sz="2400" smtClean="0">
                <a:solidFill>
                  <a:srgbClr val="FF0000"/>
                </a:solidFill>
              </a:rPr>
              <a:t>Home is </a:t>
            </a:r>
            <a:r>
              <a:rPr lang="en-US" altLang="en-US" sz="2400" b="1" i="1" smtClean="0">
                <a:solidFill>
                  <a:srgbClr val="FF0000"/>
                </a:solidFill>
              </a:rPr>
              <a:t>relatively abundant</a:t>
            </a:r>
            <a:r>
              <a:rPr lang="en-US" altLang="en-US" sz="2400" smtClean="0">
                <a:solidFill>
                  <a:srgbClr val="FF0000"/>
                </a:solidFill>
              </a:rPr>
              <a:t> in labor and Foreign is relatively abundant in capital</a:t>
            </a:r>
            <a:r>
              <a:rPr lang="en-US" altLang="en-US" sz="2400" smtClean="0"/>
              <a:t>:</a:t>
            </a:r>
          </a:p>
          <a:p>
            <a:pPr algn="ctr" eaLnBrk="1" hangingPunct="1">
              <a:buFontTx/>
              <a:buNone/>
            </a:pPr>
            <a:r>
              <a:rPr lang="en-US" altLang="en-US" sz="2400" smtClean="0"/>
              <a:t> </a:t>
            </a:r>
            <a:r>
              <a:rPr lang="en-US" altLang="en-US" sz="2400" i="1" smtClean="0"/>
              <a:t>L/K &gt; L*/ K*</a:t>
            </a:r>
          </a:p>
          <a:p>
            <a:pPr lvl="1" eaLnBrk="1" hangingPunct="1"/>
            <a:r>
              <a:rPr lang="en-US" altLang="en-US" sz="2000" smtClean="0"/>
              <a:t>Likewise, Home is </a:t>
            </a:r>
            <a:r>
              <a:rPr lang="en-US" altLang="en-US" sz="2000" b="1" i="1" smtClean="0"/>
              <a:t>relatively scarce</a:t>
            </a:r>
            <a:r>
              <a:rPr lang="en-US" altLang="en-US" sz="2000" smtClean="0"/>
              <a:t> in capital and Foreign in labor.</a:t>
            </a:r>
          </a:p>
          <a:p>
            <a:pPr eaLnBrk="1" hangingPunct="1">
              <a:spcBef>
                <a:spcPct val="50000"/>
              </a:spcBef>
            </a:pPr>
            <a:r>
              <a:rPr lang="en-US" altLang="en-US" sz="2400" smtClean="0"/>
              <a:t>Home will be relatively efficient at producing cloth because cloth is </a:t>
            </a:r>
            <a:r>
              <a:rPr lang="en-US" altLang="en-US" sz="2400" i="1" smtClean="0"/>
              <a:t>relatively labor intensive</a:t>
            </a:r>
            <a:r>
              <a:rPr lang="en-US" altLang="en-US" sz="2400" smtClean="0"/>
              <a:t>.</a:t>
            </a:r>
          </a:p>
        </p:txBody>
      </p:sp>
    </p:spTree>
    <p:extLst>
      <p:ext uri="{BB962C8B-B14F-4D97-AF65-F5344CB8AC3E}">
        <p14:creationId xmlns:p14="http://schemas.microsoft.com/office/powerpoint/2010/main" val="2841180603"/>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p:txBody>
          <a:bodyPr anchor="ctr"/>
          <a:lstStyle/>
          <a:p>
            <a:pPr eaLnBrk="1" hangingPunct="1"/>
            <a:r>
              <a:rPr lang="en-US" altLang="en-US" sz="2800" smtClean="0"/>
              <a:t>Relative Supply Curves</a:t>
            </a:r>
          </a:p>
        </p:txBody>
      </p:sp>
      <p:grpSp>
        <p:nvGrpSpPr>
          <p:cNvPr id="65539" name="Group 2"/>
          <p:cNvGrpSpPr>
            <a:grpSpLocks/>
          </p:cNvGrpSpPr>
          <p:nvPr/>
        </p:nvGrpSpPr>
        <p:grpSpPr bwMode="auto">
          <a:xfrm>
            <a:off x="2343150" y="1490663"/>
            <a:ext cx="4632325" cy="4738687"/>
            <a:chOff x="2343150" y="1490663"/>
            <a:chExt cx="4632325" cy="4738687"/>
          </a:xfrm>
        </p:grpSpPr>
        <p:pic>
          <p:nvPicPr>
            <p:cNvPr id="65547" name="Picture 6" descr="fig05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3150" y="1490663"/>
              <a:ext cx="4632325" cy="47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8" name="Rectangle 1"/>
            <p:cNvSpPr>
              <a:spLocks noChangeArrowheads="1"/>
            </p:cNvSpPr>
            <p:nvPr/>
          </p:nvSpPr>
          <p:spPr bwMode="auto">
            <a:xfrm>
              <a:off x="2873866" y="2151529"/>
              <a:ext cx="3738282" cy="3092824"/>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lgn="r">
                <a:spcBef>
                  <a:spcPct val="0"/>
                </a:spcBef>
                <a:buFontTx/>
                <a:buNone/>
              </a:pPr>
              <a:endParaRPr lang="en-US" altLang="en-US" sz="2400">
                <a:latin typeface="Times" charset="0"/>
              </a:endParaRPr>
            </a:p>
          </p:txBody>
        </p:sp>
      </p:grpSp>
      <p:grpSp>
        <p:nvGrpSpPr>
          <p:cNvPr id="4" name="Group 3"/>
          <p:cNvGrpSpPr>
            <a:grpSpLocks/>
          </p:cNvGrpSpPr>
          <p:nvPr/>
        </p:nvGrpSpPr>
        <p:grpSpPr bwMode="auto">
          <a:xfrm>
            <a:off x="4030663" y="2608263"/>
            <a:ext cx="2719387" cy="2465387"/>
            <a:chOff x="4031311" y="2608728"/>
            <a:chExt cx="2719114" cy="2464204"/>
          </a:xfrm>
        </p:grpSpPr>
        <p:sp>
          <p:nvSpPr>
            <p:cNvPr id="65545" name="Freeform 5"/>
            <p:cNvSpPr>
              <a:spLocks/>
            </p:cNvSpPr>
            <p:nvPr/>
          </p:nvSpPr>
          <p:spPr bwMode="auto">
            <a:xfrm>
              <a:off x="4031311" y="2894275"/>
              <a:ext cx="2250219" cy="2178657"/>
            </a:xfrm>
            <a:custGeom>
              <a:avLst/>
              <a:gdLst>
                <a:gd name="T0" fmla="*/ 0 w 2250219"/>
                <a:gd name="T1" fmla="*/ 2178657 h 2178657"/>
                <a:gd name="T2" fmla="*/ 652007 w 2250219"/>
                <a:gd name="T3" fmla="*/ 1789043 h 2178657"/>
                <a:gd name="T4" fmla="*/ 1105232 w 2250219"/>
                <a:gd name="T5" fmla="*/ 1415332 h 2178657"/>
                <a:gd name="T6" fmla="*/ 1717482 w 2250219"/>
                <a:gd name="T7" fmla="*/ 771276 h 2178657"/>
                <a:gd name="T8" fmla="*/ 2083242 w 2250219"/>
                <a:gd name="T9" fmla="*/ 270344 h 2178657"/>
                <a:gd name="T10" fmla="*/ 2250219 w 2250219"/>
                <a:gd name="T11" fmla="*/ 0 h 217865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50219" h="2178657">
                  <a:moveTo>
                    <a:pt x="0" y="2178657"/>
                  </a:moveTo>
                  <a:cubicBezTo>
                    <a:pt x="233901" y="2047460"/>
                    <a:pt x="467802" y="1916264"/>
                    <a:pt x="652007" y="1789043"/>
                  </a:cubicBezTo>
                  <a:cubicBezTo>
                    <a:pt x="836212" y="1661822"/>
                    <a:pt x="927653" y="1584960"/>
                    <a:pt x="1105232" y="1415332"/>
                  </a:cubicBezTo>
                  <a:cubicBezTo>
                    <a:pt x="1282811" y="1245704"/>
                    <a:pt x="1554480" y="962107"/>
                    <a:pt x="1717482" y="771276"/>
                  </a:cubicBezTo>
                  <a:cubicBezTo>
                    <a:pt x="1880484" y="580445"/>
                    <a:pt x="1994453" y="398890"/>
                    <a:pt x="2083242" y="270344"/>
                  </a:cubicBezTo>
                  <a:cubicBezTo>
                    <a:pt x="2172032" y="141798"/>
                    <a:pt x="2211125" y="70899"/>
                    <a:pt x="2250219" y="0"/>
                  </a:cubicBezTo>
                </a:path>
              </a:pathLst>
            </a:custGeom>
            <a:noFill/>
            <a:ln w="285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5546" name="TextBox 7"/>
            <p:cNvSpPr txBox="1">
              <a:spLocks noChangeArrowheads="1"/>
            </p:cNvSpPr>
            <p:nvPr/>
          </p:nvSpPr>
          <p:spPr bwMode="auto">
            <a:xfrm>
              <a:off x="6104966" y="2608728"/>
              <a:ext cx="6454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spcBef>
                  <a:spcPct val="0"/>
                </a:spcBef>
                <a:buFontTx/>
                <a:buNone/>
              </a:pPr>
              <a:r>
                <a:rPr lang="en-US" altLang="en-US" sz="1800" b="1" i="1"/>
                <a:t>RS</a:t>
              </a:r>
              <a:endParaRPr lang="en-US" altLang="en-US" sz="2400" b="1" i="1"/>
            </a:p>
          </p:txBody>
        </p:sp>
      </p:grpSp>
      <p:grpSp>
        <p:nvGrpSpPr>
          <p:cNvPr id="7" name="Group 6"/>
          <p:cNvGrpSpPr>
            <a:grpSpLocks/>
          </p:cNvGrpSpPr>
          <p:nvPr/>
        </p:nvGrpSpPr>
        <p:grpSpPr bwMode="auto">
          <a:xfrm>
            <a:off x="3213100" y="2317750"/>
            <a:ext cx="1990725" cy="1881188"/>
            <a:chOff x="3212327" y="2317375"/>
            <a:chExt cx="1991686" cy="1880914"/>
          </a:xfrm>
        </p:grpSpPr>
        <p:sp>
          <p:nvSpPr>
            <p:cNvPr id="65543" name="Freeform 4"/>
            <p:cNvSpPr>
              <a:spLocks/>
            </p:cNvSpPr>
            <p:nvPr/>
          </p:nvSpPr>
          <p:spPr bwMode="auto">
            <a:xfrm>
              <a:off x="3212327" y="2608028"/>
              <a:ext cx="1741336" cy="1590261"/>
            </a:xfrm>
            <a:custGeom>
              <a:avLst/>
              <a:gdLst>
                <a:gd name="T0" fmla="*/ 0 w 1741336"/>
                <a:gd name="T1" fmla="*/ 1590261 h 1590261"/>
                <a:gd name="T2" fmla="*/ 612250 w 1741336"/>
                <a:gd name="T3" fmla="*/ 1224501 h 1590261"/>
                <a:gd name="T4" fmla="*/ 1192696 w 1741336"/>
                <a:gd name="T5" fmla="*/ 723569 h 1590261"/>
                <a:gd name="T6" fmla="*/ 1574358 w 1741336"/>
                <a:gd name="T7" fmla="*/ 262393 h 1590261"/>
                <a:gd name="T8" fmla="*/ 1741336 w 1741336"/>
                <a:gd name="T9" fmla="*/ 0 h 15902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41336" h="1590261">
                  <a:moveTo>
                    <a:pt x="0" y="1590261"/>
                  </a:moveTo>
                  <a:cubicBezTo>
                    <a:pt x="206733" y="1479605"/>
                    <a:pt x="413467" y="1368950"/>
                    <a:pt x="612250" y="1224501"/>
                  </a:cubicBezTo>
                  <a:cubicBezTo>
                    <a:pt x="811033" y="1080052"/>
                    <a:pt x="1032345" y="883920"/>
                    <a:pt x="1192696" y="723569"/>
                  </a:cubicBezTo>
                  <a:cubicBezTo>
                    <a:pt x="1353047" y="563218"/>
                    <a:pt x="1482918" y="382988"/>
                    <a:pt x="1574358" y="262393"/>
                  </a:cubicBezTo>
                  <a:cubicBezTo>
                    <a:pt x="1665798" y="141798"/>
                    <a:pt x="1703567" y="70899"/>
                    <a:pt x="1741336" y="0"/>
                  </a:cubicBezTo>
                </a:path>
              </a:pathLst>
            </a:custGeom>
            <a:noFill/>
            <a:ln w="285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5544" name="TextBox 8"/>
            <p:cNvSpPr txBox="1">
              <a:spLocks noChangeArrowheads="1"/>
            </p:cNvSpPr>
            <p:nvPr/>
          </p:nvSpPr>
          <p:spPr bwMode="auto">
            <a:xfrm>
              <a:off x="4710955" y="2317375"/>
              <a:ext cx="4930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spcBef>
                  <a:spcPct val="0"/>
                </a:spcBef>
                <a:buFontTx/>
                <a:buNone/>
              </a:pPr>
              <a:r>
                <a:rPr lang="en-US" altLang="en-US" sz="1800" b="1" i="1"/>
                <a:t>RS</a:t>
              </a:r>
              <a:r>
                <a:rPr lang="en-US" altLang="en-US" sz="1800" b="1" baseline="30000"/>
                <a:t>*</a:t>
              </a:r>
              <a:endParaRPr lang="en-US" altLang="en-US" sz="2400" b="1" baseline="30000"/>
            </a:p>
          </p:txBody>
        </p:sp>
      </p:grpSp>
      <p:sp>
        <p:nvSpPr>
          <p:cNvPr id="10" name="TextBox 9"/>
          <p:cNvSpPr txBox="1">
            <a:spLocks noChangeArrowheads="1"/>
          </p:cNvSpPr>
          <p:nvPr/>
        </p:nvSpPr>
        <p:spPr bwMode="auto">
          <a:xfrm>
            <a:off x="134938" y="2622550"/>
            <a:ext cx="23669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spcBef>
                <a:spcPct val="0"/>
              </a:spcBef>
              <a:buFontTx/>
              <a:buNone/>
            </a:pPr>
            <a:r>
              <a:rPr lang="en-US" altLang="en-US" sz="2000" b="1">
                <a:solidFill>
                  <a:srgbClr val="FF0000"/>
                </a:solidFill>
              </a:rPr>
              <a:t>Assumption: Home is relatively abundant in labor and Foreign is relatively abundant in capital</a:t>
            </a:r>
            <a:endParaRPr lang="en-US" altLang="en-US" sz="2000" b="1"/>
          </a:p>
        </p:txBody>
      </p:sp>
    </p:spTree>
    <p:extLst>
      <p:ext uri="{BB962C8B-B14F-4D97-AF65-F5344CB8AC3E}">
        <p14:creationId xmlns:p14="http://schemas.microsoft.com/office/powerpoint/2010/main" val="17318526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nchor="ctr"/>
          <a:lstStyle/>
          <a:p>
            <a:pPr eaLnBrk="1" hangingPunct="1"/>
            <a:r>
              <a:rPr lang="en-US" altLang="en-US" sz="2800" smtClean="0"/>
              <a:t>Fig. 5-9:  Trade Leads to a Convergence of Relative Prices</a:t>
            </a:r>
          </a:p>
        </p:txBody>
      </p:sp>
      <p:pic>
        <p:nvPicPr>
          <p:cNvPr id="66563" name="Picture 6" descr="fig05_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3150" y="1490663"/>
            <a:ext cx="4632325" cy="47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5338763" y="4087813"/>
            <a:ext cx="18684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spcBef>
                <a:spcPct val="0"/>
              </a:spcBef>
              <a:buFontTx/>
              <a:buNone/>
            </a:pPr>
            <a:r>
              <a:rPr lang="en-US" altLang="en-US" sz="1800" b="1"/>
              <a:t>1: Autarky: Home</a:t>
            </a:r>
          </a:p>
        </p:txBody>
      </p:sp>
      <p:sp>
        <p:nvSpPr>
          <p:cNvPr id="8" name="TextBox 7"/>
          <p:cNvSpPr txBox="1">
            <a:spLocks noChangeArrowheads="1"/>
          </p:cNvSpPr>
          <p:nvPr/>
        </p:nvSpPr>
        <p:spPr bwMode="auto">
          <a:xfrm>
            <a:off x="3702050" y="2627313"/>
            <a:ext cx="12334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spcBef>
                <a:spcPct val="0"/>
              </a:spcBef>
              <a:buFontTx/>
              <a:buNone/>
            </a:pPr>
            <a:r>
              <a:rPr lang="en-US" altLang="en-US" sz="1800" b="1"/>
              <a:t>3: Autarky Foreign</a:t>
            </a:r>
          </a:p>
        </p:txBody>
      </p:sp>
      <p:sp>
        <p:nvSpPr>
          <p:cNvPr id="9" name="TextBox 8"/>
          <p:cNvSpPr txBox="1">
            <a:spLocks noChangeArrowheads="1"/>
          </p:cNvSpPr>
          <p:nvPr/>
        </p:nvSpPr>
        <p:spPr bwMode="auto">
          <a:xfrm>
            <a:off x="4657725" y="3163888"/>
            <a:ext cx="8413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Calibri" pitchFamily="34" charset="0"/>
              </a:defRPr>
            </a:lvl1pPr>
            <a:lvl2pPr marL="742950" indent="-285750" algn="l">
              <a:spcBef>
                <a:spcPct val="20000"/>
              </a:spcBef>
              <a:buChar char="–"/>
              <a:defRPr sz="2400">
                <a:solidFill>
                  <a:schemeClr val="tx1"/>
                </a:solidFill>
                <a:latin typeface="Calibri" pitchFamily="34" charset="0"/>
              </a:defRPr>
            </a:lvl2pPr>
            <a:lvl3pPr marL="1143000" indent="-228600" algn="l">
              <a:spcBef>
                <a:spcPct val="20000"/>
              </a:spcBef>
              <a:buChar char="•"/>
              <a:defRPr sz="2000">
                <a:solidFill>
                  <a:schemeClr val="tx1"/>
                </a:solidFill>
                <a:latin typeface="Calibri" pitchFamily="34" charset="0"/>
              </a:defRPr>
            </a:lvl3pPr>
            <a:lvl4pPr marL="1600200" indent="-228600" algn="l">
              <a:spcBef>
                <a:spcPct val="20000"/>
              </a:spcBef>
              <a:buChar char="–"/>
              <a:defRPr>
                <a:solidFill>
                  <a:schemeClr val="tx1"/>
                </a:solidFill>
                <a:latin typeface="Calibri" pitchFamily="34" charset="0"/>
              </a:defRPr>
            </a:lvl4pPr>
            <a:lvl5pPr marL="2057400" indent="-228600" algn="l">
              <a:spcBef>
                <a:spcPct val="20000"/>
              </a:spcBef>
              <a:buChar char="»"/>
              <a:defRPr>
                <a:solidFill>
                  <a:schemeClr val="tx1"/>
                </a:solidFill>
                <a:latin typeface="Calibri" pitchFamily="34" charset="0"/>
              </a:defRPr>
            </a:lvl5pPr>
            <a:lvl6pPr marL="2514600" indent="-228600" eaLnBrk="0" fontAlgn="base" hangingPunct="0">
              <a:spcBef>
                <a:spcPct val="20000"/>
              </a:spcBef>
              <a:spcAft>
                <a:spcPct val="0"/>
              </a:spcAft>
              <a:buChar char="»"/>
              <a:defRPr>
                <a:solidFill>
                  <a:schemeClr val="tx1"/>
                </a:solidFill>
                <a:latin typeface="Calibri" pitchFamily="34" charset="0"/>
              </a:defRPr>
            </a:lvl6pPr>
            <a:lvl7pPr marL="2971800" indent="-228600" eaLnBrk="0" fontAlgn="base" hangingPunct="0">
              <a:spcBef>
                <a:spcPct val="20000"/>
              </a:spcBef>
              <a:spcAft>
                <a:spcPct val="0"/>
              </a:spcAft>
              <a:buChar char="»"/>
              <a:defRPr>
                <a:solidFill>
                  <a:schemeClr val="tx1"/>
                </a:solidFill>
                <a:latin typeface="Calibri" pitchFamily="34" charset="0"/>
              </a:defRPr>
            </a:lvl7pPr>
            <a:lvl8pPr marL="3429000" indent="-228600" eaLnBrk="0" fontAlgn="base" hangingPunct="0">
              <a:spcBef>
                <a:spcPct val="20000"/>
              </a:spcBef>
              <a:spcAft>
                <a:spcPct val="0"/>
              </a:spcAft>
              <a:buChar char="»"/>
              <a:defRPr>
                <a:solidFill>
                  <a:schemeClr val="tx1"/>
                </a:solidFill>
                <a:latin typeface="Calibri" pitchFamily="34" charset="0"/>
              </a:defRPr>
            </a:lvl8pPr>
            <a:lvl9pPr marL="3886200" indent="-228600" eaLnBrk="0" fontAlgn="base" hangingPunct="0">
              <a:spcBef>
                <a:spcPct val="20000"/>
              </a:spcBef>
              <a:spcAft>
                <a:spcPct val="0"/>
              </a:spcAft>
              <a:buChar char="»"/>
              <a:defRPr>
                <a:solidFill>
                  <a:schemeClr val="tx1"/>
                </a:solidFill>
                <a:latin typeface="Calibri" pitchFamily="34" charset="0"/>
              </a:defRPr>
            </a:lvl9pPr>
          </a:lstStyle>
          <a:p>
            <a:pPr>
              <a:spcBef>
                <a:spcPct val="0"/>
              </a:spcBef>
              <a:buFontTx/>
              <a:buNone/>
            </a:pPr>
            <a:r>
              <a:rPr lang="en-US" altLang="en-US" sz="1800" b="1"/>
              <a:t>2: Free Trade</a:t>
            </a:r>
          </a:p>
        </p:txBody>
      </p:sp>
    </p:spTree>
    <p:extLst>
      <p:ext uri="{BB962C8B-B14F-4D97-AF65-F5344CB8AC3E}">
        <p14:creationId xmlns:p14="http://schemas.microsoft.com/office/powerpoint/2010/main" val="24284095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p:txBody>
          <a:bodyPr anchor="ctr"/>
          <a:lstStyle/>
          <a:p>
            <a:pPr eaLnBrk="1" hangingPunct="1"/>
            <a:r>
              <a:rPr lang="en-US" altLang="en-US" smtClean="0"/>
              <a:t>Factor Price Equalization</a:t>
            </a:r>
          </a:p>
        </p:txBody>
      </p:sp>
      <p:sp>
        <p:nvSpPr>
          <p:cNvPr id="79875" name="Rectangle 3"/>
          <p:cNvSpPr>
            <a:spLocks noGrp="1" noChangeArrowheads="1"/>
          </p:cNvSpPr>
          <p:nvPr>
            <p:ph type="body" idx="4294967295"/>
          </p:nvPr>
        </p:nvSpPr>
        <p:spPr/>
        <p:txBody>
          <a:bodyPr rIns="91440"/>
          <a:lstStyle/>
          <a:p>
            <a:pPr eaLnBrk="1" hangingPunct="1"/>
            <a:r>
              <a:rPr lang="en-US" altLang="en-US" sz="2400" b="1" smtClean="0">
                <a:solidFill>
                  <a:srgbClr val="FF0000"/>
                </a:solidFill>
              </a:rPr>
              <a:t>Unlike the Ricardian model, the Heckscher-Ohlin model predicts that factor prices will be equalized among countries that trade</a:t>
            </a:r>
            <a:r>
              <a:rPr lang="en-US" altLang="en-US" sz="2400" smtClean="0"/>
              <a:t>.</a:t>
            </a:r>
          </a:p>
          <a:p>
            <a:pPr eaLnBrk="1" hangingPunct="1"/>
            <a:r>
              <a:rPr lang="en-US" altLang="en-US" sz="2400" smtClean="0"/>
              <a:t>Free trade equalizes relative output prices.</a:t>
            </a:r>
          </a:p>
          <a:p>
            <a:pPr eaLnBrk="1" hangingPunct="1"/>
            <a:r>
              <a:rPr lang="en-US" altLang="en-US" sz="2400" smtClean="0"/>
              <a:t>Due to the connection between output prices and factor prices, factor prices are also equalized. </a:t>
            </a:r>
          </a:p>
          <a:p>
            <a:pPr eaLnBrk="1" hangingPunct="1"/>
            <a:r>
              <a:rPr lang="en-US" altLang="en-US" sz="2400" smtClean="0"/>
              <a:t>Trade increases the demand of goods produced by relatively abundant factors, indirectly increasing the demand of these factors, raising the prices of the relatively abundant factors.</a:t>
            </a:r>
          </a:p>
        </p:txBody>
      </p:sp>
    </p:spTree>
    <p:extLst>
      <p:ext uri="{BB962C8B-B14F-4D97-AF65-F5344CB8AC3E}">
        <p14:creationId xmlns:p14="http://schemas.microsoft.com/office/powerpoint/2010/main" val="1689555760"/>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p:txBody>
          <a:bodyPr anchor="ctr"/>
          <a:lstStyle/>
          <a:p>
            <a:pPr eaLnBrk="1" hangingPunct="1"/>
            <a:r>
              <a:rPr lang="en-US" altLang="en-US" smtClean="0"/>
              <a:t>Factor Price Equalization (cont.)</a:t>
            </a:r>
          </a:p>
        </p:txBody>
      </p:sp>
      <p:sp>
        <p:nvSpPr>
          <p:cNvPr id="80899" name="Rectangle 3"/>
          <p:cNvSpPr>
            <a:spLocks noGrp="1" noChangeArrowheads="1"/>
          </p:cNvSpPr>
          <p:nvPr>
            <p:ph type="body" idx="4294967295"/>
          </p:nvPr>
        </p:nvSpPr>
        <p:spPr/>
        <p:txBody>
          <a:bodyPr rIns="91440"/>
          <a:lstStyle/>
          <a:p>
            <a:pPr eaLnBrk="1" hangingPunct="1"/>
            <a:r>
              <a:rPr lang="en-US" altLang="en-US" sz="2400" smtClean="0"/>
              <a:t>In the real world, </a:t>
            </a:r>
            <a:r>
              <a:rPr lang="en-US" altLang="en-US" sz="2400" b="1" smtClean="0">
                <a:solidFill>
                  <a:srgbClr val="FF0000"/>
                </a:solidFill>
              </a:rPr>
              <a:t>factor prices are </a:t>
            </a:r>
            <a:r>
              <a:rPr lang="en-US" altLang="en-US" sz="2400" b="1" i="1" smtClean="0">
                <a:solidFill>
                  <a:srgbClr val="FF0000"/>
                </a:solidFill>
              </a:rPr>
              <a:t>not</a:t>
            </a:r>
            <a:r>
              <a:rPr lang="en-US" altLang="en-US" sz="2400" b="1" smtClean="0">
                <a:solidFill>
                  <a:srgbClr val="FF0000"/>
                </a:solidFill>
              </a:rPr>
              <a:t> equal across countries</a:t>
            </a:r>
            <a:r>
              <a:rPr lang="en-US" altLang="en-US" sz="2400" smtClean="0"/>
              <a:t>.</a:t>
            </a:r>
          </a:p>
          <a:p>
            <a:pPr eaLnBrk="1" hangingPunct="1"/>
            <a:r>
              <a:rPr lang="en-US" altLang="en-US" sz="2400" smtClean="0"/>
              <a:t>The model assumes that trading countries produce the same goods, but countries may produce different goods if their factor ratios radically differ.</a:t>
            </a:r>
          </a:p>
          <a:p>
            <a:pPr eaLnBrk="1" hangingPunct="1"/>
            <a:r>
              <a:rPr lang="en-US" altLang="en-US" sz="2400" smtClean="0"/>
              <a:t>The model also assumes that trading countries have the same technology, but different technologies could affect the productivities of factors and therefore the wages/rates paid to these factors.</a:t>
            </a:r>
          </a:p>
        </p:txBody>
      </p:sp>
    </p:spTree>
    <p:extLst>
      <p:ext uri="{BB962C8B-B14F-4D97-AF65-F5344CB8AC3E}">
        <p14:creationId xmlns:p14="http://schemas.microsoft.com/office/powerpoint/2010/main" val="491400457"/>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4"/>
          <p:cNvSpPr>
            <a:spLocks noGrp="1" noChangeArrowheads="1"/>
          </p:cNvSpPr>
          <p:nvPr>
            <p:ph type="title" idx="4294967295"/>
          </p:nvPr>
        </p:nvSpPr>
        <p:spPr/>
        <p:txBody>
          <a:bodyPr anchor="ctr"/>
          <a:lstStyle/>
          <a:p>
            <a:pPr eaLnBrk="1" hangingPunct="1"/>
            <a:r>
              <a:rPr lang="en-US" altLang="en-US" sz="2800" smtClean="0"/>
              <a:t>Table 5-1:  Comparative International Wage Rates (United States = 100)</a:t>
            </a:r>
          </a:p>
        </p:txBody>
      </p:sp>
      <p:pic>
        <p:nvPicPr>
          <p:cNvPr id="81923" name="Picture 6" descr="tbl05_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025" y="1563688"/>
            <a:ext cx="7218363" cy="3729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5400513"/>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anchor="ctr"/>
          <a:lstStyle/>
          <a:p>
            <a:pPr eaLnBrk="1" hangingPunct="1"/>
            <a:r>
              <a:rPr lang="en-US" altLang="en-US" smtClean="0"/>
              <a:t>Factor Price Equalization (cont.)</a:t>
            </a:r>
          </a:p>
        </p:txBody>
      </p:sp>
      <p:sp>
        <p:nvSpPr>
          <p:cNvPr id="82947" name="Rectangle 3"/>
          <p:cNvSpPr>
            <a:spLocks noGrp="1" noChangeArrowheads="1"/>
          </p:cNvSpPr>
          <p:nvPr>
            <p:ph type="body" idx="4294967295"/>
          </p:nvPr>
        </p:nvSpPr>
        <p:spPr/>
        <p:txBody>
          <a:bodyPr rIns="91440"/>
          <a:lstStyle/>
          <a:p>
            <a:pPr eaLnBrk="1" hangingPunct="1">
              <a:spcBef>
                <a:spcPct val="60000"/>
              </a:spcBef>
            </a:pPr>
            <a:r>
              <a:rPr lang="en-US" altLang="en-US" sz="2400" smtClean="0"/>
              <a:t>The model also ignores trade barriers and transportation costs, which may prevent output prices and thus factor prices from equalizing.</a:t>
            </a:r>
          </a:p>
          <a:p>
            <a:pPr eaLnBrk="1" hangingPunct="1">
              <a:spcBef>
                <a:spcPct val="60000"/>
              </a:spcBef>
            </a:pPr>
            <a:r>
              <a:rPr lang="en-US" altLang="en-US" sz="2400" smtClean="0"/>
              <a:t>The model predicts outcomes for the long run, but after an economy liberalizes trade, factors of production may not quickly move to the industries that intensively use abundant factors.</a:t>
            </a:r>
          </a:p>
          <a:p>
            <a:pPr lvl="1" eaLnBrk="1" hangingPunct="1">
              <a:spcBef>
                <a:spcPct val="40000"/>
              </a:spcBef>
            </a:pPr>
            <a:r>
              <a:rPr lang="en-US" altLang="en-US" sz="2000" smtClean="0"/>
              <a:t>In the short run, the productivity of factors will be determined by their use in their current industry, so that their wage/rental rate may vary across countries. </a:t>
            </a:r>
          </a:p>
        </p:txBody>
      </p:sp>
    </p:spTree>
    <p:extLst>
      <p:ext uri="{BB962C8B-B14F-4D97-AF65-F5344CB8AC3E}">
        <p14:creationId xmlns:p14="http://schemas.microsoft.com/office/powerpoint/2010/main" val="3295826770"/>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anchor="ctr"/>
          <a:lstStyle/>
          <a:p>
            <a:pPr eaLnBrk="1" hangingPunct="1"/>
            <a:r>
              <a:rPr lang="en-US" altLang="en-US" sz="2800" smtClean="0"/>
              <a:t>Does Trade Increase Income Inequality?</a:t>
            </a:r>
          </a:p>
        </p:txBody>
      </p:sp>
      <p:sp>
        <p:nvSpPr>
          <p:cNvPr id="83971" name="Rectangle 3"/>
          <p:cNvSpPr>
            <a:spLocks noGrp="1" noChangeArrowheads="1"/>
          </p:cNvSpPr>
          <p:nvPr>
            <p:ph type="body" idx="4294967295"/>
          </p:nvPr>
        </p:nvSpPr>
        <p:spPr/>
        <p:txBody>
          <a:bodyPr rIns="91440"/>
          <a:lstStyle/>
          <a:p>
            <a:pPr eaLnBrk="1" hangingPunct="1">
              <a:spcBef>
                <a:spcPct val="50000"/>
              </a:spcBef>
            </a:pPr>
            <a:r>
              <a:rPr lang="en-US" altLang="en-US" sz="2400" smtClean="0"/>
              <a:t>Over the last 40 years, countries like South Korea, Mexico, and China have exported to the U.S. goods intensive in unskilled labor (ex., clothing, shoes, toys, assembled goods).</a:t>
            </a:r>
          </a:p>
          <a:p>
            <a:pPr eaLnBrk="1" hangingPunct="1">
              <a:spcBef>
                <a:spcPct val="50000"/>
              </a:spcBef>
            </a:pPr>
            <a:r>
              <a:rPr lang="en-US" altLang="en-US" sz="2400" smtClean="0"/>
              <a:t>At the same time, income inequality has increased in the U.S., as wages of unskilled workers have grown slowly compared to those of skilled workers.</a:t>
            </a:r>
          </a:p>
          <a:p>
            <a:pPr eaLnBrk="1" hangingPunct="1">
              <a:spcBef>
                <a:spcPct val="50000"/>
              </a:spcBef>
            </a:pPr>
            <a:r>
              <a:rPr lang="en-US" altLang="en-US" sz="2400" smtClean="0"/>
              <a:t>Did the former trend cause the latter trend?</a:t>
            </a:r>
          </a:p>
        </p:txBody>
      </p:sp>
    </p:spTree>
    <p:extLst>
      <p:ext uri="{BB962C8B-B14F-4D97-AF65-F5344CB8AC3E}">
        <p14:creationId xmlns:p14="http://schemas.microsoft.com/office/powerpoint/2010/main" val="2813970869"/>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p:txBody>
          <a:bodyPr anchor="ctr"/>
          <a:lstStyle/>
          <a:p>
            <a:pPr eaLnBrk="1" hangingPunct="1"/>
            <a:r>
              <a:rPr lang="en-US" altLang="en-US" sz="2800" smtClean="0"/>
              <a:t>Does Trade Increase </a:t>
            </a:r>
            <a:br>
              <a:rPr lang="en-US" altLang="en-US" sz="2800" smtClean="0"/>
            </a:br>
            <a:r>
              <a:rPr lang="en-US" altLang="en-US" sz="2800" smtClean="0"/>
              <a:t>Income Inequality? (cont.)</a:t>
            </a:r>
          </a:p>
        </p:txBody>
      </p:sp>
      <p:sp>
        <p:nvSpPr>
          <p:cNvPr id="84995" name="Rectangle 3"/>
          <p:cNvSpPr>
            <a:spLocks noGrp="1" noChangeArrowheads="1"/>
          </p:cNvSpPr>
          <p:nvPr>
            <p:ph type="body" idx="4294967295"/>
          </p:nvPr>
        </p:nvSpPr>
        <p:spPr/>
        <p:txBody>
          <a:bodyPr rIns="91440"/>
          <a:lstStyle/>
          <a:p>
            <a:pPr marL="533400" indent="-533400" eaLnBrk="1" hangingPunct="1">
              <a:spcBef>
                <a:spcPct val="50000"/>
              </a:spcBef>
            </a:pPr>
            <a:r>
              <a:rPr lang="en-US" altLang="en-US" sz="2400" smtClean="0"/>
              <a:t>The Heckscher-Ohlin model predicts that owners of relatively abundant factors will gain from trade and owners of relatively scarce factors will lose from trade.</a:t>
            </a:r>
          </a:p>
          <a:p>
            <a:pPr marL="914400" lvl="1" indent="-457200" eaLnBrk="1" hangingPunct="1">
              <a:spcBef>
                <a:spcPct val="50000"/>
              </a:spcBef>
            </a:pPr>
            <a:r>
              <a:rPr lang="en-US" altLang="en-US" sz="2000" smtClean="0"/>
              <a:t>Little evidence supporting this prediction exists.</a:t>
            </a:r>
          </a:p>
          <a:p>
            <a:pPr marL="533400" indent="-533400" eaLnBrk="1" hangingPunct="1">
              <a:spcBef>
                <a:spcPct val="50000"/>
              </a:spcBef>
              <a:buFont typeface="Times" charset="0"/>
              <a:buAutoNum type="arabicPeriod"/>
            </a:pPr>
            <a:r>
              <a:rPr lang="en-US" altLang="en-US" sz="2400" smtClean="0"/>
              <a:t>According to the model, a change in the distribution of income occurs through changes in output prices, but there is no evidence of a change in the prices of skill-intensive goods relative to prices of unskilled-intensive goods.</a:t>
            </a:r>
          </a:p>
        </p:txBody>
      </p:sp>
    </p:spTree>
    <p:extLst>
      <p:ext uri="{BB962C8B-B14F-4D97-AF65-F5344CB8AC3E}">
        <p14:creationId xmlns:p14="http://schemas.microsoft.com/office/powerpoint/2010/main" val="2868777919"/>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p:txBody>
          <a:bodyPr anchor="ctr"/>
          <a:lstStyle/>
          <a:p>
            <a:pPr eaLnBrk="1" hangingPunct="1"/>
            <a:r>
              <a:rPr lang="en-US" altLang="en-US" sz="2800" smtClean="0"/>
              <a:t>Does Trade Increase </a:t>
            </a:r>
            <a:br>
              <a:rPr lang="en-US" altLang="en-US" sz="2800" smtClean="0"/>
            </a:br>
            <a:r>
              <a:rPr lang="en-US" altLang="en-US" sz="2800" smtClean="0"/>
              <a:t>Income Inequality? (cont.)</a:t>
            </a:r>
          </a:p>
        </p:txBody>
      </p:sp>
      <p:sp>
        <p:nvSpPr>
          <p:cNvPr id="86019" name="Rectangle 3"/>
          <p:cNvSpPr>
            <a:spLocks noGrp="1" noChangeArrowheads="1"/>
          </p:cNvSpPr>
          <p:nvPr>
            <p:ph type="body" idx="4294967295"/>
          </p:nvPr>
        </p:nvSpPr>
        <p:spPr/>
        <p:txBody>
          <a:bodyPr rIns="91440"/>
          <a:lstStyle/>
          <a:p>
            <a:pPr marL="533400" indent="-533400" eaLnBrk="1" hangingPunct="1">
              <a:buFont typeface="Times" charset="0"/>
              <a:buAutoNum type="arabicPeriod" startAt="2"/>
            </a:pPr>
            <a:r>
              <a:rPr lang="en-US" altLang="en-US" sz="2400" smtClean="0"/>
              <a:t>According to the model, </a:t>
            </a:r>
            <a:r>
              <a:rPr lang="en-US" altLang="en-US" sz="2400" b="1" smtClean="0">
                <a:solidFill>
                  <a:srgbClr val="FF0000"/>
                </a:solidFill>
              </a:rPr>
              <a:t>wages of unskilled workers should increase in unskilled labor abundant countries relative to wages of skilled labor, but in some cases the reverse has occurred</a:t>
            </a:r>
            <a:r>
              <a:rPr lang="en-US" altLang="en-US" sz="2400" smtClean="0"/>
              <a:t>: </a:t>
            </a:r>
          </a:p>
          <a:p>
            <a:pPr marL="914400" lvl="1" indent="-457200" eaLnBrk="1" hangingPunct="1"/>
            <a:r>
              <a:rPr lang="en-US" altLang="en-US" sz="2000" smtClean="0"/>
              <a:t>Wages of skilled labor have increased more rapidly in Mexico than wages of unskilled labor.  </a:t>
            </a:r>
          </a:p>
          <a:p>
            <a:pPr marL="1295400" lvl="2" indent="-381000" eaLnBrk="1" hangingPunct="1"/>
            <a:r>
              <a:rPr lang="en-US" altLang="en-US" sz="1800" smtClean="0"/>
              <a:t>But compared to the U.S. and Canada, Mexico is supposed to be abundant in unskilled workers.</a:t>
            </a:r>
          </a:p>
          <a:p>
            <a:pPr marL="533400" indent="-533400" eaLnBrk="1" hangingPunct="1">
              <a:spcBef>
                <a:spcPct val="60000"/>
              </a:spcBef>
              <a:buFont typeface="Times" charset="0"/>
              <a:buAutoNum type="arabicPeriod" startAt="3"/>
            </a:pPr>
            <a:r>
              <a:rPr lang="en-US" altLang="en-US" sz="2400" smtClean="0"/>
              <a:t>Even if the model were exactly correct, trade is a small fraction of the U.S. economy, so its effects on U.S. prices and wages prices should be small. </a:t>
            </a:r>
          </a:p>
        </p:txBody>
      </p:sp>
    </p:spTree>
    <p:extLst>
      <p:ext uri="{BB962C8B-B14F-4D97-AF65-F5344CB8AC3E}">
        <p14:creationId xmlns:p14="http://schemas.microsoft.com/office/powerpoint/2010/main" val="276656163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Presentations</a:t>
            </a:r>
            <a:r>
              <a:rPr lang="it-IT" dirty="0" smtClean="0"/>
              <a:t> </a:t>
            </a:r>
            <a:r>
              <a:rPr lang="it-IT" dirty="0" err="1" smtClean="0"/>
              <a:t>Brexit</a:t>
            </a:r>
            <a:endParaRPr lang="en-GB" dirty="0"/>
          </a:p>
        </p:txBody>
      </p:sp>
      <p:sp>
        <p:nvSpPr>
          <p:cNvPr id="3" name="Segnaposto contenuto 2"/>
          <p:cNvSpPr>
            <a:spLocks noGrp="1"/>
          </p:cNvSpPr>
          <p:nvPr>
            <p:ph idx="1"/>
          </p:nvPr>
        </p:nvSpPr>
        <p:spPr>
          <a:xfrm>
            <a:off x="318356" y="1268760"/>
            <a:ext cx="8507288" cy="5257800"/>
          </a:xfrm>
        </p:spPr>
        <p:txBody>
          <a:bodyPr>
            <a:normAutofit fontScale="85000" lnSpcReduction="20000"/>
          </a:bodyPr>
          <a:lstStyle/>
          <a:p>
            <a:r>
              <a:rPr lang="it-IT" dirty="0" err="1" smtClean="0"/>
              <a:t>Every</a:t>
            </a:r>
            <a:r>
              <a:rPr lang="it-IT" dirty="0" smtClean="0"/>
              <a:t> </a:t>
            </a:r>
            <a:r>
              <a:rPr lang="it-IT" dirty="0" err="1" smtClean="0"/>
              <a:t>presentation</a:t>
            </a:r>
            <a:r>
              <a:rPr lang="it-IT" dirty="0" smtClean="0"/>
              <a:t> 20 minutes</a:t>
            </a:r>
          </a:p>
          <a:p>
            <a:pPr marL="800100" lvl="1" indent="-342900">
              <a:spcAft>
                <a:spcPts val="1200"/>
              </a:spcAft>
              <a:buFont typeface="Wingdings" panose="05000000000000000000" pitchFamily="2" charset="2"/>
              <a:buChar char="Ø"/>
            </a:pPr>
            <a:r>
              <a:rPr lang="it-IT" dirty="0" smtClean="0"/>
              <a:t>Data:</a:t>
            </a:r>
          </a:p>
          <a:p>
            <a:pPr marL="800100" lvl="1" indent="-342900">
              <a:spcAft>
                <a:spcPts val="1200"/>
              </a:spcAft>
              <a:buFont typeface="Wingdings" panose="05000000000000000000" pitchFamily="2" charset="2"/>
              <a:buChar char="Ø"/>
            </a:pPr>
            <a:r>
              <a:rPr lang="it-IT" b="1" dirty="0" smtClean="0">
                <a:latin typeface="Georgia" panose="02040502050405020303" pitchFamily="18" charset="0"/>
              </a:rPr>
              <a:t>ITC, Export </a:t>
            </a:r>
            <a:r>
              <a:rPr lang="it-IT" b="1" dirty="0" err="1" smtClean="0">
                <a:latin typeface="Georgia" panose="02040502050405020303" pitchFamily="18" charset="0"/>
              </a:rPr>
              <a:t>potential</a:t>
            </a:r>
            <a:r>
              <a:rPr lang="it-IT" b="1" dirty="0" smtClean="0">
                <a:latin typeface="Georgia" panose="02040502050405020303" pitchFamily="18" charset="0"/>
              </a:rPr>
              <a:t> </a:t>
            </a:r>
            <a:r>
              <a:rPr lang="it-IT" b="1" dirty="0" err="1" smtClean="0">
                <a:latin typeface="Georgia" panose="02040502050405020303" pitchFamily="18" charset="0"/>
              </a:rPr>
              <a:t>map</a:t>
            </a:r>
            <a:r>
              <a:rPr lang="it-IT" b="1" dirty="0" smtClean="0">
                <a:latin typeface="Georgia" panose="02040502050405020303" pitchFamily="18" charset="0"/>
              </a:rPr>
              <a:t>, </a:t>
            </a:r>
            <a:r>
              <a:rPr lang="en-GB" dirty="0">
                <a:hlinkClick r:id="rId2"/>
              </a:rPr>
              <a:t>https://exportpotential.intracen.org/#/home</a:t>
            </a:r>
            <a:endParaRPr lang="it-IT" b="1" dirty="0" smtClean="0">
              <a:latin typeface="Georgia" panose="02040502050405020303" pitchFamily="18" charset="0"/>
            </a:endParaRPr>
          </a:p>
          <a:p>
            <a:pPr marL="800100" lvl="1" indent="-342900">
              <a:spcAft>
                <a:spcPts val="1200"/>
              </a:spcAft>
              <a:buFont typeface="Wingdings" panose="05000000000000000000" pitchFamily="2" charset="2"/>
              <a:buChar char="Ø"/>
            </a:pPr>
            <a:r>
              <a:rPr lang="it-IT" b="1" dirty="0" err="1" smtClean="0">
                <a:latin typeface="Georgia" panose="02040502050405020303" pitchFamily="18" charset="0"/>
              </a:rPr>
              <a:t>Cepii</a:t>
            </a:r>
            <a:r>
              <a:rPr lang="it-IT" b="1" dirty="0" smtClean="0">
                <a:latin typeface="Georgia" panose="02040502050405020303" pitchFamily="18" charset="0"/>
              </a:rPr>
              <a:t>,</a:t>
            </a:r>
            <a:r>
              <a:rPr lang="it-IT" dirty="0" smtClean="0">
                <a:latin typeface="Georgia" panose="02040502050405020303" pitchFamily="18" charset="0"/>
              </a:rPr>
              <a:t> </a:t>
            </a:r>
            <a:r>
              <a:rPr lang="en-GB" dirty="0">
                <a:hlinkClick r:id="rId3"/>
              </a:rPr>
              <a:t>http://www.cepii.fr/CEPII/en/bdd_modele/presentation.asp?id=30</a:t>
            </a:r>
            <a:endParaRPr lang="it-IT" dirty="0" smtClean="0">
              <a:latin typeface="Georgia" panose="02040502050405020303" pitchFamily="18" charset="0"/>
            </a:endParaRPr>
          </a:p>
          <a:p>
            <a:pPr marL="800100" lvl="1" indent="-342900">
              <a:spcAft>
                <a:spcPts val="1200"/>
              </a:spcAft>
              <a:buFont typeface="Wingdings" panose="05000000000000000000" pitchFamily="2" charset="2"/>
              <a:buChar char="Ø"/>
            </a:pPr>
            <a:r>
              <a:rPr lang="it-IT" dirty="0" smtClean="0">
                <a:latin typeface="Georgia" panose="02040502050405020303" pitchFamily="18" charset="0"/>
              </a:rPr>
              <a:t>«</a:t>
            </a:r>
            <a:r>
              <a:rPr lang="it-IT" b="1" dirty="0" smtClean="0">
                <a:latin typeface="Georgia" panose="02040502050405020303" pitchFamily="18" charset="0"/>
              </a:rPr>
              <a:t>The </a:t>
            </a:r>
            <a:r>
              <a:rPr lang="it-IT" b="1" dirty="0">
                <a:latin typeface="Georgia" panose="02040502050405020303" pitchFamily="18" charset="0"/>
              </a:rPr>
              <a:t>Atlas of </a:t>
            </a:r>
            <a:r>
              <a:rPr lang="it-IT" b="1" dirty="0" err="1">
                <a:latin typeface="Georgia" panose="02040502050405020303" pitchFamily="18" charset="0"/>
              </a:rPr>
              <a:t>Economic</a:t>
            </a:r>
            <a:r>
              <a:rPr lang="it-IT" b="1" dirty="0">
                <a:latin typeface="Georgia" panose="02040502050405020303" pitchFamily="18" charset="0"/>
              </a:rPr>
              <a:t> </a:t>
            </a:r>
            <a:r>
              <a:rPr lang="it-IT" b="1" dirty="0" err="1">
                <a:latin typeface="Georgia" panose="02040502050405020303" pitchFamily="18" charset="0"/>
              </a:rPr>
              <a:t>Complexity</a:t>
            </a:r>
            <a:r>
              <a:rPr lang="it-IT" dirty="0">
                <a:latin typeface="Georgia" panose="02040502050405020303" pitchFamily="18" charset="0"/>
              </a:rPr>
              <a:t>» di Harvard:</a:t>
            </a:r>
          </a:p>
          <a:p>
            <a:pPr marL="1257300" lvl="2" indent="-342900">
              <a:spcAft>
                <a:spcPts val="600"/>
              </a:spcAft>
              <a:buFont typeface="Courier New" panose="02070309020205020404" pitchFamily="49" charset="0"/>
              <a:buChar char="o"/>
            </a:pPr>
            <a:r>
              <a:rPr lang="it-IT" sz="1600" dirty="0">
                <a:latin typeface="Georgia" panose="02040502050405020303" pitchFamily="18" charset="0"/>
                <a:hlinkClick r:id="rId4"/>
              </a:rPr>
              <a:t>atlas.cid.harvard.edu</a:t>
            </a:r>
            <a:endParaRPr lang="it-IT" sz="1600" dirty="0">
              <a:latin typeface="Georgia" panose="02040502050405020303" pitchFamily="18" charset="0"/>
            </a:endParaRPr>
          </a:p>
          <a:p>
            <a:pPr marL="1257300" lvl="2" indent="-342900">
              <a:spcAft>
                <a:spcPts val="600"/>
              </a:spcAft>
              <a:buFont typeface="Courier New" panose="02070309020205020404" pitchFamily="49" charset="0"/>
              <a:buChar char="o"/>
            </a:pPr>
            <a:r>
              <a:rPr lang="it-IT" sz="1600" dirty="0">
                <a:latin typeface="Georgia" panose="02040502050405020303" pitchFamily="18" charset="0"/>
                <a:hlinkClick r:id="rId5"/>
              </a:rPr>
              <a:t>globe.cid.harvard.edu</a:t>
            </a:r>
            <a:r>
              <a:rPr lang="it-IT" sz="1600" dirty="0">
                <a:latin typeface="Georgia" panose="02040502050405020303" pitchFamily="18" charset="0"/>
              </a:rPr>
              <a:t> </a:t>
            </a:r>
          </a:p>
          <a:p>
            <a:pPr marL="800100" lvl="1" indent="-342900">
              <a:spcAft>
                <a:spcPts val="1200"/>
              </a:spcAft>
              <a:buFont typeface="Wingdings" panose="05000000000000000000" pitchFamily="2" charset="2"/>
              <a:buChar char="Ø"/>
            </a:pPr>
            <a:r>
              <a:rPr lang="it-IT" dirty="0">
                <a:latin typeface="Georgia" panose="02040502050405020303" pitchFamily="18" charset="0"/>
              </a:rPr>
              <a:t>«</a:t>
            </a:r>
            <a:r>
              <a:rPr lang="it-IT" b="1" dirty="0">
                <a:latin typeface="Georgia" panose="02040502050405020303" pitchFamily="18" charset="0"/>
              </a:rPr>
              <a:t>Global </a:t>
            </a:r>
            <a:r>
              <a:rPr lang="it-IT" b="1" dirty="0" err="1">
                <a:latin typeface="Georgia" panose="02040502050405020303" pitchFamily="18" charset="0"/>
              </a:rPr>
              <a:t>Economic</a:t>
            </a:r>
            <a:r>
              <a:rPr lang="it-IT" b="1" dirty="0">
                <a:latin typeface="Georgia" panose="02040502050405020303" pitchFamily="18" charset="0"/>
              </a:rPr>
              <a:t> Dynamics</a:t>
            </a:r>
            <a:r>
              <a:rPr lang="it-IT" dirty="0">
                <a:latin typeface="Georgia" panose="02040502050405020303" pitchFamily="18" charset="0"/>
              </a:rPr>
              <a:t>» di Bertelsmann-</a:t>
            </a:r>
            <a:r>
              <a:rPr lang="it-IT" dirty="0" err="1">
                <a:latin typeface="Georgia" panose="02040502050405020303" pitchFamily="18" charset="0"/>
              </a:rPr>
              <a:t>Stiftung</a:t>
            </a:r>
            <a:r>
              <a:rPr lang="it-IT" dirty="0">
                <a:latin typeface="Georgia" panose="02040502050405020303" pitchFamily="18" charset="0"/>
              </a:rPr>
              <a:t>:</a:t>
            </a:r>
          </a:p>
          <a:p>
            <a:pPr marL="1257300" lvl="2" indent="-342900">
              <a:spcAft>
                <a:spcPts val="600"/>
              </a:spcAft>
              <a:buFont typeface="Courier New" panose="02070309020205020404" pitchFamily="49" charset="0"/>
              <a:buChar char="o"/>
            </a:pPr>
            <a:r>
              <a:rPr lang="it-IT" sz="1600" dirty="0">
                <a:latin typeface="Georgia" panose="02040502050405020303" pitchFamily="18" charset="0"/>
                <a:hlinkClick r:id="rId6"/>
              </a:rPr>
              <a:t>viz.ged-project.de</a:t>
            </a:r>
            <a:r>
              <a:rPr lang="it-IT" sz="1600" dirty="0">
                <a:latin typeface="Georgia" panose="02040502050405020303" pitchFamily="18" charset="0"/>
              </a:rPr>
              <a:t>  </a:t>
            </a:r>
          </a:p>
          <a:p>
            <a:endParaRPr lang="en-GB" dirty="0"/>
          </a:p>
        </p:txBody>
      </p:sp>
    </p:spTree>
    <p:extLst>
      <p:ext uri="{BB962C8B-B14F-4D97-AF65-F5344CB8AC3E}">
        <p14:creationId xmlns:p14="http://schemas.microsoft.com/office/powerpoint/2010/main" val="11972048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p:txBody>
          <a:bodyPr anchor="ctr"/>
          <a:lstStyle/>
          <a:p>
            <a:pPr eaLnBrk="1" hangingPunct="1"/>
            <a:r>
              <a:rPr lang="en-US" altLang="en-US" smtClean="0"/>
              <a:t>Trade and Income Distribution</a:t>
            </a:r>
          </a:p>
        </p:txBody>
      </p:sp>
      <p:sp>
        <p:nvSpPr>
          <p:cNvPr id="87043" name="Rectangle 3"/>
          <p:cNvSpPr>
            <a:spLocks noGrp="1" noChangeArrowheads="1"/>
          </p:cNvSpPr>
          <p:nvPr>
            <p:ph type="body" idx="4294967295"/>
          </p:nvPr>
        </p:nvSpPr>
        <p:spPr/>
        <p:txBody>
          <a:bodyPr rIns="91440"/>
          <a:lstStyle/>
          <a:p>
            <a:pPr eaLnBrk="1" hangingPunct="1">
              <a:lnSpc>
                <a:spcPct val="90000"/>
              </a:lnSpc>
            </a:pPr>
            <a:r>
              <a:rPr lang="en-US" altLang="en-US" sz="2400" smtClean="0"/>
              <a:t>Changes in income distribution occur with every economic change, not only international trade.</a:t>
            </a:r>
          </a:p>
          <a:p>
            <a:pPr lvl="1" eaLnBrk="1" hangingPunct="1">
              <a:lnSpc>
                <a:spcPct val="90000"/>
              </a:lnSpc>
            </a:pPr>
            <a:r>
              <a:rPr lang="en-US" altLang="en-US" sz="2000" smtClean="0"/>
              <a:t>Changes in technology, changes in consumer preferences, exhaustion of resources and discovery of new ones all affect income distribution.</a:t>
            </a:r>
          </a:p>
          <a:p>
            <a:pPr lvl="1" eaLnBrk="1" hangingPunct="1">
              <a:lnSpc>
                <a:spcPct val="90000"/>
              </a:lnSpc>
            </a:pPr>
            <a:r>
              <a:rPr lang="en-US" altLang="en-US" sz="2000" smtClean="0"/>
              <a:t>Economists put most of the blame on technological change and the resulting premium paid on education as the major cause of increasing income inequality in the US.</a:t>
            </a:r>
          </a:p>
          <a:p>
            <a:pPr eaLnBrk="1" hangingPunct="1">
              <a:lnSpc>
                <a:spcPct val="90000"/>
              </a:lnSpc>
              <a:spcBef>
                <a:spcPct val="60000"/>
              </a:spcBef>
            </a:pPr>
            <a:r>
              <a:rPr lang="en-US" altLang="en-US" sz="2400" smtClean="0"/>
              <a:t>It would be better to compensate the losers from trade (or any economic change) than prohibit trade.</a:t>
            </a:r>
          </a:p>
          <a:p>
            <a:pPr lvl="1" eaLnBrk="1" hangingPunct="1">
              <a:lnSpc>
                <a:spcPct val="90000"/>
              </a:lnSpc>
            </a:pPr>
            <a:r>
              <a:rPr lang="en-US" altLang="en-US" sz="2000" smtClean="0"/>
              <a:t>The economy as a whole does benefit from trade.</a:t>
            </a:r>
          </a:p>
        </p:txBody>
      </p:sp>
    </p:spTree>
    <p:extLst>
      <p:ext uri="{BB962C8B-B14F-4D97-AF65-F5344CB8AC3E}">
        <p14:creationId xmlns:p14="http://schemas.microsoft.com/office/powerpoint/2010/main" val="3126338249"/>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anchor="ctr">
            <a:normAutofit fontScale="90000"/>
          </a:bodyPr>
          <a:lstStyle/>
          <a:p>
            <a:pPr eaLnBrk="1" hangingPunct="1"/>
            <a:r>
              <a:rPr lang="en-US" altLang="en-US" smtClean="0"/>
              <a:t>Trade and Income Distribution (cont.)</a:t>
            </a:r>
          </a:p>
        </p:txBody>
      </p:sp>
      <p:sp>
        <p:nvSpPr>
          <p:cNvPr id="88067" name="Rectangle 3"/>
          <p:cNvSpPr>
            <a:spLocks noGrp="1" noChangeArrowheads="1"/>
          </p:cNvSpPr>
          <p:nvPr>
            <p:ph type="body" idx="4294967295"/>
          </p:nvPr>
        </p:nvSpPr>
        <p:spPr/>
        <p:txBody>
          <a:bodyPr rIns="91440">
            <a:normAutofit fontScale="92500"/>
          </a:bodyPr>
          <a:lstStyle/>
          <a:p>
            <a:pPr eaLnBrk="1" hangingPunct="1">
              <a:lnSpc>
                <a:spcPct val="90000"/>
              </a:lnSpc>
            </a:pPr>
            <a:r>
              <a:rPr lang="en-US" altLang="en-US" smtClean="0"/>
              <a:t>There is a political bias in trade politics: potential losers from trade are better politically organized than the winners from trade.</a:t>
            </a:r>
          </a:p>
          <a:p>
            <a:pPr lvl="1" eaLnBrk="1" hangingPunct="1">
              <a:lnSpc>
                <a:spcPct val="90000"/>
              </a:lnSpc>
            </a:pPr>
            <a:r>
              <a:rPr lang="en-US" altLang="en-US" smtClean="0"/>
              <a:t>Losses are usually concentrated among a few, but gains are usually dispersed among many.</a:t>
            </a:r>
          </a:p>
          <a:p>
            <a:pPr lvl="1" eaLnBrk="1" hangingPunct="1">
              <a:lnSpc>
                <a:spcPct val="90000"/>
              </a:lnSpc>
            </a:pPr>
            <a:r>
              <a:rPr lang="en-US" altLang="en-US" smtClean="0"/>
              <a:t>Each of you pays about $8/year to restrict imports of sugar, and the total cost of this policy is about $2 billion/year.</a:t>
            </a:r>
          </a:p>
          <a:p>
            <a:pPr lvl="1" eaLnBrk="1" hangingPunct="1">
              <a:lnSpc>
                <a:spcPct val="90000"/>
              </a:lnSpc>
            </a:pPr>
            <a:r>
              <a:rPr lang="en-US" altLang="en-US" smtClean="0"/>
              <a:t>The benefits of this program total about $1 billion, but this amount goes to relatively few sugar producers.</a:t>
            </a:r>
          </a:p>
        </p:txBody>
      </p:sp>
    </p:spTree>
    <p:extLst>
      <p:ext uri="{BB962C8B-B14F-4D97-AF65-F5344CB8AC3E}">
        <p14:creationId xmlns:p14="http://schemas.microsoft.com/office/powerpoint/2010/main" val="2067007302"/>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eaLnBrk="1" hangingPunct="1"/>
            <a:r>
              <a:rPr lang="en-US" altLang="it-IT" sz="4800" u="sng" dirty="0" smtClean="0"/>
              <a:t>Strong</a:t>
            </a:r>
            <a:r>
              <a:rPr lang="en-US" altLang="it-IT" sz="3600" dirty="0" smtClean="0"/>
              <a:t> … Assumptions</a:t>
            </a:r>
          </a:p>
        </p:txBody>
      </p:sp>
      <p:sp>
        <p:nvSpPr>
          <p:cNvPr id="7171" name="Rectangle 3"/>
          <p:cNvSpPr>
            <a:spLocks noGrp="1" noChangeArrowheads="1"/>
          </p:cNvSpPr>
          <p:nvPr>
            <p:ph type="body" idx="4294967295"/>
          </p:nvPr>
        </p:nvSpPr>
        <p:spPr/>
        <p:txBody>
          <a:bodyPr/>
          <a:lstStyle/>
          <a:p>
            <a:pPr eaLnBrk="1" hangingPunct="1">
              <a:lnSpc>
                <a:spcPct val="90000"/>
              </a:lnSpc>
            </a:pPr>
            <a:endParaRPr lang="en-US" altLang="it-IT" smtClean="0"/>
          </a:p>
          <a:p>
            <a:pPr eaLnBrk="1" hangingPunct="1">
              <a:lnSpc>
                <a:spcPct val="90000"/>
              </a:lnSpc>
            </a:pPr>
            <a:r>
              <a:rPr lang="en-US" altLang="it-IT" smtClean="0"/>
              <a:t>Perfect competition</a:t>
            </a:r>
          </a:p>
          <a:p>
            <a:pPr eaLnBrk="1" hangingPunct="1">
              <a:lnSpc>
                <a:spcPct val="90000"/>
              </a:lnSpc>
            </a:pPr>
            <a:r>
              <a:rPr lang="en-US" altLang="it-IT" smtClean="0"/>
              <a:t>Constant returns to scale</a:t>
            </a:r>
          </a:p>
          <a:p>
            <a:pPr eaLnBrk="1" hangingPunct="1">
              <a:lnSpc>
                <a:spcPct val="90000"/>
              </a:lnSpc>
            </a:pPr>
            <a:r>
              <a:rPr lang="en-US" altLang="it-IT" smtClean="0"/>
              <a:t>No factor mobility</a:t>
            </a:r>
          </a:p>
          <a:p>
            <a:pPr eaLnBrk="1" hangingPunct="1">
              <a:lnSpc>
                <a:spcPct val="90000"/>
              </a:lnSpc>
            </a:pPr>
            <a:r>
              <a:rPr lang="en-US" altLang="it-IT" b="1" smtClean="0"/>
              <a:t>Two countries must be identical and trade must be balanced</a:t>
            </a:r>
          </a:p>
        </p:txBody>
      </p:sp>
    </p:spTree>
    <p:extLst>
      <p:ext uri="{BB962C8B-B14F-4D97-AF65-F5344CB8AC3E}">
        <p14:creationId xmlns:p14="http://schemas.microsoft.com/office/powerpoint/2010/main" val="180268416"/>
      </p:ext>
    </p:extLst>
  </p:cSld>
  <p:clrMapOvr>
    <a:masterClrMapping/>
  </p:clrMapOvr>
  <p:transition spd="med">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0" y="381000"/>
            <a:ext cx="7772400" cy="838200"/>
          </a:xfrm>
          <a:solidFill>
            <a:srgbClr val="FFFFFF"/>
          </a:solidFill>
        </p:spPr>
        <p:txBody>
          <a:bodyPr anchor="t"/>
          <a:lstStyle/>
          <a:p>
            <a:pPr eaLnBrk="1" hangingPunct="1"/>
            <a:r>
              <a:rPr lang="en-US" altLang="it-IT" sz="4000" smtClean="0"/>
              <a:t>Test of the Heckscher-Ohlin Model</a:t>
            </a:r>
            <a:endParaRPr lang="en-US" altLang="it-IT" sz="4000" b="1" i="1" smtClean="0"/>
          </a:p>
        </p:txBody>
      </p:sp>
      <p:sp>
        <p:nvSpPr>
          <p:cNvPr id="650243" name="Rectangle 3"/>
          <p:cNvSpPr>
            <a:spLocks noGrp="1" noChangeArrowheads="1"/>
          </p:cNvSpPr>
          <p:nvPr>
            <p:ph type="body" idx="1"/>
          </p:nvPr>
        </p:nvSpPr>
        <p:spPr>
          <a:xfrm>
            <a:off x="609600" y="1905000"/>
            <a:ext cx="7772400" cy="4953000"/>
          </a:xfrm>
          <a:solidFill>
            <a:srgbClr val="FFFFFF"/>
          </a:solidFill>
        </p:spPr>
        <p:txBody>
          <a:bodyPr/>
          <a:lstStyle/>
          <a:p>
            <a:pPr eaLnBrk="1" hangingPunct="1">
              <a:buFont typeface="Wingdings" panose="05000000000000000000" pitchFamily="2" charset="2"/>
              <a:buNone/>
            </a:pPr>
            <a:r>
              <a:rPr lang="en-US" altLang="it-IT" sz="3600" u="sng" smtClean="0"/>
              <a:t>The Test</a:t>
            </a:r>
            <a:r>
              <a:rPr lang="en-US" altLang="it-IT" sz="3600" smtClean="0"/>
              <a:t>:</a:t>
            </a:r>
          </a:p>
          <a:p>
            <a:pPr eaLnBrk="1" hangingPunct="1"/>
            <a:r>
              <a:rPr lang="en-US" altLang="it-IT" smtClean="0"/>
              <a:t>W. Leontief (1951)</a:t>
            </a:r>
          </a:p>
          <a:p>
            <a:pPr eaLnBrk="1" hangingPunct="1"/>
            <a:r>
              <a:rPr lang="en-US" altLang="it-IT" smtClean="0"/>
              <a:t>Could </a:t>
            </a:r>
            <a:r>
              <a:rPr lang="en-US" altLang="it-IT" smtClean="0">
                <a:solidFill>
                  <a:srgbClr val="FF0000"/>
                </a:solidFill>
              </a:rPr>
              <a:t>“H-O … Factor Proportions Theory” </a:t>
            </a:r>
            <a:r>
              <a:rPr lang="en-US" altLang="it-IT" smtClean="0"/>
              <a:t>be used to explain the types of goods the United States imported and exported?</a:t>
            </a:r>
          </a:p>
          <a:p>
            <a:pPr eaLnBrk="1" hangingPunct="1">
              <a:buFont typeface="Wingdings" panose="05000000000000000000" pitchFamily="2" charset="2"/>
              <a:buNone/>
            </a:pPr>
            <a:endParaRPr lang="en-US" altLang="it-IT" sz="2000" smtClean="0"/>
          </a:p>
          <a:p>
            <a:pPr eaLnBrk="1" hangingPunct="1">
              <a:buFont typeface="Wingdings" panose="05000000000000000000" pitchFamily="2" charset="2"/>
              <a:buNone/>
            </a:pPr>
            <a:r>
              <a:rPr lang="en-US" altLang="it-IT" sz="3600" u="sng" smtClean="0"/>
              <a:t>The Method</a:t>
            </a:r>
            <a:r>
              <a:rPr lang="en-US" altLang="it-IT" sz="3600" smtClean="0"/>
              <a:t>:</a:t>
            </a:r>
          </a:p>
          <a:p>
            <a:pPr eaLnBrk="1" hangingPunct="1">
              <a:buFont typeface="Arial" panose="020B0604020202020204" pitchFamily="34" charset="0"/>
              <a:buNone/>
            </a:pPr>
            <a:r>
              <a:rPr lang="en-US" altLang="it-IT" smtClean="0"/>
              <a:t>	Built input-output model for 200 U.S. industries for 1947</a:t>
            </a:r>
          </a:p>
          <a:p>
            <a:pPr eaLnBrk="1" hangingPunct="1">
              <a:buFont typeface="Wingdings" panose="05000000000000000000" pitchFamily="2" charset="2"/>
              <a:buNone/>
            </a:pPr>
            <a:endParaRPr lang="en-US" altLang="it-IT" smtClean="0"/>
          </a:p>
        </p:txBody>
      </p:sp>
    </p:spTree>
    <p:extLst>
      <p:ext uri="{BB962C8B-B14F-4D97-AF65-F5344CB8AC3E}">
        <p14:creationId xmlns:p14="http://schemas.microsoft.com/office/powerpoint/2010/main" val="3872287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50243">
                                            <p:txEl>
                                              <p:pRg st="0" end="0"/>
                                            </p:txEl>
                                          </p:spTgt>
                                        </p:tgtEl>
                                        <p:attrNameLst>
                                          <p:attrName>style.visibility</p:attrName>
                                        </p:attrNameLst>
                                      </p:cBhvr>
                                      <p:to>
                                        <p:strVal val="visible"/>
                                      </p:to>
                                    </p:set>
                                    <p:animEffect transition="in" filter="box(in)">
                                      <p:cBhvr>
                                        <p:cTn id="7" dur="500"/>
                                        <p:tgtEl>
                                          <p:spTgt spid="65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50243">
                                            <p:txEl>
                                              <p:pRg st="1" end="1"/>
                                            </p:txEl>
                                          </p:spTgt>
                                        </p:tgtEl>
                                        <p:attrNameLst>
                                          <p:attrName>style.visibility</p:attrName>
                                        </p:attrNameLst>
                                      </p:cBhvr>
                                      <p:to>
                                        <p:strVal val="visible"/>
                                      </p:to>
                                    </p:set>
                                    <p:animEffect transition="in" filter="box(in)">
                                      <p:cBhvr>
                                        <p:cTn id="12" dur="500"/>
                                        <p:tgtEl>
                                          <p:spTgt spid="65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50243">
                                            <p:txEl>
                                              <p:pRg st="2" end="2"/>
                                            </p:txEl>
                                          </p:spTgt>
                                        </p:tgtEl>
                                        <p:attrNameLst>
                                          <p:attrName>style.visibility</p:attrName>
                                        </p:attrNameLst>
                                      </p:cBhvr>
                                      <p:to>
                                        <p:strVal val="visible"/>
                                      </p:to>
                                    </p:set>
                                    <p:animEffect transition="in" filter="box(in)">
                                      <p:cBhvr>
                                        <p:cTn id="17" dur="500"/>
                                        <p:tgtEl>
                                          <p:spTgt spid="65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50243">
                                            <p:txEl>
                                              <p:pRg st="4" end="4"/>
                                            </p:txEl>
                                          </p:spTgt>
                                        </p:tgtEl>
                                        <p:attrNameLst>
                                          <p:attrName>style.visibility</p:attrName>
                                        </p:attrNameLst>
                                      </p:cBhvr>
                                      <p:to>
                                        <p:strVal val="visible"/>
                                      </p:to>
                                    </p:set>
                                    <p:animEffect transition="in" filter="box(in)">
                                      <p:cBhvr>
                                        <p:cTn id="22" dur="500"/>
                                        <p:tgtEl>
                                          <p:spTgt spid="65024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50243">
                                            <p:txEl>
                                              <p:pRg st="5" end="5"/>
                                            </p:txEl>
                                          </p:spTgt>
                                        </p:tgtEl>
                                        <p:attrNameLst>
                                          <p:attrName>style.visibility</p:attrName>
                                        </p:attrNameLst>
                                      </p:cBhvr>
                                      <p:to>
                                        <p:strVal val="visible"/>
                                      </p:to>
                                    </p:set>
                                    <p:animEffect transition="in" filter="box(in)">
                                      <p:cBhvr>
                                        <p:cTn id="27" dur="500"/>
                                        <p:tgtEl>
                                          <p:spTgt spid="65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0243"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285750"/>
            <a:ext cx="8929688" cy="714375"/>
          </a:xfrm>
        </p:spPr>
        <p:txBody>
          <a:bodyPr>
            <a:normAutofit fontScale="90000"/>
          </a:bodyPr>
          <a:lstStyle/>
          <a:p>
            <a:r>
              <a:rPr lang="en-US" altLang="en-US" sz="3600" smtClean="0"/>
              <a:t>Testing the H-O Theorem: Leontief’s Paradox</a:t>
            </a:r>
            <a:r>
              <a:rPr lang="en-US" altLang="en-US" smtClean="0"/>
              <a:t/>
            </a:r>
            <a:br>
              <a:rPr lang="en-US" altLang="en-US" smtClean="0"/>
            </a:br>
            <a:endParaRPr lang="en-US" altLang="en-US" smtClean="0"/>
          </a:p>
        </p:txBody>
      </p:sp>
      <p:sp>
        <p:nvSpPr>
          <p:cNvPr id="64515" name="Rectangle 3"/>
          <p:cNvSpPr>
            <a:spLocks noGrp="1" noChangeArrowheads="1"/>
          </p:cNvSpPr>
          <p:nvPr>
            <p:ph type="body" idx="1"/>
          </p:nvPr>
        </p:nvSpPr>
        <p:spPr/>
        <p:txBody>
          <a:bodyPr/>
          <a:lstStyle/>
          <a:p>
            <a:pPr lvl="1"/>
            <a:r>
              <a:rPr lang="en-US" altLang="en-US" sz="2400" dirty="0" err="1" smtClean="0"/>
              <a:t>Wassily</a:t>
            </a:r>
            <a:r>
              <a:rPr lang="en-US" altLang="en-US" sz="2400" dirty="0" smtClean="0"/>
              <a:t> Leontief performed the first test of the HO theorem in 1953 using data for the U.S. from 1947.</a:t>
            </a:r>
          </a:p>
          <a:p>
            <a:pPr lvl="1"/>
            <a:r>
              <a:rPr lang="en-US" altLang="en-US" sz="2400" dirty="0" smtClean="0"/>
              <a:t>He </a:t>
            </a:r>
            <a:r>
              <a:rPr lang="en-US" altLang="en-US" sz="2400" dirty="0" smtClean="0">
                <a:solidFill>
                  <a:srgbClr val="FF0000"/>
                </a:solidFill>
              </a:rPr>
              <a:t>measured the amounts of labor and capital used in all industries needed to produce $1 million of U.S. imports and to produce $1 million of imports into the U.S</a:t>
            </a:r>
            <a:r>
              <a:rPr lang="en-US" altLang="en-US" sz="2400" dirty="0" smtClean="0"/>
              <a:t>.</a:t>
            </a:r>
          </a:p>
          <a:p>
            <a:pPr lvl="1"/>
            <a:r>
              <a:rPr lang="en-US" altLang="en-US" sz="2400" dirty="0" smtClean="0"/>
              <a:t>This data also shows the capital/labor ratio in dollars per person.</a:t>
            </a:r>
          </a:p>
        </p:txBody>
      </p:sp>
    </p:spTree>
    <p:extLst>
      <p:ext uri="{BB962C8B-B14F-4D97-AF65-F5344CB8AC3E}">
        <p14:creationId xmlns:p14="http://schemas.microsoft.com/office/powerpoint/2010/main" val="179061772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dirty="0" smtClean="0"/>
              <a:t>Leontief</a:t>
            </a:r>
            <a:endParaRPr lang="en-US" altLang="en-US" dirty="0" smtClean="0"/>
          </a:p>
        </p:txBody>
      </p:sp>
      <p:pic>
        <p:nvPicPr>
          <p:cNvPr id="65539" name="Picture 8" descr="Feenstra_t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075" y="2230438"/>
            <a:ext cx="8231188"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0" name="Text Box 9"/>
          <p:cNvSpPr txBox="1">
            <a:spLocks noChangeArrowheads="1"/>
          </p:cNvSpPr>
          <p:nvPr/>
        </p:nvSpPr>
        <p:spPr bwMode="auto">
          <a:xfrm>
            <a:off x="3162300" y="1336675"/>
            <a:ext cx="233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altLang="en-US" b="1"/>
              <a:t>Leontief’s Test</a:t>
            </a:r>
          </a:p>
        </p:txBody>
      </p:sp>
    </p:spTree>
    <p:extLst>
      <p:ext uri="{BB962C8B-B14F-4D97-AF65-F5344CB8AC3E}">
        <p14:creationId xmlns:p14="http://schemas.microsoft.com/office/powerpoint/2010/main" val="29516864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229600" cy="725487"/>
          </a:xfrm>
        </p:spPr>
        <p:txBody>
          <a:bodyPr>
            <a:normAutofit fontScale="90000"/>
          </a:bodyPr>
          <a:lstStyle/>
          <a:p>
            <a:r>
              <a:rPr lang="en-US" altLang="en-US" dirty="0" smtClean="0"/>
              <a:t>Leontief</a:t>
            </a:r>
            <a:endParaRPr lang="en-US" altLang="en-US" dirty="0" smtClean="0"/>
          </a:p>
        </p:txBody>
      </p:sp>
      <p:sp>
        <p:nvSpPr>
          <p:cNvPr id="66563" name="Rectangle 3"/>
          <p:cNvSpPr>
            <a:spLocks noGrp="1" noChangeArrowheads="1"/>
          </p:cNvSpPr>
          <p:nvPr>
            <p:ph type="body" idx="1"/>
          </p:nvPr>
        </p:nvSpPr>
        <p:spPr>
          <a:xfrm>
            <a:off x="457200" y="1071563"/>
            <a:ext cx="8229600" cy="5054600"/>
          </a:xfrm>
        </p:spPr>
        <p:txBody>
          <a:bodyPr/>
          <a:lstStyle/>
          <a:p>
            <a:pPr>
              <a:lnSpc>
                <a:spcPct val="90000"/>
              </a:lnSpc>
            </a:pPr>
            <a:r>
              <a:rPr lang="en-US" altLang="en-US" sz="2000" dirty="0" smtClean="0"/>
              <a:t>Leontief used labor and capital </a:t>
            </a:r>
            <a:r>
              <a:rPr lang="en-US" altLang="en-US" sz="2000" b="1" dirty="0" smtClean="0">
                <a:solidFill>
                  <a:srgbClr val="FF0000"/>
                </a:solidFill>
              </a:rPr>
              <a:t>used directly</a:t>
            </a:r>
            <a:r>
              <a:rPr lang="en-US" altLang="en-US" sz="2000" b="1" dirty="0" smtClean="0"/>
              <a:t> </a:t>
            </a:r>
            <a:r>
              <a:rPr lang="en-US" altLang="en-US" sz="2000" dirty="0" smtClean="0"/>
              <a:t>in the production of final good exports in each industry.</a:t>
            </a:r>
          </a:p>
          <a:p>
            <a:pPr>
              <a:lnSpc>
                <a:spcPct val="90000"/>
              </a:lnSpc>
            </a:pPr>
            <a:r>
              <a:rPr lang="en-US" altLang="en-US" sz="2000" dirty="0" smtClean="0"/>
              <a:t>He also measured the labor and capital </a:t>
            </a:r>
            <a:r>
              <a:rPr lang="en-US" altLang="en-US" sz="2000" b="1" dirty="0" smtClean="0">
                <a:solidFill>
                  <a:srgbClr val="FF0000"/>
                </a:solidFill>
              </a:rPr>
              <a:t>used indirectly</a:t>
            </a:r>
            <a:r>
              <a:rPr lang="en-US" altLang="en-US" sz="2000" dirty="0" smtClean="0">
                <a:solidFill>
                  <a:srgbClr val="FF0000"/>
                </a:solidFill>
              </a:rPr>
              <a:t> </a:t>
            </a:r>
            <a:r>
              <a:rPr lang="en-US" altLang="en-US" sz="2000" dirty="0" smtClean="0"/>
              <a:t>in the industries that produced the intermediate inputs used in making exports.</a:t>
            </a:r>
          </a:p>
          <a:p>
            <a:pPr>
              <a:lnSpc>
                <a:spcPct val="90000"/>
              </a:lnSpc>
            </a:pPr>
            <a:r>
              <a:rPr lang="en-US" altLang="en-US" sz="2000" dirty="0" smtClean="0"/>
              <a:t>The capital is high because we are measuring the whole capital stock—not the part actually used to produce exports.</a:t>
            </a:r>
          </a:p>
          <a:p>
            <a:r>
              <a:rPr lang="en-US" altLang="en-US" sz="2000" dirty="0" smtClean="0"/>
              <a:t>The capital/labor ratio was $14,000: each person employed was working with $14,000 worth of capital. </a:t>
            </a:r>
          </a:p>
          <a:p>
            <a:r>
              <a:rPr lang="en-US" altLang="en-US" sz="2000" dirty="0" smtClean="0"/>
              <a:t>It was impossible for Leontief to get information on the amount of labor and capital used to produce imports.</a:t>
            </a:r>
          </a:p>
          <a:p>
            <a:r>
              <a:rPr lang="en-US" altLang="en-US" sz="2000" dirty="0" smtClean="0"/>
              <a:t>He used data on U.S. technology to estimate amounts of labor and capital used in imports from abroad. (Remember the HO model assume technologies are the same across countries.)</a:t>
            </a:r>
          </a:p>
          <a:p>
            <a:r>
              <a:rPr lang="en-US" altLang="en-US" sz="2000" dirty="0" smtClean="0"/>
              <a:t>This gave a capital/labor ratio of $18,200 per worker.</a:t>
            </a:r>
          </a:p>
          <a:p>
            <a:pPr lvl="1"/>
            <a:r>
              <a:rPr lang="en-US" altLang="en-US" sz="2000" dirty="0" smtClean="0"/>
              <a:t>This exceeds the ratio for exports.</a:t>
            </a:r>
          </a:p>
        </p:txBody>
      </p:sp>
    </p:spTree>
    <p:extLst>
      <p:ext uri="{BB962C8B-B14F-4D97-AF65-F5344CB8AC3E}">
        <p14:creationId xmlns:p14="http://schemas.microsoft.com/office/powerpoint/2010/main" val="27964272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274638"/>
            <a:ext cx="8229600" cy="868362"/>
          </a:xfrm>
        </p:spPr>
        <p:txBody>
          <a:bodyPr/>
          <a:lstStyle/>
          <a:p>
            <a:r>
              <a:rPr lang="en-US" altLang="en-US" dirty="0" smtClean="0"/>
              <a:t>Leontief</a:t>
            </a:r>
            <a:endParaRPr lang="en-US" altLang="en-US" dirty="0" smtClean="0"/>
          </a:p>
        </p:txBody>
      </p:sp>
      <p:sp>
        <p:nvSpPr>
          <p:cNvPr id="67587" name="Rectangle 3"/>
          <p:cNvSpPr>
            <a:spLocks noGrp="1" noChangeArrowheads="1"/>
          </p:cNvSpPr>
          <p:nvPr>
            <p:ph type="body" idx="1"/>
          </p:nvPr>
        </p:nvSpPr>
        <p:spPr>
          <a:xfrm>
            <a:off x="457200" y="1214438"/>
            <a:ext cx="8229600" cy="4911725"/>
          </a:xfrm>
        </p:spPr>
        <p:txBody>
          <a:bodyPr/>
          <a:lstStyle/>
          <a:p>
            <a:r>
              <a:rPr lang="en-US" altLang="en-US" sz="2400" dirty="0" smtClean="0">
                <a:solidFill>
                  <a:srgbClr val="FF0000"/>
                </a:solidFill>
              </a:rPr>
              <a:t>Leontief assumed correctly that in 1947 the U.S. was capital abundant relative to the rest of the world</a:t>
            </a:r>
            <a:r>
              <a:rPr lang="en-US" altLang="en-US" sz="2400" dirty="0" smtClean="0"/>
              <a:t>.</a:t>
            </a:r>
          </a:p>
          <a:p>
            <a:pPr lvl="1"/>
            <a:r>
              <a:rPr lang="en-US" altLang="en-US" sz="2400" b="1" dirty="0" smtClean="0">
                <a:solidFill>
                  <a:srgbClr val="FF0000"/>
                </a:solidFill>
              </a:rPr>
              <a:t>From the HO model, Leontief expected that the U.S. would export capital intensive goods and import labor intensive goods</a:t>
            </a:r>
            <a:r>
              <a:rPr lang="en-US" altLang="en-US" sz="2400" dirty="0" smtClean="0"/>
              <a:t>.</a:t>
            </a:r>
          </a:p>
          <a:p>
            <a:r>
              <a:rPr lang="en-US" altLang="en-US" sz="2400" b="1" dirty="0" smtClean="0"/>
              <a:t>Leontief, however, </a:t>
            </a:r>
            <a:r>
              <a:rPr lang="en-US" altLang="en-US" sz="2400" b="1" dirty="0" smtClean="0">
                <a:solidFill>
                  <a:srgbClr val="FF0000"/>
                </a:solidFill>
              </a:rPr>
              <a:t>found the opposite</a:t>
            </a:r>
            <a:r>
              <a:rPr lang="en-US" altLang="en-US" sz="2400" b="1" dirty="0" smtClean="0"/>
              <a:t>.</a:t>
            </a:r>
          </a:p>
          <a:p>
            <a:pPr lvl="1"/>
            <a:r>
              <a:rPr lang="en-US" altLang="en-US" sz="2400" dirty="0" smtClean="0"/>
              <a:t>The capital labor ratio for U.S. imports was higher than for exports.</a:t>
            </a:r>
          </a:p>
          <a:p>
            <a:r>
              <a:rPr lang="en-US" altLang="en-US" sz="2400" dirty="0" smtClean="0"/>
              <a:t>This contradiction came to be called </a:t>
            </a:r>
            <a:r>
              <a:rPr lang="en-US" altLang="en-US" sz="2400" b="1" dirty="0" smtClean="0"/>
              <a:t>Leontief’s paradox.</a:t>
            </a:r>
            <a:endParaRPr lang="en-US" altLang="en-US" sz="2400" i="1" dirty="0" smtClean="0"/>
          </a:p>
        </p:txBody>
      </p:sp>
    </p:spTree>
    <p:extLst>
      <p:ext uri="{BB962C8B-B14F-4D97-AF65-F5344CB8AC3E}">
        <p14:creationId xmlns:p14="http://schemas.microsoft.com/office/powerpoint/2010/main" val="389594592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241300"/>
            <a:ext cx="7696200" cy="1257300"/>
          </a:xfrm>
          <a:noFill/>
        </p:spPr>
        <p:txBody>
          <a:bodyPr/>
          <a:lstStyle/>
          <a:p>
            <a:pPr eaLnBrk="1" hangingPunct="1"/>
            <a:r>
              <a:rPr lang="en-US" altLang="it-IT" sz="3600" smtClean="0"/>
              <a:t>EMPIRICAL EVIDENCE ON THE H-O  </a:t>
            </a:r>
            <a:r>
              <a:rPr lang="en-US" altLang="it-IT" sz="2400" i="1" smtClean="0"/>
              <a:t>FACTOR-PROPORTIONS THEORY</a:t>
            </a:r>
            <a:endParaRPr lang="en-US" altLang="it-IT" sz="3600" i="1" smtClean="0"/>
          </a:p>
        </p:txBody>
      </p:sp>
      <p:sp>
        <p:nvSpPr>
          <p:cNvPr id="9219" name="Rectangle 4"/>
          <p:cNvSpPr>
            <a:spLocks noGrp="1" noChangeArrowheads="1"/>
          </p:cNvSpPr>
          <p:nvPr>
            <p:ph type="body" idx="1"/>
          </p:nvPr>
        </p:nvSpPr>
        <p:spPr>
          <a:xfrm>
            <a:off x="869950" y="1689100"/>
            <a:ext cx="7404100" cy="4525963"/>
          </a:xfrm>
        </p:spPr>
        <p:txBody>
          <a:bodyPr/>
          <a:lstStyle/>
          <a:p>
            <a:pPr eaLnBrk="1" hangingPunct="1">
              <a:buFont typeface="Arial" panose="020B0604020202020204" pitchFamily="34" charset="0"/>
              <a:buNone/>
            </a:pPr>
            <a:r>
              <a:rPr lang="en-US" altLang="it-IT" u="sng" smtClean="0"/>
              <a:t>The Findings</a:t>
            </a:r>
            <a:r>
              <a:rPr lang="en-US" altLang="it-IT" smtClean="0"/>
              <a:t>:</a:t>
            </a:r>
          </a:p>
          <a:p>
            <a:pPr eaLnBrk="1" hangingPunct="1"/>
            <a:endParaRPr lang="en-US" altLang="it-IT" smtClean="0"/>
          </a:p>
          <a:p>
            <a:pPr eaLnBrk="1" hangingPunct="1"/>
            <a:r>
              <a:rPr lang="en-US" altLang="it-IT" smtClean="0"/>
              <a:t>The </a:t>
            </a:r>
            <a:r>
              <a:rPr lang="en-US" altLang="it-IT" b="1" i="1" smtClean="0"/>
              <a:t>Leontief Paradox</a:t>
            </a:r>
          </a:p>
          <a:p>
            <a:pPr lvl="1" eaLnBrk="1" hangingPunct="1"/>
            <a:endParaRPr lang="en-US" altLang="it-IT" smtClean="0"/>
          </a:p>
          <a:p>
            <a:pPr lvl="1" eaLnBrk="1" hangingPunct="1"/>
            <a:r>
              <a:rPr lang="en-US" altLang="it-IT" smtClean="0"/>
              <a:t>Leontief found that U.S. exports were </a:t>
            </a:r>
            <a:r>
              <a:rPr lang="en-US" altLang="it-IT" b="1" smtClean="0">
                <a:solidFill>
                  <a:srgbClr val="FF0000"/>
                </a:solidFill>
              </a:rPr>
              <a:t>less </a:t>
            </a:r>
            <a:r>
              <a:rPr lang="en-US" altLang="it-IT" smtClean="0"/>
              <a:t>capital-intensive than U.S. imports, even though U.S. is the most capital-abundant country in the world</a:t>
            </a:r>
          </a:p>
        </p:txBody>
      </p:sp>
    </p:spTree>
    <p:extLst>
      <p:ext uri="{BB962C8B-B14F-4D97-AF65-F5344CB8AC3E}">
        <p14:creationId xmlns:p14="http://schemas.microsoft.com/office/powerpoint/2010/main" val="3895104097"/>
      </p:ext>
    </p:extLst>
  </p:cSld>
  <p:clrMapOvr>
    <a:masterClrMapping/>
  </p:clrMapOvr>
  <p:transition>
    <p:pull dir="lu"/>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457200"/>
            <a:ext cx="7772400" cy="762000"/>
          </a:xfrm>
          <a:solidFill>
            <a:srgbClr val="FFFFFF"/>
          </a:solidFill>
        </p:spPr>
        <p:txBody>
          <a:bodyPr anchor="t"/>
          <a:lstStyle/>
          <a:p>
            <a:pPr eaLnBrk="1" hangingPunct="1"/>
            <a:r>
              <a:rPr lang="en-US" altLang="it-IT" sz="4000" i="1" smtClean="0"/>
              <a:t>The Leontief Paradox</a:t>
            </a:r>
          </a:p>
        </p:txBody>
      </p:sp>
      <p:sp>
        <p:nvSpPr>
          <p:cNvPr id="651267" name="Rectangle 3"/>
          <p:cNvSpPr>
            <a:spLocks noGrp="1" noChangeArrowheads="1"/>
          </p:cNvSpPr>
          <p:nvPr>
            <p:ph type="body" idx="1"/>
          </p:nvPr>
        </p:nvSpPr>
        <p:spPr>
          <a:xfrm>
            <a:off x="685800" y="1905000"/>
            <a:ext cx="7772400" cy="4495800"/>
          </a:xfrm>
          <a:solidFill>
            <a:srgbClr val="FFFFFF"/>
          </a:solidFill>
        </p:spPr>
        <p:txBody>
          <a:bodyPr/>
          <a:lstStyle/>
          <a:p>
            <a:pPr algn="ctr" eaLnBrk="1" hangingPunct="1">
              <a:buFont typeface="Wingdings" panose="05000000000000000000" pitchFamily="2" charset="2"/>
              <a:buNone/>
            </a:pPr>
            <a:endParaRPr lang="en-US" altLang="it-IT" sz="2000" smtClean="0"/>
          </a:p>
          <a:p>
            <a:pPr eaLnBrk="1" hangingPunct="1">
              <a:buFont typeface="Wingdings" panose="05000000000000000000" pitchFamily="2" charset="2"/>
              <a:buNone/>
            </a:pPr>
            <a:r>
              <a:rPr lang="en-US" altLang="it-IT" sz="3600" u="sng" smtClean="0"/>
              <a:t>The Controversy</a:t>
            </a:r>
            <a:r>
              <a:rPr lang="en-US" altLang="it-IT" sz="3600" smtClean="0"/>
              <a:t>:</a:t>
            </a:r>
          </a:p>
          <a:p>
            <a:pPr eaLnBrk="1" hangingPunct="1">
              <a:buFont typeface="Wingdings" panose="05000000000000000000" pitchFamily="2" charset="2"/>
              <a:buNone/>
            </a:pPr>
            <a:r>
              <a:rPr lang="en-US" altLang="it-IT" smtClean="0"/>
              <a:t>	</a:t>
            </a:r>
          </a:p>
          <a:p>
            <a:pPr eaLnBrk="1" hangingPunct="1">
              <a:buFont typeface="Wingdings" panose="05000000000000000000" pitchFamily="2" charset="2"/>
              <a:buNone/>
            </a:pPr>
            <a:r>
              <a:rPr lang="en-US" altLang="it-IT" smtClean="0"/>
              <a:t>Findings were the opposite of what was generally believed to be true!</a:t>
            </a:r>
          </a:p>
        </p:txBody>
      </p:sp>
    </p:spTree>
    <p:extLst>
      <p:ext uri="{BB962C8B-B14F-4D97-AF65-F5344CB8AC3E}">
        <p14:creationId xmlns:p14="http://schemas.microsoft.com/office/powerpoint/2010/main" val="21206571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51267">
                                            <p:txEl>
                                              <p:pRg st="1" end="1"/>
                                            </p:txEl>
                                          </p:spTgt>
                                        </p:tgtEl>
                                        <p:attrNameLst>
                                          <p:attrName>style.visibility</p:attrName>
                                        </p:attrNameLst>
                                      </p:cBhvr>
                                      <p:to>
                                        <p:strVal val="visible"/>
                                      </p:to>
                                    </p:set>
                                    <p:animEffect transition="in" filter="blinds(horizontal)">
                                      <p:cBhvr>
                                        <p:cTn id="7" dur="500"/>
                                        <p:tgtEl>
                                          <p:spTgt spid="65126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51267">
                                            <p:txEl>
                                              <p:pRg st="2" end="2"/>
                                            </p:txEl>
                                          </p:spTgt>
                                        </p:tgtEl>
                                        <p:attrNameLst>
                                          <p:attrName>style.visibility</p:attrName>
                                        </p:attrNameLst>
                                      </p:cBhvr>
                                      <p:to>
                                        <p:strVal val="visible"/>
                                      </p:to>
                                    </p:set>
                                    <p:animEffect transition="in" filter="blinds(horizontal)">
                                      <p:cBhvr>
                                        <p:cTn id="12" dur="500"/>
                                        <p:tgtEl>
                                          <p:spTgt spid="65126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51267">
                                            <p:txEl>
                                              <p:pRg st="3" end="3"/>
                                            </p:txEl>
                                          </p:spTgt>
                                        </p:tgtEl>
                                        <p:attrNameLst>
                                          <p:attrName>style.visibility</p:attrName>
                                        </p:attrNameLst>
                                      </p:cBhvr>
                                      <p:to>
                                        <p:strVal val="visible"/>
                                      </p:to>
                                    </p:set>
                                    <p:animEffect transition="in" filter="blinds(horizontal)">
                                      <p:cBhvr>
                                        <p:cTn id="17" dur="500"/>
                                        <p:tgtEl>
                                          <p:spTgt spid="65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1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5771" y="116632"/>
            <a:ext cx="8229600" cy="562074"/>
          </a:xfrm>
        </p:spPr>
        <p:txBody>
          <a:bodyPr>
            <a:normAutofit fontScale="90000"/>
          </a:bodyPr>
          <a:lstStyle/>
          <a:p>
            <a:r>
              <a:rPr lang="it-IT" dirty="0" err="1" smtClean="0"/>
              <a:t>References</a:t>
            </a:r>
            <a:r>
              <a:rPr lang="it-IT" dirty="0" smtClean="0"/>
              <a:t> on </a:t>
            </a:r>
            <a:r>
              <a:rPr lang="it-IT" dirty="0" err="1" smtClean="0"/>
              <a:t>Brexit</a:t>
            </a:r>
            <a:endParaRPr lang="en-GB" dirty="0"/>
          </a:p>
        </p:txBody>
      </p:sp>
      <p:sp>
        <p:nvSpPr>
          <p:cNvPr id="3" name="Segnaposto contenuto 2"/>
          <p:cNvSpPr>
            <a:spLocks noGrp="1"/>
          </p:cNvSpPr>
          <p:nvPr>
            <p:ph idx="1"/>
          </p:nvPr>
        </p:nvSpPr>
        <p:spPr>
          <a:xfrm>
            <a:off x="457200" y="836712"/>
            <a:ext cx="8363272" cy="6021288"/>
          </a:xfrm>
        </p:spPr>
        <p:txBody>
          <a:bodyPr>
            <a:normAutofit fontScale="70000" lnSpcReduction="20000"/>
          </a:bodyPr>
          <a:lstStyle/>
          <a:p>
            <a:pPr fontAlgn="base"/>
            <a:r>
              <a:rPr lang="en-GB" b="1" dirty="0"/>
              <a:t>The latest on Brexit from the Decision Maker </a:t>
            </a:r>
            <a:r>
              <a:rPr lang="en-GB" b="1" dirty="0" smtClean="0"/>
              <a:t>Panel, Nicholas </a:t>
            </a:r>
            <a:r>
              <a:rPr lang="en-GB" b="1" dirty="0"/>
              <a:t>Bloom, Philip Bunn, Scarlet Chen, Paul </a:t>
            </a:r>
            <a:r>
              <a:rPr lang="en-GB" b="1" dirty="0" err="1"/>
              <a:t>Mizen</a:t>
            </a:r>
            <a:r>
              <a:rPr lang="en-GB" b="1" dirty="0"/>
              <a:t>, Pawel </a:t>
            </a:r>
            <a:r>
              <a:rPr lang="en-GB" b="1" dirty="0" err="1"/>
              <a:t>Smietanka</a:t>
            </a:r>
            <a:r>
              <a:rPr lang="en-GB" dirty="0"/>
              <a:t> 25 September </a:t>
            </a:r>
            <a:r>
              <a:rPr lang="en-GB" dirty="0" smtClean="0"/>
              <a:t>2019, </a:t>
            </a:r>
            <a:r>
              <a:rPr lang="en-GB" dirty="0" err="1" smtClean="0"/>
              <a:t>voxeu</a:t>
            </a:r>
            <a:r>
              <a:rPr lang="en-GB" dirty="0" smtClean="0"/>
              <a:t> </a:t>
            </a:r>
            <a:r>
              <a:rPr lang="en-GB" dirty="0">
                <a:hlinkClick r:id="rId2"/>
              </a:rPr>
              <a:t>https://</a:t>
            </a:r>
            <a:r>
              <a:rPr lang="en-GB" dirty="0" smtClean="0">
                <a:hlinkClick r:id="rId2"/>
              </a:rPr>
              <a:t>voxeu.org/article/latest-brexit-decision-maker-panel</a:t>
            </a:r>
            <a:endParaRPr lang="en-GB" dirty="0" smtClean="0"/>
          </a:p>
          <a:p>
            <a:pPr fontAlgn="base"/>
            <a:r>
              <a:rPr lang="en-GB" b="1" dirty="0"/>
              <a:t>The impact of Brexit on UK </a:t>
            </a:r>
            <a:r>
              <a:rPr lang="en-GB" b="1" dirty="0" smtClean="0"/>
              <a:t>firms, Nicholas </a:t>
            </a:r>
            <a:r>
              <a:rPr lang="en-GB" b="1" dirty="0"/>
              <a:t>Bloom, Philip Bunn, Scarlet Chen, Paul </a:t>
            </a:r>
            <a:r>
              <a:rPr lang="en-GB" b="1" dirty="0" err="1"/>
              <a:t>Mizen</a:t>
            </a:r>
            <a:r>
              <a:rPr lang="en-GB" b="1" dirty="0"/>
              <a:t>, Pawel </a:t>
            </a:r>
            <a:r>
              <a:rPr lang="en-GB" b="1" dirty="0" err="1"/>
              <a:t>Smietanka</a:t>
            </a:r>
            <a:r>
              <a:rPr lang="en-GB" b="1" dirty="0"/>
              <a:t>, Gregory Thwaites</a:t>
            </a:r>
            <a:r>
              <a:rPr lang="en-GB" dirty="0"/>
              <a:t> 04 September </a:t>
            </a:r>
            <a:r>
              <a:rPr lang="en-GB" dirty="0" smtClean="0"/>
              <a:t>2019 </a:t>
            </a:r>
            <a:r>
              <a:rPr lang="en-GB" dirty="0" smtClean="0">
                <a:hlinkClick r:id="rId3"/>
              </a:rPr>
              <a:t>https</a:t>
            </a:r>
            <a:r>
              <a:rPr lang="en-GB" dirty="0">
                <a:hlinkClick r:id="rId3"/>
              </a:rPr>
              <a:t>://</a:t>
            </a:r>
            <a:r>
              <a:rPr lang="en-GB" dirty="0" smtClean="0">
                <a:hlinkClick r:id="rId3"/>
              </a:rPr>
              <a:t>voxeu.org/article/impact-brexit-uk-firms</a:t>
            </a:r>
            <a:endParaRPr lang="en-GB" dirty="0" smtClean="0"/>
          </a:p>
          <a:p>
            <a:pPr fontAlgn="base"/>
            <a:r>
              <a:rPr lang="en-GB" b="1" dirty="0"/>
              <a:t>EU-UK global value chain trade and the indirect costs of </a:t>
            </a:r>
            <a:r>
              <a:rPr lang="en-GB" b="1" dirty="0" smtClean="0"/>
              <a:t>Brexit, Rita </a:t>
            </a:r>
            <a:r>
              <a:rPr lang="en-GB" b="1" dirty="0" err="1"/>
              <a:t>Cappariello</a:t>
            </a:r>
            <a:r>
              <a:rPr lang="en-GB" b="1" dirty="0"/>
              <a:t>, Michele Mancini, Filippo Vergara </a:t>
            </a:r>
            <a:r>
              <a:rPr lang="en-GB" b="1" dirty="0" err="1"/>
              <a:t>Caffarelli</a:t>
            </a:r>
            <a:r>
              <a:rPr lang="en-GB" dirty="0"/>
              <a:t> 22 March </a:t>
            </a:r>
            <a:r>
              <a:rPr lang="en-GB" dirty="0" smtClean="0"/>
              <a:t>2019 </a:t>
            </a:r>
            <a:r>
              <a:rPr lang="en-GB" dirty="0">
                <a:hlinkClick r:id="rId4"/>
              </a:rPr>
              <a:t>https://</a:t>
            </a:r>
            <a:r>
              <a:rPr lang="en-GB" dirty="0" smtClean="0">
                <a:hlinkClick r:id="rId4"/>
              </a:rPr>
              <a:t>voxeu.org/article/eu-uk-global-value-chain-trade-and-indirect-costs-brexit</a:t>
            </a:r>
            <a:endParaRPr lang="en-GB" dirty="0" smtClean="0"/>
          </a:p>
          <a:p>
            <a:r>
              <a:rPr lang="en-GB" b="1" dirty="0"/>
              <a:t>Quantifying Brexit: From Ex Post to Ex Ante Using Structural </a:t>
            </a:r>
            <a:r>
              <a:rPr lang="en-GB" b="1" dirty="0" smtClean="0"/>
              <a:t>Gravity, </a:t>
            </a:r>
            <a:r>
              <a:rPr lang="en-GB" b="1" dirty="0" err="1" smtClean="0"/>
              <a:t>Felbermayr</a:t>
            </a:r>
            <a:r>
              <a:rPr lang="en-GB" b="1" dirty="0"/>
              <a:t>, Gabriel / </a:t>
            </a:r>
            <a:r>
              <a:rPr lang="en-GB" b="1" dirty="0" err="1"/>
              <a:t>Gröschl</a:t>
            </a:r>
            <a:r>
              <a:rPr lang="en-GB" b="1" dirty="0"/>
              <a:t>, Jasmin </a:t>
            </a:r>
            <a:r>
              <a:rPr lang="en-GB" b="1" dirty="0" err="1"/>
              <a:t>Katrin</a:t>
            </a:r>
            <a:r>
              <a:rPr lang="en-GB" b="1" dirty="0"/>
              <a:t> / </a:t>
            </a:r>
            <a:r>
              <a:rPr lang="en-GB" b="1" dirty="0" err="1"/>
              <a:t>Steininger</a:t>
            </a:r>
            <a:r>
              <a:rPr lang="en-GB" b="1" dirty="0"/>
              <a:t>, </a:t>
            </a:r>
            <a:r>
              <a:rPr lang="en-GB" b="1" dirty="0" smtClean="0"/>
              <a:t>Marina, </a:t>
            </a:r>
            <a:r>
              <a:rPr lang="en-GB" dirty="0" err="1" smtClean="0"/>
              <a:t>CESifo</a:t>
            </a:r>
            <a:r>
              <a:rPr lang="en-GB" dirty="0"/>
              <a:t>, Munich, </a:t>
            </a:r>
            <a:r>
              <a:rPr lang="en-GB" dirty="0" smtClean="0"/>
              <a:t>2018,  </a:t>
            </a:r>
            <a:r>
              <a:rPr lang="en-GB" dirty="0"/>
              <a:t>Working Paper No. </a:t>
            </a:r>
            <a:r>
              <a:rPr lang="en-GB" dirty="0" smtClean="0"/>
              <a:t>7357 </a:t>
            </a:r>
            <a:r>
              <a:rPr lang="en-GB" dirty="0" smtClean="0">
                <a:hlinkClick r:id="rId5"/>
              </a:rPr>
              <a:t>https</a:t>
            </a:r>
            <a:r>
              <a:rPr lang="en-GB" dirty="0">
                <a:hlinkClick r:id="rId5"/>
              </a:rPr>
              <a:t>://</a:t>
            </a:r>
            <a:r>
              <a:rPr lang="en-GB" dirty="0" smtClean="0">
                <a:hlinkClick r:id="rId5"/>
              </a:rPr>
              <a:t>www.cesifo.org/en/publikationen/2018/working-paper/quantifying-brexit-ex-post-ex-ante-using-structural-gravity</a:t>
            </a:r>
            <a:endParaRPr lang="en-GB" dirty="0" smtClean="0"/>
          </a:p>
          <a:p>
            <a:r>
              <a:rPr lang="en-GB" b="1" dirty="0"/>
              <a:t>Economic Effects of Brexit on the European </a:t>
            </a:r>
            <a:r>
              <a:rPr lang="en-GB" b="1" dirty="0" smtClean="0"/>
              <a:t>Economy, </a:t>
            </a:r>
            <a:r>
              <a:rPr lang="en-GB" b="1" dirty="0" err="1" smtClean="0"/>
              <a:t>Felbermayr</a:t>
            </a:r>
            <a:r>
              <a:rPr lang="en-GB" b="1" dirty="0"/>
              <a:t>, Gabriel / </a:t>
            </a:r>
            <a:r>
              <a:rPr lang="en-GB" b="1" dirty="0" err="1"/>
              <a:t>Fuest</a:t>
            </a:r>
            <a:r>
              <a:rPr lang="en-GB" b="1" dirty="0"/>
              <a:t>, Clemens / </a:t>
            </a:r>
            <a:r>
              <a:rPr lang="en-GB" b="1" dirty="0" err="1"/>
              <a:t>Gröschl</a:t>
            </a:r>
            <a:r>
              <a:rPr lang="en-GB" b="1" dirty="0"/>
              <a:t>, Jasmin </a:t>
            </a:r>
            <a:r>
              <a:rPr lang="en-GB" b="1" dirty="0" err="1"/>
              <a:t>Katrin</a:t>
            </a:r>
            <a:r>
              <a:rPr lang="en-GB" b="1" dirty="0"/>
              <a:t> / </a:t>
            </a:r>
            <a:r>
              <a:rPr lang="en-GB" b="1" dirty="0" err="1"/>
              <a:t>Stöhlker</a:t>
            </a:r>
            <a:r>
              <a:rPr lang="en-GB" b="1" dirty="0"/>
              <a:t>, </a:t>
            </a:r>
            <a:r>
              <a:rPr lang="en-GB" b="1" dirty="0" smtClean="0"/>
              <a:t>Daniel, </a:t>
            </a:r>
            <a:r>
              <a:rPr lang="en-GB" dirty="0" err="1" smtClean="0"/>
              <a:t>ifo</a:t>
            </a:r>
            <a:r>
              <a:rPr lang="en-GB" dirty="0" smtClean="0"/>
              <a:t> </a:t>
            </a:r>
            <a:r>
              <a:rPr lang="en-GB" dirty="0"/>
              <a:t>Institute, Munich, </a:t>
            </a:r>
            <a:r>
              <a:rPr lang="en-GB" dirty="0" smtClean="0"/>
              <a:t>2017, </a:t>
            </a:r>
            <a:r>
              <a:rPr lang="en-GB" dirty="0"/>
              <a:t/>
            </a:r>
            <a:br>
              <a:rPr lang="en-GB" dirty="0"/>
            </a:br>
            <a:r>
              <a:rPr lang="en-GB" dirty="0" err="1"/>
              <a:t>EconPol</a:t>
            </a:r>
            <a:r>
              <a:rPr lang="en-GB" dirty="0"/>
              <a:t> Policy Report </a:t>
            </a:r>
            <a:r>
              <a:rPr lang="en-GB" dirty="0" smtClean="0"/>
              <a:t>4, </a:t>
            </a:r>
            <a:r>
              <a:rPr lang="en-GB" dirty="0">
                <a:hlinkClick r:id="rId6"/>
              </a:rPr>
              <a:t>https://</a:t>
            </a:r>
            <a:r>
              <a:rPr lang="en-GB" dirty="0" smtClean="0">
                <a:hlinkClick r:id="rId6"/>
              </a:rPr>
              <a:t>www.ifo.de/en/node/36858</a:t>
            </a:r>
            <a:endParaRPr lang="en-GB" dirty="0" smtClean="0"/>
          </a:p>
          <a:p>
            <a:endParaRPr lang="en-GB" dirty="0"/>
          </a:p>
          <a:p>
            <a:pPr fontAlgn="base"/>
            <a:endParaRPr lang="en-GB" dirty="0"/>
          </a:p>
          <a:p>
            <a:pPr fontAlgn="base"/>
            <a:endParaRPr lang="en-GB" dirty="0"/>
          </a:p>
          <a:p>
            <a:pPr fontAlgn="base"/>
            <a:endParaRPr lang="en-GB" dirty="0"/>
          </a:p>
          <a:p>
            <a:endParaRPr lang="en-GB" dirty="0"/>
          </a:p>
        </p:txBody>
      </p:sp>
    </p:spTree>
    <p:extLst>
      <p:ext uri="{BB962C8B-B14F-4D97-AF65-F5344CB8AC3E}">
        <p14:creationId xmlns:p14="http://schemas.microsoft.com/office/powerpoint/2010/main" val="42734261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04800" y="228600"/>
            <a:ext cx="7772400" cy="992188"/>
          </a:xfrm>
        </p:spPr>
        <p:txBody>
          <a:bodyPr>
            <a:normAutofit fontScale="90000"/>
          </a:bodyPr>
          <a:lstStyle/>
          <a:p>
            <a:pPr eaLnBrk="1" hangingPunct="1"/>
            <a:r>
              <a:rPr lang="en-US" altLang="it-IT" smtClean="0"/>
              <a:t>Reconciliations of the Leontief Paradox</a:t>
            </a:r>
          </a:p>
        </p:txBody>
      </p:sp>
      <p:sp>
        <p:nvSpPr>
          <p:cNvPr id="11267" name="Rectangle 3"/>
          <p:cNvSpPr>
            <a:spLocks noGrp="1" noChangeArrowheads="1"/>
          </p:cNvSpPr>
          <p:nvPr>
            <p:ph type="body" idx="4294967295"/>
          </p:nvPr>
        </p:nvSpPr>
        <p:spPr>
          <a:xfrm>
            <a:off x="457200" y="1981200"/>
            <a:ext cx="8229600" cy="4525963"/>
          </a:xfrm>
        </p:spPr>
        <p:txBody>
          <a:bodyPr>
            <a:normAutofit lnSpcReduction="10000"/>
          </a:bodyPr>
          <a:lstStyle/>
          <a:p>
            <a:pPr eaLnBrk="1" hangingPunct="1">
              <a:spcBef>
                <a:spcPct val="50000"/>
              </a:spcBef>
            </a:pPr>
            <a:endParaRPr lang="en-US" altLang="it-IT" sz="2400" smtClean="0"/>
          </a:p>
          <a:p>
            <a:pPr eaLnBrk="1" hangingPunct="1">
              <a:spcBef>
                <a:spcPct val="50000"/>
              </a:spcBef>
            </a:pPr>
            <a:r>
              <a:rPr lang="en-US" altLang="it-IT" sz="2800" smtClean="0"/>
              <a:t>U.S. workers are more productive than foreign workers (Leontief)  </a:t>
            </a:r>
            <a:r>
              <a:rPr lang="en-US" altLang="it-IT" sz="2800" u="sng" smtClean="0"/>
              <a:t>and</a:t>
            </a:r>
            <a:r>
              <a:rPr lang="en-US" altLang="it-IT" sz="2800" smtClean="0"/>
              <a:t> </a:t>
            </a:r>
            <a:r>
              <a:rPr lang="en-US" altLang="it-IT" sz="2800" smtClean="0">
                <a:solidFill>
                  <a:srgbClr val="C00000"/>
                </a:solidFill>
              </a:rPr>
              <a:t>Human Skills Theory (1966)</a:t>
            </a:r>
          </a:p>
          <a:p>
            <a:pPr eaLnBrk="1" hangingPunct="1">
              <a:spcBef>
                <a:spcPct val="50000"/>
              </a:spcBef>
            </a:pPr>
            <a:r>
              <a:rPr lang="en-US" altLang="it-IT" sz="2800" smtClean="0"/>
              <a:t>A third factor, natural resources, is not considered (Vanek)</a:t>
            </a:r>
          </a:p>
          <a:p>
            <a:pPr eaLnBrk="1" hangingPunct="1">
              <a:spcBef>
                <a:spcPct val="50000"/>
              </a:spcBef>
            </a:pPr>
            <a:r>
              <a:rPr lang="en-US" altLang="it-IT" sz="2800" smtClean="0"/>
              <a:t>U.S. tariffs on labor-intensive goods are high (Travis)</a:t>
            </a:r>
          </a:p>
          <a:p>
            <a:pPr eaLnBrk="1" hangingPunct="1">
              <a:spcBef>
                <a:spcPct val="50000"/>
              </a:spcBef>
            </a:pPr>
            <a:r>
              <a:rPr lang="en-US" altLang="it-IT" sz="2800" smtClean="0"/>
              <a:t>The identical tastes assumption is violated; Table (next page) shows that consumption patterns differ across countries</a:t>
            </a:r>
          </a:p>
        </p:txBody>
      </p:sp>
    </p:spTree>
    <p:extLst>
      <p:ext uri="{BB962C8B-B14F-4D97-AF65-F5344CB8AC3E}">
        <p14:creationId xmlns:p14="http://schemas.microsoft.com/office/powerpoint/2010/main" val="2321542284"/>
      </p:ext>
    </p:extLst>
  </p:cSld>
  <p:clrMapOvr>
    <a:masterClrMapping/>
  </p:clrMapOvr>
  <p:transition spd="med">
    <p:wipe dir="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smtClean="0"/>
              <a:t>The Leontief Paradox</a:t>
            </a:r>
          </a:p>
        </p:txBody>
      </p:sp>
      <p:sp>
        <p:nvSpPr>
          <p:cNvPr id="68611" name="Rectangle 3"/>
          <p:cNvSpPr>
            <a:spLocks noGrp="1" noChangeArrowheads="1"/>
          </p:cNvSpPr>
          <p:nvPr>
            <p:ph type="body" idx="1"/>
          </p:nvPr>
        </p:nvSpPr>
        <p:spPr/>
        <p:txBody>
          <a:bodyPr/>
          <a:lstStyle/>
          <a:p>
            <a:pPr marL="282575" indent="-282575"/>
            <a:r>
              <a:rPr lang="en-US" altLang="en-US" sz="2400" dirty="0" smtClean="0"/>
              <a:t>Why would this paradox exist?</a:t>
            </a:r>
          </a:p>
          <a:p>
            <a:pPr marL="858838" lvl="1" indent="-385763">
              <a:buFont typeface="Times" charset="0"/>
              <a:buChar char="•"/>
            </a:pPr>
            <a:r>
              <a:rPr lang="en-US" altLang="en-US" sz="2400" b="1" dirty="0" smtClean="0">
                <a:solidFill>
                  <a:srgbClr val="FF0000"/>
                </a:solidFill>
              </a:rPr>
              <a:t>U.S. and foreign technologies are not the same </a:t>
            </a:r>
            <a:r>
              <a:rPr lang="en-US" altLang="en-US" sz="2400" dirty="0" smtClean="0"/>
              <a:t>as assumed.</a:t>
            </a:r>
          </a:p>
          <a:p>
            <a:pPr marL="858838" lvl="1" indent="-385763">
              <a:buFont typeface="Times" charset="0"/>
              <a:buChar char="•"/>
            </a:pPr>
            <a:r>
              <a:rPr lang="en-US" altLang="en-US" sz="2400" dirty="0" smtClean="0"/>
              <a:t>By focusing only on labor and capital, </a:t>
            </a:r>
            <a:r>
              <a:rPr lang="en-US" altLang="en-US" sz="2400" b="1" dirty="0" smtClean="0">
                <a:solidFill>
                  <a:srgbClr val="FF0000"/>
                </a:solidFill>
              </a:rPr>
              <a:t>land abundance in the U.S. was ignored</a:t>
            </a:r>
            <a:r>
              <a:rPr lang="en-US" altLang="en-US" sz="2400" dirty="0" smtClean="0"/>
              <a:t>.</a:t>
            </a:r>
          </a:p>
          <a:p>
            <a:pPr marL="858838" lvl="1" indent="-385763">
              <a:buFont typeface="Times" charset="0"/>
              <a:buChar char="•"/>
            </a:pPr>
            <a:r>
              <a:rPr lang="en-US" altLang="en-US" sz="2400" b="1" dirty="0" smtClean="0">
                <a:solidFill>
                  <a:srgbClr val="FF0000"/>
                </a:solidFill>
              </a:rPr>
              <a:t>No distinction between skilled and unskilled labor</a:t>
            </a:r>
            <a:r>
              <a:rPr lang="en-US" altLang="en-US" sz="2400" b="1" dirty="0" smtClean="0"/>
              <a:t>.</a:t>
            </a:r>
          </a:p>
          <a:p>
            <a:pPr marL="858838" lvl="1" indent="-385763">
              <a:buFont typeface="Times" charset="0"/>
              <a:buChar char="•"/>
            </a:pPr>
            <a:r>
              <a:rPr lang="en-US" altLang="en-US" sz="2400" dirty="0" smtClean="0"/>
              <a:t>The </a:t>
            </a:r>
            <a:r>
              <a:rPr lang="en-US" altLang="en-US" sz="2400" dirty="0" smtClean="0">
                <a:solidFill>
                  <a:srgbClr val="FF0000"/>
                </a:solidFill>
              </a:rPr>
              <a:t>data for 1947 could be unusual </a:t>
            </a:r>
            <a:r>
              <a:rPr lang="en-US" altLang="en-US" sz="2400" dirty="0" smtClean="0"/>
              <a:t>due to the recent end of WWII.</a:t>
            </a:r>
          </a:p>
          <a:p>
            <a:pPr marL="858838" lvl="1" indent="-385763">
              <a:buFont typeface="Times" charset="0"/>
              <a:buChar char="•"/>
            </a:pPr>
            <a:r>
              <a:rPr lang="en-US" altLang="en-US" sz="2400" dirty="0" smtClean="0"/>
              <a:t>The U.S. was </a:t>
            </a:r>
            <a:r>
              <a:rPr lang="en-US" altLang="en-US" sz="2400" dirty="0" smtClean="0">
                <a:solidFill>
                  <a:srgbClr val="FF0000"/>
                </a:solidFill>
              </a:rPr>
              <a:t>not engaged in completely free trade </a:t>
            </a:r>
            <a:r>
              <a:rPr lang="en-US" altLang="en-US" sz="2400" dirty="0" smtClean="0"/>
              <a:t>as is assumed by the HO model.</a:t>
            </a:r>
          </a:p>
        </p:txBody>
      </p:sp>
    </p:spTree>
    <p:extLst>
      <p:ext uri="{BB962C8B-B14F-4D97-AF65-F5344CB8AC3E}">
        <p14:creationId xmlns:p14="http://schemas.microsoft.com/office/powerpoint/2010/main" val="337459781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smtClean="0"/>
              <a:t>Leontief Paradox, 2</a:t>
            </a:r>
          </a:p>
        </p:txBody>
      </p:sp>
      <p:sp>
        <p:nvSpPr>
          <p:cNvPr id="69635" name="Rectangle 3"/>
          <p:cNvSpPr>
            <a:spLocks noGrp="1" noChangeArrowheads="1"/>
          </p:cNvSpPr>
          <p:nvPr>
            <p:ph type="body" idx="1"/>
          </p:nvPr>
        </p:nvSpPr>
        <p:spPr/>
        <p:txBody>
          <a:bodyPr/>
          <a:lstStyle/>
          <a:p>
            <a:r>
              <a:rPr lang="en-US" altLang="en-US" sz="2400" dirty="0" smtClean="0"/>
              <a:t>Several of the explanations depend on </a:t>
            </a:r>
            <a:r>
              <a:rPr lang="en-US" altLang="en-US" sz="2400" dirty="0" smtClean="0">
                <a:solidFill>
                  <a:srgbClr val="FF0000"/>
                </a:solidFill>
              </a:rPr>
              <a:t>having more than two factors of production.</a:t>
            </a:r>
          </a:p>
          <a:p>
            <a:pPr lvl="1"/>
            <a:r>
              <a:rPr lang="en-US" altLang="en-US" sz="2400" dirty="0" smtClean="0"/>
              <a:t>The U.S. is land abundant, and much of what it was exporting might have been agricultural products which use land intensively.</a:t>
            </a:r>
          </a:p>
          <a:p>
            <a:pPr lvl="1"/>
            <a:r>
              <a:rPr lang="en-US" altLang="en-US" sz="2400" dirty="0" smtClean="0"/>
              <a:t>It might also be true that many of the exports used skilled labor intensively.</a:t>
            </a:r>
          </a:p>
          <a:p>
            <a:r>
              <a:rPr lang="en-US" altLang="en-US" sz="2400" dirty="0" smtClean="0"/>
              <a:t>More current research was aimed at redoing the Leontief test.</a:t>
            </a:r>
          </a:p>
          <a:p>
            <a:pPr lvl="1"/>
            <a:r>
              <a:rPr lang="en-US" altLang="en-US" sz="2400" dirty="0" smtClean="0"/>
              <a:t>The “extended” HO model works much better for the same year of data.</a:t>
            </a:r>
          </a:p>
          <a:p>
            <a:endParaRPr lang="en-US" altLang="en-US" dirty="0" smtClean="0"/>
          </a:p>
        </p:txBody>
      </p:sp>
    </p:spTree>
    <p:extLst>
      <p:ext uri="{BB962C8B-B14F-4D97-AF65-F5344CB8AC3E}">
        <p14:creationId xmlns:p14="http://schemas.microsoft.com/office/powerpoint/2010/main" val="343926658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p:txBody>
          <a:bodyPr/>
          <a:lstStyle/>
          <a:p>
            <a:pPr eaLnBrk="1" hangingPunct="1"/>
            <a:r>
              <a:rPr lang="en-US" altLang="it-IT" sz="2400" smtClean="0"/>
              <a:t>Consumption Shares by Product Type for OECD Countries Average Values 1985–1999*</a:t>
            </a:r>
            <a:endParaRPr lang="en-US" altLang="it-IT" smtClean="0"/>
          </a:p>
        </p:txBody>
      </p:sp>
      <p:pic>
        <p:nvPicPr>
          <p:cNvPr id="12291" name="Picture 6" descr="tbl05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38400"/>
            <a:ext cx="8610600" cy="289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1707740"/>
      </p:ext>
    </p:extLst>
  </p:cSld>
  <p:clrMapOvr>
    <a:masterClrMapping/>
  </p:clrMapOvr>
  <p:transition spd="med">
    <p:pull dir="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US" altLang="it-IT" sz="3600" smtClean="0"/>
              <a:t>Human Skills Theory</a:t>
            </a:r>
          </a:p>
        </p:txBody>
      </p:sp>
      <p:sp>
        <p:nvSpPr>
          <p:cNvPr id="13315" name="Rectangle 3"/>
          <p:cNvSpPr>
            <a:spLocks noGrp="1" noChangeArrowheads="1"/>
          </p:cNvSpPr>
          <p:nvPr>
            <p:ph type="body" idx="4294967295"/>
          </p:nvPr>
        </p:nvSpPr>
        <p:spPr/>
        <p:txBody>
          <a:bodyPr/>
          <a:lstStyle/>
          <a:p>
            <a:pPr eaLnBrk="1" hangingPunct="1">
              <a:spcBef>
                <a:spcPct val="40000"/>
              </a:spcBef>
            </a:pPr>
            <a:r>
              <a:rPr lang="en-US" altLang="it-IT" smtClean="0"/>
              <a:t>Donald Keesing (1966)</a:t>
            </a:r>
          </a:p>
          <a:p>
            <a:pPr eaLnBrk="1" hangingPunct="1">
              <a:spcBef>
                <a:spcPct val="40000"/>
              </a:spcBef>
            </a:pPr>
            <a:r>
              <a:rPr lang="en-US" altLang="it-IT" smtClean="0"/>
              <a:t>Emphasizes differences in endowments and intensities of skilled and unskilled workers.</a:t>
            </a:r>
          </a:p>
          <a:p>
            <a:pPr eaLnBrk="1" hangingPunct="1">
              <a:spcBef>
                <a:spcPct val="40000"/>
              </a:spcBef>
            </a:pPr>
            <a:r>
              <a:rPr lang="en-US" altLang="it-IT" smtClean="0"/>
              <a:t>Explains the Leontief paradox: </a:t>
            </a:r>
            <a:br>
              <a:rPr lang="en-US" altLang="it-IT" smtClean="0"/>
            </a:br>
            <a:r>
              <a:rPr lang="en-US" altLang="it-IT" smtClean="0"/>
              <a:t>Since the U.S. has highly trained, educated workers relative to other countries, U.S. exports tend to be </a:t>
            </a:r>
            <a:r>
              <a:rPr lang="en-US" altLang="it-IT" b="1" smtClean="0">
                <a:solidFill>
                  <a:srgbClr val="C00000"/>
                </a:solidFill>
              </a:rPr>
              <a:t>skilled</a:t>
            </a:r>
            <a:r>
              <a:rPr lang="en-US" altLang="it-IT" smtClean="0"/>
              <a:t>-labor intensive.</a:t>
            </a:r>
          </a:p>
        </p:txBody>
      </p:sp>
    </p:spTree>
    <p:extLst>
      <p:ext uri="{BB962C8B-B14F-4D97-AF65-F5344CB8AC3E}">
        <p14:creationId xmlns:p14="http://schemas.microsoft.com/office/powerpoint/2010/main" val="2404881618"/>
      </p:ext>
    </p:extLst>
  </p:cSld>
  <p:clrMapOvr>
    <a:masterClrMapping/>
  </p:clrMapOvr>
  <p:transition spd="med">
    <p:wipe dir="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3" name="Rectangle 5"/>
          <p:cNvSpPr>
            <a:spLocks noChangeArrowheads="1"/>
          </p:cNvSpPr>
          <p:nvPr/>
        </p:nvSpPr>
        <p:spPr bwMode="auto">
          <a:xfrm>
            <a:off x="566738" y="1628800"/>
            <a:ext cx="7351712" cy="461962"/>
          </a:xfrm>
          <a:prstGeom prst="rect">
            <a:avLst/>
          </a:prstGeom>
          <a:noFill/>
          <a:ln w="9525" algn="ctr">
            <a:noFill/>
            <a:miter lim="800000"/>
            <a:headEnd/>
            <a:tailEnd/>
          </a:ln>
        </p:spPr>
        <p:txBody>
          <a:bodyPr>
            <a:spAutoFit/>
          </a:bodyPr>
          <a:lstStyle/>
          <a:p>
            <a:pPr>
              <a:spcBef>
                <a:spcPct val="20000"/>
              </a:spcBef>
            </a:pPr>
            <a:r>
              <a:rPr lang="en-US" sz="2400" dirty="0">
                <a:solidFill>
                  <a:srgbClr val="356A41"/>
                </a:solidFill>
              </a:rPr>
              <a:t>Differing Productivities across Countries</a:t>
            </a:r>
          </a:p>
        </p:txBody>
      </p:sp>
      <p:sp>
        <p:nvSpPr>
          <p:cNvPr id="9" name="Rectangle 6"/>
          <p:cNvSpPr>
            <a:spLocks noChangeArrowheads="1"/>
          </p:cNvSpPr>
          <p:nvPr/>
        </p:nvSpPr>
        <p:spPr bwMode="auto">
          <a:xfrm>
            <a:off x="566738" y="2420888"/>
            <a:ext cx="8128000" cy="2751138"/>
          </a:xfrm>
          <a:prstGeom prst="rect">
            <a:avLst/>
          </a:prstGeom>
          <a:noFill/>
          <a:ln w="9525" algn="ctr">
            <a:noFill/>
            <a:miter lim="800000"/>
            <a:headEnd/>
            <a:tailEnd/>
          </a:ln>
        </p:spPr>
        <p:txBody>
          <a:bodyPr>
            <a:spAutoFit/>
          </a:bodyPr>
          <a:lstStyle/>
          <a:p>
            <a:pPr>
              <a:spcBef>
                <a:spcPct val="20000"/>
              </a:spcBef>
            </a:pPr>
            <a:r>
              <a:rPr lang="en-US" sz="2400" dirty="0">
                <a:solidFill>
                  <a:srgbClr val="3D68AF"/>
                </a:solidFill>
              </a:rPr>
              <a:t>Measuring Factor Abundance Once Again </a:t>
            </a:r>
            <a:r>
              <a:rPr lang="en-US" sz="2400" b="0" dirty="0"/>
              <a:t>To allow factors of production to differ in their productivities across countries, we define the </a:t>
            </a:r>
            <a:r>
              <a:rPr lang="en-US" sz="2400" dirty="0"/>
              <a:t>effective factor endowment </a:t>
            </a:r>
            <a:r>
              <a:rPr lang="en-US" sz="2400" b="0" dirty="0"/>
              <a:t>as the actual amount of a factor found in a country times its productivity: </a:t>
            </a:r>
          </a:p>
          <a:p>
            <a:pPr algn="ctr">
              <a:spcBef>
                <a:spcPct val="20000"/>
              </a:spcBef>
            </a:pPr>
            <a:r>
              <a:rPr lang="en-US" sz="2400" b="0" i="1" dirty="0"/>
              <a:t>Effective factor endowment = Actual factor endowment • Factor productivity</a:t>
            </a:r>
          </a:p>
        </p:txBody>
      </p:sp>
      <p:sp>
        <p:nvSpPr>
          <p:cNvPr id="64515" name="Rectangle 9"/>
          <p:cNvSpPr>
            <a:spLocks noChangeArrowheads="1"/>
          </p:cNvSpPr>
          <p:nvPr/>
        </p:nvSpPr>
        <p:spPr bwMode="auto">
          <a:xfrm>
            <a:off x="877888" y="333375"/>
            <a:ext cx="5362575" cy="327025"/>
          </a:xfrm>
          <a:prstGeom prst="rect">
            <a:avLst/>
          </a:prstGeom>
          <a:solidFill>
            <a:srgbClr val="F5D8A5"/>
          </a:solidFill>
          <a:ln w="9525" algn="ctr">
            <a:noFill/>
            <a:round/>
            <a:headEnd/>
            <a:tailEnd/>
          </a:ln>
        </p:spPr>
        <p:txBody>
          <a:bodyPr/>
          <a:lstStyle/>
          <a:p>
            <a:endParaRPr lang="en-US" sz="2800" b="0">
              <a:solidFill>
                <a:schemeClr val="tx2"/>
              </a:solidFill>
            </a:endParaRPr>
          </a:p>
        </p:txBody>
      </p:sp>
      <p:cxnSp>
        <p:nvCxnSpPr>
          <p:cNvPr id="64516" name="Straight Connector 10"/>
          <p:cNvCxnSpPr>
            <a:cxnSpLocks noChangeShapeType="1"/>
          </p:cNvCxnSpPr>
          <p:nvPr/>
        </p:nvCxnSpPr>
        <p:spPr bwMode="auto">
          <a:xfrm>
            <a:off x="566738" y="668338"/>
            <a:ext cx="5673725" cy="0"/>
          </a:xfrm>
          <a:prstGeom prst="line">
            <a:avLst/>
          </a:prstGeom>
          <a:noFill/>
          <a:ln w="19050" cap="rnd" algn="ctr">
            <a:solidFill>
              <a:srgbClr val="9C3A45"/>
            </a:solidFill>
            <a:prstDash val="sysDash"/>
            <a:round/>
            <a:headEnd/>
            <a:tailEnd/>
          </a:ln>
        </p:spPr>
      </p:cxnSp>
      <p:sp>
        <p:nvSpPr>
          <p:cNvPr id="64517" name="Rectangle 3"/>
          <p:cNvSpPr>
            <a:spLocks noGrp="1" noChangeArrowheads="1"/>
          </p:cNvSpPr>
          <p:nvPr>
            <p:ph type="title"/>
          </p:nvPr>
        </p:nvSpPr>
        <p:spPr>
          <a:xfrm>
            <a:off x="148494" y="679809"/>
            <a:ext cx="8964488" cy="437357"/>
          </a:xfrm>
        </p:spPr>
        <p:txBody>
          <a:bodyPr>
            <a:normAutofit fontScale="90000"/>
          </a:bodyPr>
          <a:lstStyle/>
          <a:p>
            <a:r>
              <a:rPr lang="en-US" dirty="0" smtClean="0">
                <a:solidFill>
                  <a:srgbClr val="69134B"/>
                </a:solidFill>
              </a:rPr>
              <a:t>Summary  Testing the </a:t>
            </a:r>
            <a:r>
              <a:rPr lang="en-US" dirty="0" err="1" smtClean="0">
                <a:solidFill>
                  <a:srgbClr val="69134B"/>
                </a:solidFill>
              </a:rPr>
              <a:t>Heckscher</a:t>
            </a:r>
            <a:r>
              <a:rPr lang="en-US" dirty="0" smtClean="0">
                <a:solidFill>
                  <a:srgbClr val="69134B"/>
                </a:solidFill>
              </a:rPr>
              <a:t>-Ohlin Model</a:t>
            </a:r>
          </a:p>
        </p:txBody>
      </p:sp>
    </p:spTree>
    <p:extLst>
      <p:ext uri="{BB962C8B-B14F-4D97-AF65-F5344CB8AC3E}">
        <p14:creationId xmlns:p14="http://schemas.microsoft.com/office/powerpoint/2010/main" val="4174965376"/>
      </p:ext>
    </p:extLst>
  </p:cSld>
  <p:clrMapOvr>
    <a:masterClrMapping/>
  </p:clrMapOvr>
  <p:transition spd="med"/>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5"/>
          <p:cNvSpPr>
            <a:spLocks noGrp="1"/>
          </p:cNvSpPr>
          <p:nvPr>
            <p:ph type="sldNum" sz="quarter" idx="12"/>
          </p:nvPr>
        </p:nvSpPr>
        <p:spPr/>
        <p:txBody>
          <a:bodyPr/>
          <a:lstStyle/>
          <a:p>
            <a:fld id="{75346B89-9819-4887-9AA9-407916068CA1}" type="slidenum">
              <a:rPr lang="en-US" altLang="it-IT"/>
              <a:pPr/>
              <a:t>76</a:t>
            </a:fld>
            <a:endParaRPr lang="en-US" altLang="it-IT"/>
          </a:p>
        </p:txBody>
      </p:sp>
      <p:sp>
        <p:nvSpPr>
          <p:cNvPr id="177154" name="Rectangle 2"/>
          <p:cNvSpPr>
            <a:spLocks noGrp="1" noChangeArrowheads="1"/>
          </p:cNvSpPr>
          <p:nvPr>
            <p:ph type="title"/>
          </p:nvPr>
        </p:nvSpPr>
        <p:spPr>
          <a:xfrm>
            <a:off x="685800" y="304800"/>
            <a:ext cx="7772400" cy="533400"/>
          </a:xfrm>
        </p:spPr>
        <p:txBody>
          <a:bodyPr>
            <a:normAutofit fontScale="90000"/>
          </a:bodyPr>
          <a:lstStyle/>
          <a:p>
            <a:r>
              <a:rPr lang="en-US" altLang="it-IT" sz="4000"/>
              <a:t>Criticism</a:t>
            </a:r>
          </a:p>
        </p:txBody>
      </p:sp>
      <p:sp>
        <p:nvSpPr>
          <p:cNvPr id="177155" name="Rectangle 3"/>
          <p:cNvSpPr>
            <a:spLocks noGrp="1" noChangeArrowheads="1"/>
          </p:cNvSpPr>
          <p:nvPr>
            <p:ph type="body" idx="1"/>
          </p:nvPr>
        </p:nvSpPr>
        <p:spPr>
          <a:xfrm>
            <a:off x="685800" y="914400"/>
            <a:ext cx="7772400" cy="5562600"/>
          </a:xfrm>
        </p:spPr>
        <p:txBody>
          <a:bodyPr>
            <a:normAutofit lnSpcReduction="10000"/>
          </a:bodyPr>
          <a:lstStyle/>
          <a:p>
            <a:r>
              <a:rPr lang="en-US" altLang="it-IT" sz="3000" dirty="0"/>
              <a:t>We may not see the clear-cut income distribution effects with trade because relative factor prices in the real world do not often appear to be as responsive to trade as the H-O and S-S imply.</a:t>
            </a:r>
          </a:p>
          <a:p>
            <a:r>
              <a:rPr lang="en-US" altLang="it-IT" sz="3000" dirty="0"/>
              <a:t>In addition, income distribution reflects not only the distribution of income between factors of production but also the </a:t>
            </a:r>
            <a:r>
              <a:rPr lang="en-US" altLang="it-IT" sz="3000" b="1" dirty="0">
                <a:solidFill>
                  <a:srgbClr val="FF0000"/>
                </a:solidFill>
              </a:rPr>
              <a:t>ownership of the factors of production</a:t>
            </a:r>
            <a:r>
              <a:rPr lang="en-US" altLang="it-IT" sz="3000" dirty="0"/>
              <a:t>. Since individuals or households often own several factors of production, the final impact of trade on personal income distribution is far from clear.</a:t>
            </a:r>
          </a:p>
        </p:txBody>
      </p:sp>
    </p:spTree>
    <p:extLst>
      <p:ext uri="{BB962C8B-B14F-4D97-AF65-F5344CB8AC3E}">
        <p14:creationId xmlns:p14="http://schemas.microsoft.com/office/powerpoint/2010/main" val="498656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References</a:t>
            </a:r>
            <a:r>
              <a:rPr lang="it-IT" dirty="0"/>
              <a:t> on </a:t>
            </a:r>
            <a:r>
              <a:rPr lang="it-IT" dirty="0" err="1"/>
              <a:t>Brexit</a:t>
            </a:r>
            <a:endParaRPr lang="en-GB" dirty="0"/>
          </a:p>
        </p:txBody>
      </p:sp>
      <p:sp>
        <p:nvSpPr>
          <p:cNvPr id="3" name="Segnaposto contenuto 2"/>
          <p:cNvSpPr>
            <a:spLocks noGrp="1"/>
          </p:cNvSpPr>
          <p:nvPr>
            <p:ph idx="1"/>
          </p:nvPr>
        </p:nvSpPr>
        <p:spPr/>
        <p:txBody>
          <a:bodyPr>
            <a:normAutofit fontScale="85000" lnSpcReduction="10000"/>
          </a:bodyPr>
          <a:lstStyle/>
          <a:p>
            <a:r>
              <a:rPr lang="en-GB" dirty="0"/>
              <a:t>The Impact of Brexit on German Businesses Results of the IHK Business Survey Going International </a:t>
            </a:r>
            <a:r>
              <a:rPr lang="en-GB" dirty="0" smtClean="0"/>
              <a:t>2019</a:t>
            </a:r>
          </a:p>
          <a:p>
            <a:r>
              <a:rPr lang="en-GB" dirty="0"/>
              <a:t>Brexit: The Consequences for Other EU Member </a:t>
            </a:r>
            <a:r>
              <a:rPr lang="en-GB" dirty="0" smtClean="0"/>
              <a:t>States, by </a:t>
            </a:r>
            <a:r>
              <a:rPr lang="en-GB" dirty="0"/>
              <a:t>Oliver Patel and Alan </a:t>
            </a:r>
            <a:r>
              <a:rPr lang="en-GB" dirty="0" smtClean="0"/>
              <a:t>Renwick, </a:t>
            </a:r>
            <a:r>
              <a:rPr lang="en-GB" dirty="0">
                <a:hlinkClick r:id="rId2"/>
              </a:rPr>
              <a:t>https://</a:t>
            </a:r>
            <a:r>
              <a:rPr lang="en-GB" dirty="0" smtClean="0">
                <a:hlinkClick r:id="rId2"/>
              </a:rPr>
              <a:t>www.ucl.ac.uk/constitution-unit/sites/constitution-unit/files/briefing-paper-4.pdf</a:t>
            </a:r>
            <a:endParaRPr lang="en-GB" dirty="0" smtClean="0"/>
          </a:p>
          <a:p>
            <a:r>
              <a:rPr lang="en-GB" dirty="0"/>
              <a:t>IRELAND &amp; THE IMPACTS OF BREXIT, </a:t>
            </a:r>
            <a:r>
              <a:rPr lang="en-GB" dirty="0">
                <a:hlinkClick r:id="rId3"/>
              </a:rPr>
              <a:t>https://</a:t>
            </a:r>
            <a:r>
              <a:rPr lang="en-GB" dirty="0" smtClean="0">
                <a:hlinkClick r:id="rId3"/>
              </a:rPr>
              <a:t>dbei.gov.ie/en/Publications/Publication-files/Ireland-and-the-Impacts-of-Brexit.pdf</a:t>
            </a:r>
            <a:endParaRPr lang="en-GB" dirty="0" smtClean="0"/>
          </a:p>
          <a:p>
            <a:r>
              <a:rPr lang="it-IT" dirty="0" smtClean="0"/>
              <a:t>Blogs of </a:t>
            </a:r>
            <a:r>
              <a:rPr lang="it-IT" dirty="0" err="1" smtClean="0"/>
              <a:t>various</a:t>
            </a:r>
            <a:r>
              <a:rPr lang="it-IT" dirty="0" smtClean="0"/>
              <a:t> </a:t>
            </a:r>
            <a:r>
              <a:rPr lang="it-IT" dirty="0" err="1" smtClean="0"/>
              <a:t>type</a:t>
            </a:r>
            <a:endParaRPr lang="en-GB" dirty="0"/>
          </a:p>
          <a:p>
            <a:endParaRPr lang="en-GB" dirty="0"/>
          </a:p>
        </p:txBody>
      </p:sp>
    </p:spTree>
    <p:extLst>
      <p:ext uri="{BB962C8B-B14F-4D97-AF65-F5344CB8AC3E}">
        <p14:creationId xmlns:p14="http://schemas.microsoft.com/office/powerpoint/2010/main" val="864831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References</a:t>
            </a:r>
            <a:r>
              <a:rPr lang="it-IT" dirty="0"/>
              <a:t> on </a:t>
            </a:r>
            <a:r>
              <a:rPr lang="it-IT" dirty="0" err="1"/>
              <a:t>Brexit</a:t>
            </a:r>
            <a:endParaRPr lang="en-GB" dirty="0"/>
          </a:p>
        </p:txBody>
      </p:sp>
      <p:sp>
        <p:nvSpPr>
          <p:cNvPr id="3" name="Segnaposto contenuto 2"/>
          <p:cNvSpPr>
            <a:spLocks noGrp="1"/>
          </p:cNvSpPr>
          <p:nvPr>
            <p:ph idx="1"/>
          </p:nvPr>
        </p:nvSpPr>
        <p:spPr>
          <a:xfrm>
            <a:off x="251520" y="1196752"/>
            <a:ext cx="8435280" cy="5661248"/>
          </a:xfrm>
        </p:spPr>
        <p:txBody>
          <a:bodyPr>
            <a:normAutofit fontScale="70000" lnSpcReduction="20000"/>
          </a:bodyPr>
          <a:lstStyle/>
          <a:p>
            <a:r>
              <a:rPr lang="en-GB" b="1" u="sng" dirty="0">
                <a:hlinkClick r:id="rId2"/>
              </a:rPr>
              <a:t>http://personal.lse.ac.uk/sampsont/papers.html</a:t>
            </a:r>
            <a:endParaRPr lang="en-GB" dirty="0"/>
          </a:p>
          <a:p>
            <a:r>
              <a:rPr lang="en-GB" b="1" dirty="0"/>
              <a:t>IMF country Report, </a:t>
            </a:r>
            <a:r>
              <a:rPr lang="en-US" b="1" dirty="0"/>
              <a:t>The Long-Term Impact of Brexit on the European Union, August 2018</a:t>
            </a:r>
            <a:endParaRPr lang="en-GB" dirty="0"/>
          </a:p>
          <a:p>
            <a:pPr lvl="0"/>
            <a:r>
              <a:rPr lang="en-US" dirty="0" smtClean="0"/>
              <a:t>Should </a:t>
            </a:r>
            <a:r>
              <a:rPr lang="en-US" dirty="0"/>
              <a:t>we fear the Brexit uncertainty? IMF versus Krugman COMPETITIVENESS &amp; GROWTH EUROPE, Post, August 19, 2016, Par </a:t>
            </a:r>
            <a:r>
              <a:rPr lang="en-US" dirty="0" err="1"/>
              <a:t>Stéphane</a:t>
            </a:r>
            <a:r>
              <a:rPr lang="en-US" dirty="0"/>
              <a:t> </a:t>
            </a:r>
            <a:r>
              <a:rPr lang="en-US" dirty="0" err="1"/>
              <a:t>Lhuissier</a:t>
            </a:r>
            <a:r>
              <a:rPr lang="en-US" dirty="0"/>
              <a:t>, Fabien </a:t>
            </a:r>
            <a:r>
              <a:rPr lang="en-US" dirty="0" err="1"/>
              <a:t>Tripier</a:t>
            </a:r>
            <a:r>
              <a:rPr lang="en-US" dirty="0"/>
              <a:t>, CEPII</a:t>
            </a:r>
            <a:endParaRPr lang="en-GB" dirty="0"/>
          </a:p>
          <a:p>
            <a:pPr lvl="0"/>
            <a:r>
              <a:rPr lang="en-US" dirty="0" smtClean="0"/>
              <a:t>Review </a:t>
            </a:r>
            <a:r>
              <a:rPr lang="en-US" dirty="0"/>
              <a:t>of EU-third country cooperation on policies falling within the ITRE domain in relation to Brexit,  J. SCOTT MARCUS, GEORGIOS PETROPOULOS, ANDRÉ SAPIR, SIMONE TAGLIAPIETRA, ALESSIO TERZI, REINHILDE VEUGELERS AND GEORG ZACHMANN, 2017</a:t>
            </a:r>
            <a:endParaRPr lang="en-GB" dirty="0"/>
          </a:p>
          <a:p>
            <a:pPr lvl="0"/>
            <a:r>
              <a:rPr lang="en-GB" b="1" dirty="0"/>
              <a:t>IMF, </a:t>
            </a:r>
            <a:r>
              <a:rPr lang="en-GB" b="1" dirty="0" err="1"/>
              <a:t>uk</a:t>
            </a:r>
            <a:r>
              <a:rPr lang="en-GB" b="1" dirty="0"/>
              <a:t> country report, November 2018</a:t>
            </a:r>
            <a:endParaRPr lang="en-GB" dirty="0"/>
          </a:p>
          <a:p>
            <a:pPr lvl="0"/>
            <a:r>
              <a:rPr lang="en-GB" b="1" dirty="0"/>
              <a:t>IMF country Report, </a:t>
            </a:r>
            <a:r>
              <a:rPr lang="en-US" b="1" dirty="0"/>
              <a:t>The Long-Term Impact of Brexit on the European Union, August 2018</a:t>
            </a:r>
            <a:endParaRPr lang="en-GB" dirty="0"/>
          </a:p>
          <a:p>
            <a:pPr lvl="0"/>
            <a:r>
              <a:rPr lang="en-GB" b="1" dirty="0" err="1"/>
              <a:t>Mikolajun</a:t>
            </a:r>
            <a:r>
              <a:rPr lang="en-GB" b="1" dirty="0"/>
              <a:t>, Irena / </a:t>
            </a:r>
            <a:r>
              <a:rPr lang="en-GB" b="1" dirty="0" err="1"/>
              <a:t>Viaene</a:t>
            </a:r>
            <a:r>
              <a:rPr lang="en-GB" b="1" dirty="0"/>
              <a:t>, Jean-Marie: </a:t>
            </a:r>
            <a:r>
              <a:rPr lang="en-US" b="1" dirty="0"/>
              <a:t>Is Hard Brexit Detrimental to EU Integration? Theory and Evidence </a:t>
            </a:r>
            <a:r>
              <a:rPr lang="en-US" b="1" dirty="0" err="1"/>
              <a:t>CESifo</a:t>
            </a:r>
            <a:r>
              <a:rPr lang="en-US" b="1" dirty="0"/>
              <a:t> Working Paper No. 7199, August </a:t>
            </a:r>
            <a:r>
              <a:rPr lang="en-US" b="1" dirty="0" smtClean="0"/>
              <a:t>2018 </a:t>
            </a:r>
          </a:p>
          <a:p>
            <a:pPr lvl="0"/>
            <a:r>
              <a:rPr lang="en-US" b="1" dirty="0" smtClean="0"/>
              <a:t>Europe </a:t>
            </a:r>
            <a:r>
              <a:rPr lang="en-US" b="1" dirty="0"/>
              <a:t>after Brexit: A proposal for a continental partnership by Jean </a:t>
            </a:r>
            <a:r>
              <a:rPr lang="en-US" b="1" dirty="0" err="1"/>
              <a:t>Pisani</a:t>
            </a:r>
            <a:r>
              <a:rPr lang="en-US" b="1" dirty="0"/>
              <a:t>-Ferry, Norbert </a:t>
            </a:r>
            <a:r>
              <a:rPr lang="en-US" b="1" dirty="0" err="1"/>
              <a:t>Röttgen</a:t>
            </a:r>
            <a:r>
              <a:rPr lang="en-US" b="1" dirty="0"/>
              <a:t>, André Sapir, Paul Tucker, </a:t>
            </a:r>
            <a:r>
              <a:rPr lang="en-US" b="1" dirty="0" err="1"/>
              <a:t>Guntram</a:t>
            </a:r>
            <a:r>
              <a:rPr lang="en-US" b="1" dirty="0"/>
              <a:t> B. Wolff, 25 August 2016, Bruegel</a:t>
            </a:r>
            <a:endParaRPr lang="en-GB" dirty="0"/>
          </a:p>
          <a:p>
            <a:endParaRPr lang="en-GB" dirty="0"/>
          </a:p>
        </p:txBody>
      </p:sp>
    </p:spTree>
    <p:extLst>
      <p:ext uri="{BB962C8B-B14F-4D97-AF65-F5344CB8AC3E}">
        <p14:creationId xmlns:p14="http://schemas.microsoft.com/office/powerpoint/2010/main" val="336710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1152</TotalTime>
  <Words>5866</Words>
  <Application>Microsoft Office PowerPoint</Application>
  <PresentationFormat>Presentazione su schermo (4:3)</PresentationFormat>
  <Paragraphs>724</Paragraphs>
  <Slides>76</Slides>
  <Notes>29</Notes>
  <HiddenSlides>0</HiddenSlides>
  <MMClips>0</MMClips>
  <ScaleCrop>false</ScaleCrop>
  <HeadingPairs>
    <vt:vector size="6" baseType="variant">
      <vt:variant>
        <vt:lpstr>Caratteri utilizzati</vt:lpstr>
      </vt:variant>
      <vt:variant>
        <vt:i4>13</vt:i4>
      </vt:variant>
      <vt:variant>
        <vt:lpstr>Tema</vt:lpstr>
      </vt:variant>
      <vt:variant>
        <vt:i4>1</vt:i4>
      </vt:variant>
      <vt:variant>
        <vt:lpstr>Titoli diapositive</vt:lpstr>
      </vt:variant>
      <vt:variant>
        <vt:i4>76</vt:i4>
      </vt:variant>
    </vt:vector>
  </HeadingPairs>
  <TitlesOfParts>
    <vt:vector size="90" baseType="lpstr">
      <vt:lpstr>SimSun</vt:lpstr>
      <vt:lpstr>Arial</vt:lpstr>
      <vt:lpstr>Calibri</vt:lpstr>
      <vt:lpstr>Courier New</vt:lpstr>
      <vt:lpstr>Georgia</vt:lpstr>
      <vt:lpstr>Lucida Sans</vt:lpstr>
      <vt:lpstr>OfficinaSans-Book</vt:lpstr>
      <vt:lpstr>OfficinaSans-BookItalic</vt:lpstr>
      <vt:lpstr>Tahoma</vt:lpstr>
      <vt:lpstr>Times</vt:lpstr>
      <vt:lpstr>Times New Roman</vt:lpstr>
      <vt:lpstr>Verdana</vt:lpstr>
      <vt:lpstr>Wingdings</vt:lpstr>
      <vt:lpstr>Tema di Office</vt:lpstr>
      <vt:lpstr>Economics and Development International trade, Lecture 12</vt:lpstr>
      <vt:lpstr>Today</vt:lpstr>
      <vt:lpstr>Presentazione standard di PowerPoint</vt:lpstr>
      <vt:lpstr>Presentazione standard di PowerPoint</vt:lpstr>
      <vt:lpstr>Presentazione standard di PowerPoint</vt:lpstr>
      <vt:lpstr>Presentations Brexit</vt:lpstr>
      <vt:lpstr>References on Brexit</vt:lpstr>
      <vt:lpstr>References on Brexit</vt:lpstr>
      <vt:lpstr>References on Brexit</vt:lpstr>
      <vt:lpstr>Presentazione standard di PowerPoint</vt:lpstr>
      <vt:lpstr>References on:</vt:lpstr>
      <vt:lpstr>References on:</vt:lpstr>
      <vt:lpstr>References</vt:lpstr>
      <vt:lpstr>Summary last lecture</vt:lpstr>
      <vt:lpstr>H-O</vt:lpstr>
      <vt:lpstr>Factor abundance</vt:lpstr>
      <vt:lpstr>Relative factor abundance</vt:lpstr>
      <vt:lpstr>Commodity factor intensity</vt:lpstr>
      <vt:lpstr>How does the relative abundance of  a resource determine  comparative advantage?</vt:lpstr>
      <vt:lpstr>H-O in their words…</vt:lpstr>
      <vt:lpstr>H-O Summary</vt:lpstr>
      <vt:lpstr>H-O Model</vt:lpstr>
      <vt:lpstr>First we determined equilibrium in autharky</vt:lpstr>
      <vt:lpstr>The Textbook 2×2 H-O Model, summary </vt:lpstr>
      <vt:lpstr>Summary  Heckscher-Ohlin Model</vt:lpstr>
      <vt:lpstr>Summary  Heckscher-Ohlin Model</vt:lpstr>
      <vt:lpstr>Summary  Heckscher-Ohlin Model</vt:lpstr>
      <vt:lpstr>Then we opened up to trade ….</vt:lpstr>
      <vt:lpstr>Presentazione standard di PowerPoint</vt:lpstr>
      <vt:lpstr>Presentazione standard di PowerPoint</vt:lpstr>
      <vt:lpstr>Summary  Heckscher-Ohlin Model</vt:lpstr>
      <vt:lpstr>Summary  Heckscher-Ohlin Model</vt:lpstr>
      <vt:lpstr>Summary:  Heckscher-Ohlin Model</vt:lpstr>
      <vt:lpstr>Summary:  Heckscher-Ohlin Model</vt:lpstr>
      <vt:lpstr>Presentazione standard di PowerPoint</vt:lpstr>
      <vt:lpstr>Presentazione standard di PowerPoint</vt:lpstr>
      <vt:lpstr>Presentazione standard di PowerPoint</vt:lpstr>
      <vt:lpstr>Presentazione standard di PowerPoint</vt:lpstr>
      <vt:lpstr>Heckscher-Ohlin Model</vt:lpstr>
      <vt:lpstr>H-O Summary</vt:lpstr>
      <vt:lpstr>More on the Stolper-Samuelson Theorem</vt:lpstr>
      <vt:lpstr>The Stolper-Samuelson Theorem  </vt:lpstr>
      <vt:lpstr>Stolper-Samuelson Theorem</vt:lpstr>
      <vt:lpstr>The Stolper-Samuelson Theorem</vt:lpstr>
      <vt:lpstr>The Stolper-Samuelson Theorem  </vt:lpstr>
      <vt:lpstr>The Stolper-Samuelson Theorem  </vt:lpstr>
      <vt:lpstr>Implications of Stolper-Samuelson Theorem</vt:lpstr>
      <vt:lpstr>Resources and Output </vt:lpstr>
      <vt:lpstr>Resources and Output </vt:lpstr>
      <vt:lpstr>Resources and Output</vt:lpstr>
      <vt:lpstr>Relative Supply Curves</vt:lpstr>
      <vt:lpstr>Fig. 5-9:  Trade Leads to a Convergence of Relative Prices</vt:lpstr>
      <vt:lpstr>Factor Price Equalization</vt:lpstr>
      <vt:lpstr>Factor Price Equalization (cont.)</vt:lpstr>
      <vt:lpstr>Table 5-1:  Comparative International Wage Rates (United States = 100)</vt:lpstr>
      <vt:lpstr>Factor Price Equalization (cont.)</vt:lpstr>
      <vt:lpstr>Does Trade Increase Income Inequality?</vt:lpstr>
      <vt:lpstr>Does Trade Increase  Income Inequality? (cont.)</vt:lpstr>
      <vt:lpstr>Does Trade Increase  Income Inequality? (cont.)</vt:lpstr>
      <vt:lpstr>Trade and Income Distribution</vt:lpstr>
      <vt:lpstr>Trade and Income Distribution (cont.)</vt:lpstr>
      <vt:lpstr>Strong … Assumptions</vt:lpstr>
      <vt:lpstr>Test of the Heckscher-Ohlin Model</vt:lpstr>
      <vt:lpstr>Testing the H-O Theorem: Leontief’s Paradox </vt:lpstr>
      <vt:lpstr>Leontief</vt:lpstr>
      <vt:lpstr>Leontief</vt:lpstr>
      <vt:lpstr>Leontief</vt:lpstr>
      <vt:lpstr>EMPIRICAL EVIDENCE ON THE H-O  FACTOR-PROPORTIONS THEORY</vt:lpstr>
      <vt:lpstr>The Leontief Paradox</vt:lpstr>
      <vt:lpstr>Reconciliations of the Leontief Paradox</vt:lpstr>
      <vt:lpstr>The Leontief Paradox</vt:lpstr>
      <vt:lpstr>Leontief Paradox, 2</vt:lpstr>
      <vt:lpstr>Consumption Shares by Product Type for OECD Countries Average Values 1985–1999*</vt:lpstr>
      <vt:lpstr>Human Skills Theory</vt:lpstr>
      <vt:lpstr>Summary  Testing the Heckscher-Ohlin Model</vt:lpstr>
      <vt:lpstr>Criticism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and Development International trade, Lecture 9</dc:title>
  <dc:creator>Giorgia Giovannetti</dc:creator>
  <cp:lastModifiedBy>GiorgiaG</cp:lastModifiedBy>
  <cp:revision>69</cp:revision>
  <cp:lastPrinted>2018-10-22T17:03:47Z</cp:lastPrinted>
  <dcterms:created xsi:type="dcterms:W3CDTF">2017-10-08T17:40:42Z</dcterms:created>
  <dcterms:modified xsi:type="dcterms:W3CDTF">2019-10-25T19:43:55Z</dcterms:modified>
</cp:coreProperties>
</file>