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70" r:id="rId4"/>
    <p:sldId id="271" r:id="rId5"/>
    <p:sldId id="272" r:id="rId6"/>
    <p:sldId id="278" r:id="rId7"/>
    <p:sldId id="273" r:id="rId8"/>
    <p:sldId id="274" r:id="rId9"/>
    <p:sldId id="275" r:id="rId10"/>
    <p:sldId id="276" r:id="rId11"/>
    <p:sldId id="277" r:id="rId1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852"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it-IT"/>
              <a:t>Fare clic per modificare lo stile del titolo</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4E4EBB7E-0ADB-4828-9398-83750A5B07C6}" type="datetimeFigureOut">
              <a:rPr lang="it-IT" smtClean="0"/>
              <a:pPr/>
              <a:t>23/10/2019</a:t>
            </a:fld>
            <a:endParaRPr lang="it-IT"/>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it-IT"/>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74B8FCA2-249E-4F14-A02A-74BB9C185EB8}" type="slidenum">
              <a:rPr lang="it-IT" smtClean="0"/>
              <a:pPr/>
              <a:t>‹N›</a:t>
            </a:fld>
            <a:endParaRPr lang="it-IT"/>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4E4EBB7E-0ADB-4828-9398-83750A5B07C6}" type="datetimeFigureOut">
              <a:rPr lang="it-IT" smtClean="0"/>
              <a:pPr/>
              <a:t>23/10/2019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4B8FCA2-249E-4F14-A02A-74BB9C185EB8}"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it-IT"/>
              <a:t>Fare clic per modificare lo stile del titolo</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4E4EBB7E-0ADB-4828-9398-83750A5B07C6}" type="datetimeFigureOut">
              <a:rPr lang="it-IT" smtClean="0"/>
              <a:pPr/>
              <a:t>23/10/2019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4B8FCA2-249E-4F14-A02A-74BB9C185EB8}"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E4EBB7E-0ADB-4828-9398-83750A5B07C6}" type="datetimeFigureOut">
              <a:rPr lang="it-IT" smtClean="0"/>
              <a:pPr/>
              <a:t>23/10/2019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4B8FCA2-249E-4F14-A02A-74BB9C185EB8}"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it-IT"/>
              <a:t>Fare clic per modificare lo stile del titolo</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4E4EBB7E-0ADB-4828-9398-83750A5B07C6}" type="datetimeFigureOut">
              <a:rPr lang="it-IT" smtClean="0"/>
              <a:pPr/>
              <a:t>23/10/2019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4B8FCA2-249E-4F14-A02A-74BB9C185EB8}"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5" name="Date Placeholder 4"/>
          <p:cNvSpPr>
            <a:spLocks noGrp="1"/>
          </p:cNvSpPr>
          <p:nvPr>
            <p:ph type="dt" sz="half" idx="10"/>
          </p:nvPr>
        </p:nvSpPr>
        <p:spPr/>
        <p:txBody>
          <a:bodyPr/>
          <a:lstStyle/>
          <a:p>
            <a:fld id="{4E4EBB7E-0ADB-4828-9398-83750A5B07C6}" type="datetimeFigureOut">
              <a:rPr lang="it-IT" smtClean="0"/>
              <a:pPr/>
              <a:t>23/10/2019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4B8FCA2-249E-4F14-A02A-74BB9C185EB8}" type="slidenum">
              <a:rPr lang="it-IT" smtClean="0"/>
              <a:pPr/>
              <a:t>‹N›</a:t>
            </a:fld>
            <a:endParaRPr lang="it-IT"/>
          </a:p>
        </p:txBody>
      </p:sp>
      <p:sp>
        <p:nvSpPr>
          <p:cNvPr id="9" name="Content Placeholder 8"/>
          <p:cNvSpPr>
            <a:spLocks noGrp="1"/>
          </p:cNvSpPr>
          <p:nvPr>
            <p:ph sz="quarter" idx="13"/>
          </p:nvPr>
        </p:nvSpPr>
        <p:spPr>
          <a:xfrm>
            <a:off x="1042416" y="2313432"/>
            <a:ext cx="3419856" cy="349300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E4EBB7E-0ADB-4828-9398-83750A5B07C6}" type="datetimeFigureOut">
              <a:rPr lang="it-IT" smtClean="0"/>
              <a:pPr/>
              <a:t>23/10/2019</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74B8FCA2-249E-4F14-A02A-74BB9C185EB8}"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2"/>
          <p:cNvSpPr>
            <a:spLocks noGrp="1"/>
          </p:cNvSpPr>
          <p:nvPr>
            <p:ph type="dt" sz="half" idx="10"/>
          </p:nvPr>
        </p:nvSpPr>
        <p:spPr/>
        <p:txBody>
          <a:bodyPr/>
          <a:lstStyle/>
          <a:p>
            <a:fld id="{4E4EBB7E-0ADB-4828-9398-83750A5B07C6}" type="datetimeFigureOut">
              <a:rPr lang="it-IT" smtClean="0"/>
              <a:pPr/>
              <a:t>23/10/2019</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74B8FCA2-249E-4F14-A02A-74BB9C185EB8}"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4EBB7E-0ADB-4828-9398-83750A5B07C6}" type="datetimeFigureOut">
              <a:rPr lang="it-IT" smtClean="0"/>
              <a:pPr/>
              <a:t>23/10/2019</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74B8FCA2-249E-4F14-A02A-74BB9C185EB8}"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E4EBB7E-0ADB-4828-9398-83750A5B07C6}" type="datetimeFigureOut">
              <a:rPr lang="it-IT" smtClean="0"/>
              <a:pPr/>
              <a:t>23/10/2019</a:t>
            </a:fld>
            <a:endParaRPr lang="it-IT"/>
          </a:p>
        </p:txBody>
      </p:sp>
      <p:sp>
        <p:nvSpPr>
          <p:cNvPr id="7" name="Slide Number Placeholder 6"/>
          <p:cNvSpPr>
            <a:spLocks noGrp="1"/>
          </p:cNvSpPr>
          <p:nvPr>
            <p:ph type="sldNum" sz="quarter" idx="12"/>
          </p:nvPr>
        </p:nvSpPr>
        <p:spPr/>
        <p:txBody>
          <a:bodyPr/>
          <a:lstStyle/>
          <a:p>
            <a:fld id="{74B8FCA2-249E-4F14-A02A-74BB9C185EB8}" type="slidenum">
              <a:rPr lang="it-IT" smtClean="0"/>
              <a:pPr/>
              <a:t>‹N›</a:t>
            </a:fld>
            <a:endParaRPr lang="it-IT"/>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t-IT"/>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it-IT"/>
              <a:t>Fare clic per modificare lo stile del titolo</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it-IT"/>
              <a:t>Fare clic per modificare lo stile del titolo</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4E4EBB7E-0ADB-4828-9398-83750A5B07C6}" type="datetimeFigureOut">
              <a:rPr lang="it-IT" smtClean="0"/>
              <a:pPr/>
              <a:t>23/10/2019</a:t>
            </a:fld>
            <a:endParaRPr lang="it-IT"/>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t-IT"/>
          </a:p>
        </p:txBody>
      </p:sp>
      <p:sp>
        <p:nvSpPr>
          <p:cNvPr id="7" name="Slide Number Placeholder 6"/>
          <p:cNvSpPr>
            <a:spLocks noGrp="1"/>
          </p:cNvSpPr>
          <p:nvPr>
            <p:ph type="sldNum" sz="quarter" idx="12"/>
          </p:nvPr>
        </p:nvSpPr>
        <p:spPr/>
        <p:txBody>
          <a:bodyPr/>
          <a:lstStyle/>
          <a:p>
            <a:fld id="{74B8FCA2-249E-4F14-A02A-74BB9C185EB8}"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4E4EBB7E-0ADB-4828-9398-83750A5B07C6}" type="datetimeFigureOut">
              <a:rPr lang="it-IT" smtClean="0"/>
              <a:pPr/>
              <a:t>23/10/2019</a:t>
            </a:fld>
            <a:endParaRPr lang="it-IT"/>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it-IT"/>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74B8FCA2-249E-4F14-A02A-74BB9C185EB8}"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es-ES" dirty="0" smtClean="0"/>
              <a:t>Doblaje</a:t>
            </a:r>
            <a:endParaRPr lang="it-IT" dirty="0"/>
          </a:p>
        </p:txBody>
      </p:sp>
      <p:sp>
        <p:nvSpPr>
          <p:cNvPr id="3" name="Sottotitolo 2"/>
          <p:cNvSpPr>
            <a:spLocks noGrp="1"/>
          </p:cNvSpPr>
          <p:nvPr>
            <p:ph type="subTitle" idx="1"/>
          </p:nvPr>
        </p:nvSpPr>
        <p:spPr/>
        <p:txBody>
          <a:bodyPr/>
          <a:lstStyle/>
          <a:p>
            <a:r>
              <a:rPr lang="es-ES" dirty="0" smtClean="0"/>
              <a:t>Rosa Agost Canós, Frederic Chaume Varela, Amparo Hurado Albir</a:t>
            </a:r>
            <a:endParaRPr lang="it-IT" dirty="0"/>
          </a:p>
        </p:txBody>
      </p:sp>
    </p:spTree>
    <p:extLst>
      <p:ext uri="{BB962C8B-B14F-4D97-AF65-F5344CB8AC3E}">
        <p14:creationId xmlns:p14="http://schemas.microsoft.com/office/powerpoint/2010/main" xmlns="" val="16784948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s-ES" dirty="0" smtClean="0"/>
              <a:t>Dinamismo de la equivalencia traductora en el doblaje</a:t>
            </a:r>
            <a:endParaRPr lang="it-IT" dirty="0"/>
          </a:p>
        </p:txBody>
      </p:sp>
      <p:sp>
        <p:nvSpPr>
          <p:cNvPr id="3" name="Segnaposto contenuto 2"/>
          <p:cNvSpPr>
            <a:spLocks noGrp="1"/>
          </p:cNvSpPr>
          <p:nvPr>
            <p:ph idx="1"/>
          </p:nvPr>
        </p:nvSpPr>
        <p:spPr/>
        <p:txBody>
          <a:bodyPr>
            <a:normAutofit fontScale="92500"/>
          </a:bodyPr>
          <a:lstStyle/>
          <a:p>
            <a:r>
              <a:rPr lang="es-ES" dirty="0" smtClean="0"/>
              <a:t>= que en la </a:t>
            </a:r>
            <a:r>
              <a:rPr lang="es-ES" b="1" dirty="0" smtClean="0"/>
              <a:t>traducción literaria</a:t>
            </a:r>
            <a:r>
              <a:rPr lang="es-ES" dirty="0" smtClean="0"/>
              <a:t>; las destrezas que el estudiante tiene que adquirir para construir/reconstruir un guión son similares.</a:t>
            </a:r>
          </a:p>
          <a:p>
            <a:r>
              <a:rPr lang="es-ES" dirty="0" smtClean="0"/>
              <a:t>De las técnicas y estrategias que comparte con la traducción literaria, debemos destacar la importancia de la </a:t>
            </a:r>
            <a:r>
              <a:rPr lang="es-ES" b="1" dirty="0" smtClean="0">
                <a:solidFill>
                  <a:srgbClr val="FF0000"/>
                </a:solidFill>
              </a:rPr>
              <a:t>compensación </a:t>
            </a:r>
            <a:r>
              <a:rPr lang="es-ES" dirty="0" smtClean="0"/>
              <a:t>(utilizada constantemente por las restricciones que impone el texto visual), así como la </a:t>
            </a:r>
            <a:r>
              <a:rPr lang="es-ES" b="1" dirty="0" smtClean="0">
                <a:solidFill>
                  <a:srgbClr val="0070C0"/>
                </a:solidFill>
              </a:rPr>
              <a:t>transposición</a:t>
            </a:r>
            <a:r>
              <a:rPr lang="es-ES" dirty="0" smtClean="0"/>
              <a:t> y la </a:t>
            </a:r>
            <a:r>
              <a:rPr lang="es-ES" b="1" dirty="0" smtClean="0">
                <a:solidFill>
                  <a:srgbClr val="7030A0"/>
                </a:solidFill>
              </a:rPr>
              <a:t>adaptación</a:t>
            </a:r>
            <a:r>
              <a:rPr lang="es-ES" dirty="0" smtClean="0"/>
              <a:t>.</a:t>
            </a:r>
            <a:endParaRPr lang="it-IT" dirty="0"/>
          </a:p>
        </p:txBody>
      </p:sp>
    </p:spTree>
    <p:extLst>
      <p:ext uri="{BB962C8B-B14F-4D97-AF65-F5344CB8AC3E}">
        <p14:creationId xmlns:p14="http://schemas.microsoft.com/office/powerpoint/2010/main" xmlns="" val="508001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s-ES" dirty="0" smtClean="0"/>
              <a:t>Dificultades y progresión</a:t>
            </a:r>
            <a:endParaRPr lang="it-IT" dirty="0"/>
          </a:p>
        </p:txBody>
      </p:sp>
      <p:sp>
        <p:nvSpPr>
          <p:cNvPr id="3" name="Segnaposto contenuto 2"/>
          <p:cNvSpPr>
            <a:spLocks noGrp="1"/>
          </p:cNvSpPr>
          <p:nvPr>
            <p:ph idx="1"/>
          </p:nvPr>
        </p:nvSpPr>
        <p:spPr/>
        <p:txBody>
          <a:bodyPr>
            <a:normAutofit fontScale="85000" lnSpcReduction="10000"/>
          </a:bodyPr>
          <a:lstStyle/>
          <a:p>
            <a:r>
              <a:rPr lang="es-ES" b="1" dirty="0"/>
              <a:t>D</a:t>
            </a:r>
            <a:r>
              <a:rPr lang="es-ES" b="1" dirty="0" smtClean="0"/>
              <a:t>ocumentales</a:t>
            </a:r>
            <a:r>
              <a:rPr lang="es-ES" dirty="0" smtClean="0"/>
              <a:t> </a:t>
            </a:r>
            <a:r>
              <a:rPr lang="es-ES" dirty="0" smtClean="0">
                <a:sym typeface="Wingdings" panose="05000000000000000000" pitchFamily="2" charset="2"/>
              </a:rPr>
              <a:t> voces superpuestas (</a:t>
            </a:r>
            <a:r>
              <a:rPr lang="es-ES" i="1" dirty="0" smtClean="0">
                <a:sym typeface="Wingdings" panose="05000000000000000000" pitchFamily="2" charset="2"/>
              </a:rPr>
              <a:t>isocronía</a:t>
            </a:r>
            <a:r>
              <a:rPr lang="es-ES" dirty="0" smtClean="0">
                <a:sym typeface="Wingdings" panose="05000000000000000000" pitchFamily="2" charset="2"/>
              </a:rPr>
              <a:t>)</a:t>
            </a:r>
          </a:p>
          <a:p>
            <a:r>
              <a:rPr lang="es-ES" b="1" dirty="0" smtClean="0">
                <a:sym typeface="Wingdings" panose="05000000000000000000" pitchFamily="2" charset="2"/>
              </a:rPr>
              <a:t>Dibujos animados </a:t>
            </a:r>
            <a:r>
              <a:rPr lang="es-ES" dirty="0" smtClean="0">
                <a:sym typeface="Wingdings" panose="05000000000000000000" pitchFamily="2" charset="2"/>
              </a:rPr>
              <a:t> creatividad, registro oral, elementos paralingüísticos (</a:t>
            </a:r>
            <a:r>
              <a:rPr lang="es-ES" i="1" dirty="0" smtClean="0">
                <a:sym typeface="Wingdings" panose="05000000000000000000" pitchFamily="2" charset="2"/>
              </a:rPr>
              <a:t>todo tipo de sincronía</a:t>
            </a:r>
            <a:r>
              <a:rPr lang="es-ES" dirty="0" smtClean="0">
                <a:sym typeface="Wingdings" panose="05000000000000000000" pitchFamily="2" charset="2"/>
              </a:rPr>
              <a:t>)</a:t>
            </a:r>
          </a:p>
          <a:p>
            <a:r>
              <a:rPr lang="es-ES" b="1" dirty="0" smtClean="0">
                <a:sym typeface="Wingdings" panose="05000000000000000000" pitchFamily="2" charset="2"/>
              </a:rPr>
              <a:t>Series y telefilmes </a:t>
            </a:r>
            <a:r>
              <a:rPr lang="es-ES" dirty="0" smtClean="0">
                <a:sym typeface="Wingdings" panose="05000000000000000000" pitchFamily="2" charset="2"/>
              </a:rPr>
              <a:t> construcción de diálogos verosímiles y escritura de guiones (</a:t>
            </a:r>
            <a:r>
              <a:rPr lang="es-ES" i="1" dirty="0" smtClean="0">
                <a:sym typeface="Wingdings" panose="05000000000000000000" pitchFamily="2" charset="2"/>
              </a:rPr>
              <a:t>mayor y mejor uso de todas las sincronías</a:t>
            </a:r>
            <a:r>
              <a:rPr lang="es-ES" dirty="0" smtClean="0">
                <a:sym typeface="Wingdings" panose="05000000000000000000" pitchFamily="2" charset="2"/>
              </a:rPr>
              <a:t>)</a:t>
            </a:r>
          </a:p>
          <a:p>
            <a:r>
              <a:rPr lang="es-ES" b="1" dirty="0" smtClean="0">
                <a:sym typeface="Wingdings" panose="05000000000000000000" pitchFamily="2" charset="2"/>
              </a:rPr>
              <a:t>Películas</a:t>
            </a:r>
            <a:r>
              <a:rPr lang="es-ES" dirty="0" smtClean="0">
                <a:sym typeface="Wingdings" panose="05000000000000000000" pitchFamily="2" charset="2"/>
              </a:rPr>
              <a:t>  cualidades estéticas, análisis visual y verbal de los textos (</a:t>
            </a:r>
            <a:r>
              <a:rPr lang="es-ES" i="1" dirty="0" smtClean="0">
                <a:sym typeface="Wingdings" panose="05000000000000000000" pitchFamily="2" charset="2"/>
              </a:rPr>
              <a:t>uso más especializado de la sincronía labial, quinésica e isocronía</a:t>
            </a:r>
            <a:r>
              <a:rPr lang="es-ES" dirty="0" smtClean="0">
                <a:sym typeface="Wingdings" panose="05000000000000000000" pitchFamily="2" charset="2"/>
              </a:rPr>
              <a:t>)</a:t>
            </a:r>
            <a:endParaRPr lang="it-IT" dirty="0"/>
          </a:p>
        </p:txBody>
      </p:sp>
    </p:spTree>
    <p:extLst>
      <p:ext uri="{BB962C8B-B14F-4D97-AF65-F5344CB8AC3E}">
        <p14:creationId xmlns:p14="http://schemas.microsoft.com/office/powerpoint/2010/main" xmlns="" val="796719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s-ES" dirty="0" smtClean="0"/>
              <a:t>Doblaje</a:t>
            </a:r>
            <a:endParaRPr lang="it-IT" dirty="0"/>
          </a:p>
        </p:txBody>
      </p:sp>
      <p:sp>
        <p:nvSpPr>
          <p:cNvPr id="3" name="Segnaposto contenuto 2"/>
          <p:cNvSpPr>
            <a:spLocks noGrp="1"/>
          </p:cNvSpPr>
          <p:nvPr>
            <p:ph idx="1"/>
          </p:nvPr>
        </p:nvSpPr>
        <p:spPr/>
        <p:txBody>
          <a:bodyPr/>
          <a:lstStyle/>
          <a:p>
            <a:r>
              <a:rPr lang="es-ES" dirty="0" smtClean="0"/>
              <a:t>Modalidad de traducción audiovisual en la que el texto visual  permanece inalterado y </a:t>
            </a:r>
            <a:r>
              <a:rPr lang="es-ES" b="1" i="1" dirty="0" smtClean="0"/>
              <a:t>se sustituye el texto oral original por otro texto oral en otra lengua</a:t>
            </a:r>
            <a:r>
              <a:rPr lang="es-ES" dirty="0" smtClean="0"/>
              <a:t>. Su característica fundamental es la fase de AJUSTE</a:t>
            </a:r>
            <a:endParaRPr lang="it-IT" dirty="0"/>
          </a:p>
        </p:txBody>
      </p:sp>
    </p:spTree>
    <p:extLst>
      <p:ext uri="{BB962C8B-B14F-4D97-AF65-F5344CB8AC3E}">
        <p14:creationId xmlns:p14="http://schemas.microsoft.com/office/powerpoint/2010/main" xmlns="" val="3541326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s-ES" dirty="0" smtClean="0"/>
              <a:t>Fase de ajuste</a:t>
            </a:r>
            <a:endParaRPr lang="it-IT" dirty="0"/>
          </a:p>
        </p:txBody>
      </p:sp>
      <p:sp>
        <p:nvSpPr>
          <p:cNvPr id="3" name="Segnaposto contenuto 2"/>
          <p:cNvSpPr>
            <a:spLocks noGrp="1"/>
          </p:cNvSpPr>
          <p:nvPr>
            <p:ph idx="1"/>
          </p:nvPr>
        </p:nvSpPr>
        <p:spPr/>
        <p:txBody>
          <a:bodyPr/>
          <a:lstStyle/>
          <a:p>
            <a:r>
              <a:rPr lang="es-ES" dirty="0" smtClean="0"/>
              <a:t>Consiste en la </a:t>
            </a:r>
            <a:r>
              <a:rPr lang="es-ES" b="1" i="1" dirty="0" smtClean="0"/>
              <a:t>adecuación visual y temporal del texto traducido a los movimientos bucales, gestos y duración </a:t>
            </a:r>
            <a:r>
              <a:rPr lang="es-ES" dirty="0" smtClean="0"/>
              <a:t>temporal de los enunciados de los personajes de pantalla</a:t>
            </a:r>
            <a:endParaRPr lang="it-IT" dirty="0"/>
          </a:p>
        </p:txBody>
      </p:sp>
    </p:spTree>
    <p:extLst>
      <p:ext uri="{BB962C8B-B14F-4D97-AF65-F5344CB8AC3E}">
        <p14:creationId xmlns:p14="http://schemas.microsoft.com/office/powerpoint/2010/main" xmlns="" val="600723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s-ES" dirty="0" smtClean="0"/>
              <a:t>Tipos de ajuste</a:t>
            </a:r>
            <a:endParaRPr lang="it-IT" dirty="0"/>
          </a:p>
        </p:txBody>
      </p:sp>
      <p:sp>
        <p:nvSpPr>
          <p:cNvPr id="3" name="Segnaposto contenuto 2"/>
          <p:cNvSpPr>
            <a:spLocks noGrp="1"/>
          </p:cNvSpPr>
          <p:nvPr>
            <p:ph idx="1"/>
          </p:nvPr>
        </p:nvSpPr>
        <p:spPr/>
        <p:txBody>
          <a:bodyPr/>
          <a:lstStyle/>
          <a:p>
            <a:r>
              <a:rPr lang="es-ES" dirty="0" smtClean="0"/>
              <a:t>Sincronía fonética</a:t>
            </a:r>
          </a:p>
          <a:p>
            <a:r>
              <a:rPr lang="es-ES" dirty="0" smtClean="0"/>
              <a:t>Sincronía </a:t>
            </a:r>
            <a:r>
              <a:rPr lang="es-ES" dirty="0" smtClean="0"/>
              <a:t>quinésica</a:t>
            </a:r>
          </a:p>
          <a:p>
            <a:r>
              <a:rPr lang="es-ES" dirty="0" smtClean="0"/>
              <a:t>isocronía</a:t>
            </a:r>
            <a:endParaRPr lang="it-IT" dirty="0"/>
          </a:p>
        </p:txBody>
      </p:sp>
    </p:spTree>
    <p:extLst>
      <p:ext uri="{BB962C8B-B14F-4D97-AF65-F5344CB8AC3E}">
        <p14:creationId xmlns:p14="http://schemas.microsoft.com/office/powerpoint/2010/main" xmlns="" val="18464461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s-ES" dirty="0" smtClean="0"/>
              <a:t>Sincronía fonética</a:t>
            </a:r>
            <a:endParaRPr lang="it-IT" dirty="0"/>
          </a:p>
        </p:txBody>
      </p:sp>
      <p:sp>
        <p:nvSpPr>
          <p:cNvPr id="3" name="Segnaposto contenuto 2"/>
          <p:cNvSpPr>
            <a:spLocks noGrp="1"/>
          </p:cNvSpPr>
          <p:nvPr>
            <p:ph idx="1"/>
          </p:nvPr>
        </p:nvSpPr>
        <p:spPr/>
        <p:txBody>
          <a:bodyPr/>
          <a:lstStyle/>
          <a:p>
            <a:r>
              <a:rPr lang="es-ES" dirty="0" smtClean="0"/>
              <a:t>Adecuar la traducción a los </a:t>
            </a:r>
            <a:r>
              <a:rPr lang="es-ES" b="1" dirty="0" smtClean="0"/>
              <a:t>movimientos de la boca </a:t>
            </a:r>
            <a:r>
              <a:rPr lang="es-ES" dirty="0" smtClean="0"/>
              <a:t>del actor de pantalla que en ese momento habla; el problema de la adecuación de las consonantes labiales es un buen ejemplo</a:t>
            </a:r>
            <a:endParaRPr lang="it-IT" dirty="0"/>
          </a:p>
        </p:txBody>
      </p:sp>
    </p:spTree>
    <p:extLst>
      <p:ext uri="{BB962C8B-B14F-4D97-AF65-F5344CB8AC3E}">
        <p14:creationId xmlns:p14="http://schemas.microsoft.com/office/powerpoint/2010/main" xmlns="" val="19060105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err="1" smtClean="0"/>
              <a:t>El</a:t>
            </a:r>
            <a:r>
              <a:rPr lang="it-IT" dirty="0" smtClean="0"/>
              <a:t> </a:t>
            </a:r>
            <a:r>
              <a:rPr lang="it-IT" dirty="0" err="1" smtClean="0"/>
              <a:t>martes</a:t>
            </a:r>
            <a:r>
              <a:rPr lang="it-IT" dirty="0" smtClean="0"/>
              <a:t> </a:t>
            </a:r>
            <a:r>
              <a:rPr lang="it-IT" dirty="0" err="1" smtClean="0"/>
              <a:t>organicé</a:t>
            </a:r>
            <a:r>
              <a:rPr lang="it-IT" dirty="0" smtClean="0"/>
              <a:t> </a:t>
            </a:r>
            <a:r>
              <a:rPr lang="it-IT" dirty="0" err="1" smtClean="0"/>
              <a:t>todo</a:t>
            </a:r>
            <a:r>
              <a:rPr lang="it-IT" dirty="0" smtClean="0"/>
              <a:t> </a:t>
            </a:r>
            <a:r>
              <a:rPr lang="it-IT" dirty="0" err="1" smtClean="0"/>
              <a:t>desde</a:t>
            </a:r>
            <a:r>
              <a:rPr lang="it-IT" dirty="0" smtClean="0"/>
              <a:t> temprano</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s-ES" dirty="0" smtClean="0"/>
              <a:t>Sincronía quinésica</a:t>
            </a:r>
            <a:endParaRPr lang="it-IT" dirty="0"/>
          </a:p>
        </p:txBody>
      </p:sp>
      <p:sp>
        <p:nvSpPr>
          <p:cNvPr id="3" name="Segnaposto contenuto 2"/>
          <p:cNvSpPr>
            <a:spLocks noGrp="1"/>
          </p:cNvSpPr>
          <p:nvPr>
            <p:ph idx="1"/>
          </p:nvPr>
        </p:nvSpPr>
        <p:spPr/>
        <p:txBody>
          <a:bodyPr/>
          <a:lstStyle/>
          <a:p>
            <a:r>
              <a:rPr lang="es-ES" dirty="0" smtClean="0"/>
              <a:t>Adecuar la traducción a los </a:t>
            </a:r>
            <a:r>
              <a:rPr lang="es-ES" b="1" dirty="0" smtClean="0"/>
              <a:t>movimientos corporales del actor</a:t>
            </a:r>
            <a:r>
              <a:rPr lang="es-ES" dirty="0" smtClean="0"/>
              <a:t> de pantalla que en ese momento se expresa; el significado de sus gestos y su comportamiento no verbal han de ser coherentescon la propuesta de traducción, que, opr tanto, será subsidiaria a la intencionalidad de esos gestos.</a:t>
            </a:r>
            <a:endParaRPr lang="it-IT" dirty="0"/>
          </a:p>
        </p:txBody>
      </p:sp>
    </p:spTree>
    <p:extLst>
      <p:ext uri="{BB962C8B-B14F-4D97-AF65-F5344CB8AC3E}">
        <p14:creationId xmlns:p14="http://schemas.microsoft.com/office/powerpoint/2010/main" xmlns="" val="4092438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s-ES" dirty="0" smtClean="0"/>
              <a:t>Isocronía</a:t>
            </a:r>
            <a:endParaRPr lang="it-IT" dirty="0"/>
          </a:p>
        </p:txBody>
      </p:sp>
      <p:sp>
        <p:nvSpPr>
          <p:cNvPr id="3" name="Segnaposto contenuto 2"/>
          <p:cNvSpPr>
            <a:spLocks noGrp="1"/>
          </p:cNvSpPr>
          <p:nvPr>
            <p:ph idx="1"/>
          </p:nvPr>
        </p:nvSpPr>
        <p:spPr/>
        <p:txBody>
          <a:bodyPr/>
          <a:lstStyle/>
          <a:p>
            <a:r>
              <a:rPr lang="es-ES" dirty="0" smtClean="0"/>
              <a:t>Adecuar, en mayor o menor medida, la traducción a la </a:t>
            </a:r>
            <a:r>
              <a:rPr lang="es-ES" b="1" dirty="0" smtClean="0"/>
              <a:t>duración temporal de cada enunciado </a:t>
            </a:r>
            <a:r>
              <a:rPr lang="es-ES" dirty="0" smtClean="0"/>
              <a:t>del actor de pantalla; más alla de la pura sincronía fonética, cada frase, cada pausa, cada enunciado completo han de coincidir en su duración con el tiempo empleado por el actor de pantalla para pronunciar su texto</a:t>
            </a:r>
            <a:endParaRPr lang="it-IT" dirty="0"/>
          </a:p>
        </p:txBody>
      </p:sp>
    </p:spTree>
    <p:extLst>
      <p:ext uri="{BB962C8B-B14F-4D97-AF65-F5344CB8AC3E}">
        <p14:creationId xmlns:p14="http://schemas.microsoft.com/office/powerpoint/2010/main" xmlns="" val="365533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s-ES" dirty="0" smtClean="0"/>
              <a:t>Unidad de traducción del doblaje</a:t>
            </a:r>
            <a:endParaRPr lang="it-IT" dirty="0"/>
          </a:p>
        </p:txBody>
      </p:sp>
      <p:sp>
        <p:nvSpPr>
          <p:cNvPr id="3" name="Segnaposto contenuto 2"/>
          <p:cNvSpPr>
            <a:spLocks noGrp="1"/>
          </p:cNvSpPr>
          <p:nvPr>
            <p:ph idx="1"/>
          </p:nvPr>
        </p:nvSpPr>
        <p:spPr/>
        <p:txBody>
          <a:bodyPr/>
          <a:lstStyle/>
          <a:p>
            <a:r>
              <a:rPr lang="es-ES" b="1" dirty="0" smtClean="0"/>
              <a:t>TOMA</a:t>
            </a:r>
          </a:p>
          <a:p>
            <a:pPr marL="68580" indent="0">
              <a:buNone/>
            </a:pPr>
            <a:r>
              <a:rPr lang="es-ES" dirty="0" smtClean="0"/>
              <a:t>El traductor divide el guión traducido en unidades denominadas TOMAS (takes). Cada toma no puede superar </a:t>
            </a:r>
            <a:r>
              <a:rPr lang="es-ES" b="1" dirty="0" smtClean="0"/>
              <a:t>las 10 líneas</a:t>
            </a:r>
            <a:r>
              <a:rPr lang="es-ES" dirty="0" smtClean="0"/>
              <a:t>;</a:t>
            </a:r>
            <a:r>
              <a:rPr lang="es-ES" b="1" dirty="0" smtClean="0"/>
              <a:t> </a:t>
            </a:r>
            <a:r>
              <a:rPr lang="es-ES" dirty="0" smtClean="0"/>
              <a:t>en el caso de que intervenga un personaje en una toma, esta unidad no puede superar las 5 líneas.</a:t>
            </a:r>
            <a:endParaRPr lang="it-IT" dirty="0"/>
          </a:p>
        </p:txBody>
      </p:sp>
    </p:spTree>
    <p:extLst>
      <p:ext uri="{BB962C8B-B14F-4D97-AF65-F5344CB8AC3E}">
        <p14:creationId xmlns:p14="http://schemas.microsoft.com/office/powerpoint/2010/main" xmlns="" val="10822845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175</TotalTime>
  <Words>429</Words>
  <Application>Microsoft Office PowerPoint</Application>
  <PresentationFormat>Presentazione su schermo (4:3)</PresentationFormat>
  <Paragraphs>28</Paragraphs>
  <Slides>11</Slides>
  <Notes>0</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Austin</vt:lpstr>
      <vt:lpstr>Doblaje</vt:lpstr>
      <vt:lpstr>Doblaje</vt:lpstr>
      <vt:lpstr>Fase de ajuste</vt:lpstr>
      <vt:lpstr>Tipos de ajuste</vt:lpstr>
      <vt:lpstr>Sincronía fonética</vt:lpstr>
      <vt:lpstr>Diapositiva 6</vt:lpstr>
      <vt:lpstr>Sincronía quinésica</vt:lpstr>
      <vt:lpstr>Isocronía</vt:lpstr>
      <vt:lpstr>Unidad de traducción del doblaje</vt:lpstr>
      <vt:lpstr>Dinamismo de la equivalencia traductora en el doblaje</vt:lpstr>
      <vt:lpstr>Dificultades y progresión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Estrategias de traducción</dc:title>
  <dc:creator>anonimo</dc:creator>
  <cp:lastModifiedBy>studente</cp:lastModifiedBy>
  <cp:revision>18</cp:revision>
  <dcterms:created xsi:type="dcterms:W3CDTF">2016-12-06T22:14:43Z</dcterms:created>
  <dcterms:modified xsi:type="dcterms:W3CDTF">2019-10-23T16:36:16Z</dcterms:modified>
</cp:coreProperties>
</file>