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91" r:id="rId2"/>
    <p:sldId id="287" r:id="rId3"/>
    <p:sldId id="286" r:id="rId4"/>
    <p:sldId id="283" r:id="rId5"/>
    <p:sldId id="261" r:id="rId6"/>
    <p:sldId id="289" r:id="rId7"/>
    <p:sldId id="290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7AEF2D-1F02-4F80-ACDF-4FB306DE62F8}" type="doc">
      <dgm:prSet loTypeId="urn:microsoft.com/office/officeart/2005/8/layout/hierarchy3" loCatId="hierarchy" qsTypeId="urn:microsoft.com/office/officeart/2005/8/quickstyle/simple5" qsCatId="simple" csTypeId="urn:microsoft.com/office/officeart/2005/8/colors/accent6_5" csCatId="accent6" phldr="1"/>
      <dgm:spPr/>
      <dgm:t>
        <a:bodyPr/>
        <a:lstStyle/>
        <a:p>
          <a:endParaRPr lang="it-IT"/>
        </a:p>
      </dgm:t>
    </dgm:pt>
    <dgm:pt modelId="{845F6131-7C0D-4F8B-9B1F-C56AD295AB3B}">
      <dgm:prSet phldrT="[Testo]"/>
      <dgm:spPr/>
      <dgm:t>
        <a:bodyPr/>
        <a:lstStyle/>
        <a:p>
          <a:r>
            <a:rPr lang="it-IT" dirty="0"/>
            <a:t>Specie algali in natura</a:t>
          </a:r>
        </a:p>
      </dgm:t>
    </dgm:pt>
    <dgm:pt modelId="{C6AA2C0E-28DC-4377-85C2-EA6609B87477}" type="parTrans" cxnId="{717F61E9-8B59-4288-8AD7-FEA35AC08366}">
      <dgm:prSet/>
      <dgm:spPr/>
      <dgm:t>
        <a:bodyPr/>
        <a:lstStyle/>
        <a:p>
          <a:endParaRPr lang="it-IT"/>
        </a:p>
      </dgm:t>
    </dgm:pt>
    <dgm:pt modelId="{302BDCE3-CA38-4810-965F-4670BD7B5F51}" type="sibTrans" cxnId="{717F61E9-8B59-4288-8AD7-FEA35AC08366}">
      <dgm:prSet/>
      <dgm:spPr/>
      <dgm:t>
        <a:bodyPr/>
        <a:lstStyle/>
        <a:p>
          <a:endParaRPr lang="it-IT"/>
        </a:p>
      </dgm:t>
    </dgm:pt>
    <dgm:pt modelId="{A1B052B2-BED2-460F-B6CA-C87965C4D71E}">
      <dgm:prSet phldrT="[Testo]"/>
      <dgm:spPr/>
      <dgm:t>
        <a:bodyPr/>
        <a:lstStyle/>
        <a:p>
          <a:r>
            <a:rPr lang="it-IT" dirty="0"/>
            <a:t>10</a:t>
          </a:r>
          <a:r>
            <a:rPr lang="it-IT" baseline="30000" dirty="0"/>
            <a:t>4</a:t>
          </a:r>
        </a:p>
      </dgm:t>
    </dgm:pt>
    <dgm:pt modelId="{B17BB413-34B5-4219-9A76-A4B11473B5FA}" type="parTrans" cxnId="{4AEF7EBA-1BC6-4D02-95DD-99B674F62A50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endParaRPr lang="it-IT"/>
        </a:p>
      </dgm:t>
    </dgm:pt>
    <dgm:pt modelId="{640E3D5A-CE98-49C1-9B41-70E1078FE998}" type="sibTrans" cxnId="{4AEF7EBA-1BC6-4D02-95DD-99B674F62A50}">
      <dgm:prSet/>
      <dgm:spPr/>
      <dgm:t>
        <a:bodyPr/>
        <a:lstStyle/>
        <a:p>
          <a:endParaRPr lang="it-IT"/>
        </a:p>
      </dgm:t>
    </dgm:pt>
    <dgm:pt modelId="{AB4DD031-54DA-487C-A1D2-3FC5CADE18C2}">
      <dgm:prSet phldrT="[Testo]"/>
      <dgm:spPr/>
      <dgm:t>
        <a:bodyPr/>
        <a:lstStyle/>
        <a:p>
          <a:r>
            <a:rPr lang="it-IT" dirty="0"/>
            <a:t>Specie algali sfruttate</a:t>
          </a:r>
        </a:p>
      </dgm:t>
    </dgm:pt>
    <dgm:pt modelId="{F45C051B-C1B3-49AB-A055-9EA98E017F68}" type="parTrans" cxnId="{00E641B2-CDDA-43A0-AFAF-5A685368BD12}">
      <dgm:prSet/>
      <dgm:spPr/>
      <dgm:t>
        <a:bodyPr/>
        <a:lstStyle/>
        <a:p>
          <a:endParaRPr lang="it-IT"/>
        </a:p>
      </dgm:t>
    </dgm:pt>
    <dgm:pt modelId="{E419CA00-EDBE-48FD-916C-6B8E2478F5FD}" type="sibTrans" cxnId="{00E641B2-CDDA-43A0-AFAF-5A685368BD12}">
      <dgm:prSet/>
      <dgm:spPr/>
      <dgm:t>
        <a:bodyPr/>
        <a:lstStyle/>
        <a:p>
          <a:endParaRPr lang="it-IT"/>
        </a:p>
      </dgm:t>
    </dgm:pt>
    <dgm:pt modelId="{E8F54A1C-F628-4553-8AC4-9797D70E5292}">
      <dgm:prSet phldrT="[Testo]"/>
      <dgm:spPr/>
      <dgm:t>
        <a:bodyPr/>
        <a:lstStyle/>
        <a:p>
          <a:r>
            <a:rPr lang="it-IT" dirty="0"/>
            <a:t>10</a:t>
          </a:r>
        </a:p>
      </dgm:t>
    </dgm:pt>
    <dgm:pt modelId="{2EAE31E4-3CF4-44BF-8837-A25CAF6AB13F}" type="parTrans" cxnId="{E756D4EB-B6A2-45AA-A67F-56AF1D94ADC7}">
      <dgm:prSet>
        <dgm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endParaRPr lang="it-IT"/>
        </a:p>
      </dgm:t>
    </dgm:pt>
    <dgm:pt modelId="{283771B4-8029-4CA8-9E91-FF552FBB5713}" type="sibTrans" cxnId="{E756D4EB-B6A2-45AA-A67F-56AF1D94ADC7}">
      <dgm:prSet/>
      <dgm:spPr/>
      <dgm:t>
        <a:bodyPr/>
        <a:lstStyle/>
        <a:p>
          <a:endParaRPr lang="it-IT"/>
        </a:p>
      </dgm:t>
    </dgm:pt>
    <dgm:pt modelId="{97D6AB86-C3A3-4FBA-8FAC-C9D22F3C6B22}" type="pres">
      <dgm:prSet presAssocID="{507AEF2D-1F02-4F80-ACDF-4FB306DE62F8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D2E8F93C-F946-4027-87C7-A5439683641E}" type="pres">
      <dgm:prSet presAssocID="{845F6131-7C0D-4F8B-9B1F-C56AD295AB3B}" presName="root" presStyleCnt="0"/>
      <dgm:spPr/>
    </dgm:pt>
    <dgm:pt modelId="{8CF033D1-BE03-4EF0-936A-4C811596434C}" type="pres">
      <dgm:prSet presAssocID="{845F6131-7C0D-4F8B-9B1F-C56AD295AB3B}" presName="rootComposite" presStyleCnt="0"/>
      <dgm:spPr/>
    </dgm:pt>
    <dgm:pt modelId="{DDDC04BA-317C-4DAD-88F8-55B9242862AE}" type="pres">
      <dgm:prSet presAssocID="{845F6131-7C0D-4F8B-9B1F-C56AD295AB3B}" presName="rootText" presStyleLbl="node1" presStyleIdx="0" presStyleCnt="2"/>
      <dgm:spPr/>
      <dgm:t>
        <a:bodyPr/>
        <a:lstStyle/>
        <a:p>
          <a:endParaRPr lang="it-IT"/>
        </a:p>
      </dgm:t>
    </dgm:pt>
    <dgm:pt modelId="{97A2BAAA-F49F-4D63-A0B6-FB457A1AE23C}" type="pres">
      <dgm:prSet presAssocID="{845F6131-7C0D-4F8B-9B1F-C56AD295AB3B}" presName="rootConnector" presStyleLbl="node1" presStyleIdx="0" presStyleCnt="2"/>
      <dgm:spPr/>
      <dgm:t>
        <a:bodyPr/>
        <a:lstStyle/>
        <a:p>
          <a:endParaRPr lang="it-IT"/>
        </a:p>
      </dgm:t>
    </dgm:pt>
    <dgm:pt modelId="{EC9453A5-3D14-4B74-83DB-0848BEC848DF}" type="pres">
      <dgm:prSet presAssocID="{845F6131-7C0D-4F8B-9B1F-C56AD295AB3B}" presName="childShape" presStyleCnt="0"/>
      <dgm:spPr/>
    </dgm:pt>
    <dgm:pt modelId="{81ED4D20-45BC-4D9E-B980-9B84EBAA6A51}" type="pres">
      <dgm:prSet presAssocID="{B17BB413-34B5-4219-9A76-A4B11473B5FA}" presName="Name13" presStyleLbl="parChTrans1D2" presStyleIdx="0" presStyleCnt="2"/>
      <dgm:spPr/>
      <dgm:t>
        <a:bodyPr/>
        <a:lstStyle/>
        <a:p>
          <a:endParaRPr lang="it-IT"/>
        </a:p>
      </dgm:t>
    </dgm:pt>
    <dgm:pt modelId="{84289891-16A2-4B4A-90DF-661A232DB03E}" type="pres">
      <dgm:prSet presAssocID="{A1B052B2-BED2-460F-B6CA-C87965C4D71E}" presName="childText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5AFED25E-92B9-4D40-B00F-4D2EECE745D2}" type="pres">
      <dgm:prSet presAssocID="{AB4DD031-54DA-487C-A1D2-3FC5CADE18C2}" presName="root" presStyleCnt="0"/>
      <dgm:spPr/>
    </dgm:pt>
    <dgm:pt modelId="{F6DEB5AA-8600-47BF-ABD7-539586104FC9}" type="pres">
      <dgm:prSet presAssocID="{AB4DD031-54DA-487C-A1D2-3FC5CADE18C2}" presName="rootComposite" presStyleCnt="0"/>
      <dgm:spPr/>
    </dgm:pt>
    <dgm:pt modelId="{234CB19E-8305-4064-AA4F-A01230EA652A}" type="pres">
      <dgm:prSet presAssocID="{AB4DD031-54DA-487C-A1D2-3FC5CADE18C2}" presName="rootText" presStyleLbl="node1" presStyleIdx="1" presStyleCnt="2"/>
      <dgm:spPr/>
      <dgm:t>
        <a:bodyPr/>
        <a:lstStyle/>
        <a:p>
          <a:endParaRPr lang="it-IT"/>
        </a:p>
      </dgm:t>
    </dgm:pt>
    <dgm:pt modelId="{1A929C86-AE81-42BC-95DA-A3786183067A}" type="pres">
      <dgm:prSet presAssocID="{AB4DD031-54DA-487C-A1D2-3FC5CADE18C2}" presName="rootConnector" presStyleLbl="node1" presStyleIdx="1" presStyleCnt="2"/>
      <dgm:spPr/>
      <dgm:t>
        <a:bodyPr/>
        <a:lstStyle/>
        <a:p>
          <a:endParaRPr lang="it-IT"/>
        </a:p>
      </dgm:t>
    </dgm:pt>
    <dgm:pt modelId="{8D9092CB-AB04-4F3D-8EB6-CC149D5B7FC2}" type="pres">
      <dgm:prSet presAssocID="{AB4DD031-54DA-487C-A1D2-3FC5CADE18C2}" presName="childShape" presStyleCnt="0"/>
      <dgm:spPr/>
    </dgm:pt>
    <dgm:pt modelId="{3ADB9715-15C8-454A-8E0E-4F216782E9F8}" type="pres">
      <dgm:prSet presAssocID="{2EAE31E4-3CF4-44BF-8837-A25CAF6AB13F}" presName="Name13" presStyleLbl="parChTrans1D2" presStyleIdx="1" presStyleCnt="2"/>
      <dgm:spPr/>
      <dgm:t>
        <a:bodyPr/>
        <a:lstStyle/>
        <a:p>
          <a:endParaRPr lang="it-IT"/>
        </a:p>
      </dgm:t>
    </dgm:pt>
    <dgm:pt modelId="{C4A36B78-5096-405F-B486-8025E9443E62}" type="pres">
      <dgm:prSet presAssocID="{E8F54A1C-F628-4553-8AC4-9797D70E5292}" presName="childText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00E641B2-CDDA-43A0-AFAF-5A685368BD12}" srcId="{507AEF2D-1F02-4F80-ACDF-4FB306DE62F8}" destId="{AB4DD031-54DA-487C-A1D2-3FC5CADE18C2}" srcOrd="1" destOrd="0" parTransId="{F45C051B-C1B3-49AB-A055-9EA98E017F68}" sibTransId="{E419CA00-EDBE-48FD-916C-6B8E2478F5FD}"/>
    <dgm:cxn modelId="{4C56F5DA-10C4-4BD8-A39A-58F08F0D40AC}" type="presOf" srcId="{845F6131-7C0D-4F8B-9B1F-C56AD295AB3B}" destId="{97A2BAAA-F49F-4D63-A0B6-FB457A1AE23C}" srcOrd="1" destOrd="0" presId="urn:microsoft.com/office/officeart/2005/8/layout/hierarchy3"/>
    <dgm:cxn modelId="{7097DCF0-2755-451D-BEAF-6E307149BED9}" type="presOf" srcId="{A1B052B2-BED2-460F-B6CA-C87965C4D71E}" destId="{84289891-16A2-4B4A-90DF-661A232DB03E}" srcOrd="0" destOrd="0" presId="urn:microsoft.com/office/officeart/2005/8/layout/hierarchy3"/>
    <dgm:cxn modelId="{81243C2C-0A8C-43B3-B5E0-A4DC91DD8F3E}" type="presOf" srcId="{AB4DD031-54DA-487C-A1D2-3FC5CADE18C2}" destId="{1A929C86-AE81-42BC-95DA-A3786183067A}" srcOrd="1" destOrd="0" presId="urn:microsoft.com/office/officeart/2005/8/layout/hierarchy3"/>
    <dgm:cxn modelId="{E756D4EB-B6A2-45AA-A67F-56AF1D94ADC7}" srcId="{AB4DD031-54DA-487C-A1D2-3FC5CADE18C2}" destId="{E8F54A1C-F628-4553-8AC4-9797D70E5292}" srcOrd="0" destOrd="0" parTransId="{2EAE31E4-3CF4-44BF-8837-A25CAF6AB13F}" sibTransId="{283771B4-8029-4CA8-9E91-FF552FBB5713}"/>
    <dgm:cxn modelId="{96903A25-B934-4050-AB36-88F39A83E3B2}" type="presOf" srcId="{507AEF2D-1F02-4F80-ACDF-4FB306DE62F8}" destId="{97D6AB86-C3A3-4FBA-8FAC-C9D22F3C6B22}" srcOrd="0" destOrd="0" presId="urn:microsoft.com/office/officeart/2005/8/layout/hierarchy3"/>
    <dgm:cxn modelId="{BCDC2D62-67D9-4EEA-9AD7-D212D30311BF}" type="presOf" srcId="{B17BB413-34B5-4219-9A76-A4B11473B5FA}" destId="{81ED4D20-45BC-4D9E-B980-9B84EBAA6A51}" srcOrd="0" destOrd="0" presId="urn:microsoft.com/office/officeart/2005/8/layout/hierarchy3"/>
    <dgm:cxn modelId="{8FE55279-4E45-4ABC-A788-A6E1585AFCA0}" type="presOf" srcId="{AB4DD031-54DA-487C-A1D2-3FC5CADE18C2}" destId="{234CB19E-8305-4064-AA4F-A01230EA652A}" srcOrd="0" destOrd="0" presId="urn:microsoft.com/office/officeart/2005/8/layout/hierarchy3"/>
    <dgm:cxn modelId="{717F61E9-8B59-4288-8AD7-FEA35AC08366}" srcId="{507AEF2D-1F02-4F80-ACDF-4FB306DE62F8}" destId="{845F6131-7C0D-4F8B-9B1F-C56AD295AB3B}" srcOrd="0" destOrd="0" parTransId="{C6AA2C0E-28DC-4377-85C2-EA6609B87477}" sibTransId="{302BDCE3-CA38-4810-965F-4670BD7B5F51}"/>
    <dgm:cxn modelId="{421D7779-48AE-4190-9666-C3F2E319B307}" type="presOf" srcId="{2EAE31E4-3CF4-44BF-8837-A25CAF6AB13F}" destId="{3ADB9715-15C8-454A-8E0E-4F216782E9F8}" srcOrd="0" destOrd="0" presId="urn:microsoft.com/office/officeart/2005/8/layout/hierarchy3"/>
    <dgm:cxn modelId="{693ADB8B-042B-49B3-9529-645695253E19}" type="presOf" srcId="{E8F54A1C-F628-4553-8AC4-9797D70E5292}" destId="{C4A36B78-5096-405F-B486-8025E9443E62}" srcOrd="0" destOrd="0" presId="urn:microsoft.com/office/officeart/2005/8/layout/hierarchy3"/>
    <dgm:cxn modelId="{60958E42-0B19-4ED3-AD96-F81F4302392A}" type="presOf" srcId="{845F6131-7C0D-4F8B-9B1F-C56AD295AB3B}" destId="{DDDC04BA-317C-4DAD-88F8-55B9242862AE}" srcOrd="0" destOrd="0" presId="urn:microsoft.com/office/officeart/2005/8/layout/hierarchy3"/>
    <dgm:cxn modelId="{4AEF7EBA-1BC6-4D02-95DD-99B674F62A50}" srcId="{845F6131-7C0D-4F8B-9B1F-C56AD295AB3B}" destId="{A1B052B2-BED2-460F-B6CA-C87965C4D71E}" srcOrd="0" destOrd="0" parTransId="{B17BB413-34B5-4219-9A76-A4B11473B5FA}" sibTransId="{640E3D5A-CE98-49C1-9B41-70E1078FE998}"/>
    <dgm:cxn modelId="{0448B489-1676-4934-8909-56200835A822}" type="presParOf" srcId="{97D6AB86-C3A3-4FBA-8FAC-C9D22F3C6B22}" destId="{D2E8F93C-F946-4027-87C7-A5439683641E}" srcOrd="0" destOrd="0" presId="urn:microsoft.com/office/officeart/2005/8/layout/hierarchy3"/>
    <dgm:cxn modelId="{E0A9AA42-910D-4587-9F34-A33D7C6571F4}" type="presParOf" srcId="{D2E8F93C-F946-4027-87C7-A5439683641E}" destId="{8CF033D1-BE03-4EF0-936A-4C811596434C}" srcOrd="0" destOrd="0" presId="urn:microsoft.com/office/officeart/2005/8/layout/hierarchy3"/>
    <dgm:cxn modelId="{2FF28F93-67E8-49A9-A237-63E5AB811FED}" type="presParOf" srcId="{8CF033D1-BE03-4EF0-936A-4C811596434C}" destId="{DDDC04BA-317C-4DAD-88F8-55B9242862AE}" srcOrd="0" destOrd="0" presId="urn:microsoft.com/office/officeart/2005/8/layout/hierarchy3"/>
    <dgm:cxn modelId="{01F068B7-F7C3-4C46-8EDA-872DCC1D6101}" type="presParOf" srcId="{8CF033D1-BE03-4EF0-936A-4C811596434C}" destId="{97A2BAAA-F49F-4D63-A0B6-FB457A1AE23C}" srcOrd="1" destOrd="0" presId="urn:microsoft.com/office/officeart/2005/8/layout/hierarchy3"/>
    <dgm:cxn modelId="{7E7A626C-23CE-4289-9872-59D6418F0FF8}" type="presParOf" srcId="{D2E8F93C-F946-4027-87C7-A5439683641E}" destId="{EC9453A5-3D14-4B74-83DB-0848BEC848DF}" srcOrd="1" destOrd="0" presId="urn:microsoft.com/office/officeart/2005/8/layout/hierarchy3"/>
    <dgm:cxn modelId="{583D67C4-7811-465A-9957-97160358FA02}" type="presParOf" srcId="{EC9453A5-3D14-4B74-83DB-0848BEC848DF}" destId="{81ED4D20-45BC-4D9E-B980-9B84EBAA6A51}" srcOrd="0" destOrd="0" presId="urn:microsoft.com/office/officeart/2005/8/layout/hierarchy3"/>
    <dgm:cxn modelId="{55F0C6E3-CFE7-4B98-B3D8-B79C08D86CB8}" type="presParOf" srcId="{EC9453A5-3D14-4B74-83DB-0848BEC848DF}" destId="{84289891-16A2-4B4A-90DF-661A232DB03E}" srcOrd="1" destOrd="0" presId="urn:microsoft.com/office/officeart/2005/8/layout/hierarchy3"/>
    <dgm:cxn modelId="{00556CE3-8596-4ABE-83C3-2E13350C487D}" type="presParOf" srcId="{97D6AB86-C3A3-4FBA-8FAC-C9D22F3C6B22}" destId="{5AFED25E-92B9-4D40-B00F-4D2EECE745D2}" srcOrd="1" destOrd="0" presId="urn:microsoft.com/office/officeart/2005/8/layout/hierarchy3"/>
    <dgm:cxn modelId="{280FDF23-15E0-403C-8596-7741253EBEBA}" type="presParOf" srcId="{5AFED25E-92B9-4D40-B00F-4D2EECE745D2}" destId="{F6DEB5AA-8600-47BF-ABD7-539586104FC9}" srcOrd="0" destOrd="0" presId="urn:microsoft.com/office/officeart/2005/8/layout/hierarchy3"/>
    <dgm:cxn modelId="{26A1B178-9E94-4D16-B9D9-B61291F9A794}" type="presParOf" srcId="{F6DEB5AA-8600-47BF-ABD7-539586104FC9}" destId="{234CB19E-8305-4064-AA4F-A01230EA652A}" srcOrd="0" destOrd="0" presId="urn:microsoft.com/office/officeart/2005/8/layout/hierarchy3"/>
    <dgm:cxn modelId="{CBC08E5C-ED83-45D2-AE23-E6C92EE24FEE}" type="presParOf" srcId="{F6DEB5AA-8600-47BF-ABD7-539586104FC9}" destId="{1A929C86-AE81-42BC-95DA-A3786183067A}" srcOrd="1" destOrd="0" presId="urn:microsoft.com/office/officeart/2005/8/layout/hierarchy3"/>
    <dgm:cxn modelId="{25FDB9BA-DF60-4F30-993A-CBEC19C5506E}" type="presParOf" srcId="{5AFED25E-92B9-4D40-B00F-4D2EECE745D2}" destId="{8D9092CB-AB04-4F3D-8EB6-CC149D5B7FC2}" srcOrd="1" destOrd="0" presId="urn:microsoft.com/office/officeart/2005/8/layout/hierarchy3"/>
    <dgm:cxn modelId="{9B383529-8011-45F2-A323-A077988F021E}" type="presParOf" srcId="{8D9092CB-AB04-4F3D-8EB6-CC149D5B7FC2}" destId="{3ADB9715-15C8-454A-8E0E-4F216782E9F8}" srcOrd="0" destOrd="0" presId="urn:microsoft.com/office/officeart/2005/8/layout/hierarchy3"/>
    <dgm:cxn modelId="{3B71976D-DC8C-4551-A37A-C5E754131BC6}" type="presParOf" srcId="{8D9092CB-AB04-4F3D-8EB6-CC149D5B7FC2}" destId="{C4A36B78-5096-405F-B486-8025E9443E62}" srcOrd="1" destOrd="0" presId="urn:microsoft.com/office/officeart/2005/8/layout/hierarchy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DDC04BA-317C-4DAD-88F8-55B9242862AE}">
      <dsp:nvSpPr>
        <dsp:cNvPr id="0" name=""/>
        <dsp:cNvSpPr/>
      </dsp:nvSpPr>
      <dsp:spPr>
        <a:xfrm>
          <a:off x="171549" y="77"/>
          <a:ext cx="1352557" cy="676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/>
            <a:t>Specie algali in natura</a:t>
          </a:r>
        </a:p>
      </dsp:txBody>
      <dsp:txXfrm>
        <a:off x="191357" y="19885"/>
        <a:ext cx="1312941" cy="636662"/>
      </dsp:txXfrm>
    </dsp:sp>
    <dsp:sp modelId="{81ED4D20-45BC-4D9E-B980-9B84EBAA6A51}">
      <dsp:nvSpPr>
        <dsp:cNvPr id="0" name=""/>
        <dsp:cNvSpPr/>
      </dsp:nvSpPr>
      <dsp:spPr>
        <a:xfrm>
          <a:off x="306805" y="676356"/>
          <a:ext cx="135255" cy="507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7209"/>
              </a:lnTo>
              <a:lnTo>
                <a:pt x="135255" y="507209"/>
              </a:lnTo>
            </a:path>
          </a:pathLst>
        </a:custGeom>
        <a:noFill/>
        <a:ln w="28575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84289891-16A2-4B4A-90DF-661A232DB03E}">
      <dsp:nvSpPr>
        <dsp:cNvPr id="0" name=""/>
        <dsp:cNvSpPr/>
      </dsp:nvSpPr>
      <dsp:spPr>
        <a:xfrm>
          <a:off x="442061" y="845426"/>
          <a:ext cx="1082045" cy="676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800" kern="1200" dirty="0"/>
            <a:t>10</a:t>
          </a:r>
          <a:r>
            <a:rPr lang="it-IT" sz="3800" kern="1200" baseline="30000" dirty="0"/>
            <a:t>4</a:t>
          </a:r>
        </a:p>
      </dsp:txBody>
      <dsp:txXfrm>
        <a:off x="461869" y="865234"/>
        <a:ext cx="1042429" cy="636662"/>
      </dsp:txXfrm>
    </dsp:sp>
    <dsp:sp modelId="{234CB19E-8305-4064-AA4F-A01230EA652A}">
      <dsp:nvSpPr>
        <dsp:cNvPr id="0" name=""/>
        <dsp:cNvSpPr/>
      </dsp:nvSpPr>
      <dsp:spPr>
        <a:xfrm>
          <a:off x="1862246" y="77"/>
          <a:ext cx="1352557" cy="67627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satMod val="103000"/>
                <a:lumMod val="102000"/>
                <a:tint val="94000"/>
              </a:schemeClr>
            </a:gs>
            <a:gs pos="50000">
              <a:schemeClr val="accent6">
                <a:alpha val="90000"/>
                <a:hueOff val="0"/>
                <a:satOff val="0"/>
                <a:lumOff val="0"/>
                <a:alphaOff val="-40000"/>
                <a:satMod val="110000"/>
                <a:lumMod val="100000"/>
                <a:shade val="100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900" kern="1200" dirty="0"/>
            <a:t>Specie algali sfruttate</a:t>
          </a:r>
        </a:p>
      </dsp:txBody>
      <dsp:txXfrm>
        <a:off x="1882054" y="19885"/>
        <a:ext cx="1312941" cy="636662"/>
      </dsp:txXfrm>
    </dsp:sp>
    <dsp:sp modelId="{3ADB9715-15C8-454A-8E0E-4F216782E9F8}">
      <dsp:nvSpPr>
        <dsp:cNvPr id="0" name=""/>
        <dsp:cNvSpPr/>
      </dsp:nvSpPr>
      <dsp:spPr>
        <a:xfrm>
          <a:off x="1997502" y="676356"/>
          <a:ext cx="135255" cy="5072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7209"/>
              </a:lnTo>
              <a:lnTo>
                <a:pt x="135255" y="507209"/>
              </a:lnTo>
            </a:path>
          </a:pathLst>
        </a:custGeom>
        <a:noFill/>
        <a:ln w="28575" cap="flat" cmpd="sng" algn="ctr">
          <a:solidFill>
            <a:schemeClr val="accent6"/>
          </a:solidFill>
          <a:prstDash val="solid"/>
          <a:miter lim="800000"/>
        </a:ln>
        <a:effectLst/>
      </dsp:spPr>
      <dsp:style>
        <a:lnRef idx="1">
          <a:schemeClr val="accent6"/>
        </a:lnRef>
        <a:fillRef idx="0">
          <a:schemeClr val="accent6"/>
        </a:fillRef>
        <a:effectRef idx="0">
          <a:schemeClr val="accent6"/>
        </a:effectRef>
        <a:fontRef idx="minor">
          <a:schemeClr val="tx1"/>
        </a:fontRef>
      </dsp:style>
    </dsp:sp>
    <dsp:sp modelId="{C4A36B78-5096-405F-B486-8025E9443E62}">
      <dsp:nvSpPr>
        <dsp:cNvPr id="0" name=""/>
        <dsp:cNvSpPr/>
      </dsp:nvSpPr>
      <dsp:spPr>
        <a:xfrm>
          <a:off x="2132758" y="845426"/>
          <a:ext cx="1082045" cy="67627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6">
              <a:alpha val="90000"/>
              <a:hueOff val="0"/>
              <a:satOff val="0"/>
              <a:lumOff val="0"/>
              <a:alphaOff val="-4000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2390" tIns="48260" rIns="72390" bIns="48260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3800" kern="1200" dirty="0"/>
            <a:t>10</a:t>
          </a:r>
        </a:p>
      </dsp:txBody>
      <dsp:txXfrm>
        <a:off x="2152566" y="865234"/>
        <a:ext cx="1042429" cy="6366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73A92-51DB-4748-8FAE-713F6A13729C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4F8E2-BBD5-49B4-8140-55E67460F72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7962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E0C007-F963-481A-84EE-3EDE5631616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0777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5291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0538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2409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0612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2983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2488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0407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2671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4289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442808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E547BF-4346-4ADE-B0A4-FA502E1CA677}" type="datetimeFigureOut">
              <a:rPr lang="it-IT" smtClean="0"/>
              <a:t>26/10/2020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A4670-BC16-4E59-8B13-6959EB62C8C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3814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18" Type="http://schemas.openxmlformats.org/officeDocument/2006/relationships/image" Target="../media/image21.jpeg"/><Relationship Id="rId26" Type="http://schemas.openxmlformats.org/officeDocument/2006/relationships/image" Target="../media/image29.jpeg"/><Relationship Id="rId3" Type="http://schemas.openxmlformats.org/officeDocument/2006/relationships/image" Target="../media/image6.jpeg"/><Relationship Id="rId21" Type="http://schemas.openxmlformats.org/officeDocument/2006/relationships/image" Target="../media/image24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17" Type="http://schemas.openxmlformats.org/officeDocument/2006/relationships/image" Target="../media/image20.jpeg"/><Relationship Id="rId25" Type="http://schemas.openxmlformats.org/officeDocument/2006/relationships/image" Target="../media/image28.jpeg"/><Relationship Id="rId2" Type="http://schemas.openxmlformats.org/officeDocument/2006/relationships/image" Target="../media/image5.jpeg"/><Relationship Id="rId16" Type="http://schemas.openxmlformats.org/officeDocument/2006/relationships/image" Target="../media/image19.jpeg"/><Relationship Id="rId20" Type="http://schemas.openxmlformats.org/officeDocument/2006/relationships/image" Target="../media/image23.jpeg"/><Relationship Id="rId29" Type="http://schemas.openxmlformats.org/officeDocument/2006/relationships/image" Target="../media/image3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24" Type="http://schemas.openxmlformats.org/officeDocument/2006/relationships/image" Target="../media/image27.jpeg"/><Relationship Id="rId5" Type="http://schemas.openxmlformats.org/officeDocument/2006/relationships/image" Target="../media/image8.jpeg"/><Relationship Id="rId15" Type="http://schemas.openxmlformats.org/officeDocument/2006/relationships/image" Target="../media/image18.jpeg"/><Relationship Id="rId23" Type="http://schemas.openxmlformats.org/officeDocument/2006/relationships/image" Target="../media/image26.jpeg"/><Relationship Id="rId28" Type="http://schemas.openxmlformats.org/officeDocument/2006/relationships/image" Target="../media/image31.jpeg"/><Relationship Id="rId10" Type="http://schemas.openxmlformats.org/officeDocument/2006/relationships/image" Target="../media/image13.jpeg"/><Relationship Id="rId19" Type="http://schemas.openxmlformats.org/officeDocument/2006/relationships/image" Target="../media/image22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Relationship Id="rId14" Type="http://schemas.openxmlformats.org/officeDocument/2006/relationships/image" Target="../media/image17.jpeg"/><Relationship Id="rId22" Type="http://schemas.openxmlformats.org/officeDocument/2006/relationships/image" Target="../media/image25.jpeg"/><Relationship Id="rId27" Type="http://schemas.openxmlformats.org/officeDocument/2006/relationships/image" Target="../media/image30.jpeg"/><Relationship Id="rId30" Type="http://schemas.openxmlformats.org/officeDocument/2006/relationships/image" Target="../media/image3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72">
            <a:extLst>
              <a:ext uri="{FF2B5EF4-FFF2-40B4-BE49-F238E27FC236}">
                <a16:creationId xmlns:a16="http://schemas.microsoft.com/office/drawing/2014/main" id="{784CF9CC-519E-4DF3-9B1E-B0EC60E5D4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172" y="111563"/>
            <a:ext cx="84128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800" dirty="0"/>
              <a:t>DEFINIZIONE DI MICROALGA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1808CBA0-5FCA-4C26-8DDC-CA9EB903B750}"/>
              </a:ext>
            </a:extLst>
          </p:cNvPr>
          <p:cNvSpPr/>
          <p:nvPr/>
        </p:nvSpPr>
        <p:spPr>
          <a:xfrm>
            <a:off x="231464" y="3189049"/>
            <a:ext cx="8753510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Algae can be grouped into:</a:t>
            </a:r>
          </a:p>
          <a:p>
            <a:pPr marL="268288" indent="-268288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macroscopic multicellular species - free floating, sometimes attached to the bottom of seas, rivers and lakes - called macroalgae or seaweeds;</a:t>
            </a:r>
          </a:p>
          <a:p>
            <a:pPr marL="268288" indent="-268288">
              <a:buFont typeface="+mj-lt"/>
              <a:buAutoNum type="arabicPeriod"/>
            </a:pPr>
            <a:r>
              <a:rPr lang="en-US" b="1" dirty="0">
                <a:solidFill>
                  <a:schemeClr val="tx1"/>
                </a:solidFill>
              </a:rPr>
              <a:t>microscopic and mostly unicellular (although they can also be filamentous or colonial) species called microalgae</a:t>
            </a:r>
            <a:r>
              <a:rPr lang="en-US" dirty="0">
                <a:solidFill>
                  <a:schemeClr val="tx1"/>
                </a:solidFill>
              </a:rPr>
              <a:t>*.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4463B35-CC18-4FDE-8C61-86B0E8CBB56A}"/>
              </a:ext>
            </a:extLst>
          </p:cNvPr>
          <p:cNvSpPr/>
          <p:nvPr/>
        </p:nvSpPr>
        <p:spPr>
          <a:xfrm>
            <a:off x="186805" y="1005584"/>
            <a:ext cx="8798169" cy="20313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b="1" i="1" dirty="0">
                <a:solidFill>
                  <a:schemeClr val="tx1"/>
                </a:solidFill>
              </a:rPr>
              <a:t>Algae</a:t>
            </a:r>
            <a:r>
              <a:rPr lang="en-US" i="1" dirty="0">
                <a:solidFill>
                  <a:schemeClr val="tx1"/>
                </a:solidFill>
              </a:rPr>
              <a:t> is a </a:t>
            </a:r>
            <a:r>
              <a:rPr lang="en-US" b="1" i="1" dirty="0">
                <a:solidFill>
                  <a:schemeClr val="tx1"/>
                </a:solidFill>
              </a:rPr>
              <a:t>common name </a:t>
            </a:r>
            <a:r>
              <a:rPr lang="en-US" i="1" dirty="0">
                <a:solidFill>
                  <a:schemeClr val="tx1"/>
                </a:solidFill>
              </a:rPr>
              <a:t>for a group of </a:t>
            </a:r>
            <a:r>
              <a:rPr lang="en-US" b="1" i="1" dirty="0">
                <a:solidFill>
                  <a:schemeClr val="tx1"/>
                </a:solidFill>
              </a:rPr>
              <a:t>taxonomically unrelated organisms </a:t>
            </a:r>
            <a:r>
              <a:rPr lang="en-US" i="1" dirty="0">
                <a:solidFill>
                  <a:schemeClr val="tx1"/>
                </a:solidFill>
              </a:rPr>
              <a:t>sharing a number of traits. Common traits are: </a:t>
            </a:r>
            <a:r>
              <a:rPr lang="en-US" b="1" i="1" dirty="0">
                <a:solidFill>
                  <a:schemeClr val="tx1"/>
                </a:solidFill>
              </a:rPr>
              <a:t>oxygenic photosynthesis </a:t>
            </a:r>
            <a:r>
              <a:rPr lang="en-US" i="1" dirty="0">
                <a:solidFill>
                  <a:schemeClr val="tx1"/>
                </a:solidFill>
              </a:rPr>
              <a:t>(use of visible light to fix CO₂ with O</a:t>
            </a:r>
            <a:r>
              <a:rPr lang="en-US" i="1" baseline="-25000" dirty="0">
                <a:solidFill>
                  <a:schemeClr val="tx1"/>
                </a:solidFill>
              </a:rPr>
              <a:t>2</a:t>
            </a:r>
            <a:r>
              <a:rPr lang="en-US" i="1" dirty="0">
                <a:solidFill>
                  <a:schemeClr val="tx1"/>
                </a:solidFill>
              </a:rPr>
              <a:t> release); </a:t>
            </a:r>
            <a:r>
              <a:rPr lang="en-US" b="1" i="1" dirty="0">
                <a:solidFill>
                  <a:schemeClr val="tx1"/>
                </a:solidFill>
              </a:rPr>
              <a:t>chlorophylls</a:t>
            </a:r>
            <a:r>
              <a:rPr lang="en-US" i="1" dirty="0">
                <a:solidFill>
                  <a:schemeClr val="tx1"/>
                </a:solidFill>
              </a:rPr>
              <a:t> as main photosynthetic pigment; </a:t>
            </a:r>
            <a:r>
              <a:rPr lang="en-US" b="1" i="1" dirty="0">
                <a:solidFill>
                  <a:schemeClr val="tx1"/>
                </a:solidFill>
              </a:rPr>
              <a:t>lack of differentiated tissues</a:t>
            </a:r>
            <a:r>
              <a:rPr lang="en-US" i="1" dirty="0">
                <a:solidFill>
                  <a:schemeClr val="tx1"/>
                </a:solidFill>
              </a:rPr>
              <a:t>; </a:t>
            </a:r>
            <a:r>
              <a:rPr lang="en-US" b="1" i="1" dirty="0">
                <a:solidFill>
                  <a:schemeClr val="tx1"/>
                </a:solidFill>
              </a:rPr>
              <a:t>primary producers in aquatics ecosystems</a:t>
            </a:r>
            <a:r>
              <a:rPr lang="en-US" i="1" dirty="0">
                <a:solidFill>
                  <a:schemeClr val="tx1"/>
                </a:solidFill>
              </a:rPr>
              <a:t>. </a:t>
            </a:r>
          </a:p>
          <a:p>
            <a:r>
              <a:rPr lang="en-US" i="1" dirty="0">
                <a:solidFill>
                  <a:schemeClr val="tx1"/>
                </a:solidFill>
              </a:rPr>
              <a:t>There are exceptions because some algae can grow in the dark using simple organic compounds and some algae do not possess photosynthetic organelles so are unable to perform photosynthesis.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29B82833-8B87-4CA3-B3C4-CC863A2245BC}"/>
              </a:ext>
            </a:extLst>
          </p:cNvPr>
          <p:cNvSpPr/>
          <p:nvPr/>
        </p:nvSpPr>
        <p:spPr>
          <a:xfrm>
            <a:off x="269007" y="5923433"/>
            <a:ext cx="83020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1600" dirty="0"/>
              <a:t>Fonte: </a:t>
            </a:r>
            <a:r>
              <a:rPr lang="it-IT" sz="1600" dirty="0" err="1"/>
              <a:t>European</a:t>
            </a:r>
            <a:r>
              <a:rPr lang="it-IT" sz="1600" dirty="0"/>
              <a:t> </a:t>
            </a:r>
            <a:r>
              <a:rPr lang="it-IT" sz="1600" dirty="0" err="1"/>
              <a:t>Algae</a:t>
            </a:r>
            <a:r>
              <a:rPr lang="it-IT" sz="1600" dirty="0"/>
              <a:t> </a:t>
            </a:r>
            <a:r>
              <a:rPr lang="it-IT" sz="1600" dirty="0" err="1"/>
              <a:t>Biomass</a:t>
            </a:r>
            <a:r>
              <a:rPr lang="it-IT" sz="1600" dirty="0"/>
              <a:t> </a:t>
            </a:r>
            <a:r>
              <a:rPr lang="it-IT" sz="1600" dirty="0" err="1"/>
              <a:t>Association</a:t>
            </a:r>
            <a:r>
              <a:rPr lang="it-IT" sz="1600" dirty="0"/>
              <a:t> (EABA) </a:t>
            </a:r>
            <a:r>
              <a:rPr lang="it-IT" sz="1600" i="1" dirty="0" err="1"/>
              <a:t>What</a:t>
            </a:r>
            <a:r>
              <a:rPr lang="it-IT" sz="1600" i="1" dirty="0"/>
              <a:t> are </a:t>
            </a:r>
            <a:r>
              <a:rPr lang="it-IT" sz="1600" i="1" dirty="0" err="1"/>
              <a:t>Algae</a:t>
            </a:r>
            <a:r>
              <a:rPr lang="it-IT" sz="1600" i="1" dirty="0"/>
              <a:t>?</a:t>
            </a:r>
            <a:r>
              <a:rPr lang="it-IT" sz="1600" dirty="0"/>
              <a:t> #1 Position Paper, </a:t>
            </a:r>
            <a:r>
              <a:rPr lang="it-IT" sz="1600" dirty="0" err="1"/>
              <a:t>June</a:t>
            </a:r>
            <a:r>
              <a:rPr lang="it-IT" sz="1600" dirty="0"/>
              <a:t> 2019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12C210B-9149-40C7-8F93-64F40952F974}"/>
              </a:ext>
            </a:extLst>
          </p:cNvPr>
          <p:cNvSpPr txBox="1"/>
          <p:nvPr/>
        </p:nvSpPr>
        <p:spPr>
          <a:xfrm>
            <a:off x="269007" y="5019261"/>
            <a:ext cx="8079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8900" indent="-88900"/>
            <a:r>
              <a:rPr lang="it-IT" sz="1600" dirty="0"/>
              <a:t>*in questa definizione sono inclusi anche i cianobatteri per ragioni storiche, e non solo</a:t>
            </a:r>
          </a:p>
        </p:txBody>
      </p:sp>
    </p:spTree>
    <p:extLst>
      <p:ext uri="{BB962C8B-B14F-4D97-AF65-F5344CB8AC3E}">
        <p14:creationId xmlns:p14="http://schemas.microsoft.com/office/powerpoint/2010/main" val="4090219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asellaDiTesto 12"/>
          <p:cNvSpPr txBox="1"/>
          <p:nvPr/>
        </p:nvSpPr>
        <p:spPr>
          <a:xfrm>
            <a:off x="7386728" y="6171449"/>
            <a:ext cx="160011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100" dirty="0"/>
              <a:t>Fonte: www.tolweb.com</a:t>
            </a:r>
            <a:endParaRPr lang="en-US" sz="1100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37386128-3A64-4B0C-808A-C094A45F11A0}"/>
              </a:ext>
            </a:extLst>
          </p:cNvPr>
          <p:cNvSpPr txBox="1"/>
          <p:nvPr/>
        </p:nvSpPr>
        <p:spPr>
          <a:xfrm>
            <a:off x="6410397" y="834598"/>
            <a:ext cx="266886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Le microalghe si trovano distribuite su tre delle quattro linee evolutive degli eucarioti, evidenziando quindi una grande differenziazione filogenetica</a:t>
            </a:r>
          </a:p>
        </p:txBody>
      </p:sp>
      <p:sp>
        <p:nvSpPr>
          <p:cNvPr id="17" name="Text Box 472">
            <a:extLst>
              <a:ext uri="{FF2B5EF4-FFF2-40B4-BE49-F238E27FC236}">
                <a16:creationId xmlns:a16="http://schemas.microsoft.com/office/drawing/2014/main" id="{0C6D27DB-E599-4581-9285-37DC66B9C8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3172" y="111563"/>
            <a:ext cx="841285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800" dirty="0"/>
              <a:t>RELAZIONE FILOGENETICA FRA I GRUPPI ALGALI</a:t>
            </a:r>
          </a:p>
        </p:txBody>
      </p:sp>
      <p:grpSp>
        <p:nvGrpSpPr>
          <p:cNvPr id="5" name="Gruppo 4">
            <a:extLst>
              <a:ext uri="{FF2B5EF4-FFF2-40B4-BE49-F238E27FC236}">
                <a16:creationId xmlns:a16="http://schemas.microsoft.com/office/drawing/2014/main" id="{FA047338-0F43-4D4C-8D03-48187260EE19}"/>
              </a:ext>
            </a:extLst>
          </p:cNvPr>
          <p:cNvGrpSpPr/>
          <p:nvPr/>
        </p:nvGrpSpPr>
        <p:grpSpPr>
          <a:xfrm>
            <a:off x="767543" y="816084"/>
            <a:ext cx="6061248" cy="5620724"/>
            <a:chOff x="1403648" y="1052736"/>
            <a:chExt cx="5930264" cy="5472608"/>
          </a:xfrm>
        </p:grpSpPr>
        <p:grpSp>
          <p:nvGrpSpPr>
            <p:cNvPr id="84" name="Gruppo 83"/>
            <p:cNvGrpSpPr/>
            <p:nvPr/>
          </p:nvGrpSpPr>
          <p:grpSpPr>
            <a:xfrm>
              <a:off x="1403648" y="1052736"/>
              <a:ext cx="5930264" cy="5472608"/>
              <a:chOff x="755576" y="1052736"/>
              <a:chExt cx="5040560" cy="5472608"/>
            </a:xfrm>
          </p:grpSpPr>
          <p:pic>
            <p:nvPicPr>
              <p:cNvPr id="31" name="Picture 4" descr="albero 2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55576" y="1052736"/>
                <a:ext cx="5040560" cy="54726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32" name="Rectangle 5"/>
              <p:cNvSpPr>
                <a:spLocks noChangeArrowheads="1"/>
              </p:cNvSpPr>
              <p:nvPr/>
            </p:nvSpPr>
            <p:spPr bwMode="auto">
              <a:xfrm>
                <a:off x="4225206" y="1052736"/>
                <a:ext cx="634826" cy="305531"/>
              </a:xfrm>
              <a:prstGeom prst="rect">
                <a:avLst/>
              </a:prstGeom>
              <a:solidFill>
                <a:srgbClr val="FFFF00">
                  <a:alpha val="16000"/>
                </a:srgbClr>
              </a:solidFill>
              <a:ln w="15875">
                <a:solidFill>
                  <a:srgbClr val="008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7" name="Rectangle 6"/>
              <p:cNvSpPr>
                <a:spLocks noChangeArrowheads="1"/>
              </p:cNvSpPr>
              <p:nvPr/>
            </p:nvSpPr>
            <p:spPr bwMode="auto">
              <a:xfrm>
                <a:off x="3571240" y="1329062"/>
                <a:ext cx="726946" cy="408873"/>
              </a:xfrm>
              <a:prstGeom prst="rect">
                <a:avLst/>
              </a:prstGeom>
              <a:solidFill>
                <a:srgbClr val="FFFF00">
                  <a:alpha val="16000"/>
                </a:srgbClr>
              </a:solidFill>
              <a:ln w="15875">
                <a:solidFill>
                  <a:srgbClr val="008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8" name="Rectangle 7"/>
              <p:cNvSpPr>
                <a:spLocks noChangeArrowheads="1"/>
              </p:cNvSpPr>
              <p:nvPr/>
            </p:nvSpPr>
            <p:spPr bwMode="auto">
              <a:xfrm>
                <a:off x="4058646" y="3431838"/>
                <a:ext cx="1089418" cy="204437"/>
              </a:xfrm>
              <a:prstGeom prst="rect">
                <a:avLst/>
              </a:prstGeom>
              <a:solidFill>
                <a:srgbClr val="FFFF00">
                  <a:alpha val="16000"/>
                </a:srgbClr>
              </a:solidFill>
              <a:ln w="15875">
                <a:solidFill>
                  <a:srgbClr val="008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39" name="Rectangle 8"/>
              <p:cNvSpPr>
                <a:spLocks noChangeArrowheads="1"/>
              </p:cNvSpPr>
              <p:nvPr/>
            </p:nvSpPr>
            <p:spPr bwMode="auto">
              <a:xfrm>
                <a:off x="4067944" y="4110297"/>
                <a:ext cx="498649" cy="204437"/>
              </a:xfrm>
              <a:prstGeom prst="rect">
                <a:avLst/>
              </a:prstGeom>
              <a:solidFill>
                <a:srgbClr val="FFFF00">
                  <a:alpha val="16000"/>
                </a:srgbClr>
              </a:solidFill>
              <a:ln w="15875">
                <a:solidFill>
                  <a:srgbClr val="008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0" name="Rectangle 9"/>
              <p:cNvSpPr>
                <a:spLocks noChangeArrowheads="1"/>
              </p:cNvSpPr>
              <p:nvPr/>
            </p:nvSpPr>
            <p:spPr bwMode="auto">
              <a:xfrm>
                <a:off x="4244288" y="4376629"/>
                <a:ext cx="1407832" cy="224282"/>
              </a:xfrm>
              <a:prstGeom prst="rect">
                <a:avLst/>
              </a:prstGeom>
              <a:solidFill>
                <a:srgbClr val="FFFF00">
                  <a:alpha val="16000"/>
                </a:srgbClr>
              </a:solidFill>
              <a:ln w="15875">
                <a:solidFill>
                  <a:srgbClr val="008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1" name="Rectangle 10"/>
              <p:cNvSpPr>
                <a:spLocks noChangeArrowheads="1"/>
              </p:cNvSpPr>
              <p:nvPr/>
            </p:nvSpPr>
            <p:spPr bwMode="auto">
              <a:xfrm>
                <a:off x="4032698" y="4620265"/>
                <a:ext cx="1043358" cy="202190"/>
              </a:xfrm>
              <a:prstGeom prst="rect">
                <a:avLst/>
              </a:prstGeom>
              <a:solidFill>
                <a:srgbClr val="FFFF00">
                  <a:alpha val="16000"/>
                </a:srgbClr>
              </a:solidFill>
              <a:ln w="15875">
                <a:solidFill>
                  <a:srgbClr val="008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47" name="Rectangle 11"/>
              <p:cNvSpPr>
                <a:spLocks noChangeArrowheads="1"/>
              </p:cNvSpPr>
              <p:nvPr/>
            </p:nvSpPr>
            <p:spPr bwMode="auto">
              <a:xfrm>
                <a:off x="4162009" y="5127987"/>
                <a:ext cx="634826" cy="204437"/>
              </a:xfrm>
              <a:prstGeom prst="rect">
                <a:avLst/>
              </a:prstGeom>
              <a:solidFill>
                <a:srgbClr val="FFFF00">
                  <a:alpha val="16000"/>
                </a:srgbClr>
              </a:solidFill>
              <a:ln w="15875">
                <a:solidFill>
                  <a:srgbClr val="008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68E1E26-1F11-4B60-AD9E-DBE8B4DBCDA7}"/>
                </a:ext>
              </a:extLst>
            </p:cNvPr>
            <p:cNvSpPr/>
            <p:nvPr/>
          </p:nvSpPr>
          <p:spPr>
            <a:xfrm>
              <a:off x="4716302" y="1100393"/>
              <a:ext cx="746878" cy="218729"/>
            </a:xfrm>
            <a:prstGeom prst="rect">
              <a:avLst/>
            </a:prstGeom>
            <a:noFill/>
            <a:ln w="38100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1926942B-3322-4871-A966-4576EF40E021}"/>
                </a:ext>
              </a:extLst>
            </p:cNvPr>
            <p:cNvSpPr/>
            <p:nvPr/>
          </p:nvSpPr>
          <p:spPr>
            <a:xfrm>
              <a:off x="4716302" y="1768333"/>
              <a:ext cx="1007658" cy="248548"/>
            </a:xfrm>
            <a:prstGeom prst="rect">
              <a:avLst/>
            </a:prstGeom>
            <a:noFill/>
            <a:ln w="38100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0" name="Rettangolo 19">
              <a:extLst>
                <a:ext uri="{FF2B5EF4-FFF2-40B4-BE49-F238E27FC236}">
                  <a16:creationId xmlns:a16="http://schemas.microsoft.com/office/drawing/2014/main" id="{FFF2581C-37EE-4B7C-AD23-019946C66D49}"/>
                </a:ext>
              </a:extLst>
            </p:cNvPr>
            <p:cNvSpPr/>
            <p:nvPr/>
          </p:nvSpPr>
          <p:spPr>
            <a:xfrm>
              <a:off x="4716302" y="2668827"/>
              <a:ext cx="542909" cy="265023"/>
            </a:xfrm>
            <a:prstGeom prst="rect">
              <a:avLst/>
            </a:prstGeom>
            <a:noFill/>
            <a:ln w="38100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Plant%20Cell">
            <a:extLst>
              <a:ext uri="{FF2B5EF4-FFF2-40B4-BE49-F238E27FC236}">
                <a16:creationId xmlns:a16="http://schemas.microsoft.com/office/drawing/2014/main" id="{36FA5A40-5A32-425F-A572-0B560F6F25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63018" y="1305719"/>
            <a:ext cx="4624388" cy="4246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2" name="Picture 4" descr="alga">
            <a:extLst>
              <a:ext uri="{FF2B5EF4-FFF2-40B4-BE49-F238E27FC236}">
                <a16:creationId xmlns:a16="http://schemas.microsoft.com/office/drawing/2014/main" id="{413A8093-82FE-477B-9F09-2FF1B46832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9992" y="736600"/>
            <a:ext cx="2590800" cy="248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893" name="Picture 5" descr="Emiliania">
            <a:extLst>
              <a:ext uri="{FF2B5EF4-FFF2-40B4-BE49-F238E27FC236}">
                <a16:creationId xmlns:a16="http://schemas.microsoft.com/office/drawing/2014/main" id="{52AA4AD5-7FBB-4050-B38E-A3BADAD5D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7592" y="3302000"/>
            <a:ext cx="2743200" cy="24304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4" name="Rectangle 6">
            <a:extLst>
              <a:ext uri="{FF2B5EF4-FFF2-40B4-BE49-F238E27FC236}">
                <a16:creationId xmlns:a16="http://schemas.microsoft.com/office/drawing/2014/main" id="{DDBC3A23-ADD6-4FFF-8C9B-3BB7D13D0C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12713"/>
            <a:ext cx="55626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it-IT" altLang="it-IT" sz="280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STRUTTURA CELLULARE</a:t>
            </a:r>
          </a:p>
        </p:txBody>
      </p:sp>
      <p:sp>
        <p:nvSpPr>
          <p:cNvPr id="37895" name="Text Box 7">
            <a:extLst>
              <a:ext uri="{FF2B5EF4-FFF2-40B4-BE49-F238E27FC236}">
                <a16:creationId xmlns:a16="http://schemas.microsoft.com/office/drawing/2014/main" id="{64E35C94-20D0-4265-8963-94CA593FE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8844" y="6016247"/>
            <a:ext cx="8955156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altLang="it-IT" sz="1800" dirty="0">
                <a:solidFill>
                  <a:schemeClr val="tx1"/>
                </a:solidFill>
                <a:effectLst/>
              </a:rPr>
              <a:t>La cellula delle microalghe è di tipo EUCARIOTICO ed è simile a quella delle cellule vegetali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D52CF64-5B3E-4C5B-BD23-3B1F806B16EA}"/>
              </a:ext>
            </a:extLst>
          </p:cNvPr>
          <p:cNvSpPr txBox="1"/>
          <p:nvPr/>
        </p:nvSpPr>
        <p:spPr>
          <a:xfrm>
            <a:off x="188844" y="884583"/>
            <a:ext cx="8125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ALGHE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60FA01F-A726-49C2-A81D-B391F6BF2D38}"/>
              </a:ext>
            </a:extLst>
          </p:cNvPr>
          <p:cNvSpPr txBox="1"/>
          <p:nvPr/>
        </p:nvSpPr>
        <p:spPr>
          <a:xfrm>
            <a:off x="6952003" y="884583"/>
            <a:ext cx="19784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/>
              <a:t>CELLULA VEGETALE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291" name="Group 475">
            <a:extLst>
              <a:ext uri="{FF2B5EF4-FFF2-40B4-BE49-F238E27FC236}">
                <a16:creationId xmlns:a16="http://schemas.microsoft.com/office/drawing/2014/main" id="{9528C409-9FAF-41BA-8B6B-A5D035ED63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1988961"/>
              </p:ext>
            </p:extLst>
          </p:nvPr>
        </p:nvGraphicFramePr>
        <p:xfrm>
          <a:off x="215900" y="1607051"/>
          <a:ext cx="8712200" cy="5121552"/>
        </p:xfrm>
        <a:graphic>
          <a:graphicData uri="http://schemas.openxmlformats.org/drawingml/2006/table">
            <a:tbl>
              <a:tblPr/>
              <a:tblGrid>
                <a:gridCol w="1160808">
                  <a:extLst>
                    <a:ext uri="{9D8B030D-6E8A-4147-A177-3AD203B41FA5}">
                      <a16:colId xmlns:a16="http://schemas.microsoft.com/office/drawing/2014/main" val="2647130038"/>
                    </a:ext>
                  </a:extLst>
                </a:gridCol>
                <a:gridCol w="1302026">
                  <a:extLst>
                    <a:ext uri="{9D8B030D-6E8A-4147-A177-3AD203B41FA5}">
                      <a16:colId xmlns:a16="http://schemas.microsoft.com/office/drawing/2014/main" val="279670591"/>
                    </a:ext>
                  </a:extLst>
                </a:gridCol>
                <a:gridCol w="1987826">
                  <a:extLst>
                    <a:ext uri="{9D8B030D-6E8A-4147-A177-3AD203B41FA5}">
                      <a16:colId xmlns:a16="http://schemas.microsoft.com/office/drawing/2014/main" val="3355594695"/>
                    </a:ext>
                  </a:extLst>
                </a:gridCol>
                <a:gridCol w="1053548">
                  <a:extLst>
                    <a:ext uri="{9D8B030D-6E8A-4147-A177-3AD203B41FA5}">
                      <a16:colId xmlns:a16="http://schemas.microsoft.com/office/drawing/2014/main" val="2456311410"/>
                    </a:ext>
                  </a:extLst>
                </a:gridCol>
                <a:gridCol w="1282147">
                  <a:extLst>
                    <a:ext uri="{9D8B030D-6E8A-4147-A177-3AD203B41FA5}">
                      <a16:colId xmlns:a16="http://schemas.microsoft.com/office/drawing/2014/main" val="3612023500"/>
                    </a:ext>
                  </a:extLst>
                </a:gridCol>
                <a:gridCol w="1003853">
                  <a:extLst>
                    <a:ext uri="{9D8B030D-6E8A-4147-A177-3AD203B41FA5}">
                      <a16:colId xmlns:a16="http://schemas.microsoft.com/office/drawing/2014/main" val="2682620517"/>
                    </a:ext>
                  </a:extLst>
                </a:gridCol>
                <a:gridCol w="921992">
                  <a:extLst>
                    <a:ext uri="{9D8B030D-6E8A-4147-A177-3AD203B41FA5}">
                      <a16:colId xmlns:a16="http://schemas.microsoft.com/office/drawing/2014/main" val="18829017"/>
                    </a:ext>
                  </a:extLst>
                </a:gridCol>
              </a:tblGrid>
              <a:tr h="6175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Divisione</a:t>
                      </a:r>
                      <a:endParaRPr kumimoji="0" lang="en-GB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0" anchor="ctr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tint val="30196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Classe</a:t>
                      </a:r>
                      <a:endParaRPr kumimoji="0" lang="en-GB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tint val="30196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Pigmenti</a:t>
                      </a:r>
                      <a:endParaRPr kumimoji="0" lang="en-GB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tint val="30196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Prodotto</a:t>
                      </a:r>
                      <a:r>
                        <a:rPr kumimoji="0" lang="en-GB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 </a:t>
                      </a: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riserva</a:t>
                      </a:r>
                      <a:r>
                        <a:rPr kumimoji="0" lang="en-GB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tint val="30196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Copertura</a:t>
                      </a:r>
                      <a:r>
                        <a:rPr kumimoji="0" lang="en-GB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esterna</a:t>
                      </a:r>
                      <a:endParaRPr kumimoji="0" lang="en-GB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tint val="30196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Flagello</a:t>
                      </a:r>
                      <a:endParaRPr kumimoji="0" lang="en-GB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tint val="30196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Membrane </a:t>
                      </a: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esterne</a:t>
                      </a:r>
                      <a:r>
                        <a:rPr kumimoji="0" lang="en-GB" altLang="it-IT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al </a:t>
                      </a: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cloroplasto</a:t>
                      </a:r>
                      <a:endParaRPr kumimoji="0" lang="en-GB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6000" marR="36000" marT="36000" marB="0" anchor="ctr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chemeClr val="bg2"/>
                        </a:gs>
                        <a:gs pos="100000">
                          <a:schemeClr val="bg2">
                            <a:gamma/>
                            <a:tint val="30196"/>
                            <a:invGamma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335482202"/>
                  </a:ext>
                </a:extLst>
              </a:tr>
              <a:tr h="415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Rhodophyta</a:t>
                      </a: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0066"/>
                        </a:gs>
                        <a:gs pos="100000">
                          <a:srgbClr val="FF0066">
                            <a:gamma/>
                            <a:tint val="3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0066"/>
                        </a:gs>
                        <a:gs pos="100000">
                          <a:srgbClr val="FF0066">
                            <a:gamma/>
                            <a:tint val="3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it-IT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r-PE; r-PC; APC; 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-, 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-carotene; zeaxantina, luteina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0066"/>
                        </a:gs>
                        <a:gs pos="100000">
                          <a:srgbClr val="FF0066">
                            <a:gamma/>
                            <a:tint val="3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amido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delle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Floridee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0066"/>
                        </a:gs>
                        <a:gs pos="100000">
                          <a:srgbClr val="FF0066">
                            <a:gamma/>
                            <a:tint val="3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matrice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polimerica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galattosio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0066"/>
                        </a:gs>
                        <a:gs pos="100000">
                          <a:srgbClr val="FF0066">
                            <a:gamma/>
                            <a:tint val="3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assente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0066"/>
                        </a:gs>
                        <a:gs pos="100000">
                          <a:srgbClr val="FF0066">
                            <a:gamma/>
                            <a:tint val="3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0066"/>
                        </a:gs>
                        <a:gs pos="100000">
                          <a:srgbClr val="FF0066">
                            <a:gamma/>
                            <a:tint val="3019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94045341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Cryptophyta</a:t>
                      </a: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6600"/>
                        </a:gs>
                        <a:gs pos="100000">
                          <a:srgbClr val="FF6600">
                            <a:gamma/>
                            <a:tint val="5451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6600"/>
                        </a:gs>
                        <a:gs pos="100000">
                          <a:srgbClr val="FF6600">
                            <a:gamma/>
                            <a:tint val="5451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it-IT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c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PE 545, r-PC, 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α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ε-carotene; </a:t>
                      </a:r>
                      <a:r>
                        <a:rPr kumimoji="0" lang="it-IT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alloxantina</a:t>
                      </a:r>
                      <a:endParaRPr kumimoji="0" lang="it-IT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6600"/>
                        </a:gs>
                        <a:gs pos="100000">
                          <a:srgbClr val="FF6600">
                            <a:gamma/>
                            <a:tint val="5451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amido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6600"/>
                        </a:gs>
                        <a:gs pos="100000">
                          <a:srgbClr val="FF6600">
                            <a:gamma/>
                            <a:tint val="5451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Periplasto</a:t>
                      </a:r>
                      <a:endParaRPr kumimoji="0" lang="it-IT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6600"/>
                        </a:gs>
                        <a:gs pos="100000">
                          <a:srgbClr val="FF6600">
                            <a:gamma/>
                            <a:tint val="5451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uguali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6600"/>
                        </a:gs>
                        <a:gs pos="100000">
                          <a:srgbClr val="FF6600">
                            <a:gamma/>
                            <a:tint val="5451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FF6600"/>
                        </a:gs>
                        <a:gs pos="100000">
                          <a:srgbClr val="FF6600">
                            <a:gamma/>
                            <a:tint val="5451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096230632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Bacillariophyta</a:t>
                      </a:r>
                      <a:endParaRPr kumimoji="0" lang="it-IT" alt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3300"/>
                        </a:gs>
                        <a:gs pos="100000">
                          <a:srgbClr val="9933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it-IT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3300"/>
                        </a:gs>
                        <a:gs pos="100000">
                          <a:srgbClr val="9933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c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α, β-carotene;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fucoxantina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diatoxantina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diadinoxantina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3300"/>
                        </a:gs>
                        <a:gs pos="100000">
                          <a:srgbClr val="9933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criso-laminarina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3300"/>
                        </a:gs>
                        <a:gs pos="100000">
                          <a:srgbClr val="9933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scaglie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silicee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3300"/>
                        </a:gs>
                        <a:gs pos="100000">
                          <a:srgbClr val="9933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 solo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nelle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cellule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riproduttive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3300"/>
                        </a:gs>
                        <a:gs pos="100000">
                          <a:srgbClr val="9933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3300"/>
                        </a:gs>
                        <a:gs pos="100000">
                          <a:srgbClr val="9933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99808405"/>
                  </a:ext>
                </a:extLst>
              </a:tr>
              <a:tr h="415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Hetrokontophyta</a:t>
                      </a: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Chrysophyceae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c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α, β-carotene;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fucoxantina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criso-laminarina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nessuna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scaglie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lorica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non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uguali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923538132"/>
                  </a:ext>
                </a:extLst>
              </a:tr>
              <a:tr h="2952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Xanthophyceae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c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β -carotene;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vaucheriaxantina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criso-laminarina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cellulosica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non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uguali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se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presenti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34711932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Eustigmatophyceae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α, β, 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ε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-carotene;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violaxantina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vaucheriaxantina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criso-laminarina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cellulosica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1-2 non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uguali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solo zoospore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804250175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Phaeophyceae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c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α, β-carotene;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fucoxantina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laminarina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matrice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di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alginato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non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uguali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725498600"/>
                  </a:ext>
                </a:extLst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Dictyochophyceae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c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α, β-carotene;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fucoxantina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criso-laminarina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scaglie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silicee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411327669"/>
                  </a:ext>
                </a:extLst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just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Raphidophyceae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c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α, β -carotene;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fucoxantina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criso-laminarina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none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non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uguali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CC00"/>
                        </a:gs>
                        <a:gs pos="100000">
                          <a:srgbClr val="99CC00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493778207"/>
                  </a:ext>
                </a:extLst>
              </a:tr>
              <a:tr h="415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Haptophyta</a:t>
                      </a: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6633"/>
                        </a:gs>
                        <a:gs pos="100000">
                          <a:srgbClr val="996633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6633"/>
                        </a:gs>
                        <a:gs pos="100000">
                          <a:srgbClr val="996633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c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α, β -carotene;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fucoxantina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6633"/>
                        </a:gs>
                        <a:gs pos="100000">
                          <a:srgbClr val="996633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criso-laminarina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6633"/>
                        </a:gs>
                        <a:gs pos="100000">
                          <a:srgbClr val="996633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scaglie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non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silicee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6633"/>
                        </a:gs>
                        <a:gs pos="100000">
                          <a:srgbClr val="996633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uguali + </a:t>
                      </a:r>
                      <a:r>
                        <a:rPr kumimoji="0" lang="it-IT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aptonema</a:t>
                      </a:r>
                      <a:endParaRPr kumimoji="0" lang="it-IT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6633"/>
                        </a:gs>
                        <a:gs pos="100000">
                          <a:srgbClr val="996633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996633"/>
                        </a:gs>
                        <a:gs pos="100000">
                          <a:srgbClr val="996633">
                            <a:gamma/>
                            <a:tint val="39216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668168994"/>
                  </a:ext>
                </a:extLst>
              </a:tr>
              <a:tr h="2301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Dinophyta</a:t>
                      </a:r>
                      <a:endParaRPr kumimoji="0" lang="en-GB" altLang="it-IT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808000"/>
                        </a:gs>
                        <a:gs pos="100000">
                          <a:srgbClr val="808000">
                            <a:gamma/>
                            <a:tint val="4549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808000"/>
                        </a:gs>
                        <a:gs pos="100000">
                          <a:srgbClr val="808000">
                            <a:gamma/>
                            <a:tint val="4549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it-IT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c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-carotene; </a:t>
                      </a:r>
                      <a:r>
                        <a:rPr kumimoji="0" lang="it-IT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peridinina</a:t>
                      </a:r>
                      <a:endParaRPr kumimoji="0" lang="it-IT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808000"/>
                        </a:gs>
                        <a:gs pos="100000">
                          <a:srgbClr val="808000">
                            <a:gamma/>
                            <a:tint val="4549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amido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808000"/>
                        </a:gs>
                        <a:gs pos="100000">
                          <a:srgbClr val="808000">
                            <a:gamma/>
                            <a:tint val="4549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teca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808000"/>
                        </a:gs>
                        <a:gs pos="100000">
                          <a:srgbClr val="808000">
                            <a:gamma/>
                            <a:tint val="4549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 non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uguali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808000"/>
                        </a:gs>
                        <a:gs pos="100000">
                          <a:srgbClr val="808000">
                            <a:gamma/>
                            <a:tint val="4549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808000"/>
                        </a:gs>
                        <a:gs pos="100000">
                          <a:srgbClr val="808000">
                            <a:gamma/>
                            <a:tint val="45490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964158301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Euglenophyta</a:t>
                      </a: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900"/>
                        </a:gs>
                        <a:gs pos="100000">
                          <a:srgbClr val="009900">
                            <a:gamma/>
                            <a:tint val="36471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900"/>
                        </a:gs>
                        <a:gs pos="100000">
                          <a:srgbClr val="009900">
                            <a:gamma/>
                            <a:tint val="36471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it-IT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b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β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γ</a:t>
                      </a: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-carotene; </a:t>
                      </a:r>
                      <a:r>
                        <a:rPr kumimoji="0" lang="it-IT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diadinoxantina</a:t>
                      </a:r>
                      <a:endParaRPr kumimoji="0" lang="it-IT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900"/>
                        </a:gs>
                        <a:gs pos="100000">
                          <a:srgbClr val="009900">
                            <a:gamma/>
                            <a:tint val="36471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paramylon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900"/>
                        </a:gs>
                        <a:gs pos="100000">
                          <a:srgbClr val="009900">
                            <a:gamma/>
                            <a:tint val="36471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pellicola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900"/>
                        </a:gs>
                        <a:gs pos="100000">
                          <a:srgbClr val="009900">
                            <a:gamma/>
                            <a:tint val="36471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1-2 emergenti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900"/>
                        </a:gs>
                        <a:gs pos="100000">
                          <a:srgbClr val="009900">
                            <a:gamma/>
                            <a:tint val="36471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it-IT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9900"/>
                        </a:gs>
                        <a:gs pos="100000">
                          <a:srgbClr val="009900">
                            <a:gamma/>
                            <a:tint val="36471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574785798"/>
                  </a:ext>
                </a:extLst>
              </a:tr>
              <a:tr h="45271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Chlorophyta</a:t>
                      </a:r>
                    </a:p>
                  </a:txBody>
                  <a:tcPr marL="34290" marR="34290" marB="0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6600"/>
                        </a:gs>
                        <a:gs pos="100000">
                          <a:srgbClr val="0066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it-IT" altLang="it-IT" sz="12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6600"/>
                        </a:gs>
                        <a:gs pos="100000">
                          <a:srgbClr val="0066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chl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a, b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α, β, γ -carotene;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luteina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zeaxantina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;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astaxantina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6600"/>
                        </a:gs>
                        <a:gs pos="100000">
                          <a:srgbClr val="0066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amido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6600"/>
                        </a:gs>
                        <a:gs pos="100000">
                          <a:srgbClr val="0066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scaglie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cellulosiche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a volte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calcificate</a:t>
                      </a: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o </a:t>
                      </a:r>
                      <a:r>
                        <a:rPr kumimoji="0" lang="en-GB" altLang="it-IT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scaglie</a:t>
                      </a:r>
                      <a:endParaRPr kumimoji="0" lang="en-GB" altLang="it-IT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6600"/>
                        </a:gs>
                        <a:gs pos="100000">
                          <a:srgbClr val="0066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0-molti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6600"/>
                        </a:gs>
                        <a:gs pos="100000">
                          <a:srgbClr val="0066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6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it-IT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</a:t>
                      </a:r>
                    </a:p>
                  </a:txBody>
                  <a:tcPr marL="34290" marR="34290" marB="0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0">
                      <a:gsLst>
                        <a:gs pos="0">
                          <a:srgbClr val="006600"/>
                        </a:gs>
                        <a:gs pos="100000">
                          <a:srgbClr val="006600">
                            <a:gamma/>
                            <a:tint val="48627"/>
                            <a:invGamma/>
                          </a:srgb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224016787"/>
                  </a:ext>
                </a:extLst>
              </a:tr>
            </a:tbl>
          </a:graphicData>
        </a:graphic>
      </p:graphicFrame>
      <p:sp>
        <p:nvSpPr>
          <p:cNvPr id="35288" name="Text Box 472">
            <a:extLst>
              <a:ext uri="{FF2B5EF4-FFF2-40B4-BE49-F238E27FC236}">
                <a16:creationId xmlns:a16="http://schemas.microsoft.com/office/drawing/2014/main" id="{90A79AE5-FA46-43A3-8E76-449A501810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4313" y="6613"/>
            <a:ext cx="8605837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altLang="it-IT" sz="2800" dirty="0"/>
              <a:t>CARATTERISTICHE DEI PRINCIPALI GRUPPI ALGALI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8FCB064F-6EB3-4C69-BEF8-409F1527C87B}"/>
              </a:ext>
            </a:extLst>
          </p:cNvPr>
          <p:cNvSpPr txBox="1"/>
          <p:nvPr/>
        </p:nvSpPr>
        <p:spPr>
          <a:xfrm>
            <a:off x="63537" y="420503"/>
            <a:ext cx="905064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t-IT" sz="1600" dirty="0"/>
              <a:t>Nella tabella sono indicate alcune delle caratteristiche che differenziano i gruppi algali fra loro. Il numero di membrane esterne del cloroplasto fa riferimento alla teoria delle </a:t>
            </a:r>
            <a:r>
              <a:rPr lang="it-IT" sz="1600" dirty="0" err="1"/>
              <a:t>endosimbiosi</a:t>
            </a:r>
            <a:r>
              <a:rPr lang="it-IT" sz="1600" dirty="0"/>
              <a:t>, per cui i diversi gruppi algali sono originati da successive simbiosi con altri microrganismi fotosintetici, a partire da quelle più semplici (</a:t>
            </a:r>
            <a:r>
              <a:rPr lang="it-IT" sz="1600" dirty="0" err="1"/>
              <a:t>Chlorophyta</a:t>
            </a:r>
            <a:r>
              <a:rPr lang="it-IT" sz="1600" dirty="0"/>
              <a:t> e </a:t>
            </a:r>
            <a:r>
              <a:rPr lang="it-IT" sz="1600" dirty="0" err="1"/>
              <a:t>Rhodophyta</a:t>
            </a:r>
            <a:r>
              <a:rPr lang="it-IT" sz="1600" dirty="0"/>
              <a:t>) derivate, come le cellule vegetali, dalla simbiosi fra un eterotrofo e un cianobatterio.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237" name="Group 45">
            <a:extLst>
              <a:ext uri="{FF2B5EF4-FFF2-40B4-BE49-F238E27FC236}">
                <a16:creationId xmlns:a16="http://schemas.microsoft.com/office/drawing/2014/main" id="{E859B48A-E6CD-44FE-8C0D-095E07EE4E45}"/>
              </a:ext>
            </a:extLst>
          </p:cNvPr>
          <p:cNvGrpSpPr>
            <a:grpSpLocks/>
          </p:cNvGrpSpPr>
          <p:nvPr/>
        </p:nvGrpSpPr>
        <p:grpSpPr bwMode="auto">
          <a:xfrm>
            <a:off x="5322973" y="325314"/>
            <a:ext cx="1838325" cy="1981200"/>
            <a:chOff x="1530" y="2544"/>
            <a:chExt cx="1158" cy="1248"/>
          </a:xfrm>
        </p:grpSpPr>
        <p:pic>
          <p:nvPicPr>
            <p:cNvPr id="8223" name="Picture 31" descr="nanno">
              <a:extLst>
                <a:ext uri="{FF2B5EF4-FFF2-40B4-BE49-F238E27FC236}">
                  <a16:creationId xmlns:a16="http://schemas.microsoft.com/office/drawing/2014/main" id="{827A1CAB-6CE8-482B-BB37-A725C1782EC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screen">
              <a:lum bright="6000" contrast="1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1591" y="2700"/>
              <a:ext cx="1047" cy="8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233" name="Text Box 41">
              <a:extLst>
                <a:ext uri="{FF2B5EF4-FFF2-40B4-BE49-F238E27FC236}">
                  <a16:creationId xmlns:a16="http://schemas.microsoft.com/office/drawing/2014/main" id="{CDB74A53-A3B3-44F3-B100-31D051FC49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57" y="3497"/>
              <a:ext cx="1131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it-IT" altLang="it-IT" sz="1600" dirty="0" err="1">
                  <a:solidFill>
                    <a:srgbClr val="6699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rPr>
                <a:t>Eustigmatophyceae</a:t>
              </a:r>
              <a:endParaRPr lang="it-IT" altLang="it-IT" sz="1600" dirty="0">
                <a:solidFill>
                  <a:srgbClr val="6699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</a:endParaRPr>
            </a:p>
          </p:txBody>
        </p:sp>
        <p:sp>
          <p:nvSpPr>
            <p:cNvPr id="8236" name="AutoShape 44">
              <a:extLst>
                <a:ext uri="{FF2B5EF4-FFF2-40B4-BE49-F238E27FC236}">
                  <a16:creationId xmlns:a16="http://schemas.microsoft.com/office/drawing/2014/main" id="{C36A81CB-528B-4956-82E8-22D8F03885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30" y="2544"/>
              <a:ext cx="1158" cy="1248"/>
            </a:xfrm>
            <a:prstGeom prst="roundRect">
              <a:avLst>
                <a:gd name="adj" fmla="val 16667"/>
              </a:avLst>
            </a:prstGeom>
            <a:noFill/>
            <a:ln w="25400">
              <a:solidFill>
                <a:srgbClr val="6699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9" name="Gruppo 8">
            <a:extLst>
              <a:ext uri="{FF2B5EF4-FFF2-40B4-BE49-F238E27FC236}">
                <a16:creationId xmlns:a16="http://schemas.microsoft.com/office/drawing/2014/main" id="{B3D43475-3B2E-47FD-AD6D-B15827ECBEEC}"/>
              </a:ext>
            </a:extLst>
          </p:cNvPr>
          <p:cNvGrpSpPr/>
          <p:nvPr/>
        </p:nvGrpSpPr>
        <p:grpSpPr>
          <a:xfrm>
            <a:off x="146454" y="4705864"/>
            <a:ext cx="1981200" cy="1981199"/>
            <a:chOff x="76200" y="4648197"/>
            <a:chExt cx="1981200" cy="1981199"/>
          </a:xfrm>
        </p:grpSpPr>
        <p:grpSp>
          <p:nvGrpSpPr>
            <p:cNvPr id="8234" name="Group 42">
              <a:extLst>
                <a:ext uri="{FF2B5EF4-FFF2-40B4-BE49-F238E27FC236}">
                  <a16:creationId xmlns:a16="http://schemas.microsoft.com/office/drawing/2014/main" id="{53B96194-8131-4D1B-A567-D960FE80B3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200" y="4648197"/>
              <a:ext cx="1981200" cy="1981199"/>
              <a:chOff x="96" y="2880"/>
              <a:chExt cx="1296" cy="1296"/>
            </a:xfrm>
          </p:grpSpPr>
          <p:sp>
            <p:nvSpPr>
              <p:cNvPr id="8229" name="Text Box 37">
                <a:extLst>
                  <a:ext uri="{FF2B5EF4-FFF2-40B4-BE49-F238E27FC236}">
                    <a16:creationId xmlns:a16="http://schemas.microsoft.com/office/drawing/2014/main" id="{7D726C79-46CE-47A6-AA3C-F67AAD7241D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27" y="3909"/>
                <a:ext cx="748" cy="22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996633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600" dirty="0" err="1">
                    <a:solidFill>
                      <a:srgbClr val="996633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Haptophyta</a:t>
                </a:r>
                <a:endParaRPr lang="it-IT" altLang="it-IT" sz="1600" dirty="0">
                  <a:solidFill>
                    <a:srgbClr val="996633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8230" name="AutoShape 38">
                <a:extLst>
                  <a:ext uri="{FF2B5EF4-FFF2-40B4-BE49-F238E27FC236}">
                    <a16:creationId xmlns:a16="http://schemas.microsoft.com/office/drawing/2014/main" id="{239B62E9-0605-43FB-A2FF-F4EAF89E73E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6" y="2880"/>
                <a:ext cx="1296" cy="1296"/>
              </a:xfrm>
              <a:prstGeom prst="roundRect">
                <a:avLst>
                  <a:gd name="adj" fmla="val 16667"/>
                </a:avLst>
              </a:prstGeom>
              <a:noFill/>
              <a:ln w="25400">
                <a:solidFill>
                  <a:srgbClr val="996633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pic>
          <p:nvPicPr>
            <p:cNvPr id="60" name="Immagine 59">
              <a:extLst>
                <a:ext uri="{FF2B5EF4-FFF2-40B4-BE49-F238E27FC236}">
                  <a16:creationId xmlns:a16="http://schemas.microsoft.com/office/drawing/2014/main" id="{1937CD7B-C617-4370-B631-59BBC7A9E9B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75241" y="4868602"/>
              <a:ext cx="1026374" cy="1286645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2F9BB05D-1183-416A-8E71-1E8DD5A729B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266465" y="5510213"/>
              <a:ext cx="689166" cy="644524"/>
            </a:xfrm>
            <a:prstGeom prst="rect">
              <a:avLst/>
            </a:prstGeom>
          </p:spPr>
        </p:pic>
        <p:pic>
          <p:nvPicPr>
            <p:cNvPr id="7" name="Immagine 6">
              <a:extLst>
                <a:ext uri="{FF2B5EF4-FFF2-40B4-BE49-F238E27FC236}">
                  <a16:creationId xmlns:a16="http://schemas.microsoft.com/office/drawing/2014/main" id="{211A1BD2-7CA7-4A89-A058-EB06FA508A1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1174541" y="4868602"/>
              <a:ext cx="798687" cy="553953"/>
            </a:xfrm>
            <a:prstGeom prst="rect">
              <a:avLst/>
            </a:prstGeom>
          </p:spPr>
        </p:pic>
      </p:grpSp>
      <p:grpSp>
        <p:nvGrpSpPr>
          <p:cNvPr id="8" name="Gruppo 7">
            <a:extLst>
              <a:ext uri="{FF2B5EF4-FFF2-40B4-BE49-F238E27FC236}">
                <a16:creationId xmlns:a16="http://schemas.microsoft.com/office/drawing/2014/main" id="{3457CF10-FDA5-4950-9B4D-70E8182907F3}"/>
              </a:ext>
            </a:extLst>
          </p:cNvPr>
          <p:cNvGrpSpPr/>
          <p:nvPr/>
        </p:nvGrpSpPr>
        <p:grpSpPr>
          <a:xfrm>
            <a:off x="116637" y="103582"/>
            <a:ext cx="3352800" cy="4495800"/>
            <a:chOff x="87943" y="42195"/>
            <a:chExt cx="3352800" cy="4495800"/>
          </a:xfrm>
        </p:grpSpPr>
        <p:grpSp>
          <p:nvGrpSpPr>
            <p:cNvPr id="8219" name="Group 27">
              <a:extLst>
                <a:ext uri="{FF2B5EF4-FFF2-40B4-BE49-F238E27FC236}">
                  <a16:creationId xmlns:a16="http://schemas.microsoft.com/office/drawing/2014/main" id="{930B2D11-F65D-4978-83A9-5D13B6E455A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7943" y="42195"/>
              <a:ext cx="3352800" cy="4495800"/>
              <a:chOff x="3120" y="1248"/>
              <a:chExt cx="2112" cy="2832"/>
            </a:xfrm>
          </p:grpSpPr>
          <p:pic>
            <p:nvPicPr>
              <p:cNvPr id="8211" name="Picture 19">
                <a:extLst>
                  <a:ext uri="{FF2B5EF4-FFF2-40B4-BE49-F238E27FC236}">
                    <a16:creationId xmlns:a16="http://schemas.microsoft.com/office/drawing/2014/main" id="{D4BD13CB-8D7B-4546-841C-A1BCEB1F6FF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84" y="2550"/>
                <a:ext cx="960" cy="6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212" name="Picture 20">
                <a:extLst>
                  <a:ext uri="{FF2B5EF4-FFF2-40B4-BE49-F238E27FC236}">
                    <a16:creationId xmlns:a16="http://schemas.microsoft.com/office/drawing/2014/main" id="{9B784D16-EF40-4AC5-83C3-213D85FE0AC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7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447" y="1913"/>
                <a:ext cx="768" cy="6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214" name="Picture 22">
                <a:extLst>
                  <a:ext uri="{FF2B5EF4-FFF2-40B4-BE49-F238E27FC236}">
                    <a16:creationId xmlns:a16="http://schemas.microsoft.com/office/drawing/2014/main" id="{2C8C23B3-274E-4FFF-98A7-B6EBF867C21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44" y="1852"/>
                <a:ext cx="836" cy="14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8215" name="Picture 23">
                <a:extLst>
                  <a:ext uri="{FF2B5EF4-FFF2-40B4-BE49-F238E27FC236}">
                    <a16:creationId xmlns:a16="http://schemas.microsoft.com/office/drawing/2014/main" id="{B6A8CF78-AF72-4B91-9D35-3596624CE25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9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312" y="1344"/>
                <a:ext cx="816" cy="55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209" name="Picture 17">
                <a:extLst>
                  <a:ext uri="{FF2B5EF4-FFF2-40B4-BE49-F238E27FC236}">
                    <a16:creationId xmlns:a16="http://schemas.microsoft.com/office/drawing/2014/main" id="{DA871243-230E-4AB0-A7ED-4C8BC386463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0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76" y="3216"/>
                <a:ext cx="768" cy="49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8213" name="Picture 21">
                <a:extLst>
                  <a:ext uri="{FF2B5EF4-FFF2-40B4-BE49-F238E27FC236}">
                    <a16:creationId xmlns:a16="http://schemas.microsoft.com/office/drawing/2014/main" id="{58CD1F1A-6329-4860-9F8E-EB7988BB427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264" y="3312"/>
                <a:ext cx="912" cy="645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8217" name="Text Box 25">
                <a:extLst>
                  <a:ext uri="{FF2B5EF4-FFF2-40B4-BE49-F238E27FC236}">
                    <a16:creationId xmlns:a16="http://schemas.microsoft.com/office/drawing/2014/main" id="{E307F150-1E0B-47D2-B3E8-75E08CF535F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24" y="3724"/>
                <a:ext cx="636" cy="2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it-IT" altLang="it-IT" sz="1600">
                    <a:solidFill>
                      <a:srgbClr val="6633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Diatomee</a:t>
                </a:r>
              </a:p>
            </p:txBody>
          </p:sp>
          <p:sp>
            <p:nvSpPr>
              <p:cNvPr id="8218" name="AutoShape 26">
                <a:extLst>
                  <a:ext uri="{FF2B5EF4-FFF2-40B4-BE49-F238E27FC236}">
                    <a16:creationId xmlns:a16="http://schemas.microsoft.com/office/drawing/2014/main" id="{E9BDB42E-59A5-49DC-B5B4-A389EA6776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120" y="1248"/>
                <a:ext cx="2112" cy="2832"/>
              </a:xfrm>
              <a:prstGeom prst="roundRect">
                <a:avLst>
                  <a:gd name="adj" fmla="val 16667"/>
                </a:avLst>
              </a:prstGeom>
              <a:noFill/>
              <a:ln w="25400">
                <a:solidFill>
                  <a:srgbClr val="6633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pic>
          <p:nvPicPr>
            <p:cNvPr id="69" name="Picture 12" descr="https://encrypted-tbn2.gstatic.com/images?q=tbn:ANd9GcRAysKbJKNm_SDPcvtrarqVvowYUKHGWlFQBEwLnojEY_yYpf_E">
              <a:extLst>
                <a:ext uri="{FF2B5EF4-FFF2-40B4-BE49-F238E27FC236}">
                  <a16:creationId xmlns:a16="http://schemas.microsoft.com/office/drawing/2014/main" id="{45ADA120-91F3-4098-9EDE-C4104EC997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2057311" y="-52265"/>
              <a:ext cx="790507" cy="1552330"/>
            </a:xfrm>
            <a:prstGeom prst="rect">
              <a:avLst/>
            </a:prstGeom>
            <a:noFill/>
          </p:spPr>
        </p:pic>
        <p:pic>
          <p:nvPicPr>
            <p:cNvPr id="73" name="Picture 46" descr="https://encrypted-tbn2.gstatic.com/images?q=tbn:ANd9GcR61Td_5tWTU-ybSr0X5hXtoYP7BgeSJZrm5DTWJKwjc7ReH1GHLQ">
              <a:extLst>
                <a:ext uri="{FF2B5EF4-FFF2-40B4-BE49-F238E27FC236}">
                  <a16:creationId xmlns:a16="http://schemas.microsoft.com/office/drawing/2014/main" id="{E8764B8A-2A2A-4075-9ACF-22FD10D4685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1366489" y="1261343"/>
              <a:ext cx="924623" cy="753396"/>
            </a:xfrm>
            <a:prstGeom prst="rect">
              <a:avLst/>
            </a:prstGeom>
            <a:noFill/>
          </p:spPr>
        </p:pic>
      </p:grpSp>
      <p:grpSp>
        <p:nvGrpSpPr>
          <p:cNvPr id="12" name="Gruppo 11">
            <a:extLst>
              <a:ext uri="{FF2B5EF4-FFF2-40B4-BE49-F238E27FC236}">
                <a16:creationId xmlns:a16="http://schemas.microsoft.com/office/drawing/2014/main" id="{17F4AE27-9312-4D25-AB88-9B0FCF04A11E}"/>
              </a:ext>
            </a:extLst>
          </p:cNvPr>
          <p:cNvGrpSpPr/>
          <p:nvPr/>
        </p:nvGrpSpPr>
        <p:grpSpPr>
          <a:xfrm>
            <a:off x="2232381" y="4682730"/>
            <a:ext cx="1600200" cy="2071688"/>
            <a:chOff x="2429476" y="4682730"/>
            <a:chExt cx="1600200" cy="2071688"/>
          </a:xfrm>
        </p:grpSpPr>
        <p:grpSp>
          <p:nvGrpSpPr>
            <p:cNvPr id="11" name="Gruppo 10">
              <a:extLst>
                <a:ext uri="{FF2B5EF4-FFF2-40B4-BE49-F238E27FC236}">
                  <a16:creationId xmlns:a16="http://schemas.microsoft.com/office/drawing/2014/main" id="{18005880-BBDA-4F42-9603-278A8E0D34D6}"/>
                </a:ext>
              </a:extLst>
            </p:cNvPr>
            <p:cNvGrpSpPr/>
            <p:nvPr/>
          </p:nvGrpSpPr>
          <p:grpSpPr>
            <a:xfrm>
              <a:off x="2429476" y="4682730"/>
              <a:ext cx="1600200" cy="2071688"/>
              <a:chOff x="2163719" y="4657214"/>
              <a:chExt cx="1600200" cy="2071688"/>
            </a:xfrm>
          </p:grpSpPr>
          <p:grpSp>
            <p:nvGrpSpPr>
              <p:cNvPr id="2" name="Gruppo 1">
                <a:extLst>
                  <a:ext uri="{FF2B5EF4-FFF2-40B4-BE49-F238E27FC236}">
                    <a16:creationId xmlns:a16="http://schemas.microsoft.com/office/drawing/2014/main" id="{E7069985-25DA-46E6-8628-6C84A85DB6D4}"/>
                  </a:ext>
                </a:extLst>
              </p:cNvPr>
              <p:cNvGrpSpPr/>
              <p:nvPr/>
            </p:nvGrpSpPr>
            <p:grpSpPr>
              <a:xfrm>
                <a:off x="2163719" y="4657214"/>
                <a:ext cx="1600200" cy="2071688"/>
                <a:chOff x="2133600" y="4648200"/>
                <a:chExt cx="1600200" cy="2071688"/>
              </a:xfrm>
            </p:grpSpPr>
            <p:grpSp>
              <p:nvGrpSpPr>
                <p:cNvPr id="8244" name="Group 52">
                  <a:extLst>
                    <a:ext uri="{FF2B5EF4-FFF2-40B4-BE49-F238E27FC236}">
                      <a16:creationId xmlns:a16="http://schemas.microsoft.com/office/drawing/2014/main" id="{089D489F-BADB-4549-A8C2-49CF580B221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2133600" y="4648200"/>
                  <a:ext cx="1600200" cy="2071688"/>
                  <a:chOff x="1344" y="2928"/>
                  <a:chExt cx="1008" cy="1305"/>
                </a:xfrm>
              </p:grpSpPr>
              <p:sp>
                <p:nvSpPr>
                  <p:cNvPr id="8225" name="AutoShape 33">
                    <a:extLst>
                      <a:ext uri="{FF2B5EF4-FFF2-40B4-BE49-F238E27FC236}">
                        <a16:creationId xmlns:a16="http://schemas.microsoft.com/office/drawing/2014/main" id="{5D592CDA-E9B5-4FCC-ABB2-6C197306A42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2928"/>
                    <a:ext cx="1008" cy="1296"/>
                  </a:xfrm>
                  <a:prstGeom prst="roundRect">
                    <a:avLst>
                      <a:gd name="adj" fmla="val 16667"/>
                    </a:avLst>
                  </a:prstGeom>
                  <a:noFill/>
                  <a:ln w="25400">
                    <a:solidFill>
                      <a:srgbClr val="333399"/>
                    </a:solidFill>
                    <a:round/>
                    <a:headEnd/>
                    <a:tailE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 anchor="ctr"/>
                  <a:lstStyle/>
                  <a:p>
                    <a:endParaRPr lang="it-IT"/>
                  </a:p>
                </p:txBody>
              </p:sp>
              <p:sp>
                <p:nvSpPr>
                  <p:cNvPr id="8226" name="Text Box 34">
                    <a:extLst>
                      <a:ext uri="{FF2B5EF4-FFF2-40B4-BE49-F238E27FC236}">
                        <a16:creationId xmlns:a16="http://schemas.microsoft.com/office/drawing/2014/main" id="{7A8336A3-D8F3-42B3-A20C-AF810F53D254}"/>
                      </a:ext>
                    </a:extLst>
                  </p:cNvPr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52" y="4031"/>
                    <a:ext cx="808" cy="202"/>
                  </a:xfrm>
                  <a:prstGeom prst="rect">
                    <a:avLst/>
                  </a:prstGeom>
                  <a:noFill/>
                  <a:ln>
                    <a:noFill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solidFill>
                          <a:schemeClr val="accent1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>
                    <a:spAutoFit/>
                  </a:bodyPr>
                  <a:lstStyle/>
                  <a:p>
                    <a:r>
                      <a:rPr lang="it-IT" altLang="it-IT" sz="1500" dirty="0"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Times New Roman" panose="02020603050405020304" pitchFamily="18" charset="0"/>
                      </a:rPr>
                      <a:t>Dinoflagellati</a:t>
                    </a:r>
                  </a:p>
                </p:txBody>
              </p:sp>
            </p:grpSp>
            <p:pic>
              <p:nvPicPr>
                <p:cNvPr id="55" name="Picture 14" descr="https://encrypted-tbn3.gstatic.com/images?q=tbn:ANd9GcTfqm0cvZFBymRuf_nRKJco3Hk6K4JYXH2hZ6x6xgxO4vbX8jOLuw">
                  <a:extLst>
                    <a:ext uri="{FF2B5EF4-FFF2-40B4-BE49-F238E27FC236}">
                      <a16:creationId xmlns:a16="http://schemas.microsoft.com/office/drawing/2014/main" id="{6F1710FF-0CC0-484B-B9F1-49B85E235B7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4" cstate="screen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284552" y="4702189"/>
                  <a:ext cx="780349" cy="851290"/>
                </a:xfrm>
                <a:prstGeom prst="rect">
                  <a:avLst/>
                </a:prstGeom>
                <a:noFill/>
              </p:spPr>
            </p:pic>
          </p:grpSp>
          <p:pic>
            <p:nvPicPr>
              <p:cNvPr id="70" name="Picture 40" descr="https://encrypted-tbn0.gstatic.com/images?q=tbn:ANd9GcREsqIu5l3nGweWA268nWN0WoPdDDH9Ti1X7VqCbR89o36oa1HQ">
                <a:extLst>
                  <a:ext uri="{FF2B5EF4-FFF2-40B4-BE49-F238E27FC236}">
                    <a16:creationId xmlns:a16="http://schemas.microsoft.com/office/drawing/2014/main" id="{1F61E3C5-62E8-472C-9D3F-8EBF62EBF26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5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2286822" y="5605100"/>
                <a:ext cx="1293755" cy="830981"/>
              </a:xfrm>
              <a:prstGeom prst="rect">
                <a:avLst/>
              </a:prstGeom>
              <a:noFill/>
            </p:spPr>
          </p:pic>
        </p:grpSp>
        <p:pic>
          <p:nvPicPr>
            <p:cNvPr id="6146" name="Picture 2" descr="Phycokey - Prorocentrum images">
              <a:extLst>
                <a:ext uri="{FF2B5EF4-FFF2-40B4-BE49-F238E27FC236}">
                  <a16:creationId xmlns:a16="http://schemas.microsoft.com/office/drawing/2014/main" id="{8AEC18B6-80EB-4755-8AA8-51896596677F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1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 rot="16200000">
              <a:off x="3308141" y="4917771"/>
              <a:ext cx="698075" cy="50553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1A1D7376-7D2D-4219-A296-FFBB43009811}"/>
              </a:ext>
            </a:extLst>
          </p:cNvPr>
          <p:cNvGrpSpPr/>
          <p:nvPr/>
        </p:nvGrpSpPr>
        <p:grpSpPr>
          <a:xfrm>
            <a:off x="4935289" y="2621218"/>
            <a:ext cx="4038600" cy="4114800"/>
            <a:chOff x="4935289" y="2621218"/>
            <a:chExt cx="4038600" cy="4114800"/>
          </a:xfrm>
        </p:grpSpPr>
        <p:grpSp>
          <p:nvGrpSpPr>
            <p:cNvPr id="10" name="Gruppo 9">
              <a:extLst>
                <a:ext uri="{FF2B5EF4-FFF2-40B4-BE49-F238E27FC236}">
                  <a16:creationId xmlns:a16="http://schemas.microsoft.com/office/drawing/2014/main" id="{3C0A0E34-D457-4FD2-BFD3-7BF7A7ADF6D1}"/>
                </a:ext>
              </a:extLst>
            </p:cNvPr>
            <p:cNvGrpSpPr/>
            <p:nvPr/>
          </p:nvGrpSpPr>
          <p:grpSpPr>
            <a:xfrm>
              <a:off x="4935289" y="2621218"/>
              <a:ext cx="4038600" cy="4114800"/>
              <a:chOff x="3845960" y="2243137"/>
              <a:chExt cx="4038600" cy="4114800"/>
            </a:xfrm>
          </p:grpSpPr>
          <p:grpSp>
            <p:nvGrpSpPr>
              <p:cNvPr id="8206" name="Group 14">
                <a:extLst>
                  <a:ext uri="{FF2B5EF4-FFF2-40B4-BE49-F238E27FC236}">
                    <a16:creationId xmlns:a16="http://schemas.microsoft.com/office/drawing/2014/main" id="{B49EAE54-0DE6-41E1-85E8-D789F353BB8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845960" y="2243137"/>
                <a:ext cx="4038600" cy="4114800"/>
                <a:chOff x="48" y="48"/>
                <a:chExt cx="2496" cy="2688"/>
              </a:xfrm>
            </p:grpSpPr>
            <p:pic>
              <p:nvPicPr>
                <p:cNvPr id="8194" name="Picture 2">
                  <a:extLst>
                    <a:ext uri="{FF2B5EF4-FFF2-40B4-BE49-F238E27FC236}">
                      <a16:creationId xmlns:a16="http://schemas.microsoft.com/office/drawing/2014/main" id="{1C813B40-A0B3-446B-B153-0DE22839E22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7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17" y="176"/>
                  <a:ext cx="1108" cy="653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pic>
              <p:nvPicPr>
                <p:cNvPr id="8195" name="Picture 3" descr="DSCN9399">
                  <a:extLst>
                    <a:ext uri="{FF2B5EF4-FFF2-40B4-BE49-F238E27FC236}">
                      <a16:creationId xmlns:a16="http://schemas.microsoft.com/office/drawing/2014/main" id="{1BEEA212-79AD-4D6F-9A6E-8CE5DEA9D36B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18">
                  <a:extLst>
                    <a:ext uri="{28A0092B-C50C-407E-A947-70E740481C1C}">
                      <a14:useLocalDpi xmlns:a14="http://schemas.microsoft.com/office/drawing/2010/main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11" y="1200"/>
                  <a:ext cx="971" cy="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8197" name="AutoShape 5">
                  <a:extLst>
                    <a:ext uri="{FF2B5EF4-FFF2-40B4-BE49-F238E27FC236}">
                      <a16:creationId xmlns:a16="http://schemas.microsoft.com/office/drawing/2014/main" id="{DCC4DAE3-800C-42B2-BF52-08F058BA504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48" y="48"/>
                  <a:ext cx="2496" cy="2688"/>
                </a:xfrm>
                <a:prstGeom prst="roundRect">
                  <a:avLst>
                    <a:gd name="adj" fmla="val 16667"/>
                  </a:avLst>
                </a:prstGeom>
                <a:noFill/>
                <a:ln w="25400">
                  <a:solidFill>
                    <a:srgbClr val="008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it-IT"/>
                </a:p>
              </p:txBody>
            </p:sp>
            <p:sp>
              <p:nvSpPr>
                <p:cNvPr id="8198" name="Text Box 6">
                  <a:extLst>
                    <a:ext uri="{FF2B5EF4-FFF2-40B4-BE49-F238E27FC236}">
                      <a16:creationId xmlns:a16="http://schemas.microsoft.com/office/drawing/2014/main" id="{2CF17859-6613-40F7-9375-F06EC930ADD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69" y="864"/>
                  <a:ext cx="768" cy="22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it-IT" altLang="it-IT" sz="1600" dirty="0">
                      <a:solidFill>
                        <a:srgbClr val="008000"/>
                      </a:solidFill>
                      <a:effectLst>
                        <a:outerShdw blurRad="38100" dist="38100" dir="2700000" algn="tl">
                          <a:srgbClr val="C0C0C0"/>
                        </a:outerShdw>
                      </a:effectLst>
                      <a:latin typeface="Times New Roman" panose="02020603050405020304" pitchFamily="18" charset="0"/>
                    </a:rPr>
                    <a:t>Alghe verdi</a:t>
                  </a:r>
                </a:p>
              </p:txBody>
            </p:sp>
          </p:grpSp>
          <p:pic>
            <p:nvPicPr>
              <p:cNvPr id="63" name="Picture 72" descr="https://encrypted-tbn0.gstatic.com/images?q=tbn:ANd9GcS4t9VmrpcZQy912ap66By9HYPhYdh0kt1pkiUC5iNE7fM4fqDguQ">
                <a:extLst>
                  <a:ext uri="{FF2B5EF4-FFF2-40B4-BE49-F238E27FC236}">
                    <a16:creationId xmlns:a16="http://schemas.microsoft.com/office/drawing/2014/main" id="{35D11696-7462-4F20-835F-267A2F4BBA1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9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167218" y="4982924"/>
                <a:ext cx="1077516" cy="1160203"/>
              </a:xfrm>
              <a:prstGeom prst="rect">
                <a:avLst/>
              </a:prstGeom>
              <a:noFill/>
            </p:spPr>
          </p:pic>
          <p:pic>
            <p:nvPicPr>
              <p:cNvPr id="64" name="Picture 22" descr="https://encrypted-tbn0.gstatic.com/images?q=tbn:ANd9GcTt-PEE-zA11k8zR_X5mfosntHnS6eLHzxY3VzV96yAwepRKZdNhA">
                <a:extLst>
                  <a:ext uri="{FF2B5EF4-FFF2-40B4-BE49-F238E27FC236}">
                    <a16:creationId xmlns:a16="http://schemas.microsoft.com/office/drawing/2014/main" id="{D25B2FE8-C717-4A76-B0A2-50D517211F7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0" cstate="print">
                <a:lum bright="10000"/>
              </a:blip>
              <a:srcRect/>
              <a:stretch>
                <a:fillRect/>
              </a:stretch>
            </p:blipFill>
            <p:spPr bwMode="auto">
              <a:xfrm>
                <a:off x="5192615" y="4988968"/>
                <a:ext cx="1651487" cy="1232264"/>
              </a:xfrm>
              <a:prstGeom prst="rect">
                <a:avLst/>
              </a:prstGeom>
              <a:noFill/>
            </p:spPr>
          </p:pic>
          <p:pic>
            <p:nvPicPr>
              <p:cNvPr id="65" name="Picture 20" descr="https://encrypted-tbn0.gstatic.com/images?q=tbn:ANd9GcQsaXuulsE02QsR57P0NFsNrGhDOgyC9gx62sYw8R40O2mYpQJD">
                <a:extLst>
                  <a:ext uri="{FF2B5EF4-FFF2-40B4-BE49-F238E27FC236}">
                    <a16:creationId xmlns:a16="http://schemas.microsoft.com/office/drawing/2014/main" id="{BA02FE0C-1723-4781-90CA-C16CA0CBFAC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1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6004364" y="2273890"/>
                <a:ext cx="1170494" cy="1122855"/>
              </a:xfrm>
              <a:prstGeom prst="rect">
                <a:avLst/>
              </a:prstGeom>
              <a:noFill/>
            </p:spPr>
          </p:pic>
          <p:pic>
            <p:nvPicPr>
              <p:cNvPr id="66" name="Picture 52" descr="https://encrypted-tbn2.gstatic.com/images?q=tbn:ANd9GcTYyCbF1jWHQb8C8UVjXb4z7tlXK-5CsFADVj4vT-nP4IJ6M9yB9A">
                <a:extLst>
                  <a:ext uri="{FF2B5EF4-FFF2-40B4-BE49-F238E27FC236}">
                    <a16:creationId xmlns:a16="http://schemas.microsoft.com/office/drawing/2014/main" id="{B072EFDD-2061-444B-AB1F-E2FAD954730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2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32970" y="3192622"/>
                <a:ext cx="1797947" cy="906579"/>
              </a:xfrm>
              <a:prstGeom prst="rect">
                <a:avLst/>
              </a:prstGeom>
              <a:noFill/>
            </p:spPr>
          </p:pic>
          <p:pic>
            <p:nvPicPr>
              <p:cNvPr id="67" name="Picture 32" descr="https://encrypted-tbn0.gstatic.com/images?q=tbn:ANd9GcQm-7INpIGU6uojiQ2Gl_NS6iDZpRzVv1MNQcM7QALFEDSM4R-Z">
                <a:extLst>
                  <a:ext uri="{FF2B5EF4-FFF2-40B4-BE49-F238E27FC236}">
                    <a16:creationId xmlns:a16="http://schemas.microsoft.com/office/drawing/2014/main" id="{E89BE792-B19B-4423-AADE-89B987BF2F1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3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58087" y="4131548"/>
                <a:ext cx="1651488" cy="841967"/>
              </a:xfrm>
              <a:prstGeom prst="rect">
                <a:avLst/>
              </a:prstGeom>
              <a:noFill/>
            </p:spPr>
          </p:pic>
          <p:pic>
            <p:nvPicPr>
              <p:cNvPr id="68" name="Picture 8" descr="https://encrypted-tbn3.gstatic.com/images?q=tbn:ANd9GcSzEXbFv5qigcHEdvPEdLQrKa14MSPbvbX3dG7aR5n1xYs0IgMp">
                <a:extLst>
                  <a:ext uri="{FF2B5EF4-FFF2-40B4-BE49-F238E27FC236}">
                    <a16:creationId xmlns:a16="http://schemas.microsoft.com/office/drawing/2014/main" id="{C4CDE3C5-B34A-46AB-9FBA-30FF2933E6F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24" cstate="screen">
                <a:extLst>
                  <a:ext uri="{28A0092B-C50C-407E-A947-70E740481C1C}">
                    <a14:useLocalDpi xmlns:a14="http://schemas.microsoft.com/office/drawing/2010/main"/>
                  </a:ext>
                </a:extLst>
              </a:blip>
              <a:srcRect/>
              <a:stretch/>
            </p:blipFill>
            <p:spPr bwMode="auto">
              <a:xfrm>
                <a:off x="6768293" y="3298987"/>
                <a:ext cx="1066583" cy="867017"/>
              </a:xfrm>
              <a:prstGeom prst="rect">
                <a:avLst/>
              </a:prstGeom>
              <a:noFill/>
            </p:spPr>
          </p:pic>
        </p:grpSp>
        <p:pic>
          <p:nvPicPr>
            <p:cNvPr id="14" name="Immagine 13">
              <a:extLst>
                <a:ext uri="{FF2B5EF4-FFF2-40B4-BE49-F238E27FC236}">
                  <a16:creationId xmlns:a16="http://schemas.microsoft.com/office/drawing/2014/main" id="{4EF1948D-B633-4576-B368-38831B651E8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990375" y="5628731"/>
              <a:ext cx="738714" cy="867017"/>
            </a:xfrm>
            <a:prstGeom prst="rect">
              <a:avLst/>
            </a:prstGeom>
          </p:spPr>
        </p:pic>
      </p:grpSp>
      <p:grpSp>
        <p:nvGrpSpPr>
          <p:cNvPr id="16" name="Gruppo 15">
            <a:extLst>
              <a:ext uri="{FF2B5EF4-FFF2-40B4-BE49-F238E27FC236}">
                <a16:creationId xmlns:a16="http://schemas.microsoft.com/office/drawing/2014/main" id="{EF1B0DBD-AE10-4DA2-8D32-9381C088CDE3}"/>
              </a:ext>
            </a:extLst>
          </p:cNvPr>
          <p:cNvGrpSpPr/>
          <p:nvPr/>
        </p:nvGrpSpPr>
        <p:grpSpPr>
          <a:xfrm>
            <a:off x="3486579" y="365993"/>
            <a:ext cx="1818989" cy="1981200"/>
            <a:chOff x="3500225" y="1171140"/>
            <a:chExt cx="1395906" cy="1981200"/>
          </a:xfrm>
        </p:grpSpPr>
        <p:grpSp>
          <p:nvGrpSpPr>
            <p:cNvPr id="94" name="Group 45">
              <a:extLst>
                <a:ext uri="{FF2B5EF4-FFF2-40B4-BE49-F238E27FC236}">
                  <a16:creationId xmlns:a16="http://schemas.microsoft.com/office/drawing/2014/main" id="{AB73F6FB-51DF-411B-9D92-54FB100FD2A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500225" y="1171140"/>
              <a:ext cx="1395906" cy="1981200"/>
              <a:chOff x="1386" y="2544"/>
              <a:chExt cx="1428" cy="1248"/>
            </a:xfrm>
          </p:grpSpPr>
          <p:sp>
            <p:nvSpPr>
              <p:cNvPr id="96" name="Text Box 41">
                <a:extLst>
                  <a:ext uri="{FF2B5EF4-FFF2-40B4-BE49-F238E27FC236}">
                    <a16:creationId xmlns:a16="http://schemas.microsoft.com/office/drawing/2014/main" id="{8BB189CD-3706-4B58-8C4B-999C0DA25C9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386" y="3553"/>
                <a:ext cx="1428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 algn="ctr"/>
                <a:r>
                  <a:rPr lang="it-IT" altLang="it-IT" sz="1600" dirty="0" err="1">
                    <a:solidFill>
                      <a:srgbClr val="6699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Euglenophyta</a:t>
                </a:r>
                <a:endParaRPr lang="it-IT" altLang="it-IT" sz="1600" dirty="0">
                  <a:solidFill>
                    <a:srgbClr val="6699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7" name="AutoShape 44">
                <a:extLst>
                  <a:ext uri="{FF2B5EF4-FFF2-40B4-BE49-F238E27FC236}">
                    <a16:creationId xmlns:a16="http://schemas.microsoft.com/office/drawing/2014/main" id="{8CECA8A2-9A16-47AF-B705-17784B18C0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40" y="2544"/>
                <a:ext cx="1304" cy="1248"/>
              </a:xfrm>
              <a:prstGeom prst="roundRect">
                <a:avLst>
                  <a:gd name="adj" fmla="val 16667"/>
                </a:avLst>
              </a:prstGeom>
              <a:noFill/>
              <a:ln w="25400">
                <a:solidFill>
                  <a:srgbClr val="6699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pic>
          <p:nvPicPr>
            <p:cNvPr id="98" name="Picture 2" descr="Le cellule Euglena sembrare Impianti e cellule animali">
              <a:extLst>
                <a:ext uri="{FF2B5EF4-FFF2-40B4-BE49-F238E27FC236}">
                  <a16:creationId xmlns:a16="http://schemas.microsoft.com/office/drawing/2014/main" id="{DBC96C68-FDE3-4D18-A227-FF54660414B1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>
              <a:off x="3661940" y="1267159"/>
              <a:ext cx="1058999" cy="86453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9" name="Picture 10" descr="https://encrypted-tbn1.gstatic.com/images?q=tbn:ANd9GcQr8Oq3iGtJXJah7r6Om2FQAXbQHgcNCoheSYqN-myA-z9A6nrigA">
              <a:extLst>
                <a:ext uri="{FF2B5EF4-FFF2-40B4-BE49-F238E27FC236}">
                  <a16:creationId xmlns:a16="http://schemas.microsoft.com/office/drawing/2014/main" id="{9392C4A3-1866-47C7-8306-34B4C4E7731E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 bwMode="auto">
            <a:xfrm rot="5400000">
              <a:off x="3953459" y="2063741"/>
              <a:ext cx="682866" cy="769871"/>
            </a:xfrm>
            <a:prstGeom prst="rect">
              <a:avLst/>
            </a:prstGeom>
            <a:noFill/>
          </p:spPr>
        </p:pic>
      </p:grpSp>
      <p:grpSp>
        <p:nvGrpSpPr>
          <p:cNvPr id="18" name="Gruppo 17">
            <a:extLst>
              <a:ext uri="{FF2B5EF4-FFF2-40B4-BE49-F238E27FC236}">
                <a16:creationId xmlns:a16="http://schemas.microsoft.com/office/drawing/2014/main" id="{589ABBAE-C839-484B-A9DB-362AA71A4E68}"/>
              </a:ext>
            </a:extLst>
          </p:cNvPr>
          <p:cNvGrpSpPr/>
          <p:nvPr/>
        </p:nvGrpSpPr>
        <p:grpSpPr>
          <a:xfrm>
            <a:off x="3898616" y="3900400"/>
            <a:ext cx="959376" cy="1825728"/>
            <a:chOff x="3957427" y="4599382"/>
            <a:chExt cx="959376" cy="1825728"/>
          </a:xfrm>
        </p:grpSpPr>
        <p:pic>
          <p:nvPicPr>
            <p:cNvPr id="17" name="Immagine 16">
              <a:extLst>
                <a:ext uri="{FF2B5EF4-FFF2-40B4-BE49-F238E27FC236}">
                  <a16:creationId xmlns:a16="http://schemas.microsoft.com/office/drawing/2014/main" id="{522FFE1C-974C-4EE7-BA0B-54F3B2011C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 rot="16200000">
              <a:off x="3866277" y="4860594"/>
              <a:ext cx="1184802" cy="807207"/>
            </a:xfrm>
            <a:prstGeom prst="rect">
              <a:avLst/>
            </a:prstGeom>
          </p:spPr>
        </p:pic>
        <p:grpSp>
          <p:nvGrpSpPr>
            <p:cNvPr id="107" name="Group 15">
              <a:extLst>
                <a:ext uri="{FF2B5EF4-FFF2-40B4-BE49-F238E27FC236}">
                  <a16:creationId xmlns:a16="http://schemas.microsoft.com/office/drawing/2014/main" id="{E5CE2E63-B88D-49C4-80A1-04584C34D2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57427" y="4599382"/>
              <a:ext cx="959376" cy="1825728"/>
              <a:chOff x="2844" y="240"/>
              <a:chExt cx="1521" cy="1248"/>
            </a:xfrm>
          </p:grpSpPr>
          <p:sp>
            <p:nvSpPr>
              <p:cNvPr id="108" name="Text Box 12">
                <a:extLst>
                  <a:ext uri="{FF2B5EF4-FFF2-40B4-BE49-F238E27FC236}">
                    <a16:creationId xmlns:a16="http://schemas.microsoft.com/office/drawing/2014/main" id="{34BC07CD-1407-44C6-9AE8-B75FEB5624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4" y="1119"/>
                <a:ext cx="1494" cy="36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90000"/>
                  </a:lnSpc>
                </a:pPr>
                <a:r>
                  <a:rPr lang="it-IT" altLang="it-IT" sz="1600" dirty="0">
                    <a:solidFill>
                      <a:srgbClr val="00CC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Glauco-</a:t>
                </a:r>
                <a:r>
                  <a:rPr lang="it-IT" altLang="it-IT" sz="1600" dirty="0" err="1">
                    <a:solidFill>
                      <a:srgbClr val="00CC99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phyta</a:t>
                </a:r>
                <a:endParaRPr lang="it-IT" altLang="it-IT" sz="1600" dirty="0">
                  <a:solidFill>
                    <a:srgbClr val="00CC99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9" name="AutoShape 13">
                <a:extLst>
                  <a:ext uri="{FF2B5EF4-FFF2-40B4-BE49-F238E27FC236}">
                    <a16:creationId xmlns:a16="http://schemas.microsoft.com/office/drawing/2014/main" id="{E3531D6E-E5EB-421A-A450-9A715087B96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240"/>
                <a:ext cx="1485" cy="1248"/>
              </a:xfrm>
              <a:prstGeom prst="roundRect">
                <a:avLst>
                  <a:gd name="adj" fmla="val 16667"/>
                </a:avLst>
              </a:prstGeom>
              <a:noFill/>
              <a:ln w="25400">
                <a:solidFill>
                  <a:srgbClr val="00CC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</p:grpSp>
      <p:grpSp>
        <p:nvGrpSpPr>
          <p:cNvPr id="23" name="Gruppo 22">
            <a:extLst>
              <a:ext uri="{FF2B5EF4-FFF2-40B4-BE49-F238E27FC236}">
                <a16:creationId xmlns:a16="http://schemas.microsoft.com/office/drawing/2014/main" id="{71366D21-8847-45B8-9CEF-E6FAF5D1E87C}"/>
              </a:ext>
            </a:extLst>
          </p:cNvPr>
          <p:cNvGrpSpPr/>
          <p:nvPr/>
        </p:nvGrpSpPr>
        <p:grpSpPr>
          <a:xfrm>
            <a:off x="3623463" y="2620623"/>
            <a:ext cx="1319830" cy="1159558"/>
            <a:chOff x="3649116" y="3175602"/>
            <a:chExt cx="1319830" cy="1159558"/>
          </a:xfrm>
        </p:grpSpPr>
        <p:grpSp>
          <p:nvGrpSpPr>
            <p:cNvPr id="102" name="Group 15">
              <a:extLst>
                <a:ext uri="{FF2B5EF4-FFF2-40B4-BE49-F238E27FC236}">
                  <a16:creationId xmlns:a16="http://schemas.microsoft.com/office/drawing/2014/main" id="{A881AD50-02CA-47FC-B8EB-16793239F31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49116" y="3175602"/>
              <a:ext cx="1319830" cy="1159558"/>
              <a:chOff x="2874" y="240"/>
              <a:chExt cx="1494" cy="1248"/>
            </a:xfrm>
          </p:grpSpPr>
          <p:sp>
            <p:nvSpPr>
              <p:cNvPr id="104" name="Text Box 12">
                <a:extLst>
                  <a:ext uri="{FF2B5EF4-FFF2-40B4-BE49-F238E27FC236}">
                    <a16:creationId xmlns:a16="http://schemas.microsoft.com/office/drawing/2014/main" id="{394CC3A9-6F0C-4FFC-9FC1-351BFD708F8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4" y="963"/>
                <a:ext cx="1494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sz="1600" dirty="0" err="1">
                    <a:solidFill>
                      <a:srgbClr val="CC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Cryptophyta</a:t>
                </a:r>
                <a:endParaRPr lang="it-IT" altLang="it-IT" sz="1600" dirty="0">
                  <a:solidFill>
                    <a:srgbClr val="CC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5" name="AutoShape 13">
                <a:extLst>
                  <a:ext uri="{FF2B5EF4-FFF2-40B4-BE49-F238E27FC236}">
                    <a16:creationId xmlns:a16="http://schemas.microsoft.com/office/drawing/2014/main" id="{9AD82628-045B-4A47-8B6A-B5BC9EC4673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80" y="240"/>
                <a:ext cx="1344" cy="1248"/>
              </a:xfrm>
              <a:prstGeom prst="roundRect">
                <a:avLst>
                  <a:gd name="adj" fmla="val 16667"/>
                </a:avLst>
              </a:prstGeom>
              <a:noFill/>
              <a:ln w="25400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pic>
          <p:nvPicPr>
            <p:cNvPr id="22" name="Immagine 21">
              <a:extLst>
                <a:ext uri="{FF2B5EF4-FFF2-40B4-BE49-F238E27FC236}">
                  <a16:creationId xmlns:a16="http://schemas.microsoft.com/office/drawing/2014/main" id="{011323A7-63F6-4462-8BFE-1E349F13CEE1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 rot="5400000">
              <a:off x="4022186" y="3169526"/>
              <a:ext cx="489745" cy="898766"/>
            </a:xfrm>
            <a:prstGeom prst="rect">
              <a:avLst/>
            </a:prstGeom>
          </p:spPr>
        </p:pic>
      </p:grp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76CAA711-2B88-4F05-8BA5-8D0F26461DC5}"/>
              </a:ext>
            </a:extLst>
          </p:cNvPr>
          <p:cNvGrpSpPr/>
          <p:nvPr/>
        </p:nvGrpSpPr>
        <p:grpSpPr>
          <a:xfrm>
            <a:off x="7277026" y="672571"/>
            <a:ext cx="1647179" cy="1812925"/>
            <a:chOff x="7277026" y="672571"/>
            <a:chExt cx="1647179" cy="1812925"/>
          </a:xfrm>
        </p:grpSpPr>
        <p:grpSp>
          <p:nvGrpSpPr>
            <p:cNvPr id="8207" name="Group 15">
              <a:extLst>
                <a:ext uri="{FF2B5EF4-FFF2-40B4-BE49-F238E27FC236}">
                  <a16:creationId xmlns:a16="http://schemas.microsoft.com/office/drawing/2014/main" id="{F8831F7F-25F1-4986-A2E5-675456E3AB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77026" y="672571"/>
              <a:ext cx="1647179" cy="1812925"/>
              <a:chOff x="2910" y="327"/>
              <a:chExt cx="1233" cy="1142"/>
            </a:xfrm>
          </p:grpSpPr>
          <p:sp>
            <p:nvSpPr>
              <p:cNvPr id="8204" name="Text Box 12">
                <a:extLst>
                  <a:ext uri="{FF2B5EF4-FFF2-40B4-BE49-F238E27FC236}">
                    <a16:creationId xmlns:a16="http://schemas.microsoft.com/office/drawing/2014/main" id="{23F39DCF-6A00-4EE1-899C-FD28B9B576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16" y="1205"/>
                <a:ext cx="881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it-IT" altLang="it-IT" sz="1600" dirty="0">
                    <a:solidFill>
                      <a:srgbClr val="CC0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Times New Roman" panose="02020603050405020304" pitchFamily="18" charset="0"/>
                  </a:rPr>
                  <a:t>Alghe rosse</a:t>
                </a:r>
              </a:p>
            </p:txBody>
          </p:sp>
          <p:sp>
            <p:nvSpPr>
              <p:cNvPr id="8205" name="AutoShape 13">
                <a:extLst>
                  <a:ext uri="{FF2B5EF4-FFF2-40B4-BE49-F238E27FC236}">
                    <a16:creationId xmlns:a16="http://schemas.microsoft.com/office/drawing/2014/main" id="{5ABFB11D-0F45-474D-9F93-827AD6FB78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0" y="327"/>
                <a:ext cx="1233" cy="1142"/>
              </a:xfrm>
              <a:prstGeom prst="roundRect">
                <a:avLst>
                  <a:gd name="adj" fmla="val 16667"/>
                </a:avLst>
              </a:prstGeom>
              <a:noFill/>
              <a:ln w="25400">
                <a:solidFill>
                  <a:srgbClr val="CC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</p:grpSp>
        <p:pic>
          <p:nvPicPr>
            <p:cNvPr id="25" name="Immagine 24">
              <a:extLst>
                <a:ext uri="{FF2B5EF4-FFF2-40B4-BE49-F238E27FC236}">
                  <a16:creationId xmlns:a16="http://schemas.microsoft.com/office/drawing/2014/main" id="{FFDDFAC4-DF58-48DE-B7FC-D7BDE5AE176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0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7455871" y="787946"/>
              <a:ext cx="1322720" cy="125002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tangolo 11"/>
          <p:cNvSpPr/>
          <p:nvPr/>
        </p:nvSpPr>
        <p:spPr>
          <a:xfrm>
            <a:off x="163994" y="1320688"/>
            <a:ext cx="8830919" cy="48890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Arial" pitchFamily="34" charset="0"/>
              <a:buChar char="•"/>
            </a:pPr>
            <a:r>
              <a:rPr lang="it-IT" sz="3600" dirty="0"/>
              <a:t> </a:t>
            </a:r>
            <a:r>
              <a:rPr lang="it-IT" sz="3600" dirty="0" err="1"/>
              <a:t>fotoautotrofia</a:t>
            </a:r>
            <a:endParaRPr lang="it-IT" sz="3600" dirty="0"/>
          </a:p>
          <a:p>
            <a:pPr marL="447675"/>
            <a:r>
              <a:rPr lang="it-IT" sz="2400" i="1" dirty="0"/>
              <a:t>fotosintesi </a:t>
            </a:r>
            <a:r>
              <a:rPr lang="it-IT" sz="2400" i="1" dirty="0" err="1"/>
              <a:t>ossigenica</a:t>
            </a:r>
            <a:r>
              <a:rPr lang="it-IT" sz="2400" i="1" dirty="0"/>
              <a:t> (luce come fonte di energia + fonte di </a:t>
            </a:r>
            <a:r>
              <a:rPr lang="it-IT" sz="2400" i="1" dirty="0" err="1"/>
              <a:t>cabonio</a:t>
            </a:r>
            <a:r>
              <a:rPr lang="it-IT" sz="2400" i="1" dirty="0"/>
              <a:t> inorganica)</a:t>
            </a:r>
          </a:p>
          <a:p>
            <a:pPr>
              <a:buFont typeface="Arial" pitchFamily="34" charset="0"/>
              <a:buChar char="•"/>
            </a:pPr>
            <a:r>
              <a:rPr lang="it-IT" sz="3600" dirty="0"/>
              <a:t> </a:t>
            </a:r>
            <a:r>
              <a:rPr lang="it-IT" sz="3600" dirty="0" err="1"/>
              <a:t>mixotrofia</a:t>
            </a:r>
            <a:endParaRPr lang="it-IT" sz="3600" dirty="0"/>
          </a:p>
          <a:p>
            <a:pPr marL="357188" lvl="2"/>
            <a:r>
              <a:rPr lang="it-IT" sz="2400" i="1" dirty="0"/>
              <a:t>fotosintesi </a:t>
            </a:r>
            <a:r>
              <a:rPr lang="it-IT" sz="2400" i="1" dirty="0" err="1"/>
              <a:t>ossigenica</a:t>
            </a:r>
            <a:r>
              <a:rPr lang="it-IT" sz="2400" i="1" dirty="0"/>
              <a:t> (luce come fonte di energia + fonte di carbonio inorganica) + crescita eterotrofica (carbonio organico come fonte di energia e di carbonio)</a:t>
            </a:r>
            <a:endParaRPr lang="it-IT" sz="2400" dirty="0"/>
          </a:p>
          <a:p>
            <a:pPr>
              <a:buFont typeface="Arial" pitchFamily="34" charset="0"/>
              <a:buChar char="•"/>
            </a:pPr>
            <a:r>
              <a:rPr lang="it-IT" sz="3600" dirty="0"/>
              <a:t> </a:t>
            </a:r>
            <a:r>
              <a:rPr lang="it-IT" sz="3600" dirty="0" err="1"/>
              <a:t>chemioeterotrofia</a:t>
            </a:r>
            <a:endParaRPr lang="it-IT" sz="3600" dirty="0"/>
          </a:p>
          <a:p>
            <a:pPr marL="268288"/>
            <a:r>
              <a:rPr lang="it-IT" sz="2400" i="1" dirty="0"/>
              <a:t>crescita eterotrofica (carbonio organico come fonte di energia e di carbonio)</a:t>
            </a:r>
            <a:endParaRPr lang="it-IT" sz="2400" dirty="0"/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10C61343-E7DC-40AE-9F3E-8446DF0024EA}"/>
              </a:ext>
            </a:extLst>
          </p:cNvPr>
          <p:cNvSpPr/>
          <p:nvPr/>
        </p:nvSpPr>
        <p:spPr>
          <a:xfrm>
            <a:off x="1079886" y="469356"/>
            <a:ext cx="68848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dirty="0"/>
              <a:t>POSSIBILI METABOLISMI DELLE MICROALGHE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83602EF5-5F76-4762-B576-64DA25E2458C}"/>
              </a:ext>
            </a:extLst>
          </p:cNvPr>
          <p:cNvSpPr/>
          <p:nvPr/>
        </p:nvSpPr>
        <p:spPr>
          <a:xfrm>
            <a:off x="2296209" y="151303"/>
            <a:ext cx="425340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2800" dirty="0"/>
              <a:t>RUOLO DELLE MICROALGHE</a:t>
            </a:r>
            <a:endParaRPr lang="en-US" sz="2800" dirty="0"/>
          </a:p>
        </p:txBody>
      </p:sp>
      <p:grpSp>
        <p:nvGrpSpPr>
          <p:cNvPr id="3" name="Gruppo 2">
            <a:extLst>
              <a:ext uri="{FF2B5EF4-FFF2-40B4-BE49-F238E27FC236}">
                <a16:creationId xmlns:a16="http://schemas.microsoft.com/office/drawing/2014/main" id="{2B97A0C1-72EB-4EE2-A9A9-39AF37893877}"/>
              </a:ext>
            </a:extLst>
          </p:cNvPr>
          <p:cNvGrpSpPr/>
          <p:nvPr/>
        </p:nvGrpSpPr>
        <p:grpSpPr>
          <a:xfrm>
            <a:off x="5652699" y="3612138"/>
            <a:ext cx="3386354" cy="1905599"/>
            <a:chOff x="4527609" y="920689"/>
            <a:chExt cx="4536504" cy="2344407"/>
          </a:xfrm>
        </p:grpSpPr>
        <p:sp>
          <p:nvSpPr>
            <p:cNvPr id="4" name="CasellaDiTesto 3">
              <a:extLst>
                <a:ext uri="{FF2B5EF4-FFF2-40B4-BE49-F238E27FC236}">
                  <a16:creationId xmlns:a16="http://schemas.microsoft.com/office/drawing/2014/main" id="{BBB064C5-A45D-4598-81D4-C3AA81F0BC22}"/>
                </a:ext>
              </a:extLst>
            </p:cNvPr>
            <p:cNvSpPr txBox="1"/>
            <p:nvPr/>
          </p:nvSpPr>
          <p:spPr>
            <a:xfrm>
              <a:off x="4607496" y="920689"/>
              <a:ext cx="4375608" cy="234440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endParaRPr lang="it-IT" dirty="0"/>
            </a:p>
          </p:txBody>
        </p:sp>
        <p:graphicFrame>
          <p:nvGraphicFramePr>
            <p:cNvPr id="5" name="Diagramma 4">
              <a:extLst>
                <a:ext uri="{FF2B5EF4-FFF2-40B4-BE49-F238E27FC236}">
                  <a16:creationId xmlns:a16="http://schemas.microsoft.com/office/drawing/2014/main" id="{CE79C33F-5753-43C2-B52C-4FB3497FD564}"/>
                </a:ext>
              </a:extLst>
            </p:cNvPr>
            <p:cNvGraphicFramePr/>
            <p:nvPr>
              <p:extLst/>
            </p:nvPr>
          </p:nvGraphicFramePr>
          <p:xfrm>
            <a:off x="4527609" y="1148502"/>
            <a:ext cx="4536504" cy="1872209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</p:grp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6613261-F8A1-42CC-B248-84019FB6322A}"/>
              </a:ext>
            </a:extLst>
          </p:cNvPr>
          <p:cNvSpPr txBox="1"/>
          <p:nvPr/>
        </p:nvSpPr>
        <p:spPr>
          <a:xfrm>
            <a:off x="5803227" y="3155248"/>
            <a:ext cx="32608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b="1" dirty="0"/>
              <a:t>Serbatoio potenziale di diversità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1E63170-7B53-472F-AAB8-ECCE5D4E478D}"/>
              </a:ext>
            </a:extLst>
          </p:cNvPr>
          <p:cNvSpPr txBox="1"/>
          <p:nvPr/>
        </p:nvSpPr>
        <p:spPr>
          <a:xfrm>
            <a:off x="179271" y="1326447"/>
            <a:ext cx="5307128" cy="54168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9388" indent="-17938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Le diatomee sono il gruppo più ampio di microalghe in natura e da sole contribuiscono per il 20% alla produzione primaria mondiale</a:t>
            </a:r>
          </a:p>
          <a:p>
            <a:pPr marL="179388" indent="-17938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Le microalghe contribuiscono, insieme ai cianobatteri, per il 50% alla fissazione di carbonio sul pianeta</a:t>
            </a:r>
          </a:p>
          <a:p>
            <a:pPr marL="179388" indent="-17938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Le microalghe sono alla base della catena alimentare negli ambienti acquatici (oceani e acque interne)</a:t>
            </a:r>
          </a:p>
          <a:p>
            <a:pPr marL="179388" indent="-17938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Alcuni  generi di microalghe, appartenenti soprattutto ai dinoflagellati, possono produrre tossine anche di notevole impatto sulla salute e sull’economia (possono contaminare i molluschi che se ne nutrono e portare a blocchi della balneazione)</a:t>
            </a:r>
          </a:p>
          <a:p>
            <a:pPr marL="179388" indent="-17938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L’</a:t>
            </a:r>
            <a:r>
              <a:rPr lang="it-IT" dirty="0" err="1">
                <a:solidFill>
                  <a:schemeClr val="tx1"/>
                </a:solidFill>
              </a:rPr>
              <a:t>iperproliferazione</a:t>
            </a:r>
            <a:r>
              <a:rPr lang="it-IT" dirty="0">
                <a:solidFill>
                  <a:schemeClr val="tx1"/>
                </a:solidFill>
              </a:rPr>
              <a:t> (fioritura) di questi microrganismi in seguito a problemi di eutrofizzazione può portare a fenomeni di ipossia e moria dei pesci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9BA616D-CAA1-4352-AC1F-17FFAF4ACD4D}"/>
              </a:ext>
            </a:extLst>
          </p:cNvPr>
          <p:cNvSpPr txBox="1"/>
          <p:nvPr/>
        </p:nvSpPr>
        <p:spPr>
          <a:xfrm>
            <a:off x="5652699" y="1326446"/>
            <a:ext cx="3411421" cy="14773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marL="179388" indent="-17938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it-IT" dirty="0">
                <a:solidFill>
                  <a:schemeClr val="tx1"/>
                </a:solidFill>
              </a:rPr>
              <a:t>Hanno anche un grande potenziale biotecnologico per diverse applicazioni nel settore industriale, agro-alimentare, farmaceutico</a:t>
            </a:r>
          </a:p>
        </p:txBody>
      </p:sp>
    </p:spTree>
    <p:extLst>
      <p:ext uri="{BB962C8B-B14F-4D97-AF65-F5344CB8AC3E}">
        <p14:creationId xmlns:p14="http://schemas.microsoft.com/office/powerpoint/2010/main" val="40680165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345</TotalTime>
  <Words>819</Words>
  <Application>Microsoft Office PowerPoint</Application>
  <PresentationFormat>Presentazione su schermo (4:3)</PresentationFormat>
  <Paragraphs>132</Paragraphs>
  <Slides>7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Natascia</dc:creator>
  <cp:lastModifiedBy>carlo viti</cp:lastModifiedBy>
  <cp:revision>37</cp:revision>
  <dcterms:created xsi:type="dcterms:W3CDTF">2020-10-23T12:24:18Z</dcterms:created>
  <dcterms:modified xsi:type="dcterms:W3CDTF">2020-10-26T07:31:29Z</dcterms:modified>
</cp:coreProperties>
</file>