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3B52-B094-42EC-B66D-6B927684606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1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12FE2-F8D2-4C35-8C76-13990BAB0C1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8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E461E-0946-4A78-8B50-9DAA59C6EA7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0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06699-C278-4864-B8D3-E0AD4815A56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4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2C6EA-6422-45EF-B75D-F084FED1045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4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DECB-15CC-4762-B5FA-7AC3AB83A21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0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24AF-683A-4F29-99C6-B2E1278197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8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FF975-5881-4C97-A2C4-216D884CA34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7E07-0873-493C-9218-9BF6B9BC120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3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8EDD6-E3CE-4084-9B3A-AE1E421B662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75B83-D3D5-409B-9A0E-19DE809AF65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3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F263BB-5262-4A11-BB9B-D36BD07BA434}" type="slidenum">
              <a:rPr lang="it-IT" altLang="it-IT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5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wav"/><Relationship Id="rId7" Type="http://schemas.openxmlformats.org/officeDocument/2006/relationships/image" Target="../media/image6.e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dirty="0">
                <a:solidFill>
                  <a:srgbClr val="FFFF66"/>
                </a:solidFill>
                <a:latin typeface="Arial" pitchFamily="34" charset="0"/>
              </a:rPr>
              <a:t> There is general agreement in the literature on cognitive aging that </a:t>
            </a:r>
            <a:r>
              <a:rPr lang="en-GB" altLang="it-IT" u="sng" dirty="0" smtClean="0">
                <a:solidFill>
                  <a:srgbClr val="FFFF66"/>
                </a:solidFill>
                <a:latin typeface="Arial" pitchFamily="34" charset="0"/>
              </a:rPr>
              <a:t>declarative</a:t>
            </a:r>
            <a:r>
              <a:rPr lang="en-GB" altLang="it-IT" dirty="0" smtClean="0">
                <a:solidFill>
                  <a:srgbClr val="FFFF66"/>
                </a:solidFill>
                <a:latin typeface="Arial" pitchFamily="34" charset="0"/>
              </a:rPr>
              <a:t> </a:t>
            </a:r>
            <a:r>
              <a:rPr lang="en-GB" altLang="it-IT" u="sng" dirty="0" smtClean="0">
                <a:solidFill>
                  <a:srgbClr val="FFFF66"/>
                </a:solidFill>
                <a:latin typeface="Arial" pitchFamily="34" charset="0"/>
              </a:rPr>
              <a:t>memory</a:t>
            </a:r>
            <a:r>
              <a:rPr lang="en-GB" altLang="it-IT" dirty="0" smtClean="0">
                <a:solidFill>
                  <a:srgbClr val="FFFF66"/>
                </a:solidFill>
                <a:latin typeface="Arial" pitchFamily="34" charset="0"/>
              </a:rPr>
              <a:t> </a:t>
            </a:r>
            <a:r>
              <a:rPr lang="en-GB" altLang="it-IT" dirty="0">
                <a:solidFill>
                  <a:srgbClr val="FFFF66"/>
                </a:solidFill>
                <a:latin typeface="Arial" pitchFamily="34" charset="0"/>
              </a:rPr>
              <a:t>performance declines from early to late adulthood, and that such age-related losses in performance are much greater in relation to some tasks than to others.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it-IT" dirty="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dirty="0">
                <a:solidFill>
                  <a:srgbClr val="FFFF66"/>
                </a:solidFill>
                <a:latin typeface="Arial" pitchFamily="34" charset="0"/>
              </a:rPr>
              <a:t>Age-related declines are slight in short-term memory span tasks.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it-IT" dirty="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dirty="0">
                <a:solidFill>
                  <a:srgbClr val="FFFF66"/>
                </a:solidFill>
                <a:latin typeface="Arial" pitchFamily="34" charset="0"/>
              </a:rPr>
              <a:t>Decrements are typically considered slight also in implicit memory tasks. However……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it-IT" dirty="0">
              <a:solidFill>
                <a:srgbClr val="FFFF66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74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8" name="Picture 2" descr="pre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0"/>
          <a:stretch>
            <a:fillRect/>
          </a:stretch>
        </p:blipFill>
        <p:spPr bwMode="auto">
          <a:xfrm>
            <a:off x="838200" y="838200"/>
            <a:ext cx="22272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5299" name="Picture 3" descr="lear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0"/>
          <a:stretch>
            <a:fillRect/>
          </a:stretch>
        </p:blipFill>
        <p:spPr bwMode="auto">
          <a:xfrm>
            <a:off x="3490913" y="838200"/>
            <a:ext cx="22066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5300" name="Picture 4" descr="pre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0"/>
          <a:stretch>
            <a:fillRect/>
          </a:stretch>
        </p:blipFill>
        <p:spPr bwMode="auto">
          <a:xfrm>
            <a:off x="5867400" y="838200"/>
            <a:ext cx="22272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00113" y="188913"/>
            <a:ext cx="713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3" tIns="45712" rIns="91423" bIns="45712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An example of single trial visual perceptual learning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4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6" name="Picture 4" descr="degrap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2185988"/>
            <a:ext cx="1541462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997" name="Picture 5" descr="pappagal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2192338"/>
            <a:ext cx="1522412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998" name="Picture 6" descr="degrap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185988"/>
            <a:ext cx="154146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900113" y="188913"/>
            <a:ext cx="713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3" tIns="45712" rIns="91423" bIns="45712">
            <a:spAutoFit/>
          </a:bodyPr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4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An example of single trial visual perceptual learning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5" dur="5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5" dur="500"/>
                                        <p:tgtEl>
                                          <p:spTgt spid="724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1258888" y="620713"/>
          <a:ext cx="6985000" cy="461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fico" r:id="rId6" imgW="5857875" imgH="3867150" progId="Excel.Chart.8">
                  <p:embed/>
                </p:oleObj>
              </mc:Choice>
              <mc:Fallback>
                <p:oleObj name="Grafico" r:id="rId6" imgW="5857875" imgH="38671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620713"/>
                        <a:ext cx="6985000" cy="461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6"/>
          <p:cNvSpPr txBox="1">
            <a:spLocks noChangeArrowheads="1"/>
          </p:cNvSpPr>
          <p:nvPr/>
        </p:nvSpPr>
        <p:spPr bwMode="auto">
          <a:xfrm rot="-5400000">
            <a:off x="-1142206" y="2664619"/>
            <a:ext cx="4275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FFFF66"/>
                </a:solidFill>
                <a:latin typeface="Arial" pitchFamily="34" charset="0"/>
              </a:rPr>
              <a:t>% of subjects showing the “Eureka” effect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54513" y="5159375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FFFF66"/>
                </a:solidFill>
                <a:latin typeface="Arial" pitchFamily="34" charset="0"/>
              </a:rPr>
              <a:t>Age (years)</a:t>
            </a:r>
          </a:p>
        </p:txBody>
      </p:sp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6329363" y="6453188"/>
            <a:ext cx="281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FFFF66"/>
                </a:solidFill>
                <a:latin typeface="Arial" pitchFamily="34" charset="0"/>
              </a:rPr>
              <a:t>Berardi et al., unpublished results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38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-12700" y="260350"/>
            <a:ext cx="91440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Age-related losses are substantial </a:t>
            </a:r>
            <a:r>
              <a:rPr lang="en-GB" altLang="it-IT" sz="4000" dirty="0" smtClean="0">
                <a:solidFill>
                  <a:srgbClr val="FFFFFF"/>
                </a:solidFill>
                <a:latin typeface="Arial" pitchFamily="34" charset="0"/>
              </a:rPr>
              <a:t>in </a:t>
            </a: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tasks of </a:t>
            </a:r>
            <a:r>
              <a:rPr lang="en-GB" altLang="it-IT" sz="4000" b="1" dirty="0">
                <a:solidFill>
                  <a:srgbClr val="FFFFFF"/>
                </a:solidFill>
                <a:latin typeface="Arial" pitchFamily="34" charset="0"/>
              </a:rPr>
              <a:t>declarative memory</a:t>
            </a: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, particularly </a:t>
            </a:r>
            <a:r>
              <a:rPr lang="en-GB" altLang="it-IT" sz="4000" b="1" dirty="0">
                <a:solidFill>
                  <a:srgbClr val="FFFFFF"/>
                </a:solidFill>
                <a:latin typeface="Arial" pitchFamily="34" charset="0"/>
              </a:rPr>
              <a:t>spatial memory</a:t>
            </a: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, and those tasks requiring </a:t>
            </a:r>
            <a:r>
              <a:rPr lang="en-GB" altLang="it-IT" sz="4000" b="1" dirty="0">
                <a:solidFill>
                  <a:srgbClr val="FFFFFF"/>
                </a:solidFill>
                <a:latin typeface="Arial" pitchFamily="34" charset="0"/>
              </a:rPr>
              <a:t>recollection of events</a:t>
            </a: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 and of the original </a:t>
            </a:r>
            <a:r>
              <a:rPr lang="en-GB" altLang="it-IT" sz="4000" b="1" dirty="0">
                <a:solidFill>
                  <a:srgbClr val="FFFFFF"/>
                </a:solidFill>
                <a:latin typeface="Arial" pitchFamily="34" charset="0"/>
              </a:rPr>
              <a:t>context</a:t>
            </a: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 in which an event occurred (pattern separation), all tasks involving the </a:t>
            </a:r>
            <a:r>
              <a:rPr lang="en-GB" altLang="it-IT" sz="4000" b="1" dirty="0">
                <a:solidFill>
                  <a:srgbClr val="FFFFFF"/>
                </a:solidFill>
                <a:latin typeface="Arial" pitchFamily="34" charset="0"/>
              </a:rPr>
              <a:t>hippocampus</a:t>
            </a: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 and other </a:t>
            </a:r>
            <a:r>
              <a:rPr lang="en-GB" altLang="it-IT" sz="4000" b="1" dirty="0">
                <a:solidFill>
                  <a:srgbClr val="FFFFFF"/>
                </a:solidFill>
                <a:latin typeface="Arial" pitchFamily="34" charset="0"/>
              </a:rPr>
              <a:t>medial temporal lobe structures</a:t>
            </a: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4000" dirty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it-IT" altLang="it-IT" sz="40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6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-12700" y="260350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4000" dirty="0">
                <a:solidFill>
                  <a:srgbClr val="FFFF66"/>
                </a:solidFill>
                <a:latin typeface="Arial" pitchFamily="34" charset="0"/>
              </a:rPr>
              <a:t>Also performance in </a:t>
            </a:r>
            <a:r>
              <a:rPr lang="en-GB" altLang="it-IT" sz="4000" b="1" dirty="0">
                <a:solidFill>
                  <a:srgbClr val="FFFF66"/>
                </a:solidFill>
                <a:latin typeface="Arial" pitchFamily="34" charset="0"/>
              </a:rPr>
              <a:t>inhibitory functions</a:t>
            </a:r>
            <a:r>
              <a:rPr lang="en-GB" altLang="it-IT" sz="4000" dirty="0">
                <a:solidFill>
                  <a:srgbClr val="FFFF66"/>
                </a:solidFill>
                <a:latin typeface="Arial" pitchFamily="34" charset="0"/>
              </a:rPr>
              <a:t> and in </a:t>
            </a:r>
            <a:r>
              <a:rPr lang="en-GB" altLang="it-IT" sz="4000" b="1" dirty="0">
                <a:solidFill>
                  <a:srgbClr val="FFFF66"/>
                </a:solidFill>
                <a:latin typeface="Arial" pitchFamily="34" charset="0"/>
              </a:rPr>
              <a:t>working memory tasks</a:t>
            </a:r>
            <a:r>
              <a:rPr lang="en-GB" altLang="it-IT" sz="4000" dirty="0">
                <a:solidFill>
                  <a:srgbClr val="FFFF66"/>
                </a:solidFill>
                <a:latin typeface="Arial" pitchFamily="34" charset="0"/>
              </a:rPr>
              <a:t>, relying on </a:t>
            </a:r>
            <a:r>
              <a:rPr lang="en-GB" altLang="it-IT" sz="4000" b="1" dirty="0">
                <a:solidFill>
                  <a:srgbClr val="FFFF66"/>
                </a:solidFill>
                <a:latin typeface="Arial" pitchFamily="34" charset="0"/>
              </a:rPr>
              <a:t>prefrontal cortex</a:t>
            </a:r>
            <a:r>
              <a:rPr lang="en-GB" altLang="it-IT" sz="4000" dirty="0">
                <a:solidFill>
                  <a:srgbClr val="FFFF66"/>
                </a:solidFill>
                <a:latin typeface="Arial" pitchFamily="34" charset="0"/>
              </a:rPr>
              <a:t>, declines with age;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4000" dirty="0">
                <a:solidFill>
                  <a:srgbClr val="FFFF66"/>
                </a:solidFill>
                <a:latin typeface="Arial" pitchFamily="34" charset="0"/>
              </a:rPr>
              <a:t>in particular, performance declines in those tasks which have </a:t>
            </a:r>
            <a:r>
              <a:rPr lang="en-GB" altLang="it-IT" sz="4000" b="1" dirty="0">
                <a:solidFill>
                  <a:srgbClr val="FFFF66"/>
                </a:solidFill>
                <a:latin typeface="Arial" pitchFamily="34" charset="0"/>
              </a:rPr>
              <a:t>high memory load</a:t>
            </a:r>
            <a:r>
              <a:rPr lang="en-GB" altLang="it-IT" sz="4000" dirty="0">
                <a:solidFill>
                  <a:srgbClr val="FFFF66"/>
                </a:solidFill>
                <a:latin typeface="Arial" pitchFamily="34" charset="0"/>
              </a:rPr>
              <a:t> and </a:t>
            </a:r>
            <a:r>
              <a:rPr lang="en-GB" altLang="it-IT" sz="4000" b="1" dirty="0">
                <a:solidFill>
                  <a:srgbClr val="FFFF66"/>
                </a:solidFill>
                <a:latin typeface="Arial" pitchFamily="34" charset="0"/>
              </a:rPr>
              <a:t>high demand on attention</a:t>
            </a:r>
            <a:r>
              <a:rPr lang="en-GB" altLang="it-IT" sz="4000" dirty="0">
                <a:solidFill>
                  <a:srgbClr val="FFFF66"/>
                </a:solidFill>
                <a:latin typeface="Arial" pitchFamily="34" charset="0"/>
              </a:rPr>
              <a:t>, which also deteriorates with age (Park and Reuter Lorenz, 2009).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3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-12700" y="260350"/>
            <a:ext cx="91440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3600">
                <a:solidFill>
                  <a:srgbClr val="FFFF66"/>
                </a:solidFill>
                <a:latin typeface="Arial" pitchFamily="34" charset="0"/>
              </a:rPr>
              <a:t>Similarly, animal models of aging show a decline in medial temporal lobe dependent and prefrontal cortex dependent memory (see Erickson and Barnes, 2003; Burke and Barnes, 2006; Barnes 2011 for review).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it-IT" sz="36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it-IT" sz="36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it-IT" sz="36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3600">
                <a:solidFill>
                  <a:srgbClr val="FFFF66"/>
                </a:solidFill>
                <a:latin typeface="Arial" pitchFamily="34" charset="0"/>
              </a:rPr>
              <a:t>Performance in “</a:t>
            </a:r>
            <a:r>
              <a:rPr lang="en-GB" altLang="it-IT" sz="3600" b="1">
                <a:solidFill>
                  <a:srgbClr val="FFFF66"/>
                </a:solidFill>
                <a:latin typeface="Arial" pitchFamily="34" charset="0"/>
              </a:rPr>
              <a:t>dual </a:t>
            </a:r>
            <a:r>
              <a:rPr lang="en-GB" altLang="it-IT" sz="3600">
                <a:solidFill>
                  <a:srgbClr val="FFFF66"/>
                </a:solidFill>
                <a:latin typeface="Arial" pitchFamily="34" charset="0"/>
              </a:rPr>
              <a:t>“ tasks (walking while talking, divided attention,…).</a:t>
            </a:r>
            <a:endParaRPr lang="it-IT" altLang="it-IT" sz="3600">
              <a:solidFill>
                <a:srgbClr val="FFFF66"/>
              </a:solidFill>
              <a:latin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0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7664" y="465485"/>
            <a:ext cx="60532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400" dirty="0" err="1">
                <a:solidFill>
                  <a:srgbClr val="000000"/>
                </a:solidFill>
                <a:latin typeface="Arial" pitchFamily="34" charset="0"/>
              </a:rPr>
              <a:t>Animal</a:t>
            </a:r>
            <a:r>
              <a:rPr lang="it-IT" sz="44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sz="4400" dirty="0" err="1">
                <a:solidFill>
                  <a:srgbClr val="000000"/>
                </a:solidFill>
                <a:latin typeface="Arial" pitchFamily="34" charset="0"/>
              </a:rPr>
              <a:t>models</a:t>
            </a:r>
            <a:r>
              <a:rPr lang="it-IT" sz="4400" dirty="0">
                <a:solidFill>
                  <a:srgbClr val="000000"/>
                </a:solidFill>
                <a:latin typeface="Arial" pitchFamily="34" charset="0"/>
              </a:rPr>
              <a:t> of </a:t>
            </a:r>
            <a:r>
              <a:rPr lang="it-IT" sz="4400" dirty="0" err="1">
                <a:solidFill>
                  <a:srgbClr val="000000"/>
                </a:solidFill>
                <a:latin typeface="Arial" pitchFamily="34" charset="0"/>
              </a:rPr>
              <a:t>aging</a:t>
            </a:r>
            <a:endParaRPr lang="it-IT" sz="44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31093"/>
            <a:ext cx="19145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38374"/>
            <a:ext cx="4732663" cy="17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45" y="4797152"/>
            <a:ext cx="7720930" cy="183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Presentazione su schermo (4:3)</PresentationFormat>
  <Paragraphs>20</Paragraphs>
  <Slides>8</Slides>
  <Notes>0</Notes>
  <HiddenSlides>0</HiddenSlides>
  <MMClips>8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0" baseType="lpstr">
      <vt:lpstr>Struttura predefinita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2020-05-07T18:00:20Z</dcterms:created>
  <dcterms:modified xsi:type="dcterms:W3CDTF">2020-05-07T18:01:04Z</dcterms:modified>
</cp:coreProperties>
</file>