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handoutMasterIdLst>
    <p:handoutMasterId r:id="rId21"/>
  </p:handoutMasterIdLst>
  <p:sldIdLst>
    <p:sldId id="430" r:id="rId2"/>
    <p:sldId id="435" r:id="rId3"/>
    <p:sldId id="446" r:id="rId4"/>
    <p:sldId id="447" r:id="rId5"/>
    <p:sldId id="448" r:id="rId6"/>
    <p:sldId id="414" r:id="rId7"/>
    <p:sldId id="444" r:id="rId8"/>
    <p:sldId id="308" r:id="rId9"/>
    <p:sldId id="309" r:id="rId10"/>
    <p:sldId id="310" r:id="rId11"/>
    <p:sldId id="311" r:id="rId12"/>
    <p:sldId id="318" r:id="rId13"/>
    <p:sldId id="397" r:id="rId14"/>
    <p:sldId id="398" r:id="rId15"/>
    <p:sldId id="450" r:id="rId16"/>
    <p:sldId id="419" r:id="rId17"/>
    <p:sldId id="424" r:id="rId18"/>
    <p:sldId id="449" r:id="rId19"/>
  </p:sldIdLst>
  <p:sldSz cx="9144000" cy="6858000" type="screen4x3"/>
  <p:notesSz cx="7315200" cy="96012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6882E"/>
    <a:srgbClr val="F8A45E"/>
    <a:srgbClr val="F8A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210" autoAdjust="0"/>
    <p:restoredTop sz="86330" autoAdjust="0"/>
  </p:normalViewPr>
  <p:slideViewPr>
    <p:cSldViewPr>
      <p:cViewPr varScale="1">
        <p:scale>
          <a:sx n="100" d="100"/>
          <a:sy n="100" d="100"/>
        </p:scale>
        <p:origin x="680" y="160"/>
      </p:cViewPr>
      <p:guideLst>
        <p:guide orient="horz" pos="2160"/>
        <p:guide pos="2880"/>
      </p:guideLst>
    </p:cSldViewPr>
  </p:slideViewPr>
  <p:outlineViewPr>
    <p:cViewPr>
      <p:scale>
        <a:sx n="33" d="100"/>
        <a:sy n="33" d="100"/>
      </p:scale>
      <p:origin x="258" y="1572"/>
    </p:cViewPr>
  </p:outlineViewPr>
  <p:notesTextViewPr>
    <p:cViewPr>
      <p:scale>
        <a:sx n="100" d="100"/>
        <a:sy n="100" d="100"/>
      </p:scale>
      <p:origin x="0" y="0"/>
    </p:cViewPr>
  </p:notesTextViewPr>
  <p:sorterViewPr>
    <p:cViewPr>
      <p:scale>
        <a:sx n="66" d="100"/>
        <a:sy n="66" d="100"/>
      </p:scale>
      <p:origin x="0" y="54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it-IT"/>
          </a:p>
        </p:txBody>
      </p:sp>
      <p:sp>
        <p:nvSpPr>
          <p:cNvPr id="3" name="Segnaposto data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vl1pPr>
          </a:lstStyle>
          <a:p>
            <a:pPr>
              <a:defRPr/>
            </a:pPr>
            <a:fld id="{5741613A-EAB3-4BFD-B5A7-403B8BB3FF8D}" type="datetimeFigureOut">
              <a:rPr lang="it-IT"/>
              <a:pPr>
                <a:defRPr/>
              </a:pPr>
              <a:t>30/09/19</a:t>
            </a:fld>
            <a:endParaRPr lang="it-IT"/>
          </a:p>
        </p:txBody>
      </p:sp>
      <p:sp>
        <p:nvSpPr>
          <p:cNvPr id="4" name="Segnaposto piè di pagina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vl1pPr>
          </a:lstStyle>
          <a:p>
            <a:pPr>
              <a:defRPr/>
            </a:pPr>
            <a:fld id="{CF0A1C2D-5A0C-4A5F-8F93-B61C48C70516}" type="slidenum">
              <a:rPr lang="it-IT"/>
              <a:pPr>
                <a:defRPr/>
              </a:pPr>
              <a:t>‹N›</a:t>
            </a:fld>
            <a:endParaRPr lang="it-IT"/>
          </a:p>
        </p:txBody>
      </p:sp>
    </p:spTree>
    <p:extLst>
      <p:ext uri="{BB962C8B-B14F-4D97-AF65-F5344CB8AC3E}">
        <p14:creationId xmlns:p14="http://schemas.microsoft.com/office/powerpoint/2010/main" val="1376304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F66700E4-E61B-B341-A542-86BE07F5A8E7}" type="datetimeFigureOut">
              <a:rPr lang="it-IT" smtClean="0"/>
              <a:t>30/09/19</a:t>
            </a:fld>
            <a:endParaRPr lang="it-IT"/>
          </a:p>
        </p:txBody>
      </p:sp>
      <p:sp>
        <p:nvSpPr>
          <p:cNvPr id="4" name="Segnaposto immagine diapositiva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731838" y="4621213"/>
            <a:ext cx="5851525" cy="3779837"/>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5C7C1A3-ED05-3143-8343-D9E431BE8DCB}" type="slidenum">
              <a:rPr lang="it-IT" smtClean="0"/>
              <a:t>‹N›</a:t>
            </a:fld>
            <a:endParaRPr lang="it-IT"/>
          </a:p>
        </p:txBody>
      </p:sp>
    </p:spTree>
    <p:extLst>
      <p:ext uri="{BB962C8B-B14F-4D97-AF65-F5344CB8AC3E}">
        <p14:creationId xmlns:p14="http://schemas.microsoft.com/office/powerpoint/2010/main" val="917967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5C7C1A3-ED05-3143-8343-D9E431BE8DCB}" type="slidenum">
              <a:rPr lang="it-IT" smtClean="0"/>
              <a:t>6</a:t>
            </a:fld>
            <a:endParaRPr lang="it-IT"/>
          </a:p>
        </p:txBody>
      </p:sp>
    </p:spTree>
    <p:extLst>
      <p:ext uri="{BB962C8B-B14F-4D97-AF65-F5344CB8AC3E}">
        <p14:creationId xmlns:p14="http://schemas.microsoft.com/office/powerpoint/2010/main" val="16666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501ADED1-E9DD-4334-A529-B073F8FD24E5}" type="datetimeFigureOut">
              <a:rPr lang="it-IT"/>
              <a:pPr>
                <a:defRPr/>
              </a:pPr>
              <a:t>30/09/19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0A62A82-9E8B-4D29-ACE9-D991AE2C1D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F4A06A5-8FAA-47F0-A304-CE7D6E91DD84}" type="datetimeFigureOut">
              <a:rPr lang="it-IT"/>
              <a:pPr>
                <a:defRPr/>
              </a:pPr>
              <a:t>30/09/19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6000C69-B687-49BE-9045-4F38A4A279F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124E8245-07AF-4D5B-9176-3E367D67E3C5}" type="datetimeFigureOut">
              <a:rPr lang="it-IT"/>
              <a:pPr>
                <a:defRPr/>
              </a:pPr>
              <a:t>30/09/19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8F243D6-BEC4-432F-A52F-77F92857B3A6}"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9F5730EC-A420-4CD6-ADB2-377D5EBB60C6}" type="datetimeFigureOut">
              <a:rPr lang="it-IT"/>
              <a:pPr>
                <a:defRPr/>
              </a:pPr>
              <a:t>30/09/19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F36822E-B485-4851-B8AD-924ED0B5DA3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86E4590-B57D-43E4-A63E-5C5DBB677F43}" type="datetimeFigureOut">
              <a:rPr lang="it-IT"/>
              <a:pPr>
                <a:defRPr/>
              </a:pPr>
              <a:t>30/09/19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21BBCD9-D00C-43A7-86E2-E869F0F6933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04954908-2F38-4248-AB1A-5FCAD3B8DED8}" type="datetimeFigureOut">
              <a:rPr lang="it-IT"/>
              <a:pPr>
                <a:defRPr/>
              </a:pPr>
              <a:t>30/09/19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C72E3A7-35A0-44F6-8323-E21661B5145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1C57C628-5FA4-47B7-8474-BB6619A5A925}" type="datetimeFigureOut">
              <a:rPr lang="it-IT"/>
              <a:pPr>
                <a:defRPr/>
              </a:pPr>
              <a:t>30/09/19</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CFF0303-DEBD-4943-B2AB-F8B4FA3A0E8E}"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9A54A7A9-B40B-4450-8D9A-1C14BDED318E}" type="datetimeFigureOut">
              <a:rPr lang="it-IT"/>
              <a:pPr>
                <a:defRPr/>
              </a:pPr>
              <a:t>30/09/19</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A033F874-3FB6-4747-B45A-C87E6C249E4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8861E9D-C0BA-443B-8A00-C49ACFEF95A8}" type="datetimeFigureOut">
              <a:rPr lang="it-IT"/>
              <a:pPr>
                <a:defRPr/>
              </a:pPr>
              <a:t>30/09/19</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F7FA58DB-F8AA-47CA-83F6-3B3967CC4217}"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E8616A6-9643-4DF8-9A29-28CCABB3A42A}" type="datetimeFigureOut">
              <a:rPr lang="it-IT"/>
              <a:pPr>
                <a:defRPr/>
              </a:pPr>
              <a:t>30/09/19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4E16ADC-A045-4781-8CD1-DC1A6180EFA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F4A280E-1BB3-4B64-8BDA-6A447361A572}" type="datetimeFigureOut">
              <a:rPr lang="it-IT"/>
              <a:pPr>
                <a:defRPr/>
              </a:pPr>
              <a:t>30/09/19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0A4D580-EB0F-456A-B894-6EE02C60AB54}"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C1C420F-44C0-4F07-8348-F293E0C696CA}" type="datetimeFigureOut">
              <a:rPr lang="it-IT"/>
              <a:pPr>
                <a:defRPr/>
              </a:pPr>
              <a:t>30/09/19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7D33391-1680-4123-A955-2CD11B8640E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144463"/>
            <a:ext cx="8715375" cy="65405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Aristofane - I</a:t>
            </a:r>
          </a:p>
        </p:txBody>
      </p:sp>
      <p:sp>
        <p:nvSpPr>
          <p:cNvPr id="3" name="Segnaposto contenuto 2"/>
          <p:cNvSpPr>
            <a:spLocks noGrp="1"/>
          </p:cNvSpPr>
          <p:nvPr>
            <p:ph idx="1"/>
          </p:nvPr>
        </p:nvSpPr>
        <p:spPr>
          <a:xfrm>
            <a:off x="467544" y="1196752"/>
            <a:ext cx="7776864" cy="5375498"/>
          </a:xfrm>
        </p:spPr>
        <p:txBody>
          <a:bodyPr rtlCol="0" anchor="t">
            <a:normAutofit/>
          </a:bodyPr>
          <a:lstStyle/>
          <a:p>
            <a:pPr marL="0" indent="0">
              <a:lnSpc>
                <a:spcPct val="80000"/>
              </a:lnSpc>
              <a:buNone/>
            </a:pPr>
            <a:endParaRPr lang="it-IT" sz="2400" dirty="0"/>
          </a:p>
          <a:p>
            <a:pPr lvl="0"/>
            <a:r>
              <a:rPr lang="it-IT" sz="2400" dirty="0"/>
              <a:t>Eros è il dio più amico degli uomini, loro soccorritore e medico dei mali che affliggono l’umanità</a:t>
            </a:r>
          </a:p>
          <a:p>
            <a:pPr marL="0" lvl="0" indent="0">
              <a:buNone/>
            </a:pPr>
            <a:r>
              <a:rPr lang="it-IT" sz="2400" dirty="0">
                <a:latin typeface="Arial"/>
                <a:cs typeface="Arial"/>
              </a:rPr>
              <a:t>→ </a:t>
            </a:r>
            <a:r>
              <a:rPr lang="it-IT" sz="2400" dirty="0">
                <a:cs typeface="Arial"/>
              </a:rPr>
              <a:t>focus sulla «natura umana»: </a:t>
            </a:r>
            <a:r>
              <a:rPr lang="it-IT" sz="2400" dirty="0"/>
              <a:t>dalla dinamica cosmologica di Eros propria del discorso di </a:t>
            </a:r>
            <a:r>
              <a:rPr lang="it-IT" sz="2400" dirty="0" err="1"/>
              <a:t>Erissimaco</a:t>
            </a:r>
            <a:r>
              <a:rPr lang="it-IT" sz="2400" dirty="0"/>
              <a:t> alla </a:t>
            </a:r>
            <a:r>
              <a:rPr lang="it-IT" sz="2400" b="1" dirty="0"/>
              <a:t>dinamica antropologica </a:t>
            </a:r>
            <a:r>
              <a:rPr lang="it-IT" sz="2400" dirty="0"/>
              <a:t>del discorso di Aristofane </a:t>
            </a:r>
          </a:p>
          <a:p>
            <a:pPr marL="0" indent="0">
              <a:lnSpc>
                <a:spcPct val="80000"/>
              </a:lnSpc>
              <a:buNone/>
            </a:pPr>
            <a:endParaRPr lang="it-IT" sz="2400" dirty="0"/>
          </a:p>
          <a:p>
            <a:pPr marL="0" indent="0">
              <a:lnSpc>
                <a:spcPct val="80000"/>
              </a:lnSpc>
              <a:buNone/>
            </a:pPr>
            <a:endParaRPr lang="it-IT" sz="2400" dirty="0"/>
          </a:p>
        </p:txBody>
      </p:sp>
      <p:pic>
        <p:nvPicPr>
          <p:cNvPr id="6" name="Immagine 5" descr="androgino rappresentazione ottocentesca.jpg"/>
          <p:cNvPicPr>
            <a:picLocks noChangeAspect="1"/>
          </p:cNvPicPr>
          <p:nvPr/>
        </p:nvPicPr>
        <p:blipFill>
          <a:blip r:embed="rId2" cstate="email">
            <a:clrChange>
              <a:clrFrom>
                <a:srgbClr val="EFF0F2"/>
              </a:clrFrom>
              <a:clrTo>
                <a:srgbClr val="EFF0F2">
                  <a:alpha val="0"/>
                </a:srgbClr>
              </a:clrTo>
            </a:clrChange>
            <a:extLst>
              <a:ext uri="{28A0092B-C50C-407E-A947-70E740481C1C}">
                <a14:useLocalDpi xmlns:a14="http://schemas.microsoft.com/office/drawing/2010/main"/>
              </a:ext>
            </a:extLst>
          </a:blip>
          <a:stretch>
            <a:fillRect/>
          </a:stretch>
        </p:blipFill>
        <p:spPr>
          <a:xfrm>
            <a:off x="5367746" y="3284983"/>
            <a:ext cx="2876662" cy="3554397"/>
          </a:xfrm>
          <a:prstGeom prst="rect">
            <a:avLst/>
          </a:prstGeom>
        </p:spPr>
      </p:pic>
      <p:sp>
        <p:nvSpPr>
          <p:cNvPr id="7" name="CasellaDiTesto 6">
            <a:extLst>
              <a:ext uri="{FF2B5EF4-FFF2-40B4-BE49-F238E27FC236}">
                <a16:creationId xmlns:a16="http://schemas.microsoft.com/office/drawing/2014/main" id="{ADE8E943-407A-A442-B48E-E5F5ED293023}"/>
              </a:ext>
            </a:extLst>
          </p:cNvPr>
          <p:cNvSpPr txBox="1"/>
          <p:nvPr/>
        </p:nvSpPr>
        <p:spPr>
          <a:xfrm>
            <a:off x="686892" y="4129619"/>
            <a:ext cx="3888432" cy="1865126"/>
          </a:xfrm>
          <a:prstGeom prst="rect">
            <a:avLst/>
          </a:prstGeom>
          <a:noFill/>
        </p:spPr>
        <p:txBody>
          <a:bodyPr wrap="square" rtlCol="0">
            <a:spAutoFit/>
          </a:bodyPr>
          <a:lstStyle/>
          <a:p>
            <a:pPr marL="0" indent="0">
              <a:lnSpc>
                <a:spcPct val="80000"/>
              </a:lnSpc>
              <a:buNone/>
            </a:pPr>
            <a:r>
              <a:rPr lang="it-IT" dirty="0"/>
              <a:t>«In origine gli uomini erano di forma sferica, con quattro mani, quattro gambe e doppio volto i cui visi, collocati su di un’unica testa, guardavano da opposte parti.  Di figura tondeggiante, si muovevano velocissimi, ruotando a cerchio e poggiando su otto arti…»</a:t>
            </a:r>
          </a:p>
        </p:txBody>
      </p:sp>
    </p:spTree>
    <p:extLst>
      <p:ext uri="{BB962C8B-B14F-4D97-AF65-F5344CB8AC3E}">
        <p14:creationId xmlns:p14="http://schemas.microsoft.com/office/powerpoint/2010/main" val="527652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214313" y="1071563"/>
            <a:ext cx="8715375" cy="5572125"/>
          </a:xfrm>
        </p:spPr>
        <p:txBody>
          <a:bodyPr rtlCol="0" anchor="ctr">
            <a:normAutofit/>
          </a:bodyPr>
          <a:lstStyle/>
          <a:p>
            <a:pPr marL="0" indent="0" fontAlgn="auto">
              <a:spcAft>
                <a:spcPts val="0"/>
              </a:spcAft>
              <a:buFont typeface="Arial" pitchFamily="34" charset="0"/>
              <a:buNone/>
              <a:defRPr/>
            </a:pPr>
            <a:r>
              <a:rPr lang="it-IT" dirty="0"/>
              <a:t>A </a:t>
            </a:r>
            <a:r>
              <a:rPr lang="it-IT" i="1" dirty="0"/>
              <a:t>Eros</a:t>
            </a:r>
            <a:r>
              <a:rPr lang="it-IT" dirty="0"/>
              <a:t> appartengono tutte le virtù che definiscono l’</a:t>
            </a:r>
            <a:r>
              <a:rPr lang="it-IT" i="1" dirty="0"/>
              <a:t>optimum</a:t>
            </a:r>
            <a:r>
              <a:rPr lang="it-IT" dirty="0"/>
              <a:t> della vita della </a:t>
            </a:r>
            <a:r>
              <a:rPr lang="it-IT" i="1" dirty="0"/>
              <a:t>polis</a:t>
            </a:r>
            <a:r>
              <a:rPr lang="it-IT" dirty="0"/>
              <a:t>: </a:t>
            </a:r>
            <a:r>
              <a:rPr lang="it-IT" b="1" dirty="0"/>
              <a:t>giustizia</a:t>
            </a:r>
            <a:r>
              <a:rPr lang="it-IT" dirty="0"/>
              <a:t>, </a:t>
            </a:r>
            <a:r>
              <a:rPr lang="it-IT" b="1" dirty="0"/>
              <a:t>temperanza</a:t>
            </a:r>
            <a:r>
              <a:rPr lang="it-IT" dirty="0"/>
              <a:t> e </a:t>
            </a:r>
            <a:r>
              <a:rPr lang="it-IT" b="1" dirty="0"/>
              <a:t>forza</a:t>
            </a:r>
            <a:r>
              <a:rPr lang="it-IT" dirty="0"/>
              <a:t> (coraggio):</a:t>
            </a:r>
          </a:p>
          <a:p>
            <a:pPr marL="914400" lvl="1" indent="-514350" fontAlgn="auto">
              <a:spcAft>
                <a:spcPts val="0"/>
              </a:spcAft>
              <a:buFont typeface="+mj-lt"/>
              <a:buAutoNum type="arabicPeriod"/>
              <a:defRPr/>
            </a:pPr>
            <a:r>
              <a:rPr lang="it-IT" dirty="0"/>
              <a:t>non fa né riceve ingiustizia </a:t>
            </a:r>
          </a:p>
          <a:p>
            <a:pPr marL="914400" lvl="1" indent="-514350" fontAlgn="auto">
              <a:spcAft>
                <a:spcPts val="0"/>
              </a:spcAft>
              <a:buFont typeface="+mj-lt"/>
              <a:buAutoNum type="arabicPeriod"/>
              <a:defRPr/>
            </a:pPr>
            <a:r>
              <a:rPr lang="it-IT" dirty="0"/>
              <a:t>possiede la più grande temperanza (= </a:t>
            </a:r>
            <a:r>
              <a:rPr lang="it-IT" i="1" dirty="0" err="1"/>
              <a:t>sophrosyne</a:t>
            </a:r>
            <a:r>
              <a:rPr lang="it-IT" dirty="0"/>
              <a:t>)</a:t>
            </a:r>
          </a:p>
          <a:p>
            <a:pPr marL="914400" lvl="1" indent="-514350" fontAlgn="auto">
              <a:spcAft>
                <a:spcPts val="0"/>
              </a:spcAft>
              <a:buFont typeface="+mj-lt"/>
              <a:buAutoNum type="arabicPeriod"/>
              <a:defRPr/>
            </a:pPr>
            <a:r>
              <a:rPr lang="it-IT" dirty="0"/>
              <a:t>possiede la più grande forza (più potente di Ares, dio della guerra)</a:t>
            </a:r>
          </a:p>
          <a:p>
            <a:pPr marL="914400" lvl="1" indent="-514350" fontAlgn="auto">
              <a:spcAft>
                <a:spcPts val="0"/>
              </a:spcAft>
              <a:buFont typeface="+mj-lt"/>
              <a:buAutoNum type="arabicPeriod"/>
              <a:defRPr/>
            </a:pPr>
            <a:endParaRPr lang="it-IT" dirty="0"/>
          </a:p>
          <a:p>
            <a:pPr marL="514350" indent="-514350" fontAlgn="auto">
              <a:spcAft>
                <a:spcPts val="0"/>
              </a:spcAft>
              <a:buFont typeface="Arial" pitchFamily="34" charset="0"/>
              <a:buNone/>
              <a:defRPr/>
            </a:pPr>
            <a:endParaRPr lang="it-IT" dirty="0"/>
          </a:p>
          <a:p>
            <a:pPr marL="514350" indent="-514350" fontAlgn="auto">
              <a:spcAft>
                <a:spcPts val="0"/>
              </a:spcAft>
              <a:buFont typeface="Arial" pitchFamily="34" charset="0"/>
              <a:buNone/>
              <a:defRPr/>
            </a:pPr>
            <a:endParaRPr lang="it-IT" dirty="0"/>
          </a:p>
          <a:p>
            <a:pPr marL="514350" indent="-514350" fontAlgn="auto">
              <a:spcAft>
                <a:spcPts val="0"/>
              </a:spcAft>
              <a:buFont typeface="Arial" pitchFamily="34" charset="0"/>
              <a:buNone/>
              <a:defRPr/>
            </a:pPr>
            <a:r>
              <a:rPr lang="it-IT" dirty="0"/>
              <a:t>L’ultima eccellenza o virtù è la </a:t>
            </a:r>
            <a:r>
              <a:rPr lang="it-IT" b="1" dirty="0"/>
              <a:t>sapienza</a:t>
            </a:r>
          </a:p>
        </p:txBody>
      </p:sp>
      <p:sp>
        <p:nvSpPr>
          <p:cNvPr id="5" name="Titolo 1"/>
          <p:cNvSpPr txBox="1">
            <a:spLocks/>
          </p:cNvSpPr>
          <p:nvPr/>
        </p:nvSpPr>
        <p:spPr>
          <a:xfrm>
            <a:off x="214282" y="214290"/>
            <a:ext cx="8715436" cy="725470"/>
          </a:xfrm>
          <a:prstGeom prst="rect">
            <a:avLst/>
          </a:prstGeom>
          <a:solidFill>
            <a:schemeClr val="accent6">
              <a:lumMod val="20000"/>
              <a:lumOff val="80000"/>
            </a:schemeClr>
          </a:solidFill>
          <a:effectLst>
            <a:innerShdw blurRad="63500" dist="50800" dir="2700000">
              <a:prstClr val="black">
                <a:alpha val="50000"/>
              </a:prstClr>
            </a:innerShdw>
          </a:effectLst>
        </p:spPr>
        <p:txBody>
          <a:bodyPr anchor="ctr">
            <a:normAutofit fontScale="97500" lnSpcReduction="10000"/>
          </a:bodyPr>
          <a:lstStyle/>
          <a:p>
            <a:pPr algn="ctr" fontAlgn="auto">
              <a:spcAft>
                <a:spcPts val="0"/>
              </a:spcAft>
              <a:defRPr/>
            </a:pPr>
            <a:r>
              <a:rPr lang="it-IT" sz="4400" b="1" dirty="0">
                <a:latin typeface="+mj-lt"/>
                <a:ea typeface="+mj-ea"/>
                <a:cs typeface="+mj-cs"/>
              </a:rPr>
              <a:t>Virtù di </a:t>
            </a:r>
            <a:r>
              <a:rPr lang="it-IT" sz="4400" b="1" i="1" dirty="0">
                <a:latin typeface="+mj-lt"/>
                <a:ea typeface="+mj-ea"/>
                <a:cs typeface="+mj-cs"/>
              </a:rPr>
              <a:t>Eros</a:t>
            </a:r>
            <a:endParaRPr lang="it-IT" sz="4400" b="1" dirty="0">
              <a:latin typeface="+mj-lt"/>
              <a:ea typeface="+mj-ea"/>
              <a:cs typeface="+mj-cs"/>
            </a:endParaRPr>
          </a:p>
        </p:txBody>
      </p:sp>
      <p:sp>
        <p:nvSpPr>
          <p:cNvPr id="21" name="Rettangolo 20"/>
          <p:cNvSpPr/>
          <p:nvPr/>
        </p:nvSpPr>
        <p:spPr>
          <a:xfrm>
            <a:off x="214313" y="1071563"/>
            <a:ext cx="8715375" cy="40005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22" name="Freccia in giù 21"/>
          <p:cNvSpPr/>
          <p:nvPr/>
        </p:nvSpPr>
        <p:spPr>
          <a:xfrm>
            <a:off x="3419872" y="5203866"/>
            <a:ext cx="785812"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contenuto 2"/>
          <p:cNvSpPr>
            <a:spLocks noGrp="1"/>
          </p:cNvSpPr>
          <p:nvPr>
            <p:ph sz="half" idx="1"/>
          </p:nvPr>
        </p:nvSpPr>
        <p:spPr>
          <a:xfrm>
            <a:off x="214313" y="1071563"/>
            <a:ext cx="8715375" cy="5572125"/>
          </a:xfrm>
        </p:spPr>
        <p:txBody>
          <a:bodyPr anchor="t"/>
          <a:lstStyle/>
          <a:p>
            <a:pPr marL="0" indent="0">
              <a:lnSpc>
                <a:spcPct val="90000"/>
              </a:lnSpc>
              <a:buNone/>
            </a:pPr>
            <a:endParaRPr lang="it-IT" dirty="0"/>
          </a:p>
          <a:p>
            <a:pPr marL="342000" indent="-342000">
              <a:lnSpc>
                <a:spcPct val="90000"/>
              </a:lnSpc>
            </a:pPr>
            <a:r>
              <a:rPr lang="it-IT" sz="2700" dirty="0"/>
              <a:t>Eros è poeta (</a:t>
            </a:r>
            <a:r>
              <a:rPr lang="it-IT" sz="2700" i="1" dirty="0" err="1"/>
              <a:t>poietes</a:t>
            </a:r>
            <a:r>
              <a:rPr lang="it-IT" sz="2700" dirty="0"/>
              <a:t> come colui che accorda i suoni e, come tale, maestro di armonia; il </a:t>
            </a:r>
            <a:r>
              <a:rPr lang="it-IT" sz="2700" i="1" dirty="0" err="1"/>
              <a:t>poietes</a:t>
            </a:r>
            <a:r>
              <a:rPr lang="it-IT" sz="2700" dirty="0"/>
              <a:t>, in quanto maestro di armonia e quindi artista per eccellenza, non può che essere </a:t>
            </a:r>
            <a:r>
              <a:rPr lang="it-IT" sz="2700" i="1" dirty="0"/>
              <a:t>Eros</a:t>
            </a:r>
            <a:r>
              <a:rPr lang="it-IT" sz="2700" dirty="0"/>
              <a:t> )</a:t>
            </a:r>
          </a:p>
          <a:p>
            <a:pPr marL="342000" indent="-342000">
              <a:lnSpc>
                <a:spcPct val="90000"/>
              </a:lnSpc>
            </a:pPr>
            <a:r>
              <a:rPr lang="it-IT" sz="2700" dirty="0"/>
              <a:t>In quanto poeta, </a:t>
            </a:r>
            <a:r>
              <a:rPr lang="it-IT" sz="2700" i="1" dirty="0"/>
              <a:t>Eros</a:t>
            </a:r>
            <a:r>
              <a:rPr lang="it-IT" sz="2700" dirty="0"/>
              <a:t> è padre di ogni arte e chiunque venga toccato da eros diventa poeta, cioè artista: </a:t>
            </a:r>
            <a:r>
              <a:rPr lang="it-IT" sz="2700" dirty="0">
                <a:cs typeface="Arial"/>
              </a:rPr>
              <a:t>→ si sottolinea la dinamica generativa di Eros →</a:t>
            </a:r>
            <a:r>
              <a:rPr lang="it-IT" sz="2700" dirty="0"/>
              <a:t> sapienza come </a:t>
            </a:r>
            <a:r>
              <a:rPr lang="it-IT" sz="2700" dirty="0" err="1"/>
              <a:t>generatività</a:t>
            </a:r>
            <a:r>
              <a:rPr lang="it-IT" sz="2700" dirty="0"/>
              <a:t>, come </a:t>
            </a:r>
            <a:r>
              <a:rPr lang="it-IT" sz="2700" i="1" dirty="0" err="1"/>
              <a:t>poiesis</a:t>
            </a:r>
            <a:endParaRPr lang="it-IT" sz="2700" dirty="0"/>
          </a:p>
          <a:p>
            <a:pPr marL="342000" indent="-342000">
              <a:lnSpc>
                <a:spcPct val="90000"/>
              </a:lnSpc>
            </a:pPr>
            <a:r>
              <a:rPr lang="it-IT" sz="2700" dirty="0"/>
              <a:t>tutti gli dei sono guidati e governati di Eros, «anche le discordie degli dei si composero, quando sopraggiunse Eros, che era evidentemente amore di bellezza, perché amore di bruttezza non esiste»</a:t>
            </a:r>
          </a:p>
        </p:txBody>
      </p:sp>
      <p:sp>
        <p:nvSpPr>
          <p:cNvPr id="5" name="Titolo 1"/>
          <p:cNvSpPr txBox="1">
            <a:spLocks/>
          </p:cNvSpPr>
          <p:nvPr/>
        </p:nvSpPr>
        <p:spPr>
          <a:xfrm>
            <a:off x="214282" y="214290"/>
            <a:ext cx="8715436" cy="725470"/>
          </a:xfrm>
          <a:prstGeom prst="rect">
            <a:avLst/>
          </a:prstGeom>
          <a:solidFill>
            <a:schemeClr val="accent6">
              <a:lumMod val="20000"/>
              <a:lumOff val="80000"/>
            </a:schemeClr>
          </a:solidFill>
          <a:effectLst>
            <a:innerShdw blurRad="63500" dist="50800" dir="2700000">
              <a:prstClr val="black">
                <a:alpha val="50000"/>
              </a:prstClr>
            </a:innerShdw>
          </a:effectLst>
        </p:spPr>
        <p:txBody>
          <a:bodyPr anchor="ctr">
            <a:normAutofit fontScale="97500" lnSpcReduction="10000"/>
          </a:bodyPr>
          <a:lstStyle/>
          <a:p>
            <a:pPr algn="ctr" fontAlgn="auto">
              <a:spcAft>
                <a:spcPts val="0"/>
              </a:spcAft>
              <a:defRPr/>
            </a:pPr>
            <a:r>
              <a:rPr lang="it-IT" sz="4400" b="1" dirty="0">
                <a:latin typeface="+mj-lt"/>
                <a:ea typeface="+mj-ea"/>
                <a:cs typeface="+mj-cs"/>
              </a:rPr>
              <a:t>Sapienza «poietica»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29586"/>
            <a:ext cx="8352928" cy="867166"/>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b="1" dirty="0"/>
              <a:t>Prende la parola Socrate</a:t>
            </a:r>
            <a:endParaRPr lang="it-IT" dirty="0"/>
          </a:p>
        </p:txBody>
      </p:sp>
      <p:sp>
        <p:nvSpPr>
          <p:cNvPr id="4" name="Segnaposto contenuto 3"/>
          <p:cNvSpPr>
            <a:spLocks noGrp="1"/>
          </p:cNvSpPr>
          <p:nvPr>
            <p:ph sz="half" idx="2"/>
          </p:nvPr>
        </p:nvSpPr>
        <p:spPr>
          <a:xfrm>
            <a:off x="827584" y="1484784"/>
            <a:ext cx="7174367" cy="4589702"/>
          </a:xfrm>
        </p:spPr>
        <p:txBody>
          <a:bodyPr/>
          <a:lstStyle/>
          <a:p>
            <a:pPr marL="0" indent="0">
              <a:lnSpc>
                <a:spcPct val="80000"/>
              </a:lnSpc>
              <a:spcBef>
                <a:spcPts val="0"/>
              </a:spcBef>
              <a:buNone/>
            </a:pPr>
            <a:r>
              <a:rPr lang="it-IT" dirty="0"/>
              <a:t>- </a:t>
            </a:r>
            <a:r>
              <a:rPr lang="it-IT" sz="2000" dirty="0">
                <a:latin typeface="+mj-lt"/>
              </a:rPr>
              <a:t>Agatone ha parlato così bene da lasciare Socrate “privo di risorse”  (</a:t>
            </a:r>
            <a:r>
              <a:rPr lang="it-IT" sz="2000" i="1" dirty="0" err="1">
                <a:latin typeface="+mj-lt"/>
              </a:rPr>
              <a:t>aporesoimi</a:t>
            </a:r>
            <a:r>
              <a:rPr lang="it-IT" sz="2000" dirty="0">
                <a:latin typeface="+mj-lt"/>
              </a:rPr>
              <a:t> </a:t>
            </a:r>
            <a:r>
              <a:rPr lang="it-IT" sz="2000" dirty="0">
                <a:latin typeface="+mj-lt"/>
                <a:cs typeface="Arial" charset="0"/>
              </a:rPr>
              <a:t>→ da </a:t>
            </a:r>
            <a:r>
              <a:rPr lang="it-IT" sz="2000" i="1" dirty="0">
                <a:latin typeface="+mj-lt"/>
                <a:cs typeface="Arial" charset="0"/>
              </a:rPr>
              <a:t>aporia,</a:t>
            </a:r>
            <a:r>
              <a:rPr lang="it-IT" sz="2000" dirty="0">
                <a:latin typeface="+mj-lt"/>
                <a:cs typeface="Arial" charset="0"/>
              </a:rPr>
              <a:t> “senza via d’uscita”) </a:t>
            </a:r>
          </a:p>
          <a:p>
            <a:pPr marL="0">
              <a:spcBef>
                <a:spcPts val="0"/>
              </a:spcBef>
              <a:buNone/>
            </a:pPr>
            <a:r>
              <a:rPr lang="it-IT" sz="2000" dirty="0">
                <a:latin typeface="+mj-lt"/>
                <a:cs typeface="Arial" charset="0"/>
              </a:rPr>
              <a:t>Socrate si trova in una situazione in cui non c’è via d’uscita (la medesima situazione dei suo interlocutori)</a:t>
            </a:r>
          </a:p>
          <a:p>
            <a:pPr marL="0">
              <a:spcBef>
                <a:spcPts val="0"/>
              </a:spcBef>
              <a:buNone/>
            </a:pPr>
            <a:endParaRPr lang="it-IT" sz="2000" dirty="0">
              <a:latin typeface="+mj-lt"/>
              <a:cs typeface="Arial" charset="0"/>
            </a:endParaRPr>
          </a:p>
          <a:p>
            <a:pPr marL="0">
              <a:spcBef>
                <a:spcPts val="0"/>
              </a:spcBef>
              <a:buNone/>
            </a:pPr>
            <a:r>
              <a:rPr lang="it-IT" sz="2000" dirty="0">
                <a:latin typeface="+mj-lt"/>
                <a:cs typeface="Arial" charset="0"/>
              </a:rPr>
              <a:t>«</a:t>
            </a:r>
            <a:r>
              <a:rPr lang="it-IT" sz="2000" dirty="0" err="1">
                <a:latin typeface="+mj-lt"/>
                <a:cs typeface="Arial" charset="0"/>
              </a:rPr>
              <a:t>ll</a:t>
            </a:r>
            <a:r>
              <a:rPr lang="it-IT" sz="2000" dirty="0">
                <a:latin typeface="+mj-lt"/>
                <a:cs typeface="Arial" charset="0"/>
              </a:rPr>
              <a:t> discorso di Agatone mi ha ricordato Gorgia…»; Socrate paragona il retore Gorgia alla Gorgone</a:t>
            </a:r>
            <a:r>
              <a:rPr lang="it-IT" sz="2000" dirty="0">
                <a:latin typeface="+mj-lt"/>
              </a:rPr>
              <a:t> i suoi occhi divennero strumento di morte: chiunque li avesse guardati sarebbe rimasto pietrificato, diventando una statua (testa mozzata incastonata nello scudo di Atena)</a:t>
            </a:r>
            <a:endParaRPr lang="it-IT" sz="2000" dirty="0">
              <a:latin typeface="+mj-lt"/>
              <a:cs typeface="Arial" charset="0"/>
            </a:endParaRPr>
          </a:p>
          <a:p>
            <a:pPr marL="0">
              <a:spcBef>
                <a:spcPts val="0"/>
              </a:spcBef>
              <a:buNone/>
            </a:pPr>
            <a:endParaRPr lang="it-IT" sz="2000" dirty="0">
              <a:latin typeface="+mj-lt"/>
              <a:cs typeface="Arial" charset="0"/>
            </a:endParaRPr>
          </a:p>
          <a:p>
            <a:pPr marL="270000">
              <a:spcBef>
                <a:spcPts val="450"/>
              </a:spcBef>
              <a:buNone/>
            </a:pPr>
            <a:endParaRPr lang="it-IT" sz="1800" dirty="0">
              <a:latin typeface="Arial" charset="0"/>
              <a:cs typeface="Arial" charset="0"/>
            </a:endParaRPr>
          </a:p>
        </p:txBody>
      </p:sp>
      <p:pic>
        <p:nvPicPr>
          <p:cNvPr id="9" name="Picture 3">
            <a:extLst>
              <a:ext uri="{FF2B5EF4-FFF2-40B4-BE49-F238E27FC236}">
                <a16:creationId xmlns:a16="http://schemas.microsoft.com/office/drawing/2014/main" id="{D0DB5ED1-8872-3842-A297-FF833BAFCE41}"/>
              </a:ext>
            </a:extLst>
          </p:cNvPr>
          <p:cNvPicPr>
            <a:picLocks noChangeAspect="1" noChangeArrowheads="1"/>
          </p:cNvPicPr>
          <p:nvPr/>
        </p:nvPicPr>
        <p:blipFill>
          <a:blip r:embed="rId2" cstate="print"/>
          <a:srcRect/>
          <a:stretch>
            <a:fillRect/>
          </a:stretch>
        </p:blipFill>
        <p:spPr bwMode="auto">
          <a:xfrm>
            <a:off x="3203848" y="4515934"/>
            <a:ext cx="1811582" cy="1846584"/>
          </a:xfrm>
          <a:prstGeom prst="rect">
            <a:avLst/>
          </a:prstGeom>
          <a:noFill/>
          <a:ln w="9525">
            <a:noFill/>
            <a:miter lim="800000"/>
            <a:headEnd/>
            <a:tailEnd/>
          </a:ln>
          <a:effectLst/>
        </p:spPr>
      </p:pic>
      <p:pic>
        <p:nvPicPr>
          <p:cNvPr id="11" name="Picture 5">
            <a:extLst>
              <a:ext uri="{FF2B5EF4-FFF2-40B4-BE49-F238E27FC236}">
                <a16:creationId xmlns:a16="http://schemas.microsoft.com/office/drawing/2014/main" id="{9C393E41-8B9B-4440-8A27-DC48C2E459D3}"/>
              </a:ext>
            </a:extLst>
          </p:cNvPr>
          <p:cNvPicPr>
            <a:picLocks noChangeAspect="1" noChangeArrowheads="1"/>
          </p:cNvPicPr>
          <p:nvPr/>
        </p:nvPicPr>
        <p:blipFill>
          <a:blip r:embed="rId3" cstate="print"/>
          <a:srcRect b="7996"/>
          <a:stretch>
            <a:fillRect/>
          </a:stretch>
        </p:blipFill>
        <p:spPr bwMode="auto">
          <a:xfrm>
            <a:off x="5940152" y="4529667"/>
            <a:ext cx="1573034" cy="1936187"/>
          </a:xfrm>
          <a:prstGeom prst="rect">
            <a:avLst/>
          </a:prstGeom>
          <a:noFill/>
          <a:ln w="9525">
            <a:noFill/>
            <a:miter lim="800000"/>
            <a:headEnd/>
            <a:tailEnd/>
          </a:ln>
          <a:effectLst/>
        </p:spPr>
      </p:pic>
    </p:spTree>
    <p:extLst>
      <p:ext uri="{BB962C8B-B14F-4D97-AF65-F5344CB8AC3E}">
        <p14:creationId xmlns:p14="http://schemas.microsoft.com/office/powerpoint/2010/main" val="45307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476672"/>
            <a:ext cx="7920880" cy="1028578"/>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ctr"/>
          <a:lstStyle/>
          <a:p>
            <a:pPr>
              <a:lnSpc>
                <a:spcPct val="80000"/>
              </a:lnSpc>
            </a:pPr>
            <a:r>
              <a:rPr lang="it-IT" sz="3000" b="1" dirty="0"/>
              <a:t>Il paragone tra Gorgia e Medusa</a:t>
            </a:r>
          </a:p>
        </p:txBody>
      </p:sp>
      <p:sp>
        <p:nvSpPr>
          <p:cNvPr id="3" name="Segnaposto contenuto 2"/>
          <p:cNvSpPr>
            <a:spLocks noGrp="1"/>
          </p:cNvSpPr>
          <p:nvPr>
            <p:ph idx="1"/>
          </p:nvPr>
        </p:nvSpPr>
        <p:spPr>
          <a:xfrm>
            <a:off x="313656" y="1772816"/>
            <a:ext cx="8424936" cy="4876078"/>
          </a:xfrm>
        </p:spPr>
        <p:txBody>
          <a:bodyPr>
            <a:normAutofit fontScale="85000" lnSpcReduction="20000"/>
          </a:bodyPr>
          <a:lstStyle/>
          <a:p>
            <a:r>
              <a:rPr lang="it-IT" dirty="0"/>
              <a:t>Gorgia è richiamato da Socrate come simbolo del potere magico-incantatorio della parola poetica; attraverso il paragone con Medusa, viene sottolineato il pericolo di morte di una simile parola: </a:t>
            </a:r>
            <a:r>
              <a:rPr lang="it-IT" b="1" dirty="0"/>
              <a:t>la morte della verità</a:t>
            </a:r>
            <a:r>
              <a:rPr lang="it-IT" dirty="0"/>
              <a:t>.  </a:t>
            </a:r>
          </a:p>
          <a:p>
            <a:r>
              <a:rPr lang="it-IT" dirty="0"/>
              <a:t>Il paragone tra Gorgia e la Gorgone Medusa è finalizzato a prendere le distanze dal discorso di Agatone: un discorso che, sotto la sua bella veste, rischia di soffocare la verità; bisogna quindi avvicinarlo con precauzione, munendosi, come Perseo, di uno scudo per evitare che i suoi incanti imprigionino gli uomini nelle ombre della falsità e dell’inganno  </a:t>
            </a:r>
            <a:r>
              <a:rPr lang="it-IT" dirty="0">
                <a:latin typeface="Arial"/>
                <a:cs typeface="Arial"/>
              </a:rPr>
              <a:t>→ </a:t>
            </a:r>
            <a:r>
              <a:rPr lang="it-IT" dirty="0">
                <a:cs typeface="Arial"/>
              </a:rPr>
              <a:t>si delinea dal </a:t>
            </a:r>
            <a:r>
              <a:rPr lang="it-IT" i="1" dirty="0">
                <a:cs typeface="Arial"/>
              </a:rPr>
              <a:t>Simposio</a:t>
            </a:r>
            <a:r>
              <a:rPr lang="it-IT" dirty="0">
                <a:cs typeface="Arial"/>
              </a:rPr>
              <a:t> quello che Platone, nel X libro della </a:t>
            </a:r>
            <a:r>
              <a:rPr lang="it-IT" i="1" dirty="0">
                <a:cs typeface="Arial"/>
              </a:rPr>
              <a:t>Repubblica</a:t>
            </a:r>
            <a:r>
              <a:rPr lang="it-IT" dirty="0">
                <a:cs typeface="Arial"/>
              </a:rPr>
              <a:t> definirà “l’antico dissidio tra poesia e filosofia”</a:t>
            </a:r>
            <a:endParaRPr lang="it-IT" dirty="0"/>
          </a:p>
        </p:txBody>
      </p:sp>
    </p:spTree>
    <p:extLst>
      <p:ext uri="{BB962C8B-B14F-4D97-AF65-F5344CB8AC3E}">
        <p14:creationId xmlns:p14="http://schemas.microsoft.com/office/powerpoint/2010/main" val="1180922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292466"/>
            <a:ext cx="8208912" cy="481346"/>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ormAutofit fontScale="90000"/>
          </a:bodyPr>
          <a:lstStyle/>
          <a:p>
            <a:r>
              <a:rPr lang="it-IT" b="1" dirty="0"/>
              <a:t>La verità</a:t>
            </a:r>
          </a:p>
        </p:txBody>
      </p:sp>
      <p:sp>
        <p:nvSpPr>
          <p:cNvPr id="4" name="Segnaposto contenuto 3"/>
          <p:cNvSpPr>
            <a:spLocks noGrp="1"/>
          </p:cNvSpPr>
          <p:nvPr>
            <p:ph sz="half" idx="1"/>
          </p:nvPr>
        </p:nvSpPr>
        <p:spPr>
          <a:xfrm>
            <a:off x="899593" y="1196752"/>
            <a:ext cx="3615258" cy="5040560"/>
          </a:xfrm>
          <a:solidFill>
            <a:schemeClr val="bg1"/>
          </a:solidFill>
        </p:spPr>
        <p:txBody>
          <a:bodyPr anchor="ctr">
            <a:normAutofit fontScale="62500" lnSpcReduction="20000"/>
          </a:bodyPr>
          <a:lstStyle/>
          <a:p>
            <a:pPr marL="54000" indent="-54000">
              <a:buNone/>
            </a:pPr>
            <a:r>
              <a:rPr lang="it-IT" dirty="0"/>
              <a:t>	“Io credevo, per la mia ingenuità, che sulla cosa che veniva elogiata si dovesse dire la </a:t>
            </a:r>
            <a:r>
              <a:rPr lang="it-IT" b="1" dirty="0"/>
              <a:t>verità</a:t>
            </a:r>
            <a:r>
              <a:rPr lang="it-IT" dirty="0"/>
              <a:t>[…]. E invece […] non consisteva in questo il fare un bell’elogio di qualsiasi cosa, ma piuttosto nell’attribuire alla cosa i pregi più grandi e più belli sia che essa abbia questi pregi sia che non li abbia. E se poi questo era falso, non importava nulla. </a:t>
            </a:r>
          </a:p>
          <a:p>
            <a:pPr marL="54000" indent="-54000">
              <a:spcBef>
                <a:spcPts val="1350"/>
              </a:spcBef>
              <a:buNone/>
            </a:pPr>
            <a:r>
              <a:rPr lang="it-IT" dirty="0"/>
              <a:t> Sembra infatti che si sia preso accordo che ciascuno di noi </a:t>
            </a:r>
            <a:r>
              <a:rPr lang="it-IT" b="1" dirty="0"/>
              <a:t>fingesse</a:t>
            </a:r>
            <a:r>
              <a:rPr lang="it-IT" dirty="0"/>
              <a:t> di elogiare Eros e non già che lo elogiasse veramente […] in modo da farlo parere bellissimo e buonissimo evidentemente a quelli che non lo conoscono, non certo a quelli che lo conoscono”</a:t>
            </a:r>
          </a:p>
          <a:p>
            <a:pPr marL="54000" indent="-54000" algn="r">
              <a:spcBef>
                <a:spcPts val="1800"/>
              </a:spcBef>
              <a:buNone/>
            </a:pPr>
            <a:r>
              <a:rPr lang="it-IT" sz="1575" b="1" dirty="0"/>
              <a:t>Platone, </a:t>
            </a:r>
            <a:r>
              <a:rPr lang="it-IT" sz="1575" b="1" i="1" dirty="0"/>
              <a:t>Simposio</a:t>
            </a:r>
            <a:r>
              <a:rPr lang="it-IT" sz="1575" b="1" dirty="0"/>
              <a:t>, cit., p. 161 [198 D-E e 199 A]</a:t>
            </a:r>
          </a:p>
        </p:txBody>
      </p:sp>
      <p:sp>
        <p:nvSpPr>
          <p:cNvPr id="5" name="Segnaposto contenuto 4"/>
          <p:cNvSpPr>
            <a:spLocks noGrp="1"/>
          </p:cNvSpPr>
          <p:nvPr>
            <p:ph sz="half" idx="2"/>
          </p:nvPr>
        </p:nvSpPr>
        <p:spPr>
          <a:xfrm>
            <a:off x="5327352" y="1196752"/>
            <a:ext cx="2862318" cy="5328592"/>
          </a:xfrm>
        </p:spPr>
        <p:txBody>
          <a:bodyPr>
            <a:noAutofit/>
          </a:bodyPr>
          <a:lstStyle/>
          <a:p>
            <a:pPr marL="0" indent="0">
              <a:lnSpc>
                <a:spcPct val="80000"/>
              </a:lnSpc>
              <a:spcBef>
                <a:spcPts val="0"/>
              </a:spcBef>
              <a:buNone/>
            </a:pPr>
            <a:endParaRPr lang="it-IT" sz="1050" spc="-75" dirty="0"/>
          </a:p>
          <a:p>
            <a:pPr marL="0" indent="0">
              <a:lnSpc>
                <a:spcPct val="80000"/>
              </a:lnSpc>
              <a:spcBef>
                <a:spcPts val="0"/>
              </a:spcBef>
              <a:buNone/>
            </a:pPr>
            <a:r>
              <a:rPr lang="it-IT" sz="1800" spc="-75" dirty="0"/>
              <a:t>Agatone ha trascurato la questione della verità:  fare un elogio non consiste nell’ attribuire a ciò che si elogia ogni merito, gli spetti o meno, bensì nel dire la </a:t>
            </a:r>
            <a:r>
              <a:rPr lang="it-IT" sz="1800" b="1" spc="-75" dirty="0"/>
              <a:t>verità</a:t>
            </a:r>
            <a:r>
              <a:rPr lang="it-IT" sz="1800" spc="-75" dirty="0"/>
              <a:t> e scegliere tra le cose vere quelle più belle</a:t>
            </a:r>
          </a:p>
          <a:p>
            <a:pPr marL="0" indent="0">
              <a:lnSpc>
                <a:spcPct val="80000"/>
              </a:lnSpc>
              <a:spcBef>
                <a:spcPts val="2268"/>
              </a:spcBef>
              <a:buNone/>
            </a:pPr>
            <a:endParaRPr lang="it-IT" sz="1800" spc="-75" dirty="0"/>
          </a:p>
          <a:p>
            <a:pPr marL="0" indent="0">
              <a:lnSpc>
                <a:spcPct val="80000"/>
              </a:lnSpc>
              <a:spcBef>
                <a:spcPts val="2268"/>
              </a:spcBef>
              <a:buNone/>
            </a:pPr>
            <a:endParaRPr lang="it-IT" sz="1800" spc="-75" dirty="0"/>
          </a:p>
          <a:p>
            <a:pPr marL="0" indent="0">
              <a:lnSpc>
                <a:spcPct val="80000"/>
              </a:lnSpc>
              <a:spcBef>
                <a:spcPts val="2268"/>
              </a:spcBef>
              <a:buNone/>
            </a:pPr>
            <a:r>
              <a:rPr lang="it-IT" sz="1800" spc="-75" dirty="0"/>
              <a:t>Ciò che Agatone ha fatto è non un reale ma un </a:t>
            </a:r>
            <a:r>
              <a:rPr lang="it-IT" sz="1800" b="1" spc="-75" dirty="0"/>
              <a:t>finto</a:t>
            </a:r>
            <a:r>
              <a:rPr lang="it-IT" sz="1800" spc="-75" dirty="0"/>
              <a:t> elogio di Eros (la poesia finge, cioè spaccia per verità quella che è una semplice parvenza di verità)</a:t>
            </a:r>
          </a:p>
        </p:txBody>
      </p:sp>
      <p:sp>
        <p:nvSpPr>
          <p:cNvPr id="3" name="Callout con freccia destra 2"/>
          <p:cNvSpPr/>
          <p:nvPr/>
        </p:nvSpPr>
        <p:spPr>
          <a:xfrm>
            <a:off x="683568" y="1052736"/>
            <a:ext cx="4608512" cy="2646294"/>
          </a:xfrm>
          <a:prstGeom prst="rightArrowCallout">
            <a:avLst>
              <a:gd name="adj1" fmla="val 10218"/>
              <a:gd name="adj2" fmla="val 17099"/>
              <a:gd name="adj3" fmla="val 6351"/>
              <a:gd name="adj4" fmla="val 88676"/>
            </a:avLst>
          </a:prstGeom>
          <a:noFill/>
          <a:ln w="28575" cmpd="sng">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6" name="Callout con freccia destra 5"/>
          <p:cNvSpPr/>
          <p:nvPr/>
        </p:nvSpPr>
        <p:spPr>
          <a:xfrm>
            <a:off x="683568" y="3753036"/>
            <a:ext cx="4608512" cy="2612268"/>
          </a:xfrm>
          <a:prstGeom prst="rightArrowCallout">
            <a:avLst>
              <a:gd name="adj1" fmla="val 10218"/>
              <a:gd name="adj2" fmla="val 17099"/>
              <a:gd name="adj3" fmla="val 6351"/>
              <a:gd name="adj4" fmla="val 88676"/>
            </a:avLst>
          </a:prstGeom>
          <a:noFill/>
          <a:ln w="28575" cmpd="sng">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78980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D6C78C-6661-E249-9311-145B9A71ABD8}"/>
              </a:ext>
            </a:extLst>
          </p:cNvPr>
          <p:cNvSpPr>
            <a:spLocks noGrp="1"/>
          </p:cNvSpPr>
          <p:nvPr>
            <p:ph type="title"/>
          </p:nvPr>
        </p:nvSpPr>
        <p:spPr/>
        <p:txBody>
          <a:bodyPr/>
          <a:lstStyle/>
          <a:p>
            <a:r>
              <a:rPr lang="it-IT" b="1" dirty="0"/>
              <a:t>Dal discorso (monologo) al dialogo</a:t>
            </a:r>
          </a:p>
        </p:txBody>
      </p:sp>
      <p:sp>
        <p:nvSpPr>
          <p:cNvPr id="3" name="Segnaposto contenuto 2">
            <a:extLst>
              <a:ext uri="{FF2B5EF4-FFF2-40B4-BE49-F238E27FC236}">
                <a16:creationId xmlns:a16="http://schemas.microsoft.com/office/drawing/2014/main" id="{756A4C46-7369-E94A-BA31-F2157C71C151}"/>
              </a:ext>
            </a:extLst>
          </p:cNvPr>
          <p:cNvSpPr>
            <a:spLocks noGrp="1"/>
          </p:cNvSpPr>
          <p:nvPr>
            <p:ph sz="half" idx="1"/>
          </p:nvPr>
        </p:nvSpPr>
        <p:spPr>
          <a:xfrm>
            <a:off x="459780" y="1268760"/>
            <a:ext cx="8363272" cy="4525963"/>
          </a:xfrm>
        </p:spPr>
        <p:txBody>
          <a:bodyPr/>
          <a:lstStyle/>
          <a:p>
            <a:pPr marL="0" indent="0">
              <a:buNone/>
            </a:pPr>
            <a:r>
              <a:rPr lang="it-IT" sz="2000" dirty="0"/>
              <a:t>Quattro interpretazioni del «dialogo» in Platone:</a:t>
            </a:r>
          </a:p>
          <a:p>
            <a:pPr>
              <a:buFontTx/>
              <a:buChar char="-"/>
            </a:pPr>
            <a:r>
              <a:rPr lang="it-IT" sz="2000" dirty="0"/>
              <a:t>Interpretazione «tradizionale»: attenzione ai contenuti e alle dottrine; i dialoghi sono il veicolo della filosofia di Socrate e di Platone e non si pone particolare attenzione allo stile</a:t>
            </a:r>
          </a:p>
          <a:p>
            <a:pPr>
              <a:buFontTx/>
              <a:buChar char="-"/>
            </a:pPr>
            <a:r>
              <a:rPr lang="it-IT" sz="2000" dirty="0"/>
              <a:t>Interpretazione «analitica»: attenzione all'argomentazione e ai suoi metodi. Si propone un'analisi logica e concettuale (ad esempio del metodo </a:t>
            </a:r>
            <a:r>
              <a:rPr lang="it-IT" sz="2000" dirty="0" err="1"/>
              <a:t>elenchico</a:t>
            </a:r>
            <a:r>
              <a:rPr lang="it-IT" sz="2000" dirty="0"/>
              <a:t>)</a:t>
            </a:r>
          </a:p>
          <a:p>
            <a:pPr>
              <a:buFontTx/>
              <a:buChar char="-"/>
            </a:pPr>
            <a:r>
              <a:rPr lang="it-IT" sz="2000" dirty="0"/>
              <a:t>Interpretazione «esoterica»: le dottrine più profonde non sono esposte nei dialoghi  </a:t>
            </a:r>
          </a:p>
          <a:p>
            <a:pPr>
              <a:buFontTx/>
              <a:buChar char="-"/>
            </a:pPr>
            <a:r>
              <a:rPr lang="it-IT" sz="2000" dirty="0"/>
              <a:t>Interpretazione «maieutica»: partecipazione (anche emotiva) del lettore; la conoscenza cui si accede nel dialogo è oggettiva ma necessita di un contesto relazionale per essere attinta; i dialoghi platonici, probabilmente, erano letti in pubblico in una dimensione di cittadinanza partecipata; </a:t>
            </a:r>
            <a:r>
              <a:rPr lang="it-IT" sz="2000" dirty="0" err="1"/>
              <a:t>elenchos</a:t>
            </a:r>
            <a:r>
              <a:rPr lang="it-IT" sz="2000" dirty="0"/>
              <a:t> retroattivo sul pubblico. </a:t>
            </a:r>
          </a:p>
          <a:p>
            <a:pPr marL="0" indent="0">
              <a:buNone/>
            </a:pPr>
            <a:r>
              <a:rPr lang="it-IT" sz="2000" dirty="0"/>
              <a:t>C. Gill, "Le </a:t>
            </a:r>
            <a:r>
              <a:rPr lang="it-IT" sz="2000" dirty="0" err="1"/>
              <a:t>dialogue</a:t>
            </a:r>
            <a:r>
              <a:rPr lang="it-IT" sz="2000" dirty="0"/>
              <a:t> </a:t>
            </a:r>
            <a:r>
              <a:rPr lang="it-IT" sz="2000" dirty="0" err="1"/>
              <a:t>platonicien</a:t>
            </a:r>
            <a:r>
              <a:rPr lang="it-IT" sz="2000" dirty="0"/>
              <a:t>", in L. </a:t>
            </a:r>
            <a:r>
              <a:rPr lang="it-IT" sz="2000" dirty="0" err="1"/>
              <a:t>Brisson</a:t>
            </a:r>
            <a:r>
              <a:rPr lang="it-IT" sz="2000" dirty="0"/>
              <a:t>, </a:t>
            </a:r>
            <a:r>
              <a:rPr lang="it-IT" sz="2000" dirty="0" err="1"/>
              <a:t>F</a:t>
            </a:r>
            <a:r>
              <a:rPr lang="it-IT" sz="2000" dirty="0"/>
              <a:t>. </a:t>
            </a:r>
            <a:r>
              <a:rPr lang="it-IT" sz="2000" dirty="0" err="1"/>
              <a:t>Fronterotta</a:t>
            </a:r>
            <a:r>
              <a:rPr lang="it-IT" sz="2000" dirty="0"/>
              <a:t> (ed.), </a:t>
            </a:r>
            <a:r>
              <a:rPr lang="it-IT" sz="2000" i="1" dirty="0"/>
              <a:t>Lire </a:t>
            </a:r>
            <a:r>
              <a:rPr lang="it-IT" sz="2000" i="1" dirty="0" err="1"/>
              <a:t>Platon</a:t>
            </a:r>
            <a:r>
              <a:rPr lang="it-IT" sz="2000" dirty="0"/>
              <a:t>, Paris 2006, pp. 53-75 </a:t>
            </a:r>
          </a:p>
          <a:p>
            <a:pPr marL="0" indent="0">
              <a:buNone/>
            </a:pPr>
            <a:endParaRPr lang="it-IT" dirty="0"/>
          </a:p>
        </p:txBody>
      </p:sp>
    </p:spTree>
    <p:extLst>
      <p:ext uri="{BB962C8B-B14F-4D97-AF65-F5344CB8AC3E}">
        <p14:creationId xmlns:p14="http://schemas.microsoft.com/office/powerpoint/2010/main" val="2520879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893471" y="1412776"/>
            <a:ext cx="3932477" cy="4829014"/>
          </a:xfrm>
        </p:spPr>
        <p:txBody>
          <a:bodyPr rtlCol="0" anchor="t">
            <a:normAutofit fontScale="92500" lnSpcReduction="10000"/>
          </a:bodyPr>
          <a:lstStyle/>
          <a:p>
            <a:pPr marL="0" indent="0">
              <a:buNone/>
              <a:defRPr/>
            </a:pPr>
            <a:r>
              <a:rPr lang="it-IT" sz="2000" dirty="0"/>
              <a:t>Il metodo di Agatone è buono: occorre cominciare dal </a:t>
            </a:r>
            <a:r>
              <a:rPr lang="it-IT" sz="2000" b="1" dirty="0"/>
              <a:t>«che cos’è», </a:t>
            </a:r>
            <a:r>
              <a:rPr lang="it-IT" sz="2000" dirty="0"/>
              <a:t>cioè dalla domanda sulla natura o principio della cosa</a:t>
            </a:r>
          </a:p>
          <a:p>
            <a:pPr marL="0" indent="0">
              <a:buNone/>
              <a:defRPr/>
            </a:pPr>
            <a:r>
              <a:rPr lang="it-IT" sz="2000" dirty="0"/>
              <a:t>Il primo punto è la dimensione relazionale di </a:t>
            </a:r>
            <a:r>
              <a:rPr lang="it-IT" sz="2000" i="1" dirty="0"/>
              <a:t>Eros</a:t>
            </a:r>
            <a:r>
              <a:rPr lang="it-IT" sz="2000" dirty="0"/>
              <a:t>: </a:t>
            </a:r>
            <a:r>
              <a:rPr lang="it-IT" sz="2000" i="1" dirty="0"/>
              <a:t>Eros,</a:t>
            </a:r>
            <a:r>
              <a:rPr lang="it-IT" sz="2000" dirty="0"/>
              <a:t> in quanto “</a:t>
            </a:r>
            <a:r>
              <a:rPr lang="it-IT" sz="2000" u="sng" dirty="0"/>
              <a:t>amore di qualcosa</a:t>
            </a:r>
            <a:r>
              <a:rPr lang="it-IT" sz="2000" dirty="0"/>
              <a:t>”, ha </a:t>
            </a:r>
            <a:r>
              <a:rPr lang="it-IT" sz="2000" b="1" dirty="0"/>
              <a:t>NATURA RELAZIONALE</a:t>
            </a:r>
          </a:p>
          <a:p>
            <a:pPr marL="0" indent="0">
              <a:buNone/>
              <a:defRPr/>
            </a:pPr>
            <a:r>
              <a:rPr lang="it-IT" sz="2000" dirty="0"/>
              <a:t>Il secondo punto è la dimensione di «mancanza» di Eros: ama ciò che non possiede (de-sum)</a:t>
            </a:r>
          </a:p>
          <a:p>
            <a:pPr marL="0" indent="0">
              <a:buNone/>
              <a:defRPr/>
            </a:pPr>
            <a:r>
              <a:rPr lang="it-IT" sz="2000" b="1" dirty="0"/>
              <a:t>Dunque: </a:t>
            </a:r>
            <a:r>
              <a:rPr lang="it-IT" sz="2000" dirty="0">
                <a:cs typeface="Arial"/>
              </a:rPr>
              <a:t>Eros, in quanto desiderio di bellezza e bontà («non c’è amore delle cose brutte»), manca di queste due qualità</a:t>
            </a:r>
          </a:p>
          <a:p>
            <a:pPr marL="0" indent="0">
              <a:buNone/>
              <a:defRPr/>
            </a:pPr>
            <a:r>
              <a:rPr lang="it-IT" sz="2000" dirty="0">
                <a:cs typeface="Arial"/>
              </a:rPr>
              <a:t>Eros non è né bello né buono</a:t>
            </a:r>
            <a:endParaRPr lang="it-IT" sz="2000" dirty="0"/>
          </a:p>
          <a:p>
            <a:pPr marL="0" indent="0">
              <a:buNone/>
              <a:defRPr/>
            </a:pPr>
            <a:endParaRPr lang="it-IT" sz="1500" b="1" dirty="0"/>
          </a:p>
        </p:txBody>
      </p:sp>
      <p:sp>
        <p:nvSpPr>
          <p:cNvPr id="5" name="Titolo 1"/>
          <p:cNvSpPr txBox="1">
            <a:spLocks/>
          </p:cNvSpPr>
          <p:nvPr/>
        </p:nvSpPr>
        <p:spPr>
          <a:xfrm>
            <a:off x="614367" y="404664"/>
            <a:ext cx="7990081" cy="760127"/>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tileRect/>
          </a:gradFill>
          <a:effectLst>
            <a:innerShdw blurRad="63500" dist="50800" dir="2700000">
              <a:prstClr val="black">
                <a:alpha val="50000"/>
              </a:prstClr>
            </a:innerShdw>
          </a:effectLst>
        </p:spPr>
        <p:txBody>
          <a:bodyPr anchor="ctr">
            <a:normAutofit fontScale="82500" lnSpcReduction="20000"/>
          </a:bodyPr>
          <a:lstStyle/>
          <a:p>
            <a:pPr algn="ctr">
              <a:defRPr/>
            </a:pPr>
            <a:r>
              <a:rPr lang="it-IT" sz="3300" b="1" dirty="0">
                <a:latin typeface="+mj-lt"/>
                <a:ea typeface="+mj-ea"/>
                <a:cs typeface="+mj-cs"/>
              </a:rPr>
              <a:t>Il carattere relazionale di Eros</a:t>
            </a:r>
            <a:r>
              <a:rPr lang="it-IT" sz="3300" b="1" i="1" dirty="0">
                <a:latin typeface="+mj-lt"/>
                <a:ea typeface="+mj-ea"/>
                <a:cs typeface="+mj-cs"/>
              </a:rPr>
              <a:t> </a:t>
            </a:r>
            <a:r>
              <a:rPr lang="it-IT" sz="3300" b="1" dirty="0">
                <a:latin typeface="+mj-lt"/>
                <a:ea typeface="+mj-ea"/>
                <a:cs typeface="+mj-cs"/>
              </a:rPr>
              <a:t>e la confutazione di Agatone</a:t>
            </a:r>
          </a:p>
        </p:txBody>
      </p:sp>
      <p:sp>
        <p:nvSpPr>
          <p:cNvPr id="4" name="CasellaDiTesto 3"/>
          <p:cNvSpPr txBox="1"/>
          <p:nvPr/>
        </p:nvSpPr>
        <p:spPr>
          <a:xfrm>
            <a:off x="467544" y="1412776"/>
            <a:ext cx="4372349" cy="4413516"/>
          </a:xfrm>
          <a:prstGeom prst="rect">
            <a:avLst/>
          </a:prstGeom>
          <a:solidFill>
            <a:schemeClr val="bg1"/>
          </a:solidFill>
        </p:spPr>
        <p:txBody>
          <a:bodyPr wrap="square" rtlCol="0">
            <a:spAutoFit/>
          </a:bodyPr>
          <a:lstStyle/>
          <a:p>
            <a:pPr>
              <a:lnSpc>
                <a:spcPct val="80000"/>
              </a:lnSpc>
            </a:pPr>
            <a:r>
              <a:rPr lang="it-IT" sz="1575" dirty="0"/>
              <a:t>Te lo domando, […] come se del padre io ti domandassi questo: il padre è padre di qualcuno, oppure no? E certamente tu mi diresti […]che il padre è padre di un figlio o di una figlia; o no?». </a:t>
            </a:r>
          </a:p>
          <a:p>
            <a:pPr>
              <a:lnSpc>
                <a:spcPct val="80000"/>
              </a:lnSpc>
            </a:pPr>
            <a:r>
              <a:rPr lang="it-IT" sz="1575" dirty="0"/>
              <a:t>«Sicuramente», rispose </a:t>
            </a:r>
            <a:r>
              <a:rPr lang="it-IT" sz="1575" dirty="0" err="1"/>
              <a:t>Agatone</a:t>
            </a:r>
            <a:r>
              <a:rPr lang="it-IT" sz="1575" dirty="0"/>
              <a:t>.</a:t>
            </a:r>
          </a:p>
          <a:p>
            <a:pPr>
              <a:lnSpc>
                <a:spcPct val="80000"/>
              </a:lnSpc>
            </a:pPr>
            <a:r>
              <a:rPr lang="it-IT" sz="1575" dirty="0"/>
              <a:t>«E, allora, non vale la stessa cosa anche per la madre?». Fu d'accordo anche su questo.«Allora - riprese Socrate -, […]Se io ti domandassi questo: un fratello[…] è fratello dì qualcuno, oppure no?».</a:t>
            </a:r>
          </a:p>
          <a:p>
            <a:pPr>
              <a:lnSpc>
                <a:spcPct val="80000"/>
              </a:lnSpc>
            </a:pPr>
            <a:r>
              <a:rPr lang="it-IT" sz="1575" dirty="0"/>
              <a:t>Disse che lo è.</a:t>
            </a:r>
          </a:p>
          <a:p>
            <a:pPr>
              <a:lnSpc>
                <a:spcPct val="80000"/>
              </a:lnSpc>
            </a:pPr>
            <a:r>
              <a:rPr lang="it-IT" sz="1575" dirty="0"/>
              <a:t>«E non è forse fratello di un fratello o di una sorella?». </a:t>
            </a:r>
          </a:p>
          <a:p>
            <a:pPr>
              <a:lnSpc>
                <a:spcPct val="80000"/>
              </a:lnSpc>
            </a:pPr>
            <a:r>
              <a:rPr lang="it-IT" sz="1575" dirty="0"/>
              <a:t>Lo ammise.</a:t>
            </a:r>
          </a:p>
          <a:p>
            <a:pPr>
              <a:lnSpc>
                <a:spcPct val="80000"/>
              </a:lnSpc>
            </a:pPr>
            <a:r>
              <a:rPr lang="it-IT" sz="1575" dirty="0"/>
              <a:t>«Cerca quindi di dirlo - proseguì Socrate - anche per quanto riguarda l'amore: Eros è amore di nulla, Oppure di qualcosa?».</a:t>
            </a:r>
          </a:p>
          <a:p>
            <a:pPr>
              <a:lnSpc>
                <a:spcPct val="80000"/>
              </a:lnSpc>
            </a:pPr>
            <a:r>
              <a:rPr lang="it-IT" sz="1575" dirty="0"/>
              <a:t>«Certamente di qualcosa».</a:t>
            </a:r>
          </a:p>
          <a:p>
            <a:pPr algn="r">
              <a:lnSpc>
                <a:spcPct val="80000"/>
              </a:lnSpc>
            </a:pPr>
            <a:endParaRPr lang="it-IT" b="1" dirty="0"/>
          </a:p>
          <a:p>
            <a:pPr algn="r">
              <a:lnSpc>
                <a:spcPct val="80000"/>
              </a:lnSpc>
            </a:pPr>
            <a:r>
              <a:rPr lang="it-IT" b="1" dirty="0"/>
              <a:t>Platone, </a:t>
            </a:r>
            <a:r>
              <a:rPr lang="it-IT" b="1" i="1" dirty="0"/>
              <a:t>Simposio</a:t>
            </a:r>
            <a:r>
              <a:rPr lang="it-IT" b="1" dirty="0"/>
              <a:t>, 199 D-E</a:t>
            </a:r>
            <a:endParaRPr lang="it-IT" sz="1575" dirty="0"/>
          </a:p>
          <a:p>
            <a:pPr>
              <a:lnSpc>
                <a:spcPct val="80000"/>
              </a:lnSpc>
            </a:pPr>
            <a:endParaRPr lang="it-IT" sz="1575" dirty="0"/>
          </a:p>
        </p:txBody>
      </p:sp>
    </p:spTree>
    <p:extLst>
      <p:ext uri="{BB962C8B-B14F-4D97-AF65-F5344CB8AC3E}">
        <p14:creationId xmlns:p14="http://schemas.microsoft.com/office/powerpoint/2010/main" val="296312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476672"/>
            <a:ext cx="8352928" cy="544103"/>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3000" b="1" dirty="0"/>
              <a:t>Rovesciamento delle tesi di </a:t>
            </a:r>
            <a:r>
              <a:rPr lang="it-IT" sz="3000" b="1" dirty="0" err="1"/>
              <a:t>Agatone</a:t>
            </a:r>
            <a:endParaRPr lang="it-IT" sz="3000" b="1" dirty="0"/>
          </a:p>
        </p:txBody>
      </p:sp>
      <p:sp>
        <p:nvSpPr>
          <p:cNvPr id="4" name="Segnaposto contenuto 3"/>
          <p:cNvSpPr>
            <a:spLocks noGrp="1"/>
          </p:cNvSpPr>
          <p:nvPr>
            <p:ph sz="half" idx="1"/>
          </p:nvPr>
        </p:nvSpPr>
        <p:spPr>
          <a:xfrm>
            <a:off x="508472" y="1412776"/>
            <a:ext cx="8064895" cy="5256583"/>
          </a:xfrm>
        </p:spPr>
        <p:txBody>
          <a:bodyPr/>
          <a:lstStyle/>
          <a:p>
            <a:pPr>
              <a:lnSpc>
                <a:spcPct val="80000"/>
              </a:lnSpc>
            </a:pPr>
            <a:r>
              <a:rPr lang="it-IT" sz="2600" dirty="0"/>
              <a:t>Se Eros è </a:t>
            </a:r>
            <a:r>
              <a:rPr lang="it-IT" sz="2600" u="sng" dirty="0"/>
              <a:t>amore di</a:t>
            </a:r>
            <a:r>
              <a:rPr lang="it-IT" sz="2600" dirty="0"/>
              <a:t>, allora </a:t>
            </a:r>
            <a:r>
              <a:rPr lang="it-IT" sz="2600" b="1" dirty="0"/>
              <a:t>NON PUÒ CHE AMARE LE COSE DI CUI MANCA</a:t>
            </a:r>
            <a:r>
              <a:rPr lang="it-IT" sz="2600" dirty="0"/>
              <a:t> </a:t>
            </a:r>
            <a:r>
              <a:rPr lang="it-IT" sz="2600" dirty="0">
                <a:cs typeface="Arial"/>
              </a:rPr>
              <a:t>→ </a:t>
            </a:r>
            <a:r>
              <a:rPr lang="it-IT" sz="2600" dirty="0"/>
              <a:t> Viene meno il carattere di compiutezza di </a:t>
            </a:r>
            <a:r>
              <a:rPr lang="it-IT" sz="2600" i="1" dirty="0"/>
              <a:t>Eros</a:t>
            </a:r>
            <a:r>
              <a:rPr lang="it-IT" sz="2600" dirty="0"/>
              <a:t>  (</a:t>
            </a:r>
            <a:r>
              <a:rPr lang="it-IT" sz="2600" i="1" dirty="0" err="1"/>
              <a:t>ariston</a:t>
            </a:r>
            <a:r>
              <a:rPr lang="it-IT" sz="2600" dirty="0"/>
              <a:t>)</a:t>
            </a:r>
          </a:p>
          <a:p>
            <a:pPr>
              <a:lnSpc>
                <a:spcPct val="80000"/>
              </a:lnSpc>
            </a:pPr>
            <a:r>
              <a:rPr lang="it-IT" sz="2600" dirty="0"/>
              <a:t>Questo carattere di incompiutezza investe proprio gli aspetti che Agatone aveva sottolineato di </a:t>
            </a:r>
            <a:r>
              <a:rPr lang="it-IT" sz="2600" i="1" dirty="0"/>
              <a:t>Eros</a:t>
            </a:r>
            <a:r>
              <a:rPr lang="it-IT" sz="2600" dirty="0"/>
              <a:t> in quanto dio più felice di tutti: la bellezza e la bontà</a:t>
            </a:r>
          </a:p>
          <a:p>
            <a:pPr>
              <a:lnSpc>
                <a:spcPct val="80000"/>
              </a:lnSpc>
            </a:pPr>
            <a:r>
              <a:rPr lang="it-IT" sz="2600" dirty="0"/>
              <a:t>«Eppure – disse Socrate – hai parlato bene, o Agatone. Ma mi devi dire ancora una piccola cosa: le cose buone non ti pare che siano anche cose belle? […] Se, allora, Eros è mancante delle cose belle, e </a:t>
            </a:r>
            <a:r>
              <a:rPr lang="it-IT" sz="2600" b="1" dirty="0"/>
              <a:t>se le cose belle sono buone</a:t>
            </a:r>
            <a:r>
              <a:rPr lang="it-IT" sz="2600" dirty="0"/>
              <a:t>, egli è mancante anche delle cose buone»</a:t>
            </a:r>
          </a:p>
          <a:p>
            <a:pPr>
              <a:lnSpc>
                <a:spcPct val="80000"/>
              </a:lnSpc>
            </a:pPr>
            <a:r>
              <a:rPr lang="it-IT" sz="2600" dirty="0"/>
              <a:t>«Io, o Socrate, non ti posso contraddire – rispose Agatone – Sia pure come tu dici! </a:t>
            </a:r>
            <a:r>
              <a:rPr lang="it-IT" sz="2600" b="1" dirty="0"/>
              <a:t>È la verità – disse Socrate – caro Agatone, che non puoi contraddire, </a:t>
            </a:r>
            <a:r>
              <a:rPr lang="it-IT" sz="2600" dirty="0"/>
              <a:t>perché contraddire Socrate non è per niente difficile»</a:t>
            </a:r>
          </a:p>
        </p:txBody>
      </p:sp>
    </p:spTree>
    <p:extLst>
      <p:ext uri="{BB962C8B-B14F-4D97-AF65-F5344CB8AC3E}">
        <p14:creationId xmlns:p14="http://schemas.microsoft.com/office/powerpoint/2010/main" val="2954033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1B12D9-649D-9E48-8E46-CEFD57072E12}"/>
              </a:ext>
            </a:extLst>
          </p:cNvPr>
          <p:cNvSpPr>
            <a:spLocks noGrp="1"/>
          </p:cNvSpPr>
          <p:nvPr>
            <p:ph type="title"/>
          </p:nvPr>
        </p:nvSpPr>
        <p:spPr/>
        <p:txBody>
          <a:bodyPr/>
          <a:lstStyle/>
          <a:p>
            <a:r>
              <a:rPr lang="it-IT" sz="4000" dirty="0"/>
              <a:t>Formalizzazione</a:t>
            </a:r>
          </a:p>
        </p:txBody>
      </p:sp>
      <p:sp>
        <p:nvSpPr>
          <p:cNvPr id="3" name="Segnaposto contenuto 2">
            <a:extLst>
              <a:ext uri="{FF2B5EF4-FFF2-40B4-BE49-F238E27FC236}">
                <a16:creationId xmlns:a16="http://schemas.microsoft.com/office/drawing/2014/main" id="{8B50AF8F-8822-4E44-B6CB-5F675B9B658A}"/>
              </a:ext>
            </a:extLst>
          </p:cNvPr>
          <p:cNvSpPr>
            <a:spLocks noGrp="1"/>
          </p:cNvSpPr>
          <p:nvPr>
            <p:ph sz="half" idx="1"/>
          </p:nvPr>
        </p:nvSpPr>
        <p:spPr>
          <a:xfrm>
            <a:off x="457200" y="1600200"/>
            <a:ext cx="8363272" cy="4525963"/>
          </a:xfrm>
        </p:spPr>
        <p:txBody>
          <a:bodyPr/>
          <a:lstStyle/>
          <a:p>
            <a:pPr marL="0" indent="0">
              <a:buNone/>
            </a:pPr>
            <a:r>
              <a:rPr lang="it-IT" sz="2600" dirty="0"/>
              <a:t>Qualunque sia y, se y ama, allora c’è un x tale che y ama x</a:t>
            </a:r>
          </a:p>
          <a:p>
            <a:pPr marL="0" indent="0">
              <a:buNone/>
            </a:pPr>
            <a:r>
              <a:rPr lang="it-IT" sz="2600" dirty="0"/>
              <a:t>Qualunque sia y e x, se y ama x, y desidera x</a:t>
            </a:r>
          </a:p>
          <a:p>
            <a:pPr marL="0" indent="0">
              <a:buNone/>
            </a:pPr>
            <a:r>
              <a:rPr lang="it-IT" sz="2600" dirty="0"/>
              <a:t>Qualunque siano y e x, se y desidera x, allora ad y manca x</a:t>
            </a:r>
          </a:p>
          <a:p>
            <a:pPr marL="0" indent="0">
              <a:buNone/>
            </a:pPr>
            <a:r>
              <a:rPr lang="it-IT" sz="2600" dirty="0"/>
              <a:t>Qualunque siano y e x, se y ama x, x è bello</a:t>
            </a:r>
          </a:p>
          <a:p>
            <a:pPr marL="0" indent="0">
              <a:buNone/>
            </a:pPr>
            <a:r>
              <a:rPr lang="it-IT" sz="2600" dirty="0"/>
              <a:t>Qualunque siano y e x, se y ama x, ad y manca la bellezza</a:t>
            </a:r>
          </a:p>
          <a:p>
            <a:pPr marL="0" indent="0">
              <a:buNone/>
            </a:pPr>
            <a:r>
              <a:rPr lang="it-IT" sz="2600" dirty="0"/>
              <a:t>Qualunque sia y, se ad y manca la bellezza y non è bello</a:t>
            </a:r>
          </a:p>
          <a:p>
            <a:pPr marL="0" indent="0">
              <a:buNone/>
            </a:pPr>
            <a:r>
              <a:rPr lang="it-IT" sz="2600" dirty="0"/>
              <a:t>Qualunque sia y, se y ama, y non è bello</a:t>
            </a:r>
          </a:p>
          <a:p>
            <a:pPr marL="0" indent="0">
              <a:buNone/>
            </a:pPr>
            <a:endParaRPr lang="it-IT" sz="2600" dirty="0"/>
          </a:p>
          <a:p>
            <a:pPr marL="0" indent="0">
              <a:buNone/>
            </a:pPr>
            <a:r>
              <a:rPr lang="it-IT" sz="1800" dirty="0"/>
              <a:t>(da M. </a:t>
            </a:r>
            <a:r>
              <a:rPr lang="it-IT" sz="1800" dirty="0" err="1"/>
              <a:t>Nussbaum</a:t>
            </a:r>
            <a:r>
              <a:rPr lang="it-IT" sz="1800" dirty="0"/>
              <a:t>, </a:t>
            </a:r>
            <a:r>
              <a:rPr lang="it-IT" sz="1800" i="1" dirty="0"/>
              <a:t>Il discorso di Alcibiade. Un’interpretazione del Simposio</a:t>
            </a:r>
            <a:r>
              <a:rPr lang="it-IT" sz="1800" dirty="0"/>
              <a:t>, cap. 6 de «La fragilità del bene</a:t>
            </a:r>
            <a:r>
              <a:rPr lang="it-IT" sz="1800"/>
              <a:t>», 1986)</a:t>
            </a:r>
            <a:endParaRPr lang="it-IT" sz="1800" dirty="0"/>
          </a:p>
        </p:txBody>
      </p:sp>
    </p:spTree>
    <p:extLst>
      <p:ext uri="{BB962C8B-B14F-4D97-AF65-F5344CB8AC3E}">
        <p14:creationId xmlns:p14="http://schemas.microsoft.com/office/powerpoint/2010/main" val="58039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313" y="144463"/>
            <a:ext cx="8715375" cy="65405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l" eaLnBrk="1" fontAlgn="auto" hangingPunct="1">
              <a:spcAft>
                <a:spcPts val="0"/>
              </a:spcAft>
              <a:defRPr/>
            </a:pPr>
            <a:r>
              <a:rPr lang="it-IT" b="1" dirty="0"/>
              <a:t>Discorso di Aristofane - II</a:t>
            </a:r>
          </a:p>
        </p:txBody>
      </p:sp>
      <p:sp>
        <p:nvSpPr>
          <p:cNvPr id="3" name="Segnaposto contenuto 2"/>
          <p:cNvSpPr>
            <a:spLocks noGrp="1"/>
          </p:cNvSpPr>
          <p:nvPr>
            <p:ph idx="1"/>
          </p:nvPr>
        </p:nvSpPr>
        <p:spPr>
          <a:xfrm>
            <a:off x="214313" y="928670"/>
            <a:ext cx="8715375" cy="5643580"/>
          </a:xfrm>
        </p:spPr>
        <p:txBody>
          <a:bodyPr rtlCol="0" anchor="ctr">
            <a:normAutofit/>
          </a:bodyPr>
          <a:lstStyle/>
          <a:p>
            <a:pPr marL="342900" lvl="1" indent="-342900">
              <a:lnSpc>
                <a:spcPct val="90000"/>
              </a:lnSpc>
              <a:buFont typeface="Arial" charset="0"/>
              <a:buChar char="•"/>
            </a:pPr>
            <a:r>
              <a:rPr lang="it-IT" sz="2700" dirty="0"/>
              <a:t>Eros è </a:t>
            </a:r>
            <a:r>
              <a:rPr lang="it-IT" sz="2700" b="1" dirty="0"/>
              <a:t>desiderio</a:t>
            </a:r>
            <a:r>
              <a:rPr lang="it-IT" sz="2700" dirty="0"/>
              <a:t>: scaturisce dal fatto che noi manchiamo di qualcosa; la tensione che lo anima è ricerca dell’unità perduta</a:t>
            </a:r>
          </a:p>
          <a:p>
            <a:pPr>
              <a:lnSpc>
                <a:spcPct val="90000"/>
              </a:lnSpc>
              <a:spcBef>
                <a:spcPts val="1800"/>
              </a:spcBef>
            </a:pPr>
            <a:r>
              <a:rPr lang="it-IT" sz="2700" b="1" dirty="0"/>
              <a:t>Conclusione di Aristofane</a:t>
            </a:r>
            <a:r>
              <a:rPr lang="it-IT" sz="2700" dirty="0"/>
              <a:t>:</a:t>
            </a:r>
          </a:p>
          <a:p>
            <a:pPr lvl="1">
              <a:lnSpc>
                <a:spcPct val="90000"/>
              </a:lnSpc>
              <a:spcBef>
                <a:spcPts val="1800"/>
              </a:spcBef>
            </a:pPr>
            <a:r>
              <a:rPr lang="it-IT" dirty="0"/>
              <a:t>Se noi onoreremo gli Dei, potremmo rincontrare la nostra antica metà o almeno un amato che corrisponda alla nostra metà, cioè simile alla nostra natura (il simile cerca il simile) </a:t>
            </a:r>
          </a:p>
          <a:p>
            <a:pPr lvl="1">
              <a:lnSpc>
                <a:spcPct val="90000"/>
              </a:lnSpc>
              <a:spcBef>
                <a:spcPts val="1800"/>
              </a:spcBef>
            </a:pPr>
            <a:r>
              <a:rPr lang="it-IT" dirty="0"/>
              <a:t>Questa è la promessa di Eros e ciò a cui tale Dio è predisposto.</a:t>
            </a:r>
          </a:p>
        </p:txBody>
      </p:sp>
    </p:spTree>
    <p:extLst>
      <p:ext uri="{BB962C8B-B14F-4D97-AF65-F5344CB8AC3E}">
        <p14:creationId xmlns:p14="http://schemas.microsoft.com/office/powerpoint/2010/main" val="357170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43DDE0-4079-BF43-AFFA-DC85FAD7C6F1}"/>
              </a:ext>
            </a:extLst>
          </p:cNvPr>
          <p:cNvSpPr>
            <a:spLocks noGrp="1"/>
          </p:cNvSpPr>
          <p:nvPr>
            <p:ph type="title"/>
          </p:nvPr>
        </p:nvSpPr>
        <p:spPr>
          <a:xfrm>
            <a:off x="489868" y="6648"/>
            <a:ext cx="8229600" cy="994122"/>
          </a:xfrm>
        </p:spPr>
        <p:txBody>
          <a:bodyPr/>
          <a:lstStyle/>
          <a:p>
            <a:r>
              <a:rPr lang="it-IT" b="1" dirty="0"/>
              <a:t>Il valore del mito in Platone</a:t>
            </a:r>
          </a:p>
        </p:txBody>
      </p:sp>
      <p:sp>
        <p:nvSpPr>
          <p:cNvPr id="3" name="Segnaposto contenuto 2">
            <a:extLst>
              <a:ext uri="{FF2B5EF4-FFF2-40B4-BE49-F238E27FC236}">
                <a16:creationId xmlns:a16="http://schemas.microsoft.com/office/drawing/2014/main" id="{29518EEC-E7F7-F544-80FB-A50E4DB7EA85}"/>
              </a:ext>
            </a:extLst>
          </p:cNvPr>
          <p:cNvSpPr>
            <a:spLocks noGrp="1"/>
          </p:cNvSpPr>
          <p:nvPr>
            <p:ph sz="half" idx="1"/>
          </p:nvPr>
        </p:nvSpPr>
        <p:spPr>
          <a:xfrm>
            <a:off x="471240" y="1158546"/>
            <a:ext cx="3884240" cy="4713387"/>
          </a:xfrm>
        </p:spPr>
        <p:txBody>
          <a:bodyPr/>
          <a:lstStyle/>
          <a:p>
            <a:pPr>
              <a:buFontTx/>
              <a:buChar char="-"/>
            </a:pPr>
            <a:r>
              <a:rPr lang="it-IT" dirty="0"/>
              <a:t>Critica alla poesia omerica (</a:t>
            </a:r>
            <a:r>
              <a:rPr lang="it-IT" dirty="0" err="1"/>
              <a:t>mimesis</a:t>
            </a:r>
            <a:r>
              <a:rPr lang="it-IT" dirty="0"/>
              <a:t> di </a:t>
            </a:r>
            <a:r>
              <a:rPr lang="it-IT" dirty="0" err="1"/>
              <a:t>mimesis</a:t>
            </a:r>
            <a:r>
              <a:rPr lang="it-IT" dirty="0"/>
              <a:t>)</a:t>
            </a:r>
          </a:p>
          <a:p>
            <a:pPr>
              <a:buFontTx/>
              <a:buChar char="-"/>
            </a:pPr>
            <a:r>
              <a:rPr lang="it-IT" dirty="0"/>
              <a:t>Mito «produttivo» (a doppia distanza dal vero)</a:t>
            </a:r>
          </a:p>
        </p:txBody>
      </p:sp>
      <p:sp>
        <p:nvSpPr>
          <p:cNvPr id="4" name="Segnaposto contenuto 3">
            <a:extLst>
              <a:ext uri="{FF2B5EF4-FFF2-40B4-BE49-F238E27FC236}">
                <a16:creationId xmlns:a16="http://schemas.microsoft.com/office/drawing/2014/main" id="{5B011CC2-45BC-E747-B0D4-E2C2D39D5E8D}"/>
              </a:ext>
            </a:extLst>
          </p:cNvPr>
          <p:cNvSpPr>
            <a:spLocks noGrp="1"/>
          </p:cNvSpPr>
          <p:nvPr>
            <p:ph sz="half" idx="2"/>
          </p:nvPr>
        </p:nvSpPr>
        <p:spPr>
          <a:xfrm>
            <a:off x="4604668" y="1140414"/>
            <a:ext cx="4038600" cy="4525963"/>
          </a:xfrm>
        </p:spPr>
        <p:txBody>
          <a:bodyPr/>
          <a:lstStyle/>
          <a:p>
            <a:pPr>
              <a:buFontTx/>
              <a:buChar char="-"/>
            </a:pPr>
            <a:r>
              <a:rPr lang="it-IT" dirty="0"/>
              <a:t>Imprescindibilità delle arti musive per la formazione del cittadino della città ideale</a:t>
            </a:r>
          </a:p>
          <a:p>
            <a:pPr>
              <a:buFontTx/>
              <a:buChar char="-"/>
            </a:pPr>
            <a:r>
              <a:rPr lang="it-IT" dirty="0"/>
              <a:t>Mito </a:t>
            </a:r>
            <a:r>
              <a:rPr lang="it-IT" dirty="0" err="1"/>
              <a:t>rammemorativo</a:t>
            </a:r>
            <a:r>
              <a:rPr lang="it-IT" dirty="0"/>
              <a:t>, non produttivo, anamnestico (ritorna alla fonte di un sapere lontano e inaccessibile ai sensi) [discorso di </a:t>
            </a:r>
            <a:r>
              <a:rPr lang="it-IT" dirty="0" err="1"/>
              <a:t>Diotima</a:t>
            </a:r>
            <a:r>
              <a:rPr lang="it-IT" dirty="0"/>
              <a:t>]</a:t>
            </a:r>
          </a:p>
        </p:txBody>
      </p:sp>
    </p:spTree>
    <p:extLst>
      <p:ext uri="{BB962C8B-B14F-4D97-AF65-F5344CB8AC3E}">
        <p14:creationId xmlns:p14="http://schemas.microsoft.com/office/powerpoint/2010/main" val="1152029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A29064AD-7149-F84B-B586-9DCE40217A9A}"/>
              </a:ext>
            </a:extLst>
          </p:cNvPr>
          <p:cNvSpPr>
            <a:spLocks noGrp="1"/>
          </p:cNvSpPr>
          <p:nvPr>
            <p:ph sz="half" idx="2"/>
          </p:nvPr>
        </p:nvSpPr>
        <p:spPr>
          <a:xfrm>
            <a:off x="467544" y="620688"/>
            <a:ext cx="8229600" cy="4525963"/>
          </a:xfrm>
        </p:spPr>
        <p:txBody>
          <a:bodyPr/>
          <a:lstStyle/>
          <a:p>
            <a:pPr>
              <a:buFontTx/>
              <a:buChar char="-"/>
            </a:pPr>
            <a:r>
              <a:rPr lang="it-IT" sz="2300" dirty="0"/>
              <a:t>I miti platonici sono di norma </a:t>
            </a:r>
            <a:r>
              <a:rPr lang="it-IT" sz="2300" b="1" dirty="0"/>
              <a:t>monologici</a:t>
            </a:r>
            <a:r>
              <a:rPr lang="it-IT" sz="2300" dirty="0"/>
              <a:t> (esposte da un unico personaggio, senza che il suo intervento sia interrotto da altri interlocutori)</a:t>
            </a:r>
          </a:p>
          <a:p>
            <a:pPr>
              <a:buFontTx/>
              <a:buChar char="-"/>
            </a:pPr>
            <a:r>
              <a:rPr lang="it-IT" sz="2300" dirty="0"/>
              <a:t>Si richiamano (di norma) a una fonte </a:t>
            </a:r>
            <a:r>
              <a:rPr lang="it-IT" sz="2300" b="1" dirty="0"/>
              <a:t>orale</a:t>
            </a:r>
          </a:p>
          <a:p>
            <a:pPr>
              <a:buFontTx/>
              <a:buChar char="-"/>
            </a:pPr>
            <a:r>
              <a:rPr lang="it-IT" sz="2300" dirty="0"/>
              <a:t>Trattano di oggetti o eventi sottratti alla verifica diretta, o perché collocati in un </a:t>
            </a:r>
            <a:r>
              <a:rPr lang="it-IT" sz="2300" b="1" dirty="0"/>
              <a:t>tempo</a:t>
            </a:r>
            <a:r>
              <a:rPr lang="it-IT" sz="2300" dirty="0"/>
              <a:t> molto lontano o perché collocati in una dimensione </a:t>
            </a:r>
            <a:r>
              <a:rPr lang="it-IT" sz="2300" b="1" dirty="0"/>
              <a:t>spaziale</a:t>
            </a:r>
            <a:r>
              <a:rPr lang="it-IT" sz="2300" dirty="0"/>
              <a:t> a noi inaccessibile («E quando nella narrazione dei racconti di cui parlavamo poco fa, perché non sappiamo il vero circa gli antichi eventi, cerchiamo di approssimare il più possibile la menzogna alla verità, non la rendiamo in questo modo utile?», Rep II 382 d)</a:t>
            </a:r>
          </a:p>
          <a:p>
            <a:pPr>
              <a:buFontTx/>
              <a:buChar char="-"/>
            </a:pPr>
            <a:r>
              <a:rPr lang="it-IT" sz="2300" dirty="0"/>
              <a:t>Funzione </a:t>
            </a:r>
            <a:r>
              <a:rPr lang="it-IT" sz="2300" b="1" dirty="0"/>
              <a:t>psicagogica</a:t>
            </a:r>
            <a:r>
              <a:rPr lang="it-IT" sz="2300" dirty="0"/>
              <a:t>: si rivolge alla parti irrazionali dell’anima per indurle a sottoporsi al comando della ragione (valore delle emozioni e del coinvolgimento, ad esempio da parte dei governanti sui governati, nella città ideale; i miti come patrimonio comune della città)</a:t>
            </a:r>
          </a:p>
        </p:txBody>
      </p:sp>
    </p:spTree>
    <p:extLst>
      <p:ext uri="{BB962C8B-B14F-4D97-AF65-F5344CB8AC3E}">
        <p14:creationId xmlns:p14="http://schemas.microsoft.com/office/powerpoint/2010/main" val="4052077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34560DA-3FAB-6242-80F0-3DEB713520D4}"/>
              </a:ext>
            </a:extLst>
          </p:cNvPr>
          <p:cNvSpPr>
            <a:spLocks noGrp="1"/>
          </p:cNvSpPr>
          <p:nvPr>
            <p:ph sz="half" idx="1"/>
          </p:nvPr>
        </p:nvSpPr>
        <p:spPr>
          <a:xfrm>
            <a:off x="395536" y="620688"/>
            <a:ext cx="8507288" cy="5937523"/>
          </a:xfrm>
        </p:spPr>
        <p:txBody>
          <a:bodyPr/>
          <a:lstStyle/>
          <a:p>
            <a:pPr marL="0" indent="0">
              <a:buNone/>
            </a:pPr>
            <a:r>
              <a:rPr lang="it-IT" sz="2200" dirty="0"/>
              <a:t>«La cosa più importante è cominciare ogni esame prendendo le mosse dal suo principio naturale. Così, dunque, bisogna distinguere tra l’immagine (</a:t>
            </a:r>
            <a:r>
              <a:rPr lang="it-IT" sz="2200" i="1" dirty="0" err="1"/>
              <a:t>eikon</a:t>
            </a:r>
            <a:r>
              <a:rPr lang="it-IT" sz="2200" dirty="0"/>
              <a:t>) e il suo modello (</a:t>
            </a:r>
            <a:r>
              <a:rPr lang="it-IT" sz="2200" i="1" dirty="0" err="1"/>
              <a:t>paradeigma</a:t>
            </a:r>
            <a:r>
              <a:rPr lang="it-IT" sz="2200" dirty="0"/>
              <a:t>), poiché i discorsi sono congeneri a ciò di cui parlano: da un lato, dunque, i discorsi su ciò che è stabile, saldo ed evidente al pensiero, bisogna che siano anch’essi stabili e solidi […]; dall’altro, i discorsi su ciò che imita il modello, e che non è che una sua imitazione, bisogna che siano, rispetto ai primi, verisimili; l’essere è rispetto al divenire nello stesso rapporto in cui è la verità rispetto alla credenza. Se dunque, Socrate, non saremo in grado di proporti, su molti aspetti e riguardo a molte questioni […] sulla generazione dell’universo, dei ragionamenti perfettamente e compiutamente coerenti con se stessi e del tutto esatti, non stupirti; ma se ti presenteranno dei ragionamenti non meno verosimili di altri, dovremo esserne soddisfatti, ricordandoci che io che parlo e voi che siete i miei giudici apparteniamo alla natura umana, sicché, se ci si offre un mito verisimile su questi argomenti, conviene non cercare oltre» </a:t>
            </a:r>
          </a:p>
          <a:p>
            <a:pPr marL="0" indent="0">
              <a:buNone/>
            </a:pPr>
            <a:r>
              <a:rPr lang="it-IT" sz="2200" dirty="0"/>
              <a:t>(</a:t>
            </a:r>
            <a:r>
              <a:rPr lang="it-IT" sz="2200" i="1" dirty="0" err="1"/>
              <a:t>Timeo</a:t>
            </a:r>
            <a:r>
              <a:rPr lang="it-IT" sz="2200" dirty="0"/>
              <a:t>, 29b-d)</a:t>
            </a:r>
          </a:p>
        </p:txBody>
      </p:sp>
    </p:spTree>
    <p:extLst>
      <p:ext uri="{BB962C8B-B14F-4D97-AF65-F5344CB8AC3E}">
        <p14:creationId xmlns:p14="http://schemas.microsoft.com/office/powerpoint/2010/main" val="80382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2" y="108000"/>
            <a:ext cx="8715436" cy="684000"/>
          </a:xfrm>
          <a:solidFill>
            <a:schemeClr val="accent6">
              <a:lumMod val="20000"/>
              <a:lumOff val="80000"/>
            </a:schemeClr>
          </a:solidFill>
          <a:ln>
            <a:no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4000" b="1" dirty="0"/>
              <a:t>Socrate e Agatone</a:t>
            </a:r>
          </a:p>
        </p:txBody>
      </p:sp>
      <p:sp>
        <p:nvSpPr>
          <p:cNvPr id="5" name="Segnaposto contenuto 4"/>
          <p:cNvSpPr>
            <a:spLocks noGrp="1"/>
          </p:cNvSpPr>
          <p:nvPr>
            <p:ph sz="half" idx="1"/>
          </p:nvPr>
        </p:nvSpPr>
        <p:spPr>
          <a:xfrm>
            <a:off x="4283968" y="1080000"/>
            <a:ext cx="4612384" cy="5500726"/>
          </a:xfrm>
        </p:spPr>
        <p:txBody>
          <a:bodyPr/>
          <a:lstStyle/>
          <a:p>
            <a:pPr>
              <a:lnSpc>
                <a:spcPct val="80000"/>
              </a:lnSpc>
              <a:buFontTx/>
              <a:buChar char="-"/>
            </a:pPr>
            <a:r>
              <a:rPr lang="it-IT" sz="2000" dirty="0"/>
              <a:t>Critica all’idea del sapere come qualcosa di «fisico», precostituito, che dato una volta per tutte è possibile travasare/tramandare da uno all’altro</a:t>
            </a:r>
          </a:p>
          <a:p>
            <a:pPr>
              <a:lnSpc>
                <a:spcPct val="80000"/>
              </a:lnSpc>
              <a:buFontTx/>
              <a:buChar char="-"/>
            </a:pPr>
            <a:endParaRPr lang="it-IT" sz="2000" dirty="0"/>
          </a:p>
          <a:p>
            <a:pPr>
              <a:lnSpc>
                <a:spcPct val="80000"/>
              </a:lnSpc>
              <a:buFontTx/>
              <a:buChar char="-"/>
            </a:pPr>
            <a:r>
              <a:rPr lang="it-IT" sz="2000" dirty="0"/>
              <a:t>Poesia e filosofia: prodromi dello «scontro» (</a:t>
            </a:r>
            <a:r>
              <a:rPr lang="it-IT" sz="2000" i="1" dirty="0"/>
              <a:t>L’antico dissidio</a:t>
            </a:r>
            <a:r>
              <a:rPr lang="it-IT" sz="2000" dirty="0"/>
              <a:t>)</a:t>
            </a:r>
          </a:p>
          <a:p>
            <a:pPr marL="0" indent="0">
              <a:buNone/>
            </a:pPr>
            <a:r>
              <a:rPr lang="it-IT" sz="2000" dirty="0"/>
              <a:t>Chiede a Socrate di sedersi accanto a lui, pensa che la sapienza possa essere ricevuta da fuori</a:t>
            </a:r>
          </a:p>
          <a:p>
            <a:pPr marL="0" indent="0">
              <a:buNone/>
            </a:pPr>
            <a:endParaRPr lang="it-IT" sz="2000" dirty="0"/>
          </a:p>
          <a:p>
            <a:pPr marL="0" indent="0">
              <a:buNone/>
            </a:pPr>
            <a:r>
              <a:rPr lang="it-IT" sz="2000" dirty="0"/>
              <a:t>Contro-modello emblematico del modello di discorso </a:t>
            </a:r>
            <a:r>
              <a:rPr lang="it-IT" sz="2000" b="1" dirty="0"/>
              <a:t>veritativo</a:t>
            </a:r>
            <a:r>
              <a:rPr lang="it-IT" sz="2000" dirty="0"/>
              <a:t> che fa in seguito Socrate</a:t>
            </a:r>
          </a:p>
        </p:txBody>
      </p:sp>
      <p:sp>
        <p:nvSpPr>
          <p:cNvPr id="4" name="Segnaposto contenuto 3"/>
          <p:cNvSpPr>
            <a:spLocks noGrp="1"/>
          </p:cNvSpPr>
          <p:nvPr>
            <p:ph sz="half" idx="2"/>
          </p:nvPr>
        </p:nvSpPr>
        <p:spPr>
          <a:xfrm>
            <a:off x="467544" y="1080000"/>
            <a:ext cx="3133582" cy="4303220"/>
          </a:xfrm>
          <a:solidFill>
            <a:schemeClr val="bg1"/>
          </a:solidFill>
        </p:spPr>
        <p:txBody>
          <a:bodyPr>
            <a:normAutofit fontScale="62500" lnSpcReduction="20000"/>
          </a:bodyPr>
          <a:lstStyle/>
          <a:p>
            <a:pPr marL="72000" indent="-72000">
              <a:buNone/>
            </a:pPr>
            <a:r>
              <a:rPr lang="it-IT" sz="2600" dirty="0"/>
              <a:t>“Sarebbe davvero bello, </a:t>
            </a:r>
            <a:r>
              <a:rPr lang="it-IT" sz="2600" dirty="0" err="1"/>
              <a:t>Agatone</a:t>
            </a:r>
            <a:r>
              <a:rPr lang="it-IT" sz="2600" dirty="0"/>
              <a:t>, se la sapienza fosse in grado di scorrere dal più pieno al più vuoto di noi, quando ci accostiamo l’uno all’altro, come l’acqua che scorre nelle coppe attraverso un filo di lana da quella più piena a quella più vuota. E se anche per la sapienza fosse così, io apprezzerei molto lo stare sdraiato accanto a te, perché sono convinto che sarei riempito da te di copiosa e bella sapienza. La mia infatti sarebbe di poco conto, o anche discutibile, simile a sogno; la tua invece è splendente e in notevole accrescimento”</a:t>
            </a:r>
          </a:p>
          <a:p>
            <a:pPr marL="72000" indent="-72000" algn="r">
              <a:buNone/>
            </a:pPr>
            <a:r>
              <a:rPr lang="it-IT" sz="1900" b="1" dirty="0"/>
              <a:t>Platone, </a:t>
            </a:r>
            <a:r>
              <a:rPr lang="it-IT" sz="1900" b="1" i="1" dirty="0"/>
              <a:t>Simposio</a:t>
            </a:r>
            <a:r>
              <a:rPr lang="it-IT" sz="1900" b="1" dirty="0"/>
              <a:t>, cit., p 65-67 [175 D-E]</a:t>
            </a:r>
          </a:p>
        </p:txBody>
      </p:sp>
    </p:spTree>
    <p:extLst>
      <p:ext uri="{BB962C8B-B14F-4D97-AF65-F5344CB8AC3E}">
        <p14:creationId xmlns:p14="http://schemas.microsoft.com/office/powerpoint/2010/main" val="867312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EBF1B4F-A5CF-9142-AAEE-E539D9099E62}"/>
              </a:ext>
            </a:extLst>
          </p:cNvPr>
          <p:cNvSpPr>
            <a:spLocks noGrp="1"/>
          </p:cNvSpPr>
          <p:nvPr>
            <p:ph idx="1"/>
          </p:nvPr>
        </p:nvSpPr>
        <p:spPr>
          <a:xfrm>
            <a:off x="457200" y="1600200"/>
            <a:ext cx="8229600" cy="5429200"/>
          </a:xfrm>
        </p:spPr>
        <p:txBody>
          <a:bodyPr/>
          <a:lstStyle/>
          <a:p>
            <a:pPr marL="0" indent="0">
              <a:buNone/>
            </a:pPr>
            <a:r>
              <a:rPr lang="it-IT" sz="2800" dirty="0"/>
              <a:t>Stile tragico di Agatone: </a:t>
            </a:r>
            <a:r>
              <a:rPr lang="it-IT" sz="2800" dirty="0" err="1"/>
              <a:t>gorgiano</a:t>
            </a:r>
            <a:endParaRPr lang="it-IT" sz="2800" dirty="0"/>
          </a:p>
          <a:p>
            <a:pPr marL="0" indent="0">
              <a:buNone/>
            </a:pPr>
            <a:r>
              <a:rPr lang="it-IT" sz="2800" dirty="0"/>
              <a:t>Cfr. Aristotele, </a:t>
            </a:r>
            <a:r>
              <a:rPr lang="it-IT" sz="2800" i="1" dirty="0"/>
              <a:t>Retorica</a:t>
            </a:r>
            <a:r>
              <a:rPr lang="it-IT" sz="2800" dirty="0"/>
              <a:t>: III, I, 1404 a 14-36; III, 3, 1406 b 5-19; III, 17 1418 a 33-37</a:t>
            </a:r>
          </a:p>
          <a:p>
            <a:pPr marL="0" indent="0">
              <a:buNone/>
            </a:pPr>
            <a:endParaRPr lang="it-IT" sz="2800" dirty="0"/>
          </a:p>
          <a:p>
            <a:pPr marL="0" indent="0">
              <a:buNone/>
            </a:pPr>
            <a:r>
              <a:rPr lang="it-IT" sz="2800" dirty="0"/>
              <a:t>Stile </a:t>
            </a:r>
            <a:r>
              <a:rPr lang="it-IT" sz="2800" dirty="0" err="1"/>
              <a:t>gorgiano</a:t>
            </a:r>
            <a:r>
              <a:rPr lang="it-IT" sz="2800" dirty="0"/>
              <a:t>: ricchi elogi e metafore, tono eccessivamente aulico; lo stesso che si ritrova nel discorso di Agatone (specialmente nella parte finale)</a:t>
            </a:r>
          </a:p>
          <a:p>
            <a:pPr marL="0" indent="0">
              <a:buNone/>
            </a:pPr>
            <a:endParaRPr lang="it-IT" dirty="0"/>
          </a:p>
          <a:p>
            <a:pPr marL="0" indent="0">
              <a:buNone/>
            </a:pPr>
            <a:endParaRPr lang="it-IT" dirty="0"/>
          </a:p>
        </p:txBody>
      </p:sp>
      <p:sp>
        <p:nvSpPr>
          <p:cNvPr id="4" name="Titolo 1">
            <a:extLst>
              <a:ext uri="{FF2B5EF4-FFF2-40B4-BE49-F238E27FC236}">
                <a16:creationId xmlns:a16="http://schemas.microsoft.com/office/drawing/2014/main" id="{439509B5-B7FC-9041-B541-39FC3BAC1BB0}"/>
              </a:ext>
            </a:extLst>
          </p:cNvPr>
          <p:cNvSpPr txBox="1">
            <a:spLocks/>
          </p:cNvSpPr>
          <p:nvPr/>
        </p:nvSpPr>
        <p:spPr bwMode="auto">
          <a:xfrm>
            <a:off x="485180" y="274638"/>
            <a:ext cx="8229600" cy="1143000"/>
          </a:xfrm>
          <a:prstGeom prst="rect">
            <a:avLst/>
          </a:prstGeom>
          <a:ln w="9525" cap="flat" cmpd="sng" algn="ctr">
            <a:solidFill>
              <a:schemeClr val="accent6">
                <a:shade val="95000"/>
                <a:satMod val="105000"/>
              </a:schemeClr>
            </a:solidFill>
            <a:prstDash val="solid"/>
            <a:miter lim="800000"/>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dk1"/>
                </a:solidFill>
                <a:latin typeface="+mn-lt"/>
                <a:ea typeface="+mn-ea"/>
                <a:cs typeface="+mn-cs"/>
              </a:defRPr>
            </a:lvl1pPr>
            <a:lvl2pPr algn="ctr" rtl="0" eaLnBrk="0" fontAlgn="base" hangingPunct="0">
              <a:spcBef>
                <a:spcPct val="0"/>
              </a:spcBef>
              <a:spcAft>
                <a:spcPct val="0"/>
              </a:spcAft>
              <a:defRPr sz="4400">
                <a:solidFill>
                  <a:schemeClr val="dk1"/>
                </a:solidFill>
                <a:latin typeface="+mn-lt"/>
                <a:ea typeface="+mn-ea"/>
                <a:cs typeface="+mn-cs"/>
              </a:defRPr>
            </a:lvl2pPr>
            <a:lvl3pPr algn="ctr" rtl="0" eaLnBrk="0" fontAlgn="base" hangingPunct="0">
              <a:spcBef>
                <a:spcPct val="0"/>
              </a:spcBef>
              <a:spcAft>
                <a:spcPct val="0"/>
              </a:spcAft>
              <a:defRPr sz="4400">
                <a:solidFill>
                  <a:schemeClr val="dk1"/>
                </a:solidFill>
                <a:latin typeface="+mn-lt"/>
                <a:ea typeface="+mn-ea"/>
                <a:cs typeface="+mn-cs"/>
              </a:defRPr>
            </a:lvl3pPr>
            <a:lvl4pPr algn="ctr" rtl="0" eaLnBrk="0" fontAlgn="base" hangingPunct="0">
              <a:spcBef>
                <a:spcPct val="0"/>
              </a:spcBef>
              <a:spcAft>
                <a:spcPct val="0"/>
              </a:spcAft>
              <a:defRPr sz="4400">
                <a:solidFill>
                  <a:schemeClr val="dk1"/>
                </a:solidFill>
                <a:latin typeface="+mn-lt"/>
                <a:ea typeface="+mn-ea"/>
                <a:cs typeface="+mn-cs"/>
              </a:defRPr>
            </a:lvl4pPr>
            <a:lvl5pPr algn="ctr" rtl="0" eaLnBrk="0" fontAlgn="base" hangingPunct="0">
              <a:spcBef>
                <a:spcPct val="0"/>
              </a:spcBef>
              <a:spcAft>
                <a:spcPct val="0"/>
              </a:spcAft>
              <a:defRPr sz="4400">
                <a:solidFill>
                  <a:schemeClr val="dk1"/>
                </a:solidFill>
                <a:latin typeface="+mn-lt"/>
                <a:ea typeface="+mn-ea"/>
                <a:cs typeface="+mn-cs"/>
              </a:defRPr>
            </a:lvl5pPr>
            <a:lvl6pPr marL="457200" algn="ctr" rtl="0" fontAlgn="base">
              <a:spcBef>
                <a:spcPct val="0"/>
              </a:spcBef>
              <a:spcAft>
                <a:spcPct val="0"/>
              </a:spcAft>
              <a:defRPr sz="4400">
                <a:solidFill>
                  <a:schemeClr val="dk1"/>
                </a:solidFill>
                <a:latin typeface="+mn-lt"/>
                <a:ea typeface="+mn-ea"/>
                <a:cs typeface="+mn-cs"/>
              </a:defRPr>
            </a:lvl6pPr>
            <a:lvl7pPr marL="914400" algn="ctr" rtl="0" fontAlgn="base">
              <a:spcBef>
                <a:spcPct val="0"/>
              </a:spcBef>
              <a:spcAft>
                <a:spcPct val="0"/>
              </a:spcAft>
              <a:defRPr sz="4400">
                <a:solidFill>
                  <a:schemeClr val="dk1"/>
                </a:solidFill>
                <a:latin typeface="+mn-lt"/>
                <a:ea typeface="+mn-ea"/>
                <a:cs typeface="+mn-cs"/>
              </a:defRPr>
            </a:lvl7pPr>
            <a:lvl8pPr marL="1371600" algn="ctr" rtl="0" fontAlgn="base">
              <a:spcBef>
                <a:spcPct val="0"/>
              </a:spcBef>
              <a:spcAft>
                <a:spcPct val="0"/>
              </a:spcAft>
              <a:defRPr sz="4400">
                <a:solidFill>
                  <a:schemeClr val="dk1"/>
                </a:solidFill>
                <a:latin typeface="+mn-lt"/>
                <a:ea typeface="+mn-ea"/>
                <a:cs typeface="+mn-cs"/>
              </a:defRPr>
            </a:lvl8pPr>
            <a:lvl9pPr marL="1828800" algn="ctr" rtl="0" fontAlgn="base">
              <a:spcBef>
                <a:spcPct val="0"/>
              </a:spcBef>
              <a:spcAft>
                <a:spcPct val="0"/>
              </a:spcAft>
              <a:defRPr sz="4400">
                <a:solidFill>
                  <a:schemeClr val="dk1"/>
                </a:solidFill>
                <a:latin typeface="+mn-lt"/>
                <a:ea typeface="+mn-ea"/>
                <a:cs typeface="+mn-cs"/>
              </a:defRPr>
            </a:lvl9pPr>
          </a:lstStyle>
          <a:p>
            <a:pPr algn="l" eaLnBrk="1" fontAlgn="auto" hangingPunct="1">
              <a:spcAft>
                <a:spcPts val="0"/>
              </a:spcAft>
              <a:defRPr/>
            </a:pPr>
            <a:r>
              <a:rPr lang="it-IT" b="1" dirty="0"/>
              <a:t>Discorso di Agatone</a:t>
            </a:r>
          </a:p>
        </p:txBody>
      </p:sp>
    </p:spTree>
    <p:extLst>
      <p:ext uri="{BB962C8B-B14F-4D97-AF65-F5344CB8AC3E}">
        <p14:creationId xmlns:p14="http://schemas.microsoft.com/office/powerpoint/2010/main" val="292081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txBody>
          <a:bodyPr rtlCol="0">
            <a:normAutofit fontScale="90000"/>
          </a:bodyPr>
          <a:lstStyle/>
          <a:p>
            <a:pPr fontAlgn="auto">
              <a:spcAft>
                <a:spcPts val="0"/>
              </a:spcAft>
              <a:defRPr/>
            </a:pPr>
            <a:r>
              <a:rPr lang="it-IT" dirty="0"/>
              <a:t>Qual è il modo di fare un discorso</a:t>
            </a:r>
          </a:p>
        </p:txBody>
      </p:sp>
      <p:sp>
        <p:nvSpPr>
          <p:cNvPr id="3" name="Segnaposto contenuto 2"/>
          <p:cNvSpPr>
            <a:spLocks noGrp="1"/>
          </p:cNvSpPr>
          <p:nvPr>
            <p:ph sz="half" idx="1"/>
          </p:nvPr>
        </p:nvSpPr>
        <p:spPr>
          <a:xfrm>
            <a:off x="214313" y="1071563"/>
            <a:ext cx="4281487" cy="5572125"/>
          </a:xfrm>
          <a:solidFill>
            <a:schemeClr val="bg1"/>
          </a:solidFill>
        </p:spPr>
        <p:txBody>
          <a:bodyPr rtlCol="0" anchor="ctr">
            <a:normAutofit fontScale="62500" lnSpcReduction="20000"/>
          </a:bodyPr>
          <a:lstStyle/>
          <a:p>
            <a:pPr marL="504000" indent="-514350" fontAlgn="auto">
              <a:spcBef>
                <a:spcPts val="3432"/>
              </a:spcBef>
              <a:spcAft>
                <a:spcPts val="0"/>
              </a:spcAft>
              <a:buFont typeface="Arial" pitchFamily="34" charset="0"/>
              <a:buAutoNum type="alphaUcParenBoth"/>
              <a:defRPr/>
            </a:pPr>
            <a:r>
              <a:rPr lang="it-IT" dirty="0"/>
              <a:t>“Io desidero prima dirvi com'è che intendo impostare il mio discorso, dopo entrerò nel vivo della questione”. </a:t>
            </a:r>
          </a:p>
          <a:p>
            <a:pPr marL="504000" indent="-514350" fontAlgn="auto">
              <a:spcBef>
                <a:spcPts val="3432"/>
              </a:spcBef>
              <a:spcAft>
                <a:spcPts val="0"/>
              </a:spcAft>
              <a:buFont typeface="Arial" pitchFamily="34" charset="0"/>
              <a:buAutoNum type="alphaUcParenBoth"/>
              <a:defRPr/>
            </a:pPr>
            <a:r>
              <a:rPr lang="it-IT" dirty="0"/>
              <a:t>“A me pare che tutti quelli che hanno parlato finora non abbiano celebrato il dio ma soltanto posto l'accento su quanto gli uomini siano felici per quei beni di cui, appunto, quel dio è la causa; nessuno ha detto chi sia propriamente costui che ci offre tutti questi beni”. </a:t>
            </a:r>
          </a:p>
          <a:p>
            <a:pPr marL="504000" indent="-514350" fontAlgn="auto">
              <a:spcBef>
                <a:spcPts val="3432"/>
              </a:spcBef>
              <a:spcAft>
                <a:spcPts val="0"/>
              </a:spcAft>
              <a:buFont typeface="Arial" pitchFamily="34" charset="0"/>
              <a:buAutoNum type="alphaUcParenBoth"/>
              <a:defRPr/>
            </a:pPr>
            <a:r>
              <a:rPr lang="it-IT" dirty="0"/>
              <a:t>Orbene, l'unico metodo giusto per far qualsiasi elogio, di qualunque cosa, è quello di illustrare prima chi sia, in effetti, quello di cui si parla e poi di quali beni sia la causa. Ecco perché noi dobbiamo prima lodare Amore per quel che egli è, poi per i doni che ci reca”.</a:t>
            </a:r>
          </a:p>
        </p:txBody>
      </p:sp>
      <p:sp>
        <p:nvSpPr>
          <p:cNvPr id="4" name="Segnaposto contenuto 3"/>
          <p:cNvSpPr>
            <a:spLocks noGrp="1"/>
          </p:cNvSpPr>
          <p:nvPr>
            <p:ph sz="half" idx="2"/>
          </p:nvPr>
        </p:nvSpPr>
        <p:spPr>
          <a:xfrm>
            <a:off x="4648200" y="1071563"/>
            <a:ext cx="4281488" cy="5572125"/>
          </a:xfrm>
        </p:spPr>
        <p:txBody>
          <a:bodyPr rtlCol="0" anchor="t">
            <a:normAutofit fontScale="62500" lnSpcReduction="20000"/>
          </a:bodyPr>
          <a:lstStyle/>
          <a:p>
            <a:pPr marL="514350" indent="-514350" fontAlgn="auto">
              <a:spcBef>
                <a:spcPts val="600"/>
              </a:spcBef>
              <a:spcAft>
                <a:spcPts val="0"/>
              </a:spcAft>
              <a:buFont typeface="+mj-lt"/>
              <a:buAutoNum type="arabicPeriod"/>
              <a:defRPr/>
            </a:pPr>
            <a:r>
              <a:rPr lang="it-IT" dirty="0"/>
              <a:t>Agatone pone il problema di </a:t>
            </a:r>
            <a:r>
              <a:rPr lang="it-IT" b="1" dirty="0"/>
              <a:t>come</a:t>
            </a:r>
            <a:r>
              <a:rPr lang="it-IT" dirty="0"/>
              <a:t> deve essere fatto un discorso (riflessione sul metodo) </a:t>
            </a:r>
          </a:p>
          <a:p>
            <a:pPr marL="514350" indent="-514350" fontAlgn="auto">
              <a:spcBef>
                <a:spcPts val="6000"/>
              </a:spcBef>
              <a:spcAft>
                <a:spcPts val="0"/>
              </a:spcAft>
              <a:buFont typeface="+mj-lt"/>
              <a:buAutoNum type="arabicPeriod" startAt="2"/>
              <a:defRPr/>
            </a:pPr>
            <a:r>
              <a:rPr lang="it-IT" dirty="0"/>
              <a:t>Tutti gli intervenuti hanno parlato degli effetti di Eros ma non </a:t>
            </a:r>
            <a:r>
              <a:rPr lang="it-IT" b="1" dirty="0"/>
              <a:t>dell’essere di Eros</a:t>
            </a:r>
            <a:endParaRPr lang="it-IT" b="1" dirty="0">
              <a:solidFill>
                <a:schemeClr val="bg1"/>
              </a:solidFill>
            </a:endParaRPr>
          </a:p>
          <a:p>
            <a:pPr marL="514350" indent="-514350" fontAlgn="auto">
              <a:spcBef>
                <a:spcPts val="12000"/>
              </a:spcBef>
              <a:spcAft>
                <a:spcPts val="0"/>
              </a:spcAft>
              <a:buFont typeface="+mj-lt"/>
              <a:buAutoNum type="arabicPeriod" startAt="2"/>
              <a:defRPr/>
            </a:pPr>
            <a:r>
              <a:rPr lang="it-IT" dirty="0"/>
              <a:t>Bisogna invece andare </a:t>
            </a:r>
            <a:r>
              <a:rPr lang="it-IT" b="1" dirty="0"/>
              <a:t>dagli effetti alle cause </a:t>
            </a:r>
            <a:r>
              <a:rPr lang="it-IT" dirty="0">
                <a:latin typeface="Arial"/>
                <a:cs typeface="Arial"/>
              </a:rPr>
              <a:t>→ </a:t>
            </a:r>
            <a:r>
              <a:rPr lang="it-IT" dirty="0"/>
              <a:t>esporre l’essere delle cose stesse significa governare il rapporto tra causa ed effetto</a:t>
            </a:r>
            <a:endParaRPr lang="it-IT" dirty="0">
              <a:solidFill>
                <a:schemeClr val="accent6">
                  <a:lumMod val="60000"/>
                  <a:lumOff val="40000"/>
                </a:schemeClr>
              </a:solidFill>
            </a:endParaRPr>
          </a:p>
        </p:txBody>
      </p:sp>
      <p:sp>
        <p:nvSpPr>
          <p:cNvPr id="5" name="Titolo 1"/>
          <p:cNvSpPr txBox="1">
            <a:spLocks/>
          </p:cNvSpPr>
          <p:nvPr/>
        </p:nvSpPr>
        <p:spPr>
          <a:xfrm>
            <a:off x="214282" y="108000"/>
            <a:ext cx="8715436" cy="792000"/>
          </a:xfrm>
          <a:prstGeom prst="rect">
            <a:avLst/>
          </a:prstGeom>
          <a:solidFill>
            <a:schemeClr val="accent6">
              <a:lumMod val="20000"/>
              <a:lumOff val="80000"/>
            </a:schemeClr>
          </a:solidFill>
          <a:effectLst>
            <a:innerShdw blurRad="63500" dist="50800" dir="2700000">
              <a:prstClr val="black">
                <a:alpha val="50000"/>
              </a:prstClr>
            </a:innerShdw>
          </a:effectLst>
        </p:spPr>
        <p:txBody>
          <a:bodyPr anchor="ctr">
            <a:normAutofit fontScale="82500" lnSpcReduction="20000"/>
          </a:bodyPr>
          <a:lstStyle/>
          <a:p>
            <a:pPr marL="742950" indent="-742950" algn="ctr" fontAlgn="auto">
              <a:spcAft>
                <a:spcPts val="0"/>
              </a:spcAft>
              <a:defRPr/>
            </a:pPr>
            <a:r>
              <a:rPr lang="it-IT" sz="4400" b="1" dirty="0">
                <a:latin typeface="+mn-lt"/>
              </a:rPr>
              <a:t>Qual è il modo di fare un discorso</a:t>
            </a:r>
          </a:p>
          <a:p>
            <a:pPr marL="742950" indent="-742950" algn="ctr" fontAlgn="auto">
              <a:spcAft>
                <a:spcPts val="0"/>
              </a:spcAft>
              <a:defRPr/>
            </a:pPr>
            <a:r>
              <a:rPr lang="it-IT" sz="2200" b="1" dirty="0">
                <a:latin typeface="+mn-lt"/>
              </a:rPr>
              <a:t>Platone, </a:t>
            </a:r>
            <a:r>
              <a:rPr lang="it-IT" sz="2200" b="1" i="1" dirty="0">
                <a:latin typeface="+mn-lt"/>
              </a:rPr>
              <a:t>Simposio</a:t>
            </a:r>
            <a:r>
              <a:rPr lang="it-IT" sz="2200" b="1" dirty="0">
                <a:latin typeface="+mn-lt"/>
              </a:rPr>
              <a:t>, 194 E, 195 A</a:t>
            </a:r>
          </a:p>
        </p:txBody>
      </p:sp>
      <p:sp>
        <p:nvSpPr>
          <p:cNvPr id="9" name="Rettangolo 8"/>
          <p:cNvSpPr/>
          <p:nvPr/>
        </p:nvSpPr>
        <p:spPr>
          <a:xfrm>
            <a:off x="214313" y="1071563"/>
            <a:ext cx="8715375" cy="1143000"/>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10" name="Rettangolo 9"/>
          <p:cNvSpPr/>
          <p:nvPr/>
        </p:nvSpPr>
        <p:spPr>
          <a:xfrm>
            <a:off x="214313" y="2214563"/>
            <a:ext cx="8715375" cy="2214562"/>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11" name="Rettangolo 10"/>
          <p:cNvSpPr/>
          <p:nvPr/>
        </p:nvSpPr>
        <p:spPr>
          <a:xfrm>
            <a:off x="214313" y="4429125"/>
            <a:ext cx="8715375" cy="2214563"/>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txBody>
          <a:bodyPr rtlCol="0">
            <a:normAutofit fontScale="90000"/>
          </a:bodyPr>
          <a:lstStyle/>
          <a:p>
            <a:pPr fontAlgn="auto">
              <a:spcAft>
                <a:spcPts val="0"/>
              </a:spcAft>
              <a:defRPr/>
            </a:pPr>
            <a:r>
              <a:rPr lang="it-IT" dirty="0"/>
              <a:t>Qual è il modo di fare un discorso</a:t>
            </a:r>
          </a:p>
        </p:txBody>
      </p:sp>
      <p:sp>
        <p:nvSpPr>
          <p:cNvPr id="7171" name="Segnaposto contenuto 2"/>
          <p:cNvSpPr>
            <a:spLocks noGrp="1"/>
          </p:cNvSpPr>
          <p:nvPr>
            <p:ph sz="half" idx="1"/>
          </p:nvPr>
        </p:nvSpPr>
        <p:spPr>
          <a:xfrm>
            <a:off x="241325" y="1071563"/>
            <a:ext cx="8715375" cy="5572125"/>
          </a:xfrm>
        </p:spPr>
        <p:txBody>
          <a:bodyPr/>
          <a:lstStyle/>
          <a:p>
            <a:pPr marL="0" indent="0">
              <a:buFont typeface="Arial" charset="0"/>
              <a:buNone/>
            </a:pPr>
            <a:r>
              <a:rPr lang="it-IT" dirty="0"/>
              <a:t>È il dio più felice perché è quello più bello e più buono</a:t>
            </a:r>
          </a:p>
          <a:p>
            <a:pPr marL="0" indent="0">
              <a:buFont typeface="Arial" charset="0"/>
              <a:buNone/>
            </a:pPr>
            <a:r>
              <a:rPr lang="it-IT" dirty="0"/>
              <a:t>       							</a:t>
            </a:r>
          </a:p>
        </p:txBody>
      </p:sp>
      <p:sp>
        <p:nvSpPr>
          <p:cNvPr id="16" name="Segnaposto contenuto 2"/>
          <p:cNvSpPr>
            <a:spLocks noGrp="1"/>
          </p:cNvSpPr>
          <p:nvPr>
            <p:ph sz="half" idx="2"/>
          </p:nvPr>
        </p:nvSpPr>
        <p:spPr>
          <a:xfrm>
            <a:off x="214313" y="5429250"/>
            <a:ext cx="8715375" cy="1214438"/>
          </a:xfrm>
          <a:ln w="38100">
            <a:solidFill>
              <a:schemeClr val="accent1"/>
            </a:solidFill>
          </a:ln>
        </p:spPr>
        <p:txBody>
          <a:bodyPr rtlCol="0" anchor="ctr">
            <a:normAutofit fontScale="25000" lnSpcReduction="20000"/>
          </a:bodyPr>
          <a:lstStyle/>
          <a:p>
            <a:pPr marL="0" indent="0" fontAlgn="auto">
              <a:spcAft>
                <a:spcPts val="0"/>
              </a:spcAft>
              <a:buFont typeface="Arial" pitchFamily="34" charset="0"/>
              <a:buNone/>
              <a:defRPr/>
            </a:pPr>
            <a:r>
              <a:rPr lang="it-IT" sz="9600" dirty="0"/>
              <a:t>In quanto giovane, Eros è </a:t>
            </a:r>
            <a:r>
              <a:rPr lang="it-IT" sz="9600" b="1" dirty="0"/>
              <a:t>delicato</a:t>
            </a:r>
            <a:r>
              <a:rPr lang="it-IT" sz="9600" dirty="0"/>
              <a:t> e </a:t>
            </a:r>
            <a:r>
              <a:rPr lang="it-IT" sz="9600" b="1" dirty="0"/>
              <a:t>flessuoso</a:t>
            </a:r>
            <a:r>
              <a:rPr lang="it-IT" sz="9600" dirty="0"/>
              <a:t> (se fosse rigido non si potrebbe insinuare in tutto ciò che è</a:t>
            </a:r>
            <a:r>
              <a:rPr lang="it-IT" sz="9600" dirty="0">
                <a:cs typeface="Arial"/>
              </a:rPr>
              <a:t>)</a:t>
            </a:r>
            <a:endParaRPr lang="it-IT" sz="2400" dirty="0"/>
          </a:p>
          <a:p>
            <a:pPr marL="0" indent="0" fontAlgn="auto">
              <a:spcAft>
                <a:spcPts val="0"/>
              </a:spcAft>
              <a:buFont typeface="Arial" pitchFamily="34" charset="0"/>
              <a:buNone/>
              <a:defRPr/>
            </a:pPr>
            <a:r>
              <a:rPr lang="it-IT" dirty="0"/>
              <a:t>       							</a:t>
            </a:r>
          </a:p>
        </p:txBody>
      </p:sp>
      <p:sp>
        <p:nvSpPr>
          <p:cNvPr id="5" name="Titolo 1"/>
          <p:cNvSpPr txBox="1">
            <a:spLocks/>
          </p:cNvSpPr>
          <p:nvPr/>
        </p:nvSpPr>
        <p:spPr>
          <a:xfrm>
            <a:off x="214282" y="214290"/>
            <a:ext cx="8715436" cy="725470"/>
          </a:xfrm>
          <a:prstGeom prst="rect">
            <a:avLst/>
          </a:prstGeom>
          <a:solidFill>
            <a:schemeClr val="accent6">
              <a:lumMod val="20000"/>
              <a:lumOff val="80000"/>
            </a:schemeClr>
          </a:solidFill>
          <a:effectLst>
            <a:innerShdw blurRad="63500" dist="50800" dir="2700000">
              <a:prstClr val="black">
                <a:alpha val="50000"/>
              </a:prstClr>
            </a:innerShdw>
          </a:effectLst>
        </p:spPr>
        <p:txBody>
          <a:bodyPr anchor="ctr">
            <a:normAutofit fontScale="97500" lnSpcReduction="10000"/>
          </a:bodyPr>
          <a:lstStyle/>
          <a:p>
            <a:pPr algn="ctr" fontAlgn="auto">
              <a:spcAft>
                <a:spcPts val="0"/>
              </a:spcAft>
              <a:defRPr/>
            </a:pPr>
            <a:r>
              <a:rPr lang="it-IT" sz="4400" b="1" dirty="0">
                <a:latin typeface="+mj-lt"/>
                <a:ea typeface="+mj-ea"/>
                <a:cs typeface="+mj-cs"/>
              </a:rPr>
              <a:t>Caratteri di </a:t>
            </a:r>
            <a:r>
              <a:rPr lang="it-IT" sz="4400" b="1" i="1" dirty="0">
                <a:latin typeface="+mj-lt"/>
                <a:ea typeface="+mj-ea"/>
                <a:cs typeface="+mj-cs"/>
              </a:rPr>
              <a:t>Eros</a:t>
            </a:r>
            <a:endParaRPr lang="it-IT" sz="4400" b="1" dirty="0">
              <a:latin typeface="+mj-lt"/>
              <a:ea typeface="+mj-ea"/>
              <a:cs typeface="+mj-cs"/>
            </a:endParaRPr>
          </a:p>
        </p:txBody>
      </p:sp>
      <p:sp>
        <p:nvSpPr>
          <p:cNvPr id="7" name="Rettangolo 6"/>
          <p:cNvSpPr/>
          <p:nvPr/>
        </p:nvSpPr>
        <p:spPr>
          <a:xfrm>
            <a:off x="5072063" y="1071563"/>
            <a:ext cx="1372145" cy="5000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7176" name="CasellaDiTesto 9"/>
          <p:cNvSpPr txBox="1">
            <a:spLocks noChangeArrowheads="1"/>
          </p:cNvSpPr>
          <p:nvPr/>
        </p:nvSpPr>
        <p:spPr bwMode="auto">
          <a:xfrm>
            <a:off x="214313" y="1955800"/>
            <a:ext cx="6072187" cy="2758897"/>
          </a:xfrm>
          <a:prstGeom prst="rect">
            <a:avLst/>
          </a:prstGeom>
          <a:noFill/>
          <a:ln w="38100">
            <a:solidFill>
              <a:schemeClr val="accent1"/>
            </a:solidFill>
            <a:miter lim="800000"/>
            <a:headEnd/>
            <a:tailEnd/>
          </a:ln>
        </p:spPr>
        <p:txBody>
          <a:bodyPr>
            <a:spAutoFit/>
          </a:bodyPr>
          <a:lstStyle/>
          <a:p>
            <a:pPr>
              <a:lnSpc>
                <a:spcPct val="80000"/>
              </a:lnSpc>
            </a:pPr>
            <a:r>
              <a:rPr lang="it-IT" sz="2400" dirty="0">
                <a:latin typeface="Calibri" pitchFamily="34" charset="0"/>
              </a:rPr>
              <a:t>È il più bello perché è </a:t>
            </a:r>
            <a:r>
              <a:rPr lang="it-IT" sz="2400" b="1" dirty="0">
                <a:latin typeface="Calibri" pitchFamily="34" charset="0"/>
              </a:rPr>
              <a:t>il più giovane tra gli dei </a:t>
            </a:r>
            <a:r>
              <a:rPr lang="it-IT" sz="2400" dirty="0">
                <a:latin typeface="Calibri" pitchFamily="34" charset="0"/>
              </a:rPr>
              <a:t>(</a:t>
            </a:r>
            <a:r>
              <a:rPr lang="it-IT" sz="2400" dirty="0">
                <a:cs typeface="Arial" charset="0"/>
              </a:rPr>
              <a:t>→ </a:t>
            </a:r>
            <a:r>
              <a:rPr lang="it-IT" sz="2400" dirty="0">
                <a:latin typeface="Calibri" pitchFamily="34" charset="0"/>
              </a:rPr>
              <a:t>possiede una gioventù che si rinnova sempre)</a:t>
            </a:r>
          </a:p>
          <a:p>
            <a:pPr>
              <a:lnSpc>
                <a:spcPct val="80000"/>
              </a:lnSpc>
            </a:pPr>
            <a:r>
              <a:rPr lang="it-IT" sz="2400" dirty="0">
                <a:latin typeface="Calibri" pitchFamily="34" charset="0"/>
              </a:rPr>
              <a:t>Prima di </a:t>
            </a:r>
            <a:r>
              <a:rPr lang="it-IT" sz="2400" i="1" dirty="0">
                <a:latin typeface="Calibri" pitchFamily="34" charset="0"/>
              </a:rPr>
              <a:t>Eros</a:t>
            </a:r>
            <a:r>
              <a:rPr lang="it-IT" sz="2400" dirty="0">
                <a:latin typeface="Calibri" pitchFamily="34" charset="0"/>
              </a:rPr>
              <a:t> sta </a:t>
            </a:r>
            <a:r>
              <a:rPr lang="it-IT" sz="2400" i="1" dirty="0" err="1">
                <a:latin typeface="Calibri" pitchFamily="34" charset="0"/>
              </a:rPr>
              <a:t>Ananke</a:t>
            </a:r>
            <a:r>
              <a:rPr lang="it-IT" sz="2400" dirty="0">
                <a:latin typeface="Calibri" pitchFamily="34" charset="0"/>
              </a:rPr>
              <a:t>, cioè la necessità (identificata con il mondo della violenza.)</a:t>
            </a:r>
          </a:p>
          <a:p>
            <a:pPr>
              <a:lnSpc>
                <a:spcPct val="80000"/>
              </a:lnSpc>
            </a:pPr>
            <a:r>
              <a:rPr lang="it-IT" sz="2400" i="1" dirty="0">
                <a:latin typeface="Calibri" pitchFamily="34" charset="0"/>
              </a:rPr>
              <a:t>Eros</a:t>
            </a:r>
            <a:r>
              <a:rPr lang="it-IT" sz="2400" dirty="0">
                <a:latin typeface="Calibri" pitchFamily="34" charset="0"/>
              </a:rPr>
              <a:t> sostituisce </a:t>
            </a:r>
            <a:r>
              <a:rPr lang="it-IT" sz="2400" i="1" dirty="0" err="1">
                <a:latin typeface="Calibri" pitchFamily="34" charset="0"/>
              </a:rPr>
              <a:t>Ananke</a:t>
            </a:r>
            <a:r>
              <a:rPr lang="it-IT" sz="2400" dirty="0">
                <a:latin typeface="Calibri" pitchFamily="34" charset="0"/>
              </a:rPr>
              <a:t> (</a:t>
            </a:r>
            <a:r>
              <a:rPr lang="it-IT" sz="2400" dirty="0">
                <a:cs typeface="Arial" charset="0"/>
              </a:rPr>
              <a:t>→ </a:t>
            </a:r>
            <a:r>
              <a:rPr lang="it-IT" sz="2400" dirty="0">
                <a:latin typeface="Calibri" pitchFamily="34" charset="0"/>
                <a:cs typeface="Arial" charset="0"/>
              </a:rPr>
              <a:t>unico tra gli dei a non essere dominato da </a:t>
            </a:r>
            <a:r>
              <a:rPr lang="it-IT" sz="2400" i="1" dirty="0" err="1">
                <a:latin typeface="Calibri" pitchFamily="34" charset="0"/>
                <a:cs typeface="Arial" charset="0"/>
              </a:rPr>
              <a:t>Ananke</a:t>
            </a:r>
            <a:r>
              <a:rPr lang="it-IT" sz="2400" dirty="0">
                <a:latin typeface="Calibri" pitchFamily="34" charset="0"/>
                <a:cs typeface="Arial" charset="0"/>
              </a:rPr>
              <a:t>, </a:t>
            </a:r>
            <a:r>
              <a:rPr lang="it-IT" sz="2400" i="1" dirty="0">
                <a:latin typeface="Calibri" pitchFamily="34" charset="0"/>
                <a:cs typeface="Arial" charset="0"/>
              </a:rPr>
              <a:t>Eros</a:t>
            </a:r>
            <a:r>
              <a:rPr lang="it-IT" sz="2400" dirty="0">
                <a:latin typeface="Calibri" pitchFamily="34" charset="0"/>
                <a:cs typeface="Arial" charset="0"/>
              </a:rPr>
              <a:t>, accordando anche le vicende degli dei, porta pace e amicizia)</a:t>
            </a:r>
            <a:endParaRPr lang="it-IT" sz="2400" dirty="0">
              <a:latin typeface="Calibri" pitchFamily="34" charset="0"/>
            </a:endParaRPr>
          </a:p>
        </p:txBody>
      </p:sp>
      <p:sp>
        <p:nvSpPr>
          <p:cNvPr id="11" name="Freccia in giù 10"/>
          <p:cNvSpPr/>
          <p:nvPr/>
        </p:nvSpPr>
        <p:spPr>
          <a:xfrm>
            <a:off x="5429250" y="1571625"/>
            <a:ext cx="428625"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12" name="Rettangolo 11"/>
          <p:cNvSpPr/>
          <p:nvPr/>
        </p:nvSpPr>
        <p:spPr>
          <a:xfrm>
            <a:off x="7215188" y="1071563"/>
            <a:ext cx="1000125" cy="5000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14" name="Rettangolo 13"/>
          <p:cNvSpPr/>
          <p:nvPr/>
        </p:nvSpPr>
        <p:spPr>
          <a:xfrm>
            <a:off x="6572250" y="2000250"/>
            <a:ext cx="2286000" cy="30003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400" i="1" dirty="0" err="1">
                <a:solidFill>
                  <a:schemeClr val="tx1"/>
                </a:solidFill>
              </a:rPr>
              <a:t>ariston</a:t>
            </a:r>
            <a:r>
              <a:rPr lang="it-IT" sz="2400" i="1" dirty="0">
                <a:solidFill>
                  <a:schemeClr val="tx1"/>
                </a:solidFill>
              </a:rPr>
              <a:t> </a:t>
            </a:r>
            <a:r>
              <a:rPr lang="it-IT" sz="2400" dirty="0">
                <a:solidFill>
                  <a:schemeClr val="tx1"/>
                </a:solidFill>
              </a:rPr>
              <a:t>→ non manca di niente e realizza la propria natura</a:t>
            </a:r>
          </a:p>
        </p:txBody>
      </p:sp>
      <p:sp>
        <p:nvSpPr>
          <p:cNvPr id="15" name="Freccia in giù 14"/>
          <p:cNvSpPr/>
          <p:nvPr/>
        </p:nvSpPr>
        <p:spPr>
          <a:xfrm>
            <a:off x="7500938" y="1571625"/>
            <a:ext cx="428625"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21" name="Freccia in giù 20"/>
          <p:cNvSpPr/>
          <p:nvPr/>
        </p:nvSpPr>
        <p:spPr>
          <a:xfrm>
            <a:off x="3214688" y="5072063"/>
            <a:ext cx="428625" cy="3571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16002</TotalTime>
  <Words>2289</Words>
  <Application>Microsoft Macintosh PowerPoint</Application>
  <PresentationFormat>Presentazione su schermo (4:3)</PresentationFormat>
  <Paragraphs>124</Paragraphs>
  <Slides>18</Slides>
  <Notes>1</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18</vt:i4>
      </vt:variant>
    </vt:vector>
  </HeadingPairs>
  <TitlesOfParts>
    <vt:vector size="21" baseType="lpstr">
      <vt:lpstr>Arial</vt:lpstr>
      <vt:lpstr>Calibri</vt:lpstr>
      <vt:lpstr>Tema di Office</vt:lpstr>
      <vt:lpstr>Discorso di Aristofane - I</vt:lpstr>
      <vt:lpstr>Discorso di Aristofane - II</vt:lpstr>
      <vt:lpstr>Il valore del mito in Platone</vt:lpstr>
      <vt:lpstr>Presentazione standard di PowerPoint</vt:lpstr>
      <vt:lpstr>Presentazione standard di PowerPoint</vt:lpstr>
      <vt:lpstr>Socrate e Agatone</vt:lpstr>
      <vt:lpstr>Presentazione standard di PowerPoint</vt:lpstr>
      <vt:lpstr>Qual è il modo di fare un discorso</vt:lpstr>
      <vt:lpstr>Qual è il modo di fare un discorso</vt:lpstr>
      <vt:lpstr>Presentazione standard di PowerPoint</vt:lpstr>
      <vt:lpstr>Presentazione standard di PowerPoint</vt:lpstr>
      <vt:lpstr>Prende la parola Socrate</vt:lpstr>
      <vt:lpstr>Il paragone tra Gorgia e Medusa</vt:lpstr>
      <vt:lpstr>La verità</vt:lpstr>
      <vt:lpstr>Dal discorso (monologo) al dialogo</vt:lpstr>
      <vt:lpstr>Presentazione standard di PowerPoint</vt:lpstr>
      <vt:lpstr>Rovesciamento delle tesi di Agatone</vt:lpstr>
      <vt:lpstr>Formalizzazione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PLATONE</dc:title>
  <cp:lastModifiedBy>Microsoft Office User</cp:lastModifiedBy>
  <cp:revision>200</cp:revision>
  <dcterms:modified xsi:type="dcterms:W3CDTF">2019-09-30T08:21:06Z</dcterms:modified>
</cp:coreProperties>
</file>