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notesMasterIdLst>
    <p:notesMasterId r:id="rId81"/>
  </p:notesMasterIdLst>
  <p:handoutMasterIdLst>
    <p:handoutMasterId r:id="rId82"/>
  </p:handoutMasterIdLst>
  <p:sldIdLst>
    <p:sldId id="388" r:id="rId2"/>
    <p:sldId id="389" r:id="rId3"/>
    <p:sldId id="407" r:id="rId4"/>
    <p:sldId id="391" r:id="rId5"/>
    <p:sldId id="276" r:id="rId6"/>
    <p:sldId id="265" r:id="rId7"/>
    <p:sldId id="288" r:id="rId8"/>
    <p:sldId id="379" r:id="rId9"/>
    <p:sldId id="362" r:id="rId10"/>
    <p:sldId id="369" r:id="rId11"/>
    <p:sldId id="292" r:id="rId12"/>
    <p:sldId id="301" r:id="rId13"/>
    <p:sldId id="302" r:id="rId14"/>
    <p:sldId id="303" r:id="rId15"/>
    <p:sldId id="304" r:id="rId16"/>
    <p:sldId id="313" r:id="rId17"/>
    <p:sldId id="386" r:id="rId18"/>
    <p:sldId id="317" r:id="rId19"/>
    <p:sldId id="319" r:id="rId20"/>
    <p:sldId id="370" r:id="rId21"/>
    <p:sldId id="336" r:id="rId22"/>
    <p:sldId id="337" r:id="rId23"/>
    <p:sldId id="345" r:id="rId24"/>
    <p:sldId id="346" r:id="rId25"/>
    <p:sldId id="347" r:id="rId26"/>
    <p:sldId id="348" r:id="rId27"/>
    <p:sldId id="349" r:id="rId28"/>
    <p:sldId id="378" r:id="rId29"/>
    <p:sldId id="350" r:id="rId30"/>
    <p:sldId id="387" r:id="rId31"/>
    <p:sldId id="320" r:id="rId32"/>
    <p:sldId id="321" r:id="rId33"/>
    <p:sldId id="325" r:id="rId34"/>
    <p:sldId id="326" r:id="rId35"/>
    <p:sldId id="324" r:id="rId36"/>
    <p:sldId id="327" r:id="rId37"/>
    <p:sldId id="323" r:id="rId38"/>
    <p:sldId id="322" r:id="rId39"/>
    <p:sldId id="371" r:id="rId40"/>
    <p:sldId id="328" r:id="rId41"/>
    <p:sldId id="329" r:id="rId42"/>
    <p:sldId id="330" r:id="rId43"/>
    <p:sldId id="331" r:id="rId44"/>
    <p:sldId id="384"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351" r:id="rId80"/>
  </p:sldIdLst>
  <p:sldSz cx="12192000" cy="6858000"/>
  <p:notesSz cx="6805613" cy="99441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C" initials="C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8" autoAdjust="0"/>
    <p:restoredTop sz="92062" autoAdjust="0"/>
  </p:normalViewPr>
  <p:slideViewPr>
    <p:cSldViewPr snapToGrid="0">
      <p:cViewPr varScale="1">
        <p:scale>
          <a:sx n="42" d="100"/>
          <a:sy n="42" d="100"/>
        </p:scale>
        <p:origin x="60" y="64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344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14BC61B-6E81-47EC-B1E3-49C55D79E5FB}" type="datetimeFigureOut">
              <a:rPr lang="it-IT" smtClean="0"/>
              <a:t>30/10/2019</a:t>
            </a:fld>
            <a:endParaRPr lang="it-IT"/>
          </a:p>
        </p:txBody>
      </p:sp>
      <p:sp>
        <p:nvSpPr>
          <p:cNvPr id="4" name="Segnaposto piè di pagina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E26FEA3B-1B51-4B20-813D-BEDF11D2DC87}" type="slidenum">
              <a:rPr lang="it-IT" smtClean="0"/>
              <a:t>‹N›</a:t>
            </a:fld>
            <a:endParaRPr lang="it-IT"/>
          </a:p>
        </p:txBody>
      </p:sp>
    </p:spTree>
    <p:extLst>
      <p:ext uri="{BB962C8B-B14F-4D97-AF65-F5344CB8AC3E}">
        <p14:creationId xmlns:p14="http://schemas.microsoft.com/office/powerpoint/2010/main" val="2576214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C6541802-28E6-41B6-946B-E77F792E0874}" type="datetimeFigureOut">
              <a:rPr lang="it-IT" smtClean="0"/>
              <a:t>30/10/2019</a:t>
            </a:fld>
            <a:endParaRPr lang="it-IT"/>
          </a:p>
        </p:txBody>
      </p:sp>
      <p:sp>
        <p:nvSpPr>
          <p:cNvPr id="4" name="Segnaposto immagine diapositiva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620CA30-4F1B-44EA-A1C1-49C793578209}" type="slidenum">
              <a:rPr lang="it-IT" smtClean="0"/>
              <a:t>‹N›</a:t>
            </a:fld>
            <a:endParaRPr lang="it-IT"/>
          </a:p>
        </p:txBody>
      </p:sp>
    </p:spTree>
    <p:extLst>
      <p:ext uri="{BB962C8B-B14F-4D97-AF65-F5344CB8AC3E}">
        <p14:creationId xmlns:p14="http://schemas.microsoft.com/office/powerpoint/2010/main" val="252452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a:xfrm>
            <a:off x="3854939" y="9445169"/>
            <a:ext cx="2949099" cy="497205"/>
          </a:xfrm>
          <a:prstGeom prst="rect">
            <a:avLst/>
          </a:prstGeom>
          <a:noFill/>
        </p:spPr>
        <p:txBody>
          <a:bodyPr anchor="b"/>
          <a:lstStyle/>
          <a:p>
            <a:pPr algn="r" fontAlgn="auto">
              <a:spcBef>
                <a:spcPts val="0"/>
              </a:spcBef>
              <a:spcAft>
                <a:spcPts val="0"/>
              </a:spcAft>
              <a:defRPr/>
            </a:pPr>
            <a:fld id="{01B1E2FF-07BE-41C0-BE34-79B9D6F8B9B5}" type="slidenum">
              <a:rPr lang="it-IT" sz="1200">
                <a:latin typeface="+mn-lt"/>
                <a:cs typeface="+mn-cs"/>
              </a:rPr>
              <a:pPr algn="r" fontAlgn="auto">
                <a:spcBef>
                  <a:spcPts val="0"/>
                </a:spcBef>
                <a:spcAft>
                  <a:spcPts val="0"/>
                </a:spcAft>
                <a:defRPr/>
              </a:pPr>
              <a:t>1</a:t>
            </a:fld>
            <a:endParaRPr lang="it-IT" sz="1200">
              <a:latin typeface="+mn-lt"/>
              <a:cs typeface="+mn-cs"/>
            </a:endParaRPr>
          </a:p>
        </p:txBody>
      </p:sp>
      <p:sp>
        <p:nvSpPr>
          <p:cNvPr id="280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05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8747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4168AB0A-25D7-40A2-A7E4-DD63212698C6}" type="slidenum">
              <a:rPr lang="it-IT" smtClean="0"/>
              <a:pPr>
                <a:defRPr/>
              </a:pPr>
              <a:t>50</a:t>
            </a:fld>
            <a:endParaRPr lang="it-IT"/>
          </a:p>
        </p:txBody>
      </p:sp>
    </p:spTree>
    <p:extLst>
      <p:ext uri="{BB962C8B-B14F-4D97-AF65-F5344CB8AC3E}">
        <p14:creationId xmlns:p14="http://schemas.microsoft.com/office/powerpoint/2010/main" val="159128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AF8BD9-06E3-43D5-8C8C-467B3F19821E}" type="slidenum">
              <a:rPr lang="en-US"/>
              <a:pPr>
                <a:defRPr/>
              </a:pPr>
              <a:t>51</a:t>
            </a:fld>
            <a:endParaRPr lang="en-US"/>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900" b="1" smtClean="0"/>
              <a:t>Figure 4.9 Country Factor Endowments, 2000 </a:t>
            </a:r>
            <a:r>
              <a:rPr lang="en-US" altLang="en-US" sz="900" smtClean="0"/>
              <a:t>Shown here are country shares of six factors of production in the year 2000, for eight selected countries and the rest of the world. In the first bar graph, we see that 24% of the world’s physical capital in 2000 was located in the United States, with 9% located in China, 13% located in Japan, and so on. In the final bar graph, we see that in 2000 the United States had 22% of world GDP, China had 11%, Japan had 8%, and so on. When a country’s factor share is larger than its share of GDP, then the country is abundant in that factor, and when a country’s factor share is less than its share of GDP, then the country is scarce in that factor. </a:t>
            </a:r>
          </a:p>
          <a:p>
            <a:pPr>
              <a:lnSpc>
                <a:spcPct val="90000"/>
              </a:lnSpc>
            </a:pPr>
            <a:r>
              <a:rPr lang="en-US" altLang="en-US" sz="900" smtClean="0"/>
              <a:t>Notes:</a:t>
            </a:r>
          </a:p>
          <a:p>
            <a:pPr>
              <a:lnSpc>
                <a:spcPct val="90000"/>
              </a:lnSpc>
            </a:pPr>
            <a:r>
              <a:rPr lang="en-US" altLang="en-US" sz="900" smtClean="0"/>
              <a:t>(1)The product of 1990 capital per worker (Penn World Table) and 2000 total labor force (World Bank, World Development Indicators). China figure based on Chow, Gregory, and Kui-Wai Li, 2002, “China’s Economic Growth: 1952–2010,” </a:t>
            </a:r>
            <a:r>
              <a:rPr lang="en-US" altLang="en-US" sz="900" i="1" smtClean="0"/>
              <a:t>Economic Development and Cultural Change, </a:t>
            </a:r>
            <a:r>
              <a:rPr lang="en-US" altLang="en-US" sz="900" smtClean="0"/>
              <a:t>vol. 51, pp. 247–256. 63 countries included.</a:t>
            </a:r>
          </a:p>
          <a:p>
            <a:pPr>
              <a:lnSpc>
                <a:spcPct val="90000"/>
              </a:lnSpc>
            </a:pPr>
            <a:r>
              <a:rPr lang="en-US" altLang="en-US" sz="900" smtClean="0"/>
              <a:t>(2)The product of R&amp;D researcher intensity and total population (World Bank, World Development Indicators). 55 countries included.</a:t>
            </a:r>
          </a:p>
          <a:p>
            <a:pPr>
              <a:lnSpc>
                <a:spcPct val="90000"/>
              </a:lnSpc>
            </a:pPr>
            <a:r>
              <a:rPr lang="en-US" altLang="en-US" sz="900" smtClean="0"/>
              <a:t>(3)Labor force with tertiary education (World Bank, World Development Indicators); when unavailable, population 25 and over with postsecondary education was used (R.J. Barro and J.W. Lee, 2000, “International Data on Educational Attainment: Updates and Implications,” Center for International Development at Harvard University, Working Paper No. 42). 123 countries included.</a:t>
            </a:r>
          </a:p>
          <a:p>
            <a:pPr>
              <a:lnSpc>
                <a:spcPct val="90000"/>
              </a:lnSpc>
            </a:pPr>
            <a:r>
              <a:rPr lang="en-US" altLang="en-US" sz="900" smtClean="0"/>
              <a:t>(4)Labor force with primary and/or secondary education (World Bank, World Development Indicators); when unavailable, population 25 and over with primary and/or secondary education was used (R.J. Barro and J.W. Lee, 2000, “International Data on Educational Attainment: Updates and Implications,” Center for International Development at Harvard University, Working Paper No. 42). 123 countries included.</a:t>
            </a:r>
          </a:p>
          <a:p>
            <a:pPr>
              <a:lnSpc>
                <a:spcPct val="90000"/>
              </a:lnSpc>
            </a:pPr>
            <a:r>
              <a:rPr lang="en-US" altLang="en-US" sz="900" smtClean="0"/>
              <a:t>(5)The product of one minus the adult literacy rate and the adult population in 2004 (World Bank, World Development Indicators). 136 countries included.</a:t>
            </a:r>
          </a:p>
          <a:p>
            <a:pPr>
              <a:lnSpc>
                <a:spcPct val="90000"/>
              </a:lnSpc>
            </a:pPr>
            <a:r>
              <a:rPr lang="en-US" altLang="en-US" sz="900" smtClean="0"/>
              <a:t>(6)Hectares of arable land (World Bank, World Development Indicators). 196 countries included.</a:t>
            </a:r>
          </a:p>
          <a:p>
            <a:pPr>
              <a:lnSpc>
                <a:spcPct val="90000"/>
              </a:lnSpc>
            </a:pPr>
            <a:r>
              <a:rPr lang="en-US" altLang="en-US" sz="900" smtClean="0"/>
              <a:t>(7)Gross domestic product converted to 2000 international dollars using purchasing power parity rates (World Bank, World Development Indicators). 169 countries included.</a:t>
            </a:r>
          </a:p>
        </p:txBody>
      </p:sp>
    </p:spTree>
    <p:extLst>
      <p:ext uri="{BB962C8B-B14F-4D97-AF65-F5344CB8AC3E}">
        <p14:creationId xmlns:p14="http://schemas.microsoft.com/office/powerpoint/2010/main" val="8495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8B093148-BE76-4625-8AAB-D913572BEAE2}" type="slidenum">
              <a:rPr lang="it-IT" smtClean="0"/>
              <a:pPr>
                <a:defRPr/>
              </a:pPr>
              <a:t>52</a:t>
            </a:fld>
            <a:endParaRPr lang="it-IT"/>
          </a:p>
        </p:txBody>
      </p:sp>
    </p:spTree>
    <p:extLst>
      <p:ext uri="{BB962C8B-B14F-4D97-AF65-F5344CB8AC3E}">
        <p14:creationId xmlns:p14="http://schemas.microsoft.com/office/powerpoint/2010/main" val="167140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5251BB98-11E3-4812-9E3C-9A8363608EAD}" type="slidenum">
              <a:rPr lang="it-IT" smtClean="0"/>
              <a:pPr>
                <a:defRPr/>
              </a:pPr>
              <a:t>53</a:t>
            </a:fld>
            <a:endParaRPr lang="it-IT"/>
          </a:p>
        </p:txBody>
      </p:sp>
    </p:spTree>
    <p:extLst>
      <p:ext uri="{BB962C8B-B14F-4D97-AF65-F5344CB8AC3E}">
        <p14:creationId xmlns:p14="http://schemas.microsoft.com/office/powerpoint/2010/main" val="7113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6DB17C1E-83FA-407D-8B3F-4A3D74E39F4E}" type="slidenum">
              <a:rPr lang="it-IT" smtClean="0"/>
              <a:pPr>
                <a:defRPr/>
              </a:pPr>
              <a:t>54</a:t>
            </a:fld>
            <a:endParaRPr lang="it-IT"/>
          </a:p>
        </p:txBody>
      </p:sp>
    </p:spTree>
    <p:extLst>
      <p:ext uri="{BB962C8B-B14F-4D97-AF65-F5344CB8AC3E}">
        <p14:creationId xmlns:p14="http://schemas.microsoft.com/office/powerpoint/2010/main" val="128373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219835F0-EE46-4CE2-84C3-22A9E2C87A25}" type="slidenum">
              <a:rPr lang="it-IT" smtClean="0"/>
              <a:pPr>
                <a:defRPr/>
              </a:pPr>
              <a:t>55</a:t>
            </a:fld>
            <a:endParaRPr lang="it-IT"/>
          </a:p>
        </p:txBody>
      </p:sp>
    </p:spTree>
    <p:extLst>
      <p:ext uri="{BB962C8B-B14F-4D97-AF65-F5344CB8AC3E}">
        <p14:creationId xmlns:p14="http://schemas.microsoft.com/office/powerpoint/2010/main" val="125848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48A322B4-C7B2-4F92-947C-186260DFDAD6}" type="slidenum">
              <a:rPr lang="it-IT" smtClean="0"/>
              <a:pPr>
                <a:defRPr/>
              </a:pPr>
              <a:t>56</a:t>
            </a:fld>
            <a:endParaRPr lang="it-IT"/>
          </a:p>
        </p:txBody>
      </p:sp>
    </p:spTree>
    <p:extLst>
      <p:ext uri="{BB962C8B-B14F-4D97-AF65-F5344CB8AC3E}">
        <p14:creationId xmlns:p14="http://schemas.microsoft.com/office/powerpoint/2010/main" val="82385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D267020D-A93B-44CE-9DC0-DC500DE81D83}" type="slidenum">
              <a:rPr lang="it-IT" smtClean="0"/>
              <a:pPr>
                <a:defRPr/>
              </a:pPr>
              <a:t>57</a:t>
            </a:fld>
            <a:endParaRPr lang="it-IT"/>
          </a:p>
        </p:txBody>
      </p:sp>
    </p:spTree>
    <p:extLst>
      <p:ext uri="{BB962C8B-B14F-4D97-AF65-F5344CB8AC3E}">
        <p14:creationId xmlns:p14="http://schemas.microsoft.com/office/powerpoint/2010/main" val="27768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3F3BF50F-0DE2-41E9-9DE3-C328C6B3196D}" type="slidenum">
              <a:rPr lang="it-IT" smtClean="0"/>
              <a:pPr>
                <a:defRPr/>
              </a:pPr>
              <a:t>58</a:t>
            </a:fld>
            <a:endParaRPr lang="it-IT"/>
          </a:p>
        </p:txBody>
      </p:sp>
    </p:spTree>
    <p:extLst>
      <p:ext uri="{BB962C8B-B14F-4D97-AF65-F5344CB8AC3E}">
        <p14:creationId xmlns:p14="http://schemas.microsoft.com/office/powerpoint/2010/main" val="115273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5C97D8-956E-4F5E-9B4F-02C82EBC7000}" type="slidenum">
              <a:rPr lang="en-US"/>
              <a:pPr>
                <a:defRPr/>
              </a:pPr>
              <a:t>59</a:t>
            </a:fld>
            <a:endParaRPr lang="en-US"/>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smtClean="0"/>
              <a:t>Figure 4.10 “Effective” Factor Endowments, 2000 </a:t>
            </a:r>
            <a:r>
              <a:rPr lang="en-US" altLang="en-US" sz="1000" smtClean="0"/>
              <a:t>Shown here are country shares of R&amp;D scientists and land in 2000, using first the information from Figure 4.9, and then making an adjustment for the productivity of each factor across countries to obtain the “effective” shares. China was abundant in R&amp;D scientists in 2000 (since it had 14% of the world’s R&amp;D scientists as compared with 11% of the world’s GDP) but scarce in effective R&amp;D scientists (since it had 7% of the world’s effective R&amp;D scientists as compared with 11% of the world’s GDP). The United States was scarce in arable land when using the number of acres (since it had 13% of the world’s land as compared with 22% of the world’s GDP) but neither scarce nor abundant in effective land (since it had 21% of the world’s effective land, which nearly equaled its share of the world’s GDP).</a:t>
            </a:r>
          </a:p>
          <a:p>
            <a:r>
              <a:rPr lang="en-US" altLang="en-US" sz="1000" smtClean="0"/>
              <a:t>Notes:</a:t>
            </a:r>
          </a:p>
          <a:p>
            <a:r>
              <a:rPr lang="en-US" altLang="en-US" sz="1000" smtClean="0"/>
              <a:t>(1)The product of R&amp;D researcher intensity and total population (World Bank, World Development Indicators). 55 countries included.</a:t>
            </a:r>
          </a:p>
          <a:p>
            <a:r>
              <a:rPr lang="en-US" altLang="en-US" sz="1000" smtClean="0"/>
              <a:t>(2)R&amp;D expenditure in units of purchasing power parity (World Bank, World Development Indicators). 74 countries included.</a:t>
            </a:r>
          </a:p>
          <a:p>
            <a:r>
              <a:rPr lang="en-US" altLang="en-US" sz="1000" smtClean="0"/>
              <a:t>(3)Hectares of arable land (World Bank, World Development Indicators). 196 countries included.</a:t>
            </a:r>
          </a:p>
          <a:p>
            <a:r>
              <a:rPr lang="en-US" altLang="en-US" sz="1000" smtClean="0"/>
              <a:t>(4)Productivity adjustment based on agriculture TFP estimation (based on data from the Food and Agriculture Organization of the United Nations). 152 countries included.</a:t>
            </a:r>
          </a:p>
          <a:p>
            <a:r>
              <a:rPr lang="en-US" altLang="en-US" sz="1000" smtClean="0"/>
              <a:t>(5)Gross domestic product converted to 2000 international dollars using purchasing power parity rates (World Bank, World Development Indicators). 169 countries included.</a:t>
            </a:r>
          </a:p>
        </p:txBody>
      </p:sp>
    </p:spTree>
    <p:extLst>
      <p:ext uri="{BB962C8B-B14F-4D97-AF65-F5344CB8AC3E}">
        <p14:creationId xmlns:p14="http://schemas.microsoft.com/office/powerpoint/2010/main" val="184479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955B97-37D1-460C-8748-0EE59BFD675A}" type="slidenum">
              <a:rPr lang="it-IT" smtClean="0"/>
              <a:pPr/>
              <a:t>2</a:t>
            </a:fld>
            <a:endParaRPr lang="it-IT"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53786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smtClean="0">
                <a:latin typeface="Arial" pitchFamily="34" charset="0"/>
              </a:rPr>
              <a:t>The cost per unit could be measured by the unit labor requirement. (That is, labor could be the numeraire, thereby setting wage = 1.)</a:t>
            </a: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5D556AE-F910-4F74-98B4-FFD669225A56}" type="slidenum">
              <a:rPr lang="en-US" altLang="it-IT" smtClean="0"/>
              <a:pPr eaLnBrk="1" hangingPunct="1">
                <a:spcBef>
                  <a:spcPct val="0"/>
                </a:spcBef>
                <a:defRPr/>
              </a:pPr>
              <a:t>63</a:t>
            </a:fld>
            <a:endParaRPr lang="en-US" altLang="it-IT" smtClean="0"/>
          </a:p>
        </p:txBody>
      </p:sp>
    </p:spTree>
    <p:extLst>
      <p:ext uri="{BB962C8B-B14F-4D97-AF65-F5344CB8AC3E}">
        <p14:creationId xmlns:p14="http://schemas.microsoft.com/office/powerpoint/2010/main" val="108428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5E8A7326-26ED-470F-8043-087000909642}" type="slidenum">
              <a:rPr lang="it-IT" smtClean="0"/>
              <a:pPr>
                <a:defRPr/>
              </a:pPr>
              <a:t>64</a:t>
            </a:fld>
            <a:endParaRPr lang="it-IT"/>
          </a:p>
        </p:txBody>
      </p:sp>
    </p:spTree>
    <p:extLst>
      <p:ext uri="{BB962C8B-B14F-4D97-AF65-F5344CB8AC3E}">
        <p14:creationId xmlns:p14="http://schemas.microsoft.com/office/powerpoint/2010/main" val="2871752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AAB5DC49-3576-44B7-903A-1DE1F7F8C26F}" type="slidenum">
              <a:rPr lang="it-IT" smtClean="0"/>
              <a:pPr>
                <a:defRPr/>
              </a:pPr>
              <a:t>65</a:t>
            </a:fld>
            <a:endParaRPr lang="it-IT"/>
          </a:p>
        </p:txBody>
      </p:sp>
    </p:spTree>
    <p:extLst>
      <p:ext uri="{BB962C8B-B14F-4D97-AF65-F5344CB8AC3E}">
        <p14:creationId xmlns:p14="http://schemas.microsoft.com/office/powerpoint/2010/main" val="2777787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CFC21918-552C-46AC-99EF-8F25D6D90E8F}" type="slidenum">
              <a:rPr lang="it-IT" smtClean="0"/>
              <a:pPr>
                <a:defRPr/>
              </a:pPr>
              <a:t>66</a:t>
            </a:fld>
            <a:endParaRPr lang="it-IT"/>
          </a:p>
        </p:txBody>
      </p:sp>
    </p:spTree>
    <p:extLst>
      <p:ext uri="{BB962C8B-B14F-4D97-AF65-F5344CB8AC3E}">
        <p14:creationId xmlns:p14="http://schemas.microsoft.com/office/powerpoint/2010/main" val="3679313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smtClean="0">
                <a:latin typeface="Arial" pitchFamily="34" charset="0"/>
              </a:rPr>
              <a:t>Just as average cost could be measured by the unit labor requirement when labor is the numeraire, the demand curve could be the willingness to pay in units of labor.</a:t>
            </a:r>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7FEC737E-AB6D-4EED-93CC-9CD4A1E919F9}" type="slidenum">
              <a:rPr lang="en-US" altLang="it-IT" smtClean="0"/>
              <a:pPr eaLnBrk="1" hangingPunct="1">
                <a:spcBef>
                  <a:spcPct val="0"/>
                </a:spcBef>
                <a:defRPr/>
              </a:pPr>
              <a:t>67</a:t>
            </a:fld>
            <a:endParaRPr lang="en-US" altLang="it-IT" smtClean="0"/>
          </a:p>
        </p:txBody>
      </p:sp>
    </p:spTree>
    <p:extLst>
      <p:ext uri="{BB962C8B-B14F-4D97-AF65-F5344CB8AC3E}">
        <p14:creationId xmlns:p14="http://schemas.microsoft.com/office/powerpoint/2010/main" val="2035934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smtClean="0">
                <a:latin typeface="Arial" pitchFamily="34" charset="0"/>
              </a:rPr>
              <a:t>When labor is the numeraire, the tangency condition determines (a) each firm’s output and (b) the unit labor requirement. Therefore, for given labor endowment, the number of firms (varieties) is also determined.</a:t>
            </a:r>
          </a:p>
        </p:txBody>
      </p:sp>
      <p:sp>
        <p:nvSpPr>
          <p:cNvPr id="3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C87E276E-1A88-4963-91BA-DB2A9DDAB845}" type="slidenum">
              <a:rPr lang="en-US" altLang="it-IT" smtClean="0"/>
              <a:pPr eaLnBrk="1" hangingPunct="1">
                <a:spcBef>
                  <a:spcPct val="0"/>
                </a:spcBef>
                <a:defRPr/>
              </a:pPr>
              <a:t>68</a:t>
            </a:fld>
            <a:endParaRPr lang="en-US" altLang="it-IT" smtClean="0"/>
          </a:p>
        </p:txBody>
      </p:sp>
    </p:spTree>
    <p:extLst>
      <p:ext uri="{BB962C8B-B14F-4D97-AF65-F5344CB8AC3E}">
        <p14:creationId xmlns:p14="http://schemas.microsoft.com/office/powerpoint/2010/main" val="3755708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72958960-5911-4D94-977F-667991532269}" type="slidenum">
              <a:rPr lang="it-IT" smtClean="0"/>
              <a:pPr>
                <a:defRPr/>
              </a:pPr>
              <a:t>69</a:t>
            </a:fld>
            <a:endParaRPr lang="it-IT"/>
          </a:p>
        </p:txBody>
      </p:sp>
    </p:spTree>
    <p:extLst>
      <p:ext uri="{BB962C8B-B14F-4D97-AF65-F5344CB8AC3E}">
        <p14:creationId xmlns:p14="http://schemas.microsoft.com/office/powerpoint/2010/main" val="3290886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EC817D36-8361-49C9-9D50-BA737E3E8927}" type="slidenum">
              <a:rPr lang="it-IT" smtClean="0"/>
              <a:pPr>
                <a:defRPr/>
              </a:pPr>
              <a:t>70</a:t>
            </a:fld>
            <a:endParaRPr lang="it-IT"/>
          </a:p>
        </p:txBody>
      </p:sp>
    </p:spTree>
    <p:extLst>
      <p:ext uri="{BB962C8B-B14F-4D97-AF65-F5344CB8AC3E}">
        <p14:creationId xmlns:p14="http://schemas.microsoft.com/office/powerpoint/2010/main" val="2999251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907C8377-D0E4-4836-B29F-92E3581517FB}" type="slidenum">
              <a:rPr lang="it-IT" smtClean="0"/>
              <a:pPr>
                <a:defRPr/>
              </a:pPr>
              <a:t>71</a:t>
            </a:fld>
            <a:endParaRPr lang="it-IT"/>
          </a:p>
        </p:txBody>
      </p:sp>
    </p:spTree>
    <p:extLst>
      <p:ext uri="{BB962C8B-B14F-4D97-AF65-F5344CB8AC3E}">
        <p14:creationId xmlns:p14="http://schemas.microsoft.com/office/powerpoint/2010/main" val="2774521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smtClean="0">
                <a:latin typeface="Arial" pitchFamily="34" charset="0"/>
              </a:rPr>
              <a:t>Free trade converts two economies with small labor endowments into one integrated economy with a large labor endowment. This drives each firm down the AC curve to a point such as C and increases the number of varieties. Therefore, every individual is better off. However, it is not possible to say which firms will locate where.</a:t>
            </a: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349BD924-D985-4710-BD69-44F8AFE7742D}" type="slidenum">
              <a:rPr lang="en-US" altLang="it-IT" smtClean="0"/>
              <a:pPr eaLnBrk="1" hangingPunct="1">
                <a:spcBef>
                  <a:spcPct val="0"/>
                </a:spcBef>
                <a:defRPr/>
              </a:pPr>
              <a:t>72</a:t>
            </a:fld>
            <a:endParaRPr lang="en-US" altLang="it-IT" smtClean="0"/>
          </a:p>
        </p:txBody>
      </p:sp>
    </p:spTree>
    <p:extLst>
      <p:ext uri="{BB962C8B-B14F-4D97-AF65-F5344CB8AC3E}">
        <p14:creationId xmlns:p14="http://schemas.microsoft.com/office/powerpoint/2010/main" val="407969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lgn="just"/>
            <a:r>
              <a:rPr lang="en-US" sz="2000" dirty="0">
                <a:latin typeface="Cambria" panose="02040503050406030204" pitchFamily="18" charset="0"/>
              </a:rPr>
              <a:t>New price line (pink line) showing the world price. </a:t>
            </a:r>
            <a:r>
              <a:rPr lang="en-US" dirty="0">
                <a:latin typeface="Cambria" panose="02040503050406030204" pitchFamily="18" charset="0"/>
              </a:rPr>
              <a:t>The world price line shows the range of </a:t>
            </a:r>
            <a:r>
              <a:rPr lang="en-US" b="1" dirty="0">
                <a:latin typeface="Cambria" panose="02040503050406030204" pitchFamily="18" charset="0"/>
              </a:rPr>
              <a:t>consumption </a:t>
            </a:r>
            <a:r>
              <a:rPr lang="en-US" dirty="0">
                <a:latin typeface="Cambria" panose="02040503050406030204" pitchFamily="18" charset="0"/>
              </a:rPr>
              <a:t>possibilities that a country can achieve by specializing in one good and trading.</a:t>
            </a:r>
          </a:p>
          <a:p>
            <a:endParaRPr lang="it-IT" dirty="0"/>
          </a:p>
        </p:txBody>
      </p:sp>
      <p:sp>
        <p:nvSpPr>
          <p:cNvPr id="4" name="Segnaposto numero diapositiva 3"/>
          <p:cNvSpPr>
            <a:spLocks noGrp="1"/>
          </p:cNvSpPr>
          <p:nvPr>
            <p:ph type="sldNum" sz="quarter" idx="10"/>
          </p:nvPr>
        </p:nvSpPr>
        <p:spPr/>
        <p:txBody>
          <a:bodyPr/>
          <a:lstStyle/>
          <a:p>
            <a:fld id="{3620CA30-4F1B-44EA-A1C1-49C793578209}" type="slidenum">
              <a:rPr lang="it-IT" smtClean="0"/>
              <a:t>16</a:t>
            </a:fld>
            <a:endParaRPr lang="it-IT"/>
          </a:p>
        </p:txBody>
      </p:sp>
    </p:spTree>
    <p:extLst>
      <p:ext uri="{BB962C8B-B14F-4D97-AF65-F5344CB8AC3E}">
        <p14:creationId xmlns:p14="http://schemas.microsoft.com/office/powerpoint/2010/main" val="1640483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6C92B099-D610-4C85-968F-3F060A791BDB}" type="slidenum">
              <a:rPr lang="it-IT" smtClean="0"/>
              <a:pPr>
                <a:defRPr/>
              </a:pPr>
              <a:t>73</a:t>
            </a:fld>
            <a:endParaRPr lang="it-IT"/>
          </a:p>
        </p:txBody>
      </p:sp>
    </p:spTree>
    <p:extLst>
      <p:ext uri="{BB962C8B-B14F-4D97-AF65-F5344CB8AC3E}">
        <p14:creationId xmlns:p14="http://schemas.microsoft.com/office/powerpoint/2010/main" val="3004084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B9A0A731-52E3-4D99-B191-F1F2C372BB81}" type="slidenum">
              <a:rPr lang="it-IT" smtClean="0"/>
              <a:pPr>
                <a:defRPr/>
              </a:pPr>
              <a:t>74</a:t>
            </a:fld>
            <a:endParaRPr lang="it-IT"/>
          </a:p>
        </p:txBody>
      </p:sp>
    </p:spTree>
    <p:extLst>
      <p:ext uri="{BB962C8B-B14F-4D97-AF65-F5344CB8AC3E}">
        <p14:creationId xmlns:p14="http://schemas.microsoft.com/office/powerpoint/2010/main" val="3900562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sz="1100" smtClean="0">
                <a:latin typeface="Arial" pitchFamily="34" charset="0"/>
              </a:rPr>
              <a:t>The same argument shows that in autarky the more populous country will be at C with a lower autarky price. When autarky ends and trade begins, this country will face increasing export demand for its cheaper goods. Its firms will go down the AC curve. But with given labor endowment, this will force it to produce fewer varieties. The smaller country will begin producing the varieties abandoned by the larger country. This will continue till a new equilibrium is reached at which all firms are at the same point on their AC curves, with all firms producing more than under autarky. The output expansion will necessarily be more dramatic for the smaller country.</a:t>
            </a:r>
          </a:p>
        </p:txBody>
      </p:sp>
      <p:sp>
        <p:nvSpPr>
          <p:cNvPr id="41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DD84FB5-C882-4774-B551-6C17D028F091}" type="slidenum">
              <a:rPr lang="en-US" altLang="it-IT" smtClean="0"/>
              <a:pPr eaLnBrk="1" hangingPunct="1">
                <a:spcBef>
                  <a:spcPct val="0"/>
                </a:spcBef>
                <a:defRPr/>
              </a:pPr>
              <a:t>75</a:t>
            </a:fld>
            <a:endParaRPr lang="en-US" altLang="it-IT" smtClean="0"/>
          </a:p>
        </p:txBody>
      </p:sp>
    </p:spTree>
    <p:extLst>
      <p:ext uri="{BB962C8B-B14F-4D97-AF65-F5344CB8AC3E}">
        <p14:creationId xmlns:p14="http://schemas.microsoft.com/office/powerpoint/2010/main" val="2123421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F3134D41-A694-4743-84C9-75855164C068}" type="slidenum">
              <a:rPr lang="it-IT" smtClean="0"/>
              <a:pPr>
                <a:defRPr/>
              </a:pPr>
              <a:t>76</a:t>
            </a:fld>
            <a:endParaRPr lang="it-IT"/>
          </a:p>
        </p:txBody>
      </p:sp>
    </p:spTree>
    <p:extLst>
      <p:ext uri="{BB962C8B-B14F-4D97-AF65-F5344CB8AC3E}">
        <p14:creationId xmlns:p14="http://schemas.microsoft.com/office/powerpoint/2010/main" val="2152194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736BE561-6E65-480E-8128-A369D8980BF0}" type="slidenum">
              <a:rPr lang="en-US" altLang="it-IT" smtClean="0"/>
              <a:pPr eaLnBrk="1" hangingPunct="1">
                <a:spcBef>
                  <a:spcPct val="0"/>
                </a:spcBef>
                <a:defRPr/>
              </a:pPr>
              <a:t>77</a:t>
            </a:fld>
            <a:endParaRPr lang="en-US" altLang="it-IT" smtClean="0"/>
          </a:p>
        </p:txBody>
      </p:sp>
      <p:sp>
        <p:nvSpPr>
          <p:cNvPr id="63491" name="Rectangle 2"/>
          <p:cNvSpPr>
            <a:spLocks noGrp="1" noRot="1" noChangeAspect="1" noChangeArrowheads="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pitchFamily="34" charset="0"/>
            </a:endParaRPr>
          </a:p>
        </p:txBody>
      </p:sp>
    </p:spTree>
    <p:extLst>
      <p:ext uri="{BB962C8B-B14F-4D97-AF65-F5344CB8AC3E}">
        <p14:creationId xmlns:p14="http://schemas.microsoft.com/office/powerpoint/2010/main" val="4212317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CF023685-F9E8-4B66-8D10-C59FA7D6CE2B}" type="slidenum">
              <a:rPr lang="en-US" altLang="it-IT" smtClean="0"/>
              <a:pPr eaLnBrk="1" hangingPunct="1">
                <a:spcBef>
                  <a:spcPct val="0"/>
                </a:spcBef>
                <a:defRPr/>
              </a:pPr>
              <a:t>78</a:t>
            </a:fld>
            <a:endParaRPr lang="en-US" altLang="it-IT" smtClean="0"/>
          </a:p>
        </p:txBody>
      </p:sp>
      <p:sp>
        <p:nvSpPr>
          <p:cNvPr id="64515" name="Rectangle 2"/>
          <p:cNvSpPr>
            <a:spLocks noGrp="1" noRot="1" noChangeAspect="1" noChangeArrowheads="1" noTextEdit="1"/>
          </p:cNvSpPr>
          <p:nvPr>
            <p:ph type="sldImg"/>
          </p:nvPr>
        </p:nvSpPr>
        <p:spPr bwMode="auto">
          <a:xfrm>
            <a:off x="1165225" y="1243013"/>
            <a:ext cx="4475163"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pitchFamily="34" charset="0"/>
            </a:endParaRPr>
          </a:p>
        </p:txBody>
      </p:sp>
    </p:spTree>
    <p:extLst>
      <p:ext uri="{BB962C8B-B14F-4D97-AF65-F5344CB8AC3E}">
        <p14:creationId xmlns:p14="http://schemas.microsoft.com/office/powerpoint/2010/main" val="99849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lgn="just"/>
            <a:r>
              <a:rPr lang="en-US" sz="2000" dirty="0">
                <a:latin typeface="Cambria" panose="02040503050406030204" pitchFamily="18" charset="0"/>
              </a:rPr>
              <a:t>New price line (pink line) showing the world price. </a:t>
            </a:r>
            <a:r>
              <a:rPr lang="en-US" dirty="0">
                <a:latin typeface="Cambria" panose="02040503050406030204" pitchFamily="18" charset="0"/>
              </a:rPr>
              <a:t>The world price line shows the range of </a:t>
            </a:r>
            <a:r>
              <a:rPr lang="en-US" b="1" dirty="0">
                <a:latin typeface="Cambria" panose="02040503050406030204" pitchFamily="18" charset="0"/>
              </a:rPr>
              <a:t>consumption </a:t>
            </a:r>
            <a:r>
              <a:rPr lang="en-US" dirty="0">
                <a:latin typeface="Cambria" panose="02040503050406030204" pitchFamily="18" charset="0"/>
              </a:rPr>
              <a:t>possibilities that a country can achieve by specializing in one good and trading.</a:t>
            </a:r>
          </a:p>
          <a:p>
            <a:endParaRPr lang="it-IT" dirty="0"/>
          </a:p>
        </p:txBody>
      </p:sp>
      <p:sp>
        <p:nvSpPr>
          <p:cNvPr id="4" name="Segnaposto numero diapositiva 3"/>
          <p:cNvSpPr>
            <a:spLocks noGrp="1"/>
          </p:cNvSpPr>
          <p:nvPr>
            <p:ph type="sldNum" sz="quarter" idx="10"/>
          </p:nvPr>
        </p:nvSpPr>
        <p:spPr/>
        <p:txBody>
          <a:bodyPr/>
          <a:lstStyle/>
          <a:p>
            <a:fld id="{3620CA30-4F1B-44EA-A1C1-49C793578209}" type="slidenum">
              <a:rPr lang="it-IT" smtClean="0"/>
              <a:t>17</a:t>
            </a:fld>
            <a:endParaRPr lang="it-IT"/>
          </a:p>
        </p:txBody>
      </p:sp>
    </p:spTree>
    <p:extLst>
      <p:ext uri="{BB962C8B-B14F-4D97-AF65-F5344CB8AC3E}">
        <p14:creationId xmlns:p14="http://schemas.microsoft.com/office/powerpoint/2010/main" val="299094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D2A12B15-B756-47E0-9212-22C877D9F672}" type="slidenum">
              <a:rPr lang="it-IT" smtClean="0"/>
              <a:pPr>
                <a:defRPr/>
              </a:pPr>
              <a:t>45</a:t>
            </a:fld>
            <a:endParaRPr lang="it-IT"/>
          </a:p>
        </p:txBody>
      </p:sp>
    </p:spTree>
    <p:extLst>
      <p:ext uri="{BB962C8B-B14F-4D97-AF65-F5344CB8AC3E}">
        <p14:creationId xmlns:p14="http://schemas.microsoft.com/office/powerpoint/2010/main" val="282706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4A90C986-BC5E-44C2-901F-C8BE66011484}" type="slidenum">
              <a:rPr lang="it-IT" smtClean="0"/>
              <a:pPr>
                <a:defRPr/>
              </a:pPr>
              <a:t>46</a:t>
            </a:fld>
            <a:endParaRPr lang="it-IT"/>
          </a:p>
        </p:txBody>
      </p:sp>
    </p:spTree>
    <p:extLst>
      <p:ext uri="{BB962C8B-B14F-4D97-AF65-F5344CB8AC3E}">
        <p14:creationId xmlns:p14="http://schemas.microsoft.com/office/powerpoint/2010/main" val="368968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42CF3DAE-190C-4592-A836-FEE4E9A30D8D}" type="slidenum">
              <a:rPr lang="it-IT" smtClean="0"/>
              <a:pPr>
                <a:defRPr/>
              </a:pPr>
              <a:t>47</a:t>
            </a:fld>
            <a:endParaRPr lang="it-IT"/>
          </a:p>
        </p:txBody>
      </p:sp>
    </p:spTree>
    <p:extLst>
      <p:ext uri="{BB962C8B-B14F-4D97-AF65-F5344CB8AC3E}">
        <p14:creationId xmlns:p14="http://schemas.microsoft.com/office/powerpoint/2010/main" val="37706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88A5E4-37AD-4039-8D4C-FDC17ACC5D79}" type="slidenum">
              <a:rPr lang="en-US"/>
              <a:pPr>
                <a:defRPr/>
              </a:pPr>
              <a:t>48</a:t>
            </a:fld>
            <a:endParaRPr lang="en-US"/>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Table 4.2 Factor Content of Trade for the United States, 1947 </a:t>
            </a:r>
            <a:r>
              <a:rPr lang="en-US" altLang="en-US" dirty="0" smtClean="0"/>
              <a:t>This table extends Leontief’s test of the </a:t>
            </a:r>
            <a:r>
              <a:rPr lang="en-US" altLang="en-US" dirty="0" err="1" smtClean="0"/>
              <a:t>Heckscher</a:t>
            </a:r>
            <a:r>
              <a:rPr lang="en-US" altLang="en-US" dirty="0" smtClean="0"/>
              <a:t>-Ohlin model to measure the factor content of net exports. The first column for exports and for imports shows the amount of capital or labor needed per $1 million worth of exports from or imports into the United States, for 1947. The second column for each shows the amount of capital or labor needed for the total exports from or imports into the United States. The final column is the difference between the totals for exports and imports.</a:t>
            </a:r>
          </a:p>
          <a:p>
            <a:endParaRPr lang="en-US" altLang="en-US" dirty="0" smtClean="0"/>
          </a:p>
          <a:p>
            <a:r>
              <a:rPr lang="en-US" altLang="en-US" i="1" dirty="0" smtClean="0"/>
              <a:t>Source: Edward E. </a:t>
            </a:r>
            <a:r>
              <a:rPr lang="en-US" altLang="en-US" i="1" dirty="0" err="1" smtClean="0"/>
              <a:t>Leamer</a:t>
            </a:r>
            <a:r>
              <a:rPr lang="en-US" altLang="en-US" i="1" dirty="0" smtClean="0"/>
              <a:t>, 1980, “The Leontief Paradox, Reconsidered,” </a:t>
            </a:r>
            <a:r>
              <a:rPr lang="en-US" altLang="en-US" dirty="0" smtClean="0"/>
              <a:t>Journal of Political Economy, </a:t>
            </a:r>
            <a:r>
              <a:rPr lang="en-US" altLang="en-US" i="1" dirty="0" smtClean="0"/>
              <a:t>88(3), 495–503. Reprinted in Edward E. </a:t>
            </a:r>
            <a:r>
              <a:rPr lang="en-US" altLang="en-US" i="1" dirty="0" err="1" smtClean="0"/>
              <a:t>Leamer</a:t>
            </a:r>
            <a:r>
              <a:rPr lang="en-US" altLang="en-US" i="1" dirty="0" smtClean="0"/>
              <a:t>, ed., 2001, </a:t>
            </a:r>
            <a:r>
              <a:rPr lang="en-US" altLang="en-US" dirty="0" smtClean="0"/>
              <a:t>International Economics, </a:t>
            </a:r>
            <a:r>
              <a:rPr lang="en-US" altLang="en-US" i="1" dirty="0" smtClean="0"/>
              <a:t>New York: Worth Publishers, pp. 142–149.</a:t>
            </a:r>
          </a:p>
        </p:txBody>
      </p:sp>
    </p:spTree>
    <p:extLst>
      <p:ext uri="{BB962C8B-B14F-4D97-AF65-F5344CB8AC3E}">
        <p14:creationId xmlns:p14="http://schemas.microsoft.com/office/powerpoint/2010/main" val="273432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egnaposto numero diapositiva 3"/>
          <p:cNvSpPr>
            <a:spLocks noGrp="1"/>
          </p:cNvSpPr>
          <p:nvPr>
            <p:ph type="sldNum" sz="quarter" idx="5"/>
          </p:nvPr>
        </p:nvSpPr>
        <p:spPr/>
        <p:txBody>
          <a:bodyPr/>
          <a:lstStyle/>
          <a:p>
            <a:pPr>
              <a:defRPr/>
            </a:pPr>
            <a:fld id="{EBEEDBAF-6541-440C-B72D-60BB34C452D8}" type="slidenum">
              <a:rPr lang="it-IT" smtClean="0"/>
              <a:pPr>
                <a:defRPr/>
              </a:pPr>
              <a:t>49</a:t>
            </a:fld>
            <a:endParaRPr lang="it-IT"/>
          </a:p>
        </p:txBody>
      </p:sp>
    </p:spTree>
    <p:extLst>
      <p:ext uri="{BB962C8B-B14F-4D97-AF65-F5344CB8AC3E}">
        <p14:creationId xmlns:p14="http://schemas.microsoft.com/office/powerpoint/2010/main" val="222688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CCA26DE-5EF7-441F-9126-54624D3810DA}"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349851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CA26DE-5EF7-441F-9126-54624D3810DA}"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259443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CA26DE-5EF7-441F-9126-54624D3810DA}"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2491514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92086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CA26DE-5EF7-441F-9126-54624D3810DA}"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326867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BCCA26DE-5EF7-441F-9126-54624D3810DA}"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273829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CCA26DE-5EF7-441F-9126-54624D3810DA}"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247690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CCA26DE-5EF7-441F-9126-54624D3810DA}" type="datetimeFigureOut">
              <a:rPr lang="it-IT" smtClean="0"/>
              <a:t>30/10/2019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42066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CCA26DE-5EF7-441F-9126-54624D3810DA}" type="datetimeFigureOut">
              <a:rPr lang="it-IT" smtClean="0"/>
              <a:t>30/10/2019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247582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CA26DE-5EF7-441F-9126-54624D3810DA}" type="datetimeFigureOut">
              <a:rPr lang="it-IT" smtClean="0"/>
              <a:t>30/10/2019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400546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BCCA26DE-5EF7-441F-9126-54624D3810DA}"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354037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BCCA26DE-5EF7-441F-9126-54624D3810DA}"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24CDF94-6CDD-42D7-B863-28ACEBC5DB3E}" type="slidenum">
              <a:rPr lang="it-IT" smtClean="0"/>
              <a:t>‹N›</a:t>
            </a:fld>
            <a:endParaRPr lang="it-IT"/>
          </a:p>
        </p:txBody>
      </p:sp>
    </p:spTree>
    <p:extLst>
      <p:ext uri="{BB962C8B-B14F-4D97-AF65-F5344CB8AC3E}">
        <p14:creationId xmlns:p14="http://schemas.microsoft.com/office/powerpoint/2010/main" val="45581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A26DE-5EF7-441F-9126-54624D3810DA}" type="datetimeFigureOut">
              <a:rPr lang="it-IT" smtClean="0"/>
              <a:t>30/10/2019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CDF94-6CDD-42D7-B863-28ACEBC5DB3E}" type="slidenum">
              <a:rPr lang="it-IT" smtClean="0"/>
              <a:t>‹N›</a:t>
            </a:fld>
            <a:endParaRPr lang="it-IT"/>
          </a:p>
        </p:txBody>
      </p:sp>
    </p:spTree>
    <p:extLst>
      <p:ext uri="{BB962C8B-B14F-4D97-AF65-F5344CB8AC3E}">
        <p14:creationId xmlns:p14="http://schemas.microsoft.com/office/powerpoint/2010/main" val="1412996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orgia.giovannetti@unifi.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524000" y="333375"/>
            <a:ext cx="9144000" cy="2952750"/>
          </a:xfrm>
          <a:solidFill>
            <a:schemeClr val="tx2">
              <a:lumMod val="20000"/>
              <a:lumOff val="80000"/>
            </a:schemeClr>
          </a:solidFill>
          <a:ln>
            <a:solidFill>
              <a:schemeClr val="accent2">
                <a:lumMod val="20000"/>
                <a:lumOff val="80000"/>
              </a:schemeClr>
            </a:solidFill>
          </a:ln>
        </p:spPr>
        <p:txBody>
          <a:bodyPr/>
          <a:lstStyle/>
          <a:p>
            <a:pPr>
              <a:lnSpc>
                <a:spcPct val="120000"/>
              </a:lnSpc>
            </a:pPr>
            <a:r>
              <a:rPr lang="en-GB" sz="4800" dirty="0">
                <a:effectLst>
                  <a:outerShdw blurRad="38100" dist="38100" dir="2700000" algn="tl">
                    <a:srgbClr val="FFFFFF"/>
                  </a:outerShdw>
                </a:effectLst>
              </a:rPr>
              <a:t>Economics and Development</a:t>
            </a:r>
            <a:br>
              <a:rPr lang="en-GB" sz="4800" dirty="0">
                <a:effectLst>
                  <a:outerShdw blurRad="38100" dist="38100" dir="2700000" algn="tl">
                    <a:srgbClr val="FFFFFF"/>
                  </a:outerShdw>
                </a:effectLst>
              </a:rPr>
            </a:br>
            <a:r>
              <a:rPr lang="en-GB" sz="4800" dirty="0">
                <a:effectLst>
                  <a:outerShdw blurRad="38100" dist="38100" dir="2700000" algn="tl">
                    <a:srgbClr val="FFFFFF"/>
                  </a:outerShdw>
                </a:effectLst>
              </a:rPr>
              <a:t>International trade </a:t>
            </a:r>
          </a:p>
        </p:txBody>
      </p:sp>
      <p:sp>
        <p:nvSpPr>
          <p:cNvPr id="2051" name="Rectangle 3"/>
          <p:cNvSpPr>
            <a:spLocks noGrp="1" noChangeArrowheads="1"/>
          </p:cNvSpPr>
          <p:nvPr>
            <p:ph type="subTitle" idx="4294967295"/>
          </p:nvPr>
        </p:nvSpPr>
        <p:spPr>
          <a:xfrm>
            <a:off x="1524000" y="3286125"/>
            <a:ext cx="9144000" cy="3043238"/>
          </a:xfrm>
          <a:solidFill>
            <a:schemeClr val="accent1">
              <a:lumMod val="60000"/>
              <a:lumOff val="40000"/>
            </a:schemeClr>
          </a:solidFill>
          <a:ln>
            <a:solidFill>
              <a:schemeClr val="accent2">
                <a:lumMod val="40000"/>
                <a:lumOff val="60000"/>
              </a:schemeClr>
            </a:solidFill>
          </a:ln>
        </p:spPr>
        <p:txBody>
          <a:bodyPr/>
          <a:lstStyle/>
          <a:p>
            <a:pPr marL="0" indent="0" algn="ctr">
              <a:buNone/>
              <a:defRPr/>
            </a:pPr>
            <a:r>
              <a:rPr lang="en-GB" b="1" dirty="0" err="1">
                <a:latin typeface="Verdana" pitchFamily="34" charset="0"/>
              </a:rPr>
              <a:t>Giorgia</a:t>
            </a:r>
            <a:r>
              <a:rPr lang="en-GB" b="1" dirty="0">
                <a:latin typeface="Verdana" pitchFamily="34" charset="0"/>
              </a:rPr>
              <a:t> </a:t>
            </a:r>
            <a:r>
              <a:rPr lang="en-GB" b="1" dirty="0" err="1">
                <a:latin typeface="Verdana" pitchFamily="34" charset="0"/>
              </a:rPr>
              <a:t>Giovannetti</a:t>
            </a:r>
            <a:endParaRPr lang="en-GB" b="1" dirty="0">
              <a:latin typeface="Verdana" pitchFamily="34" charset="0"/>
            </a:endParaRPr>
          </a:p>
          <a:p>
            <a:pPr marL="0" indent="0" algn="ctr">
              <a:buNone/>
              <a:defRPr/>
            </a:pPr>
            <a:r>
              <a:rPr lang="en-GB" sz="2400" b="1" dirty="0">
                <a:latin typeface="Verdana" pitchFamily="34" charset="0"/>
              </a:rPr>
              <a:t>Professor of Economics, University of Firenze </a:t>
            </a:r>
          </a:p>
          <a:p>
            <a:pPr marL="0" indent="0" algn="ctr">
              <a:buNone/>
              <a:defRPr/>
            </a:pPr>
            <a:r>
              <a:rPr lang="en-GB" sz="2400" b="1" dirty="0">
                <a:latin typeface="Verdana" pitchFamily="34" charset="0"/>
              </a:rPr>
              <a:t>E-mail: </a:t>
            </a:r>
            <a:r>
              <a:rPr lang="en-GB" sz="2400" dirty="0">
                <a:solidFill>
                  <a:schemeClr val="tx1">
                    <a:tint val="75000"/>
                  </a:schemeClr>
                </a:solidFill>
                <a:latin typeface="Verdana" pitchFamily="34" charset="0"/>
                <a:hlinkClick r:id="rId3"/>
              </a:rPr>
              <a:t>giorgia.giovannetti@unifi.it</a:t>
            </a:r>
            <a:endParaRPr lang="en-GB" sz="2400" dirty="0">
              <a:solidFill>
                <a:schemeClr val="tx1">
                  <a:tint val="75000"/>
                </a:schemeClr>
              </a:solidFill>
              <a:latin typeface="Verdana" pitchFamily="34" charset="0"/>
            </a:endParaRPr>
          </a:p>
          <a:p>
            <a:pPr marL="0" indent="0" algn="just">
              <a:buNone/>
              <a:defRPr/>
            </a:pPr>
            <a:endParaRPr lang="en-GB" sz="2400" dirty="0">
              <a:solidFill>
                <a:srgbClr val="020202"/>
              </a:solidFill>
              <a:latin typeface="Verdana" pitchFamily="34" charset="0"/>
            </a:endParaRPr>
          </a:p>
          <a:p>
            <a:pPr marL="0" indent="0" algn="just">
              <a:buNone/>
              <a:defRPr/>
            </a:pPr>
            <a:endParaRPr lang="en-GB" sz="2400" dirty="0">
              <a:solidFill>
                <a:srgbClr val="FF0000"/>
              </a:solidFill>
              <a:latin typeface="Verdana" pitchFamily="34" charset="0"/>
            </a:endParaRPr>
          </a:p>
          <a:p>
            <a:pPr marL="0" indent="0">
              <a:buNone/>
              <a:defRPr/>
            </a:pPr>
            <a:r>
              <a:rPr lang="en-GB" dirty="0">
                <a:solidFill>
                  <a:srgbClr val="0000FF"/>
                </a:solidFill>
                <a:latin typeface="Tahoma" pitchFamily="34" charset="0"/>
              </a:rPr>
              <a:t>07/11/2017</a:t>
            </a:r>
          </a:p>
        </p:txBody>
      </p:sp>
    </p:spTree>
    <p:extLst>
      <p:ext uri="{BB962C8B-B14F-4D97-AF65-F5344CB8AC3E}">
        <p14:creationId xmlns:p14="http://schemas.microsoft.com/office/powerpoint/2010/main" val="20823803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pPr algn="just"/>
            <a:r>
              <a:rPr lang="it-IT" dirty="0">
                <a:latin typeface="Cambria" panose="02040503050406030204" pitchFamily="18" charset="0"/>
              </a:rPr>
              <a:t> C: </a:t>
            </a:r>
            <a:r>
              <a:rPr lang="en-US" dirty="0">
                <a:latin typeface="Cambria" panose="02040503050406030204" pitchFamily="18" charset="0"/>
              </a:rPr>
              <a:t>Graph each country’s PPF. Use indifference curve to show the no-trade equilibrium (label as point A) for each country. (Suppose Wonderland consumes 4 million pounds of cheese and the rest of the world consumes 6 pounds of cheese).</a:t>
            </a:r>
          </a:p>
          <a:p>
            <a:pPr algn="just"/>
            <a:endParaRPr lang="en-US" dirty="0">
              <a:latin typeface="Cambria" panose="02040503050406030204" pitchFamily="18" charset="0"/>
            </a:endParaRPr>
          </a:p>
          <a:p>
            <a:pPr algn="just"/>
            <a:r>
              <a:rPr lang="en-US" dirty="0">
                <a:latin typeface="Cambria" panose="02040503050406030204" pitchFamily="18" charset="0"/>
              </a:rPr>
              <a:t>We know from the exercise that Wonderland has 40 million labor hours in total and the rest of the world has 30 million labor hours in total per year.</a:t>
            </a:r>
            <a:endParaRPr lang="it-IT" dirty="0">
              <a:latin typeface="Cambria" panose="02040503050406030204" pitchFamily="18" charset="0"/>
            </a:endParaRPr>
          </a:p>
          <a:p>
            <a:pPr algn="just"/>
            <a:endParaRPr lang="en-US" dirty="0">
              <a:latin typeface="Cambria" panose="02040503050406030204" pitchFamily="18" charset="0"/>
            </a:endParaRPr>
          </a:p>
          <a:p>
            <a:pPr algn="just"/>
            <a:endParaRPr lang="it-IT" dirty="0"/>
          </a:p>
          <a:p>
            <a:endParaRPr lang="it-IT" dirty="0"/>
          </a:p>
        </p:txBody>
      </p:sp>
    </p:spTree>
    <p:extLst>
      <p:ext uri="{BB962C8B-B14F-4D97-AF65-F5344CB8AC3E}">
        <p14:creationId xmlns:p14="http://schemas.microsoft.com/office/powerpoint/2010/main" val="277599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pPr algn="just"/>
            <a:r>
              <a:rPr lang="en-US" dirty="0">
                <a:latin typeface="Cambria" panose="02040503050406030204" pitchFamily="18" charset="0"/>
              </a:rPr>
              <a:t>1) We need to identify the quantities of wine and cheese</a:t>
            </a:r>
          </a:p>
          <a:p>
            <a:pPr algn="just"/>
            <a:endParaRPr lang="en-US" dirty="0">
              <a:latin typeface="Cambria" panose="02040503050406030204" pitchFamily="18" charset="0"/>
            </a:endParaRPr>
          </a:p>
          <a:p>
            <a:pPr lvl="1" algn="just"/>
            <a:r>
              <a:rPr lang="en-US" dirty="0">
                <a:solidFill>
                  <a:schemeClr val="accent1"/>
                </a:solidFill>
                <a:latin typeface="Cambria" panose="02040503050406030204" pitchFamily="18" charset="0"/>
              </a:rPr>
              <a:t>Wonderland: 10Q</a:t>
            </a:r>
            <a:r>
              <a:rPr lang="en-US" baseline="-25000" dirty="0">
                <a:solidFill>
                  <a:schemeClr val="accent1"/>
                </a:solidFill>
                <a:latin typeface="Cambria" panose="02040503050406030204" pitchFamily="18" charset="0"/>
              </a:rPr>
              <a:t>W</a:t>
            </a:r>
            <a:r>
              <a:rPr lang="en-US" dirty="0">
                <a:solidFill>
                  <a:schemeClr val="accent1"/>
                </a:solidFill>
                <a:latin typeface="Cambria" panose="02040503050406030204" pitchFamily="18" charset="0"/>
              </a:rPr>
              <a:t> + 5Q</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 = 40</a:t>
            </a:r>
          </a:p>
          <a:p>
            <a:pPr marL="457200" lvl="1" indent="0" algn="just">
              <a:buNone/>
            </a:pPr>
            <a:r>
              <a:rPr lang="en-US" dirty="0">
                <a:solidFill>
                  <a:schemeClr val="accent1"/>
                </a:solidFill>
                <a:latin typeface="Cambria" panose="02040503050406030204" pitchFamily="18" charset="0"/>
              </a:rPr>
              <a:t>Q</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=40 (total hours)/5 (hours for one unit of cheese) = 8 pounds of cheese</a:t>
            </a:r>
          </a:p>
          <a:p>
            <a:pPr marL="457200" lvl="1" indent="0" algn="just">
              <a:buNone/>
            </a:pPr>
            <a:r>
              <a:rPr lang="en-US" dirty="0">
                <a:solidFill>
                  <a:schemeClr val="accent1"/>
                </a:solidFill>
                <a:latin typeface="Cambria" panose="02040503050406030204" pitchFamily="18" charset="0"/>
              </a:rPr>
              <a:t>Q</a:t>
            </a:r>
            <a:r>
              <a:rPr lang="en-US" baseline="-25000" dirty="0">
                <a:solidFill>
                  <a:schemeClr val="accent1"/>
                </a:solidFill>
                <a:latin typeface="Cambria" panose="02040503050406030204" pitchFamily="18" charset="0"/>
              </a:rPr>
              <a:t>W</a:t>
            </a:r>
            <a:r>
              <a:rPr lang="en-US" dirty="0">
                <a:solidFill>
                  <a:schemeClr val="accent1"/>
                </a:solidFill>
                <a:latin typeface="Cambria" panose="02040503050406030204" pitchFamily="18" charset="0"/>
              </a:rPr>
              <a:t>=40 (total hours)/10 (hours for one unit of wine) = 4 battles of wine</a:t>
            </a:r>
          </a:p>
          <a:p>
            <a:pPr lvl="1" algn="just"/>
            <a:endParaRPr lang="en-US" dirty="0">
              <a:solidFill>
                <a:schemeClr val="accent1"/>
              </a:solidFill>
              <a:latin typeface="Cambria" panose="02040503050406030204" pitchFamily="18" charset="0"/>
            </a:endParaRPr>
          </a:p>
          <a:p>
            <a:pPr lvl="1" algn="just"/>
            <a:r>
              <a:rPr lang="en-US" dirty="0">
                <a:solidFill>
                  <a:schemeClr val="accent1"/>
                </a:solidFill>
                <a:latin typeface="Cambria" panose="02040503050406030204" pitchFamily="18" charset="0"/>
              </a:rPr>
              <a:t>ROW: 6 Q*</a:t>
            </a:r>
            <a:r>
              <a:rPr lang="en-US" baseline="-25000" dirty="0">
                <a:solidFill>
                  <a:schemeClr val="accent1"/>
                </a:solidFill>
                <a:latin typeface="Cambria" panose="02040503050406030204" pitchFamily="18" charset="0"/>
              </a:rPr>
              <a:t>W</a:t>
            </a:r>
            <a:r>
              <a:rPr lang="en-US" dirty="0">
                <a:solidFill>
                  <a:schemeClr val="accent1"/>
                </a:solidFill>
                <a:latin typeface="Cambria" panose="02040503050406030204" pitchFamily="18" charset="0"/>
              </a:rPr>
              <a:t> + 2Q*</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 = 30</a:t>
            </a:r>
          </a:p>
          <a:p>
            <a:pPr marL="457200" lvl="1" indent="0" algn="just">
              <a:buNone/>
            </a:pPr>
            <a:r>
              <a:rPr lang="en-US" dirty="0">
                <a:solidFill>
                  <a:schemeClr val="accent1"/>
                </a:solidFill>
                <a:latin typeface="Cambria" panose="02040503050406030204" pitchFamily="18" charset="0"/>
              </a:rPr>
              <a:t>Q*</a:t>
            </a:r>
            <a:r>
              <a:rPr lang="en-US" baseline="-25000" dirty="0">
                <a:solidFill>
                  <a:schemeClr val="accent1"/>
                </a:solidFill>
                <a:latin typeface="Cambria" panose="02040503050406030204" pitchFamily="18" charset="0"/>
              </a:rPr>
              <a:t>W </a:t>
            </a:r>
            <a:r>
              <a:rPr lang="en-US" dirty="0">
                <a:solidFill>
                  <a:schemeClr val="accent1"/>
                </a:solidFill>
                <a:latin typeface="Cambria" panose="02040503050406030204" pitchFamily="18" charset="0"/>
              </a:rPr>
              <a:t>=30/6 = 5 battles of wine</a:t>
            </a:r>
          </a:p>
          <a:p>
            <a:pPr marL="457200" lvl="1" indent="0" algn="just">
              <a:buNone/>
            </a:pPr>
            <a:r>
              <a:rPr lang="en-US" dirty="0">
                <a:solidFill>
                  <a:schemeClr val="accent1"/>
                </a:solidFill>
                <a:latin typeface="Cambria" panose="02040503050406030204" pitchFamily="18" charset="0"/>
              </a:rPr>
              <a:t>Q*</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=30/2 = 15 pounds of cheese</a:t>
            </a:r>
            <a:endParaRPr lang="it-IT" dirty="0">
              <a:solidFill>
                <a:schemeClr val="accent1"/>
              </a:solidFill>
              <a:latin typeface="Cambria" panose="02040503050406030204" pitchFamily="18" charset="0"/>
            </a:endParaRPr>
          </a:p>
          <a:p>
            <a:pPr algn="just"/>
            <a:endParaRPr lang="it-IT" dirty="0"/>
          </a:p>
          <a:p>
            <a:endParaRPr lang="it-IT" dirty="0"/>
          </a:p>
        </p:txBody>
      </p:sp>
    </p:spTree>
    <p:extLst>
      <p:ext uri="{BB962C8B-B14F-4D97-AF65-F5344CB8AC3E}">
        <p14:creationId xmlns:p14="http://schemas.microsoft.com/office/powerpoint/2010/main" val="1464460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sp>
        <p:nvSpPr>
          <p:cNvPr id="3" name="Segnaposto contenuto 2"/>
          <p:cNvSpPr>
            <a:spLocks noGrp="1"/>
          </p:cNvSpPr>
          <p:nvPr>
            <p:ph idx="1"/>
          </p:nvPr>
        </p:nvSpPr>
        <p:spPr/>
        <p:txBody>
          <a:bodyPr/>
          <a:lstStyle/>
          <a:p>
            <a:pPr marL="0" indent="0">
              <a:buNone/>
            </a:pPr>
            <a:r>
              <a:rPr lang="it-IT" dirty="0">
                <a:latin typeface="Cambria" panose="02040503050406030204" pitchFamily="18" charset="0"/>
              </a:rPr>
              <a:t>2) </a:t>
            </a:r>
            <a:r>
              <a:rPr lang="it-IT" dirty="0" err="1">
                <a:latin typeface="Cambria" panose="02040503050406030204" pitchFamily="18" charset="0"/>
              </a:rPr>
              <a:t>Then</a:t>
            </a:r>
            <a:r>
              <a:rPr lang="it-IT" dirty="0">
                <a:latin typeface="Cambria" panose="02040503050406030204" pitchFamily="18" charset="0"/>
              </a:rPr>
              <a:t>, </a:t>
            </a:r>
            <a:r>
              <a:rPr lang="it-IT" dirty="0" err="1">
                <a:latin typeface="Cambria" panose="02040503050406030204" pitchFamily="18" charset="0"/>
              </a:rPr>
              <a:t>we</a:t>
            </a:r>
            <a:r>
              <a:rPr lang="it-IT" dirty="0">
                <a:latin typeface="Cambria" panose="02040503050406030204" pitchFamily="18" charset="0"/>
              </a:rPr>
              <a:t> can </a:t>
            </a:r>
            <a:r>
              <a:rPr lang="it-IT" dirty="0" err="1">
                <a:latin typeface="Cambria" panose="02040503050406030204" pitchFamily="18" charset="0"/>
              </a:rPr>
              <a:t>draw</a:t>
            </a:r>
            <a:r>
              <a:rPr lang="it-IT" dirty="0">
                <a:latin typeface="Cambria" panose="02040503050406030204" pitchFamily="18" charset="0"/>
              </a:rPr>
              <a:t> the </a:t>
            </a:r>
            <a:r>
              <a:rPr lang="it-IT" dirty="0" err="1">
                <a:latin typeface="Cambria" panose="02040503050406030204" pitchFamily="18" charset="0"/>
              </a:rPr>
              <a:t>graph</a:t>
            </a:r>
            <a:endParaRPr lang="it-IT" dirty="0">
              <a:latin typeface="Cambria" panose="02040503050406030204" pitchFamily="18" charset="0"/>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835" y="2720198"/>
            <a:ext cx="7306695" cy="3219899"/>
          </a:xfrm>
          <a:prstGeom prst="rect">
            <a:avLst/>
          </a:prstGeom>
        </p:spPr>
      </p:pic>
      <p:sp>
        <p:nvSpPr>
          <p:cNvPr id="5" name="CasellaDiTesto 4"/>
          <p:cNvSpPr txBox="1"/>
          <p:nvPr/>
        </p:nvSpPr>
        <p:spPr>
          <a:xfrm>
            <a:off x="8636164" y="2050913"/>
            <a:ext cx="3313044" cy="3970318"/>
          </a:xfrm>
          <a:prstGeom prst="rect">
            <a:avLst/>
          </a:prstGeom>
          <a:noFill/>
        </p:spPr>
        <p:txBody>
          <a:bodyPr wrap="square" rtlCol="0">
            <a:spAutoFit/>
          </a:bodyPr>
          <a:lstStyle/>
          <a:p>
            <a:pPr algn="just"/>
            <a:r>
              <a:rPr lang="en-US" dirty="0">
                <a:latin typeface="Cambria" panose="02040503050406030204" pitchFamily="18" charset="0"/>
              </a:rPr>
              <a:t>From the exercise we know that Wonderland consumes 4 million pounds of cheese and the rest of the world consumes 6 pounds of cheese. </a:t>
            </a:r>
          </a:p>
          <a:p>
            <a:pPr algn="just"/>
            <a:endParaRPr lang="en-US" dirty="0">
              <a:latin typeface="Cambria" panose="02040503050406030204" pitchFamily="18" charset="0"/>
            </a:endParaRPr>
          </a:p>
          <a:p>
            <a:pPr algn="just"/>
            <a:r>
              <a:rPr lang="en-US" dirty="0">
                <a:solidFill>
                  <a:schemeClr val="accent1"/>
                </a:solidFill>
                <a:latin typeface="Cambria" panose="02040503050406030204" pitchFamily="18" charset="0"/>
              </a:rPr>
              <a:t>So, since we know the slope of the PPF and the intercept we can calculate the quantity of wine!</a:t>
            </a:r>
          </a:p>
          <a:p>
            <a:pPr algn="just"/>
            <a:endParaRPr lang="en-US" dirty="0">
              <a:solidFill>
                <a:schemeClr val="accent1"/>
              </a:solidFill>
              <a:latin typeface="Cambria" panose="02040503050406030204" pitchFamily="18" charset="0"/>
            </a:endParaRPr>
          </a:p>
          <a:p>
            <a:pPr algn="just"/>
            <a:r>
              <a:rPr lang="en-US" dirty="0">
                <a:solidFill>
                  <a:schemeClr val="accent1"/>
                </a:solidFill>
                <a:latin typeface="Cambria" panose="02040503050406030204" pitchFamily="18" charset="0"/>
              </a:rPr>
              <a:t>y= a+ </a:t>
            </a:r>
            <a:r>
              <a:rPr lang="en-US" dirty="0" err="1">
                <a:solidFill>
                  <a:schemeClr val="accent1"/>
                </a:solidFill>
                <a:latin typeface="Cambria" panose="02040503050406030204" pitchFamily="18" charset="0"/>
              </a:rPr>
              <a:t>bx</a:t>
            </a:r>
            <a:endParaRPr lang="en-US" dirty="0">
              <a:solidFill>
                <a:schemeClr val="accent1"/>
              </a:solidFill>
              <a:latin typeface="Cambria" panose="02040503050406030204" pitchFamily="18" charset="0"/>
            </a:endParaRPr>
          </a:p>
          <a:p>
            <a:pPr algn="just"/>
            <a:r>
              <a:rPr lang="en-US" dirty="0">
                <a:solidFill>
                  <a:schemeClr val="accent1"/>
                </a:solidFill>
                <a:latin typeface="Cambria" panose="02040503050406030204" pitchFamily="18" charset="0"/>
              </a:rPr>
              <a:t>For Wonderland: 4= 8-2x     </a:t>
            </a:r>
            <a:r>
              <a:rPr lang="en-US" b="1" dirty="0">
                <a:solidFill>
                  <a:schemeClr val="accent1"/>
                </a:solidFill>
                <a:latin typeface="Cambria" panose="02040503050406030204" pitchFamily="18" charset="0"/>
              </a:rPr>
              <a:t>x=2</a:t>
            </a:r>
          </a:p>
          <a:p>
            <a:pPr algn="just"/>
            <a:r>
              <a:rPr lang="en-US" dirty="0">
                <a:solidFill>
                  <a:schemeClr val="accent1"/>
                </a:solidFill>
                <a:latin typeface="Cambria" panose="02040503050406030204" pitchFamily="18" charset="0"/>
              </a:rPr>
              <a:t>For </a:t>
            </a:r>
            <a:r>
              <a:rPr lang="en-US" dirty="0" err="1">
                <a:solidFill>
                  <a:schemeClr val="accent1"/>
                </a:solidFill>
                <a:latin typeface="Cambria" panose="02040503050406030204" pitchFamily="18" charset="0"/>
              </a:rPr>
              <a:t>RoW</a:t>
            </a:r>
            <a:r>
              <a:rPr lang="en-US" dirty="0">
                <a:solidFill>
                  <a:schemeClr val="accent1"/>
                </a:solidFill>
                <a:latin typeface="Cambria" panose="02040503050406030204" pitchFamily="18" charset="0"/>
              </a:rPr>
              <a:t>: 6= 15–3x                 </a:t>
            </a:r>
            <a:r>
              <a:rPr lang="en-US" b="1" dirty="0">
                <a:solidFill>
                  <a:schemeClr val="accent1"/>
                </a:solidFill>
                <a:latin typeface="Cambria" panose="02040503050406030204" pitchFamily="18" charset="0"/>
              </a:rPr>
              <a:t>x=3</a:t>
            </a:r>
            <a:endParaRPr lang="it-IT" b="1" dirty="0">
              <a:solidFill>
                <a:schemeClr val="accent1"/>
              </a:solidFill>
            </a:endParaRPr>
          </a:p>
        </p:txBody>
      </p:sp>
      <p:sp>
        <p:nvSpPr>
          <p:cNvPr id="6" name="Rettangolo 5"/>
          <p:cNvSpPr/>
          <p:nvPr/>
        </p:nvSpPr>
        <p:spPr>
          <a:xfrm>
            <a:off x="4956314" y="2585261"/>
            <a:ext cx="371060" cy="291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956314" y="3001697"/>
            <a:ext cx="371060" cy="307777"/>
          </a:xfrm>
          <a:prstGeom prst="rect">
            <a:avLst/>
          </a:prstGeom>
          <a:noFill/>
        </p:spPr>
        <p:txBody>
          <a:bodyPr wrap="square" rtlCol="0">
            <a:spAutoFit/>
          </a:bodyPr>
          <a:lstStyle/>
          <a:p>
            <a:r>
              <a:rPr lang="it-IT" sz="1400" dirty="0"/>
              <a:t>15</a:t>
            </a:r>
          </a:p>
        </p:txBody>
      </p:sp>
      <p:sp>
        <p:nvSpPr>
          <p:cNvPr id="4" name="Rettangolo 3">
            <a:extLst>
              <a:ext uri="{FF2B5EF4-FFF2-40B4-BE49-F238E27FC236}">
                <a16:creationId xmlns:a16="http://schemas.microsoft.com/office/drawing/2014/main" xmlns="" id="{3CCDFF33-4AC7-4337-BBE6-A0B7B3C04E2D}"/>
              </a:ext>
            </a:extLst>
          </p:cNvPr>
          <p:cNvSpPr/>
          <p:nvPr/>
        </p:nvSpPr>
        <p:spPr>
          <a:xfrm>
            <a:off x="1497496" y="3551583"/>
            <a:ext cx="29154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xmlns="" id="{11C2659F-ABE1-4DD0-8AFE-9581130E06E3}"/>
              </a:ext>
            </a:extLst>
          </p:cNvPr>
          <p:cNvSpPr/>
          <p:nvPr/>
        </p:nvSpPr>
        <p:spPr>
          <a:xfrm>
            <a:off x="4944013" y="3452984"/>
            <a:ext cx="29154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xmlns="" id="{92F585A0-0A21-4892-A0F9-5DD18AF32545}"/>
              </a:ext>
            </a:extLst>
          </p:cNvPr>
          <p:cNvSpPr/>
          <p:nvPr/>
        </p:nvSpPr>
        <p:spPr>
          <a:xfrm>
            <a:off x="5546987" y="5102880"/>
            <a:ext cx="29154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66591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sp>
        <p:nvSpPr>
          <p:cNvPr id="3" name="Segnaposto contenuto 2"/>
          <p:cNvSpPr>
            <a:spLocks noGrp="1"/>
          </p:cNvSpPr>
          <p:nvPr>
            <p:ph idx="1"/>
          </p:nvPr>
        </p:nvSpPr>
        <p:spPr/>
        <p:txBody>
          <a:bodyPr/>
          <a:lstStyle/>
          <a:p>
            <a:pPr algn="just"/>
            <a:r>
              <a:rPr lang="en-US" dirty="0">
                <a:latin typeface="Cambria" panose="02040503050406030204" pitchFamily="18" charset="0"/>
              </a:rPr>
              <a:t>When trade is opened between Wonderland and the rest of the world, what </a:t>
            </a:r>
            <a:r>
              <a:rPr lang="en-US" dirty="0" smtClean="0">
                <a:latin typeface="Cambria" panose="02040503050406030204" pitchFamily="18" charset="0"/>
              </a:rPr>
              <a:t>is the </a:t>
            </a:r>
            <a:r>
              <a:rPr lang="en-US" dirty="0">
                <a:latin typeface="Cambria" panose="02040503050406030204" pitchFamily="18" charset="0"/>
              </a:rPr>
              <a:t>pattern of </a:t>
            </a:r>
            <a:r>
              <a:rPr lang="en-US" dirty="0" smtClean="0">
                <a:latin typeface="Cambria" panose="02040503050406030204" pitchFamily="18" charset="0"/>
              </a:rPr>
              <a:t>trade? </a:t>
            </a:r>
            <a:r>
              <a:rPr lang="en-US" dirty="0">
                <a:latin typeface="Cambria" panose="02040503050406030204" pitchFamily="18" charset="0"/>
              </a:rPr>
              <a:t>If the world price ratio is 0.4 bottle of wine per pound of cheese (Be careful this is not Pw/Pc but Pc/Pw), what happens to production in each country? (Label the new production point in each country as point P)</a:t>
            </a:r>
            <a:endParaRPr lang="it-IT" dirty="0">
              <a:latin typeface="Cambria" panose="02040503050406030204" pitchFamily="18" charset="0"/>
            </a:endParaRPr>
          </a:p>
          <a:p>
            <a:endParaRPr lang="it-IT" dirty="0">
              <a:latin typeface="Cambria" panose="02040503050406030204" pitchFamily="18" charset="0"/>
            </a:endParaRPr>
          </a:p>
          <a:p>
            <a:r>
              <a:rPr lang="en-US" dirty="0">
                <a:solidFill>
                  <a:schemeClr val="accent1"/>
                </a:solidFill>
                <a:latin typeface="Cambria" panose="02040503050406030204" pitchFamily="18" charset="0"/>
              </a:rPr>
              <a:t>P</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/P</a:t>
            </a:r>
            <a:r>
              <a:rPr lang="en-US" baseline="-25000" dirty="0">
                <a:solidFill>
                  <a:schemeClr val="accent1"/>
                </a:solidFill>
                <a:latin typeface="Cambria" panose="02040503050406030204" pitchFamily="18" charset="0"/>
              </a:rPr>
              <a:t>W</a:t>
            </a:r>
            <a:r>
              <a:rPr lang="en-US" dirty="0">
                <a:solidFill>
                  <a:schemeClr val="accent1"/>
                </a:solidFill>
                <a:latin typeface="Cambria" panose="02040503050406030204" pitchFamily="18" charset="0"/>
              </a:rPr>
              <a:t> = 0.4 and therefore, P</a:t>
            </a:r>
            <a:r>
              <a:rPr lang="en-US" baseline="-25000" dirty="0">
                <a:solidFill>
                  <a:schemeClr val="accent1"/>
                </a:solidFill>
                <a:latin typeface="Cambria" panose="02040503050406030204" pitchFamily="18" charset="0"/>
              </a:rPr>
              <a:t>W</a:t>
            </a:r>
            <a:r>
              <a:rPr lang="en-US" dirty="0">
                <a:solidFill>
                  <a:schemeClr val="accent1"/>
                </a:solidFill>
                <a:latin typeface="Cambria" panose="02040503050406030204" pitchFamily="18" charset="0"/>
              </a:rPr>
              <a:t>/P</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 = 2.5</a:t>
            </a:r>
          </a:p>
          <a:p>
            <a:endParaRPr lang="it-IT" dirty="0">
              <a:solidFill>
                <a:schemeClr val="accent1"/>
              </a:solidFill>
            </a:endParaRPr>
          </a:p>
        </p:txBody>
      </p:sp>
    </p:spTree>
    <p:extLst>
      <p:ext uri="{BB962C8B-B14F-4D97-AF65-F5344CB8AC3E}">
        <p14:creationId xmlns:p14="http://schemas.microsoft.com/office/powerpoint/2010/main" val="3693106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latin typeface="Cambria" panose="02040503050406030204" pitchFamily="18" charset="0"/>
            </a:endParaRPr>
          </a:p>
        </p:txBody>
      </p:sp>
      <p:sp>
        <p:nvSpPr>
          <p:cNvPr id="3" name="Segnaposto contenuto 2"/>
          <p:cNvSpPr>
            <a:spLocks noGrp="1"/>
          </p:cNvSpPr>
          <p:nvPr>
            <p:ph idx="1"/>
          </p:nvPr>
        </p:nvSpPr>
        <p:spPr/>
        <p:txBody>
          <a:bodyPr>
            <a:normAutofit/>
          </a:bodyPr>
          <a:lstStyle/>
          <a:p>
            <a:r>
              <a:rPr lang="it-IT" dirty="0" err="1">
                <a:latin typeface="Cambria" panose="02040503050406030204" pitchFamily="18" charset="0"/>
              </a:rPr>
              <a:t>Now</a:t>
            </a:r>
            <a:r>
              <a:rPr lang="it-IT" dirty="0">
                <a:latin typeface="Cambria" panose="02040503050406030204" pitchFamily="18" charset="0"/>
              </a:rPr>
              <a:t> </a:t>
            </a:r>
            <a:r>
              <a:rPr lang="it-IT" dirty="0" err="1">
                <a:latin typeface="Cambria" panose="02040503050406030204" pitchFamily="18" charset="0"/>
              </a:rPr>
              <a:t>countries</a:t>
            </a:r>
            <a:r>
              <a:rPr lang="it-IT" dirty="0">
                <a:latin typeface="Cambria" panose="02040503050406030204" pitchFamily="18" charset="0"/>
              </a:rPr>
              <a:t> open to trade</a:t>
            </a:r>
          </a:p>
          <a:p>
            <a:endParaRPr lang="it-IT" dirty="0">
              <a:latin typeface="Cambria" panose="02040503050406030204" pitchFamily="18" charset="0"/>
            </a:endParaRPr>
          </a:p>
          <a:p>
            <a:r>
              <a:rPr lang="it-IT" dirty="0">
                <a:latin typeface="Cambria" panose="02040503050406030204" pitchFamily="18" charset="0"/>
              </a:rPr>
              <a:t>In the Ricardo model, </a:t>
            </a:r>
            <a:r>
              <a:rPr lang="it-IT" dirty="0" err="1">
                <a:latin typeface="Cambria" panose="02040503050406030204" pitchFamily="18" charset="0"/>
              </a:rPr>
              <a:t>when</a:t>
            </a:r>
            <a:r>
              <a:rPr lang="it-IT" dirty="0">
                <a:latin typeface="Cambria" panose="02040503050406030204" pitchFamily="18" charset="0"/>
              </a:rPr>
              <a:t> </a:t>
            </a:r>
            <a:r>
              <a:rPr lang="it-IT" dirty="0" err="1">
                <a:latin typeface="Cambria" panose="02040503050406030204" pitchFamily="18" charset="0"/>
              </a:rPr>
              <a:t>countries</a:t>
            </a:r>
            <a:r>
              <a:rPr lang="it-IT" dirty="0">
                <a:latin typeface="Cambria" panose="02040503050406030204" pitchFamily="18" charset="0"/>
              </a:rPr>
              <a:t> open to trade: </a:t>
            </a:r>
            <a:r>
              <a:rPr lang="it-IT" dirty="0" err="1">
                <a:latin typeface="Cambria" panose="02040503050406030204" pitchFamily="18" charset="0"/>
              </a:rPr>
              <a:t>each</a:t>
            </a:r>
            <a:r>
              <a:rPr lang="it-IT" dirty="0">
                <a:latin typeface="Cambria" panose="02040503050406030204" pitchFamily="18" charset="0"/>
              </a:rPr>
              <a:t> country </a:t>
            </a:r>
            <a:r>
              <a:rPr lang="it-IT" dirty="0" err="1">
                <a:latin typeface="Cambria" panose="02040503050406030204" pitchFamily="18" charset="0"/>
              </a:rPr>
              <a:t>exports</a:t>
            </a:r>
            <a:r>
              <a:rPr lang="it-IT" dirty="0">
                <a:latin typeface="Cambria" panose="02040503050406030204" pitchFamily="18" charset="0"/>
              </a:rPr>
              <a:t> the </a:t>
            </a:r>
            <a:r>
              <a:rPr lang="it-IT" dirty="0" err="1">
                <a:latin typeface="Cambria" panose="02040503050406030204" pitchFamily="18" charset="0"/>
              </a:rPr>
              <a:t>good</a:t>
            </a:r>
            <a:r>
              <a:rPr lang="it-IT" dirty="0">
                <a:latin typeface="Cambria" panose="02040503050406030204" pitchFamily="18" charset="0"/>
              </a:rPr>
              <a:t> for </a:t>
            </a:r>
            <a:r>
              <a:rPr lang="it-IT" dirty="0" err="1">
                <a:latin typeface="Cambria" panose="02040503050406030204" pitchFamily="18" charset="0"/>
              </a:rPr>
              <a:t>which</a:t>
            </a:r>
            <a:r>
              <a:rPr lang="it-IT" dirty="0">
                <a:latin typeface="Cambria" panose="02040503050406030204" pitchFamily="18" charset="0"/>
              </a:rPr>
              <a:t> </a:t>
            </a:r>
            <a:r>
              <a:rPr lang="it-IT" dirty="0" err="1">
                <a:latin typeface="Cambria" panose="02040503050406030204" pitchFamily="18" charset="0"/>
              </a:rPr>
              <a:t>it</a:t>
            </a:r>
            <a:r>
              <a:rPr lang="it-IT" dirty="0">
                <a:latin typeface="Cambria" panose="02040503050406030204" pitchFamily="18" charset="0"/>
              </a:rPr>
              <a:t> </a:t>
            </a:r>
            <a:r>
              <a:rPr lang="it-IT" dirty="0" err="1">
                <a:latin typeface="Cambria" panose="02040503050406030204" pitchFamily="18" charset="0"/>
              </a:rPr>
              <a:t>has</a:t>
            </a:r>
            <a:r>
              <a:rPr lang="it-IT" dirty="0">
                <a:latin typeface="Cambria" panose="02040503050406030204" pitchFamily="18" charset="0"/>
              </a:rPr>
              <a:t> a CA.</a:t>
            </a:r>
          </a:p>
          <a:p>
            <a:endParaRPr lang="it-IT" dirty="0">
              <a:latin typeface="Cambria" panose="02040503050406030204" pitchFamily="18" charset="0"/>
            </a:endParaRPr>
          </a:p>
          <a:p>
            <a:r>
              <a:rPr lang="it-IT" dirty="0" err="1">
                <a:latin typeface="Cambria" panose="02040503050406030204" pitchFamily="18" charset="0"/>
              </a:rPr>
              <a:t>Wonderland</a:t>
            </a:r>
            <a:r>
              <a:rPr lang="it-IT" dirty="0">
                <a:latin typeface="Cambria" panose="02040503050406030204" pitchFamily="18" charset="0"/>
              </a:rPr>
              <a:t> </a:t>
            </a:r>
            <a:r>
              <a:rPr lang="it-IT" dirty="0" err="1">
                <a:latin typeface="Cambria" panose="02040503050406030204" pitchFamily="18" charset="0"/>
              </a:rPr>
              <a:t>exports</a:t>
            </a:r>
            <a:r>
              <a:rPr lang="it-IT" dirty="0">
                <a:latin typeface="Cambria" panose="02040503050406030204" pitchFamily="18" charset="0"/>
              </a:rPr>
              <a:t> </a:t>
            </a:r>
            <a:r>
              <a:rPr lang="it-IT" dirty="0" err="1">
                <a:latin typeface="Cambria" panose="02040503050406030204" pitchFamily="18" charset="0"/>
              </a:rPr>
              <a:t>wine</a:t>
            </a:r>
            <a:r>
              <a:rPr lang="it-IT" dirty="0">
                <a:latin typeface="Cambria" panose="02040503050406030204" pitchFamily="18" charset="0"/>
              </a:rPr>
              <a:t> and </a:t>
            </a:r>
            <a:r>
              <a:rPr lang="it-IT" dirty="0" err="1">
                <a:latin typeface="Cambria" panose="02040503050406030204" pitchFamily="18" charset="0"/>
              </a:rPr>
              <a:t>RoW</a:t>
            </a:r>
            <a:r>
              <a:rPr lang="it-IT" dirty="0">
                <a:latin typeface="Cambria" panose="02040503050406030204" pitchFamily="18" charset="0"/>
              </a:rPr>
              <a:t> </a:t>
            </a:r>
            <a:r>
              <a:rPr lang="it-IT" dirty="0" err="1">
                <a:latin typeface="Cambria" panose="02040503050406030204" pitchFamily="18" charset="0"/>
              </a:rPr>
              <a:t>exports</a:t>
            </a:r>
            <a:r>
              <a:rPr lang="it-IT" dirty="0">
                <a:latin typeface="Cambria" panose="02040503050406030204" pitchFamily="18" charset="0"/>
              </a:rPr>
              <a:t> </a:t>
            </a:r>
            <a:r>
              <a:rPr lang="it-IT" dirty="0" err="1">
                <a:latin typeface="Cambria" panose="02040503050406030204" pitchFamily="18" charset="0"/>
              </a:rPr>
              <a:t>Cheese</a:t>
            </a:r>
            <a:r>
              <a:rPr lang="it-IT" dirty="0">
                <a:latin typeface="Cambria" panose="02040503050406030204" pitchFamily="18" charset="0"/>
              </a:rPr>
              <a:t> </a:t>
            </a:r>
          </a:p>
          <a:p>
            <a:endParaRPr lang="it-IT" dirty="0"/>
          </a:p>
          <a:p>
            <a:endParaRPr lang="it-IT" dirty="0"/>
          </a:p>
        </p:txBody>
      </p:sp>
    </p:spTree>
    <p:extLst>
      <p:ext uri="{BB962C8B-B14F-4D97-AF65-F5344CB8AC3E}">
        <p14:creationId xmlns:p14="http://schemas.microsoft.com/office/powerpoint/2010/main" val="492200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latin typeface="Cambria" panose="02040503050406030204" pitchFamily="18" charset="0"/>
            </a:endParaRPr>
          </a:p>
        </p:txBody>
      </p:sp>
      <p:sp>
        <p:nvSpPr>
          <p:cNvPr id="3" name="Segnaposto contenuto 2"/>
          <p:cNvSpPr>
            <a:spLocks noGrp="1"/>
          </p:cNvSpPr>
          <p:nvPr>
            <p:ph idx="1"/>
          </p:nvPr>
        </p:nvSpPr>
        <p:spPr>
          <a:xfrm>
            <a:off x="838200" y="1825624"/>
            <a:ext cx="10515600" cy="5032375"/>
          </a:xfrm>
        </p:spPr>
        <p:txBody>
          <a:bodyPr>
            <a:normAutofit fontScale="92500" lnSpcReduction="20000"/>
          </a:bodyPr>
          <a:lstStyle/>
          <a:p>
            <a:r>
              <a:rPr lang="it-IT" dirty="0" err="1">
                <a:latin typeface="Cambria" panose="02040503050406030204" pitchFamily="18" charset="0"/>
              </a:rPr>
              <a:t>Therefore</a:t>
            </a:r>
            <a:r>
              <a:rPr lang="it-IT" dirty="0">
                <a:latin typeface="Cambria" panose="02040503050406030204" pitchFamily="18" charset="0"/>
              </a:rPr>
              <a:t>, </a:t>
            </a:r>
            <a:r>
              <a:rPr lang="it-IT" dirty="0" err="1">
                <a:latin typeface="Cambria" panose="02040503050406030204" pitchFamily="18" charset="0"/>
              </a:rPr>
              <a:t>when</a:t>
            </a:r>
            <a:r>
              <a:rPr lang="it-IT" dirty="0">
                <a:latin typeface="Cambria" panose="02040503050406030204" pitchFamily="18" charset="0"/>
              </a:rPr>
              <a:t> </a:t>
            </a:r>
            <a:r>
              <a:rPr lang="it-IT" dirty="0" err="1">
                <a:latin typeface="Cambria" panose="02040503050406030204" pitchFamily="18" charset="0"/>
              </a:rPr>
              <a:t>countries</a:t>
            </a:r>
            <a:r>
              <a:rPr lang="it-IT" dirty="0">
                <a:latin typeface="Cambria" panose="02040503050406030204" pitchFamily="18" charset="0"/>
              </a:rPr>
              <a:t> open to trade:</a:t>
            </a: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r>
              <a:rPr lang="en-US" dirty="0">
                <a:latin typeface="Cambria" panose="02040503050406030204" pitchFamily="18" charset="0"/>
              </a:rPr>
              <a:t>Two countries are in a trade equilibrium when:</a:t>
            </a:r>
          </a:p>
          <a:p>
            <a:pPr lvl="1"/>
            <a:r>
              <a:rPr lang="en-US" dirty="0">
                <a:latin typeface="Cambria" panose="02040503050406030204" pitchFamily="18" charset="0"/>
              </a:rPr>
              <a:t>the relative price of each good is the same in the two countries </a:t>
            </a:r>
          </a:p>
          <a:p>
            <a:pPr lvl="1"/>
            <a:r>
              <a:rPr lang="en-US" dirty="0">
                <a:latin typeface="Cambria" panose="02040503050406030204" pitchFamily="18" charset="0"/>
              </a:rPr>
              <a:t>the amount of each good that the countries want to trade is equal </a:t>
            </a:r>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418939178"/>
              </p:ext>
            </p:extLst>
          </p:nvPr>
        </p:nvGraphicFramePr>
        <p:xfrm>
          <a:off x="1064588" y="2431248"/>
          <a:ext cx="9576908" cy="2931033"/>
        </p:xfrm>
        <a:graphic>
          <a:graphicData uri="http://schemas.openxmlformats.org/drawingml/2006/table">
            <a:tbl>
              <a:tblPr firstRow="1" bandRow="1">
                <a:tableStyleId>{5C22544A-7EE6-4342-B048-85BDC9FD1C3A}</a:tableStyleId>
              </a:tblPr>
              <a:tblGrid>
                <a:gridCol w="4788454">
                  <a:extLst>
                    <a:ext uri="{9D8B030D-6E8A-4147-A177-3AD203B41FA5}">
                      <a16:colId xmlns:a16="http://schemas.microsoft.com/office/drawing/2014/main" xmlns="" val="1231404583"/>
                    </a:ext>
                  </a:extLst>
                </a:gridCol>
                <a:gridCol w="4788454">
                  <a:extLst>
                    <a:ext uri="{9D8B030D-6E8A-4147-A177-3AD203B41FA5}">
                      <a16:colId xmlns:a16="http://schemas.microsoft.com/office/drawing/2014/main" xmlns="" val="1294429582"/>
                    </a:ext>
                  </a:extLst>
                </a:gridCol>
              </a:tblGrid>
              <a:tr h="553593">
                <a:tc>
                  <a:txBody>
                    <a:bodyPr/>
                    <a:lstStyle/>
                    <a:p>
                      <a:pPr algn="l"/>
                      <a:r>
                        <a:rPr lang="it-IT" dirty="0" err="1">
                          <a:latin typeface="Cambria" panose="02040503050406030204" pitchFamily="18" charset="0"/>
                        </a:rPr>
                        <a:t>Wonderland</a:t>
                      </a:r>
                      <a:endParaRPr lang="it-IT" dirty="0">
                        <a:latin typeface="Cambria" panose="02040503050406030204" pitchFamily="18" charset="0"/>
                      </a:endParaRPr>
                    </a:p>
                  </a:txBody>
                  <a:tcPr/>
                </a:tc>
                <a:tc>
                  <a:txBody>
                    <a:bodyPr/>
                    <a:lstStyle/>
                    <a:p>
                      <a:pPr algn="l"/>
                      <a:r>
                        <a:rPr lang="it-IT" dirty="0" err="1">
                          <a:latin typeface="Cambria" panose="02040503050406030204" pitchFamily="18" charset="0"/>
                        </a:rPr>
                        <a:t>Rest</a:t>
                      </a:r>
                      <a:r>
                        <a:rPr lang="it-IT" dirty="0">
                          <a:latin typeface="Cambria" panose="02040503050406030204" pitchFamily="18" charset="0"/>
                        </a:rPr>
                        <a:t> of the World</a:t>
                      </a:r>
                    </a:p>
                  </a:txBody>
                  <a:tcPr/>
                </a:tc>
                <a:extLst>
                  <a:ext uri="{0D108BD9-81ED-4DB2-BD59-A6C34878D82A}">
                    <a16:rowId xmlns:a16="http://schemas.microsoft.com/office/drawing/2014/main" xmlns="" val="3438576865"/>
                  </a:ext>
                </a:extLst>
              </a:tr>
              <a:tr h="1124884">
                <a:tc>
                  <a:txBody>
                    <a:bodyPr/>
                    <a:lstStyle/>
                    <a:p>
                      <a:pPr algn="l"/>
                      <a:r>
                        <a:rPr lang="it-IT" dirty="0" err="1">
                          <a:latin typeface="Cambria" panose="02040503050406030204" pitchFamily="18" charset="0"/>
                        </a:rPr>
                        <a:t>Quantity</a:t>
                      </a:r>
                      <a:r>
                        <a:rPr lang="it-IT" dirty="0">
                          <a:latin typeface="Cambria" panose="02040503050406030204" pitchFamily="18" charset="0"/>
                        </a:rPr>
                        <a:t> of </a:t>
                      </a:r>
                      <a:r>
                        <a:rPr lang="it-IT" dirty="0" err="1">
                          <a:latin typeface="Cambria" panose="02040503050406030204" pitchFamily="18" charset="0"/>
                        </a:rPr>
                        <a:t>wine</a:t>
                      </a:r>
                      <a:endParaRPr lang="it-IT" dirty="0">
                        <a:latin typeface="Cambria" panose="02040503050406030204" pitchFamily="18" charset="0"/>
                      </a:endParaRPr>
                    </a:p>
                    <a:p>
                      <a:pPr algn="l"/>
                      <a:endParaRPr lang="it-IT" dirty="0">
                        <a:latin typeface="Cambria" panose="02040503050406030204" pitchFamily="18" charset="0"/>
                      </a:endParaRPr>
                    </a:p>
                    <a:p>
                      <a:pPr algn="l"/>
                      <a:r>
                        <a:rPr lang="it-IT" dirty="0">
                          <a:latin typeface="Cambria" panose="02040503050406030204" pitchFamily="18" charset="0"/>
                        </a:rPr>
                        <a:t>Price of </a:t>
                      </a:r>
                      <a:r>
                        <a:rPr lang="it-IT" dirty="0" err="1">
                          <a:latin typeface="Cambria" panose="02040503050406030204" pitchFamily="18" charset="0"/>
                        </a:rPr>
                        <a:t>wine</a:t>
                      </a:r>
                      <a:endParaRPr lang="it-IT" dirty="0">
                        <a:latin typeface="Cambria" panose="02040503050406030204" pitchFamily="18" charset="0"/>
                      </a:endParaRPr>
                    </a:p>
                    <a:p>
                      <a:pPr algn="l"/>
                      <a:r>
                        <a:rPr lang="it-IT" dirty="0">
                          <a:latin typeface="Cambria" panose="02040503050406030204" pitchFamily="18" charset="0"/>
                        </a:rPr>
                        <a:t>         </a:t>
                      </a:r>
                    </a:p>
                  </a:txBody>
                  <a:tcPr/>
                </a:tc>
                <a:tc>
                  <a:txBody>
                    <a:bodyPr/>
                    <a:lstStyle/>
                    <a:p>
                      <a:pPr algn="l"/>
                      <a:r>
                        <a:rPr lang="it-IT" dirty="0" err="1">
                          <a:latin typeface="Cambria" panose="02040503050406030204" pitchFamily="18" charset="0"/>
                        </a:rPr>
                        <a:t>Quantity</a:t>
                      </a:r>
                      <a:r>
                        <a:rPr lang="it-IT" dirty="0">
                          <a:latin typeface="Cambria" panose="02040503050406030204" pitchFamily="18" charset="0"/>
                        </a:rPr>
                        <a:t> of </a:t>
                      </a:r>
                      <a:r>
                        <a:rPr lang="it-IT" dirty="0" err="1">
                          <a:latin typeface="Cambria" panose="02040503050406030204" pitchFamily="18" charset="0"/>
                        </a:rPr>
                        <a:t>wine</a:t>
                      </a:r>
                      <a:endParaRPr lang="it-IT" dirty="0">
                        <a:latin typeface="Cambria" panose="02040503050406030204" pitchFamily="18" charset="0"/>
                      </a:endParaRPr>
                    </a:p>
                    <a:p>
                      <a:pPr algn="l"/>
                      <a:endParaRPr lang="it-IT" dirty="0">
                        <a:latin typeface="Cambria" panose="02040503050406030204" pitchFamily="18" charset="0"/>
                      </a:endParaRPr>
                    </a:p>
                    <a:p>
                      <a:pPr algn="l"/>
                      <a:r>
                        <a:rPr lang="it-IT" dirty="0">
                          <a:latin typeface="Cambria" panose="02040503050406030204" pitchFamily="18" charset="0"/>
                        </a:rPr>
                        <a:t>Price of </a:t>
                      </a:r>
                      <a:r>
                        <a:rPr lang="it-IT" dirty="0" err="1">
                          <a:latin typeface="Cambria" panose="02040503050406030204" pitchFamily="18" charset="0"/>
                        </a:rPr>
                        <a:t>wine</a:t>
                      </a:r>
                      <a:endParaRPr lang="it-IT" dirty="0">
                        <a:latin typeface="Cambria" panose="02040503050406030204" pitchFamily="18" charset="0"/>
                      </a:endParaRPr>
                    </a:p>
                    <a:p>
                      <a:pPr algn="l"/>
                      <a:endParaRPr lang="it-IT" dirty="0">
                        <a:latin typeface="Cambria" panose="02040503050406030204" pitchFamily="18" charset="0"/>
                      </a:endParaRPr>
                    </a:p>
                  </a:txBody>
                  <a:tcPr/>
                </a:tc>
                <a:extLst>
                  <a:ext uri="{0D108BD9-81ED-4DB2-BD59-A6C34878D82A}">
                    <a16:rowId xmlns:a16="http://schemas.microsoft.com/office/drawing/2014/main" xmlns="" val="293305087"/>
                  </a:ext>
                </a:extLst>
              </a:tr>
              <a:tr h="1124884">
                <a:tc>
                  <a:txBody>
                    <a:bodyPr/>
                    <a:lstStyle/>
                    <a:p>
                      <a:pPr algn="l"/>
                      <a:r>
                        <a:rPr lang="it-IT" dirty="0" err="1">
                          <a:latin typeface="Cambria" panose="02040503050406030204" pitchFamily="18" charset="0"/>
                        </a:rPr>
                        <a:t>Quantity</a:t>
                      </a:r>
                      <a:r>
                        <a:rPr lang="it-IT" dirty="0">
                          <a:latin typeface="Cambria" panose="02040503050406030204" pitchFamily="18" charset="0"/>
                        </a:rPr>
                        <a:t> of </a:t>
                      </a:r>
                      <a:r>
                        <a:rPr lang="it-IT" dirty="0" err="1">
                          <a:latin typeface="Cambria" panose="02040503050406030204" pitchFamily="18" charset="0"/>
                        </a:rPr>
                        <a:t>cheese</a:t>
                      </a:r>
                      <a:endParaRPr lang="it-IT" dirty="0">
                        <a:latin typeface="Cambria" panose="02040503050406030204" pitchFamily="18" charset="0"/>
                      </a:endParaRPr>
                    </a:p>
                    <a:p>
                      <a:pPr algn="l"/>
                      <a:endParaRPr lang="it-IT" dirty="0">
                        <a:latin typeface="Cambria" panose="02040503050406030204" pitchFamily="18" charset="0"/>
                      </a:endParaRPr>
                    </a:p>
                    <a:p>
                      <a:pPr algn="l"/>
                      <a:r>
                        <a:rPr lang="it-IT" dirty="0">
                          <a:latin typeface="Cambria" panose="02040503050406030204" pitchFamily="18" charset="0"/>
                        </a:rPr>
                        <a:t>Price of </a:t>
                      </a:r>
                      <a:r>
                        <a:rPr lang="it-IT" dirty="0" err="1">
                          <a:latin typeface="Cambria" panose="02040503050406030204" pitchFamily="18" charset="0"/>
                        </a:rPr>
                        <a:t>cheese</a:t>
                      </a:r>
                      <a:endParaRPr lang="it-IT" dirty="0">
                        <a:latin typeface="Cambria" panose="02040503050406030204" pitchFamily="18" charset="0"/>
                      </a:endParaRPr>
                    </a:p>
                    <a:p>
                      <a:pPr algn="l"/>
                      <a:endParaRPr lang="it-IT" dirty="0">
                        <a:latin typeface="Cambria" panose="02040503050406030204" pitchFamily="18" charset="0"/>
                      </a:endParaRPr>
                    </a:p>
                  </a:txBody>
                  <a:tcPr/>
                </a:tc>
                <a:tc>
                  <a:txBody>
                    <a:bodyPr/>
                    <a:lstStyle/>
                    <a:p>
                      <a:pPr algn="l"/>
                      <a:r>
                        <a:rPr lang="it-IT" dirty="0" err="1">
                          <a:latin typeface="Cambria" panose="02040503050406030204" pitchFamily="18" charset="0"/>
                        </a:rPr>
                        <a:t>Quantity</a:t>
                      </a:r>
                      <a:r>
                        <a:rPr lang="it-IT" dirty="0">
                          <a:latin typeface="Cambria" panose="02040503050406030204" pitchFamily="18" charset="0"/>
                        </a:rPr>
                        <a:t> of </a:t>
                      </a:r>
                      <a:r>
                        <a:rPr lang="it-IT" dirty="0" err="1">
                          <a:latin typeface="Cambria" panose="02040503050406030204" pitchFamily="18" charset="0"/>
                        </a:rPr>
                        <a:t>cheese</a:t>
                      </a:r>
                      <a:endParaRPr lang="it-IT" dirty="0">
                        <a:latin typeface="Cambria" panose="02040503050406030204" pitchFamily="18" charset="0"/>
                      </a:endParaRPr>
                    </a:p>
                    <a:p>
                      <a:pPr algn="l"/>
                      <a:endParaRPr lang="it-IT" dirty="0">
                        <a:latin typeface="Cambria" panose="02040503050406030204" pitchFamily="18" charset="0"/>
                      </a:endParaRPr>
                    </a:p>
                    <a:p>
                      <a:pPr algn="l"/>
                      <a:r>
                        <a:rPr lang="it-IT" dirty="0">
                          <a:latin typeface="Cambria" panose="02040503050406030204" pitchFamily="18" charset="0"/>
                        </a:rPr>
                        <a:t>Price of </a:t>
                      </a:r>
                      <a:r>
                        <a:rPr lang="it-IT" dirty="0" err="1">
                          <a:latin typeface="Cambria" panose="02040503050406030204" pitchFamily="18" charset="0"/>
                        </a:rPr>
                        <a:t>cheese</a:t>
                      </a:r>
                      <a:endParaRPr lang="it-IT" dirty="0">
                        <a:latin typeface="Cambria" panose="02040503050406030204" pitchFamily="18" charset="0"/>
                      </a:endParaRPr>
                    </a:p>
                    <a:p>
                      <a:pPr algn="l"/>
                      <a:endParaRPr lang="it-IT" dirty="0">
                        <a:latin typeface="Cambria" panose="02040503050406030204" pitchFamily="18" charset="0"/>
                      </a:endParaRPr>
                    </a:p>
                  </a:txBody>
                  <a:tcPr/>
                </a:tc>
                <a:extLst>
                  <a:ext uri="{0D108BD9-81ED-4DB2-BD59-A6C34878D82A}">
                    <a16:rowId xmlns:a16="http://schemas.microsoft.com/office/drawing/2014/main" xmlns="" val="574437851"/>
                  </a:ext>
                </a:extLst>
              </a:tr>
            </a:tbl>
          </a:graphicData>
        </a:graphic>
      </p:graphicFrame>
      <p:sp>
        <p:nvSpPr>
          <p:cNvPr id="5" name="Freccia in giù 4"/>
          <p:cNvSpPr/>
          <p:nvPr/>
        </p:nvSpPr>
        <p:spPr>
          <a:xfrm>
            <a:off x="3002723" y="3018141"/>
            <a:ext cx="251790" cy="365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rot="10800000">
            <a:off x="2625033" y="3516477"/>
            <a:ext cx="251793" cy="403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2618406" y="4772343"/>
            <a:ext cx="251790" cy="365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rot="10800000">
            <a:off x="3010455" y="4168876"/>
            <a:ext cx="251793" cy="403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7541591" y="3554681"/>
            <a:ext cx="251790" cy="365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rot="10800000">
            <a:off x="7925900" y="2973884"/>
            <a:ext cx="251793" cy="403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7800006" y="4223888"/>
            <a:ext cx="251790" cy="365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0800000">
            <a:off x="7448819" y="4734138"/>
            <a:ext cx="251793" cy="403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018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chemeClr val="accent4"/>
                </a:solidFill>
                <a:latin typeface="Cambria" panose="02040503050406030204" pitchFamily="18" charset="0"/>
              </a:rPr>
              <a:t>Back to </a:t>
            </a:r>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sp>
        <p:nvSpPr>
          <p:cNvPr id="3" name="Rettangolo 2"/>
          <p:cNvSpPr/>
          <p:nvPr/>
        </p:nvSpPr>
        <p:spPr>
          <a:xfrm>
            <a:off x="6294783" y="2902572"/>
            <a:ext cx="371060" cy="291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294783" y="3319008"/>
            <a:ext cx="371060" cy="307777"/>
          </a:xfrm>
          <a:prstGeom prst="rect">
            <a:avLst/>
          </a:prstGeom>
          <a:noFill/>
        </p:spPr>
        <p:txBody>
          <a:bodyPr wrap="square" rtlCol="0">
            <a:spAutoFit/>
          </a:bodyPr>
          <a:lstStyle/>
          <a:p>
            <a:r>
              <a:rPr lang="it-IT" sz="1400" dirty="0"/>
              <a:t>15</a:t>
            </a:r>
          </a:p>
        </p:txBody>
      </p:sp>
      <p:sp>
        <p:nvSpPr>
          <p:cNvPr id="8" name="Segnaposto contenuto 7">
            <a:extLst>
              <a:ext uri="{FF2B5EF4-FFF2-40B4-BE49-F238E27FC236}">
                <a16:creationId xmlns:a16="http://schemas.microsoft.com/office/drawing/2014/main" xmlns="" id="{0F59BCE1-9178-4F63-B6A7-B34036C2A876}"/>
              </a:ext>
            </a:extLst>
          </p:cNvPr>
          <p:cNvSpPr>
            <a:spLocks noGrp="1"/>
          </p:cNvSpPr>
          <p:nvPr>
            <p:ph idx="1"/>
          </p:nvPr>
        </p:nvSpPr>
        <p:spPr/>
        <p:txBody>
          <a:bodyPr/>
          <a:lstStyle/>
          <a:p>
            <a:r>
              <a:rPr lang="en-US" dirty="0">
                <a:latin typeface="Cambria" panose="02040503050406030204" pitchFamily="18" charset="0"/>
              </a:rPr>
              <a:t>Label the new production point in each country as point P</a:t>
            </a:r>
            <a:endParaRPr lang="it-IT" dirty="0">
              <a:latin typeface="Cambria" panose="02040503050406030204" pitchFamily="18" charset="0"/>
            </a:endParaRPr>
          </a:p>
          <a:p>
            <a:endParaRPr lang="it-IT" dirty="0"/>
          </a:p>
        </p:txBody>
      </p:sp>
      <p:sp>
        <p:nvSpPr>
          <p:cNvPr id="9" name="Rettangolo 8">
            <a:extLst>
              <a:ext uri="{FF2B5EF4-FFF2-40B4-BE49-F238E27FC236}">
                <a16:creationId xmlns:a16="http://schemas.microsoft.com/office/drawing/2014/main" xmlns="" id="{D63C0542-9BA1-49D7-A790-240B8A7F7BCB}"/>
              </a:ext>
            </a:extLst>
          </p:cNvPr>
          <p:cNvSpPr/>
          <p:nvPr/>
        </p:nvSpPr>
        <p:spPr>
          <a:xfrm>
            <a:off x="6294783" y="3193774"/>
            <a:ext cx="371060" cy="433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74058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chemeClr val="accent4"/>
                </a:solidFill>
                <a:latin typeface="Cambria" panose="02040503050406030204" pitchFamily="18" charset="0"/>
              </a:rPr>
              <a:t>Back to </a:t>
            </a:r>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9012" y="2902572"/>
            <a:ext cx="8413976" cy="3687666"/>
          </a:xfrm>
        </p:spPr>
      </p:pic>
      <p:sp>
        <p:nvSpPr>
          <p:cNvPr id="5" name="CasellaDiTesto 4"/>
          <p:cNvSpPr txBox="1"/>
          <p:nvPr/>
        </p:nvSpPr>
        <p:spPr>
          <a:xfrm>
            <a:off x="838200" y="1577009"/>
            <a:ext cx="10280374" cy="1200329"/>
          </a:xfrm>
          <a:prstGeom prst="rect">
            <a:avLst/>
          </a:prstGeom>
          <a:noFill/>
        </p:spPr>
        <p:txBody>
          <a:bodyPr wrap="square" rtlCol="0">
            <a:spAutoFit/>
          </a:bodyPr>
          <a:lstStyle/>
          <a:p>
            <a:pPr algn="just"/>
            <a:r>
              <a:rPr lang="it-IT" b="1" dirty="0" err="1">
                <a:solidFill>
                  <a:schemeClr val="accent1"/>
                </a:solidFill>
                <a:latin typeface="Cambria" panose="02040503050406030204" pitchFamily="18" charset="0"/>
              </a:rPr>
              <a:t>Answer</a:t>
            </a:r>
            <a:r>
              <a:rPr lang="it-IT" b="1" dirty="0">
                <a:solidFill>
                  <a:schemeClr val="accent1"/>
                </a:solidFill>
                <a:latin typeface="Cambria" panose="02040503050406030204" pitchFamily="18" charset="0"/>
              </a:rPr>
              <a:t>: </a:t>
            </a:r>
            <a:r>
              <a:rPr lang="it-IT" dirty="0">
                <a:solidFill>
                  <a:schemeClr val="accent1"/>
                </a:solidFill>
                <a:latin typeface="Cambria" panose="02040503050406030204" pitchFamily="18" charset="0"/>
              </a:rPr>
              <a:t>The production point </a:t>
            </a:r>
            <a:r>
              <a:rPr lang="it-IT" dirty="0" err="1">
                <a:solidFill>
                  <a:schemeClr val="accent1"/>
                </a:solidFill>
                <a:latin typeface="Cambria" panose="02040503050406030204" pitchFamily="18" charset="0"/>
              </a:rPr>
              <a:t>is</a:t>
            </a:r>
            <a:r>
              <a:rPr lang="it-IT" dirty="0">
                <a:solidFill>
                  <a:schemeClr val="accent1"/>
                </a:solidFill>
                <a:latin typeface="Cambria" panose="02040503050406030204" pitchFamily="18" charset="0"/>
              </a:rPr>
              <a:t> point P. </a:t>
            </a:r>
            <a:r>
              <a:rPr lang="en-US" dirty="0">
                <a:solidFill>
                  <a:schemeClr val="accent1"/>
                </a:solidFill>
                <a:latin typeface="Cambria" panose="02040503050406030204" pitchFamily="18" charset="0"/>
              </a:rPr>
              <a:t>When the world price ratio is .4 bottle wine per pound of cheese, P</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/P</a:t>
            </a:r>
            <a:r>
              <a:rPr lang="en-US" baseline="-25000" dirty="0">
                <a:solidFill>
                  <a:schemeClr val="accent1"/>
                </a:solidFill>
                <a:latin typeface="Cambria" panose="02040503050406030204" pitchFamily="18" charset="0"/>
              </a:rPr>
              <a:t>W</a:t>
            </a:r>
            <a:r>
              <a:rPr lang="en-US" dirty="0">
                <a:solidFill>
                  <a:schemeClr val="accent1"/>
                </a:solidFill>
                <a:latin typeface="Cambria" panose="02040503050406030204" pitchFamily="18" charset="0"/>
              </a:rPr>
              <a:t> = .4 and therefore, P</a:t>
            </a:r>
            <a:r>
              <a:rPr lang="en-US" baseline="-25000" dirty="0">
                <a:solidFill>
                  <a:schemeClr val="accent1"/>
                </a:solidFill>
                <a:latin typeface="Cambria" panose="02040503050406030204" pitchFamily="18" charset="0"/>
              </a:rPr>
              <a:t>W</a:t>
            </a:r>
            <a:r>
              <a:rPr lang="en-US" dirty="0">
                <a:solidFill>
                  <a:schemeClr val="accent1"/>
                </a:solidFill>
                <a:latin typeface="Cambria" panose="02040503050406030204" pitchFamily="18" charset="0"/>
              </a:rPr>
              <a:t>/P</a:t>
            </a:r>
            <a:r>
              <a:rPr lang="en-US" baseline="-25000" dirty="0">
                <a:solidFill>
                  <a:schemeClr val="accent1"/>
                </a:solidFill>
                <a:latin typeface="Cambria" panose="02040503050406030204" pitchFamily="18" charset="0"/>
              </a:rPr>
              <a:t>C</a:t>
            </a:r>
            <a:r>
              <a:rPr lang="en-US" dirty="0">
                <a:solidFill>
                  <a:schemeClr val="accent1"/>
                </a:solidFill>
                <a:latin typeface="Cambria" panose="02040503050406030204" pitchFamily="18" charset="0"/>
              </a:rPr>
              <a:t> = 2.5. In this case, the world price ratio is between these two country’s opportunity costs, therefore, Wonderland will specialize in producing wine (4m bottles of wine) and ROW will specialize in producing cheese (15m pounds of cheese).</a:t>
            </a:r>
            <a:endParaRPr lang="it-IT" dirty="0">
              <a:solidFill>
                <a:schemeClr val="accent1"/>
              </a:solidFill>
              <a:latin typeface="Cambria" panose="02040503050406030204" pitchFamily="18" charset="0"/>
            </a:endParaRPr>
          </a:p>
        </p:txBody>
      </p:sp>
      <p:sp>
        <p:nvSpPr>
          <p:cNvPr id="3" name="Rettangolo 2"/>
          <p:cNvSpPr/>
          <p:nvPr/>
        </p:nvSpPr>
        <p:spPr>
          <a:xfrm>
            <a:off x="6294783" y="2902572"/>
            <a:ext cx="371060" cy="291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294783" y="3319008"/>
            <a:ext cx="371060" cy="307777"/>
          </a:xfrm>
          <a:prstGeom prst="rect">
            <a:avLst/>
          </a:prstGeom>
          <a:noFill/>
        </p:spPr>
        <p:txBody>
          <a:bodyPr wrap="square" rtlCol="0">
            <a:spAutoFit/>
          </a:bodyPr>
          <a:lstStyle/>
          <a:p>
            <a:r>
              <a:rPr lang="it-IT" sz="1400" dirty="0"/>
              <a:t>15</a:t>
            </a:r>
          </a:p>
        </p:txBody>
      </p:sp>
    </p:spTree>
    <p:extLst>
      <p:ext uri="{BB962C8B-B14F-4D97-AF65-F5344CB8AC3E}">
        <p14:creationId xmlns:p14="http://schemas.microsoft.com/office/powerpoint/2010/main" val="9088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sp>
        <p:nvSpPr>
          <p:cNvPr id="3" name="Segnaposto contenuto 2"/>
          <p:cNvSpPr>
            <a:spLocks noGrp="1"/>
          </p:cNvSpPr>
          <p:nvPr>
            <p:ph idx="1"/>
          </p:nvPr>
        </p:nvSpPr>
        <p:spPr/>
        <p:txBody>
          <a:bodyPr>
            <a:normAutofit fontScale="92500"/>
          </a:bodyPr>
          <a:lstStyle/>
          <a:p>
            <a:pPr algn="just"/>
            <a:r>
              <a:rPr lang="en-US" dirty="0">
                <a:latin typeface="Cambria" panose="02040503050406030204" pitchFamily="18" charset="0"/>
              </a:rPr>
              <a:t>Suppose that 2 million bottles of wine and 5 million pounds of cheese are traded. Show the consumption of each good in each country graphically using indifference curve (label the consumption point C)? </a:t>
            </a:r>
          </a:p>
          <a:p>
            <a:pPr algn="just"/>
            <a:endParaRPr lang="en-US" dirty="0">
              <a:latin typeface="Cambria" panose="02040503050406030204" pitchFamily="18" charset="0"/>
            </a:endParaRPr>
          </a:p>
          <a:p>
            <a:pPr algn="just"/>
            <a:r>
              <a:rPr lang="en-US" dirty="0">
                <a:latin typeface="Cambria" panose="02040503050406030204" pitchFamily="18" charset="0"/>
              </a:rPr>
              <a:t>Wonderland exports wine and </a:t>
            </a:r>
            <a:r>
              <a:rPr lang="en-US" dirty="0" err="1">
                <a:latin typeface="Cambria" panose="02040503050406030204" pitchFamily="18" charset="0"/>
              </a:rPr>
              <a:t>RoW</a:t>
            </a:r>
            <a:r>
              <a:rPr lang="en-US" dirty="0">
                <a:latin typeface="Cambria" panose="02040503050406030204" pitchFamily="18" charset="0"/>
              </a:rPr>
              <a:t> exports cheese.</a:t>
            </a:r>
          </a:p>
          <a:p>
            <a:pPr algn="just"/>
            <a:endParaRPr lang="en-US" dirty="0">
              <a:latin typeface="Cambria" panose="02040503050406030204" pitchFamily="18" charset="0"/>
            </a:endParaRPr>
          </a:p>
          <a:p>
            <a:pPr algn="just"/>
            <a:r>
              <a:rPr lang="en-US" dirty="0">
                <a:solidFill>
                  <a:schemeClr val="accent1"/>
                </a:solidFill>
                <a:latin typeface="Cambria" panose="02040503050406030204" pitchFamily="18" charset="0"/>
              </a:rPr>
              <a:t>The quantity of cheese imported by Wonderland is the same of the quantity of cheese exported by </a:t>
            </a:r>
            <a:r>
              <a:rPr lang="en-US" dirty="0" err="1">
                <a:solidFill>
                  <a:schemeClr val="accent1"/>
                </a:solidFill>
                <a:latin typeface="Cambria" panose="02040503050406030204" pitchFamily="18" charset="0"/>
              </a:rPr>
              <a:t>RoW</a:t>
            </a:r>
            <a:r>
              <a:rPr lang="en-US" dirty="0">
                <a:solidFill>
                  <a:schemeClr val="accent1"/>
                </a:solidFill>
                <a:latin typeface="Cambria" panose="02040503050406030204" pitchFamily="18" charset="0"/>
              </a:rPr>
              <a:t> (5m pounds), and the quantity of wine exported by Wonderland is the same of the quantity of wine imported by </a:t>
            </a:r>
            <a:r>
              <a:rPr lang="en-US" dirty="0" err="1">
                <a:solidFill>
                  <a:schemeClr val="accent1"/>
                </a:solidFill>
                <a:latin typeface="Cambria" panose="02040503050406030204" pitchFamily="18" charset="0"/>
              </a:rPr>
              <a:t>RoW</a:t>
            </a:r>
            <a:r>
              <a:rPr lang="en-US" dirty="0">
                <a:solidFill>
                  <a:schemeClr val="accent1"/>
                </a:solidFill>
                <a:latin typeface="Cambria" panose="02040503050406030204" pitchFamily="18" charset="0"/>
              </a:rPr>
              <a:t> (2m bottles).</a:t>
            </a:r>
            <a:endParaRPr lang="it-IT" dirty="0">
              <a:solidFill>
                <a:schemeClr val="accent1"/>
              </a:solidFill>
              <a:latin typeface="Cambria" panose="02040503050406030204" pitchFamily="18" charset="0"/>
            </a:endParaRPr>
          </a:p>
          <a:p>
            <a:endParaRPr lang="it-IT" dirty="0"/>
          </a:p>
        </p:txBody>
      </p:sp>
    </p:spTree>
    <p:extLst>
      <p:ext uri="{BB962C8B-B14F-4D97-AF65-F5344CB8AC3E}">
        <p14:creationId xmlns:p14="http://schemas.microsoft.com/office/powerpoint/2010/main" val="1027325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Excercise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759" y="2895311"/>
            <a:ext cx="8411749" cy="3686689"/>
          </a:xfrm>
        </p:spPr>
      </p:pic>
      <p:sp>
        <p:nvSpPr>
          <p:cNvPr id="6" name="CasellaDiTesto 5"/>
          <p:cNvSpPr txBox="1"/>
          <p:nvPr/>
        </p:nvSpPr>
        <p:spPr>
          <a:xfrm>
            <a:off x="838200" y="1417983"/>
            <a:ext cx="10515600" cy="1477328"/>
          </a:xfrm>
          <a:prstGeom prst="rect">
            <a:avLst/>
          </a:prstGeom>
          <a:noFill/>
        </p:spPr>
        <p:txBody>
          <a:bodyPr wrap="square" rtlCol="0">
            <a:spAutoFit/>
          </a:bodyPr>
          <a:lstStyle/>
          <a:p>
            <a:r>
              <a:rPr lang="it-IT" dirty="0">
                <a:solidFill>
                  <a:schemeClr val="accent1"/>
                </a:solidFill>
                <a:latin typeface="Cambria" panose="02040503050406030204" pitchFamily="18" charset="0"/>
              </a:rPr>
              <a:t>5 </a:t>
            </a:r>
            <a:r>
              <a:rPr lang="it-IT" dirty="0" err="1">
                <a:solidFill>
                  <a:schemeClr val="accent1"/>
                </a:solidFill>
                <a:latin typeface="Cambria" panose="02040503050406030204" pitchFamily="18" charset="0"/>
              </a:rPr>
              <a:t>million</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pound</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cheese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imported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and </a:t>
            </a:r>
            <a:r>
              <a:rPr lang="it-IT" dirty="0" err="1">
                <a:solidFill>
                  <a:schemeClr val="accent1"/>
                </a:solidFill>
                <a:latin typeface="Cambria" panose="02040503050406030204" pitchFamily="18" charset="0"/>
              </a:rPr>
              <a:t>exported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0 of </a:t>
            </a:r>
            <a:r>
              <a:rPr lang="it-IT" dirty="0" err="1">
                <a:solidFill>
                  <a:schemeClr val="accent1"/>
                </a:solidFill>
                <a:latin typeface="Cambria" panose="02040503050406030204" pitchFamily="18" charset="0"/>
              </a:rPr>
              <a:t>cheese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Thus</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still</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15 of </a:t>
            </a:r>
            <a:r>
              <a:rPr lang="it-IT" dirty="0" err="1">
                <a:solidFill>
                  <a:schemeClr val="accent1"/>
                </a:solidFill>
                <a:latin typeface="Cambria" panose="02040503050406030204" pitchFamily="18" charset="0"/>
              </a:rPr>
              <a:t>cheese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but</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consumes</a:t>
            </a:r>
            <a:r>
              <a:rPr lang="it-IT" dirty="0">
                <a:solidFill>
                  <a:schemeClr val="accent1"/>
                </a:solidFill>
                <a:latin typeface="Cambria" panose="02040503050406030204" pitchFamily="18" charset="0"/>
              </a:rPr>
              <a:t> 10 and export 5.  </a:t>
            </a:r>
          </a:p>
          <a:p>
            <a:endParaRPr lang="it-IT" dirty="0">
              <a:solidFill>
                <a:schemeClr val="accent1"/>
              </a:solidFill>
              <a:latin typeface="Cambria" panose="02040503050406030204" pitchFamily="18" charset="0"/>
            </a:endParaRPr>
          </a:p>
          <a:p>
            <a:r>
              <a:rPr lang="it-IT" dirty="0">
                <a:solidFill>
                  <a:schemeClr val="accent1"/>
                </a:solidFill>
                <a:latin typeface="Cambria" panose="02040503050406030204" pitchFamily="18" charset="0"/>
              </a:rPr>
              <a:t>2 </a:t>
            </a:r>
            <a:r>
              <a:rPr lang="it-IT" dirty="0" err="1">
                <a:solidFill>
                  <a:schemeClr val="accent1"/>
                </a:solidFill>
                <a:latin typeface="Cambria" panose="02040503050406030204" pitchFamily="18" charset="0"/>
              </a:rPr>
              <a:t>million</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bottle</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wine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imported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and </a:t>
            </a:r>
            <a:r>
              <a:rPr lang="it-IT" dirty="0" err="1">
                <a:solidFill>
                  <a:schemeClr val="accent1"/>
                </a:solidFill>
                <a:latin typeface="Cambria" panose="02040503050406030204" pitchFamily="18" charset="0"/>
              </a:rPr>
              <a:t>Exported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0 of </a:t>
            </a:r>
            <a:r>
              <a:rPr lang="it-IT" dirty="0" err="1">
                <a:solidFill>
                  <a:schemeClr val="accent1"/>
                </a:solidFill>
                <a:latin typeface="Cambria" panose="02040503050406030204" pitchFamily="18" charset="0"/>
              </a:rPr>
              <a:t>wine</a:t>
            </a:r>
            <a:r>
              <a:rPr lang="it-IT" dirty="0">
                <a:solidFill>
                  <a:schemeClr val="accent1"/>
                </a:solidFill>
                <a:latin typeface="Cambria" panose="02040503050406030204" pitchFamily="18" charset="0"/>
              </a:rPr>
              <a:t>). </a:t>
            </a:r>
          </a:p>
          <a:p>
            <a:r>
              <a:rPr lang="it-IT" dirty="0" err="1">
                <a:solidFill>
                  <a:schemeClr val="accent1"/>
                </a:solidFill>
                <a:latin typeface="Cambria" panose="02040503050406030204" pitchFamily="18" charset="0"/>
              </a:rPr>
              <a:t>Thus</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still</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4 </a:t>
            </a:r>
            <a:r>
              <a:rPr lang="it-IT" dirty="0" err="1">
                <a:solidFill>
                  <a:schemeClr val="accent1"/>
                </a:solidFill>
                <a:latin typeface="Cambria" panose="02040503050406030204" pitchFamily="18" charset="0"/>
              </a:rPr>
              <a:t>millions</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bottles</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wine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but</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consumes</a:t>
            </a:r>
            <a:r>
              <a:rPr lang="it-IT" dirty="0">
                <a:solidFill>
                  <a:schemeClr val="accent1"/>
                </a:solidFill>
                <a:latin typeface="Cambria" panose="02040503050406030204" pitchFamily="18" charset="0"/>
              </a:rPr>
              <a:t> 2 and </a:t>
            </a:r>
            <a:r>
              <a:rPr lang="it-IT" dirty="0" err="1">
                <a:solidFill>
                  <a:schemeClr val="accent1"/>
                </a:solidFill>
                <a:latin typeface="Cambria" panose="02040503050406030204" pitchFamily="18" charset="0"/>
              </a:rPr>
              <a:t>exports</a:t>
            </a:r>
            <a:r>
              <a:rPr lang="it-IT" dirty="0">
                <a:solidFill>
                  <a:schemeClr val="accent1"/>
                </a:solidFill>
                <a:latin typeface="Cambria" panose="02040503050406030204" pitchFamily="18" charset="0"/>
              </a:rPr>
              <a:t> 2.</a:t>
            </a:r>
          </a:p>
        </p:txBody>
      </p:sp>
      <p:sp>
        <p:nvSpPr>
          <p:cNvPr id="5" name="Rettangolo 4"/>
          <p:cNvSpPr/>
          <p:nvPr/>
        </p:nvSpPr>
        <p:spPr>
          <a:xfrm>
            <a:off x="5632175" y="2895311"/>
            <a:ext cx="371060" cy="291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632175" y="3311747"/>
            <a:ext cx="371060" cy="307777"/>
          </a:xfrm>
          <a:prstGeom prst="rect">
            <a:avLst/>
          </a:prstGeom>
          <a:noFill/>
        </p:spPr>
        <p:txBody>
          <a:bodyPr wrap="square" rtlCol="0">
            <a:spAutoFit/>
          </a:bodyPr>
          <a:lstStyle/>
          <a:p>
            <a:r>
              <a:rPr lang="it-IT" sz="1400" dirty="0"/>
              <a:t>15</a:t>
            </a:r>
          </a:p>
        </p:txBody>
      </p:sp>
    </p:spTree>
    <p:extLst>
      <p:ext uri="{BB962C8B-B14F-4D97-AF65-F5344CB8AC3E}">
        <p14:creationId xmlns:p14="http://schemas.microsoft.com/office/powerpoint/2010/main" val="732176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565414" y="285729"/>
            <a:ext cx="1102586" cy="646331"/>
          </a:xfrm>
          <a:prstGeom prst="rect">
            <a:avLst/>
          </a:prstGeom>
          <a:noFill/>
        </p:spPr>
        <p:txBody>
          <a:bodyPr wrap="square" rtlCol="0">
            <a:spAutoFit/>
          </a:bodyPr>
          <a:lstStyle/>
          <a:p>
            <a:r>
              <a:rPr lang="en-GB" dirty="0">
                <a:solidFill>
                  <a:srgbClr val="000099"/>
                </a:solidFill>
                <a:effectLst>
                  <a:outerShdw blurRad="38100" dist="38100" dir="2700000" algn="tl">
                    <a:srgbClr val="C0C0C0"/>
                  </a:outerShdw>
                </a:effectLst>
              </a:rPr>
              <a:t>Proposal of change</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3366384817"/>
              </p:ext>
            </p:extLst>
          </p:nvPr>
        </p:nvGraphicFramePr>
        <p:xfrm>
          <a:off x="1991544" y="25524"/>
          <a:ext cx="8496944" cy="6952175"/>
        </p:xfrm>
        <a:graphic>
          <a:graphicData uri="http://schemas.openxmlformats.org/drawingml/2006/table">
            <a:tbl>
              <a:tblPr/>
              <a:tblGrid>
                <a:gridCol w="1138909"/>
                <a:gridCol w="1050086"/>
                <a:gridCol w="1771445"/>
                <a:gridCol w="4536504"/>
              </a:tblGrid>
              <a:tr h="179055">
                <a:tc gridSpan="4">
                  <a:txBody>
                    <a:bodyPr/>
                    <a:lstStyle/>
                    <a:p>
                      <a:pPr>
                        <a:lnSpc>
                          <a:spcPct val="115000"/>
                        </a:lnSpc>
                        <a:spcAft>
                          <a:spcPts val="0"/>
                        </a:spcAft>
                      </a:pPr>
                      <a:r>
                        <a:rPr lang="en-GB" sz="1400" b="1" kern="50" dirty="0">
                          <a:effectLst/>
                          <a:latin typeface="Times New Roman"/>
                          <a:ea typeface="SimSun"/>
                          <a:cs typeface="Lucida Sans"/>
                        </a:rPr>
                        <a:t>International </a:t>
                      </a:r>
                      <a:r>
                        <a:rPr lang="en-GB" sz="1400" b="1" kern="50" dirty="0" smtClean="0">
                          <a:effectLst/>
                          <a:latin typeface="Times New Roman"/>
                          <a:ea typeface="SimSun"/>
                          <a:cs typeface="Lucida Sans"/>
                        </a:rPr>
                        <a:t>Trade, September 16</a:t>
                      </a:r>
                      <a:r>
                        <a:rPr lang="en-GB" sz="1400" b="1" kern="50" baseline="30000" dirty="0" smtClean="0">
                          <a:effectLst/>
                          <a:latin typeface="Times New Roman"/>
                          <a:ea typeface="SimSun"/>
                          <a:cs typeface="Lucida Sans"/>
                        </a:rPr>
                        <a:t>th</a:t>
                      </a:r>
                      <a:r>
                        <a:rPr lang="en-GB" sz="1400" b="1" kern="50" dirty="0" smtClean="0">
                          <a:effectLst/>
                          <a:latin typeface="Times New Roman"/>
                          <a:ea typeface="SimSun"/>
                          <a:cs typeface="Lucida Sans"/>
                        </a:rPr>
                        <a:t>- </a:t>
                      </a:r>
                      <a:r>
                        <a:rPr lang="en-GB" sz="1400" b="1" kern="50" dirty="0">
                          <a:effectLst/>
                          <a:latin typeface="Times New Roman"/>
                          <a:ea typeface="SimSun"/>
                          <a:cs typeface="Lucida Sans"/>
                        </a:rPr>
                        <a:t>December </a:t>
                      </a:r>
                      <a:r>
                        <a:rPr lang="en-GB" sz="1400" b="1" kern="50" dirty="0" smtClean="0">
                          <a:effectLst/>
                          <a:latin typeface="Times New Roman"/>
                          <a:ea typeface="SimSun"/>
                          <a:cs typeface="Lucida Sans"/>
                        </a:rPr>
                        <a:t>8</a:t>
                      </a:r>
                      <a:r>
                        <a:rPr lang="en-GB" sz="1400" b="1" kern="50" baseline="30000" dirty="0" smtClean="0">
                          <a:effectLst/>
                          <a:latin typeface="Times New Roman"/>
                          <a:ea typeface="SimSun"/>
                          <a:cs typeface="Lucida Sans"/>
                        </a:rPr>
                        <a:t>th</a:t>
                      </a:r>
                      <a:r>
                        <a:rPr lang="en-GB" sz="1400" b="1" kern="50" dirty="0" smtClean="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25187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1</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FF0000"/>
                          </a:solidFill>
                          <a:effectLst/>
                          <a:latin typeface="Times New Roman"/>
                          <a:ea typeface="SimSun"/>
                          <a:cs typeface="Lucida Sans"/>
                        </a:rPr>
                        <a:t>16/9</a:t>
                      </a: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Introduction: The main issues </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2</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19/9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Introduction, 2 detailed presentation of the course</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3</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23/9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Introduction, 3; Measuring globalization</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a:lnSpc>
                          <a:spcPct val="115000"/>
                        </a:lnSpc>
                        <a:spcAft>
                          <a:spcPts val="0"/>
                        </a:spcAft>
                        <a:buFont typeface="+mj-lt"/>
                        <a:buNone/>
                      </a:pPr>
                      <a:r>
                        <a:rPr lang="en-GB" sz="1400" b="1" kern="50" dirty="0" smtClean="0">
                          <a:solidFill>
                            <a:srgbClr val="FF0000"/>
                          </a:solidFill>
                          <a:effectLst/>
                          <a:latin typeface="Times New Roman"/>
                          <a:ea typeface="SimSun"/>
                          <a:cs typeface="Lucida Sans"/>
                        </a:rPr>
                        <a:t>4</a:t>
                      </a:r>
                      <a:r>
                        <a:rPr lang="en-GB" sz="1400" b="1" kern="50" dirty="0">
                          <a:solidFill>
                            <a:srgbClr val="FF0000"/>
                          </a:solidFill>
                          <a:effectLst/>
                          <a:latin typeface="Times New Roman"/>
                          <a:ea typeface="SimSun"/>
                          <a:cs typeface="Lucida Sans"/>
                        </a:rPr>
                        <a:t> </a:t>
                      </a: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26/9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a:solidFill>
                            <a:srgbClr val="FF0000"/>
                          </a:solidFill>
                          <a:effectLst/>
                          <a:latin typeface="Times New Roman"/>
                          <a:ea typeface="SimSun"/>
                          <a:cs typeface="Lucida Sans"/>
                        </a:rPr>
                        <a:t> </a:t>
                      </a:r>
                      <a:endParaRPr lang="it-IT" sz="1400" kern="5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Measuring Globalization, </a:t>
                      </a:r>
                      <a:r>
                        <a:rPr lang="en-GB" sz="1400" b="1" kern="50" dirty="0" smtClean="0">
                          <a:solidFill>
                            <a:srgbClr val="FF0000"/>
                          </a:solidFill>
                          <a:effectLst/>
                          <a:latin typeface="Times New Roman"/>
                          <a:ea typeface="SimSun"/>
                          <a:cs typeface="Lucida Sans"/>
                        </a:rPr>
                        <a:t>(VA)</a:t>
                      </a:r>
                      <a:r>
                        <a:rPr lang="en-GB" sz="1400" b="1" kern="50" baseline="0" dirty="0" smtClean="0">
                          <a:solidFill>
                            <a:srgbClr val="FF0000"/>
                          </a:solidFill>
                          <a:effectLst/>
                          <a:latin typeface="Times New Roman"/>
                          <a:ea typeface="SimSun"/>
                          <a:cs typeface="Lucida Sans"/>
                        </a:rPr>
                        <a:t> and overview of models</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5</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30/9</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Overview trade models (Bernard et al 2007; 2011)</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6</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3/10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smtClean="0">
                          <a:solidFill>
                            <a:srgbClr val="FF0000"/>
                          </a:solidFill>
                          <a:effectLst/>
                          <a:latin typeface="Times New Roman"/>
                          <a:ea typeface="SimSun"/>
                          <a:cs typeface="Lucida Sans"/>
                        </a:rPr>
                        <a:t>Gravity model</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7</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7/10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it-IT" sz="1400" b="1" kern="50" dirty="0" err="1" smtClean="0">
                          <a:solidFill>
                            <a:srgbClr val="FF0000"/>
                          </a:solidFill>
                          <a:effectLst/>
                          <a:latin typeface="Times New Roman"/>
                          <a:ea typeface="SimSun"/>
                          <a:cs typeface="Lucida Sans"/>
                        </a:rPr>
                        <a:t>Gravity</a:t>
                      </a:r>
                      <a:r>
                        <a:rPr lang="it-IT" sz="1400" b="1" kern="50" dirty="0" smtClean="0">
                          <a:solidFill>
                            <a:srgbClr val="FF0000"/>
                          </a:solidFill>
                          <a:effectLst/>
                          <a:latin typeface="Times New Roman"/>
                          <a:ea typeface="SimSun"/>
                          <a:cs typeface="Lucida Sans"/>
                        </a:rPr>
                        <a:t>,</a:t>
                      </a:r>
                      <a:r>
                        <a:rPr lang="it-IT" sz="1400" b="1" kern="50" baseline="0" dirty="0" smtClean="0">
                          <a:solidFill>
                            <a:srgbClr val="FF0000"/>
                          </a:solidFill>
                          <a:effectLst/>
                          <a:latin typeface="Times New Roman"/>
                          <a:ea typeface="SimSun"/>
                          <a:cs typeface="Lucida Sans"/>
                        </a:rPr>
                        <a:t> </a:t>
                      </a:r>
                      <a:r>
                        <a:rPr lang="it-IT" sz="1400" b="1" kern="50" baseline="0" dirty="0" err="1" smtClean="0">
                          <a:solidFill>
                            <a:srgbClr val="FF0000"/>
                          </a:solidFill>
                          <a:effectLst/>
                          <a:latin typeface="Times New Roman"/>
                          <a:ea typeface="SimSun"/>
                          <a:cs typeface="Lucida Sans"/>
                        </a:rPr>
                        <a:t>Melitz</a:t>
                      </a:r>
                      <a:r>
                        <a:rPr lang="it-IT" sz="1400" b="1" kern="50" baseline="0" dirty="0" smtClean="0">
                          <a:solidFill>
                            <a:srgbClr val="FF0000"/>
                          </a:solidFill>
                          <a:effectLst/>
                          <a:latin typeface="Times New Roman"/>
                          <a:ea typeface="SimSun"/>
                          <a:cs typeface="Lucida Sans"/>
                        </a:rPr>
                        <a:t> intro</a:t>
                      </a:r>
                      <a:endParaRPr lang="en-GB" sz="1400" b="1"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8</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10/10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highlight>
                            <a:srgbClr val="FFFF00"/>
                          </a:highligh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smtClean="0">
                          <a:solidFill>
                            <a:srgbClr val="FF0000"/>
                          </a:solidFill>
                          <a:effectLst/>
                          <a:latin typeface="Times New Roman"/>
                          <a:ea typeface="SimSun"/>
                          <a:cs typeface="Lucida Sans"/>
                        </a:rPr>
                        <a:t>Melitz</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9</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14/10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Trade models: </a:t>
                      </a:r>
                      <a:r>
                        <a:rPr lang="en-GB" sz="1400" b="1" kern="50" dirty="0" smtClean="0">
                          <a:solidFill>
                            <a:srgbClr val="FF0000"/>
                          </a:solidFill>
                          <a:effectLst/>
                          <a:latin typeface="Times New Roman"/>
                          <a:ea typeface="SimSun"/>
                          <a:cs typeface="Lucida Sans"/>
                        </a:rPr>
                        <a:t>Ricardo</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10</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17/10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kern="50" dirty="0" err="1" smtClean="0">
                          <a:solidFill>
                            <a:srgbClr val="FF0000"/>
                          </a:solidFill>
                          <a:effectLst/>
                          <a:latin typeface="Times New Roman"/>
                          <a:ea typeface="SimSun"/>
                          <a:cs typeface="Lucida Sans"/>
                        </a:rPr>
                        <a:t>Trade</a:t>
                      </a:r>
                      <a:r>
                        <a:rPr lang="it-IT" sz="1400" b="1" kern="50" dirty="0" smtClean="0">
                          <a:solidFill>
                            <a:srgbClr val="FF0000"/>
                          </a:solidFill>
                          <a:effectLst/>
                          <a:latin typeface="Times New Roman"/>
                          <a:ea typeface="SimSun"/>
                          <a:cs typeface="Lucida Sans"/>
                        </a:rPr>
                        <a:t> </a:t>
                      </a:r>
                      <a:r>
                        <a:rPr lang="it-IT" sz="1400" b="1" kern="50" dirty="0" err="1" smtClean="0">
                          <a:solidFill>
                            <a:srgbClr val="FF0000"/>
                          </a:solidFill>
                          <a:effectLst/>
                          <a:latin typeface="Times New Roman"/>
                          <a:ea typeface="SimSun"/>
                          <a:cs typeface="Lucida Sans"/>
                        </a:rPr>
                        <a:t>models</a:t>
                      </a:r>
                      <a:r>
                        <a:rPr lang="it-IT" sz="1400" b="1" kern="50" dirty="0" smtClean="0">
                          <a:solidFill>
                            <a:srgbClr val="FF0000"/>
                          </a:solidFill>
                          <a:effectLst/>
                          <a:latin typeface="Times New Roman"/>
                          <a:ea typeface="SimSun"/>
                          <a:cs typeface="Lucida Sans"/>
                        </a:rPr>
                        <a:t>: Ricardo and H-O</a:t>
                      </a:r>
                      <a:endParaRPr lang="en-GB" sz="1400" b="1"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11</a:t>
                      </a:r>
                      <a:endParaRPr lang="en-GB" sz="1400" b="1"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21/10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solidFill>
                            <a:srgbClr val="FF0000"/>
                          </a:solidFill>
                          <a:effectLst/>
                          <a:latin typeface="Times New Roman"/>
                          <a:ea typeface="SimSun"/>
                          <a:cs typeface="Lucida Sans"/>
                        </a:rPr>
                        <a:t> Trade models: </a:t>
                      </a:r>
                      <a:r>
                        <a:rPr lang="en-GB" sz="1400" b="1" kern="50" dirty="0" smtClean="0">
                          <a:solidFill>
                            <a:srgbClr val="FF0000"/>
                          </a:solidFill>
                          <a:effectLst/>
                          <a:latin typeface="Times New Roman"/>
                          <a:ea typeface="SimSun"/>
                          <a:cs typeface="Lucida Sans"/>
                        </a:rPr>
                        <a:t>H-O,2, </a:t>
                      </a:r>
                      <a:r>
                        <a:rPr lang="en-GB" sz="1400" b="1" kern="50" dirty="0" err="1" smtClean="0">
                          <a:solidFill>
                            <a:srgbClr val="FF0000"/>
                          </a:solidFill>
                          <a:effectLst/>
                          <a:latin typeface="Times New Roman"/>
                          <a:ea typeface="SimSun"/>
                          <a:cs typeface="Lucida Sans"/>
                        </a:rPr>
                        <a:t>Leontieff</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12</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latin typeface="Times New Roman"/>
                          <a:ea typeface="SimSun"/>
                          <a:cs typeface="Lucida Sans"/>
                        </a:rPr>
                        <a:t> </a:t>
                      </a:r>
                      <a:r>
                        <a:rPr lang="en-GB" sz="1400" b="1" kern="50" dirty="0" smtClean="0">
                          <a:solidFill>
                            <a:srgbClr val="FF0000"/>
                          </a:solidFill>
                          <a:effectLst/>
                          <a:latin typeface="Times New Roman"/>
                          <a:ea typeface="SimSun"/>
                          <a:cs typeface="Lucida Sans"/>
                        </a:rPr>
                        <a:t>24/10</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FF0000"/>
                          </a:solidFill>
                          <a:effectLst/>
                          <a:highlight>
                            <a:srgbClr val="00FF00"/>
                          </a:highlight>
                          <a:latin typeface="Times New Roman"/>
                          <a:ea typeface="SimSun"/>
                          <a:cs typeface="Lucida Sans"/>
                        </a:rPr>
                        <a:t> </a:t>
                      </a:r>
                      <a:endParaRPr lang="it-IT" sz="1400" kern="50" dirty="0">
                        <a:solidFill>
                          <a:srgbClr val="FF000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smtClean="0">
                          <a:solidFill>
                            <a:srgbClr val="FF0000"/>
                          </a:solidFill>
                          <a:effectLst/>
                          <a:latin typeface="Times New Roman"/>
                          <a:ea typeface="SimSun"/>
                          <a:cs typeface="Lucida Sans"/>
                        </a:rPr>
                        <a:t>H-O, end, Trade </a:t>
                      </a:r>
                      <a:r>
                        <a:rPr lang="en-GB" sz="1400" b="1" kern="50" dirty="0">
                          <a:solidFill>
                            <a:srgbClr val="FF0000"/>
                          </a:solidFill>
                          <a:effectLst/>
                          <a:latin typeface="Times New Roman"/>
                          <a:ea typeface="SimSun"/>
                          <a:cs typeface="Lucida Sans"/>
                        </a:rPr>
                        <a:t>and Imperfect competition, 1</a:t>
                      </a:r>
                      <a:endParaRPr lang="it-IT" sz="1400" kern="50" dirty="0">
                        <a:solidFill>
                          <a:srgbClr val="FF000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13</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28/10</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Trade and imperfect competition, </a:t>
                      </a:r>
                      <a:r>
                        <a:rPr lang="en-GB" sz="1400" b="1" kern="50" dirty="0" smtClean="0">
                          <a:effectLst/>
                          <a:latin typeface="Times New Roman"/>
                          <a:ea typeface="SimSun"/>
                          <a:cs typeface="Lucida Sans"/>
                        </a:rPr>
                        <a:t>end</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14</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31/10</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it-IT" sz="1400" b="1" kern="50" dirty="0" err="1" smtClean="0">
                          <a:solidFill>
                            <a:srgbClr val="FF0000"/>
                          </a:solidFill>
                          <a:effectLst/>
                          <a:latin typeface="+mn-lt"/>
                          <a:ea typeface="SimSun"/>
                          <a:cs typeface="Lucida Sans"/>
                        </a:rPr>
                        <a:t>Mid</a:t>
                      </a:r>
                      <a:r>
                        <a:rPr lang="it-IT" sz="1400" b="1" kern="50" dirty="0" smtClean="0">
                          <a:solidFill>
                            <a:srgbClr val="FF0000"/>
                          </a:solidFill>
                          <a:effectLst/>
                          <a:latin typeface="+mn-lt"/>
                          <a:ea typeface="SimSun"/>
                          <a:cs typeface="Lucida Sans"/>
                        </a:rPr>
                        <a:t> </a:t>
                      </a:r>
                      <a:r>
                        <a:rPr lang="it-IT" sz="1400" b="1" kern="50" dirty="0" err="1" smtClean="0">
                          <a:solidFill>
                            <a:srgbClr val="FF0000"/>
                          </a:solidFill>
                          <a:effectLst/>
                          <a:latin typeface="+mn-lt"/>
                          <a:ea typeface="SimSun"/>
                          <a:cs typeface="Lucida Sans"/>
                        </a:rPr>
                        <a:t>term</a:t>
                      </a:r>
                      <a:r>
                        <a:rPr lang="it-IT" sz="1400" b="1" kern="50" dirty="0" smtClean="0">
                          <a:solidFill>
                            <a:srgbClr val="FF0000"/>
                          </a:solidFill>
                          <a:effectLst/>
                          <a:latin typeface="+mn-lt"/>
                          <a:ea typeface="SimSun"/>
                          <a:cs typeface="Lucida Sans"/>
                        </a:rPr>
                        <a:t> </a:t>
                      </a:r>
                      <a:r>
                        <a:rPr lang="en-GB" sz="1400" b="1" kern="50" dirty="0" smtClean="0">
                          <a:solidFill>
                            <a:srgbClr val="00B050"/>
                          </a:solidFill>
                          <a:effectLst/>
                          <a:latin typeface="Times New Roman"/>
                          <a:ea typeface="SimSun"/>
                          <a:cs typeface="Lucida Sans"/>
                        </a:rPr>
                        <a:t>Hysteresis, Heterogeneous firms </a:t>
                      </a:r>
                      <a:endParaRPr lang="it-IT" sz="1400" kern="50" dirty="0" smtClean="0">
                        <a:solidFill>
                          <a:srgbClr val="00B050"/>
                        </a:solidFill>
                        <a:effectLst/>
                        <a:latin typeface="+mn-lt"/>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US" sz="1400" b="1" kern="50" dirty="0">
                          <a:solidFill>
                            <a:schemeClr val="tx1"/>
                          </a:solidFill>
                          <a:effectLst/>
                          <a:latin typeface="Times New Roman"/>
                          <a:ea typeface="SimSun"/>
                          <a:cs typeface="Lucida Sans"/>
                        </a:rPr>
                        <a:t> </a:t>
                      </a:r>
                      <a:r>
                        <a:rPr lang="en-US" sz="1400" b="1" kern="50" dirty="0" smtClean="0">
                          <a:solidFill>
                            <a:schemeClr val="tx1"/>
                          </a:solidFill>
                          <a:effectLst/>
                          <a:latin typeface="Times New Roman"/>
                          <a:ea typeface="SimSun"/>
                          <a:cs typeface="Lucida Sans"/>
                        </a:rPr>
                        <a:t>15</a:t>
                      </a:r>
                      <a:endParaRPr lang="en-US"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4/11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00B050"/>
                          </a:solidFill>
                          <a:effectLst/>
                          <a:latin typeface="Times New Roman"/>
                          <a:ea typeface="SimSun"/>
                          <a:cs typeface="Lucida Sans"/>
                        </a:rPr>
                        <a:t>Brexit UK,</a:t>
                      </a:r>
                      <a:r>
                        <a:rPr lang="en-GB" sz="1400" b="1" kern="50" baseline="0" dirty="0" smtClean="0">
                          <a:solidFill>
                            <a:srgbClr val="00B050"/>
                          </a:solidFill>
                          <a:effectLst/>
                          <a:latin typeface="Times New Roman"/>
                          <a:ea typeface="SimSun"/>
                          <a:cs typeface="Lucida Sans"/>
                        </a:rPr>
                        <a:t> G, I</a:t>
                      </a:r>
                      <a:r>
                        <a:rPr lang="en-GB" sz="1400" b="1" kern="50" dirty="0">
                          <a:solidFill>
                            <a:srgbClr val="00B050"/>
                          </a:solidFill>
                          <a:effectLst/>
                          <a:latin typeface="Times New Roman"/>
                          <a:ea typeface="SimSun"/>
                          <a:cs typeface="Lucida Sans"/>
                        </a:rPr>
                        <a:t> </a:t>
                      </a:r>
                      <a:r>
                        <a:rPr lang="en-GB" sz="1400" b="1" kern="50" dirty="0" smtClean="0">
                          <a:solidFill>
                            <a:srgbClr val="00B050"/>
                          </a:solidFill>
                          <a:effectLst/>
                          <a:latin typeface="Times New Roman"/>
                          <a:ea typeface="SimSun"/>
                          <a:cs typeface="Lucida Sans"/>
                        </a:rPr>
                        <a:t>, F1</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i="0" kern="50" dirty="0">
                          <a:solidFill>
                            <a:schemeClr val="tx1"/>
                          </a:solidFill>
                          <a:effectLst/>
                          <a:latin typeface="Times New Roman"/>
                          <a:ea typeface="SimSun"/>
                          <a:cs typeface="Lucida Sans"/>
                        </a:rPr>
                        <a:t>Hysteresis, Heterogeneous </a:t>
                      </a:r>
                      <a:r>
                        <a:rPr lang="en-GB" sz="1400" b="1" i="0" kern="50" dirty="0" smtClean="0">
                          <a:solidFill>
                            <a:schemeClr val="tx1"/>
                          </a:solidFill>
                          <a:effectLst/>
                          <a:latin typeface="Times New Roman"/>
                          <a:ea typeface="SimSun"/>
                          <a:cs typeface="Lucida Sans"/>
                        </a:rPr>
                        <a:t>firms</a:t>
                      </a:r>
                      <a:endParaRPr lang="it-IT" sz="1400" i="0" kern="50" dirty="0">
                        <a:solidFill>
                          <a:schemeClr val="tx1"/>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16</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7/11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00B050"/>
                          </a:solidFill>
                          <a:effectLst/>
                          <a:latin typeface="Times New Roman"/>
                          <a:ea typeface="SimSun"/>
                          <a:cs typeface="Lucida Sans"/>
                        </a:rPr>
                        <a:t>Brexit F2, S, S2, P</a:t>
                      </a:r>
                      <a:r>
                        <a:rPr lang="en-GB" sz="1400" b="1" kern="50" dirty="0">
                          <a:solidFill>
                            <a:srgbClr val="00B050"/>
                          </a:solidFill>
                          <a:effectLst/>
                          <a:highlight>
                            <a:srgbClr val="FFFF00"/>
                          </a:highlight>
                          <a:latin typeface="Times New Roman"/>
                          <a:ea typeface="SimSun"/>
                          <a:cs typeface="Lucida Sans"/>
                        </a:rPr>
                        <a:t> </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i="0" kern="50" dirty="0">
                          <a:solidFill>
                            <a:schemeClr val="tx1"/>
                          </a:solidFill>
                          <a:effectLst/>
                          <a:latin typeface="Times New Roman"/>
                          <a:ea typeface="SimSun"/>
                          <a:cs typeface="Lucida Sans"/>
                        </a:rPr>
                        <a:t>The Melitz model</a:t>
                      </a:r>
                      <a:endParaRPr lang="it-IT" sz="1400" i="0" kern="50" dirty="0">
                        <a:solidFill>
                          <a:schemeClr val="tx1"/>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17</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11/11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00B050"/>
                          </a:solidFill>
                          <a:effectLst/>
                          <a:latin typeface="Times New Roman"/>
                          <a:ea typeface="SimSun"/>
                          <a:cs typeface="Lucida Sans"/>
                        </a:rPr>
                        <a:t> </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GB" sz="1400" b="1" i="1" kern="50" dirty="0" smtClean="0">
                          <a:solidFill>
                            <a:srgbClr val="00B0F0"/>
                          </a:solidFill>
                          <a:effectLst/>
                          <a:latin typeface="Times New Roman"/>
                          <a:ea typeface="SimSun"/>
                          <a:cs typeface="Lucida Sans"/>
                        </a:rPr>
                        <a:t>Networks of </a:t>
                      </a:r>
                      <a:r>
                        <a:rPr lang="en-GB" sz="1400" b="1" i="1" kern="50" dirty="0" err="1" smtClean="0">
                          <a:solidFill>
                            <a:srgbClr val="00B0F0"/>
                          </a:solidFill>
                          <a:effectLst/>
                          <a:latin typeface="Times New Roman"/>
                          <a:ea typeface="SimSun"/>
                          <a:cs typeface="Lucida Sans"/>
                        </a:rPr>
                        <a:t>tradeFDI</a:t>
                      </a:r>
                      <a:r>
                        <a:rPr lang="en-GB" sz="1400" b="1" i="1" kern="50" dirty="0" smtClean="0">
                          <a:solidFill>
                            <a:srgbClr val="00B0F0"/>
                          </a:solidFill>
                          <a:effectLst/>
                          <a:latin typeface="Times New Roman"/>
                          <a:ea typeface="SimSun"/>
                          <a:cs typeface="Lucida Sans"/>
                        </a:rPr>
                        <a:t>/migrants</a:t>
                      </a:r>
                      <a:r>
                        <a:rPr lang="en-GB" sz="1400" b="1" kern="50" dirty="0" smtClean="0">
                          <a:solidFill>
                            <a:schemeClr val="tx1"/>
                          </a:solidFill>
                          <a:effectLst/>
                          <a:latin typeface="Times New Roman"/>
                          <a:ea typeface="SimSun"/>
                          <a:cs typeface="Lucida Sans"/>
                        </a:rPr>
                        <a:t>/ </a:t>
                      </a:r>
                      <a:r>
                        <a:rPr lang="en-GB" sz="1400" b="1" kern="50" dirty="0" smtClean="0">
                          <a:solidFill>
                            <a:srgbClr val="00B050"/>
                          </a:solidFill>
                          <a:effectLst/>
                          <a:latin typeface="Times New Roman"/>
                          <a:ea typeface="SimSun"/>
                          <a:cs typeface="Lucida Sans"/>
                        </a:rPr>
                        <a:t>MIDTERM</a:t>
                      </a:r>
                      <a:endParaRPr lang="it-IT" sz="1400" b="1" kern="50" dirty="0">
                        <a:solidFill>
                          <a:srgbClr val="00B05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18</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14/11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00B050"/>
                          </a:solidFill>
                          <a:effectLst/>
                          <a:latin typeface="Times New Roman"/>
                          <a:ea typeface="SimSun"/>
                          <a:cs typeface="Lucida Sans"/>
                        </a:rPr>
                        <a:t> </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kern="50" dirty="0" smtClean="0">
                          <a:solidFill>
                            <a:srgbClr val="00B050"/>
                          </a:solidFill>
                          <a:effectLst/>
                          <a:latin typeface="Times New Roman"/>
                          <a:ea typeface="SimSun"/>
                          <a:cs typeface="Lucida Sans"/>
                        </a:rPr>
                        <a:t>INAUGURAL</a:t>
                      </a:r>
                      <a:r>
                        <a:rPr lang="en-GB" sz="1400" b="1" kern="50" baseline="0" dirty="0" smtClean="0">
                          <a:solidFill>
                            <a:srgbClr val="00B050"/>
                          </a:solidFill>
                          <a:effectLst/>
                          <a:latin typeface="Times New Roman"/>
                          <a:ea typeface="SimSun"/>
                          <a:cs typeface="Lucida Sans"/>
                        </a:rPr>
                        <a:t> LECTURE/OTTAVIANO</a:t>
                      </a:r>
                      <a:endParaRPr lang="it-IT" sz="1400" kern="50" dirty="0" smtClean="0">
                        <a:solidFill>
                          <a:srgbClr val="00B05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US" sz="1400" b="1" kern="50" dirty="0">
                          <a:solidFill>
                            <a:schemeClr val="tx1"/>
                          </a:solidFill>
                          <a:effectLst/>
                          <a:latin typeface="Times New Roman"/>
                          <a:ea typeface="SimSun"/>
                          <a:cs typeface="Lucida Sans"/>
                        </a:rPr>
                        <a:t> </a:t>
                      </a:r>
                      <a:r>
                        <a:rPr lang="en-US" sz="1400" b="1" kern="50" dirty="0" smtClean="0">
                          <a:solidFill>
                            <a:schemeClr val="tx1"/>
                          </a:solidFill>
                          <a:effectLst/>
                          <a:latin typeface="Times New Roman"/>
                          <a:ea typeface="SimSun"/>
                          <a:cs typeface="Lucida Sans"/>
                        </a:rPr>
                        <a:t>19</a:t>
                      </a:r>
                      <a:endParaRPr lang="en-US"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18/11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00B050"/>
                          </a:solidFill>
                          <a:effectLst/>
                          <a:latin typeface="Times New Roman"/>
                          <a:ea typeface="SimSun"/>
                          <a:cs typeface="Lucida Sans"/>
                        </a:rPr>
                        <a:t>GVC 1-3</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kern="50" dirty="0">
                          <a:effectLst/>
                          <a:latin typeface="Times New Roman"/>
                          <a:ea typeface="SimSun"/>
                          <a:cs typeface="Lucida Sans"/>
                        </a:rPr>
                        <a:t>FDI and Multinationals Offshoring/trade in tasks</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20</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kern="50" dirty="0" smtClean="0">
                          <a:solidFill>
                            <a:srgbClr val="00B050"/>
                          </a:solidFill>
                          <a:effectLst/>
                          <a:latin typeface="Times New Roman"/>
                          <a:ea typeface="SimSun"/>
                          <a:cs typeface="Lucida Sans"/>
                        </a:rPr>
                        <a:t>Trade and w. 2 Prod </a:t>
                      </a:r>
                      <a:r>
                        <a:rPr lang="it-IT" sz="1400" b="0" kern="50" dirty="0" smtClean="0">
                          <a:solidFill>
                            <a:srgbClr val="00B050"/>
                          </a:solidFill>
                          <a:effectLst/>
                          <a:latin typeface="Times New Roman"/>
                          <a:ea typeface="SimSun"/>
                          <a:cs typeface="Lucida Sans"/>
                        </a:rPr>
                        <a:t>2</a:t>
                      </a:r>
                      <a:r>
                        <a:rPr lang="en-GB" sz="1400" b="1" kern="50" dirty="0">
                          <a:solidFill>
                            <a:srgbClr val="00B050"/>
                          </a:solidFill>
                          <a:effectLst/>
                          <a:latin typeface="Times New Roman"/>
                          <a:ea typeface="SimSun"/>
                          <a:cs typeface="Lucida Sans"/>
                        </a:rPr>
                        <a:t> </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i="1" kern="50" dirty="0" err="1" smtClean="0">
                          <a:solidFill>
                            <a:srgbClr val="00B0F0"/>
                          </a:solidFill>
                          <a:effectLst/>
                          <a:latin typeface="Times New Roman"/>
                          <a:ea typeface="SimSun"/>
                          <a:cs typeface="Lucida Sans"/>
                        </a:rPr>
                        <a:t>Trade</a:t>
                      </a:r>
                      <a:r>
                        <a:rPr lang="it-IT" sz="1400" b="1" i="1" kern="50" dirty="0" smtClean="0">
                          <a:solidFill>
                            <a:srgbClr val="00B0F0"/>
                          </a:solidFill>
                          <a:effectLst/>
                          <a:latin typeface="Times New Roman"/>
                          <a:ea typeface="SimSun"/>
                          <a:cs typeface="Lucida Sans"/>
                        </a:rPr>
                        <a:t> policy</a:t>
                      </a:r>
                      <a:endParaRPr lang="en-GB" sz="1400" b="1" i="1" kern="50" dirty="0">
                        <a:solidFill>
                          <a:srgbClr val="00B0F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84">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21</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25/11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it-IT" sz="1400" kern="50" dirty="0" smtClean="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i="1" kern="50" dirty="0" err="1" smtClean="0">
                          <a:solidFill>
                            <a:srgbClr val="00B0F0"/>
                          </a:solidFill>
                          <a:effectLst/>
                          <a:latin typeface="Times New Roman"/>
                          <a:ea typeface="SimSun"/>
                          <a:cs typeface="Lucida Sans"/>
                        </a:rPr>
                        <a:t>Trade</a:t>
                      </a:r>
                      <a:r>
                        <a:rPr lang="it-IT" sz="1400" b="1" i="1" kern="50" dirty="0" smtClean="0">
                          <a:solidFill>
                            <a:srgbClr val="00B0F0"/>
                          </a:solidFill>
                          <a:effectLst/>
                          <a:latin typeface="Times New Roman"/>
                          <a:ea typeface="SimSun"/>
                          <a:cs typeface="Lucida Sans"/>
                        </a:rPr>
                        <a:t> policy- </a:t>
                      </a:r>
                      <a:r>
                        <a:rPr lang="it-IT" sz="1400" b="1" i="1" kern="50" dirty="0" err="1" smtClean="0">
                          <a:solidFill>
                            <a:srgbClr val="00B0F0"/>
                          </a:solidFill>
                          <a:effectLst/>
                          <a:latin typeface="Times New Roman"/>
                          <a:ea typeface="SimSun"/>
                          <a:cs typeface="Lucida Sans"/>
                        </a:rPr>
                        <a:t>trade</a:t>
                      </a:r>
                      <a:r>
                        <a:rPr lang="it-IT" sz="1400" b="1" i="1" kern="50" dirty="0" smtClean="0">
                          <a:solidFill>
                            <a:srgbClr val="00B0F0"/>
                          </a:solidFill>
                          <a:effectLst/>
                          <a:latin typeface="Times New Roman"/>
                          <a:ea typeface="SimSun"/>
                          <a:cs typeface="Lucida Sans"/>
                        </a:rPr>
                        <a:t> </a:t>
                      </a:r>
                      <a:r>
                        <a:rPr lang="it-IT" sz="1400" b="1" i="1" kern="50" dirty="0" err="1" smtClean="0">
                          <a:solidFill>
                            <a:srgbClr val="00B0F0"/>
                          </a:solidFill>
                          <a:effectLst/>
                          <a:latin typeface="Times New Roman"/>
                          <a:ea typeface="SimSun"/>
                          <a:cs typeface="Lucida Sans"/>
                        </a:rPr>
                        <a:t>wars</a:t>
                      </a:r>
                      <a:r>
                        <a:rPr lang="it-IT" sz="1400" b="1" kern="50" dirty="0" smtClean="0">
                          <a:solidFill>
                            <a:schemeClr val="tx1"/>
                          </a:solidFill>
                          <a:effectLst/>
                          <a:latin typeface="Times New Roman"/>
                          <a:ea typeface="SimSun"/>
                          <a:cs typeface="Lucida Sans"/>
                        </a:rPr>
                        <a:t>/ </a:t>
                      </a:r>
                      <a:r>
                        <a:rPr lang="en-GB" sz="1400" b="1" kern="50" dirty="0" smtClean="0">
                          <a:solidFill>
                            <a:srgbClr val="00B050"/>
                          </a:solidFill>
                          <a:effectLst/>
                          <a:latin typeface="Times New Roman"/>
                          <a:ea typeface="SimSun"/>
                          <a:cs typeface="Lucida Sans"/>
                        </a:rPr>
                        <a:t>FDI and Multinationals: OLI theory </a:t>
                      </a: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7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22</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28/11</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solidFill>
                            <a:srgbClr val="00B050"/>
                          </a:solidFill>
                          <a:effectLst/>
                          <a:latin typeface="Times New Roman"/>
                          <a:ea typeface="SimSun"/>
                          <a:cs typeface="Lucida Sans"/>
                        </a:rPr>
                        <a:t> </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1" kern="50" dirty="0">
                          <a:effectLst/>
                          <a:latin typeface="Times New Roman"/>
                          <a:ea typeface="SimSun"/>
                          <a:cs typeface="Lucida Sans"/>
                        </a:rPr>
                        <a:t>China and </a:t>
                      </a:r>
                      <a:r>
                        <a:rPr lang="en-GB" sz="1400" b="1" kern="50" dirty="0" smtClean="0">
                          <a:effectLst/>
                          <a:latin typeface="Times New Roman"/>
                          <a:ea typeface="SimSun"/>
                          <a:cs typeface="Lucida Sans"/>
                        </a:rPr>
                        <a:t>India/ </a:t>
                      </a:r>
                      <a:r>
                        <a:rPr lang="en-GB" sz="1400" b="1" kern="50" dirty="0" smtClean="0">
                          <a:solidFill>
                            <a:srgbClr val="00B050"/>
                          </a:solidFill>
                          <a:effectLst/>
                          <a:latin typeface="Times New Roman"/>
                          <a:ea typeface="SimSun"/>
                          <a:cs typeface="Lucida Sans"/>
                        </a:rPr>
                        <a:t>new </a:t>
                      </a:r>
                      <a:r>
                        <a:rPr lang="en-GB" sz="1400" b="1" kern="50" dirty="0" err="1" smtClean="0">
                          <a:solidFill>
                            <a:srgbClr val="00B050"/>
                          </a:solidFill>
                          <a:effectLst/>
                          <a:latin typeface="Times New Roman"/>
                          <a:ea typeface="SimSun"/>
                          <a:cs typeface="Lucida Sans"/>
                        </a:rPr>
                        <a:t>th.</a:t>
                      </a:r>
                      <a:r>
                        <a:rPr lang="en-GB" sz="1400" b="1" kern="50" dirty="0" smtClean="0">
                          <a:solidFill>
                            <a:srgbClr val="00B050"/>
                          </a:solidFill>
                          <a:effectLst/>
                          <a:latin typeface="Times New Roman"/>
                          <a:ea typeface="SimSun"/>
                          <a:cs typeface="Lucida Sans"/>
                        </a:rPr>
                        <a:t> FDI Offshoring/trade in tasks, </a:t>
                      </a:r>
                      <a:endParaRPr lang="it-IT" sz="1400" kern="50" dirty="0" smtClean="0">
                        <a:solidFill>
                          <a:srgbClr val="00B050"/>
                        </a:solidFill>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52">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23</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2/12</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smtClean="0">
                          <a:solidFill>
                            <a:srgbClr val="00B050"/>
                          </a:solidFill>
                          <a:effectLst/>
                          <a:latin typeface="Times New Roman"/>
                          <a:ea typeface="SimSun"/>
                          <a:cs typeface="Lucida Sans"/>
                        </a:rPr>
                        <a:t>New </a:t>
                      </a:r>
                      <a:r>
                        <a:rPr lang="en-GB" sz="1400" b="1" kern="50" dirty="0" err="1" smtClean="0">
                          <a:solidFill>
                            <a:srgbClr val="00B050"/>
                          </a:solidFill>
                          <a:effectLst/>
                          <a:latin typeface="Times New Roman"/>
                          <a:ea typeface="SimSun"/>
                          <a:cs typeface="Lucida Sans"/>
                        </a:rPr>
                        <a:t>new</a:t>
                      </a:r>
                      <a:r>
                        <a:rPr lang="en-GB" sz="1400" b="1" kern="50" dirty="0" smtClean="0">
                          <a:solidFill>
                            <a:srgbClr val="00B050"/>
                          </a:solidFill>
                          <a:effectLst/>
                          <a:latin typeface="Times New Roman"/>
                          <a:ea typeface="SimSun"/>
                          <a:cs typeface="Lucida Sans"/>
                        </a:rPr>
                        <a:t> theory</a:t>
                      </a:r>
                      <a:r>
                        <a:rPr lang="en-GB" sz="1400" b="1" kern="50" dirty="0">
                          <a:solidFill>
                            <a:srgbClr val="00B050"/>
                          </a:solidFill>
                          <a:effectLst/>
                          <a:latin typeface="Times New Roman"/>
                          <a:ea typeface="SimSun"/>
                          <a:cs typeface="Lucida Sans"/>
                        </a:rPr>
                        <a:t> </a:t>
                      </a:r>
                      <a:endParaRPr lang="it-IT" sz="1400" kern="50" dirty="0">
                        <a:solidFill>
                          <a:srgbClr val="00B050"/>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400" b="1" kern="50" dirty="0" err="1">
                          <a:effectLst/>
                          <a:latin typeface="Times New Roman"/>
                          <a:ea typeface="SimSun"/>
                          <a:cs typeface="Lucida Sans"/>
                        </a:rPr>
                        <a:t>Granularity</a:t>
                      </a:r>
                      <a:r>
                        <a:rPr lang="it-IT" sz="1400" b="1" kern="50" dirty="0">
                          <a:effectLst/>
                          <a:latin typeface="Times New Roman"/>
                          <a:ea typeface="SimSun"/>
                          <a:cs typeface="Lucida Sans"/>
                        </a:rPr>
                        <a:t> and aggregate shocks</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16">
                <a:tc>
                  <a:txBody>
                    <a:bodyPr/>
                    <a:lstStyle/>
                    <a:p>
                      <a:pPr marL="0" lvl="0" indent="0" algn="ctr" defTabSz="914400" rtl="0" eaLnBrk="1" latinLnBrk="0" hangingPunct="1">
                        <a:lnSpc>
                          <a:spcPct val="115000"/>
                        </a:lnSpc>
                        <a:spcAft>
                          <a:spcPts val="0"/>
                        </a:spcAft>
                        <a:buFont typeface="+mj-lt"/>
                        <a:buNone/>
                      </a:pPr>
                      <a:r>
                        <a:rPr lang="en-GB" sz="1400" b="1" kern="50" dirty="0">
                          <a:solidFill>
                            <a:schemeClr val="tx1"/>
                          </a:solidFill>
                          <a:effectLst/>
                          <a:latin typeface="Times New Roman"/>
                          <a:ea typeface="SimSun"/>
                          <a:cs typeface="Lucida Sans"/>
                        </a:rPr>
                        <a:t> </a:t>
                      </a:r>
                      <a:r>
                        <a:rPr lang="en-GB" sz="1400" b="1" kern="50" dirty="0" smtClean="0">
                          <a:solidFill>
                            <a:schemeClr val="tx1"/>
                          </a:solidFill>
                          <a:effectLst/>
                          <a:latin typeface="Times New Roman"/>
                          <a:ea typeface="SimSun"/>
                          <a:cs typeface="Lucida Sans"/>
                        </a:rPr>
                        <a:t>24</a:t>
                      </a:r>
                      <a:endParaRPr lang="en-GB" sz="1400" b="1" kern="50" dirty="0">
                        <a:solidFill>
                          <a:schemeClr val="tx1"/>
                        </a:solidFill>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r>
                        <a:rPr lang="en-GB" sz="1400" b="1" kern="50" dirty="0" smtClean="0">
                          <a:effectLst/>
                          <a:latin typeface="Times New Roman"/>
                          <a:ea typeface="SimSun"/>
                          <a:cs typeface="Lucida Sans"/>
                        </a:rPr>
                        <a:t>5/12</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kern="50" dirty="0">
                          <a:effectLst/>
                          <a:latin typeface="Times New Roman"/>
                          <a:ea typeface="SimSun"/>
                          <a:cs typeface="Lucida Sans"/>
                        </a:rPr>
                        <a:t> </a:t>
                      </a:r>
                      <a:endParaRPr lang="it-IT" sz="1400" kern="50" dirty="0">
                        <a:effectLst/>
                        <a:latin typeface="Times New Roman"/>
                        <a:ea typeface="SimSun"/>
                        <a:cs typeface="Lucida Sans"/>
                      </a:endParaRPr>
                    </a:p>
                  </a:txBody>
                  <a:tcPr marL="17006" marR="170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400" b="1" kern="50" dirty="0" err="1" smtClean="0">
                          <a:effectLst/>
                          <a:latin typeface="Times New Roman"/>
                          <a:ea typeface="SimSun"/>
                          <a:cs typeface="Lucida Sans"/>
                        </a:rPr>
                        <a:t>Final</a:t>
                      </a:r>
                      <a:r>
                        <a:rPr lang="it-IT" sz="1400" b="1" kern="50" dirty="0" smtClean="0">
                          <a:effectLst/>
                          <a:latin typeface="Times New Roman"/>
                          <a:ea typeface="SimSun"/>
                          <a:cs typeface="Lucida Sans"/>
                        </a:rPr>
                        <a:t> test</a:t>
                      </a:r>
                      <a:endParaRPr lang="it-IT" sz="1400" kern="50" dirty="0">
                        <a:effectLst/>
                        <a:latin typeface="Times New Roman"/>
                        <a:ea typeface="SimSun"/>
                        <a:cs typeface="Lucida Sans"/>
                      </a:endParaRPr>
                    </a:p>
                  </a:txBody>
                  <a:tcPr marL="17006" marR="170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932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Excercise</a:t>
            </a:r>
            <a:r>
              <a:rPr lang="it-IT" dirty="0" smtClean="0">
                <a:solidFill>
                  <a:schemeClr val="accent4"/>
                </a:solidFill>
                <a:latin typeface="Cambria" panose="02040503050406030204" pitchFamily="18" charset="0"/>
              </a:rPr>
              <a:t>:</a:t>
            </a:r>
            <a:endParaRPr lang="it-IT" dirty="0">
              <a:solidFill>
                <a:schemeClr val="accent4"/>
              </a:solidFill>
              <a:latin typeface="Cambria" panose="020405030504060302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759" y="2895311"/>
            <a:ext cx="8411749" cy="3686689"/>
          </a:xfrm>
        </p:spPr>
      </p:pic>
      <p:sp>
        <p:nvSpPr>
          <p:cNvPr id="6" name="CasellaDiTesto 5"/>
          <p:cNvSpPr txBox="1"/>
          <p:nvPr/>
        </p:nvSpPr>
        <p:spPr>
          <a:xfrm>
            <a:off x="838200" y="1417983"/>
            <a:ext cx="10515600" cy="1477328"/>
          </a:xfrm>
          <a:prstGeom prst="rect">
            <a:avLst/>
          </a:prstGeom>
          <a:noFill/>
        </p:spPr>
        <p:txBody>
          <a:bodyPr wrap="square" rtlCol="0">
            <a:spAutoFit/>
          </a:bodyPr>
          <a:lstStyle/>
          <a:p>
            <a:r>
              <a:rPr lang="it-IT" dirty="0">
                <a:solidFill>
                  <a:schemeClr val="accent1"/>
                </a:solidFill>
                <a:latin typeface="Cambria" panose="02040503050406030204" pitchFamily="18" charset="0"/>
              </a:rPr>
              <a:t>5 </a:t>
            </a:r>
            <a:r>
              <a:rPr lang="it-IT" dirty="0" err="1">
                <a:solidFill>
                  <a:schemeClr val="accent1"/>
                </a:solidFill>
                <a:latin typeface="Cambria" panose="02040503050406030204" pitchFamily="18" charset="0"/>
              </a:rPr>
              <a:t>million</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pound</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cheese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imported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and </a:t>
            </a:r>
            <a:r>
              <a:rPr lang="it-IT" dirty="0" err="1">
                <a:solidFill>
                  <a:schemeClr val="accent1"/>
                </a:solidFill>
                <a:latin typeface="Cambria" panose="02040503050406030204" pitchFamily="18" charset="0"/>
              </a:rPr>
              <a:t>exported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0 of </a:t>
            </a:r>
            <a:r>
              <a:rPr lang="it-IT" dirty="0" err="1">
                <a:solidFill>
                  <a:schemeClr val="accent1"/>
                </a:solidFill>
                <a:latin typeface="Cambria" panose="02040503050406030204" pitchFamily="18" charset="0"/>
              </a:rPr>
              <a:t>cheese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Thus</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still</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15 of </a:t>
            </a:r>
            <a:r>
              <a:rPr lang="it-IT" dirty="0" err="1">
                <a:solidFill>
                  <a:schemeClr val="accent1"/>
                </a:solidFill>
                <a:latin typeface="Cambria" panose="02040503050406030204" pitchFamily="18" charset="0"/>
              </a:rPr>
              <a:t>cheese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but</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consumes</a:t>
            </a:r>
            <a:r>
              <a:rPr lang="it-IT" dirty="0">
                <a:solidFill>
                  <a:schemeClr val="accent1"/>
                </a:solidFill>
                <a:latin typeface="Cambria" panose="02040503050406030204" pitchFamily="18" charset="0"/>
              </a:rPr>
              <a:t> 10 and export 5.  </a:t>
            </a:r>
          </a:p>
          <a:p>
            <a:endParaRPr lang="it-IT" dirty="0">
              <a:solidFill>
                <a:schemeClr val="accent1"/>
              </a:solidFill>
              <a:latin typeface="Cambria" panose="02040503050406030204" pitchFamily="18" charset="0"/>
            </a:endParaRPr>
          </a:p>
          <a:p>
            <a:r>
              <a:rPr lang="it-IT" dirty="0">
                <a:solidFill>
                  <a:schemeClr val="accent1"/>
                </a:solidFill>
                <a:latin typeface="Cambria" panose="02040503050406030204" pitchFamily="18" charset="0"/>
              </a:rPr>
              <a:t>2 </a:t>
            </a:r>
            <a:r>
              <a:rPr lang="it-IT" dirty="0" err="1">
                <a:solidFill>
                  <a:schemeClr val="accent1"/>
                </a:solidFill>
                <a:latin typeface="Cambria" panose="02040503050406030204" pitchFamily="18" charset="0"/>
              </a:rPr>
              <a:t>million</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bottle</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wine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imported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and </a:t>
            </a:r>
            <a:r>
              <a:rPr lang="it-IT" dirty="0" err="1">
                <a:solidFill>
                  <a:schemeClr val="accent1"/>
                </a:solidFill>
                <a:latin typeface="Cambria" panose="02040503050406030204" pitchFamily="18" charset="0"/>
              </a:rPr>
              <a:t>exported</a:t>
            </a:r>
            <a:r>
              <a:rPr lang="it-IT" dirty="0">
                <a:solidFill>
                  <a:schemeClr val="accent1"/>
                </a:solidFill>
                <a:latin typeface="Cambria" panose="02040503050406030204" pitchFamily="18" charset="0"/>
              </a:rPr>
              <a:t> by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RoW</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0 of </a:t>
            </a:r>
            <a:r>
              <a:rPr lang="it-IT" dirty="0" err="1">
                <a:solidFill>
                  <a:schemeClr val="accent1"/>
                </a:solidFill>
                <a:latin typeface="Cambria" panose="02040503050406030204" pitchFamily="18" charset="0"/>
              </a:rPr>
              <a:t>wine</a:t>
            </a:r>
            <a:r>
              <a:rPr lang="it-IT" dirty="0">
                <a:solidFill>
                  <a:schemeClr val="accent1"/>
                </a:solidFill>
                <a:latin typeface="Cambria" panose="02040503050406030204" pitchFamily="18" charset="0"/>
              </a:rPr>
              <a:t>). </a:t>
            </a:r>
          </a:p>
          <a:p>
            <a:r>
              <a:rPr lang="it-IT" dirty="0" err="1">
                <a:solidFill>
                  <a:schemeClr val="accent1"/>
                </a:solidFill>
                <a:latin typeface="Cambria" panose="02040503050406030204" pitchFamily="18" charset="0"/>
              </a:rPr>
              <a:t>Thus</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Wonderland</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still</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produces</a:t>
            </a:r>
            <a:r>
              <a:rPr lang="it-IT" dirty="0">
                <a:solidFill>
                  <a:schemeClr val="accent1"/>
                </a:solidFill>
                <a:latin typeface="Cambria" panose="02040503050406030204" pitchFamily="18" charset="0"/>
              </a:rPr>
              <a:t> 4 </a:t>
            </a:r>
            <a:r>
              <a:rPr lang="it-IT" dirty="0" err="1">
                <a:solidFill>
                  <a:schemeClr val="accent1"/>
                </a:solidFill>
                <a:latin typeface="Cambria" panose="02040503050406030204" pitchFamily="18" charset="0"/>
              </a:rPr>
              <a:t>millions</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bottles</a:t>
            </a:r>
            <a:r>
              <a:rPr lang="it-IT" dirty="0">
                <a:solidFill>
                  <a:schemeClr val="accent1"/>
                </a:solidFill>
                <a:latin typeface="Cambria" panose="02040503050406030204" pitchFamily="18" charset="0"/>
              </a:rPr>
              <a:t> of </a:t>
            </a:r>
            <a:r>
              <a:rPr lang="it-IT" dirty="0" err="1">
                <a:solidFill>
                  <a:schemeClr val="accent1"/>
                </a:solidFill>
                <a:latin typeface="Cambria" panose="02040503050406030204" pitchFamily="18" charset="0"/>
              </a:rPr>
              <a:t>wine</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but</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consumes</a:t>
            </a:r>
            <a:r>
              <a:rPr lang="it-IT" dirty="0">
                <a:solidFill>
                  <a:schemeClr val="accent1"/>
                </a:solidFill>
                <a:latin typeface="Cambria" panose="02040503050406030204" pitchFamily="18" charset="0"/>
              </a:rPr>
              <a:t> 2 and </a:t>
            </a:r>
            <a:r>
              <a:rPr lang="it-IT" dirty="0" err="1">
                <a:solidFill>
                  <a:schemeClr val="accent1"/>
                </a:solidFill>
                <a:latin typeface="Cambria" panose="02040503050406030204" pitchFamily="18" charset="0"/>
              </a:rPr>
              <a:t>exports</a:t>
            </a:r>
            <a:r>
              <a:rPr lang="it-IT" dirty="0">
                <a:solidFill>
                  <a:schemeClr val="accent1"/>
                </a:solidFill>
                <a:latin typeface="Cambria" panose="02040503050406030204" pitchFamily="18" charset="0"/>
              </a:rPr>
              <a:t> 2.</a:t>
            </a:r>
          </a:p>
        </p:txBody>
      </p:sp>
      <p:sp>
        <p:nvSpPr>
          <p:cNvPr id="9" name="CasellaDiTesto 8"/>
          <p:cNvSpPr txBox="1"/>
          <p:nvPr/>
        </p:nvSpPr>
        <p:spPr>
          <a:xfrm>
            <a:off x="5664196" y="3420834"/>
            <a:ext cx="304801" cy="369332"/>
          </a:xfrm>
          <a:prstGeom prst="rect">
            <a:avLst/>
          </a:prstGeom>
          <a:noFill/>
        </p:spPr>
        <p:txBody>
          <a:bodyPr wrap="square" rtlCol="0">
            <a:spAutoFit/>
          </a:bodyPr>
          <a:lstStyle/>
          <a:p>
            <a:r>
              <a:rPr lang="it-IT" b="1" dirty="0">
                <a:ln w="22225">
                  <a:solidFill>
                    <a:schemeClr val="accent2"/>
                  </a:solidFill>
                  <a:prstDash val="solid"/>
                </a:ln>
                <a:solidFill>
                  <a:schemeClr val="accent2">
                    <a:lumMod val="40000"/>
                    <a:lumOff val="60000"/>
                  </a:schemeClr>
                </a:solidFill>
              </a:rPr>
              <a:t>X</a:t>
            </a:r>
            <a:endParaRPr lang="it-IT" dirty="0"/>
          </a:p>
        </p:txBody>
      </p:sp>
      <p:sp>
        <p:nvSpPr>
          <p:cNvPr id="10" name="CasellaDiTesto 9"/>
          <p:cNvSpPr txBox="1"/>
          <p:nvPr/>
        </p:nvSpPr>
        <p:spPr>
          <a:xfrm>
            <a:off x="2708374" y="5659544"/>
            <a:ext cx="251794" cy="369332"/>
          </a:xfrm>
          <a:prstGeom prst="rect">
            <a:avLst/>
          </a:prstGeom>
          <a:noFill/>
        </p:spPr>
        <p:txBody>
          <a:bodyPr wrap="square" rtlCol="0">
            <a:spAutoFit/>
          </a:bodyPr>
          <a:lstStyle/>
          <a:p>
            <a:r>
              <a:rPr lang="it-IT" b="1" dirty="0">
                <a:ln w="22225">
                  <a:solidFill>
                    <a:schemeClr val="accent2"/>
                  </a:solidFill>
                  <a:prstDash val="solid"/>
                </a:ln>
                <a:solidFill>
                  <a:schemeClr val="accent2">
                    <a:lumMod val="40000"/>
                    <a:lumOff val="60000"/>
                  </a:schemeClr>
                </a:solidFill>
              </a:rPr>
              <a:t>X</a:t>
            </a:r>
          </a:p>
        </p:txBody>
      </p:sp>
      <p:sp>
        <p:nvSpPr>
          <p:cNvPr id="11" name="CasellaDiTesto 10"/>
          <p:cNvSpPr txBox="1"/>
          <p:nvPr/>
        </p:nvSpPr>
        <p:spPr>
          <a:xfrm>
            <a:off x="6032498" y="5659544"/>
            <a:ext cx="324680" cy="369332"/>
          </a:xfrm>
          <a:prstGeom prst="rect">
            <a:avLst/>
          </a:prstGeom>
          <a:noFill/>
        </p:spPr>
        <p:txBody>
          <a:bodyPr wrap="square" rtlCol="0">
            <a:spAutoFit/>
          </a:bodyPr>
          <a:lstStyle/>
          <a:p>
            <a:r>
              <a:rPr lang="it-IT" dirty="0">
                <a:ln w="0"/>
                <a:solidFill>
                  <a:schemeClr val="accent1"/>
                </a:solidFill>
                <a:effectLst>
                  <a:outerShdw blurRad="38100" dist="25400" dir="5400000" algn="ctr" rotWithShape="0">
                    <a:srgbClr val="6E747A">
                      <a:alpha val="43000"/>
                    </a:srgbClr>
                  </a:outerShdw>
                </a:effectLst>
              </a:rPr>
              <a:t>M</a:t>
            </a:r>
          </a:p>
        </p:txBody>
      </p:sp>
      <p:sp>
        <p:nvSpPr>
          <p:cNvPr id="13" name="CasellaDiTesto 12"/>
          <p:cNvSpPr txBox="1"/>
          <p:nvPr/>
        </p:nvSpPr>
        <p:spPr>
          <a:xfrm>
            <a:off x="1709530" y="4184657"/>
            <a:ext cx="324680" cy="369332"/>
          </a:xfrm>
          <a:prstGeom prst="rect">
            <a:avLst/>
          </a:prstGeom>
          <a:noFill/>
        </p:spPr>
        <p:txBody>
          <a:bodyPr wrap="square" rtlCol="0">
            <a:spAutoFit/>
          </a:bodyPr>
          <a:lstStyle/>
          <a:p>
            <a:r>
              <a:rPr lang="it-IT" dirty="0">
                <a:ln w="0"/>
                <a:solidFill>
                  <a:schemeClr val="accent1"/>
                </a:solidFill>
                <a:effectLst>
                  <a:outerShdw blurRad="38100" dist="25400" dir="5400000" algn="ctr" rotWithShape="0">
                    <a:srgbClr val="6E747A">
                      <a:alpha val="43000"/>
                    </a:srgbClr>
                  </a:outerShdw>
                </a:effectLst>
              </a:rPr>
              <a:t>M</a:t>
            </a:r>
            <a:endParaRPr lang="it-IT" dirty="0"/>
          </a:p>
        </p:txBody>
      </p:sp>
      <p:cxnSp>
        <p:nvCxnSpPr>
          <p:cNvPr id="8" name="Connettore diritto 7"/>
          <p:cNvCxnSpPr/>
          <p:nvPr/>
        </p:nvCxnSpPr>
        <p:spPr>
          <a:xfrm>
            <a:off x="2600740" y="5659544"/>
            <a:ext cx="4572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Connettore diritto 13"/>
          <p:cNvCxnSpPr/>
          <p:nvPr/>
        </p:nvCxnSpPr>
        <p:spPr>
          <a:xfrm>
            <a:off x="5968997" y="3410136"/>
            <a:ext cx="0" cy="36771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Connettore diritto 17"/>
          <p:cNvCxnSpPr>
            <a:stCxn id="13" idx="3"/>
          </p:cNvCxnSpPr>
          <p:nvPr/>
        </p:nvCxnSpPr>
        <p:spPr>
          <a:xfrm>
            <a:off x="2034210" y="4369323"/>
            <a:ext cx="0" cy="1183338"/>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9" name="Connettore diritto 18"/>
          <p:cNvCxnSpPr/>
          <p:nvPr/>
        </p:nvCxnSpPr>
        <p:spPr>
          <a:xfrm>
            <a:off x="6032498" y="5660410"/>
            <a:ext cx="451683"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5" name="Rettangolo 14"/>
          <p:cNvSpPr/>
          <p:nvPr/>
        </p:nvSpPr>
        <p:spPr>
          <a:xfrm>
            <a:off x="5664196" y="2826533"/>
            <a:ext cx="371060" cy="291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664196" y="3230241"/>
            <a:ext cx="371060" cy="307777"/>
          </a:xfrm>
          <a:prstGeom prst="rect">
            <a:avLst/>
          </a:prstGeom>
          <a:noFill/>
        </p:spPr>
        <p:txBody>
          <a:bodyPr wrap="square" rtlCol="0">
            <a:spAutoFit/>
          </a:bodyPr>
          <a:lstStyle/>
          <a:p>
            <a:r>
              <a:rPr lang="it-IT" sz="1400" dirty="0"/>
              <a:t>15</a:t>
            </a:r>
          </a:p>
        </p:txBody>
      </p:sp>
    </p:spTree>
    <p:extLst>
      <p:ext uri="{BB962C8B-B14F-4D97-AF65-F5344CB8AC3E}">
        <p14:creationId xmlns:p14="http://schemas.microsoft.com/office/powerpoint/2010/main" val="2680501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a:xfrm>
            <a:off x="838200" y="1825625"/>
            <a:ext cx="10515600" cy="4351338"/>
          </a:xfrm>
        </p:spPr>
        <p:txBody>
          <a:bodyPr/>
          <a:lstStyle/>
          <a:p>
            <a:r>
              <a:rPr lang="en-US" b="1" dirty="0">
                <a:solidFill>
                  <a:srgbClr val="FF0000"/>
                </a:solidFill>
                <a:latin typeface="Cambria" panose="02040503050406030204" pitchFamily="18" charset="0"/>
              </a:rPr>
              <a:t>Labor productivity coefficients </a:t>
            </a:r>
            <a:r>
              <a:rPr lang="en-US" dirty="0">
                <a:latin typeface="Cambria" panose="02040503050406030204" pitchFamily="18" charset="0"/>
              </a:rPr>
              <a:t>for the US and Mexico are given in the following table:</a:t>
            </a:r>
            <a:endParaRPr lang="it-IT" dirty="0">
              <a:latin typeface="Cambria" panose="02040503050406030204" pitchFamily="18" charset="0"/>
            </a:endParaRPr>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850189092"/>
              </p:ext>
            </p:extLst>
          </p:nvPr>
        </p:nvGraphicFramePr>
        <p:xfrm>
          <a:off x="2032000" y="3259614"/>
          <a:ext cx="8128000" cy="165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743889081"/>
                    </a:ext>
                  </a:extLst>
                </a:gridCol>
                <a:gridCol w="2032000">
                  <a:extLst>
                    <a:ext uri="{9D8B030D-6E8A-4147-A177-3AD203B41FA5}">
                      <a16:colId xmlns:a16="http://schemas.microsoft.com/office/drawing/2014/main" xmlns="" val="3655838824"/>
                    </a:ext>
                  </a:extLst>
                </a:gridCol>
                <a:gridCol w="2032000">
                  <a:extLst>
                    <a:ext uri="{9D8B030D-6E8A-4147-A177-3AD203B41FA5}">
                      <a16:colId xmlns:a16="http://schemas.microsoft.com/office/drawing/2014/main" xmlns="" val="2515007640"/>
                    </a:ext>
                  </a:extLst>
                </a:gridCol>
                <a:gridCol w="2032000">
                  <a:extLst>
                    <a:ext uri="{9D8B030D-6E8A-4147-A177-3AD203B41FA5}">
                      <a16:colId xmlns:a16="http://schemas.microsoft.com/office/drawing/2014/main" xmlns="" val="2205884451"/>
                    </a:ext>
                  </a:extLst>
                </a:gridCol>
              </a:tblGrid>
              <a:tr h="370840">
                <a:tc>
                  <a:txBody>
                    <a:bodyPr/>
                    <a:lstStyle/>
                    <a:p>
                      <a:r>
                        <a:rPr lang="en-US" sz="1800" b="1" kern="1200" dirty="0">
                          <a:solidFill>
                            <a:schemeClr val="tx1"/>
                          </a:solidFill>
                          <a:effectLst/>
                          <a:latin typeface="Cambria" panose="02040503050406030204" pitchFamily="18" charset="0"/>
                          <a:ea typeface="+mn-ea"/>
                          <a:cs typeface="+mn-cs"/>
                        </a:rPr>
                        <a:t>Country			</a:t>
                      </a:r>
                      <a:endParaRPr lang="it-IT" sz="1800" b="1" kern="1200" dirty="0">
                        <a:solidFill>
                          <a:schemeClr val="tx1"/>
                        </a:solidFill>
                        <a:effectLst/>
                        <a:latin typeface="Cambria" panose="02040503050406030204" pitchFamily="18" charset="0"/>
                        <a:ea typeface="+mn-ea"/>
                        <a:cs typeface="+mn-cs"/>
                      </a:endParaRPr>
                    </a:p>
                    <a:p>
                      <a:r>
                        <a:rPr lang="en-US" sz="1800" b="1" kern="1200" dirty="0">
                          <a:solidFill>
                            <a:schemeClr val="tx1"/>
                          </a:solidFill>
                          <a:effectLst/>
                          <a:latin typeface="Cambria" panose="02040503050406030204" pitchFamily="18" charset="0"/>
                          <a:ea typeface="+mn-ea"/>
                          <a:cs typeface="+mn-cs"/>
                        </a:rPr>
                        <a:t>	</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Corn</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Melons</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Labor Endowment</a:t>
                      </a:r>
                      <a:endParaRPr lang="it-IT" dirty="0">
                        <a:solidFill>
                          <a:schemeClr val="tx1"/>
                        </a:solidFill>
                        <a:latin typeface="Cambria" panose="02040503050406030204" pitchFamily="18" charset="0"/>
                      </a:endParaRPr>
                    </a:p>
                  </a:txBody>
                  <a:tcPr/>
                </a:tc>
                <a:extLst>
                  <a:ext uri="{0D108BD9-81ED-4DB2-BD59-A6C34878D82A}">
                    <a16:rowId xmlns:a16="http://schemas.microsoft.com/office/drawing/2014/main" xmlns="" val="1682207619"/>
                  </a:ext>
                </a:extLst>
              </a:tr>
              <a:tr h="370840">
                <a:tc>
                  <a:txBody>
                    <a:bodyPr/>
                    <a:lstStyle/>
                    <a:p>
                      <a:r>
                        <a:rPr lang="en-US" sz="1800" b="1" kern="1200" dirty="0">
                          <a:solidFill>
                            <a:schemeClr val="tx1"/>
                          </a:solidFill>
                          <a:effectLst/>
                          <a:latin typeface="Cambria" panose="02040503050406030204" pitchFamily="18" charset="0"/>
                          <a:ea typeface="+mn-ea"/>
                          <a:cs typeface="+mn-cs"/>
                        </a:rPr>
                        <a:t>United States</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5</a:t>
                      </a:r>
                    </a:p>
                  </a:txBody>
                  <a:tcPr/>
                </a:tc>
                <a:tc>
                  <a:txBody>
                    <a:bodyPr/>
                    <a:lstStyle/>
                    <a:p>
                      <a:r>
                        <a:rPr lang="it-IT" dirty="0">
                          <a:latin typeface="Cambria" panose="02040503050406030204" pitchFamily="18" charset="0"/>
                        </a:rPr>
                        <a:t>2</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00070342"/>
                  </a:ext>
                </a:extLst>
              </a:tr>
              <a:tr h="370840">
                <a:tc>
                  <a:txBody>
                    <a:bodyPr/>
                    <a:lstStyle/>
                    <a:p>
                      <a:r>
                        <a:rPr lang="en-US" sz="1800" b="1" kern="1200" dirty="0">
                          <a:solidFill>
                            <a:schemeClr val="tx1"/>
                          </a:solidFill>
                          <a:effectLst/>
                          <a:latin typeface="Cambria" panose="02040503050406030204" pitchFamily="18" charset="0"/>
                          <a:ea typeface="+mn-ea"/>
                          <a:cs typeface="+mn-cs"/>
                        </a:rPr>
                        <a:t>Mexico</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4062073"/>
                  </a:ext>
                </a:extLst>
              </a:tr>
            </a:tbl>
          </a:graphicData>
        </a:graphic>
      </p:graphicFrame>
    </p:spTree>
    <p:extLst>
      <p:ext uri="{BB962C8B-B14F-4D97-AF65-F5344CB8AC3E}">
        <p14:creationId xmlns:p14="http://schemas.microsoft.com/office/powerpoint/2010/main" val="2600244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lstStyle/>
          <a:p>
            <a:r>
              <a:rPr lang="en-US" dirty="0">
                <a:latin typeface="Cambria" panose="02040503050406030204" pitchFamily="18" charset="0"/>
              </a:rPr>
              <a:t>Who has </a:t>
            </a:r>
            <a:r>
              <a:rPr lang="en-US" b="1" dirty="0">
                <a:latin typeface="Cambria" panose="02040503050406030204" pitchFamily="18" charset="0"/>
              </a:rPr>
              <a:t>the absolute advantage</a:t>
            </a:r>
            <a:r>
              <a:rPr lang="en-US" dirty="0">
                <a:latin typeface="Cambria" panose="02040503050406030204" pitchFamily="18" charset="0"/>
              </a:rPr>
              <a:t> in corn? in melons?</a:t>
            </a:r>
          </a:p>
          <a:p>
            <a:endParaRPr lang="en-US" dirty="0"/>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4150661949"/>
              </p:ext>
            </p:extLst>
          </p:nvPr>
        </p:nvGraphicFramePr>
        <p:xfrm>
          <a:off x="2032000" y="3027603"/>
          <a:ext cx="8128000" cy="165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743889081"/>
                    </a:ext>
                  </a:extLst>
                </a:gridCol>
                <a:gridCol w="2032000">
                  <a:extLst>
                    <a:ext uri="{9D8B030D-6E8A-4147-A177-3AD203B41FA5}">
                      <a16:colId xmlns:a16="http://schemas.microsoft.com/office/drawing/2014/main" xmlns="" val="3655838824"/>
                    </a:ext>
                  </a:extLst>
                </a:gridCol>
                <a:gridCol w="2032000">
                  <a:extLst>
                    <a:ext uri="{9D8B030D-6E8A-4147-A177-3AD203B41FA5}">
                      <a16:colId xmlns:a16="http://schemas.microsoft.com/office/drawing/2014/main" xmlns="" val="2515007640"/>
                    </a:ext>
                  </a:extLst>
                </a:gridCol>
                <a:gridCol w="2032000">
                  <a:extLst>
                    <a:ext uri="{9D8B030D-6E8A-4147-A177-3AD203B41FA5}">
                      <a16:colId xmlns:a16="http://schemas.microsoft.com/office/drawing/2014/main" xmlns="" val="2205884451"/>
                    </a:ext>
                  </a:extLst>
                </a:gridCol>
              </a:tblGrid>
              <a:tr h="370840">
                <a:tc>
                  <a:txBody>
                    <a:bodyPr/>
                    <a:lstStyle/>
                    <a:p>
                      <a:r>
                        <a:rPr lang="en-US" sz="1800" b="1" kern="1200" dirty="0">
                          <a:solidFill>
                            <a:schemeClr val="tx1"/>
                          </a:solidFill>
                          <a:effectLst/>
                          <a:latin typeface="Cambria" panose="02040503050406030204" pitchFamily="18" charset="0"/>
                          <a:ea typeface="+mn-ea"/>
                          <a:cs typeface="+mn-cs"/>
                        </a:rPr>
                        <a:t>Country			</a:t>
                      </a:r>
                      <a:endParaRPr lang="it-IT" sz="1800" b="1" kern="1200" dirty="0">
                        <a:solidFill>
                          <a:schemeClr val="tx1"/>
                        </a:solidFill>
                        <a:effectLst/>
                        <a:latin typeface="Cambria" panose="02040503050406030204" pitchFamily="18" charset="0"/>
                        <a:ea typeface="+mn-ea"/>
                        <a:cs typeface="+mn-cs"/>
                      </a:endParaRPr>
                    </a:p>
                    <a:p>
                      <a:r>
                        <a:rPr lang="en-US" sz="1800" b="1" kern="1200" dirty="0">
                          <a:solidFill>
                            <a:schemeClr val="tx1"/>
                          </a:solidFill>
                          <a:effectLst/>
                          <a:latin typeface="Cambria" panose="02040503050406030204" pitchFamily="18" charset="0"/>
                          <a:ea typeface="+mn-ea"/>
                          <a:cs typeface="+mn-cs"/>
                        </a:rPr>
                        <a:t>	</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Corn</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Melons</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Labor Endowment</a:t>
                      </a:r>
                      <a:endParaRPr lang="it-IT" dirty="0">
                        <a:solidFill>
                          <a:schemeClr val="tx1"/>
                        </a:solidFill>
                        <a:latin typeface="Cambria" panose="02040503050406030204" pitchFamily="18" charset="0"/>
                      </a:endParaRPr>
                    </a:p>
                  </a:txBody>
                  <a:tcPr/>
                </a:tc>
                <a:extLst>
                  <a:ext uri="{0D108BD9-81ED-4DB2-BD59-A6C34878D82A}">
                    <a16:rowId xmlns:a16="http://schemas.microsoft.com/office/drawing/2014/main" xmlns="" val="1682207619"/>
                  </a:ext>
                </a:extLst>
              </a:tr>
              <a:tr h="370840">
                <a:tc>
                  <a:txBody>
                    <a:bodyPr/>
                    <a:lstStyle/>
                    <a:p>
                      <a:r>
                        <a:rPr lang="en-US" sz="1800" b="1" kern="1200" dirty="0">
                          <a:solidFill>
                            <a:schemeClr val="tx1"/>
                          </a:solidFill>
                          <a:effectLst/>
                          <a:latin typeface="Cambria" panose="02040503050406030204" pitchFamily="18" charset="0"/>
                          <a:ea typeface="+mn-ea"/>
                          <a:cs typeface="+mn-cs"/>
                        </a:rPr>
                        <a:t>United States</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5</a:t>
                      </a:r>
                    </a:p>
                  </a:txBody>
                  <a:tcPr/>
                </a:tc>
                <a:tc>
                  <a:txBody>
                    <a:bodyPr/>
                    <a:lstStyle/>
                    <a:p>
                      <a:r>
                        <a:rPr lang="it-IT" dirty="0">
                          <a:latin typeface="Cambria" panose="02040503050406030204" pitchFamily="18" charset="0"/>
                        </a:rPr>
                        <a:t>2</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00070342"/>
                  </a:ext>
                </a:extLst>
              </a:tr>
              <a:tr h="370840">
                <a:tc>
                  <a:txBody>
                    <a:bodyPr/>
                    <a:lstStyle/>
                    <a:p>
                      <a:r>
                        <a:rPr lang="en-US" sz="1800" b="1" kern="1200" dirty="0">
                          <a:solidFill>
                            <a:schemeClr val="tx1"/>
                          </a:solidFill>
                          <a:effectLst/>
                          <a:latin typeface="Cambria" panose="02040503050406030204" pitchFamily="18" charset="0"/>
                          <a:ea typeface="+mn-ea"/>
                          <a:cs typeface="+mn-cs"/>
                        </a:rPr>
                        <a:t>Mexico</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4062073"/>
                  </a:ext>
                </a:extLst>
              </a:tr>
            </a:tbl>
          </a:graphicData>
        </a:graphic>
      </p:graphicFrame>
    </p:spTree>
    <p:extLst>
      <p:ext uri="{BB962C8B-B14F-4D97-AF65-F5344CB8AC3E}">
        <p14:creationId xmlns:p14="http://schemas.microsoft.com/office/powerpoint/2010/main" val="2899725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pPr algn="just"/>
            <a:r>
              <a:rPr lang="en-US" dirty="0">
                <a:latin typeface="Cambria" panose="02040503050406030204" pitchFamily="18" charset="0"/>
              </a:rPr>
              <a:t>Who has </a:t>
            </a:r>
            <a:r>
              <a:rPr lang="en-US" b="1" dirty="0">
                <a:latin typeface="Cambria" panose="02040503050406030204" pitchFamily="18" charset="0"/>
              </a:rPr>
              <a:t>the absolute advantage</a:t>
            </a:r>
            <a:r>
              <a:rPr lang="en-US" dirty="0">
                <a:latin typeface="Cambria" panose="02040503050406030204" pitchFamily="18" charset="0"/>
              </a:rPr>
              <a:t> in corn? in melons?</a:t>
            </a:r>
          </a:p>
          <a:p>
            <a:pPr algn="just"/>
            <a:endParaRPr lang="en-US" dirty="0">
              <a:latin typeface="Cambria" panose="02040503050406030204" pitchFamily="18" charset="0"/>
            </a:endParaRPr>
          </a:p>
          <a:p>
            <a:pPr algn="just"/>
            <a:endParaRPr lang="en-US" dirty="0">
              <a:latin typeface="Cambria" panose="02040503050406030204" pitchFamily="18" charset="0"/>
            </a:endParaRPr>
          </a:p>
          <a:p>
            <a:pPr algn="just"/>
            <a:endParaRPr lang="en-US" dirty="0">
              <a:latin typeface="Cambria" panose="02040503050406030204" pitchFamily="18" charset="0"/>
            </a:endParaRPr>
          </a:p>
          <a:p>
            <a:pPr algn="just"/>
            <a:endParaRPr lang="en-US" dirty="0">
              <a:latin typeface="Cambria" panose="02040503050406030204" pitchFamily="18" charset="0"/>
            </a:endParaRPr>
          </a:p>
          <a:p>
            <a:pPr algn="just"/>
            <a:endParaRPr lang="en-US" dirty="0">
              <a:latin typeface="Cambria" panose="02040503050406030204" pitchFamily="18" charset="0"/>
            </a:endParaRPr>
          </a:p>
          <a:p>
            <a:pPr algn="just"/>
            <a:r>
              <a:rPr lang="en-US" b="1" dirty="0">
                <a:solidFill>
                  <a:schemeClr val="accent1"/>
                </a:solidFill>
                <a:latin typeface="Cambria" panose="02040503050406030204" pitchFamily="18" charset="0"/>
              </a:rPr>
              <a:t>Answer: </a:t>
            </a:r>
            <a:r>
              <a:rPr lang="en-US" dirty="0">
                <a:solidFill>
                  <a:schemeClr val="accent1"/>
                </a:solidFill>
                <a:latin typeface="Cambria" panose="02040503050406030204" pitchFamily="18" charset="0"/>
              </a:rPr>
              <a:t>Absolute advantage goes to the more productive country. The US therefore has an absolute advantage in both corn and melons</a:t>
            </a:r>
            <a:r>
              <a:rPr lang="en-US" dirty="0">
                <a:latin typeface="Cambria" panose="02040503050406030204" pitchFamily="18" charset="0"/>
              </a:rPr>
              <a:t>.</a:t>
            </a:r>
          </a:p>
          <a:p>
            <a:pPr algn="just"/>
            <a:endParaRPr lang="en-US" dirty="0">
              <a:latin typeface="Cambria" panose="02040503050406030204" pitchFamily="18" charset="0"/>
            </a:endParaRPr>
          </a:p>
          <a:p>
            <a:endParaRPr lang="en-US" dirty="0"/>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029021727"/>
              </p:ext>
            </p:extLst>
          </p:nvPr>
        </p:nvGraphicFramePr>
        <p:xfrm>
          <a:off x="2032000" y="2722803"/>
          <a:ext cx="8128000" cy="165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743889081"/>
                    </a:ext>
                  </a:extLst>
                </a:gridCol>
                <a:gridCol w="2032000">
                  <a:extLst>
                    <a:ext uri="{9D8B030D-6E8A-4147-A177-3AD203B41FA5}">
                      <a16:colId xmlns:a16="http://schemas.microsoft.com/office/drawing/2014/main" xmlns="" val="3655838824"/>
                    </a:ext>
                  </a:extLst>
                </a:gridCol>
                <a:gridCol w="2032000">
                  <a:extLst>
                    <a:ext uri="{9D8B030D-6E8A-4147-A177-3AD203B41FA5}">
                      <a16:colId xmlns:a16="http://schemas.microsoft.com/office/drawing/2014/main" xmlns="" val="2515007640"/>
                    </a:ext>
                  </a:extLst>
                </a:gridCol>
                <a:gridCol w="2032000">
                  <a:extLst>
                    <a:ext uri="{9D8B030D-6E8A-4147-A177-3AD203B41FA5}">
                      <a16:colId xmlns:a16="http://schemas.microsoft.com/office/drawing/2014/main" xmlns="" val="2205884451"/>
                    </a:ext>
                  </a:extLst>
                </a:gridCol>
              </a:tblGrid>
              <a:tr h="370840">
                <a:tc>
                  <a:txBody>
                    <a:bodyPr/>
                    <a:lstStyle/>
                    <a:p>
                      <a:r>
                        <a:rPr lang="en-US" sz="1800" b="1" kern="1200" dirty="0">
                          <a:solidFill>
                            <a:schemeClr val="tx1"/>
                          </a:solidFill>
                          <a:effectLst/>
                          <a:latin typeface="Cambria" panose="02040503050406030204" pitchFamily="18" charset="0"/>
                          <a:ea typeface="+mn-ea"/>
                          <a:cs typeface="+mn-cs"/>
                        </a:rPr>
                        <a:t>Country			</a:t>
                      </a:r>
                      <a:endParaRPr lang="it-IT" sz="1800" b="1" kern="1200" dirty="0">
                        <a:solidFill>
                          <a:schemeClr val="tx1"/>
                        </a:solidFill>
                        <a:effectLst/>
                        <a:latin typeface="Cambria" panose="02040503050406030204" pitchFamily="18" charset="0"/>
                        <a:ea typeface="+mn-ea"/>
                        <a:cs typeface="+mn-cs"/>
                      </a:endParaRPr>
                    </a:p>
                    <a:p>
                      <a:r>
                        <a:rPr lang="en-US" sz="1800" b="1" kern="1200" dirty="0">
                          <a:solidFill>
                            <a:schemeClr val="tx1"/>
                          </a:solidFill>
                          <a:effectLst/>
                          <a:latin typeface="Cambria" panose="02040503050406030204" pitchFamily="18" charset="0"/>
                          <a:ea typeface="+mn-ea"/>
                          <a:cs typeface="+mn-cs"/>
                        </a:rPr>
                        <a:t>	</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Corn</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Melons</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Labor Endowment</a:t>
                      </a:r>
                      <a:endParaRPr lang="it-IT" dirty="0">
                        <a:solidFill>
                          <a:schemeClr val="tx1"/>
                        </a:solidFill>
                        <a:latin typeface="Cambria" panose="02040503050406030204" pitchFamily="18" charset="0"/>
                      </a:endParaRPr>
                    </a:p>
                  </a:txBody>
                  <a:tcPr/>
                </a:tc>
                <a:extLst>
                  <a:ext uri="{0D108BD9-81ED-4DB2-BD59-A6C34878D82A}">
                    <a16:rowId xmlns:a16="http://schemas.microsoft.com/office/drawing/2014/main" xmlns="" val="1682207619"/>
                  </a:ext>
                </a:extLst>
              </a:tr>
              <a:tr h="370840">
                <a:tc>
                  <a:txBody>
                    <a:bodyPr/>
                    <a:lstStyle/>
                    <a:p>
                      <a:r>
                        <a:rPr lang="en-US" sz="1800" b="1" kern="1200" dirty="0">
                          <a:solidFill>
                            <a:schemeClr val="tx1"/>
                          </a:solidFill>
                          <a:effectLst/>
                          <a:latin typeface="Cambria" panose="02040503050406030204" pitchFamily="18" charset="0"/>
                          <a:ea typeface="+mn-ea"/>
                          <a:cs typeface="+mn-cs"/>
                        </a:rPr>
                        <a:t>United States</a:t>
                      </a:r>
                      <a:endParaRPr lang="it-IT" dirty="0">
                        <a:solidFill>
                          <a:schemeClr val="tx1"/>
                        </a:solidFill>
                        <a:latin typeface="Cambria" panose="02040503050406030204" pitchFamily="18" charset="0"/>
                      </a:endParaRPr>
                    </a:p>
                  </a:txBody>
                  <a:tcPr/>
                </a:tc>
                <a:tc>
                  <a:txBody>
                    <a:bodyPr/>
                    <a:lstStyle/>
                    <a:p>
                      <a:r>
                        <a:rPr lang="it-IT" b="1" dirty="0">
                          <a:latin typeface="Cambria" panose="02040503050406030204" pitchFamily="18" charset="0"/>
                        </a:rPr>
                        <a:t>5</a:t>
                      </a:r>
                    </a:p>
                  </a:txBody>
                  <a:tcPr/>
                </a:tc>
                <a:tc>
                  <a:txBody>
                    <a:bodyPr/>
                    <a:lstStyle/>
                    <a:p>
                      <a:r>
                        <a:rPr lang="it-IT" b="1" dirty="0">
                          <a:latin typeface="Cambria" panose="02040503050406030204" pitchFamily="18" charset="0"/>
                        </a:rPr>
                        <a:t>2</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00070342"/>
                  </a:ext>
                </a:extLst>
              </a:tr>
              <a:tr h="370840">
                <a:tc>
                  <a:txBody>
                    <a:bodyPr/>
                    <a:lstStyle/>
                    <a:p>
                      <a:r>
                        <a:rPr lang="en-US" sz="1800" b="1" kern="1200" dirty="0">
                          <a:solidFill>
                            <a:schemeClr val="tx1"/>
                          </a:solidFill>
                          <a:effectLst/>
                          <a:latin typeface="Cambria" panose="02040503050406030204" pitchFamily="18" charset="0"/>
                          <a:ea typeface="+mn-ea"/>
                          <a:cs typeface="+mn-cs"/>
                        </a:rPr>
                        <a:t>Mexico</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4062073"/>
                  </a:ext>
                </a:extLst>
              </a:tr>
            </a:tbl>
          </a:graphicData>
        </a:graphic>
      </p:graphicFrame>
    </p:spTree>
    <p:extLst>
      <p:ext uri="{BB962C8B-B14F-4D97-AF65-F5344CB8AC3E}">
        <p14:creationId xmlns:p14="http://schemas.microsoft.com/office/powerpoint/2010/main" val="3543649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lstStyle/>
          <a:p>
            <a:r>
              <a:rPr lang="en-US" dirty="0">
                <a:latin typeface="Cambria" panose="02040503050406030204" pitchFamily="18" charset="0"/>
              </a:rPr>
              <a:t>Who has a comparative advantage in corn? in melons? Explain any differences from your previous answer.</a:t>
            </a:r>
            <a:endParaRPr lang="it-IT" dirty="0">
              <a:latin typeface="Cambria" panose="02040503050406030204" pitchFamily="18" charset="0"/>
            </a:endParaRPr>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986525352"/>
              </p:ext>
            </p:extLst>
          </p:nvPr>
        </p:nvGraphicFramePr>
        <p:xfrm>
          <a:off x="2032000" y="3027603"/>
          <a:ext cx="8128000" cy="165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743889081"/>
                    </a:ext>
                  </a:extLst>
                </a:gridCol>
                <a:gridCol w="2032000">
                  <a:extLst>
                    <a:ext uri="{9D8B030D-6E8A-4147-A177-3AD203B41FA5}">
                      <a16:colId xmlns:a16="http://schemas.microsoft.com/office/drawing/2014/main" xmlns="" val="3655838824"/>
                    </a:ext>
                  </a:extLst>
                </a:gridCol>
                <a:gridCol w="2032000">
                  <a:extLst>
                    <a:ext uri="{9D8B030D-6E8A-4147-A177-3AD203B41FA5}">
                      <a16:colId xmlns:a16="http://schemas.microsoft.com/office/drawing/2014/main" xmlns="" val="2515007640"/>
                    </a:ext>
                  </a:extLst>
                </a:gridCol>
                <a:gridCol w="2032000">
                  <a:extLst>
                    <a:ext uri="{9D8B030D-6E8A-4147-A177-3AD203B41FA5}">
                      <a16:colId xmlns:a16="http://schemas.microsoft.com/office/drawing/2014/main" xmlns="" val="2205884451"/>
                    </a:ext>
                  </a:extLst>
                </a:gridCol>
              </a:tblGrid>
              <a:tr h="370840">
                <a:tc>
                  <a:txBody>
                    <a:bodyPr/>
                    <a:lstStyle/>
                    <a:p>
                      <a:r>
                        <a:rPr lang="en-US" sz="1800" b="1" kern="1200" dirty="0">
                          <a:solidFill>
                            <a:schemeClr val="tx1"/>
                          </a:solidFill>
                          <a:effectLst/>
                          <a:latin typeface="Cambria" panose="02040503050406030204" pitchFamily="18" charset="0"/>
                          <a:ea typeface="+mn-ea"/>
                          <a:cs typeface="+mn-cs"/>
                        </a:rPr>
                        <a:t>Country			</a:t>
                      </a:r>
                      <a:endParaRPr lang="it-IT" sz="1800" b="1" kern="1200" dirty="0">
                        <a:solidFill>
                          <a:schemeClr val="tx1"/>
                        </a:solidFill>
                        <a:effectLst/>
                        <a:latin typeface="Cambria" panose="02040503050406030204" pitchFamily="18" charset="0"/>
                        <a:ea typeface="+mn-ea"/>
                        <a:cs typeface="+mn-cs"/>
                      </a:endParaRPr>
                    </a:p>
                    <a:p>
                      <a:r>
                        <a:rPr lang="en-US" sz="1800" b="1" kern="1200" dirty="0">
                          <a:solidFill>
                            <a:schemeClr val="tx1"/>
                          </a:solidFill>
                          <a:effectLst/>
                          <a:latin typeface="Cambria" panose="02040503050406030204" pitchFamily="18" charset="0"/>
                          <a:ea typeface="+mn-ea"/>
                          <a:cs typeface="+mn-cs"/>
                        </a:rPr>
                        <a:t>	</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Corn</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Melons</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Labor Endowment</a:t>
                      </a:r>
                      <a:endParaRPr lang="it-IT" dirty="0">
                        <a:solidFill>
                          <a:schemeClr val="tx1"/>
                        </a:solidFill>
                        <a:latin typeface="Cambria" panose="02040503050406030204" pitchFamily="18" charset="0"/>
                      </a:endParaRPr>
                    </a:p>
                  </a:txBody>
                  <a:tcPr/>
                </a:tc>
                <a:extLst>
                  <a:ext uri="{0D108BD9-81ED-4DB2-BD59-A6C34878D82A}">
                    <a16:rowId xmlns:a16="http://schemas.microsoft.com/office/drawing/2014/main" xmlns="" val="1682207619"/>
                  </a:ext>
                </a:extLst>
              </a:tr>
              <a:tr h="370840">
                <a:tc>
                  <a:txBody>
                    <a:bodyPr/>
                    <a:lstStyle/>
                    <a:p>
                      <a:r>
                        <a:rPr lang="en-US" sz="1800" b="1" kern="1200" dirty="0">
                          <a:solidFill>
                            <a:schemeClr val="tx1"/>
                          </a:solidFill>
                          <a:effectLst/>
                          <a:latin typeface="Cambria" panose="02040503050406030204" pitchFamily="18" charset="0"/>
                          <a:ea typeface="+mn-ea"/>
                          <a:cs typeface="+mn-cs"/>
                        </a:rPr>
                        <a:t>United States</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5</a:t>
                      </a:r>
                    </a:p>
                  </a:txBody>
                  <a:tcPr/>
                </a:tc>
                <a:tc>
                  <a:txBody>
                    <a:bodyPr/>
                    <a:lstStyle/>
                    <a:p>
                      <a:r>
                        <a:rPr lang="it-IT" dirty="0">
                          <a:latin typeface="Cambria" panose="02040503050406030204" pitchFamily="18" charset="0"/>
                        </a:rPr>
                        <a:t>2</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00070342"/>
                  </a:ext>
                </a:extLst>
              </a:tr>
              <a:tr h="370840">
                <a:tc>
                  <a:txBody>
                    <a:bodyPr/>
                    <a:lstStyle/>
                    <a:p>
                      <a:r>
                        <a:rPr lang="en-US" sz="1800" b="1" kern="1200" dirty="0">
                          <a:solidFill>
                            <a:schemeClr val="tx1"/>
                          </a:solidFill>
                          <a:effectLst/>
                          <a:latin typeface="Cambria" panose="02040503050406030204" pitchFamily="18" charset="0"/>
                          <a:ea typeface="+mn-ea"/>
                          <a:cs typeface="+mn-cs"/>
                        </a:rPr>
                        <a:t>Mexico</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4062073"/>
                  </a:ext>
                </a:extLst>
              </a:tr>
            </a:tbl>
          </a:graphicData>
        </a:graphic>
      </p:graphicFrame>
    </p:spTree>
    <p:extLst>
      <p:ext uri="{BB962C8B-B14F-4D97-AF65-F5344CB8AC3E}">
        <p14:creationId xmlns:p14="http://schemas.microsoft.com/office/powerpoint/2010/main" val="3652747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lstStyle/>
          <a:p>
            <a:r>
              <a:rPr lang="en-US" dirty="0">
                <a:latin typeface="Cambria" panose="02040503050406030204" pitchFamily="18" charset="0"/>
              </a:rPr>
              <a:t>Who has a comparative advantage in corn? in melons? Explain any differences from your previous answer</a:t>
            </a:r>
            <a:r>
              <a:rPr lang="en-US" dirty="0"/>
              <a:t>.</a:t>
            </a:r>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165933649"/>
              </p:ext>
            </p:extLst>
          </p:nvPr>
        </p:nvGraphicFramePr>
        <p:xfrm>
          <a:off x="2032000" y="3027603"/>
          <a:ext cx="8128000" cy="165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743889081"/>
                    </a:ext>
                  </a:extLst>
                </a:gridCol>
                <a:gridCol w="2032000">
                  <a:extLst>
                    <a:ext uri="{9D8B030D-6E8A-4147-A177-3AD203B41FA5}">
                      <a16:colId xmlns:a16="http://schemas.microsoft.com/office/drawing/2014/main" xmlns="" val="3655838824"/>
                    </a:ext>
                  </a:extLst>
                </a:gridCol>
                <a:gridCol w="2032000">
                  <a:extLst>
                    <a:ext uri="{9D8B030D-6E8A-4147-A177-3AD203B41FA5}">
                      <a16:colId xmlns:a16="http://schemas.microsoft.com/office/drawing/2014/main" xmlns="" val="2515007640"/>
                    </a:ext>
                  </a:extLst>
                </a:gridCol>
                <a:gridCol w="2032000">
                  <a:extLst>
                    <a:ext uri="{9D8B030D-6E8A-4147-A177-3AD203B41FA5}">
                      <a16:colId xmlns:a16="http://schemas.microsoft.com/office/drawing/2014/main" xmlns="" val="2205884451"/>
                    </a:ext>
                  </a:extLst>
                </a:gridCol>
              </a:tblGrid>
              <a:tr h="370840">
                <a:tc>
                  <a:txBody>
                    <a:bodyPr/>
                    <a:lstStyle/>
                    <a:p>
                      <a:r>
                        <a:rPr lang="en-US" sz="1800" b="1" kern="1200" dirty="0">
                          <a:solidFill>
                            <a:schemeClr val="tx1"/>
                          </a:solidFill>
                          <a:effectLst/>
                          <a:latin typeface="Cambria" panose="02040503050406030204" pitchFamily="18" charset="0"/>
                          <a:ea typeface="+mn-ea"/>
                          <a:cs typeface="+mn-cs"/>
                        </a:rPr>
                        <a:t>Country			</a:t>
                      </a:r>
                      <a:endParaRPr lang="it-IT" sz="1800" b="1" kern="1200" dirty="0">
                        <a:solidFill>
                          <a:schemeClr val="tx1"/>
                        </a:solidFill>
                        <a:effectLst/>
                        <a:latin typeface="Cambria" panose="02040503050406030204" pitchFamily="18" charset="0"/>
                        <a:ea typeface="+mn-ea"/>
                        <a:cs typeface="+mn-cs"/>
                      </a:endParaRPr>
                    </a:p>
                    <a:p>
                      <a:r>
                        <a:rPr lang="en-US" sz="1800" b="1" kern="1200" dirty="0">
                          <a:solidFill>
                            <a:schemeClr val="tx1"/>
                          </a:solidFill>
                          <a:effectLst/>
                          <a:latin typeface="Cambria" panose="02040503050406030204" pitchFamily="18" charset="0"/>
                          <a:ea typeface="+mn-ea"/>
                          <a:cs typeface="+mn-cs"/>
                        </a:rPr>
                        <a:t>	</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Corn</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Melons</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Labor Endowment</a:t>
                      </a:r>
                      <a:endParaRPr lang="it-IT" dirty="0">
                        <a:solidFill>
                          <a:schemeClr val="tx1"/>
                        </a:solidFill>
                        <a:latin typeface="Cambria" panose="02040503050406030204" pitchFamily="18" charset="0"/>
                      </a:endParaRPr>
                    </a:p>
                  </a:txBody>
                  <a:tcPr/>
                </a:tc>
                <a:extLst>
                  <a:ext uri="{0D108BD9-81ED-4DB2-BD59-A6C34878D82A}">
                    <a16:rowId xmlns:a16="http://schemas.microsoft.com/office/drawing/2014/main" xmlns="" val="1682207619"/>
                  </a:ext>
                </a:extLst>
              </a:tr>
              <a:tr h="370840">
                <a:tc>
                  <a:txBody>
                    <a:bodyPr/>
                    <a:lstStyle/>
                    <a:p>
                      <a:r>
                        <a:rPr lang="en-US" sz="1800" b="1" kern="1200" dirty="0">
                          <a:solidFill>
                            <a:schemeClr val="tx1"/>
                          </a:solidFill>
                          <a:effectLst/>
                          <a:latin typeface="Cambria" panose="02040503050406030204" pitchFamily="18" charset="0"/>
                          <a:ea typeface="+mn-ea"/>
                          <a:cs typeface="+mn-cs"/>
                        </a:rPr>
                        <a:t>United States</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2/5 </a:t>
                      </a:r>
                    </a:p>
                  </a:txBody>
                  <a:tcPr/>
                </a:tc>
                <a:tc>
                  <a:txBody>
                    <a:bodyPr/>
                    <a:lstStyle/>
                    <a:p>
                      <a:r>
                        <a:rPr lang="it-IT" dirty="0">
                          <a:latin typeface="Cambria" panose="02040503050406030204" pitchFamily="18" charset="0"/>
                        </a:rPr>
                        <a:t>5/2</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00070342"/>
                  </a:ext>
                </a:extLst>
              </a:tr>
              <a:tr h="370840">
                <a:tc>
                  <a:txBody>
                    <a:bodyPr/>
                    <a:lstStyle/>
                    <a:p>
                      <a:r>
                        <a:rPr lang="en-US" sz="1800" b="1" kern="1200" dirty="0">
                          <a:solidFill>
                            <a:schemeClr val="tx1"/>
                          </a:solidFill>
                          <a:effectLst/>
                          <a:latin typeface="Cambria" panose="02040503050406030204" pitchFamily="18" charset="0"/>
                          <a:ea typeface="+mn-ea"/>
                          <a:cs typeface="+mn-cs"/>
                        </a:rPr>
                        <a:t>Mexico</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1</a:t>
                      </a:r>
                    </a:p>
                  </a:txBody>
                  <a:tcPr/>
                </a:tc>
                <a:tc>
                  <a:txBody>
                    <a:bodyPr/>
                    <a:lstStyle/>
                    <a:p>
                      <a:r>
                        <a:rPr lang="it-IT" b="0" dirty="0">
                          <a:latin typeface="Cambria" panose="02040503050406030204" pitchFamily="18" charset="0"/>
                        </a:rPr>
                        <a:t>1</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4062073"/>
                  </a:ext>
                </a:extLst>
              </a:tr>
            </a:tbl>
          </a:graphicData>
        </a:graphic>
      </p:graphicFrame>
    </p:spTree>
    <p:extLst>
      <p:ext uri="{BB962C8B-B14F-4D97-AF65-F5344CB8AC3E}">
        <p14:creationId xmlns:p14="http://schemas.microsoft.com/office/powerpoint/2010/main" val="965126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pPr algn="just"/>
            <a:r>
              <a:rPr lang="en-US" sz="2400" dirty="0">
                <a:latin typeface="Cambria" panose="02040503050406030204" pitchFamily="18" charset="0"/>
              </a:rPr>
              <a:t>Who has a </a:t>
            </a:r>
            <a:r>
              <a:rPr lang="en-US" sz="2400" b="1" dirty="0">
                <a:latin typeface="Cambria" panose="02040503050406030204" pitchFamily="18" charset="0"/>
              </a:rPr>
              <a:t>comparative advantage</a:t>
            </a:r>
            <a:r>
              <a:rPr lang="en-US" sz="2400" dirty="0">
                <a:latin typeface="Cambria" panose="02040503050406030204" pitchFamily="18" charset="0"/>
              </a:rPr>
              <a:t> in corn? in melons? </a:t>
            </a:r>
            <a:r>
              <a:rPr lang="en-US" sz="2400" b="1" dirty="0">
                <a:latin typeface="Cambria" panose="02040503050406030204" pitchFamily="18" charset="0"/>
              </a:rPr>
              <a:t>Explain any differences from your previous answer</a:t>
            </a:r>
            <a:r>
              <a:rPr lang="en-US" sz="2400" dirty="0">
                <a:latin typeface="Cambria" panose="02040503050406030204" pitchFamily="18" charset="0"/>
              </a:rPr>
              <a:t>.</a:t>
            </a:r>
          </a:p>
          <a:p>
            <a:pPr algn="just"/>
            <a:endParaRPr lang="en-US" sz="2400" dirty="0">
              <a:latin typeface="Cambria" panose="02040503050406030204" pitchFamily="18" charset="0"/>
            </a:endParaRPr>
          </a:p>
          <a:p>
            <a:pPr algn="just"/>
            <a:endParaRPr lang="en-US" sz="2400" dirty="0">
              <a:latin typeface="Cambria" panose="02040503050406030204" pitchFamily="18" charset="0"/>
            </a:endParaRPr>
          </a:p>
          <a:p>
            <a:pPr algn="just"/>
            <a:endParaRPr lang="en-US" sz="2400" dirty="0">
              <a:latin typeface="Cambria" panose="02040503050406030204" pitchFamily="18" charset="0"/>
            </a:endParaRPr>
          </a:p>
          <a:p>
            <a:pPr algn="just"/>
            <a:endParaRPr lang="en-US" sz="2400" dirty="0">
              <a:latin typeface="Cambria" panose="02040503050406030204" pitchFamily="18" charset="0"/>
            </a:endParaRPr>
          </a:p>
          <a:p>
            <a:pPr algn="just"/>
            <a:endParaRPr lang="en-US" sz="2400" dirty="0">
              <a:latin typeface="Cambria" panose="02040503050406030204" pitchFamily="18" charset="0"/>
            </a:endParaRPr>
          </a:p>
          <a:p>
            <a:pPr algn="just"/>
            <a:endParaRPr lang="en-US" sz="2400" dirty="0">
              <a:latin typeface="Cambria" panose="02040503050406030204" pitchFamily="18" charset="0"/>
            </a:endParaRPr>
          </a:p>
          <a:p>
            <a:pPr algn="just"/>
            <a:r>
              <a:rPr lang="en-US" sz="2400" dirty="0">
                <a:latin typeface="Cambria" panose="02040503050406030204" pitchFamily="18" charset="0"/>
              </a:rPr>
              <a:t>The US is therefore the low opportunity cost producer of corn (2/5 &lt; 1) and Mexico the low opportunity cost producer of melons (1 &lt; 5/2)</a:t>
            </a:r>
            <a:endParaRPr lang="it-IT" sz="2400" dirty="0">
              <a:latin typeface="Cambria" panose="02040503050406030204" pitchFamily="18" charset="0"/>
            </a:endParaRPr>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952183870"/>
              </p:ext>
            </p:extLst>
          </p:nvPr>
        </p:nvGraphicFramePr>
        <p:xfrm>
          <a:off x="2032000" y="3027603"/>
          <a:ext cx="8128000" cy="165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743889081"/>
                    </a:ext>
                  </a:extLst>
                </a:gridCol>
                <a:gridCol w="2032000">
                  <a:extLst>
                    <a:ext uri="{9D8B030D-6E8A-4147-A177-3AD203B41FA5}">
                      <a16:colId xmlns:a16="http://schemas.microsoft.com/office/drawing/2014/main" xmlns="" val="3655838824"/>
                    </a:ext>
                  </a:extLst>
                </a:gridCol>
                <a:gridCol w="2032000">
                  <a:extLst>
                    <a:ext uri="{9D8B030D-6E8A-4147-A177-3AD203B41FA5}">
                      <a16:colId xmlns:a16="http://schemas.microsoft.com/office/drawing/2014/main" xmlns="" val="2515007640"/>
                    </a:ext>
                  </a:extLst>
                </a:gridCol>
                <a:gridCol w="2032000">
                  <a:extLst>
                    <a:ext uri="{9D8B030D-6E8A-4147-A177-3AD203B41FA5}">
                      <a16:colId xmlns:a16="http://schemas.microsoft.com/office/drawing/2014/main" xmlns="" val="2205884451"/>
                    </a:ext>
                  </a:extLst>
                </a:gridCol>
              </a:tblGrid>
              <a:tr h="370840">
                <a:tc>
                  <a:txBody>
                    <a:bodyPr/>
                    <a:lstStyle/>
                    <a:p>
                      <a:r>
                        <a:rPr lang="en-US" sz="1800" b="1" kern="1200" dirty="0">
                          <a:solidFill>
                            <a:schemeClr val="tx1"/>
                          </a:solidFill>
                          <a:effectLst/>
                          <a:latin typeface="Cambria" panose="02040503050406030204" pitchFamily="18" charset="0"/>
                          <a:ea typeface="+mn-ea"/>
                          <a:cs typeface="+mn-cs"/>
                        </a:rPr>
                        <a:t>Country			</a:t>
                      </a:r>
                      <a:endParaRPr lang="it-IT" sz="1800" b="1" kern="1200" dirty="0">
                        <a:solidFill>
                          <a:schemeClr val="tx1"/>
                        </a:solidFill>
                        <a:effectLst/>
                        <a:latin typeface="Cambria" panose="02040503050406030204" pitchFamily="18" charset="0"/>
                        <a:ea typeface="+mn-ea"/>
                        <a:cs typeface="+mn-cs"/>
                      </a:endParaRPr>
                    </a:p>
                    <a:p>
                      <a:r>
                        <a:rPr lang="en-US" sz="1800" b="1" kern="1200" dirty="0">
                          <a:solidFill>
                            <a:schemeClr val="tx1"/>
                          </a:solidFill>
                          <a:effectLst/>
                          <a:latin typeface="Cambria" panose="02040503050406030204" pitchFamily="18" charset="0"/>
                          <a:ea typeface="+mn-ea"/>
                          <a:cs typeface="+mn-cs"/>
                        </a:rPr>
                        <a:t>	</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Corn</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Melons</a:t>
                      </a:r>
                      <a:endParaRPr lang="it-IT" dirty="0">
                        <a:solidFill>
                          <a:schemeClr val="tx1"/>
                        </a:solidFill>
                        <a:latin typeface="Cambria" panose="02040503050406030204" pitchFamily="18" charset="0"/>
                      </a:endParaRPr>
                    </a:p>
                  </a:txBody>
                  <a:tcPr/>
                </a:tc>
                <a:tc>
                  <a:txBody>
                    <a:bodyPr/>
                    <a:lstStyle/>
                    <a:p>
                      <a:r>
                        <a:rPr lang="en-US" sz="1800" b="1" kern="1200" dirty="0">
                          <a:solidFill>
                            <a:schemeClr val="tx1"/>
                          </a:solidFill>
                          <a:effectLst/>
                          <a:latin typeface="Cambria" panose="02040503050406030204" pitchFamily="18" charset="0"/>
                          <a:ea typeface="+mn-ea"/>
                          <a:cs typeface="+mn-cs"/>
                        </a:rPr>
                        <a:t>Labor Endowment</a:t>
                      </a:r>
                      <a:endParaRPr lang="it-IT" dirty="0">
                        <a:solidFill>
                          <a:schemeClr val="tx1"/>
                        </a:solidFill>
                        <a:latin typeface="Cambria" panose="02040503050406030204" pitchFamily="18" charset="0"/>
                      </a:endParaRPr>
                    </a:p>
                  </a:txBody>
                  <a:tcPr/>
                </a:tc>
                <a:extLst>
                  <a:ext uri="{0D108BD9-81ED-4DB2-BD59-A6C34878D82A}">
                    <a16:rowId xmlns:a16="http://schemas.microsoft.com/office/drawing/2014/main" xmlns="" val="1682207619"/>
                  </a:ext>
                </a:extLst>
              </a:tr>
              <a:tr h="370840">
                <a:tc>
                  <a:txBody>
                    <a:bodyPr/>
                    <a:lstStyle/>
                    <a:p>
                      <a:r>
                        <a:rPr lang="en-US" sz="1800" b="1" kern="1200" dirty="0">
                          <a:solidFill>
                            <a:schemeClr val="tx1"/>
                          </a:solidFill>
                          <a:effectLst/>
                          <a:latin typeface="Cambria" panose="02040503050406030204" pitchFamily="18" charset="0"/>
                          <a:ea typeface="+mn-ea"/>
                          <a:cs typeface="+mn-cs"/>
                        </a:rPr>
                        <a:t>United States</a:t>
                      </a:r>
                      <a:endParaRPr lang="it-IT" dirty="0">
                        <a:solidFill>
                          <a:schemeClr val="tx1"/>
                        </a:solidFill>
                        <a:latin typeface="Cambria" panose="02040503050406030204" pitchFamily="18" charset="0"/>
                      </a:endParaRPr>
                    </a:p>
                  </a:txBody>
                  <a:tcPr/>
                </a:tc>
                <a:tc>
                  <a:txBody>
                    <a:bodyPr/>
                    <a:lstStyle/>
                    <a:p>
                      <a:r>
                        <a:rPr lang="it-IT" b="1" dirty="0">
                          <a:latin typeface="Cambria" panose="02040503050406030204" pitchFamily="18" charset="0"/>
                        </a:rPr>
                        <a:t>2/5 </a:t>
                      </a:r>
                      <a:r>
                        <a:rPr lang="it-IT" b="1" dirty="0" err="1">
                          <a:latin typeface="Cambria" panose="02040503050406030204" pitchFamily="18" charset="0"/>
                        </a:rPr>
                        <a:t>melon</a:t>
                      </a:r>
                      <a:endParaRPr lang="it-IT" b="1" dirty="0">
                        <a:latin typeface="Cambria" panose="02040503050406030204" pitchFamily="18" charset="0"/>
                      </a:endParaRPr>
                    </a:p>
                  </a:txBody>
                  <a:tcPr/>
                </a:tc>
                <a:tc>
                  <a:txBody>
                    <a:bodyPr/>
                    <a:lstStyle/>
                    <a:p>
                      <a:r>
                        <a:rPr lang="it-IT" dirty="0">
                          <a:latin typeface="Cambria" panose="02040503050406030204" pitchFamily="18" charset="0"/>
                        </a:rPr>
                        <a:t>5/2</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00070342"/>
                  </a:ext>
                </a:extLst>
              </a:tr>
              <a:tr h="370840">
                <a:tc>
                  <a:txBody>
                    <a:bodyPr/>
                    <a:lstStyle/>
                    <a:p>
                      <a:r>
                        <a:rPr lang="en-US" sz="1800" b="1" kern="1200" dirty="0">
                          <a:solidFill>
                            <a:schemeClr val="tx1"/>
                          </a:solidFill>
                          <a:effectLst/>
                          <a:latin typeface="Cambria" panose="02040503050406030204" pitchFamily="18" charset="0"/>
                          <a:ea typeface="+mn-ea"/>
                          <a:cs typeface="+mn-cs"/>
                        </a:rPr>
                        <a:t>Mexico</a:t>
                      </a:r>
                      <a:endParaRPr lang="it-IT" dirty="0">
                        <a:solidFill>
                          <a:schemeClr val="tx1"/>
                        </a:solidFill>
                        <a:latin typeface="Cambria" panose="02040503050406030204" pitchFamily="18" charset="0"/>
                      </a:endParaRPr>
                    </a:p>
                  </a:txBody>
                  <a:tcPr/>
                </a:tc>
                <a:tc>
                  <a:txBody>
                    <a:bodyPr/>
                    <a:lstStyle/>
                    <a:p>
                      <a:r>
                        <a:rPr lang="it-IT" dirty="0">
                          <a:latin typeface="Cambria" panose="02040503050406030204" pitchFamily="18" charset="0"/>
                        </a:rPr>
                        <a:t>1</a:t>
                      </a:r>
                    </a:p>
                  </a:txBody>
                  <a:tcPr/>
                </a:tc>
                <a:tc>
                  <a:txBody>
                    <a:bodyPr/>
                    <a:lstStyle/>
                    <a:p>
                      <a:r>
                        <a:rPr lang="it-IT" b="1" dirty="0">
                          <a:latin typeface="Cambria" panose="02040503050406030204" pitchFamily="18" charset="0"/>
                        </a:rPr>
                        <a:t>1</a:t>
                      </a:r>
                    </a:p>
                  </a:txBody>
                  <a:tcPr/>
                </a:tc>
                <a:tc>
                  <a:txBody>
                    <a:bodyPr/>
                    <a:lstStyle/>
                    <a:p>
                      <a:r>
                        <a:rPr lang="it-IT" dirty="0">
                          <a:latin typeface="Cambria" panose="02040503050406030204" pitchFamily="18" charset="0"/>
                        </a:rPr>
                        <a:t>1000</a:t>
                      </a:r>
                    </a:p>
                  </a:txBody>
                  <a:tcPr/>
                </a:tc>
                <a:extLst>
                  <a:ext uri="{0D108BD9-81ED-4DB2-BD59-A6C34878D82A}">
                    <a16:rowId xmlns:a16="http://schemas.microsoft.com/office/drawing/2014/main" xmlns="" val="424062073"/>
                  </a:ext>
                </a:extLst>
              </a:tr>
            </a:tbl>
          </a:graphicData>
        </a:graphic>
      </p:graphicFrame>
    </p:spTree>
    <p:extLst>
      <p:ext uri="{BB962C8B-B14F-4D97-AF65-F5344CB8AC3E}">
        <p14:creationId xmlns:p14="http://schemas.microsoft.com/office/powerpoint/2010/main" val="3092638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r>
              <a:rPr lang="en-US" dirty="0">
                <a:latin typeface="Cambria" panose="02040503050406030204" pitchFamily="18" charset="0"/>
              </a:rPr>
              <a:t>What are the limits on relative price before trade opens between the two countries?</a:t>
            </a:r>
          </a:p>
          <a:p>
            <a:endParaRPr lang="it-IT" dirty="0">
              <a:latin typeface="Cambria" panose="02040503050406030204" pitchFamily="18" charset="0"/>
            </a:endParaRPr>
          </a:p>
          <a:p>
            <a:endParaRPr lang="it-IT" dirty="0"/>
          </a:p>
        </p:txBody>
      </p:sp>
    </p:spTree>
    <p:extLst>
      <p:ext uri="{BB962C8B-B14F-4D97-AF65-F5344CB8AC3E}">
        <p14:creationId xmlns:p14="http://schemas.microsoft.com/office/powerpoint/2010/main" val="3152533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r>
              <a:rPr lang="en-US" dirty="0">
                <a:latin typeface="Cambria" panose="02040503050406030204" pitchFamily="18" charset="0"/>
              </a:rPr>
              <a:t>What are the limits on relative price before trade opens between the two countries?</a:t>
            </a:r>
          </a:p>
          <a:p>
            <a:endParaRPr lang="it-IT" dirty="0">
              <a:latin typeface="Cambria" panose="02040503050406030204" pitchFamily="18" charset="0"/>
            </a:endParaRPr>
          </a:p>
          <a:p>
            <a:r>
              <a:rPr lang="en-US" dirty="0">
                <a:latin typeface="Cambria" panose="02040503050406030204" pitchFamily="18" charset="0"/>
              </a:rPr>
              <a:t>The Mexican price ratio would be Pc/Pm = 1.</a:t>
            </a:r>
          </a:p>
          <a:p>
            <a:r>
              <a:rPr lang="en-US" dirty="0">
                <a:latin typeface="Cambria" panose="02040503050406030204" pitchFamily="18" charset="0"/>
              </a:rPr>
              <a:t>The US price ratio is Pc/Pm = 2/5.</a:t>
            </a:r>
          </a:p>
          <a:p>
            <a:r>
              <a:rPr lang="en-US" dirty="0">
                <a:latin typeface="Cambria" panose="02040503050406030204" pitchFamily="18" charset="0"/>
              </a:rPr>
              <a:t>Prices reflect opportunity costs in both the US and Mexico. The price ratio after trade must therefore lie between 2/5 and 1.</a:t>
            </a:r>
            <a:endParaRPr lang="it-IT" dirty="0">
              <a:latin typeface="Cambria" panose="02040503050406030204" pitchFamily="18" charset="0"/>
            </a:endParaRPr>
          </a:p>
          <a:p>
            <a:endParaRPr lang="it-IT" dirty="0"/>
          </a:p>
        </p:txBody>
      </p:sp>
    </p:spTree>
    <p:extLst>
      <p:ext uri="{BB962C8B-B14F-4D97-AF65-F5344CB8AC3E}">
        <p14:creationId xmlns:p14="http://schemas.microsoft.com/office/powerpoint/2010/main" val="2561410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p:sp>
        <p:nvSpPr>
          <p:cNvPr id="3" name="Segnaposto contenuto 2"/>
          <p:cNvSpPr>
            <a:spLocks noGrp="1"/>
          </p:cNvSpPr>
          <p:nvPr>
            <p:ph idx="1"/>
          </p:nvPr>
        </p:nvSpPr>
        <p:spPr/>
        <p:txBody>
          <a:bodyPr/>
          <a:lstStyle/>
          <a:p>
            <a:r>
              <a:rPr lang="it-IT" dirty="0">
                <a:latin typeface="Cambria" panose="02040503050406030204" pitchFamily="18" charset="0"/>
              </a:rPr>
              <a:t>PPF?</a:t>
            </a:r>
          </a:p>
          <a:p>
            <a:endParaRPr lang="it-IT" dirty="0"/>
          </a:p>
          <a:p>
            <a:endParaRPr lang="it-IT" dirty="0"/>
          </a:p>
          <a:p>
            <a:endParaRPr lang="it-IT" dirty="0"/>
          </a:p>
        </p:txBody>
      </p:sp>
    </p:spTree>
    <p:extLst>
      <p:ext uri="{BB962C8B-B14F-4D97-AF65-F5344CB8AC3E}">
        <p14:creationId xmlns:p14="http://schemas.microsoft.com/office/powerpoint/2010/main" val="403329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173613609"/>
              </p:ext>
            </p:extLst>
          </p:nvPr>
        </p:nvGraphicFramePr>
        <p:xfrm>
          <a:off x="957942" y="130630"/>
          <a:ext cx="9608457" cy="6471317"/>
        </p:xfrm>
        <a:graphic>
          <a:graphicData uri="http://schemas.openxmlformats.org/drawingml/2006/table">
            <a:tbl>
              <a:tblPr firstRow="1" bandRow="1">
                <a:tableStyleId>{5C22544A-7EE6-4342-B048-85BDC9FD1C3A}</a:tableStyleId>
              </a:tblPr>
              <a:tblGrid>
                <a:gridCol w="1308789"/>
                <a:gridCol w="5807640"/>
                <a:gridCol w="483326"/>
                <a:gridCol w="1125182"/>
                <a:gridCol w="883520"/>
              </a:tblGrid>
              <a:tr h="553108">
                <a:tc>
                  <a:txBody>
                    <a:bodyPr/>
                    <a:lstStyle/>
                    <a:p>
                      <a:pPr>
                        <a:lnSpc>
                          <a:spcPct val="115000"/>
                        </a:lnSpc>
                        <a:spcAft>
                          <a:spcPts val="0"/>
                        </a:spcAft>
                      </a:pPr>
                      <a:r>
                        <a:rPr lang="it-IT" sz="1200" b="0" dirty="0" err="1">
                          <a:solidFill>
                            <a:schemeClr val="tx1"/>
                          </a:solidFill>
                          <a:effectLst/>
                          <a:latin typeface="Times New Roman" panose="02020603050405020304" pitchFamily="18" charset="0"/>
                          <a:cs typeface="Times New Roman" panose="02020603050405020304" pitchFamily="18" charset="0"/>
                        </a:rPr>
                        <a:t>Brexit</a:t>
                      </a:r>
                      <a:r>
                        <a:rPr lang="it-IT" sz="1200" b="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it-IT" sz="1200" b="0" dirty="0">
                          <a:solidFill>
                            <a:schemeClr val="tx1"/>
                          </a:solidFill>
                          <a:effectLst/>
                          <a:latin typeface="Times New Roman" panose="02020603050405020304" pitchFamily="18" charset="0"/>
                          <a:cs typeface="Times New Roman" panose="02020603050405020304" pitchFamily="18" charset="0"/>
                        </a:rPr>
                        <a:t>UK</a:t>
                      </a:r>
                      <a:endParaRPr lang="it-IT" sz="1200" b="0" dirty="0">
                        <a:solidFill>
                          <a:schemeClr val="tx1"/>
                        </a:solidFill>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en-US" sz="1200" b="0" dirty="0" smtClean="0">
                          <a:solidFill>
                            <a:schemeClr val="tx1"/>
                          </a:solidFill>
                          <a:effectLst/>
                          <a:latin typeface="Times New Roman" panose="02020603050405020304" pitchFamily="18" charset="0"/>
                          <a:cs typeface="Times New Roman" panose="02020603050405020304" pitchFamily="18" charset="0"/>
                        </a:rPr>
                        <a:t>S. </a:t>
                      </a:r>
                      <a:r>
                        <a:rPr lang="en-US" sz="1200" b="0" dirty="0" err="1">
                          <a:solidFill>
                            <a:schemeClr val="tx1"/>
                          </a:solidFill>
                          <a:effectLst/>
                          <a:latin typeface="Times New Roman" panose="02020603050405020304" pitchFamily="18" charset="0"/>
                          <a:cs typeface="Times New Roman" panose="02020603050405020304" pitchFamily="18" charset="0"/>
                        </a:rPr>
                        <a:t>Geyerhofer</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smtClean="0">
                          <a:solidFill>
                            <a:schemeClr val="tx1"/>
                          </a:solidFill>
                          <a:effectLst/>
                          <a:latin typeface="Times New Roman" panose="02020603050405020304" pitchFamily="18" charset="0"/>
                          <a:cs typeface="Times New Roman" panose="02020603050405020304" pitchFamily="18" charset="0"/>
                        </a:rPr>
                        <a:t>(Bachelor</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smtClean="0">
                          <a:solidFill>
                            <a:schemeClr val="tx1"/>
                          </a:solidFill>
                          <a:effectLst/>
                          <a:latin typeface="Times New Roman" panose="02020603050405020304" pitchFamily="18" charset="0"/>
                          <a:cs typeface="Times New Roman" panose="02020603050405020304" pitchFamily="18" charset="0"/>
                        </a:rPr>
                        <a:t>,M.</a:t>
                      </a:r>
                      <a:r>
                        <a:rPr lang="en-US" sz="1200" b="0" baseline="0" dirty="0" smtClean="0">
                          <a:solidFill>
                            <a:schemeClr val="tx1"/>
                          </a:solidFill>
                          <a:effectLst/>
                          <a:latin typeface="Times New Roman" panose="02020603050405020304" pitchFamily="18" charset="0"/>
                          <a:cs typeface="Times New Roman" panose="02020603050405020304" pitchFamily="18" charset="0"/>
                        </a:rPr>
                        <a:t> </a:t>
                      </a:r>
                      <a:r>
                        <a:rPr lang="en-US" sz="1200" b="0" dirty="0" err="1" smtClean="0">
                          <a:solidFill>
                            <a:schemeClr val="tx1"/>
                          </a:solidFill>
                          <a:effectLst/>
                          <a:latin typeface="Times New Roman" panose="02020603050405020304" pitchFamily="18" charset="0"/>
                          <a:cs typeface="Times New Roman" panose="02020603050405020304" pitchFamily="18" charset="0"/>
                        </a:rPr>
                        <a:t>Möllnitz</a:t>
                      </a:r>
                      <a:r>
                        <a:rPr lang="en-US" sz="1200" b="0" dirty="0" smtClean="0">
                          <a:solidFill>
                            <a:schemeClr val="tx1"/>
                          </a:solidFill>
                          <a:effectLst/>
                          <a:latin typeface="Times New Roman" panose="02020603050405020304" pitchFamily="18" charset="0"/>
                          <a:cs typeface="Times New Roman" panose="02020603050405020304" pitchFamily="18" charset="0"/>
                        </a:rPr>
                        <a:t> (Master</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smtClean="0">
                          <a:solidFill>
                            <a:schemeClr val="tx1"/>
                          </a:solidFill>
                          <a:effectLst/>
                          <a:latin typeface="Times New Roman" panose="02020603050405020304" pitchFamily="18" charset="0"/>
                          <a:cs typeface="Times New Roman" panose="02020603050405020304" pitchFamily="18" charset="0"/>
                        </a:rPr>
                        <a:t>R.</a:t>
                      </a:r>
                      <a:r>
                        <a:rPr lang="en-US" sz="1200" b="0" baseline="0" dirty="0" smtClean="0">
                          <a:solidFill>
                            <a:schemeClr val="tx1"/>
                          </a:solidFill>
                          <a:effectLst/>
                          <a:latin typeface="Times New Roman" panose="02020603050405020304" pitchFamily="18" charset="0"/>
                          <a:cs typeface="Times New Roman" panose="02020603050405020304" pitchFamily="18" charset="0"/>
                        </a:rPr>
                        <a:t> </a:t>
                      </a:r>
                      <a:r>
                        <a:rPr lang="en-US" sz="1200" b="0" dirty="0" err="1" smtClean="0">
                          <a:solidFill>
                            <a:schemeClr val="tx1"/>
                          </a:solidFill>
                          <a:effectLst/>
                          <a:latin typeface="Times New Roman" panose="02020603050405020304" pitchFamily="18" charset="0"/>
                          <a:cs typeface="Times New Roman" panose="02020603050405020304" pitchFamily="18" charset="0"/>
                        </a:rPr>
                        <a:t>Stofanakova</a:t>
                      </a:r>
                      <a:r>
                        <a:rPr lang="en-US" sz="1200" b="0" dirty="0" smtClean="0">
                          <a:solidFill>
                            <a:schemeClr val="tx1"/>
                          </a:solidFill>
                          <a:effectLst/>
                          <a:latin typeface="Times New Roman" panose="02020603050405020304" pitchFamily="18" charset="0"/>
                          <a:cs typeface="Times New Roman" panose="02020603050405020304" pitchFamily="18" charset="0"/>
                        </a:rPr>
                        <a:t> (Bachelor</a:t>
                      </a:r>
                      <a:r>
                        <a:rPr lang="en-US" sz="1200" b="0" dirty="0">
                          <a:solidFill>
                            <a:schemeClr val="tx1"/>
                          </a:solidFill>
                          <a:effectLst/>
                          <a:latin typeface="Times New Roman" panose="02020603050405020304" pitchFamily="18" charset="0"/>
                          <a:cs typeface="Times New Roman" panose="02020603050405020304" pitchFamily="18" charset="0"/>
                        </a:rPr>
                        <a:t>), </a:t>
                      </a:r>
                      <a:r>
                        <a:rPr lang="en-US" sz="1200" b="0" dirty="0" smtClean="0">
                          <a:solidFill>
                            <a:schemeClr val="tx1"/>
                          </a:solidFill>
                          <a:effectLst/>
                          <a:latin typeface="Times New Roman" panose="02020603050405020304" pitchFamily="18" charset="0"/>
                          <a:cs typeface="Times New Roman" panose="02020603050405020304" pitchFamily="18" charset="0"/>
                        </a:rPr>
                        <a:t>F.</a:t>
                      </a:r>
                      <a:r>
                        <a:rPr lang="en-US" sz="1200" b="0" baseline="0" dirty="0" smtClean="0">
                          <a:solidFill>
                            <a:schemeClr val="tx1"/>
                          </a:solidFill>
                          <a:effectLst/>
                          <a:latin typeface="Times New Roman" panose="02020603050405020304" pitchFamily="18" charset="0"/>
                          <a:cs typeface="Times New Roman" panose="02020603050405020304" pitchFamily="18" charset="0"/>
                        </a:rPr>
                        <a:t> </a:t>
                      </a:r>
                      <a:r>
                        <a:rPr lang="en-US" sz="1200" b="0" dirty="0" err="1" smtClean="0">
                          <a:solidFill>
                            <a:schemeClr val="tx1"/>
                          </a:solidFill>
                          <a:effectLst/>
                          <a:latin typeface="Times New Roman" panose="02020603050405020304" pitchFamily="18" charset="0"/>
                          <a:cs typeface="Times New Roman" panose="02020603050405020304" pitchFamily="18" charset="0"/>
                        </a:rPr>
                        <a:t>Canjels</a:t>
                      </a:r>
                      <a:r>
                        <a:rPr lang="en-US" sz="1200" b="0" dirty="0" smtClean="0">
                          <a:solidFill>
                            <a:schemeClr val="tx1"/>
                          </a:solidFill>
                          <a:effectLst/>
                          <a:latin typeface="Times New Roman" panose="02020603050405020304" pitchFamily="18" charset="0"/>
                          <a:cs typeface="Times New Roman" panose="02020603050405020304" pitchFamily="18" charset="0"/>
                        </a:rPr>
                        <a:t> (</a:t>
                      </a:r>
                      <a:r>
                        <a:rPr lang="en-US" sz="1200" b="0" baseline="0" dirty="0" smtClean="0">
                          <a:solidFill>
                            <a:schemeClr val="tx1"/>
                          </a:solidFill>
                          <a:effectLst/>
                          <a:latin typeface="Times New Roman" panose="02020603050405020304" pitchFamily="18" charset="0"/>
                          <a:cs typeface="Times New Roman" panose="02020603050405020304" pitchFamily="18" charset="0"/>
                        </a:rPr>
                        <a:t>B</a:t>
                      </a:r>
                      <a:r>
                        <a:rPr lang="en-US" sz="1200" b="0" dirty="0" smtClean="0">
                          <a:solidFill>
                            <a:schemeClr val="tx1"/>
                          </a:solidFill>
                          <a:effectLst/>
                          <a:latin typeface="Times New Roman" panose="02020603050405020304" pitchFamily="18" charset="0"/>
                          <a:cs typeface="Times New Roman" panose="02020603050405020304" pitchFamily="18" charset="0"/>
                        </a:rPr>
                        <a:t>achelor</a:t>
                      </a:r>
                      <a:r>
                        <a:rPr lang="en-US" sz="1200" b="0" dirty="0">
                          <a:solidFill>
                            <a:schemeClr val="tx1"/>
                          </a:solidFill>
                          <a:effectLst/>
                          <a:latin typeface="Times New Roman" panose="02020603050405020304" pitchFamily="18" charset="0"/>
                          <a:cs typeface="Times New Roman" panose="02020603050405020304" pitchFamily="18" charset="0"/>
                        </a:rPr>
                        <a:t>)</a:t>
                      </a:r>
                      <a:endParaRPr lang="it-IT" sz="1200" b="0" dirty="0">
                        <a:solidFill>
                          <a:schemeClr val="tx1"/>
                        </a:solidFill>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pPr>
                      <a:r>
                        <a:rPr lang="it-IT" sz="1200" b="0" dirty="0" smtClean="0">
                          <a:solidFill>
                            <a:schemeClr val="tx1"/>
                          </a:solidFill>
                          <a:effectLst/>
                          <a:latin typeface="Times New Roman" panose="02020603050405020304" pitchFamily="18" charset="0"/>
                          <a:cs typeface="Times New Roman" panose="02020603050405020304" pitchFamily="18" charset="0"/>
                        </a:rPr>
                        <a:t>30</a:t>
                      </a:r>
                      <a:endParaRPr lang="it-IT" sz="1200" b="0" dirty="0">
                        <a:solidFill>
                          <a:schemeClr val="tx1"/>
                        </a:solidFill>
                        <a:effectLst/>
                        <a:latin typeface="Times New Roman" panose="02020603050405020304" pitchFamily="18" charset="0"/>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it-IT" sz="1200" b="0" kern="1200" dirty="0">
                          <a:solidFill>
                            <a:schemeClr val="dk1"/>
                          </a:solidFill>
                          <a:effectLst/>
                          <a:latin typeface="Times New Roman" panose="02020603050405020304" pitchFamily="18" charset="0"/>
                          <a:ea typeface="+mn-ea"/>
                          <a:cs typeface="Times New Roman" panose="02020603050405020304" pitchFamily="18" charset="0"/>
                        </a:rPr>
                        <a:t>4 Erasmus </a:t>
                      </a:r>
                    </a:p>
                  </a:txBody>
                  <a:tcPr marL="25427" marR="25427" marT="12915" marB="12915">
                    <a:solidFill>
                      <a:schemeClr val="bg2">
                        <a:lumMod val="90000"/>
                      </a:schemeClr>
                    </a:solidFill>
                  </a:tcPr>
                </a:tc>
                <a:tc>
                  <a:txBody>
                    <a:bodyPr/>
                    <a:lstStyle/>
                    <a:p>
                      <a:pPr>
                        <a:lnSpc>
                          <a:spcPct val="115000"/>
                        </a:lnSpc>
                        <a:spcAft>
                          <a:spcPts val="0"/>
                        </a:spcAft>
                      </a:pPr>
                      <a:r>
                        <a:rPr lang="it-IT" sz="1200" b="0" kern="1200" dirty="0">
                          <a:solidFill>
                            <a:schemeClr val="dk1"/>
                          </a:solidFill>
                          <a:effectLst/>
                          <a:latin typeface="Times New Roman" panose="02020603050405020304" pitchFamily="18" charset="0"/>
                          <a:ea typeface="+mn-ea"/>
                          <a:cs typeface="Times New Roman" panose="02020603050405020304" pitchFamily="18" charset="0"/>
                        </a:rPr>
                        <a:t>4/11</a:t>
                      </a:r>
                    </a:p>
                  </a:txBody>
                  <a:tcPr marL="25427" marR="25427" marT="12915" marB="12915">
                    <a:solidFill>
                      <a:schemeClr val="bg2">
                        <a:lumMod val="90000"/>
                      </a:schemeClr>
                    </a:solidFill>
                  </a:tcPr>
                </a:tc>
              </a:tr>
              <a:tr h="241001">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Germany</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en-US" sz="1200">
                          <a:effectLst/>
                          <a:latin typeface="Times New Roman" panose="02020603050405020304" pitchFamily="18" charset="0"/>
                          <a:cs typeface="Times New Roman" panose="02020603050405020304" pitchFamily="18" charset="0"/>
                        </a:rPr>
                        <a:t>Nina Kunzmann , </a:t>
                      </a:r>
                      <a:r>
                        <a:rPr lang="it-IT" sz="1200">
                          <a:effectLst/>
                          <a:latin typeface="Times New Roman" panose="02020603050405020304" pitchFamily="18" charset="0"/>
                          <a:cs typeface="Times New Roman" panose="02020603050405020304" pitchFamily="18" charset="0"/>
                        </a:rPr>
                        <a:t>Victoria Pörings, Caro Preuß</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pPr>
                      <a:r>
                        <a:rPr lang="it-IT" sz="1200" dirty="0" smtClean="0">
                          <a:effectLst/>
                          <a:latin typeface="Times New Roman" panose="02020603050405020304" pitchFamily="18" charset="0"/>
                          <a:cs typeface="Times New Roman" panose="02020603050405020304" pitchFamily="18" charset="0"/>
                        </a:rPr>
                        <a:t>20</a:t>
                      </a: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it-IT" sz="1400" b="1" kern="1200" dirty="0" smtClean="0">
                          <a:solidFill>
                            <a:srgbClr val="FF0000"/>
                          </a:solidFill>
                          <a:effectLst/>
                          <a:latin typeface="Times New Roman" panose="02020603050405020304" pitchFamily="18" charset="0"/>
                          <a:ea typeface="+mn-ea"/>
                          <a:cs typeface="Times New Roman" panose="02020603050405020304" pitchFamily="18" charset="0"/>
                        </a:rPr>
                        <a:t>3 </a:t>
                      </a:r>
                      <a:r>
                        <a:rPr lang="it-IT" sz="1400" b="1" kern="1200" dirty="0">
                          <a:solidFill>
                            <a:srgbClr val="FF0000"/>
                          </a:solidFill>
                          <a:effectLst/>
                          <a:latin typeface="Times New Roman" panose="02020603050405020304" pitchFamily="18" charset="0"/>
                          <a:ea typeface="+mn-ea"/>
                          <a:cs typeface="Times New Roman" panose="02020603050405020304" pitchFamily="18" charset="0"/>
                        </a:rPr>
                        <a:t>Erasmus </a:t>
                      </a:r>
                    </a:p>
                  </a:txBody>
                  <a:tcPr marL="25427" marR="25427" marT="12915" marB="12915">
                    <a:solidFill>
                      <a:schemeClr val="bg2">
                        <a:lumMod val="9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4/11</a:t>
                      </a:r>
                    </a:p>
                  </a:txBody>
                  <a:tcPr marL="25427" marR="25427" marT="12915" marB="12915">
                    <a:solidFill>
                      <a:schemeClr val="bg2">
                        <a:lumMod val="90000"/>
                      </a:schemeClr>
                    </a:solidFill>
                  </a:tcPr>
                </a:tc>
              </a:tr>
              <a:tr h="490906">
                <a:tc>
                  <a:txBody>
                    <a:bodyPr/>
                    <a:lstStyle/>
                    <a:p>
                      <a:pPr>
                        <a:lnSpc>
                          <a:spcPct val="115000"/>
                        </a:lnSpc>
                        <a:spcAft>
                          <a:spcPts val="0"/>
                        </a:spcAft>
                      </a:pPr>
                      <a:r>
                        <a:rPr lang="it-IT" sz="1200" dirty="0" err="1">
                          <a:effectLst/>
                          <a:latin typeface="Times New Roman" panose="02020603050405020304" pitchFamily="18" charset="0"/>
                          <a:cs typeface="Times New Roman" panose="02020603050405020304" pitchFamily="18" charset="0"/>
                        </a:rPr>
                        <a:t>Italy</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es-ES_tradnl" sz="1200" dirty="0">
                          <a:effectLst/>
                          <a:latin typeface="Times New Roman" panose="02020603050405020304" pitchFamily="18" charset="0"/>
                          <a:cs typeface="Times New Roman" panose="02020603050405020304" pitchFamily="18" charset="0"/>
                        </a:rPr>
                        <a:t>Jose Carlos Cuenca Serrano, David Lopez Laguardia, María Jimenez Nieto and Mara van Nuland Azuaga.</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pPr>
                      <a:r>
                        <a:rPr lang="it-IT" sz="1200" dirty="0" smtClean="0">
                          <a:effectLst/>
                          <a:latin typeface="Times New Roman" panose="02020603050405020304" pitchFamily="18" charset="0"/>
                          <a:cs typeface="Times New Roman" panose="02020603050405020304" pitchFamily="18" charset="0"/>
                        </a:rPr>
                        <a:t>20</a:t>
                      </a: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 Erasmus </a:t>
                      </a:r>
                    </a:p>
                  </a:txBody>
                  <a:tcPr marL="25427" marR="25427" marT="12915" marB="12915">
                    <a:solidFill>
                      <a:schemeClr val="bg2">
                        <a:lumMod val="9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4/11</a:t>
                      </a:r>
                    </a:p>
                  </a:txBody>
                  <a:tcPr marL="25427" marR="25427" marT="12915" marB="12915">
                    <a:solidFill>
                      <a:schemeClr val="bg2">
                        <a:lumMod val="90000"/>
                      </a:schemeClr>
                    </a:solidFill>
                  </a:tcPr>
                </a:tc>
              </a:tr>
              <a:tr h="450352">
                <a:tc>
                  <a:txBody>
                    <a:bodyPr/>
                    <a:lstStyle/>
                    <a:p>
                      <a:pPr>
                        <a:lnSpc>
                          <a:spcPct val="115000"/>
                        </a:lnSpc>
                        <a:spcAft>
                          <a:spcPts val="0"/>
                        </a:spcAft>
                      </a:pPr>
                      <a:r>
                        <a:rPr lang="it-IT" sz="1200" dirty="0" err="1">
                          <a:effectLst/>
                          <a:latin typeface="Times New Roman" panose="02020603050405020304" pitchFamily="18" charset="0"/>
                          <a:cs typeface="Times New Roman" panose="02020603050405020304" pitchFamily="18" charset="0"/>
                        </a:rPr>
                        <a:t>Spain</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es-ES_tradnl" sz="1200" dirty="0">
                          <a:effectLst/>
                          <a:latin typeface="Times New Roman" panose="02020603050405020304" pitchFamily="18" charset="0"/>
                          <a:cs typeface="Times New Roman" panose="02020603050405020304" pitchFamily="18" charset="0"/>
                        </a:rPr>
                        <a:t>Andrea Simón Díaz, Beatriz Ramón Cienfuegos-Jovellanos, Laura Porto Vergara y Catalina Manea Surubaru.</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pPr>
                      <a:r>
                        <a:rPr lang="it-IT" sz="1200" dirty="0" smtClean="0">
                          <a:effectLst/>
                          <a:latin typeface="Times New Roman" panose="02020603050405020304" pitchFamily="18" charset="0"/>
                          <a:cs typeface="Times New Roman" panose="02020603050405020304" pitchFamily="18" charset="0"/>
                        </a:rPr>
                        <a:t>20</a:t>
                      </a: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bg2">
                        <a:lumMod val="9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 Erasmus </a:t>
                      </a:r>
                    </a:p>
                  </a:txBody>
                  <a:tcPr marL="25427" marR="25427" marT="12915" marB="12915">
                    <a:solidFill>
                      <a:schemeClr val="bg2">
                        <a:lumMod val="9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a:t>
                      </a:r>
                      <a:r>
                        <a:rPr lang="it-IT" sz="1200" kern="1200" dirty="0" smtClean="0">
                          <a:solidFill>
                            <a:schemeClr val="dk1"/>
                          </a:solidFill>
                          <a:effectLst/>
                          <a:latin typeface="Times New Roman" panose="02020603050405020304" pitchFamily="18" charset="0"/>
                          <a:ea typeface="+mn-ea"/>
                          <a:cs typeface="Times New Roman" panose="02020603050405020304" pitchFamily="18" charset="0"/>
                        </a:rPr>
                        <a:t>/11</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bg2">
                        <a:lumMod val="90000"/>
                      </a:schemeClr>
                    </a:solidFill>
                  </a:tcPr>
                </a:tc>
              </a:tr>
              <a:tr h="373145">
                <a:tc>
                  <a:txBody>
                    <a:bodyPr/>
                    <a:lstStyle/>
                    <a:p>
                      <a:pPr>
                        <a:lnSpc>
                          <a:spcPct val="115000"/>
                        </a:lnSpc>
                        <a:spcAft>
                          <a:spcPts val="0"/>
                        </a:spcAft>
                      </a:pPr>
                      <a:r>
                        <a:rPr lang="en-GB" sz="1200" dirty="0">
                          <a:effectLst/>
                          <a:latin typeface="Times New Roman" panose="02020603050405020304" pitchFamily="18" charset="0"/>
                          <a:cs typeface="Times New Roman" panose="02020603050405020304" pitchFamily="18" charset="0"/>
                        </a:rPr>
                        <a:t>France</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GB" sz="1200" dirty="0" err="1">
                          <a:effectLst/>
                          <a:latin typeface="Times New Roman" panose="02020603050405020304" pitchFamily="18" charset="0"/>
                          <a:cs typeface="Times New Roman" panose="02020603050405020304" pitchFamily="18" charset="0"/>
                        </a:rPr>
                        <a:t>Fien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Yskout</a:t>
                      </a:r>
                      <a:r>
                        <a:rPr lang="en-GB" sz="1200" dirty="0">
                          <a:effectLst/>
                          <a:latin typeface="Times New Roman" panose="02020603050405020304" pitchFamily="18" charset="0"/>
                          <a:cs typeface="Times New Roman" panose="02020603050405020304" pitchFamily="18" charset="0"/>
                        </a:rPr>
                        <a:t>, L, </a:t>
                      </a:r>
                      <a:r>
                        <a:rPr lang="en-GB" sz="1200" dirty="0" err="1">
                          <a:effectLst/>
                          <a:latin typeface="Times New Roman" panose="02020603050405020304" pitchFamily="18" charset="0"/>
                          <a:cs typeface="Times New Roman" panose="02020603050405020304" pitchFamily="18" charset="0"/>
                        </a:rPr>
                        <a:t>Scheldewaert</a:t>
                      </a:r>
                      <a:r>
                        <a:rPr lang="en-GB" sz="1200" dirty="0">
                          <a:effectLst/>
                          <a:latin typeface="Times New Roman" panose="02020603050405020304" pitchFamily="18" charset="0"/>
                          <a:cs typeface="Times New Roman" panose="02020603050405020304" pitchFamily="18" charset="0"/>
                        </a:rPr>
                        <a:t>, J. </a:t>
                      </a:r>
                      <a:r>
                        <a:rPr lang="en-GB" sz="1200" dirty="0" err="1">
                          <a:effectLst/>
                          <a:latin typeface="Times New Roman" panose="02020603050405020304" pitchFamily="18" charset="0"/>
                          <a:cs typeface="Times New Roman" panose="02020603050405020304" pitchFamily="18" charset="0"/>
                        </a:rPr>
                        <a:t>Puelings</a:t>
                      </a:r>
                      <a:r>
                        <a:rPr lang="en-GB" sz="1200" dirty="0">
                          <a:effectLst/>
                          <a:latin typeface="Times New Roman" panose="02020603050405020304" pitchFamily="18" charset="0"/>
                          <a:cs typeface="Times New Roman" panose="02020603050405020304" pitchFamily="18" charset="0"/>
                        </a:rPr>
                        <a:t>, M. </a:t>
                      </a:r>
                      <a:r>
                        <a:rPr lang="en-GB" sz="1200" dirty="0" err="1">
                          <a:effectLst/>
                          <a:latin typeface="Times New Roman" panose="02020603050405020304" pitchFamily="18" charset="0"/>
                          <a:cs typeface="Times New Roman" panose="02020603050405020304" pitchFamily="18" charset="0"/>
                        </a:rPr>
                        <a:t>Dobblelaere</a:t>
                      </a:r>
                      <a:r>
                        <a:rPr lang="en-GB" sz="1200" dirty="0">
                          <a:effectLst/>
                          <a:latin typeface="Times New Roman" panose="02020603050405020304" pitchFamily="18" charset="0"/>
                          <a:cs typeface="Times New Roman" panose="02020603050405020304" pitchFamily="18" charset="0"/>
                        </a:rPr>
                        <a:t> PLUS </a:t>
                      </a:r>
                      <a:r>
                        <a:rPr lang="en-GB" sz="1200" dirty="0" smtClean="0">
                          <a:effectLst/>
                          <a:latin typeface="Times New Roman" panose="02020603050405020304" pitchFamily="18" charset="0"/>
                          <a:cs typeface="Times New Roman" panose="02020603050405020304" pitchFamily="18" charset="0"/>
                        </a:rPr>
                        <a:t>C.</a:t>
                      </a:r>
                      <a:r>
                        <a:rPr lang="en-GB" sz="1200" baseline="0" dirty="0" smtClean="0">
                          <a:effectLst/>
                          <a:latin typeface="Times New Roman" panose="02020603050405020304" pitchFamily="18" charset="0"/>
                          <a:cs typeface="Times New Roman" panose="02020603050405020304" pitchFamily="18" charset="0"/>
                        </a:rPr>
                        <a:t> </a:t>
                      </a:r>
                      <a:r>
                        <a:rPr lang="en-GB" sz="1200" dirty="0" err="1" smtClean="0">
                          <a:effectLst/>
                          <a:latin typeface="Times New Roman" panose="02020603050405020304" pitchFamily="18" charset="0"/>
                          <a:cs typeface="Times New Roman" panose="02020603050405020304" pitchFamily="18" charset="0"/>
                        </a:rPr>
                        <a:t>Veneau</a:t>
                      </a:r>
                      <a:r>
                        <a:rPr lang="en-GB" sz="1200" dirty="0" smtClean="0">
                          <a:effectLst/>
                          <a:latin typeface="Times New Roman" panose="02020603050405020304" pitchFamily="18" charset="0"/>
                          <a:cs typeface="Times New Roman" panose="02020603050405020304" pitchFamily="18" charset="0"/>
                        </a:rPr>
                        <a:t> A.</a:t>
                      </a:r>
                      <a:r>
                        <a:rPr lang="en-GB" sz="1200" baseline="0" dirty="0" smtClean="0">
                          <a:effectLst/>
                          <a:latin typeface="Times New Roman" panose="02020603050405020304" pitchFamily="18" charset="0"/>
                          <a:cs typeface="Times New Roman" panose="02020603050405020304" pitchFamily="18" charset="0"/>
                        </a:rPr>
                        <a:t> </a:t>
                      </a:r>
                      <a:r>
                        <a:rPr lang="en-GB" sz="1200" dirty="0" err="1" smtClean="0">
                          <a:effectLst/>
                          <a:latin typeface="Times New Roman" panose="02020603050405020304" pitchFamily="18" charset="0"/>
                          <a:cs typeface="Times New Roman" panose="02020603050405020304" pitchFamily="18" charset="0"/>
                        </a:rPr>
                        <a:t>Bouchonnier</a:t>
                      </a:r>
                      <a:r>
                        <a:rPr lang="en-GB" sz="1200" dirty="0">
                          <a:effectLst/>
                          <a:latin typeface="Times New Roman" panose="02020603050405020304" pitchFamily="18" charset="0"/>
                          <a:cs typeface="Times New Roman" panose="02020603050405020304" pitchFamily="18" charset="0"/>
                        </a:rPr>
                        <a:t>.</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pPr>
                      <a:r>
                        <a:rPr lang="it-IT" sz="1200" dirty="0" smtClean="0">
                          <a:effectLst/>
                          <a:latin typeface="Times New Roman" panose="02020603050405020304" pitchFamily="18" charset="0"/>
                          <a:cs typeface="Times New Roman" panose="02020603050405020304" pitchFamily="18" charset="0"/>
                        </a:rPr>
                        <a:t>30</a:t>
                      </a: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GB" sz="1400" b="1" kern="1200" dirty="0" smtClean="0">
                          <a:solidFill>
                            <a:srgbClr val="FF0000"/>
                          </a:solidFill>
                          <a:effectLst/>
                          <a:latin typeface="Times New Roman" panose="02020603050405020304" pitchFamily="18" charset="0"/>
                          <a:ea typeface="+mn-ea"/>
                          <a:cs typeface="Times New Roman" panose="02020603050405020304" pitchFamily="18" charset="0"/>
                        </a:rPr>
                        <a:t>6 </a:t>
                      </a:r>
                      <a:r>
                        <a:rPr lang="en-GB" sz="1400" b="1" kern="1200" dirty="0">
                          <a:solidFill>
                            <a:srgbClr val="FF0000"/>
                          </a:solidFill>
                          <a:effectLst/>
                          <a:latin typeface="Times New Roman" panose="02020603050405020304" pitchFamily="18" charset="0"/>
                          <a:ea typeface="+mn-ea"/>
                          <a:cs typeface="Times New Roman" panose="02020603050405020304" pitchFamily="18" charset="0"/>
                        </a:rPr>
                        <a:t>Erasmus</a:t>
                      </a:r>
                      <a:endParaRPr lang="it-IT" sz="14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GB" sz="1200" kern="1200" dirty="0" smtClean="0">
                          <a:solidFill>
                            <a:schemeClr val="dk1"/>
                          </a:solidFill>
                          <a:effectLst/>
                          <a:latin typeface="Times New Roman" panose="02020603050405020304" pitchFamily="18" charset="0"/>
                          <a:ea typeface="+mn-ea"/>
                          <a:cs typeface="Times New Roman" panose="02020603050405020304" pitchFamily="18" charset="0"/>
                        </a:rPr>
                        <a:t>7/11</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4">
                        <a:lumMod val="20000"/>
                        <a:lumOff val="80000"/>
                      </a:schemeClr>
                    </a:solidFill>
                  </a:tcPr>
                </a:tc>
              </a:tr>
              <a:tr h="268931">
                <a:tc>
                  <a:txBody>
                    <a:bodyPr/>
                    <a:lstStyle/>
                    <a:p>
                      <a:pPr>
                        <a:lnSpc>
                          <a:spcPct val="115000"/>
                        </a:lnSpc>
                        <a:spcAft>
                          <a:spcPts val="0"/>
                        </a:spcAft>
                      </a:pPr>
                      <a:r>
                        <a:rPr lang="it-IT" sz="1200" dirty="0" err="1">
                          <a:effectLst/>
                          <a:latin typeface="Times New Roman" panose="02020603050405020304" pitchFamily="18" charset="0"/>
                          <a:cs typeface="Times New Roman" panose="02020603050405020304" pitchFamily="18" charset="0"/>
                        </a:rPr>
                        <a:t>Netherland</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US" sz="1200" dirty="0" err="1">
                          <a:effectLst/>
                          <a:latin typeface="Times New Roman" panose="02020603050405020304" pitchFamily="18" charset="0"/>
                          <a:cs typeface="Times New Roman" panose="02020603050405020304" pitchFamily="18" charset="0"/>
                        </a:rPr>
                        <a:t>Martijn</a:t>
                      </a:r>
                      <a:r>
                        <a:rPr lang="en-US" sz="1200" dirty="0">
                          <a:effectLst/>
                          <a:latin typeface="Times New Roman" panose="02020603050405020304" pitchFamily="18" charset="0"/>
                          <a:cs typeface="Times New Roman" panose="02020603050405020304" pitchFamily="18" charset="0"/>
                        </a:rPr>
                        <a:t> van </a:t>
                      </a:r>
                      <a:r>
                        <a:rPr lang="en-US" sz="1200" dirty="0" err="1">
                          <a:effectLst/>
                          <a:latin typeface="Times New Roman" panose="02020603050405020304" pitchFamily="18" charset="0"/>
                          <a:cs typeface="Times New Roman" panose="02020603050405020304" pitchFamily="18" charset="0"/>
                        </a:rPr>
                        <a:t>Rijnsoever</a:t>
                      </a:r>
                      <a:r>
                        <a:rPr lang="en-US" sz="1200" dirty="0">
                          <a:effectLst/>
                          <a:latin typeface="Times New Roman" panose="02020603050405020304" pitchFamily="18" charset="0"/>
                          <a:cs typeface="Times New Roman" panose="02020603050405020304" pitchFamily="18" charset="0"/>
                        </a:rPr>
                        <a:t>, Thijs Kamp, Sander </a:t>
                      </a:r>
                      <a:r>
                        <a:rPr lang="en-US" sz="1200" dirty="0" err="1">
                          <a:effectLst/>
                          <a:latin typeface="Times New Roman" panose="02020603050405020304" pitchFamily="18" charset="0"/>
                          <a:cs typeface="Times New Roman" panose="02020603050405020304" pitchFamily="18" charset="0"/>
                        </a:rPr>
                        <a:t>Liesting</a:t>
                      </a:r>
                      <a:r>
                        <a:rPr lang="en-US" sz="1200" dirty="0">
                          <a:effectLst/>
                          <a:latin typeface="Times New Roman" panose="02020603050405020304" pitchFamily="18" charset="0"/>
                          <a:cs typeface="Times New Roman" panose="02020603050405020304" pitchFamily="18" charset="0"/>
                        </a:rPr>
                        <a:t> and </a:t>
                      </a:r>
                      <a:r>
                        <a:rPr lang="en-US" sz="1200" dirty="0" err="1">
                          <a:effectLst/>
                          <a:latin typeface="Times New Roman" panose="02020603050405020304" pitchFamily="18" charset="0"/>
                          <a:cs typeface="Times New Roman" panose="02020603050405020304" pitchFamily="18" charset="0"/>
                        </a:rPr>
                        <a:t>Youri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Buskens</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GB" sz="1200" dirty="0">
                          <a:effectLst/>
                          <a:highlight>
                            <a:srgbClr val="FFFF00"/>
                          </a:highlight>
                          <a:latin typeface="Times New Roman" panose="02020603050405020304" pitchFamily="18" charset="0"/>
                          <a:cs typeface="Times New Roman" panose="02020603050405020304" pitchFamily="18" charset="0"/>
                        </a:rPr>
                        <a:t> </a:t>
                      </a:r>
                      <a:r>
                        <a:rPr lang="en-GB" sz="1200" dirty="0" smtClean="0">
                          <a:effectLst/>
                          <a:highlight>
                            <a:srgbClr val="FFFF00"/>
                          </a:highlight>
                          <a:latin typeface="Times New Roman" panose="02020603050405020304" pitchFamily="18" charset="0"/>
                          <a:cs typeface="Times New Roman" panose="02020603050405020304" pitchFamily="18" charset="0"/>
                        </a:rPr>
                        <a:t>20</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400" b="1" kern="1200" dirty="0" smtClean="0">
                          <a:solidFill>
                            <a:srgbClr val="FF0000"/>
                          </a:solidFill>
                          <a:effectLst/>
                          <a:latin typeface="Times New Roman" panose="02020603050405020304" pitchFamily="18" charset="0"/>
                          <a:ea typeface="+mn-ea"/>
                          <a:cs typeface="Times New Roman" panose="02020603050405020304" pitchFamily="18" charset="0"/>
                        </a:rPr>
                        <a:t>3 Erasmus</a:t>
                      </a:r>
                      <a:endParaRPr lang="it-IT" sz="14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smtClean="0">
                          <a:solidFill>
                            <a:schemeClr val="dk1"/>
                          </a:solidFill>
                          <a:effectLst/>
                          <a:latin typeface="Times New Roman" panose="02020603050405020304" pitchFamily="18" charset="0"/>
                          <a:ea typeface="+mn-ea"/>
                          <a:cs typeface="Times New Roman" panose="02020603050405020304" pitchFamily="18" charset="0"/>
                        </a:rPr>
                        <a:t>7/11</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4">
                        <a:lumMod val="20000"/>
                        <a:lumOff val="80000"/>
                      </a:schemeClr>
                    </a:solidFill>
                  </a:tcPr>
                </a:tc>
              </a:tr>
              <a:tr h="382359">
                <a:tc>
                  <a:txBody>
                    <a:bodyPr/>
                    <a:lstStyle/>
                    <a:p>
                      <a:pPr>
                        <a:lnSpc>
                          <a:spcPct val="115000"/>
                        </a:lnSpc>
                        <a:spcAft>
                          <a:spcPts val="0"/>
                        </a:spcAft>
                      </a:pPr>
                      <a:r>
                        <a:rPr lang="it-IT" sz="1200">
                          <a:effectLst/>
                          <a:latin typeface="Times New Roman" panose="02020603050405020304" pitchFamily="18" charset="0"/>
                          <a:cs typeface="Times New Roman" panose="02020603050405020304" pitchFamily="18" charset="0"/>
                        </a:rPr>
                        <a:t>Ireland</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Frederique </a:t>
                      </a:r>
                      <a:r>
                        <a:rPr lang="en-US" sz="1200" dirty="0" err="1">
                          <a:effectLst/>
                          <a:latin typeface="Times New Roman" panose="02020603050405020304" pitchFamily="18" charset="0"/>
                          <a:cs typeface="Times New Roman" panose="02020603050405020304" pitchFamily="18" charset="0"/>
                        </a:rPr>
                        <a:t>Bosveld</a:t>
                      </a:r>
                      <a:r>
                        <a:rPr lang="en-US" sz="1200" dirty="0">
                          <a:effectLst/>
                          <a:latin typeface="Times New Roman" panose="02020603050405020304" pitchFamily="18" charset="0"/>
                          <a:cs typeface="Times New Roman" panose="02020603050405020304" pitchFamily="18" charset="0"/>
                        </a:rPr>
                        <a:t>, Anastasia </a:t>
                      </a:r>
                      <a:r>
                        <a:rPr lang="en-US" sz="1200" dirty="0" err="1">
                          <a:effectLst/>
                          <a:latin typeface="Times New Roman" panose="02020603050405020304" pitchFamily="18" charset="0"/>
                          <a:cs typeface="Times New Roman" panose="02020603050405020304" pitchFamily="18" charset="0"/>
                        </a:rPr>
                        <a:t>Weiz</a:t>
                      </a:r>
                      <a:r>
                        <a:rPr lang="en-US" sz="1200" dirty="0">
                          <a:effectLst/>
                          <a:latin typeface="Times New Roman" panose="02020603050405020304" pitchFamily="18" charset="0"/>
                          <a:cs typeface="Times New Roman" panose="02020603050405020304" pitchFamily="18" charset="0"/>
                        </a:rPr>
                        <a:t>, Gina </a:t>
                      </a:r>
                      <a:r>
                        <a:rPr lang="en-US" sz="1200" dirty="0" err="1">
                          <a:effectLst/>
                          <a:latin typeface="Times New Roman" panose="02020603050405020304" pitchFamily="18" charset="0"/>
                          <a:cs typeface="Times New Roman" panose="02020603050405020304" pitchFamily="18" charset="0"/>
                        </a:rPr>
                        <a:t>Kuhlmann</a:t>
                      </a:r>
                      <a:r>
                        <a:rPr lang="en-US" sz="1200" dirty="0">
                          <a:effectLst/>
                          <a:latin typeface="Times New Roman" panose="02020603050405020304" pitchFamily="18" charset="0"/>
                          <a:cs typeface="Times New Roman" panose="02020603050405020304" pitchFamily="18" charset="0"/>
                        </a:rPr>
                        <a:t> and Isabelle Schrage</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pPr>
                      <a:r>
                        <a:rPr lang="it-IT" sz="1200" dirty="0" smtClean="0">
                          <a:effectLst/>
                          <a:latin typeface="Times New Roman" panose="02020603050405020304" pitchFamily="18" charset="0"/>
                          <a:cs typeface="Times New Roman" panose="02020603050405020304" pitchFamily="18" charset="0"/>
                        </a:rPr>
                        <a:t>20</a:t>
                      </a: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 Erasmus </a:t>
                      </a:r>
                    </a:p>
                  </a:txBody>
                  <a:tcPr marL="25427" marR="25427" marT="12915" marB="12915">
                    <a:solidFill>
                      <a:schemeClr val="accent4">
                        <a:lumMod val="20000"/>
                        <a:lumOff val="8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7/11</a:t>
                      </a:r>
                    </a:p>
                  </a:txBody>
                  <a:tcPr marL="25427" marR="25427" marT="12915" marB="12915">
                    <a:solidFill>
                      <a:schemeClr val="accent4">
                        <a:lumMod val="20000"/>
                        <a:lumOff val="80000"/>
                      </a:schemeClr>
                    </a:solidFill>
                  </a:tcPr>
                </a:tc>
              </a:tr>
              <a:tr h="490906">
                <a:tc>
                  <a:txBody>
                    <a:bodyPr/>
                    <a:lstStyle/>
                    <a:p>
                      <a:pPr>
                        <a:lnSpc>
                          <a:spcPct val="115000"/>
                        </a:lnSpc>
                        <a:spcAft>
                          <a:spcPts val="0"/>
                        </a:spcAft>
                      </a:pPr>
                      <a:r>
                        <a:rPr lang="it-IT" sz="1200">
                          <a:effectLst/>
                          <a:latin typeface="Times New Roman" panose="02020603050405020304" pitchFamily="18" charset="0"/>
                          <a:cs typeface="Times New Roman" panose="02020603050405020304" pitchFamily="18" charset="0"/>
                        </a:rPr>
                        <a:t>Poland</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 Anna </a:t>
                      </a:r>
                      <a:r>
                        <a:rPr lang="it-IT" sz="1200" dirty="0" err="1">
                          <a:effectLst/>
                          <a:latin typeface="Times New Roman" panose="02020603050405020304" pitchFamily="18" charset="0"/>
                          <a:cs typeface="Times New Roman" panose="02020603050405020304" pitchFamily="18" charset="0"/>
                        </a:rPr>
                        <a:t>Tereshchenko</a:t>
                      </a:r>
                      <a:r>
                        <a:rPr lang="it-IT" sz="1200" dirty="0">
                          <a:effectLst/>
                          <a:latin typeface="Times New Roman" panose="02020603050405020304" pitchFamily="18" charset="0"/>
                          <a:cs typeface="Times New Roman" panose="02020603050405020304" pitchFamily="18" charset="0"/>
                        </a:rPr>
                        <a:t> ( Erasmus, Master </a:t>
                      </a:r>
                      <a:r>
                        <a:rPr lang="it-IT" sz="1200" dirty="0" err="1">
                          <a:effectLst/>
                          <a:latin typeface="Times New Roman" panose="02020603050405020304" pitchFamily="18" charset="0"/>
                          <a:cs typeface="Times New Roman" panose="02020603050405020304" pitchFamily="18" charset="0"/>
                        </a:rPr>
                        <a:t>degree</a:t>
                      </a:r>
                      <a:r>
                        <a:rPr lang="it-IT" sz="1200" dirty="0">
                          <a:effectLst/>
                          <a:latin typeface="Times New Roman" panose="02020603050405020304" pitchFamily="18" charset="0"/>
                          <a:cs typeface="Times New Roman" panose="02020603050405020304" pitchFamily="18" charset="0"/>
                        </a:rPr>
                        <a:t>), </a:t>
                      </a:r>
                      <a:r>
                        <a:rPr lang="it-IT" sz="1200" dirty="0" err="1">
                          <a:effectLst/>
                          <a:latin typeface="Times New Roman" panose="02020603050405020304" pitchFamily="18" charset="0"/>
                          <a:cs typeface="Times New Roman" panose="02020603050405020304" pitchFamily="18" charset="0"/>
                        </a:rPr>
                        <a:t>Viktoriia</a:t>
                      </a:r>
                      <a:r>
                        <a:rPr lang="it-IT" sz="1200" dirty="0">
                          <a:effectLst/>
                          <a:latin typeface="Times New Roman" panose="02020603050405020304" pitchFamily="18" charset="0"/>
                          <a:cs typeface="Times New Roman" panose="02020603050405020304" pitchFamily="18" charset="0"/>
                        </a:rPr>
                        <a:t> </a:t>
                      </a:r>
                      <a:r>
                        <a:rPr lang="it-IT" sz="1200" dirty="0" err="1">
                          <a:effectLst/>
                          <a:latin typeface="Times New Roman" panose="02020603050405020304" pitchFamily="18" charset="0"/>
                          <a:cs typeface="Times New Roman" panose="02020603050405020304" pitchFamily="18" charset="0"/>
                        </a:rPr>
                        <a:t>Kovryha</a:t>
                      </a:r>
                      <a:r>
                        <a:rPr lang="it-IT" sz="1200" dirty="0">
                          <a:effectLst/>
                          <a:latin typeface="Times New Roman" panose="02020603050405020304" pitchFamily="18" charset="0"/>
                          <a:cs typeface="Times New Roman" panose="02020603050405020304" pitchFamily="18" charset="0"/>
                        </a:rPr>
                        <a:t> (  Erasmus, Master </a:t>
                      </a:r>
                      <a:r>
                        <a:rPr lang="it-IT" sz="1200" dirty="0" smtClean="0">
                          <a:effectLst/>
                          <a:latin typeface="Times New Roman" panose="02020603050405020304" pitchFamily="18" charset="0"/>
                          <a:cs typeface="Times New Roman" panose="02020603050405020304" pitchFamily="18" charset="0"/>
                        </a:rPr>
                        <a:t>)</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pPr>
                      <a:r>
                        <a:rPr lang="it-IT" sz="1200" dirty="0" smtClean="0">
                          <a:effectLst/>
                          <a:latin typeface="Times New Roman" panose="02020603050405020304" pitchFamily="18" charset="0"/>
                          <a:cs typeface="Times New Roman" panose="02020603050405020304" pitchFamily="18" charset="0"/>
                        </a:rPr>
                        <a:t>20</a:t>
                      </a: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marL="0" algn="l" defTabSz="914400" rtl="0" eaLnBrk="1" latinLnBrk="0" hangingPunct="1">
                        <a:lnSpc>
                          <a:spcPct val="115000"/>
                        </a:lnSpc>
                        <a:spcAft>
                          <a:spcPts val="0"/>
                        </a:spcAft>
                      </a:pPr>
                      <a:r>
                        <a:rPr lang="it-IT" sz="1400" b="1" kern="1200" dirty="0" smtClean="0">
                          <a:solidFill>
                            <a:srgbClr val="FF0000"/>
                          </a:solidFill>
                          <a:effectLst/>
                          <a:latin typeface="Times New Roman" panose="02020603050405020304" pitchFamily="18" charset="0"/>
                          <a:ea typeface="+mn-ea"/>
                          <a:cs typeface="Times New Roman" panose="02020603050405020304" pitchFamily="18" charset="0"/>
                        </a:rPr>
                        <a:t>2 Erasmus </a:t>
                      </a:r>
                      <a:endParaRPr lang="it-IT" sz="14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4">
                        <a:lumMod val="20000"/>
                        <a:lumOff val="8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7/11</a:t>
                      </a:r>
                    </a:p>
                  </a:txBody>
                  <a:tcPr marL="25427" marR="25427" marT="12915" marB="12915">
                    <a:solidFill>
                      <a:schemeClr val="accent4">
                        <a:lumMod val="20000"/>
                        <a:lumOff val="80000"/>
                      </a:schemeClr>
                    </a:solidFill>
                  </a:tcPr>
                </a:tc>
              </a:tr>
              <a:tr h="251856">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Portugal</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es-ES_tradnl" sz="1200" dirty="0">
                          <a:effectLst/>
                          <a:latin typeface="Times New Roman" panose="02020603050405020304" pitchFamily="18" charset="0"/>
                          <a:cs typeface="Times New Roman" panose="02020603050405020304" pitchFamily="18" charset="0"/>
                        </a:rPr>
                        <a:t>J. Rujas, I. Romero, Pedro  Ardiaca, Sergio Ledesma</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pP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es-ES_tradnl" sz="1200" kern="1200" dirty="0">
                          <a:solidFill>
                            <a:schemeClr val="dk1"/>
                          </a:solidFill>
                          <a:effectLst/>
                          <a:latin typeface="Times New Roman" panose="02020603050405020304" pitchFamily="18" charset="0"/>
                          <a:ea typeface="+mn-ea"/>
                          <a:cs typeface="Times New Roman" panose="02020603050405020304" pitchFamily="18" charset="0"/>
                        </a:rPr>
                        <a:t> </a:t>
                      </a:r>
                      <a:r>
                        <a:rPr lang="it-IT" sz="1200" kern="1200" dirty="0">
                          <a:solidFill>
                            <a:schemeClr val="dk1"/>
                          </a:solidFill>
                          <a:effectLst/>
                          <a:latin typeface="Times New Roman" panose="02020603050405020304" pitchFamily="18" charset="0"/>
                          <a:ea typeface="+mn-ea"/>
                          <a:cs typeface="Times New Roman" panose="02020603050405020304" pitchFamily="18" charset="0"/>
                        </a:rPr>
                        <a:t>4 Erasmus </a:t>
                      </a:r>
                    </a:p>
                  </a:txBody>
                  <a:tcPr marL="25427" marR="25427" marT="12915" marB="12915">
                    <a:solidFill>
                      <a:schemeClr val="accent6">
                        <a:lumMod val="20000"/>
                        <a:lumOff val="80000"/>
                      </a:schemeClr>
                    </a:solidFill>
                  </a:tcPr>
                </a:tc>
                <a:tc>
                  <a:txBody>
                    <a:bodyPr/>
                    <a:lstStyle/>
                    <a:p>
                      <a:pPr>
                        <a:lnSpc>
                          <a:spcPct val="115000"/>
                        </a:lnSpc>
                        <a:spcAft>
                          <a:spcPts val="0"/>
                        </a:spcAft>
                      </a:pPr>
                      <a:r>
                        <a:rPr lang="en-GB" sz="1200" kern="1200" dirty="0" smtClean="0">
                          <a:solidFill>
                            <a:schemeClr val="dk1"/>
                          </a:solidFill>
                          <a:effectLst/>
                          <a:latin typeface="Times New Roman" panose="02020603050405020304" pitchFamily="18" charset="0"/>
                          <a:ea typeface="+mn-ea"/>
                          <a:cs typeface="Times New Roman" panose="02020603050405020304" pitchFamily="18" charset="0"/>
                        </a:rPr>
                        <a:t>18/11</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20000"/>
                        <a:lumOff val="80000"/>
                      </a:schemeClr>
                    </a:solidFill>
                  </a:tcPr>
                </a:tc>
              </a:tr>
              <a:tr h="251856">
                <a:tc>
                  <a:txBody>
                    <a:bodyPr/>
                    <a:lstStyle/>
                    <a:p>
                      <a:pPr>
                        <a:lnSpc>
                          <a:spcPct val="115000"/>
                        </a:lnSpc>
                        <a:spcAft>
                          <a:spcPts val="0"/>
                        </a:spcAft>
                      </a:pPr>
                      <a:r>
                        <a:rPr lang="it-IT" sz="1200" dirty="0" err="1">
                          <a:effectLst/>
                          <a:latin typeface="Times New Roman" panose="02020603050405020304" pitchFamily="18" charset="0"/>
                          <a:cs typeface="Times New Roman" panose="02020603050405020304" pitchFamily="18" charset="0"/>
                        </a:rPr>
                        <a:t>GVCs</a:t>
                      </a:r>
                      <a:r>
                        <a:rPr lang="it-IT" sz="1200" dirty="0">
                          <a:effectLst/>
                          <a:latin typeface="Times New Roman" panose="02020603050405020304" pitchFamily="18" charset="0"/>
                          <a:cs typeface="Times New Roman" panose="02020603050405020304" pitchFamily="18" charset="0"/>
                        </a:rPr>
                        <a:t> 1</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en-GB" sz="1200" dirty="0">
                          <a:effectLst/>
                          <a:latin typeface="Times New Roman" panose="02020603050405020304" pitchFamily="18" charset="0"/>
                          <a:cs typeface="Times New Roman" panose="02020603050405020304" pitchFamily="18" charset="0"/>
                        </a:rPr>
                        <a:t>Kevin </a:t>
                      </a:r>
                      <a:r>
                        <a:rPr lang="en-GB" sz="1200" dirty="0" err="1">
                          <a:effectLst/>
                          <a:latin typeface="Times New Roman" panose="02020603050405020304" pitchFamily="18" charset="0"/>
                          <a:cs typeface="Times New Roman" panose="02020603050405020304" pitchFamily="18" charset="0"/>
                        </a:rPr>
                        <a:t>Mahekpreet</a:t>
                      </a:r>
                      <a:r>
                        <a:rPr lang="en-GB" sz="1200" dirty="0">
                          <a:effectLst/>
                          <a:latin typeface="Times New Roman" panose="02020603050405020304" pitchFamily="18" charset="0"/>
                          <a:cs typeface="Times New Roman" panose="02020603050405020304" pitchFamily="18" charset="0"/>
                        </a:rPr>
                        <a:t> Cheema, Moritz </a:t>
                      </a:r>
                      <a:r>
                        <a:rPr lang="en-GB" sz="1200" dirty="0" err="1">
                          <a:effectLst/>
                          <a:latin typeface="Times New Roman" panose="02020603050405020304" pitchFamily="18" charset="0"/>
                          <a:cs typeface="Times New Roman" panose="02020603050405020304" pitchFamily="18" charset="0"/>
                        </a:rPr>
                        <a:t>Pfeffer</a:t>
                      </a:r>
                      <a:r>
                        <a:rPr lang="en-GB" sz="1200" dirty="0">
                          <a:effectLst/>
                          <a:latin typeface="Times New Roman" panose="02020603050405020304" pitchFamily="18" charset="0"/>
                          <a:cs typeface="Times New Roman" panose="02020603050405020304" pitchFamily="18" charset="0"/>
                        </a:rPr>
                        <a:t>, Sebastian Munoz and Keno-Leon Hartman</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pP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 Erasmus</a:t>
                      </a:r>
                    </a:p>
                  </a:txBody>
                  <a:tcPr marL="25427" marR="25427" marT="12915" marB="12915">
                    <a:solidFill>
                      <a:schemeClr val="accent6">
                        <a:lumMod val="20000"/>
                        <a:lumOff val="8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18/11</a:t>
                      </a:r>
                    </a:p>
                  </a:txBody>
                  <a:tcPr marL="25427" marR="25427" marT="12915" marB="12915">
                    <a:solidFill>
                      <a:schemeClr val="accent6">
                        <a:lumMod val="20000"/>
                        <a:lumOff val="80000"/>
                      </a:schemeClr>
                    </a:solidFill>
                  </a:tcPr>
                </a:tc>
              </a:tr>
              <a:tr h="413093">
                <a:tc>
                  <a:txBody>
                    <a:bodyPr/>
                    <a:lstStyle/>
                    <a:p>
                      <a:pPr>
                        <a:lnSpc>
                          <a:spcPct val="115000"/>
                        </a:lnSpc>
                        <a:spcAft>
                          <a:spcPts val="0"/>
                        </a:spcAft>
                      </a:pPr>
                      <a:r>
                        <a:rPr lang="en-GB" sz="1200">
                          <a:effectLst/>
                          <a:latin typeface="Times New Roman" panose="02020603050405020304" pitchFamily="18" charset="0"/>
                          <a:cs typeface="Times New Roman" panose="02020603050405020304" pitchFamily="18" charset="0"/>
                        </a:rPr>
                        <a:t>GVC 2</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en-GB" sz="1200" dirty="0" err="1">
                          <a:effectLst/>
                          <a:latin typeface="Times New Roman" panose="02020603050405020304" pitchFamily="18" charset="0"/>
                          <a:cs typeface="Times New Roman" panose="02020603050405020304" pitchFamily="18" charset="0"/>
                        </a:rPr>
                        <a:t>Szczepan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Czernatowicz</a:t>
                      </a:r>
                      <a:r>
                        <a:rPr lang="en-GB" sz="1200" dirty="0">
                          <a:effectLst/>
                          <a:latin typeface="Times New Roman" panose="02020603050405020304" pitchFamily="18" charset="0"/>
                          <a:cs typeface="Times New Roman" panose="02020603050405020304" pitchFamily="18" charset="0"/>
                        </a:rPr>
                        <a:t>, MSC, Franziska </a:t>
                      </a:r>
                      <a:r>
                        <a:rPr lang="en-GB" sz="1200" dirty="0" err="1">
                          <a:effectLst/>
                          <a:latin typeface="Times New Roman" panose="02020603050405020304" pitchFamily="18" charset="0"/>
                          <a:cs typeface="Times New Roman" panose="02020603050405020304" pitchFamily="18" charset="0"/>
                        </a:rPr>
                        <a:t>Fasel</a:t>
                      </a:r>
                      <a:r>
                        <a:rPr lang="en-GB" sz="1200" dirty="0">
                          <a:effectLst/>
                          <a:latin typeface="Times New Roman" panose="02020603050405020304" pitchFamily="18" charset="0"/>
                          <a:cs typeface="Times New Roman" panose="02020603050405020304" pitchFamily="18" charset="0"/>
                        </a:rPr>
                        <a:t>, MSC, </a:t>
                      </a:r>
                      <a:r>
                        <a:rPr lang="en-GB" sz="1200" dirty="0" err="1">
                          <a:effectLst/>
                          <a:latin typeface="Times New Roman" panose="02020603050405020304" pitchFamily="18" charset="0"/>
                          <a:cs typeface="Times New Roman" panose="02020603050405020304" pitchFamily="18" charset="0"/>
                        </a:rPr>
                        <a:t>Alea</a:t>
                      </a:r>
                      <a:r>
                        <a:rPr lang="en-GB" sz="1200" dirty="0">
                          <a:effectLst/>
                          <a:latin typeface="Times New Roman" panose="02020603050405020304" pitchFamily="18" charset="0"/>
                          <a:cs typeface="Times New Roman" panose="02020603050405020304" pitchFamily="18" charset="0"/>
                        </a:rPr>
                        <a:t> Burkard, </a:t>
                      </a:r>
                      <a:r>
                        <a:rPr lang="en-GB" sz="1200" dirty="0" err="1">
                          <a:effectLst/>
                          <a:latin typeface="Times New Roman" panose="02020603050405020304" pitchFamily="18" charset="0"/>
                          <a:cs typeface="Times New Roman" panose="02020603050405020304" pitchFamily="18" charset="0"/>
                        </a:rPr>
                        <a:t>BSC,Anna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Gschwind</a:t>
                      </a:r>
                      <a:r>
                        <a:rPr lang="en-GB" sz="1200" dirty="0">
                          <a:effectLst/>
                          <a:latin typeface="Times New Roman" panose="02020603050405020304" pitchFamily="18" charset="0"/>
                          <a:cs typeface="Times New Roman" panose="02020603050405020304" pitchFamily="18" charset="0"/>
                        </a:rPr>
                        <a:t>, </a:t>
                      </a:r>
                      <a:endParaRPr lang="it-IT" sz="1200" dirty="0">
                        <a:effectLst/>
                        <a:latin typeface="Times New Roman" panose="02020603050405020304" pitchFamily="18" charset="0"/>
                        <a:ea typeface="Calibri"/>
                        <a:cs typeface="Times New Roman" panose="02020603050405020304" pitchFamily="18" charset="0"/>
                      </a:endParaRPr>
                    </a:p>
                  </a:txBody>
                  <a:tcPr marL="56907" marR="56907" marT="6054" marB="0">
                    <a:solidFill>
                      <a:schemeClr val="accent6">
                        <a:lumMod val="20000"/>
                        <a:lumOff val="80000"/>
                      </a:schemeClr>
                    </a:solidFill>
                  </a:tcPr>
                </a:tc>
                <a:tc>
                  <a:txBody>
                    <a:bodyPr/>
                    <a:lstStyle/>
                    <a:p>
                      <a:pPr>
                        <a:lnSpc>
                          <a:spcPct val="115000"/>
                        </a:lnSpc>
                      </a:pPr>
                      <a:endParaRPr lang="it-IT" sz="120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4 Erasmus</a:t>
                      </a:r>
                    </a:p>
                  </a:txBody>
                  <a:tcPr marL="25427" marR="25427" marT="12915" marB="12915">
                    <a:solidFill>
                      <a:schemeClr val="accent6">
                        <a:lumMod val="20000"/>
                        <a:lumOff val="80000"/>
                      </a:schemeClr>
                    </a:solidFill>
                  </a:tcPr>
                </a:tc>
                <a:tc>
                  <a:txBody>
                    <a:bodyPr/>
                    <a:lstStyle/>
                    <a:p>
                      <a:pPr>
                        <a:lnSpc>
                          <a:spcPct val="115000"/>
                        </a:lnSpc>
                        <a:spcAft>
                          <a:spcPts val="0"/>
                        </a:spcAft>
                      </a:pPr>
                      <a:r>
                        <a:rPr lang="it-IT" sz="1200" kern="1200">
                          <a:solidFill>
                            <a:schemeClr val="dk1"/>
                          </a:solidFill>
                          <a:effectLst/>
                          <a:latin typeface="Times New Roman" panose="02020603050405020304" pitchFamily="18" charset="0"/>
                          <a:ea typeface="+mn-ea"/>
                          <a:cs typeface="Times New Roman" panose="02020603050405020304" pitchFamily="18" charset="0"/>
                        </a:rPr>
                        <a:t>18/11</a:t>
                      </a:r>
                    </a:p>
                  </a:txBody>
                  <a:tcPr marL="25427" marR="25427" marT="12915" marB="12915">
                    <a:solidFill>
                      <a:schemeClr val="accent6">
                        <a:lumMod val="20000"/>
                        <a:lumOff val="80000"/>
                      </a:schemeClr>
                    </a:solidFill>
                  </a:tcPr>
                </a:tc>
              </a:tr>
              <a:tr h="304301">
                <a:tc>
                  <a:txBody>
                    <a:bodyPr/>
                    <a:lstStyle/>
                    <a:p>
                      <a:pPr>
                        <a:lnSpc>
                          <a:spcPct val="115000"/>
                        </a:lnSpc>
                        <a:spcAft>
                          <a:spcPts val="0"/>
                        </a:spcAft>
                      </a:pPr>
                      <a:r>
                        <a:rPr lang="en-GB" sz="1200">
                          <a:effectLst/>
                          <a:latin typeface="Times New Roman" panose="02020603050405020304" pitchFamily="18" charset="0"/>
                          <a:cs typeface="Times New Roman" panose="02020603050405020304" pitchFamily="18" charset="0"/>
                        </a:rPr>
                        <a:t>GVC 3</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Leonardo Rosini, Michele </a:t>
                      </a:r>
                      <a:r>
                        <a:rPr lang="it-IT" sz="1200" dirty="0" err="1">
                          <a:effectLst/>
                          <a:latin typeface="Times New Roman" panose="02020603050405020304" pitchFamily="18" charset="0"/>
                          <a:cs typeface="Times New Roman" panose="02020603050405020304" pitchFamily="18" charset="0"/>
                        </a:rPr>
                        <a:t>Fontani</a:t>
                      </a:r>
                      <a:r>
                        <a:rPr lang="it-IT" sz="1200" dirty="0">
                          <a:effectLst/>
                          <a:latin typeface="Times New Roman" panose="02020603050405020304" pitchFamily="18" charset="0"/>
                          <a:cs typeface="Times New Roman" panose="02020603050405020304" pitchFamily="18" charset="0"/>
                        </a:rPr>
                        <a:t> e Sharon di Cocco</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pP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it-IT" sz="1400" b="1" kern="1200" dirty="0" smtClean="0">
                          <a:solidFill>
                            <a:srgbClr val="FF0000"/>
                          </a:solidFill>
                          <a:effectLst/>
                          <a:latin typeface="Times New Roman" panose="02020603050405020304" pitchFamily="18" charset="0"/>
                          <a:ea typeface="+mn-ea"/>
                          <a:cs typeface="Times New Roman" panose="02020603050405020304" pitchFamily="18" charset="0"/>
                        </a:rPr>
                        <a:t>3</a:t>
                      </a:r>
                      <a:endParaRPr lang="it-IT" sz="14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20000"/>
                        <a:lumOff val="80000"/>
                      </a:schemeClr>
                    </a:solidFill>
                  </a:tcPr>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18/11</a:t>
                      </a:r>
                    </a:p>
                  </a:txBody>
                  <a:tcPr marL="25427" marR="25427" marT="12915" marB="12915">
                    <a:solidFill>
                      <a:schemeClr val="accent6">
                        <a:lumMod val="20000"/>
                        <a:lumOff val="80000"/>
                      </a:schemeClr>
                    </a:solidFill>
                  </a:tcPr>
                </a:tc>
              </a:tr>
              <a:tr h="420471">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Productivity</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Jan </a:t>
                      </a:r>
                      <a:r>
                        <a:rPr lang="en-US" sz="1200" dirty="0" err="1">
                          <a:effectLst/>
                          <a:latin typeface="Times New Roman" panose="02020603050405020304" pitchFamily="18" charset="0"/>
                          <a:cs typeface="Times New Roman" panose="02020603050405020304" pitchFamily="18" charset="0"/>
                        </a:rPr>
                        <a:t>Hauer</a:t>
                      </a:r>
                      <a:r>
                        <a:rPr lang="en-US" sz="1200" dirty="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 </a:t>
                      </a:r>
                      <a:r>
                        <a:rPr lang="es-ES_tradnl" sz="1200" dirty="0">
                          <a:effectLst/>
                          <a:latin typeface="Times New Roman" panose="02020603050405020304" pitchFamily="18" charset="0"/>
                          <a:cs typeface="Times New Roman" panose="02020603050405020304" pitchFamily="18" charset="0"/>
                        </a:rPr>
                        <a:t>Clara Barroso Raya, </a:t>
                      </a:r>
                      <a:r>
                        <a:rPr lang="es-ES_tradnl" sz="1200" dirty="0" smtClean="0">
                          <a:effectLst/>
                          <a:latin typeface="Times New Roman" panose="02020603050405020304" pitchFamily="18" charset="0"/>
                          <a:cs typeface="Times New Roman" panose="02020603050405020304" pitchFamily="18" charset="0"/>
                        </a:rPr>
                        <a:t>Victor </a:t>
                      </a:r>
                      <a:r>
                        <a:rPr lang="es-ES_tradnl" sz="1200" dirty="0">
                          <a:effectLst/>
                          <a:latin typeface="Times New Roman" panose="02020603050405020304" pitchFamily="18" charset="0"/>
                          <a:cs typeface="Times New Roman" panose="02020603050405020304" pitchFamily="18" charset="0"/>
                        </a:rPr>
                        <a:t>Martin Ortega, </a:t>
                      </a:r>
                      <a:r>
                        <a:rPr lang="es-ES_tradnl" sz="1200" dirty="0" smtClean="0">
                          <a:effectLst/>
                          <a:latin typeface="Times New Roman" panose="02020603050405020304" pitchFamily="18" charset="0"/>
                          <a:cs typeface="Times New Roman" panose="02020603050405020304" pitchFamily="18" charset="0"/>
                        </a:rPr>
                        <a:t>Juan </a:t>
                      </a:r>
                      <a:r>
                        <a:rPr lang="es-ES_tradnl" sz="1200" dirty="0">
                          <a:effectLst/>
                          <a:latin typeface="Times New Roman" panose="02020603050405020304" pitchFamily="18" charset="0"/>
                          <a:cs typeface="Times New Roman" panose="02020603050405020304" pitchFamily="18" charset="0"/>
                        </a:rPr>
                        <a:t>Alberto Alonso Perez</a:t>
                      </a:r>
                      <a:endParaRPr lang="it-IT" sz="1200" dirty="0">
                        <a:effectLst/>
                        <a:latin typeface="Times New Roman" panose="02020603050405020304" pitchFamily="18" charset="0"/>
                        <a:ea typeface="Calibri"/>
                        <a:cs typeface="Times New Roman" panose="02020603050405020304" pitchFamily="18" charset="0"/>
                      </a:endParaRPr>
                    </a:p>
                  </a:txBody>
                  <a:tcPr marL="56907" marR="56907" marT="6054" marB="0">
                    <a:solidFill>
                      <a:schemeClr val="accent6">
                        <a:lumMod val="40000"/>
                        <a:lumOff val="60000"/>
                      </a:schemeClr>
                    </a:solidFill>
                  </a:tcPr>
                </a:tc>
                <a:tc>
                  <a:txBody>
                    <a:bodyPr/>
                    <a:lstStyle/>
                    <a:p>
                      <a:pPr>
                        <a:lnSpc>
                          <a:spcPct val="115000"/>
                        </a:lnSpc>
                      </a:pP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it-IT" sz="1200" b="1" kern="1200" dirty="0">
                          <a:solidFill>
                            <a:schemeClr val="tx1"/>
                          </a:solidFill>
                          <a:effectLst/>
                          <a:latin typeface="Times New Roman" panose="02020603050405020304" pitchFamily="18" charset="0"/>
                          <a:ea typeface="+mn-ea"/>
                          <a:cs typeface="Times New Roman" panose="02020603050405020304" pitchFamily="18" charset="0"/>
                        </a:rPr>
                        <a:t>4</a:t>
                      </a:r>
                      <a:r>
                        <a:rPr lang="it-IT" sz="1200" b="1"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it-IT"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it-IT" sz="1200" kern="1200">
                          <a:solidFill>
                            <a:schemeClr val="dk1"/>
                          </a:solidFill>
                          <a:effectLst/>
                          <a:latin typeface="Times New Roman" panose="02020603050405020304" pitchFamily="18" charset="0"/>
                          <a:ea typeface="+mn-ea"/>
                          <a:cs typeface="Times New Roman" panose="02020603050405020304" pitchFamily="18" charset="0"/>
                        </a:rPr>
                        <a:t>21/11</a:t>
                      </a:r>
                    </a:p>
                  </a:txBody>
                  <a:tcPr marL="25427" marR="25427" marT="12915" marB="12915">
                    <a:solidFill>
                      <a:schemeClr val="accent6">
                        <a:lumMod val="40000"/>
                        <a:lumOff val="60000"/>
                      </a:schemeClr>
                    </a:solidFill>
                  </a:tcPr>
                </a:tc>
              </a:tr>
              <a:tr h="251856">
                <a:tc>
                  <a:txBody>
                    <a:bodyPr/>
                    <a:lstStyle/>
                    <a:p>
                      <a:pPr>
                        <a:lnSpc>
                          <a:spcPct val="115000"/>
                        </a:lnSpc>
                      </a:pPr>
                      <a:endParaRPr lang="it-IT" sz="120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Mara </a:t>
                      </a:r>
                      <a:r>
                        <a:rPr lang="it-IT" sz="1200" dirty="0" err="1">
                          <a:effectLst/>
                          <a:latin typeface="Times New Roman" panose="02020603050405020304" pitchFamily="18" charset="0"/>
                          <a:cs typeface="Times New Roman" panose="02020603050405020304" pitchFamily="18" charset="0"/>
                        </a:rPr>
                        <a:t>Chlechowitz</a:t>
                      </a:r>
                      <a:r>
                        <a:rPr lang="it-IT" sz="1200" dirty="0">
                          <a:effectLst/>
                          <a:latin typeface="Times New Roman" panose="02020603050405020304" pitchFamily="18" charset="0"/>
                          <a:cs typeface="Times New Roman" panose="02020603050405020304" pitchFamily="18" charset="0"/>
                        </a:rPr>
                        <a:t>; Alfredo </a:t>
                      </a:r>
                      <a:r>
                        <a:rPr lang="it-IT" sz="1200" dirty="0" err="1">
                          <a:effectLst/>
                          <a:latin typeface="Times New Roman" panose="02020603050405020304" pitchFamily="18" charset="0"/>
                          <a:cs typeface="Times New Roman" panose="02020603050405020304" pitchFamily="18" charset="0"/>
                        </a:rPr>
                        <a:t>Conde</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pPr>
                      <a:endParaRPr lang="it-IT" sz="120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it-IT" sz="1200" b="1" kern="1200" dirty="0" smtClean="0">
                          <a:solidFill>
                            <a:srgbClr val="FF0000"/>
                          </a:solidFill>
                          <a:effectLst/>
                          <a:latin typeface="Times New Roman" panose="02020603050405020304" pitchFamily="18" charset="0"/>
                          <a:ea typeface="+mn-ea"/>
                          <a:cs typeface="Times New Roman" panose="02020603050405020304" pitchFamily="18" charset="0"/>
                        </a:rPr>
                        <a:t>2</a:t>
                      </a:r>
                      <a:endParaRPr lang="it-IT"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it-IT" sz="1200" kern="1200">
                          <a:solidFill>
                            <a:schemeClr val="dk1"/>
                          </a:solidFill>
                          <a:effectLst/>
                          <a:latin typeface="Times New Roman" panose="02020603050405020304" pitchFamily="18" charset="0"/>
                          <a:ea typeface="+mn-ea"/>
                          <a:cs typeface="Times New Roman" panose="02020603050405020304" pitchFamily="18" charset="0"/>
                        </a:rPr>
                        <a:t>21/11</a:t>
                      </a:r>
                    </a:p>
                  </a:txBody>
                  <a:tcPr marL="25427" marR="25427" marT="12915" marB="12915">
                    <a:solidFill>
                      <a:schemeClr val="accent6">
                        <a:lumMod val="40000"/>
                        <a:lumOff val="60000"/>
                      </a:schemeClr>
                    </a:solidFill>
                  </a:tcPr>
                </a:tc>
              </a:tr>
              <a:tr h="309180">
                <a:tc>
                  <a:txBody>
                    <a:bodyPr/>
                    <a:lstStyle/>
                    <a:p>
                      <a:pPr>
                        <a:lnSpc>
                          <a:spcPct val="115000"/>
                        </a:lnSpc>
                        <a:spcAft>
                          <a:spcPts val="0"/>
                        </a:spcAft>
                      </a:pPr>
                      <a:r>
                        <a:rPr lang="it-IT" sz="1200">
                          <a:effectLst/>
                          <a:latin typeface="Times New Roman" panose="02020603050405020304" pitchFamily="18" charset="0"/>
                          <a:cs typeface="Times New Roman" panose="02020603050405020304" pitchFamily="18" charset="0"/>
                        </a:rPr>
                        <a:t>Trade and wages</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Salazar E. Vania, </a:t>
                      </a:r>
                      <a:r>
                        <a:rPr lang="it-IT" sz="1200" dirty="0" err="1">
                          <a:effectLst/>
                          <a:latin typeface="Times New Roman" panose="02020603050405020304" pitchFamily="18" charset="0"/>
                          <a:cs typeface="Times New Roman" panose="02020603050405020304" pitchFamily="18" charset="0"/>
                        </a:rPr>
                        <a:t>Mejia</a:t>
                      </a:r>
                      <a:r>
                        <a:rPr lang="it-IT" sz="1200" dirty="0">
                          <a:effectLst/>
                          <a:latin typeface="Times New Roman" panose="02020603050405020304" pitchFamily="18" charset="0"/>
                          <a:cs typeface="Times New Roman" panose="02020603050405020304" pitchFamily="18" charset="0"/>
                        </a:rPr>
                        <a:t>, </a:t>
                      </a:r>
                      <a:r>
                        <a:rPr lang="it-IT" sz="1200" dirty="0" err="1">
                          <a:effectLst/>
                          <a:latin typeface="Times New Roman" panose="02020603050405020304" pitchFamily="18" charset="0"/>
                          <a:cs typeface="Times New Roman" panose="02020603050405020304" pitchFamily="18" charset="0"/>
                        </a:rPr>
                        <a:t>Isaza</a:t>
                      </a:r>
                      <a:r>
                        <a:rPr lang="it-IT" sz="1200" dirty="0">
                          <a:effectLst/>
                          <a:latin typeface="Times New Roman" panose="02020603050405020304" pitchFamily="18" charset="0"/>
                          <a:cs typeface="Times New Roman" panose="02020603050405020304" pitchFamily="18" charset="0"/>
                        </a:rPr>
                        <a:t> V., </a:t>
                      </a:r>
                      <a:r>
                        <a:rPr lang="it-IT" sz="1200" dirty="0" err="1">
                          <a:effectLst/>
                          <a:latin typeface="Times New Roman" panose="02020603050405020304" pitchFamily="18" charset="0"/>
                          <a:cs typeface="Times New Roman" panose="02020603050405020304" pitchFamily="18" charset="0"/>
                        </a:rPr>
                        <a:t>Maach</a:t>
                      </a:r>
                      <a:r>
                        <a:rPr lang="it-IT" sz="1200" dirty="0">
                          <a:effectLst/>
                          <a:latin typeface="Times New Roman" panose="02020603050405020304" pitchFamily="18" charset="0"/>
                          <a:cs typeface="Times New Roman" panose="02020603050405020304" pitchFamily="18" charset="0"/>
                        </a:rPr>
                        <a:t> Fatima </a:t>
                      </a:r>
                      <a:r>
                        <a:rPr lang="it-IT" sz="1200" dirty="0" err="1">
                          <a:effectLst/>
                          <a:latin typeface="Times New Roman" panose="02020603050405020304" pitchFamily="18" charset="0"/>
                          <a:cs typeface="Times New Roman" panose="02020603050405020304" pitchFamily="18" charset="0"/>
                        </a:rPr>
                        <a:t>Zohra</a:t>
                      </a:r>
                      <a:r>
                        <a:rPr lang="it-IT" sz="1200" dirty="0">
                          <a:effectLst/>
                          <a:latin typeface="Times New Roman" panose="02020603050405020304" pitchFamily="18" charset="0"/>
                          <a:cs typeface="Times New Roman" panose="02020603050405020304" pitchFamily="18" charset="0"/>
                        </a:rPr>
                        <a:t> S</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pPr>
                      <a:endParaRPr lang="it-IT" sz="1200" dirty="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en-GB" sz="1200" kern="1200" dirty="0" smtClean="0">
                          <a:solidFill>
                            <a:schemeClr val="dk1"/>
                          </a:solidFill>
                          <a:effectLst/>
                          <a:latin typeface="Times New Roman" panose="02020603050405020304" pitchFamily="18" charset="0"/>
                          <a:ea typeface="+mn-ea"/>
                          <a:cs typeface="Times New Roman" panose="02020603050405020304" pitchFamily="18" charset="0"/>
                        </a:rPr>
                        <a:t>4</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en-GB" sz="1200" kern="1200" dirty="0">
                          <a:solidFill>
                            <a:schemeClr val="dk1"/>
                          </a:solidFill>
                          <a:effectLst/>
                          <a:latin typeface="Times New Roman" panose="02020603050405020304" pitchFamily="18" charset="0"/>
                          <a:ea typeface="+mn-ea"/>
                          <a:cs typeface="Times New Roman" panose="02020603050405020304" pitchFamily="18" charset="0"/>
                        </a:rPr>
                        <a:t>21/11</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40000"/>
                        <a:lumOff val="60000"/>
                      </a:schemeClr>
                    </a:solidFill>
                  </a:tcPr>
                </a:tc>
              </a:tr>
              <a:tr h="251856">
                <a:tc>
                  <a:txBody>
                    <a:bodyPr/>
                    <a:lstStyle/>
                    <a:p>
                      <a:pPr>
                        <a:lnSpc>
                          <a:spcPct val="115000"/>
                        </a:lnSpc>
                      </a:pPr>
                      <a:endParaRPr lang="it-IT" sz="120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Carlo Poggi, -Iacopo Maria </a:t>
                      </a:r>
                      <a:r>
                        <a:rPr lang="it-IT" sz="1200" dirty="0" err="1">
                          <a:effectLst/>
                          <a:latin typeface="Times New Roman" panose="02020603050405020304" pitchFamily="18" charset="0"/>
                          <a:cs typeface="Times New Roman" panose="02020603050405020304" pitchFamily="18" charset="0"/>
                        </a:rPr>
                        <a:t>Taddei</a:t>
                      </a:r>
                      <a:r>
                        <a:rPr lang="it-IT" sz="1200" dirty="0">
                          <a:effectLst/>
                          <a:latin typeface="Times New Roman" panose="02020603050405020304" pitchFamily="18" charset="0"/>
                          <a:cs typeface="Times New Roman" panose="02020603050405020304" pitchFamily="18" charset="0"/>
                        </a:rPr>
                        <a:t>  ,Andrea </a:t>
                      </a:r>
                      <a:r>
                        <a:rPr lang="it-IT" sz="1200" dirty="0" err="1">
                          <a:effectLst/>
                          <a:latin typeface="Times New Roman" panose="02020603050405020304" pitchFamily="18" charset="0"/>
                          <a:cs typeface="Times New Roman" panose="02020603050405020304" pitchFamily="18" charset="0"/>
                        </a:rPr>
                        <a:t>Cioli</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pPr>
                      <a:endParaRPr lang="it-IT" sz="1200">
                        <a:effectLst/>
                        <a:latin typeface="Times New Roman" panose="02020603050405020304" pitchFamily="18" charset="0"/>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en-GB" sz="1400" b="1" kern="1200" dirty="0" smtClean="0">
                          <a:solidFill>
                            <a:srgbClr val="FF0000"/>
                          </a:solidFill>
                          <a:effectLst/>
                          <a:latin typeface="Times New Roman" panose="02020603050405020304" pitchFamily="18" charset="0"/>
                          <a:ea typeface="+mn-ea"/>
                          <a:cs typeface="Times New Roman" panose="02020603050405020304" pitchFamily="18" charset="0"/>
                        </a:rPr>
                        <a:t> 3</a:t>
                      </a:r>
                      <a:endParaRPr lang="it-IT" sz="14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40000"/>
                        <a:lumOff val="60000"/>
                      </a:schemeClr>
                    </a:solidFill>
                  </a:tcPr>
                </a:tc>
                <a:tc>
                  <a:txBody>
                    <a:bodyPr/>
                    <a:lstStyle/>
                    <a:p>
                      <a:pPr>
                        <a:lnSpc>
                          <a:spcPct val="115000"/>
                        </a:lnSpc>
                        <a:spcAft>
                          <a:spcPts val="0"/>
                        </a:spcAft>
                      </a:pPr>
                      <a:r>
                        <a:rPr lang="en-GB" sz="1200" kern="1200" dirty="0">
                          <a:solidFill>
                            <a:schemeClr val="dk1"/>
                          </a:solidFill>
                          <a:effectLst/>
                          <a:latin typeface="Times New Roman" panose="02020603050405020304" pitchFamily="18" charset="0"/>
                          <a:ea typeface="+mn-ea"/>
                          <a:cs typeface="Times New Roman" panose="02020603050405020304" pitchFamily="18" charset="0"/>
                        </a:rPr>
                        <a:t>21/11</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solidFill>
                      <a:schemeClr val="accent6">
                        <a:lumMod val="40000"/>
                        <a:lumOff val="60000"/>
                      </a:schemeClr>
                    </a:solidFill>
                  </a:tcPr>
                </a:tc>
              </a:tr>
              <a:tr h="251856">
                <a:tc>
                  <a:txBody>
                    <a:bodyPr/>
                    <a:lstStyle/>
                    <a:p>
                      <a:pPr>
                        <a:lnSpc>
                          <a:spcPct val="115000"/>
                        </a:lnSpc>
                        <a:spcAft>
                          <a:spcPts val="0"/>
                        </a:spcAft>
                      </a:pPr>
                      <a:r>
                        <a:rPr lang="en-GB" sz="1200">
                          <a:effectLst/>
                          <a:latin typeface="Times New Roman" panose="02020603050405020304" pitchFamily="18" charset="0"/>
                          <a:cs typeface="Times New Roman" panose="02020603050405020304" pitchFamily="18" charset="0"/>
                        </a:rPr>
                        <a:t>New Trade Th.</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tc>
                <a:tc>
                  <a:txBody>
                    <a:bodyPr/>
                    <a:lstStyle/>
                    <a:p>
                      <a:pPr>
                        <a:lnSpc>
                          <a:spcPct val="115000"/>
                        </a:lnSpc>
                        <a:spcAft>
                          <a:spcPts val="0"/>
                        </a:spcAft>
                      </a:pPr>
                      <a:r>
                        <a:rPr lang="it-IT" sz="1200">
                          <a:effectLst/>
                          <a:latin typeface="Times New Roman" panose="02020603050405020304" pitchFamily="18" charset="0"/>
                          <a:cs typeface="Times New Roman" panose="02020603050405020304" pitchFamily="18" charset="0"/>
                        </a:rPr>
                        <a:t>C.Moretti, Francesca Ciapini, Francesco Vadalà, Giovanni Cappellini</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tc>
                <a:tc>
                  <a:txBody>
                    <a:bodyPr/>
                    <a:lstStyle/>
                    <a:p>
                      <a:pPr>
                        <a:lnSpc>
                          <a:spcPct val="115000"/>
                        </a:lnSpc>
                      </a:pPr>
                      <a:endParaRPr lang="it-IT" sz="1200">
                        <a:effectLst/>
                        <a:latin typeface="Times New Roman" panose="02020603050405020304" pitchFamily="18" charset="0"/>
                        <a:cs typeface="Times New Roman" panose="02020603050405020304" pitchFamily="18" charset="0"/>
                      </a:endParaRPr>
                    </a:p>
                  </a:txBody>
                  <a:tcPr marL="25427" marR="25427" marT="12915" marB="12915"/>
                </a:tc>
                <a:tc>
                  <a:txBody>
                    <a:bodyPr/>
                    <a:lstStyle/>
                    <a:p>
                      <a:pPr>
                        <a:lnSpc>
                          <a:spcPct val="115000"/>
                        </a:lnSpc>
                        <a:spcAft>
                          <a:spcPts val="0"/>
                        </a:spcAft>
                      </a:pPr>
                      <a:r>
                        <a:rPr lang="en-GB" sz="1200" kern="1200" dirty="0" smtClean="0">
                          <a:solidFill>
                            <a:schemeClr val="dk1"/>
                          </a:solidFill>
                          <a:effectLst/>
                          <a:latin typeface="Times New Roman" panose="02020603050405020304" pitchFamily="18" charset="0"/>
                          <a:ea typeface="+mn-ea"/>
                          <a:cs typeface="Times New Roman" panose="02020603050405020304" pitchFamily="18" charset="0"/>
                        </a:rPr>
                        <a:t>4 ECO</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tc>
                <a:tc>
                  <a:txBody>
                    <a:bodyPr/>
                    <a:lstStyle/>
                    <a:p>
                      <a:pPr>
                        <a:lnSpc>
                          <a:spcPct val="115000"/>
                        </a:lnSpc>
                        <a:spcAft>
                          <a:spcPts val="0"/>
                        </a:spcAft>
                      </a:pPr>
                      <a:r>
                        <a:rPr lang="en-GB" sz="1200" kern="1200">
                          <a:solidFill>
                            <a:schemeClr val="dk1"/>
                          </a:solidFill>
                          <a:effectLst/>
                          <a:latin typeface="Times New Roman" panose="02020603050405020304" pitchFamily="18" charset="0"/>
                          <a:ea typeface="+mn-ea"/>
                          <a:cs typeface="Times New Roman" panose="02020603050405020304" pitchFamily="18" charset="0"/>
                        </a:rPr>
                        <a:t>2/12</a:t>
                      </a:r>
                      <a:endParaRPr lang="it-IT" sz="1200" kern="120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tc>
              </a:tr>
              <a:tr h="251856">
                <a:tc>
                  <a:txBody>
                    <a:bodyPr/>
                    <a:lstStyle/>
                    <a:p>
                      <a:pPr>
                        <a:lnSpc>
                          <a:spcPct val="115000"/>
                        </a:lnSpc>
                        <a:spcAft>
                          <a:spcPts val="0"/>
                        </a:spcAft>
                      </a:pPr>
                      <a:r>
                        <a:rPr lang="en-GB" sz="1200">
                          <a:effectLst/>
                          <a:latin typeface="Times New Roman" panose="02020603050405020304" pitchFamily="18" charset="0"/>
                          <a:cs typeface="Times New Roman" panose="02020603050405020304" pitchFamily="18" charset="0"/>
                        </a:rPr>
                        <a:t>Network</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tc>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Niccolò </a:t>
                      </a:r>
                      <a:r>
                        <a:rPr lang="it-IT" sz="1200" dirty="0" err="1">
                          <a:effectLst/>
                          <a:latin typeface="Times New Roman" panose="02020603050405020304" pitchFamily="18" charset="0"/>
                          <a:cs typeface="Times New Roman" panose="02020603050405020304" pitchFamily="18" charset="0"/>
                        </a:rPr>
                        <a:t>Toccafondi</a:t>
                      </a:r>
                      <a:r>
                        <a:rPr lang="it-IT" sz="1200" dirty="0">
                          <a:effectLst/>
                          <a:latin typeface="Times New Roman" panose="02020603050405020304" pitchFamily="18" charset="0"/>
                          <a:cs typeface="Times New Roman" panose="02020603050405020304" pitchFamily="18" charset="0"/>
                        </a:rPr>
                        <a:t>, Dario </a:t>
                      </a:r>
                      <a:r>
                        <a:rPr lang="it-IT" sz="1200" dirty="0" err="1">
                          <a:effectLst/>
                          <a:latin typeface="Times New Roman" panose="02020603050405020304" pitchFamily="18" charset="0"/>
                          <a:cs typeface="Times New Roman" panose="02020603050405020304" pitchFamily="18" charset="0"/>
                        </a:rPr>
                        <a:t>Gori</a:t>
                      </a:r>
                      <a:r>
                        <a:rPr lang="it-IT" sz="1200" dirty="0">
                          <a:effectLst/>
                          <a:latin typeface="Times New Roman" panose="02020603050405020304" pitchFamily="18" charset="0"/>
                          <a:cs typeface="Times New Roman" panose="02020603050405020304" pitchFamily="18" charset="0"/>
                        </a:rPr>
                        <a:t> e Simone Senesi</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tc>
                <a:tc>
                  <a:txBody>
                    <a:bodyPr/>
                    <a:lstStyle/>
                    <a:p>
                      <a:pPr>
                        <a:lnSpc>
                          <a:spcPct val="115000"/>
                        </a:lnSpc>
                        <a:spcAft>
                          <a:spcPts val="0"/>
                        </a:spcAft>
                      </a:pPr>
                      <a:r>
                        <a:rPr lang="it-IT" sz="1200">
                          <a:effectLst/>
                          <a:highlight>
                            <a:srgbClr val="FFFF00"/>
                          </a:highlight>
                          <a:latin typeface="Times New Roman" panose="02020603050405020304" pitchFamily="18" charset="0"/>
                          <a:cs typeface="Times New Roman" panose="02020603050405020304" pitchFamily="18" charset="0"/>
                        </a:rPr>
                        <a:t> </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 </a:t>
                      </a:r>
                      <a:r>
                        <a:rPr lang="it-IT" sz="1200" b="1" kern="1200" dirty="0" smtClean="0">
                          <a:solidFill>
                            <a:srgbClr val="FF0000"/>
                          </a:solidFill>
                          <a:effectLst/>
                          <a:latin typeface="Times New Roman" panose="02020603050405020304" pitchFamily="18" charset="0"/>
                          <a:ea typeface="+mn-ea"/>
                          <a:cs typeface="Times New Roman" panose="02020603050405020304" pitchFamily="18" charset="0"/>
                        </a:rPr>
                        <a:t>3 ECO</a:t>
                      </a:r>
                      <a:endParaRPr lang="it-IT"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tc>
                <a:tc>
                  <a:txBody>
                    <a:bodyPr/>
                    <a:lstStyle/>
                    <a:p>
                      <a:pPr>
                        <a:lnSpc>
                          <a:spcPct val="115000"/>
                        </a:lnSpc>
                        <a:spcAft>
                          <a:spcPts val="0"/>
                        </a:spcAft>
                      </a:pPr>
                      <a:r>
                        <a:rPr lang="it-IT" sz="1200" kern="1200" dirty="0">
                          <a:solidFill>
                            <a:schemeClr val="dk1"/>
                          </a:solidFill>
                          <a:effectLst/>
                          <a:latin typeface="Times New Roman" panose="02020603050405020304" pitchFamily="18" charset="0"/>
                          <a:ea typeface="+mn-ea"/>
                          <a:cs typeface="Times New Roman" panose="02020603050405020304" pitchFamily="18" charset="0"/>
                        </a:rPr>
                        <a:t> </a:t>
                      </a:r>
                      <a:r>
                        <a:rPr lang="it-IT" sz="1200" kern="1200" dirty="0" smtClean="0">
                          <a:solidFill>
                            <a:schemeClr val="dk1"/>
                          </a:solidFill>
                          <a:effectLst/>
                          <a:latin typeface="Times New Roman" panose="02020603050405020304" pitchFamily="18" charset="0"/>
                          <a:ea typeface="+mn-ea"/>
                          <a:cs typeface="Times New Roman" panose="02020603050405020304" pitchFamily="18" charset="0"/>
                        </a:rPr>
                        <a:t>2/12</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tc>
              </a:tr>
              <a:tr h="251856">
                <a:tc>
                  <a:txBody>
                    <a:bodyPr/>
                    <a:lstStyle/>
                    <a:p>
                      <a:pPr>
                        <a:lnSpc>
                          <a:spcPct val="115000"/>
                        </a:lnSpc>
                        <a:spcAft>
                          <a:spcPts val="0"/>
                        </a:spcAft>
                      </a:pPr>
                      <a:r>
                        <a:rPr lang="en-GB" sz="1200">
                          <a:effectLst/>
                          <a:latin typeface="Times New Roman" panose="02020603050405020304" pitchFamily="18" charset="0"/>
                          <a:cs typeface="Times New Roman" panose="02020603050405020304" pitchFamily="18" charset="0"/>
                        </a:rPr>
                        <a:t>Migration and FDI</a:t>
                      </a:r>
                      <a:endParaRPr lang="it-IT" sz="1200">
                        <a:effectLst/>
                        <a:latin typeface="Times New Roman" panose="02020603050405020304" pitchFamily="18" charset="0"/>
                        <a:ea typeface="Calibri"/>
                        <a:cs typeface="Times New Roman" panose="02020603050405020304" pitchFamily="18" charset="0"/>
                      </a:endParaRPr>
                    </a:p>
                  </a:txBody>
                  <a:tcPr marL="25427" marR="25427" marT="12915" marB="12915"/>
                </a:tc>
                <a:tc>
                  <a:txBody>
                    <a:bodyPr/>
                    <a:lstStyle/>
                    <a:p>
                      <a:pPr>
                        <a:lnSpc>
                          <a:spcPct val="115000"/>
                        </a:lnSpc>
                        <a:spcAft>
                          <a:spcPts val="0"/>
                        </a:spcAft>
                      </a:pPr>
                      <a:r>
                        <a:rPr lang="it-IT" sz="1200" dirty="0">
                          <a:effectLst/>
                          <a:latin typeface="Times New Roman" panose="02020603050405020304" pitchFamily="18" charset="0"/>
                          <a:cs typeface="Times New Roman" panose="02020603050405020304" pitchFamily="18" charset="0"/>
                        </a:rPr>
                        <a:t>Elisa del Sordo, Selma </a:t>
                      </a:r>
                      <a:r>
                        <a:rPr lang="it-IT" sz="1200" dirty="0" err="1">
                          <a:effectLst/>
                          <a:latin typeface="Times New Roman" panose="02020603050405020304" pitchFamily="18" charset="0"/>
                          <a:cs typeface="Times New Roman" panose="02020603050405020304" pitchFamily="18" charset="0"/>
                        </a:rPr>
                        <a:t>Sbai</a:t>
                      </a:r>
                      <a:r>
                        <a:rPr lang="it-IT" sz="1200" dirty="0">
                          <a:effectLst/>
                          <a:latin typeface="Times New Roman" panose="02020603050405020304" pitchFamily="18" charset="0"/>
                          <a:cs typeface="Times New Roman" panose="02020603050405020304" pitchFamily="18" charset="0"/>
                        </a:rPr>
                        <a:t> e Matteo </a:t>
                      </a:r>
                      <a:r>
                        <a:rPr lang="it-IT" sz="1200" dirty="0" err="1">
                          <a:effectLst/>
                          <a:latin typeface="Times New Roman" panose="02020603050405020304" pitchFamily="18" charset="0"/>
                          <a:cs typeface="Times New Roman" panose="02020603050405020304" pitchFamily="18" charset="0"/>
                        </a:rPr>
                        <a:t>Zorzenon</a:t>
                      </a:r>
                      <a:endParaRPr lang="it-IT" sz="1200" dirty="0">
                        <a:effectLst/>
                        <a:latin typeface="Times New Roman" panose="02020603050405020304" pitchFamily="18" charset="0"/>
                        <a:ea typeface="Calibri"/>
                        <a:cs typeface="Times New Roman" panose="02020603050405020304" pitchFamily="18" charset="0"/>
                      </a:endParaRPr>
                    </a:p>
                  </a:txBody>
                  <a:tcPr marL="25427" marR="25427" marT="12915" marB="12915"/>
                </a:tc>
                <a:tc>
                  <a:txBody>
                    <a:bodyPr/>
                    <a:lstStyle/>
                    <a:p>
                      <a:pPr>
                        <a:lnSpc>
                          <a:spcPct val="115000"/>
                        </a:lnSpc>
                      </a:pPr>
                      <a:endParaRPr lang="it-IT" sz="1200">
                        <a:effectLst/>
                        <a:latin typeface="Times New Roman" panose="02020603050405020304" pitchFamily="18" charset="0"/>
                        <a:cs typeface="Times New Roman" panose="02020603050405020304" pitchFamily="18" charset="0"/>
                      </a:endParaRPr>
                    </a:p>
                  </a:txBody>
                  <a:tcPr marL="25427" marR="25427" marT="12915" marB="12915"/>
                </a:tc>
                <a:tc>
                  <a:txBody>
                    <a:bodyPr/>
                    <a:lstStyle/>
                    <a:p>
                      <a:pPr>
                        <a:lnSpc>
                          <a:spcPct val="115000"/>
                        </a:lnSpc>
                      </a:pPr>
                      <a:r>
                        <a:rPr lang="it-IT" sz="1200" b="1" kern="1200" dirty="0" smtClean="0">
                          <a:solidFill>
                            <a:srgbClr val="FF0000"/>
                          </a:solidFill>
                          <a:effectLst/>
                          <a:latin typeface="Times New Roman" panose="02020603050405020304" pitchFamily="18" charset="0"/>
                          <a:ea typeface="+mn-ea"/>
                          <a:cs typeface="Times New Roman" panose="02020603050405020304" pitchFamily="18" charset="0"/>
                        </a:rPr>
                        <a:t>3</a:t>
                      </a:r>
                      <a:endParaRPr lang="it-IT"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5427" marR="25427" marT="12915" marB="12915"/>
                </a:tc>
                <a:tc>
                  <a:txBody>
                    <a:bodyPr/>
                    <a:lstStyle/>
                    <a:p>
                      <a:pPr>
                        <a:lnSpc>
                          <a:spcPct val="115000"/>
                        </a:lnSpc>
                      </a:pPr>
                      <a:r>
                        <a:rPr lang="it-IT" sz="1200" kern="1200" dirty="0" smtClean="0">
                          <a:solidFill>
                            <a:schemeClr val="dk1"/>
                          </a:solidFill>
                          <a:effectLst/>
                          <a:latin typeface="Times New Roman" panose="02020603050405020304" pitchFamily="18" charset="0"/>
                          <a:ea typeface="+mn-ea"/>
                          <a:cs typeface="Times New Roman" panose="02020603050405020304" pitchFamily="18" charset="0"/>
                        </a:rPr>
                        <a:t>2/12</a:t>
                      </a:r>
                      <a:endParaRPr lang="it-IT"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25427" marR="25427" marT="12915" marB="12915"/>
                </a:tc>
              </a:tr>
            </a:tbl>
          </a:graphicData>
        </a:graphic>
      </p:graphicFrame>
    </p:spTree>
    <p:extLst>
      <p:ext uri="{BB962C8B-B14F-4D97-AF65-F5344CB8AC3E}">
        <p14:creationId xmlns:p14="http://schemas.microsoft.com/office/powerpoint/2010/main" val="386037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660066"/>
                </a:solidFill>
                <a:latin typeface="Cambria" panose="02040503050406030204" pitchFamily="18" charset="0"/>
              </a:rPr>
              <a:t>exercise</a:t>
            </a:r>
            <a:r>
              <a:rPr lang="it-IT" dirty="0" smtClean="0">
                <a:solidFill>
                  <a:srgbClr val="660066"/>
                </a:solidFill>
                <a:latin typeface="Cambria" panose="02040503050406030204" pitchFamily="18" charset="0"/>
              </a:rPr>
              <a:t> </a:t>
            </a:r>
            <a:r>
              <a:rPr lang="it-IT" dirty="0">
                <a:solidFill>
                  <a:srgbClr val="660066"/>
                </a:solidFill>
                <a:latin typeface="Cambria" panose="02040503050406030204" pitchFamily="18" charset="0"/>
              </a:rPr>
              <a:t>2</a:t>
            </a:r>
            <a:r>
              <a:rPr lang="it-IT" dirty="0" smtClean="0">
                <a:solidFill>
                  <a:srgbClr val="660066"/>
                </a:solidFill>
                <a:latin typeface="Cambria" panose="02040503050406030204" pitchFamily="18" charset="0"/>
              </a:rPr>
              <a:t> :</a:t>
            </a:r>
            <a:endParaRPr lang="it-IT" dirty="0">
              <a:solidFill>
                <a:srgbClr val="660066"/>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it-IT" dirty="0">
                    <a:latin typeface="Cambria" panose="02040503050406030204" pitchFamily="18" charset="0"/>
                  </a:rPr>
                  <a:t>The PPF </a:t>
                </a:r>
                <a:r>
                  <a:rPr lang="it-IT" dirty="0" err="1">
                    <a:latin typeface="Cambria" panose="02040503050406030204" pitchFamily="18" charset="0"/>
                  </a:rPr>
                  <a:t>is</a:t>
                </a:r>
                <a:r>
                  <a:rPr lang="it-IT" dirty="0">
                    <a:latin typeface="Cambria" panose="02040503050406030204" pitchFamily="18" charset="0"/>
                  </a:rPr>
                  <a:t> </a:t>
                </a:r>
                <a:r>
                  <a:rPr lang="it-IT" dirty="0" err="1">
                    <a:latin typeface="Cambria" panose="02040503050406030204" pitchFamily="18" charset="0"/>
                  </a:rPr>
                  <a:t>given</a:t>
                </a:r>
                <a:r>
                  <a:rPr lang="it-IT" dirty="0">
                    <a:latin typeface="Cambria" panose="02040503050406030204" pitchFamily="18" charset="0"/>
                  </a:rPr>
                  <a:t> by</a:t>
                </a:r>
              </a:p>
              <a:p>
                <a:endParaRPr lang="it-IT" dirty="0">
                  <a:latin typeface="Cambria" panose="02040503050406030204" pitchFamily="18" charset="0"/>
                </a:endParaRPr>
              </a:p>
              <a:p>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𝑄</m:t>
                        </m:r>
                      </m:e>
                      <m:sub>
                        <m:r>
                          <a:rPr lang="it-IT" b="0" i="1" smtClean="0">
                            <a:latin typeface="Cambria Math" panose="02040503050406030204" pitchFamily="18" charset="0"/>
                          </a:rPr>
                          <m:t>𝑚</m:t>
                        </m:r>
                      </m:sub>
                      <m:sup>
                        <m:r>
                          <a:rPr lang="it-IT" b="0" i="1" smtClean="0">
                            <a:latin typeface="Cambria Math" panose="02040503050406030204" pitchFamily="18" charset="0"/>
                          </a:rPr>
                          <m:t>𝑈𝑆</m:t>
                        </m:r>
                      </m:sup>
                    </m:sSubSup>
                  </m:oMath>
                </a14:m>
                <a:r>
                  <a:rPr lang="it-IT" dirty="0">
                    <a:latin typeface="Cambria" panose="02040503050406030204" pitchFamily="18" charset="0"/>
                  </a:rPr>
                  <a:t> = 1000 ⋅ 2 = 2000</a:t>
                </a:r>
              </a:p>
              <a:p>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𝑄</m:t>
                        </m:r>
                      </m:e>
                      <m:sub>
                        <m:r>
                          <a:rPr lang="it-IT" b="0" i="1" smtClean="0">
                            <a:latin typeface="Cambria Math" panose="02040503050406030204" pitchFamily="18" charset="0"/>
                          </a:rPr>
                          <m:t>𝑐</m:t>
                        </m:r>
                      </m:sub>
                      <m:sup>
                        <m:r>
                          <a:rPr lang="it-IT" b="0" i="1" smtClean="0">
                            <a:latin typeface="Cambria Math" panose="02040503050406030204" pitchFamily="18" charset="0"/>
                          </a:rPr>
                          <m:t>𝑈𝑆</m:t>
                        </m:r>
                      </m:sup>
                    </m:sSubSup>
                  </m:oMath>
                </a14:m>
                <a:r>
                  <a:rPr lang="it-IT" dirty="0">
                    <a:latin typeface="Cambria" panose="02040503050406030204" pitchFamily="18" charset="0"/>
                  </a:rPr>
                  <a:t> = 1000 ⋅ 5 = 5000</a:t>
                </a:r>
              </a:p>
              <a:p>
                <a:endParaRPr lang="it-IT" dirty="0">
                  <a:latin typeface="Cambria" panose="02040503050406030204" pitchFamily="18" charset="0"/>
                </a:endParaRPr>
              </a:p>
              <a:p>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𝑚</m:t>
                        </m:r>
                      </m:sub>
                      <m:sup>
                        <m:r>
                          <a:rPr lang="it-IT" b="0" i="1" smtClean="0">
                            <a:latin typeface="Cambria Math" panose="02040503050406030204" pitchFamily="18" charset="0"/>
                          </a:rPr>
                          <m:t>𝑚𝑒𝑥</m:t>
                        </m:r>
                      </m:sup>
                    </m:sSubSup>
                  </m:oMath>
                </a14:m>
                <a:r>
                  <a:rPr lang="it-IT" dirty="0">
                    <a:latin typeface="Cambria" panose="02040503050406030204" pitchFamily="18" charset="0"/>
                  </a:rPr>
                  <a:t> = 1000 ⋅ 1= 1000</a:t>
                </a:r>
              </a:p>
              <a:p>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𝑐</m:t>
                        </m:r>
                      </m:sub>
                      <m:sup>
                        <m:r>
                          <a:rPr lang="it-IT" b="0" i="1" smtClean="0">
                            <a:latin typeface="Cambria Math" panose="02040503050406030204" pitchFamily="18" charset="0"/>
                          </a:rPr>
                          <m:t>𝑚𝑒𝑥</m:t>
                        </m:r>
                      </m:sup>
                    </m:sSubSup>
                  </m:oMath>
                </a14:m>
                <a:r>
                  <a:rPr lang="it-IT" dirty="0">
                    <a:latin typeface="Cambria" panose="02040503050406030204" pitchFamily="18" charset="0"/>
                  </a:rPr>
                  <a:t> = 1000 ⋅ 1= 1000</a:t>
                </a:r>
              </a:p>
              <a:p>
                <a:endParaRPr lang="it-IT" dirty="0"/>
              </a:p>
              <a:p>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it-IT">
                    <a:noFill/>
                  </a:rPr>
                  <a:t> </a:t>
                </a:r>
              </a:p>
            </p:txBody>
          </p:sp>
        </mc:Fallback>
      </mc:AlternateContent>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32018"/>
            <a:ext cx="3649550" cy="3944945"/>
          </a:xfrm>
          <a:prstGeom prst="rect">
            <a:avLst/>
          </a:prstGeom>
        </p:spPr>
      </p:pic>
      <mc:AlternateContent xmlns:mc="http://schemas.openxmlformats.org/markup-compatibility/2006" xmlns:a14="http://schemas.microsoft.com/office/drawing/2010/main">
        <mc:Choice Requires="a14">
          <p:sp>
            <p:nvSpPr>
              <p:cNvPr id="9" name="CasellaDiTesto 8"/>
              <p:cNvSpPr txBox="1"/>
              <p:nvPr/>
            </p:nvSpPr>
            <p:spPr>
              <a:xfrm>
                <a:off x="7920775" y="5992297"/>
                <a:ext cx="685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𝑐</m:t>
                          </m:r>
                        </m:sub>
                        <m:sup>
                          <m:r>
                            <a:rPr lang="it-IT" i="1">
                              <a:latin typeface="Cambria Math" panose="02040503050406030204" pitchFamily="18" charset="0"/>
                            </a:rPr>
                            <m:t>𝑚𝑒𝑥</m:t>
                          </m:r>
                        </m:sup>
                      </m:sSubSup>
                    </m:oMath>
                  </m:oMathPara>
                </a14:m>
                <a:endParaRPr lang="it-IT"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7920775" y="5992297"/>
                <a:ext cx="685800" cy="369332"/>
              </a:xfrm>
              <a:prstGeom prst="rect">
                <a:avLst/>
              </a:prstGeom>
              <a:blipFill>
                <a:blip r:embed="rId4"/>
                <a:stretch>
                  <a:fillRect l="-1770" b="-819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5689600" y="1978241"/>
                <a:ext cx="520700"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𝑚</m:t>
                          </m:r>
                        </m:sub>
                        <m:sup>
                          <m:r>
                            <a:rPr lang="it-IT" i="1">
                              <a:latin typeface="Cambria Math" panose="02040503050406030204" pitchFamily="18" charset="0"/>
                            </a:rPr>
                            <m:t>𝑈𝑆</m:t>
                          </m:r>
                        </m:sup>
                      </m:sSubSup>
                    </m:oMath>
                  </m:oMathPara>
                </a14:m>
                <a:endParaRPr lang="it-IT" dirty="0"/>
              </a:p>
            </p:txBody>
          </p:sp>
        </mc:Choice>
        <mc:Fallback xmlns="">
          <p:sp>
            <p:nvSpPr>
              <p:cNvPr id="11" name="CasellaDiTesto 10"/>
              <p:cNvSpPr txBox="1">
                <a:spLocks noRot="1" noChangeAspect="1" noMove="1" noResize="1" noEditPoints="1" noAdjustHandles="1" noChangeArrowheads="1" noChangeShapeType="1" noTextEdit="1"/>
              </p:cNvSpPr>
              <p:nvPr/>
            </p:nvSpPr>
            <p:spPr>
              <a:xfrm>
                <a:off x="5689600" y="1978241"/>
                <a:ext cx="520700" cy="370230"/>
              </a:xfrm>
              <a:prstGeom prst="rect">
                <a:avLst/>
              </a:prstGeom>
              <a:blipFill>
                <a:blip r:embed="rId5"/>
                <a:stretch>
                  <a:fillRect l="-2326" r="-1163" b="-11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9334500" y="3848100"/>
                <a:ext cx="393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𝑐</m:t>
                          </m:r>
                        </m:sub>
                        <m:sup>
                          <m:r>
                            <a:rPr lang="it-IT" i="1">
                              <a:latin typeface="Cambria Math" panose="02040503050406030204" pitchFamily="18" charset="0"/>
                            </a:rPr>
                            <m:t>𝑈𝑆</m:t>
                          </m:r>
                        </m:sup>
                      </m:sSubSup>
                    </m:oMath>
                  </m:oMathPara>
                </a14:m>
                <a:endParaRPr lang="it-IT"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9334500" y="3848100"/>
                <a:ext cx="393700" cy="369332"/>
              </a:xfrm>
              <a:prstGeom prst="rect">
                <a:avLst/>
              </a:prstGeom>
              <a:blipFill>
                <a:blip r:embed="rId6"/>
                <a:stretch>
                  <a:fillRect l="-3077" r="-33846" b="-114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5575300" y="4027327"/>
                <a:ext cx="374650" cy="380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𝑚</m:t>
                          </m:r>
                        </m:sub>
                        <m:sup>
                          <m:r>
                            <a:rPr lang="it-IT" i="1">
                              <a:latin typeface="Cambria Math" panose="02040503050406030204" pitchFamily="18" charset="0"/>
                            </a:rPr>
                            <m:t>𝑚𝑒𝑥</m:t>
                          </m:r>
                        </m:sup>
                      </m:sSubSup>
                    </m:oMath>
                  </m:oMathPara>
                </a14:m>
                <a:endParaRPr lang="it-IT"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5575300" y="4027327"/>
                <a:ext cx="374650" cy="380210"/>
              </a:xfrm>
              <a:prstGeom prst="rect">
                <a:avLst/>
              </a:prstGeom>
              <a:blipFill>
                <a:blip r:embed="rId7"/>
                <a:stretch>
                  <a:fillRect l="-3279" r="-73770" b="-6452"/>
                </a:stretch>
              </a:blipFill>
            </p:spPr>
            <p:txBody>
              <a:bodyPr/>
              <a:lstStyle/>
              <a:p>
                <a:r>
                  <a:rPr lang="it-IT">
                    <a:noFill/>
                  </a:rPr>
                  <a:t> </a:t>
                </a:r>
              </a:p>
            </p:txBody>
          </p:sp>
        </mc:Fallback>
      </mc:AlternateContent>
      <p:sp>
        <p:nvSpPr>
          <p:cNvPr id="14" name="CasellaDiTesto 13"/>
          <p:cNvSpPr txBox="1"/>
          <p:nvPr/>
        </p:nvSpPr>
        <p:spPr>
          <a:xfrm>
            <a:off x="5705475" y="2410837"/>
            <a:ext cx="635000" cy="276999"/>
          </a:xfrm>
          <a:prstGeom prst="rect">
            <a:avLst/>
          </a:prstGeom>
          <a:noFill/>
        </p:spPr>
        <p:txBody>
          <a:bodyPr wrap="square" rtlCol="0">
            <a:spAutoFit/>
          </a:bodyPr>
          <a:lstStyle/>
          <a:p>
            <a:r>
              <a:rPr lang="it-IT" sz="1200" dirty="0"/>
              <a:t>2000</a:t>
            </a:r>
          </a:p>
        </p:txBody>
      </p:sp>
      <p:sp>
        <p:nvSpPr>
          <p:cNvPr id="15" name="CasellaDiTesto 14"/>
          <p:cNvSpPr txBox="1"/>
          <p:nvPr/>
        </p:nvSpPr>
        <p:spPr>
          <a:xfrm>
            <a:off x="5715000" y="4492311"/>
            <a:ext cx="635000" cy="276999"/>
          </a:xfrm>
          <a:prstGeom prst="rect">
            <a:avLst/>
          </a:prstGeom>
          <a:noFill/>
        </p:spPr>
        <p:txBody>
          <a:bodyPr wrap="square" rtlCol="0">
            <a:spAutoFit/>
          </a:bodyPr>
          <a:lstStyle/>
          <a:p>
            <a:r>
              <a:rPr lang="it-IT" sz="1200" dirty="0"/>
              <a:t>1000</a:t>
            </a:r>
          </a:p>
        </p:txBody>
      </p:sp>
      <p:sp>
        <p:nvSpPr>
          <p:cNvPr id="16" name="CasellaDiTesto 15"/>
          <p:cNvSpPr txBox="1"/>
          <p:nvPr/>
        </p:nvSpPr>
        <p:spPr>
          <a:xfrm>
            <a:off x="7371500" y="6039474"/>
            <a:ext cx="635000" cy="276999"/>
          </a:xfrm>
          <a:prstGeom prst="rect">
            <a:avLst/>
          </a:prstGeom>
          <a:noFill/>
        </p:spPr>
        <p:txBody>
          <a:bodyPr wrap="square" rtlCol="0">
            <a:spAutoFit/>
          </a:bodyPr>
          <a:lstStyle/>
          <a:p>
            <a:r>
              <a:rPr lang="it-IT" sz="1200" dirty="0"/>
              <a:t>1000</a:t>
            </a:r>
          </a:p>
        </p:txBody>
      </p:sp>
    </p:spTree>
    <p:extLst>
      <p:ext uri="{BB962C8B-B14F-4D97-AF65-F5344CB8AC3E}">
        <p14:creationId xmlns:p14="http://schemas.microsoft.com/office/powerpoint/2010/main" val="4254614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p>
        </p:txBody>
      </p:sp>
      <p:sp>
        <p:nvSpPr>
          <p:cNvPr id="3" name="Segnaposto contenuto 2"/>
          <p:cNvSpPr>
            <a:spLocks noGrp="1"/>
          </p:cNvSpPr>
          <p:nvPr>
            <p:ph idx="1"/>
          </p:nvPr>
        </p:nvSpPr>
        <p:spPr/>
        <p:txBody>
          <a:bodyPr/>
          <a:lstStyle/>
          <a:p>
            <a:r>
              <a:rPr lang="en-US" dirty="0">
                <a:latin typeface="Cambria" panose="02040503050406030204" pitchFamily="18" charset="0"/>
              </a:rPr>
              <a:t>Assume that Home and Foreign produce two goods, televisions and cars, and use the following information to answer the questions.</a:t>
            </a:r>
            <a:endParaRPr lang="it-IT" dirty="0">
              <a:latin typeface="Cambria" panose="02040503050406030204" pitchFamily="18" charset="0"/>
            </a:endParaRPr>
          </a:p>
          <a:p>
            <a:endParaRPr lang="it-IT" dirty="0"/>
          </a:p>
          <a:p>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61" y="3107476"/>
            <a:ext cx="11213278" cy="260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466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lstStyle/>
          <a:p>
            <a:pPr algn="just"/>
            <a:r>
              <a:rPr lang="en-US" b="1" dirty="0">
                <a:latin typeface="Cambria" panose="02040503050406030204" pitchFamily="18" charset="0"/>
              </a:rPr>
              <a:t>a. </a:t>
            </a:r>
            <a:r>
              <a:rPr lang="en-US" dirty="0">
                <a:latin typeface="Cambria" panose="02040503050406030204" pitchFamily="18" charset="0"/>
              </a:rPr>
              <a:t>What is the marginal product of labor for televisions and cars in the Home country? What is the no-trade relative price of televisions at Home?</a:t>
            </a:r>
            <a:endParaRPr lang="it-IT" dirty="0">
              <a:latin typeface="Cambria" panose="02040503050406030204" pitchFamily="18" charset="0"/>
            </a:endParaRPr>
          </a:p>
          <a:p>
            <a:pPr marL="0" indent="0">
              <a:buNone/>
            </a:pPr>
            <a:endParaRPr lang="it-IT" dirty="0"/>
          </a:p>
          <a:p>
            <a:endParaRPr lang="it-IT" dirty="0"/>
          </a:p>
        </p:txBody>
      </p:sp>
    </p:spTree>
    <p:extLst>
      <p:ext uri="{BB962C8B-B14F-4D97-AF65-F5344CB8AC3E}">
        <p14:creationId xmlns:p14="http://schemas.microsoft.com/office/powerpoint/2010/main" val="2486189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pPr algn="just"/>
            <a:r>
              <a:rPr lang="en-US" b="1" dirty="0">
                <a:latin typeface="Cambria" panose="02040503050406030204" pitchFamily="18" charset="0"/>
              </a:rPr>
              <a:t>a. </a:t>
            </a:r>
            <a:r>
              <a:rPr lang="en-US" dirty="0">
                <a:latin typeface="Cambria" panose="02040503050406030204" pitchFamily="18" charset="0"/>
              </a:rPr>
              <a:t>What is the marginal product of labor for televisions and cars in the Home country? What is the no-trade relative price of televisions at Home?</a:t>
            </a:r>
          </a:p>
          <a:p>
            <a:pPr algn="just"/>
            <a:endParaRPr lang="en-US" dirty="0">
              <a:latin typeface="Cambria" panose="02040503050406030204" pitchFamily="18" charset="0"/>
            </a:endParaRPr>
          </a:p>
          <a:p>
            <a:pPr algn="just"/>
            <a:r>
              <a:rPr lang="en-US" dirty="0">
                <a:latin typeface="Cambria" panose="02040503050406030204" pitchFamily="18" charset="0"/>
              </a:rPr>
              <a:t>In general, wages are equal to </a:t>
            </a:r>
            <a:r>
              <a:rPr lang="en-US" dirty="0" err="1">
                <a:latin typeface="Cambria" panose="02040503050406030204" pitchFamily="18" charset="0"/>
              </a:rPr>
              <a:t>W</a:t>
            </a:r>
            <a:r>
              <a:rPr lang="en-US" sz="1800" dirty="0" err="1">
                <a:latin typeface="Cambria" panose="02040503050406030204" pitchFamily="18" charset="0"/>
              </a:rPr>
              <a:t>tv</a:t>
            </a:r>
            <a:r>
              <a:rPr lang="en-US" dirty="0">
                <a:latin typeface="Cambria" panose="02040503050406030204" pitchFamily="18" charset="0"/>
              </a:rPr>
              <a:t> = </a:t>
            </a:r>
            <a:r>
              <a:rPr lang="en-US" dirty="0" err="1">
                <a:latin typeface="Cambria" panose="02040503050406030204" pitchFamily="18" charset="0"/>
              </a:rPr>
              <a:t>P</a:t>
            </a:r>
            <a:r>
              <a:rPr lang="en-US" sz="1800" dirty="0" err="1">
                <a:latin typeface="Cambria" panose="02040503050406030204" pitchFamily="18" charset="0"/>
              </a:rPr>
              <a:t>tv</a:t>
            </a:r>
            <a:r>
              <a:rPr lang="en-US" dirty="0">
                <a:latin typeface="Cambria" panose="02040503050406030204" pitchFamily="18" charset="0"/>
              </a:rPr>
              <a:t> </a:t>
            </a:r>
            <a:r>
              <a:rPr lang="it-IT" dirty="0">
                <a:latin typeface="Cambria" panose="02040503050406030204" pitchFamily="18" charset="0"/>
              </a:rPr>
              <a:t>⋅ </a:t>
            </a:r>
            <a:r>
              <a:rPr lang="it-IT" dirty="0" err="1">
                <a:latin typeface="Cambria" panose="02040503050406030204" pitchFamily="18" charset="0"/>
              </a:rPr>
              <a:t>MPL</a:t>
            </a:r>
            <a:r>
              <a:rPr lang="it-IT" sz="1800" dirty="0" err="1">
                <a:latin typeface="Cambria" panose="02040503050406030204" pitchFamily="18" charset="0"/>
              </a:rPr>
              <a:t>tv</a:t>
            </a:r>
            <a:r>
              <a:rPr lang="it-IT" dirty="0">
                <a:latin typeface="Cambria" panose="02040503050406030204" pitchFamily="18" charset="0"/>
              </a:rPr>
              <a:t> = </a:t>
            </a:r>
            <a:r>
              <a:rPr lang="en-US" dirty="0">
                <a:latin typeface="Cambria" panose="02040503050406030204" pitchFamily="18" charset="0"/>
              </a:rPr>
              <a:t>P</a:t>
            </a:r>
            <a:r>
              <a:rPr lang="en-US" sz="1800" dirty="0">
                <a:latin typeface="Cambria" panose="02040503050406030204" pitchFamily="18" charset="0"/>
              </a:rPr>
              <a:t>c</a:t>
            </a:r>
            <a:r>
              <a:rPr lang="en-US" dirty="0">
                <a:latin typeface="Cambria" panose="02040503050406030204" pitchFamily="18" charset="0"/>
              </a:rPr>
              <a:t> </a:t>
            </a:r>
            <a:r>
              <a:rPr lang="it-IT" dirty="0">
                <a:latin typeface="Cambria" panose="02040503050406030204" pitchFamily="18" charset="0"/>
              </a:rPr>
              <a:t>⋅ </a:t>
            </a:r>
            <a:r>
              <a:rPr lang="it-IT" dirty="0" err="1">
                <a:latin typeface="Cambria" panose="02040503050406030204" pitchFamily="18" charset="0"/>
              </a:rPr>
              <a:t>MPL</a:t>
            </a:r>
            <a:r>
              <a:rPr lang="it-IT" sz="1800" dirty="0" err="1">
                <a:latin typeface="Cambria" panose="02040503050406030204" pitchFamily="18" charset="0"/>
              </a:rPr>
              <a:t>c</a:t>
            </a:r>
            <a:r>
              <a:rPr lang="it-IT" sz="1800" dirty="0">
                <a:latin typeface="Cambria" panose="02040503050406030204" pitchFamily="18" charset="0"/>
              </a:rPr>
              <a:t> </a:t>
            </a:r>
            <a:r>
              <a:rPr lang="it-IT" dirty="0">
                <a:latin typeface="Cambria" panose="02040503050406030204" pitchFamily="18" charset="0"/>
              </a:rPr>
              <a:t>= W</a:t>
            </a:r>
            <a:r>
              <a:rPr lang="it-IT" sz="1800" dirty="0">
                <a:latin typeface="Cambria" panose="02040503050406030204" pitchFamily="18" charset="0"/>
              </a:rPr>
              <a:t>c</a:t>
            </a:r>
            <a:r>
              <a:rPr lang="it-IT" dirty="0">
                <a:latin typeface="Cambria" panose="02040503050406030204" pitchFamily="18" charset="0"/>
              </a:rPr>
              <a:t>                       </a:t>
            </a:r>
          </a:p>
          <a:p>
            <a:pPr algn="just"/>
            <a:endParaRPr lang="it-IT" sz="1800" dirty="0">
              <a:latin typeface="Cambria" panose="02040503050406030204" pitchFamily="18" charset="0"/>
            </a:endParaRPr>
          </a:p>
          <a:p>
            <a:pPr algn="just"/>
            <a:r>
              <a:rPr lang="it-IT" dirty="0" err="1">
                <a:latin typeface="Cambria" panose="02040503050406030204" pitchFamily="18" charset="0"/>
              </a:rPr>
              <a:t>then</a:t>
            </a:r>
            <a:r>
              <a:rPr lang="it-IT" dirty="0">
                <a:latin typeface="Cambria" panose="02040503050406030204" pitchFamily="18" charset="0"/>
              </a:rPr>
              <a:t>  </a:t>
            </a:r>
            <a:r>
              <a:rPr lang="en-US" dirty="0" err="1">
                <a:solidFill>
                  <a:schemeClr val="accent1"/>
                </a:solidFill>
                <a:latin typeface="Cambria" panose="02040503050406030204" pitchFamily="18" charset="0"/>
              </a:rPr>
              <a:t>P</a:t>
            </a:r>
            <a:r>
              <a:rPr lang="en-US" sz="1800" dirty="0" err="1">
                <a:solidFill>
                  <a:schemeClr val="accent1"/>
                </a:solidFill>
                <a:latin typeface="Cambria" panose="02040503050406030204" pitchFamily="18" charset="0"/>
              </a:rPr>
              <a:t>x</a:t>
            </a:r>
            <a:r>
              <a:rPr lang="en-US" dirty="0">
                <a:solidFill>
                  <a:schemeClr val="accent1"/>
                </a:solidFill>
                <a:latin typeface="Cambria" panose="02040503050406030204" pitchFamily="18" charset="0"/>
              </a:rPr>
              <a:t>/</a:t>
            </a:r>
            <a:r>
              <a:rPr lang="en-US" dirty="0" err="1">
                <a:solidFill>
                  <a:schemeClr val="accent1"/>
                </a:solidFill>
                <a:latin typeface="Cambria" panose="02040503050406030204" pitchFamily="18" charset="0"/>
              </a:rPr>
              <a:t>P</a:t>
            </a:r>
            <a:r>
              <a:rPr lang="en-US" sz="1800" dirty="0" err="1">
                <a:solidFill>
                  <a:schemeClr val="accent1"/>
                </a:solidFill>
                <a:latin typeface="Cambria" panose="02040503050406030204" pitchFamily="18" charset="0"/>
              </a:rPr>
              <a:t>y</a:t>
            </a:r>
            <a:r>
              <a:rPr lang="en-US" dirty="0">
                <a:solidFill>
                  <a:schemeClr val="accent1"/>
                </a:solidFill>
                <a:latin typeface="Cambria" panose="02040503050406030204" pitchFamily="18" charset="0"/>
              </a:rPr>
              <a:t> = </a:t>
            </a:r>
            <a:r>
              <a:rPr lang="en-US" dirty="0" err="1">
                <a:solidFill>
                  <a:schemeClr val="accent1"/>
                </a:solidFill>
                <a:latin typeface="Cambria" panose="02040503050406030204" pitchFamily="18" charset="0"/>
              </a:rPr>
              <a:t>MPL</a:t>
            </a:r>
            <a:r>
              <a:rPr lang="en-US" sz="1800" dirty="0" err="1">
                <a:solidFill>
                  <a:schemeClr val="accent1"/>
                </a:solidFill>
                <a:latin typeface="Cambria" panose="02040503050406030204" pitchFamily="18" charset="0"/>
              </a:rPr>
              <a:t>y</a:t>
            </a:r>
            <a:r>
              <a:rPr lang="en-US" dirty="0">
                <a:solidFill>
                  <a:schemeClr val="accent1"/>
                </a:solidFill>
                <a:latin typeface="Cambria" panose="02040503050406030204" pitchFamily="18" charset="0"/>
              </a:rPr>
              <a:t>/</a:t>
            </a:r>
            <a:r>
              <a:rPr lang="en-US" dirty="0" err="1">
                <a:solidFill>
                  <a:schemeClr val="accent1"/>
                </a:solidFill>
                <a:latin typeface="Cambria" panose="02040503050406030204" pitchFamily="18" charset="0"/>
              </a:rPr>
              <a:t>MPL</a:t>
            </a:r>
            <a:r>
              <a:rPr lang="en-US" sz="1800" dirty="0" err="1">
                <a:solidFill>
                  <a:schemeClr val="accent1"/>
                </a:solidFill>
                <a:latin typeface="Cambria" panose="02040503050406030204" pitchFamily="18" charset="0"/>
              </a:rPr>
              <a:t>x</a:t>
            </a:r>
            <a:endParaRPr lang="en-US" sz="1800" dirty="0">
              <a:solidFill>
                <a:schemeClr val="accent1"/>
              </a:solidFill>
              <a:latin typeface="Cambria" panose="02040503050406030204" pitchFamily="18" charset="0"/>
            </a:endParaRPr>
          </a:p>
          <a:p>
            <a:pPr algn="just"/>
            <a:endParaRPr lang="en-US" sz="1800" dirty="0">
              <a:solidFill>
                <a:schemeClr val="accent1"/>
              </a:solidFill>
              <a:latin typeface="Cambria" panose="02040503050406030204" pitchFamily="18" charset="0"/>
            </a:endParaRPr>
          </a:p>
          <a:p>
            <a:pPr marL="0" indent="0">
              <a:buNone/>
            </a:pPr>
            <a:endParaRPr lang="it-IT" dirty="0"/>
          </a:p>
          <a:p>
            <a:endParaRPr lang="it-IT" dirty="0"/>
          </a:p>
        </p:txBody>
      </p:sp>
    </p:spTree>
    <p:extLst>
      <p:ext uri="{BB962C8B-B14F-4D97-AF65-F5344CB8AC3E}">
        <p14:creationId xmlns:p14="http://schemas.microsoft.com/office/powerpoint/2010/main" val="3058574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r>
              <a:rPr lang="en-US" sz="2000" dirty="0" err="1">
                <a:latin typeface="Cambria" panose="02040503050406030204" pitchFamily="18" charset="0"/>
              </a:rPr>
              <a:t>Wtv</a:t>
            </a:r>
            <a:r>
              <a:rPr lang="en-US" sz="2000" dirty="0">
                <a:latin typeface="Cambria" panose="02040503050406030204" pitchFamily="18" charset="0"/>
              </a:rPr>
              <a:t> = </a:t>
            </a:r>
            <a:r>
              <a:rPr lang="en-US" sz="2000" dirty="0" err="1">
                <a:latin typeface="Cambria" panose="02040503050406030204" pitchFamily="18" charset="0"/>
              </a:rPr>
              <a:t>Ptv</a:t>
            </a:r>
            <a:r>
              <a:rPr lang="en-US" sz="2000" dirty="0">
                <a:latin typeface="Cambria" panose="02040503050406030204" pitchFamily="18" charset="0"/>
              </a:rPr>
              <a:t> </a:t>
            </a:r>
            <a:r>
              <a:rPr lang="it-IT" sz="2000" dirty="0">
                <a:latin typeface="Cambria" panose="02040503050406030204" pitchFamily="18" charset="0"/>
              </a:rPr>
              <a:t>⋅ </a:t>
            </a:r>
            <a:r>
              <a:rPr lang="it-IT" sz="2000" dirty="0" err="1">
                <a:latin typeface="Cambria" panose="02040503050406030204" pitchFamily="18" charset="0"/>
              </a:rPr>
              <a:t>MPLtv</a:t>
            </a:r>
            <a:endParaRPr lang="it-IT" sz="2000" dirty="0">
              <a:latin typeface="Cambria" panose="02040503050406030204" pitchFamily="18" charset="0"/>
            </a:endParaRPr>
          </a:p>
          <a:p>
            <a:r>
              <a:rPr lang="it-IT" sz="2000" dirty="0">
                <a:latin typeface="Cambria" panose="02040503050406030204" pitchFamily="18" charset="0"/>
              </a:rPr>
              <a:t>12= </a:t>
            </a:r>
            <a:r>
              <a:rPr lang="it-IT" sz="2000" dirty="0" err="1">
                <a:latin typeface="Cambria" panose="02040503050406030204" pitchFamily="18" charset="0"/>
              </a:rPr>
              <a:t>Ptv</a:t>
            </a:r>
            <a:r>
              <a:rPr lang="it-IT" sz="2000" dirty="0">
                <a:latin typeface="Cambria" panose="02040503050406030204" pitchFamily="18" charset="0"/>
              </a:rPr>
              <a:t> ⋅2</a:t>
            </a:r>
          </a:p>
          <a:p>
            <a:r>
              <a:rPr lang="it-IT" sz="2000" dirty="0" err="1">
                <a:latin typeface="Cambria" panose="02040503050406030204" pitchFamily="18" charset="0"/>
              </a:rPr>
              <a:t>Ptv</a:t>
            </a:r>
            <a:r>
              <a:rPr lang="it-IT" sz="2000" dirty="0">
                <a:latin typeface="Cambria" panose="02040503050406030204" pitchFamily="18" charset="0"/>
              </a:rPr>
              <a:t>= 6</a:t>
            </a:r>
          </a:p>
          <a:p>
            <a:endParaRPr lang="it-IT" sz="2000" dirty="0">
              <a:latin typeface="Cambria" panose="02040503050406030204" pitchFamily="18" charset="0"/>
            </a:endParaRPr>
          </a:p>
          <a:p>
            <a:r>
              <a:rPr lang="it-IT" sz="2000" dirty="0">
                <a:latin typeface="Cambria" panose="02040503050406030204" pitchFamily="18" charset="0"/>
              </a:rPr>
              <a:t>Wc = </a:t>
            </a:r>
            <a:r>
              <a:rPr lang="en-US" sz="2000" dirty="0">
                <a:latin typeface="Cambria" panose="02040503050406030204" pitchFamily="18" charset="0"/>
              </a:rPr>
              <a:t>Pc </a:t>
            </a:r>
            <a:r>
              <a:rPr lang="it-IT" sz="2000" dirty="0">
                <a:latin typeface="Cambria" panose="02040503050406030204" pitchFamily="18" charset="0"/>
              </a:rPr>
              <a:t>⋅ </a:t>
            </a:r>
            <a:r>
              <a:rPr lang="it-IT" sz="2000" dirty="0" err="1">
                <a:latin typeface="Cambria" panose="02040503050406030204" pitchFamily="18" charset="0"/>
              </a:rPr>
              <a:t>MPLc</a:t>
            </a:r>
            <a:r>
              <a:rPr lang="it-IT" sz="2000" dirty="0">
                <a:latin typeface="Cambria" panose="02040503050406030204" pitchFamily="18" charset="0"/>
              </a:rPr>
              <a:t> </a:t>
            </a:r>
          </a:p>
          <a:p>
            <a:r>
              <a:rPr lang="it-IT" sz="2000" dirty="0">
                <a:latin typeface="Cambria" panose="02040503050406030204" pitchFamily="18" charset="0"/>
              </a:rPr>
              <a:t>12= 4 ⋅ </a:t>
            </a:r>
            <a:r>
              <a:rPr lang="it-IT" sz="2000" dirty="0" err="1">
                <a:latin typeface="Cambria" panose="02040503050406030204" pitchFamily="18" charset="0"/>
              </a:rPr>
              <a:t>MPLc</a:t>
            </a:r>
            <a:r>
              <a:rPr lang="it-IT" sz="2000" dirty="0">
                <a:latin typeface="Cambria" panose="02040503050406030204" pitchFamily="18" charset="0"/>
              </a:rPr>
              <a:t> </a:t>
            </a:r>
          </a:p>
          <a:p>
            <a:r>
              <a:rPr lang="it-IT" sz="2000" dirty="0" err="1">
                <a:latin typeface="Cambria" panose="02040503050406030204" pitchFamily="18" charset="0"/>
              </a:rPr>
              <a:t>MPLc</a:t>
            </a:r>
            <a:r>
              <a:rPr lang="it-IT" sz="2000" dirty="0">
                <a:latin typeface="Cambria" panose="02040503050406030204" pitchFamily="18" charset="0"/>
              </a:rPr>
              <a:t> =3</a:t>
            </a:r>
          </a:p>
          <a:p>
            <a:endParaRPr lang="it-IT" sz="2000" dirty="0">
              <a:latin typeface="Cambria" panose="02040503050406030204" pitchFamily="18" charset="0"/>
            </a:endParaRPr>
          </a:p>
          <a:p>
            <a:r>
              <a:rPr lang="it-IT" sz="2000" dirty="0">
                <a:latin typeface="Cambria" panose="02040503050406030204" pitchFamily="18" charset="0"/>
              </a:rPr>
              <a:t>Relative </a:t>
            </a:r>
            <a:r>
              <a:rPr lang="it-IT" sz="2000" dirty="0" err="1">
                <a:latin typeface="Cambria" panose="02040503050406030204" pitchFamily="18" charset="0"/>
              </a:rPr>
              <a:t>price</a:t>
            </a:r>
            <a:r>
              <a:rPr lang="it-IT" sz="2000" dirty="0">
                <a:latin typeface="Cambria" panose="02040503050406030204" pitchFamily="18" charset="0"/>
              </a:rPr>
              <a:t> of </a:t>
            </a:r>
            <a:r>
              <a:rPr lang="it-IT" sz="2000" dirty="0" err="1">
                <a:latin typeface="Cambria" panose="02040503050406030204" pitchFamily="18" charset="0"/>
              </a:rPr>
              <a:t>good</a:t>
            </a:r>
            <a:r>
              <a:rPr lang="it-IT" sz="2000" dirty="0">
                <a:latin typeface="Cambria" panose="02040503050406030204" pitchFamily="18" charset="0"/>
              </a:rPr>
              <a:t> x: </a:t>
            </a:r>
            <a:r>
              <a:rPr lang="it-IT" sz="2000" dirty="0" err="1">
                <a:latin typeface="Cambria" panose="02040503050406030204" pitchFamily="18" charset="0"/>
              </a:rPr>
              <a:t>Px</a:t>
            </a:r>
            <a:r>
              <a:rPr lang="it-IT" sz="2000" dirty="0">
                <a:latin typeface="Cambria" panose="02040503050406030204" pitchFamily="18" charset="0"/>
              </a:rPr>
              <a:t>/</a:t>
            </a:r>
            <a:r>
              <a:rPr lang="it-IT" sz="2000" dirty="0" err="1">
                <a:latin typeface="Cambria" panose="02040503050406030204" pitchFamily="18" charset="0"/>
              </a:rPr>
              <a:t>Py</a:t>
            </a:r>
            <a:endParaRPr lang="it-IT" sz="2000" dirty="0">
              <a:latin typeface="Cambria" panose="02040503050406030204" pitchFamily="18" charset="0"/>
            </a:endParaRPr>
          </a:p>
          <a:p>
            <a:r>
              <a:rPr lang="en-US" sz="2000" i="1" dirty="0">
                <a:latin typeface="Cambria" panose="02040503050406030204" pitchFamily="18" charset="0"/>
              </a:rPr>
              <a:t>P</a:t>
            </a:r>
            <a:r>
              <a:rPr lang="en-US" sz="2000" i="1" baseline="-25000" dirty="0">
                <a:latin typeface="Cambria" panose="02040503050406030204" pitchFamily="18" charset="0"/>
              </a:rPr>
              <a:t>TV</a:t>
            </a:r>
            <a:r>
              <a:rPr lang="en-US" sz="2000" i="1" dirty="0">
                <a:latin typeface="Cambria" panose="02040503050406030204" pitchFamily="18" charset="0"/>
              </a:rPr>
              <a:t>/ P</a:t>
            </a:r>
            <a:r>
              <a:rPr lang="en-US" sz="2000" i="1" baseline="-25000" dirty="0">
                <a:latin typeface="Cambria" panose="02040503050406030204" pitchFamily="18" charset="0"/>
              </a:rPr>
              <a:t> C </a:t>
            </a:r>
            <a:r>
              <a:rPr lang="en-US" sz="2000" i="1" dirty="0">
                <a:latin typeface="Cambria" panose="02040503050406030204" pitchFamily="18" charset="0"/>
              </a:rPr>
              <a:t> </a:t>
            </a:r>
            <a:r>
              <a:rPr lang="en-US" sz="2000" dirty="0">
                <a:latin typeface="Cambria" panose="02040503050406030204" pitchFamily="18" charset="0"/>
              </a:rPr>
              <a:t>= 3/2 = </a:t>
            </a:r>
            <a:r>
              <a:rPr lang="en-US" sz="2000" i="1" dirty="0">
                <a:latin typeface="Cambria" panose="02040503050406030204" pitchFamily="18" charset="0"/>
              </a:rPr>
              <a:t>MPL</a:t>
            </a:r>
            <a:r>
              <a:rPr lang="en-US" sz="2000" i="1" baseline="-25000" dirty="0">
                <a:latin typeface="Cambria" panose="02040503050406030204" pitchFamily="18" charset="0"/>
              </a:rPr>
              <a:t> C</a:t>
            </a:r>
            <a:r>
              <a:rPr lang="en-US" sz="2000" i="1" dirty="0">
                <a:latin typeface="Cambria" panose="02040503050406030204" pitchFamily="18" charset="0"/>
              </a:rPr>
              <a:t> / MPL</a:t>
            </a:r>
            <a:r>
              <a:rPr lang="en-US" sz="2000" i="1" baseline="-25000" dirty="0">
                <a:latin typeface="Cambria" panose="02040503050406030204" pitchFamily="18" charset="0"/>
              </a:rPr>
              <a:t>TV</a:t>
            </a:r>
            <a:r>
              <a:rPr lang="en-US" sz="2000" dirty="0">
                <a:latin typeface="Cambria" panose="02040503050406030204" pitchFamily="18" charset="0"/>
              </a:rPr>
              <a:t> </a:t>
            </a:r>
            <a:endParaRPr lang="it-IT" sz="2000" dirty="0">
              <a:latin typeface="Cambria" panose="02040503050406030204" pitchFamily="18" charset="0"/>
            </a:endParaRPr>
          </a:p>
          <a:p>
            <a:endParaRPr lang="it-IT" sz="1400" dirty="0"/>
          </a:p>
          <a:p>
            <a:endParaRPr lang="it-IT" sz="1800" dirty="0"/>
          </a:p>
          <a:p>
            <a:endParaRPr lang="it-I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485" y="1825625"/>
            <a:ext cx="7472415" cy="173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871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lstStyle/>
          <a:p>
            <a:r>
              <a:rPr lang="en-US" b="1" dirty="0">
                <a:latin typeface="Cambria" panose="02040503050406030204" pitchFamily="18" charset="0"/>
              </a:rPr>
              <a:t>a. </a:t>
            </a:r>
            <a:r>
              <a:rPr lang="en-US" dirty="0">
                <a:latin typeface="Cambria" panose="02040503050406030204" pitchFamily="18" charset="0"/>
              </a:rPr>
              <a:t>What is the marginal product of labor for televisions and cars in the Home country? What is the no-trade relative price of televisions at Home?</a:t>
            </a:r>
            <a:endParaRPr lang="it-IT" dirty="0">
              <a:latin typeface="Cambria" panose="02040503050406030204" pitchFamily="18" charset="0"/>
            </a:endParaRPr>
          </a:p>
          <a:p>
            <a:pPr marL="0" indent="0">
              <a:buNone/>
            </a:pPr>
            <a:endParaRPr lang="it-IT" dirty="0">
              <a:latin typeface="Cambria" panose="02040503050406030204" pitchFamily="18" charset="0"/>
            </a:endParaRPr>
          </a:p>
          <a:p>
            <a:r>
              <a:rPr lang="en-US" b="1" dirty="0">
                <a:solidFill>
                  <a:schemeClr val="accent1"/>
                </a:solidFill>
                <a:latin typeface="Cambria" panose="02040503050406030204" pitchFamily="18" charset="0"/>
              </a:rPr>
              <a:t>Answer:  </a:t>
            </a:r>
            <a:r>
              <a:rPr lang="en-US" i="1" dirty="0">
                <a:solidFill>
                  <a:schemeClr val="accent1"/>
                </a:solidFill>
                <a:latin typeface="Cambria" panose="02040503050406030204" pitchFamily="18" charset="0"/>
              </a:rPr>
              <a:t>MPL</a:t>
            </a:r>
            <a:r>
              <a:rPr lang="en-US" i="1" baseline="-25000" dirty="0">
                <a:solidFill>
                  <a:schemeClr val="accent1"/>
                </a:solidFill>
                <a:latin typeface="Cambria" panose="02040503050406030204" pitchFamily="18" charset="0"/>
              </a:rPr>
              <a:t>C </a:t>
            </a:r>
            <a:r>
              <a:rPr lang="en-US" i="1" dirty="0">
                <a:solidFill>
                  <a:schemeClr val="accent1"/>
                </a:solidFill>
                <a:latin typeface="Cambria" panose="02040503050406030204" pitchFamily="18" charset="0"/>
              </a:rPr>
              <a:t>=</a:t>
            </a:r>
            <a:r>
              <a:rPr lang="en-US" dirty="0">
                <a:solidFill>
                  <a:schemeClr val="accent1"/>
                </a:solidFill>
                <a:latin typeface="Cambria" panose="02040503050406030204" pitchFamily="18" charset="0"/>
              </a:rPr>
              <a:t>3, </a:t>
            </a:r>
            <a:r>
              <a:rPr lang="en-US" i="1" dirty="0">
                <a:solidFill>
                  <a:schemeClr val="accent1"/>
                </a:solidFill>
                <a:latin typeface="Cambria" panose="02040503050406030204" pitchFamily="18" charset="0"/>
              </a:rPr>
              <a:t>MPL</a:t>
            </a:r>
            <a:r>
              <a:rPr lang="en-US" i="1" baseline="-25000" dirty="0">
                <a:solidFill>
                  <a:schemeClr val="accent1"/>
                </a:solidFill>
                <a:latin typeface="Cambria" panose="02040503050406030204" pitchFamily="18" charset="0"/>
              </a:rPr>
              <a:t>TV</a:t>
            </a:r>
            <a:r>
              <a:rPr lang="en-US" i="1" dirty="0">
                <a:solidFill>
                  <a:schemeClr val="accent1"/>
                </a:solidFill>
                <a:latin typeface="Cambria" panose="02040503050406030204" pitchFamily="18" charset="0"/>
              </a:rPr>
              <a:t> </a:t>
            </a:r>
            <a:r>
              <a:rPr lang="en-US" dirty="0">
                <a:solidFill>
                  <a:schemeClr val="accent1"/>
                </a:solidFill>
                <a:latin typeface="Cambria" panose="02040503050406030204" pitchFamily="18" charset="0"/>
              </a:rPr>
              <a:t> =2, and </a:t>
            </a:r>
            <a:r>
              <a:rPr lang="en-US" i="1" dirty="0">
                <a:solidFill>
                  <a:schemeClr val="accent1"/>
                </a:solidFill>
                <a:latin typeface="Cambria" panose="02040503050406030204" pitchFamily="18" charset="0"/>
              </a:rPr>
              <a:t>P</a:t>
            </a:r>
            <a:r>
              <a:rPr lang="en-US" i="1" baseline="-25000" dirty="0">
                <a:solidFill>
                  <a:schemeClr val="accent1"/>
                </a:solidFill>
                <a:latin typeface="Cambria" panose="02040503050406030204" pitchFamily="18" charset="0"/>
              </a:rPr>
              <a:t>TV</a:t>
            </a:r>
            <a:r>
              <a:rPr lang="en-US" i="1" dirty="0">
                <a:solidFill>
                  <a:schemeClr val="accent1"/>
                </a:solidFill>
                <a:latin typeface="Cambria" panose="02040503050406030204" pitchFamily="18" charset="0"/>
              </a:rPr>
              <a:t>/ P</a:t>
            </a:r>
            <a:r>
              <a:rPr lang="en-US" i="1" baseline="-25000" dirty="0">
                <a:solidFill>
                  <a:schemeClr val="accent1"/>
                </a:solidFill>
                <a:latin typeface="Cambria" panose="02040503050406030204" pitchFamily="18" charset="0"/>
              </a:rPr>
              <a:t> C </a:t>
            </a:r>
            <a:r>
              <a:rPr lang="en-US" i="1" dirty="0">
                <a:solidFill>
                  <a:schemeClr val="accent1"/>
                </a:solidFill>
                <a:latin typeface="Cambria" panose="02040503050406030204" pitchFamily="18" charset="0"/>
              </a:rPr>
              <a:t> </a:t>
            </a:r>
            <a:r>
              <a:rPr lang="en-US" dirty="0">
                <a:solidFill>
                  <a:schemeClr val="accent1"/>
                </a:solidFill>
                <a:latin typeface="Cambria" panose="02040503050406030204" pitchFamily="18" charset="0"/>
              </a:rPr>
              <a:t>= </a:t>
            </a:r>
            <a:r>
              <a:rPr lang="en-US" i="1" dirty="0">
                <a:solidFill>
                  <a:schemeClr val="accent1"/>
                </a:solidFill>
                <a:latin typeface="Cambria" panose="02040503050406030204" pitchFamily="18" charset="0"/>
              </a:rPr>
              <a:t>MPL</a:t>
            </a:r>
            <a:r>
              <a:rPr lang="en-US" i="1" baseline="-25000" dirty="0">
                <a:solidFill>
                  <a:schemeClr val="accent1"/>
                </a:solidFill>
                <a:latin typeface="Cambria" panose="02040503050406030204" pitchFamily="18" charset="0"/>
              </a:rPr>
              <a:t> C</a:t>
            </a:r>
            <a:r>
              <a:rPr lang="en-US" i="1" dirty="0">
                <a:solidFill>
                  <a:schemeClr val="accent1"/>
                </a:solidFill>
                <a:latin typeface="Cambria" panose="02040503050406030204" pitchFamily="18" charset="0"/>
              </a:rPr>
              <a:t> / MPL</a:t>
            </a:r>
            <a:r>
              <a:rPr lang="en-US" i="1" baseline="-25000" dirty="0">
                <a:solidFill>
                  <a:schemeClr val="accent1"/>
                </a:solidFill>
                <a:latin typeface="Cambria" panose="02040503050406030204" pitchFamily="18" charset="0"/>
              </a:rPr>
              <a:t>TV</a:t>
            </a:r>
            <a:r>
              <a:rPr lang="en-US" dirty="0">
                <a:solidFill>
                  <a:schemeClr val="accent1"/>
                </a:solidFill>
                <a:latin typeface="Cambria" panose="02040503050406030204" pitchFamily="18" charset="0"/>
              </a:rPr>
              <a:t> =3/2</a:t>
            </a:r>
            <a:endParaRPr lang="it-IT" dirty="0">
              <a:solidFill>
                <a:schemeClr val="accent1"/>
              </a:solidFill>
              <a:latin typeface="Cambria" panose="02040503050406030204" pitchFamily="18" charset="0"/>
            </a:endParaRPr>
          </a:p>
          <a:p>
            <a:endParaRPr lang="it-IT" dirty="0"/>
          </a:p>
        </p:txBody>
      </p:sp>
    </p:spTree>
    <p:extLst>
      <p:ext uri="{BB962C8B-B14F-4D97-AF65-F5344CB8AC3E}">
        <p14:creationId xmlns:p14="http://schemas.microsoft.com/office/powerpoint/2010/main" val="817116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lstStyle/>
          <a:p>
            <a:r>
              <a:rPr lang="en-US" b="1" dirty="0">
                <a:latin typeface="Cambria" panose="02040503050406030204" pitchFamily="18" charset="0"/>
              </a:rPr>
              <a:t>b. </a:t>
            </a:r>
            <a:r>
              <a:rPr lang="en-US" dirty="0">
                <a:latin typeface="Cambria" panose="02040503050406030204" pitchFamily="18" charset="0"/>
              </a:rPr>
              <a:t>What is the marginal product of labor for televisions and cars in Foreign? What is the no-trade relative price of televisions in Foreign?</a:t>
            </a:r>
            <a:endParaRPr lang="it-IT" dirty="0">
              <a:latin typeface="Cambria" panose="02040503050406030204" pitchFamily="18" charset="0"/>
            </a:endParaRPr>
          </a:p>
          <a:p>
            <a:endParaRPr lang="it-IT" dirty="0">
              <a:latin typeface="Cambria" panose="02040503050406030204" pitchFamily="18" charset="0"/>
            </a:endParaRPr>
          </a:p>
          <a:p>
            <a:endParaRPr lang="it-IT" dirty="0"/>
          </a:p>
        </p:txBody>
      </p:sp>
    </p:spTree>
    <p:extLst>
      <p:ext uri="{BB962C8B-B14F-4D97-AF65-F5344CB8AC3E}">
        <p14:creationId xmlns:p14="http://schemas.microsoft.com/office/powerpoint/2010/main" val="1312104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14:m>
                  <m:oMath xmlns:m="http://schemas.openxmlformats.org/officeDocument/2006/math">
                    <m:sSubSup>
                      <m:sSubSupPr>
                        <m:ctrlPr>
                          <a:rPr lang="it-IT" i="1" smtClean="0">
                            <a:latin typeface="Cambria Math" panose="02040503050406030204" pitchFamily="18" charset="0"/>
                          </a:rPr>
                        </m:ctrlPr>
                      </m:sSubSupPr>
                      <m:e>
                        <m:r>
                          <a:rPr lang="it-IT" i="1">
                            <a:latin typeface="Cambria Math" panose="02040503050406030204" pitchFamily="18" charset="0"/>
                          </a:rPr>
                          <m:t>𝑊</m:t>
                        </m:r>
                      </m:e>
                      <m:sub>
                        <m:r>
                          <a:rPr lang="it-IT" i="1">
                            <a:latin typeface="Cambria Math" panose="02040503050406030204" pitchFamily="18" charset="0"/>
                          </a:rPr>
                          <m:t>𝑡𝑣</m:t>
                        </m:r>
                      </m:sub>
                      <m:sup>
                        <m:r>
                          <a:rPr lang="it-IT" i="1">
                            <a:latin typeface="Cambria Math" panose="02040503050406030204" pitchFamily="18" charset="0"/>
                          </a:rPr>
                          <m:t>∗</m:t>
                        </m:r>
                      </m:sup>
                    </m:sSubSup>
                  </m:oMath>
                </a14:m>
                <a:r>
                  <a:rPr lang="it-IT" dirty="0"/>
                  <a:t>=  </a:t>
                </a:r>
                <a:r>
                  <a:rPr lang="en-US" i="1" dirty="0"/>
                  <a:t>MPL*</a:t>
                </a:r>
                <a:r>
                  <a:rPr lang="en-US" i="1" baseline="-25000" dirty="0"/>
                  <a:t>TV </a:t>
                </a:r>
                <a:r>
                  <a:rPr lang="it-IT" dirty="0"/>
                  <a:t>⋅ </a:t>
                </a:r>
                <a:r>
                  <a:rPr lang="en-US" i="1" dirty="0"/>
                  <a:t>P*</a:t>
                </a:r>
                <a:r>
                  <a:rPr lang="en-US" i="1" baseline="-25000" dirty="0"/>
                  <a:t>TV</a:t>
                </a:r>
              </a:p>
              <a:p>
                <a:r>
                  <a:rPr lang="en-US" i="1" dirty="0"/>
                  <a:t>6 = MPL*</a:t>
                </a:r>
                <a:r>
                  <a:rPr lang="en-US" i="1" baseline="-25000" dirty="0"/>
                  <a:t>TV </a:t>
                </a:r>
                <a:r>
                  <a:rPr lang="it-IT" dirty="0"/>
                  <a:t>⋅ 3</a:t>
                </a:r>
              </a:p>
              <a:p>
                <a:r>
                  <a:rPr lang="en-US" i="1" dirty="0"/>
                  <a:t>MPL*</a:t>
                </a:r>
                <a:r>
                  <a:rPr lang="en-US" i="1" baseline="-25000" dirty="0"/>
                  <a:t>TV </a:t>
                </a:r>
                <a:r>
                  <a:rPr lang="en-US" i="1" dirty="0"/>
                  <a:t>= 2</a:t>
                </a:r>
                <a:endParaRPr lang="it-IT" dirty="0"/>
              </a:p>
              <a:p>
                <a:endParaRPr lang="it-IT" i="1" dirty="0"/>
              </a:p>
              <a:p>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𝑊</m:t>
                        </m:r>
                      </m:e>
                      <m:sub>
                        <m:r>
                          <a:rPr lang="it-IT" i="1">
                            <a:latin typeface="Cambria Math" panose="02040503050406030204" pitchFamily="18" charset="0"/>
                          </a:rPr>
                          <m:t>𝐶</m:t>
                        </m:r>
                      </m:sub>
                      <m:sup>
                        <m:r>
                          <a:rPr lang="it-IT" i="1">
                            <a:latin typeface="Cambria Math" panose="02040503050406030204" pitchFamily="18" charset="0"/>
                          </a:rPr>
                          <m:t>∗</m:t>
                        </m:r>
                      </m:sup>
                    </m:sSubSup>
                    <m:r>
                      <a:rPr lang="it-IT" b="0" i="1" smtClean="0">
                        <a:latin typeface="Cambria Math" panose="02040503050406030204" pitchFamily="18" charset="0"/>
                      </a:rPr>
                      <m:t>=</m:t>
                    </m:r>
                    <m:r>
                      <m:rPr>
                        <m:nor/>
                      </m:rPr>
                      <a:rPr lang="en-US" i="1" dirty="0"/>
                      <m:t>MPL</m:t>
                    </m:r>
                    <m:r>
                      <m:rPr>
                        <m:nor/>
                      </m:rPr>
                      <a:rPr lang="en-US" i="1" dirty="0"/>
                      <m:t>∗</m:t>
                    </m:r>
                    <m:r>
                      <m:rPr>
                        <m:nor/>
                      </m:rPr>
                      <a:rPr lang="en-US" i="1" baseline="-25000" dirty="0"/>
                      <m:t>C</m:t>
                    </m:r>
                  </m:oMath>
                </a14:m>
                <a:r>
                  <a:rPr lang="it-IT" dirty="0"/>
                  <a:t> ⋅ </a:t>
                </a:r>
                <a:r>
                  <a:rPr lang="en-US" i="1" dirty="0"/>
                  <a:t>P*</a:t>
                </a:r>
                <a:r>
                  <a:rPr lang="en-US" i="1" baseline="-25000" dirty="0"/>
                  <a:t>C </a:t>
                </a:r>
              </a:p>
              <a:p>
                <a:r>
                  <a:rPr lang="en-US" i="1" dirty="0"/>
                  <a:t>6 = 1</a:t>
                </a:r>
                <a:r>
                  <a:rPr lang="it-IT" dirty="0"/>
                  <a:t> ⋅ </a:t>
                </a:r>
                <a:r>
                  <a:rPr lang="en-US" i="1" dirty="0"/>
                  <a:t>P*</a:t>
                </a:r>
                <a:r>
                  <a:rPr lang="en-US" i="1" baseline="-25000" dirty="0"/>
                  <a:t> C </a:t>
                </a:r>
              </a:p>
              <a:p>
                <a:r>
                  <a:rPr lang="en-US" i="1" dirty="0"/>
                  <a:t>P*</a:t>
                </a:r>
                <a:r>
                  <a:rPr lang="en-US" i="1" baseline="-25000" dirty="0"/>
                  <a:t>C </a:t>
                </a:r>
                <a:r>
                  <a:rPr lang="en-US" i="1" dirty="0"/>
                  <a:t>=6</a:t>
                </a:r>
              </a:p>
              <a:p>
                <a:endParaRPr lang="it-IT" dirty="0"/>
              </a:p>
              <a:p>
                <a:r>
                  <a:rPr lang="en-US" i="1" dirty="0"/>
                  <a:t>P*</a:t>
                </a:r>
                <a:r>
                  <a:rPr lang="en-US" i="1" baseline="-25000" dirty="0"/>
                  <a:t>TV</a:t>
                </a:r>
                <a:r>
                  <a:rPr lang="en-US" i="1" dirty="0"/>
                  <a:t>/ P*</a:t>
                </a:r>
                <a:r>
                  <a:rPr lang="en-US" i="1" baseline="-25000" dirty="0"/>
                  <a:t> C </a:t>
                </a:r>
                <a:r>
                  <a:rPr lang="en-US" i="1" dirty="0"/>
                  <a:t> </a:t>
                </a:r>
                <a:r>
                  <a:rPr lang="en-US" dirty="0"/>
                  <a:t>= </a:t>
                </a:r>
                <a:r>
                  <a:rPr lang="en-US" i="1" dirty="0"/>
                  <a:t>MPL*</a:t>
                </a:r>
                <a:r>
                  <a:rPr lang="en-US" i="1" baseline="-25000" dirty="0"/>
                  <a:t> C</a:t>
                </a:r>
                <a:r>
                  <a:rPr lang="en-US" i="1" dirty="0"/>
                  <a:t> / MPL*</a:t>
                </a:r>
                <a:r>
                  <a:rPr lang="en-US" i="1" baseline="-25000" dirty="0"/>
                  <a:t>TV</a:t>
                </a:r>
                <a:r>
                  <a:rPr lang="en-US" dirty="0"/>
                  <a:t> =1/2</a:t>
                </a:r>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3501" b="-280"/>
                </a:stretch>
              </a:blipFill>
            </p:spPr>
            <p:txBody>
              <a:bodyPr/>
              <a:lstStyle/>
              <a:p>
                <a:r>
                  <a:rPr lang="it-IT">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575" y="1825625"/>
            <a:ext cx="6891225" cy="159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636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lstStyle/>
          <a:p>
            <a:r>
              <a:rPr lang="en-US" b="1" dirty="0">
                <a:latin typeface="Cambria" panose="02040503050406030204" pitchFamily="18" charset="0"/>
              </a:rPr>
              <a:t>b. </a:t>
            </a:r>
            <a:r>
              <a:rPr lang="en-US" dirty="0">
                <a:latin typeface="Cambria" panose="02040503050406030204" pitchFamily="18" charset="0"/>
              </a:rPr>
              <a:t>What is the marginal product of labor for televisions and cars in Foreign? What is the no-trade relative price of televisions in Foreign?</a:t>
            </a:r>
            <a:endParaRPr lang="it-IT" dirty="0">
              <a:latin typeface="Cambria" panose="02040503050406030204" pitchFamily="18" charset="0"/>
            </a:endParaRPr>
          </a:p>
          <a:p>
            <a:endParaRPr lang="it-IT" dirty="0">
              <a:latin typeface="Cambria" panose="02040503050406030204" pitchFamily="18" charset="0"/>
            </a:endParaRPr>
          </a:p>
          <a:p>
            <a:r>
              <a:rPr lang="en-US" b="1" dirty="0">
                <a:solidFill>
                  <a:schemeClr val="accent1"/>
                </a:solidFill>
                <a:latin typeface="Cambria" panose="02040503050406030204" pitchFamily="18" charset="0"/>
              </a:rPr>
              <a:t>Answer: </a:t>
            </a:r>
            <a:r>
              <a:rPr lang="en-US" i="1" dirty="0">
                <a:solidFill>
                  <a:schemeClr val="accent1"/>
                </a:solidFill>
                <a:latin typeface="Cambria" panose="02040503050406030204" pitchFamily="18" charset="0"/>
              </a:rPr>
              <a:t>MPL*</a:t>
            </a:r>
            <a:r>
              <a:rPr lang="en-US" i="1" baseline="-25000" dirty="0">
                <a:solidFill>
                  <a:schemeClr val="accent1"/>
                </a:solidFill>
                <a:latin typeface="Cambria" panose="02040503050406030204" pitchFamily="18" charset="0"/>
              </a:rPr>
              <a:t>C </a:t>
            </a:r>
            <a:r>
              <a:rPr lang="en-US" i="1" dirty="0">
                <a:solidFill>
                  <a:schemeClr val="accent1"/>
                </a:solidFill>
                <a:latin typeface="Cambria" panose="02040503050406030204" pitchFamily="18" charset="0"/>
              </a:rPr>
              <a:t>=</a:t>
            </a:r>
            <a:r>
              <a:rPr lang="en-US" dirty="0">
                <a:solidFill>
                  <a:schemeClr val="accent1"/>
                </a:solidFill>
                <a:latin typeface="Cambria" panose="02040503050406030204" pitchFamily="18" charset="0"/>
              </a:rPr>
              <a:t>3,  </a:t>
            </a:r>
            <a:r>
              <a:rPr lang="en-US" i="1" dirty="0">
                <a:solidFill>
                  <a:schemeClr val="accent1"/>
                </a:solidFill>
                <a:latin typeface="Cambria" panose="02040503050406030204" pitchFamily="18" charset="0"/>
              </a:rPr>
              <a:t>MPL*</a:t>
            </a:r>
            <a:r>
              <a:rPr lang="en-US" i="1" baseline="-25000" dirty="0">
                <a:solidFill>
                  <a:schemeClr val="accent1"/>
                </a:solidFill>
                <a:latin typeface="Cambria" panose="02040503050406030204" pitchFamily="18" charset="0"/>
              </a:rPr>
              <a:t>TV</a:t>
            </a:r>
            <a:r>
              <a:rPr lang="en-US" i="1" dirty="0">
                <a:solidFill>
                  <a:schemeClr val="accent1"/>
                </a:solidFill>
                <a:latin typeface="Cambria" panose="02040503050406030204" pitchFamily="18" charset="0"/>
              </a:rPr>
              <a:t> </a:t>
            </a:r>
            <a:r>
              <a:rPr lang="en-US" dirty="0">
                <a:solidFill>
                  <a:schemeClr val="accent1"/>
                </a:solidFill>
                <a:latin typeface="Cambria" panose="02040503050406030204" pitchFamily="18" charset="0"/>
              </a:rPr>
              <a:t> =2, and </a:t>
            </a:r>
            <a:r>
              <a:rPr lang="en-US" i="1" dirty="0">
                <a:solidFill>
                  <a:schemeClr val="accent1"/>
                </a:solidFill>
                <a:latin typeface="Cambria" panose="02040503050406030204" pitchFamily="18" charset="0"/>
              </a:rPr>
              <a:t>P*</a:t>
            </a:r>
            <a:r>
              <a:rPr lang="en-US" i="1" baseline="-25000" dirty="0">
                <a:solidFill>
                  <a:schemeClr val="accent1"/>
                </a:solidFill>
                <a:latin typeface="Cambria" panose="02040503050406030204" pitchFamily="18" charset="0"/>
              </a:rPr>
              <a:t>TV</a:t>
            </a:r>
            <a:r>
              <a:rPr lang="en-US" i="1" dirty="0">
                <a:solidFill>
                  <a:schemeClr val="accent1"/>
                </a:solidFill>
                <a:latin typeface="Cambria" panose="02040503050406030204" pitchFamily="18" charset="0"/>
              </a:rPr>
              <a:t>/ P*</a:t>
            </a:r>
            <a:r>
              <a:rPr lang="en-US" i="1" baseline="-25000" dirty="0">
                <a:solidFill>
                  <a:schemeClr val="accent1"/>
                </a:solidFill>
                <a:latin typeface="Cambria" panose="02040503050406030204" pitchFamily="18" charset="0"/>
              </a:rPr>
              <a:t> C </a:t>
            </a:r>
            <a:r>
              <a:rPr lang="en-US" i="1" dirty="0">
                <a:solidFill>
                  <a:schemeClr val="accent1"/>
                </a:solidFill>
                <a:latin typeface="Cambria" panose="02040503050406030204" pitchFamily="18" charset="0"/>
              </a:rPr>
              <a:t> </a:t>
            </a:r>
            <a:r>
              <a:rPr lang="en-US" dirty="0">
                <a:solidFill>
                  <a:schemeClr val="accent1"/>
                </a:solidFill>
                <a:latin typeface="Cambria" panose="02040503050406030204" pitchFamily="18" charset="0"/>
              </a:rPr>
              <a:t>= </a:t>
            </a:r>
            <a:r>
              <a:rPr lang="en-US" i="1" dirty="0">
                <a:solidFill>
                  <a:schemeClr val="accent1"/>
                </a:solidFill>
                <a:latin typeface="Cambria" panose="02040503050406030204" pitchFamily="18" charset="0"/>
              </a:rPr>
              <a:t>MPL*</a:t>
            </a:r>
            <a:r>
              <a:rPr lang="en-US" i="1" baseline="-25000" dirty="0">
                <a:solidFill>
                  <a:schemeClr val="accent1"/>
                </a:solidFill>
                <a:latin typeface="Cambria" panose="02040503050406030204" pitchFamily="18" charset="0"/>
              </a:rPr>
              <a:t> C</a:t>
            </a:r>
            <a:r>
              <a:rPr lang="en-US" i="1" dirty="0">
                <a:solidFill>
                  <a:schemeClr val="accent1"/>
                </a:solidFill>
                <a:latin typeface="Cambria" panose="02040503050406030204" pitchFamily="18" charset="0"/>
              </a:rPr>
              <a:t> / MPL*</a:t>
            </a:r>
            <a:r>
              <a:rPr lang="en-US" i="1" baseline="-25000" dirty="0">
                <a:solidFill>
                  <a:schemeClr val="accent1"/>
                </a:solidFill>
                <a:latin typeface="Cambria" panose="02040503050406030204" pitchFamily="18" charset="0"/>
              </a:rPr>
              <a:t>TV</a:t>
            </a:r>
            <a:r>
              <a:rPr lang="en-US" dirty="0">
                <a:solidFill>
                  <a:schemeClr val="accent1"/>
                </a:solidFill>
                <a:latin typeface="Cambria" panose="02040503050406030204" pitchFamily="18" charset="0"/>
              </a:rPr>
              <a:t> =1/2</a:t>
            </a:r>
            <a:endParaRPr lang="it-IT" dirty="0">
              <a:solidFill>
                <a:schemeClr val="accent1"/>
              </a:solidFill>
              <a:latin typeface="Cambria" panose="02040503050406030204" pitchFamily="18" charset="0"/>
            </a:endParaRPr>
          </a:p>
          <a:p>
            <a:endParaRPr lang="it-IT" dirty="0"/>
          </a:p>
        </p:txBody>
      </p:sp>
    </p:spTree>
    <p:extLst>
      <p:ext uri="{BB962C8B-B14F-4D97-AF65-F5344CB8AC3E}">
        <p14:creationId xmlns:p14="http://schemas.microsoft.com/office/powerpoint/2010/main" val="3182658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endParaRPr lang="it-IT" dirty="0"/>
          </a:p>
        </p:txBody>
      </p:sp>
      <p:sp>
        <p:nvSpPr>
          <p:cNvPr id="3" name="Segnaposto contenuto 2"/>
          <p:cNvSpPr>
            <a:spLocks noGrp="1"/>
          </p:cNvSpPr>
          <p:nvPr>
            <p:ph idx="1"/>
          </p:nvPr>
        </p:nvSpPr>
        <p:spPr/>
        <p:txBody>
          <a:bodyPr/>
          <a:lstStyle/>
          <a:p>
            <a:r>
              <a:rPr lang="it-IT" dirty="0" err="1"/>
              <a:t>Now</a:t>
            </a:r>
            <a:r>
              <a:rPr lang="it-IT" dirty="0"/>
              <a:t> </a:t>
            </a:r>
            <a:r>
              <a:rPr lang="it-IT" dirty="0" err="1"/>
              <a:t>we</a:t>
            </a:r>
            <a:r>
              <a:rPr lang="it-IT" dirty="0"/>
              <a:t> </a:t>
            </a:r>
            <a:r>
              <a:rPr lang="it-IT" dirty="0" err="1"/>
              <a:t>have</a:t>
            </a:r>
            <a:r>
              <a:rPr lang="it-IT" dirty="0"/>
              <a:t> </a:t>
            </a:r>
            <a:r>
              <a:rPr lang="it-IT" dirty="0" err="1"/>
              <a:t>all</a:t>
            </a:r>
            <a:r>
              <a:rPr lang="it-IT" dirty="0"/>
              <a:t> the information</a:t>
            </a:r>
          </a:p>
          <a:p>
            <a:endParaRPr lang="it-IT" dirty="0"/>
          </a:p>
          <a:p>
            <a:endParaRPr lang="it-IT" dirty="0"/>
          </a:p>
        </p:txBody>
      </p:sp>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3411076303"/>
                  </p:ext>
                </p:extLst>
              </p:nvPr>
            </p:nvGraphicFramePr>
            <p:xfrm>
              <a:off x="1417984" y="2531164"/>
              <a:ext cx="10151164" cy="3233532"/>
            </p:xfrm>
            <a:graphic>
              <a:graphicData uri="http://schemas.openxmlformats.org/drawingml/2006/table">
                <a:tbl>
                  <a:tblPr firstRow="1" bandRow="1">
                    <a:tableStyleId>{5C22544A-7EE6-4342-B048-85BDC9FD1C3A}</a:tableStyleId>
                  </a:tblPr>
                  <a:tblGrid>
                    <a:gridCol w="2537791">
                      <a:extLst>
                        <a:ext uri="{9D8B030D-6E8A-4147-A177-3AD203B41FA5}">
                          <a16:colId xmlns:a16="http://schemas.microsoft.com/office/drawing/2014/main" xmlns="" val="3591688179"/>
                        </a:ext>
                      </a:extLst>
                    </a:gridCol>
                    <a:gridCol w="2537791">
                      <a:extLst>
                        <a:ext uri="{9D8B030D-6E8A-4147-A177-3AD203B41FA5}">
                          <a16:colId xmlns:a16="http://schemas.microsoft.com/office/drawing/2014/main" xmlns="" val="191968925"/>
                        </a:ext>
                      </a:extLst>
                    </a:gridCol>
                    <a:gridCol w="2537791">
                      <a:extLst>
                        <a:ext uri="{9D8B030D-6E8A-4147-A177-3AD203B41FA5}">
                          <a16:colId xmlns:a16="http://schemas.microsoft.com/office/drawing/2014/main" xmlns="" val="1752942053"/>
                        </a:ext>
                      </a:extLst>
                    </a:gridCol>
                    <a:gridCol w="2537791">
                      <a:extLst>
                        <a:ext uri="{9D8B030D-6E8A-4147-A177-3AD203B41FA5}">
                          <a16:colId xmlns:a16="http://schemas.microsoft.com/office/drawing/2014/main" xmlns="" val="4042703606"/>
                        </a:ext>
                      </a:extLst>
                    </a:gridCol>
                  </a:tblGrid>
                  <a:tr h="808383">
                    <a:tc gridSpan="2">
                      <a:txBody>
                        <a:bodyPr/>
                        <a:lstStyle/>
                        <a:p>
                          <a:pPr algn="ctr"/>
                          <a:r>
                            <a:rPr lang="it-IT" dirty="0"/>
                            <a:t>HOME</a:t>
                          </a:r>
                        </a:p>
                      </a:txBody>
                      <a:tcPr/>
                    </a:tc>
                    <a:tc hMerge="1">
                      <a:txBody>
                        <a:bodyPr/>
                        <a:lstStyle/>
                        <a:p>
                          <a:endParaRPr lang="it-IT" dirty="0"/>
                        </a:p>
                      </a:txBody>
                      <a:tcPr/>
                    </a:tc>
                    <a:tc gridSpan="2">
                      <a:txBody>
                        <a:bodyPr/>
                        <a:lstStyle/>
                        <a:p>
                          <a:pPr algn="ctr"/>
                          <a:r>
                            <a:rPr lang="it-IT" dirty="0"/>
                            <a:t>FOREIGN</a:t>
                          </a:r>
                        </a:p>
                      </a:txBody>
                      <a:tcPr>
                        <a:solidFill>
                          <a:schemeClr val="accent6"/>
                        </a:solidFill>
                      </a:tcPr>
                    </a:tc>
                    <a:tc hMerge="1">
                      <a:txBody>
                        <a:bodyPr/>
                        <a:lstStyle/>
                        <a:p>
                          <a:endParaRPr lang="it-IT" dirty="0"/>
                        </a:p>
                      </a:txBody>
                      <a:tcPr/>
                    </a:tc>
                    <a:extLst>
                      <a:ext uri="{0D108BD9-81ED-4DB2-BD59-A6C34878D82A}">
                        <a16:rowId xmlns:a16="http://schemas.microsoft.com/office/drawing/2014/main" xmlns="" val="4231899905"/>
                      </a:ext>
                    </a:extLst>
                  </a:tr>
                  <a:tr h="808383">
                    <a:tc>
                      <a:txBody>
                        <a:bodyPr/>
                        <a:lstStyle/>
                        <a:p>
                          <a:pPr algn="l"/>
                          <a14:m>
                            <m:oMath xmlns:m="http://schemas.openxmlformats.org/officeDocument/2006/math">
                              <m:sSubSup>
                                <m:sSubSupPr>
                                  <m:ctrlPr>
                                    <a:rPr lang="it-IT" sz="2400" i="1" smtClean="0">
                                      <a:latin typeface="Cambria Math" panose="02040503050406030204" pitchFamily="18" charset="0"/>
                                    </a:rPr>
                                  </m:ctrlPr>
                                </m:sSubSupPr>
                                <m:e>
                                  <m:r>
                                    <a:rPr lang="it-IT" sz="2400" i="1">
                                      <a:latin typeface="Cambria Math" panose="02040503050406030204" pitchFamily="18" charset="0"/>
                                    </a:rPr>
                                    <m:t>𝑊</m:t>
                                  </m:r>
                                </m:e>
                                <m:sub>
                                  <m:r>
                                    <a:rPr lang="it-IT" sz="2400" i="1">
                                      <a:latin typeface="Cambria Math" panose="02040503050406030204" pitchFamily="18" charset="0"/>
                                    </a:rPr>
                                    <m:t>𝑡𝑣</m:t>
                                  </m:r>
                                </m:sub>
                                <m:sup>
                                  <m:r>
                                    <a:rPr lang="it-IT" sz="2400" b="0" i="1" smtClean="0">
                                      <a:latin typeface="Cambria Math" panose="02040503050406030204" pitchFamily="18" charset="0"/>
                                    </a:rPr>
                                    <m:t> </m:t>
                                  </m:r>
                                </m:sup>
                              </m:sSubSup>
                            </m:oMath>
                          </a14:m>
                          <a:r>
                            <a:rPr lang="it-IT" sz="2400" dirty="0"/>
                            <a:t>= 12</a:t>
                          </a:r>
                        </a:p>
                      </a:txBody>
                      <a:tcPr/>
                    </a:tc>
                    <a:tc>
                      <a:txBody>
                        <a:bodyPr/>
                        <a:lstStyle/>
                        <a:p>
                          <a:pPr algn="l"/>
                          <a14:m>
                            <m:oMath xmlns:m="http://schemas.openxmlformats.org/officeDocument/2006/math">
                              <m:sSubSup>
                                <m:sSubSupPr>
                                  <m:ctrlPr>
                                    <a:rPr lang="it-IT" sz="2400" i="1" smtClean="0">
                                      <a:latin typeface="Cambria Math" panose="02040503050406030204" pitchFamily="18" charset="0"/>
                                    </a:rPr>
                                  </m:ctrlPr>
                                </m:sSubSupPr>
                                <m:e>
                                  <m:r>
                                    <a:rPr lang="it-IT" sz="2400" i="1">
                                      <a:latin typeface="Cambria Math" panose="02040503050406030204" pitchFamily="18" charset="0"/>
                                    </a:rPr>
                                    <m:t>𝑊</m:t>
                                  </m:r>
                                </m:e>
                                <m:sub>
                                  <m:r>
                                    <a:rPr lang="it-IT" sz="2400" i="1">
                                      <a:latin typeface="Cambria Math" panose="02040503050406030204" pitchFamily="18" charset="0"/>
                                    </a:rPr>
                                    <m:t>𝐶</m:t>
                                  </m:r>
                                </m:sub>
                                <m:sup>
                                  <m:r>
                                    <a:rPr lang="it-IT" sz="2400" b="0" i="1" smtClean="0">
                                      <a:latin typeface="Cambria Math" panose="02040503050406030204" pitchFamily="18" charset="0"/>
                                    </a:rPr>
                                    <m:t> </m:t>
                                  </m:r>
                                </m:sup>
                              </m:sSubSup>
                              <m:r>
                                <a:rPr lang="it-IT" sz="2400" b="0" i="1" smtClean="0">
                                  <a:latin typeface="Cambria Math" panose="02040503050406030204" pitchFamily="18" charset="0"/>
                                </a:rPr>
                                <m:t>=</m:t>
                              </m:r>
                            </m:oMath>
                          </a14:m>
                          <a:r>
                            <a:rPr lang="it-IT" sz="2400" dirty="0"/>
                            <a:t>12</a:t>
                          </a:r>
                        </a:p>
                      </a:txBody>
                      <a:tcPr/>
                    </a:tc>
                    <a:tc>
                      <a:txBody>
                        <a:bodyPr/>
                        <a:lstStyle/>
                        <a:p>
                          <a:pPr algn="l"/>
                          <a14:m>
                            <m:oMath xmlns:m="http://schemas.openxmlformats.org/officeDocument/2006/math">
                              <m:sSubSup>
                                <m:sSubSupPr>
                                  <m:ctrlPr>
                                    <a:rPr lang="it-IT" sz="2400" i="1" smtClean="0">
                                      <a:latin typeface="Cambria Math" panose="02040503050406030204" pitchFamily="18" charset="0"/>
                                    </a:rPr>
                                  </m:ctrlPr>
                                </m:sSubSupPr>
                                <m:e>
                                  <m:r>
                                    <a:rPr lang="it-IT" sz="2400" i="1">
                                      <a:latin typeface="Cambria Math" panose="02040503050406030204" pitchFamily="18" charset="0"/>
                                    </a:rPr>
                                    <m:t>𝑊</m:t>
                                  </m:r>
                                </m:e>
                                <m:sub>
                                  <m:r>
                                    <a:rPr lang="it-IT" sz="2400" i="1">
                                      <a:latin typeface="Cambria Math" panose="02040503050406030204" pitchFamily="18" charset="0"/>
                                    </a:rPr>
                                    <m:t>𝑡𝑣</m:t>
                                  </m:r>
                                </m:sub>
                                <m:sup>
                                  <m:r>
                                    <a:rPr lang="it-IT" sz="2400" i="1">
                                      <a:latin typeface="Cambria Math" panose="02040503050406030204" pitchFamily="18" charset="0"/>
                                    </a:rPr>
                                    <m:t>∗</m:t>
                                  </m:r>
                                </m:sup>
                              </m:sSubSup>
                            </m:oMath>
                          </a14:m>
                          <a:r>
                            <a:rPr lang="it-IT" sz="2400" dirty="0"/>
                            <a:t>= 6</a:t>
                          </a:r>
                        </a:p>
                      </a:txBody>
                      <a:tcPr/>
                    </a:tc>
                    <a:tc>
                      <a:txBody>
                        <a:bodyPr/>
                        <a:lstStyle/>
                        <a:p>
                          <a:pPr algn="l"/>
                          <a14:m>
                            <m:oMathPara xmlns:m="http://schemas.openxmlformats.org/officeDocument/2006/math">
                              <m:oMathParaPr>
                                <m:jc m:val="left"/>
                              </m:oMathParaPr>
                              <m:oMath xmlns:m="http://schemas.openxmlformats.org/officeDocument/2006/math">
                                <m:sSubSup>
                                  <m:sSubSupPr>
                                    <m:ctrlPr>
                                      <a:rPr lang="it-IT" sz="2400" i="1" smtClean="0">
                                        <a:latin typeface="Cambria Math" panose="02040503050406030204" pitchFamily="18" charset="0"/>
                                      </a:rPr>
                                    </m:ctrlPr>
                                  </m:sSubSupPr>
                                  <m:e>
                                    <m:r>
                                      <a:rPr lang="it-IT" sz="2400" i="1">
                                        <a:latin typeface="Cambria Math" panose="02040503050406030204" pitchFamily="18" charset="0"/>
                                      </a:rPr>
                                      <m:t>𝑊</m:t>
                                    </m:r>
                                  </m:e>
                                  <m:sub>
                                    <m:r>
                                      <a:rPr lang="it-IT" sz="2400" i="1">
                                        <a:latin typeface="Cambria Math" panose="02040503050406030204" pitchFamily="18" charset="0"/>
                                      </a:rPr>
                                      <m:t>𝐶</m:t>
                                    </m:r>
                                  </m:sub>
                                  <m:sup>
                                    <m:r>
                                      <a:rPr lang="it-IT" sz="2400" i="1">
                                        <a:latin typeface="Cambria Math" panose="02040503050406030204" pitchFamily="18" charset="0"/>
                                      </a:rPr>
                                      <m:t>∗</m:t>
                                    </m:r>
                                  </m:sup>
                                </m:sSubSup>
                                <m:r>
                                  <a:rPr lang="it-IT" sz="2400" b="0" i="1" smtClean="0">
                                    <a:latin typeface="Cambria Math" panose="02040503050406030204" pitchFamily="18" charset="0"/>
                                  </a:rPr>
                                  <m:t>=6</m:t>
                                </m:r>
                              </m:oMath>
                            </m:oMathPara>
                          </a14:m>
                          <a:endParaRPr lang="it-IT" sz="2400" dirty="0"/>
                        </a:p>
                      </a:txBody>
                      <a:tcPr/>
                    </a:tc>
                    <a:extLst>
                      <a:ext uri="{0D108BD9-81ED-4DB2-BD59-A6C34878D82A}">
                        <a16:rowId xmlns:a16="http://schemas.microsoft.com/office/drawing/2014/main" xmlns="" val="2237354379"/>
                      </a:ext>
                    </a:extLst>
                  </a:tr>
                  <a:tr h="80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MPL</a:t>
                          </a:r>
                          <a:r>
                            <a:rPr lang="en-US" sz="2400" i="1" baseline="-25000" dirty="0"/>
                            <a:t>TV </a:t>
                          </a:r>
                          <a:r>
                            <a:rPr lang="it-IT" sz="2400" dirty="0"/>
                            <a:t>= 2</a:t>
                          </a:r>
                        </a:p>
                      </a:txBody>
                      <a:tcPr/>
                    </a:tc>
                    <a:tc>
                      <a:txBody>
                        <a:bodyPr/>
                        <a:lstStyle/>
                        <a:p>
                          <a:pPr algn="l"/>
                          <a14:m>
                            <m:oMath xmlns:m="http://schemas.openxmlformats.org/officeDocument/2006/math">
                              <m:r>
                                <m:rPr>
                                  <m:nor/>
                                </m:rPr>
                                <a:rPr lang="en-US" sz="2400" i="1" dirty="0" smtClean="0"/>
                                <m:t>MPL</m:t>
                              </m:r>
                              <m:r>
                                <m:rPr>
                                  <m:nor/>
                                </m:rPr>
                                <a:rPr lang="en-US" sz="2400" i="1" baseline="-25000" dirty="0" smtClean="0"/>
                                <m:t>C</m:t>
                              </m:r>
                            </m:oMath>
                          </a14:m>
                          <a:r>
                            <a:rPr lang="it-IT" sz="2400" dirty="0"/>
                            <a:t> =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MPL*</a:t>
                          </a:r>
                          <a:r>
                            <a:rPr lang="en-US" sz="2400" i="1" baseline="-25000" dirty="0"/>
                            <a:t>TV </a:t>
                          </a:r>
                          <a:r>
                            <a:rPr lang="it-IT" sz="2400" dirty="0"/>
                            <a:t>= 2</a:t>
                          </a:r>
                        </a:p>
                      </a:txBody>
                      <a:tcPr/>
                    </a:tc>
                    <a:tc>
                      <a:txBody>
                        <a:bodyPr/>
                        <a:lstStyle/>
                        <a:p>
                          <a:pPr algn="l"/>
                          <a14:m>
                            <m:oMath xmlns:m="http://schemas.openxmlformats.org/officeDocument/2006/math">
                              <m:r>
                                <m:rPr>
                                  <m:nor/>
                                </m:rPr>
                                <a:rPr lang="en-US" sz="2400" i="1" dirty="0" smtClean="0"/>
                                <m:t>MPL</m:t>
                              </m:r>
                              <m:r>
                                <m:rPr>
                                  <m:nor/>
                                </m:rPr>
                                <a:rPr lang="it-IT" sz="2400" b="0" i="1" dirty="0" smtClean="0"/>
                                <m:t>∗</m:t>
                              </m:r>
                              <m:r>
                                <m:rPr>
                                  <m:nor/>
                                </m:rPr>
                                <a:rPr lang="en-US" sz="2400" i="1" baseline="-25000" dirty="0" smtClean="0"/>
                                <m:t>C</m:t>
                              </m:r>
                            </m:oMath>
                          </a14:m>
                          <a:r>
                            <a:rPr lang="it-IT" sz="2400" dirty="0"/>
                            <a:t> = 1</a:t>
                          </a:r>
                        </a:p>
                      </a:txBody>
                      <a:tcPr/>
                    </a:tc>
                    <a:extLst>
                      <a:ext uri="{0D108BD9-81ED-4DB2-BD59-A6C34878D82A}">
                        <a16:rowId xmlns:a16="http://schemas.microsoft.com/office/drawing/2014/main" xmlns="" val="983498502"/>
                      </a:ext>
                    </a:extLst>
                  </a:tr>
                  <a:tr h="80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P</a:t>
                          </a:r>
                          <a:r>
                            <a:rPr lang="en-US" sz="2400" i="1" baseline="-25000" dirty="0"/>
                            <a:t>TV </a:t>
                          </a:r>
                          <a:r>
                            <a:rPr lang="it-IT" sz="2400" dirty="0"/>
                            <a:t>= 6</a:t>
                          </a:r>
                        </a:p>
                      </a:txBody>
                      <a:tcPr/>
                    </a:tc>
                    <a:tc>
                      <a:txBody>
                        <a:bodyPr/>
                        <a:lstStyle/>
                        <a:p>
                          <a:pPr algn="l"/>
                          <a:r>
                            <a:rPr lang="en-US" sz="2400" i="1" dirty="0"/>
                            <a:t>P</a:t>
                          </a:r>
                          <a:r>
                            <a:rPr lang="en-US" sz="2400" i="1" baseline="-25000" dirty="0"/>
                            <a:t>C  </a:t>
                          </a:r>
                          <a:r>
                            <a:rPr lang="it-IT" sz="2400"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P*</a:t>
                          </a:r>
                          <a:r>
                            <a:rPr lang="en-US" sz="2400" i="1" baseline="-25000" dirty="0"/>
                            <a:t>TV </a:t>
                          </a:r>
                          <a:r>
                            <a:rPr lang="it-IT" sz="2400" dirty="0"/>
                            <a:t>= 3</a:t>
                          </a:r>
                        </a:p>
                      </a:txBody>
                      <a:tcPr/>
                    </a:tc>
                    <a:tc>
                      <a:txBody>
                        <a:bodyPr/>
                        <a:lstStyle/>
                        <a:p>
                          <a:pPr algn="l"/>
                          <a:r>
                            <a:rPr lang="en-US" sz="2400" i="1" dirty="0"/>
                            <a:t>P*</a:t>
                          </a:r>
                          <a:r>
                            <a:rPr lang="en-US" sz="2400" i="1" baseline="-25000" dirty="0"/>
                            <a:t>C  </a:t>
                          </a:r>
                          <a:r>
                            <a:rPr lang="it-IT" sz="2400" dirty="0"/>
                            <a:t>= 6</a:t>
                          </a:r>
                        </a:p>
                      </a:txBody>
                      <a:tcPr/>
                    </a:tc>
                    <a:extLst>
                      <a:ext uri="{0D108BD9-81ED-4DB2-BD59-A6C34878D82A}">
                        <a16:rowId xmlns:a16="http://schemas.microsoft.com/office/drawing/2014/main" xmlns="" val="1469476897"/>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3411076303"/>
                  </p:ext>
                </p:extLst>
              </p:nvPr>
            </p:nvGraphicFramePr>
            <p:xfrm>
              <a:off x="1417984" y="2531164"/>
              <a:ext cx="10151164" cy="3233532"/>
            </p:xfrm>
            <a:graphic>
              <a:graphicData uri="http://schemas.openxmlformats.org/drawingml/2006/table">
                <a:tbl>
                  <a:tblPr firstRow="1" bandRow="1">
                    <a:tableStyleId>{5C22544A-7EE6-4342-B048-85BDC9FD1C3A}</a:tableStyleId>
                  </a:tblPr>
                  <a:tblGrid>
                    <a:gridCol w="2537791">
                      <a:extLst>
                        <a:ext uri="{9D8B030D-6E8A-4147-A177-3AD203B41FA5}">
                          <a16:colId xmlns:a16="http://schemas.microsoft.com/office/drawing/2014/main" val="3591688179"/>
                        </a:ext>
                      </a:extLst>
                    </a:gridCol>
                    <a:gridCol w="2537791">
                      <a:extLst>
                        <a:ext uri="{9D8B030D-6E8A-4147-A177-3AD203B41FA5}">
                          <a16:colId xmlns:a16="http://schemas.microsoft.com/office/drawing/2014/main" val="191968925"/>
                        </a:ext>
                      </a:extLst>
                    </a:gridCol>
                    <a:gridCol w="2537791">
                      <a:extLst>
                        <a:ext uri="{9D8B030D-6E8A-4147-A177-3AD203B41FA5}">
                          <a16:colId xmlns:a16="http://schemas.microsoft.com/office/drawing/2014/main" val="1752942053"/>
                        </a:ext>
                      </a:extLst>
                    </a:gridCol>
                    <a:gridCol w="2537791">
                      <a:extLst>
                        <a:ext uri="{9D8B030D-6E8A-4147-A177-3AD203B41FA5}">
                          <a16:colId xmlns:a16="http://schemas.microsoft.com/office/drawing/2014/main" val="4042703606"/>
                        </a:ext>
                      </a:extLst>
                    </a:gridCol>
                  </a:tblGrid>
                  <a:tr h="808383">
                    <a:tc gridSpan="2">
                      <a:txBody>
                        <a:bodyPr/>
                        <a:lstStyle/>
                        <a:p>
                          <a:pPr algn="ctr"/>
                          <a:r>
                            <a:rPr lang="it-IT" dirty="0"/>
                            <a:t>HOME</a:t>
                          </a:r>
                        </a:p>
                      </a:txBody>
                      <a:tcPr/>
                    </a:tc>
                    <a:tc hMerge="1">
                      <a:txBody>
                        <a:bodyPr/>
                        <a:lstStyle/>
                        <a:p>
                          <a:endParaRPr lang="it-IT" dirty="0"/>
                        </a:p>
                      </a:txBody>
                      <a:tcPr/>
                    </a:tc>
                    <a:tc gridSpan="2">
                      <a:txBody>
                        <a:bodyPr/>
                        <a:lstStyle/>
                        <a:p>
                          <a:pPr algn="ctr"/>
                          <a:r>
                            <a:rPr lang="it-IT" dirty="0"/>
                            <a:t>FOREIGN</a:t>
                          </a:r>
                        </a:p>
                      </a:txBody>
                      <a:tcPr>
                        <a:solidFill>
                          <a:schemeClr val="accent6"/>
                        </a:solidFill>
                      </a:tcPr>
                    </a:tc>
                    <a:tc hMerge="1">
                      <a:txBody>
                        <a:bodyPr/>
                        <a:lstStyle/>
                        <a:p>
                          <a:endParaRPr lang="it-IT" dirty="0"/>
                        </a:p>
                      </a:txBody>
                      <a:tcPr/>
                    </a:tc>
                    <a:extLst>
                      <a:ext uri="{0D108BD9-81ED-4DB2-BD59-A6C34878D82A}">
                        <a16:rowId xmlns:a16="http://schemas.microsoft.com/office/drawing/2014/main" val="4231899905"/>
                      </a:ext>
                    </a:extLst>
                  </a:tr>
                  <a:tr h="808383">
                    <a:tc>
                      <a:txBody>
                        <a:bodyPr/>
                        <a:lstStyle/>
                        <a:p>
                          <a:endParaRPr lang="it-IT"/>
                        </a:p>
                      </a:txBody>
                      <a:tcPr>
                        <a:blipFill>
                          <a:blip r:embed="rId2"/>
                          <a:stretch>
                            <a:fillRect l="-240" t="-103759" r="-300480" b="-200752"/>
                          </a:stretch>
                        </a:blipFill>
                      </a:tcPr>
                    </a:tc>
                    <a:tc>
                      <a:txBody>
                        <a:bodyPr/>
                        <a:lstStyle/>
                        <a:p>
                          <a:endParaRPr lang="it-IT"/>
                        </a:p>
                      </a:txBody>
                      <a:tcPr>
                        <a:blipFill>
                          <a:blip r:embed="rId2"/>
                          <a:stretch>
                            <a:fillRect l="-100481" t="-103759" r="-201202" b="-200752"/>
                          </a:stretch>
                        </a:blipFill>
                      </a:tcPr>
                    </a:tc>
                    <a:tc>
                      <a:txBody>
                        <a:bodyPr/>
                        <a:lstStyle/>
                        <a:p>
                          <a:endParaRPr lang="it-IT"/>
                        </a:p>
                      </a:txBody>
                      <a:tcPr>
                        <a:blipFill>
                          <a:blip r:embed="rId2"/>
                          <a:stretch>
                            <a:fillRect l="-200000" t="-103759" r="-100719" b="-200752"/>
                          </a:stretch>
                        </a:blipFill>
                      </a:tcPr>
                    </a:tc>
                    <a:tc>
                      <a:txBody>
                        <a:bodyPr/>
                        <a:lstStyle/>
                        <a:p>
                          <a:endParaRPr lang="it-IT"/>
                        </a:p>
                      </a:txBody>
                      <a:tcPr>
                        <a:blipFill>
                          <a:blip r:embed="rId2"/>
                          <a:stretch>
                            <a:fillRect l="-300721" t="-103759" r="-962" b="-200752"/>
                          </a:stretch>
                        </a:blipFill>
                      </a:tcPr>
                    </a:tc>
                    <a:extLst>
                      <a:ext uri="{0D108BD9-81ED-4DB2-BD59-A6C34878D82A}">
                        <a16:rowId xmlns:a16="http://schemas.microsoft.com/office/drawing/2014/main" val="2237354379"/>
                      </a:ext>
                    </a:extLst>
                  </a:tr>
                  <a:tr h="80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MPL</a:t>
                          </a:r>
                          <a:r>
                            <a:rPr lang="en-US" sz="2400" i="1" baseline="-25000" dirty="0"/>
                            <a:t>TV </a:t>
                          </a:r>
                          <a:r>
                            <a:rPr lang="it-IT" sz="2400" dirty="0"/>
                            <a:t>= 2</a:t>
                          </a:r>
                        </a:p>
                      </a:txBody>
                      <a:tcPr/>
                    </a:tc>
                    <a:tc>
                      <a:txBody>
                        <a:bodyPr/>
                        <a:lstStyle/>
                        <a:p>
                          <a:endParaRPr lang="it-IT"/>
                        </a:p>
                      </a:txBody>
                      <a:tcPr>
                        <a:blipFill>
                          <a:blip r:embed="rId2"/>
                          <a:stretch>
                            <a:fillRect l="-100481" t="-205303" r="-201202" b="-10227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MPL*</a:t>
                          </a:r>
                          <a:r>
                            <a:rPr lang="en-US" sz="2400" i="1" baseline="-25000" dirty="0"/>
                            <a:t>TV </a:t>
                          </a:r>
                          <a:r>
                            <a:rPr lang="it-IT" sz="2400" dirty="0"/>
                            <a:t>= 2</a:t>
                          </a:r>
                          <a:endParaRPr lang="it-IT" sz="2400" dirty="0"/>
                        </a:p>
                      </a:txBody>
                      <a:tcPr/>
                    </a:tc>
                    <a:tc>
                      <a:txBody>
                        <a:bodyPr/>
                        <a:lstStyle/>
                        <a:p>
                          <a:endParaRPr lang="it-IT"/>
                        </a:p>
                      </a:txBody>
                      <a:tcPr>
                        <a:blipFill>
                          <a:blip r:embed="rId2"/>
                          <a:stretch>
                            <a:fillRect l="-300721" t="-205303" r="-962" b="-102273"/>
                          </a:stretch>
                        </a:blipFill>
                      </a:tcPr>
                    </a:tc>
                    <a:extLst>
                      <a:ext uri="{0D108BD9-81ED-4DB2-BD59-A6C34878D82A}">
                        <a16:rowId xmlns:a16="http://schemas.microsoft.com/office/drawing/2014/main" val="983498502"/>
                      </a:ext>
                    </a:extLst>
                  </a:tr>
                  <a:tr h="80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P</a:t>
                          </a:r>
                          <a:r>
                            <a:rPr lang="en-US" sz="2400" i="1" baseline="-25000" dirty="0"/>
                            <a:t>TV </a:t>
                          </a:r>
                          <a:r>
                            <a:rPr lang="it-IT" sz="2400" dirty="0"/>
                            <a:t>= 6</a:t>
                          </a:r>
                        </a:p>
                      </a:txBody>
                      <a:tcPr/>
                    </a:tc>
                    <a:tc>
                      <a:txBody>
                        <a:bodyPr/>
                        <a:lstStyle/>
                        <a:p>
                          <a:pPr algn="l"/>
                          <a:r>
                            <a:rPr lang="en-US" sz="2400" i="1" dirty="0"/>
                            <a:t>P</a:t>
                          </a:r>
                          <a:r>
                            <a:rPr lang="en-US" sz="2400" i="1" baseline="-25000" dirty="0"/>
                            <a:t>C  </a:t>
                          </a:r>
                          <a:r>
                            <a:rPr lang="it-IT" sz="2400"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P*</a:t>
                          </a:r>
                          <a:r>
                            <a:rPr lang="en-US" sz="2400" i="1" baseline="-25000" dirty="0"/>
                            <a:t>TV </a:t>
                          </a:r>
                          <a:r>
                            <a:rPr lang="it-IT" sz="2400" dirty="0"/>
                            <a:t>= 3</a:t>
                          </a:r>
                          <a:endParaRPr lang="it-IT" sz="2400" dirty="0"/>
                        </a:p>
                      </a:txBody>
                      <a:tcPr/>
                    </a:tc>
                    <a:tc>
                      <a:txBody>
                        <a:bodyPr/>
                        <a:lstStyle/>
                        <a:p>
                          <a:pPr algn="l"/>
                          <a:r>
                            <a:rPr lang="en-US" sz="2400" i="1" dirty="0"/>
                            <a:t>P*</a:t>
                          </a:r>
                          <a:r>
                            <a:rPr lang="en-US" sz="2400" i="1" baseline="-25000" dirty="0"/>
                            <a:t>C  </a:t>
                          </a:r>
                          <a:r>
                            <a:rPr lang="it-IT" sz="2400" dirty="0"/>
                            <a:t>= 6</a:t>
                          </a:r>
                          <a:endParaRPr lang="it-IT" sz="2400" dirty="0"/>
                        </a:p>
                      </a:txBody>
                      <a:tcPr/>
                    </a:tc>
                    <a:extLst>
                      <a:ext uri="{0D108BD9-81ED-4DB2-BD59-A6C34878D82A}">
                        <a16:rowId xmlns:a16="http://schemas.microsoft.com/office/drawing/2014/main" val="1469476897"/>
                      </a:ext>
                    </a:extLst>
                  </a:tr>
                </a:tbl>
              </a:graphicData>
            </a:graphic>
          </p:graphicFrame>
        </mc:Fallback>
      </mc:AlternateContent>
    </p:spTree>
    <p:extLst>
      <p:ext uri="{BB962C8B-B14F-4D97-AF65-F5344CB8AC3E}">
        <p14:creationId xmlns:p14="http://schemas.microsoft.com/office/powerpoint/2010/main" val="1596376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r>
              <a:rPr lang="it-IT" altLang="it-IT" dirty="0" err="1" smtClean="0"/>
              <a:t>Outline</a:t>
            </a:r>
            <a:endParaRPr lang="it-IT" altLang="it-IT" dirty="0" smtClean="0"/>
          </a:p>
        </p:txBody>
      </p:sp>
      <p:sp>
        <p:nvSpPr>
          <p:cNvPr id="6147" name="Segnaposto contenuto 2"/>
          <p:cNvSpPr>
            <a:spLocks noGrp="1"/>
          </p:cNvSpPr>
          <p:nvPr>
            <p:ph idx="1"/>
          </p:nvPr>
        </p:nvSpPr>
        <p:spPr/>
        <p:txBody>
          <a:bodyPr>
            <a:normAutofit/>
          </a:bodyPr>
          <a:lstStyle/>
          <a:p>
            <a:r>
              <a:rPr lang="it-IT" altLang="it-IT" dirty="0" err="1" smtClean="0"/>
              <a:t>Mid</a:t>
            </a:r>
            <a:r>
              <a:rPr lang="it-IT" altLang="it-IT" dirty="0" smtClean="0"/>
              <a:t> </a:t>
            </a:r>
            <a:r>
              <a:rPr lang="it-IT" altLang="it-IT" dirty="0" err="1" smtClean="0"/>
              <a:t>term</a:t>
            </a:r>
            <a:r>
              <a:rPr lang="it-IT" altLang="it-IT" dirty="0" smtClean="0"/>
              <a:t>: </a:t>
            </a:r>
            <a:r>
              <a:rPr lang="it-IT" altLang="it-IT" dirty="0" err="1" smtClean="0"/>
              <a:t>definitions</a:t>
            </a:r>
            <a:r>
              <a:rPr lang="it-IT" altLang="it-IT" dirty="0" smtClean="0"/>
              <a:t>, multiple </a:t>
            </a:r>
            <a:r>
              <a:rPr lang="it-IT" altLang="it-IT" dirty="0" err="1" smtClean="0"/>
              <a:t>choice</a:t>
            </a:r>
            <a:r>
              <a:rPr lang="it-IT" altLang="it-IT" dirty="0" smtClean="0"/>
              <a:t>, </a:t>
            </a:r>
            <a:r>
              <a:rPr lang="it-IT" altLang="it-IT" dirty="0" err="1" smtClean="0"/>
              <a:t>exercises</a:t>
            </a:r>
            <a:r>
              <a:rPr lang="it-IT" altLang="it-IT" dirty="0" smtClean="0"/>
              <a:t> </a:t>
            </a:r>
          </a:p>
          <a:p>
            <a:r>
              <a:rPr lang="it-IT" altLang="it-IT" dirty="0" err="1" smtClean="0"/>
              <a:t>Mid</a:t>
            </a:r>
            <a:r>
              <a:rPr lang="it-IT" altLang="it-IT" dirty="0" smtClean="0"/>
              <a:t> </a:t>
            </a:r>
            <a:r>
              <a:rPr lang="it-IT" altLang="it-IT" dirty="0" err="1" smtClean="0"/>
              <a:t>term</a:t>
            </a:r>
            <a:r>
              <a:rPr lang="it-IT" altLang="it-IT" dirty="0" smtClean="0"/>
              <a:t> on </a:t>
            </a:r>
            <a:r>
              <a:rPr lang="it-IT" altLang="it-IT" dirty="0" err="1" smtClean="0"/>
              <a:t>November</a:t>
            </a:r>
            <a:r>
              <a:rPr lang="it-IT" altLang="it-IT" dirty="0" smtClean="0"/>
              <a:t> 11 No </a:t>
            </a:r>
            <a:r>
              <a:rPr lang="it-IT" altLang="it-IT" dirty="0" err="1" smtClean="0"/>
              <a:t>registration</a:t>
            </a:r>
            <a:r>
              <a:rPr lang="it-IT" altLang="it-IT" dirty="0" smtClean="0"/>
              <a:t>,</a:t>
            </a:r>
          </a:p>
          <a:p>
            <a:r>
              <a:rPr lang="it-IT" altLang="it-IT" dirty="0" err="1" smtClean="0"/>
              <a:t>Example</a:t>
            </a:r>
            <a:r>
              <a:rPr lang="it-IT" altLang="it-IT" dirty="0" smtClean="0"/>
              <a:t> of </a:t>
            </a:r>
            <a:r>
              <a:rPr lang="it-IT" altLang="it-IT" dirty="0" err="1" smtClean="0"/>
              <a:t>questions</a:t>
            </a:r>
            <a:r>
              <a:rPr lang="it-IT" altLang="it-IT" dirty="0" smtClean="0"/>
              <a:t>/</a:t>
            </a:r>
            <a:r>
              <a:rPr lang="it-IT" altLang="it-IT" dirty="0" err="1" smtClean="0"/>
              <a:t>exercises</a:t>
            </a:r>
            <a:r>
              <a:rPr lang="it-IT" altLang="it-IT" dirty="0" smtClean="0"/>
              <a:t> </a:t>
            </a:r>
            <a:r>
              <a:rPr lang="it-IT" altLang="it-IT" dirty="0" err="1" smtClean="0"/>
              <a:t>today</a:t>
            </a:r>
            <a:endParaRPr lang="it-IT" altLang="it-IT" dirty="0" smtClean="0"/>
          </a:p>
          <a:p>
            <a:r>
              <a:rPr lang="it-IT" altLang="it-IT" dirty="0" err="1" smtClean="0"/>
              <a:t>Extending</a:t>
            </a:r>
            <a:r>
              <a:rPr lang="it-IT" altLang="it-IT" dirty="0" smtClean="0"/>
              <a:t> H-O</a:t>
            </a:r>
          </a:p>
          <a:p>
            <a:r>
              <a:rPr lang="it-IT" altLang="it-IT" dirty="0" err="1" smtClean="0"/>
              <a:t>Imperfect</a:t>
            </a:r>
            <a:r>
              <a:rPr lang="it-IT" altLang="it-IT" dirty="0" smtClean="0"/>
              <a:t> </a:t>
            </a:r>
            <a:r>
              <a:rPr lang="it-IT" altLang="it-IT" dirty="0" err="1" smtClean="0"/>
              <a:t>competition</a:t>
            </a:r>
            <a:r>
              <a:rPr lang="it-IT" altLang="it-IT" dirty="0" smtClean="0"/>
              <a:t> start</a:t>
            </a:r>
          </a:p>
          <a:p>
            <a:pPr marL="0" indent="0">
              <a:buNone/>
            </a:pPr>
            <a:r>
              <a:rPr lang="it-IT" altLang="it-IT" dirty="0" smtClean="0"/>
              <a:t> </a:t>
            </a:r>
          </a:p>
          <a:p>
            <a:endParaRPr lang="it-IT" altLang="it-IT" dirty="0" smtClean="0"/>
          </a:p>
        </p:txBody>
      </p:sp>
    </p:spTree>
    <p:extLst>
      <p:ext uri="{BB962C8B-B14F-4D97-AF65-F5344CB8AC3E}">
        <p14:creationId xmlns:p14="http://schemas.microsoft.com/office/powerpoint/2010/main" val="2393845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lstStyle/>
          <a:p>
            <a:pPr algn="just"/>
            <a:r>
              <a:rPr lang="en-US" b="1" dirty="0">
                <a:latin typeface="Cambria" panose="02040503050406030204" pitchFamily="18" charset="0"/>
              </a:rPr>
              <a:t>c. </a:t>
            </a:r>
            <a:r>
              <a:rPr lang="en-US" dirty="0">
                <a:latin typeface="Cambria" panose="02040503050406030204" pitchFamily="18" charset="0"/>
              </a:rPr>
              <a:t>Suppose the world relative price of televisions in the trade equilibrium is </a:t>
            </a:r>
            <a:r>
              <a:rPr lang="en-US" i="1" dirty="0">
                <a:latin typeface="Cambria" panose="02040503050406030204" pitchFamily="18" charset="0"/>
              </a:rPr>
              <a:t>P</a:t>
            </a:r>
            <a:r>
              <a:rPr lang="en-US" i="1" baseline="-25000" dirty="0">
                <a:latin typeface="Cambria" panose="02040503050406030204" pitchFamily="18" charset="0"/>
              </a:rPr>
              <a:t>TV</a:t>
            </a:r>
            <a:r>
              <a:rPr lang="en-US" i="1" dirty="0">
                <a:latin typeface="Cambria" panose="02040503050406030204" pitchFamily="18" charset="0"/>
              </a:rPr>
              <a:t>/ P</a:t>
            </a:r>
            <a:r>
              <a:rPr lang="en-US" i="1" baseline="-25000" dirty="0">
                <a:latin typeface="Cambria" panose="02040503050406030204" pitchFamily="18" charset="0"/>
              </a:rPr>
              <a:t>C</a:t>
            </a:r>
            <a:r>
              <a:rPr lang="en-US" dirty="0">
                <a:latin typeface="Cambria" panose="02040503050406030204" pitchFamily="18" charset="0"/>
              </a:rPr>
              <a:t> =1. Which good will each country export? Briefly explain why.</a:t>
            </a:r>
            <a:endParaRPr lang="it-IT" dirty="0">
              <a:latin typeface="Cambria" panose="02040503050406030204" pitchFamily="18" charset="0"/>
            </a:endParaRPr>
          </a:p>
          <a:p>
            <a:endParaRPr lang="it-IT" dirty="0"/>
          </a:p>
          <a:p>
            <a:endParaRPr lang="it-IT" dirty="0"/>
          </a:p>
        </p:txBody>
      </p:sp>
    </p:spTree>
    <p:extLst>
      <p:ext uri="{BB962C8B-B14F-4D97-AF65-F5344CB8AC3E}">
        <p14:creationId xmlns:p14="http://schemas.microsoft.com/office/powerpoint/2010/main" val="4254117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lstStyle/>
          <a:p>
            <a:r>
              <a:rPr lang="it-IT" dirty="0" err="1">
                <a:latin typeface="Cambria" panose="02040503050406030204" pitchFamily="18" charset="0"/>
              </a:rPr>
              <a:t>We</a:t>
            </a:r>
            <a:r>
              <a:rPr lang="it-IT" dirty="0">
                <a:latin typeface="Cambria" panose="02040503050406030204" pitchFamily="18" charset="0"/>
              </a:rPr>
              <a:t> </a:t>
            </a:r>
            <a:r>
              <a:rPr lang="it-IT" dirty="0" err="1">
                <a:latin typeface="Cambria" panose="02040503050406030204" pitchFamily="18" charset="0"/>
              </a:rPr>
              <a:t>need</a:t>
            </a:r>
            <a:r>
              <a:rPr lang="it-IT" dirty="0">
                <a:latin typeface="Cambria" panose="02040503050406030204" pitchFamily="18" charset="0"/>
              </a:rPr>
              <a:t> to </a:t>
            </a:r>
            <a:r>
              <a:rPr lang="it-IT" dirty="0" err="1">
                <a:latin typeface="Cambria" panose="02040503050406030204" pitchFamily="18" charset="0"/>
              </a:rPr>
              <a:t>identify</a:t>
            </a:r>
            <a:r>
              <a:rPr lang="it-IT" dirty="0">
                <a:latin typeface="Cambria" panose="02040503050406030204" pitchFamily="18" charset="0"/>
              </a:rPr>
              <a:t> the comparative </a:t>
            </a:r>
            <a:r>
              <a:rPr lang="it-IT" dirty="0" err="1">
                <a:latin typeface="Cambria" panose="02040503050406030204" pitchFamily="18" charset="0"/>
              </a:rPr>
              <a:t>advantage</a:t>
            </a:r>
            <a:endParaRPr lang="it-IT" dirty="0">
              <a:latin typeface="Cambria" panose="02040503050406030204" pitchFamily="18" charset="0"/>
            </a:endParaRPr>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4052057491"/>
              </p:ext>
            </p:extLst>
          </p:nvPr>
        </p:nvGraphicFramePr>
        <p:xfrm>
          <a:off x="1378423" y="2797791"/>
          <a:ext cx="9662616" cy="2557850"/>
        </p:xfrm>
        <a:graphic>
          <a:graphicData uri="http://schemas.openxmlformats.org/drawingml/2006/table">
            <a:tbl>
              <a:tblPr firstRow="1" bandRow="1">
                <a:tableStyleId>{5C22544A-7EE6-4342-B048-85BDC9FD1C3A}</a:tableStyleId>
              </a:tblPr>
              <a:tblGrid>
                <a:gridCol w="2129052">
                  <a:extLst>
                    <a:ext uri="{9D8B030D-6E8A-4147-A177-3AD203B41FA5}">
                      <a16:colId xmlns:a16="http://schemas.microsoft.com/office/drawing/2014/main" xmlns="" val="374616349"/>
                    </a:ext>
                  </a:extLst>
                </a:gridCol>
                <a:gridCol w="3985525">
                  <a:extLst>
                    <a:ext uri="{9D8B030D-6E8A-4147-A177-3AD203B41FA5}">
                      <a16:colId xmlns:a16="http://schemas.microsoft.com/office/drawing/2014/main" xmlns="" val="2641119581"/>
                    </a:ext>
                  </a:extLst>
                </a:gridCol>
                <a:gridCol w="3548039">
                  <a:extLst>
                    <a:ext uri="{9D8B030D-6E8A-4147-A177-3AD203B41FA5}">
                      <a16:colId xmlns:a16="http://schemas.microsoft.com/office/drawing/2014/main" xmlns="" val="1006239054"/>
                    </a:ext>
                  </a:extLst>
                </a:gridCol>
              </a:tblGrid>
              <a:tr h="684565">
                <a:tc>
                  <a:txBody>
                    <a:bodyPr/>
                    <a:lstStyle/>
                    <a:p>
                      <a:pPr algn="ctr"/>
                      <a:endParaRPr lang="it-IT" dirty="0">
                        <a:latin typeface="Cambria" panose="02040503050406030204" pitchFamily="18" charset="0"/>
                      </a:endParaRPr>
                    </a:p>
                  </a:txBody>
                  <a:tcPr/>
                </a:tc>
                <a:tc>
                  <a:txBody>
                    <a:bodyPr/>
                    <a:lstStyle/>
                    <a:p>
                      <a:pPr algn="ctr"/>
                      <a:r>
                        <a:rPr lang="it-IT" dirty="0">
                          <a:latin typeface="Cambria" panose="02040503050406030204" pitchFamily="18" charset="0"/>
                        </a:rPr>
                        <a:t>TV</a:t>
                      </a:r>
                    </a:p>
                  </a:txBody>
                  <a:tcPr/>
                </a:tc>
                <a:tc>
                  <a:txBody>
                    <a:bodyPr/>
                    <a:lstStyle/>
                    <a:p>
                      <a:pPr algn="ctr"/>
                      <a:r>
                        <a:rPr lang="it-IT" dirty="0" err="1">
                          <a:latin typeface="Cambria" panose="02040503050406030204" pitchFamily="18" charset="0"/>
                        </a:rPr>
                        <a:t>Cars</a:t>
                      </a:r>
                      <a:endParaRPr lang="it-IT" dirty="0">
                        <a:latin typeface="Cambria" panose="02040503050406030204" pitchFamily="18" charset="0"/>
                      </a:endParaRPr>
                    </a:p>
                  </a:txBody>
                  <a:tcPr/>
                </a:tc>
                <a:extLst>
                  <a:ext uri="{0D108BD9-81ED-4DB2-BD59-A6C34878D82A}">
                    <a16:rowId xmlns:a16="http://schemas.microsoft.com/office/drawing/2014/main" xmlns="" val="2184074768"/>
                  </a:ext>
                </a:extLst>
              </a:tr>
              <a:tr h="1127744">
                <a:tc>
                  <a:txBody>
                    <a:bodyPr/>
                    <a:lstStyle/>
                    <a:p>
                      <a:pPr algn="ctr"/>
                      <a:r>
                        <a:rPr lang="it-IT" b="0" dirty="0">
                          <a:latin typeface="Cambria" panose="02040503050406030204" pitchFamily="18" charset="0"/>
                        </a:rPr>
                        <a:t>Home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0" dirty="0">
                          <a:latin typeface="Cambria" panose="02040503050406030204" pitchFamily="18" charset="0"/>
                        </a:rPr>
                        <a:t>3/2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b="0"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0" dirty="0">
                          <a:latin typeface="Cambria" panose="02040503050406030204" pitchFamily="18" charset="0"/>
                        </a:rPr>
                        <a:t>(</a:t>
                      </a:r>
                      <a:r>
                        <a:rPr lang="it-IT" sz="1800" b="0" dirty="0" err="1">
                          <a:latin typeface="Cambria" panose="02040503050406030204" pitchFamily="18" charset="0"/>
                        </a:rPr>
                        <a:t>Because</a:t>
                      </a:r>
                      <a:r>
                        <a:rPr lang="it-IT" sz="1800" b="0" dirty="0">
                          <a:latin typeface="Cambria" panose="02040503050406030204" pitchFamily="18" charset="0"/>
                        </a:rPr>
                        <a:t> </a:t>
                      </a:r>
                      <a:r>
                        <a:rPr lang="it-IT" sz="1800" b="0" dirty="0" err="1">
                          <a:latin typeface="Cambria" panose="02040503050406030204" pitchFamily="18" charset="0"/>
                        </a:rPr>
                        <a:t>Ptv</a:t>
                      </a:r>
                      <a:r>
                        <a:rPr lang="it-IT" sz="1800" b="0" dirty="0">
                          <a:latin typeface="Cambria" panose="02040503050406030204" pitchFamily="18" charset="0"/>
                        </a:rPr>
                        <a:t>/Pc= </a:t>
                      </a:r>
                      <a:r>
                        <a:rPr lang="it-IT" sz="1800" b="0" dirty="0" err="1">
                          <a:latin typeface="Cambria" panose="02040503050406030204" pitchFamily="18" charset="0"/>
                        </a:rPr>
                        <a:t>MPLc</a:t>
                      </a:r>
                      <a:r>
                        <a:rPr lang="it-IT" sz="1800" b="0" dirty="0">
                          <a:latin typeface="Cambria" panose="02040503050406030204" pitchFamily="18" charset="0"/>
                        </a:rPr>
                        <a:t>/</a:t>
                      </a:r>
                      <a:r>
                        <a:rPr lang="it-IT" sz="1800" b="0" dirty="0" err="1">
                          <a:latin typeface="Cambria" panose="02040503050406030204" pitchFamily="18" charset="0"/>
                        </a:rPr>
                        <a:t>MPLtv</a:t>
                      </a:r>
                      <a:r>
                        <a:rPr lang="it-IT" sz="1800" b="0" dirty="0">
                          <a:latin typeface="Cambria" panose="02040503050406030204" pitchFamily="18" charset="0"/>
                        </a:rPr>
                        <a:t>= 3/2)</a:t>
                      </a:r>
                      <a:endParaRPr lang="it-IT" sz="3200" b="0" dirty="0">
                        <a:effectLst/>
                        <a:latin typeface="Cambria" panose="02040503050406030204" pitchFamily="18" charset="0"/>
                        <a:ea typeface="Times New Roman" panose="02020603050405020304" pitchFamily="18" charset="0"/>
                      </a:endParaRPr>
                    </a:p>
                    <a:p>
                      <a:pPr algn="ctr"/>
                      <a:endParaRPr lang="it-IT" b="0" dirty="0">
                        <a:latin typeface="Cambria" panose="02040503050406030204" pitchFamily="18" charset="0"/>
                      </a:endParaRPr>
                    </a:p>
                  </a:txBody>
                  <a:tcPr/>
                </a:tc>
                <a:tc>
                  <a:txBody>
                    <a:bodyPr/>
                    <a:lstStyle/>
                    <a:p>
                      <a:pPr algn="ctr"/>
                      <a:r>
                        <a:rPr lang="it-IT" b="0" dirty="0">
                          <a:latin typeface="Cambria" panose="02040503050406030204" pitchFamily="18" charset="0"/>
                        </a:rPr>
                        <a:t>2/3</a:t>
                      </a:r>
                    </a:p>
                  </a:txBody>
                  <a:tcPr/>
                </a:tc>
                <a:extLst>
                  <a:ext uri="{0D108BD9-81ED-4DB2-BD59-A6C34878D82A}">
                    <a16:rowId xmlns:a16="http://schemas.microsoft.com/office/drawing/2014/main" xmlns="" val="2236832322"/>
                  </a:ext>
                </a:extLst>
              </a:tr>
              <a:tr h="684565">
                <a:tc>
                  <a:txBody>
                    <a:bodyPr/>
                    <a:lstStyle/>
                    <a:p>
                      <a:pPr algn="ctr"/>
                      <a:r>
                        <a:rPr lang="it-IT" b="0" dirty="0" err="1">
                          <a:latin typeface="Cambria" panose="02040503050406030204" pitchFamily="18" charset="0"/>
                        </a:rPr>
                        <a:t>Foreign</a:t>
                      </a:r>
                      <a:endParaRPr lang="it-IT" b="0" dirty="0">
                        <a:latin typeface="Cambria" panose="02040503050406030204" pitchFamily="18" charset="0"/>
                      </a:endParaRPr>
                    </a:p>
                  </a:txBody>
                  <a:tcPr/>
                </a:tc>
                <a:tc>
                  <a:txBody>
                    <a:bodyPr/>
                    <a:lstStyle/>
                    <a:p>
                      <a:pPr algn="ctr"/>
                      <a:r>
                        <a:rPr lang="it-IT" b="0" dirty="0">
                          <a:latin typeface="Cambria" panose="02040503050406030204" pitchFamily="18" charset="0"/>
                        </a:rPr>
                        <a:t>1/2</a:t>
                      </a:r>
                    </a:p>
                  </a:txBody>
                  <a:tcPr/>
                </a:tc>
                <a:tc>
                  <a:txBody>
                    <a:bodyPr/>
                    <a:lstStyle/>
                    <a:p>
                      <a:pPr algn="ctr"/>
                      <a:r>
                        <a:rPr lang="it-IT" b="0" dirty="0">
                          <a:latin typeface="Cambria" panose="02040503050406030204" pitchFamily="18" charset="0"/>
                        </a:rPr>
                        <a:t>2</a:t>
                      </a:r>
                    </a:p>
                  </a:txBody>
                  <a:tcPr/>
                </a:tc>
                <a:extLst>
                  <a:ext uri="{0D108BD9-81ED-4DB2-BD59-A6C34878D82A}">
                    <a16:rowId xmlns:a16="http://schemas.microsoft.com/office/drawing/2014/main" xmlns="" val="3026525850"/>
                  </a:ext>
                </a:extLst>
              </a:tr>
            </a:tbl>
          </a:graphicData>
        </a:graphic>
      </p:graphicFrame>
    </p:spTree>
    <p:extLst>
      <p:ext uri="{BB962C8B-B14F-4D97-AF65-F5344CB8AC3E}">
        <p14:creationId xmlns:p14="http://schemas.microsoft.com/office/powerpoint/2010/main" val="2490478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a:xfrm>
            <a:off x="838200" y="1825624"/>
            <a:ext cx="10515600" cy="4670709"/>
          </a:xfrm>
        </p:spPr>
        <p:txBody>
          <a:bodyPr>
            <a:normAutofit fontScale="92500" lnSpcReduction="20000"/>
          </a:bodyPr>
          <a:lstStyle/>
          <a:p>
            <a:r>
              <a:rPr lang="it-IT" dirty="0" err="1">
                <a:latin typeface="Cambria" panose="02040503050406030204" pitchFamily="18" charset="0"/>
              </a:rPr>
              <a:t>We</a:t>
            </a:r>
            <a:r>
              <a:rPr lang="it-IT" dirty="0">
                <a:latin typeface="Cambria" panose="02040503050406030204" pitchFamily="18" charset="0"/>
              </a:rPr>
              <a:t> </a:t>
            </a:r>
            <a:r>
              <a:rPr lang="it-IT" dirty="0" err="1">
                <a:latin typeface="Cambria" panose="02040503050406030204" pitchFamily="18" charset="0"/>
              </a:rPr>
              <a:t>need</a:t>
            </a:r>
            <a:r>
              <a:rPr lang="it-IT" dirty="0">
                <a:latin typeface="Cambria" panose="02040503050406030204" pitchFamily="18" charset="0"/>
              </a:rPr>
              <a:t> to </a:t>
            </a:r>
            <a:r>
              <a:rPr lang="it-IT" dirty="0" err="1">
                <a:latin typeface="Cambria" panose="02040503050406030204" pitchFamily="18" charset="0"/>
              </a:rPr>
              <a:t>identify</a:t>
            </a:r>
            <a:r>
              <a:rPr lang="it-IT" dirty="0">
                <a:latin typeface="Cambria" panose="02040503050406030204" pitchFamily="18" charset="0"/>
              </a:rPr>
              <a:t> the comparative </a:t>
            </a:r>
            <a:r>
              <a:rPr lang="it-IT" dirty="0" err="1">
                <a:latin typeface="Cambria" panose="02040503050406030204" pitchFamily="18" charset="0"/>
              </a:rPr>
              <a:t>advantage</a:t>
            </a:r>
            <a:endParaRPr lang="it-IT" dirty="0">
              <a:latin typeface="Cambria" panose="02040503050406030204" pitchFamily="18" charset="0"/>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pPr algn="just"/>
            <a:r>
              <a:rPr lang="en-US" b="1" dirty="0">
                <a:solidFill>
                  <a:schemeClr val="accent1"/>
                </a:solidFill>
                <a:latin typeface="Cambria" panose="02040503050406030204" pitchFamily="18" charset="0"/>
              </a:rPr>
              <a:t>Answer: Home will export cars </a:t>
            </a:r>
            <a:r>
              <a:rPr lang="en-US" dirty="0">
                <a:solidFill>
                  <a:schemeClr val="accent1"/>
                </a:solidFill>
                <a:latin typeface="Cambria" panose="02040503050406030204" pitchFamily="18" charset="0"/>
              </a:rPr>
              <a:t>and </a:t>
            </a:r>
            <a:r>
              <a:rPr lang="en-US" b="1" dirty="0">
                <a:solidFill>
                  <a:schemeClr val="accent1"/>
                </a:solidFill>
                <a:latin typeface="Cambria" panose="02040503050406030204" pitchFamily="18" charset="0"/>
              </a:rPr>
              <a:t>Foreign will export televisions </a:t>
            </a:r>
            <a:r>
              <a:rPr lang="en-US" dirty="0">
                <a:solidFill>
                  <a:schemeClr val="accent1"/>
                </a:solidFill>
                <a:latin typeface="Cambria" panose="02040503050406030204" pitchFamily="18" charset="0"/>
              </a:rPr>
              <a:t>because Home has a comparative advantage in cars whereas Foreign has a comparative advantage in televisions.</a:t>
            </a:r>
            <a:endParaRPr lang="it-IT" dirty="0">
              <a:solidFill>
                <a:schemeClr val="accent1"/>
              </a:solidFill>
              <a:latin typeface="Cambria" panose="02040503050406030204" pitchFamily="18" charset="0"/>
            </a:endParaRPr>
          </a:p>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4190544098"/>
              </p:ext>
            </p:extLst>
          </p:nvPr>
        </p:nvGraphicFramePr>
        <p:xfrm>
          <a:off x="1264692" y="2472745"/>
          <a:ext cx="9314408" cy="2585870"/>
        </p:xfrm>
        <a:graphic>
          <a:graphicData uri="http://schemas.openxmlformats.org/drawingml/2006/table">
            <a:tbl>
              <a:tblPr firstRow="1" bandRow="1">
                <a:tableStyleId>{5C22544A-7EE6-4342-B048-85BDC9FD1C3A}</a:tableStyleId>
              </a:tblPr>
              <a:tblGrid>
                <a:gridCol w="1901512">
                  <a:extLst>
                    <a:ext uri="{9D8B030D-6E8A-4147-A177-3AD203B41FA5}">
                      <a16:colId xmlns:a16="http://schemas.microsoft.com/office/drawing/2014/main" xmlns="" val="374616349"/>
                    </a:ext>
                  </a:extLst>
                </a:gridCol>
                <a:gridCol w="4136296">
                  <a:extLst>
                    <a:ext uri="{9D8B030D-6E8A-4147-A177-3AD203B41FA5}">
                      <a16:colId xmlns:a16="http://schemas.microsoft.com/office/drawing/2014/main" xmlns="" val="2641119581"/>
                    </a:ext>
                  </a:extLst>
                </a:gridCol>
                <a:gridCol w="3276600">
                  <a:extLst>
                    <a:ext uri="{9D8B030D-6E8A-4147-A177-3AD203B41FA5}">
                      <a16:colId xmlns:a16="http://schemas.microsoft.com/office/drawing/2014/main" xmlns="" val="1006239054"/>
                    </a:ext>
                  </a:extLst>
                </a:gridCol>
              </a:tblGrid>
              <a:tr h="650388">
                <a:tc>
                  <a:txBody>
                    <a:bodyPr/>
                    <a:lstStyle/>
                    <a:p>
                      <a:pPr algn="ctr"/>
                      <a:endParaRPr lang="it-IT" dirty="0">
                        <a:latin typeface="Cambria" panose="02040503050406030204" pitchFamily="18" charset="0"/>
                      </a:endParaRPr>
                    </a:p>
                  </a:txBody>
                  <a:tcPr/>
                </a:tc>
                <a:tc>
                  <a:txBody>
                    <a:bodyPr/>
                    <a:lstStyle/>
                    <a:p>
                      <a:pPr algn="ctr"/>
                      <a:r>
                        <a:rPr lang="it-IT" dirty="0">
                          <a:latin typeface="Cambria" panose="02040503050406030204" pitchFamily="18" charset="0"/>
                        </a:rPr>
                        <a:t>TV</a:t>
                      </a:r>
                    </a:p>
                  </a:txBody>
                  <a:tcPr/>
                </a:tc>
                <a:tc>
                  <a:txBody>
                    <a:bodyPr/>
                    <a:lstStyle/>
                    <a:p>
                      <a:pPr algn="ctr"/>
                      <a:r>
                        <a:rPr lang="it-IT" dirty="0" err="1">
                          <a:latin typeface="Cambria" panose="02040503050406030204" pitchFamily="18" charset="0"/>
                        </a:rPr>
                        <a:t>Cars</a:t>
                      </a:r>
                      <a:endParaRPr lang="it-IT" dirty="0">
                        <a:latin typeface="Cambria" panose="02040503050406030204" pitchFamily="18" charset="0"/>
                      </a:endParaRPr>
                    </a:p>
                  </a:txBody>
                  <a:tcPr/>
                </a:tc>
                <a:extLst>
                  <a:ext uri="{0D108BD9-81ED-4DB2-BD59-A6C34878D82A}">
                    <a16:rowId xmlns:a16="http://schemas.microsoft.com/office/drawing/2014/main" xmlns="" val="2184074768"/>
                  </a:ext>
                </a:extLst>
              </a:tr>
              <a:tr h="1285094">
                <a:tc>
                  <a:txBody>
                    <a:bodyPr/>
                    <a:lstStyle/>
                    <a:p>
                      <a:pPr algn="ctr"/>
                      <a:r>
                        <a:rPr lang="it-IT" dirty="0">
                          <a:latin typeface="Cambria" panose="02040503050406030204" pitchFamily="18" charset="0"/>
                        </a:rPr>
                        <a:t>Home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dirty="0">
                          <a:latin typeface="Cambria" panose="02040503050406030204" pitchFamily="18" charset="0"/>
                        </a:rPr>
                        <a:t>3/2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800"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dirty="0">
                          <a:latin typeface="Cambria" panose="02040503050406030204" pitchFamily="18" charset="0"/>
                        </a:rPr>
                        <a:t>(</a:t>
                      </a:r>
                      <a:r>
                        <a:rPr lang="it-IT" sz="1800" dirty="0" err="1">
                          <a:latin typeface="Cambria" panose="02040503050406030204" pitchFamily="18" charset="0"/>
                        </a:rPr>
                        <a:t>Because</a:t>
                      </a:r>
                      <a:r>
                        <a:rPr lang="it-IT" sz="1800" dirty="0">
                          <a:latin typeface="Cambria" panose="02040503050406030204" pitchFamily="18" charset="0"/>
                        </a:rPr>
                        <a:t> </a:t>
                      </a:r>
                      <a:r>
                        <a:rPr lang="it-IT" sz="1800" dirty="0" err="1">
                          <a:latin typeface="Cambria" panose="02040503050406030204" pitchFamily="18" charset="0"/>
                        </a:rPr>
                        <a:t>Pw</a:t>
                      </a:r>
                      <a:r>
                        <a:rPr lang="it-IT" sz="1800" dirty="0">
                          <a:latin typeface="Cambria" panose="02040503050406030204" pitchFamily="18" charset="0"/>
                        </a:rPr>
                        <a:t>/Pc= </a:t>
                      </a:r>
                      <a:r>
                        <a:rPr lang="it-IT" sz="1800" dirty="0" err="1">
                          <a:latin typeface="Cambria" panose="02040503050406030204" pitchFamily="18" charset="0"/>
                        </a:rPr>
                        <a:t>MPLc</a:t>
                      </a:r>
                      <a:r>
                        <a:rPr lang="it-IT" sz="1800" dirty="0">
                          <a:latin typeface="Cambria" panose="02040503050406030204" pitchFamily="18" charset="0"/>
                        </a:rPr>
                        <a:t>/</a:t>
                      </a:r>
                      <a:r>
                        <a:rPr lang="it-IT" sz="1800" dirty="0" err="1">
                          <a:latin typeface="Cambria" panose="02040503050406030204" pitchFamily="18" charset="0"/>
                        </a:rPr>
                        <a:t>MPLtv</a:t>
                      </a:r>
                      <a:r>
                        <a:rPr lang="it-IT" sz="1800" dirty="0">
                          <a:latin typeface="Cambria" panose="02040503050406030204" pitchFamily="18" charset="0"/>
                        </a:rPr>
                        <a:t>= 3/2)</a:t>
                      </a:r>
                      <a:endParaRPr lang="it-IT" sz="3200" dirty="0">
                        <a:effectLst/>
                        <a:latin typeface="Cambria" panose="02040503050406030204" pitchFamily="18" charset="0"/>
                        <a:ea typeface="Times New Roman" panose="02020603050405020304" pitchFamily="18" charset="0"/>
                      </a:endParaRPr>
                    </a:p>
                    <a:p>
                      <a:pPr algn="ctr"/>
                      <a:endParaRPr lang="it-IT" dirty="0">
                        <a:latin typeface="Cambria" panose="02040503050406030204" pitchFamily="18" charset="0"/>
                      </a:endParaRPr>
                    </a:p>
                  </a:txBody>
                  <a:tcPr/>
                </a:tc>
                <a:tc>
                  <a:txBody>
                    <a:bodyPr/>
                    <a:lstStyle/>
                    <a:p>
                      <a:pPr algn="ctr"/>
                      <a:r>
                        <a:rPr lang="it-IT" b="1" dirty="0">
                          <a:latin typeface="Cambria" panose="02040503050406030204" pitchFamily="18" charset="0"/>
                        </a:rPr>
                        <a:t>2/3</a:t>
                      </a:r>
                    </a:p>
                  </a:txBody>
                  <a:tcPr/>
                </a:tc>
                <a:extLst>
                  <a:ext uri="{0D108BD9-81ED-4DB2-BD59-A6C34878D82A}">
                    <a16:rowId xmlns:a16="http://schemas.microsoft.com/office/drawing/2014/main" xmlns="" val="2236832322"/>
                  </a:ext>
                </a:extLst>
              </a:tr>
              <a:tr h="650388">
                <a:tc>
                  <a:txBody>
                    <a:bodyPr/>
                    <a:lstStyle/>
                    <a:p>
                      <a:pPr algn="ctr"/>
                      <a:r>
                        <a:rPr lang="it-IT" dirty="0" err="1">
                          <a:latin typeface="Cambria" panose="02040503050406030204" pitchFamily="18" charset="0"/>
                        </a:rPr>
                        <a:t>Foreign</a:t>
                      </a:r>
                      <a:endParaRPr lang="it-IT" dirty="0">
                        <a:latin typeface="Cambria" panose="02040503050406030204" pitchFamily="18" charset="0"/>
                      </a:endParaRPr>
                    </a:p>
                  </a:txBody>
                  <a:tcPr/>
                </a:tc>
                <a:tc>
                  <a:txBody>
                    <a:bodyPr/>
                    <a:lstStyle/>
                    <a:p>
                      <a:pPr algn="ctr"/>
                      <a:r>
                        <a:rPr lang="it-IT" b="1" dirty="0">
                          <a:latin typeface="Cambria" panose="02040503050406030204" pitchFamily="18" charset="0"/>
                        </a:rPr>
                        <a:t>1/2</a:t>
                      </a:r>
                    </a:p>
                  </a:txBody>
                  <a:tcPr/>
                </a:tc>
                <a:tc>
                  <a:txBody>
                    <a:bodyPr/>
                    <a:lstStyle/>
                    <a:p>
                      <a:pPr algn="ctr"/>
                      <a:r>
                        <a:rPr lang="it-IT" dirty="0">
                          <a:latin typeface="Cambria" panose="02040503050406030204" pitchFamily="18" charset="0"/>
                        </a:rPr>
                        <a:t>2</a:t>
                      </a:r>
                    </a:p>
                  </a:txBody>
                  <a:tcPr/>
                </a:tc>
                <a:extLst>
                  <a:ext uri="{0D108BD9-81ED-4DB2-BD59-A6C34878D82A}">
                    <a16:rowId xmlns:a16="http://schemas.microsoft.com/office/drawing/2014/main" xmlns="" val="3026525850"/>
                  </a:ext>
                </a:extLst>
              </a:tr>
            </a:tbl>
          </a:graphicData>
        </a:graphic>
      </p:graphicFrame>
    </p:spTree>
    <p:extLst>
      <p:ext uri="{BB962C8B-B14F-4D97-AF65-F5344CB8AC3E}">
        <p14:creationId xmlns:p14="http://schemas.microsoft.com/office/powerpoint/2010/main" val="2001305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p:txBody>
          <a:bodyPr>
            <a:normAutofit fontScale="92500" lnSpcReduction="20000"/>
          </a:bodyPr>
          <a:lstStyle/>
          <a:p>
            <a:pPr algn="just"/>
            <a:r>
              <a:rPr lang="en-US" b="1" dirty="0">
                <a:latin typeface="Cambria" panose="02040503050406030204" pitchFamily="18" charset="0"/>
              </a:rPr>
              <a:t>d. </a:t>
            </a:r>
            <a:r>
              <a:rPr lang="en-US" dirty="0">
                <a:latin typeface="Cambria" panose="02040503050406030204" pitchFamily="18" charset="0"/>
              </a:rPr>
              <a:t>In the trade equilibrium, what is the real wage at Home in terms of cars and in terms of televisions? How do these values compare with the real wage in terms of either good in the no-trade equilibrium?</a:t>
            </a:r>
          </a:p>
          <a:p>
            <a:pPr algn="just"/>
            <a:endParaRPr lang="en-US" dirty="0">
              <a:latin typeface="Cambria" panose="02040503050406030204" pitchFamily="18" charset="0"/>
            </a:endParaRPr>
          </a:p>
          <a:p>
            <a:pPr algn="just"/>
            <a:r>
              <a:rPr lang="en-US" dirty="0">
                <a:latin typeface="Cambria" panose="02040503050406030204" pitchFamily="18" charset="0"/>
              </a:rPr>
              <a:t>We need to calculate the Real Wages relying on the new international price!</a:t>
            </a:r>
          </a:p>
          <a:p>
            <a:pPr algn="just"/>
            <a:endParaRPr lang="en-US" dirty="0">
              <a:latin typeface="Cambria" panose="02040503050406030204" pitchFamily="18" charset="0"/>
            </a:endParaRPr>
          </a:p>
          <a:p>
            <a:pPr algn="just"/>
            <a:r>
              <a:rPr lang="en-US" dirty="0">
                <a:latin typeface="Cambria" panose="02040503050406030204" pitchFamily="18" charset="0"/>
              </a:rPr>
              <a:t>Remember: F produces and exports TV, while H produces and export Cars. </a:t>
            </a:r>
          </a:p>
          <a:p>
            <a:pPr algn="just"/>
            <a:endParaRPr lang="en-US" dirty="0">
              <a:latin typeface="Cambria" panose="02040503050406030204" pitchFamily="18" charset="0"/>
            </a:endParaRPr>
          </a:p>
          <a:p>
            <a:pPr algn="just"/>
            <a:r>
              <a:rPr lang="en-US" dirty="0">
                <a:latin typeface="Cambria" panose="02040503050406030204" pitchFamily="18" charset="0"/>
              </a:rPr>
              <a:t>We know from the exercise that the world relative price of televisions in the trade equilibrium is </a:t>
            </a:r>
            <a:r>
              <a:rPr lang="en-US" i="1" dirty="0">
                <a:latin typeface="Cambria" panose="02040503050406030204" pitchFamily="18" charset="0"/>
              </a:rPr>
              <a:t>P</a:t>
            </a:r>
            <a:r>
              <a:rPr lang="en-US" i="1" baseline="-25000" dirty="0">
                <a:latin typeface="Cambria" panose="02040503050406030204" pitchFamily="18" charset="0"/>
              </a:rPr>
              <a:t>TV</a:t>
            </a:r>
            <a:r>
              <a:rPr lang="en-US" i="1" dirty="0">
                <a:latin typeface="Cambria" panose="02040503050406030204" pitchFamily="18" charset="0"/>
              </a:rPr>
              <a:t>/ P</a:t>
            </a:r>
            <a:r>
              <a:rPr lang="en-US" i="1" baseline="-25000" dirty="0">
                <a:latin typeface="Cambria" panose="02040503050406030204" pitchFamily="18" charset="0"/>
              </a:rPr>
              <a:t>C</a:t>
            </a:r>
            <a:r>
              <a:rPr lang="en-US" dirty="0">
                <a:latin typeface="Cambria" panose="02040503050406030204" pitchFamily="18" charset="0"/>
              </a:rPr>
              <a:t> =1</a:t>
            </a:r>
          </a:p>
          <a:p>
            <a:endParaRPr lang="en-US" dirty="0"/>
          </a:p>
          <a:p>
            <a:endParaRPr lang="it-IT" dirty="0"/>
          </a:p>
          <a:p>
            <a:endParaRPr lang="it-IT" dirty="0"/>
          </a:p>
        </p:txBody>
      </p:sp>
    </p:spTree>
    <p:extLst>
      <p:ext uri="{BB962C8B-B14F-4D97-AF65-F5344CB8AC3E}">
        <p14:creationId xmlns:p14="http://schemas.microsoft.com/office/powerpoint/2010/main" val="2827724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rgbClr val="C00000"/>
                </a:solidFill>
                <a:latin typeface="Cambria" panose="02040503050406030204" pitchFamily="18" charset="0"/>
              </a:rPr>
              <a:t>exercise</a:t>
            </a:r>
            <a:r>
              <a:rPr lang="it-IT" dirty="0" smtClean="0">
                <a:solidFill>
                  <a:srgbClr val="C00000"/>
                </a:solidFill>
                <a:latin typeface="Cambria" panose="02040503050406030204" pitchFamily="18" charset="0"/>
              </a:rPr>
              <a:t> </a:t>
            </a:r>
            <a:r>
              <a:rPr lang="it-IT" dirty="0">
                <a:solidFill>
                  <a:srgbClr val="C00000"/>
                </a:solidFill>
                <a:latin typeface="Cambria" panose="02040503050406030204" pitchFamily="18" charset="0"/>
              </a:rPr>
              <a:t>3</a:t>
            </a:r>
            <a:r>
              <a:rPr lang="it-IT" dirty="0" smtClean="0">
                <a:solidFill>
                  <a:srgbClr val="C00000"/>
                </a:solidFill>
                <a:latin typeface="Cambria" panose="02040503050406030204" pitchFamily="18" charset="0"/>
              </a:rPr>
              <a:t>:</a:t>
            </a:r>
            <a:endParaRPr lang="it-IT" dirty="0">
              <a:solidFill>
                <a:srgbClr val="C00000"/>
              </a:solidFill>
              <a:latin typeface="Cambria" panose="02040503050406030204" pitchFamily="18" charset="0"/>
            </a:endParaRPr>
          </a:p>
        </p:txBody>
      </p:sp>
      <p:sp>
        <p:nvSpPr>
          <p:cNvPr id="3" name="Segnaposto contenuto 2"/>
          <p:cNvSpPr>
            <a:spLocks noGrp="1"/>
          </p:cNvSpPr>
          <p:nvPr>
            <p:ph idx="1"/>
          </p:nvPr>
        </p:nvSpPr>
        <p:spPr>
          <a:xfrm>
            <a:off x="838200" y="1825625"/>
            <a:ext cx="10515600" cy="4848130"/>
          </a:xfrm>
        </p:spPr>
        <p:txBody>
          <a:bodyPr>
            <a:normAutofit fontScale="92500" lnSpcReduction="10000"/>
          </a:bodyPr>
          <a:lstStyle/>
          <a:p>
            <a:r>
              <a:rPr lang="it-IT" dirty="0" err="1">
                <a:latin typeface="Cambria" panose="02040503050406030204" pitchFamily="18" charset="0"/>
              </a:rPr>
              <a:t>Therefore</a:t>
            </a:r>
            <a:r>
              <a:rPr lang="it-IT" dirty="0">
                <a:latin typeface="Cambria" panose="02040503050406030204" pitchFamily="18" charset="0"/>
              </a:rPr>
              <a:t>, </a:t>
            </a:r>
            <a:r>
              <a:rPr lang="it-IT" dirty="0" err="1">
                <a:latin typeface="Cambria" panose="02040503050406030204" pitchFamily="18" charset="0"/>
              </a:rPr>
              <a:t>we</a:t>
            </a:r>
            <a:r>
              <a:rPr lang="it-IT" dirty="0">
                <a:latin typeface="Cambria" panose="02040503050406030204" pitchFamily="18" charset="0"/>
              </a:rPr>
              <a:t> can </a:t>
            </a:r>
            <a:r>
              <a:rPr lang="it-IT" dirty="0" err="1">
                <a:latin typeface="Cambria" panose="02040503050406030204" pitchFamily="18" charset="0"/>
              </a:rPr>
              <a:t>calculate</a:t>
            </a:r>
            <a:r>
              <a:rPr lang="it-IT" dirty="0">
                <a:latin typeface="Cambria" panose="02040503050406030204" pitchFamily="18" charset="0"/>
              </a:rPr>
              <a:t> the </a:t>
            </a:r>
            <a:r>
              <a:rPr lang="it-IT" dirty="0" err="1">
                <a:latin typeface="Cambria" panose="02040503050406030204" pitchFamily="18" charset="0"/>
              </a:rPr>
              <a:t>real</a:t>
            </a:r>
            <a:r>
              <a:rPr lang="it-IT" dirty="0">
                <a:latin typeface="Cambria" panose="02040503050406030204" pitchFamily="18" charset="0"/>
              </a:rPr>
              <a:t> </a:t>
            </a:r>
            <a:r>
              <a:rPr lang="it-IT" dirty="0" err="1">
                <a:latin typeface="Cambria" panose="02040503050406030204" pitchFamily="18" charset="0"/>
              </a:rPr>
              <a:t>wages</a:t>
            </a:r>
            <a:r>
              <a:rPr lang="it-IT" dirty="0">
                <a:latin typeface="Cambria" panose="02040503050406030204" pitchFamily="18" charset="0"/>
              </a:rPr>
              <a:t> of w</a:t>
            </a:r>
            <a:r>
              <a:rPr lang="en-US" dirty="0" err="1">
                <a:latin typeface="Cambria" panose="02040503050406030204" pitchFamily="18" charset="0"/>
              </a:rPr>
              <a:t>orkers</a:t>
            </a:r>
            <a:r>
              <a:rPr lang="en-US" dirty="0">
                <a:latin typeface="Cambria" panose="02040503050406030204" pitchFamily="18" charset="0"/>
              </a:rPr>
              <a:t> at Home in terms of cars because Home exports cars.</a:t>
            </a:r>
            <a:r>
              <a:rPr lang="it-IT" dirty="0">
                <a:latin typeface="Cambria" panose="02040503050406030204" pitchFamily="18" charset="0"/>
              </a:rPr>
              <a:t> </a:t>
            </a: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r>
              <a:rPr lang="en-US" dirty="0">
                <a:solidFill>
                  <a:schemeClr val="accent1"/>
                </a:solidFill>
                <a:latin typeface="Cambria" panose="02040503050406030204" pitchFamily="18" charset="0"/>
              </a:rPr>
              <a:t>Home (exports cars) is better off with trade because its real wage in terms of televisions has increased.</a:t>
            </a:r>
            <a:endParaRPr lang="it-IT" dirty="0">
              <a:solidFill>
                <a:schemeClr val="accent1"/>
              </a:solidFill>
              <a:latin typeface="Cambria" panose="02040503050406030204" pitchFamily="18" charset="0"/>
            </a:endParaRPr>
          </a:p>
          <a:p>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379" y="2694958"/>
            <a:ext cx="8521321" cy="28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009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altLang="en-US" smtClean="0"/>
              <a:t>Extending the Heckscher-Ohlin Model</a:t>
            </a:r>
          </a:p>
        </p:txBody>
      </p:sp>
      <p:sp>
        <p:nvSpPr>
          <p:cNvPr id="99331" name="Rectangle 3"/>
          <p:cNvSpPr>
            <a:spLocks noGrp="1" noChangeArrowheads="1"/>
          </p:cNvSpPr>
          <p:nvPr>
            <p:ph type="body" idx="1"/>
          </p:nvPr>
        </p:nvSpPr>
        <p:spPr/>
        <p:txBody>
          <a:bodyPr/>
          <a:lstStyle/>
          <a:p>
            <a:r>
              <a:rPr lang="en-US" altLang="en-US" dirty="0" smtClean="0"/>
              <a:t>The HO model can be made more realistic by allowing for </a:t>
            </a:r>
            <a:r>
              <a:rPr lang="en-US" altLang="en-US" b="1" dirty="0" smtClean="0">
                <a:solidFill>
                  <a:srgbClr val="FF0000"/>
                </a:solidFill>
              </a:rPr>
              <a:t>more than two goods, factors, and countries</a:t>
            </a:r>
            <a:r>
              <a:rPr lang="en-US" altLang="en-US" dirty="0" smtClean="0"/>
              <a:t>.</a:t>
            </a:r>
          </a:p>
          <a:p>
            <a:pPr lvl="1"/>
            <a:r>
              <a:rPr lang="en-US" altLang="en-US" dirty="0" smtClean="0"/>
              <a:t>This is the first modification to the model.</a:t>
            </a:r>
          </a:p>
          <a:p>
            <a:r>
              <a:rPr lang="en-US" altLang="en-US" dirty="0" smtClean="0"/>
              <a:t>As the second modification, we will allow the </a:t>
            </a:r>
            <a:r>
              <a:rPr lang="en-US" altLang="en-US" b="1" dirty="0" smtClean="0">
                <a:solidFill>
                  <a:srgbClr val="FF0000"/>
                </a:solidFill>
              </a:rPr>
              <a:t>technologies used to produce each good to differ across countries</a:t>
            </a:r>
            <a:r>
              <a:rPr lang="en-US" altLang="en-US" dirty="0" smtClean="0"/>
              <a:t>.</a:t>
            </a:r>
          </a:p>
        </p:txBody>
      </p:sp>
    </p:spTree>
    <p:extLst>
      <p:ext uri="{BB962C8B-B14F-4D97-AF65-F5344CB8AC3E}">
        <p14:creationId xmlns:p14="http://schemas.microsoft.com/office/powerpoint/2010/main" val="4147865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38314" y="274638"/>
            <a:ext cx="8472487" cy="1143000"/>
          </a:xfrm>
        </p:spPr>
        <p:txBody>
          <a:bodyPr/>
          <a:lstStyle/>
          <a:p>
            <a:r>
              <a:rPr lang="en-US" altLang="en-US" smtClean="0"/>
              <a:t>Extending the H-O Model</a:t>
            </a:r>
          </a:p>
        </p:txBody>
      </p:sp>
      <p:sp>
        <p:nvSpPr>
          <p:cNvPr id="100355" name="Rectangle 3"/>
          <p:cNvSpPr>
            <a:spLocks noGrp="1" noChangeArrowheads="1"/>
          </p:cNvSpPr>
          <p:nvPr>
            <p:ph type="body" idx="1"/>
          </p:nvPr>
        </p:nvSpPr>
        <p:spPr>
          <a:xfrm>
            <a:off x="1981200" y="1500189"/>
            <a:ext cx="8229600" cy="4625975"/>
          </a:xfrm>
        </p:spPr>
        <p:txBody>
          <a:bodyPr>
            <a:normAutofit/>
          </a:bodyPr>
          <a:lstStyle/>
          <a:p>
            <a:r>
              <a:rPr lang="en-US" altLang="en-US" sz="2400" dirty="0"/>
              <a:t>Many Goods, Factors, and Countries</a:t>
            </a:r>
          </a:p>
          <a:p>
            <a:pPr lvl="1"/>
            <a:r>
              <a:rPr lang="en-US" altLang="en-US" b="1" dirty="0">
                <a:solidFill>
                  <a:srgbClr val="FF0000"/>
                </a:solidFill>
              </a:rPr>
              <a:t>The predictions of the HO model depend on knowing what factor a country has in abundance, and which good uses that factor intensively</a:t>
            </a:r>
            <a:r>
              <a:rPr lang="en-US" altLang="en-US" dirty="0"/>
              <a:t>.</a:t>
            </a:r>
          </a:p>
          <a:p>
            <a:pPr lvl="1"/>
            <a:r>
              <a:rPr lang="en-US" altLang="en-US" dirty="0"/>
              <a:t>When there are more than two goods, it is more complicated to evaluate factor intensity and factor abundance.</a:t>
            </a:r>
          </a:p>
          <a:p>
            <a:r>
              <a:rPr lang="en-US" altLang="en-US" sz="2400" dirty="0"/>
              <a:t>Measuring the Factor Content of Trade</a:t>
            </a:r>
          </a:p>
          <a:p>
            <a:pPr lvl="1"/>
            <a:r>
              <a:rPr lang="en-US" altLang="en-US" dirty="0"/>
              <a:t>How do we measure the factor intensity of exports and imports when there are thousands of products traded between countries?</a:t>
            </a:r>
          </a:p>
          <a:p>
            <a:pPr lvl="1"/>
            <a:r>
              <a:rPr lang="en-US" altLang="en-US" dirty="0"/>
              <a:t>How can we use this to test the HO model?</a:t>
            </a:r>
          </a:p>
        </p:txBody>
      </p:sp>
    </p:spTree>
    <p:extLst>
      <p:ext uri="{BB962C8B-B14F-4D97-AF65-F5344CB8AC3E}">
        <p14:creationId xmlns:p14="http://schemas.microsoft.com/office/powerpoint/2010/main" val="2507239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mtClean="0"/>
              <a:t>Extending the H-O Model</a:t>
            </a:r>
          </a:p>
        </p:txBody>
      </p:sp>
      <p:sp>
        <p:nvSpPr>
          <p:cNvPr id="101379" name="Rectangle 3"/>
          <p:cNvSpPr>
            <a:spLocks noGrp="1" noChangeArrowheads="1"/>
          </p:cNvSpPr>
          <p:nvPr>
            <p:ph type="body" idx="1"/>
          </p:nvPr>
        </p:nvSpPr>
        <p:spPr>
          <a:xfrm>
            <a:off x="1524000" y="1214439"/>
            <a:ext cx="9144000" cy="4911725"/>
          </a:xfrm>
        </p:spPr>
        <p:txBody>
          <a:bodyPr>
            <a:normAutofit/>
          </a:bodyPr>
          <a:lstStyle/>
          <a:p>
            <a:r>
              <a:rPr lang="en-US" altLang="en-US" sz="2400" dirty="0"/>
              <a:t>Measuring the Factor Content of Trade</a:t>
            </a:r>
          </a:p>
          <a:p>
            <a:pPr lvl="1"/>
            <a:r>
              <a:rPr lang="en-US" altLang="en-US" dirty="0"/>
              <a:t>Using Leontief’s test, we can look at similar data.</a:t>
            </a:r>
          </a:p>
          <a:p>
            <a:pPr lvl="1"/>
            <a:r>
              <a:rPr lang="en-US" altLang="en-US" dirty="0"/>
              <a:t>We can multiply his numbers shown in Table 4.2 by the actual value of U.S. exports and U.S. imports.</a:t>
            </a:r>
          </a:p>
          <a:p>
            <a:pPr lvl="2"/>
            <a:r>
              <a:rPr lang="en-US" altLang="en-US" dirty="0" smtClean="0"/>
              <a:t>This gives values for “total exports” and “total imports.” </a:t>
            </a:r>
          </a:p>
          <a:p>
            <a:pPr lvl="1"/>
            <a:r>
              <a:rPr lang="en-US" altLang="en-US" dirty="0"/>
              <a:t>These values are called the </a:t>
            </a:r>
            <a:r>
              <a:rPr lang="en-US" altLang="en-US" b="1" dirty="0"/>
              <a:t>factor content of exports</a:t>
            </a:r>
            <a:r>
              <a:rPr lang="en-US" altLang="en-US" dirty="0"/>
              <a:t> and </a:t>
            </a:r>
            <a:r>
              <a:rPr lang="en-US" altLang="en-US" b="1" dirty="0"/>
              <a:t>factor content of imports.</a:t>
            </a:r>
          </a:p>
          <a:p>
            <a:pPr lvl="2"/>
            <a:r>
              <a:rPr lang="en-US" altLang="en-US" b="1" dirty="0" smtClean="0">
                <a:solidFill>
                  <a:srgbClr val="FF0000"/>
                </a:solidFill>
              </a:rPr>
              <a:t>They measure the amounts of labor and capital used to produce exports and imports</a:t>
            </a:r>
            <a:r>
              <a:rPr lang="en-US" altLang="en-US" dirty="0" smtClean="0"/>
              <a:t>.</a:t>
            </a:r>
          </a:p>
          <a:p>
            <a:pPr lvl="1"/>
            <a:r>
              <a:rPr lang="en-US" altLang="en-US" dirty="0"/>
              <a:t>By taking the difference between the factor content of exports and factor content of imports.</a:t>
            </a:r>
          </a:p>
        </p:txBody>
      </p:sp>
    </p:spTree>
    <p:extLst>
      <p:ext uri="{BB962C8B-B14F-4D97-AF65-F5344CB8AC3E}">
        <p14:creationId xmlns:p14="http://schemas.microsoft.com/office/powerpoint/2010/main" val="730389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r>
              <a:rPr lang="en-US" altLang="en-US" smtClean="0"/>
              <a:t>Extending the Heckscher-Ohlin Model</a:t>
            </a:r>
          </a:p>
        </p:txBody>
      </p:sp>
      <p:sp>
        <p:nvSpPr>
          <p:cNvPr id="102403" name="Text Box 8"/>
          <p:cNvSpPr txBox="1">
            <a:spLocks noChangeArrowheads="1"/>
          </p:cNvSpPr>
          <p:nvPr/>
        </p:nvSpPr>
        <p:spPr bwMode="auto">
          <a:xfrm>
            <a:off x="2351088" y="1282700"/>
            <a:ext cx="766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t>Factor Content of Trade for the United States, 1947</a:t>
            </a:r>
          </a:p>
        </p:txBody>
      </p:sp>
      <p:pic>
        <p:nvPicPr>
          <p:cNvPr id="102404" name="Picture 9" descr="Feenstra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2303464"/>
            <a:ext cx="86756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261394" y="4437113"/>
            <a:ext cx="7664450" cy="2031325"/>
          </a:xfrm>
          <a:prstGeom prst="rect">
            <a:avLst/>
          </a:prstGeom>
          <a:noFill/>
        </p:spPr>
        <p:txBody>
          <a:bodyPr wrap="square" rtlCol="0">
            <a:spAutoFit/>
          </a:bodyPr>
          <a:lstStyle/>
          <a:p>
            <a:r>
              <a:rPr lang="en-US" altLang="en-US" dirty="0"/>
              <a:t>This table extends Leontief’s test of the </a:t>
            </a:r>
            <a:r>
              <a:rPr lang="en-US" altLang="en-US" dirty="0" err="1"/>
              <a:t>Heckscher</a:t>
            </a:r>
            <a:r>
              <a:rPr lang="en-US" altLang="en-US" dirty="0"/>
              <a:t>-Ohlin model to measure the factor content of net exports. The first column for exports and for imports shows the amount of capital or labor needed per $1 million worth of exports from or imports into the United States, for 1947. The second column for each shows the amount of capital or labor needed for the total exports from or imports into the United States. </a:t>
            </a:r>
            <a:r>
              <a:rPr lang="en-US" altLang="en-US" b="1" dirty="0">
                <a:solidFill>
                  <a:srgbClr val="FF0000"/>
                </a:solidFill>
              </a:rPr>
              <a:t>The final column is the difference between the totals for exports and imports.</a:t>
            </a:r>
            <a:endParaRPr lang="it-IT" b="1" dirty="0">
              <a:solidFill>
                <a:srgbClr val="FF0000"/>
              </a:solidFill>
            </a:endParaRPr>
          </a:p>
        </p:txBody>
      </p:sp>
    </p:spTree>
    <p:extLst>
      <p:ext uri="{BB962C8B-B14F-4D97-AF65-F5344CB8AC3E}">
        <p14:creationId xmlns:p14="http://schemas.microsoft.com/office/powerpoint/2010/main" val="2443281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n-US" altLang="en-US" smtClean="0"/>
              <a:t>Extending the Heckscher-Ohlin Model</a:t>
            </a:r>
          </a:p>
        </p:txBody>
      </p:sp>
      <p:sp>
        <p:nvSpPr>
          <p:cNvPr id="103427" name="Rectangle 3"/>
          <p:cNvSpPr>
            <a:spLocks noGrp="1" noChangeArrowheads="1"/>
          </p:cNvSpPr>
          <p:nvPr>
            <p:ph type="body" idx="1"/>
          </p:nvPr>
        </p:nvSpPr>
        <p:spPr/>
        <p:txBody>
          <a:bodyPr/>
          <a:lstStyle/>
          <a:p>
            <a:r>
              <a:rPr lang="en-US" altLang="en-US" dirty="0" smtClean="0"/>
              <a:t>Measuring the Factor Content of Trade</a:t>
            </a:r>
          </a:p>
          <a:p>
            <a:pPr lvl="1"/>
            <a:r>
              <a:rPr lang="en-US" altLang="en-US" dirty="0" smtClean="0"/>
              <a:t>Since both these factor contents are positive, we see that the </a:t>
            </a:r>
            <a:r>
              <a:rPr lang="en-US" altLang="en-US" b="1" dirty="0" smtClean="0">
                <a:solidFill>
                  <a:srgbClr val="FF0000"/>
                </a:solidFill>
              </a:rPr>
              <a:t>U.S. was running a trade surplus</a:t>
            </a:r>
            <a:r>
              <a:rPr lang="en-US" altLang="en-US" dirty="0" smtClean="0"/>
              <a:t>.</a:t>
            </a:r>
          </a:p>
          <a:p>
            <a:pPr lvl="1"/>
            <a:r>
              <a:rPr lang="en-US" altLang="en-US" dirty="0" smtClean="0"/>
              <a:t>The U.S. exported large amounts of goods to help countries of Europe rebuild after WWII.</a:t>
            </a:r>
          </a:p>
          <a:p>
            <a:pPr lvl="1"/>
            <a:r>
              <a:rPr lang="en-US" altLang="en-US" dirty="0" smtClean="0"/>
              <a:t>The fact that the factor content of net exports for both capital and labor are positive will be important as we move forward.</a:t>
            </a:r>
          </a:p>
        </p:txBody>
      </p:sp>
    </p:spTree>
    <p:extLst>
      <p:ext uri="{BB962C8B-B14F-4D97-AF65-F5344CB8AC3E}">
        <p14:creationId xmlns:p14="http://schemas.microsoft.com/office/powerpoint/2010/main" val="1013174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latin typeface="Cambria" panose="02040503050406030204" pitchFamily="18" charset="0"/>
              </a:rPr>
              <a:t>Part 1, Definition</a:t>
            </a:r>
            <a:endParaRPr lang="it-IT" dirty="0">
              <a:latin typeface="Cambria" panose="02040503050406030204" pitchFamily="18" charset="0"/>
            </a:endParaRPr>
          </a:p>
        </p:txBody>
      </p:sp>
      <p:sp>
        <p:nvSpPr>
          <p:cNvPr id="3" name="Segnaposto contenuto 2"/>
          <p:cNvSpPr>
            <a:spLocks noGrp="1"/>
          </p:cNvSpPr>
          <p:nvPr>
            <p:ph idx="1"/>
          </p:nvPr>
        </p:nvSpPr>
        <p:spPr/>
        <p:txBody>
          <a:bodyPr>
            <a:normAutofit fontScale="92500" lnSpcReduction="10000"/>
          </a:bodyPr>
          <a:lstStyle/>
          <a:p>
            <a:r>
              <a:rPr lang="it-IT" b="1" dirty="0">
                <a:latin typeface="Cambria" panose="02040503050406030204" pitchFamily="18" charset="0"/>
              </a:rPr>
              <a:t>Absolute </a:t>
            </a:r>
            <a:r>
              <a:rPr lang="it-IT" b="1" dirty="0" err="1">
                <a:latin typeface="Cambria" panose="02040503050406030204" pitchFamily="18" charset="0"/>
              </a:rPr>
              <a:t>advantage</a:t>
            </a:r>
            <a:r>
              <a:rPr lang="it-IT" b="1" dirty="0">
                <a:latin typeface="Cambria" panose="02040503050406030204" pitchFamily="18" charset="0"/>
              </a:rPr>
              <a:t>: </a:t>
            </a:r>
            <a:r>
              <a:rPr lang="en-US" dirty="0">
                <a:solidFill>
                  <a:schemeClr val="accent1"/>
                </a:solidFill>
                <a:latin typeface="Cambria" panose="02040503050406030204" pitchFamily="18" charset="0"/>
              </a:rPr>
              <a:t>When a country has the best technology for producing a good, it has an </a:t>
            </a:r>
            <a:r>
              <a:rPr lang="en-US" b="1" dirty="0">
                <a:solidFill>
                  <a:schemeClr val="accent1"/>
                </a:solidFill>
                <a:latin typeface="Cambria" panose="02040503050406030204" pitchFamily="18" charset="0"/>
              </a:rPr>
              <a:t>absolute advantage </a:t>
            </a:r>
            <a:r>
              <a:rPr lang="en-US" dirty="0">
                <a:solidFill>
                  <a:schemeClr val="accent1"/>
                </a:solidFill>
                <a:latin typeface="Cambria" panose="02040503050406030204" pitchFamily="18" charset="0"/>
              </a:rPr>
              <a:t>in the production of that good.</a:t>
            </a:r>
          </a:p>
          <a:p>
            <a:pPr algn="just"/>
            <a:r>
              <a:rPr lang="en-US" b="1" dirty="0" smtClean="0">
                <a:latin typeface="Cambria" panose="02040503050406030204" pitchFamily="18" charset="0"/>
              </a:rPr>
              <a:t>Comparative </a:t>
            </a:r>
            <a:r>
              <a:rPr lang="en-US" b="1" dirty="0">
                <a:latin typeface="Cambria" panose="02040503050406030204" pitchFamily="18" charset="0"/>
              </a:rPr>
              <a:t>Advantage: </a:t>
            </a:r>
            <a:r>
              <a:rPr lang="en-US" dirty="0">
                <a:solidFill>
                  <a:schemeClr val="accent1"/>
                </a:solidFill>
                <a:latin typeface="Cambria" panose="02040503050406030204" pitchFamily="18" charset="0"/>
              </a:rPr>
              <a:t>A country has a </a:t>
            </a:r>
            <a:r>
              <a:rPr lang="en-US" b="1" dirty="0">
                <a:solidFill>
                  <a:schemeClr val="accent1"/>
                </a:solidFill>
                <a:latin typeface="Cambria" panose="02040503050406030204" pitchFamily="18" charset="0"/>
              </a:rPr>
              <a:t>comparative advantage </a:t>
            </a:r>
            <a:r>
              <a:rPr lang="en-US" dirty="0">
                <a:solidFill>
                  <a:schemeClr val="accent1"/>
                </a:solidFill>
                <a:latin typeface="Cambria" panose="02040503050406030204" pitchFamily="18" charset="0"/>
              </a:rPr>
              <a:t>in producing those goods that it produces best compared with how well it produces other goods</a:t>
            </a:r>
            <a:r>
              <a:rPr lang="en-US" dirty="0" smtClean="0">
                <a:solidFill>
                  <a:schemeClr val="accent1"/>
                </a:solidFill>
                <a:latin typeface="Cambria" panose="02040503050406030204" pitchFamily="18" charset="0"/>
              </a:rPr>
              <a:t>.</a:t>
            </a:r>
          </a:p>
          <a:p>
            <a:r>
              <a:rPr lang="it-IT" b="1" dirty="0" err="1">
                <a:latin typeface="Cambria" panose="02040503050406030204" pitchFamily="18" charset="0"/>
              </a:rPr>
              <a:t>Opportunity</a:t>
            </a:r>
            <a:r>
              <a:rPr lang="it-IT" b="1" dirty="0">
                <a:latin typeface="Cambria" panose="02040503050406030204" pitchFamily="18" charset="0"/>
              </a:rPr>
              <a:t> </a:t>
            </a:r>
            <a:r>
              <a:rPr lang="it-IT" b="1" dirty="0" err="1">
                <a:latin typeface="Cambria" panose="02040503050406030204" pitchFamily="18" charset="0"/>
              </a:rPr>
              <a:t>cost</a:t>
            </a:r>
            <a:r>
              <a:rPr lang="it-IT" b="1" dirty="0">
                <a:latin typeface="Cambria" panose="02040503050406030204" pitchFamily="18" charset="0"/>
              </a:rPr>
              <a:t> of </a:t>
            </a:r>
            <a:r>
              <a:rPr lang="it-IT" b="1" dirty="0" err="1">
                <a:latin typeface="Cambria" panose="02040503050406030204" pitchFamily="18" charset="0"/>
              </a:rPr>
              <a:t>good</a:t>
            </a:r>
            <a:r>
              <a:rPr lang="it-IT" b="1" dirty="0">
                <a:latin typeface="Cambria" panose="02040503050406030204" pitchFamily="18" charset="0"/>
              </a:rPr>
              <a:t> x: </a:t>
            </a:r>
            <a:r>
              <a:rPr lang="it-IT" b="1" dirty="0" err="1">
                <a:latin typeface="Cambria" panose="02040503050406030204" pitchFamily="18" charset="0"/>
              </a:rPr>
              <a:t>MPL</a:t>
            </a:r>
            <a:r>
              <a:rPr lang="it-IT" sz="2000" b="1" dirty="0" err="1">
                <a:latin typeface="Cambria" panose="02040503050406030204" pitchFamily="18" charset="0"/>
              </a:rPr>
              <a:t>y</a:t>
            </a:r>
            <a:r>
              <a:rPr lang="it-IT" sz="2000" b="1" dirty="0">
                <a:latin typeface="Cambria" panose="02040503050406030204" pitchFamily="18" charset="0"/>
              </a:rPr>
              <a:t> </a:t>
            </a:r>
            <a:r>
              <a:rPr lang="it-IT" b="1" dirty="0">
                <a:latin typeface="Cambria" panose="02040503050406030204" pitchFamily="18" charset="0"/>
              </a:rPr>
              <a:t>/</a:t>
            </a:r>
            <a:r>
              <a:rPr lang="it-IT" b="1" dirty="0" err="1">
                <a:latin typeface="Cambria" panose="02040503050406030204" pitchFamily="18" charset="0"/>
              </a:rPr>
              <a:t>MPL</a:t>
            </a:r>
            <a:r>
              <a:rPr lang="it-IT" sz="2000" b="1" dirty="0" err="1">
                <a:latin typeface="Cambria" panose="02040503050406030204" pitchFamily="18" charset="0"/>
              </a:rPr>
              <a:t>x</a:t>
            </a:r>
            <a:endParaRPr lang="it-IT" sz="2000" b="1" dirty="0">
              <a:latin typeface="Cambria" panose="02040503050406030204" pitchFamily="18" charset="0"/>
            </a:endParaRPr>
          </a:p>
          <a:p>
            <a:pPr lvl="1"/>
            <a:r>
              <a:rPr lang="it-IT" dirty="0" err="1">
                <a:solidFill>
                  <a:schemeClr val="accent1"/>
                </a:solidFill>
                <a:latin typeface="Cambria" panose="02040503050406030204" pitchFamily="18" charset="0"/>
              </a:rPr>
              <a:t>Denotes</a:t>
            </a:r>
            <a:r>
              <a:rPr lang="it-IT" dirty="0">
                <a:solidFill>
                  <a:schemeClr val="accent1"/>
                </a:solidFill>
                <a:latin typeface="Cambria" panose="02040503050406030204" pitchFamily="18" charset="0"/>
              </a:rPr>
              <a:t> the </a:t>
            </a:r>
            <a:r>
              <a:rPr lang="it-IT" dirty="0" err="1">
                <a:solidFill>
                  <a:schemeClr val="accent1"/>
                </a:solidFill>
                <a:latin typeface="Cambria" panose="02040503050406030204" pitchFamily="18" charset="0"/>
              </a:rPr>
              <a:t>units</a:t>
            </a:r>
            <a:r>
              <a:rPr lang="it-IT" dirty="0">
                <a:solidFill>
                  <a:schemeClr val="accent1"/>
                </a:solidFill>
                <a:latin typeface="Cambria" panose="02040503050406030204" pitchFamily="18" charset="0"/>
              </a:rPr>
              <a:t> of a </a:t>
            </a:r>
            <a:r>
              <a:rPr lang="it-IT" dirty="0" err="1">
                <a:solidFill>
                  <a:schemeClr val="accent1"/>
                </a:solidFill>
                <a:latin typeface="Cambria" panose="02040503050406030204" pitchFamily="18" charset="0"/>
              </a:rPr>
              <a:t>good</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that</a:t>
            </a:r>
            <a:r>
              <a:rPr lang="it-IT" dirty="0">
                <a:solidFill>
                  <a:schemeClr val="accent1"/>
                </a:solidFill>
                <a:latin typeface="Cambria" panose="02040503050406030204" pitchFamily="18" charset="0"/>
              </a:rPr>
              <a:t> I can </a:t>
            </a:r>
            <a:r>
              <a:rPr lang="it-IT" dirty="0" err="1">
                <a:solidFill>
                  <a:schemeClr val="accent1"/>
                </a:solidFill>
                <a:latin typeface="Cambria" panose="02040503050406030204" pitchFamily="18" charset="0"/>
              </a:rPr>
              <a:t>renounce</a:t>
            </a:r>
            <a:r>
              <a:rPr lang="it-IT" dirty="0">
                <a:solidFill>
                  <a:schemeClr val="accent1"/>
                </a:solidFill>
                <a:latin typeface="Cambria" panose="02040503050406030204" pitchFamily="18" charset="0"/>
              </a:rPr>
              <a:t> in </a:t>
            </a:r>
            <a:r>
              <a:rPr lang="it-IT" dirty="0" err="1">
                <a:solidFill>
                  <a:schemeClr val="accent1"/>
                </a:solidFill>
                <a:latin typeface="Cambria" panose="02040503050406030204" pitchFamily="18" charset="0"/>
              </a:rPr>
              <a:t>order</a:t>
            </a:r>
            <a:r>
              <a:rPr lang="it-IT" dirty="0">
                <a:solidFill>
                  <a:schemeClr val="accent1"/>
                </a:solidFill>
                <a:latin typeface="Cambria" panose="02040503050406030204" pitchFamily="18" charset="0"/>
              </a:rPr>
              <a:t> to </a:t>
            </a:r>
            <a:r>
              <a:rPr lang="it-IT" dirty="0" err="1">
                <a:solidFill>
                  <a:schemeClr val="accent1"/>
                </a:solidFill>
                <a:latin typeface="Cambria" panose="02040503050406030204" pitchFamily="18" charset="0"/>
              </a:rPr>
              <a:t>have</a:t>
            </a:r>
            <a:r>
              <a:rPr lang="it-IT" dirty="0">
                <a:solidFill>
                  <a:schemeClr val="accent1"/>
                </a:solidFill>
                <a:latin typeface="Cambria" panose="02040503050406030204" pitchFamily="18" charset="0"/>
              </a:rPr>
              <a:t> an </a:t>
            </a:r>
            <a:r>
              <a:rPr lang="it-IT" dirty="0" err="1">
                <a:solidFill>
                  <a:schemeClr val="accent1"/>
                </a:solidFill>
                <a:latin typeface="Cambria" panose="02040503050406030204" pitchFamily="18" charset="0"/>
              </a:rPr>
              <a:t>additional</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unit</a:t>
            </a:r>
            <a:r>
              <a:rPr lang="it-IT" dirty="0">
                <a:solidFill>
                  <a:schemeClr val="accent1"/>
                </a:solidFill>
                <a:latin typeface="Cambria" panose="02040503050406030204" pitchFamily="18" charset="0"/>
              </a:rPr>
              <a:t> of the </a:t>
            </a:r>
            <a:r>
              <a:rPr lang="it-IT" dirty="0" err="1">
                <a:solidFill>
                  <a:schemeClr val="accent1"/>
                </a:solidFill>
                <a:latin typeface="Cambria" panose="02040503050406030204" pitchFamily="18" charset="0"/>
              </a:rPr>
              <a:t>other</a:t>
            </a:r>
            <a:r>
              <a:rPr lang="it-IT" dirty="0">
                <a:solidFill>
                  <a:schemeClr val="accent1"/>
                </a:solidFill>
                <a:latin typeface="Cambria" panose="02040503050406030204" pitchFamily="18" charset="0"/>
              </a:rPr>
              <a:t> </a:t>
            </a:r>
            <a:r>
              <a:rPr lang="it-IT" dirty="0" err="1">
                <a:solidFill>
                  <a:schemeClr val="accent1"/>
                </a:solidFill>
                <a:latin typeface="Cambria" panose="02040503050406030204" pitchFamily="18" charset="0"/>
              </a:rPr>
              <a:t>good</a:t>
            </a:r>
            <a:endParaRPr lang="it-IT" dirty="0">
              <a:solidFill>
                <a:schemeClr val="accent1"/>
              </a:solidFill>
              <a:latin typeface="Cambria" panose="02040503050406030204" pitchFamily="18" charset="0"/>
            </a:endParaRPr>
          </a:p>
          <a:p>
            <a:r>
              <a:rPr lang="it-IT" b="1" dirty="0" smtClean="0">
                <a:latin typeface="Cambria" panose="02040503050406030204" pitchFamily="18" charset="0"/>
              </a:rPr>
              <a:t>Relative </a:t>
            </a:r>
            <a:r>
              <a:rPr lang="it-IT" b="1" dirty="0" err="1">
                <a:latin typeface="Cambria" panose="02040503050406030204" pitchFamily="18" charset="0"/>
              </a:rPr>
              <a:t>price</a:t>
            </a:r>
            <a:r>
              <a:rPr lang="it-IT" b="1" dirty="0">
                <a:latin typeface="Cambria" panose="02040503050406030204" pitchFamily="18" charset="0"/>
              </a:rPr>
              <a:t> of </a:t>
            </a:r>
            <a:r>
              <a:rPr lang="it-IT" b="1" dirty="0" err="1">
                <a:latin typeface="Cambria" panose="02040503050406030204" pitchFamily="18" charset="0"/>
              </a:rPr>
              <a:t>good</a:t>
            </a:r>
            <a:r>
              <a:rPr lang="it-IT" b="1" dirty="0">
                <a:latin typeface="Cambria" panose="02040503050406030204" pitchFamily="18" charset="0"/>
              </a:rPr>
              <a:t> x: </a:t>
            </a:r>
            <a:r>
              <a:rPr lang="it-IT" b="1" dirty="0" err="1">
                <a:latin typeface="Cambria" panose="02040503050406030204" pitchFamily="18" charset="0"/>
              </a:rPr>
              <a:t>P</a:t>
            </a:r>
            <a:r>
              <a:rPr lang="it-IT" sz="2000" b="1" dirty="0" err="1">
                <a:latin typeface="Cambria" panose="02040503050406030204" pitchFamily="18" charset="0"/>
              </a:rPr>
              <a:t>x</a:t>
            </a:r>
            <a:r>
              <a:rPr lang="it-IT" b="1" dirty="0">
                <a:latin typeface="Cambria" panose="02040503050406030204" pitchFamily="18" charset="0"/>
              </a:rPr>
              <a:t>/</a:t>
            </a:r>
            <a:r>
              <a:rPr lang="it-IT" b="1" dirty="0" err="1">
                <a:latin typeface="Cambria" panose="02040503050406030204" pitchFamily="18" charset="0"/>
              </a:rPr>
              <a:t>P</a:t>
            </a:r>
            <a:r>
              <a:rPr lang="it-IT" sz="2000" b="1" dirty="0" err="1">
                <a:latin typeface="Cambria" panose="02040503050406030204" pitchFamily="18" charset="0"/>
              </a:rPr>
              <a:t>y</a:t>
            </a:r>
            <a:endParaRPr lang="it-IT" sz="2000" b="1" dirty="0">
              <a:latin typeface="Cambria" panose="02040503050406030204" pitchFamily="18" charset="0"/>
            </a:endParaRPr>
          </a:p>
          <a:p>
            <a:pPr lvl="1"/>
            <a:r>
              <a:rPr lang="en-US" dirty="0">
                <a:solidFill>
                  <a:schemeClr val="accent1"/>
                </a:solidFill>
                <a:latin typeface="Cambria" panose="02040503050406030204" pitchFamily="18" charset="0"/>
              </a:rPr>
              <a:t>Denotes the relative price of the good in the numerator, measured in terms of how much of the good in the denominator must be given up</a:t>
            </a:r>
            <a:endParaRPr lang="it-IT" dirty="0">
              <a:solidFill>
                <a:schemeClr val="accent1"/>
              </a:solidFill>
              <a:latin typeface="Cambria" panose="02040503050406030204" pitchFamily="18" charset="0"/>
            </a:endParaRPr>
          </a:p>
          <a:p>
            <a:endParaRPr lang="en-US" dirty="0"/>
          </a:p>
          <a:p>
            <a:endParaRPr lang="en-US" dirty="0"/>
          </a:p>
          <a:p>
            <a:endParaRPr lang="it-IT" dirty="0"/>
          </a:p>
        </p:txBody>
      </p:sp>
    </p:spTree>
    <p:extLst>
      <p:ext uri="{BB962C8B-B14F-4D97-AF65-F5344CB8AC3E}">
        <p14:creationId xmlns:p14="http://schemas.microsoft.com/office/powerpoint/2010/main" val="990280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981200" y="274639"/>
            <a:ext cx="8229600" cy="1011237"/>
          </a:xfrm>
        </p:spPr>
        <p:txBody>
          <a:bodyPr/>
          <a:lstStyle/>
          <a:p>
            <a:r>
              <a:rPr lang="en-US" altLang="en-US" smtClean="0"/>
              <a:t>Extending the H-O Model</a:t>
            </a:r>
          </a:p>
        </p:txBody>
      </p:sp>
      <p:sp>
        <p:nvSpPr>
          <p:cNvPr id="104451" name="Rectangle 3"/>
          <p:cNvSpPr>
            <a:spLocks noGrp="1" noChangeArrowheads="1"/>
          </p:cNvSpPr>
          <p:nvPr>
            <p:ph type="body" idx="1"/>
          </p:nvPr>
        </p:nvSpPr>
        <p:spPr>
          <a:xfrm>
            <a:off x="1524000" y="1285875"/>
            <a:ext cx="8929688" cy="4840288"/>
          </a:xfrm>
        </p:spPr>
        <p:txBody>
          <a:bodyPr/>
          <a:lstStyle/>
          <a:p>
            <a:r>
              <a:rPr lang="en-US" altLang="en-US" dirty="0" smtClean="0"/>
              <a:t>Measuring Factor Abundance</a:t>
            </a:r>
          </a:p>
          <a:p>
            <a:pPr lvl="1"/>
            <a:r>
              <a:rPr lang="en-US" altLang="en-US" dirty="0" smtClean="0"/>
              <a:t>How should we measure factor abundance when there are more than two factors and two countries?</a:t>
            </a:r>
          </a:p>
          <a:p>
            <a:pPr lvl="1"/>
            <a:r>
              <a:rPr lang="en-US" altLang="en-US" dirty="0" smtClean="0"/>
              <a:t>To determine whether a country is abundant in a certain factor, </a:t>
            </a:r>
            <a:r>
              <a:rPr lang="en-US" altLang="en-US" b="1" dirty="0" smtClean="0">
                <a:solidFill>
                  <a:srgbClr val="FF0000"/>
                </a:solidFill>
              </a:rPr>
              <a:t>we compare the country’s share of that factor with its share of world GDP</a:t>
            </a:r>
            <a:r>
              <a:rPr lang="en-US" altLang="en-US" dirty="0" smtClean="0"/>
              <a:t>.</a:t>
            </a:r>
          </a:p>
          <a:p>
            <a:pPr lvl="1"/>
            <a:r>
              <a:rPr lang="en-US" altLang="en-US" b="1" dirty="0" smtClean="0">
                <a:solidFill>
                  <a:srgbClr val="FF0000"/>
                </a:solidFill>
              </a:rPr>
              <a:t>If the share of a factor &gt; share of world GDP</a:t>
            </a:r>
            <a:r>
              <a:rPr lang="en-US" altLang="en-US" dirty="0" smtClean="0"/>
              <a:t>.</a:t>
            </a:r>
          </a:p>
          <a:p>
            <a:pPr lvl="2"/>
            <a:r>
              <a:rPr lang="en-US" altLang="en-US" b="1" dirty="0" smtClean="0">
                <a:solidFill>
                  <a:srgbClr val="FF0000"/>
                </a:solidFill>
              </a:rPr>
              <a:t>The country is </a:t>
            </a:r>
            <a:r>
              <a:rPr lang="en-US" altLang="en-US" b="1" i="1" dirty="0" smtClean="0">
                <a:solidFill>
                  <a:srgbClr val="FF0000"/>
                </a:solidFill>
              </a:rPr>
              <a:t>abundant</a:t>
            </a:r>
            <a:r>
              <a:rPr lang="en-US" altLang="en-US" b="1" dirty="0" smtClean="0">
                <a:solidFill>
                  <a:srgbClr val="FF0000"/>
                </a:solidFill>
              </a:rPr>
              <a:t> in that factor</a:t>
            </a:r>
            <a:r>
              <a:rPr lang="en-US" altLang="en-US" dirty="0" smtClean="0"/>
              <a:t>.</a:t>
            </a:r>
          </a:p>
          <a:p>
            <a:pPr lvl="1"/>
            <a:r>
              <a:rPr lang="en-US" altLang="en-US" dirty="0" smtClean="0"/>
              <a:t>If the share of factor &lt; share of world GDP.</a:t>
            </a:r>
          </a:p>
          <a:p>
            <a:pPr lvl="2"/>
            <a:r>
              <a:rPr lang="en-US" altLang="en-US" dirty="0" smtClean="0"/>
              <a:t>The country is</a:t>
            </a:r>
            <a:r>
              <a:rPr lang="en-US" altLang="en-US" b="1" i="1" dirty="0" smtClean="0"/>
              <a:t> scarce</a:t>
            </a:r>
            <a:r>
              <a:rPr lang="en-US" altLang="en-US" dirty="0" smtClean="0"/>
              <a:t> in that factor.</a:t>
            </a:r>
          </a:p>
        </p:txBody>
      </p:sp>
    </p:spTree>
    <p:extLst>
      <p:ext uri="{BB962C8B-B14F-4D97-AF65-F5344CB8AC3E}">
        <p14:creationId xmlns:p14="http://schemas.microsoft.com/office/powerpoint/2010/main" val="837965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83779" y="1"/>
            <a:ext cx="11070021" cy="736044"/>
          </a:xfrm>
        </p:spPr>
        <p:txBody>
          <a:bodyPr>
            <a:normAutofit/>
          </a:bodyPr>
          <a:lstStyle/>
          <a:p>
            <a:r>
              <a:rPr lang="en-US" altLang="en-US" dirty="0" smtClean="0"/>
              <a:t>Extending the H-O Model</a:t>
            </a:r>
          </a:p>
        </p:txBody>
      </p:sp>
      <p:pic>
        <p:nvPicPr>
          <p:cNvPr id="105475" name="Picture 9" descr="Feenstra_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406" y="1690688"/>
            <a:ext cx="8231187"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12"/>
          <p:cNvSpPr txBox="1">
            <a:spLocks noChangeArrowheads="1"/>
          </p:cNvSpPr>
          <p:nvPr/>
        </p:nvSpPr>
        <p:spPr bwMode="auto">
          <a:xfrm>
            <a:off x="2260600" y="1028700"/>
            <a:ext cx="6840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t>Country Factor Endowments, 2000</a:t>
            </a:r>
          </a:p>
        </p:txBody>
      </p:sp>
    </p:spTree>
    <p:extLst>
      <p:ext uri="{BB962C8B-B14F-4D97-AF65-F5344CB8AC3E}">
        <p14:creationId xmlns:p14="http://schemas.microsoft.com/office/powerpoint/2010/main" val="2288852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mtClean="0"/>
              <a:t>Extending the H-O Model</a:t>
            </a:r>
          </a:p>
        </p:txBody>
      </p:sp>
      <p:sp>
        <p:nvSpPr>
          <p:cNvPr id="106499" name="Rectangle 3"/>
          <p:cNvSpPr>
            <a:spLocks noGrp="1" noChangeArrowheads="1"/>
          </p:cNvSpPr>
          <p:nvPr>
            <p:ph type="body" idx="1"/>
          </p:nvPr>
        </p:nvSpPr>
        <p:spPr>
          <a:xfrm>
            <a:off x="1524000" y="1357313"/>
            <a:ext cx="9144000" cy="4768850"/>
          </a:xfrm>
        </p:spPr>
        <p:txBody>
          <a:bodyPr>
            <a:normAutofit/>
          </a:bodyPr>
          <a:lstStyle/>
          <a:p>
            <a:r>
              <a:rPr lang="en-US" altLang="en-US" sz="2400" b="1" dirty="0">
                <a:solidFill>
                  <a:srgbClr val="FF0000"/>
                </a:solidFill>
              </a:rPr>
              <a:t>Capital Abundance</a:t>
            </a:r>
          </a:p>
          <a:p>
            <a:pPr lvl="1"/>
            <a:r>
              <a:rPr lang="en-US" altLang="en-US" b="1" dirty="0">
                <a:solidFill>
                  <a:srgbClr val="FF0000"/>
                </a:solidFill>
              </a:rPr>
              <a:t>24% of the world’s physical capital is located in the U.S., 8.7% is located in China, 13.3% in Japan, </a:t>
            </a:r>
            <a:r>
              <a:rPr lang="en-US" altLang="en-US" dirty="0"/>
              <a:t>etc.</a:t>
            </a:r>
          </a:p>
          <a:p>
            <a:pPr lvl="1"/>
            <a:r>
              <a:rPr lang="en-US" altLang="en-US" dirty="0"/>
              <a:t>The final bar in the graph shows each country’s % of world GDP. </a:t>
            </a:r>
          </a:p>
          <a:p>
            <a:pPr lvl="2"/>
            <a:r>
              <a:rPr lang="en-US" altLang="en-US" dirty="0" smtClean="0"/>
              <a:t>The U.S. had 21.6% of world GDP, China had 11.2%, Japan had 7.5%, etc.</a:t>
            </a:r>
          </a:p>
          <a:p>
            <a:r>
              <a:rPr lang="en-US" altLang="en-US" sz="2400" b="1" dirty="0">
                <a:solidFill>
                  <a:srgbClr val="FF0000"/>
                </a:solidFill>
              </a:rPr>
              <a:t>We can conclude that the U.S. was abundant in physical capital in 2000.</a:t>
            </a:r>
            <a:r>
              <a:rPr lang="en-US" altLang="en-US" b="1" dirty="0" smtClean="0">
                <a:solidFill>
                  <a:srgbClr val="FF0000"/>
                </a:solidFill>
              </a:rPr>
              <a:t> </a:t>
            </a:r>
          </a:p>
          <a:p>
            <a:pPr lvl="1"/>
            <a:r>
              <a:rPr lang="en-US" altLang="en-US" dirty="0"/>
              <a:t>Japan and Germany were also abundant in physical capital.</a:t>
            </a:r>
          </a:p>
          <a:p>
            <a:pPr lvl="1"/>
            <a:r>
              <a:rPr lang="en-US" altLang="en-US" dirty="0"/>
              <a:t>The opposite holds for China and India—their shares of world capital are less than their share of GDP.</a:t>
            </a:r>
          </a:p>
          <a:p>
            <a:pPr lvl="2"/>
            <a:r>
              <a:rPr lang="en-US" altLang="en-US" dirty="0" smtClean="0"/>
              <a:t>They are scarce in capital.</a:t>
            </a:r>
          </a:p>
        </p:txBody>
      </p:sp>
    </p:spTree>
    <p:extLst>
      <p:ext uri="{BB962C8B-B14F-4D97-AF65-F5344CB8AC3E}">
        <p14:creationId xmlns:p14="http://schemas.microsoft.com/office/powerpoint/2010/main" val="3218581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81200" y="274639"/>
            <a:ext cx="8229600" cy="796925"/>
          </a:xfrm>
        </p:spPr>
        <p:txBody>
          <a:bodyPr/>
          <a:lstStyle/>
          <a:p>
            <a:r>
              <a:rPr lang="en-US" altLang="en-US" smtClean="0"/>
              <a:t>Extending the H-O Model</a:t>
            </a:r>
          </a:p>
        </p:txBody>
      </p:sp>
      <p:sp>
        <p:nvSpPr>
          <p:cNvPr id="107523" name="Rectangle 3"/>
          <p:cNvSpPr>
            <a:spLocks noGrp="1" noChangeArrowheads="1"/>
          </p:cNvSpPr>
          <p:nvPr>
            <p:ph type="body" idx="1"/>
          </p:nvPr>
        </p:nvSpPr>
        <p:spPr>
          <a:xfrm>
            <a:off x="1981200" y="1143000"/>
            <a:ext cx="8435280" cy="5526360"/>
          </a:xfrm>
        </p:spPr>
        <p:txBody>
          <a:bodyPr>
            <a:normAutofit/>
          </a:bodyPr>
          <a:lstStyle/>
          <a:p>
            <a:r>
              <a:rPr lang="en-US" altLang="en-US" dirty="0" smtClean="0"/>
              <a:t>Labor and Land Abundance</a:t>
            </a:r>
          </a:p>
          <a:p>
            <a:pPr lvl="1"/>
            <a:r>
              <a:rPr lang="en-US" altLang="en-US" dirty="0" smtClean="0"/>
              <a:t>We can use a similar comparison to determine </a:t>
            </a:r>
            <a:r>
              <a:rPr lang="en-US" altLang="en-US" b="1" dirty="0" smtClean="0">
                <a:solidFill>
                  <a:srgbClr val="FF0000"/>
                </a:solidFill>
              </a:rPr>
              <a:t>whether each country is abundant or not in R&amp;D scientists</a:t>
            </a:r>
            <a:r>
              <a:rPr lang="en-US" altLang="en-US" dirty="0" smtClean="0"/>
              <a:t>, in types of labor distinguished by skill, in arable land, or any other factor of production.</a:t>
            </a:r>
          </a:p>
          <a:p>
            <a:pPr lvl="1"/>
            <a:r>
              <a:rPr lang="en-US" altLang="en-US" dirty="0" smtClean="0"/>
              <a:t>For example:</a:t>
            </a:r>
          </a:p>
          <a:p>
            <a:pPr lvl="2"/>
            <a:r>
              <a:rPr lang="en-US" altLang="en-US" b="1" dirty="0" smtClean="0">
                <a:solidFill>
                  <a:srgbClr val="FF0000"/>
                </a:solidFill>
              </a:rPr>
              <a:t>U.S. is abundant in R&amp;D scientists: 26.1% of the world’s total as compared to 21.6% of the world’s GDP</a:t>
            </a:r>
            <a:r>
              <a:rPr lang="en-US" altLang="en-US" dirty="0" smtClean="0"/>
              <a:t>.</a:t>
            </a:r>
          </a:p>
          <a:p>
            <a:pPr lvl="2"/>
            <a:r>
              <a:rPr lang="en-US" altLang="en-US" dirty="0" smtClean="0"/>
              <a:t>The U.S. is also abundant in skilled labor but is scarce in less-skilled labor and illiterate labor.</a:t>
            </a:r>
          </a:p>
          <a:p>
            <a:pPr lvl="2"/>
            <a:r>
              <a:rPr lang="en-US" altLang="en-US" dirty="0" smtClean="0"/>
              <a:t>India is scarce in R&amp;D scientists: 2.5% of world’s total as compared to 5.5% of the world’s GDP.</a:t>
            </a:r>
          </a:p>
        </p:txBody>
      </p:sp>
    </p:spTree>
    <p:extLst>
      <p:ext uri="{BB962C8B-B14F-4D97-AF65-F5344CB8AC3E}">
        <p14:creationId xmlns:p14="http://schemas.microsoft.com/office/powerpoint/2010/main" val="1172469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mtClean="0"/>
              <a:t>Extending the H-O Model</a:t>
            </a:r>
          </a:p>
        </p:txBody>
      </p:sp>
      <p:sp>
        <p:nvSpPr>
          <p:cNvPr id="108547" name="Rectangle 3"/>
          <p:cNvSpPr>
            <a:spLocks noGrp="1" noChangeArrowheads="1"/>
          </p:cNvSpPr>
          <p:nvPr>
            <p:ph type="body" idx="1"/>
          </p:nvPr>
        </p:nvSpPr>
        <p:spPr>
          <a:xfrm>
            <a:off x="1981200" y="1285875"/>
            <a:ext cx="8229600" cy="4840288"/>
          </a:xfrm>
        </p:spPr>
        <p:txBody>
          <a:bodyPr/>
          <a:lstStyle/>
          <a:p>
            <a:pPr>
              <a:lnSpc>
                <a:spcPct val="90000"/>
              </a:lnSpc>
            </a:pPr>
            <a:r>
              <a:rPr lang="en-US" altLang="en-US" sz="2400"/>
              <a:t>Labor and Land Abundance</a:t>
            </a:r>
          </a:p>
          <a:p>
            <a:pPr lvl="1">
              <a:lnSpc>
                <a:spcPct val="90000"/>
              </a:lnSpc>
            </a:pPr>
            <a:r>
              <a:rPr lang="en-US" altLang="en-US"/>
              <a:t>The U.S. is also scarce in arable land which is surprising since we think of the U.S. as a major exporter of agriculture.</a:t>
            </a:r>
          </a:p>
          <a:p>
            <a:pPr lvl="1">
              <a:lnSpc>
                <a:spcPct val="90000"/>
              </a:lnSpc>
            </a:pPr>
            <a:r>
              <a:rPr lang="en-US" altLang="en-US"/>
              <a:t>Another surprise is that China is abundant in R&amp;D scientists.</a:t>
            </a:r>
          </a:p>
          <a:p>
            <a:pPr lvl="1">
              <a:lnSpc>
                <a:spcPct val="90000"/>
              </a:lnSpc>
            </a:pPr>
            <a:r>
              <a:rPr lang="en-US" altLang="en-US"/>
              <a:t>These findings seem to contradict HO model.</a:t>
            </a:r>
          </a:p>
          <a:p>
            <a:pPr lvl="1">
              <a:lnSpc>
                <a:spcPct val="90000"/>
              </a:lnSpc>
            </a:pPr>
            <a:r>
              <a:rPr lang="en-US" altLang="en-US"/>
              <a:t>It is likely that the productivity of R&amp;D scientists and arable land are not the same in both countries.</a:t>
            </a:r>
          </a:p>
          <a:p>
            <a:pPr lvl="1">
              <a:lnSpc>
                <a:spcPct val="90000"/>
              </a:lnSpc>
            </a:pPr>
            <a:r>
              <a:rPr lang="en-US" altLang="en-US"/>
              <a:t>In this case, shares of GDP are not the whole story.</a:t>
            </a:r>
          </a:p>
          <a:p>
            <a:pPr lvl="1">
              <a:lnSpc>
                <a:spcPct val="90000"/>
              </a:lnSpc>
            </a:pPr>
            <a:r>
              <a:rPr lang="en-US" altLang="en-US"/>
              <a:t>We need to allow for differences in productivity.</a:t>
            </a:r>
          </a:p>
        </p:txBody>
      </p:sp>
    </p:spTree>
    <p:extLst>
      <p:ext uri="{BB962C8B-B14F-4D97-AF65-F5344CB8AC3E}">
        <p14:creationId xmlns:p14="http://schemas.microsoft.com/office/powerpoint/2010/main" val="3435103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mtClean="0"/>
              <a:t>Extending the H-O Model</a:t>
            </a:r>
          </a:p>
        </p:txBody>
      </p:sp>
      <p:sp>
        <p:nvSpPr>
          <p:cNvPr id="109571" name="Rectangle 3"/>
          <p:cNvSpPr>
            <a:spLocks noGrp="1" noChangeArrowheads="1"/>
          </p:cNvSpPr>
          <p:nvPr>
            <p:ph type="body" idx="1"/>
          </p:nvPr>
        </p:nvSpPr>
        <p:spPr/>
        <p:txBody>
          <a:bodyPr>
            <a:normAutofit/>
          </a:bodyPr>
          <a:lstStyle/>
          <a:p>
            <a:r>
              <a:rPr lang="en-US" altLang="en-US" sz="2400" dirty="0"/>
              <a:t>Differing Productivities Across Countries</a:t>
            </a:r>
          </a:p>
          <a:p>
            <a:pPr lvl="1"/>
            <a:r>
              <a:rPr lang="en-US" altLang="en-US" dirty="0"/>
              <a:t>Remember that Leontief found that the U.S. was exporting labor-intensive products even though it was capital-abundant at that time.</a:t>
            </a:r>
          </a:p>
          <a:p>
            <a:pPr lvl="1"/>
            <a:r>
              <a:rPr lang="en-US" altLang="en-US" dirty="0"/>
              <a:t>One explanation is that labor is highly productive in the U.S. and less productive in the rest of the world.</a:t>
            </a:r>
          </a:p>
          <a:p>
            <a:pPr lvl="2"/>
            <a:r>
              <a:rPr lang="en-US" altLang="en-US" dirty="0" smtClean="0"/>
              <a:t>Then the </a:t>
            </a:r>
            <a:r>
              <a:rPr lang="en-US" altLang="en-US" b="1" dirty="0" smtClean="0"/>
              <a:t>effective labor force</a:t>
            </a:r>
            <a:r>
              <a:rPr lang="en-US" altLang="en-US" dirty="0" smtClean="0"/>
              <a:t> in the U.S. is much larger than if we just count people.</a:t>
            </a:r>
          </a:p>
          <a:p>
            <a:pPr lvl="2"/>
            <a:r>
              <a:rPr lang="en-US" altLang="en-US" b="1" dirty="0" smtClean="0"/>
              <a:t>Effective labor force</a:t>
            </a:r>
            <a:r>
              <a:rPr lang="en-US" altLang="en-US" dirty="0" smtClean="0"/>
              <a:t> is the labor force times its productivity.</a:t>
            </a:r>
          </a:p>
          <a:p>
            <a:pPr lvl="1"/>
            <a:r>
              <a:rPr lang="en-US" altLang="en-US" dirty="0"/>
              <a:t>We can now look at differing productivities into the HO model.</a:t>
            </a:r>
          </a:p>
        </p:txBody>
      </p:sp>
    </p:spTree>
    <p:extLst>
      <p:ext uri="{BB962C8B-B14F-4D97-AF65-F5344CB8AC3E}">
        <p14:creationId xmlns:p14="http://schemas.microsoft.com/office/powerpoint/2010/main" val="360206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mtClean="0"/>
              <a:t>Extending the H-O Model</a:t>
            </a:r>
          </a:p>
        </p:txBody>
      </p:sp>
      <p:sp>
        <p:nvSpPr>
          <p:cNvPr id="110595" name="Rectangle 3"/>
          <p:cNvSpPr>
            <a:spLocks noGrp="1" noChangeArrowheads="1"/>
          </p:cNvSpPr>
          <p:nvPr>
            <p:ph type="body" idx="1"/>
          </p:nvPr>
        </p:nvSpPr>
        <p:spPr>
          <a:xfrm>
            <a:off x="1703512" y="1412777"/>
            <a:ext cx="8517632" cy="4525963"/>
          </a:xfrm>
        </p:spPr>
        <p:txBody>
          <a:bodyPr>
            <a:noAutofit/>
          </a:bodyPr>
          <a:lstStyle/>
          <a:p>
            <a:pPr>
              <a:lnSpc>
                <a:spcPct val="90000"/>
              </a:lnSpc>
            </a:pPr>
            <a:r>
              <a:rPr lang="en-US" altLang="en-US" sz="2400" dirty="0"/>
              <a:t>Measuring Factor Abundance Once Again</a:t>
            </a:r>
          </a:p>
          <a:p>
            <a:pPr lvl="1">
              <a:lnSpc>
                <a:spcPct val="90000"/>
              </a:lnSpc>
            </a:pPr>
            <a:r>
              <a:rPr lang="en-US" altLang="en-US" b="1" dirty="0"/>
              <a:t>Effective Factor Endowment</a:t>
            </a:r>
            <a:r>
              <a:rPr lang="en-US" altLang="en-US" dirty="0"/>
              <a:t> is the actual factor endowment times the factor productivity.</a:t>
            </a:r>
          </a:p>
          <a:p>
            <a:pPr lvl="1">
              <a:lnSpc>
                <a:spcPct val="90000"/>
              </a:lnSpc>
            </a:pPr>
            <a:r>
              <a:rPr lang="en-US" altLang="en-US" dirty="0"/>
              <a:t>The amount of effective labor in the world is found by adding up the effective factor endowments across all countries.</a:t>
            </a:r>
          </a:p>
          <a:p>
            <a:pPr lvl="1">
              <a:lnSpc>
                <a:spcPct val="90000"/>
              </a:lnSpc>
            </a:pPr>
            <a:r>
              <a:rPr lang="en-US" altLang="en-US" dirty="0"/>
              <a:t>To determine if a country is abundant in a certain factor, we compare the country’s share of that effective factor with share of world GDP.</a:t>
            </a:r>
          </a:p>
          <a:p>
            <a:pPr lvl="2">
              <a:lnSpc>
                <a:spcPct val="90000"/>
              </a:lnSpc>
            </a:pPr>
            <a:r>
              <a:rPr lang="en-US" altLang="en-US" dirty="0" smtClean="0"/>
              <a:t>If share of an effective factor is less than its share of world GDP then that country is </a:t>
            </a:r>
            <a:r>
              <a:rPr lang="en-US" altLang="en-US" b="1" i="1" dirty="0" smtClean="0"/>
              <a:t>abundant</a:t>
            </a:r>
            <a:r>
              <a:rPr lang="en-US" altLang="en-US" dirty="0" smtClean="0"/>
              <a:t> in that effective factor.</a:t>
            </a:r>
          </a:p>
          <a:p>
            <a:pPr lvl="2">
              <a:lnSpc>
                <a:spcPct val="90000"/>
              </a:lnSpc>
            </a:pPr>
            <a:r>
              <a:rPr lang="en-US" altLang="en-US" dirty="0" smtClean="0"/>
              <a:t>If share of an effective factor is less than its share of world GDP, then that country is </a:t>
            </a:r>
            <a:r>
              <a:rPr lang="en-US" altLang="en-US" b="1" i="1" dirty="0" smtClean="0"/>
              <a:t>scarce</a:t>
            </a:r>
            <a:r>
              <a:rPr lang="en-US" altLang="en-US" dirty="0" smtClean="0"/>
              <a:t> in that effective factor.</a:t>
            </a:r>
          </a:p>
        </p:txBody>
      </p:sp>
    </p:spTree>
    <p:extLst>
      <p:ext uri="{BB962C8B-B14F-4D97-AF65-F5344CB8AC3E}">
        <p14:creationId xmlns:p14="http://schemas.microsoft.com/office/powerpoint/2010/main" val="2435942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mtClean="0"/>
              <a:t>Extending the H-O Model</a:t>
            </a:r>
          </a:p>
        </p:txBody>
      </p:sp>
      <p:sp>
        <p:nvSpPr>
          <p:cNvPr id="111619" name="Rectangle 3"/>
          <p:cNvSpPr>
            <a:spLocks noGrp="1" noChangeArrowheads="1"/>
          </p:cNvSpPr>
          <p:nvPr>
            <p:ph type="body" idx="1"/>
          </p:nvPr>
        </p:nvSpPr>
        <p:spPr/>
        <p:txBody>
          <a:bodyPr/>
          <a:lstStyle/>
          <a:p>
            <a:pPr>
              <a:lnSpc>
                <a:spcPct val="90000"/>
              </a:lnSpc>
            </a:pPr>
            <a:r>
              <a:rPr lang="en-US" altLang="en-US" sz="2400"/>
              <a:t>Effective R&amp;D Scientists</a:t>
            </a:r>
          </a:p>
          <a:p>
            <a:pPr lvl="1">
              <a:lnSpc>
                <a:spcPct val="90000"/>
              </a:lnSpc>
            </a:pPr>
            <a:r>
              <a:rPr lang="en-US" altLang="en-US"/>
              <a:t>The effectiveness of an R&amp;D Scientist depends on what they have to work with.</a:t>
            </a:r>
          </a:p>
          <a:p>
            <a:pPr lvl="1">
              <a:lnSpc>
                <a:spcPct val="90000"/>
              </a:lnSpc>
            </a:pPr>
            <a:r>
              <a:rPr lang="en-US" altLang="en-US"/>
              <a:t>On way to measure this is through a country’s R&amp;D spending per scientist.</a:t>
            </a:r>
          </a:p>
          <a:p>
            <a:pPr lvl="1">
              <a:lnSpc>
                <a:spcPct val="90000"/>
              </a:lnSpc>
            </a:pPr>
            <a:r>
              <a:rPr lang="en-US" altLang="en-US"/>
              <a:t>If more spending, then scientist will be more productive.</a:t>
            </a:r>
          </a:p>
          <a:p>
            <a:pPr lvl="1">
              <a:lnSpc>
                <a:spcPct val="90000"/>
              </a:lnSpc>
            </a:pPr>
            <a:r>
              <a:rPr lang="en-US" altLang="en-US"/>
              <a:t>Take the total number of scientists and multiply that by the R&amp;D spending per scientists</a:t>
            </a:r>
          </a:p>
          <a:p>
            <a:pPr lvl="1">
              <a:lnSpc>
                <a:spcPct val="90000"/>
              </a:lnSpc>
            </a:pPr>
            <a:r>
              <a:rPr lang="en-US" altLang="en-US"/>
              <a:t>Figure 4.10 shows these shares.</a:t>
            </a:r>
          </a:p>
          <a:p>
            <a:pPr lvl="1">
              <a:lnSpc>
                <a:spcPct val="90000"/>
              </a:lnSpc>
            </a:pPr>
            <a:r>
              <a:rPr lang="en-US" altLang="en-US"/>
              <a:t>With these productivity corrections, the U.S. is more abundant in effective R&amp;D scientists and China is lower.</a:t>
            </a:r>
          </a:p>
        </p:txBody>
      </p:sp>
    </p:spTree>
    <p:extLst>
      <p:ext uri="{BB962C8B-B14F-4D97-AF65-F5344CB8AC3E}">
        <p14:creationId xmlns:p14="http://schemas.microsoft.com/office/powerpoint/2010/main" val="38144776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38200" y="365126"/>
            <a:ext cx="9708931" cy="517744"/>
          </a:xfrm>
        </p:spPr>
        <p:txBody>
          <a:bodyPr>
            <a:normAutofit fontScale="90000"/>
          </a:bodyPr>
          <a:lstStyle/>
          <a:p>
            <a:r>
              <a:rPr lang="en-US" altLang="en-US" dirty="0" smtClean="0"/>
              <a:t>Extending the H-O Model</a:t>
            </a:r>
          </a:p>
        </p:txBody>
      </p:sp>
      <p:sp>
        <p:nvSpPr>
          <p:cNvPr id="112643" name="Rectangle 3"/>
          <p:cNvSpPr>
            <a:spLocks noGrp="1" noChangeArrowheads="1"/>
          </p:cNvSpPr>
          <p:nvPr>
            <p:ph type="body" idx="1"/>
          </p:nvPr>
        </p:nvSpPr>
        <p:spPr>
          <a:xfrm>
            <a:off x="1906589" y="1143000"/>
            <a:ext cx="7870825" cy="5257800"/>
          </a:xfrm>
        </p:spPr>
        <p:txBody>
          <a:bodyPr>
            <a:normAutofit/>
          </a:bodyPr>
          <a:lstStyle/>
          <a:p>
            <a:pPr>
              <a:lnSpc>
                <a:spcPct val="90000"/>
              </a:lnSpc>
            </a:pPr>
            <a:r>
              <a:rPr lang="en-US" altLang="en-US" sz="2400" dirty="0"/>
              <a:t>Effective Arable Land</a:t>
            </a:r>
          </a:p>
          <a:p>
            <a:pPr lvl="1">
              <a:lnSpc>
                <a:spcPct val="90000"/>
              </a:lnSpc>
            </a:pPr>
            <a:r>
              <a:rPr lang="en-US" altLang="en-US" dirty="0"/>
              <a:t>We also need to do a correction for arable land.</a:t>
            </a:r>
          </a:p>
          <a:p>
            <a:pPr lvl="1">
              <a:lnSpc>
                <a:spcPct val="90000"/>
              </a:lnSpc>
            </a:pPr>
            <a:r>
              <a:rPr lang="en-US" altLang="en-US" dirty="0"/>
              <a:t>Effective arable land is the actual amount of arable land times the productivity in agriculture.</a:t>
            </a:r>
          </a:p>
          <a:p>
            <a:pPr lvl="1">
              <a:lnSpc>
                <a:spcPct val="90000"/>
              </a:lnSpc>
            </a:pPr>
            <a:r>
              <a:rPr lang="en-US" altLang="en-US" dirty="0"/>
              <a:t>The U.S. has a very high productivity in agriculture where China has a lower productivity.</a:t>
            </a:r>
          </a:p>
          <a:p>
            <a:pPr lvl="1">
              <a:lnSpc>
                <a:spcPct val="90000"/>
              </a:lnSpc>
            </a:pPr>
            <a:r>
              <a:rPr lang="en-US" altLang="en-US" dirty="0"/>
              <a:t>We repeat the same calculations from figure of 2000 </a:t>
            </a:r>
          </a:p>
          <a:p>
            <a:pPr lvl="2">
              <a:lnSpc>
                <a:spcPct val="90000"/>
              </a:lnSpc>
            </a:pPr>
            <a:r>
              <a:rPr lang="en-US" altLang="en-US" dirty="0" smtClean="0"/>
              <a:t>The 4</a:t>
            </a:r>
            <a:r>
              <a:rPr lang="en-US" altLang="en-US" baseline="30000" dirty="0" smtClean="0"/>
              <a:t>th</a:t>
            </a:r>
            <a:r>
              <a:rPr lang="en-US" altLang="en-US" dirty="0" smtClean="0"/>
              <a:t> bar graph shows each country’s share of effective arable land, corrected for productivity differences</a:t>
            </a:r>
          </a:p>
          <a:p>
            <a:pPr lvl="1">
              <a:lnSpc>
                <a:spcPct val="90000"/>
              </a:lnSpc>
            </a:pPr>
            <a:r>
              <a:rPr lang="en-US" altLang="en-US" dirty="0"/>
              <a:t>The numbers before and after the correction are very close.</a:t>
            </a:r>
          </a:p>
          <a:p>
            <a:pPr lvl="2">
              <a:lnSpc>
                <a:spcPct val="90000"/>
              </a:lnSpc>
            </a:pPr>
            <a:r>
              <a:rPr lang="en-US" altLang="en-US" dirty="0" smtClean="0"/>
              <a:t>The U.S. is neither abundant nor scarce in effective arable land.</a:t>
            </a:r>
          </a:p>
        </p:txBody>
      </p:sp>
    </p:spTree>
    <p:extLst>
      <p:ext uri="{BB962C8B-B14F-4D97-AF65-F5344CB8AC3E}">
        <p14:creationId xmlns:p14="http://schemas.microsoft.com/office/powerpoint/2010/main" val="39925097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10121462" cy="677918"/>
          </a:xfrm>
        </p:spPr>
        <p:txBody>
          <a:bodyPr>
            <a:normAutofit fontScale="90000"/>
          </a:bodyPr>
          <a:lstStyle/>
          <a:p>
            <a:r>
              <a:rPr lang="en-US" altLang="en-US" dirty="0" smtClean="0"/>
              <a:t>Extending the </a:t>
            </a:r>
            <a:r>
              <a:rPr lang="en-US" altLang="en-US" dirty="0" err="1" smtClean="0"/>
              <a:t>Heckscher</a:t>
            </a:r>
            <a:r>
              <a:rPr lang="en-US" altLang="en-US" dirty="0" smtClean="0"/>
              <a:t>-Ohlin Model</a:t>
            </a:r>
          </a:p>
        </p:txBody>
      </p:sp>
      <p:pic>
        <p:nvPicPr>
          <p:cNvPr id="113667" name="Picture 9" descr="Feenstra_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1390650"/>
            <a:ext cx="8231188"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8"/>
          <p:cNvSpPr txBox="1">
            <a:spLocks noChangeArrowheads="1"/>
          </p:cNvSpPr>
          <p:nvPr/>
        </p:nvSpPr>
        <p:spPr bwMode="auto">
          <a:xfrm>
            <a:off x="2065338" y="946150"/>
            <a:ext cx="780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t>“Effective” Factor Endowments, 2000</a:t>
            </a:r>
          </a:p>
        </p:txBody>
      </p:sp>
    </p:spTree>
    <p:extLst>
      <p:ext uri="{BB962C8B-B14F-4D97-AF65-F5344CB8AC3E}">
        <p14:creationId xmlns:p14="http://schemas.microsoft.com/office/powerpoint/2010/main" val="2521553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Cambria" panose="02040503050406030204" pitchFamily="18" charset="0"/>
              </a:rPr>
              <a:t>Short </a:t>
            </a:r>
            <a:r>
              <a:rPr lang="it-IT" dirty="0" err="1">
                <a:latin typeface="Cambria" panose="02040503050406030204" pitchFamily="18" charset="0"/>
              </a:rPr>
              <a:t>summary</a:t>
            </a:r>
            <a:r>
              <a:rPr lang="it-IT" dirty="0">
                <a:latin typeface="Cambria" panose="02040503050406030204" pitchFamily="18" charset="0"/>
              </a:rPr>
              <a:t> of </a:t>
            </a:r>
            <a:r>
              <a:rPr lang="it-IT" dirty="0" err="1">
                <a:latin typeface="Cambria" panose="02040503050406030204" pitchFamily="18" charset="0"/>
              </a:rPr>
              <a:t>key</a:t>
            </a:r>
            <a:r>
              <a:rPr lang="it-IT" dirty="0">
                <a:latin typeface="Cambria" panose="02040503050406030204" pitchFamily="18" charset="0"/>
              </a:rPr>
              <a:t> </a:t>
            </a:r>
            <a:r>
              <a:rPr lang="it-IT" dirty="0" err="1">
                <a:latin typeface="Cambria" panose="02040503050406030204" pitchFamily="18" charset="0"/>
              </a:rPr>
              <a:t>concepts</a:t>
            </a:r>
            <a:endParaRPr lang="it-IT" dirty="0">
              <a:latin typeface="Cambria" panose="02040503050406030204" pitchFamily="18" charset="0"/>
            </a:endParaRPr>
          </a:p>
        </p:txBody>
      </p:sp>
      <p:sp>
        <p:nvSpPr>
          <p:cNvPr id="3" name="Segnaposto contenuto 2"/>
          <p:cNvSpPr>
            <a:spLocks noGrp="1"/>
          </p:cNvSpPr>
          <p:nvPr>
            <p:ph idx="1"/>
          </p:nvPr>
        </p:nvSpPr>
        <p:spPr/>
        <p:txBody>
          <a:bodyPr>
            <a:normAutofit/>
          </a:bodyPr>
          <a:lstStyle/>
          <a:p>
            <a:r>
              <a:rPr lang="it-IT" dirty="0" err="1">
                <a:latin typeface="Cambria" panose="02040503050406030204" pitchFamily="18" charset="0"/>
              </a:rPr>
              <a:t>Determination</a:t>
            </a:r>
            <a:r>
              <a:rPr lang="it-IT" dirty="0">
                <a:latin typeface="Cambria" panose="02040503050406030204" pitchFamily="18" charset="0"/>
              </a:rPr>
              <a:t> of </a:t>
            </a:r>
            <a:r>
              <a:rPr lang="it-IT" dirty="0" err="1">
                <a:latin typeface="Cambria" panose="02040503050406030204" pitchFamily="18" charset="0"/>
              </a:rPr>
              <a:t>wages</a:t>
            </a:r>
            <a:r>
              <a:rPr lang="it-IT" dirty="0">
                <a:latin typeface="Cambria" panose="02040503050406030204" pitchFamily="18" charset="0"/>
              </a:rPr>
              <a:t> </a:t>
            </a:r>
          </a:p>
          <a:p>
            <a:pPr lvl="1"/>
            <a:r>
              <a:rPr lang="en-US" dirty="0">
                <a:latin typeface="Cambria" panose="02040503050406030204" pitchFamily="18" charset="0"/>
              </a:rPr>
              <a:t>In competitive markets, labor can move freely between industries.</a:t>
            </a:r>
          </a:p>
          <a:p>
            <a:pPr lvl="1"/>
            <a:r>
              <a:rPr lang="en-US" dirty="0">
                <a:latin typeface="Cambria" panose="02040503050406030204" pitchFamily="18" charset="0"/>
              </a:rPr>
              <a:t>Labor will move to the higher paid industry.</a:t>
            </a:r>
          </a:p>
          <a:p>
            <a:pPr lvl="1"/>
            <a:r>
              <a:rPr lang="en-US" dirty="0">
                <a:latin typeface="Cambria" panose="02040503050406030204" pitchFamily="18" charset="0"/>
              </a:rPr>
              <a:t>This will continue until there is equalization of wages between industries.</a:t>
            </a:r>
          </a:p>
          <a:p>
            <a:r>
              <a:rPr lang="en-US" dirty="0">
                <a:latin typeface="Cambria" panose="02040503050406030204" pitchFamily="18" charset="0"/>
              </a:rPr>
              <a:t>Wages are equal to </a:t>
            </a:r>
          </a:p>
          <a:p>
            <a:pPr lvl="1"/>
            <a:r>
              <a:rPr lang="en-US" dirty="0" err="1">
                <a:latin typeface="Cambria" panose="02040503050406030204" pitchFamily="18" charset="0"/>
              </a:rPr>
              <a:t>Wx</a:t>
            </a:r>
            <a:r>
              <a:rPr lang="en-US" dirty="0">
                <a:latin typeface="Cambria" panose="02040503050406030204" pitchFamily="18" charset="0"/>
              </a:rPr>
              <a:t> =</a:t>
            </a:r>
            <a:r>
              <a:rPr lang="en-US" dirty="0" err="1">
                <a:latin typeface="Cambria" panose="02040503050406030204" pitchFamily="18" charset="0"/>
              </a:rPr>
              <a:t>P</a:t>
            </a:r>
            <a:r>
              <a:rPr lang="en-US" sz="1800" dirty="0" err="1">
                <a:latin typeface="Cambria" panose="02040503050406030204" pitchFamily="18" charset="0"/>
              </a:rPr>
              <a:t>x</a:t>
            </a:r>
            <a:r>
              <a:rPr lang="en-US" dirty="0">
                <a:latin typeface="Cambria" panose="02040503050406030204" pitchFamily="18" charset="0"/>
              </a:rPr>
              <a:t> </a:t>
            </a:r>
            <a:r>
              <a:rPr lang="it-IT" dirty="0">
                <a:latin typeface="Cambria" panose="02040503050406030204" pitchFamily="18" charset="0"/>
              </a:rPr>
              <a:t>⋅ </a:t>
            </a:r>
            <a:r>
              <a:rPr lang="it-IT" dirty="0" err="1">
                <a:latin typeface="Cambria" panose="02040503050406030204" pitchFamily="18" charset="0"/>
              </a:rPr>
              <a:t>MPL</a:t>
            </a:r>
            <a:r>
              <a:rPr lang="it-IT" sz="1800" dirty="0" err="1">
                <a:latin typeface="Cambria" panose="02040503050406030204" pitchFamily="18" charset="0"/>
              </a:rPr>
              <a:t>x</a:t>
            </a:r>
            <a:r>
              <a:rPr lang="it-IT" dirty="0">
                <a:latin typeface="Cambria" panose="02040503050406030204" pitchFamily="18" charset="0"/>
              </a:rPr>
              <a:t> = </a:t>
            </a:r>
            <a:r>
              <a:rPr lang="en-US" dirty="0" err="1">
                <a:latin typeface="Cambria" panose="02040503050406030204" pitchFamily="18" charset="0"/>
              </a:rPr>
              <a:t>P</a:t>
            </a:r>
            <a:r>
              <a:rPr lang="en-US" sz="1800" dirty="0" err="1">
                <a:latin typeface="Cambria" panose="02040503050406030204" pitchFamily="18" charset="0"/>
              </a:rPr>
              <a:t>y</a:t>
            </a:r>
            <a:r>
              <a:rPr lang="en-US" dirty="0">
                <a:latin typeface="Cambria" panose="02040503050406030204" pitchFamily="18" charset="0"/>
              </a:rPr>
              <a:t> </a:t>
            </a:r>
            <a:r>
              <a:rPr lang="it-IT" dirty="0">
                <a:latin typeface="Cambria" panose="02040503050406030204" pitchFamily="18" charset="0"/>
              </a:rPr>
              <a:t>⋅ </a:t>
            </a:r>
            <a:r>
              <a:rPr lang="it-IT" dirty="0" err="1">
                <a:latin typeface="Cambria" panose="02040503050406030204" pitchFamily="18" charset="0"/>
              </a:rPr>
              <a:t>MPL</a:t>
            </a:r>
            <a:r>
              <a:rPr lang="it-IT" sz="1800" dirty="0" err="1">
                <a:latin typeface="Cambria" panose="02040503050406030204" pitchFamily="18" charset="0"/>
              </a:rPr>
              <a:t>y</a:t>
            </a:r>
            <a:r>
              <a:rPr lang="it-IT" sz="1800" dirty="0">
                <a:latin typeface="Cambria" panose="02040503050406030204" pitchFamily="18" charset="0"/>
              </a:rPr>
              <a:t> = </a:t>
            </a:r>
            <a:r>
              <a:rPr lang="it-IT" dirty="0" err="1">
                <a:latin typeface="Cambria" panose="02040503050406030204" pitchFamily="18" charset="0"/>
              </a:rPr>
              <a:t>W</a:t>
            </a:r>
            <a:r>
              <a:rPr lang="it-IT" sz="1800" dirty="0" err="1">
                <a:latin typeface="Cambria" panose="02040503050406030204" pitchFamily="18" charset="0"/>
              </a:rPr>
              <a:t>y</a:t>
            </a:r>
            <a:endParaRPr lang="it-IT" sz="1800" dirty="0">
              <a:latin typeface="Cambria" panose="02040503050406030204" pitchFamily="18" charset="0"/>
            </a:endParaRPr>
          </a:p>
          <a:p>
            <a:pPr lvl="1"/>
            <a:endParaRPr lang="it-IT" dirty="0">
              <a:latin typeface="Cambria" panose="02040503050406030204" pitchFamily="18" charset="0"/>
            </a:endParaRPr>
          </a:p>
          <a:p>
            <a:r>
              <a:rPr lang="en-US" dirty="0">
                <a:latin typeface="Cambria" panose="02040503050406030204" pitchFamily="18" charset="0"/>
              </a:rPr>
              <a:t>The equalization of wages will give us the following:</a:t>
            </a:r>
          </a:p>
          <a:p>
            <a:pPr lvl="1"/>
            <a:r>
              <a:rPr lang="en-US" dirty="0">
                <a:latin typeface="Cambria" panose="02040503050406030204" pitchFamily="18" charset="0"/>
              </a:rPr>
              <a:t> </a:t>
            </a:r>
            <a:r>
              <a:rPr lang="en-US" dirty="0" err="1">
                <a:solidFill>
                  <a:schemeClr val="accent1"/>
                </a:solidFill>
                <a:latin typeface="Cambria" panose="02040503050406030204" pitchFamily="18" charset="0"/>
              </a:rPr>
              <a:t>P</a:t>
            </a:r>
            <a:r>
              <a:rPr lang="en-US" sz="1800" dirty="0" err="1">
                <a:solidFill>
                  <a:schemeClr val="accent1"/>
                </a:solidFill>
                <a:latin typeface="Cambria" panose="02040503050406030204" pitchFamily="18" charset="0"/>
              </a:rPr>
              <a:t>x</a:t>
            </a:r>
            <a:r>
              <a:rPr lang="en-US" dirty="0">
                <a:solidFill>
                  <a:schemeClr val="accent1"/>
                </a:solidFill>
                <a:latin typeface="Cambria" panose="02040503050406030204" pitchFamily="18" charset="0"/>
              </a:rPr>
              <a:t>/</a:t>
            </a:r>
            <a:r>
              <a:rPr lang="en-US" dirty="0" err="1">
                <a:solidFill>
                  <a:schemeClr val="accent1"/>
                </a:solidFill>
                <a:latin typeface="Cambria" panose="02040503050406030204" pitchFamily="18" charset="0"/>
              </a:rPr>
              <a:t>P</a:t>
            </a:r>
            <a:r>
              <a:rPr lang="en-US" sz="1800" dirty="0" err="1">
                <a:solidFill>
                  <a:schemeClr val="accent1"/>
                </a:solidFill>
                <a:latin typeface="Cambria" panose="02040503050406030204" pitchFamily="18" charset="0"/>
              </a:rPr>
              <a:t>y</a:t>
            </a:r>
            <a:r>
              <a:rPr lang="en-US" dirty="0">
                <a:solidFill>
                  <a:schemeClr val="accent1"/>
                </a:solidFill>
                <a:latin typeface="Cambria" panose="02040503050406030204" pitchFamily="18" charset="0"/>
              </a:rPr>
              <a:t> = </a:t>
            </a:r>
            <a:r>
              <a:rPr lang="en-US" dirty="0" err="1">
                <a:solidFill>
                  <a:schemeClr val="accent1"/>
                </a:solidFill>
                <a:latin typeface="Cambria" panose="02040503050406030204" pitchFamily="18" charset="0"/>
              </a:rPr>
              <a:t>MPL</a:t>
            </a:r>
            <a:r>
              <a:rPr lang="en-US" sz="1800" dirty="0" err="1">
                <a:solidFill>
                  <a:schemeClr val="accent1"/>
                </a:solidFill>
                <a:latin typeface="Cambria" panose="02040503050406030204" pitchFamily="18" charset="0"/>
              </a:rPr>
              <a:t>y</a:t>
            </a:r>
            <a:r>
              <a:rPr lang="en-US" dirty="0">
                <a:solidFill>
                  <a:schemeClr val="accent1"/>
                </a:solidFill>
                <a:latin typeface="Cambria" panose="02040503050406030204" pitchFamily="18" charset="0"/>
              </a:rPr>
              <a:t>/</a:t>
            </a:r>
            <a:r>
              <a:rPr lang="en-US" dirty="0" err="1">
                <a:solidFill>
                  <a:schemeClr val="accent1"/>
                </a:solidFill>
                <a:latin typeface="Cambria" panose="02040503050406030204" pitchFamily="18" charset="0"/>
              </a:rPr>
              <a:t>MPL</a:t>
            </a:r>
            <a:r>
              <a:rPr lang="en-US" sz="1800" dirty="0" err="1">
                <a:solidFill>
                  <a:schemeClr val="accent1"/>
                </a:solidFill>
                <a:latin typeface="Cambria" panose="02040503050406030204" pitchFamily="18" charset="0"/>
              </a:rPr>
              <a:t>x</a:t>
            </a:r>
            <a:endParaRPr lang="en-US" sz="1800" dirty="0">
              <a:solidFill>
                <a:schemeClr val="accent1"/>
              </a:solidFill>
              <a:latin typeface="Cambria" panose="02040503050406030204" pitchFamily="18" charset="0"/>
            </a:endParaRPr>
          </a:p>
          <a:p>
            <a:pPr lvl="1"/>
            <a:endParaRPr lang="en-US" dirty="0"/>
          </a:p>
          <a:p>
            <a:endParaRPr lang="it-IT" dirty="0"/>
          </a:p>
          <a:p>
            <a:endParaRPr lang="it-IT" dirty="0"/>
          </a:p>
        </p:txBody>
      </p:sp>
    </p:spTree>
    <p:extLst>
      <p:ext uri="{BB962C8B-B14F-4D97-AF65-F5344CB8AC3E}">
        <p14:creationId xmlns:p14="http://schemas.microsoft.com/office/powerpoint/2010/main" val="34272830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D2B50C03-4E99-48D3-9D14-AB7DD0A0E6D5}" type="slidenum">
              <a:rPr lang="en-US" altLang="it-IT"/>
              <a:pPr>
                <a:defRPr/>
              </a:pPr>
              <a:t>60</a:t>
            </a:fld>
            <a:endParaRPr lang="en-US" altLang="it-IT"/>
          </a:p>
        </p:txBody>
      </p:sp>
      <p:sp>
        <p:nvSpPr>
          <p:cNvPr id="9219" name="Rectangle 2"/>
          <p:cNvSpPr>
            <a:spLocks noGrp="1" noChangeArrowheads="1"/>
          </p:cNvSpPr>
          <p:nvPr>
            <p:ph type="title"/>
          </p:nvPr>
        </p:nvSpPr>
        <p:spPr>
          <a:xfrm>
            <a:off x="143933" y="115889"/>
            <a:ext cx="12048067" cy="649287"/>
          </a:xfrm>
        </p:spPr>
        <p:txBody>
          <a:bodyPr/>
          <a:lstStyle/>
          <a:p>
            <a:r>
              <a:rPr lang="it-IT" altLang="it-IT" sz="4000" smtClean="0"/>
              <a:t>From H-O to new trade theory</a:t>
            </a:r>
          </a:p>
        </p:txBody>
      </p:sp>
      <p:sp>
        <p:nvSpPr>
          <p:cNvPr id="9220" name="Rectangle 3"/>
          <p:cNvSpPr>
            <a:spLocks noGrp="1" noChangeArrowheads="1"/>
          </p:cNvSpPr>
          <p:nvPr>
            <p:ph type="body" idx="1"/>
          </p:nvPr>
        </p:nvSpPr>
        <p:spPr>
          <a:xfrm>
            <a:off x="239185" y="908050"/>
            <a:ext cx="11713633" cy="5568950"/>
          </a:xfrm>
        </p:spPr>
        <p:txBody>
          <a:bodyPr/>
          <a:lstStyle/>
          <a:p>
            <a:pPr>
              <a:lnSpc>
                <a:spcPct val="90000"/>
              </a:lnSpc>
            </a:pPr>
            <a:r>
              <a:rPr lang="en-US" altLang="it-IT" sz="2400" smtClean="0"/>
              <a:t>Standard theories of int. trade (AA- Smith, CA- Ricardo and Heckscher-Ohlin) focus on </a:t>
            </a:r>
            <a:r>
              <a:rPr lang="en-US" altLang="it-IT" sz="2400" b="1" smtClean="0">
                <a:solidFill>
                  <a:srgbClr val="FF0000"/>
                </a:solidFill>
              </a:rPr>
              <a:t>production-side differences as the basis for competitive advantage</a:t>
            </a:r>
            <a:r>
              <a:rPr lang="en-US" altLang="it-IT" sz="2400" smtClean="0">
                <a:solidFill>
                  <a:srgbClr val="FF0000"/>
                </a:solidFill>
              </a:rPr>
              <a:t>.</a:t>
            </a:r>
            <a:r>
              <a:rPr lang="en-US" altLang="it-IT" sz="2400" smtClean="0"/>
              <a:t> </a:t>
            </a:r>
          </a:p>
          <a:p>
            <a:pPr>
              <a:lnSpc>
                <a:spcPct val="90000"/>
              </a:lnSpc>
            </a:pPr>
            <a:r>
              <a:rPr lang="en-US" altLang="it-IT" sz="2400" smtClean="0"/>
              <a:t>The sources of differences are </a:t>
            </a:r>
            <a:r>
              <a:rPr lang="en-US" altLang="it-IT" sz="2400" smtClean="0">
                <a:solidFill>
                  <a:srgbClr val="FF0000"/>
                </a:solidFill>
              </a:rPr>
              <a:t>technologies, factor productivities, factor endowments, and differences across products in the use of productive factors in producing the products</a:t>
            </a:r>
            <a:r>
              <a:rPr lang="en-US" altLang="it-IT" sz="2400" smtClean="0"/>
              <a:t>. </a:t>
            </a:r>
          </a:p>
          <a:p>
            <a:pPr>
              <a:lnSpc>
                <a:spcPct val="90000"/>
              </a:lnSpc>
            </a:pPr>
            <a:r>
              <a:rPr lang="en-US" altLang="it-IT" sz="2400" smtClean="0"/>
              <a:t>The </a:t>
            </a:r>
            <a:r>
              <a:rPr lang="en-US" altLang="it-IT" sz="2400" b="1" smtClean="0">
                <a:solidFill>
                  <a:srgbClr val="FF0000"/>
                </a:solidFill>
              </a:rPr>
              <a:t>more different the countries are </a:t>
            </a:r>
            <a:r>
              <a:rPr lang="en-US" altLang="it-IT" sz="2400" smtClean="0"/>
              <a:t>– regarding productivity, technology, or capital-to-labor ratio – </a:t>
            </a:r>
            <a:r>
              <a:rPr lang="en-US" altLang="it-IT" sz="2400" b="1" smtClean="0">
                <a:solidFill>
                  <a:srgbClr val="FF0000"/>
                </a:solidFill>
              </a:rPr>
              <a:t>the greater the economic gain from specialization and trade</a:t>
            </a:r>
            <a:r>
              <a:rPr lang="en-US" altLang="it-IT" sz="2400" smtClean="0"/>
              <a:t>. </a:t>
            </a:r>
          </a:p>
          <a:p>
            <a:pPr>
              <a:lnSpc>
                <a:spcPct val="90000"/>
              </a:lnSpc>
            </a:pPr>
            <a:r>
              <a:rPr lang="en-US" altLang="it-IT" sz="2400" smtClean="0"/>
              <a:t>We expect that (most) international </a:t>
            </a:r>
            <a:r>
              <a:rPr lang="en-US" altLang="it-IT" sz="2400" smtClean="0">
                <a:solidFill>
                  <a:srgbClr val="FF0000"/>
                </a:solidFill>
              </a:rPr>
              <a:t>trade will occur between countries that are different in these regards</a:t>
            </a:r>
            <a:r>
              <a:rPr lang="en-US" altLang="it-IT" sz="2400" smtClean="0"/>
              <a:t>. In other words, we expect that developed countries (capital-abundant, high productivity, advanced technologies) will trade with developing countries (labor-abundant, low-productivity, outdated technology).</a:t>
            </a:r>
          </a:p>
          <a:p>
            <a:pPr>
              <a:lnSpc>
                <a:spcPct val="90000"/>
              </a:lnSpc>
            </a:pPr>
            <a:endParaRPr lang="en-US" altLang="it-IT" sz="2800" smtClean="0"/>
          </a:p>
          <a:p>
            <a:pPr>
              <a:lnSpc>
                <a:spcPct val="90000"/>
              </a:lnSpc>
            </a:pPr>
            <a:endParaRPr lang="en-US" altLang="it-IT" smtClean="0"/>
          </a:p>
        </p:txBody>
      </p:sp>
    </p:spTree>
    <p:extLst>
      <p:ext uri="{BB962C8B-B14F-4D97-AF65-F5344CB8AC3E}">
        <p14:creationId xmlns:p14="http://schemas.microsoft.com/office/powerpoint/2010/main" val="38186651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5D6331D4-2EB6-417D-BA55-9DAB5B32FBA3}" type="slidenum">
              <a:rPr lang="en-US" altLang="it-IT"/>
              <a:pPr>
                <a:defRPr/>
              </a:pPr>
              <a:t>61</a:t>
            </a:fld>
            <a:endParaRPr lang="en-US" altLang="it-IT"/>
          </a:p>
        </p:txBody>
      </p:sp>
      <p:sp>
        <p:nvSpPr>
          <p:cNvPr id="10243" name="Rectangle 2"/>
          <p:cNvSpPr>
            <a:spLocks noGrp="1" noChangeArrowheads="1"/>
          </p:cNvSpPr>
          <p:nvPr>
            <p:ph type="title"/>
          </p:nvPr>
        </p:nvSpPr>
        <p:spPr>
          <a:xfrm>
            <a:off x="334433" y="188913"/>
            <a:ext cx="11379200" cy="762000"/>
          </a:xfrm>
        </p:spPr>
        <p:txBody>
          <a:bodyPr/>
          <a:lstStyle/>
          <a:p>
            <a:r>
              <a:rPr lang="en-US" altLang="it-IT" sz="3600" smtClean="0"/>
              <a:t>But….trade facts in search of better theory</a:t>
            </a:r>
          </a:p>
        </p:txBody>
      </p:sp>
      <p:sp>
        <p:nvSpPr>
          <p:cNvPr id="8196" name="Rectangle 3"/>
          <p:cNvSpPr>
            <a:spLocks noGrp="1" noChangeArrowheads="1"/>
          </p:cNvSpPr>
          <p:nvPr>
            <p:ph type="body" idx="1"/>
          </p:nvPr>
        </p:nvSpPr>
        <p:spPr>
          <a:xfrm>
            <a:off x="527051" y="1052514"/>
            <a:ext cx="11233149" cy="5272087"/>
          </a:xfrm>
        </p:spPr>
        <p:txBody>
          <a:bodyPr/>
          <a:lstStyle/>
          <a:p>
            <a:pPr marL="609600" indent="-609600">
              <a:lnSpc>
                <a:spcPct val="90000"/>
              </a:lnSpc>
              <a:buFontTx/>
              <a:buAutoNum type="arabicPeriod"/>
              <a:defRPr/>
            </a:pPr>
            <a:r>
              <a:rPr lang="en-US" altLang="it-IT" sz="2400" b="1" dirty="0" smtClean="0">
                <a:solidFill>
                  <a:srgbClr val="FF0000"/>
                </a:solidFill>
              </a:rPr>
              <a:t>Substantial trade among industrialized countries, much of which is intra-industry trade.</a:t>
            </a:r>
          </a:p>
          <a:p>
            <a:pPr marL="609600" indent="-609600">
              <a:lnSpc>
                <a:spcPct val="90000"/>
              </a:lnSpc>
              <a:buFontTx/>
              <a:buAutoNum type="arabicPeriod"/>
              <a:defRPr/>
            </a:pPr>
            <a:r>
              <a:rPr lang="en-US" altLang="it-IT" sz="2400" dirty="0" smtClean="0"/>
              <a:t>The </a:t>
            </a:r>
            <a:r>
              <a:rPr lang="en-US" altLang="it-IT" sz="2400" b="1" dirty="0" smtClean="0">
                <a:solidFill>
                  <a:srgbClr val="FF0000"/>
                </a:solidFill>
              </a:rPr>
              <a:t>dominance of a few large firms </a:t>
            </a:r>
            <a:r>
              <a:rPr lang="en-US" altLang="it-IT" sz="2400" dirty="0" smtClean="0"/>
              <a:t>in some world industries.</a:t>
            </a:r>
          </a:p>
          <a:p>
            <a:pPr marL="609600" indent="-609600">
              <a:lnSpc>
                <a:spcPct val="90000"/>
              </a:lnSpc>
              <a:buFontTx/>
              <a:buNone/>
              <a:defRPr/>
            </a:pPr>
            <a:r>
              <a:rPr lang="en-US" altLang="it-IT" sz="2400" dirty="0" smtClean="0"/>
              <a:t> </a:t>
            </a:r>
          </a:p>
          <a:p>
            <a:pPr marL="609600" indent="-609600">
              <a:lnSpc>
                <a:spcPct val="90000"/>
              </a:lnSpc>
              <a:buFontTx/>
              <a:buNone/>
              <a:defRPr/>
            </a:pPr>
            <a:r>
              <a:rPr lang="en-US" altLang="it-IT" sz="2400" dirty="0" smtClean="0"/>
              <a:t>Now,  theories that focus not only on the supply side differences (technology, endowment, etc.) but also on </a:t>
            </a:r>
            <a:r>
              <a:rPr lang="en-US" altLang="it-IT" sz="2400" b="1" dirty="0" smtClean="0">
                <a:solidFill>
                  <a:srgbClr val="FF0000"/>
                </a:solidFill>
              </a:rPr>
              <a:t>the demand side </a:t>
            </a:r>
            <a:r>
              <a:rPr lang="en-US" altLang="it-IT" sz="2400" dirty="0" smtClean="0"/>
              <a:t>differences as the source of trade.</a:t>
            </a:r>
          </a:p>
          <a:p>
            <a:pPr eaLnBrk="1" hangingPunct="1">
              <a:defRPr/>
            </a:pPr>
            <a:r>
              <a:rPr lang="en-US" altLang="it-IT" sz="2400" dirty="0" smtClean="0"/>
              <a:t>The </a:t>
            </a:r>
            <a:r>
              <a:rPr lang="en-US" altLang="it-IT" sz="2400" dirty="0" smtClean="0">
                <a:solidFill>
                  <a:srgbClr val="FF0000"/>
                </a:solidFill>
              </a:rPr>
              <a:t>Ricardian and </a:t>
            </a:r>
            <a:r>
              <a:rPr lang="en-US" altLang="it-IT" sz="2400" dirty="0" err="1" smtClean="0">
                <a:solidFill>
                  <a:srgbClr val="FF0000"/>
                </a:solidFill>
              </a:rPr>
              <a:t>Heckscher</a:t>
            </a:r>
            <a:r>
              <a:rPr lang="en-US" altLang="it-IT" sz="2400" dirty="0" smtClean="0">
                <a:solidFill>
                  <a:srgbClr val="FF0000"/>
                </a:solidFill>
              </a:rPr>
              <a:t>-Ohlin </a:t>
            </a:r>
            <a:r>
              <a:rPr lang="en-US" altLang="it-IT" sz="2400" dirty="0" smtClean="0"/>
              <a:t>theories both assume that the technology for the production of a good is characterized by </a:t>
            </a:r>
            <a:r>
              <a:rPr lang="en-US" altLang="it-IT" sz="2400" dirty="0" smtClean="0">
                <a:solidFill>
                  <a:srgbClr val="FF0000"/>
                </a:solidFill>
              </a:rPr>
              <a:t>constant returns to scale</a:t>
            </a:r>
          </a:p>
          <a:p>
            <a:pPr eaLnBrk="1" hangingPunct="1">
              <a:defRPr/>
            </a:pPr>
            <a:r>
              <a:rPr lang="en-US" altLang="it-IT" sz="2400" dirty="0" smtClean="0"/>
              <a:t>In the 1970s, economists built formal theories of trade that instead assumed </a:t>
            </a:r>
            <a:r>
              <a:rPr lang="en-US" altLang="it-IT" sz="2400" dirty="0" smtClean="0">
                <a:solidFill>
                  <a:srgbClr val="FF0000"/>
                </a:solidFill>
              </a:rPr>
              <a:t>increasing returns to scale</a:t>
            </a:r>
          </a:p>
          <a:p>
            <a:pPr marL="609600" indent="-609600">
              <a:lnSpc>
                <a:spcPct val="90000"/>
              </a:lnSpc>
              <a:buFontTx/>
              <a:buNone/>
              <a:defRPr/>
            </a:pPr>
            <a:endParaRPr lang="en-US" altLang="it-IT" dirty="0" smtClean="0"/>
          </a:p>
        </p:txBody>
      </p:sp>
    </p:spTree>
    <p:extLst>
      <p:ext uri="{BB962C8B-B14F-4D97-AF65-F5344CB8AC3E}">
        <p14:creationId xmlns:p14="http://schemas.microsoft.com/office/powerpoint/2010/main" val="29344503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0"/>
            <a:ext cx="10972800" cy="908050"/>
          </a:xfrm>
        </p:spPr>
        <p:txBody>
          <a:bodyPr/>
          <a:lstStyle/>
          <a:p>
            <a:pPr eaLnBrk="1" hangingPunct="1"/>
            <a:r>
              <a:rPr lang="en-US" altLang="it-IT" smtClean="0"/>
              <a:t>Increasing returns to scale</a:t>
            </a:r>
          </a:p>
        </p:txBody>
      </p:sp>
      <p:sp>
        <p:nvSpPr>
          <p:cNvPr id="11267" name="Content Placeholder 2"/>
          <p:cNvSpPr>
            <a:spLocks noGrp="1"/>
          </p:cNvSpPr>
          <p:nvPr>
            <p:ph idx="1"/>
          </p:nvPr>
        </p:nvSpPr>
        <p:spPr>
          <a:xfrm>
            <a:off x="609600" y="836613"/>
            <a:ext cx="10972800" cy="5289550"/>
          </a:xfrm>
        </p:spPr>
        <p:txBody>
          <a:bodyPr/>
          <a:lstStyle/>
          <a:p>
            <a:pPr eaLnBrk="1" hangingPunct="1"/>
            <a:r>
              <a:rPr lang="en-US" altLang="it-IT" sz="2400" smtClean="0"/>
              <a:t>Under increasing returns to scale, if quantities employed of all resources are, say, quadrupled, then the </a:t>
            </a:r>
            <a:r>
              <a:rPr lang="en-US" altLang="it-IT" sz="2400" b="1" smtClean="0">
                <a:solidFill>
                  <a:srgbClr val="FF0000"/>
                </a:solidFill>
              </a:rPr>
              <a:t>quantities produced will </a:t>
            </a:r>
            <a:r>
              <a:rPr lang="en-US" altLang="it-IT" sz="2400" b="1" i="1" smtClean="0">
                <a:solidFill>
                  <a:srgbClr val="FF0000"/>
                </a:solidFill>
              </a:rPr>
              <a:t>more than </a:t>
            </a:r>
            <a:r>
              <a:rPr lang="en-US" altLang="it-IT" sz="2400" b="1" smtClean="0">
                <a:solidFill>
                  <a:srgbClr val="FF0000"/>
                </a:solidFill>
              </a:rPr>
              <a:t>quadruple; </a:t>
            </a:r>
            <a:r>
              <a:rPr lang="en-US" altLang="it-IT" sz="2400" smtClean="0"/>
              <a:t>When resource costs, say, quadruple, output will more than quadruple</a:t>
            </a:r>
          </a:p>
          <a:p>
            <a:pPr eaLnBrk="1" hangingPunct="1"/>
            <a:r>
              <a:rPr lang="en-US" altLang="it-IT" sz="2400" smtClean="0"/>
              <a:t>Therefore, cost per unit produced—also called </a:t>
            </a:r>
            <a:r>
              <a:rPr lang="en-US" altLang="it-IT" sz="2400" b="1" smtClean="0">
                <a:solidFill>
                  <a:srgbClr val="FF0000"/>
                </a:solidFill>
              </a:rPr>
              <a:t>average cost—decreases as output increases</a:t>
            </a:r>
          </a:p>
          <a:p>
            <a:pPr eaLnBrk="1" hangingPunct="1">
              <a:lnSpc>
                <a:spcPct val="90000"/>
              </a:lnSpc>
            </a:pPr>
            <a:r>
              <a:rPr lang="en-US" altLang="it-IT" sz="2400" smtClean="0"/>
              <a:t>The technology for the production of a commodity is said to show </a:t>
            </a:r>
            <a:r>
              <a:rPr lang="en-US" altLang="it-IT" sz="2400" smtClean="0">
                <a:solidFill>
                  <a:srgbClr val="FF0000"/>
                </a:solidFill>
              </a:rPr>
              <a:t>increasing returns to scale if a doubling of the resources used in production causes production to more than double</a:t>
            </a:r>
          </a:p>
          <a:p>
            <a:pPr eaLnBrk="1" hangingPunct="1">
              <a:lnSpc>
                <a:spcPct val="90000"/>
              </a:lnSpc>
            </a:pPr>
            <a:r>
              <a:rPr lang="en-US" altLang="it-IT" sz="2400" smtClean="0"/>
              <a:t>This implies that the </a:t>
            </a:r>
            <a:r>
              <a:rPr lang="en-US" altLang="it-IT" sz="2400" i="1" smtClean="0"/>
              <a:t>per unit</a:t>
            </a:r>
            <a:r>
              <a:rPr lang="en-US" altLang="it-IT" sz="2400" smtClean="0"/>
              <a:t> cost of production will be lower when 20 units are produced than when 10 units are produced</a:t>
            </a:r>
          </a:p>
          <a:p>
            <a:pPr eaLnBrk="1" hangingPunct="1">
              <a:lnSpc>
                <a:spcPct val="90000"/>
              </a:lnSpc>
            </a:pPr>
            <a:r>
              <a:rPr lang="en-US" altLang="it-IT" sz="2400" smtClean="0"/>
              <a:t>In other words, increasing returns to scale means that bulk production is cheaper production</a:t>
            </a:r>
          </a:p>
        </p:txBody>
      </p:sp>
    </p:spTree>
    <p:extLst>
      <p:ext uri="{BB962C8B-B14F-4D97-AF65-F5344CB8AC3E}">
        <p14:creationId xmlns:p14="http://schemas.microsoft.com/office/powerpoint/2010/main" val="2947527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4294967295"/>
          </p:nvPr>
        </p:nvSpPr>
        <p:spPr>
          <a:xfrm>
            <a:off x="609600" y="6245225"/>
            <a:ext cx="28448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defRPr/>
            </a:pPr>
            <a:endParaRPr lang="en-CA" altLang="it-IT" sz="1400" smtClean="0"/>
          </a:p>
        </p:txBody>
      </p:sp>
      <p:sp>
        <p:nvSpPr>
          <p:cNvPr id="6147" name="Slide Number Placeholder 4"/>
          <p:cNvSpPr>
            <a:spLocks noGrp="1"/>
          </p:cNvSpPr>
          <p:nvPr>
            <p:ph type="sldNum" sz="quarter" idx="4294967295"/>
          </p:nvPr>
        </p:nvSpPr>
        <p:spPr>
          <a:xfrm>
            <a:off x="4165600" y="6245225"/>
            <a:ext cx="38608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CA" altLang="it-IT" sz="1400" smtClean="0"/>
          </a:p>
        </p:txBody>
      </p:sp>
      <p:sp>
        <p:nvSpPr>
          <p:cNvPr id="12292" name="Rectangle 2"/>
          <p:cNvSpPr>
            <a:spLocks noGrp="1" noChangeArrowheads="1"/>
          </p:cNvSpPr>
          <p:nvPr>
            <p:ph type="title"/>
          </p:nvPr>
        </p:nvSpPr>
        <p:spPr/>
        <p:txBody>
          <a:bodyPr/>
          <a:lstStyle/>
          <a:p>
            <a:pPr eaLnBrk="1" hangingPunct="1"/>
            <a:r>
              <a:rPr lang="en-US" altLang="it-IT" sz="3200" smtClean="0"/>
              <a:t>Fig. Average Versus Marginal Cost</a:t>
            </a:r>
          </a:p>
        </p:txBody>
      </p:sp>
      <p:pic>
        <p:nvPicPr>
          <p:cNvPr id="12293" name="Picture 5" descr="fig060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86517" y="1325563"/>
            <a:ext cx="8407400" cy="5072062"/>
          </a:xfrm>
          <a:noFill/>
        </p:spPr>
      </p:pic>
      <p:sp>
        <p:nvSpPr>
          <p:cNvPr id="12294" name="TextBox 5"/>
          <p:cNvSpPr txBox="1">
            <a:spLocks noChangeArrowheads="1"/>
          </p:cNvSpPr>
          <p:nvPr/>
        </p:nvSpPr>
        <p:spPr bwMode="auto">
          <a:xfrm>
            <a:off x="6987118" y="2128839"/>
            <a:ext cx="400473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800">
                <a:latin typeface="Arial" pitchFamily="34" charset="0"/>
              </a:rPr>
              <a:t>When </a:t>
            </a:r>
            <a:r>
              <a:rPr lang="en-US" altLang="it-IT" sz="1800" i="1">
                <a:latin typeface="Arial" pitchFamily="34" charset="0"/>
              </a:rPr>
              <a:t>AC</a:t>
            </a:r>
            <a:r>
              <a:rPr lang="en-US" altLang="it-IT" sz="1800">
                <a:latin typeface="Arial" pitchFamily="34" charset="0"/>
              </a:rPr>
              <a:t> decreases as output increases, </a:t>
            </a:r>
            <a:r>
              <a:rPr lang="en-US" altLang="it-IT" sz="1800" i="1">
                <a:latin typeface="Arial" pitchFamily="34" charset="0"/>
              </a:rPr>
              <a:t>MC</a:t>
            </a:r>
            <a:r>
              <a:rPr lang="en-US" altLang="it-IT" sz="1800">
                <a:latin typeface="Arial" pitchFamily="34" charset="0"/>
              </a:rPr>
              <a:t> &lt; </a:t>
            </a:r>
            <a:r>
              <a:rPr lang="en-US" altLang="it-IT" sz="1800" i="1">
                <a:latin typeface="Arial" pitchFamily="34" charset="0"/>
              </a:rPr>
              <a:t>AC</a:t>
            </a:r>
            <a:r>
              <a:rPr lang="en-US" altLang="it-IT" sz="1800">
                <a:latin typeface="Arial" pitchFamily="34" charset="0"/>
              </a:rPr>
              <a:t> at all levels of output.</a:t>
            </a:r>
          </a:p>
        </p:txBody>
      </p:sp>
    </p:spTree>
    <p:extLst>
      <p:ext uri="{BB962C8B-B14F-4D97-AF65-F5344CB8AC3E}">
        <p14:creationId xmlns:p14="http://schemas.microsoft.com/office/powerpoint/2010/main" val="41734135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812800" y="187325"/>
            <a:ext cx="10972800" cy="939800"/>
          </a:xfrm>
        </p:spPr>
        <p:txBody>
          <a:bodyPr/>
          <a:lstStyle/>
          <a:p>
            <a:pPr algn="l" eaLnBrk="1" hangingPunct="1">
              <a:lnSpc>
                <a:spcPct val="80000"/>
              </a:lnSpc>
            </a:pPr>
            <a:r>
              <a:rPr lang="en-US" altLang="it-IT" sz="3200" b="1" smtClean="0">
                <a:solidFill>
                  <a:srgbClr val="FF0000"/>
                </a:solidFill>
              </a:rPr>
              <a:t>Increasing returns to scale cannot coexist with perfect competition</a:t>
            </a:r>
          </a:p>
        </p:txBody>
      </p:sp>
      <p:grpSp>
        <p:nvGrpSpPr>
          <p:cNvPr id="2" name="Group 17"/>
          <p:cNvGrpSpPr>
            <a:grpSpLocks/>
          </p:cNvGrpSpPr>
          <p:nvPr/>
        </p:nvGrpSpPr>
        <p:grpSpPr bwMode="auto">
          <a:xfrm>
            <a:off x="2112434" y="3944938"/>
            <a:ext cx="4144433" cy="385762"/>
            <a:chOff x="998" y="2485"/>
            <a:chExt cx="1958" cy="243"/>
          </a:xfrm>
        </p:grpSpPr>
        <p:sp>
          <p:nvSpPr>
            <p:cNvPr id="13342" name="Rectangle 18"/>
            <p:cNvSpPr>
              <a:spLocks noChangeArrowheads="1"/>
            </p:cNvSpPr>
            <p:nvPr/>
          </p:nvSpPr>
          <p:spPr bwMode="auto">
            <a:xfrm>
              <a:off x="998" y="2485"/>
              <a:ext cx="1958" cy="243"/>
            </a:xfrm>
            <a:prstGeom prst="rect">
              <a:avLst/>
            </a:prstGeom>
            <a:solidFill>
              <a:srgbClr val="E9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13343" name="Rectangle 19"/>
            <p:cNvSpPr>
              <a:spLocks noChangeArrowheads="1"/>
            </p:cNvSpPr>
            <p:nvPr/>
          </p:nvSpPr>
          <p:spPr bwMode="auto">
            <a:xfrm>
              <a:off x="1826" y="2534"/>
              <a:ext cx="2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solidFill>
                    <a:srgbClr val="000000"/>
                  </a:solidFill>
                  <a:latin typeface="Arial" pitchFamily="34" charset="0"/>
                </a:rPr>
                <a:t>Loss</a:t>
              </a:r>
              <a:endParaRPr lang="en-US" altLang="it-IT" sz="1800">
                <a:latin typeface="Arial" pitchFamily="34" charset="0"/>
              </a:endParaRPr>
            </a:p>
          </p:txBody>
        </p:sp>
      </p:grpSp>
      <p:sp>
        <p:nvSpPr>
          <p:cNvPr id="13316" name="Freeform 20"/>
          <p:cNvSpPr>
            <a:spLocks/>
          </p:cNvSpPr>
          <p:nvPr/>
        </p:nvSpPr>
        <p:spPr bwMode="auto">
          <a:xfrm>
            <a:off x="2103967" y="1420813"/>
            <a:ext cx="8957733" cy="4470400"/>
          </a:xfrm>
          <a:custGeom>
            <a:avLst/>
            <a:gdLst>
              <a:gd name="T0" fmla="*/ 0 w 4232"/>
              <a:gd name="T1" fmla="*/ 0 h 2816"/>
              <a:gd name="T2" fmla="*/ 0 w 4232"/>
              <a:gd name="T3" fmla="*/ 2147483647 h 2816"/>
              <a:gd name="T4" fmla="*/ 2147483647 w 4232"/>
              <a:gd name="T5" fmla="*/ 2147483647 h 2816"/>
              <a:gd name="T6" fmla="*/ 0 60000 65536"/>
              <a:gd name="T7" fmla="*/ 0 60000 65536"/>
              <a:gd name="T8" fmla="*/ 0 60000 65536"/>
              <a:gd name="T9" fmla="*/ 0 w 4232"/>
              <a:gd name="T10" fmla="*/ 0 h 2816"/>
              <a:gd name="T11" fmla="*/ 4232 w 4232"/>
              <a:gd name="T12" fmla="*/ 2816 h 2816"/>
            </a:gdLst>
            <a:ahLst/>
            <a:cxnLst>
              <a:cxn ang="T6">
                <a:pos x="T0" y="T1"/>
              </a:cxn>
              <a:cxn ang="T7">
                <a:pos x="T2" y="T3"/>
              </a:cxn>
              <a:cxn ang="T8">
                <a:pos x="T4" y="T5"/>
              </a:cxn>
            </a:cxnLst>
            <a:rect l="T9" t="T10" r="T11" b="T12"/>
            <a:pathLst>
              <a:path w="4232" h="2816">
                <a:moveTo>
                  <a:pt x="0" y="0"/>
                </a:moveTo>
                <a:lnTo>
                  <a:pt x="0" y="2816"/>
                </a:lnTo>
                <a:lnTo>
                  <a:pt x="4232" y="281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17" name="Rectangle 21"/>
          <p:cNvSpPr>
            <a:spLocks noChangeArrowheads="1"/>
          </p:cNvSpPr>
          <p:nvPr/>
        </p:nvSpPr>
        <p:spPr bwMode="auto">
          <a:xfrm>
            <a:off x="9935633" y="5975351"/>
            <a:ext cx="833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b="1">
                <a:solidFill>
                  <a:srgbClr val="000000"/>
                </a:solidFill>
                <a:latin typeface="Arial" pitchFamily="34" charset="0"/>
              </a:rPr>
              <a:t>Quantity</a:t>
            </a:r>
            <a:endParaRPr lang="en-US" altLang="it-IT" sz="1800">
              <a:latin typeface="Arial" pitchFamily="34" charset="0"/>
            </a:endParaRPr>
          </a:p>
        </p:txBody>
      </p:sp>
      <p:sp>
        <p:nvSpPr>
          <p:cNvPr id="13318" name="Rectangle 22"/>
          <p:cNvSpPr>
            <a:spLocks noChangeArrowheads="1"/>
          </p:cNvSpPr>
          <p:nvPr/>
        </p:nvSpPr>
        <p:spPr bwMode="auto">
          <a:xfrm>
            <a:off x="1813984" y="598170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solidFill>
                  <a:srgbClr val="000000"/>
                </a:solidFill>
                <a:latin typeface="Arial" pitchFamily="34" charset="0"/>
              </a:rPr>
              <a:t>0</a:t>
            </a:r>
            <a:endParaRPr lang="en-US" altLang="it-IT" sz="1800">
              <a:latin typeface="Arial" pitchFamily="34" charset="0"/>
            </a:endParaRPr>
          </a:p>
        </p:txBody>
      </p:sp>
      <p:sp>
        <p:nvSpPr>
          <p:cNvPr id="13319" name="Rectangle 23"/>
          <p:cNvSpPr>
            <a:spLocks noChangeArrowheads="1"/>
          </p:cNvSpPr>
          <p:nvPr/>
        </p:nvSpPr>
        <p:spPr bwMode="auto">
          <a:xfrm>
            <a:off x="1297518" y="1400176"/>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b="1">
                <a:solidFill>
                  <a:srgbClr val="000000"/>
                </a:solidFill>
                <a:latin typeface="Arial" pitchFamily="34" charset="0"/>
              </a:rPr>
              <a:t>Price</a:t>
            </a:r>
            <a:endParaRPr lang="en-US" altLang="it-IT" sz="1800">
              <a:latin typeface="Arial" pitchFamily="34" charset="0"/>
            </a:endParaRPr>
          </a:p>
        </p:txBody>
      </p:sp>
      <p:grpSp>
        <p:nvGrpSpPr>
          <p:cNvPr id="3" name="Group 24"/>
          <p:cNvGrpSpPr>
            <a:grpSpLocks/>
          </p:cNvGrpSpPr>
          <p:nvPr/>
        </p:nvGrpSpPr>
        <p:grpSpPr bwMode="auto">
          <a:xfrm>
            <a:off x="2927351" y="1671638"/>
            <a:ext cx="5541433" cy="3930649"/>
            <a:chOff x="1383" y="1053"/>
            <a:chExt cx="2618" cy="2476"/>
          </a:xfrm>
        </p:grpSpPr>
        <p:sp>
          <p:nvSpPr>
            <p:cNvPr id="13340" name="Line 25"/>
            <p:cNvSpPr>
              <a:spLocks noChangeShapeType="1"/>
            </p:cNvSpPr>
            <p:nvPr/>
          </p:nvSpPr>
          <p:spPr bwMode="auto">
            <a:xfrm>
              <a:off x="1383" y="1053"/>
              <a:ext cx="2214" cy="2367"/>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341" name="Rectangle 26"/>
            <p:cNvSpPr>
              <a:spLocks noChangeArrowheads="1"/>
            </p:cNvSpPr>
            <p:nvPr/>
          </p:nvSpPr>
          <p:spPr bwMode="auto">
            <a:xfrm>
              <a:off x="3635" y="3374"/>
              <a:ext cx="3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solidFill>
                    <a:srgbClr val="000000"/>
                  </a:solidFill>
                  <a:latin typeface="Arial" pitchFamily="34" charset="0"/>
                </a:rPr>
                <a:t>Demand</a:t>
              </a:r>
              <a:endParaRPr lang="en-US" altLang="it-IT" sz="1800">
                <a:latin typeface="Arial" pitchFamily="34" charset="0"/>
              </a:endParaRPr>
            </a:p>
          </p:txBody>
        </p:sp>
      </p:grpSp>
      <p:grpSp>
        <p:nvGrpSpPr>
          <p:cNvPr id="4" name="Group 27"/>
          <p:cNvGrpSpPr>
            <a:grpSpLocks/>
          </p:cNvGrpSpPr>
          <p:nvPr/>
        </p:nvGrpSpPr>
        <p:grpSpPr bwMode="auto">
          <a:xfrm>
            <a:off x="2413001" y="2055814"/>
            <a:ext cx="7105650" cy="2236787"/>
            <a:chOff x="1140" y="1295"/>
            <a:chExt cx="3357" cy="1409"/>
          </a:xfrm>
        </p:grpSpPr>
        <p:sp>
          <p:nvSpPr>
            <p:cNvPr id="13338" name="Freeform 28"/>
            <p:cNvSpPr>
              <a:spLocks/>
            </p:cNvSpPr>
            <p:nvPr/>
          </p:nvSpPr>
          <p:spPr bwMode="auto">
            <a:xfrm>
              <a:off x="1140" y="1295"/>
              <a:ext cx="3357" cy="1409"/>
            </a:xfrm>
            <a:custGeom>
              <a:avLst/>
              <a:gdLst>
                <a:gd name="T0" fmla="*/ 0 w 276"/>
                <a:gd name="T1" fmla="*/ 0 h 116"/>
                <a:gd name="T2" fmla="*/ 2147483647 w 276"/>
                <a:gd name="T3" fmla="*/ 2147483647 h 116"/>
                <a:gd name="T4" fmla="*/ 0 60000 65536"/>
                <a:gd name="T5" fmla="*/ 0 60000 65536"/>
                <a:gd name="T6" fmla="*/ 0 w 276"/>
                <a:gd name="T7" fmla="*/ 0 h 116"/>
                <a:gd name="T8" fmla="*/ 276 w 276"/>
                <a:gd name="T9" fmla="*/ 116 h 116"/>
              </a:gdLst>
              <a:ahLst/>
              <a:cxnLst>
                <a:cxn ang="T4">
                  <a:pos x="T0" y="T1"/>
                </a:cxn>
                <a:cxn ang="T5">
                  <a:pos x="T2" y="T3"/>
                </a:cxn>
              </a:cxnLst>
              <a:rect l="T6" t="T7" r="T8" b="T9"/>
              <a:pathLst>
                <a:path w="276" h="116">
                  <a:moveTo>
                    <a:pt x="0" y="0"/>
                  </a:moveTo>
                  <a:cubicBezTo>
                    <a:pt x="0" y="0"/>
                    <a:pt x="52" y="116"/>
                    <a:pt x="276" y="109"/>
                  </a:cubicBezTo>
                </a:path>
              </a:pathLst>
            </a:custGeom>
            <a:noFill/>
            <a:ln w="57150">
              <a:solidFill>
                <a:srgbClr val="003F95"/>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39" name="Rectangle 29"/>
            <p:cNvSpPr>
              <a:spLocks noChangeArrowheads="1"/>
            </p:cNvSpPr>
            <p:nvPr/>
          </p:nvSpPr>
          <p:spPr bwMode="auto">
            <a:xfrm>
              <a:off x="3870" y="2444"/>
              <a:ext cx="5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solidFill>
                    <a:srgbClr val="000000"/>
                  </a:solidFill>
                  <a:latin typeface="Arial" pitchFamily="34" charset="0"/>
                </a:rPr>
                <a:t>Average cost</a:t>
              </a:r>
              <a:endParaRPr lang="en-US" altLang="it-IT" sz="1800">
                <a:latin typeface="Arial" pitchFamily="34" charset="0"/>
              </a:endParaRPr>
            </a:p>
          </p:txBody>
        </p:sp>
      </p:grpSp>
      <p:grpSp>
        <p:nvGrpSpPr>
          <p:cNvPr id="5" name="Group 30"/>
          <p:cNvGrpSpPr>
            <a:grpSpLocks/>
          </p:cNvGrpSpPr>
          <p:nvPr/>
        </p:nvGrpSpPr>
        <p:grpSpPr bwMode="auto">
          <a:xfrm>
            <a:off x="1367367" y="4251330"/>
            <a:ext cx="8123767" cy="415926"/>
            <a:chOff x="646" y="2678"/>
            <a:chExt cx="3838" cy="262"/>
          </a:xfrm>
        </p:grpSpPr>
        <p:grpSp>
          <p:nvGrpSpPr>
            <p:cNvPr id="13332" name="Group 31"/>
            <p:cNvGrpSpPr>
              <a:grpSpLocks/>
            </p:cNvGrpSpPr>
            <p:nvPr/>
          </p:nvGrpSpPr>
          <p:grpSpPr bwMode="auto">
            <a:xfrm>
              <a:off x="646" y="2678"/>
              <a:ext cx="3838" cy="262"/>
              <a:chOff x="646" y="2678"/>
              <a:chExt cx="3838" cy="262"/>
            </a:xfrm>
          </p:grpSpPr>
          <p:sp>
            <p:nvSpPr>
              <p:cNvPr id="13334" name="Rectangle 34"/>
              <p:cNvSpPr>
                <a:spLocks noChangeArrowheads="1"/>
              </p:cNvSpPr>
              <p:nvPr/>
            </p:nvSpPr>
            <p:spPr bwMode="auto">
              <a:xfrm>
                <a:off x="646" y="2678"/>
                <a:ext cx="2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solidFill>
                      <a:srgbClr val="000000"/>
                    </a:solidFill>
                    <a:latin typeface="Arial" pitchFamily="34" charset="0"/>
                  </a:rPr>
                  <a:t>price</a:t>
                </a:r>
                <a:endParaRPr lang="en-US" altLang="it-IT" sz="1800">
                  <a:latin typeface="Arial" pitchFamily="34" charset="0"/>
                </a:endParaRPr>
              </a:p>
            </p:txBody>
          </p:sp>
          <p:grpSp>
            <p:nvGrpSpPr>
              <p:cNvPr id="13335" name="Group 35"/>
              <p:cNvGrpSpPr>
                <a:grpSpLocks/>
              </p:cNvGrpSpPr>
              <p:nvPr/>
            </p:nvGrpSpPr>
            <p:grpSpPr bwMode="auto">
              <a:xfrm>
                <a:off x="994" y="2728"/>
                <a:ext cx="3490" cy="212"/>
                <a:chOff x="994" y="2728"/>
                <a:chExt cx="3490" cy="212"/>
              </a:xfrm>
            </p:grpSpPr>
            <p:sp>
              <p:nvSpPr>
                <p:cNvPr id="13336" name="Freeform 36"/>
                <p:cNvSpPr>
                  <a:spLocks/>
                </p:cNvSpPr>
                <p:nvPr/>
              </p:nvSpPr>
              <p:spPr bwMode="auto">
                <a:xfrm>
                  <a:off x="994" y="2728"/>
                  <a:ext cx="3490" cy="1"/>
                </a:xfrm>
                <a:custGeom>
                  <a:avLst/>
                  <a:gdLst>
                    <a:gd name="T0" fmla="*/ 0 w 287"/>
                    <a:gd name="T1" fmla="*/ 0 h 1"/>
                    <a:gd name="T2" fmla="*/ 2147483647 w 287"/>
                    <a:gd name="T3" fmla="*/ 0 h 1"/>
                    <a:gd name="T4" fmla="*/ 0 60000 65536"/>
                    <a:gd name="T5" fmla="*/ 0 60000 65536"/>
                    <a:gd name="T6" fmla="*/ 0 w 287"/>
                    <a:gd name="T7" fmla="*/ 0 h 1"/>
                    <a:gd name="T8" fmla="*/ 287 w 287"/>
                    <a:gd name="T9" fmla="*/ 1 h 1"/>
                  </a:gdLst>
                  <a:ahLst/>
                  <a:cxnLst>
                    <a:cxn ang="T4">
                      <a:pos x="T0" y="T1"/>
                    </a:cxn>
                    <a:cxn ang="T5">
                      <a:pos x="T2" y="T3"/>
                    </a:cxn>
                  </a:cxnLst>
                  <a:rect l="T6" t="T7" r="T8" b="T9"/>
                  <a:pathLst>
                    <a:path w="287" h="1">
                      <a:moveTo>
                        <a:pt x="0" y="0"/>
                      </a:moveTo>
                      <a:cubicBezTo>
                        <a:pt x="3" y="0"/>
                        <a:pt x="287" y="0"/>
                        <a:pt x="287" y="0"/>
                      </a:cubicBezTo>
                    </a:path>
                  </a:pathLst>
                </a:custGeom>
                <a:noFill/>
                <a:ln w="57150">
                  <a:solidFill>
                    <a:srgbClr val="AD0D1B"/>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37" name="Rectangle 37"/>
                <p:cNvSpPr>
                  <a:spLocks noChangeArrowheads="1"/>
                </p:cNvSpPr>
                <p:nvPr/>
              </p:nvSpPr>
              <p:spPr bwMode="auto">
                <a:xfrm>
                  <a:off x="3700" y="2785"/>
                  <a:ext cx="5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solidFill>
                        <a:srgbClr val="000000"/>
                      </a:solidFill>
                      <a:latin typeface="Arial" pitchFamily="34" charset="0"/>
                    </a:rPr>
                    <a:t>Marginal cost</a:t>
                  </a:r>
                  <a:endParaRPr lang="en-US" altLang="it-IT" sz="1800">
                    <a:latin typeface="Arial" pitchFamily="34" charset="0"/>
                  </a:endParaRPr>
                </a:p>
              </p:txBody>
            </p:sp>
          </p:grpSp>
        </p:grpSp>
        <p:sp>
          <p:nvSpPr>
            <p:cNvPr id="13333" name="Oval 38"/>
            <p:cNvSpPr>
              <a:spLocks noChangeArrowheads="1"/>
            </p:cNvSpPr>
            <p:nvPr/>
          </p:nvSpPr>
          <p:spPr bwMode="auto">
            <a:xfrm>
              <a:off x="2916" y="2691"/>
              <a:ext cx="85"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grpSp>
      <p:grpSp>
        <p:nvGrpSpPr>
          <p:cNvPr id="8" name="Group 39"/>
          <p:cNvGrpSpPr>
            <a:grpSpLocks/>
          </p:cNvGrpSpPr>
          <p:nvPr/>
        </p:nvGrpSpPr>
        <p:grpSpPr bwMode="auto">
          <a:xfrm>
            <a:off x="406400" y="3854450"/>
            <a:ext cx="5945717" cy="476250"/>
            <a:chOff x="192" y="2428"/>
            <a:chExt cx="2809" cy="300"/>
          </a:xfrm>
        </p:grpSpPr>
        <p:grpSp>
          <p:nvGrpSpPr>
            <p:cNvPr id="13328" name="Group 40"/>
            <p:cNvGrpSpPr>
              <a:grpSpLocks/>
            </p:cNvGrpSpPr>
            <p:nvPr/>
          </p:nvGrpSpPr>
          <p:grpSpPr bwMode="auto">
            <a:xfrm>
              <a:off x="192" y="2428"/>
              <a:ext cx="2772" cy="300"/>
              <a:chOff x="192" y="2428"/>
              <a:chExt cx="2772" cy="300"/>
            </a:xfrm>
          </p:grpSpPr>
          <p:sp>
            <p:nvSpPr>
              <p:cNvPr id="13330" name="Freeform 41"/>
              <p:cNvSpPr>
                <a:spLocks/>
              </p:cNvSpPr>
              <p:nvPr/>
            </p:nvSpPr>
            <p:spPr bwMode="auto">
              <a:xfrm>
                <a:off x="1006" y="2485"/>
                <a:ext cx="1958" cy="243"/>
              </a:xfrm>
              <a:custGeom>
                <a:avLst/>
                <a:gdLst>
                  <a:gd name="T0" fmla="*/ 1958 w 1958"/>
                  <a:gd name="T1" fmla="*/ 243 h 243"/>
                  <a:gd name="T2" fmla="*/ 1958 w 1958"/>
                  <a:gd name="T3" fmla="*/ 0 h 243"/>
                  <a:gd name="T4" fmla="*/ 0 w 1958"/>
                  <a:gd name="T5" fmla="*/ 0 h 243"/>
                  <a:gd name="T6" fmla="*/ 0 60000 65536"/>
                  <a:gd name="T7" fmla="*/ 0 60000 65536"/>
                  <a:gd name="T8" fmla="*/ 0 60000 65536"/>
                  <a:gd name="T9" fmla="*/ 0 w 1958"/>
                  <a:gd name="T10" fmla="*/ 0 h 243"/>
                  <a:gd name="T11" fmla="*/ 1958 w 1958"/>
                  <a:gd name="T12" fmla="*/ 243 h 243"/>
                </a:gdLst>
                <a:ahLst/>
                <a:cxnLst>
                  <a:cxn ang="T6">
                    <a:pos x="T0" y="T1"/>
                  </a:cxn>
                  <a:cxn ang="T7">
                    <a:pos x="T2" y="T3"/>
                  </a:cxn>
                  <a:cxn ang="T8">
                    <a:pos x="T4" y="T5"/>
                  </a:cxn>
                </a:cxnLst>
                <a:rect l="T9" t="T10" r="T11" b="T12"/>
                <a:pathLst>
                  <a:path w="1958" h="243">
                    <a:moveTo>
                      <a:pt x="1958" y="243"/>
                    </a:moveTo>
                    <a:lnTo>
                      <a:pt x="1958" y="0"/>
                    </a:lnTo>
                    <a:lnTo>
                      <a:pt x="0" y="0"/>
                    </a:ln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31" name="Rectangle 43"/>
              <p:cNvSpPr>
                <a:spLocks noChangeArrowheads="1"/>
              </p:cNvSpPr>
              <p:nvPr/>
            </p:nvSpPr>
            <p:spPr bwMode="auto">
              <a:xfrm>
                <a:off x="192" y="2428"/>
                <a:ext cx="9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solidFill>
                      <a:srgbClr val="000000"/>
                    </a:solidFill>
                    <a:latin typeface="Arial" pitchFamily="34" charset="0"/>
                  </a:rPr>
                  <a:t>Average</a:t>
                </a:r>
                <a:r>
                  <a:rPr lang="en-US" altLang="it-IT" sz="1600">
                    <a:latin typeface="Arial" pitchFamily="34" charset="0"/>
                  </a:rPr>
                  <a:t> </a:t>
                </a:r>
                <a:r>
                  <a:rPr lang="en-US" altLang="it-IT" sz="1600">
                    <a:solidFill>
                      <a:srgbClr val="000000"/>
                    </a:solidFill>
                    <a:latin typeface="Arial" pitchFamily="34" charset="0"/>
                  </a:rPr>
                  <a:t>cost</a:t>
                </a:r>
                <a:endParaRPr lang="en-US" altLang="it-IT" sz="1800">
                  <a:latin typeface="Arial" pitchFamily="34" charset="0"/>
                </a:endParaRPr>
              </a:p>
            </p:txBody>
          </p:sp>
        </p:grpSp>
        <p:sp>
          <p:nvSpPr>
            <p:cNvPr id="13329" name="Oval 44"/>
            <p:cNvSpPr>
              <a:spLocks noChangeArrowheads="1"/>
            </p:cNvSpPr>
            <p:nvPr/>
          </p:nvSpPr>
          <p:spPr bwMode="auto">
            <a:xfrm>
              <a:off x="2916" y="2449"/>
              <a:ext cx="85"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grpSp>
      <p:grpSp>
        <p:nvGrpSpPr>
          <p:cNvPr id="10" name="Group 48"/>
          <p:cNvGrpSpPr>
            <a:grpSpLocks/>
          </p:cNvGrpSpPr>
          <p:nvPr/>
        </p:nvGrpSpPr>
        <p:grpSpPr bwMode="auto">
          <a:xfrm>
            <a:off x="6002867" y="4343401"/>
            <a:ext cx="702733" cy="1831975"/>
            <a:chOff x="2836" y="2736"/>
            <a:chExt cx="332" cy="1154"/>
          </a:xfrm>
        </p:grpSpPr>
        <p:sp>
          <p:nvSpPr>
            <p:cNvPr id="13326" name="Line 46"/>
            <p:cNvSpPr>
              <a:spLocks noChangeShapeType="1"/>
            </p:cNvSpPr>
            <p:nvPr/>
          </p:nvSpPr>
          <p:spPr bwMode="auto">
            <a:xfrm>
              <a:off x="2949" y="2736"/>
              <a:ext cx="0" cy="96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13327" name="Text Box 47"/>
            <p:cNvSpPr txBox="1">
              <a:spLocks noChangeArrowheads="1"/>
            </p:cNvSpPr>
            <p:nvPr/>
          </p:nvSpPr>
          <p:spPr bwMode="auto">
            <a:xfrm>
              <a:off x="2836" y="3696"/>
              <a:ext cx="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it-IT" sz="1400" i="1">
                  <a:latin typeface="Arial" pitchFamily="34" charset="0"/>
                </a:rPr>
                <a:t>Q</a:t>
              </a:r>
              <a:endParaRPr lang="en-US" altLang="it-IT" sz="1400" baseline="-25000">
                <a:latin typeface="Arial" pitchFamily="34" charset="0"/>
              </a:endParaRPr>
            </a:p>
          </p:txBody>
        </p:sp>
      </p:grpSp>
      <p:sp>
        <p:nvSpPr>
          <p:cNvPr id="13325" name="TextBox 30"/>
          <p:cNvSpPr txBox="1">
            <a:spLocks noChangeArrowheads="1"/>
          </p:cNvSpPr>
          <p:nvPr/>
        </p:nvSpPr>
        <p:spPr bwMode="auto">
          <a:xfrm>
            <a:off x="7770284" y="1855789"/>
            <a:ext cx="412961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800" i="1">
                <a:latin typeface="Arial" pitchFamily="34" charset="0"/>
              </a:rPr>
              <a:t>P</a:t>
            </a:r>
            <a:r>
              <a:rPr lang="en-US" altLang="it-IT" sz="1800">
                <a:latin typeface="Arial" pitchFamily="34" charset="0"/>
              </a:rPr>
              <a:t> = </a:t>
            </a:r>
            <a:r>
              <a:rPr lang="en-US" altLang="it-IT" sz="1800" i="1">
                <a:latin typeface="Arial" pitchFamily="34" charset="0"/>
              </a:rPr>
              <a:t>MC</a:t>
            </a:r>
            <a:r>
              <a:rPr lang="en-US" altLang="it-IT" sz="1800">
                <a:latin typeface="Arial" pitchFamily="34" charset="0"/>
              </a:rPr>
              <a:t> &lt; </a:t>
            </a:r>
            <a:r>
              <a:rPr lang="en-US" altLang="it-IT" sz="1800" i="1">
                <a:latin typeface="Arial" pitchFamily="34" charset="0"/>
              </a:rPr>
              <a:t>AC</a:t>
            </a:r>
            <a:r>
              <a:rPr lang="en-US" altLang="it-IT" sz="1800">
                <a:latin typeface="Arial" pitchFamily="34" charset="0"/>
              </a:rPr>
              <a:t> implies that no firm can be profitable under perfect competition.</a:t>
            </a:r>
          </a:p>
        </p:txBody>
      </p:sp>
    </p:spTree>
    <p:extLst>
      <p:ext uri="{BB962C8B-B14F-4D97-AF65-F5344CB8AC3E}">
        <p14:creationId xmlns:p14="http://schemas.microsoft.com/office/powerpoint/2010/main" val="34273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115888"/>
            <a:ext cx="10972800" cy="792162"/>
          </a:xfrm>
        </p:spPr>
        <p:txBody>
          <a:bodyPr/>
          <a:lstStyle/>
          <a:p>
            <a:pPr eaLnBrk="1" hangingPunct="1"/>
            <a:r>
              <a:rPr lang="en-US" altLang="it-IT" smtClean="0"/>
              <a:t>Monopolistic Competition</a:t>
            </a:r>
          </a:p>
        </p:txBody>
      </p:sp>
      <p:sp>
        <p:nvSpPr>
          <p:cNvPr id="14339" name="Content Placeholder 2"/>
          <p:cNvSpPr>
            <a:spLocks noGrp="1"/>
          </p:cNvSpPr>
          <p:nvPr>
            <p:ph idx="1"/>
          </p:nvPr>
        </p:nvSpPr>
        <p:spPr>
          <a:xfrm>
            <a:off x="609600" y="1125538"/>
            <a:ext cx="10972800" cy="5000625"/>
          </a:xfrm>
        </p:spPr>
        <p:txBody>
          <a:bodyPr/>
          <a:lstStyle/>
          <a:p>
            <a:pPr eaLnBrk="1" hangingPunct="1"/>
            <a:r>
              <a:rPr lang="en-US" altLang="it-IT" sz="2400" smtClean="0"/>
              <a:t>Increasing returns to scale </a:t>
            </a:r>
            <a:r>
              <a:rPr lang="en-US" altLang="it-IT" sz="2400" b="1" smtClean="0">
                <a:solidFill>
                  <a:srgbClr val="FF0000"/>
                </a:solidFill>
              </a:rPr>
              <a:t>cannot coexist with perfect competition</a:t>
            </a:r>
          </a:p>
          <a:p>
            <a:pPr eaLnBrk="1" hangingPunct="1"/>
            <a:r>
              <a:rPr lang="en-US" altLang="it-IT" sz="2400" smtClean="0"/>
              <a:t>We  assume </a:t>
            </a:r>
            <a:r>
              <a:rPr lang="en-US" altLang="it-IT" sz="2400" smtClean="0">
                <a:solidFill>
                  <a:srgbClr val="FF0000"/>
                </a:solidFill>
              </a:rPr>
              <a:t>imperfect competition; </a:t>
            </a:r>
            <a:r>
              <a:rPr lang="en-US" altLang="it-IT" sz="2400" smtClean="0"/>
              <a:t>Specifically, </a:t>
            </a:r>
          </a:p>
          <a:p>
            <a:pPr lvl="1" eaLnBrk="1" hangingPunct="1"/>
            <a:r>
              <a:rPr lang="en-US" altLang="it-IT" sz="2400" smtClean="0">
                <a:solidFill>
                  <a:srgbClr val="FF0000"/>
                </a:solidFill>
              </a:rPr>
              <a:t>there is one differentiated good </a:t>
            </a:r>
          </a:p>
          <a:p>
            <a:pPr lvl="1" eaLnBrk="1" hangingPunct="1"/>
            <a:r>
              <a:rPr lang="en-US" altLang="it-IT" sz="2400" smtClean="0">
                <a:solidFill>
                  <a:srgbClr val="FF0000"/>
                </a:solidFill>
              </a:rPr>
              <a:t>The industry has many firms</a:t>
            </a:r>
          </a:p>
          <a:p>
            <a:pPr lvl="1" eaLnBrk="1" hangingPunct="1"/>
            <a:r>
              <a:rPr lang="en-US" altLang="it-IT" sz="2400" smtClean="0">
                <a:solidFill>
                  <a:srgbClr val="FF0000"/>
                </a:solidFill>
              </a:rPr>
              <a:t>each firm produces a unique variety of the differentiated good</a:t>
            </a:r>
          </a:p>
          <a:p>
            <a:pPr eaLnBrk="1" hangingPunct="1"/>
            <a:r>
              <a:rPr lang="en-US" altLang="it-IT" sz="2400" smtClean="0">
                <a:solidFill>
                  <a:srgbClr val="FF0000"/>
                </a:solidFill>
              </a:rPr>
              <a:t>This industry is characterized by monopolistic competition</a:t>
            </a:r>
            <a:r>
              <a:rPr lang="en-US" altLang="it-IT" sz="2400" smtClean="0"/>
              <a:t>, which is an important form of imperfect competition</a:t>
            </a:r>
          </a:p>
        </p:txBody>
      </p:sp>
    </p:spTree>
    <p:extLst>
      <p:ext uri="{BB962C8B-B14F-4D97-AF65-F5344CB8AC3E}">
        <p14:creationId xmlns:p14="http://schemas.microsoft.com/office/powerpoint/2010/main" val="42086319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15888"/>
            <a:ext cx="10972800" cy="792162"/>
          </a:xfrm>
        </p:spPr>
        <p:txBody>
          <a:bodyPr/>
          <a:lstStyle/>
          <a:p>
            <a:pPr eaLnBrk="1" hangingPunct="1"/>
            <a:r>
              <a:rPr lang="en-US" altLang="it-IT" smtClean="0"/>
              <a:t>Monopolistic Competition</a:t>
            </a:r>
          </a:p>
        </p:txBody>
      </p:sp>
      <p:sp>
        <p:nvSpPr>
          <p:cNvPr id="16387" name="Rectangle 3"/>
          <p:cNvSpPr>
            <a:spLocks noGrp="1" noChangeArrowheads="1"/>
          </p:cNvSpPr>
          <p:nvPr>
            <p:ph type="body" idx="1"/>
          </p:nvPr>
        </p:nvSpPr>
        <p:spPr>
          <a:xfrm>
            <a:off x="334434" y="908050"/>
            <a:ext cx="11713633" cy="5218113"/>
          </a:xfrm>
        </p:spPr>
        <p:txBody>
          <a:bodyPr/>
          <a:lstStyle/>
          <a:p>
            <a:pPr marL="990600" lvl="1" indent="-533400" eaLnBrk="1" hangingPunct="1">
              <a:spcBef>
                <a:spcPts val="0"/>
              </a:spcBef>
              <a:buFont typeface="Times" charset="0"/>
              <a:buAutoNum type="arabicPeriod"/>
              <a:defRPr/>
            </a:pPr>
            <a:r>
              <a:rPr lang="en-US" altLang="it-IT" sz="2400" b="1" dirty="0" smtClean="0">
                <a:solidFill>
                  <a:srgbClr val="FF0000"/>
                </a:solidFill>
              </a:rPr>
              <a:t>Each firm in an industry can differentiate its product </a:t>
            </a:r>
            <a:r>
              <a:rPr lang="en-US" altLang="it-IT" sz="2400" dirty="0" smtClean="0"/>
              <a:t>from the products of its competitors.</a:t>
            </a:r>
          </a:p>
          <a:p>
            <a:pPr marL="1390650" lvl="2" indent="-533400" eaLnBrk="1" hangingPunct="1">
              <a:spcBef>
                <a:spcPts val="0"/>
              </a:spcBef>
              <a:defRPr/>
            </a:pPr>
            <a:r>
              <a:rPr lang="en-US" altLang="it-IT" sz="2000" dirty="0" smtClean="0"/>
              <a:t>Each firm sells a product that is somewhat unique</a:t>
            </a:r>
          </a:p>
          <a:p>
            <a:pPr marL="1390650" lvl="2" indent="-533400" eaLnBrk="1" hangingPunct="1">
              <a:spcBef>
                <a:spcPts val="0"/>
              </a:spcBef>
              <a:defRPr/>
            </a:pPr>
            <a:r>
              <a:rPr lang="en-US" altLang="it-IT" sz="2000" b="1" dirty="0" smtClean="0">
                <a:solidFill>
                  <a:srgbClr val="FF0000"/>
                </a:solidFill>
              </a:rPr>
              <a:t>Each firm faces a downward sloping demand curve</a:t>
            </a:r>
          </a:p>
          <a:p>
            <a:pPr marL="990600" lvl="1" indent="-533400" eaLnBrk="1" hangingPunct="1">
              <a:spcBef>
                <a:spcPts val="0"/>
              </a:spcBef>
              <a:buFont typeface="Times" charset="0"/>
              <a:buAutoNum type="arabicPeriod"/>
              <a:defRPr/>
            </a:pPr>
            <a:r>
              <a:rPr lang="en-US" altLang="it-IT" sz="2400" dirty="0" smtClean="0"/>
              <a:t>Each firm ignores the impact that changes in its  price will have on the prices that competitors set</a:t>
            </a:r>
          </a:p>
          <a:p>
            <a:pPr marL="1390650" lvl="2" indent="-533400" eaLnBrk="1" hangingPunct="1">
              <a:spcBef>
                <a:spcPts val="0"/>
              </a:spcBef>
              <a:defRPr/>
            </a:pPr>
            <a:r>
              <a:rPr lang="en-US" altLang="it-IT" sz="2000" dirty="0" smtClean="0"/>
              <a:t>even though each firm faces competition it behaves as if it were a monopolist. </a:t>
            </a:r>
          </a:p>
          <a:p>
            <a:pPr marL="0" indent="0" eaLnBrk="1" hangingPunct="1">
              <a:spcBef>
                <a:spcPts val="0"/>
              </a:spcBef>
              <a:buFont typeface="Arial" pitchFamily="34" charset="0"/>
              <a:buNone/>
              <a:defRPr/>
            </a:pPr>
            <a:r>
              <a:rPr lang="en-US" altLang="it-IT" sz="2400" dirty="0" smtClean="0"/>
              <a:t>A </a:t>
            </a:r>
            <a:r>
              <a:rPr lang="en-US" altLang="it-IT" sz="2400" dirty="0"/>
              <a:t>firm in a monopolistically competitive industry is expected:</a:t>
            </a:r>
          </a:p>
          <a:p>
            <a:pPr lvl="1" eaLnBrk="1" hangingPunct="1">
              <a:spcBef>
                <a:spcPts val="0"/>
              </a:spcBef>
              <a:defRPr/>
            </a:pPr>
            <a:r>
              <a:rPr lang="en-US" altLang="it-IT" sz="2000" b="1" dirty="0">
                <a:solidFill>
                  <a:srgbClr val="FF0000"/>
                </a:solidFill>
              </a:rPr>
              <a:t>to sell more as total sales in the industry increase </a:t>
            </a:r>
            <a:r>
              <a:rPr lang="en-US" altLang="it-IT" sz="2000" dirty="0"/>
              <a:t>and </a:t>
            </a:r>
            <a:r>
              <a:rPr lang="en-US" altLang="it-IT" sz="2000" b="1" dirty="0">
                <a:solidFill>
                  <a:srgbClr val="FF0000"/>
                </a:solidFill>
              </a:rPr>
              <a:t>as prices charged by rivals </a:t>
            </a:r>
            <a:r>
              <a:rPr lang="en-US" altLang="it-IT" sz="2000" b="1" dirty="0" smtClean="0">
                <a:solidFill>
                  <a:srgbClr val="FF0000"/>
                </a:solidFill>
              </a:rPr>
              <a:t>increase</a:t>
            </a:r>
            <a:r>
              <a:rPr lang="en-US" altLang="it-IT" sz="2000" dirty="0" smtClean="0"/>
              <a:t>; to </a:t>
            </a:r>
            <a:r>
              <a:rPr lang="en-US" altLang="it-IT" sz="2000" dirty="0"/>
              <a:t>sell less as the number of firms in the industry decreases and as its price increases.</a:t>
            </a:r>
          </a:p>
          <a:p>
            <a:pPr marL="0" indent="0" eaLnBrk="1" hangingPunct="1">
              <a:spcBef>
                <a:spcPts val="0"/>
              </a:spcBef>
              <a:buFont typeface="Arial" pitchFamily="34" charset="0"/>
              <a:buNone/>
              <a:defRPr/>
            </a:pPr>
            <a:r>
              <a:rPr lang="en-US" altLang="it-IT" sz="2800" dirty="0" smtClean="0">
                <a:solidFill>
                  <a:srgbClr val="FF0000"/>
                </a:solidFill>
              </a:rPr>
              <a:t>Each firm’s demand curve becomes more elastic (flatter) as the number of competitors (firms in the same industry) increases</a:t>
            </a:r>
          </a:p>
        </p:txBody>
      </p:sp>
    </p:spTree>
    <p:extLst>
      <p:ext uri="{BB962C8B-B14F-4D97-AF65-F5344CB8AC3E}">
        <p14:creationId xmlns:p14="http://schemas.microsoft.com/office/powerpoint/2010/main" val="15177762"/>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729317" y="4497389"/>
            <a:ext cx="3062816"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7" name="Title 1"/>
          <p:cNvSpPr>
            <a:spLocks noGrp="1"/>
          </p:cNvSpPr>
          <p:nvPr>
            <p:ph type="title"/>
          </p:nvPr>
        </p:nvSpPr>
        <p:spPr/>
        <p:txBody>
          <a:bodyPr/>
          <a:lstStyle/>
          <a:p>
            <a:pPr eaLnBrk="1" hangingPunct="1"/>
            <a:r>
              <a:rPr lang="en-US" altLang="it-IT" smtClean="0"/>
              <a:t>Typical firm’s production and pricing</a:t>
            </a:r>
          </a:p>
        </p:txBody>
      </p:sp>
      <p:sp>
        <p:nvSpPr>
          <p:cNvPr id="3" name="Content Placeholder 2"/>
          <p:cNvSpPr>
            <a:spLocks noGrp="1"/>
          </p:cNvSpPr>
          <p:nvPr>
            <p:ph idx="1"/>
          </p:nvPr>
        </p:nvSpPr>
        <p:spPr>
          <a:xfrm>
            <a:off x="8644467" y="1600201"/>
            <a:ext cx="3183467" cy="4525963"/>
          </a:xfrm>
        </p:spPr>
        <p:txBody>
          <a:bodyPr>
            <a:normAutofit fontScale="92500" lnSpcReduction="20000"/>
          </a:bodyPr>
          <a:lstStyle/>
          <a:p>
            <a:pPr eaLnBrk="1" hangingPunct="1">
              <a:defRPr/>
            </a:pPr>
            <a:r>
              <a:rPr lang="en-US" dirty="0" smtClean="0"/>
              <a:t>This diagram proves that whenever a firm’s demand curve touches its average cost curve at more than one point, the firm will surely enjoy positive profits</a:t>
            </a:r>
          </a:p>
          <a:p>
            <a:pPr eaLnBrk="1" hangingPunct="1">
              <a:defRPr/>
            </a:pPr>
            <a:r>
              <a:rPr lang="en-US" b="1" dirty="0" smtClean="0">
                <a:solidFill>
                  <a:srgbClr val="FF0000"/>
                </a:solidFill>
              </a:rPr>
              <a:t>This will induce the entry of competitors,</a:t>
            </a:r>
          </a:p>
          <a:p>
            <a:pPr eaLnBrk="1" hangingPunct="1">
              <a:defRPr/>
            </a:pPr>
            <a:r>
              <a:rPr lang="en-US" b="1" dirty="0" smtClean="0">
                <a:solidFill>
                  <a:srgbClr val="FF0000"/>
                </a:solidFill>
              </a:rPr>
              <a:t>Which will reduce the firm’s demand</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 name="Straight Connector 10"/>
          <p:cNvCxnSpPr/>
          <p:nvPr/>
        </p:nvCxnSpPr>
        <p:spPr>
          <a:xfrm>
            <a:off x="1727200" y="2971800"/>
            <a:ext cx="5283200" cy="2667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089401" y="5181072"/>
            <a:ext cx="1371600" cy="42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727200" y="4495800"/>
            <a:ext cx="3048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746251" y="5168900"/>
            <a:ext cx="3048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396" name="TextBox 17"/>
          <p:cNvSpPr txBox="1">
            <a:spLocks noChangeArrowheads="1"/>
          </p:cNvSpPr>
          <p:nvPr/>
        </p:nvSpPr>
        <p:spPr bwMode="auto">
          <a:xfrm>
            <a:off x="6946901" y="5507039"/>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Demand</a:t>
            </a:r>
          </a:p>
        </p:txBody>
      </p:sp>
      <p:sp>
        <p:nvSpPr>
          <p:cNvPr id="16397" name="TextBox 18"/>
          <p:cNvSpPr txBox="1">
            <a:spLocks noChangeArrowheads="1"/>
          </p:cNvSpPr>
          <p:nvPr/>
        </p:nvSpPr>
        <p:spPr bwMode="auto">
          <a:xfrm>
            <a:off x="6866468" y="5000625"/>
            <a:ext cx="2036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16398"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16399" name="TextBox 20"/>
          <p:cNvSpPr txBox="1">
            <a:spLocks noChangeArrowheads="1"/>
          </p:cNvSpPr>
          <p:nvPr/>
        </p:nvSpPr>
        <p:spPr bwMode="auto">
          <a:xfrm>
            <a:off x="4474633" y="5834064"/>
            <a:ext cx="62865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20</a:t>
            </a:r>
          </a:p>
        </p:txBody>
      </p:sp>
      <p:sp>
        <p:nvSpPr>
          <p:cNvPr id="16400" name="TextBox 21"/>
          <p:cNvSpPr txBox="1">
            <a:spLocks noChangeArrowheads="1"/>
          </p:cNvSpPr>
          <p:nvPr/>
        </p:nvSpPr>
        <p:spPr bwMode="auto">
          <a:xfrm>
            <a:off x="1219200" y="4338639"/>
            <a:ext cx="62865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17</a:t>
            </a:r>
          </a:p>
        </p:txBody>
      </p:sp>
      <p:sp>
        <p:nvSpPr>
          <p:cNvPr id="16401" name="TextBox 22"/>
          <p:cNvSpPr txBox="1">
            <a:spLocks noChangeArrowheads="1"/>
          </p:cNvSpPr>
          <p:nvPr/>
        </p:nvSpPr>
        <p:spPr bwMode="auto">
          <a:xfrm>
            <a:off x="1208618" y="4989514"/>
            <a:ext cx="62864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12</a:t>
            </a:r>
          </a:p>
        </p:txBody>
      </p:sp>
      <p:sp>
        <p:nvSpPr>
          <p:cNvPr id="24" name="Right Brace 23"/>
          <p:cNvSpPr/>
          <p:nvPr/>
        </p:nvSpPr>
        <p:spPr>
          <a:xfrm>
            <a:off x="4933951" y="4519614"/>
            <a:ext cx="863600" cy="636587"/>
          </a:xfrm>
          <a:prstGeom prst="rightBrace">
            <a:avLst>
              <a:gd name="adj1" fmla="val 8333"/>
              <a:gd name="adj2" fmla="val 484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403" name="TextBox 24"/>
          <p:cNvSpPr txBox="1">
            <a:spLocks noChangeArrowheads="1"/>
          </p:cNvSpPr>
          <p:nvPr/>
        </p:nvSpPr>
        <p:spPr bwMode="auto">
          <a:xfrm>
            <a:off x="5835651" y="4632325"/>
            <a:ext cx="248708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Profit per unit = 5</a:t>
            </a:r>
          </a:p>
        </p:txBody>
      </p:sp>
      <p:cxnSp>
        <p:nvCxnSpPr>
          <p:cNvPr id="20" name="Straight Connector 19"/>
          <p:cNvCxnSpPr/>
          <p:nvPr/>
        </p:nvCxnSpPr>
        <p:spPr>
          <a:xfrm>
            <a:off x="1729317" y="3711576"/>
            <a:ext cx="5156200" cy="217487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8483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it-IT" smtClean="0"/>
              <a:t>Typical firm’s production and pricing</a:t>
            </a:r>
          </a:p>
        </p:txBody>
      </p:sp>
      <p:sp>
        <p:nvSpPr>
          <p:cNvPr id="3" name="Content Placeholder 2"/>
          <p:cNvSpPr>
            <a:spLocks noGrp="1"/>
          </p:cNvSpPr>
          <p:nvPr>
            <p:ph idx="1"/>
          </p:nvPr>
        </p:nvSpPr>
        <p:spPr>
          <a:xfrm>
            <a:off x="8644467" y="1600201"/>
            <a:ext cx="3183467" cy="4525963"/>
          </a:xfrm>
        </p:spPr>
        <p:txBody>
          <a:bodyPr>
            <a:normAutofit fontScale="92500" lnSpcReduction="20000"/>
          </a:bodyPr>
          <a:lstStyle/>
          <a:p>
            <a:pPr eaLnBrk="1" hangingPunct="1">
              <a:defRPr/>
            </a:pPr>
            <a:r>
              <a:rPr lang="en-US" dirty="0" smtClean="0"/>
              <a:t>The entry of competitors will continue to reduce the firm’s demand </a:t>
            </a:r>
            <a:r>
              <a:rPr lang="en-US" b="1" dirty="0" smtClean="0">
                <a:solidFill>
                  <a:srgbClr val="FF0000"/>
                </a:solidFill>
              </a:rPr>
              <a:t>till demand is tangent to the average cost curve and positive profits are no longer possible</a:t>
            </a:r>
          </a:p>
          <a:p>
            <a:pPr eaLnBrk="1" hangingPunct="1">
              <a:defRPr/>
            </a:pPr>
            <a:r>
              <a:rPr lang="en-US" dirty="0" smtClean="0"/>
              <a:t>The entry of competitors will also </a:t>
            </a:r>
            <a:r>
              <a:rPr lang="en-US" b="1" dirty="0" smtClean="0">
                <a:solidFill>
                  <a:srgbClr val="FF0000"/>
                </a:solidFill>
              </a:rPr>
              <a:t>make demand flatter</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 name="Straight Connector 10"/>
          <p:cNvCxnSpPr/>
          <p:nvPr/>
        </p:nvCxnSpPr>
        <p:spPr>
          <a:xfrm>
            <a:off x="1727200" y="2971800"/>
            <a:ext cx="5283200" cy="2667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416" name="TextBox 17"/>
          <p:cNvSpPr txBox="1">
            <a:spLocks noChangeArrowheads="1"/>
          </p:cNvSpPr>
          <p:nvPr/>
        </p:nvSpPr>
        <p:spPr bwMode="auto">
          <a:xfrm>
            <a:off x="6946901" y="5507039"/>
            <a:ext cx="723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1</a:t>
            </a:r>
          </a:p>
        </p:txBody>
      </p:sp>
      <p:sp>
        <p:nvSpPr>
          <p:cNvPr id="17417" name="TextBox 18"/>
          <p:cNvSpPr txBox="1">
            <a:spLocks noChangeArrowheads="1"/>
          </p:cNvSpPr>
          <p:nvPr/>
        </p:nvSpPr>
        <p:spPr bwMode="auto">
          <a:xfrm>
            <a:off x="6866468" y="5000625"/>
            <a:ext cx="2036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17418"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17419" name="TextBox 20"/>
          <p:cNvSpPr txBox="1">
            <a:spLocks noChangeArrowheads="1"/>
          </p:cNvSpPr>
          <p:nvPr/>
        </p:nvSpPr>
        <p:spPr bwMode="auto">
          <a:xfrm>
            <a:off x="3566585" y="5834064"/>
            <a:ext cx="628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15</a:t>
            </a:r>
          </a:p>
        </p:txBody>
      </p:sp>
      <p:sp>
        <p:nvSpPr>
          <p:cNvPr id="17420" name="TextBox 22"/>
          <p:cNvSpPr txBox="1">
            <a:spLocks noChangeArrowheads="1"/>
          </p:cNvSpPr>
          <p:nvPr/>
        </p:nvSpPr>
        <p:spPr bwMode="auto">
          <a:xfrm>
            <a:off x="201085" y="4818064"/>
            <a:ext cx="176318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P = AC =14</a:t>
            </a:r>
          </a:p>
        </p:txBody>
      </p:sp>
      <p:cxnSp>
        <p:nvCxnSpPr>
          <p:cNvPr id="27" name="Straight Connector 26"/>
          <p:cNvCxnSpPr/>
          <p:nvPr/>
        </p:nvCxnSpPr>
        <p:spPr>
          <a:xfrm>
            <a:off x="1729318" y="4298951"/>
            <a:ext cx="4457700" cy="14462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378994" y="5425811"/>
            <a:ext cx="881062" cy="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725085" y="4976814"/>
            <a:ext cx="209338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24" name="TextBox 32"/>
          <p:cNvSpPr txBox="1">
            <a:spLocks noChangeArrowheads="1"/>
          </p:cNvSpPr>
          <p:nvPr/>
        </p:nvSpPr>
        <p:spPr bwMode="auto">
          <a:xfrm>
            <a:off x="6102351" y="5530850"/>
            <a:ext cx="72601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2</a:t>
            </a:r>
          </a:p>
        </p:txBody>
      </p:sp>
    </p:spTree>
    <p:extLst>
      <p:ext uri="{BB962C8B-B14F-4D97-AF65-F5344CB8AC3E}">
        <p14:creationId xmlns:p14="http://schemas.microsoft.com/office/powerpoint/2010/main" val="27791825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it-IT" smtClean="0"/>
              <a:t>Typical firm’s production and pricing—autarky</a:t>
            </a:r>
          </a:p>
        </p:txBody>
      </p:sp>
      <p:sp>
        <p:nvSpPr>
          <p:cNvPr id="18435" name="Content Placeholder 2"/>
          <p:cNvSpPr>
            <a:spLocks noGrp="1"/>
          </p:cNvSpPr>
          <p:nvPr>
            <p:ph idx="1"/>
          </p:nvPr>
        </p:nvSpPr>
        <p:spPr>
          <a:xfrm>
            <a:off x="4267200" y="2317750"/>
            <a:ext cx="7560733" cy="977900"/>
          </a:xfrm>
        </p:spPr>
        <p:txBody>
          <a:bodyPr/>
          <a:lstStyle/>
          <a:p>
            <a:pPr eaLnBrk="1" hangingPunct="1"/>
            <a:r>
              <a:rPr lang="en-US" altLang="it-IT" sz="2400" smtClean="0"/>
              <a:t>Let the autarky outcome be as shown</a:t>
            </a:r>
          </a:p>
          <a:p>
            <a:pPr eaLnBrk="1" hangingPunct="1"/>
            <a:r>
              <a:rPr lang="en-US" altLang="it-IT" sz="2400" smtClean="0"/>
              <a:t>How will free trade be different?</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39" name="TextBox 18"/>
          <p:cNvSpPr txBox="1">
            <a:spLocks noChangeArrowheads="1"/>
          </p:cNvSpPr>
          <p:nvPr/>
        </p:nvSpPr>
        <p:spPr bwMode="auto">
          <a:xfrm>
            <a:off x="6866468" y="5000625"/>
            <a:ext cx="2036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18440"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18441" name="TextBox 20"/>
          <p:cNvSpPr txBox="1">
            <a:spLocks noChangeArrowheads="1"/>
          </p:cNvSpPr>
          <p:nvPr/>
        </p:nvSpPr>
        <p:spPr bwMode="auto">
          <a:xfrm>
            <a:off x="3566585" y="5834064"/>
            <a:ext cx="628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15</a:t>
            </a:r>
          </a:p>
        </p:txBody>
      </p:sp>
      <p:sp>
        <p:nvSpPr>
          <p:cNvPr id="18442" name="TextBox 22"/>
          <p:cNvSpPr txBox="1">
            <a:spLocks noChangeArrowheads="1"/>
          </p:cNvSpPr>
          <p:nvPr/>
        </p:nvSpPr>
        <p:spPr bwMode="auto">
          <a:xfrm>
            <a:off x="1219200" y="4818064"/>
            <a:ext cx="6180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14</a:t>
            </a:r>
          </a:p>
        </p:txBody>
      </p:sp>
      <p:cxnSp>
        <p:nvCxnSpPr>
          <p:cNvPr id="27" name="Straight Connector 26"/>
          <p:cNvCxnSpPr/>
          <p:nvPr/>
        </p:nvCxnSpPr>
        <p:spPr>
          <a:xfrm>
            <a:off x="1729318" y="4298951"/>
            <a:ext cx="4457700" cy="14462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378994" y="5425811"/>
            <a:ext cx="881062" cy="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725085" y="4976814"/>
            <a:ext cx="209338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446" name="TextBox 32"/>
          <p:cNvSpPr txBox="1">
            <a:spLocks noChangeArrowheads="1"/>
          </p:cNvSpPr>
          <p:nvPr/>
        </p:nvSpPr>
        <p:spPr bwMode="auto">
          <a:xfrm>
            <a:off x="6102351" y="5530850"/>
            <a:ext cx="13758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autarky</a:t>
            </a:r>
          </a:p>
        </p:txBody>
      </p:sp>
      <p:sp>
        <p:nvSpPr>
          <p:cNvPr id="17" name="Oval 16"/>
          <p:cNvSpPr/>
          <p:nvPr/>
        </p:nvSpPr>
        <p:spPr>
          <a:xfrm>
            <a:off x="3767667" y="4940300"/>
            <a:ext cx="107951"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8" name="TextBox 23"/>
          <p:cNvSpPr txBox="1">
            <a:spLocks noChangeArrowheads="1"/>
          </p:cNvSpPr>
          <p:nvPr/>
        </p:nvSpPr>
        <p:spPr bwMode="auto">
          <a:xfrm>
            <a:off x="3793067" y="4662489"/>
            <a:ext cx="343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b="1" i="1">
                <a:latin typeface="Arial" pitchFamily="34" charset="0"/>
              </a:rPr>
              <a:t>A</a:t>
            </a:r>
            <a:r>
              <a:rPr lang="en-US" altLang="it-IT" sz="1600" b="1">
                <a:latin typeface="Arial" pitchFamily="34" charset="0"/>
              </a:rPr>
              <a:t>, Country A’s Autarky</a:t>
            </a:r>
          </a:p>
        </p:txBody>
      </p:sp>
    </p:spTree>
    <p:extLst>
      <p:ext uri="{BB962C8B-B14F-4D97-AF65-F5344CB8AC3E}">
        <p14:creationId xmlns:p14="http://schemas.microsoft.com/office/powerpoint/2010/main" val="184830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endParaRPr lang="it-IT" dirty="0">
              <a:solidFill>
                <a:schemeClr val="accent4"/>
              </a:solidFill>
              <a:latin typeface="Cambria" panose="02040503050406030204" pitchFamily="18" charset="0"/>
            </a:endParaRPr>
          </a:p>
        </p:txBody>
      </p:sp>
      <p:sp>
        <p:nvSpPr>
          <p:cNvPr id="3" name="Segnaposto contenuto 2"/>
          <p:cNvSpPr>
            <a:spLocks noGrp="1"/>
          </p:cNvSpPr>
          <p:nvPr>
            <p:ph idx="1"/>
          </p:nvPr>
        </p:nvSpPr>
        <p:spPr/>
        <p:txBody>
          <a:bodyPr>
            <a:normAutofit fontScale="85000" lnSpcReduction="20000"/>
          </a:bodyPr>
          <a:lstStyle/>
          <a:p>
            <a:pPr algn="just"/>
            <a:r>
              <a:rPr lang="en-US" dirty="0">
                <a:latin typeface="Cambria" panose="02040503050406030204" pitchFamily="18" charset="0"/>
              </a:rPr>
              <a:t>You are given the information shown in the table about the production relationship between   Wonderland and the rest of the world and use the standard Ricardian assumptions:</a:t>
            </a:r>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it-IT" dirty="0">
              <a:latin typeface="Cambria" panose="02040503050406030204" pitchFamily="18" charset="0"/>
            </a:endParaRPr>
          </a:p>
          <a:p>
            <a:endParaRPr lang="en-US" dirty="0">
              <a:latin typeface="Cambria" panose="02040503050406030204" pitchFamily="18" charset="0"/>
            </a:endParaRPr>
          </a:p>
          <a:p>
            <a:r>
              <a:rPr lang="en-US" dirty="0">
                <a:latin typeface="Cambria" panose="02040503050406030204" pitchFamily="18" charset="0"/>
              </a:rPr>
              <a:t>Wonderland has 40 million labor hours in total and the rest of the world has 30 million labor hours in total per year.</a:t>
            </a:r>
            <a:endParaRPr lang="it-IT" dirty="0">
              <a:latin typeface="Cambria" panose="02040503050406030204" pitchFamily="18"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712038510"/>
              </p:ext>
            </p:extLst>
          </p:nvPr>
        </p:nvGraphicFramePr>
        <p:xfrm>
          <a:off x="2338677" y="2880642"/>
          <a:ext cx="7630822" cy="2194939"/>
        </p:xfrm>
        <a:graphic>
          <a:graphicData uri="http://schemas.openxmlformats.org/drawingml/2006/table">
            <a:tbl>
              <a:tblPr firstRow="1" firstCol="1" bandRow="1" bandCol="1">
                <a:tableStyleId>{5C22544A-7EE6-4342-B048-85BDC9FD1C3A}</a:tableStyleId>
              </a:tblPr>
              <a:tblGrid>
                <a:gridCol w="2571682">
                  <a:extLst>
                    <a:ext uri="{9D8B030D-6E8A-4147-A177-3AD203B41FA5}">
                      <a16:colId xmlns:a16="http://schemas.microsoft.com/office/drawing/2014/main" xmlns="" val="3087844474"/>
                    </a:ext>
                  </a:extLst>
                </a:gridCol>
                <a:gridCol w="2678238">
                  <a:extLst>
                    <a:ext uri="{9D8B030D-6E8A-4147-A177-3AD203B41FA5}">
                      <a16:colId xmlns:a16="http://schemas.microsoft.com/office/drawing/2014/main" xmlns="" val="1201001362"/>
                    </a:ext>
                  </a:extLst>
                </a:gridCol>
                <a:gridCol w="2380902">
                  <a:extLst>
                    <a:ext uri="{9D8B030D-6E8A-4147-A177-3AD203B41FA5}">
                      <a16:colId xmlns:a16="http://schemas.microsoft.com/office/drawing/2014/main" xmlns="" val="1492027179"/>
                    </a:ext>
                  </a:extLst>
                </a:gridCol>
              </a:tblGrid>
              <a:tr h="1141698">
                <a:tc>
                  <a:txBody>
                    <a:bodyPr/>
                    <a:lstStyle/>
                    <a:p>
                      <a:pPr>
                        <a:spcAft>
                          <a:spcPts val="0"/>
                        </a:spcAft>
                      </a:pPr>
                      <a:r>
                        <a:rPr lang="en-US" sz="2000" dirty="0">
                          <a:effectLst/>
                          <a:latin typeface="Cambria" panose="02040503050406030204" pitchFamily="18" charset="0"/>
                        </a:rPr>
                        <a:t> </a:t>
                      </a:r>
                      <a:endParaRPr lang="it-IT" sz="3200" dirty="0">
                        <a:effectLst/>
                        <a:latin typeface="Cambria" panose="02040503050406030204" pitchFamily="18" charset="0"/>
                        <a:ea typeface="Times New Roman" panose="02020603050405020304" pitchFamily="18" charset="0"/>
                      </a:endParaRPr>
                    </a:p>
                  </a:txBody>
                  <a:tcPr marL="68580" marR="68580" marT="0" marB="0"/>
                </a:tc>
                <a:tc>
                  <a:txBody>
                    <a:bodyPr/>
                    <a:lstStyle/>
                    <a:p>
                      <a:pPr>
                        <a:spcAft>
                          <a:spcPts val="0"/>
                        </a:spcAft>
                      </a:pPr>
                      <a:r>
                        <a:rPr lang="en-US" sz="2000" dirty="0">
                          <a:effectLst/>
                          <a:latin typeface="Cambria" panose="02040503050406030204" pitchFamily="18" charset="0"/>
                        </a:rPr>
                        <a:t>Labor Hours per Bottle of Wine</a:t>
                      </a:r>
                      <a:endParaRPr lang="it-IT" sz="3200" dirty="0">
                        <a:effectLst/>
                        <a:latin typeface="Cambria" panose="02040503050406030204" pitchFamily="18" charset="0"/>
                        <a:ea typeface="Times New Roman" panose="02020603050405020304" pitchFamily="18" charset="0"/>
                      </a:endParaRPr>
                    </a:p>
                  </a:txBody>
                  <a:tcPr marL="68580" marR="68580" marT="0" marB="0"/>
                </a:tc>
                <a:tc>
                  <a:txBody>
                    <a:bodyPr/>
                    <a:lstStyle/>
                    <a:p>
                      <a:pPr>
                        <a:spcAft>
                          <a:spcPts val="0"/>
                        </a:spcAft>
                      </a:pPr>
                      <a:r>
                        <a:rPr lang="en-US" sz="2000" dirty="0">
                          <a:effectLst/>
                          <a:latin typeface="Cambria" panose="02040503050406030204" pitchFamily="18" charset="0"/>
                        </a:rPr>
                        <a:t>Labor Hours per Pound of Cheese</a:t>
                      </a:r>
                      <a:endParaRPr lang="it-IT" sz="32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88484383"/>
                  </a:ext>
                </a:extLst>
              </a:tr>
              <a:tr h="559534">
                <a:tc>
                  <a:txBody>
                    <a:bodyPr/>
                    <a:lstStyle/>
                    <a:p>
                      <a:pPr>
                        <a:spcAft>
                          <a:spcPts val="0"/>
                        </a:spcAft>
                      </a:pPr>
                      <a:r>
                        <a:rPr lang="en-US" sz="2000">
                          <a:effectLst/>
                          <a:latin typeface="Cambria" panose="02040503050406030204" pitchFamily="18" charset="0"/>
                        </a:rPr>
                        <a:t>Wonderland </a:t>
                      </a:r>
                      <a:endParaRPr lang="it-IT" sz="320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ambria" panose="02040503050406030204" pitchFamily="18" charset="0"/>
                        </a:rPr>
                        <a:t>10</a:t>
                      </a:r>
                      <a:endParaRPr lang="it-IT" sz="3200" dirty="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ambria" panose="02040503050406030204" pitchFamily="18" charset="0"/>
                        </a:rPr>
                        <a:t>5</a:t>
                      </a:r>
                      <a:endParaRPr lang="it-IT" sz="32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4103198"/>
                  </a:ext>
                </a:extLst>
              </a:tr>
              <a:tr h="493707">
                <a:tc>
                  <a:txBody>
                    <a:bodyPr/>
                    <a:lstStyle/>
                    <a:p>
                      <a:pPr>
                        <a:spcAft>
                          <a:spcPts val="0"/>
                        </a:spcAft>
                      </a:pPr>
                      <a:r>
                        <a:rPr lang="en-US" sz="2000" dirty="0">
                          <a:effectLst/>
                          <a:latin typeface="Cambria" panose="02040503050406030204" pitchFamily="18" charset="0"/>
                        </a:rPr>
                        <a:t>Rest of the World</a:t>
                      </a:r>
                      <a:endParaRPr lang="it-IT" sz="3200" dirty="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latin typeface="Cambria" panose="02040503050406030204" pitchFamily="18" charset="0"/>
                        </a:rPr>
                        <a:t>6</a:t>
                      </a:r>
                      <a:endParaRPr lang="it-IT" sz="320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ambria" panose="02040503050406030204" pitchFamily="18" charset="0"/>
                        </a:rPr>
                        <a:t>2</a:t>
                      </a:r>
                      <a:endParaRPr lang="it-IT" sz="32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019766402"/>
                  </a:ext>
                </a:extLst>
              </a:tr>
            </a:tbl>
          </a:graphicData>
        </a:graphic>
      </p:graphicFrame>
    </p:spTree>
    <p:extLst>
      <p:ext uri="{BB962C8B-B14F-4D97-AF65-F5344CB8AC3E}">
        <p14:creationId xmlns:p14="http://schemas.microsoft.com/office/powerpoint/2010/main" val="927056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it-IT" smtClean="0"/>
              <a:t>Free trade</a:t>
            </a:r>
          </a:p>
        </p:txBody>
      </p:sp>
      <p:sp>
        <p:nvSpPr>
          <p:cNvPr id="3" name="Content Placeholder 2"/>
          <p:cNvSpPr>
            <a:spLocks noGrp="1"/>
          </p:cNvSpPr>
          <p:nvPr>
            <p:ph idx="1"/>
          </p:nvPr>
        </p:nvSpPr>
        <p:spPr/>
        <p:txBody>
          <a:bodyPr>
            <a:normAutofit/>
          </a:bodyPr>
          <a:lstStyle/>
          <a:p>
            <a:pPr>
              <a:defRPr/>
            </a:pPr>
            <a:r>
              <a:rPr lang="en-US" dirty="0" smtClean="0"/>
              <a:t>Under free trade, </a:t>
            </a:r>
            <a:r>
              <a:rPr lang="en-US" dirty="0" smtClean="0">
                <a:solidFill>
                  <a:srgbClr val="FF0000"/>
                </a:solidFill>
              </a:rPr>
              <a:t>every firm</a:t>
            </a:r>
            <a:r>
              <a:rPr lang="en-US" dirty="0" smtClean="0"/>
              <a:t>, irrespective of which country it is located in, </a:t>
            </a:r>
            <a:r>
              <a:rPr lang="en-US" dirty="0" smtClean="0">
                <a:solidFill>
                  <a:srgbClr val="FF0000"/>
                </a:solidFill>
              </a:rPr>
              <a:t>will have the same number of competitors</a:t>
            </a:r>
          </a:p>
          <a:p>
            <a:pPr>
              <a:defRPr/>
            </a:pPr>
            <a:r>
              <a:rPr lang="en-US" dirty="0" smtClean="0"/>
              <a:t>Therefore, every firm’s demand will be just as flat as every other firm’s demand</a:t>
            </a:r>
          </a:p>
          <a:p>
            <a:pPr>
              <a:defRPr/>
            </a:pPr>
            <a:r>
              <a:rPr lang="en-US" b="1" dirty="0" smtClean="0">
                <a:solidFill>
                  <a:srgbClr val="FF0000"/>
                </a:solidFill>
              </a:rPr>
              <a:t>As each firm’s demand must be tangent to its average cost (AC) curve in equilibrium, and as all firms have the same AC curve</a:t>
            </a:r>
            <a:r>
              <a:rPr lang="en-US" dirty="0" smtClean="0"/>
              <a:t>,</a:t>
            </a:r>
          </a:p>
          <a:p>
            <a:pPr>
              <a:defRPr/>
            </a:pPr>
            <a:r>
              <a:rPr lang="en-US" dirty="0" smtClean="0"/>
              <a:t>Under free trade, every firm, irrespective of which country it is located in, will be on the same point on its AC curve</a:t>
            </a:r>
          </a:p>
          <a:p>
            <a:pPr>
              <a:defRPr/>
            </a:pPr>
            <a:r>
              <a:rPr lang="en-US" dirty="0" smtClean="0"/>
              <a:t>The question is, Which point will it be?</a:t>
            </a:r>
            <a:endParaRPr lang="en-US" dirty="0"/>
          </a:p>
        </p:txBody>
      </p:sp>
    </p:spTree>
    <p:extLst>
      <p:ext uri="{BB962C8B-B14F-4D97-AF65-F5344CB8AC3E}">
        <p14:creationId xmlns:p14="http://schemas.microsoft.com/office/powerpoint/2010/main" val="3897321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rot="16200000" flipH="1">
            <a:off x="1716088" y="3665538"/>
            <a:ext cx="2295525" cy="1079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04067" y="4992688"/>
            <a:ext cx="4411133" cy="4381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484" name="Title 1"/>
          <p:cNvSpPr>
            <a:spLocks noGrp="1"/>
          </p:cNvSpPr>
          <p:nvPr>
            <p:ph type="title"/>
          </p:nvPr>
        </p:nvSpPr>
        <p:spPr/>
        <p:txBody>
          <a:bodyPr/>
          <a:lstStyle/>
          <a:p>
            <a:pPr eaLnBrk="1" hangingPunct="1"/>
            <a:r>
              <a:rPr lang="en-US" altLang="it-IT" smtClean="0"/>
              <a:t>Typical firm’s production and pricing—free trade</a:t>
            </a:r>
          </a:p>
        </p:txBody>
      </p:sp>
      <p:sp>
        <p:nvSpPr>
          <p:cNvPr id="3" name="Content Placeholder 2"/>
          <p:cNvSpPr>
            <a:spLocks noGrp="1"/>
          </p:cNvSpPr>
          <p:nvPr>
            <p:ph idx="1"/>
          </p:nvPr>
        </p:nvSpPr>
        <p:spPr>
          <a:xfrm>
            <a:off x="4267200" y="2073275"/>
            <a:ext cx="7560733" cy="2514600"/>
          </a:xfrm>
        </p:spPr>
        <p:txBody>
          <a:bodyPr>
            <a:normAutofit lnSpcReduction="10000"/>
          </a:bodyPr>
          <a:lstStyle/>
          <a:p>
            <a:pPr eaLnBrk="1" hangingPunct="1">
              <a:defRPr/>
            </a:pPr>
            <a:r>
              <a:rPr lang="en-US" dirty="0" smtClean="0"/>
              <a:t>Under free trade, the typical firm’s production and price could be </a:t>
            </a:r>
          </a:p>
          <a:p>
            <a:pPr lvl="1" eaLnBrk="1" hangingPunct="1">
              <a:defRPr/>
            </a:pPr>
            <a:r>
              <a:rPr lang="en-US" dirty="0" smtClean="0"/>
              <a:t>At </a:t>
            </a:r>
            <a:r>
              <a:rPr lang="en-US" i="1" dirty="0" smtClean="0"/>
              <a:t>A</a:t>
            </a:r>
            <a:r>
              <a:rPr lang="en-US" dirty="0" smtClean="0"/>
              <a:t>, or</a:t>
            </a:r>
          </a:p>
          <a:p>
            <a:pPr lvl="1" eaLnBrk="1" hangingPunct="1">
              <a:defRPr/>
            </a:pPr>
            <a:r>
              <a:rPr lang="en-US" dirty="0" smtClean="0"/>
              <a:t>At a point such as </a:t>
            </a:r>
            <a:r>
              <a:rPr lang="en-US" i="1" dirty="0" smtClean="0"/>
              <a:t>B</a:t>
            </a:r>
            <a:r>
              <a:rPr lang="en-US" dirty="0" smtClean="0"/>
              <a:t>, or</a:t>
            </a:r>
          </a:p>
          <a:p>
            <a:pPr lvl="1" eaLnBrk="1" hangingPunct="1">
              <a:defRPr/>
            </a:pPr>
            <a:r>
              <a:rPr lang="en-US" dirty="0" smtClean="0"/>
              <a:t>At a point such as </a:t>
            </a:r>
            <a:r>
              <a:rPr lang="en-US" i="1" dirty="0" smtClean="0"/>
              <a:t>C</a:t>
            </a:r>
            <a:r>
              <a:rPr lang="en-US" dirty="0" smtClean="0"/>
              <a:t>.</a:t>
            </a:r>
          </a:p>
          <a:p>
            <a:pPr lvl="2" eaLnBrk="1" hangingPunct="1">
              <a:defRPr/>
            </a:pPr>
            <a:r>
              <a:rPr lang="en-US" dirty="0" smtClean="0"/>
              <a:t>Recall that the demand curve must be tangent to the </a:t>
            </a:r>
            <a:r>
              <a:rPr lang="en-US" i="1" dirty="0" smtClean="0"/>
              <a:t>AC</a:t>
            </a:r>
            <a:r>
              <a:rPr lang="en-US" dirty="0" smtClean="0"/>
              <a:t> curve in equilibrium</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489" name="TextBox 18"/>
          <p:cNvSpPr txBox="1">
            <a:spLocks noChangeArrowheads="1"/>
          </p:cNvSpPr>
          <p:nvPr/>
        </p:nvSpPr>
        <p:spPr bwMode="auto">
          <a:xfrm>
            <a:off x="6866468" y="5000625"/>
            <a:ext cx="2036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20490"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20491" name="TextBox 20"/>
          <p:cNvSpPr txBox="1">
            <a:spLocks noChangeArrowheads="1"/>
          </p:cNvSpPr>
          <p:nvPr/>
        </p:nvSpPr>
        <p:spPr bwMode="auto">
          <a:xfrm>
            <a:off x="3566585" y="5834064"/>
            <a:ext cx="628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15</a:t>
            </a:r>
          </a:p>
        </p:txBody>
      </p:sp>
      <p:sp>
        <p:nvSpPr>
          <p:cNvPr id="20492" name="TextBox 22"/>
          <p:cNvSpPr txBox="1">
            <a:spLocks noChangeArrowheads="1"/>
          </p:cNvSpPr>
          <p:nvPr/>
        </p:nvSpPr>
        <p:spPr bwMode="auto">
          <a:xfrm>
            <a:off x="1219200" y="4818064"/>
            <a:ext cx="6180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14</a:t>
            </a:r>
          </a:p>
        </p:txBody>
      </p:sp>
      <p:cxnSp>
        <p:nvCxnSpPr>
          <p:cNvPr id="27" name="Straight Connector 26"/>
          <p:cNvCxnSpPr/>
          <p:nvPr/>
        </p:nvCxnSpPr>
        <p:spPr>
          <a:xfrm>
            <a:off x="1729318" y="4298951"/>
            <a:ext cx="4457700" cy="14462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378994" y="5425811"/>
            <a:ext cx="881062" cy="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725085" y="4976814"/>
            <a:ext cx="209338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496" name="TextBox 32"/>
          <p:cNvSpPr txBox="1">
            <a:spLocks noChangeArrowheads="1"/>
          </p:cNvSpPr>
          <p:nvPr/>
        </p:nvSpPr>
        <p:spPr bwMode="auto">
          <a:xfrm>
            <a:off x="6102351" y="5530850"/>
            <a:ext cx="13758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A</a:t>
            </a:r>
          </a:p>
        </p:txBody>
      </p:sp>
      <p:sp>
        <p:nvSpPr>
          <p:cNvPr id="17" name="Oval 16"/>
          <p:cNvSpPr/>
          <p:nvPr/>
        </p:nvSpPr>
        <p:spPr>
          <a:xfrm>
            <a:off x="3767667" y="4940300"/>
            <a:ext cx="107951"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787651" y="4097338"/>
            <a:ext cx="107949" cy="809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9" name="TextBox 23"/>
          <p:cNvSpPr txBox="1">
            <a:spLocks noChangeArrowheads="1"/>
          </p:cNvSpPr>
          <p:nvPr/>
        </p:nvSpPr>
        <p:spPr bwMode="auto">
          <a:xfrm>
            <a:off x="3793067" y="4662489"/>
            <a:ext cx="51858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A</a:t>
            </a:r>
          </a:p>
        </p:txBody>
      </p:sp>
      <p:sp>
        <p:nvSpPr>
          <p:cNvPr id="18" name="Oval 17"/>
          <p:cNvSpPr/>
          <p:nvPr/>
        </p:nvSpPr>
        <p:spPr>
          <a:xfrm>
            <a:off x="5065184" y="5149850"/>
            <a:ext cx="107949"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1" name="TextBox 37"/>
          <p:cNvSpPr txBox="1">
            <a:spLocks noChangeArrowheads="1"/>
          </p:cNvSpPr>
          <p:nvPr/>
        </p:nvSpPr>
        <p:spPr bwMode="auto">
          <a:xfrm>
            <a:off x="4988985" y="4846639"/>
            <a:ext cx="5122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C</a:t>
            </a:r>
          </a:p>
        </p:txBody>
      </p:sp>
      <p:sp>
        <p:nvSpPr>
          <p:cNvPr id="20502" name="TextBox 38"/>
          <p:cNvSpPr txBox="1">
            <a:spLocks noChangeArrowheads="1"/>
          </p:cNvSpPr>
          <p:nvPr/>
        </p:nvSpPr>
        <p:spPr bwMode="auto">
          <a:xfrm>
            <a:off x="2768600" y="3871914"/>
            <a:ext cx="510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B</a:t>
            </a:r>
          </a:p>
        </p:txBody>
      </p:sp>
    </p:spTree>
    <p:extLst>
      <p:ext uri="{BB962C8B-B14F-4D97-AF65-F5344CB8AC3E}">
        <p14:creationId xmlns:p14="http://schemas.microsoft.com/office/powerpoint/2010/main" val="1246772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it-IT" smtClean="0"/>
              <a:t>Free trade increases market size—assumption</a:t>
            </a:r>
          </a:p>
        </p:txBody>
      </p:sp>
      <p:sp>
        <p:nvSpPr>
          <p:cNvPr id="21507" name="Content Placeholder 2"/>
          <p:cNvSpPr>
            <a:spLocks noGrp="1"/>
          </p:cNvSpPr>
          <p:nvPr>
            <p:ph idx="1"/>
          </p:nvPr>
        </p:nvSpPr>
        <p:spPr/>
        <p:txBody>
          <a:bodyPr/>
          <a:lstStyle/>
          <a:p>
            <a:r>
              <a:rPr lang="en-US" altLang="it-IT" smtClean="0"/>
              <a:t>It is reasonable to assume that </a:t>
            </a:r>
            <a:r>
              <a:rPr lang="en-US" altLang="it-IT" smtClean="0">
                <a:solidFill>
                  <a:srgbClr val="FF0000"/>
                </a:solidFill>
              </a:rPr>
              <a:t>total industry output worldwide will be higher under free trade than under autarky in just one country</a:t>
            </a:r>
          </a:p>
          <a:p>
            <a:pPr lvl="1"/>
            <a:r>
              <a:rPr lang="en-US" altLang="it-IT" smtClean="0"/>
              <a:t>Total industry output = typical firm’s output </a:t>
            </a:r>
            <a:r>
              <a:rPr lang="en-US" altLang="it-IT" smtClean="0">
                <a:sym typeface="Symbol" pitchFamily="18" charset="2"/>
              </a:rPr>
              <a:t> number of firms in the industry</a:t>
            </a:r>
            <a:endParaRPr lang="en-US" altLang="it-IT" smtClean="0"/>
          </a:p>
        </p:txBody>
      </p:sp>
    </p:spTree>
    <p:extLst>
      <p:ext uri="{BB962C8B-B14F-4D97-AF65-F5344CB8AC3E}">
        <p14:creationId xmlns:p14="http://schemas.microsoft.com/office/powerpoint/2010/main" val="31904551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rot="16200000" flipH="1">
            <a:off x="1716088" y="3665538"/>
            <a:ext cx="2295525" cy="1079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04067" y="4992688"/>
            <a:ext cx="4411133" cy="4381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32" name="Title 1"/>
          <p:cNvSpPr>
            <a:spLocks noGrp="1"/>
          </p:cNvSpPr>
          <p:nvPr>
            <p:ph type="title"/>
          </p:nvPr>
        </p:nvSpPr>
        <p:spPr/>
        <p:txBody>
          <a:bodyPr/>
          <a:lstStyle/>
          <a:p>
            <a:pPr eaLnBrk="1" hangingPunct="1"/>
            <a:r>
              <a:rPr lang="en-US" altLang="it-IT" smtClean="0"/>
              <a:t>Typical firm’s production and pricing—free trade</a:t>
            </a:r>
          </a:p>
        </p:txBody>
      </p:sp>
      <p:sp>
        <p:nvSpPr>
          <p:cNvPr id="3" name="Content Placeholder 2"/>
          <p:cNvSpPr>
            <a:spLocks noGrp="1"/>
          </p:cNvSpPr>
          <p:nvPr>
            <p:ph idx="1"/>
          </p:nvPr>
        </p:nvSpPr>
        <p:spPr>
          <a:xfrm>
            <a:off x="7988301" y="1600201"/>
            <a:ext cx="3839633" cy="4525963"/>
          </a:xfrm>
        </p:spPr>
        <p:txBody>
          <a:bodyPr>
            <a:normAutofit/>
          </a:bodyPr>
          <a:lstStyle/>
          <a:p>
            <a:pPr eaLnBrk="1" hangingPunct="1">
              <a:defRPr/>
            </a:pPr>
            <a:r>
              <a:rPr lang="en-US" dirty="0" smtClean="0"/>
              <a:t>Under free trade, the production and price for a typical firm could be </a:t>
            </a:r>
          </a:p>
          <a:p>
            <a:pPr lvl="1" eaLnBrk="1" hangingPunct="1">
              <a:defRPr/>
            </a:pPr>
            <a:r>
              <a:rPr lang="en-US" dirty="0" smtClean="0"/>
              <a:t>At </a:t>
            </a:r>
            <a:r>
              <a:rPr lang="en-US" i="1" dirty="0" smtClean="0"/>
              <a:t>A</a:t>
            </a:r>
            <a:r>
              <a:rPr lang="en-US" dirty="0" smtClean="0"/>
              <a:t>, Country A’s autarky outcome, or</a:t>
            </a:r>
          </a:p>
          <a:p>
            <a:pPr lvl="1" eaLnBrk="1" hangingPunct="1">
              <a:defRPr/>
            </a:pPr>
            <a:r>
              <a:rPr lang="en-US" dirty="0" smtClean="0"/>
              <a:t>At a point such as </a:t>
            </a:r>
            <a:r>
              <a:rPr lang="en-US" i="1" dirty="0" smtClean="0"/>
              <a:t>B</a:t>
            </a:r>
            <a:r>
              <a:rPr lang="en-US" dirty="0" smtClean="0"/>
              <a:t>, or</a:t>
            </a:r>
          </a:p>
          <a:p>
            <a:pPr lvl="1" eaLnBrk="1" hangingPunct="1">
              <a:defRPr/>
            </a:pPr>
            <a:r>
              <a:rPr lang="en-US" dirty="0" smtClean="0"/>
              <a:t>At a point such as </a:t>
            </a:r>
            <a:r>
              <a:rPr lang="en-US" i="1" dirty="0" smtClean="0"/>
              <a:t>C</a:t>
            </a:r>
            <a:r>
              <a:rPr lang="en-US" dirty="0" smtClean="0"/>
              <a:t>.</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537" name="TextBox 18"/>
          <p:cNvSpPr txBox="1">
            <a:spLocks noChangeArrowheads="1"/>
          </p:cNvSpPr>
          <p:nvPr/>
        </p:nvSpPr>
        <p:spPr bwMode="auto">
          <a:xfrm>
            <a:off x="6866468" y="5000625"/>
            <a:ext cx="2036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22538"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22539" name="TextBox 20"/>
          <p:cNvSpPr txBox="1">
            <a:spLocks noChangeArrowheads="1"/>
          </p:cNvSpPr>
          <p:nvPr/>
        </p:nvSpPr>
        <p:spPr bwMode="auto">
          <a:xfrm>
            <a:off x="3566585" y="5834064"/>
            <a:ext cx="628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15</a:t>
            </a:r>
          </a:p>
        </p:txBody>
      </p:sp>
      <p:sp>
        <p:nvSpPr>
          <p:cNvPr id="22540" name="TextBox 22"/>
          <p:cNvSpPr txBox="1">
            <a:spLocks noChangeArrowheads="1"/>
          </p:cNvSpPr>
          <p:nvPr/>
        </p:nvSpPr>
        <p:spPr bwMode="auto">
          <a:xfrm>
            <a:off x="1219200" y="4818064"/>
            <a:ext cx="6180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14</a:t>
            </a:r>
          </a:p>
        </p:txBody>
      </p:sp>
      <p:cxnSp>
        <p:nvCxnSpPr>
          <p:cNvPr id="27" name="Straight Connector 26"/>
          <p:cNvCxnSpPr/>
          <p:nvPr/>
        </p:nvCxnSpPr>
        <p:spPr>
          <a:xfrm>
            <a:off x="1729318" y="4298951"/>
            <a:ext cx="4457700" cy="14462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378994" y="5425811"/>
            <a:ext cx="881062" cy="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725085" y="4976814"/>
            <a:ext cx="209338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544" name="TextBox 32"/>
          <p:cNvSpPr txBox="1">
            <a:spLocks noChangeArrowheads="1"/>
          </p:cNvSpPr>
          <p:nvPr/>
        </p:nvSpPr>
        <p:spPr bwMode="auto">
          <a:xfrm>
            <a:off x="6102351" y="5530850"/>
            <a:ext cx="13758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autarky</a:t>
            </a:r>
          </a:p>
        </p:txBody>
      </p:sp>
      <p:sp>
        <p:nvSpPr>
          <p:cNvPr id="17" name="Oval 16"/>
          <p:cNvSpPr/>
          <p:nvPr/>
        </p:nvSpPr>
        <p:spPr>
          <a:xfrm>
            <a:off x="3767667" y="4940300"/>
            <a:ext cx="107951"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787651" y="4097338"/>
            <a:ext cx="107949" cy="809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7" name="TextBox 23"/>
          <p:cNvSpPr txBox="1">
            <a:spLocks noChangeArrowheads="1"/>
          </p:cNvSpPr>
          <p:nvPr/>
        </p:nvSpPr>
        <p:spPr bwMode="auto">
          <a:xfrm>
            <a:off x="3793067" y="4662489"/>
            <a:ext cx="5376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A</a:t>
            </a:r>
          </a:p>
        </p:txBody>
      </p:sp>
      <p:sp>
        <p:nvSpPr>
          <p:cNvPr id="18" name="Oval 17"/>
          <p:cNvSpPr/>
          <p:nvPr/>
        </p:nvSpPr>
        <p:spPr>
          <a:xfrm>
            <a:off x="5065184" y="5149850"/>
            <a:ext cx="107949"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9" name="TextBox 37"/>
          <p:cNvSpPr txBox="1">
            <a:spLocks noChangeArrowheads="1"/>
          </p:cNvSpPr>
          <p:nvPr/>
        </p:nvSpPr>
        <p:spPr bwMode="auto">
          <a:xfrm>
            <a:off x="4988985" y="4846639"/>
            <a:ext cx="5122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C</a:t>
            </a:r>
          </a:p>
        </p:txBody>
      </p:sp>
      <p:sp>
        <p:nvSpPr>
          <p:cNvPr id="22550" name="TextBox 38"/>
          <p:cNvSpPr txBox="1">
            <a:spLocks noChangeArrowheads="1"/>
          </p:cNvSpPr>
          <p:nvPr/>
        </p:nvSpPr>
        <p:spPr bwMode="auto">
          <a:xfrm>
            <a:off x="2768600" y="3871914"/>
            <a:ext cx="510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B</a:t>
            </a:r>
          </a:p>
        </p:txBody>
      </p:sp>
    </p:spTree>
    <p:extLst>
      <p:ext uri="{BB962C8B-B14F-4D97-AF65-F5344CB8AC3E}">
        <p14:creationId xmlns:p14="http://schemas.microsoft.com/office/powerpoint/2010/main" val="430551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rot="16200000" flipH="1">
            <a:off x="1716088" y="3665538"/>
            <a:ext cx="2295525" cy="1079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04067" y="4992688"/>
            <a:ext cx="4411133" cy="4381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556" name="Title 1"/>
          <p:cNvSpPr>
            <a:spLocks noGrp="1"/>
          </p:cNvSpPr>
          <p:nvPr>
            <p:ph type="title"/>
          </p:nvPr>
        </p:nvSpPr>
        <p:spPr/>
        <p:txBody>
          <a:bodyPr/>
          <a:lstStyle/>
          <a:p>
            <a:pPr eaLnBrk="1" hangingPunct="1"/>
            <a:r>
              <a:rPr lang="en-US" altLang="it-IT" smtClean="0"/>
              <a:t>Typical firm’s production and pricing—free trade</a:t>
            </a:r>
          </a:p>
        </p:txBody>
      </p:sp>
      <p:sp>
        <p:nvSpPr>
          <p:cNvPr id="3" name="Content Placeholder 2"/>
          <p:cNvSpPr>
            <a:spLocks noGrp="1"/>
          </p:cNvSpPr>
          <p:nvPr>
            <p:ph idx="1"/>
          </p:nvPr>
        </p:nvSpPr>
        <p:spPr>
          <a:xfrm>
            <a:off x="3585634" y="1600200"/>
            <a:ext cx="8242300" cy="2940050"/>
          </a:xfrm>
        </p:spPr>
        <p:txBody>
          <a:bodyPr>
            <a:normAutofit fontScale="70000" lnSpcReduction="20000"/>
          </a:bodyPr>
          <a:lstStyle/>
          <a:p>
            <a:pPr eaLnBrk="1" hangingPunct="1">
              <a:defRPr/>
            </a:pPr>
            <a:r>
              <a:rPr lang="en-US" dirty="0" smtClean="0"/>
              <a:t>Could the typical firm’s production and price under free trade be at </a:t>
            </a:r>
            <a:r>
              <a:rPr lang="en-US" i="1" dirty="0" smtClean="0"/>
              <a:t>A</a:t>
            </a:r>
            <a:r>
              <a:rPr lang="en-US" dirty="0" smtClean="0"/>
              <a:t>?</a:t>
            </a:r>
          </a:p>
          <a:p>
            <a:pPr eaLnBrk="1" hangingPunct="1">
              <a:defRPr/>
            </a:pPr>
            <a:r>
              <a:rPr lang="en-US" dirty="0" smtClean="0"/>
              <a:t>If so, the number of firms would have to increase </a:t>
            </a:r>
          </a:p>
          <a:p>
            <a:pPr lvl="1" eaLnBrk="1" hangingPunct="1">
              <a:defRPr/>
            </a:pPr>
            <a:r>
              <a:rPr lang="en-US" dirty="0" smtClean="0"/>
              <a:t>because we have assumed that industry output is higher under free trade</a:t>
            </a:r>
          </a:p>
          <a:p>
            <a:pPr eaLnBrk="1" hangingPunct="1">
              <a:defRPr/>
            </a:pPr>
            <a:r>
              <a:rPr lang="en-US" dirty="0" smtClean="0"/>
              <a:t>But in that case the typical firm’s demand would have to be flatter than in autarky</a:t>
            </a:r>
          </a:p>
          <a:p>
            <a:pPr eaLnBrk="1" hangingPunct="1">
              <a:defRPr/>
            </a:pPr>
            <a:r>
              <a:rPr lang="en-US" dirty="0" smtClean="0"/>
              <a:t>Therefore, the demand curve could not be tangent to the </a:t>
            </a:r>
            <a:r>
              <a:rPr lang="en-US" i="1" dirty="0" smtClean="0"/>
              <a:t>AC</a:t>
            </a:r>
            <a:r>
              <a:rPr lang="en-US" dirty="0" smtClean="0"/>
              <a:t> curve at Country A’s autarky outcome, as is required for equilibrium</a:t>
            </a:r>
          </a:p>
          <a:p>
            <a:pPr eaLnBrk="1" hangingPunct="1">
              <a:defRPr/>
            </a:pPr>
            <a:r>
              <a:rPr lang="en-US" dirty="0" smtClean="0"/>
              <a:t>In short, for the typical firm, </a:t>
            </a:r>
            <a:r>
              <a:rPr lang="en-US" b="1" dirty="0" smtClean="0"/>
              <a:t>the free trade and autarky outcomes could not possibly be identical</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561" name="TextBox 18"/>
          <p:cNvSpPr txBox="1">
            <a:spLocks noChangeArrowheads="1"/>
          </p:cNvSpPr>
          <p:nvPr/>
        </p:nvSpPr>
        <p:spPr bwMode="auto">
          <a:xfrm>
            <a:off x="6866468" y="5000625"/>
            <a:ext cx="2036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23562"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23563" name="TextBox 20"/>
          <p:cNvSpPr txBox="1">
            <a:spLocks noChangeArrowheads="1"/>
          </p:cNvSpPr>
          <p:nvPr/>
        </p:nvSpPr>
        <p:spPr bwMode="auto">
          <a:xfrm>
            <a:off x="3566585" y="5834064"/>
            <a:ext cx="628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15</a:t>
            </a:r>
          </a:p>
        </p:txBody>
      </p:sp>
      <p:sp>
        <p:nvSpPr>
          <p:cNvPr id="23564" name="TextBox 22"/>
          <p:cNvSpPr txBox="1">
            <a:spLocks noChangeArrowheads="1"/>
          </p:cNvSpPr>
          <p:nvPr/>
        </p:nvSpPr>
        <p:spPr bwMode="auto">
          <a:xfrm>
            <a:off x="1219200" y="4818064"/>
            <a:ext cx="6180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14</a:t>
            </a:r>
          </a:p>
        </p:txBody>
      </p:sp>
      <p:cxnSp>
        <p:nvCxnSpPr>
          <p:cNvPr id="27" name="Straight Connector 26"/>
          <p:cNvCxnSpPr/>
          <p:nvPr/>
        </p:nvCxnSpPr>
        <p:spPr>
          <a:xfrm>
            <a:off x="1729318" y="4298951"/>
            <a:ext cx="4457700" cy="14462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378994" y="5425811"/>
            <a:ext cx="881062" cy="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725085" y="4976814"/>
            <a:ext cx="209338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568" name="TextBox 32"/>
          <p:cNvSpPr txBox="1">
            <a:spLocks noChangeArrowheads="1"/>
          </p:cNvSpPr>
          <p:nvPr/>
        </p:nvSpPr>
        <p:spPr bwMode="auto">
          <a:xfrm>
            <a:off x="6102351" y="5530850"/>
            <a:ext cx="13758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autarky</a:t>
            </a:r>
          </a:p>
        </p:txBody>
      </p:sp>
      <p:sp>
        <p:nvSpPr>
          <p:cNvPr id="17" name="Oval 16"/>
          <p:cNvSpPr/>
          <p:nvPr/>
        </p:nvSpPr>
        <p:spPr>
          <a:xfrm>
            <a:off x="3767667" y="4940300"/>
            <a:ext cx="107951"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787651" y="4097338"/>
            <a:ext cx="107949" cy="809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1" name="TextBox 23"/>
          <p:cNvSpPr txBox="1">
            <a:spLocks noChangeArrowheads="1"/>
          </p:cNvSpPr>
          <p:nvPr/>
        </p:nvSpPr>
        <p:spPr bwMode="auto">
          <a:xfrm>
            <a:off x="3793067" y="4662489"/>
            <a:ext cx="459528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A</a:t>
            </a:r>
            <a:r>
              <a:rPr lang="en-US" altLang="it-IT" sz="1600">
                <a:latin typeface="Arial" pitchFamily="34" charset="0"/>
              </a:rPr>
              <a:t>, Autarky = Free Trade outcome?</a:t>
            </a:r>
          </a:p>
        </p:txBody>
      </p:sp>
      <p:sp>
        <p:nvSpPr>
          <p:cNvPr id="18" name="Oval 17"/>
          <p:cNvSpPr/>
          <p:nvPr/>
        </p:nvSpPr>
        <p:spPr>
          <a:xfrm>
            <a:off x="5065184" y="5149850"/>
            <a:ext cx="107949"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3" name="TextBox 37"/>
          <p:cNvSpPr txBox="1">
            <a:spLocks noChangeArrowheads="1"/>
          </p:cNvSpPr>
          <p:nvPr/>
        </p:nvSpPr>
        <p:spPr bwMode="auto">
          <a:xfrm>
            <a:off x="4988985" y="4846639"/>
            <a:ext cx="5122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C</a:t>
            </a:r>
          </a:p>
        </p:txBody>
      </p:sp>
      <p:sp>
        <p:nvSpPr>
          <p:cNvPr id="23574" name="TextBox 38"/>
          <p:cNvSpPr txBox="1">
            <a:spLocks noChangeArrowheads="1"/>
          </p:cNvSpPr>
          <p:nvPr/>
        </p:nvSpPr>
        <p:spPr bwMode="auto">
          <a:xfrm>
            <a:off x="2768600" y="3871914"/>
            <a:ext cx="510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B</a:t>
            </a:r>
          </a:p>
        </p:txBody>
      </p:sp>
    </p:spTree>
    <p:extLst>
      <p:ext uri="{BB962C8B-B14F-4D97-AF65-F5344CB8AC3E}">
        <p14:creationId xmlns:p14="http://schemas.microsoft.com/office/powerpoint/2010/main" val="2555890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rot="16200000" flipH="1">
            <a:off x="1716088" y="3665538"/>
            <a:ext cx="2295525" cy="1079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04067" y="4992688"/>
            <a:ext cx="4411133" cy="4381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580" name="Title 1"/>
          <p:cNvSpPr>
            <a:spLocks noGrp="1"/>
          </p:cNvSpPr>
          <p:nvPr>
            <p:ph type="title"/>
          </p:nvPr>
        </p:nvSpPr>
        <p:spPr/>
        <p:txBody>
          <a:bodyPr/>
          <a:lstStyle/>
          <a:p>
            <a:pPr eaLnBrk="1" hangingPunct="1"/>
            <a:r>
              <a:rPr lang="en-US" altLang="it-IT" smtClean="0"/>
              <a:t>Typical firm’s production and pricing—free trade</a:t>
            </a:r>
          </a:p>
        </p:txBody>
      </p:sp>
      <p:sp>
        <p:nvSpPr>
          <p:cNvPr id="3" name="Content Placeholder 2"/>
          <p:cNvSpPr>
            <a:spLocks noGrp="1"/>
          </p:cNvSpPr>
          <p:nvPr>
            <p:ph idx="1"/>
          </p:nvPr>
        </p:nvSpPr>
        <p:spPr>
          <a:xfrm>
            <a:off x="6096000" y="1600200"/>
            <a:ext cx="5731933" cy="3422650"/>
          </a:xfrm>
        </p:spPr>
        <p:txBody>
          <a:bodyPr>
            <a:normAutofit fontScale="62500" lnSpcReduction="20000"/>
          </a:bodyPr>
          <a:lstStyle/>
          <a:p>
            <a:pPr eaLnBrk="1" hangingPunct="1">
              <a:defRPr/>
            </a:pPr>
            <a:r>
              <a:rPr lang="en-US" dirty="0" smtClean="0"/>
              <a:t>Could the typical firm’s production and price under free trade be point </a:t>
            </a:r>
            <a:r>
              <a:rPr lang="en-US" i="1" dirty="0" smtClean="0"/>
              <a:t>B</a:t>
            </a:r>
            <a:r>
              <a:rPr lang="en-US" dirty="0" smtClean="0"/>
              <a:t>?</a:t>
            </a:r>
          </a:p>
          <a:p>
            <a:pPr eaLnBrk="1" hangingPunct="1">
              <a:defRPr/>
            </a:pPr>
            <a:r>
              <a:rPr lang="en-US" dirty="0" smtClean="0"/>
              <a:t>Again, the number of firms in the industry would have to increase </a:t>
            </a:r>
          </a:p>
          <a:p>
            <a:pPr lvl="1" eaLnBrk="1" hangingPunct="1">
              <a:defRPr/>
            </a:pPr>
            <a:r>
              <a:rPr lang="en-US" dirty="0" smtClean="0"/>
              <a:t>because we have assumed that industry output is higher under free trade</a:t>
            </a:r>
          </a:p>
          <a:p>
            <a:pPr eaLnBrk="1" hangingPunct="1">
              <a:defRPr/>
            </a:pPr>
            <a:r>
              <a:rPr lang="en-US" dirty="0" smtClean="0"/>
              <a:t>But in that case the typical firm’s demand would have to be </a:t>
            </a:r>
            <a:r>
              <a:rPr lang="en-US" i="1" dirty="0" smtClean="0"/>
              <a:t>flatter </a:t>
            </a:r>
            <a:r>
              <a:rPr lang="en-US" dirty="0" smtClean="0"/>
              <a:t>than in autarky</a:t>
            </a:r>
          </a:p>
          <a:p>
            <a:pPr eaLnBrk="1" hangingPunct="1">
              <a:defRPr/>
            </a:pPr>
            <a:r>
              <a:rPr lang="en-US" dirty="0" smtClean="0"/>
              <a:t>Therefore, the demand curve could not be tangent to the </a:t>
            </a:r>
            <a:r>
              <a:rPr lang="en-US" i="1" dirty="0" smtClean="0"/>
              <a:t>AC</a:t>
            </a:r>
            <a:r>
              <a:rPr lang="en-US" dirty="0" smtClean="0"/>
              <a:t> curve at point </a:t>
            </a:r>
            <a:r>
              <a:rPr lang="en-US" i="1" dirty="0" smtClean="0"/>
              <a:t>B</a:t>
            </a:r>
            <a:r>
              <a:rPr lang="en-US" dirty="0" smtClean="0"/>
              <a:t>, as is required for equilibrium</a:t>
            </a:r>
          </a:p>
          <a:p>
            <a:pPr eaLnBrk="1" hangingPunct="1">
              <a:defRPr/>
            </a:pPr>
            <a:r>
              <a:rPr lang="en-US" dirty="0" smtClean="0"/>
              <a:t>In short, for the typical firm, </a:t>
            </a:r>
            <a:r>
              <a:rPr lang="en-US" b="1" dirty="0" smtClean="0"/>
              <a:t>the free trade outcomes could </a:t>
            </a:r>
            <a:r>
              <a:rPr lang="en-US" b="1" i="1" dirty="0" smtClean="0"/>
              <a:t>not </a:t>
            </a:r>
            <a:r>
              <a:rPr lang="en-US" b="1" dirty="0" smtClean="0"/>
              <a:t>be a point such as </a:t>
            </a:r>
            <a:r>
              <a:rPr lang="en-US" b="1" i="1" dirty="0" smtClean="0"/>
              <a:t>B</a:t>
            </a:r>
          </a:p>
          <a:p>
            <a:pPr eaLnBrk="1" hangingPunct="1">
              <a:defRPr/>
            </a:pPr>
            <a:r>
              <a:rPr lang="en-US" b="1" dirty="0" smtClean="0">
                <a:solidFill>
                  <a:srgbClr val="FF0000"/>
                </a:solidFill>
              </a:rPr>
              <a:t>Therefore, the free trade outcome would have to be a point such as </a:t>
            </a:r>
            <a:r>
              <a:rPr lang="en-US" b="1" i="1" dirty="0" smtClean="0">
                <a:solidFill>
                  <a:srgbClr val="FF0000"/>
                </a:solidFill>
              </a:rPr>
              <a:t>C</a:t>
            </a:r>
            <a:r>
              <a:rPr lang="en-US" b="1" dirty="0" smtClean="0">
                <a:solidFill>
                  <a:srgbClr val="FF0000"/>
                </a:solidFill>
              </a:rPr>
              <a:t>.</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585" name="TextBox 18"/>
          <p:cNvSpPr txBox="1">
            <a:spLocks noChangeArrowheads="1"/>
          </p:cNvSpPr>
          <p:nvPr/>
        </p:nvSpPr>
        <p:spPr bwMode="auto">
          <a:xfrm>
            <a:off x="6866468" y="5000625"/>
            <a:ext cx="2036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24586"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24587" name="TextBox 20"/>
          <p:cNvSpPr txBox="1">
            <a:spLocks noChangeArrowheads="1"/>
          </p:cNvSpPr>
          <p:nvPr/>
        </p:nvSpPr>
        <p:spPr bwMode="auto">
          <a:xfrm>
            <a:off x="3566585" y="5834064"/>
            <a:ext cx="628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15</a:t>
            </a:r>
          </a:p>
        </p:txBody>
      </p:sp>
      <p:sp>
        <p:nvSpPr>
          <p:cNvPr id="24588" name="TextBox 22"/>
          <p:cNvSpPr txBox="1">
            <a:spLocks noChangeArrowheads="1"/>
          </p:cNvSpPr>
          <p:nvPr/>
        </p:nvSpPr>
        <p:spPr bwMode="auto">
          <a:xfrm>
            <a:off x="1219200" y="4818064"/>
            <a:ext cx="6180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14</a:t>
            </a:r>
          </a:p>
        </p:txBody>
      </p:sp>
      <p:cxnSp>
        <p:nvCxnSpPr>
          <p:cNvPr id="27" name="Straight Connector 26"/>
          <p:cNvCxnSpPr/>
          <p:nvPr/>
        </p:nvCxnSpPr>
        <p:spPr>
          <a:xfrm>
            <a:off x="1729318" y="4298951"/>
            <a:ext cx="4457700" cy="14462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378994" y="5425811"/>
            <a:ext cx="881062" cy="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725085" y="4976814"/>
            <a:ext cx="209338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592" name="TextBox 32"/>
          <p:cNvSpPr txBox="1">
            <a:spLocks noChangeArrowheads="1"/>
          </p:cNvSpPr>
          <p:nvPr/>
        </p:nvSpPr>
        <p:spPr bwMode="auto">
          <a:xfrm>
            <a:off x="6102351" y="5530850"/>
            <a:ext cx="13758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autarky</a:t>
            </a:r>
          </a:p>
        </p:txBody>
      </p:sp>
      <p:sp>
        <p:nvSpPr>
          <p:cNvPr id="17" name="Oval 16"/>
          <p:cNvSpPr/>
          <p:nvPr/>
        </p:nvSpPr>
        <p:spPr>
          <a:xfrm>
            <a:off x="3767667" y="4940300"/>
            <a:ext cx="107951"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787651" y="4097338"/>
            <a:ext cx="107949" cy="809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5" name="TextBox 23"/>
          <p:cNvSpPr txBox="1">
            <a:spLocks noChangeArrowheads="1"/>
          </p:cNvSpPr>
          <p:nvPr/>
        </p:nvSpPr>
        <p:spPr bwMode="auto">
          <a:xfrm>
            <a:off x="3793067" y="4662489"/>
            <a:ext cx="157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A</a:t>
            </a:r>
            <a:r>
              <a:rPr lang="en-US" altLang="it-IT" sz="1600">
                <a:latin typeface="Arial" pitchFamily="34" charset="0"/>
              </a:rPr>
              <a:t>, Autarky</a:t>
            </a:r>
          </a:p>
        </p:txBody>
      </p:sp>
      <p:sp>
        <p:nvSpPr>
          <p:cNvPr id="18" name="Oval 17"/>
          <p:cNvSpPr/>
          <p:nvPr/>
        </p:nvSpPr>
        <p:spPr>
          <a:xfrm>
            <a:off x="5065184" y="5149850"/>
            <a:ext cx="107949"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7" name="TextBox 37"/>
          <p:cNvSpPr txBox="1">
            <a:spLocks noChangeArrowheads="1"/>
          </p:cNvSpPr>
          <p:nvPr/>
        </p:nvSpPr>
        <p:spPr bwMode="auto">
          <a:xfrm>
            <a:off x="4988985" y="4846639"/>
            <a:ext cx="5122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C</a:t>
            </a:r>
          </a:p>
        </p:txBody>
      </p:sp>
      <p:sp>
        <p:nvSpPr>
          <p:cNvPr id="24598" name="TextBox 38"/>
          <p:cNvSpPr txBox="1">
            <a:spLocks noChangeArrowheads="1"/>
          </p:cNvSpPr>
          <p:nvPr/>
        </p:nvSpPr>
        <p:spPr bwMode="auto">
          <a:xfrm>
            <a:off x="2768601" y="3871914"/>
            <a:ext cx="33824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B</a:t>
            </a:r>
            <a:r>
              <a:rPr lang="en-US" altLang="it-IT" sz="1600">
                <a:latin typeface="Arial" pitchFamily="34" charset="0"/>
              </a:rPr>
              <a:t> = Free Trade outcome?</a:t>
            </a:r>
            <a:endParaRPr lang="en-US" altLang="it-IT" sz="1600" i="1">
              <a:latin typeface="Arial" pitchFamily="34" charset="0"/>
            </a:endParaRPr>
          </a:p>
        </p:txBody>
      </p:sp>
    </p:spTree>
    <p:extLst>
      <p:ext uri="{BB962C8B-B14F-4D97-AF65-F5344CB8AC3E}">
        <p14:creationId xmlns:p14="http://schemas.microsoft.com/office/powerpoint/2010/main" val="40254947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rot="16200000" flipH="1">
            <a:off x="1716088" y="3665538"/>
            <a:ext cx="2295525" cy="1079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04067" y="4992688"/>
            <a:ext cx="4411133" cy="4381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604" name="Title 1"/>
          <p:cNvSpPr>
            <a:spLocks noGrp="1"/>
          </p:cNvSpPr>
          <p:nvPr>
            <p:ph type="title"/>
          </p:nvPr>
        </p:nvSpPr>
        <p:spPr/>
        <p:txBody>
          <a:bodyPr/>
          <a:lstStyle/>
          <a:p>
            <a:pPr eaLnBrk="1" hangingPunct="1"/>
            <a:r>
              <a:rPr lang="en-US" altLang="it-IT" smtClean="0"/>
              <a:t>Typical firm’s production and pricing—free trade</a:t>
            </a:r>
          </a:p>
        </p:txBody>
      </p:sp>
      <p:sp>
        <p:nvSpPr>
          <p:cNvPr id="3" name="Content Placeholder 2"/>
          <p:cNvSpPr>
            <a:spLocks noGrp="1"/>
          </p:cNvSpPr>
          <p:nvPr>
            <p:ph idx="1"/>
          </p:nvPr>
        </p:nvSpPr>
        <p:spPr>
          <a:xfrm>
            <a:off x="6096000" y="1600201"/>
            <a:ext cx="5731933" cy="2684463"/>
          </a:xfrm>
        </p:spPr>
        <p:txBody>
          <a:bodyPr>
            <a:normAutofit/>
          </a:bodyPr>
          <a:lstStyle/>
          <a:p>
            <a:pPr eaLnBrk="1" hangingPunct="1">
              <a:defRPr/>
            </a:pPr>
            <a:r>
              <a:rPr lang="en-US" dirty="0" smtClean="0"/>
              <a:t>The free trade outcome would have to be a point such as </a:t>
            </a:r>
            <a:r>
              <a:rPr lang="en-US" i="1" dirty="0" smtClean="0"/>
              <a:t>C</a:t>
            </a:r>
            <a:r>
              <a:rPr lang="en-US" dirty="0" smtClean="0"/>
              <a:t>.</a:t>
            </a:r>
          </a:p>
          <a:p>
            <a:pPr eaLnBrk="1" hangingPunct="1">
              <a:defRPr/>
            </a:pPr>
            <a:r>
              <a:rPr lang="en-US" dirty="0" smtClean="0"/>
              <a:t>That is, free trade output is higher than autarky output for the typical firm as well as the industry</a:t>
            </a:r>
          </a:p>
          <a:p>
            <a:pPr eaLnBrk="1" hangingPunct="1">
              <a:defRPr/>
            </a:pPr>
            <a:r>
              <a:rPr lang="en-US" dirty="0" smtClean="0"/>
              <a:t>And the price is lower in free trade</a:t>
            </a:r>
          </a:p>
        </p:txBody>
      </p:sp>
      <p:cxnSp>
        <p:nvCxnSpPr>
          <p:cNvPr id="5" name="Straight Arrow Connector 4"/>
          <p:cNvCxnSpPr/>
          <p:nvPr/>
        </p:nvCxnSpPr>
        <p:spPr>
          <a:xfrm rot="5400000" flipH="1" flipV="1">
            <a:off x="-139699" y="3999972"/>
            <a:ext cx="3733800" cy="4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27200" y="5867400"/>
            <a:ext cx="6400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2552700" y="2817814"/>
            <a:ext cx="5003800" cy="2509837"/>
          </a:xfrm>
          <a:custGeom>
            <a:avLst/>
            <a:gdLst>
              <a:gd name="connsiteX0" fmla="*/ 0 w 3753293"/>
              <a:gd name="connsiteY0" fmla="*/ 0 h 2509284"/>
              <a:gd name="connsiteX1" fmla="*/ 765545 w 3753293"/>
              <a:gd name="connsiteY1" fmla="*/ 2062716 h 2509284"/>
              <a:gd name="connsiteX2" fmla="*/ 3753293 w 3753293"/>
              <a:gd name="connsiteY2" fmla="*/ 2509284 h 2509284"/>
              <a:gd name="connsiteX3" fmla="*/ 3753293 w 3753293"/>
              <a:gd name="connsiteY3" fmla="*/ 2509284 h 2509284"/>
            </a:gdLst>
            <a:ahLst/>
            <a:cxnLst>
              <a:cxn ang="0">
                <a:pos x="connsiteX0" y="connsiteY0"/>
              </a:cxn>
              <a:cxn ang="0">
                <a:pos x="connsiteX1" y="connsiteY1"/>
              </a:cxn>
              <a:cxn ang="0">
                <a:pos x="connsiteX2" y="connsiteY2"/>
              </a:cxn>
              <a:cxn ang="0">
                <a:pos x="connsiteX3" y="connsiteY3"/>
              </a:cxn>
            </a:cxnLst>
            <a:rect l="l" t="t" r="r" b="b"/>
            <a:pathLst>
              <a:path w="3753293" h="2509284">
                <a:moveTo>
                  <a:pt x="0" y="0"/>
                </a:moveTo>
                <a:cubicBezTo>
                  <a:pt x="69998" y="822251"/>
                  <a:pt x="139996" y="1644502"/>
                  <a:pt x="765545" y="2062716"/>
                </a:cubicBezTo>
                <a:cubicBezTo>
                  <a:pt x="1391094" y="2480930"/>
                  <a:pt x="3753293" y="2509284"/>
                  <a:pt x="3753293" y="2509284"/>
                </a:cubicBezTo>
                <a:lnTo>
                  <a:pt x="3753293" y="250928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09" name="TextBox 18"/>
          <p:cNvSpPr txBox="1">
            <a:spLocks noChangeArrowheads="1"/>
          </p:cNvSpPr>
          <p:nvPr/>
        </p:nvSpPr>
        <p:spPr bwMode="auto">
          <a:xfrm>
            <a:off x="7448552" y="5151439"/>
            <a:ext cx="20362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Average Cost</a:t>
            </a:r>
          </a:p>
        </p:txBody>
      </p:sp>
      <p:sp>
        <p:nvSpPr>
          <p:cNvPr id="25610" name="TextBox 19"/>
          <p:cNvSpPr txBox="1">
            <a:spLocks noChangeArrowheads="1"/>
          </p:cNvSpPr>
          <p:nvPr/>
        </p:nvSpPr>
        <p:spPr bwMode="auto">
          <a:xfrm>
            <a:off x="7150101" y="5840414"/>
            <a:ext cx="14181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Quantity</a:t>
            </a:r>
          </a:p>
        </p:txBody>
      </p:sp>
      <p:sp>
        <p:nvSpPr>
          <p:cNvPr id="25611" name="TextBox 20"/>
          <p:cNvSpPr txBox="1">
            <a:spLocks noChangeArrowheads="1"/>
          </p:cNvSpPr>
          <p:nvPr/>
        </p:nvSpPr>
        <p:spPr bwMode="auto">
          <a:xfrm>
            <a:off x="3566585" y="5834064"/>
            <a:ext cx="628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15</a:t>
            </a:r>
          </a:p>
        </p:txBody>
      </p:sp>
      <p:sp>
        <p:nvSpPr>
          <p:cNvPr id="25612" name="TextBox 22"/>
          <p:cNvSpPr txBox="1">
            <a:spLocks noChangeArrowheads="1"/>
          </p:cNvSpPr>
          <p:nvPr/>
        </p:nvSpPr>
        <p:spPr bwMode="auto">
          <a:xfrm>
            <a:off x="1219200" y="4818064"/>
            <a:ext cx="6180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14</a:t>
            </a:r>
          </a:p>
        </p:txBody>
      </p:sp>
      <p:cxnSp>
        <p:nvCxnSpPr>
          <p:cNvPr id="27" name="Straight Connector 26"/>
          <p:cNvCxnSpPr/>
          <p:nvPr/>
        </p:nvCxnSpPr>
        <p:spPr>
          <a:xfrm>
            <a:off x="1729318" y="4298951"/>
            <a:ext cx="4457700" cy="14462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378994" y="5425811"/>
            <a:ext cx="881062" cy="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1725085" y="4976814"/>
            <a:ext cx="209338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616" name="TextBox 32"/>
          <p:cNvSpPr txBox="1">
            <a:spLocks noChangeArrowheads="1"/>
          </p:cNvSpPr>
          <p:nvPr/>
        </p:nvSpPr>
        <p:spPr bwMode="auto">
          <a:xfrm>
            <a:off x="6102351" y="5530850"/>
            <a:ext cx="13758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D</a:t>
            </a:r>
            <a:r>
              <a:rPr lang="en-US" altLang="it-IT" sz="1600" baseline="-25000">
                <a:latin typeface="Arial" pitchFamily="34" charset="0"/>
              </a:rPr>
              <a:t>autarky</a:t>
            </a:r>
          </a:p>
        </p:txBody>
      </p:sp>
      <p:sp>
        <p:nvSpPr>
          <p:cNvPr id="17" name="Oval 16"/>
          <p:cNvSpPr/>
          <p:nvPr/>
        </p:nvSpPr>
        <p:spPr>
          <a:xfrm>
            <a:off x="3767667" y="4940300"/>
            <a:ext cx="107951"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787651" y="4097338"/>
            <a:ext cx="107949" cy="809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9" name="TextBox 23"/>
          <p:cNvSpPr txBox="1">
            <a:spLocks noChangeArrowheads="1"/>
          </p:cNvSpPr>
          <p:nvPr/>
        </p:nvSpPr>
        <p:spPr bwMode="auto">
          <a:xfrm>
            <a:off x="3793067" y="4662489"/>
            <a:ext cx="12107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a:latin typeface="Arial" pitchFamily="34" charset="0"/>
              </a:rPr>
              <a:t>Autarky</a:t>
            </a:r>
          </a:p>
        </p:txBody>
      </p:sp>
      <p:sp>
        <p:nvSpPr>
          <p:cNvPr id="18" name="Oval 17"/>
          <p:cNvSpPr/>
          <p:nvPr/>
        </p:nvSpPr>
        <p:spPr>
          <a:xfrm>
            <a:off x="5065184" y="5149850"/>
            <a:ext cx="107949" cy="825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21" name="TextBox 37"/>
          <p:cNvSpPr txBox="1">
            <a:spLocks noChangeArrowheads="1"/>
          </p:cNvSpPr>
          <p:nvPr/>
        </p:nvSpPr>
        <p:spPr bwMode="auto">
          <a:xfrm>
            <a:off x="4988985" y="4846639"/>
            <a:ext cx="34734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b="1" i="1">
                <a:latin typeface="Arial" pitchFamily="34" charset="0"/>
              </a:rPr>
              <a:t>C </a:t>
            </a:r>
            <a:r>
              <a:rPr lang="en-US" altLang="it-IT" sz="1600" b="1">
                <a:latin typeface="Arial" pitchFamily="34" charset="0"/>
              </a:rPr>
              <a:t>= Free Trade outcome</a:t>
            </a:r>
            <a:endParaRPr lang="en-US" altLang="it-IT" sz="1600" b="1" i="1">
              <a:latin typeface="Arial" pitchFamily="34" charset="0"/>
            </a:endParaRPr>
          </a:p>
        </p:txBody>
      </p:sp>
      <p:sp>
        <p:nvSpPr>
          <p:cNvPr id="25622" name="TextBox 38"/>
          <p:cNvSpPr txBox="1">
            <a:spLocks noChangeArrowheads="1"/>
          </p:cNvSpPr>
          <p:nvPr/>
        </p:nvSpPr>
        <p:spPr bwMode="auto">
          <a:xfrm>
            <a:off x="2768601" y="3871914"/>
            <a:ext cx="5799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it-IT" sz="1600" i="1">
                <a:latin typeface="Arial" pitchFamily="34" charset="0"/>
              </a:rPr>
              <a:t>B</a:t>
            </a:r>
          </a:p>
        </p:txBody>
      </p:sp>
    </p:spTree>
    <p:extLst>
      <p:ext uri="{BB962C8B-B14F-4D97-AF65-F5344CB8AC3E}">
        <p14:creationId xmlns:p14="http://schemas.microsoft.com/office/powerpoint/2010/main" val="37532751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it-IT" smtClean="0"/>
              <a:t>Trade Leads to Specialization</a:t>
            </a:r>
          </a:p>
        </p:txBody>
      </p:sp>
      <p:sp>
        <p:nvSpPr>
          <p:cNvPr id="26627" name="Rectangle 3"/>
          <p:cNvSpPr>
            <a:spLocks noGrp="1" noChangeArrowheads="1"/>
          </p:cNvSpPr>
          <p:nvPr>
            <p:ph type="body" idx="1"/>
          </p:nvPr>
        </p:nvSpPr>
        <p:spPr>
          <a:xfrm>
            <a:off x="609600" y="1600200"/>
            <a:ext cx="10972800" cy="4953000"/>
          </a:xfrm>
        </p:spPr>
        <p:txBody>
          <a:bodyPr/>
          <a:lstStyle/>
          <a:p>
            <a:pPr eaLnBrk="1" hangingPunct="1"/>
            <a:r>
              <a:rPr lang="en-US" altLang="it-IT" b="1" smtClean="0">
                <a:solidFill>
                  <a:srgbClr val="FF0000"/>
                </a:solidFill>
              </a:rPr>
              <a:t>IRS means that large-scale production is cheaper than small-scale production</a:t>
            </a:r>
            <a:r>
              <a:rPr lang="en-US" altLang="it-IT" smtClean="0"/>
              <a:t>. Therefore,</a:t>
            </a:r>
          </a:p>
          <a:p>
            <a:pPr eaLnBrk="1" hangingPunct="1"/>
            <a:r>
              <a:rPr lang="en-US" altLang="it-IT" smtClean="0"/>
              <a:t>Trade under IRS generally has </a:t>
            </a:r>
            <a:r>
              <a:rPr lang="en-US" altLang="it-IT" b="1" smtClean="0">
                <a:solidFill>
                  <a:srgbClr val="FF0000"/>
                </a:solidFill>
              </a:rPr>
              <a:t>one country specializing in the production of one good </a:t>
            </a:r>
            <a:r>
              <a:rPr lang="en-US" altLang="it-IT" smtClean="0"/>
              <a:t>and the other country specializing in the production of the other good. </a:t>
            </a:r>
          </a:p>
        </p:txBody>
      </p:sp>
    </p:spTree>
    <p:extLst>
      <p:ext uri="{BB962C8B-B14F-4D97-AF65-F5344CB8AC3E}">
        <p14:creationId xmlns:p14="http://schemas.microsoft.com/office/powerpoint/2010/main" val="21681370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it-IT" smtClean="0"/>
              <a:t>Trade = Greater Variety</a:t>
            </a:r>
          </a:p>
        </p:txBody>
      </p:sp>
      <p:sp>
        <p:nvSpPr>
          <p:cNvPr id="27651" name="Rectangle 3"/>
          <p:cNvSpPr>
            <a:spLocks noGrp="1" noChangeArrowheads="1"/>
          </p:cNvSpPr>
          <p:nvPr>
            <p:ph type="body" idx="1"/>
          </p:nvPr>
        </p:nvSpPr>
        <p:spPr/>
        <p:txBody>
          <a:bodyPr/>
          <a:lstStyle/>
          <a:p>
            <a:pPr eaLnBrk="1" hangingPunct="1"/>
            <a:r>
              <a:rPr lang="en-US" altLang="it-IT" sz="2800" smtClean="0"/>
              <a:t>In autarky, a country would be able to produce only a few brands of, for instance, cars, because if many brands are produced in autarky, each brand would have to be produced in small-scale and that would usually be very expensive. </a:t>
            </a:r>
          </a:p>
          <a:p>
            <a:pPr eaLnBrk="1" hangingPunct="1"/>
            <a:r>
              <a:rPr lang="en-US" altLang="it-IT" sz="2800" smtClean="0"/>
              <a:t>Under free trade, on the other hand, each country can bulk produce just a few brands for customers all over the world and, in this way, more brands of cars would be available to consumers everywhere at prices they can afford</a:t>
            </a:r>
          </a:p>
        </p:txBody>
      </p:sp>
    </p:spTree>
    <p:extLst>
      <p:ext uri="{BB962C8B-B14F-4D97-AF65-F5344CB8AC3E}">
        <p14:creationId xmlns:p14="http://schemas.microsoft.com/office/powerpoint/2010/main" val="3482731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dirty="0"/>
          </a:p>
        </p:txBody>
      </p:sp>
      <p:sp>
        <p:nvSpPr>
          <p:cNvPr id="5" name="Sottotitolo 4"/>
          <p:cNvSpPr>
            <a:spLocks noGrp="1"/>
          </p:cNvSpPr>
          <p:nvPr>
            <p:ph type="subTitle" idx="1"/>
          </p:nvPr>
        </p:nvSpPr>
        <p:spPr/>
        <p:txBody>
          <a:bodyPr/>
          <a:lstStyle/>
          <a:p>
            <a:endParaRPr lang="it-IT"/>
          </a:p>
        </p:txBody>
      </p:sp>
      <p:sp>
        <p:nvSpPr>
          <p:cNvPr id="6" name="Rettangolo 5"/>
          <p:cNvSpPr/>
          <p:nvPr/>
        </p:nvSpPr>
        <p:spPr>
          <a:xfrm>
            <a:off x="2641600" y="3378200"/>
            <a:ext cx="1752600" cy="1317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631950" y="3378200"/>
            <a:ext cx="1841500" cy="13176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8991600" y="3373437"/>
            <a:ext cx="1676400" cy="13652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6235700" y="3373437"/>
            <a:ext cx="1511300" cy="136526"/>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747000" y="3373437"/>
            <a:ext cx="1244600" cy="13652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4394200" y="3373437"/>
            <a:ext cx="1841500" cy="13652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067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Cambria" panose="02040503050406030204" pitchFamily="18" charset="0"/>
              </a:rPr>
              <a:t>Short </a:t>
            </a:r>
            <a:r>
              <a:rPr lang="it-IT" dirty="0" err="1">
                <a:latin typeface="Cambria" panose="02040503050406030204" pitchFamily="18" charset="0"/>
              </a:rPr>
              <a:t>summary</a:t>
            </a:r>
            <a:r>
              <a:rPr lang="it-IT" dirty="0">
                <a:latin typeface="Cambria" panose="02040503050406030204" pitchFamily="18" charset="0"/>
              </a:rPr>
              <a:t> of </a:t>
            </a:r>
            <a:r>
              <a:rPr lang="it-IT" dirty="0" err="1">
                <a:latin typeface="Cambria" panose="02040503050406030204" pitchFamily="18" charset="0"/>
              </a:rPr>
              <a:t>key</a:t>
            </a:r>
            <a:r>
              <a:rPr lang="it-IT" dirty="0">
                <a:latin typeface="Cambria" panose="02040503050406030204" pitchFamily="18" charset="0"/>
              </a:rPr>
              <a:t> </a:t>
            </a:r>
            <a:r>
              <a:rPr lang="it-IT" dirty="0" err="1">
                <a:latin typeface="Cambria" panose="02040503050406030204" pitchFamily="18" charset="0"/>
              </a:rPr>
              <a:t>concepts</a:t>
            </a:r>
            <a:endParaRPr lang="it-IT" dirty="0">
              <a:solidFill>
                <a:schemeClr val="accent6">
                  <a:lumMod val="75000"/>
                </a:schemeClr>
              </a:solidFill>
              <a:latin typeface="Cambria" panose="02040503050406030204" pitchFamily="18" charset="0"/>
            </a:endParaRPr>
          </a:p>
        </p:txBody>
      </p:sp>
      <p:sp>
        <p:nvSpPr>
          <p:cNvPr id="3" name="Segnaposto contenuto 2"/>
          <p:cNvSpPr>
            <a:spLocks noGrp="1"/>
          </p:cNvSpPr>
          <p:nvPr>
            <p:ph idx="1"/>
          </p:nvPr>
        </p:nvSpPr>
        <p:spPr/>
        <p:txBody>
          <a:bodyPr>
            <a:normAutofit/>
          </a:bodyPr>
          <a:lstStyle/>
          <a:p>
            <a:r>
              <a:rPr lang="it-IT" sz="2200" dirty="0" err="1">
                <a:latin typeface="Cambria" panose="02040503050406030204" pitchFamily="18" charset="0"/>
              </a:rPr>
              <a:t>Marginal</a:t>
            </a:r>
            <a:r>
              <a:rPr lang="it-IT" sz="2200" dirty="0">
                <a:latin typeface="Cambria" panose="02040503050406030204" pitchFamily="18" charset="0"/>
              </a:rPr>
              <a:t> Cost = </a:t>
            </a:r>
            <a:r>
              <a:rPr lang="it-IT" sz="2200" dirty="0" err="1">
                <a:latin typeface="Cambria" panose="02040503050406030204" pitchFamily="18" charset="0"/>
              </a:rPr>
              <a:t>Wage</a:t>
            </a:r>
            <a:r>
              <a:rPr lang="it-IT" sz="2200" dirty="0">
                <a:latin typeface="Cambria" panose="02040503050406030204" pitchFamily="18" charset="0"/>
              </a:rPr>
              <a:t> ⋅ Hours of </a:t>
            </a:r>
            <a:r>
              <a:rPr lang="it-IT" sz="2200" dirty="0" err="1">
                <a:latin typeface="Cambria" panose="02040503050406030204" pitchFamily="18" charset="0"/>
              </a:rPr>
              <a:t>Labor</a:t>
            </a:r>
            <a:endParaRPr lang="it-IT" sz="2200" dirty="0">
              <a:latin typeface="Cambria" panose="02040503050406030204" pitchFamily="18" charset="0"/>
            </a:endParaRPr>
          </a:p>
          <a:p>
            <a:endParaRPr lang="it-IT" sz="2200" dirty="0">
              <a:latin typeface="Cambria" panose="02040503050406030204" pitchFamily="18" charset="0"/>
            </a:endParaRPr>
          </a:p>
          <a:p>
            <a:r>
              <a:rPr lang="it-IT" sz="2200" dirty="0" err="1">
                <a:latin typeface="Cambria" panose="02040503050406030204" pitchFamily="18" charset="0"/>
              </a:rPr>
              <a:t>Marginal</a:t>
            </a:r>
            <a:r>
              <a:rPr lang="it-IT" sz="2200" dirty="0">
                <a:latin typeface="Cambria" panose="02040503050406030204" pitchFamily="18" charset="0"/>
              </a:rPr>
              <a:t> Cost = Price (In </a:t>
            </a:r>
            <a:r>
              <a:rPr lang="it-IT" sz="2200" dirty="0" err="1">
                <a:latin typeface="Cambria" panose="02040503050406030204" pitchFamily="18" charset="0"/>
              </a:rPr>
              <a:t>perfect</a:t>
            </a:r>
            <a:r>
              <a:rPr lang="it-IT" sz="2200" dirty="0">
                <a:latin typeface="Cambria" panose="02040503050406030204" pitchFamily="18" charset="0"/>
              </a:rPr>
              <a:t> </a:t>
            </a:r>
            <a:r>
              <a:rPr lang="it-IT" sz="2200" dirty="0" err="1">
                <a:latin typeface="Cambria" panose="02040503050406030204" pitchFamily="18" charset="0"/>
              </a:rPr>
              <a:t>competition</a:t>
            </a:r>
            <a:r>
              <a:rPr lang="it-IT" sz="2200" dirty="0">
                <a:latin typeface="Cambria" panose="02040503050406030204" pitchFamily="18" charset="0"/>
              </a:rPr>
              <a:t>)</a:t>
            </a:r>
          </a:p>
          <a:p>
            <a:endParaRPr lang="it-IT" sz="2200" dirty="0">
              <a:latin typeface="Cambria" panose="02040503050406030204" pitchFamily="18" charset="0"/>
            </a:endParaRPr>
          </a:p>
          <a:p>
            <a:r>
              <a:rPr lang="it-IT" sz="2200" dirty="0">
                <a:latin typeface="Cambria" panose="02040503050406030204" pitchFamily="18" charset="0"/>
              </a:rPr>
              <a:t>Relative </a:t>
            </a:r>
            <a:r>
              <a:rPr lang="it-IT" sz="2200" dirty="0" err="1">
                <a:latin typeface="Cambria" panose="02040503050406030204" pitchFamily="18" charset="0"/>
              </a:rPr>
              <a:t>price</a:t>
            </a:r>
            <a:r>
              <a:rPr lang="it-IT" sz="2200" dirty="0">
                <a:latin typeface="Cambria" panose="02040503050406030204" pitchFamily="18" charset="0"/>
              </a:rPr>
              <a:t> of </a:t>
            </a:r>
            <a:r>
              <a:rPr lang="it-IT" sz="2200" dirty="0" err="1">
                <a:latin typeface="Cambria" panose="02040503050406030204" pitchFamily="18" charset="0"/>
              </a:rPr>
              <a:t>good</a:t>
            </a:r>
            <a:r>
              <a:rPr lang="it-IT" sz="2200" dirty="0">
                <a:latin typeface="Cambria" panose="02040503050406030204" pitchFamily="18" charset="0"/>
              </a:rPr>
              <a:t> x: </a:t>
            </a:r>
            <a:r>
              <a:rPr lang="it-IT" sz="2200" dirty="0" err="1">
                <a:latin typeface="Cambria" panose="02040503050406030204" pitchFamily="18" charset="0"/>
              </a:rPr>
              <a:t>Px</a:t>
            </a:r>
            <a:r>
              <a:rPr lang="it-IT" sz="2200" dirty="0">
                <a:latin typeface="Cambria" panose="02040503050406030204" pitchFamily="18" charset="0"/>
              </a:rPr>
              <a:t>/</a:t>
            </a:r>
            <a:r>
              <a:rPr lang="it-IT" sz="2200" dirty="0" err="1">
                <a:latin typeface="Cambria" panose="02040503050406030204" pitchFamily="18" charset="0"/>
              </a:rPr>
              <a:t>Py</a:t>
            </a:r>
            <a:endParaRPr lang="it-IT" sz="2200" dirty="0">
              <a:latin typeface="Cambria" panose="02040503050406030204" pitchFamily="18" charset="0"/>
            </a:endParaRPr>
          </a:p>
          <a:p>
            <a:endParaRPr lang="it-IT" sz="2200" dirty="0">
              <a:latin typeface="Cambria" panose="02040503050406030204" pitchFamily="18" charset="0"/>
            </a:endParaRPr>
          </a:p>
          <a:p>
            <a:r>
              <a:rPr lang="en-US" sz="2200" dirty="0">
                <a:latin typeface="Cambria" panose="02040503050406030204" pitchFamily="18" charset="0"/>
              </a:rPr>
              <a:t>Wages are equal to </a:t>
            </a:r>
            <a:r>
              <a:rPr lang="en-US" sz="2200" dirty="0" err="1">
                <a:latin typeface="Cambria" panose="02040503050406030204" pitchFamily="18" charset="0"/>
              </a:rPr>
              <a:t>Px</a:t>
            </a:r>
            <a:r>
              <a:rPr lang="en-US" sz="2200" dirty="0">
                <a:latin typeface="Cambria" panose="02040503050406030204" pitchFamily="18" charset="0"/>
              </a:rPr>
              <a:t> </a:t>
            </a:r>
            <a:r>
              <a:rPr lang="it-IT" sz="2200" dirty="0">
                <a:latin typeface="Cambria" panose="02040503050406030204" pitchFamily="18" charset="0"/>
              </a:rPr>
              <a:t>⋅ </a:t>
            </a:r>
            <a:r>
              <a:rPr lang="it-IT" sz="2200" dirty="0" err="1">
                <a:latin typeface="Cambria" panose="02040503050406030204" pitchFamily="18" charset="0"/>
              </a:rPr>
              <a:t>MPLx</a:t>
            </a:r>
            <a:r>
              <a:rPr lang="it-IT" sz="2200" dirty="0">
                <a:latin typeface="Cambria" panose="02040503050406030204" pitchFamily="18" charset="0"/>
              </a:rPr>
              <a:t> = </a:t>
            </a:r>
            <a:r>
              <a:rPr lang="en-US" sz="2200" dirty="0" err="1">
                <a:latin typeface="Cambria" panose="02040503050406030204" pitchFamily="18" charset="0"/>
              </a:rPr>
              <a:t>Py</a:t>
            </a:r>
            <a:r>
              <a:rPr lang="en-US" sz="2200" dirty="0">
                <a:latin typeface="Cambria" panose="02040503050406030204" pitchFamily="18" charset="0"/>
              </a:rPr>
              <a:t> </a:t>
            </a:r>
            <a:r>
              <a:rPr lang="it-IT" sz="2200" dirty="0">
                <a:latin typeface="Cambria" panose="02040503050406030204" pitchFamily="18" charset="0"/>
              </a:rPr>
              <a:t>⋅ </a:t>
            </a:r>
            <a:r>
              <a:rPr lang="it-IT" sz="2200" dirty="0" err="1">
                <a:latin typeface="Cambria" panose="02040503050406030204" pitchFamily="18" charset="0"/>
              </a:rPr>
              <a:t>MPLy</a:t>
            </a:r>
            <a:r>
              <a:rPr lang="it-IT" sz="2200" dirty="0">
                <a:latin typeface="Cambria" panose="02040503050406030204" pitchFamily="18" charset="0"/>
              </a:rPr>
              <a:t>  </a:t>
            </a:r>
            <a:r>
              <a:rPr lang="it-IT" sz="2200" dirty="0" err="1">
                <a:latin typeface="Cambria" panose="02040503050406030204" pitchFamily="18" charset="0"/>
              </a:rPr>
              <a:t>then</a:t>
            </a:r>
            <a:r>
              <a:rPr lang="it-IT" sz="2200" dirty="0">
                <a:latin typeface="Cambria" panose="02040503050406030204" pitchFamily="18" charset="0"/>
              </a:rPr>
              <a:t>  </a:t>
            </a:r>
            <a:r>
              <a:rPr lang="en-US" sz="2200" dirty="0" err="1">
                <a:solidFill>
                  <a:schemeClr val="accent1"/>
                </a:solidFill>
                <a:latin typeface="Cambria" panose="02040503050406030204" pitchFamily="18" charset="0"/>
              </a:rPr>
              <a:t>Px</a:t>
            </a:r>
            <a:r>
              <a:rPr lang="en-US" sz="2200" dirty="0">
                <a:solidFill>
                  <a:schemeClr val="accent1"/>
                </a:solidFill>
                <a:latin typeface="Cambria" panose="02040503050406030204" pitchFamily="18" charset="0"/>
              </a:rPr>
              <a:t>/</a:t>
            </a:r>
            <a:r>
              <a:rPr lang="en-US" sz="2200" dirty="0" err="1">
                <a:solidFill>
                  <a:schemeClr val="accent1"/>
                </a:solidFill>
                <a:latin typeface="Cambria" panose="02040503050406030204" pitchFamily="18" charset="0"/>
              </a:rPr>
              <a:t>Py</a:t>
            </a:r>
            <a:r>
              <a:rPr lang="en-US" sz="2200" dirty="0">
                <a:solidFill>
                  <a:schemeClr val="accent1"/>
                </a:solidFill>
                <a:latin typeface="Cambria" panose="02040503050406030204" pitchFamily="18" charset="0"/>
              </a:rPr>
              <a:t> = </a:t>
            </a:r>
            <a:r>
              <a:rPr lang="en-US" sz="2200" dirty="0" err="1">
                <a:solidFill>
                  <a:schemeClr val="accent1"/>
                </a:solidFill>
                <a:latin typeface="Cambria" panose="02040503050406030204" pitchFamily="18" charset="0"/>
              </a:rPr>
              <a:t>MPLy</a:t>
            </a:r>
            <a:r>
              <a:rPr lang="en-US" sz="2200" dirty="0">
                <a:solidFill>
                  <a:schemeClr val="accent1"/>
                </a:solidFill>
                <a:latin typeface="Cambria" panose="02040503050406030204" pitchFamily="18" charset="0"/>
              </a:rPr>
              <a:t>/</a:t>
            </a:r>
            <a:r>
              <a:rPr lang="en-US" sz="2200" dirty="0" err="1">
                <a:solidFill>
                  <a:schemeClr val="accent1"/>
                </a:solidFill>
                <a:latin typeface="Cambria" panose="02040503050406030204" pitchFamily="18" charset="0"/>
              </a:rPr>
              <a:t>MPLx</a:t>
            </a:r>
            <a:endParaRPr lang="en-US" sz="2200" dirty="0">
              <a:solidFill>
                <a:schemeClr val="accent1"/>
              </a:solidFill>
              <a:latin typeface="Cambria" panose="02040503050406030204" pitchFamily="18" charset="0"/>
            </a:endParaRPr>
          </a:p>
          <a:p>
            <a:endParaRPr lang="en-US" sz="2200" dirty="0">
              <a:solidFill>
                <a:schemeClr val="accent1"/>
              </a:solidFill>
              <a:latin typeface="Cambria" panose="02040503050406030204" pitchFamily="18" charset="0"/>
            </a:endParaRPr>
          </a:p>
          <a:p>
            <a:r>
              <a:rPr lang="en-US" sz="2200" dirty="0">
                <a:latin typeface="Cambria" panose="02040503050406030204" pitchFamily="18" charset="0"/>
              </a:rPr>
              <a:t>Where</a:t>
            </a:r>
            <a:r>
              <a:rPr lang="it-IT" sz="2200" dirty="0">
                <a:latin typeface="Cambria" panose="02040503050406030204" pitchFamily="18" charset="0"/>
              </a:rPr>
              <a:t> </a:t>
            </a:r>
            <a:r>
              <a:rPr lang="it-IT" sz="2200" dirty="0" err="1">
                <a:latin typeface="Cambria" panose="02040503050406030204" pitchFamily="18" charset="0"/>
              </a:rPr>
              <a:t>MPLy</a:t>
            </a:r>
            <a:r>
              <a:rPr lang="it-IT" sz="2200" dirty="0">
                <a:latin typeface="Cambria" panose="02040503050406030204" pitchFamily="18" charset="0"/>
              </a:rPr>
              <a:t> /</a:t>
            </a:r>
            <a:r>
              <a:rPr lang="it-IT" sz="2200" dirty="0" err="1">
                <a:latin typeface="Cambria" panose="02040503050406030204" pitchFamily="18" charset="0"/>
              </a:rPr>
              <a:t>MPLx</a:t>
            </a:r>
            <a:r>
              <a:rPr lang="it-IT" sz="2200" dirty="0">
                <a:latin typeface="Cambria" panose="02040503050406030204" pitchFamily="18" charset="0"/>
              </a:rPr>
              <a:t> </a:t>
            </a:r>
            <a:r>
              <a:rPr lang="it-IT" sz="2200" dirty="0" err="1">
                <a:latin typeface="Cambria" panose="02040503050406030204" pitchFamily="18" charset="0"/>
              </a:rPr>
              <a:t>is</a:t>
            </a:r>
            <a:r>
              <a:rPr lang="it-IT" sz="2200" dirty="0">
                <a:latin typeface="Cambria" panose="02040503050406030204" pitchFamily="18" charset="0"/>
              </a:rPr>
              <a:t> the </a:t>
            </a:r>
            <a:r>
              <a:rPr lang="it-IT" sz="2200" dirty="0" err="1">
                <a:latin typeface="Cambria" panose="02040503050406030204" pitchFamily="18" charset="0"/>
              </a:rPr>
              <a:t>opportunity</a:t>
            </a:r>
            <a:r>
              <a:rPr lang="it-IT" sz="2200" dirty="0">
                <a:latin typeface="Cambria" panose="02040503050406030204" pitchFamily="18" charset="0"/>
              </a:rPr>
              <a:t> cost of </a:t>
            </a:r>
            <a:r>
              <a:rPr lang="it-IT" sz="2200" dirty="0" err="1">
                <a:latin typeface="Cambria" panose="02040503050406030204" pitchFamily="18" charset="0"/>
              </a:rPr>
              <a:t>good</a:t>
            </a:r>
            <a:r>
              <a:rPr lang="it-IT" sz="2200" dirty="0">
                <a:latin typeface="Cambria" panose="02040503050406030204" pitchFamily="18" charset="0"/>
              </a:rPr>
              <a:t> x</a:t>
            </a:r>
          </a:p>
          <a:p>
            <a:endParaRPr lang="it-IT" dirty="0"/>
          </a:p>
        </p:txBody>
      </p:sp>
    </p:spTree>
    <p:extLst>
      <p:ext uri="{BB962C8B-B14F-4D97-AF65-F5344CB8AC3E}">
        <p14:creationId xmlns:p14="http://schemas.microsoft.com/office/powerpoint/2010/main" val="1373981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accent4"/>
                </a:solidFill>
                <a:latin typeface="Cambria" panose="02040503050406030204" pitchFamily="18" charset="0"/>
              </a:rPr>
              <a:t>exercise</a:t>
            </a:r>
            <a:r>
              <a:rPr lang="it-IT" dirty="0" smtClean="0">
                <a:solidFill>
                  <a:schemeClr val="accent4"/>
                </a:solidFill>
                <a:latin typeface="Cambria" panose="02040503050406030204" pitchFamily="18" charset="0"/>
              </a:rPr>
              <a:t>: </a:t>
            </a:r>
            <a:r>
              <a:rPr lang="en-US" dirty="0" smtClean="0"/>
              <a:t>Which </a:t>
            </a:r>
            <a:r>
              <a:rPr lang="en-US" dirty="0"/>
              <a:t>country has comparative advantage in wine? In cheese</a:t>
            </a:r>
            <a:r>
              <a:rPr lang="en-US" dirty="0" smtClean="0"/>
              <a:t>?</a:t>
            </a:r>
            <a:endParaRPr lang="it-IT" dirty="0">
              <a:solidFill>
                <a:schemeClr val="accent4"/>
              </a:solidFill>
              <a:latin typeface="Cambria" panose="02040503050406030204" pitchFamily="18" charset="0"/>
            </a:endParaRPr>
          </a:p>
        </p:txBody>
      </p:sp>
      <p:sp>
        <p:nvSpPr>
          <p:cNvPr id="3" name="Segnaposto contenuto 2"/>
          <p:cNvSpPr>
            <a:spLocks noGrp="1"/>
          </p:cNvSpPr>
          <p:nvPr>
            <p:ph idx="1"/>
          </p:nvPr>
        </p:nvSpPr>
        <p:spPr>
          <a:xfrm>
            <a:off x="838200" y="1825624"/>
            <a:ext cx="10515600" cy="4866723"/>
          </a:xfrm>
        </p:spPr>
        <p:txBody>
          <a:bodyPr>
            <a:normAutofit/>
          </a:bodyPr>
          <a:lstStyle/>
          <a:p>
            <a:endParaRPr lang="en-US" dirty="0"/>
          </a:p>
          <a:p>
            <a:endParaRPr lang="en-US" dirty="0"/>
          </a:p>
          <a:p>
            <a:endParaRPr lang="en-US" dirty="0"/>
          </a:p>
          <a:p>
            <a:endParaRPr lang="en-US" dirty="0"/>
          </a:p>
          <a:p>
            <a:endParaRPr lang="en-US" dirty="0"/>
          </a:p>
          <a:p>
            <a:endParaRPr lang="en-US" dirty="0"/>
          </a:p>
          <a:p>
            <a:pPr algn="just"/>
            <a:r>
              <a:rPr lang="en-US" dirty="0">
                <a:solidFill>
                  <a:schemeClr val="accent1"/>
                </a:solidFill>
                <a:latin typeface="Cambria" panose="02040503050406030204" pitchFamily="18" charset="0"/>
              </a:rPr>
              <a:t>Comparative advantage means lower opportunity costs. Therefore, wonderland has comparative advantage in producing wine and ROW has comparative advantage in producing cheese.  </a:t>
            </a:r>
            <a:endParaRPr lang="it-IT" dirty="0">
              <a:solidFill>
                <a:schemeClr val="accent1"/>
              </a:solidFill>
              <a:latin typeface="Cambria" panose="02040503050406030204" pitchFamily="18" charset="0"/>
            </a:endParaRPr>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894985678"/>
              </p:ext>
            </p:extLst>
          </p:nvPr>
        </p:nvGraphicFramePr>
        <p:xfrm>
          <a:off x="838200" y="1825624"/>
          <a:ext cx="9999870" cy="2735786"/>
        </p:xfrm>
        <a:graphic>
          <a:graphicData uri="http://schemas.openxmlformats.org/drawingml/2006/table">
            <a:tbl>
              <a:tblPr firstRow="1" firstCol="1" bandRow="1" bandCol="1">
                <a:tableStyleId>{5C22544A-7EE6-4342-B048-85BDC9FD1C3A}</a:tableStyleId>
              </a:tblPr>
              <a:tblGrid>
                <a:gridCol w="2519861">
                  <a:extLst>
                    <a:ext uri="{9D8B030D-6E8A-4147-A177-3AD203B41FA5}">
                      <a16:colId xmlns:a16="http://schemas.microsoft.com/office/drawing/2014/main" xmlns="" val="3087844474"/>
                    </a:ext>
                  </a:extLst>
                </a:gridCol>
                <a:gridCol w="3828370">
                  <a:extLst>
                    <a:ext uri="{9D8B030D-6E8A-4147-A177-3AD203B41FA5}">
                      <a16:colId xmlns:a16="http://schemas.microsoft.com/office/drawing/2014/main" xmlns="" val="1201001362"/>
                    </a:ext>
                  </a:extLst>
                </a:gridCol>
                <a:gridCol w="3651639">
                  <a:extLst>
                    <a:ext uri="{9D8B030D-6E8A-4147-A177-3AD203B41FA5}">
                      <a16:colId xmlns:a16="http://schemas.microsoft.com/office/drawing/2014/main" xmlns="" val="1492027179"/>
                    </a:ext>
                  </a:extLst>
                </a:gridCol>
              </a:tblGrid>
              <a:tr h="541226">
                <a:tc>
                  <a:txBody>
                    <a:bodyPr/>
                    <a:lstStyle/>
                    <a:p>
                      <a:pPr>
                        <a:spcAft>
                          <a:spcPts val="0"/>
                        </a:spcAft>
                      </a:pPr>
                      <a:r>
                        <a:rPr lang="en-US" sz="2000" dirty="0">
                          <a:effectLst/>
                        </a:rPr>
                        <a:t> </a:t>
                      </a:r>
                      <a:endParaRPr lang="it-IT"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latin typeface="Cambria" panose="02040503050406030204" pitchFamily="18" charset="0"/>
                        </a:rPr>
                        <a:t>Labor Hours per Bottle of Wine</a:t>
                      </a:r>
                      <a:endParaRPr lang="it-IT" sz="1600" dirty="0">
                        <a:effectLst/>
                        <a:latin typeface="Cambria" panose="02040503050406030204" pitchFamily="18" charset="0"/>
                        <a:ea typeface="Times New Roman" panose="02020603050405020304" pitchFamily="18" charset="0"/>
                      </a:endParaRPr>
                    </a:p>
                  </a:txBody>
                  <a:tcPr marL="68580" marR="68580" marT="0" marB="0"/>
                </a:tc>
                <a:tc>
                  <a:txBody>
                    <a:bodyPr/>
                    <a:lstStyle/>
                    <a:p>
                      <a:pPr>
                        <a:spcAft>
                          <a:spcPts val="0"/>
                        </a:spcAft>
                      </a:pPr>
                      <a:r>
                        <a:rPr lang="en-US" sz="1600">
                          <a:effectLst/>
                          <a:latin typeface="Cambria" panose="02040503050406030204" pitchFamily="18" charset="0"/>
                        </a:rPr>
                        <a:t>Labor Hours per Pound of Cheese</a:t>
                      </a:r>
                      <a:endParaRPr lang="it-IT" sz="160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88484383"/>
                  </a:ext>
                </a:extLst>
              </a:tr>
              <a:tr h="1052396">
                <a:tc>
                  <a:txBody>
                    <a:bodyPr/>
                    <a:lstStyle/>
                    <a:p>
                      <a:pPr>
                        <a:spcAft>
                          <a:spcPts val="0"/>
                        </a:spcAft>
                      </a:pPr>
                      <a:r>
                        <a:rPr lang="en-US" sz="1600">
                          <a:effectLst/>
                          <a:latin typeface="Cambria" panose="02040503050406030204" pitchFamily="18" charset="0"/>
                        </a:rPr>
                        <a:t>Wonderland </a:t>
                      </a:r>
                      <a:endParaRPr lang="it-IT" sz="160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Cambria" panose="02040503050406030204" pitchFamily="18" charset="0"/>
                        </a:rPr>
                        <a:t>2</a:t>
                      </a:r>
                    </a:p>
                    <a:p>
                      <a:pPr algn="ctr">
                        <a:spcAft>
                          <a:spcPts val="0"/>
                        </a:spcAft>
                      </a:pPr>
                      <a:endParaRPr lang="en-US" sz="1600" dirty="0">
                        <a:effectLst/>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Cambria" panose="02040503050406030204" pitchFamily="18" charset="0"/>
                        </a:rPr>
                        <a:t>(</a:t>
                      </a:r>
                      <a:r>
                        <a:rPr lang="it-IT" sz="1600" dirty="0" err="1">
                          <a:latin typeface="Cambria" panose="02040503050406030204" pitchFamily="18" charset="0"/>
                        </a:rPr>
                        <a:t>Because</a:t>
                      </a:r>
                      <a:r>
                        <a:rPr lang="it-IT" sz="1600" dirty="0">
                          <a:latin typeface="Cambria" panose="02040503050406030204" pitchFamily="18" charset="0"/>
                        </a:rPr>
                        <a:t> </a:t>
                      </a:r>
                      <a:r>
                        <a:rPr lang="it-IT" sz="1600" dirty="0" err="1">
                          <a:latin typeface="Cambria" panose="02040503050406030204" pitchFamily="18" charset="0"/>
                        </a:rPr>
                        <a:t>Pw</a:t>
                      </a:r>
                      <a:r>
                        <a:rPr lang="it-IT" sz="1600" dirty="0">
                          <a:latin typeface="Cambria" panose="02040503050406030204" pitchFamily="18" charset="0"/>
                        </a:rPr>
                        <a:t>/Pc= 10/5= 2)</a:t>
                      </a:r>
                      <a:r>
                        <a:rPr lang="it-IT" sz="1600" dirty="0">
                          <a:effectLst/>
                          <a:latin typeface="Cambria" panose="02040503050406030204" pitchFamily="18" charset="0"/>
                          <a:ea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effectLst/>
                          <a:latin typeface="Cambria" panose="02040503050406030204" pitchFamily="18" charset="0"/>
                          <a:ea typeface="Times New Roman" panose="02020603050405020304" pitchFamily="18" charset="0"/>
                        </a:rPr>
                        <a:t>2 </a:t>
                      </a:r>
                      <a:r>
                        <a:rPr lang="it-IT" sz="1600" dirty="0" err="1">
                          <a:effectLst/>
                          <a:latin typeface="Cambria" panose="02040503050406030204" pitchFamily="18" charset="0"/>
                          <a:ea typeface="Times New Roman" panose="02020603050405020304" pitchFamily="18" charset="0"/>
                        </a:rPr>
                        <a:t>pounds</a:t>
                      </a:r>
                      <a:r>
                        <a:rPr lang="it-IT" sz="1600" baseline="0" dirty="0">
                          <a:effectLst/>
                          <a:latin typeface="Cambria" panose="02040503050406030204" pitchFamily="18" charset="0"/>
                          <a:ea typeface="Times New Roman" panose="02020603050405020304" pitchFamily="18" charset="0"/>
                        </a:rPr>
                        <a:t> of </a:t>
                      </a:r>
                      <a:r>
                        <a:rPr lang="it-IT" sz="1600" baseline="0" dirty="0" err="1">
                          <a:effectLst/>
                          <a:latin typeface="Cambria" panose="02040503050406030204" pitchFamily="18" charset="0"/>
                          <a:ea typeface="Times New Roman" panose="02020603050405020304" pitchFamily="18" charset="0"/>
                        </a:rPr>
                        <a:t>cheese</a:t>
                      </a:r>
                      <a:r>
                        <a:rPr lang="it-IT" sz="1600" baseline="0" dirty="0">
                          <a:effectLst/>
                          <a:latin typeface="Cambria" panose="02040503050406030204" pitchFamily="18" charset="0"/>
                          <a:ea typeface="Times New Roman" panose="02020603050405020304" pitchFamily="18" charset="0"/>
                        </a:rPr>
                        <a:t> per 1 </a:t>
                      </a:r>
                      <a:r>
                        <a:rPr lang="it-IT" sz="1600" baseline="0" dirty="0" err="1">
                          <a:effectLst/>
                          <a:latin typeface="Cambria" panose="02040503050406030204" pitchFamily="18" charset="0"/>
                          <a:ea typeface="Times New Roman" panose="02020603050405020304" pitchFamily="18" charset="0"/>
                        </a:rPr>
                        <a:t>bottle</a:t>
                      </a:r>
                      <a:r>
                        <a:rPr lang="it-IT" sz="1600" baseline="0" dirty="0">
                          <a:effectLst/>
                          <a:latin typeface="Cambria" panose="02040503050406030204" pitchFamily="18" charset="0"/>
                          <a:ea typeface="Times New Roman" panose="02020603050405020304" pitchFamily="18" charset="0"/>
                        </a:rPr>
                        <a:t> of </a:t>
                      </a:r>
                      <a:r>
                        <a:rPr lang="it-IT" sz="1600" baseline="0" dirty="0" err="1">
                          <a:effectLst/>
                          <a:latin typeface="Cambria" panose="02040503050406030204" pitchFamily="18" charset="0"/>
                          <a:ea typeface="Times New Roman" panose="02020603050405020304" pitchFamily="18" charset="0"/>
                        </a:rPr>
                        <a:t>wine</a:t>
                      </a:r>
                      <a:endParaRPr lang="it-IT" sz="1600" dirty="0">
                        <a:effectLst/>
                        <a:latin typeface="Cambria" panose="020405030504060302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600" dirty="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latin typeface="Cambria" panose="02040503050406030204" pitchFamily="18" charset="0"/>
                        </a:rPr>
                        <a:t>1/2</a:t>
                      </a:r>
                    </a:p>
                    <a:p>
                      <a:pPr algn="ctr">
                        <a:spcAft>
                          <a:spcPts val="0"/>
                        </a:spcAft>
                      </a:pPr>
                      <a:endParaRPr lang="en-US" sz="1600" dirty="0">
                        <a:effectLst/>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latin typeface="Cambria" panose="02040503050406030204" pitchFamily="18" charset="0"/>
                          <a:ea typeface="+mn-ea"/>
                          <a:cs typeface="+mn-cs"/>
                        </a:rPr>
                        <a:t>(</a:t>
                      </a:r>
                      <a:r>
                        <a:rPr lang="it-IT" sz="1600" kern="1200" dirty="0" err="1">
                          <a:solidFill>
                            <a:schemeClr val="dk1"/>
                          </a:solidFill>
                          <a:latin typeface="Cambria" panose="02040503050406030204" pitchFamily="18" charset="0"/>
                          <a:ea typeface="+mn-ea"/>
                          <a:cs typeface="+mn-cs"/>
                        </a:rPr>
                        <a:t>Because</a:t>
                      </a:r>
                      <a:r>
                        <a:rPr lang="it-IT" sz="1600" kern="1200" dirty="0">
                          <a:solidFill>
                            <a:schemeClr val="dk1"/>
                          </a:solidFill>
                          <a:latin typeface="Cambria" panose="02040503050406030204" pitchFamily="18" charset="0"/>
                          <a:ea typeface="+mn-ea"/>
                          <a:cs typeface="+mn-cs"/>
                        </a:rPr>
                        <a:t> Pc/</a:t>
                      </a:r>
                      <a:r>
                        <a:rPr lang="it-IT" sz="1600" kern="1200" dirty="0" err="1">
                          <a:solidFill>
                            <a:schemeClr val="dk1"/>
                          </a:solidFill>
                          <a:latin typeface="Cambria" panose="02040503050406030204" pitchFamily="18" charset="0"/>
                          <a:ea typeface="+mn-ea"/>
                          <a:cs typeface="+mn-cs"/>
                        </a:rPr>
                        <a:t>Pw</a:t>
                      </a:r>
                      <a:r>
                        <a:rPr lang="it-IT" sz="1600" kern="1200" dirty="0">
                          <a:solidFill>
                            <a:schemeClr val="dk1"/>
                          </a:solidFill>
                          <a:latin typeface="Cambria" panose="02040503050406030204" pitchFamily="18" charset="0"/>
                          <a:ea typeface="+mn-ea"/>
                          <a:cs typeface="+mn-cs"/>
                        </a:rPr>
                        <a:t>= 5/10= 1/2)</a:t>
                      </a:r>
                      <a:endParaRPr lang="it-IT" sz="16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4103198"/>
                  </a:ext>
                </a:extLst>
              </a:tr>
              <a:tr h="887296">
                <a:tc>
                  <a:txBody>
                    <a:bodyPr/>
                    <a:lstStyle/>
                    <a:p>
                      <a:pPr>
                        <a:spcAft>
                          <a:spcPts val="0"/>
                        </a:spcAft>
                      </a:pPr>
                      <a:r>
                        <a:rPr lang="en-US" sz="1600" dirty="0">
                          <a:effectLst/>
                          <a:latin typeface="Cambria" panose="02040503050406030204" pitchFamily="18" charset="0"/>
                        </a:rPr>
                        <a:t>Rest of the World</a:t>
                      </a:r>
                      <a:endParaRPr lang="it-IT" sz="1600" dirty="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1600" b="0" dirty="0">
                          <a:effectLst/>
                          <a:latin typeface="Cambria" panose="02040503050406030204" pitchFamily="18" charset="0"/>
                        </a:rPr>
                        <a:t>3</a:t>
                      </a:r>
                    </a:p>
                    <a:p>
                      <a:pPr algn="ctr">
                        <a:spcAft>
                          <a:spcPts val="0"/>
                        </a:spcAft>
                      </a:pPr>
                      <a:endParaRPr lang="en-US" sz="1600" b="0" dirty="0">
                        <a:effectLst/>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latin typeface="Cambria" panose="02040503050406030204" pitchFamily="18" charset="0"/>
                          <a:ea typeface="+mn-ea"/>
                          <a:cs typeface="+mn-cs"/>
                        </a:rPr>
                        <a:t>(</a:t>
                      </a:r>
                      <a:r>
                        <a:rPr lang="it-IT" sz="1600" kern="1200" dirty="0" err="1">
                          <a:solidFill>
                            <a:schemeClr val="dk1"/>
                          </a:solidFill>
                          <a:latin typeface="Cambria" panose="02040503050406030204" pitchFamily="18" charset="0"/>
                          <a:ea typeface="+mn-ea"/>
                          <a:cs typeface="+mn-cs"/>
                        </a:rPr>
                        <a:t>Because</a:t>
                      </a:r>
                      <a:r>
                        <a:rPr lang="it-IT" sz="1600" kern="1200" dirty="0">
                          <a:solidFill>
                            <a:schemeClr val="dk1"/>
                          </a:solidFill>
                          <a:latin typeface="Cambria" panose="02040503050406030204" pitchFamily="18" charset="0"/>
                          <a:ea typeface="+mn-ea"/>
                          <a:cs typeface="+mn-cs"/>
                        </a:rPr>
                        <a:t> </a:t>
                      </a:r>
                      <a:r>
                        <a:rPr lang="it-IT" sz="1600" kern="1200" dirty="0" err="1">
                          <a:solidFill>
                            <a:schemeClr val="dk1"/>
                          </a:solidFill>
                          <a:latin typeface="Cambria" panose="02040503050406030204" pitchFamily="18" charset="0"/>
                          <a:ea typeface="+mn-ea"/>
                          <a:cs typeface="+mn-cs"/>
                        </a:rPr>
                        <a:t>Pw</a:t>
                      </a:r>
                      <a:r>
                        <a:rPr lang="it-IT" sz="1600" kern="1200" dirty="0">
                          <a:solidFill>
                            <a:schemeClr val="dk1"/>
                          </a:solidFill>
                          <a:latin typeface="Cambria" panose="02040503050406030204" pitchFamily="18" charset="0"/>
                          <a:ea typeface="+mn-ea"/>
                          <a:cs typeface="+mn-cs"/>
                        </a:rPr>
                        <a:t>/Pc= 6/2= 3)</a:t>
                      </a:r>
                      <a:endParaRPr lang="it-IT" sz="1600" b="0" dirty="0">
                        <a:effectLst/>
                        <a:latin typeface="Cambria" panose="020405030504060302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Cambria" panose="02040503050406030204" pitchFamily="18" charset="0"/>
                        </a:rPr>
                        <a:t>1/3</a:t>
                      </a:r>
                    </a:p>
                    <a:p>
                      <a:pPr algn="ctr">
                        <a:spcAft>
                          <a:spcPts val="0"/>
                        </a:spcAft>
                      </a:pPr>
                      <a:endParaRPr lang="en-US" sz="1600" b="0" dirty="0">
                        <a:effectLst/>
                        <a:latin typeface="Cambria" panose="020405030504060302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latin typeface="Cambria" panose="02040503050406030204" pitchFamily="18" charset="0"/>
                          <a:ea typeface="+mn-ea"/>
                          <a:cs typeface="+mn-cs"/>
                        </a:rPr>
                        <a:t>(</a:t>
                      </a:r>
                      <a:r>
                        <a:rPr lang="it-IT" sz="1600" kern="1200" dirty="0" err="1">
                          <a:solidFill>
                            <a:schemeClr val="dk1"/>
                          </a:solidFill>
                          <a:latin typeface="Cambria" panose="02040503050406030204" pitchFamily="18" charset="0"/>
                          <a:ea typeface="+mn-ea"/>
                          <a:cs typeface="+mn-cs"/>
                        </a:rPr>
                        <a:t>Because</a:t>
                      </a:r>
                      <a:r>
                        <a:rPr lang="it-IT" sz="1600" kern="1200" dirty="0">
                          <a:solidFill>
                            <a:schemeClr val="dk1"/>
                          </a:solidFill>
                          <a:latin typeface="Cambria" panose="02040503050406030204" pitchFamily="18" charset="0"/>
                          <a:ea typeface="+mn-ea"/>
                          <a:cs typeface="+mn-cs"/>
                        </a:rPr>
                        <a:t> Pc/</a:t>
                      </a:r>
                      <a:r>
                        <a:rPr lang="it-IT" sz="1600" kern="1200" dirty="0" err="1">
                          <a:solidFill>
                            <a:schemeClr val="dk1"/>
                          </a:solidFill>
                          <a:latin typeface="Cambria" panose="02040503050406030204" pitchFamily="18" charset="0"/>
                          <a:ea typeface="+mn-ea"/>
                          <a:cs typeface="+mn-cs"/>
                        </a:rPr>
                        <a:t>Pw</a:t>
                      </a:r>
                      <a:r>
                        <a:rPr lang="it-IT" sz="1600" kern="1200" dirty="0">
                          <a:solidFill>
                            <a:schemeClr val="dk1"/>
                          </a:solidFill>
                          <a:latin typeface="Cambria" panose="02040503050406030204" pitchFamily="18" charset="0"/>
                          <a:ea typeface="+mn-ea"/>
                          <a:cs typeface="+mn-cs"/>
                        </a:rPr>
                        <a:t>= 2/6= 1/3)</a:t>
                      </a:r>
                    </a:p>
                    <a:p>
                      <a:pPr algn="ctr">
                        <a:spcAft>
                          <a:spcPts val="0"/>
                        </a:spcAft>
                      </a:pPr>
                      <a:endParaRPr lang="it-IT" sz="1600" b="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019766402"/>
                  </a:ext>
                </a:extLst>
              </a:tr>
            </a:tbl>
          </a:graphicData>
        </a:graphic>
      </p:graphicFrame>
    </p:spTree>
    <p:extLst>
      <p:ext uri="{BB962C8B-B14F-4D97-AF65-F5344CB8AC3E}">
        <p14:creationId xmlns:p14="http://schemas.microsoft.com/office/powerpoint/2010/main" val="19490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4773</TotalTime>
  <Words>6684</Words>
  <Application>Microsoft Office PowerPoint</Application>
  <PresentationFormat>Widescreen</PresentationFormat>
  <Paragraphs>925</Paragraphs>
  <Slides>79</Slides>
  <Notes>35</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79</vt:i4>
      </vt:variant>
    </vt:vector>
  </HeadingPairs>
  <TitlesOfParts>
    <vt:vector size="92" baseType="lpstr">
      <vt:lpstr>SimSun</vt:lpstr>
      <vt:lpstr>Arial</vt:lpstr>
      <vt:lpstr>Calibri</vt:lpstr>
      <vt:lpstr>Calibri Light</vt:lpstr>
      <vt:lpstr>Cambria</vt:lpstr>
      <vt:lpstr>Cambria Math</vt:lpstr>
      <vt:lpstr>Lucida Sans</vt:lpstr>
      <vt:lpstr>Symbol</vt:lpstr>
      <vt:lpstr>Tahoma</vt:lpstr>
      <vt:lpstr>Times</vt:lpstr>
      <vt:lpstr>Times New Roman</vt:lpstr>
      <vt:lpstr>Verdana</vt:lpstr>
      <vt:lpstr>Tema di Office</vt:lpstr>
      <vt:lpstr>Economics and Development International trade </vt:lpstr>
      <vt:lpstr>Presentazione standard di PowerPoint</vt:lpstr>
      <vt:lpstr>Presentazione standard di PowerPoint</vt:lpstr>
      <vt:lpstr>Outline</vt:lpstr>
      <vt:lpstr>Part 1, Definition</vt:lpstr>
      <vt:lpstr>Short summary of key concepts</vt:lpstr>
      <vt:lpstr>exercise</vt:lpstr>
      <vt:lpstr>Short summary of key concepts</vt:lpstr>
      <vt:lpstr>exercise: Which country has comparative advantage in wine? In cheese?</vt:lpstr>
      <vt:lpstr>exercise:</vt:lpstr>
      <vt:lpstr>exercise:</vt:lpstr>
      <vt:lpstr>exercise:</vt:lpstr>
      <vt:lpstr>exercise:</vt:lpstr>
      <vt:lpstr>exercise:</vt:lpstr>
      <vt:lpstr>exercise:</vt:lpstr>
      <vt:lpstr>Back to exercise:</vt:lpstr>
      <vt:lpstr>Back to exercise:</vt:lpstr>
      <vt:lpstr>exercise:</vt:lpstr>
      <vt:lpstr>Excercise:</vt:lpstr>
      <vt:lpstr>Excercise:</vt:lpstr>
      <vt:lpstr>exercise 2: </vt:lpstr>
      <vt:lpstr>exercise 2 :</vt:lpstr>
      <vt:lpstr>exercise 2 :</vt:lpstr>
      <vt:lpstr>exercise 2 :</vt:lpstr>
      <vt:lpstr>exercise 2 :</vt:lpstr>
      <vt:lpstr>exercise 2 :</vt:lpstr>
      <vt:lpstr>exercise 2 :</vt:lpstr>
      <vt:lpstr>exercise 2 :</vt:lpstr>
      <vt:lpstr>exercise 2 :</vt:lpstr>
      <vt:lpstr>exercise 2 :</vt:lpstr>
      <vt:lpstr>exercise 3</vt:lpstr>
      <vt:lpstr>exercise 3:</vt:lpstr>
      <vt:lpstr>exercise 3:</vt:lpstr>
      <vt:lpstr>exercise 3:</vt:lpstr>
      <vt:lpstr>exercise 3:</vt:lpstr>
      <vt:lpstr>exercise 3:</vt:lpstr>
      <vt:lpstr>exercise 3:</vt:lpstr>
      <vt:lpstr>exercise 3:</vt:lpstr>
      <vt:lpstr>exercise 3</vt:lpstr>
      <vt:lpstr>exercise 3:</vt:lpstr>
      <vt:lpstr>exercise 3:</vt:lpstr>
      <vt:lpstr>exercise 3:</vt:lpstr>
      <vt:lpstr>exercise 3:</vt:lpstr>
      <vt:lpstr>exercise 3:</vt:lpstr>
      <vt:lpstr>Extending the Heckscher-Ohlin Model</vt:lpstr>
      <vt:lpstr>Extending the H-O Model</vt:lpstr>
      <vt:lpstr>Extending the H-O Model</vt:lpstr>
      <vt:lpstr>Extending the Heckscher-Ohlin Model</vt:lpstr>
      <vt:lpstr>Extending the Heckscher-Ohlin Model</vt:lpstr>
      <vt:lpstr>Extending the H-O Model</vt:lpstr>
      <vt:lpstr>Extending the H-O Model</vt:lpstr>
      <vt:lpstr>Extending the H-O Model</vt:lpstr>
      <vt:lpstr>Extending the H-O Model</vt:lpstr>
      <vt:lpstr>Extending the H-O Model</vt:lpstr>
      <vt:lpstr>Extending the H-O Model</vt:lpstr>
      <vt:lpstr>Extending the H-O Model</vt:lpstr>
      <vt:lpstr>Extending the H-O Model</vt:lpstr>
      <vt:lpstr>Extending the H-O Model</vt:lpstr>
      <vt:lpstr>Extending the Heckscher-Ohlin Model</vt:lpstr>
      <vt:lpstr>From H-O to new trade theory</vt:lpstr>
      <vt:lpstr>But….trade facts in search of better theory</vt:lpstr>
      <vt:lpstr>Increasing returns to scale</vt:lpstr>
      <vt:lpstr>Fig. Average Versus Marginal Cost</vt:lpstr>
      <vt:lpstr>Increasing returns to scale cannot coexist with perfect competition</vt:lpstr>
      <vt:lpstr>Monopolistic Competition</vt:lpstr>
      <vt:lpstr>Monopolistic Competition</vt:lpstr>
      <vt:lpstr>Typical firm’s production and pricing</vt:lpstr>
      <vt:lpstr>Typical firm’s production and pricing</vt:lpstr>
      <vt:lpstr>Typical firm’s production and pricing—autarky</vt:lpstr>
      <vt:lpstr>Free trade</vt:lpstr>
      <vt:lpstr>Typical firm’s production and pricing—free trade</vt:lpstr>
      <vt:lpstr>Free trade increases market size—assumption</vt:lpstr>
      <vt:lpstr>Typical firm’s production and pricing—free trade</vt:lpstr>
      <vt:lpstr>Typical firm’s production and pricing—free trade</vt:lpstr>
      <vt:lpstr>Typical firm’s production and pricing—free trade</vt:lpstr>
      <vt:lpstr>Typical firm’s production and pricing—free trade</vt:lpstr>
      <vt:lpstr>Trade Leads to Specialization</vt:lpstr>
      <vt:lpstr>Trade = Greater Variety</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CristinaC</dc:creator>
  <cp:lastModifiedBy>GiorgiaG</cp:lastModifiedBy>
  <cp:revision>98</cp:revision>
  <cp:lastPrinted>2019-10-28T07:57:18Z</cp:lastPrinted>
  <dcterms:created xsi:type="dcterms:W3CDTF">2016-10-23T11:38:06Z</dcterms:created>
  <dcterms:modified xsi:type="dcterms:W3CDTF">2019-10-30T21:01:05Z</dcterms:modified>
</cp:coreProperties>
</file>