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4" r:id="rId1"/>
  </p:sldMasterIdLst>
  <p:notesMasterIdLst>
    <p:notesMasterId r:id="rId18"/>
  </p:notesMasterIdLst>
  <p:sldIdLst>
    <p:sldId id="357" r:id="rId2"/>
    <p:sldId id="424" r:id="rId3"/>
    <p:sldId id="310" r:id="rId4"/>
    <p:sldId id="351" r:id="rId5"/>
    <p:sldId id="353" r:id="rId6"/>
    <p:sldId id="364" r:id="rId7"/>
    <p:sldId id="355" r:id="rId8"/>
    <p:sldId id="356" r:id="rId9"/>
    <p:sldId id="366" r:id="rId10"/>
    <p:sldId id="344" r:id="rId11"/>
    <p:sldId id="431" r:id="rId12"/>
    <p:sldId id="311" r:id="rId13"/>
    <p:sldId id="312" r:id="rId14"/>
    <p:sldId id="425" r:id="rId15"/>
    <p:sldId id="426" r:id="rId16"/>
    <p:sldId id="42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omè Archain" initials="SA" lastIdx="1" clrIdx="0">
    <p:extLst>
      <p:ext uri="{19B8F6BF-5375-455C-9EA6-DF929625EA0E}">
        <p15:presenceInfo xmlns:p15="http://schemas.microsoft.com/office/powerpoint/2012/main" userId="Salomè Archa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549" autoAdjust="0"/>
    <p:restoredTop sz="94599"/>
  </p:normalViewPr>
  <p:slideViewPr>
    <p:cSldViewPr snapToGrid="0" snapToObjects="1">
      <p:cViewPr varScale="1">
        <p:scale>
          <a:sx n="84" d="100"/>
          <a:sy n="84" d="100"/>
        </p:scale>
        <p:origin x="869" y="-1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52CED-ADB3-4F3F-B08E-58CC768F81B9}" type="datetimeFigureOut">
              <a:rPr lang="en-GB" smtClean="0"/>
              <a:t>06/04/2020</a:t>
            </a:fld>
            <a:endParaRPr lang="en-GB"/>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AB0E0-F3E3-4DCA-A9F9-38D92C9891BB}" type="slidenum">
              <a:rPr lang="en-GB" smtClean="0"/>
              <a:t>‹N›</a:t>
            </a:fld>
            <a:endParaRPr lang="en-GB"/>
          </a:p>
        </p:txBody>
      </p:sp>
    </p:spTree>
    <p:extLst>
      <p:ext uri="{BB962C8B-B14F-4D97-AF65-F5344CB8AC3E}">
        <p14:creationId xmlns:p14="http://schemas.microsoft.com/office/powerpoint/2010/main" val="3521437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9194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0F78DCC-DB45-3E4F-9FF8-A8367E3AA3C4}" type="datetimeFigureOut">
              <a:rPr lang="it-IT" smtClean="0"/>
              <a:t>06/04/2020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00521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470010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Modifica gli stili del testo dello schema</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347289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3038205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152776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693722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678120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6295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2449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73481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0F78DCC-DB45-3E4F-9FF8-A8367E3AA3C4}" type="datetimeFigureOut">
              <a:rPr lang="it-IT" smtClean="0"/>
              <a:t>06/04/2020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36166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0F78DCC-DB45-3E4F-9FF8-A8367E3AA3C4}" type="datetimeFigureOut">
              <a:rPr lang="it-IT" smtClean="0"/>
              <a:t>06/04/2020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76495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71154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65804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7" name="Date Placeholder 4"/>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81156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0F78DCC-DB45-3E4F-9FF8-A8367E3AA3C4}" type="datetimeFigureOut">
              <a:rPr lang="it-IT" smtClean="0"/>
              <a:t>06/04/2020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26602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F78DCC-DB45-3E4F-9FF8-A8367E3AA3C4}" type="datetimeFigureOut">
              <a:rPr lang="it-IT" smtClean="0"/>
              <a:t>06/04/2020</a:t>
            </a:fld>
            <a:endParaRPr lang="it-IT"/>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ABCB5D3-1347-D240-B5FC-31B79AB90B2B}" type="slidenum">
              <a:rPr lang="it-IT" smtClean="0"/>
              <a:t>‹N›</a:t>
            </a:fld>
            <a:endParaRPr lang="it-IT"/>
          </a:p>
        </p:txBody>
      </p:sp>
    </p:spTree>
    <p:extLst>
      <p:ext uri="{BB962C8B-B14F-4D97-AF65-F5344CB8AC3E}">
        <p14:creationId xmlns:p14="http://schemas.microsoft.com/office/powerpoint/2010/main" val="1931459696"/>
      </p:ext>
    </p:extLst>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23993"/>
            <a:ext cx="8229600" cy="3535360"/>
          </a:xfrm>
        </p:spPr>
        <p:txBody>
          <a:bodyPr>
            <a:normAutofit/>
          </a:bodyPr>
          <a:lstStyle/>
          <a:p>
            <a:r>
              <a:rPr lang="it-IT" b="1" dirty="0"/>
              <a:t>RICORSI GIURISDIZIONALI E TERMINI PROCESSUALI</a:t>
            </a:r>
            <a:br>
              <a:rPr lang="it-IT" b="1" dirty="0"/>
            </a:br>
            <a:r>
              <a:rPr lang="it-IT" dirty="0" smtClean="0"/>
              <a:t>modifiche </a:t>
            </a:r>
            <a:r>
              <a:rPr lang="it-IT" dirty="0"/>
              <a:t>apportate dal </a:t>
            </a:r>
            <a:r>
              <a:rPr lang="it-IT" dirty="0" err="1"/>
              <a:t>D.l.</a:t>
            </a:r>
            <a:r>
              <a:rPr lang="it-IT" dirty="0"/>
              <a:t> n. 13/2017 convertito in L. n. </a:t>
            </a:r>
            <a:r>
              <a:rPr lang="it-IT" dirty="0" smtClean="0"/>
              <a:t>46/2017 </a:t>
            </a:r>
            <a:endParaRPr lang="it-IT" dirty="0"/>
          </a:p>
        </p:txBody>
      </p:sp>
      <p:pic>
        <p:nvPicPr>
          <p:cNvPr id="3" name="Immagine 2" descr="C:\Users\santoro\appdata\roaming\qualcomm\eudora\attach\LOGO-centro+denominazione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004" y="4688970"/>
            <a:ext cx="3131784" cy="1842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4525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88135"/>
            <a:ext cx="8229600" cy="5384853"/>
          </a:xfrm>
        </p:spPr>
        <p:txBody>
          <a:bodyPr>
            <a:normAutofit/>
          </a:bodyPr>
          <a:lstStyle/>
          <a:p>
            <a:pPr marL="0" indent="0" algn="just">
              <a:buNone/>
            </a:pPr>
            <a:r>
              <a:rPr lang="it-IT" sz="2200" dirty="0"/>
              <a:t>Per la decisione il giudice si avvale anche delle informazioni socio-politico-economica previste dall’art. 8, co. 3, che la commissione aggiorna costantemente e rende disponibile all’autorità giudiziaria. </a:t>
            </a:r>
          </a:p>
          <a:p>
            <a:pPr marL="0" indent="0" algn="just">
              <a:buNone/>
            </a:pPr>
            <a:r>
              <a:rPr lang="it-IT" sz="2200" dirty="0"/>
              <a:t>Con il </a:t>
            </a:r>
            <a:r>
              <a:rPr lang="it-IT" sz="2200" dirty="0" err="1"/>
              <a:t>D.l.</a:t>
            </a:r>
            <a:r>
              <a:rPr lang="it-IT" sz="2200" dirty="0"/>
              <a:t> 13/2017 era stata fissata la comparizione delle parti </a:t>
            </a:r>
            <a:r>
              <a:rPr lang="it-IT" sz="2200" b="1" dirty="0"/>
              <a:t>esclusivamente</a:t>
            </a:r>
            <a:r>
              <a:rPr lang="it-IT" sz="2200" dirty="0"/>
              <a:t> quando il giudice: a) visionata la videoregistrazione dell’audizione in CT ritiene necessario sentire l’interessato; b) ritiene indispensabile richiedere chiarimenti alle parti; c) dispone consulenza tecnica ovvero, anche d’ufficio, l’assunzione di mezzi di prova. L’udienza è altresì disposta quando la videoregistrazione non è resa disponibile ovvero l’impugnazione si fonda su elementi non dedotti nel corso dell’audizione in CT. </a:t>
            </a:r>
          </a:p>
        </p:txBody>
      </p:sp>
    </p:spTree>
    <p:extLst>
      <p:ext uri="{BB962C8B-B14F-4D97-AF65-F5344CB8AC3E}">
        <p14:creationId xmlns:p14="http://schemas.microsoft.com/office/powerpoint/2010/main" val="971817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4C13199-1400-44AD-9861-76EEAB1C61AB}"/>
              </a:ext>
            </a:extLst>
          </p:cNvPr>
          <p:cNvSpPr>
            <a:spLocks noGrp="1"/>
          </p:cNvSpPr>
          <p:nvPr>
            <p:ph type="title"/>
          </p:nvPr>
        </p:nvSpPr>
        <p:spPr>
          <a:xfrm>
            <a:off x="484710" y="452718"/>
            <a:ext cx="7055380" cy="736002"/>
          </a:xfrm>
        </p:spPr>
        <p:txBody>
          <a:bodyPr/>
          <a:lstStyle/>
          <a:p>
            <a:r>
              <a:rPr lang="it-IT" dirty="0" smtClean="0"/>
              <a:t>Il </a:t>
            </a:r>
            <a:r>
              <a:rPr lang="it-IT" dirty="0"/>
              <a:t>Ricorso in Cassazione</a:t>
            </a:r>
          </a:p>
        </p:txBody>
      </p:sp>
      <p:sp>
        <p:nvSpPr>
          <p:cNvPr id="3" name="Segnaposto contenuto 2">
            <a:extLst>
              <a:ext uri="{FF2B5EF4-FFF2-40B4-BE49-F238E27FC236}">
                <a16:creationId xmlns="" xmlns:a16="http://schemas.microsoft.com/office/drawing/2014/main" id="{8FA99A7A-BE70-4338-82DD-774156AC2E53}"/>
              </a:ext>
            </a:extLst>
          </p:cNvPr>
          <p:cNvSpPr>
            <a:spLocks noGrp="1"/>
          </p:cNvSpPr>
          <p:nvPr>
            <p:ph idx="1"/>
          </p:nvPr>
        </p:nvSpPr>
        <p:spPr>
          <a:xfrm>
            <a:off x="140677" y="1280160"/>
            <a:ext cx="8736037" cy="5331655"/>
          </a:xfrm>
        </p:spPr>
        <p:txBody>
          <a:bodyPr>
            <a:normAutofit/>
          </a:bodyPr>
          <a:lstStyle/>
          <a:p>
            <a:pPr marL="0" indent="0" algn="just">
              <a:buNone/>
            </a:pPr>
            <a:r>
              <a:rPr lang="it-IT" sz="2200" dirty="0"/>
              <a:t>Il </a:t>
            </a:r>
            <a:r>
              <a:rPr lang="it-IT" sz="2200" b="1" dirty="0"/>
              <a:t>decreto non è reclamabile </a:t>
            </a:r>
            <a:r>
              <a:rPr lang="it-IT" sz="2200" dirty="0"/>
              <a:t>ma solo ricorribile per Cassazione </a:t>
            </a:r>
            <a:r>
              <a:rPr lang="it-IT" sz="2200" u="sng" dirty="0"/>
              <a:t>entro 30 giorni</a:t>
            </a:r>
            <a:r>
              <a:rPr lang="it-IT" sz="2200" dirty="0"/>
              <a:t> dalla sua comunicazione. </a:t>
            </a:r>
          </a:p>
          <a:p>
            <a:pPr marL="0" indent="0" algn="just">
              <a:buNone/>
            </a:pPr>
            <a:r>
              <a:rPr lang="it-IT" sz="2200" dirty="0"/>
              <a:t>In caso di rigetto viene meno l’effetto della sospensiva, anche se il decreto non è definitivo.</a:t>
            </a:r>
          </a:p>
          <a:p>
            <a:pPr marL="0" indent="0" algn="just">
              <a:buNone/>
            </a:pPr>
            <a:r>
              <a:rPr lang="it-IT" sz="2200" dirty="0"/>
              <a:t>Quando sussistono fondati motivi, il giudice che ha pronunciato il decreto impugnato può disporre la sospensione degli effetti del decreto stesso. </a:t>
            </a:r>
          </a:p>
          <a:p>
            <a:pPr marL="0" indent="0" algn="just">
              <a:buNone/>
            </a:pPr>
            <a:r>
              <a:rPr lang="it-IT" sz="2200" dirty="0"/>
              <a:t>La Corte di Cassazione deve decidere </a:t>
            </a:r>
            <a:r>
              <a:rPr lang="it-IT" sz="2200" u="sng" dirty="0"/>
              <a:t>entro 6 mesi</a:t>
            </a:r>
            <a:r>
              <a:rPr lang="it-IT" sz="2200" dirty="0"/>
              <a:t>. </a:t>
            </a:r>
          </a:p>
          <a:p>
            <a:pPr marL="0" indent="0" algn="just">
              <a:buNone/>
            </a:pPr>
            <a:r>
              <a:rPr lang="it-IT" sz="2200" dirty="0"/>
              <a:t>Quando il richiedente è ammesso al patrocinio a spese dello Stato, il giudice quando rigetta il ricorso indica le ragioni per cui non ritiene le pretese del ricorrente manifestamente infondate. </a:t>
            </a:r>
          </a:p>
          <a:p>
            <a:endParaRPr lang="it-IT" dirty="0"/>
          </a:p>
        </p:txBody>
      </p:sp>
    </p:spTree>
    <p:extLst>
      <p:ext uri="{BB962C8B-B14F-4D97-AF65-F5344CB8AC3E}">
        <p14:creationId xmlns:p14="http://schemas.microsoft.com/office/powerpoint/2010/main" val="971576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6032" y="274638"/>
            <a:ext cx="7543800" cy="676338"/>
          </a:xfrm>
        </p:spPr>
        <p:txBody>
          <a:bodyPr>
            <a:normAutofit fontScale="90000"/>
          </a:bodyPr>
          <a:lstStyle/>
          <a:p>
            <a:r>
              <a:rPr lang="it-IT" b="1" dirty="0" smtClean="0"/>
              <a:t>Efficacia </a:t>
            </a:r>
            <a:r>
              <a:rPr lang="it-IT" b="1" dirty="0"/>
              <a:t>sospensiva del ricorso</a:t>
            </a:r>
            <a:r>
              <a:rPr lang="it-IT" dirty="0"/>
              <a:t/>
            </a:r>
            <a:br>
              <a:rPr lang="it-IT" dirty="0"/>
            </a:br>
            <a:endParaRPr lang="it-IT" dirty="0"/>
          </a:p>
        </p:txBody>
      </p:sp>
      <p:sp>
        <p:nvSpPr>
          <p:cNvPr id="3" name="Segnaposto contenuto 2"/>
          <p:cNvSpPr>
            <a:spLocks noGrp="1"/>
          </p:cNvSpPr>
          <p:nvPr>
            <p:ph idx="1"/>
          </p:nvPr>
        </p:nvSpPr>
        <p:spPr>
          <a:xfrm>
            <a:off x="484632" y="1133856"/>
            <a:ext cx="8229600" cy="5327102"/>
          </a:xfrm>
        </p:spPr>
        <p:txBody>
          <a:bodyPr>
            <a:normAutofit fontScale="47500" lnSpcReduction="20000"/>
          </a:bodyPr>
          <a:lstStyle/>
          <a:p>
            <a:pPr marL="0" indent="0" algn="just">
              <a:buNone/>
            </a:pPr>
            <a:r>
              <a:rPr lang="it-IT" sz="4700" dirty="0"/>
              <a:t>La proposizione del ricorso sospende l’efficacia esecutiva del provvedimento impugnato, tranne che nell’ipotesi di: </a:t>
            </a:r>
          </a:p>
          <a:p>
            <a:pPr marL="0" indent="0" algn="just">
              <a:buNone/>
            </a:pPr>
            <a:r>
              <a:rPr lang="it-IT" sz="4700" dirty="0"/>
              <a:t>- richiedente asilo trattenuto</a:t>
            </a:r>
          </a:p>
          <a:p>
            <a:pPr marL="0" indent="0" algn="just">
              <a:buNone/>
            </a:pPr>
            <a:r>
              <a:rPr lang="it-IT" sz="4700" dirty="0"/>
              <a:t>- decisione della CT d’inammissibilità della domanda</a:t>
            </a:r>
          </a:p>
          <a:p>
            <a:pPr marL="0" indent="0" algn="just">
              <a:buNone/>
            </a:pPr>
            <a:r>
              <a:rPr lang="it-IT" sz="4700" dirty="0"/>
              <a:t>- decisione della CT di manifesta infondatezza della domanda</a:t>
            </a:r>
          </a:p>
          <a:p>
            <a:pPr marL="0" indent="0" algn="just">
              <a:buNone/>
            </a:pPr>
            <a:r>
              <a:rPr lang="it-IT" sz="4700" dirty="0"/>
              <a:t>- ricorso presentato da richiedente asilo fermato in posizione irregolare</a:t>
            </a:r>
          </a:p>
          <a:p>
            <a:pPr marL="0" indent="0" algn="just">
              <a:buNone/>
            </a:pPr>
            <a:r>
              <a:rPr lang="it-IT" sz="4700" dirty="0"/>
              <a:t>In questi casi la sospensione può essere disposta «</a:t>
            </a:r>
            <a:r>
              <a:rPr lang="it-IT" sz="4700" i="1" dirty="0"/>
              <a:t>quando ricorrono gravi e circostanziate ragioni e assunte, ove occorra, sommarie informazioni, con decreto motivato, pronunciato entro 5 giorni dalla presentazione dell’istanza di sospensione e senza la preventiva convocazione della controparte</a:t>
            </a:r>
            <a:r>
              <a:rPr lang="it-IT" sz="4700" dirty="0"/>
              <a:t>». </a:t>
            </a:r>
          </a:p>
          <a:p>
            <a:pPr marL="0" indent="0" algn="just">
              <a:buNone/>
            </a:pPr>
            <a:endParaRPr lang="it-IT" sz="4500" dirty="0"/>
          </a:p>
          <a:p>
            <a:pPr marL="0" indent="0" algn="just">
              <a:buNone/>
            </a:pPr>
            <a:endParaRPr lang="it-IT" sz="4500" dirty="0"/>
          </a:p>
          <a:p>
            <a:pPr marL="0" indent="0" algn="just">
              <a:buNone/>
            </a:pPr>
            <a:endParaRPr lang="it-IT" sz="4500" dirty="0"/>
          </a:p>
          <a:p>
            <a:pPr marL="0" indent="0" algn="just">
              <a:buNone/>
            </a:pPr>
            <a:endParaRPr lang="it-IT" sz="4500" dirty="0"/>
          </a:p>
          <a:p>
            <a:endParaRPr lang="it-IT" dirty="0"/>
          </a:p>
        </p:txBody>
      </p:sp>
    </p:spTree>
    <p:extLst>
      <p:ext uri="{BB962C8B-B14F-4D97-AF65-F5344CB8AC3E}">
        <p14:creationId xmlns:p14="http://schemas.microsoft.com/office/powerpoint/2010/main" val="1696408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24712"/>
            <a:ext cx="8229600" cy="5001452"/>
          </a:xfrm>
        </p:spPr>
        <p:txBody>
          <a:bodyPr>
            <a:normAutofit/>
          </a:bodyPr>
          <a:lstStyle/>
          <a:p>
            <a:pPr marL="0" indent="0" algn="just">
              <a:buNone/>
            </a:pPr>
            <a:r>
              <a:rPr lang="it-IT" sz="2200" dirty="0"/>
              <a:t>Il richiedente asilo ha diritto di rimanere sul territorio italiano sino alla scadenza del termine per la presentazione del ricorso giurisdizionale, e nei casi in cui la presentazione del ricorso non ha efficacia sospensiva sino alla decisione sull’istanza cautelare. </a:t>
            </a:r>
          </a:p>
          <a:p>
            <a:pPr marL="0" indent="0" algn="just">
              <a:buNone/>
            </a:pPr>
            <a:r>
              <a:rPr lang="it-IT" sz="2200" b="1" dirty="0"/>
              <a:t>Il richiedente asilo ha diritto di rimanere in accoglienza sino alla scadenza del termine dell’impugnazione, ed in caso di impugnazione per tutta la durata del ricorso giurisdizionale. </a:t>
            </a:r>
          </a:p>
          <a:p>
            <a:pPr marL="0" indent="0" algn="just">
              <a:buNone/>
            </a:pPr>
            <a:r>
              <a:rPr lang="it-IT" sz="2200" dirty="0"/>
              <a:t>Il titolare di protezione internazionale e/o umanitaria ha diritto all’accoglienza per ulteriori </a:t>
            </a:r>
            <a:r>
              <a:rPr lang="it-IT" sz="2200" u="sng" dirty="0"/>
              <a:t>sei mesi, prorogabili</a:t>
            </a:r>
            <a:r>
              <a:rPr lang="it-IT" sz="2200" dirty="0"/>
              <a:t>, dal riconoscimento della protezione internazionale. </a:t>
            </a:r>
          </a:p>
          <a:p>
            <a:endParaRPr lang="it-IT" dirty="0"/>
          </a:p>
        </p:txBody>
      </p:sp>
    </p:spTree>
    <p:extLst>
      <p:ext uri="{BB962C8B-B14F-4D97-AF65-F5344CB8AC3E}">
        <p14:creationId xmlns:p14="http://schemas.microsoft.com/office/powerpoint/2010/main" val="1134473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8DC6F16-6832-40CD-BCB3-4598922AE4F3}"/>
              </a:ext>
            </a:extLst>
          </p:cNvPr>
          <p:cNvSpPr>
            <a:spLocks noGrp="1"/>
          </p:cNvSpPr>
          <p:nvPr>
            <p:ph type="title"/>
          </p:nvPr>
        </p:nvSpPr>
        <p:spPr>
          <a:xfrm>
            <a:off x="484710" y="224118"/>
            <a:ext cx="7315122" cy="1184058"/>
          </a:xfrm>
        </p:spPr>
        <p:txBody>
          <a:bodyPr>
            <a:normAutofit fontScale="90000"/>
          </a:bodyPr>
          <a:lstStyle/>
          <a:p>
            <a:r>
              <a:rPr lang="it-IT" sz="3600" b="1" dirty="0"/>
              <a:t>GARANZIE E OBBLIGHI DURANTE L’ESPLETAMENTO DELLA PROCEDURA</a:t>
            </a:r>
            <a:r>
              <a:rPr lang="it-IT" dirty="0"/>
              <a:t/>
            </a:r>
            <a:br>
              <a:rPr lang="it-IT" dirty="0"/>
            </a:br>
            <a:endParaRPr lang="it-IT" dirty="0"/>
          </a:p>
        </p:txBody>
      </p:sp>
      <p:sp>
        <p:nvSpPr>
          <p:cNvPr id="3" name="Segnaposto contenuto 2">
            <a:extLst>
              <a:ext uri="{FF2B5EF4-FFF2-40B4-BE49-F238E27FC236}">
                <a16:creationId xmlns="" xmlns:a16="http://schemas.microsoft.com/office/drawing/2014/main" id="{C054DB85-021F-4AB6-A0E5-1E66415067F8}"/>
              </a:ext>
            </a:extLst>
          </p:cNvPr>
          <p:cNvSpPr>
            <a:spLocks noGrp="1"/>
          </p:cNvSpPr>
          <p:nvPr>
            <p:ph idx="1"/>
          </p:nvPr>
        </p:nvSpPr>
        <p:spPr>
          <a:xfrm>
            <a:off x="112542" y="1517905"/>
            <a:ext cx="8862646" cy="5193792"/>
          </a:xfrm>
        </p:spPr>
        <p:txBody>
          <a:bodyPr>
            <a:normAutofit/>
          </a:bodyPr>
          <a:lstStyle/>
          <a:p>
            <a:pPr marL="0" indent="0" algn="just">
              <a:buNone/>
            </a:pPr>
            <a:r>
              <a:rPr lang="it-IT" dirty="0"/>
              <a:t>Le garanzie e gli obblighi dei richiedenti asilo (ad eccezione delle garanzie attinenti l’audizione innanzi alle Commissioni territoriali) sono disciplinati dalla Direttiva Procedure 2013/32/UE: </a:t>
            </a:r>
          </a:p>
          <a:p>
            <a:pPr algn="just"/>
            <a:r>
              <a:rPr lang="it-IT" dirty="0"/>
              <a:t>1) </a:t>
            </a:r>
            <a:r>
              <a:rPr lang="it-IT" u="sng" dirty="0"/>
              <a:t>Il richiedente asilo ha diritto di allegare alle sue dichiarazioni ogni documentazione che ritenga sia utile a supporto dell’istanza</a:t>
            </a:r>
            <a:r>
              <a:rPr lang="it-IT" dirty="0"/>
              <a:t>.</a:t>
            </a:r>
          </a:p>
          <a:p>
            <a:pPr marL="0" indent="0" algn="just">
              <a:buNone/>
            </a:pPr>
            <a:r>
              <a:rPr lang="it-IT" dirty="0"/>
              <a:t>Tale diritto non si esaurisce al momento della presentazione dell’istanza, in quanto </a:t>
            </a:r>
            <a:r>
              <a:rPr lang="it-IT" i="1" dirty="0"/>
              <a:t>“il richiedente può inviare alla Commissione territoriale memorie e documentazione in ogni fase del procedimento”</a:t>
            </a:r>
            <a:endParaRPr lang="it-IT" dirty="0"/>
          </a:p>
          <a:p>
            <a:pPr marL="0" indent="0" algn="just">
              <a:buNone/>
            </a:pPr>
            <a:r>
              <a:rPr lang="it-IT" dirty="0"/>
              <a:t>Il </a:t>
            </a:r>
            <a:r>
              <a:rPr lang="it-IT" u="sng" dirty="0"/>
              <a:t>funzionario</a:t>
            </a:r>
            <a:r>
              <a:rPr lang="it-IT" dirty="0"/>
              <a:t> della pubblica amministrazione ovvero </a:t>
            </a:r>
            <a:r>
              <a:rPr lang="it-IT" b="1" dirty="0"/>
              <a:t>l’operatore</a:t>
            </a:r>
            <a:r>
              <a:rPr lang="it-IT" dirty="0"/>
              <a:t> che lavora in un progetto territoriale di prima o seconda accoglienza può </a:t>
            </a:r>
            <a:r>
              <a:rPr lang="it-IT" b="1" dirty="0"/>
              <a:t>FACILITARE LA RACCOLTA DI INFORMAZIONI </a:t>
            </a:r>
            <a:r>
              <a:rPr lang="it-IT" dirty="0"/>
              <a:t>presenti all’interno del fascicolo, agevolando in ogni momento il richiedente nella raccolta di materiale utile alla definizione della domanda di protezione internazionale, anche in fasi successive all’audizione.</a:t>
            </a:r>
          </a:p>
          <a:p>
            <a:endParaRPr lang="it-IT" dirty="0"/>
          </a:p>
          <a:p>
            <a:endParaRPr lang="it-IT" dirty="0"/>
          </a:p>
        </p:txBody>
      </p:sp>
    </p:spTree>
    <p:extLst>
      <p:ext uri="{BB962C8B-B14F-4D97-AF65-F5344CB8AC3E}">
        <p14:creationId xmlns:p14="http://schemas.microsoft.com/office/powerpoint/2010/main" val="2955670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7A0EEC5-F448-4CAF-B7A2-45B7D5CCE6C8}"/>
              </a:ext>
            </a:extLst>
          </p:cNvPr>
          <p:cNvSpPr>
            <a:spLocks noGrp="1"/>
          </p:cNvSpPr>
          <p:nvPr>
            <p:ph type="title"/>
          </p:nvPr>
        </p:nvSpPr>
        <p:spPr>
          <a:xfrm>
            <a:off x="484710" y="126609"/>
            <a:ext cx="7241970" cy="1217559"/>
          </a:xfrm>
        </p:spPr>
        <p:txBody>
          <a:bodyPr/>
          <a:lstStyle/>
          <a:p>
            <a:r>
              <a:rPr lang="it-IT" sz="3200" b="1" dirty="0"/>
              <a:t>GARANZIE E OBBLIGHI DURANTE L’ESPLETAMENTO DELLA PROCEDURA</a:t>
            </a:r>
            <a:endParaRPr lang="it-IT" sz="3200" dirty="0"/>
          </a:p>
        </p:txBody>
      </p:sp>
      <p:sp>
        <p:nvSpPr>
          <p:cNvPr id="3" name="Segnaposto contenuto 2">
            <a:extLst>
              <a:ext uri="{FF2B5EF4-FFF2-40B4-BE49-F238E27FC236}">
                <a16:creationId xmlns="" xmlns:a16="http://schemas.microsoft.com/office/drawing/2014/main" id="{70DE862B-56D9-4A3E-9766-442066A87C13}"/>
              </a:ext>
            </a:extLst>
          </p:cNvPr>
          <p:cNvSpPr>
            <a:spLocks noGrp="1"/>
          </p:cNvSpPr>
          <p:nvPr>
            <p:ph idx="1"/>
          </p:nvPr>
        </p:nvSpPr>
        <p:spPr>
          <a:xfrm>
            <a:off x="211015" y="1344168"/>
            <a:ext cx="8736037" cy="5312664"/>
          </a:xfrm>
        </p:spPr>
        <p:txBody>
          <a:bodyPr>
            <a:normAutofit fontScale="92500" lnSpcReduction="10000"/>
          </a:bodyPr>
          <a:lstStyle/>
          <a:p>
            <a:pPr algn="just"/>
            <a:r>
              <a:rPr lang="it-IT" dirty="0"/>
              <a:t>2) La </a:t>
            </a:r>
            <a:r>
              <a:rPr lang="it-IT" b="1" dirty="0"/>
              <a:t>decisione</a:t>
            </a:r>
            <a:r>
              <a:rPr lang="it-IT" dirty="0"/>
              <a:t> su ogni singola domanda deve essere </a:t>
            </a:r>
            <a:r>
              <a:rPr lang="it-IT" u="sng" dirty="0"/>
              <a:t>assunta in modo individuale, obiettivo ed imparziale e sulla base di un congruo esame della domanda</a:t>
            </a:r>
            <a:r>
              <a:rPr lang="it-IT" dirty="0"/>
              <a:t>. Le decisioni sulle domande di protezione internazionale sono comunicate per iscritto. La decisione con cui viene respinta una domanda è corredata da motivazione di fatto e di diritto e deve recare le indicazioni sui mezzi di impugnazione ammissibili;</a:t>
            </a:r>
          </a:p>
          <a:p>
            <a:pPr algn="just"/>
            <a:r>
              <a:rPr lang="it-IT" dirty="0"/>
              <a:t>3) </a:t>
            </a:r>
            <a:r>
              <a:rPr lang="it-IT" b="1" dirty="0"/>
              <a:t>TRADUZIONE</a:t>
            </a:r>
            <a:r>
              <a:rPr lang="it-IT" dirty="0"/>
              <a:t> degli atti e interprete;</a:t>
            </a:r>
          </a:p>
          <a:p>
            <a:pPr algn="just"/>
            <a:r>
              <a:rPr lang="it-IT" dirty="0"/>
              <a:t>4) Possibilità di contattare UNHCR  e altre organizzazioni competenti in materia di asilo;</a:t>
            </a:r>
          </a:p>
          <a:p>
            <a:pPr marL="0" indent="0" algn="just">
              <a:buNone/>
            </a:pPr>
            <a:r>
              <a:rPr lang="it-IT" dirty="0" smtClean="0"/>
              <a:t>OBBLIGO </a:t>
            </a:r>
            <a:r>
              <a:rPr lang="it-IT" dirty="0"/>
              <a:t>di COMPARIZIONE</a:t>
            </a:r>
          </a:p>
          <a:p>
            <a:pPr marL="0" indent="0" algn="just">
              <a:buNone/>
            </a:pPr>
            <a:r>
              <a:rPr lang="it-IT" dirty="0"/>
              <a:t>OBBLIGO di INFORMAZIONE sul mutamento di residenza o domicilio</a:t>
            </a:r>
          </a:p>
          <a:p>
            <a:pPr marL="0" indent="0" algn="just">
              <a:buNone/>
            </a:pPr>
            <a:r>
              <a:rPr lang="it-IT" dirty="0"/>
              <a:t>AGEVOLARE ACCERTAMENTI in materia di pubblica sicurezza</a:t>
            </a:r>
          </a:p>
          <a:p>
            <a:pPr marL="0" indent="0" algn="just">
              <a:buNone/>
            </a:pPr>
            <a:r>
              <a:rPr lang="it-IT" dirty="0" smtClean="0"/>
              <a:t>Ai </a:t>
            </a:r>
            <a:r>
              <a:rPr lang="it-IT" dirty="0"/>
              <a:t>procedimenti per l’esame della domanda di protezione internazionale si applicano le disposizioni in materia di </a:t>
            </a:r>
            <a:r>
              <a:rPr lang="it-IT" b="1" dirty="0"/>
              <a:t>PROCEDIMENTO AMMINISTRATIVO </a:t>
            </a:r>
            <a:r>
              <a:rPr lang="it-IT" dirty="0"/>
              <a:t>e di accesso agli atti.</a:t>
            </a:r>
          </a:p>
          <a:p>
            <a:endParaRPr lang="it-IT" dirty="0"/>
          </a:p>
        </p:txBody>
      </p:sp>
    </p:spTree>
    <p:extLst>
      <p:ext uri="{BB962C8B-B14F-4D97-AF65-F5344CB8AC3E}">
        <p14:creationId xmlns:p14="http://schemas.microsoft.com/office/powerpoint/2010/main" val="3363074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3EABF46-F1F7-4931-802E-F3182F817D44}"/>
              </a:ext>
            </a:extLst>
          </p:cNvPr>
          <p:cNvSpPr>
            <a:spLocks noGrp="1"/>
          </p:cNvSpPr>
          <p:nvPr>
            <p:ph type="title"/>
          </p:nvPr>
        </p:nvSpPr>
        <p:spPr>
          <a:xfrm>
            <a:off x="192024" y="356616"/>
            <a:ext cx="7525512" cy="676656"/>
          </a:xfrm>
        </p:spPr>
        <p:txBody>
          <a:bodyPr/>
          <a:lstStyle/>
          <a:p>
            <a:r>
              <a:rPr lang="it-IT" sz="3600" b="1" dirty="0" smtClean="0"/>
              <a:t>Documentazione da </a:t>
            </a:r>
            <a:r>
              <a:rPr lang="it-IT" sz="3600" b="1" dirty="0"/>
              <a:t>presentare</a:t>
            </a:r>
            <a:r>
              <a:rPr lang="it-IT" dirty="0"/>
              <a:t/>
            </a:r>
            <a:br>
              <a:rPr lang="it-IT" dirty="0"/>
            </a:br>
            <a:endParaRPr lang="it-IT" dirty="0"/>
          </a:p>
        </p:txBody>
      </p:sp>
      <p:sp>
        <p:nvSpPr>
          <p:cNvPr id="3" name="Segnaposto contenuto 2">
            <a:extLst>
              <a:ext uri="{FF2B5EF4-FFF2-40B4-BE49-F238E27FC236}">
                <a16:creationId xmlns="" xmlns:a16="http://schemas.microsoft.com/office/drawing/2014/main" id="{60A2DB21-009D-4D66-8087-1AEF374F60D2}"/>
              </a:ext>
            </a:extLst>
          </p:cNvPr>
          <p:cNvSpPr>
            <a:spLocks noGrp="1"/>
          </p:cNvSpPr>
          <p:nvPr>
            <p:ph idx="1"/>
          </p:nvPr>
        </p:nvSpPr>
        <p:spPr>
          <a:xfrm>
            <a:off x="539496" y="1225296"/>
            <a:ext cx="8339328" cy="5294375"/>
          </a:xfrm>
        </p:spPr>
        <p:txBody>
          <a:bodyPr>
            <a:normAutofit lnSpcReduction="10000"/>
          </a:bodyPr>
          <a:lstStyle/>
          <a:p>
            <a:r>
              <a:rPr lang="it-IT" dirty="0"/>
              <a:t>In particolare, il richiedente è tenuto a presentare, unitamente alla domanda di protezione o comunque appena disponibile, tutta la documentazione in merito a:</a:t>
            </a:r>
          </a:p>
          <a:p>
            <a:r>
              <a:rPr lang="it-IT" dirty="0"/>
              <a:t>Età</a:t>
            </a:r>
          </a:p>
          <a:p>
            <a:r>
              <a:rPr lang="it-IT" dirty="0"/>
              <a:t>Condizione sociale</a:t>
            </a:r>
          </a:p>
          <a:p>
            <a:r>
              <a:rPr lang="it-IT" dirty="0"/>
              <a:t>Identità</a:t>
            </a:r>
          </a:p>
          <a:p>
            <a:r>
              <a:rPr lang="it-IT" dirty="0"/>
              <a:t>Cittadinanza</a:t>
            </a:r>
          </a:p>
          <a:p>
            <a:r>
              <a:rPr lang="it-IT" dirty="0"/>
              <a:t>Paesi e luoghi in cui ha soggiornato</a:t>
            </a:r>
          </a:p>
          <a:p>
            <a:r>
              <a:rPr lang="it-IT" dirty="0"/>
              <a:t>Domande d’asilo pregresse</a:t>
            </a:r>
          </a:p>
          <a:p>
            <a:r>
              <a:rPr lang="it-IT" dirty="0"/>
              <a:t>Itinerari di viaggio</a:t>
            </a:r>
          </a:p>
          <a:p>
            <a:r>
              <a:rPr lang="it-IT" dirty="0"/>
              <a:t>Documenti di identità e di viaggio</a:t>
            </a:r>
          </a:p>
          <a:p>
            <a:r>
              <a:rPr lang="it-IT" dirty="0"/>
              <a:t>MOTIVI DELLA DOMANDA DI PROTEZIONE</a:t>
            </a:r>
          </a:p>
          <a:p>
            <a:r>
              <a:rPr lang="it-IT" dirty="0"/>
              <a:t>Avvenimenti successivi alla partenza dal Paese</a:t>
            </a:r>
          </a:p>
          <a:p>
            <a:endParaRPr lang="it-IT" dirty="0"/>
          </a:p>
        </p:txBody>
      </p:sp>
    </p:spTree>
    <p:extLst>
      <p:ext uri="{BB962C8B-B14F-4D97-AF65-F5344CB8AC3E}">
        <p14:creationId xmlns:p14="http://schemas.microsoft.com/office/powerpoint/2010/main" val="1493331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3D0D7A0-F1EC-4D91-B232-A85A5161F2EE}"/>
              </a:ext>
            </a:extLst>
          </p:cNvPr>
          <p:cNvSpPr>
            <a:spLocks noGrp="1"/>
          </p:cNvSpPr>
          <p:nvPr>
            <p:ph type="title"/>
          </p:nvPr>
        </p:nvSpPr>
        <p:spPr>
          <a:xfrm>
            <a:off x="484710" y="0"/>
            <a:ext cx="7055380" cy="1600200"/>
          </a:xfrm>
        </p:spPr>
        <p:txBody>
          <a:bodyPr/>
          <a:lstStyle/>
          <a:p>
            <a:r>
              <a:rPr lang="it-IT" sz="3200" b="1" dirty="0"/>
              <a:t>PROCEDURA PER LA RICHIESTA DI PROTEZIONE </a:t>
            </a:r>
            <a:r>
              <a:rPr lang="it-IT" sz="3200" b="1" dirty="0" smtClean="0"/>
              <a:t>INTERNAZIONALE</a:t>
            </a:r>
            <a:br>
              <a:rPr lang="it-IT" sz="3200" b="1" dirty="0" smtClean="0"/>
            </a:br>
            <a:r>
              <a:rPr lang="it-IT" sz="3200" b="1" dirty="0" smtClean="0"/>
              <a:t>Fase processuale</a:t>
            </a:r>
            <a:endParaRPr lang="it-IT" sz="3200" dirty="0"/>
          </a:p>
        </p:txBody>
      </p:sp>
      <p:sp>
        <p:nvSpPr>
          <p:cNvPr id="3" name="Segnaposto contenuto 2">
            <a:extLst>
              <a:ext uri="{FF2B5EF4-FFF2-40B4-BE49-F238E27FC236}">
                <a16:creationId xmlns="" xmlns:a16="http://schemas.microsoft.com/office/drawing/2014/main" id="{DF97087A-EAD4-421C-9231-4B2E86AEB2EA}"/>
              </a:ext>
            </a:extLst>
          </p:cNvPr>
          <p:cNvSpPr>
            <a:spLocks noGrp="1"/>
          </p:cNvSpPr>
          <p:nvPr>
            <p:ph idx="1"/>
          </p:nvPr>
        </p:nvSpPr>
        <p:spPr>
          <a:xfrm>
            <a:off x="182880" y="1600200"/>
            <a:ext cx="8714232" cy="5056632"/>
          </a:xfrm>
        </p:spPr>
        <p:txBody>
          <a:bodyPr>
            <a:normAutofit fontScale="85000" lnSpcReduction="10000"/>
          </a:bodyPr>
          <a:lstStyle/>
          <a:p>
            <a:pPr marL="0" indent="0" algn="just">
              <a:buNone/>
            </a:pPr>
            <a:r>
              <a:rPr lang="it-IT" b="1" dirty="0" smtClean="0"/>
              <a:t>RICORSO</a:t>
            </a:r>
            <a:r>
              <a:rPr lang="it-IT" b="1" dirty="0"/>
              <a:t>&gt; </a:t>
            </a:r>
            <a:r>
              <a:rPr lang="it-IT" dirty="0"/>
              <a:t>Il rito è quello previsto dagli artt. 737 </a:t>
            </a:r>
            <a:r>
              <a:rPr lang="it-IT" dirty="0" err="1"/>
              <a:t>ss</a:t>
            </a:r>
            <a:r>
              <a:rPr lang="it-IT" dirty="0"/>
              <a:t> </a:t>
            </a:r>
            <a:r>
              <a:rPr lang="it-IT" dirty="0" err="1"/>
              <a:t>c.p.c.</a:t>
            </a:r>
            <a:r>
              <a:rPr lang="it-IT" dirty="0"/>
              <a:t>, quindi il rito è camerale.</a:t>
            </a:r>
          </a:p>
          <a:p>
            <a:pPr marL="0" indent="0" algn="just">
              <a:buNone/>
            </a:pPr>
            <a:r>
              <a:rPr lang="it-IT" b="1" dirty="0"/>
              <a:t>I TERMINI per impugnare</a:t>
            </a:r>
            <a:r>
              <a:rPr lang="it-IT" dirty="0"/>
              <a:t>: </a:t>
            </a:r>
            <a:r>
              <a:rPr lang="it-IT" b="1" dirty="0"/>
              <a:t>30 gg</a:t>
            </a:r>
            <a:r>
              <a:rPr lang="it-IT" dirty="0"/>
              <a:t>. dalla notificazione del provvedimento della CT, ovvero 60.</a:t>
            </a:r>
          </a:p>
          <a:p>
            <a:pPr marL="0" indent="0" algn="just">
              <a:buNone/>
            </a:pPr>
            <a:r>
              <a:rPr lang="it-IT" u="sng" dirty="0"/>
              <a:t>Contro la decisione della Commissione territoriale</a:t>
            </a:r>
            <a:r>
              <a:rPr lang="it-IT" dirty="0"/>
              <a:t>, si può presentare </a:t>
            </a:r>
            <a:r>
              <a:rPr lang="it-IT" b="1" dirty="0"/>
              <a:t>ricorso al Tribunale entro:</a:t>
            </a:r>
            <a:endParaRPr lang="it-IT" dirty="0"/>
          </a:p>
          <a:p>
            <a:pPr marL="0" indent="0" algn="just">
              <a:buNone/>
            </a:pPr>
            <a:r>
              <a:rPr lang="it-IT" b="1" u="sng" dirty="0"/>
              <a:t>30 giorni </a:t>
            </a:r>
            <a:r>
              <a:rPr lang="it-IT" dirty="0"/>
              <a:t>dalla data della comunicazione della decisione;</a:t>
            </a:r>
          </a:p>
          <a:p>
            <a:pPr marL="0" indent="0" algn="just">
              <a:buNone/>
            </a:pPr>
            <a:r>
              <a:rPr lang="it-IT" b="1" u="sng" dirty="0"/>
              <a:t>60 giorni </a:t>
            </a:r>
            <a:r>
              <a:rPr lang="it-IT" dirty="0"/>
              <a:t>se il ricorrente risiede all’estero, a pena di inammissibilità, con possibilità di invio a mezzo del servizio postale o tramite rappresentanza consolare o diplomatica italiana (in tal caso la procura speciale al difensore è rilasciata altresì dinnanzi all’autorità consolare);</a:t>
            </a:r>
            <a:endParaRPr lang="it-IT" b="1" u="sng" dirty="0"/>
          </a:p>
          <a:p>
            <a:pPr marL="0" indent="0" algn="just">
              <a:buNone/>
            </a:pPr>
            <a:r>
              <a:rPr lang="it-IT" b="1" u="sng" dirty="0"/>
              <a:t>15 giorni </a:t>
            </a:r>
            <a:r>
              <a:rPr lang="it-IT" dirty="0"/>
              <a:t>domanda manifestamente infondata, domanda reiterata senza addurre nuovi elementi, domanda presentata dopo essere stato fermato per avere escluso o tentato di eludere i controlli alla frontiera, ovvero fermato in condizioni di soggiorno illegale, al solo scopo di impedire l’adozione o l’esecuzione di un provvedimento di espulsione o respingimento, nei casi di trattenimento.</a:t>
            </a:r>
          </a:p>
          <a:p>
            <a:pPr marL="0" indent="0" algn="just">
              <a:buNone/>
            </a:pPr>
            <a:r>
              <a:rPr lang="it-IT" dirty="0"/>
              <a:t>NB</a:t>
            </a:r>
            <a:r>
              <a:rPr lang="it-IT" u="sng" dirty="0"/>
              <a:t>: In relazione a queste controversie non opera, a far data dal 17.8.17 la sospensione feriale dei termini processuali.</a:t>
            </a:r>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2568189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06424"/>
            <a:ext cx="8229600" cy="5500404"/>
          </a:xfrm>
        </p:spPr>
        <p:txBody>
          <a:bodyPr>
            <a:normAutofit fontScale="77500" lnSpcReduction="20000"/>
          </a:bodyPr>
          <a:lstStyle/>
          <a:p>
            <a:pPr marL="0" indent="0" algn="just" defTabSz="914400">
              <a:spcBef>
                <a:spcPts val="0"/>
              </a:spcBef>
              <a:buNone/>
            </a:pPr>
            <a:r>
              <a:rPr lang="it-IT" sz="3800" dirty="0"/>
              <a:t>Tutte le decisioni delle Commissioni Territoriali e della Commissione Nazionale sono impugnabili di fronte alla sezione specializzata del Tribunale territorialmente competente (come individuata dall’art. 4). </a:t>
            </a:r>
          </a:p>
          <a:p>
            <a:pPr marL="0" indent="0" algn="just" defTabSz="914400">
              <a:spcBef>
                <a:spcPts val="0"/>
              </a:spcBef>
              <a:buNone/>
            </a:pPr>
            <a:r>
              <a:rPr lang="it-IT" sz="3800" dirty="0"/>
              <a:t>Il </a:t>
            </a:r>
            <a:r>
              <a:rPr lang="it-IT" sz="3800" dirty="0" err="1"/>
              <a:t>d.l.</a:t>
            </a:r>
            <a:r>
              <a:rPr lang="it-IT" sz="3800" dirty="0"/>
              <a:t> 13/2017 aveva istituito presso 14 Tribunali ordinari delle sezioni specializzate in materia di immigrazione, protezione internazionale e libera circolazione dei cittadini dell’Unione europea. </a:t>
            </a:r>
          </a:p>
          <a:p>
            <a:pPr marL="0" indent="0" algn="just" defTabSz="914400">
              <a:spcBef>
                <a:spcPts val="0"/>
              </a:spcBef>
              <a:buNone/>
            </a:pPr>
            <a:r>
              <a:rPr lang="it-IT" sz="3800" dirty="0"/>
              <a:t>In sede di conversione sono istituite «</a:t>
            </a:r>
            <a:r>
              <a:rPr lang="it-IT" sz="3800" i="1" dirty="0"/>
              <a:t>presso ogni tribunale ordinario del luogo ove ha sede la Corte di Appello</a:t>
            </a:r>
            <a:r>
              <a:rPr lang="it-IT" sz="3800" dirty="0"/>
              <a:t>». Ad oggi, risultano dunque </a:t>
            </a:r>
            <a:r>
              <a:rPr lang="it-IT" sz="3800" b="1" dirty="0"/>
              <a:t>26 sezioni specializzate</a:t>
            </a:r>
            <a:r>
              <a:rPr lang="it-IT" sz="3800" dirty="0"/>
              <a:t>. </a:t>
            </a:r>
          </a:p>
          <a:p>
            <a:pPr marL="0" marR="0" lvl="0" indent="0" algn="just" defTabSz="914400" eaLnBrk="1" fontAlgn="auto" latinLnBrk="0" hangingPunct="1">
              <a:lnSpc>
                <a:spcPct val="100000"/>
              </a:lnSpc>
              <a:spcBef>
                <a:spcPts val="0"/>
              </a:spcBef>
              <a:spcAft>
                <a:spcPts val="0"/>
              </a:spcAft>
              <a:buClrTx/>
              <a:buSzTx/>
              <a:buFontTx/>
              <a:buNone/>
              <a:tabLst/>
              <a:defRPr/>
            </a:pPr>
            <a:endParaRPr lang="it-IT" sz="3800" dirty="0"/>
          </a:p>
        </p:txBody>
      </p:sp>
    </p:spTree>
    <p:extLst>
      <p:ext uri="{BB962C8B-B14F-4D97-AF65-F5344CB8AC3E}">
        <p14:creationId xmlns:p14="http://schemas.microsoft.com/office/powerpoint/2010/main" val="340272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42416"/>
            <a:ext cx="8229600" cy="5458968"/>
          </a:xfrm>
        </p:spPr>
        <p:txBody>
          <a:bodyPr>
            <a:normAutofit/>
          </a:bodyPr>
          <a:lstStyle/>
          <a:p>
            <a:pPr marL="0" indent="0" algn="just" defTabSz="914400">
              <a:spcBef>
                <a:spcPts val="0"/>
              </a:spcBef>
              <a:buNone/>
            </a:pPr>
            <a:r>
              <a:rPr lang="it-IT" sz="2200" dirty="0"/>
              <a:t>Le sezioni specializzate sono competenti:</a:t>
            </a:r>
          </a:p>
          <a:p>
            <a:pPr marL="0" indent="0" algn="just" defTabSz="914400">
              <a:spcBef>
                <a:spcPts val="0"/>
              </a:spcBef>
              <a:buNone/>
            </a:pPr>
            <a:r>
              <a:rPr lang="it-IT" sz="2200" dirty="0"/>
              <a:t>a) per le controversie in materia di mancato riconoscimento del diritto di soggiorno sul territorio nazionale dei cittadini UE o dei loro familiari ai sensi dell’art. 8 d.lgs. 30/2007;</a:t>
            </a:r>
          </a:p>
          <a:p>
            <a:pPr marL="0" indent="0" algn="just" defTabSz="914400">
              <a:spcBef>
                <a:spcPts val="0"/>
              </a:spcBef>
              <a:buNone/>
            </a:pPr>
            <a:r>
              <a:rPr lang="it-IT" sz="2200" dirty="0"/>
              <a:t>b) per le controversie aventi ad oggetto l’impugnazione del provvedimento di allontanamento dei cittadini UE o dei loro familiari ai sensi degli artt. 20, 21 e 20-</a:t>
            </a:r>
            <a:r>
              <a:rPr lang="it-IT" sz="2200" i="1" dirty="0"/>
              <a:t>ter</a:t>
            </a:r>
            <a:r>
              <a:rPr lang="it-IT" sz="2200" dirty="0"/>
              <a:t> d.lgs. 30/2007;</a:t>
            </a:r>
          </a:p>
          <a:p>
            <a:pPr marL="0" indent="0" algn="just" defTabSz="914400">
              <a:spcBef>
                <a:spcPts val="0"/>
              </a:spcBef>
              <a:buNone/>
            </a:pPr>
            <a:r>
              <a:rPr lang="it-IT" sz="2200" dirty="0"/>
              <a:t>c) per le controversie in materia di riconoscimento della protezione internazionale di cui all’art. 35 d.lgs. 25/2008; per i procedimenti per la convalida del provvedimento di trattenimento o proroga del richiedente asilo; nonché per la convalida delle misure alternative al trattenimento </a:t>
            </a:r>
            <a:r>
              <a:rPr lang="it-IT" sz="2200" i="1" dirty="0"/>
              <a:t>ex</a:t>
            </a:r>
            <a:r>
              <a:rPr lang="it-IT" sz="2200" dirty="0"/>
              <a:t> art. 14, co. 6, d.lgs. 142/2015; </a:t>
            </a:r>
          </a:p>
        </p:txBody>
      </p:sp>
    </p:spTree>
    <p:extLst>
      <p:ext uri="{BB962C8B-B14F-4D97-AF65-F5344CB8AC3E}">
        <p14:creationId xmlns:p14="http://schemas.microsoft.com/office/powerpoint/2010/main" val="1151769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70432"/>
            <a:ext cx="8229600" cy="5477256"/>
          </a:xfrm>
        </p:spPr>
        <p:txBody>
          <a:bodyPr>
            <a:normAutofit lnSpcReduction="10000"/>
          </a:bodyPr>
          <a:lstStyle/>
          <a:p>
            <a:pPr marL="0" indent="0" algn="just" defTabSz="914400">
              <a:spcBef>
                <a:spcPts val="0"/>
              </a:spcBef>
              <a:buNone/>
            </a:pPr>
            <a:r>
              <a:rPr lang="it-IT" dirty="0"/>
              <a:t>d) per le controversie in materia di riconoscimento della protezione umanitaria nei casi di cui all’art. 32, co. 3, d.lgs. 25/2008;----DL 113/2018: </a:t>
            </a:r>
            <a:r>
              <a:rPr lang="it-IT" u="sng" dirty="0"/>
              <a:t>permesso di soggiorno per protezione speciale nei casi di cui all'articolo 32, comma 3, del decreto legislativo 28 gennaio 2008, n. 25</a:t>
            </a:r>
          </a:p>
          <a:p>
            <a:pPr marL="0" indent="0" algn="just" defTabSz="914400">
              <a:spcBef>
                <a:spcPts val="0"/>
              </a:spcBef>
              <a:buNone/>
            </a:pPr>
            <a:r>
              <a:rPr lang="it-IT" dirty="0"/>
              <a:t>d-bis) per le controversie in materia di rifiuto di rilascio, di diniego di rinnovo e di revoca dei permessi di soggiorno di cui agli articoli 18, 18-bis, 19, comma 2, lettere d) e d-bis), 20-bis, 22, comma 12-quater, del decreto legislativo 25 luglio 1998, n. 286 (DL 113/2018);</a:t>
            </a:r>
          </a:p>
          <a:p>
            <a:pPr marL="0" indent="0" algn="just" defTabSz="914400">
              <a:spcBef>
                <a:spcPts val="0"/>
              </a:spcBef>
              <a:buNone/>
            </a:pPr>
            <a:r>
              <a:rPr lang="it-IT" dirty="0"/>
              <a:t>e) per le controversie in materia di diniego del nulla osta al ricongiungimento familiare e del permesso di soggiorno per motivi familiari, nonché relative agli altri provvedimenti in materia di diritto all’unità familiare;</a:t>
            </a:r>
          </a:p>
          <a:p>
            <a:pPr marL="0" indent="0" algn="just" defTabSz="914400">
              <a:spcBef>
                <a:spcPts val="0"/>
              </a:spcBef>
              <a:buNone/>
            </a:pPr>
            <a:r>
              <a:rPr lang="it-IT" dirty="0"/>
              <a:t>e-bis) per le controversie aventi ad oggetto l’</a:t>
            </a:r>
            <a:r>
              <a:rPr lang="it-IT" b="1" dirty="0"/>
              <a:t>impugnazione dei provvedimenti adottati dall’autorità preposta alla determinazione dello Stato competente all’esame della domanda di protezione internazionale in applicazione del Regolamento di Dublino</a:t>
            </a:r>
            <a:r>
              <a:rPr lang="it-IT" dirty="0"/>
              <a:t> (</a:t>
            </a:r>
            <a:r>
              <a:rPr lang="it-IT" u="sng" dirty="0"/>
              <a:t>novità introdotta in sede di conversione</a:t>
            </a:r>
            <a:r>
              <a:rPr lang="it-IT" dirty="0"/>
              <a:t>). </a:t>
            </a:r>
          </a:p>
        </p:txBody>
      </p:sp>
    </p:spTree>
    <p:extLst>
      <p:ext uri="{BB962C8B-B14F-4D97-AF65-F5344CB8AC3E}">
        <p14:creationId xmlns:p14="http://schemas.microsoft.com/office/powerpoint/2010/main" val="1151769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79576"/>
            <a:ext cx="8229600" cy="5076845"/>
          </a:xfrm>
        </p:spPr>
        <p:txBody>
          <a:bodyPr>
            <a:normAutofit/>
          </a:bodyPr>
          <a:lstStyle/>
          <a:p>
            <a:pPr marL="0" indent="0" algn="just" defTabSz="914400">
              <a:spcBef>
                <a:spcPts val="0"/>
              </a:spcBef>
              <a:buNone/>
            </a:pPr>
            <a:r>
              <a:rPr lang="it-IT" sz="2200" dirty="0"/>
              <a:t>Le sezioni specializzate sono altresì competenti per le controversie in materia di accertamento dello stato di apolidia e dello </a:t>
            </a:r>
            <a:r>
              <a:rPr lang="it-IT" sz="2200" b="1" dirty="0"/>
              <a:t>stato di cittadinanza italiana</a:t>
            </a:r>
            <a:r>
              <a:rPr lang="it-IT" sz="2200" dirty="0"/>
              <a:t> (</a:t>
            </a:r>
            <a:r>
              <a:rPr lang="it-IT" sz="2200" u="sng" dirty="0"/>
              <a:t>novità quest’ultima introdotta in sede di conversione</a:t>
            </a:r>
            <a:r>
              <a:rPr lang="it-IT" sz="2200" dirty="0"/>
              <a:t>).</a:t>
            </a:r>
          </a:p>
          <a:p>
            <a:pPr marL="0" indent="0" algn="just" defTabSz="914400">
              <a:spcBef>
                <a:spcPts val="0"/>
              </a:spcBef>
              <a:buNone/>
            </a:pPr>
            <a:endParaRPr lang="it-IT" sz="2200" dirty="0"/>
          </a:p>
          <a:p>
            <a:pPr marL="0" indent="0" algn="just" defTabSz="914400">
              <a:spcBef>
                <a:spcPts val="0"/>
              </a:spcBef>
              <a:buNone/>
            </a:pPr>
            <a:r>
              <a:rPr lang="it-IT" sz="2200" dirty="0"/>
              <a:t>Le sezioni specializzate sono altresì competenti per le cause e i procedimenti che presentano ragioni di </a:t>
            </a:r>
            <a:r>
              <a:rPr lang="it-IT" sz="2200" i="1" dirty="0"/>
              <a:t>connessione</a:t>
            </a:r>
            <a:r>
              <a:rPr lang="it-IT" sz="2200" dirty="0"/>
              <a:t> con quelli di cui ai commi 1 e 2. </a:t>
            </a:r>
          </a:p>
          <a:p>
            <a:pPr marL="0" indent="0" algn="just" defTabSz="914400">
              <a:spcBef>
                <a:spcPts val="0"/>
              </a:spcBef>
              <a:buNone/>
            </a:pPr>
            <a:r>
              <a:rPr lang="it-IT" sz="2200" i="1" dirty="0"/>
              <a:t>N.B. problematicità dell’individuazione del requisito della connessione (impugnazione dei decreti prefettizi di espulsione davanti ai giudici di pace)</a:t>
            </a:r>
          </a:p>
          <a:p>
            <a:pPr marL="0" marR="0" lvl="0" indent="0" defTabSz="914400" eaLnBrk="1" fontAlgn="auto" latinLnBrk="0" hangingPunct="1">
              <a:lnSpc>
                <a:spcPct val="100000"/>
              </a:lnSpc>
              <a:spcBef>
                <a:spcPts val="0"/>
              </a:spcBef>
              <a:spcAft>
                <a:spcPts val="0"/>
              </a:spcAft>
              <a:buClrTx/>
              <a:buSzTx/>
              <a:buFontTx/>
              <a:buNone/>
              <a:tabLst/>
              <a:defRPr/>
            </a:pPr>
            <a:endParaRPr lang="it-IT" dirty="0"/>
          </a:p>
        </p:txBody>
      </p:sp>
    </p:spTree>
    <p:extLst>
      <p:ext uri="{BB962C8B-B14F-4D97-AF65-F5344CB8AC3E}">
        <p14:creationId xmlns:p14="http://schemas.microsoft.com/office/powerpoint/2010/main" val="115176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21208"/>
            <a:ext cx="7022592" cy="706013"/>
          </a:xfrm>
        </p:spPr>
        <p:txBody>
          <a:bodyPr>
            <a:normAutofit/>
          </a:bodyPr>
          <a:lstStyle/>
          <a:p>
            <a:r>
              <a:rPr lang="it-IT" sz="3500" b="1" dirty="0"/>
              <a:t>competenza territoriale</a:t>
            </a:r>
          </a:p>
        </p:txBody>
      </p:sp>
      <p:sp>
        <p:nvSpPr>
          <p:cNvPr id="3" name="Segnaposto contenuto 2"/>
          <p:cNvSpPr>
            <a:spLocks noGrp="1"/>
          </p:cNvSpPr>
          <p:nvPr>
            <p:ph idx="1"/>
          </p:nvPr>
        </p:nvSpPr>
        <p:spPr>
          <a:xfrm>
            <a:off x="457200" y="1965960"/>
            <a:ext cx="8229600" cy="4160204"/>
          </a:xfrm>
        </p:spPr>
        <p:txBody>
          <a:bodyPr>
            <a:normAutofit/>
          </a:bodyPr>
          <a:lstStyle/>
          <a:p>
            <a:pPr marL="0" lvl="0" indent="0" algn="just" defTabSz="914400">
              <a:spcBef>
                <a:spcPts val="0"/>
              </a:spcBef>
              <a:buNone/>
              <a:defRPr/>
            </a:pPr>
            <a:r>
              <a:rPr lang="it-IT" sz="2400" dirty="0"/>
              <a:t>La legge di conversione (l. n. 46/2017) ha inoltre modificato l’art. 4 prescrivendo che sia territorialmente competente la sezione specializzata nella cui circoscrizione ha </a:t>
            </a:r>
            <a:r>
              <a:rPr lang="it-IT" sz="2400" b="1" dirty="0"/>
              <a:t>sede l’autorità che ha adottato il provvedimento impugnato </a:t>
            </a:r>
            <a:r>
              <a:rPr lang="it-IT" sz="2400" dirty="0"/>
              <a:t>(criterio generale).</a:t>
            </a:r>
          </a:p>
          <a:p>
            <a:pPr marL="0" lvl="0" indent="0" algn="just" defTabSz="914400">
              <a:spcBef>
                <a:spcPts val="0"/>
              </a:spcBef>
              <a:buNone/>
              <a:defRPr/>
            </a:pPr>
            <a:endParaRPr lang="it-IT" sz="2400" dirty="0"/>
          </a:p>
          <a:p>
            <a:pPr marL="0" lvl="0" indent="0" algn="just" defTabSz="914400">
              <a:spcBef>
                <a:spcPts val="0"/>
              </a:spcBef>
              <a:buNone/>
              <a:defRPr/>
            </a:pPr>
            <a:r>
              <a:rPr lang="it-IT" sz="2400" dirty="0"/>
              <a:t>Per quanto riguarda, invece, le controversie aventi ad oggetto lo stato di apolidia o cittadinanza si fa riferimento alla </a:t>
            </a:r>
            <a:r>
              <a:rPr lang="it-IT" sz="2400" b="1" dirty="0"/>
              <a:t>dimora dell’attore</a:t>
            </a:r>
            <a:r>
              <a:rPr lang="it-IT" sz="2400" dirty="0"/>
              <a:t> (criterio speciale).  </a:t>
            </a:r>
          </a:p>
          <a:p>
            <a:endParaRPr lang="it-IT" dirty="0"/>
          </a:p>
        </p:txBody>
      </p:sp>
    </p:spTree>
    <p:extLst>
      <p:ext uri="{BB962C8B-B14F-4D97-AF65-F5344CB8AC3E}">
        <p14:creationId xmlns:p14="http://schemas.microsoft.com/office/powerpoint/2010/main" val="259714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6007608" cy="736015"/>
          </a:xfrm>
        </p:spPr>
        <p:txBody>
          <a:bodyPr>
            <a:normAutofit/>
          </a:bodyPr>
          <a:lstStyle/>
          <a:p>
            <a:r>
              <a:rPr lang="it-IT" sz="3500" b="1" dirty="0" smtClean="0"/>
              <a:t>Processo</a:t>
            </a:r>
            <a:endParaRPr lang="it-IT" sz="3500" b="1" dirty="0"/>
          </a:p>
        </p:txBody>
      </p:sp>
      <p:sp>
        <p:nvSpPr>
          <p:cNvPr id="3" name="Segnaposto contenuto 2"/>
          <p:cNvSpPr>
            <a:spLocks noGrp="1"/>
          </p:cNvSpPr>
          <p:nvPr>
            <p:ph idx="1"/>
          </p:nvPr>
        </p:nvSpPr>
        <p:spPr>
          <a:xfrm>
            <a:off x="457200" y="1444752"/>
            <a:ext cx="8394192" cy="4681412"/>
          </a:xfrm>
        </p:spPr>
        <p:txBody>
          <a:bodyPr>
            <a:normAutofit/>
          </a:bodyPr>
          <a:lstStyle/>
          <a:p>
            <a:pPr marL="0" indent="0" algn="just" defTabSz="914400">
              <a:spcBef>
                <a:spcPts val="0"/>
              </a:spcBef>
              <a:buNone/>
            </a:pPr>
            <a:r>
              <a:rPr lang="it-IT" sz="2200" dirty="0"/>
              <a:t>La legge di conversione ha istituito una </a:t>
            </a:r>
            <a:r>
              <a:rPr lang="it-IT" sz="2200" b="1" dirty="0"/>
              <a:t>riserva di collegialità</a:t>
            </a:r>
            <a:r>
              <a:rPr lang="it-IT" sz="2200" dirty="0"/>
              <a:t>, prevedendo che le controversie in materia di riconoscimento della protezione internazionale di cui all’art. 35 d.lgs. 25/2008 e quelle aventi ad oggetto l’impugnazione dei provvedimenti adottati dall’autorità preposta alla determinazione dello Stato competente all’esame della domanda sono decise dal </a:t>
            </a:r>
            <a:r>
              <a:rPr lang="it-IT" sz="2200" u="sng" dirty="0"/>
              <a:t>tribunale in composizione collegiale</a:t>
            </a:r>
            <a:r>
              <a:rPr lang="it-IT" sz="2200" dirty="0"/>
              <a:t>. Per la trattazione della controversia è designato dal presidente della sezione specializzata un componente del collegio. </a:t>
            </a:r>
          </a:p>
        </p:txBody>
      </p:sp>
    </p:spTree>
    <p:extLst>
      <p:ext uri="{BB962C8B-B14F-4D97-AF65-F5344CB8AC3E}">
        <p14:creationId xmlns:p14="http://schemas.microsoft.com/office/powerpoint/2010/main" val="346618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33856"/>
            <a:ext cx="8229600" cy="4992308"/>
          </a:xfrm>
        </p:spPr>
        <p:txBody>
          <a:bodyPr>
            <a:normAutofit/>
          </a:bodyPr>
          <a:lstStyle/>
          <a:p>
            <a:pPr marL="0" indent="0" algn="just">
              <a:buNone/>
            </a:pPr>
            <a:r>
              <a:rPr lang="it-IT" sz="2200" dirty="0"/>
              <a:t>La CT entro 20 gg. dalla notifica del ricorso deve rendere disponibile copia della domanda di protezione (modello C3), della videoregistrazione, del verbale di trascrizione della videoregistrazione, l’intera documentazione acquisita, l’indicazione delle COI utilizzate per la decisione.</a:t>
            </a:r>
          </a:p>
          <a:p>
            <a:pPr marL="0" indent="0" algn="just">
              <a:buNone/>
            </a:pPr>
            <a:r>
              <a:rPr lang="it-IT" sz="2200" dirty="0"/>
              <a:t>Il Ministero può stare in giudizio attraverso i propri dipendenti o un rappresentate designato dal Presidente della Commissione che ha adottato l’atto impugnato. </a:t>
            </a:r>
          </a:p>
          <a:p>
            <a:pPr marL="0" indent="0" algn="just">
              <a:buNone/>
            </a:pPr>
            <a:r>
              <a:rPr lang="it-IT" sz="2200" dirty="0"/>
              <a:t>Il procedimento è trattato in </a:t>
            </a:r>
            <a:r>
              <a:rPr lang="it-IT" sz="2200" b="1" dirty="0"/>
              <a:t>camera di consiglio</a:t>
            </a:r>
            <a:r>
              <a:rPr lang="it-IT" sz="2200" dirty="0"/>
              <a:t>.</a:t>
            </a:r>
          </a:p>
        </p:txBody>
      </p:sp>
    </p:spTree>
    <p:extLst>
      <p:ext uri="{BB962C8B-B14F-4D97-AF65-F5344CB8AC3E}">
        <p14:creationId xmlns:p14="http://schemas.microsoft.com/office/powerpoint/2010/main" val="3340952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9137</TotalTime>
  <Words>1665</Words>
  <Application>Microsoft Office PowerPoint</Application>
  <PresentationFormat>Presentazione su schermo (4:3)</PresentationFormat>
  <Paragraphs>81</Paragraphs>
  <Slides>16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Arial</vt:lpstr>
      <vt:lpstr>Calibri</vt:lpstr>
      <vt:lpstr>Century Gothic</vt:lpstr>
      <vt:lpstr>Wingdings 3</vt:lpstr>
      <vt:lpstr>Ione</vt:lpstr>
      <vt:lpstr>RICORSI GIURISDIZIONALI E TERMINI PROCESSUALI modifiche apportate dal D.l. n. 13/2017 convertito in L. n. 46/2017 </vt:lpstr>
      <vt:lpstr>PROCEDURA PER LA RICHIESTA DI PROTEZIONE INTERNAZIONALE Fase processuale</vt:lpstr>
      <vt:lpstr>Presentazione standard di PowerPoint</vt:lpstr>
      <vt:lpstr>Presentazione standard di PowerPoint</vt:lpstr>
      <vt:lpstr>Presentazione standard di PowerPoint</vt:lpstr>
      <vt:lpstr>Presentazione standard di PowerPoint</vt:lpstr>
      <vt:lpstr>competenza territoriale</vt:lpstr>
      <vt:lpstr>Processo</vt:lpstr>
      <vt:lpstr>Presentazione standard di PowerPoint</vt:lpstr>
      <vt:lpstr>Presentazione standard di PowerPoint</vt:lpstr>
      <vt:lpstr>Il Ricorso in Cassazione</vt:lpstr>
      <vt:lpstr>Efficacia sospensiva del ricorso </vt:lpstr>
      <vt:lpstr>Presentazione standard di PowerPoint</vt:lpstr>
      <vt:lpstr>GARANZIE E OBBLIGHI DURANTE L’ESPLETAMENTO DELLA PROCEDURA </vt:lpstr>
      <vt:lpstr>GARANZIE E OBBLIGHI DURANTE L’ESPLETAMENTO DELLA PROCEDURA</vt:lpstr>
      <vt:lpstr>Documentazione da presentare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protezione internazionale</dc:title>
  <dc:creator>Diana</dc:creator>
  <cp:lastModifiedBy>santoro</cp:lastModifiedBy>
  <cp:revision>234</cp:revision>
  <dcterms:created xsi:type="dcterms:W3CDTF">2017-01-12T15:06:45Z</dcterms:created>
  <dcterms:modified xsi:type="dcterms:W3CDTF">2020-04-06T14:15:58Z</dcterms:modified>
</cp:coreProperties>
</file>