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4A3B52-B094-42EC-B66D-6B927684606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42828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F12FE2-F8D2-4C35-8C76-13990BAB0C1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065942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8E461E-0946-4A78-8B50-9DAA59C6EA7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97435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B06699-C278-4864-B8D3-E0AD4815A567}"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09277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F2C6EA-6422-45EF-B75D-F084FED1045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2276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A6DECB-15CC-4762-B5FA-7AC3AB83A21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141654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A6124AF-683A-4F29-99C6-B2E12781976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66683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9FF975-5881-4C97-A2C4-216D884CA34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87335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977E07-0873-493C-9218-9BF6B9BC120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18042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A8EDD6-E3CE-4084-9B3A-AE1E421B662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76132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75B83-D3D5-409B-9A0E-19DE809AF65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696608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atin typeface="+mn-lt"/>
              </a:defRPr>
            </a:lvl1pPr>
          </a:lstStyle>
          <a:p>
            <a:pPr fontAlgn="base">
              <a:spcBef>
                <a:spcPct val="0"/>
              </a:spcBef>
              <a:spcAft>
                <a:spcPct val="0"/>
              </a:spcAft>
              <a:defRPr/>
            </a:pPr>
            <a:endParaRPr lang="it-IT" altLang="it-IT" sz="140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mn-lt"/>
              </a:defRPr>
            </a:lvl1pPr>
          </a:lstStyle>
          <a:p>
            <a:pPr fontAlgn="base">
              <a:spcBef>
                <a:spcPct val="0"/>
              </a:spcBef>
              <a:spcAft>
                <a:spcPct val="0"/>
              </a:spcAft>
              <a:defRPr/>
            </a:pPr>
            <a:endParaRPr lang="it-IT" altLang="it-IT" sz="140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atin typeface="+mn-lt"/>
              </a:defRPr>
            </a:lvl1pPr>
          </a:lstStyle>
          <a:p>
            <a:pPr fontAlgn="base">
              <a:spcBef>
                <a:spcPct val="0"/>
              </a:spcBef>
              <a:spcAft>
                <a:spcPct val="0"/>
              </a:spcAft>
              <a:defRPr/>
            </a:pPr>
            <a:fld id="{DCF263BB-5262-4A11-BB9B-D36BD07BA434}" type="slidenum">
              <a:rPr lang="it-IT" altLang="it-IT" sz="1400">
                <a:solidFill>
                  <a:srgbClr val="000000"/>
                </a:solidFill>
              </a:rPr>
              <a:pPr fontAlgn="base">
                <a:spcBef>
                  <a:spcPct val="0"/>
                </a:spcBef>
                <a:spcAft>
                  <a:spcPct val="0"/>
                </a:spcAft>
                <a:defRPr/>
              </a:pPr>
              <a:t>‹N›</a:t>
            </a:fld>
            <a:endParaRPr lang="it-IT" altLang="it-IT" sz="1400">
              <a:solidFill>
                <a:srgbClr val="000000"/>
              </a:solidFill>
            </a:endParaRPr>
          </a:p>
        </p:txBody>
      </p:sp>
    </p:spTree>
    <p:extLst>
      <p:ext uri="{BB962C8B-B14F-4D97-AF65-F5344CB8AC3E}">
        <p14:creationId xmlns:p14="http://schemas.microsoft.com/office/powerpoint/2010/main" val="283069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0" y="187325"/>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sz="1800">
                <a:solidFill>
                  <a:srgbClr val="000000"/>
                </a:solidFill>
                <a:latin typeface="Arial" pitchFamily="34" charset="0"/>
              </a:rPr>
              <a:t>One exception: </a:t>
            </a:r>
            <a:r>
              <a:rPr lang="it-IT" altLang="it-IT" sz="1800" b="1">
                <a:solidFill>
                  <a:srgbClr val="000000"/>
                </a:solidFill>
                <a:latin typeface="Arial" pitchFamily="34" charset="0"/>
              </a:rPr>
              <a:t>Memory Impairment in Aged Primates Is Associated with Focal Death of Cortical Neurons and Atrophy of Subcortical Neurons</a:t>
            </a:r>
            <a:r>
              <a:rPr lang="it-IT" altLang="it-IT" sz="1800">
                <a:solidFill>
                  <a:srgbClr val="000000"/>
                </a:solidFill>
                <a:latin typeface="Arial" pitchFamily="34" charset="0"/>
              </a:rPr>
              <a:t> </a:t>
            </a:r>
          </a:p>
        </p:txBody>
      </p:sp>
      <p:pic>
        <p:nvPicPr>
          <p:cNvPr id="4608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836613"/>
            <a:ext cx="8569325" cy="443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0" y="4318000"/>
            <a:ext cx="3182938"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Text Box 8"/>
          <p:cNvSpPr txBox="1">
            <a:spLocks noChangeArrowheads="1"/>
          </p:cNvSpPr>
          <p:nvPr/>
        </p:nvSpPr>
        <p:spPr bwMode="auto">
          <a:xfrm>
            <a:off x="4356100" y="6553200"/>
            <a:ext cx="15636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1400">
                <a:solidFill>
                  <a:srgbClr val="000000"/>
                </a:solidFill>
                <a:latin typeface="Arial" pitchFamily="34" charset="0"/>
              </a:rPr>
              <a:t>Smith et al., 2004</a:t>
            </a:r>
          </a:p>
        </p:txBody>
      </p:sp>
      <p:pic>
        <p:nvPicPr>
          <p:cNvPr id="4608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3446463"/>
            <a:ext cx="3887788" cy="341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7" name="Rectangle 10"/>
          <p:cNvSpPr>
            <a:spLocks noChangeArrowheads="1"/>
          </p:cNvSpPr>
          <p:nvPr/>
        </p:nvSpPr>
        <p:spPr bwMode="auto">
          <a:xfrm>
            <a:off x="3924300" y="3716338"/>
            <a:ext cx="647700" cy="194468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endParaRPr lang="it-IT" altLang="it-IT" sz="1400">
              <a:solidFill>
                <a:srgbClr val="000000"/>
              </a:solidFill>
              <a:latin typeface="Arial" pitchFamily="34" charset="0"/>
            </a:endParaRPr>
          </a:p>
        </p:txBody>
      </p:sp>
      <p:sp>
        <p:nvSpPr>
          <p:cNvPr id="46088" name="Text Box 7"/>
          <p:cNvSpPr txBox="1">
            <a:spLocks noChangeArrowheads="1"/>
          </p:cNvSpPr>
          <p:nvPr/>
        </p:nvSpPr>
        <p:spPr bwMode="auto">
          <a:xfrm>
            <a:off x="4284663" y="4005263"/>
            <a:ext cx="48593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sz="1200" b="1" u="sng">
                <a:solidFill>
                  <a:srgbClr val="000000"/>
                </a:solidFill>
                <a:latin typeface="Arial" pitchFamily="34" charset="0"/>
              </a:rPr>
              <a:t>Also cholinergic input to area 8A is reduced in aged monkeys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2362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ChangeArrowheads="1"/>
          </p:cNvSpPr>
          <p:nvPr/>
        </p:nvSpPr>
        <p:spPr bwMode="auto">
          <a:xfrm>
            <a:off x="-28305" y="476672"/>
            <a:ext cx="9144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GB" altLang="ja-JP" sz="4000" dirty="0">
                <a:solidFill>
                  <a:srgbClr val="000000"/>
                </a:solidFill>
                <a:latin typeface="Arial" pitchFamily="34" charset="0"/>
                <a:ea typeface="MS Mincho" charset="-128"/>
              </a:rPr>
              <a:t>At the level of </a:t>
            </a:r>
            <a:r>
              <a:rPr lang="en-GB" altLang="ja-JP" sz="4000" b="1" dirty="0">
                <a:solidFill>
                  <a:srgbClr val="000000"/>
                </a:solidFill>
                <a:latin typeface="Arial" pitchFamily="34" charset="0"/>
                <a:ea typeface="MS Mincho" charset="-128"/>
              </a:rPr>
              <a:t>neuronal morphology</a:t>
            </a:r>
            <a:r>
              <a:rPr lang="en-GB" altLang="ja-JP" sz="4000" dirty="0">
                <a:solidFill>
                  <a:srgbClr val="000000"/>
                </a:solidFill>
                <a:latin typeface="Arial" pitchFamily="34" charset="0"/>
                <a:ea typeface="MS Mincho" charset="-128"/>
              </a:rPr>
              <a:t>, investigations on </a:t>
            </a:r>
            <a:r>
              <a:rPr lang="en-GB" altLang="ja-JP" sz="4000" b="1" dirty="0">
                <a:solidFill>
                  <a:srgbClr val="000000"/>
                </a:solidFill>
                <a:latin typeface="Arial" pitchFamily="34" charset="0"/>
                <a:ea typeface="MS Mincho" charset="-128"/>
              </a:rPr>
              <a:t>dendritic branching and spine density suggest that age associated alterations are also region-specific</a:t>
            </a:r>
            <a:r>
              <a:rPr lang="en-GB" altLang="ja-JP" sz="4000" dirty="0">
                <a:solidFill>
                  <a:srgbClr val="000000"/>
                </a:solidFill>
                <a:latin typeface="Arial" pitchFamily="34" charset="0"/>
                <a:ea typeface="MS Mincho" charset="-128"/>
              </a:rPr>
              <a:t>: morphology of </a:t>
            </a:r>
            <a:r>
              <a:rPr lang="en-GB" altLang="ja-JP" sz="4000" dirty="0">
                <a:solidFill>
                  <a:srgbClr val="000000"/>
                </a:solidFill>
                <a:latin typeface="Arial" pitchFamily="34" charset="0"/>
                <a:ea typeface="MS PGothic" pitchFamily="34" charset="-128"/>
                <a:cs typeface="Times New Roman" pitchFamily="18" charset="0"/>
              </a:rPr>
              <a:t>prefrontal cortex</a:t>
            </a:r>
            <a:r>
              <a:rPr lang="en-GB" altLang="ja-JP" sz="4000" dirty="0">
                <a:solidFill>
                  <a:srgbClr val="000000"/>
                </a:solidFill>
                <a:latin typeface="Arial" pitchFamily="34" charset="0"/>
                <a:ea typeface="MS Mincho" charset="-128"/>
              </a:rPr>
              <a:t> neurons seems to be more vulnerable to the effects of aging than that of hippocampal neurons (see Burke and Barnes, 2006). </a:t>
            </a:r>
            <a:endParaRPr lang="it-IT" altLang="ja-JP" sz="4000" dirty="0">
              <a:solidFill>
                <a:srgbClr val="000000"/>
              </a:solidFill>
              <a:latin typeface="Arial" pitchFamily="34" charset="0"/>
              <a:ea typeface="MS PGothic" pitchFamily="34"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446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0" y="1036638"/>
            <a:ext cx="9144000" cy="478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GB" altLang="ja-JP" sz="2800">
                <a:solidFill>
                  <a:srgbClr val="000000"/>
                </a:solidFill>
                <a:latin typeface="Arial" pitchFamily="34" charset="0"/>
                <a:ea typeface="MS Mincho" charset="-128"/>
              </a:rPr>
              <a:t>Thus, </a:t>
            </a:r>
            <a:r>
              <a:rPr lang="en-GB" altLang="ja-JP" sz="2800" b="1">
                <a:solidFill>
                  <a:srgbClr val="000000"/>
                </a:solidFill>
                <a:latin typeface="Arial" pitchFamily="34" charset="0"/>
                <a:ea typeface="MS Mincho" charset="-128"/>
              </a:rPr>
              <a:t>normal aging</a:t>
            </a:r>
            <a:r>
              <a:rPr lang="en-GB" altLang="ja-JP" sz="2800">
                <a:solidFill>
                  <a:srgbClr val="000000"/>
                </a:solidFill>
                <a:latin typeface="Arial" pitchFamily="34" charset="0"/>
                <a:ea typeface="MS Mincho" charset="-128"/>
              </a:rPr>
              <a:t> is accompanied by </a:t>
            </a:r>
            <a:r>
              <a:rPr lang="en-GB" altLang="ja-JP" sz="2800" b="1">
                <a:solidFill>
                  <a:srgbClr val="000000"/>
                </a:solidFill>
                <a:latin typeface="Arial" pitchFamily="34" charset="0"/>
                <a:ea typeface="MS Mincho" charset="-128"/>
              </a:rPr>
              <a:t>differential </a:t>
            </a:r>
            <a:r>
              <a:rPr lang="en-GB" altLang="ja-JP" sz="2800">
                <a:solidFill>
                  <a:srgbClr val="000000"/>
                </a:solidFill>
                <a:latin typeface="Arial" pitchFamily="34" charset="0"/>
                <a:ea typeface="MS Mincho" charset="-128"/>
              </a:rPr>
              <a:t>and </a:t>
            </a:r>
            <a:r>
              <a:rPr lang="en-GB" altLang="ja-JP" sz="2800" b="1">
                <a:solidFill>
                  <a:srgbClr val="000000"/>
                </a:solidFill>
                <a:latin typeface="Arial" pitchFamily="34" charset="0"/>
                <a:ea typeface="MS Mincho" charset="-128"/>
              </a:rPr>
              <a:t>often subtle</a:t>
            </a:r>
            <a:r>
              <a:rPr lang="en-GB" altLang="ja-JP" sz="2800">
                <a:solidFill>
                  <a:srgbClr val="000000"/>
                </a:solidFill>
                <a:latin typeface="Arial" pitchFamily="34" charset="0"/>
                <a:ea typeface="MS Mincho" charset="-128"/>
              </a:rPr>
              <a:t> changes in </a:t>
            </a:r>
            <a:r>
              <a:rPr lang="en-GB" altLang="ja-JP" sz="2800" b="1">
                <a:solidFill>
                  <a:srgbClr val="000000"/>
                </a:solidFill>
                <a:latin typeface="Arial" pitchFamily="34" charset="0"/>
                <a:ea typeface="MS Mincho" charset="-128"/>
              </a:rPr>
              <a:t>gray and white matter</a:t>
            </a:r>
            <a:r>
              <a:rPr lang="en-GB" altLang="ja-JP" sz="2800">
                <a:solidFill>
                  <a:srgbClr val="000000"/>
                </a:solidFill>
                <a:latin typeface="Arial" pitchFamily="34" charset="0"/>
                <a:ea typeface="MS Mincho" charset="-128"/>
              </a:rPr>
              <a:t>, with </a:t>
            </a:r>
            <a:r>
              <a:rPr lang="en-GB" altLang="ja-JP" sz="2800" b="1">
                <a:solidFill>
                  <a:srgbClr val="000000"/>
                </a:solidFill>
                <a:latin typeface="Arial" pitchFamily="34" charset="0"/>
                <a:ea typeface="MS Mincho" charset="-128"/>
              </a:rPr>
              <a:t>different regions</a:t>
            </a:r>
            <a:r>
              <a:rPr lang="en-GB" altLang="ja-JP" sz="2800">
                <a:solidFill>
                  <a:srgbClr val="000000"/>
                </a:solidFill>
                <a:latin typeface="Arial" pitchFamily="34" charset="0"/>
                <a:ea typeface="MS Mincho" charset="-128"/>
              </a:rPr>
              <a:t> and even different </a:t>
            </a:r>
            <a:r>
              <a:rPr lang="en-GB" altLang="ja-JP" sz="2800" b="1">
                <a:solidFill>
                  <a:srgbClr val="000000"/>
                </a:solidFill>
                <a:latin typeface="Arial" pitchFamily="34" charset="0"/>
                <a:ea typeface="MS Mincho" charset="-128"/>
              </a:rPr>
              <a:t>subregions</a:t>
            </a:r>
            <a:r>
              <a:rPr lang="en-GB" altLang="ja-JP" sz="2800">
                <a:solidFill>
                  <a:srgbClr val="000000"/>
                </a:solidFill>
                <a:latin typeface="Arial" pitchFamily="34" charset="0"/>
                <a:ea typeface="MS Mincho" charset="-128"/>
              </a:rPr>
              <a:t> being </a:t>
            </a:r>
            <a:r>
              <a:rPr lang="en-GB" altLang="ja-JP" sz="2800" b="1">
                <a:solidFill>
                  <a:srgbClr val="000000"/>
                </a:solidFill>
                <a:latin typeface="Arial" pitchFamily="34" charset="0"/>
                <a:ea typeface="MS Mincho" charset="-128"/>
              </a:rPr>
              <a:t>differentially affected</a:t>
            </a:r>
            <a:r>
              <a:rPr lang="en-GB" altLang="ja-JP" sz="2800">
                <a:solidFill>
                  <a:srgbClr val="000000"/>
                </a:solidFill>
                <a:latin typeface="Arial" pitchFamily="34" charset="0"/>
                <a:ea typeface="MS Mincho" charset="-128"/>
              </a:rPr>
              <a:t> by normal and pathological aging; this is evident, for instance, at the level of the hippocampus (see Small et al., 2011 for a review). </a:t>
            </a:r>
          </a:p>
          <a:p>
            <a:pPr algn="ctr" eaLnBrk="1" fontAlgn="base" hangingPunct="1">
              <a:spcBef>
                <a:spcPct val="0"/>
              </a:spcBef>
              <a:spcAft>
                <a:spcPct val="0"/>
              </a:spcAft>
              <a:buFontTx/>
              <a:buNone/>
            </a:pPr>
            <a:endParaRPr lang="en-GB" altLang="ja-JP" sz="2800">
              <a:solidFill>
                <a:srgbClr val="000000"/>
              </a:solidFill>
              <a:latin typeface="Arial" pitchFamily="34" charset="0"/>
              <a:ea typeface="MS Mincho" charset="-128"/>
            </a:endParaRPr>
          </a:p>
          <a:p>
            <a:pPr algn="ctr" eaLnBrk="1" fontAlgn="base" hangingPunct="1">
              <a:spcBef>
                <a:spcPct val="0"/>
              </a:spcBef>
              <a:spcAft>
                <a:spcPct val="0"/>
              </a:spcAft>
              <a:buFontTx/>
              <a:buNone/>
            </a:pPr>
            <a:r>
              <a:rPr lang="en-GB" altLang="ja-JP" sz="2800">
                <a:solidFill>
                  <a:srgbClr val="000000"/>
                </a:solidFill>
                <a:latin typeface="Arial" pitchFamily="34" charset="0"/>
                <a:ea typeface="MS Mincho" charset="-128"/>
              </a:rPr>
              <a:t>Very different is of course the situation in presence of age associated neurodegenerative diseases leading to dementia, such as Alzheimer’s disease (AD).</a:t>
            </a:r>
            <a:endParaRPr lang="it-IT" altLang="ja-JP" sz="2800">
              <a:solidFill>
                <a:srgbClr val="000000"/>
              </a:solidFill>
              <a:latin typeface="Arial" pitchFamily="34" charset="0"/>
              <a:ea typeface="MS PGothic" pitchFamily="34" charset="-128"/>
            </a:endParaRPr>
          </a:p>
          <a:p>
            <a:pPr algn="ctr" fontAlgn="base">
              <a:spcBef>
                <a:spcPct val="0"/>
              </a:spcBef>
              <a:spcAft>
                <a:spcPct val="0"/>
              </a:spcAft>
              <a:buFontTx/>
              <a:buNone/>
            </a:pPr>
            <a:endParaRPr lang="it-IT" altLang="ja-JP" sz="2800">
              <a:solidFill>
                <a:srgbClr val="000000"/>
              </a:solidFill>
              <a:latin typeface="Arial" pitchFamily="34" charset="0"/>
              <a:ea typeface="MS PGothic" pitchFamily="34"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5637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5E"/>
            </a:gs>
            <a:gs pos="100000">
              <a:schemeClr val="accent2"/>
            </a:gs>
          </a:gsLst>
          <a:lin ang="5400000" scaled="1"/>
        </a:gradFill>
        <a:effectLst/>
      </p:bgPr>
    </p:bg>
    <p:spTree>
      <p:nvGrpSpPr>
        <p:cNvPr id="1" name=""/>
        <p:cNvGrpSpPr/>
        <p:nvPr/>
      </p:nvGrpSpPr>
      <p:grpSpPr>
        <a:xfrm>
          <a:off x="0" y="0"/>
          <a:ext cx="0" cy="0"/>
          <a:chOff x="0" y="0"/>
          <a:chExt cx="0" cy="0"/>
        </a:xfrm>
      </p:grpSpPr>
      <p:sp>
        <p:nvSpPr>
          <p:cNvPr id="49154" name="Text Box 4"/>
          <p:cNvSpPr txBox="1">
            <a:spLocks noChangeArrowheads="1"/>
          </p:cNvSpPr>
          <p:nvPr/>
        </p:nvSpPr>
        <p:spPr bwMode="auto">
          <a:xfrm>
            <a:off x="0" y="0"/>
            <a:ext cx="9144000"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a:solidFill>
                  <a:srgbClr val="FFFF66"/>
                </a:solidFill>
                <a:latin typeface="Arial" pitchFamily="34" charset="0"/>
              </a:rPr>
              <a:t>In summary, advancing age is accompanied by a pattern of differential brain changes that are observed in both cross-sectional and longitudinal investigations (see Raz and Rodriguez, 2006 for a review). </a:t>
            </a:r>
          </a:p>
          <a:p>
            <a:pPr algn="ctr" eaLnBrk="1" fontAlgn="base" hangingPunct="1">
              <a:spcBef>
                <a:spcPct val="0"/>
              </a:spcBef>
              <a:spcAft>
                <a:spcPct val="0"/>
              </a:spcAft>
              <a:buFontTx/>
              <a:buNone/>
            </a:pPr>
            <a:r>
              <a:rPr lang="it-IT" altLang="it-IT">
                <a:solidFill>
                  <a:srgbClr val="FFFF66"/>
                </a:solidFill>
                <a:latin typeface="Arial" pitchFamily="34" charset="0"/>
              </a:rPr>
              <a:t>Overall, there is </a:t>
            </a:r>
            <a:r>
              <a:rPr lang="it-IT" altLang="it-IT" b="1">
                <a:solidFill>
                  <a:srgbClr val="FFFF66"/>
                </a:solidFill>
                <a:latin typeface="Arial" pitchFamily="34" charset="0"/>
              </a:rPr>
              <a:t>age related cortical thinning</a:t>
            </a:r>
            <a:r>
              <a:rPr lang="it-IT" altLang="it-IT">
                <a:solidFill>
                  <a:srgbClr val="FFFF66"/>
                </a:solidFill>
                <a:latin typeface="Arial" pitchFamily="34" charset="0"/>
              </a:rPr>
              <a:t> and </a:t>
            </a:r>
            <a:r>
              <a:rPr lang="it-IT" altLang="it-IT" b="1">
                <a:solidFill>
                  <a:srgbClr val="FFFF66"/>
                </a:solidFill>
                <a:latin typeface="Arial" pitchFamily="34" charset="0"/>
              </a:rPr>
              <a:t>shrinkage of some neural structures</a:t>
            </a:r>
            <a:r>
              <a:rPr lang="it-IT" altLang="it-IT">
                <a:solidFill>
                  <a:srgbClr val="FFFF66"/>
                </a:solidFill>
                <a:latin typeface="Arial" pitchFamily="34" charset="0"/>
              </a:rPr>
              <a:t> and there is </a:t>
            </a:r>
            <a:r>
              <a:rPr lang="it-IT" altLang="it-IT" b="1">
                <a:solidFill>
                  <a:srgbClr val="FFFF66"/>
                </a:solidFill>
                <a:latin typeface="Arial" pitchFamily="34" charset="0"/>
              </a:rPr>
              <a:t>loss of subcortical neurons</a:t>
            </a:r>
            <a:r>
              <a:rPr lang="it-IT" altLang="it-IT">
                <a:solidFill>
                  <a:srgbClr val="FFFF66"/>
                </a:solidFill>
                <a:latin typeface="Arial" pitchFamily="34" charset="0"/>
              </a:rPr>
              <a:t> in the </a:t>
            </a:r>
            <a:r>
              <a:rPr lang="it-IT" altLang="it-IT" b="1">
                <a:solidFill>
                  <a:srgbClr val="FFFF66"/>
                </a:solidFill>
                <a:latin typeface="Arial" pitchFamily="34" charset="0"/>
              </a:rPr>
              <a:t>diffuse projecting systems</a:t>
            </a:r>
            <a:r>
              <a:rPr lang="it-IT" altLang="it-IT">
                <a:solidFill>
                  <a:srgbClr val="FFFF66"/>
                </a:solidFill>
                <a:latin typeface="Arial" pitchFamily="34" charset="0"/>
              </a:rPr>
              <a:t> (dopaminergic, cholinergic).</a:t>
            </a:r>
          </a:p>
          <a:p>
            <a:pPr algn="ctr" eaLnBrk="1" fontAlgn="base" hangingPunct="1">
              <a:spcBef>
                <a:spcPct val="0"/>
              </a:spcBef>
              <a:spcAft>
                <a:spcPct val="0"/>
              </a:spcAft>
              <a:buFontTx/>
              <a:buNone/>
            </a:pPr>
            <a:endParaRPr lang="it-IT" altLang="it-IT" sz="1200">
              <a:solidFill>
                <a:srgbClr val="FFFF66"/>
              </a:solidFill>
              <a:latin typeface="Arial" pitchFamily="34" charset="0"/>
            </a:endParaRPr>
          </a:p>
          <a:p>
            <a:pPr algn="ctr" eaLnBrk="1" fontAlgn="base" hangingPunct="1">
              <a:spcBef>
                <a:spcPct val="0"/>
              </a:spcBef>
              <a:spcAft>
                <a:spcPct val="0"/>
              </a:spcAft>
              <a:buFontTx/>
              <a:buNone/>
            </a:pPr>
            <a:r>
              <a:rPr lang="it-IT" altLang="it-IT">
                <a:solidFill>
                  <a:srgbClr val="FFFF66"/>
                </a:solidFill>
                <a:latin typeface="Arial" pitchFamily="34" charset="0"/>
              </a:rPr>
              <a:t>There are disproportionate declines in the prefrontal cortex, moderate declines in temporal cortex and only mild declines in occipital regions.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777688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0" y="180975"/>
            <a:ext cx="9144000" cy="649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GB" altLang="ja-JP" sz="2800">
                <a:solidFill>
                  <a:srgbClr val="000000"/>
                </a:solidFill>
                <a:latin typeface="Arial" pitchFamily="34" charset="0"/>
                <a:ea typeface="MS PGothic" pitchFamily="34" charset="-128"/>
              </a:rPr>
              <a:t>As far as neural plasticity is concerned, </a:t>
            </a:r>
            <a:r>
              <a:rPr lang="en-GB" altLang="ja-JP" sz="2800" b="1">
                <a:solidFill>
                  <a:srgbClr val="000000"/>
                </a:solidFill>
                <a:latin typeface="Arial" pitchFamily="34" charset="0"/>
                <a:ea typeface="MS PGothic" pitchFamily="34" charset="-128"/>
              </a:rPr>
              <a:t>normal aging causes evident changes at multiple levels</a:t>
            </a:r>
            <a:r>
              <a:rPr lang="en-GB" altLang="ja-JP" sz="2800">
                <a:solidFill>
                  <a:srgbClr val="000000"/>
                </a:solidFill>
                <a:latin typeface="Arial" pitchFamily="34" charset="0"/>
                <a:ea typeface="MS PGothic" pitchFamily="34" charset="-128"/>
              </a:rPr>
              <a:t>: </a:t>
            </a:r>
          </a:p>
          <a:p>
            <a:pPr algn="ctr" eaLnBrk="1" fontAlgn="base" hangingPunct="1">
              <a:spcBef>
                <a:spcPct val="0"/>
              </a:spcBef>
              <a:spcAft>
                <a:spcPct val="0"/>
              </a:spcAft>
              <a:buFontTx/>
              <a:buNone/>
            </a:pPr>
            <a:endParaRPr lang="en-GB" altLang="ja-JP" sz="2800">
              <a:solidFill>
                <a:srgbClr val="000000"/>
              </a:solidFill>
              <a:latin typeface="Arial" pitchFamily="34" charset="0"/>
              <a:ea typeface="MS PGothic" pitchFamily="34" charset="-128"/>
            </a:endParaRPr>
          </a:p>
          <a:p>
            <a:pPr algn="ctr" eaLnBrk="1" fontAlgn="base" hangingPunct="1">
              <a:spcBef>
                <a:spcPct val="0"/>
              </a:spcBef>
              <a:spcAft>
                <a:spcPct val="0"/>
              </a:spcAft>
              <a:buFontTx/>
              <a:buNone/>
            </a:pPr>
            <a:r>
              <a:rPr lang="en-GB" altLang="ja-JP" sz="2800">
                <a:solidFill>
                  <a:srgbClr val="000000"/>
                </a:solidFill>
                <a:latin typeface="Arial" pitchFamily="34" charset="0"/>
                <a:ea typeface="MS PGothic" pitchFamily="34" charset="-128"/>
              </a:rPr>
              <a:t>in addition to the </a:t>
            </a:r>
            <a:r>
              <a:rPr lang="en-GB" altLang="ja-JP" sz="2800" b="1">
                <a:solidFill>
                  <a:srgbClr val="000000"/>
                </a:solidFill>
                <a:latin typeface="Arial" pitchFamily="34" charset="0"/>
                <a:ea typeface="MS PGothic" pitchFamily="34" charset="-128"/>
              </a:rPr>
              <a:t>reduction in synaptic density</a:t>
            </a:r>
            <a:r>
              <a:rPr lang="en-GB" altLang="ja-JP" sz="2800">
                <a:solidFill>
                  <a:srgbClr val="000000"/>
                </a:solidFill>
                <a:latin typeface="Arial" pitchFamily="34" charset="0"/>
                <a:ea typeface="MS PGothic" pitchFamily="34" charset="-128"/>
              </a:rPr>
              <a:t>, which by itself could affect synaptic plasticity by making it more difficult to attain the sufficient amount of cooperatively active synapses necessary to induce synaptic efficacy changes, and to changes in Ca2+ conductances and homeostasis, </a:t>
            </a:r>
            <a:r>
              <a:rPr lang="en-GB" altLang="ja-JP" sz="2800" b="1">
                <a:solidFill>
                  <a:srgbClr val="000000"/>
                </a:solidFill>
                <a:latin typeface="Arial" pitchFamily="34" charset="0"/>
                <a:ea typeface="MS PGothic" pitchFamily="34" charset="-128"/>
              </a:rPr>
              <a:t>aging alters forms of synaptic plasticity</a:t>
            </a:r>
            <a:r>
              <a:rPr lang="en-GB" altLang="ja-JP" sz="2800">
                <a:solidFill>
                  <a:srgbClr val="000000"/>
                </a:solidFill>
                <a:latin typeface="Arial" pitchFamily="34" charset="0"/>
                <a:ea typeface="MS PGothic" pitchFamily="34" charset="-128"/>
              </a:rPr>
              <a:t> </a:t>
            </a:r>
            <a:r>
              <a:rPr lang="en-GB" altLang="ja-JP" sz="2800" b="1">
                <a:solidFill>
                  <a:srgbClr val="000000"/>
                </a:solidFill>
                <a:latin typeface="Arial" pitchFamily="34" charset="0"/>
                <a:ea typeface="MS PGothic" pitchFamily="34" charset="-128"/>
              </a:rPr>
              <a:t>related to declarative memory</a:t>
            </a:r>
            <a:r>
              <a:rPr lang="en-GB" altLang="ja-JP" sz="2800">
                <a:solidFill>
                  <a:srgbClr val="000000"/>
                </a:solidFill>
                <a:latin typeface="Arial" pitchFamily="34" charset="0"/>
                <a:ea typeface="MS PGothic" pitchFamily="34" charset="-128"/>
              </a:rPr>
              <a:t> processes such as hippocampal LTP. </a:t>
            </a:r>
          </a:p>
          <a:p>
            <a:pPr algn="ctr" eaLnBrk="1" fontAlgn="base" hangingPunct="1">
              <a:spcBef>
                <a:spcPct val="0"/>
              </a:spcBef>
              <a:spcAft>
                <a:spcPct val="0"/>
              </a:spcAft>
              <a:buFontTx/>
              <a:buNone/>
            </a:pPr>
            <a:r>
              <a:rPr lang="en-US" altLang="ja-JP" sz="2800">
                <a:solidFill>
                  <a:srgbClr val="000000"/>
                </a:solidFill>
                <a:latin typeface="Arial" pitchFamily="34" charset="0"/>
                <a:ea typeface="MS PGothic" pitchFamily="34" charset="-128"/>
              </a:rPr>
              <a:t>Hippocampal LTP is altered in aged animals at the level of both induction and maintenance, with maintenance most severely affected</a:t>
            </a:r>
            <a:r>
              <a:rPr lang="en-US" altLang="ja-JP" sz="1400">
                <a:solidFill>
                  <a:srgbClr val="000000"/>
                </a:solidFill>
                <a:latin typeface="Arial" pitchFamily="34" charset="0"/>
                <a:ea typeface="MS PGothic" pitchFamily="34" charset="-128"/>
              </a:rPr>
              <a:t> </a:t>
            </a:r>
            <a:r>
              <a:rPr lang="en-GB" altLang="ja-JP" sz="2800">
                <a:solidFill>
                  <a:srgbClr val="000000"/>
                </a:solidFill>
                <a:latin typeface="Arial" pitchFamily="34" charset="0"/>
                <a:ea typeface="MS PGothic" pitchFamily="34" charset="-128"/>
              </a:rPr>
              <a:t>(see Burke and Barnes 2006 for review).  </a:t>
            </a:r>
            <a:endParaRPr lang="it-IT" altLang="ja-JP" sz="2800">
              <a:solidFill>
                <a:srgbClr val="000000"/>
              </a:solidFill>
              <a:latin typeface="Arial" pitchFamily="34" charset="0"/>
              <a:ea typeface="MS PGothic" pitchFamily="34"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8814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4"/>
          <p:cNvSpPr txBox="1">
            <a:spLocks noChangeArrowheads="1"/>
          </p:cNvSpPr>
          <p:nvPr/>
        </p:nvSpPr>
        <p:spPr bwMode="auto">
          <a:xfrm>
            <a:off x="0" y="44450"/>
            <a:ext cx="914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sz="1600" b="1">
                <a:solidFill>
                  <a:srgbClr val="000000"/>
                </a:solidFill>
                <a:latin typeface="Arial" pitchFamily="34" charset="0"/>
              </a:rPr>
              <a:t>Most basic neuronal properties remain rather constant with age both in the hippocampus and in the PFC</a:t>
            </a:r>
          </a:p>
          <a:p>
            <a:pPr algn="ctr" eaLnBrk="1" fontAlgn="base" hangingPunct="1">
              <a:spcBef>
                <a:spcPct val="0"/>
              </a:spcBef>
              <a:spcAft>
                <a:spcPct val="0"/>
              </a:spcAft>
              <a:buFontTx/>
              <a:buNone/>
            </a:pPr>
            <a:r>
              <a:rPr lang="it-IT" altLang="it-IT" sz="2400" b="1">
                <a:solidFill>
                  <a:srgbClr val="000000"/>
                </a:solidFill>
                <a:latin typeface="Arial" pitchFamily="34" charset="0"/>
              </a:rPr>
              <a:t>Aged animals do have alterations in the mechanisms of plasticity that contribute to cognitive functions.</a:t>
            </a:r>
            <a:r>
              <a:rPr lang="it-IT" altLang="it-IT" sz="1600" b="1">
                <a:solidFill>
                  <a:srgbClr val="000000"/>
                </a:solidFill>
                <a:latin typeface="Arial" pitchFamily="34" charset="0"/>
              </a:rPr>
              <a:t> </a:t>
            </a:r>
          </a:p>
        </p:txBody>
      </p:sp>
      <p:pic>
        <p:nvPicPr>
          <p:cNvPr id="51203" name="Picture 5"/>
          <p:cNvPicPr>
            <a:picLocks noChangeAspect="1" noChangeArrowheads="1"/>
          </p:cNvPicPr>
          <p:nvPr/>
        </p:nvPicPr>
        <p:blipFill>
          <a:blip r:embed="rId4">
            <a:extLst>
              <a:ext uri="{28A0092B-C50C-407E-A947-70E740481C1C}">
                <a14:useLocalDpi xmlns:a14="http://schemas.microsoft.com/office/drawing/2010/main" val="0"/>
              </a:ext>
            </a:extLst>
          </a:blip>
          <a:srcRect b="71968"/>
          <a:stretch>
            <a:fillRect/>
          </a:stretch>
        </p:blipFill>
        <p:spPr bwMode="auto">
          <a:xfrm>
            <a:off x="0" y="1484313"/>
            <a:ext cx="7164388" cy="280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4" name="Picture 6"/>
          <p:cNvPicPr>
            <a:picLocks noChangeAspect="1" noChangeArrowheads="1"/>
          </p:cNvPicPr>
          <p:nvPr/>
        </p:nvPicPr>
        <p:blipFill>
          <a:blip r:embed="rId4">
            <a:extLst>
              <a:ext uri="{28A0092B-C50C-407E-A947-70E740481C1C}">
                <a14:useLocalDpi xmlns:a14="http://schemas.microsoft.com/office/drawing/2010/main" val="0"/>
              </a:ext>
            </a:extLst>
          </a:blip>
          <a:srcRect l="5098" t="88396" r="56166" b="7047"/>
          <a:stretch>
            <a:fillRect/>
          </a:stretch>
        </p:blipFill>
        <p:spPr bwMode="auto">
          <a:xfrm>
            <a:off x="6372225" y="1700213"/>
            <a:ext cx="2411413"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5" name="Text Box 7"/>
          <p:cNvSpPr txBox="1">
            <a:spLocks noChangeArrowheads="1"/>
          </p:cNvSpPr>
          <p:nvPr/>
        </p:nvSpPr>
        <p:spPr bwMode="auto">
          <a:xfrm>
            <a:off x="0" y="4797425"/>
            <a:ext cx="90360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sz="2400">
                <a:solidFill>
                  <a:srgbClr val="000000"/>
                </a:solidFill>
                <a:latin typeface="Arial" pitchFamily="34" charset="0"/>
              </a:rPr>
              <a:t>LTP decline and spatial memory decline  (Barnes maze) correlate</a:t>
            </a:r>
          </a:p>
          <a:p>
            <a:pPr algn="ctr" eaLnBrk="1" fontAlgn="base" hangingPunct="1">
              <a:spcBef>
                <a:spcPct val="0"/>
              </a:spcBef>
              <a:spcAft>
                <a:spcPct val="0"/>
              </a:spcAft>
              <a:buFontTx/>
              <a:buNone/>
            </a:pPr>
            <a:endParaRPr lang="it-IT" altLang="it-IT" sz="2400">
              <a:solidFill>
                <a:srgbClr val="000000"/>
              </a:solidFill>
              <a:latin typeface="Arial" pitchFamily="34" charset="0"/>
            </a:endParaRPr>
          </a:p>
          <a:p>
            <a:pPr algn="ctr" eaLnBrk="1" fontAlgn="base" hangingPunct="1">
              <a:spcBef>
                <a:spcPct val="0"/>
              </a:spcBef>
              <a:spcAft>
                <a:spcPct val="0"/>
              </a:spcAft>
              <a:buFontTx/>
              <a:buNone/>
            </a:pPr>
            <a:endParaRPr lang="it-IT" altLang="it-IT" sz="2400">
              <a:solidFill>
                <a:srgbClr val="FF3300"/>
              </a:solidFill>
              <a:latin typeface="Arial" pitchFamily="34" charset="0"/>
            </a:endParaRPr>
          </a:p>
        </p:txBody>
      </p:sp>
      <p:sp>
        <p:nvSpPr>
          <p:cNvPr id="51206" name="Text Box 8"/>
          <p:cNvSpPr txBox="1">
            <a:spLocks noChangeArrowheads="1"/>
          </p:cNvSpPr>
          <p:nvPr/>
        </p:nvSpPr>
        <p:spPr bwMode="auto">
          <a:xfrm>
            <a:off x="7048500" y="6381750"/>
            <a:ext cx="2095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1400">
                <a:solidFill>
                  <a:srgbClr val="000000"/>
                </a:solidFill>
                <a:latin typeface="Arial" pitchFamily="34" charset="0"/>
              </a:rPr>
              <a:t>Burke and Barnes, 2006</a:t>
            </a:r>
          </a:p>
        </p:txBody>
      </p:sp>
      <p:sp>
        <p:nvSpPr>
          <p:cNvPr id="51207" name="Rectangle 9"/>
          <p:cNvSpPr>
            <a:spLocks noChangeArrowheads="1"/>
          </p:cNvSpPr>
          <p:nvPr/>
        </p:nvSpPr>
        <p:spPr bwMode="auto">
          <a:xfrm>
            <a:off x="2411413" y="1412875"/>
            <a:ext cx="2376487" cy="29527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endParaRPr lang="it-IT" altLang="it-IT" sz="1400">
              <a:solidFill>
                <a:srgbClr val="000000"/>
              </a:solidFill>
              <a:latin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6475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38729" y="133464"/>
            <a:ext cx="9144000"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dirty="0" err="1">
                <a:solidFill>
                  <a:srgbClr val="000000"/>
                </a:solidFill>
                <a:latin typeface="Arial" pitchFamily="34" charset="0"/>
              </a:rPr>
              <a:t>Even</a:t>
            </a:r>
            <a:r>
              <a:rPr lang="it-IT" altLang="it-IT" dirty="0">
                <a:solidFill>
                  <a:srgbClr val="000000"/>
                </a:solidFill>
                <a:latin typeface="Arial" pitchFamily="34" charset="0"/>
              </a:rPr>
              <a:t> in </a:t>
            </a:r>
            <a:r>
              <a:rPr lang="it-IT" altLang="it-IT" dirty="0" err="1">
                <a:solidFill>
                  <a:srgbClr val="000000"/>
                </a:solidFill>
                <a:latin typeface="Arial" pitchFamily="34" charset="0"/>
              </a:rPr>
              <a:t>normal</a:t>
            </a:r>
            <a:r>
              <a:rPr lang="it-IT" altLang="it-IT" dirty="0">
                <a:solidFill>
                  <a:srgbClr val="000000"/>
                </a:solidFill>
                <a:latin typeface="Arial" pitchFamily="34" charset="0"/>
              </a:rPr>
              <a:t> </a:t>
            </a:r>
            <a:r>
              <a:rPr lang="it-IT" altLang="it-IT" dirty="0" err="1">
                <a:solidFill>
                  <a:srgbClr val="000000"/>
                </a:solidFill>
                <a:latin typeface="Arial" pitchFamily="34" charset="0"/>
              </a:rPr>
              <a:t>aging</a:t>
            </a:r>
            <a:r>
              <a:rPr lang="it-IT" altLang="it-IT" dirty="0">
                <a:solidFill>
                  <a:srgbClr val="000000"/>
                </a:solidFill>
                <a:latin typeface="Arial" pitchFamily="34" charset="0"/>
              </a:rPr>
              <a:t> </a:t>
            </a:r>
            <a:r>
              <a:rPr lang="it-IT" altLang="it-IT" dirty="0" err="1">
                <a:solidFill>
                  <a:srgbClr val="000000"/>
                </a:solidFill>
                <a:latin typeface="Arial" pitchFamily="34" charset="0"/>
              </a:rPr>
              <a:t>there</a:t>
            </a:r>
            <a:r>
              <a:rPr lang="it-IT" altLang="it-IT" dirty="0">
                <a:solidFill>
                  <a:srgbClr val="000000"/>
                </a:solidFill>
                <a:latin typeface="Arial" pitchFamily="34" charset="0"/>
              </a:rPr>
              <a:t> are </a:t>
            </a:r>
            <a:r>
              <a:rPr lang="it-IT" altLang="it-IT" dirty="0" err="1">
                <a:solidFill>
                  <a:srgbClr val="000000"/>
                </a:solidFill>
                <a:latin typeface="Arial" pitchFamily="34" charset="0"/>
              </a:rPr>
              <a:t>subtle</a:t>
            </a:r>
            <a:r>
              <a:rPr lang="it-IT" altLang="it-IT" dirty="0">
                <a:solidFill>
                  <a:srgbClr val="000000"/>
                </a:solidFill>
                <a:latin typeface="Arial" pitchFamily="34" charset="0"/>
              </a:rPr>
              <a:t> </a:t>
            </a:r>
            <a:r>
              <a:rPr lang="it-IT" altLang="it-IT" dirty="0" err="1">
                <a:solidFill>
                  <a:srgbClr val="000000"/>
                </a:solidFill>
                <a:latin typeface="Arial" pitchFamily="34" charset="0"/>
              </a:rPr>
              <a:t>changes</a:t>
            </a:r>
            <a:r>
              <a:rPr lang="it-IT" altLang="it-IT" dirty="0">
                <a:solidFill>
                  <a:srgbClr val="000000"/>
                </a:solidFill>
                <a:latin typeface="Arial" pitchFamily="34" charset="0"/>
              </a:rPr>
              <a:t> in the </a:t>
            </a:r>
            <a:r>
              <a:rPr lang="it-IT" altLang="it-IT" dirty="0" err="1">
                <a:solidFill>
                  <a:srgbClr val="000000"/>
                </a:solidFill>
                <a:latin typeface="Arial" pitchFamily="34" charset="0"/>
              </a:rPr>
              <a:t>biological</a:t>
            </a:r>
            <a:r>
              <a:rPr lang="it-IT" altLang="it-IT" dirty="0">
                <a:solidFill>
                  <a:srgbClr val="000000"/>
                </a:solidFill>
                <a:latin typeface="Arial" pitchFamily="34" charset="0"/>
              </a:rPr>
              <a:t> </a:t>
            </a:r>
            <a:r>
              <a:rPr lang="it-IT" altLang="it-IT" dirty="0" err="1">
                <a:solidFill>
                  <a:srgbClr val="000000"/>
                </a:solidFill>
                <a:latin typeface="Arial" pitchFamily="34" charset="0"/>
              </a:rPr>
              <a:t>processes</a:t>
            </a:r>
            <a:r>
              <a:rPr lang="it-IT" altLang="it-IT" dirty="0">
                <a:solidFill>
                  <a:srgbClr val="000000"/>
                </a:solidFill>
                <a:latin typeface="Arial" pitchFamily="34" charset="0"/>
              </a:rPr>
              <a:t> </a:t>
            </a:r>
            <a:r>
              <a:rPr lang="it-IT" altLang="it-IT" dirty="0" err="1">
                <a:solidFill>
                  <a:srgbClr val="000000"/>
                </a:solidFill>
                <a:latin typeface="Arial" pitchFamily="34" charset="0"/>
              </a:rPr>
              <a:t>that</a:t>
            </a:r>
            <a:r>
              <a:rPr lang="it-IT" altLang="it-IT" dirty="0">
                <a:solidFill>
                  <a:srgbClr val="000000"/>
                </a:solidFill>
                <a:latin typeface="Arial" pitchFamily="34" charset="0"/>
              </a:rPr>
              <a:t> </a:t>
            </a:r>
            <a:r>
              <a:rPr lang="it-IT" altLang="it-IT" dirty="0" err="1">
                <a:solidFill>
                  <a:srgbClr val="000000"/>
                </a:solidFill>
                <a:latin typeface="Arial" pitchFamily="34" charset="0"/>
              </a:rPr>
              <a:t>underlie</a:t>
            </a:r>
            <a:r>
              <a:rPr lang="it-IT" altLang="it-IT" dirty="0">
                <a:solidFill>
                  <a:srgbClr val="000000"/>
                </a:solidFill>
                <a:latin typeface="Arial" pitchFamily="34" charset="0"/>
              </a:rPr>
              <a:t> </a:t>
            </a:r>
            <a:r>
              <a:rPr lang="it-IT" altLang="it-IT" dirty="0" err="1">
                <a:solidFill>
                  <a:srgbClr val="000000"/>
                </a:solidFill>
                <a:latin typeface="Arial" pitchFamily="34" charset="0"/>
              </a:rPr>
              <a:t>memory</a:t>
            </a:r>
            <a:r>
              <a:rPr lang="it-IT" altLang="it-IT" dirty="0">
                <a:solidFill>
                  <a:srgbClr val="000000"/>
                </a:solidFill>
                <a:latin typeface="Arial" pitchFamily="34" charset="0"/>
              </a:rPr>
              <a:t>, and in the </a:t>
            </a:r>
            <a:r>
              <a:rPr lang="it-IT" altLang="it-IT" dirty="0" err="1">
                <a:solidFill>
                  <a:srgbClr val="000000"/>
                </a:solidFill>
                <a:latin typeface="Arial" pitchFamily="34" charset="0"/>
              </a:rPr>
              <a:t>relationship</a:t>
            </a:r>
            <a:r>
              <a:rPr lang="it-IT" altLang="it-IT" dirty="0">
                <a:solidFill>
                  <a:srgbClr val="000000"/>
                </a:solidFill>
                <a:latin typeface="Arial" pitchFamily="34" charset="0"/>
              </a:rPr>
              <a:t> </a:t>
            </a:r>
            <a:r>
              <a:rPr lang="it-IT" altLang="it-IT" dirty="0" err="1">
                <a:solidFill>
                  <a:srgbClr val="000000"/>
                </a:solidFill>
                <a:latin typeface="Arial" pitchFamily="34" charset="0"/>
              </a:rPr>
              <a:t>between</a:t>
            </a:r>
            <a:r>
              <a:rPr lang="it-IT" altLang="it-IT" dirty="0">
                <a:solidFill>
                  <a:srgbClr val="000000"/>
                </a:solidFill>
                <a:latin typeface="Arial" pitchFamily="34" charset="0"/>
              </a:rPr>
              <a:t> </a:t>
            </a:r>
            <a:r>
              <a:rPr lang="it-IT" altLang="it-IT" dirty="0" err="1">
                <a:solidFill>
                  <a:srgbClr val="000000"/>
                </a:solidFill>
                <a:latin typeface="Arial" pitchFamily="34" charset="0"/>
              </a:rPr>
              <a:t>how</a:t>
            </a:r>
            <a:r>
              <a:rPr lang="it-IT" altLang="it-IT" dirty="0">
                <a:solidFill>
                  <a:srgbClr val="000000"/>
                </a:solidFill>
                <a:latin typeface="Arial" pitchFamily="34" charset="0"/>
              </a:rPr>
              <a:t> </a:t>
            </a:r>
            <a:r>
              <a:rPr lang="it-IT" altLang="it-IT" dirty="0" err="1">
                <a:solidFill>
                  <a:srgbClr val="000000"/>
                </a:solidFill>
                <a:latin typeface="Arial" pitchFamily="34" charset="0"/>
              </a:rPr>
              <a:t>good</a:t>
            </a:r>
            <a:r>
              <a:rPr lang="it-IT" altLang="it-IT" dirty="0">
                <a:solidFill>
                  <a:srgbClr val="000000"/>
                </a:solidFill>
                <a:latin typeface="Arial" pitchFamily="34" charset="0"/>
              </a:rPr>
              <a:t> an </a:t>
            </a:r>
            <a:r>
              <a:rPr lang="it-IT" altLang="it-IT" dirty="0" err="1">
                <a:solidFill>
                  <a:srgbClr val="000000"/>
                </a:solidFill>
                <a:latin typeface="Arial" pitchFamily="34" charset="0"/>
              </a:rPr>
              <a:t>animal’s</a:t>
            </a:r>
            <a:r>
              <a:rPr lang="it-IT" altLang="it-IT" dirty="0">
                <a:solidFill>
                  <a:srgbClr val="000000"/>
                </a:solidFill>
                <a:latin typeface="Arial" pitchFamily="34" charset="0"/>
              </a:rPr>
              <a:t> </a:t>
            </a:r>
            <a:r>
              <a:rPr lang="it-IT" altLang="it-IT" dirty="0" err="1">
                <a:solidFill>
                  <a:srgbClr val="000000"/>
                </a:solidFill>
                <a:latin typeface="Arial" pitchFamily="34" charset="0"/>
              </a:rPr>
              <a:t>memory</a:t>
            </a:r>
            <a:r>
              <a:rPr lang="it-IT" altLang="it-IT" dirty="0">
                <a:solidFill>
                  <a:srgbClr val="000000"/>
                </a:solidFill>
                <a:latin typeface="Arial" pitchFamily="34" charset="0"/>
              </a:rPr>
              <a:t> </a:t>
            </a:r>
            <a:r>
              <a:rPr lang="it-IT" altLang="it-IT" dirty="0" err="1">
                <a:solidFill>
                  <a:srgbClr val="000000"/>
                </a:solidFill>
                <a:latin typeface="Arial" pitchFamily="34" charset="0"/>
              </a:rPr>
              <a:t>is</a:t>
            </a:r>
            <a:r>
              <a:rPr lang="it-IT" altLang="it-IT" dirty="0">
                <a:solidFill>
                  <a:srgbClr val="000000"/>
                </a:solidFill>
                <a:latin typeface="Arial" pitchFamily="34" charset="0"/>
              </a:rPr>
              <a:t> and </a:t>
            </a:r>
            <a:r>
              <a:rPr lang="it-IT" altLang="it-IT" dirty="0" err="1">
                <a:solidFill>
                  <a:srgbClr val="000000"/>
                </a:solidFill>
                <a:latin typeface="Arial" pitchFamily="34" charset="0"/>
              </a:rPr>
              <a:t>how</a:t>
            </a:r>
            <a:r>
              <a:rPr lang="it-IT" altLang="it-IT" dirty="0">
                <a:solidFill>
                  <a:srgbClr val="000000"/>
                </a:solidFill>
                <a:latin typeface="Arial" pitchFamily="34" charset="0"/>
              </a:rPr>
              <a:t> </a:t>
            </a:r>
            <a:r>
              <a:rPr lang="it-IT" altLang="it-IT" dirty="0" err="1">
                <a:solidFill>
                  <a:srgbClr val="000000"/>
                </a:solidFill>
                <a:latin typeface="Arial" pitchFamily="34" charset="0"/>
              </a:rPr>
              <a:t>functional</a:t>
            </a:r>
            <a:r>
              <a:rPr lang="it-IT" altLang="it-IT" dirty="0">
                <a:solidFill>
                  <a:srgbClr val="000000"/>
                </a:solidFill>
                <a:latin typeface="Arial" pitchFamily="34" charset="0"/>
              </a:rPr>
              <a:t> </a:t>
            </a:r>
            <a:r>
              <a:rPr lang="it-IT" altLang="it-IT" dirty="0" err="1">
                <a:solidFill>
                  <a:srgbClr val="000000"/>
                </a:solidFill>
                <a:latin typeface="Arial" pitchFamily="34" charset="0"/>
              </a:rPr>
              <a:t>their</a:t>
            </a:r>
            <a:r>
              <a:rPr lang="it-IT" altLang="it-IT" dirty="0">
                <a:solidFill>
                  <a:srgbClr val="000000"/>
                </a:solidFill>
                <a:latin typeface="Arial" pitchFamily="34" charset="0"/>
              </a:rPr>
              <a:t> </a:t>
            </a:r>
            <a:r>
              <a:rPr lang="it-IT" altLang="it-IT" dirty="0" err="1">
                <a:solidFill>
                  <a:srgbClr val="000000"/>
                </a:solidFill>
                <a:latin typeface="Arial" pitchFamily="34" charset="0"/>
              </a:rPr>
              <a:t>synapses</a:t>
            </a:r>
            <a:r>
              <a:rPr lang="it-IT" altLang="it-IT" dirty="0">
                <a:solidFill>
                  <a:srgbClr val="000000"/>
                </a:solidFill>
                <a:latin typeface="Arial" pitchFamily="34" charset="0"/>
              </a:rPr>
              <a:t> are.</a:t>
            </a:r>
            <a:endParaRPr lang="it-IT" altLang="it-IT" sz="800" dirty="0">
              <a:solidFill>
                <a:srgbClr val="000000"/>
              </a:solidFill>
              <a:latin typeface="Arial" pitchFamily="34" charset="0"/>
            </a:endParaRPr>
          </a:p>
          <a:p>
            <a:pPr algn="ctr" eaLnBrk="1" fontAlgn="base" hangingPunct="1">
              <a:spcBef>
                <a:spcPct val="0"/>
              </a:spcBef>
              <a:spcAft>
                <a:spcPct val="0"/>
              </a:spcAft>
              <a:buFontTx/>
              <a:buNone/>
            </a:pPr>
            <a:r>
              <a:rPr lang="it-IT" altLang="it-IT" sz="800" dirty="0">
                <a:solidFill>
                  <a:srgbClr val="000000"/>
                </a:solidFill>
                <a:latin typeface="Arial" pitchFamily="34" charset="0"/>
              </a:rPr>
              <a:t> </a:t>
            </a:r>
          </a:p>
          <a:p>
            <a:pPr algn="ctr" eaLnBrk="1" fontAlgn="base" hangingPunct="1">
              <a:spcBef>
                <a:spcPct val="0"/>
              </a:spcBef>
              <a:spcAft>
                <a:spcPct val="0"/>
              </a:spcAft>
              <a:buFontTx/>
              <a:buNone/>
            </a:pPr>
            <a:r>
              <a:rPr lang="it-IT" altLang="it-IT" b="1" dirty="0" err="1">
                <a:solidFill>
                  <a:srgbClr val="000000"/>
                </a:solidFill>
                <a:latin typeface="Arial" pitchFamily="34" charset="0"/>
              </a:rPr>
              <a:t>But</a:t>
            </a:r>
            <a:r>
              <a:rPr lang="it-IT" altLang="it-IT" b="1" dirty="0">
                <a:solidFill>
                  <a:srgbClr val="000000"/>
                </a:solidFill>
                <a:latin typeface="Arial" pitchFamily="34" charset="0"/>
              </a:rPr>
              <a:t> the </a:t>
            </a:r>
            <a:r>
              <a:rPr lang="it-IT" altLang="it-IT" b="1" dirty="0" err="1">
                <a:solidFill>
                  <a:srgbClr val="000000"/>
                </a:solidFill>
                <a:latin typeface="Arial" pitchFamily="34" charset="0"/>
              </a:rPr>
              <a:t>real</a:t>
            </a:r>
            <a:r>
              <a:rPr lang="it-IT" altLang="it-IT" b="1" dirty="0">
                <a:solidFill>
                  <a:srgbClr val="000000"/>
                </a:solidFill>
                <a:latin typeface="Arial" pitchFamily="34" charset="0"/>
              </a:rPr>
              <a:t> </a:t>
            </a:r>
            <a:r>
              <a:rPr lang="it-IT" altLang="it-IT" b="1" dirty="0" err="1">
                <a:solidFill>
                  <a:srgbClr val="000000"/>
                </a:solidFill>
                <a:latin typeface="Arial" pitchFamily="34" charset="0"/>
              </a:rPr>
              <a:t>message</a:t>
            </a:r>
            <a:r>
              <a:rPr lang="it-IT" altLang="it-IT" b="1" dirty="0">
                <a:solidFill>
                  <a:srgbClr val="000000"/>
                </a:solidFill>
                <a:latin typeface="Arial" pitchFamily="34" charset="0"/>
              </a:rPr>
              <a:t> in </a:t>
            </a:r>
            <a:r>
              <a:rPr lang="it-IT" altLang="it-IT" b="1" dirty="0" err="1">
                <a:solidFill>
                  <a:srgbClr val="000000"/>
                </a:solidFill>
                <a:latin typeface="Arial" pitchFamily="34" charset="0"/>
              </a:rPr>
              <a:t>these</a:t>
            </a:r>
            <a:r>
              <a:rPr lang="it-IT" altLang="it-IT" b="1" dirty="0">
                <a:solidFill>
                  <a:srgbClr val="000000"/>
                </a:solidFill>
                <a:latin typeface="Arial" pitchFamily="34" charset="0"/>
              </a:rPr>
              <a:t> </a:t>
            </a:r>
            <a:r>
              <a:rPr lang="it-IT" altLang="it-IT" b="1" dirty="0" err="1">
                <a:solidFill>
                  <a:srgbClr val="000000"/>
                </a:solidFill>
                <a:latin typeface="Arial" pitchFamily="34" charset="0"/>
              </a:rPr>
              <a:t>experiments</a:t>
            </a:r>
            <a:r>
              <a:rPr lang="it-IT" altLang="it-IT" b="1" dirty="0">
                <a:solidFill>
                  <a:srgbClr val="000000"/>
                </a:solidFill>
                <a:latin typeface="Arial" pitchFamily="34" charset="0"/>
              </a:rPr>
              <a:t> </a:t>
            </a:r>
            <a:r>
              <a:rPr lang="it-IT" altLang="it-IT" b="1" dirty="0" err="1">
                <a:solidFill>
                  <a:srgbClr val="000000"/>
                </a:solidFill>
                <a:latin typeface="Arial" pitchFamily="34" charset="0"/>
              </a:rPr>
              <a:t>is</a:t>
            </a:r>
            <a:r>
              <a:rPr lang="it-IT" altLang="it-IT" b="1" dirty="0">
                <a:solidFill>
                  <a:srgbClr val="000000"/>
                </a:solidFill>
                <a:latin typeface="Arial" pitchFamily="34" charset="0"/>
              </a:rPr>
              <a:t> </a:t>
            </a:r>
            <a:r>
              <a:rPr lang="it-IT" altLang="it-IT" b="1" dirty="0" err="1">
                <a:solidFill>
                  <a:srgbClr val="000000"/>
                </a:solidFill>
                <a:latin typeface="Arial" pitchFamily="34" charset="0"/>
              </a:rPr>
              <a:t>that</a:t>
            </a:r>
            <a:r>
              <a:rPr lang="it-IT" altLang="it-IT" b="1" dirty="0">
                <a:solidFill>
                  <a:srgbClr val="000000"/>
                </a:solidFill>
                <a:latin typeface="Arial" pitchFamily="34" charset="0"/>
              </a:rPr>
              <a:t> </a:t>
            </a:r>
            <a:r>
              <a:rPr lang="it-IT" altLang="it-IT" b="1" dirty="0" err="1">
                <a:solidFill>
                  <a:srgbClr val="000000"/>
                </a:solidFill>
                <a:latin typeface="Arial" pitchFamily="34" charset="0"/>
              </a:rPr>
              <a:t>old</a:t>
            </a:r>
            <a:r>
              <a:rPr lang="it-IT" altLang="it-IT" b="1" dirty="0">
                <a:solidFill>
                  <a:srgbClr val="000000"/>
                </a:solidFill>
                <a:latin typeface="Arial" pitchFamily="34" charset="0"/>
              </a:rPr>
              <a:t> </a:t>
            </a:r>
            <a:r>
              <a:rPr lang="it-IT" altLang="it-IT" b="1" dirty="0" err="1">
                <a:solidFill>
                  <a:srgbClr val="000000"/>
                </a:solidFill>
                <a:latin typeface="Arial" pitchFamily="34" charset="0"/>
              </a:rPr>
              <a:t>animals</a:t>
            </a:r>
            <a:r>
              <a:rPr lang="it-IT" altLang="it-IT" b="1" dirty="0">
                <a:solidFill>
                  <a:srgbClr val="000000"/>
                </a:solidFill>
                <a:latin typeface="Arial" pitchFamily="34" charset="0"/>
              </a:rPr>
              <a:t> can and do </a:t>
            </a:r>
            <a:r>
              <a:rPr lang="it-IT" altLang="it-IT" b="1" dirty="0" err="1">
                <a:solidFill>
                  <a:srgbClr val="000000"/>
                </a:solidFill>
                <a:latin typeface="Arial" pitchFamily="34" charset="0"/>
              </a:rPr>
              <a:t>learn</a:t>
            </a:r>
            <a:r>
              <a:rPr lang="it-IT" altLang="it-IT" dirty="0">
                <a:solidFill>
                  <a:srgbClr val="000000"/>
                </a:solidFill>
                <a:latin typeface="Arial" pitchFamily="34" charset="0"/>
              </a:rPr>
              <a:t>.</a:t>
            </a:r>
            <a:endParaRPr lang="it-IT" altLang="it-IT" sz="800" dirty="0">
              <a:solidFill>
                <a:srgbClr val="000000"/>
              </a:solidFill>
              <a:latin typeface="Arial" pitchFamily="34" charset="0"/>
            </a:endParaRPr>
          </a:p>
          <a:p>
            <a:pPr algn="ctr" eaLnBrk="1" fontAlgn="base" hangingPunct="1">
              <a:spcBef>
                <a:spcPct val="0"/>
              </a:spcBef>
              <a:spcAft>
                <a:spcPct val="0"/>
              </a:spcAft>
              <a:buFontTx/>
              <a:buNone/>
            </a:pPr>
            <a:endParaRPr lang="it-IT" altLang="it-IT" sz="800" dirty="0">
              <a:solidFill>
                <a:srgbClr val="000000"/>
              </a:solidFill>
              <a:latin typeface="Arial" pitchFamily="34" charset="0"/>
            </a:endParaRPr>
          </a:p>
          <a:p>
            <a:pPr algn="ctr" eaLnBrk="1" fontAlgn="base" hangingPunct="1">
              <a:spcBef>
                <a:spcPct val="0"/>
              </a:spcBef>
              <a:spcAft>
                <a:spcPct val="0"/>
              </a:spcAft>
              <a:buFontTx/>
              <a:buNone/>
            </a:pPr>
            <a:r>
              <a:rPr lang="it-IT" altLang="it-IT" dirty="0">
                <a:solidFill>
                  <a:srgbClr val="000000"/>
                </a:solidFill>
                <a:latin typeface="Arial" pitchFamily="34" charset="0"/>
              </a:rPr>
              <a:t>None of the </a:t>
            </a:r>
            <a:r>
              <a:rPr lang="it-IT" altLang="it-IT" dirty="0" err="1">
                <a:solidFill>
                  <a:srgbClr val="000000"/>
                </a:solidFill>
                <a:latin typeface="Arial" pitchFamily="34" charset="0"/>
              </a:rPr>
              <a:t>older</a:t>
            </a:r>
            <a:r>
              <a:rPr lang="it-IT" altLang="it-IT" dirty="0">
                <a:solidFill>
                  <a:srgbClr val="000000"/>
                </a:solidFill>
                <a:latin typeface="Arial" pitchFamily="34" charset="0"/>
              </a:rPr>
              <a:t> </a:t>
            </a:r>
            <a:r>
              <a:rPr lang="it-IT" altLang="it-IT" dirty="0" err="1">
                <a:solidFill>
                  <a:srgbClr val="000000"/>
                </a:solidFill>
                <a:latin typeface="Arial" pitchFamily="34" charset="0"/>
              </a:rPr>
              <a:t>animals</a:t>
            </a:r>
            <a:r>
              <a:rPr lang="it-IT" altLang="it-IT" dirty="0">
                <a:solidFill>
                  <a:srgbClr val="000000"/>
                </a:solidFill>
                <a:latin typeface="Arial" pitchFamily="34" charset="0"/>
              </a:rPr>
              <a:t> </a:t>
            </a:r>
            <a:r>
              <a:rPr lang="it-IT" altLang="it-IT" dirty="0" err="1">
                <a:solidFill>
                  <a:srgbClr val="000000"/>
                </a:solidFill>
                <a:latin typeface="Arial" pitchFamily="34" charset="0"/>
              </a:rPr>
              <a:t>exhibited</a:t>
            </a:r>
            <a:r>
              <a:rPr lang="it-IT" altLang="it-IT" dirty="0">
                <a:solidFill>
                  <a:srgbClr val="000000"/>
                </a:solidFill>
                <a:latin typeface="Arial" pitchFamily="34" charset="0"/>
              </a:rPr>
              <a:t> </a:t>
            </a:r>
            <a:r>
              <a:rPr lang="it-IT" altLang="it-IT" dirty="0" err="1">
                <a:solidFill>
                  <a:srgbClr val="000000"/>
                </a:solidFill>
                <a:latin typeface="Arial" pitchFamily="34" charset="0"/>
              </a:rPr>
              <a:t>what</a:t>
            </a:r>
            <a:r>
              <a:rPr lang="it-IT" altLang="it-IT" dirty="0">
                <a:solidFill>
                  <a:srgbClr val="000000"/>
                </a:solidFill>
                <a:latin typeface="Arial" pitchFamily="34" charset="0"/>
              </a:rPr>
              <a:t> </a:t>
            </a:r>
            <a:r>
              <a:rPr lang="it-IT" altLang="it-IT" dirty="0" err="1">
                <a:solidFill>
                  <a:srgbClr val="000000"/>
                </a:solidFill>
                <a:latin typeface="Arial" pitchFamily="34" charset="0"/>
              </a:rPr>
              <a:t>could</a:t>
            </a:r>
            <a:r>
              <a:rPr lang="it-IT" altLang="it-IT" dirty="0">
                <a:solidFill>
                  <a:srgbClr val="000000"/>
                </a:solidFill>
                <a:latin typeface="Arial" pitchFamily="34" charset="0"/>
              </a:rPr>
              <a:t> be </a:t>
            </a:r>
            <a:r>
              <a:rPr lang="it-IT" altLang="it-IT" dirty="0" err="1">
                <a:solidFill>
                  <a:srgbClr val="000000"/>
                </a:solidFill>
                <a:latin typeface="Arial" pitchFamily="34" charset="0"/>
              </a:rPr>
              <a:t>considered</a:t>
            </a:r>
            <a:r>
              <a:rPr lang="it-IT" altLang="it-IT" dirty="0">
                <a:solidFill>
                  <a:srgbClr val="000000"/>
                </a:solidFill>
                <a:latin typeface="Arial" pitchFamily="34" charset="0"/>
              </a:rPr>
              <a:t> </a:t>
            </a:r>
            <a:r>
              <a:rPr lang="it-IT" altLang="it-IT" dirty="0" err="1">
                <a:solidFill>
                  <a:srgbClr val="000000"/>
                </a:solidFill>
                <a:latin typeface="Arial" pitchFamily="34" charset="0"/>
              </a:rPr>
              <a:t>behaviorally</a:t>
            </a:r>
            <a:r>
              <a:rPr lang="it-IT" altLang="it-IT" dirty="0">
                <a:solidFill>
                  <a:srgbClr val="000000"/>
                </a:solidFill>
                <a:latin typeface="Arial" pitchFamily="34" charset="0"/>
              </a:rPr>
              <a:t> to be “</a:t>
            </a:r>
            <a:r>
              <a:rPr lang="it-IT" altLang="it-IT" dirty="0" err="1">
                <a:solidFill>
                  <a:srgbClr val="000000"/>
                </a:solidFill>
                <a:latin typeface="Arial" pitchFamily="34" charset="0"/>
              </a:rPr>
              <a:t>dementia</a:t>
            </a:r>
            <a:r>
              <a:rPr lang="it-IT" altLang="it-IT" dirty="0">
                <a:solidFill>
                  <a:srgbClr val="000000"/>
                </a:solidFill>
                <a:latin typeface="Arial" pitchFamily="34" charset="0"/>
              </a:rPr>
              <a:t>”, </a:t>
            </a:r>
            <a:r>
              <a:rPr lang="it-IT" altLang="it-IT" dirty="0" err="1">
                <a:solidFill>
                  <a:srgbClr val="000000"/>
                </a:solidFill>
                <a:latin typeface="Arial" pitchFamily="34" charset="0"/>
              </a:rPr>
              <a:t>nor</a:t>
            </a:r>
            <a:r>
              <a:rPr lang="it-IT" altLang="it-IT" dirty="0">
                <a:solidFill>
                  <a:srgbClr val="000000"/>
                </a:solidFill>
                <a:latin typeface="Arial" pitchFamily="34" charset="0"/>
              </a:rPr>
              <a:t> </a:t>
            </a:r>
            <a:r>
              <a:rPr lang="it-IT" altLang="it-IT" dirty="0" err="1">
                <a:solidFill>
                  <a:srgbClr val="000000"/>
                </a:solidFill>
                <a:latin typeface="Arial" pitchFamily="34" charset="0"/>
              </a:rPr>
              <a:t>were</a:t>
            </a:r>
            <a:r>
              <a:rPr lang="it-IT" altLang="it-IT" dirty="0">
                <a:solidFill>
                  <a:srgbClr val="000000"/>
                </a:solidFill>
                <a:latin typeface="Arial" pitchFamily="34" charset="0"/>
              </a:rPr>
              <a:t> </a:t>
            </a:r>
            <a:r>
              <a:rPr lang="it-IT" altLang="it-IT" dirty="0" err="1">
                <a:solidFill>
                  <a:srgbClr val="000000"/>
                </a:solidFill>
                <a:latin typeface="Arial" pitchFamily="34" charset="0"/>
              </a:rPr>
              <a:t>their</a:t>
            </a:r>
            <a:r>
              <a:rPr lang="it-IT" altLang="it-IT" dirty="0">
                <a:solidFill>
                  <a:srgbClr val="000000"/>
                </a:solidFill>
                <a:latin typeface="Arial" pitchFamily="34" charset="0"/>
              </a:rPr>
              <a:t> </a:t>
            </a:r>
            <a:r>
              <a:rPr lang="it-IT" altLang="it-IT" dirty="0" err="1">
                <a:solidFill>
                  <a:srgbClr val="000000"/>
                </a:solidFill>
                <a:latin typeface="Arial" pitchFamily="34" charset="0"/>
              </a:rPr>
              <a:t>biological</a:t>
            </a:r>
            <a:r>
              <a:rPr lang="it-IT" altLang="it-IT" dirty="0">
                <a:solidFill>
                  <a:srgbClr val="000000"/>
                </a:solidFill>
                <a:latin typeface="Arial" pitchFamily="34" charset="0"/>
              </a:rPr>
              <a:t> </a:t>
            </a:r>
            <a:r>
              <a:rPr lang="it-IT" altLang="it-IT" dirty="0" err="1">
                <a:solidFill>
                  <a:srgbClr val="000000"/>
                </a:solidFill>
                <a:latin typeface="Arial" pitchFamily="34" charset="0"/>
              </a:rPr>
              <a:t>mechanisms</a:t>
            </a:r>
            <a:r>
              <a:rPr lang="it-IT" altLang="it-IT" dirty="0">
                <a:solidFill>
                  <a:srgbClr val="000000"/>
                </a:solidFill>
                <a:latin typeface="Arial" pitchFamily="34" charset="0"/>
              </a:rPr>
              <a:t> </a:t>
            </a:r>
            <a:r>
              <a:rPr lang="it-IT" altLang="it-IT" dirty="0" err="1">
                <a:solidFill>
                  <a:srgbClr val="000000"/>
                </a:solidFill>
                <a:latin typeface="Arial" pitchFamily="34" charset="0"/>
              </a:rPr>
              <a:t>that</a:t>
            </a:r>
            <a:r>
              <a:rPr lang="it-IT" altLang="it-IT" dirty="0">
                <a:solidFill>
                  <a:srgbClr val="000000"/>
                </a:solidFill>
                <a:latin typeface="Arial" pitchFamily="34" charset="0"/>
              </a:rPr>
              <a:t> </a:t>
            </a:r>
            <a:r>
              <a:rPr lang="it-IT" altLang="it-IT" dirty="0" err="1">
                <a:solidFill>
                  <a:srgbClr val="000000"/>
                </a:solidFill>
                <a:latin typeface="Arial" pitchFamily="34" charset="0"/>
              </a:rPr>
              <a:t>allow</a:t>
            </a:r>
            <a:r>
              <a:rPr lang="it-IT" altLang="it-IT" dirty="0">
                <a:solidFill>
                  <a:srgbClr val="000000"/>
                </a:solidFill>
                <a:latin typeface="Arial" pitchFamily="34" charset="0"/>
              </a:rPr>
              <a:t> </a:t>
            </a:r>
            <a:r>
              <a:rPr lang="it-IT" altLang="it-IT" dirty="0" err="1">
                <a:solidFill>
                  <a:srgbClr val="000000"/>
                </a:solidFill>
                <a:latin typeface="Arial" pitchFamily="34" charset="0"/>
              </a:rPr>
              <a:t>memory</a:t>
            </a:r>
            <a:r>
              <a:rPr lang="it-IT" altLang="it-IT" dirty="0">
                <a:solidFill>
                  <a:srgbClr val="000000"/>
                </a:solidFill>
                <a:latin typeface="Arial" pitchFamily="34" charset="0"/>
              </a:rPr>
              <a:t> </a:t>
            </a:r>
            <a:r>
              <a:rPr lang="it-IT" altLang="it-IT" dirty="0" err="1">
                <a:solidFill>
                  <a:srgbClr val="000000"/>
                </a:solidFill>
                <a:latin typeface="Arial" pitchFamily="34" charset="0"/>
              </a:rPr>
              <a:t>traces</a:t>
            </a:r>
            <a:r>
              <a:rPr lang="it-IT" altLang="it-IT" dirty="0">
                <a:solidFill>
                  <a:srgbClr val="000000"/>
                </a:solidFill>
                <a:latin typeface="Arial" pitchFamily="34" charset="0"/>
              </a:rPr>
              <a:t> to be </a:t>
            </a:r>
            <a:r>
              <a:rPr lang="it-IT" altLang="it-IT" dirty="0" err="1">
                <a:solidFill>
                  <a:srgbClr val="000000"/>
                </a:solidFill>
                <a:latin typeface="Arial" pitchFamily="34" charset="0"/>
              </a:rPr>
              <a:t>laid</a:t>
            </a:r>
            <a:r>
              <a:rPr lang="it-IT" altLang="it-IT" dirty="0">
                <a:solidFill>
                  <a:srgbClr val="000000"/>
                </a:solidFill>
                <a:latin typeface="Arial" pitchFamily="34" charset="0"/>
              </a:rPr>
              <a:t> down </a:t>
            </a:r>
            <a:r>
              <a:rPr lang="it-IT" altLang="it-IT" dirty="0" err="1">
                <a:solidFill>
                  <a:srgbClr val="000000"/>
                </a:solidFill>
                <a:latin typeface="Arial" pitchFamily="34" charset="0"/>
              </a:rPr>
              <a:t>completely</a:t>
            </a:r>
            <a:r>
              <a:rPr lang="it-IT" altLang="it-IT" dirty="0">
                <a:solidFill>
                  <a:srgbClr val="000000"/>
                </a:solidFill>
                <a:latin typeface="Arial" pitchFamily="34" charset="0"/>
              </a:rPr>
              <a:t> </a:t>
            </a:r>
            <a:r>
              <a:rPr lang="it-IT" altLang="it-IT" dirty="0" err="1">
                <a:solidFill>
                  <a:srgbClr val="000000"/>
                </a:solidFill>
                <a:latin typeface="Arial" pitchFamily="34" charset="0"/>
              </a:rPr>
              <a:t>dysfunctional</a:t>
            </a:r>
            <a:r>
              <a:rPr lang="it-IT" altLang="it-IT" dirty="0">
                <a:solidFill>
                  <a:srgbClr val="000000"/>
                </a:solidFill>
                <a:latin typeface="Arial" pitchFamily="34" charset="0"/>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3229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TotalTime>
  <Words>500</Words>
  <Application>Microsoft Office PowerPoint</Application>
  <PresentationFormat>Presentazione su schermo (4:3)</PresentationFormat>
  <Paragraphs>24</Paragraphs>
  <Slides>7</Slides>
  <Notes>0</Notes>
  <HiddenSlides>0</HiddenSlides>
  <MMClips>7</MMClips>
  <ScaleCrop>false</ScaleCrop>
  <HeadingPairs>
    <vt:vector size="4" baseType="variant">
      <vt:variant>
        <vt:lpstr>Tema</vt:lpstr>
      </vt:variant>
      <vt:variant>
        <vt:i4>1</vt:i4>
      </vt:variant>
      <vt:variant>
        <vt:lpstr>Titoli diapositive</vt:lpstr>
      </vt:variant>
      <vt:variant>
        <vt:i4>7</vt:i4>
      </vt:variant>
    </vt:vector>
  </HeadingPairs>
  <TitlesOfParts>
    <vt:vector size="8"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2</cp:revision>
  <dcterms:created xsi:type="dcterms:W3CDTF">2020-05-08T17:58:52Z</dcterms:created>
  <dcterms:modified xsi:type="dcterms:W3CDTF">2020-05-08T18:00:58Z</dcterms:modified>
</cp:coreProperties>
</file>