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96" r:id="rId2"/>
    <p:sldId id="438" r:id="rId3"/>
    <p:sldId id="439" r:id="rId4"/>
    <p:sldId id="440" r:id="rId5"/>
    <p:sldId id="445" r:id="rId6"/>
    <p:sldId id="441" r:id="rId7"/>
    <p:sldId id="442" r:id="rId8"/>
    <p:sldId id="443" r:id="rId9"/>
    <p:sldId id="444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2" autoAdjust="0"/>
    <p:restoredTop sz="93241" autoAdjust="0"/>
  </p:normalViewPr>
  <p:slideViewPr>
    <p:cSldViewPr snapToGrid="0" snapToObjects="1">
      <p:cViewPr varScale="1">
        <p:scale>
          <a:sx n="69" d="100"/>
          <a:sy n="69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14/02/2019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14/02/2019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14/02/2019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14/02/2019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14/02/2019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14/02/2019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14/02/2019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14/02/2019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14/02/2019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14/02/2019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sz="2800" dirty="0" smtClean="0"/>
          </a:p>
          <a:p>
            <a:pPr marL="114300" indent="0">
              <a:buNone/>
            </a:pPr>
            <a:r>
              <a:rPr lang="it-IT" sz="2800" smtClean="0"/>
              <a:t>14 febbraio 2019</a:t>
            </a:r>
            <a:endParaRPr lang="it-IT" sz="2800" dirty="0" smtClean="0"/>
          </a:p>
          <a:p>
            <a:pPr marL="114300" indent="0">
              <a:buNone/>
            </a:pPr>
            <a:r>
              <a:rPr lang="it-IT" dirty="0" smtClean="0"/>
              <a:t>Giunta Cap. 3 paragrafo 3.1.1</a:t>
            </a:r>
            <a:endParaRPr lang="it-IT" dirty="0"/>
          </a:p>
          <a:p>
            <a:r>
              <a:rPr lang="it-IT" dirty="0" smtClean="0"/>
              <a:t>                                          Prof.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924113" y="3244334"/>
            <a:ext cx="3295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Immobilizzazioni e Disponibilità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GRADO DI LIQUIDITA' DEGLI INVESTIMENTI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 </a:t>
            </a:r>
            <a:r>
              <a:rPr lang="it-IT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investimenti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un’</a:t>
            </a:r>
            <a:r>
              <a:rPr lang="it-IT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impresa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seconda del loro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grado di liquidità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possono essere distinti in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</a:t>
            </a: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disponibilità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liquidità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88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immobilizzazioni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sono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investimenti a lungo termine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 di immobilizzazioni sono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fabbricati, gli impianti, i macchinari.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denaro investito in tali beni è destinato a rimanere immobilizzato, cioè investito in essi per lungo tempo. Il disinvestimento di tali somme di denaro, che si ha con la vendita di questi beni,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può avvenire in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tempi rapidi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né in modo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economico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29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CLASSIFICAZIONE DELLE IMMOBILIZZAZIONI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 distinguono in: 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immateriali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finanziarie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4490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impianti, macchinari, autoveicoli, mobili, </a:t>
            </a:r>
            <a:r>
              <a:rPr lang="it-IT" dirty="0" err="1"/>
              <a:t>computers</a:t>
            </a:r>
            <a:r>
              <a:rPr lang="it-IT" dirty="0"/>
              <a:t>, ecc..</a:t>
            </a:r>
          </a:p>
          <a:p>
            <a:r>
              <a:rPr lang="it-IT" dirty="0"/>
              <a:t>Le immobilizzazioni immateriali sono:</a:t>
            </a:r>
          </a:p>
          <a:p>
            <a:r>
              <a:rPr lang="it-IT" dirty="0"/>
              <a:t>beni immateriali, ovvero intangibili, cioè privi del requisito della materialità. Esempio: diritti di brevetto, diritti di concessione, ecc...</a:t>
            </a:r>
          </a:p>
          <a:p>
            <a:r>
              <a:rPr lang="it-IT" dirty="0"/>
              <a:t>costi sostenuti in un dato momento della vita dell'impresa, ma destinati a cedere la loro utilità in più esercizi. Esempio: costi legati alla costituzione dell’impresa (imposte di registro, spese notarili, ecc..) o al suo ampliamento.</a:t>
            </a:r>
          </a:p>
          <a:p>
            <a:r>
              <a:rPr lang="it-IT" dirty="0"/>
              <a:t>Le immobilizzazioni finanziarie sono:</a:t>
            </a:r>
          </a:p>
          <a:p>
            <a:r>
              <a:rPr lang="it-IT" dirty="0"/>
              <a:t>crediti a lunga scadenza. Esempio: crediti concessi a società del gruppo, mutui attivi;</a:t>
            </a:r>
          </a:p>
          <a:p>
            <a:r>
              <a:rPr lang="it-IT" dirty="0"/>
              <a:t>partecipazioni in altre imprese;</a:t>
            </a:r>
          </a:p>
          <a:p>
            <a:r>
              <a:rPr lang="it-IT" dirty="0"/>
              <a:t>titoli destinati a restare a lungo all'interno dell'impresa.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82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DISPONIBILITA'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disponibilità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sono investimenti destinati a tornare in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 liquida in tempi brevi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Il loro disinvestimento avviene in modo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rapido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conveniente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 le disponibilità comprendiamo: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beni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sono destinati alla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vendita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al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rapido consumo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Esempio: merci, materie prime e sussidiarie, materiali di consumo, prodotti finiti.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crediti a breve scadenza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che possono essere smobilizzati entro l'anno.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Esempio: crediti verso clienti a breve termine, cambiali attive a breve scadenza.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617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LIQUIDITA'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il termine di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liquidità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 intendono i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mezzi finanziari già liquidi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che si trovano presso l'azienda o presso un istituto di credito. </a:t>
            </a:r>
            <a:r>
              <a:rPr lang="it-IT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Esempio: denaro in cassa, somme depositate presso banche, assegni, francobolli e marche da bollo, ecc...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038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45238"/>
            <a:ext cx="7620000" cy="4800600"/>
          </a:xfrm>
        </p:spPr>
        <p:txBody>
          <a:bodyPr/>
          <a:lstStyle/>
          <a:p>
            <a:pPr marL="0" indent="0">
              <a:buNone/>
            </a:pPr>
            <a:endParaRPr lang="it-IT" dirty="0">
              <a:latin typeface="Times New Roman"/>
              <a:cs typeface="Times New Roman"/>
            </a:endParaRPr>
          </a:p>
          <a:p>
            <a:pPr marL="11430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IMPIEGHI IN BASE AL LORO GRADO DI LIQUIDITA'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Ricapitolando, gli impieghi, in base al loro grado di liquidità, possono essere così distinti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279471"/>
              </p:ext>
            </p:extLst>
          </p:nvPr>
        </p:nvGraphicFramePr>
        <p:xfrm>
          <a:off x="1863016" y="4247846"/>
          <a:ext cx="4808368" cy="1377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4184"/>
                <a:gridCol w="2404184"/>
              </a:tblGrid>
              <a:tr h="60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Impieghi: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>
                          <a:effectLst/>
                        </a:rPr>
                        <a:t>Immobilizzazioni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>
                          <a:effectLst/>
                        </a:rPr>
                        <a:t>Materiali</a:t>
                      </a:r>
                      <a:endParaRPr lang="it-IT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>
                          <a:effectLst/>
                        </a:rPr>
                        <a:t>Immateriali</a:t>
                      </a:r>
                      <a:endParaRPr lang="it-IT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>
                          <a:effectLst/>
                        </a:rPr>
                        <a:t>Finanziarie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09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>
                          <a:effectLst/>
                        </a:rPr>
                        <a:t>Disponibilità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09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>
                          <a:effectLst/>
                        </a:rPr>
                        <a:t>Liquidità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25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it-IT" b="1" dirty="0">
                <a:solidFill>
                  <a:srgbClr val="96C0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IMMOBILIZZAZIONI  E DISPONIBILITA'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distinzione tra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immobilizzazioni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disponibilità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varia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azienda ad azienda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Esempio: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computers</a:t>
            </a: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sono, di norma, delle immobilizzazioni. Per le imprese che producono tali beni essi rappresentano delle disponibilità (ad eccezioni di quelli direttamente impiegati dall'impresa).</a:t>
            </a: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distinzione tra immobilizzazioni e disponibilità può variare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tempo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anche all'interno di una stessa azienda.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Esempi:</a:t>
            </a: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merci sono normalmente delle disponibilità. Tuttavia le merci fuori moda rimaste invendute in magazzino, che prendono il nome di</a:t>
            </a:r>
            <a:r>
              <a:rPr lang="it-IT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fondi di magazzino</a:t>
            </a: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sono difficilmente collocabili sul mercato. La loro vendita è lenta e poco conveniente e difficilmente i mezzi finanziari in esse investite possono essere recuperati interamente. Esse, quindi, sono di fatto delle immobilizzazioni;</a:t>
            </a: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macchinari sono considerati, generalmente, delle immobilizzazioni. Se l'impresa ha in mente di sostituire il vecchio macchinario con uno nuovo, destinando il primo alla vendita e questa può avvenire in tempi rapidi e in modo conveniente, il macchinario in questione diventa una disponibilità;</a:t>
            </a: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crediti a breve scadenza sono delle disponibilità. Se un cliente chiede continuamente il rinnovo del credito o questo è di difficile riscossione esso diviene praticamente una immobilizzazione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1111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401</Words>
  <Application>Microsoft Office PowerPoint</Application>
  <PresentationFormat>Presentazione su schermo (4:3)</PresentationFormat>
  <Paragraphs>101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Symbol</vt:lpstr>
      <vt:lpstr>Times New Roman</vt:lpstr>
      <vt:lpstr>Adiacenza</vt:lpstr>
      <vt:lpstr>          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Lucetta</cp:lastModifiedBy>
  <cp:revision>229</cp:revision>
  <cp:lastPrinted>2017-03-20T13:14:57Z</cp:lastPrinted>
  <dcterms:created xsi:type="dcterms:W3CDTF">2014-11-20T17:28:56Z</dcterms:created>
  <dcterms:modified xsi:type="dcterms:W3CDTF">2019-02-14T15:11:47Z</dcterms:modified>
</cp:coreProperties>
</file>