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E64E9-A43B-4A2F-A741-4934FDE43D1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8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7666-1652-4793-AC57-3A048C6595A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0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B5A6-6935-4537-8BDE-C89405843DB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269C2-9C68-40B2-B544-4876CFA2C2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C091-2B53-4D17-B5D6-674FF8A3C0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1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6E6BC-5C17-4776-B609-DC3B4B93ABD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4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6A8C7-057B-4155-B00E-5FB615ECB35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6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7CAEE-C0DE-4519-873E-C44C5F63813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6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CFB5D-BE78-4B40-9C8B-25F7C132241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7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BA4A5-95D5-4ADB-8312-B70F9716106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AAD6-116A-4D8F-8AAE-96E9DFAFC2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8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8C524B-BF9D-4FDC-8587-083B1A8D3EDA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>
                <a:solidFill>
                  <a:srgbClr val="000000"/>
                </a:solidFill>
              </a:rPr>
              <a:t>Legame con PTSD: eccessiva generalizzazione è un evento </a:t>
            </a:r>
            <a:r>
              <a:rPr lang="it-IT" altLang="it-IT" dirty="0" err="1">
                <a:solidFill>
                  <a:srgbClr val="000000"/>
                </a:solidFill>
              </a:rPr>
              <a:t>maladattivo</a:t>
            </a:r>
            <a:r>
              <a:rPr lang="it-IT" altLang="it-IT" dirty="0">
                <a:solidFill>
                  <a:srgbClr val="000000"/>
                </a:solidFill>
              </a:rPr>
              <a:t>, un singolo </a:t>
            </a:r>
            <a:r>
              <a:rPr lang="it-IT" altLang="it-IT" dirty="0" err="1">
                <a:solidFill>
                  <a:srgbClr val="000000"/>
                </a:solidFill>
              </a:rPr>
              <a:t>reminder</a:t>
            </a:r>
            <a:r>
              <a:rPr lang="it-IT" altLang="it-IT" dirty="0">
                <a:solidFill>
                  <a:srgbClr val="000000"/>
                </a:solidFill>
              </a:rPr>
              <a:t> del contesto originale può provocare il richiamo dell’intero contesto traumatico anche in un contesto “sicuro”</a:t>
            </a:r>
          </a:p>
        </p:txBody>
      </p:sp>
      <p:sp>
        <p:nvSpPr>
          <p:cNvPr id="115715" name="AutoShape 5"/>
          <p:cNvSpPr>
            <a:spLocks noChangeArrowheads="1"/>
          </p:cNvSpPr>
          <p:nvPr/>
        </p:nvSpPr>
        <p:spPr bwMode="auto">
          <a:xfrm>
            <a:off x="1670447" y="3572594"/>
            <a:ext cx="2160587" cy="1079500"/>
          </a:xfrm>
          <a:prstGeom prst="cube">
            <a:avLst>
              <a:gd name="adj" fmla="val 25000"/>
            </a:avLst>
          </a:prstGeom>
          <a:solidFill>
            <a:srgbClr val="BBE0E3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15716" name="Oval 6"/>
          <p:cNvSpPr>
            <a:spLocks noChangeArrowheads="1"/>
          </p:cNvSpPr>
          <p:nvPr/>
        </p:nvSpPr>
        <p:spPr bwMode="auto">
          <a:xfrm>
            <a:off x="1959372" y="4148857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>
            <a:off x="3183334" y="4112344"/>
            <a:ext cx="288925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15718" name="AutoShape 8"/>
          <p:cNvSpPr>
            <a:spLocks noChangeArrowheads="1"/>
          </p:cNvSpPr>
          <p:nvPr/>
        </p:nvSpPr>
        <p:spPr bwMode="auto">
          <a:xfrm>
            <a:off x="3686572" y="4077419"/>
            <a:ext cx="73025" cy="287338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15719" name="Text Box 9"/>
          <p:cNvSpPr txBox="1">
            <a:spLocks noChangeArrowheads="1"/>
          </p:cNvSpPr>
          <p:nvPr/>
        </p:nvSpPr>
        <p:spPr bwMode="auto">
          <a:xfrm>
            <a:off x="2586434" y="2943944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>
            <a:off x="1886347" y="3140794"/>
            <a:ext cx="720725" cy="360363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15721" name="Text Box 12"/>
          <p:cNvSpPr txBox="1">
            <a:spLocks noChangeArrowheads="1"/>
          </p:cNvSpPr>
          <p:nvPr/>
        </p:nvSpPr>
        <p:spPr bwMode="auto">
          <a:xfrm>
            <a:off x="2246709" y="3788494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Menta </a:t>
            </a:r>
          </a:p>
        </p:txBody>
      </p:sp>
      <p:sp>
        <p:nvSpPr>
          <p:cNvPr id="115722" name="AutoShape 14"/>
          <p:cNvSpPr>
            <a:spLocks noChangeArrowheads="1"/>
          </p:cNvSpPr>
          <p:nvPr/>
        </p:nvSpPr>
        <p:spPr bwMode="auto">
          <a:xfrm>
            <a:off x="1311672" y="3501157"/>
            <a:ext cx="2951162" cy="358775"/>
          </a:xfrm>
          <a:prstGeom prst="parallelogram">
            <a:avLst>
              <a:gd name="adj" fmla="val 20564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15723" name="AutoShape 16"/>
          <p:cNvSpPr>
            <a:spLocks noChangeArrowheads="1"/>
          </p:cNvSpPr>
          <p:nvPr/>
        </p:nvSpPr>
        <p:spPr bwMode="auto">
          <a:xfrm>
            <a:off x="5775722" y="4283794"/>
            <a:ext cx="2232025" cy="792163"/>
          </a:xfrm>
          <a:prstGeom prst="parallelogram">
            <a:avLst>
              <a:gd name="adj" fmla="val 70441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15724" name="Line 17"/>
          <p:cNvSpPr>
            <a:spLocks noChangeShapeType="1"/>
          </p:cNvSpPr>
          <p:nvPr/>
        </p:nvSpPr>
        <p:spPr bwMode="auto">
          <a:xfrm>
            <a:off x="6351984" y="2708994"/>
            <a:ext cx="0" cy="1655763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15725" name="AutoShape 13"/>
          <p:cNvSpPr>
            <a:spLocks noChangeArrowheads="1"/>
          </p:cNvSpPr>
          <p:nvPr/>
        </p:nvSpPr>
        <p:spPr bwMode="auto">
          <a:xfrm>
            <a:off x="5775722" y="2708994"/>
            <a:ext cx="2232025" cy="2376488"/>
          </a:xfrm>
          <a:prstGeom prst="cube">
            <a:avLst>
              <a:gd name="adj" fmla="val 25000"/>
            </a:avLst>
          </a:prstGeom>
          <a:solidFill>
            <a:srgbClr val="FFFF00">
              <a:alpha val="2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15726" name="AutoShape 18"/>
          <p:cNvSpPr>
            <a:spLocks noChangeArrowheads="1"/>
          </p:cNvSpPr>
          <p:nvPr/>
        </p:nvSpPr>
        <p:spPr bwMode="auto">
          <a:xfrm>
            <a:off x="6494859" y="3356694"/>
            <a:ext cx="719138" cy="720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15727" name="AutoShape 19"/>
          <p:cNvSpPr>
            <a:spLocks noChangeArrowheads="1"/>
          </p:cNvSpPr>
          <p:nvPr/>
        </p:nvSpPr>
        <p:spPr bwMode="auto">
          <a:xfrm>
            <a:off x="6207522" y="4040907"/>
            <a:ext cx="287337" cy="6477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87412" name="Text Box 20"/>
          <p:cNvSpPr txBox="1">
            <a:spLocks noChangeArrowheads="1"/>
          </p:cNvSpPr>
          <p:nvPr/>
        </p:nvSpPr>
        <p:spPr bwMode="auto">
          <a:xfrm>
            <a:off x="6494859" y="4652094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Menta </a:t>
            </a:r>
          </a:p>
        </p:txBody>
      </p:sp>
      <p:sp>
        <p:nvSpPr>
          <p:cNvPr id="115729" name="Text Box 21"/>
          <p:cNvSpPr txBox="1">
            <a:spLocks noChangeArrowheads="1"/>
          </p:cNvSpPr>
          <p:nvPr/>
        </p:nvSpPr>
        <p:spPr bwMode="auto">
          <a:xfrm>
            <a:off x="1167209" y="4725119"/>
            <a:ext cx="2828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Contesto del condizionamento </a:t>
            </a:r>
          </a:p>
        </p:txBody>
      </p:sp>
      <p:sp>
        <p:nvSpPr>
          <p:cNvPr id="115730" name="Text Box 22"/>
          <p:cNvSpPr txBox="1">
            <a:spLocks noChangeArrowheads="1"/>
          </p:cNvSpPr>
          <p:nvPr/>
        </p:nvSpPr>
        <p:spPr bwMode="auto">
          <a:xfrm>
            <a:off x="5199459" y="5228357"/>
            <a:ext cx="2828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Contesto sicuro </a:t>
            </a:r>
          </a:p>
        </p:txBody>
      </p:sp>
      <p:pic>
        <p:nvPicPr>
          <p:cNvPr id="11573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7" r="74286" b="62143"/>
          <a:stretch>
            <a:fillRect/>
          </a:stretch>
        </p:blipFill>
        <p:spPr bwMode="auto">
          <a:xfrm>
            <a:off x="1743472" y="5444257"/>
            <a:ext cx="13716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416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t="63512" r="45952" b="21637"/>
          <a:stretch>
            <a:fillRect/>
          </a:stretch>
        </p:blipFill>
        <p:spPr bwMode="auto">
          <a:xfrm>
            <a:off x="1743472" y="5444257"/>
            <a:ext cx="143986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417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21637" r="74286" b="62143"/>
          <a:stretch>
            <a:fillRect/>
          </a:stretch>
        </p:blipFill>
        <p:spPr bwMode="auto">
          <a:xfrm>
            <a:off x="5847159" y="5660157"/>
            <a:ext cx="136842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418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6" t="12202" b="71606"/>
          <a:stretch>
            <a:fillRect/>
          </a:stretch>
        </p:blipFill>
        <p:spPr bwMode="auto">
          <a:xfrm>
            <a:off x="5847159" y="5660157"/>
            <a:ext cx="1371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35" name="Text Box 27"/>
          <p:cNvSpPr txBox="1">
            <a:spLocks noChangeArrowheads="1"/>
          </p:cNvSpPr>
          <p:nvPr/>
        </p:nvSpPr>
        <p:spPr bwMode="auto">
          <a:xfrm>
            <a:off x="5415359" y="2708994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B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7402" grpId="0" animBg="1"/>
      <p:bldP spid="1874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4"/>
          <p:cNvSpPr>
            <a:spLocks noChangeArrowheads="1"/>
          </p:cNvSpPr>
          <p:nvPr/>
        </p:nvSpPr>
        <p:spPr bwMode="auto">
          <a:xfrm>
            <a:off x="71438" y="476250"/>
            <a:ext cx="8964612" cy="33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Consistent with this theory, </a:t>
            </a:r>
            <a:r>
              <a:rPr lang="it-IT" altLang="it-IT" sz="2800" b="1">
                <a:solidFill>
                  <a:srgbClr val="000000"/>
                </a:solidFill>
              </a:rPr>
              <a:t>PTSD patients exhibit deficits in extinction retention</a:t>
            </a:r>
            <a:r>
              <a:rPr lang="it-IT" altLang="it-IT" sz="2800">
                <a:solidFill>
                  <a:srgbClr val="000000"/>
                </a:solidFill>
              </a:rPr>
              <a:t> (Orr et al, 2000), </a:t>
            </a:r>
            <a:r>
              <a:rPr lang="it-IT" altLang="it-IT" sz="2800" b="1">
                <a:solidFill>
                  <a:srgbClr val="000000"/>
                </a:solidFill>
              </a:rPr>
              <a:t>along with reduced vmPFC and hippocampal volume and activity and increased amygdala activity</a:t>
            </a:r>
            <a:r>
              <a:rPr lang="it-IT" altLang="it-IT" sz="2800">
                <a:solidFill>
                  <a:srgbClr val="000000"/>
                </a:solidFill>
              </a:rPr>
              <a:t> (Gilbertson et al, 2002; Bremner, 2006; Liberzon and Martis, 2006; Shin et al, 2006).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ChangeArrowheads="1"/>
          </p:cNvSpPr>
          <p:nvPr/>
        </p:nvSpPr>
        <p:spPr bwMode="auto">
          <a:xfrm>
            <a:off x="0" y="501650"/>
            <a:ext cx="9144000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L’esperire eventi traumatici e paurosi può determinare nell’uomo l’insorgenza di un disturbo d’ansia, la cui cura è ostacolata dal riaffiorare delle memorie a valenza negativa legate all’evento.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Alcuni disturbi, come il disturbo post traumatico da stress (PTSD), sono associati ad un deficit di estinzione (Milad et al., 2009).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Individuals with PTSD typically show exaggerated amygdala and diminished hippocampal activation relative to controls.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dACC has emerged as another brain region that appears hyperactive in PTSD.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Most studies have shown that vmPFC is hypoactive in this disorder, but a few have reported hyperactivity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objective of the Milad study was to examine the neurobiological basis of deficient extinction recall in PTSD with a focus on the above-mentioned brain regions.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While in a 3T fMRI scanner, PTSD and trauma-exposed, non-PTSD control (TENC) subjects underwent a two-day Pavlovian fear conditioning and extinction procedure previously used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in healthy and PTSD subjects.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Skin conductance response (SCR), a commonly used measure in human fear studies served as the dependent measure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conditioned responding.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 noChangeArrowheads="1"/>
          </p:cNvSpPr>
          <p:nvPr/>
        </p:nvSpPr>
        <p:spPr bwMode="auto">
          <a:xfrm>
            <a:off x="-12700" y="420688"/>
            <a:ext cx="91440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On day 1, subjects underwent fear conditioning to two pictures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differently colored lamps, followed by extinction for one of them.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Day 2 tested recall of the extinction that had been learned the previous day by contrasting responses to the previously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extinguished and unextinguished stimuli.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7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4"/>
          <p:cNvSpPr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00"/>
                </a:solidFill>
              </a:rPr>
              <a:t>A total of 19 PTSD patients and 20 trauma-exposed non-PTSD control (TENC) subjects were recruited from the community.</a:t>
            </a:r>
          </a:p>
        </p:txBody>
      </p:sp>
      <p:pic>
        <p:nvPicPr>
          <p:cNvPr id="13209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ChangeArrowheads="1"/>
          </p:cNvSpPr>
          <p:nvPr/>
        </p:nvSpPr>
        <p:spPr bwMode="auto">
          <a:xfrm>
            <a:off x="0" y="333375"/>
            <a:ext cx="9144000" cy="597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 err="1">
                <a:solidFill>
                  <a:srgbClr val="000000"/>
                </a:solidFill>
              </a:rPr>
              <a:t>Research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examining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extinction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learning</a:t>
            </a:r>
            <a:r>
              <a:rPr lang="it-IT" altLang="it-IT" sz="2800" dirty="0">
                <a:solidFill>
                  <a:srgbClr val="000000"/>
                </a:solidFill>
              </a:rPr>
              <a:t> in </a:t>
            </a:r>
            <a:r>
              <a:rPr lang="it-IT" altLang="it-IT" sz="2800" dirty="0" err="1">
                <a:solidFill>
                  <a:srgbClr val="000000"/>
                </a:solidFill>
              </a:rPr>
              <a:t>humans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has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been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largely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consistent</a:t>
            </a:r>
            <a:r>
              <a:rPr lang="it-IT" altLang="it-IT" sz="2800" dirty="0">
                <a:solidFill>
                  <a:srgbClr val="000000"/>
                </a:solidFill>
              </a:rPr>
              <a:t> with the </a:t>
            </a:r>
            <a:r>
              <a:rPr lang="it-IT" altLang="it-IT" sz="2800" dirty="0" err="1">
                <a:solidFill>
                  <a:srgbClr val="000000"/>
                </a:solidFill>
              </a:rPr>
              <a:t>findings</a:t>
            </a:r>
            <a:r>
              <a:rPr lang="it-IT" altLang="it-IT" sz="2800" dirty="0">
                <a:solidFill>
                  <a:srgbClr val="000000"/>
                </a:solidFill>
              </a:rPr>
              <a:t> from </a:t>
            </a:r>
            <a:r>
              <a:rPr lang="it-IT" altLang="it-IT" sz="2800" dirty="0" err="1">
                <a:solidFill>
                  <a:srgbClr val="000000"/>
                </a:solidFill>
              </a:rPr>
              <a:t>rodent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studies</a:t>
            </a:r>
            <a:r>
              <a:rPr lang="it-IT" altLang="it-IT" sz="2800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dirty="0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 err="1">
                <a:solidFill>
                  <a:srgbClr val="000000"/>
                </a:solidFill>
              </a:rPr>
              <a:t>Initial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fMRI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studies</a:t>
            </a:r>
            <a:r>
              <a:rPr lang="it-IT" altLang="it-IT" sz="2800" dirty="0">
                <a:solidFill>
                  <a:srgbClr val="000000"/>
                </a:solidFill>
              </a:rPr>
              <a:t> of </a:t>
            </a:r>
            <a:r>
              <a:rPr lang="it-IT" altLang="it-IT" sz="2800" dirty="0" err="1">
                <a:solidFill>
                  <a:srgbClr val="000000"/>
                </a:solidFill>
              </a:rPr>
              <a:t>extinction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learning</a:t>
            </a:r>
            <a:r>
              <a:rPr lang="it-IT" altLang="it-IT" sz="2800" dirty="0">
                <a:solidFill>
                  <a:srgbClr val="000000"/>
                </a:solidFill>
              </a:rPr>
              <a:t> in </a:t>
            </a:r>
            <a:r>
              <a:rPr lang="it-IT" altLang="it-IT" sz="2800" b="1" dirty="0" err="1">
                <a:solidFill>
                  <a:srgbClr val="000000"/>
                </a:solidFill>
              </a:rPr>
              <a:t>humans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reported</a:t>
            </a:r>
            <a:r>
              <a:rPr lang="it-IT" altLang="it-IT" sz="2800" dirty="0">
                <a:solidFill>
                  <a:srgbClr val="000000"/>
                </a:solidFill>
              </a:rPr>
              <a:t> an </a:t>
            </a:r>
            <a:r>
              <a:rPr lang="it-IT" altLang="it-IT" sz="2800" b="1" dirty="0" err="1">
                <a:solidFill>
                  <a:srgbClr val="000000"/>
                </a:solidFill>
              </a:rPr>
              <a:t>increase</a:t>
            </a:r>
            <a:r>
              <a:rPr lang="it-IT" altLang="it-IT" sz="2800" b="1" dirty="0">
                <a:solidFill>
                  <a:srgbClr val="000000"/>
                </a:solidFill>
              </a:rPr>
              <a:t> in </a:t>
            </a:r>
            <a:r>
              <a:rPr lang="it-IT" altLang="it-IT" sz="2800" b="1" dirty="0" err="1">
                <a:solidFill>
                  <a:srgbClr val="000000"/>
                </a:solidFill>
              </a:rPr>
              <a:t>amygdala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activation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during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early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extinction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after</a:t>
            </a:r>
            <a:r>
              <a:rPr lang="it-IT" altLang="it-IT" sz="2800" dirty="0">
                <a:solidFill>
                  <a:srgbClr val="000000"/>
                </a:solidFill>
              </a:rPr>
              <a:t> the </a:t>
            </a:r>
            <a:r>
              <a:rPr lang="it-IT" altLang="it-IT" sz="2800" dirty="0" err="1">
                <a:solidFill>
                  <a:srgbClr val="000000"/>
                </a:solidFill>
              </a:rPr>
              <a:t>shift</a:t>
            </a:r>
            <a:r>
              <a:rPr lang="it-IT" altLang="it-IT" sz="2800" dirty="0">
                <a:solidFill>
                  <a:srgbClr val="000000"/>
                </a:solidFill>
              </a:rPr>
              <a:t> in the CS–US </a:t>
            </a:r>
            <a:r>
              <a:rPr lang="it-IT" altLang="it-IT" sz="2800" dirty="0" err="1">
                <a:solidFill>
                  <a:srgbClr val="000000"/>
                </a:solidFill>
              </a:rPr>
              <a:t>contingency</a:t>
            </a:r>
            <a:r>
              <a:rPr lang="it-IT" altLang="it-IT" sz="2800" dirty="0">
                <a:solidFill>
                  <a:srgbClr val="000000"/>
                </a:solidFill>
              </a:rPr>
              <a:t> (</a:t>
            </a:r>
            <a:r>
              <a:rPr lang="it-IT" altLang="it-IT" sz="2800" dirty="0" err="1">
                <a:solidFill>
                  <a:srgbClr val="000000"/>
                </a:solidFill>
              </a:rPr>
              <a:t>LaBar</a:t>
            </a:r>
            <a:r>
              <a:rPr lang="it-IT" altLang="it-IT" sz="2800" dirty="0">
                <a:solidFill>
                  <a:srgbClr val="000000"/>
                </a:solidFill>
              </a:rPr>
              <a:t> et al, 1998; </a:t>
            </a:r>
            <a:r>
              <a:rPr lang="it-IT" altLang="it-IT" sz="2800" dirty="0" err="1">
                <a:solidFill>
                  <a:srgbClr val="000000"/>
                </a:solidFill>
              </a:rPr>
              <a:t>Gottfried</a:t>
            </a:r>
            <a:r>
              <a:rPr lang="it-IT" altLang="it-IT" sz="2800" dirty="0">
                <a:solidFill>
                  <a:srgbClr val="000000"/>
                </a:solidFill>
              </a:rPr>
              <a:t> and </a:t>
            </a:r>
            <a:r>
              <a:rPr lang="it-IT" altLang="it-IT" sz="2800" dirty="0" err="1">
                <a:solidFill>
                  <a:srgbClr val="000000"/>
                </a:solidFill>
              </a:rPr>
              <a:t>Dolan</a:t>
            </a:r>
            <a:r>
              <a:rPr lang="it-IT" altLang="it-IT" sz="2800" dirty="0">
                <a:solidFill>
                  <a:srgbClr val="000000"/>
                </a:solidFill>
              </a:rPr>
              <a:t>, 2004; Knight et al, 2004; </a:t>
            </a:r>
            <a:r>
              <a:rPr lang="it-IT" altLang="it-IT" sz="2800" dirty="0" err="1">
                <a:solidFill>
                  <a:srgbClr val="000000"/>
                </a:solidFill>
              </a:rPr>
              <a:t>Phelps</a:t>
            </a:r>
            <a:r>
              <a:rPr lang="it-IT" altLang="it-IT" sz="2800" dirty="0">
                <a:solidFill>
                  <a:srgbClr val="000000"/>
                </a:solidFill>
              </a:rPr>
              <a:t> et al, 2004). 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dirty="0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 dirty="0" err="1">
                <a:solidFill>
                  <a:srgbClr val="000000"/>
                </a:solidFill>
              </a:rPr>
              <a:t>Amygdala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activation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decreased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as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extinction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progressed</a:t>
            </a:r>
            <a:r>
              <a:rPr lang="it-IT" altLang="it-IT" sz="2800" b="1" dirty="0">
                <a:solidFill>
                  <a:srgbClr val="000000"/>
                </a:solidFill>
              </a:rPr>
              <a:t> and </a:t>
            </a:r>
            <a:r>
              <a:rPr lang="it-IT" altLang="it-IT" sz="2800" b="1" dirty="0" err="1">
                <a:solidFill>
                  <a:srgbClr val="000000"/>
                </a:solidFill>
              </a:rPr>
              <a:t>remained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low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during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extinction</a:t>
            </a:r>
            <a:endParaRPr lang="it-IT" altLang="it-IT" sz="2800" b="1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/>
          <p:cNvSpPr>
            <a:spLocks noChangeArrowheads="1"/>
          </p:cNvSpPr>
          <p:nvPr/>
        </p:nvSpPr>
        <p:spPr bwMode="auto">
          <a:xfrm>
            <a:off x="-12700" y="1268413"/>
            <a:ext cx="9144000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The </a:t>
            </a:r>
            <a:r>
              <a:rPr lang="it-IT" altLang="it-IT" sz="2800" b="1" u="sng">
                <a:solidFill>
                  <a:srgbClr val="000000"/>
                </a:solidFill>
              </a:rPr>
              <a:t>magnitude of the decrease in amygdala</a:t>
            </a:r>
            <a:r>
              <a:rPr lang="it-IT" altLang="it-IT" sz="2800" b="1">
                <a:solidFill>
                  <a:srgbClr val="000000"/>
                </a:solidFill>
              </a:rPr>
              <a:t> </a:t>
            </a:r>
            <a:r>
              <a:rPr lang="it-IT" altLang="it-IT" sz="2800" b="1" u="sng">
                <a:solidFill>
                  <a:srgbClr val="000000"/>
                </a:solidFill>
              </a:rPr>
              <a:t>activation during extinction</a:t>
            </a:r>
            <a:r>
              <a:rPr lang="it-IT" altLang="it-IT" sz="2800" b="1">
                <a:solidFill>
                  <a:srgbClr val="000000"/>
                </a:solidFill>
              </a:rPr>
              <a:t> learning </a:t>
            </a:r>
            <a:r>
              <a:rPr lang="it-IT" altLang="it-IT" sz="2800" b="1" u="sng">
                <a:solidFill>
                  <a:srgbClr val="000000"/>
                </a:solidFill>
              </a:rPr>
              <a:t>correlated</a:t>
            </a:r>
            <a:r>
              <a:rPr lang="it-IT" altLang="it-IT" sz="2800" b="1">
                <a:solidFill>
                  <a:srgbClr val="000000"/>
                </a:solidFill>
              </a:rPr>
              <a:t> with the degree of </a:t>
            </a:r>
            <a:r>
              <a:rPr lang="it-IT" altLang="it-IT" sz="2800" b="1" u="sng">
                <a:solidFill>
                  <a:srgbClr val="000000"/>
                </a:solidFill>
              </a:rPr>
              <a:t>participants’ extinction retrieval</a:t>
            </a:r>
            <a:r>
              <a:rPr lang="it-IT" altLang="it-IT" sz="2800" b="1">
                <a:solidFill>
                  <a:srgbClr val="000000"/>
                </a:solidFill>
              </a:rPr>
              <a:t> (Phelps et al, 2004). 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b="1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These findings further support a function for the amygdala in extinction learning and confirm that amygdala activity is reduced during extinction retrieval.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0" y="184150"/>
            <a:ext cx="9144000" cy="64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first fMRI study examining both extinction learning and subsequent retrieval in humans supported the function of the </a:t>
            </a:r>
            <a:r>
              <a:rPr lang="it-IT" altLang="it-IT" sz="2400" b="1">
                <a:solidFill>
                  <a:srgbClr val="000000"/>
                </a:solidFill>
              </a:rPr>
              <a:t>vmPFC</a:t>
            </a:r>
            <a:r>
              <a:rPr lang="it-IT" altLang="it-IT" sz="2400">
                <a:solidFill>
                  <a:srgbClr val="000000"/>
                </a:solidFill>
              </a:rPr>
              <a:t> in extinction retrieval (Phelps et al, 2004).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Fear conditioning fMRI studies have typically reported decreases in the blood oxygen level-dependent (BOLD) signal in the vmPFC below the resting baseline when the CS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is presented during fear acquisition (Gottfried and Dolan, 2004; Phelps et al, 2004).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BOLD signal in this region increases toward baseline during initial extinction learning, and increases further during extinction retrieval</a:t>
            </a:r>
            <a:r>
              <a:rPr lang="it-IT" altLang="it-IT" sz="2400">
                <a:solidFill>
                  <a:srgbClr val="000000"/>
                </a:solidFill>
              </a:rPr>
              <a:t> (Phelps et al, 2004). Subsequent studies have also observed </a:t>
            </a:r>
            <a:r>
              <a:rPr lang="it-IT" altLang="it-IT" sz="2400" b="1">
                <a:solidFill>
                  <a:srgbClr val="000000"/>
                </a:solidFill>
              </a:rPr>
              <a:t>increased vmPFC activation during extinction retrieval</a:t>
            </a:r>
            <a:r>
              <a:rPr lang="it-IT" altLang="it-IT" sz="2400">
                <a:solidFill>
                  <a:srgbClr val="000000"/>
                </a:solidFill>
              </a:rPr>
              <a:t> (Kalisch et al, 2006; Milad et al, 2007).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ChangeArrowheads="1"/>
          </p:cNvSpPr>
          <p:nvPr/>
        </p:nvSpPr>
        <p:spPr bwMode="auto">
          <a:xfrm>
            <a:off x="-12700" y="661988"/>
            <a:ext cx="9144000" cy="33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>
                <a:solidFill>
                  <a:srgbClr val="000000"/>
                </a:solidFill>
              </a:rPr>
              <a:t>The degree of increase in activity in the vmPFC</a:t>
            </a:r>
            <a:r>
              <a:rPr lang="it-IT" altLang="it-IT" sz="3600">
                <a:solidFill>
                  <a:srgbClr val="000000"/>
                </a:solidFill>
              </a:rPr>
              <a:t> as well as the thickness of the cortex in this region </a:t>
            </a:r>
            <a:r>
              <a:rPr lang="it-IT" altLang="it-IT" sz="3600" b="1">
                <a:solidFill>
                  <a:srgbClr val="000000"/>
                </a:solidFill>
              </a:rPr>
              <a:t>are correlated with the degree of extinction success during recall</a:t>
            </a:r>
            <a:r>
              <a:rPr lang="it-IT" altLang="it-IT" sz="3600">
                <a:solidFill>
                  <a:srgbClr val="000000"/>
                </a:solidFill>
              </a:rPr>
              <a:t> (Milad et al, 2005, 2007).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fMRI studies examining the </a:t>
            </a:r>
            <a:r>
              <a:rPr lang="it-IT" altLang="it-IT" sz="2400" b="1">
                <a:solidFill>
                  <a:srgbClr val="000000"/>
                </a:solidFill>
              </a:rPr>
              <a:t>context-dependent recall of extinction</a:t>
            </a:r>
            <a:r>
              <a:rPr lang="it-IT" altLang="it-IT" sz="2400">
                <a:solidFill>
                  <a:srgbClr val="000000"/>
                </a:solidFill>
              </a:rPr>
              <a:t> in humans point to an important function for the </a:t>
            </a:r>
            <a:r>
              <a:rPr lang="it-IT" altLang="it-IT" sz="2400" b="1">
                <a:solidFill>
                  <a:srgbClr val="000000"/>
                </a:solidFill>
              </a:rPr>
              <a:t>hippocampus</a:t>
            </a:r>
            <a:r>
              <a:rPr lang="it-IT" altLang="it-IT" sz="2400">
                <a:solidFill>
                  <a:srgbClr val="000000"/>
                </a:solidFill>
              </a:rPr>
              <a:t> (Kalisch et al, 2006; Milad et al, 2007).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In such studies, </a:t>
            </a:r>
            <a:r>
              <a:rPr lang="it-IT" altLang="it-IT" sz="2400" u="sng">
                <a:solidFill>
                  <a:srgbClr val="000000"/>
                </a:solidFill>
              </a:rPr>
              <a:t>context is manipulated through changes in the background color or the visual scene in which the CS is presented</a:t>
            </a:r>
            <a:r>
              <a:rPr lang="it-IT" altLang="it-IT" sz="240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Extinction learning takes place only in one of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contexts, allowing activation correlated with context dependent retrieval to be examined.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Increased hippocampal activation was observed during extinction retrieval (Kalisch et al, 2006; Milad et al, 2007).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4"/>
          <p:cNvSpPr>
            <a:spLocks noChangeArrowheads="1"/>
          </p:cNvSpPr>
          <p:nvPr/>
        </p:nvSpPr>
        <p:spPr bwMode="auto">
          <a:xfrm>
            <a:off x="0" y="260350"/>
            <a:ext cx="914400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Activation in the hippocampus was positively correlated with vmPFC activation</a:t>
            </a:r>
            <a:r>
              <a:rPr lang="it-IT" altLang="it-IT" sz="2800">
                <a:solidFill>
                  <a:srgbClr val="000000"/>
                </a:solidFill>
              </a:rPr>
              <a:t>, providing further support for the notion that the </a:t>
            </a:r>
            <a:r>
              <a:rPr lang="it-IT" altLang="it-IT" sz="2800" u="sng">
                <a:solidFill>
                  <a:srgbClr val="000000"/>
                </a:solidFill>
              </a:rPr>
              <a:t>hippocampus may mediate context-dependent extinction recall through connections with the vmPFC.</a:t>
            </a:r>
            <a:r>
              <a:rPr lang="it-IT" altLang="it-IT" sz="280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Finally, confirming the function of the hippocampus in contextual reinstatement, a human lesion study found that </a:t>
            </a:r>
            <a:r>
              <a:rPr lang="it-IT" altLang="it-IT" sz="2800" b="1">
                <a:solidFill>
                  <a:srgbClr val="000000"/>
                </a:solidFill>
              </a:rPr>
              <a:t>contextual reinstatement of the CR was impaired</a:t>
            </a:r>
            <a:r>
              <a:rPr lang="it-IT" altLang="it-IT" sz="2800">
                <a:solidFill>
                  <a:srgbClr val="000000"/>
                </a:solidFill>
              </a:rPr>
              <a:t> in individuals with </a:t>
            </a:r>
            <a:r>
              <a:rPr lang="it-IT" altLang="it-IT" sz="2800" b="1">
                <a:solidFill>
                  <a:srgbClr val="000000"/>
                </a:solidFill>
              </a:rPr>
              <a:t>hippocampal lesions</a:t>
            </a:r>
            <a:r>
              <a:rPr lang="it-IT" altLang="it-IT" sz="2800">
                <a:solidFill>
                  <a:srgbClr val="000000"/>
                </a:solidFill>
              </a:rPr>
              <a:t> (LaBar and Phelps, 2005), similar to the findings observed in rodents (Wilson et al, 1995).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4"/>
          <p:cNvSpPr>
            <a:spLocks noChangeArrowheads="1"/>
          </p:cNvSpPr>
          <p:nvPr/>
        </p:nvSpPr>
        <p:spPr bwMode="auto">
          <a:xfrm>
            <a:off x="0" y="260350"/>
            <a:ext cx="9144000" cy="527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Consistent with studies in animal models, </a:t>
            </a:r>
            <a:r>
              <a:rPr lang="it-IT" altLang="it-IT" sz="2800" b="1">
                <a:solidFill>
                  <a:srgbClr val="000000"/>
                </a:solidFill>
              </a:rPr>
              <a:t>extinction learning</a:t>
            </a:r>
            <a:r>
              <a:rPr lang="it-IT" altLang="it-IT" sz="2400" b="1">
                <a:solidFill>
                  <a:srgbClr val="000000"/>
                </a:solidFill>
              </a:rPr>
              <a:t> in humans seems therefore to depend on the integrated functioning of </a:t>
            </a:r>
            <a:r>
              <a:rPr lang="it-IT" altLang="it-IT" sz="2800" b="1">
                <a:solidFill>
                  <a:srgbClr val="000000"/>
                </a:solidFill>
              </a:rPr>
              <a:t>a neural circuit that includes the amygdala, the vmPFC, and the hippocampus</a:t>
            </a:r>
            <a:r>
              <a:rPr lang="it-IT" altLang="it-IT" sz="2400" b="1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This convergent evidence across species suggests that the neural mechanisms supporting fear extinction are highly phylogenetically conserved.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Hippocampus, amygdala and mPFC are often disfunctional in PTSD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b="1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4"/>
          <p:cNvSpPr>
            <a:spLocks noChangeArrowheads="1"/>
          </p:cNvSpPr>
          <p:nvPr/>
        </p:nvSpPr>
        <p:spPr bwMode="auto">
          <a:xfrm>
            <a:off x="77788" y="115888"/>
            <a:ext cx="8964612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Extinction-based therapies have been widely explored as potential avenues of treatment for anxiety disorders</a:t>
            </a:r>
            <a:r>
              <a:rPr lang="it-IT" altLang="it-IT" sz="2800">
                <a:solidFill>
                  <a:srgbClr val="000000"/>
                </a:solidFill>
              </a:rPr>
              <a:t> (Barlow, 2002; Garakani et al, 2006).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Posttraumatic stress disorder (</a:t>
            </a:r>
            <a:r>
              <a:rPr lang="it-IT" altLang="it-IT" sz="2800" b="1">
                <a:solidFill>
                  <a:srgbClr val="000000"/>
                </a:solidFill>
              </a:rPr>
              <a:t>PTSD</a:t>
            </a:r>
            <a:r>
              <a:rPr lang="it-IT" altLang="it-IT" sz="2800">
                <a:solidFill>
                  <a:srgbClr val="000000"/>
                </a:solidFill>
              </a:rPr>
              <a:t>), in which patients display spontaneous or cue induced re-experiencing of a traumatic event, may result from </a:t>
            </a:r>
            <a:r>
              <a:rPr lang="it-IT" altLang="it-IT" sz="2800" b="1">
                <a:solidFill>
                  <a:srgbClr val="000000"/>
                </a:solidFill>
              </a:rPr>
              <a:t>failure to consolidate and retrieve extinction learning</a:t>
            </a:r>
            <a:r>
              <a:rPr lang="it-IT" altLang="it-IT" sz="2800">
                <a:solidFill>
                  <a:srgbClr val="000000"/>
                </a:solidFill>
              </a:rPr>
              <a:t> (see Rauch et al, 2006 for a review).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951</Words>
  <Application>Microsoft Office PowerPoint</Application>
  <PresentationFormat>Presentazione su schermo (4:3)</PresentationFormat>
  <Paragraphs>68</Paragraphs>
  <Slides>15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4</cp:revision>
  <dcterms:created xsi:type="dcterms:W3CDTF">2020-05-04T19:03:31Z</dcterms:created>
  <dcterms:modified xsi:type="dcterms:W3CDTF">2020-05-04T19:11:50Z</dcterms:modified>
</cp:coreProperties>
</file>