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D0C7-B96F-4EAD-88C8-E991618F19DF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04F3-912F-48B7-87C8-A78A0A20A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3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D0C7-B96F-4EAD-88C8-E991618F19DF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04F3-912F-48B7-87C8-A78A0A20A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87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D0C7-B96F-4EAD-88C8-E991618F19DF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04F3-912F-48B7-87C8-A78A0A20A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31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D0C7-B96F-4EAD-88C8-E991618F19DF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04F3-912F-48B7-87C8-A78A0A20A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5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D0C7-B96F-4EAD-88C8-E991618F19DF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04F3-912F-48B7-87C8-A78A0A20A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67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D0C7-B96F-4EAD-88C8-E991618F19DF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04F3-912F-48B7-87C8-A78A0A20A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62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D0C7-B96F-4EAD-88C8-E991618F19DF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04F3-912F-48B7-87C8-A78A0A20A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56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D0C7-B96F-4EAD-88C8-E991618F19DF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04F3-912F-48B7-87C8-A78A0A20A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85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D0C7-B96F-4EAD-88C8-E991618F19DF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04F3-912F-48B7-87C8-A78A0A20A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03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D0C7-B96F-4EAD-88C8-E991618F19DF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04F3-912F-48B7-87C8-A78A0A20A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51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D0C7-B96F-4EAD-88C8-E991618F19DF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04F3-912F-48B7-87C8-A78A0A20A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96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DD0C7-B96F-4EAD-88C8-E991618F19DF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04F3-912F-48B7-87C8-A78A0A20A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93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egnaposto contenuto 2"/>
          <p:cNvSpPr>
            <a:spLocks noGrp="1"/>
          </p:cNvSpPr>
          <p:nvPr>
            <p:ph idx="1"/>
          </p:nvPr>
        </p:nvSpPr>
        <p:spPr>
          <a:xfrm>
            <a:off x="1881188" y="714376"/>
            <a:ext cx="8786812" cy="4525963"/>
          </a:xfrm>
        </p:spPr>
        <p:txBody>
          <a:bodyPr/>
          <a:lstStyle/>
          <a:p>
            <a:r>
              <a:rPr lang="it-IT" altLang="it-IT" smtClean="0"/>
              <a:t>Se questa fase si è conclusa con successo, il cliente ha tra le mani un modo nuovo e più produttivo di pensare al problema che sta affrontando</a:t>
            </a:r>
          </a:p>
          <a:p>
            <a:r>
              <a:rPr lang="it-IT" altLang="it-IT" smtClean="0"/>
              <a:t>Il passaggio dalla seconda fase alla terza (Azione) è possibile SOLO nel momento in cui si verifica questo. Per arrivare a questo, il counselor deve accettare una certa quota di scarsa armonia tra se stesso e il cliente, causata prevalentemente dal fatto che al cliente viene ricordato, attraverso le prime due abilità di questo processo, che i suoi tentativi sono stati fallimentari</a:t>
            </a:r>
          </a:p>
        </p:txBody>
      </p:sp>
      <p:sp>
        <p:nvSpPr>
          <p:cNvPr id="103427" name="Titolo 1"/>
          <p:cNvSpPr>
            <a:spLocks noGrp="1"/>
          </p:cNvSpPr>
          <p:nvPr>
            <p:ph type="title"/>
          </p:nvPr>
        </p:nvSpPr>
        <p:spPr>
          <a:xfrm>
            <a:off x="1952625" y="-214313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 smtClean="0"/>
              <a:t>Sintesi (III)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5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878"/>
    </mc:Choice>
    <mc:Fallback>
      <p:transition spd="slow" advTm="58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egnaposto contenuto 2"/>
          <p:cNvSpPr>
            <a:spLocks noGrp="1"/>
          </p:cNvSpPr>
          <p:nvPr>
            <p:ph idx="1"/>
          </p:nvPr>
        </p:nvSpPr>
        <p:spPr>
          <a:xfrm>
            <a:off x="1881188" y="714376"/>
            <a:ext cx="8786812" cy="4525963"/>
          </a:xfrm>
        </p:spPr>
        <p:txBody>
          <a:bodyPr/>
          <a:lstStyle/>
          <a:p>
            <a:r>
              <a:rPr lang="it-IT" altLang="it-IT" dirty="0" smtClean="0"/>
              <a:t>Se questa fase si è conclusa con successo, il cliente ha tra le mani un modo nuovo e più produttivo di pensare al problema che sta affrontando</a:t>
            </a:r>
          </a:p>
          <a:p>
            <a:r>
              <a:rPr lang="it-IT" altLang="it-IT" dirty="0" smtClean="0"/>
              <a:t>Il passaggio dalla seconda fase alla terza (Azione) è possibile SOLO nel momento in cui si verifica questo. Per arrivare a questo, il </a:t>
            </a:r>
            <a:r>
              <a:rPr lang="it-IT" altLang="it-IT" dirty="0" err="1" smtClean="0"/>
              <a:t>counselor</a:t>
            </a:r>
            <a:r>
              <a:rPr lang="it-IT" altLang="it-IT" dirty="0" smtClean="0"/>
              <a:t> deve accettare una certa quota di scarsa armonia tra se stesso e il cliente, causata prevalentemente dal fatto che al cliente viene </a:t>
            </a:r>
            <a:r>
              <a:rPr lang="it-IT" altLang="it-IT" dirty="0" smtClean="0"/>
              <a:t>ricordato che </a:t>
            </a:r>
            <a:r>
              <a:rPr lang="it-IT" altLang="it-IT" dirty="0" smtClean="0"/>
              <a:t>i suoi tentativi sono stati fallimentari</a:t>
            </a:r>
          </a:p>
        </p:txBody>
      </p:sp>
      <p:sp>
        <p:nvSpPr>
          <p:cNvPr id="103427" name="Titolo 1"/>
          <p:cNvSpPr>
            <a:spLocks noGrp="1"/>
          </p:cNvSpPr>
          <p:nvPr>
            <p:ph type="title"/>
          </p:nvPr>
        </p:nvSpPr>
        <p:spPr>
          <a:xfrm>
            <a:off x="1952625" y="-214313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 smtClean="0"/>
              <a:t>Sintesi (III)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1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285"/>
    </mc:Choice>
    <mc:Fallback>
      <p:transition spd="slow" advTm="274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Perché il cliente dovrebbe sentirsi motivato a cambiare?</a:t>
            </a:r>
          </a:p>
          <a:p>
            <a:pPr marL="0" indent="0">
              <a:buNone/>
            </a:pPr>
            <a:r>
              <a:rPr lang="it-IT" dirty="0" smtClean="0"/>
              <a:t>- Non attenzione alla logica dei contenuti </a:t>
            </a:r>
            <a:endParaRPr lang="it-IT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871"/>
    </mc:Choice>
    <mc:Fallback>
      <p:transition spd="slow" advTm="123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Perché il cliente dovrebbe sentirsi motivato a cambiare? </a:t>
            </a:r>
          </a:p>
          <a:p>
            <a:pPr>
              <a:buFontTx/>
              <a:buChar char="-"/>
            </a:pPr>
            <a:r>
              <a:rPr lang="it-IT" dirty="0" smtClean="0"/>
              <a:t>Non attenzione alla logica dei contenuti</a:t>
            </a:r>
          </a:p>
          <a:p>
            <a:pPr>
              <a:buFontTx/>
              <a:buChar char="-"/>
            </a:pPr>
            <a:r>
              <a:rPr lang="it-IT" dirty="0" smtClean="0"/>
              <a:t>Forte attenzione ai contenuti </a:t>
            </a:r>
            <a:endParaRPr lang="it-IT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4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210"/>
    </mc:Choice>
    <mc:Fallback>
      <p:transition spd="slow" advTm="142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Perché il cliente dovrebbe sentirsi motivato a cambiare? </a:t>
            </a:r>
          </a:p>
          <a:p>
            <a:pPr marL="0" indent="0">
              <a:buNone/>
            </a:pPr>
            <a:r>
              <a:rPr lang="it-IT" dirty="0" smtClean="0"/>
              <a:t>Relazione in cui l’altro è interessato a lui</a:t>
            </a:r>
            <a:endParaRPr lang="it-IT" dirty="0"/>
          </a:p>
          <a:p>
            <a:r>
              <a:rPr lang="it-IT" dirty="0" smtClean="0"/>
              <a:t>Perché il cliente dovrebbe sentirsi motivato a cambiare? </a:t>
            </a:r>
          </a:p>
          <a:p>
            <a:pPr marL="0" indent="0">
              <a:buNone/>
            </a:pPr>
            <a:r>
              <a:rPr lang="it-IT" dirty="0" smtClean="0"/>
              <a:t>Inevitabilità della sua esperienza; inevitabilità delle sensazioni negative derivate dalla sua esperienza; messa in luce di alternative </a:t>
            </a:r>
            <a:endParaRPr lang="it-IT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9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409"/>
    </mc:Choice>
    <mc:Fallback>
      <p:transition spd="slow" advTm="233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3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793"/>
    </mc:Choice>
    <mc:Fallback>
      <p:transition spd="slow" advTm="153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272</Words>
  <Application>Microsoft Office PowerPoint</Application>
  <PresentationFormat>Widescreen</PresentationFormat>
  <Paragraphs>15</Paragraphs>
  <Slides>6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Sintesi (III)</vt:lpstr>
      <vt:lpstr>Sintesi (III)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Sintesi (III)</dc:title>
  <dc:creator>silvia casale</dc:creator>
  <cp:lastModifiedBy>silvia casale</cp:lastModifiedBy>
  <cp:revision>3</cp:revision>
  <dcterms:created xsi:type="dcterms:W3CDTF">2020-04-04T15:15:28Z</dcterms:created>
  <dcterms:modified xsi:type="dcterms:W3CDTF">2020-04-04T15:29:43Z</dcterms:modified>
</cp:coreProperties>
</file>