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56" r:id="rId2"/>
    <p:sldId id="257" r:id="rId3"/>
    <p:sldId id="258" r:id="rId4"/>
    <p:sldId id="271" r:id="rId5"/>
    <p:sldId id="272" r:id="rId6"/>
    <p:sldId id="259" r:id="rId7"/>
    <p:sldId id="265" r:id="rId8"/>
    <p:sldId id="266" r:id="rId9"/>
    <p:sldId id="260" r:id="rId10"/>
    <p:sldId id="261" r:id="rId11"/>
    <p:sldId id="262" r:id="rId12"/>
    <p:sldId id="263" r:id="rId13"/>
    <p:sldId id="267" r:id="rId14"/>
    <p:sldId id="268" r:id="rId15"/>
    <p:sldId id="269" r:id="rId16"/>
    <p:sldId id="270" r:id="rId17"/>
    <p:sldId id="264" r:id="rId1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6">
          <p15:clr>
            <a:srgbClr val="A4A3A4"/>
          </p15:clr>
        </p15:guide>
        <p15:guide id="2" pos="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4979"/>
    <a:srgbClr val="003257"/>
    <a:srgbClr val="0030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15" autoAdjust="0"/>
    <p:restoredTop sz="92708"/>
  </p:normalViewPr>
  <p:slideViewPr>
    <p:cSldViewPr snapToGrid="0" snapToObjects="1">
      <p:cViewPr varScale="1">
        <p:scale>
          <a:sx n="84" d="100"/>
          <a:sy n="84" d="100"/>
        </p:scale>
        <p:origin x="-2168" y="-96"/>
      </p:cViewPr>
      <p:guideLst>
        <p:guide orient="horz" pos="1806"/>
        <p:guide pos="4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BF3CCC-77DD-F84F-A249-CA3C5045A043}" type="datetime1">
              <a:rPr lang="it-IT" smtClean="0"/>
              <a:pPr/>
              <a:t>07/11/19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CFBF69-E6D8-384B-B1CC-31CC9EB4A4AC}" type="slidenum">
              <a:rPr lang="it-IT" smtClean="0"/>
              <a:pPr/>
              <a:t>‹n.›</a:t>
            </a:fld>
            <a:endParaRPr lang="it-IT"/>
          </a:p>
        </p:txBody>
      </p:sp>
    </p:spTree>
    <p:extLst>
      <p:ext uri="{BB962C8B-B14F-4D97-AF65-F5344CB8AC3E}">
        <p14:creationId xmlns:p14="http://schemas.microsoft.com/office/powerpoint/2010/main" val="239148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692227-D6DC-FD45-9507-DB2BAD58473C}" type="datetime1">
              <a:rPr lang="it-IT" smtClean="0"/>
              <a:pPr/>
              <a:t>07/11/19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986711-015B-0142-88C4-65D50E44FA77}" type="slidenum">
              <a:rPr lang="it-IT" smtClean="0"/>
              <a:pPr/>
              <a:t>‹n.›</a:t>
            </a:fld>
            <a:endParaRPr lang="it-IT"/>
          </a:p>
        </p:txBody>
      </p:sp>
    </p:spTree>
    <p:extLst>
      <p:ext uri="{BB962C8B-B14F-4D97-AF65-F5344CB8AC3E}">
        <p14:creationId xmlns:p14="http://schemas.microsoft.com/office/powerpoint/2010/main" val="21620962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2</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11</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12</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13</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14</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15</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16</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17</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3</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4</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5</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6</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7</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8</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9</a:t>
            </a:fld>
            <a:endParaRPr lang="it-IT"/>
          </a:p>
        </p:txBody>
      </p:sp>
    </p:spTree>
    <p:extLst>
      <p:ext uri="{BB962C8B-B14F-4D97-AF65-F5344CB8AC3E}">
        <p14:creationId xmlns:p14="http://schemas.microsoft.com/office/powerpoint/2010/main" val="3156239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986711-015B-0142-88C4-65D50E44FA77}" type="slidenum">
              <a:rPr lang="it-IT" smtClean="0"/>
              <a:pPr/>
              <a:t>10</a:t>
            </a:fld>
            <a:endParaRPr lang="it-IT"/>
          </a:p>
        </p:txBody>
      </p:sp>
    </p:spTree>
    <p:extLst>
      <p:ext uri="{BB962C8B-B14F-4D97-AF65-F5344CB8AC3E}">
        <p14:creationId xmlns:p14="http://schemas.microsoft.com/office/powerpoint/2010/main" val="315623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D8BF249-6BAC-CD40-AAE9-334F110649E5}" type="datetimeFigureOut">
              <a:rPr lang="it-IT" smtClean="0"/>
              <a:pPr/>
              <a:t>07/11/19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69724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D8BF249-6BAC-CD40-AAE9-334F110649E5}" type="datetimeFigureOut">
              <a:rPr lang="it-IT" smtClean="0"/>
              <a:pPr/>
              <a:t>07/11/19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4158563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D8BF249-6BAC-CD40-AAE9-334F110649E5}" type="datetimeFigureOut">
              <a:rPr lang="it-IT" smtClean="0"/>
              <a:pPr/>
              <a:t>07/11/19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388177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D8BF249-6BAC-CD40-AAE9-334F110649E5}" type="datetimeFigureOut">
              <a:rPr lang="it-IT" smtClean="0"/>
              <a:pPr/>
              <a:t>07/11/19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85580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AD8BF249-6BAC-CD40-AAE9-334F110649E5}" type="datetimeFigureOut">
              <a:rPr lang="it-IT" smtClean="0"/>
              <a:pPr/>
              <a:t>07/11/19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53837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D8BF249-6BAC-CD40-AAE9-334F110649E5}" type="datetimeFigureOut">
              <a:rPr lang="it-IT" smtClean="0"/>
              <a:pPr/>
              <a:t>07/11/19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30338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D8BF249-6BAC-CD40-AAE9-334F110649E5}" type="datetimeFigureOut">
              <a:rPr lang="it-IT" smtClean="0"/>
              <a:pPr/>
              <a:t>07/11/19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346963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AD8BF249-6BAC-CD40-AAE9-334F110649E5}" type="datetimeFigureOut">
              <a:rPr lang="it-IT" smtClean="0"/>
              <a:pPr/>
              <a:t>07/11/19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93600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D8BF249-6BAC-CD40-AAE9-334F110649E5}" type="datetimeFigureOut">
              <a:rPr lang="it-IT" smtClean="0"/>
              <a:pPr/>
              <a:t>07/11/19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39632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AD8BF249-6BAC-CD40-AAE9-334F110649E5}" type="datetimeFigureOut">
              <a:rPr lang="it-IT" smtClean="0"/>
              <a:pPr/>
              <a:t>07/11/19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37489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AD8BF249-6BAC-CD40-AAE9-334F110649E5}" type="datetimeFigureOut">
              <a:rPr lang="it-IT" smtClean="0"/>
              <a:pPr/>
              <a:t>07/11/19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5496430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BF249-6BAC-CD40-AAE9-334F110649E5}" type="datetimeFigureOut">
              <a:rPr lang="it-IT" smtClean="0"/>
              <a:pPr/>
              <a:t>07/11/19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8520A-26EA-DE4B-B141-4532FC98FF0E}" type="slidenum">
              <a:rPr lang="it-IT" smtClean="0"/>
              <a:pPr/>
              <a:t>‹n.›</a:t>
            </a:fld>
            <a:endParaRPr lang="it-IT"/>
          </a:p>
        </p:txBody>
      </p:sp>
    </p:spTree>
    <p:extLst>
      <p:ext uri="{BB962C8B-B14F-4D97-AF65-F5344CB8AC3E}">
        <p14:creationId xmlns:p14="http://schemas.microsoft.com/office/powerpoint/2010/main" val="4237915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stretch>
            <a:fillRect/>
          </a:stretch>
        </p:blipFill>
        <p:spPr>
          <a:xfrm>
            <a:off x="6038930" y="6347762"/>
            <a:ext cx="2545261" cy="522390"/>
          </a:xfrm>
          <a:prstGeom prst="rect">
            <a:avLst/>
          </a:prstGeom>
        </p:spPr>
      </p:pic>
      <p:pic>
        <p:nvPicPr>
          <p:cNvPr id="4" name="Immagine 3"/>
          <p:cNvPicPr>
            <a:picLocks noChangeAspect="1"/>
          </p:cNvPicPr>
          <p:nvPr/>
        </p:nvPicPr>
        <p:blipFill>
          <a:blip r:embed="rId3"/>
          <a:stretch>
            <a:fillRect/>
          </a:stretch>
        </p:blipFill>
        <p:spPr>
          <a:xfrm>
            <a:off x="0" y="3369"/>
            <a:ext cx="9144000" cy="6845300"/>
          </a:xfrm>
          <a:prstGeom prst="rect">
            <a:avLst/>
          </a:prstGeom>
        </p:spPr>
      </p:pic>
      <p:sp>
        <p:nvSpPr>
          <p:cNvPr id="8" name="CasellaDiTesto 7"/>
          <p:cNvSpPr txBox="1"/>
          <p:nvPr/>
        </p:nvSpPr>
        <p:spPr>
          <a:xfrm>
            <a:off x="4914900" y="2932536"/>
            <a:ext cx="3629617" cy="369332"/>
          </a:xfrm>
          <a:prstGeom prst="rect">
            <a:avLst/>
          </a:prstGeom>
          <a:noFill/>
        </p:spPr>
        <p:txBody>
          <a:bodyPr wrap="square" rtlCol="0">
            <a:spAutoFit/>
          </a:bodyPr>
          <a:lstStyle/>
          <a:p>
            <a:pPr algn="r"/>
            <a:r>
              <a:rPr lang="it-IT" dirty="0" smtClean="0"/>
              <a:t>Pedagogia Generale A-L</a:t>
            </a:r>
            <a:endParaRPr lang="it-IT" dirty="0"/>
          </a:p>
        </p:txBody>
      </p:sp>
      <p:sp>
        <p:nvSpPr>
          <p:cNvPr id="11" name="CasellaDiTesto 10"/>
          <p:cNvSpPr txBox="1"/>
          <p:nvPr/>
        </p:nvSpPr>
        <p:spPr>
          <a:xfrm>
            <a:off x="5937381" y="4590468"/>
            <a:ext cx="2607136" cy="830997"/>
          </a:xfrm>
          <a:prstGeom prst="rect">
            <a:avLst/>
          </a:prstGeom>
          <a:noFill/>
        </p:spPr>
        <p:txBody>
          <a:bodyPr wrap="square" rtlCol="0">
            <a:spAutoFit/>
          </a:bodyPr>
          <a:lstStyle/>
          <a:p>
            <a:pPr algn="r"/>
            <a:r>
              <a:rPr lang="it-IT" sz="1600" b="1" dirty="0" smtClean="0">
                <a:latin typeface=""/>
              </a:rPr>
              <a:t>Prof.ssa Vanna </a:t>
            </a:r>
            <a:r>
              <a:rPr lang="it-IT" sz="1600" b="1" dirty="0" err="1" smtClean="0">
                <a:latin typeface=""/>
              </a:rPr>
              <a:t>Boffo</a:t>
            </a:r>
            <a:endParaRPr lang="it-IT" sz="1600" b="1" dirty="0" smtClean="0">
              <a:latin typeface=""/>
            </a:endParaRPr>
          </a:p>
          <a:p>
            <a:pPr algn="r"/>
            <a:r>
              <a:rPr lang="it-IT" sz="1600" b="1" dirty="0" smtClean="0">
                <a:latin typeface=""/>
              </a:rPr>
              <a:t>Dott.ssa Gaia </a:t>
            </a:r>
            <a:r>
              <a:rPr lang="it-IT" sz="1600" b="1" dirty="0" err="1" smtClean="0">
                <a:latin typeface=""/>
              </a:rPr>
              <a:t>Gioli</a:t>
            </a:r>
            <a:endParaRPr lang="it-IT" sz="1600" b="1" dirty="0" smtClean="0">
              <a:latin typeface=""/>
            </a:endParaRPr>
          </a:p>
          <a:p>
            <a:pPr algn="r"/>
            <a:r>
              <a:rPr lang="it-IT" sz="1600" b="1" dirty="0" smtClean="0">
                <a:latin typeface=""/>
              </a:rPr>
              <a:t>Dott. Carlo Terzaroli</a:t>
            </a:r>
            <a:endParaRPr lang="it-IT" sz="1600" b="1" dirty="0">
              <a:latin typeface=""/>
            </a:endParaRPr>
          </a:p>
        </p:txBody>
      </p:sp>
      <p:sp>
        <p:nvSpPr>
          <p:cNvPr id="13" name="CasellaDiTesto 12"/>
          <p:cNvSpPr txBox="1"/>
          <p:nvPr/>
        </p:nvSpPr>
        <p:spPr>
          <a:xfrm>
            <a:off x="8243180" y="6474363"/>
            <a:ext cx="184666" cy="307777"/>
          </a:xfrm>
          <a:prstGeom prst="rect">
            <a:avLst/>
          </a:prstGeom>
          <a:noFill/>
        </p:spPr>
        <p:txBody>
          <a:bodyPr wrap="none" rtlCol="0">
            <a:spAutoFit/>
          </a:bodyPr>
          <a:lstStyle/>
          <a:p>
            <a:pPr algn="r"/>
            <a:endParaRPr lang="it-IT"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
            </a:endParaRPr>
          </a:p>
        </p:txBody>
      </p:sp>
      <p:sp>
        <p:nvSpPr>
          <p:cNvPr id="15" name="CasellaDiTesto 14"/>
          <p:cNvSpPr txBox="1"/>
          <p:nvPr/>
        </p:nvSpPr>
        <p:spPr>
          <a:xfrm>
            <a:off x="1709355" y="1855318"/>
            <a:ext cx="6874836" cy="1077218"/>
          </a:xfrm>
          <a:prstGeom prst="rect">
            <a:avLst/>
          </a:prstGeom>
          <a:noFill/>
        </p:spPr>
        <p:txBody>
          <a:bodyPr wrap="square" rtlCol="0">
            <a:spAutoFit/>
          </a:bodyPr>
          <a:lstStyle/>
          <a:p>
            <a:pPr algn="r"/>
            <a:r>
              <a:rPr lang="it-IT" sz="3200" b="1" dirty="0" smtClean="0">
                <a:solidFill>
                  <a:schemeClr val="accent1">
                    <a:lumMod val="75000"/>
                  </a:schemeClr>
                </a:solidFill>
                <a:latin typeface=""/>
              </a:rPr>
              <a:t>Workshop su</a:t>
            </a:r>
            <a:br>
              <a:rPr lang="it-IT" sz="3200" b="1" dirty="0" smtClean="0">
                <a:solidFill>
                  <a:schemeClr val="accent1">
                    <a:lumMod val="75000"/>
                  </a:schemeClr>
                </a:solidFill>
                <a:latin typeface=""/>
              </a:rPr>
            </a:br>
            <a:r>
              <a:rPr lang="it-IT" sz="3200" b="1" dirty="0" smtClean="0">
                <a:solidFill>
                  <a:schemeClr val="accent1">
                    <a:lumMod val="75000"/>
                  </a:schemeClr>
                </a:solidFill>
                <a:latin typeface=""/>
              </a:rPr>
              <a:t>Autobiografia Professionale</a:t>
            </a:r>
            <a:endParaRPr lang="it-IT" sz="3200" b="1" dirty="0">
              <a:solidFill>
                <a:schemeClr val="accent1">
                  <a:lumMod val="75000"/>
                </a:schemeClr>
              </a:solidFill>
              <a:latin typeface=""/>
            </a:endParaRPr>
          </a:p>
        </p:txBody>
      </p:sp>
    </p:spTree>
    <p:extLst>
      <p:ext uri="{BB962C8B-B14F-4D97-AF65-F5344CB8AC3E}">
        <p14:creationId xmlns:p14="http://schemas.microsoft.com/office/powerpoint/2010/main" val="3311714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4 – I contenuti: un percorso di autoriflessione</a:t>
            </a:r>
          </a:p>
        </p:txBody>
      </p:sp>
      <p:sp>
        <p:nvSpPr>
          <p:cNvPr id="9" name="CasellaDiTesto 8"/>
          <p:cNvSpPr txBox="1"/>
          <p:nvPr/>
        </p:nvSpPr>
        <p:spPr>
          <a:xfrm>
            <a:off x="648253" y="1894562"/>
            <a:ext cx="7819027" cy="4524315"/>
          </a:xfrm>
          <a:prstGeom prst="rect">
            <a:avLst/>
          </a:prstGeom>
          <a:noFill/>
        </p:spPr>
        <p:txBody>
          <a:bodyPr wrap="square" rtlCol="0">
            <a:spAutoFit/>
          </a:bodyPr>
          <a:lstStyle/>
          <a:p>
            <a:pPr algn="just"/>
            <a:r>
              <a:rPr lang="it-IT" sz="2400" dirty="0" smtClean="0"/>
              <a:t>L’autobiografia professionale consiste in una revisione </a:t>
            </a:r>
            <a:r>
              <a:rPr lang="it-IT" sz="2400" dirty="0"/>
              <a:t>della propria storia professionale e </a:t>
            </a:r>
            <a:r>
              <a:rPr lang="it-IT" sz="2400" dirty="0" smtClean="0"/>
              <a:t>scolastica,</a:t>
            </a:r>
            <a:r>
              <a:rPr lang="it-IT" sz="2400" dirty="0"/>
              <a:t> </a:t>
            </a:r>
            <a:r>
              <a:rPr lang="it-IT" sz="2400" dirty="0" smtClean="0"/>
              <a:t>andandone a ricercare le </a:t>
            </a:r>
            <a:r>
              <a:rPr lang="it-IT" sz="2400" dirty="0"/>
              <a:t>motivazioni che hanno condotto alla scelta del Corso di Studio</a:t>
            </a:r>
            <a:r>
              <a:rPr lang="it-IT" sz="2400" dirty="0" smtClean="0"/>
              <a:t>.</a:t>
            </a:r>
          </a:p>
          <a:p>
            <a:pPr algn="just"/>
            <a:endParaRPr lang="it-IT" sz="2400" dirty="0" smtClean="0"/>
          </a:p>
          <a:p>
            <a:pPr algn="just"/>
            <a:r>
              <a:rPr lang="it-IT" sz="2400" dirty="0" smtClean="0"/>
              <a:t>In secondo luogo, si presentano i </a:t>
            </a:r>
            <a:r>
              <a:rPr lang="it-IT" sz="2400" dirty="0"/>
              <a:t>bisogni interni relativi alla scelta del Corso di Studio</a:t>
            </a:r>
            <a:r>
              <a:rPr lang="it-IT" sz="2400" dirty="0" smtClean="0"/>
              <a:t>.</a:t>
            </a:r>
          </a:p>
          <a:p>
            <a:pPr algn="just"/>
            <a:endParaRPr lang="it-IT" sz="2400" dirty="0"/>
          </a:p>
          <a:p>
            <a:pPr algn="just"/>
            <a:r>
              <a:rPr lang="it-IT" sz="2400" dirty="0" smtClean="0"/>
              <a:t>L’autobiografia rappresenta in tal senso un </a:t>
            </a:r>
            <a:r>
              <a:rPr lang="it-IT" sz="2400" b="1" dirty="0" smtClean="0"/>
              <a:t>percorso di autoriflessione</a:t>
            </a:r>
            <a:r>
              <a:rPr lang="it-IT" sz="2400" dirty="0" smtClean="0"/>
              <a:t> che permette di ripensare il proprio passato, alla luce del presente e in una prospettiva futura.</a:t>
            </a:r>
            <a:endParaRPr lang="it-IT" sz="2400" dirty="0"/>
          </a:p>
          <a:p>
            <a:pPr algn="just"/>
            <a:endParaRPr lang="it-IT" sz="2400" dirty="0"/>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10</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a:t>
            </a:r>
            <a:r>
              <a:rPr lang="it-IT" sz="800" b="1" dirty="0" smtClean="0">
                <a:solidFill>
                  <a:schemeClr val="bg1"/>
                </a:solidFill>
                <a:latin typeface="Arial"/>
                <a:cs typeface="Arial"/>
              </a:rPr>
              <a:t>Professionale</a:t>
            </a:r>
            <a:br>
              <a:rPr lang="it-IT" sz="800" b="1" dirty="0" smtClean="0">
                <a:solidFill>
                  <a:schemeClr val="bg1"/>
                </a:solidFill>
                <a:latin typeface="Arial"/>
                <a:cs typeface="Arial"/>
              </a:rPr>
            </a:br>
            <a:r>
              <a:rPr lang="it-IT" sz="800" b="1" dirty="0" smtClean="0">
                <a:solidFill>
                  <a:schemeClr val="bg1"/>
                </a:solidFill>
                <a:latin typeface="Arial"/>
                <a:cs typeface="Arial"/>
              </a:rPr>
              <a:t>Pedagogia Generale A-E</a:t>
            </a:r>
            <a:endParaRPr lang="it-IT" sz="800" b="1" dirty="0">
              <a:solidFill>
                <a:schemeClr val="bg1"/>
              </a:solidFill>
              <a:latin typeface="Arial"/>
              <a:cs typeface="Arial"/>
            </a:endParaRPr>
          </a:p>
        </p:txBody>
      </p:sp>
    </p:spTree>
    <p:extLst>
      <p:ext uri="{BB962C8B-B14F-4D97-AF65-F5344CB8AC3E}">
        <p14:creationId xmlns:p14="http://schemas.microsoft.com/office/powerpoint/2010/main" val="410245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5 – Riconoscere e valorizzare le esperienze </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11</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a:t>
            </a:r>
            <a:r>
              <a:rPr lang="it-IT" sz="800" b="1" dirty="0" smtClean="0">
                <a:solidFill>
                  <a:schemeClr val="bg1"/>
                </a:solidFill>
                <a:latin typeface="Arial"/>
                <a:cs typeface="Arial"/>
              </a:rPr>
              <a:t>Professionale</a:t>
            </a:r>
            <a:br>
              <a:rPr lang="it-IT" sz="800" b="1" dirty="0" smtClean="0">
                <a:solidFill>
                  <a:schemeClr val="bg1"/>
                </a:solidFill>
                <a:latin typeface="Arial"/>
                <a:cs typeface="Arial"/>
              </a:rPr>
            </a:br>
            <a:r>
              <a:rPr lang="it-IT" sz="800" b="1" dirty="0" smtClean="0">
                <a:solidFill>
                  <a:schemeClr val="bg1"/>
                </a:solidFill>
                <a:latin typeface="Arial"/>
                <a:cs typeface="Arial"/>
              </a:rPr>
              <a:t>Pedagogia Generale A-E</a:t>
            </a:r>
            <a:endParaRPr lang="it-IT" sz="800" b="1" dirty="0">
              <a:solidFill>
                <a:schemeClr val="bg1"/>
              </a:solidFill>
              <a:latin typeface="Arial"/>
              <a:cs typeface="Arial"/>
            </a:endParaRPr>
          </a:p>
        </p:txBody>
      </p:sp>
      <p:sp>
        <p:nvSpPr>
          <p:cNvPr id="3" name="CasellaDiTesto 2"/>
          <p:cNvSpPr txBox="1"/>
          <p:nvPr/>
        </p:nvSpPr>
        <p:spPr>
          <a:xfrm>
            <a:off x="648253" y="2026187"/>
            <a:ext cx="7887510" cy="3046988"/>
          </a:xfrm>
          <a:prstGeom prst="rect">
            <a:avLst/>
          </a:prstGeom>
          <a:noFill/>
        </p:spPr>
        <p:txBody>
          <a:bodyPr wrap="square" rtlCol="0">
            <a:spAutoFit/>
          </a:bodyPr>
          <a:lstStyle/>
          <a:p>
            <a:pPr algn="just"/>
            <a:r>
              <a:rPr lang="it-IT" sz="2400" dirty="0" smtClean="0"/>
              <a:t>Nella pianificazione dell’esercizio dell’autobiografia professionale occorre dedicare particolare attenzione </a:t>
            </a:r>
            <a:r>
              <a:rPr lang="it-IT" sz="2400" b="1" dirty="0" smtClean="0"/>
              <a:t>all’identificazione dei momenti cruciali del proprio percorso </a:t>
            </a:r>
            <a:r>
              <a:rPr lang="it-IT" sz="2400" dirty="0" smtClean="0"/>
              <a:t>professionale. Il ricordo di eventi passati, di scelte effettuate e di passaggi significativi rappresentano il nucleo fondante la propria identità di studente e di futuro lavoratore.</a:t>
            </a:r>
          </a:p>
          <a:p>
            <a:pPr algn="just"/>
            <a:endParaRPr lang="it-IT" sz="2400" dirty="0"/>
          </a:p>
          <a:p>
            <a:pPr algn="just"/>
            <a:r>
              <a:rPr lang="it-IT" sz="2400" dirty="0" smtClean="0"/>
              <a:t>«La memoria fa di noi ciò che siamo» (</a:t>
            </a:r>
            <a:r>
              <a:rPr lang="it-IT" sz="2400" dirty="0" err="1" smtClean="0"/>
              <a:t>Siegel</a:t>
            </a:r>
            <a:r>
              <a:rPr lang="it-IT" sz="2400" dirty="0" smtClean="0"/>
              <a:t>)</a:t>
            </a:r>
          </a:p>
        </p:txBody>
      </p:sp>
    </p:spTree>
    <p:extLst>
      <p:ext uri="{BB962C8B-B14F-4D97-AF65-F5344CB8AC3E}">
        <p14:creationId xmlns:p14="http://schemas.microsoft.com/office/powerpoint/2010/main" val="3627804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6 – Modelli di Hard e Soft </a:t>
            </a:r>
            <a:r>
              <a:rPr lang="it-IT" sz="2400" b="1" dirty="0" err="1">
                <a:solidFill>
                  <a:schemeClr val="accent1">
                    <a:lumMod val="75000"/>
                  </a:schemeClr>
                </a:solidFill>
                <a:latin typeface="Arial"/>
                <a:cs typeface="Arial"/>
              </a:rPr>
              <a:t>Skills</a:t>
            </a:r>
            <a:endParaRPr lang="it-IT" sz="2400" b="1" dirty="0">
              <a:solidFill>
                <a:schemeClr val="accent1">
                  <a:lumMod val="75000"/>
                </a:schemeClr>
              </a:solidFill>
              <a:latin typeface="Arial"/>
              <a:cs typeface="Arial"/>
            </a:endParaRPr>
          </a:p>
        </p:txBody>
      </p:sp>
      <p:sp>
        <p:nvSpPr>
          <p:cNvPr id="9" name="CasellaDiTesto 8"/>
          <p:cNvSpPr txBox="1"/>
          <p:nvPr/>
        </p:nvSpPr>
        <p:spPr>
          <a:xfrm>
            <a:off x="648253" y="1894562"/>
            <a:ext cx="7819027" cy="4893647"/>
          </a:xfrm>
          <a:prstGeom prst="rect">
            <a:avLst/>
          </a:prstGeom>
          <a:noFill/>
        </p:spPr>
        <p:txBody>
          <a:bodyPr wrap="square" rtlCol="0">
            <a:spAutoFit/>
          </a:bodyPr>
          <a:lstStyle/>
          <a:p>
            <a:pPr algn="just"/>
            <a:r>
              <a:rPr lang="it-IT" sz="2400" dirty="0" smtClean="0"/>
              <a:t>Un passaggio importante è costituito non solamente dagli eventi e dagli snodi del percorso, ma anche dai risultati di apprendimento che alcune esperienze possono produrre.</a:t>
            </a:r>
          </a:p>
          <a:p>
            <a:pPr algn="just"/>
            <a:endParaRPr lang="it-IT" sz="2400" dirty="0"/>
          </a:p>
          <a:p>
            <a:pPr algn="just"/>
            <a:r>
              <a:rPr lang="it-IT" sz="2400" dirty="0" smtClean="0"/>
              <a:t>In particolare, le competenze che si sono sviluppate possono essere di due tipi:</a:t>
            </a:r>
          </a:p>
          <a:p>
            <a:pPr lvl="1" algn="just"/>
            <a:r>
              <a:rPr lang="it-IT" sz="2400" dirty="0" smtClean="0"/>
              <a:t>- </a:t>
            </a:r>
            <a:r>
              <a:rPr lang="it-IT" sz="2400" i="1" dirty="0" smtClean="0"/>
              <a:t>Hard </a:t>
            </a:r>
            <a:r>
              <a:rPr lang="it-IT" sz="2400" i="1" dirty="0" err="1" smtClean="0"/>
              <a:t>Skills</a:t>
            </a:r>
            <a:r>
              <a:rPr lang="it-IT" sz="2400" dirty="0" smtClean="0"/>
              <a:t>: sono le competenze tecnico-professionali specifiche legate all’ambito di lavoro</a:t>
            </a:r>
          </a:p>
          <a:p>
            <a:pPr lvl="1" algn="just"/>
            <a:r>
              <a:rPr lang="it-IT" sz="2400" dirty="0" smtClean="0"/>
              <a:t>- </a:t>
            </a:r>
            <a:r>
              <a:rPr lang="it-IT" sz="2400" i="1" dirty="0" smtClean="0"/>
              <a:t>Soft </a:t>
            </a:r>
            <a:r>
              <a:rPr lang="it-IT" sz="2400" i="1" dirty="0" err="1" smtClean="0"/>
              <a:t>Skills</a:t>
            </a:r>
            <a:r>
              <a:rPr lang="it-IT" sz="2400" i="1" dirty="0" smtClean="0"/>
              <a:t>: </a:t>
            </a:r>
            <a:r>
              <a:rPr lang="it-IT" sz="2400" dirty="0" smtClean="0"/>
              <a:t>consentono </a:t>
            </a:r>
            <a:r>
              <a:rPr lang="it-IT" sz="2400" dirty="0"/>
              <a:t>agli individui di adattarsi e di comportarsi positivamente in modo da affrontare efficacemente le sfide della vita quotidiana e </a:t>
            </a:r>
            <a:r>
              <a:rPr lang="it-IT" sz="2400" dirty="0" smtClean="0"/>
              <a:t>professionale; sono competenze trasversali a più contesti.</a:t>
            </a:r>
            <a:endParaRPr lang="it-IT" sz="2400" dirty="0"/>
          </a:p>
          <a:p>
            <a:pPr algn="just"/>
            <a:endParaRPr lang="it-IT" sz="2400" dirty="0"/>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12</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a:t>
            </a:r>
            <a:r>
              <a:rPr lang="it-IT" sz="800" b="1" dirty="0" smtClean="0">
                <a:solidFill>
                  <a:schemeClr val="bg1"/>
                </a:solidFill>
                <a:latin typeface="Arial"/>
                <a:cs typeface="Arial"/>
              </a:rPr>
              <a:t>Professionale</a:t>
            </a:r>
            <a:br>
              <a:rPr lang="it-IT" sz="800" b="1" dirty="0" smtClean="0">
                <a:solidFill>
                  <a:schemeClr val="bg1"/>
                </a:solidFill>
                <a:latin typeface="Arial"/>
                <a:cs typeface="Arial"/>
              </a:rPr>
            </a:br>
            <a:r>
              <a:rPr lang="it-IT" sz="800" b="1" dirty="0" smtClean="0">
                <a:solidFill>
                  <a:schemeClr val="bg1"/>
                </a:solidFill>
                <a:latin typeface="Arial"/>
                <a:cs typeface="Arial"/>
              </a:rPr>
              <a:t>Pedagogia Generale A-E</a:t>
            </a:r>
            <a:endParaRPr lang="it-IT" sz="800" b="1" dirty="0">
              <a:solidFill>
                <a:schemeClr val="bg1"/>
              </a:solidFill>
              <a:latin typeface="Arial"/>
              <a:cs typeface="Arial"/>
            </a:endParaRPr>
          </a:p>
        </p:txBody>
      </p:sp>
    </p:spTree>
    <p:extLst>
      <p:ext uri="{BB962C8B-B14F-4D97-AF65-F5344CB8AC3E}">
        <p14:creationId xmlns:p14="http://schemas.microsoft.com/office/powerpoint/2010/main" val="416951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830997"/>
          </a:xfrm>
          <a:prstGeom prst="rect">
            <a:avLst/>
          </a:prstGeom>
          <a:noFill/>
        </p:spPr>
        <p:txBody>
          <a:bodyPr wrap="square" rtlCol="0">
            <a:spAutoFit/>
          </a:bodyPr>
          <a:lstStyle/>
          <a:p>
            <a:r>
              <a:rPr lang="it-IT" sz="2400" b="1" dirty="0">
                <a:solidFill>
                  <a:schemeClr val="accent1">
                    <a:lumMod val="75000"/>
                  </a:schemeClr>
                </a:solidFill>
                <a:latin typeface="Arial"/>
                <a:cs typeface="Arial"/>
              </a:rPr>
              <a:t>6 – Modelli di Hard e Soft </a:t>
            </a:r>
            <a:r>
              <a:rPr lang="it-IT" sz="2400" b="1" dirty="0" err="1" smtClean="0">
                <a:solidFill>
                  <a:schemeClr val="accent1">
                    <a:lumMod val="75000"/>
                  </a:schemeClr>
                </a:solidFill>
                <a:latin typeface="Arial"/>
                <a:cs typeface="Arial"/>
              </a:rPr>
              <a:t>Skills</a:t>
            </a:r>
            <a:r>
              <a:rPr lang="it-IT" sz="2400" b="1" dirty="0" smtClean="0">
                <a:solidFill>
                  <a:schemeClr val="accent1">
                    <a:lumMod val="75000"/>
                  </a:schemeClr>
                </a:solidFill>
                <a:latin typeface="Arial"/>
                <a:cs typeface="Arial"/>
              </a:rPr>
              <a:t> </a:t>
            </a:r>
            <a:r>
              <a:rPr lang="it-IT" sz="2400" b="1" dirty="0">
                <a:solidFill>
                  <a:schemeClr val="accent1">
                    <a:lumMod val="75000"/>
                  </a:schemeClr>
                </a:solidFill>
                <a:latin typeface="Arial"/>
                <a:cs typeface="Arial"/>
              </a:rPr>
              <a:t>(</a:t>
            </a:r>
            <a:r>
              <a:rPr lang="it-IT" sz="2400" b="1" dirty="0" err="1">
                <a:solidFill>
                  <a:schemeClr val="accent1">
                    <a:lumMod val="75000"/>
                  </a:schemeClr>
                </a:solidFill>
                <a:latin typeface="Arial"/>
                <a:cs typeface="Arial"/>
              </a:rPr>
              <a:t>Modes</a:t>
            </a:r>
            <a:r>
              <a:rPr lang="it-IT" sz="2400" b="1" dirty="0">
                <a:solidFill>
                  <a:schemeClr val="accent1">
                    <a:lumMod val="75000"/>
                  </a:schemeClr>
                </a:solidFill>
                <a:latin typeface="Arial"/>
                <a:cs typeface="Arial"/>
              </a:rPr>
              <a:t>, 2012)</a:t>
            </a:r>
          </a:p>
          <a:p>
            <a:endParaRPr lang="it-IT" sz="2400" b="1" dirty="0">
              <a:solidFill>
                <a:schemeClr val="accent1">
                  <a:lumMod val="75000"/>
                </a:schemeClr>
              </a:solidFill>
              <a:latin typeface="Arial"/>
              <a:cs typeface="Arial"/>
            </a:endParaRP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13</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a:t>
            </a:r>
            <a:r>
              <a:rPr lang="it-IT" sz="800" b="1" dirty="0" smtClean="0">
                <a:solidFill>
                  <a:schemeClr val="bg1"/>
                </a:solidFill>
                <a:latin typeface="Arial"/>
                <a:cs typeface="Arial"/>
              </a:rPr>
              <a:t>Professionale</a:t>
            </a:r>
            <a:br>
              <a:rPr lang="it-IT" sz="800" b="1" dirty="0" smtClean="0">
                <a:solidFill>
                  <a:schemeClr val="bg1"/>
                </a:solidFill>
                <a:latin typeface="Arial"/>
                <a:cs typeface="Arial"/>
              </a:rPr>
            </a:br>
            <a:r>
              <a:rPr lang="it-IT" sz="800" b="1" dirty="0" smtClean="0">
                <a:solidFill>
                  <a:schemeClr val="bg1"/>
                </a:solidFill>
                <a:latin typeface="Arial"/>
                <a:cs typeface="Arial"/>
              </a:rPr>
              <a:t>Pedagogia Generale A-E</a:t>
            </a:r>
            <a:endParaRPr lang="it-IT" sz="800" b="1" dirty="0">
              <a:solidFill>
                <a:schemeClr val="bg1"/>
              </a:solidFill>
              <a:latin typeface="Arial"/>
              <a:cs typeface="Arial"/>
            </a:endParaRPr>
          </a:p>
        </p:txBody>
      </p:sp>
      <p:graphicFrame>
        <p:nvGraphicFramePr>
          <p:cNvPr id="4" name="Tabella 3"/>
          <p:cNvGraphicFramePr>
            <a:graphicFrameLocks noGrp="1"/>
          </p:cNvGraphicFramePr>
          <p:nvPr>
            <p:extLst>
              <p:ext uri="{D42A27DB-BD31-4B8C-83A1-F6EECF244321}">
                <p14:modId xmlns:p14="http://schemas.microsoft.com/office/powerpoint/2010/main" val="2554111393"/>
              </p:ext>
            </p:extLst>
          </p:nvPr>
        </p:nvGraphicFramePr>
        <p:xfrm>
          <a:off x="456664" y="1600199"/>
          <a:ext cx="8237149" cy="5121275"/>
        </p:xfrm>
        <a:graphic>
          <a:graphicData uri="http://schemas.openxmlformats.org/drawingml/2006/table">
            <a:tbl>
              <a:tblPr/>
              <a:tblGrid>
                <a:gridCol w="413853"/>
                <a:gridCol w="1476881"/>
                <a:gridCol w="6346415"/>
              </a:tblGrid>
              <a:tr h="643149">
                <a:tc>
                  <a:txBody>
                    <a:bodyPr/>
                    <a:lstStyle/>
                    <a:p>
                      <a:pPr algn="ctr" fontAlgn="ctr"/>
                      <a:r>
                        <a:rPr lang="it-IT" sz="1400" b="1" i="0" u="none" strike="noStrike">
                          <a:solidFill>
                            <a:srgbClr val="000000"/>
                          </a:solidFill>
                          <a:effectLst/>
                          <a:latin typeface="Times New Roman"/>
                        </a:rPr>
                        <a:t>1</a:t>
                      </a:r>
                    </a:p>
                  </a:txBody>
                  <a:tcPr marL="10565" marR="10565" marT="105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Comunicazione </a:t>
                      </a:r>
                    </a:p>
                  </a:txBody>
                  <a:tcPr marL="10565" marR="10565" marT="10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trasmettere idee, informazioni e opinioni in modo chiaro e convincente, sia in forma orale che scritta, ascoltando ed essendo ricettivi verso le proposte degli altri </a:t>
                      </a:r>
                    </a:p>
                  </a:txBody>
                  <a:tcPr marL="10565" marR="10565" marT="105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350">
                <a:tc>
                  <a:txBody>
                    <a:bodyPr/>
                    <a:lstStyle/>
                    <a:p>
                      <a:pPr algn="ctr" fontAlgn="ctr"/>
                      <a:r>
                        <a:rPr lang="is-IS" sz="1400" b="1" i="0" u="none" strike="noStrike">
                          <a:solidFill>
                            <a:srgbClr val="000000"/>
                          </a:solidFill>
                          <a:effectLst/>
                          <a:latin typeface="Times New Roman"/>
                        </a:rPr>
                        <a:t>2</a:t>
                      </a:r>
                    </a:p>
                  </a:txBody>
                  <a:tcPr marL="10565" marR="10565" marT="105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Orientamento cliente/utente </a:t>
                      </a:r>
                    </a:p>
                  </a:txBody>
                  <a:tcPr marL="10565" marR="10565" marT="10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identificare, comprendere e soddisfare efficacemente le esigenze sia dei clienti esistenti che di quelli potenziali </a:t>
                      </a:r>
                    </a:p>
                  </a:txBody>
                  <a:tcPr marL="10565" marR="10565" marT="105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0947">
                <a:tc>
                  <a:txBody>
                    <a:bodyPr/>
                    <a:lstStyle/>
                    <a:p>
                      <a:pPr algn="ctr" fontAlgn="ctr"/>
                      <a:r>
                        <a:rPr lang="it-IT" sz="1400" b="1" i="0" u="none" strike="noStrike">
                          <a:solidFill>
                            <a:srgbClr val="000000"/>
                          </a:solidFill>
                          <a:effectLst/>
                          <a:latin typeface="Times New Roman"/>
                        </a:rPr>
                        <a:t>3</a:t>
                      </a:r>
                    </a:p>
                  </a:txBody>
                  <a:tcPr marL="10565" marR="10565" marT="105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Teamwork </a:t>
                      </a:r>
                    </a:p>
                  </a:txBody>
                  <a:tcPr marL="10565" marR="10565" marT="10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stabilire rapporti di partecipazione e di collaborazione con altre persone. Si tratta di condividere risorse e conoscenze, di armonizzare gli interessi e di contribuire attivamente al fine di raggiungere gli obiettivi dell'organizzazione. </a:t>
                      </a:r>
                    </a:p>
                  </a:txBody>
                  <a:tcPr marL="10565" marR="10565" marT="105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58744">
                <a:tc>
                  <a:txBody>
                    <a:bodyPr/>
                    <a:lstStyle/>
                    <a:p>
                      <a:pPr algn="ctr" fontAlgn="ctr"/>
                      <a:r>
                        <a:rPr lang="it-IT" sz="1400" b="1" i="0" u="none" strike="noStrike">
                          <a:solidFill>
                            <a:srgbClr val="000000"/>
                          </a:solidFill>
                          <a:effectLst/>
                          <a:latin typeface="Times New Roman"/>
                        </a:rPr>
                        <a:t>4</a:t>
                      </a:r>
                    </a:p>
                  </a:txBody>
                  <a:tcPr marL="10565" marR="10565" marT="105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dirty="0">
                          <a:solidFill>
                            <a:srgbClr val="000000"/>
                          </a:solidFill>
                          <a:effectLst/>
                          <a:latin typeface="Times New Roman"/>
                        </a:rPr>
                        <a:t>Capacità di apprendimento </a:t>
                      </a:r>
                    </a:p>
                  </a:txBody>
                  <a:tcPr marL="10565" marR="10565" marT="10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eseguire un’auto-valutazione delle necessità di acquisire conoscenze (teoriche o pratiche) e di prendere le misure necessarie per acquisire e mettere in pratica questa conoscenza, mantenendo al contempo un atteggiamento flessibile e aperto verso l'apprendimento nel corso di tutta la vita professionale </a:t>
                      </a:r>
                    </a:p>
                  </a:txBody>
                  <a:tcPr marL="10565" marR="10565" marT="105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58744">
                <a:tc>
                  <a:txBody>
                    <a:bodyPr/>
                    <a:lstStyle/>
                    <a:p>
                      <a:pPr algn="ctr" fontAlgn="ctr"/>
                      <a:r>
                        <a:rPr lang="it-IT" sz="1400" b="1" i="0" u="none" strike="noStrike" dirty="0">
                          <a:solidFill>
                            <a:srgbClr val="000000"/>
                          </a:solidFill>
                          <a:effectLst/>
                          <a:latin typeface="Times New Roman"/>
                        </a:rPr>
                        <a:t>5</a:t>
                      </a:r>
                    </a:p>
                  </a:txBody>
                  <a:tcPr marL="10565" marR="10565" marT="105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dirty="0" err="1">
                          <a:solidFill>
                            <a:srgbClr val="000000"/>
                          </a:solidFill>
                          <a:effectLst/>
                          <a:latin typeface="Times New Roman"/>
                        </a:rPr>
                        <a:t>Creativita</a:t>
                      </a:r>
                      <a:r>
                        <a:rPr lang="it-IT" sz="1400" b="1" i="0" u="none" strike="noStrike" dirty="0">
                          <a:solidFill>
                            <a:srgbClr val="000000"/>
                          </a:solidFill>
                          <a:effectLst/>
                          <a:latin typeface="Times New Roman"/>
                        </a:rPr>
                        <a:t>̀/Innovazione </a:t>
                      </a:r>
                    </a:p>
                  </a:txBody>
                  <a:tcPr marL="10565" marR="10565" marT="10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L’abilità di contribuire con idee nuove allo sviluppo di prodotti o dei servizi migliori all’interno dell'organizzazione, così come al miglioramento delle attività svolte durante il lavoro, con l'obiettivo di rispondere alle esigenze di evoluzione dell'organizzazione </a:t>
                      </a:r>
                    </a:p>
                  </a:txBody>
                  <a:tcPr marL="10565" marR="10565" marT="105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4341">
                <a:tc>
                  <a:txBody>
                    <a:bodyPr/>
                    <a:lstStyle/>
                    <a:p>
                      <a:pPr algn="ctr" fontAlgn="ctr"/>
                      <a:r>
                        <a:rPr lang="it-IT" sz="1400" b="1" i="0" u="none" strike="noStrike">
                          <a:solidFill>
                            <a:srgbClr val="000000"/>
                          </a:solidFill>
                          <a:effectLst/>
                          <a:latin typeface="Times New Roman"/>
                        </a:rPr>
                        <a:t>6</a:t>
                      </a:r>
                    </a:p>
                  </a:txBody>
                  <a:tcPr marL="10565" marR="10565" marT="105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Capacità di prendere decisioni </a:t>
                      </a:r>
                    </a:p>
                  </a:txBody>
                  <a:tcPr marL="10565" marR="10565" marT="10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dirty="0">
                          <a:solidFill>
                            <a:srgbClr val="000000"/>
                          </a:solidFill>
                          <a:effectLst/>
                          <a:latin typeface="Times New Roman"/>
                        </a:rPr>
                        <a:t>La capacità di prendere le decisioni necessarie a raggiungere determinati obiettivi in modo rapido e propositivo. la capacità di prendere utilizza le informazioni rilevanti per facilitare la scelta dell’alternativa migliore (consultando le fonti </a:t>
                      </a:r>
                      <a:r>
                        <a:rPr lang="it-IT" sz="1400" b="0" i="0" u="none" strike="noStrike" dirty="0" err="1">
                          <a:solidFill>
                            <a:srgbClr val="000000"/>
                          </a:solidFill>
                          <a:effectLst/>
                          <a:latin typeface="Times New Roman"/>
                        </a:rPr>
                        <a:t>piu</a:t>
                      </a:r>
                      <a:r>
                        <a:rPr lang="it-IT" sz="1400" b="0" i="0" u="none" strike="noStrike" dirty="0">
                          <a:solidFill>
                            <a:srgbClr val="000000"/>
                          </a:solidFill>
                          <a:effectLst/>
                          <a:latin typeface="Times New Roman"/>
                        </a:rPr>
                        <a:t>̀ appropriate, controllando e mettendo in atto l’alternativa selezionata) e comporta la riflessione sull'assunzione del rischio in condizioni di incertezza </a:t>
                      </a:r>
                    </a:p>
                  </a:txBody>
                  <a:tcPr marL="10565" marR="10565" marT="105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55562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830997"/>
          </a:xfrm>
          <a:prstGeom prst="rect">
            <a:avLst/>
          </a:prstGeom>
          <a:noFill/>
        </p:spPr>
        <p:txBody>
          <a:bodyPr wrap="square" rtlCol="0">
            <a:spAutoFit/>
          </a:bodyPr>
          <a:lstStyle/>
          <a:p>
            <a:r>
              <a:rPr lang="it-IT" sz="2400" b="1" dirty="0">
                <a:solidFill>
                  <a:schemeClr val="accent1">
                    <a:lumMod val="75000"/>
                  </a:schemeClr>
                </a:solidFill>
                <a:latin typeface="Arial"/>
                <a:cs typeface="Arial"/>
              </a:rPr>
              <a:t>6 – Modelli di Hard e Soft </a:t>
            </a:r>
            <a:r>
              <a:rPr lang="it-IT" sz="2400" b="1" dirty="0" err="1" smtClean="0">
                <a:solidFill>
                  <a:schemeClr val="accent1">
                    <a:lumMod val="75000"/>
                  </a:schemeClr>
                </a:solidFill>
                <a:latin typeface="Arial"/>
                <a:cs typeface="Arial"/>
              </a:rPr>
              <a:t>Skills</a:t>
            </a:r>
            <a:r>
              <a:rPr lang="it-IT" sz="2400" b="1" dirty="0" smtClean="0">
                <a:solidFill>
                  <a:schemeClr val="accent1">
                    <a:lumMod val="75000"/>
                  </a:schemeClr>
                </a:solidFill>
                <a:latin typeface="Arial"/>
                <a:cs typeface="Arial"/>
              </a:rPr>
              <a:t> </a:t>
            </a:r>
            <a:r>
              <a:rPr lang="it-IT" sz="2400" b="1" dirty="0">
                <a:solidFill>
                  <a:schemeClr val="accent1">
                    <a:lumMod val="75000"/>
                  </a:schemeClr>
                </a:solidFill>
                <a:latin typeface="Arial"/>
                <a:cs typeface="Arial"/>
              </a:rPr>
              <a:t>(</a:t>
            </a:r>
            <a:r>
              <a:rPr lang="it-IT" sz="2400" b="1" dirty="0" err="1">
                <a:solidFill>
                  <a:schemeClr val="accent1">
                    <a:lumMod val="75000"/>
                  </a:schemeClr>
                </a:solidFill>
                <a:latin typeface="Arial"/>
                <a:cs typeface="Arial"/>
              </a:rPr>
              <a:t>Modes</a:t>
            </a:r>
            <a:r>
              <a:rPr lang="it-IT" sz="2400" b="1" dirty="0">
                <a:solidFill>
                  <a:schemeClr val="accent1">
                    <a:lumMod val="75000"/>
                  </a:schemeClr>
                </a:solidFill>
                <a:latin typeface="Arial"/>
                <a:cs typeface="Arial"/>
              </a:rPr>
              <a:t>, 2012)</a:t>
            </a:r>
          </a:p>
          <a:p>
            <a:endParaRPr lang="it-IT" sz="2400" b="1" dirty="0">
              <a:solidFill>
                <a:schemeClr val="accent1">
                  <a:lumMod val="75000"/>
                </a:schemeClr>
              </a:solidFill>
              <a:latin typeface="Arial"/>
              <a:cs typeface="Arial"/>
            </a:endParaRP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14</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a:t>
            </a:r>
            <a:r>
              <a:rPr lang="it-IT" sz="800" b="1" dirty="0" smtClean="0">
                <a:solidFill>
                  <a:schemeClr val="bg1"/>
                </a:solidFill>
                <a:latin typeface="Arial"/>
                <a:cs typeface="Arial"/>
              </a:rPr>
              <a:t>Professionale</a:t>
            </a:r>
            <a:br>
              <a:rPr lang="it-IT" sz="800" b="1" dirty="0" smtClean="0">
                <a:solidFill>
                  <a:schemeClr val="bg1"/>
                </a:solidFill>
                <a:latin typeface="Arial"/>
                <a:cs typeface="Arial"/>
              </a:rPr>
            </a:br>
            <a:r>
              <a:rPr lang="it-IT" sz="800" b="1" dirty="0" smtClean="0">
                <a:solidFill>
                  <a:schemeClr val="bg1"/>
                </a:solidFill>
                <a:latin typeface="Arial"/>
                <a:cs typeface="Arial"/>
              </a:rPr>
              <a:t>Pedagogia Generale A-E</a:t>
            </a:r>
            <a:endParaRPr lang="it-IT" sz="800" b="1" dirty="0">
              <a:solidFill>
                <a:schemeClr val="bg1"/>
              </a:solidFill>
              <a:latin typeface="Arial"/>
              <a:cs typeface="Arial"/>
            </a:endParaRPr>
          </a:p>
        </p:txBody>
      </p:sp>
      <p:graphicFrame>
        <p:nvGraphicFramePr>
          <p:cNvPr id="3" name="Tabella 2"/>
          <p:cNvGraphicFramePr>
            <a:graphicFrameLocks noGrp="1"/>
          </p:cNvGraphicFramePr>
          <p:nvPr>
            <p:extLst>
              <p:ext uri="{D42A27DB-BD31-4B8C-83A1-F6EECF244321}">
                <p14:modId xmlns:p14="http://schemas.microsoft.com/office/powerpoint/2010/main" val="1339502043"/>
              </p:ext>
            </p:extLst>
          </p:nvPr>
        </p:nvGraphicFramePr>
        <p:xfrm>
          <a:off x="228332" y="1600200"/>
          <a:ext cx="8619549" cy="5165737"/>
        </p:xfrm>
        <a:graphic>
          <a:graphicData uri="http://schemas.openxmlformats.org/drawingml/2006/table">
            <a:tbl>
              <a:tblPr/>
              <a:tblGrid>
                <a:gridCol w="313958"/>
                <a:gridCol w="1898013"/>
                <a:gridCol w="6407578"/>
              </a:tblGrid>
              <a:tr h="470903">
                <a:tc>
                  <a:txBody>
                    <a:bodyPr/>
                    <a:lstStyle/>
                    <a:p>
                      <a:pPr algn="ctr" fontAlgn="ctr"/>
                      <a:r>
                        <a:rPr lang="it-IT" sz="1400" b="1" i="0" u="none" strike="noStrike">
                          <a:solidFill>
                            <a:srgbClr val="000000"/>
                          </a:solidFill>
                          <a:effectLst/>
                          <a:latin typeface="Times New Roman"/>
                        </a:rPr>
                        <a:t>7</a:t>
                      </a:r>
                    </a:p>
                  </a:txBody>
                  <a:tcPr marL="10516" marR="10516" marT="105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Capacità di analisi </a:t>
                      </a:r>
                    </a:p>
                  </a:txBody>
                  <a:tcPr marL="10516" marR="10516" marT="10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trarre conclusioni e di prevedere il futuro raccogliendo informazioni da varie fonti e stabilendo relazioni di causa-effetto </a:t>
                      </a:r>
                    </a:p>
                  </a:txBody>
                  <a:tcPr marL="10516" marR="10516" marT="105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7107">
                <a:tc>
                  <a:txBody>
                    <a:bodyPr/>
                    <a:lstStyle/>
                    <a:p>
                      <a:pPr algn="ctr" fontAlgn="ctr"/>
                      <a:r>
                        <a:rPr lang="it-IT" sz="1400" b="1" i="0" u="none" strike="noStrike">
                          <a:solidFill>
                            <a:srgbClr val="000000"/>
                          </a:solidFill>
                          <a:effectLst/>
                          <a:latin typeface="Times New Roman"/>
                        </a:rPr>
                        <a:t>8</a:t>
                      </a:r>
                    </a:p>
                  </a:txBody>
                  <a:tcPr marL="10516" marR="10516" marT="105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Capacità di gestione </a:t>
                      </a:r>
                    </a:p>
                  </a:txBody>
                  <a:tcPr marL="10516" marR="10516" marT="10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fissare obiettivi e priorità, selezionando e assegnando i compiti e risorse, di seguire il progresso verso la realizzazione degli obiettivi identificati e di apportare sui possibili cambiamenti rispetto al piano iniziale </a:t>
                      </a:r>
                    </a:p>
                  </a:txBody>
                  <a:tcPr marL="10516" marR="10516" marT="105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903">
                <a:tc>
                  <a:txBody>
                    <a:bodyPr/>
                    <a:lstStyle/>
                    <a:p>
                      <a:pPr algn="ctr" fontAlgn="ctr"/>
                      <a:r>
                        <a:rPr lang="it-IT" sz="1400" b="1" i="0" u="none" strike="noStrike">
                          <a:solidFill>
                            <a:srgbClr val="000000"/>
                          </a:solidFill>
                          <a:effectLst/>
                          <a:latin typeface="Times New Roman"/>
                        </a:rPr>
                        <a:t>9</a:t>
                      </a:r>
                    </a:p>
                  </a:txBody>
                  <a:tcPr marL="10516" marR="10516" marT="105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Capacità di adattarsi ai cambiamenti </a:t>
                      </a:r>
                    </a:p>
                  </a:txBody>
                  <a:tcPr marL="10516" marR="10516" marT="10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possibilità di cambiare il corso delle azioni per conseguire gli obiettivi identificati in una nuova situazione </a:t>
                      </a:r>
                    </a:p>
                  </a:txBody>
                  <a:tcPr marL="10516" marR="10516" marT="105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903">
                <a:tc>
                  <a:txBody>
                    <a:bodyPr/>
                    <a:lstStyle/>
                    <a:p>
                      <a:pPr algn="ctr" fontAlgn="ctr"/>
                      <a:r>
                        <a:rPr lang="it-IT" sz="1400" b="1" i="0" u="none" strike="noStrike">
                          <a:solidFill>
                            <a:srgbClr val="000000"/>
                          </a:solidFill>
                          <a:effectLst/>
                          <a:latin typeface="Times New Roman"/>
                        </a:rPr>
                        <a:t>10</a:t>
                      </a:r>
                    </a:p>
                  </a:txBody>
                  <a:tcPr marL="10516" marR="10516" marT="105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Leadership </a:t>
                      </a:r>
                    </a:p>
                  </a:txBody>
                  <a:tcPr marL="10516" marR="10516" marT="10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motivare e guidare gli altri, affinché contribuiscano in modo efficace e adeguato al raggiungimento degli obiettivi </a:t>
                      </a:r>
                    </a:p>
                  </a:txBody>
                  <a:tcPr marL="10516" marR="10516" marT="105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7107">
                <a:tc>
                  <a:txBody>
                    <a:bodyPr/>
                    <a:lstStyle/>
                    <a:p>
                      <a:pPr algn="ctr" fontAlgn="ctr"/>
                      <a:r>
                        <a:rPr lang="cs-CZ" sz="1400" b="1" i="0" u="none" strike="noStrike">
                          <a:solidFill>
                            <a:srgbClr val="000000"/>
                          </a:solidFill>
                          <a:effectLst/>
                          <a:latin typeface="Times New Roman"/>
                        </a:rPr>
                        <a:t>11</a:t>
                      </a:r>
                    </a:p>
                  </a:txBody>
                  <a:tcPr marL="10516" marR="10516" marT="105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Impegno/Identificazione con l’organizzazione </a:t>
                      </a:r>
                    </a:p>
                  </a:txBody>
                  <a:tcPr marL="10516" marR="10516" marT="10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assumere un impegno nei confronti dell'organizzazione e di capire le sue peculiarità, fondendo il comportamento del singolo e le sue responsabilità professionali con i valori, i principi e gli obiettivi dell'organizzazione </a:t>
                      </a:r>
                    </a:p>
                  </a:txBody>
                  <a:tcPr marL="10516" marR="10516" marT="105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7107">
                <a:tc>
                  <a:txBody>
                    <a:bodyPr/>
                    <a:lstStyle/>
                    <a:p>
                      <a:pPr algn="ctr" fontAlgn="ctr"/>
                      <a:r>
                        <a:rPr lang="is-IS" sz="1400" b="1" i="0" u="none" strike="noStrike">
                          <a:solidFill>
                            <a:srgbClr val="000000"/>
                          </a:solidFill>
                          <a:effectLst/>
                          <a:latin typeface="Times New Roman"/>
                        </a:rPr>
                        <a:t>12</a:t>
                      </a:r>
                    </a:p>
                  </a:txBody>
                  <a:tcPr marL="10516" marR="10516" marT="105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Orientamento ai risultati </a:t>
                      </a:r>
                    </a:p>
                  </a:txBody>
                  <a:tcPr marL="10516" marR="10516" marT="10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rendere redditizi gli sforzi organizzativi, tenendo sempre presenti gli obiettivi perseguiti. Si tratta di ottimizzare la gestione del tempo, assegnando diversi livelli di priorità alle attività future e adottando strumenti o tecniche che faciliteranno il loro sviluppo </a:t>
                      </a:r>
                    </a:p>
                  </a:txBody>
                  <a:tcPr marL="10516" marR="10516" marT="105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7107">
                <a:tc>
                  <a:txBody>
                    <a:bodyPr/>
                    <a:lstStyle/>
                    <a:p>
                      <a:pPr algn="ctr" fontAlgn="ctr"/>
                      <a:r>
                        <a:rPr lang="is-IS" sz="1400" b="1" i="0" u="none" strike="noStrike">
                          <a:solidFill>
                            <a:srgbClr val="000000"/>
                          </a:solidFill>
                          <a:effectLst/>
                          <a:latin typeface="Times New Roman"/>
                        </a:rPr>
                        <a:t>13</a:t>
                      </a:r>
                    </a:p>
                  </a:txBody>
                  <a:tcPr marL="10516" marR="10516" marT="105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Miglioramento continuo </a:t>
                      </a:r>
                    </a:p>
                  </a:txBody>
                  <a:tcPr marL="10516" marR="10516" marT="10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svolgere le attività, le mansioni e le responsabilità inerenti al proprio ruolo professionale nel rispetto di determinati standard di qualità, cercando di migliorare continuamente, proponendo l'adeguamento e la modernizzazione procedurali e tecnologici </a:t>
                      </a:r>
                    </a:p>
                  </a:txBody>
                  <a:tcPr marL="10516" marR="10516" marT="105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903">
                <a:tc>
                  <a:txBody>
                    <a:bodyPr/>
                    <a:lstStyle/>
                    <a:p>
                      <a:pPr algn="ctr" fontAlgn="ctr"/>
                      <a:r>
                        <a:rPr lang="it-IT" sz="1400" b="1" i="0" u="none" strike="noStrike">
                          <a:solidFill>
                            <a:srgbClr val="000000"/>
                          </a:solidFill>
                          <a:effectLst/>
                          <a:latin typeface="Times New Roman"/>
                        </a:rPr>
                        <a:t>14</a:t>
                      </a:r>
                    </a:p>
                  </a:txBody>
                  <a:tcPr marL="10516" marR="10516" marT="105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Capacità di negoziazione </a:t>
                      </a:r>
                    </a:p>
                  </a:txBody>
                  <a:tcPr marL="10516" marR="10516" marT="10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dirty="0">
                          <a:solidFill>
                            <a:srgbClr val="000000"/>
                          </a:solidFill>
                          <a:effectLst/>
                          <a:latin typeface="Times New Roman"/>
                        </a:rPr>
                        <a:t>La capacità di argomentare in modo chiaro e coerente e conciliare opinioni diverse, allo scopo di raggiungere un accordo che soddisfi tutti così come gli obiettivi proposti </a:t>
                      </a:r>
                    </a:p>
                  </a:txBody>
                  <a:tcPr marL="10516" marR="10516" marT="105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25443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4517"/>
            <a:ext cx="9180512" cy="6872633"/>
          </a:xfrm>
          <a:prstGeom prst="rect">
            <a:avLst/>
          </a:prstGeom>
        </p:spPr>
      </p:pic>
      <p:sp>
        <p:nvSpPr>
          <p:cNvPr id="7" name="CasellaDiTesto 6"/>
          <p:cNvSpPr txBox="1"/>
          <p:nvPr/>
        </p:nvSpPr>
        <p:spPr>
          <a:xfrm>
            <a:off x="648253" y="1043792"/>
            <a:ext cx="8199628"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6 – Modelli di Hard e Soft </a:t>
            </a:r>
            <a:r>
              <a:rPr lang="it-IT" sz="2400" b="1" dirty="0" err="1" smtClean="0">
                <a:solidFill>
                  <a:schemeClr val="accent1">
                    <a:lumMod val="75000"/>
                  </a:schemeClr>
                </a:solidFill>
                <a:latin typeface="Arial"/>
                <a:cs typeface="Arial"/>
              </a:rPr>
              <a:t>Skills</a:t>
            </a:r>
            <a:r>
              <a:rPr lang="it-IT" sz="2400" b="1" dirty="0" smtClean="0">
                <a:solidFill>
                  <a:schemeClr val="accent1">
                    <a:lumMod val="75000"/>
                  </a:schemeClr>
                </a:solidFill>
                <a:latin typeface="Arial"/>
                <a:cs typeface="Arial"/>
              </a:rPr>
              <a:t> (</a:t>
            </a:r>
            <a:r>
              <a:rPr lang="it-IT" sz="2400" b="1" dirty="0" err="1" smtClean="0">
                <a:solidFill>
                  <a:schemeClr val="accent1">
                    <a:lumMod val="75000"/>
                  </a:schemeClr>
                </a:solidFill>
                <a:latin typeface="Arial"/>
                <a:cs typeface="Arial"/>
              </a:rPr>
              <a:t>Modes</a:t>
            </a:r>
            <a:r>
              <a:rPr lang="it-IT" sz="2400" b="1" dirty="0" smtClean="0">
                <a:solidFill>
                  <a:schemeClr val="accent1">
                    <a:lumMod val="75000"/>
                  </a:schemeClr>
                </a:solidFill>
                <a:latin typeface="Arial"/>
                <a:cs typeface="Arial"/>
              </a:rPr>
              <a:t>, 2012)</a:t>
            </a:r>
            <a:endParaRPr lang="it-IT" sz="2400" b="1" dirty="0">
              <a:solidFill>
                <a:schemeClr val="accent1">
                  <a:lumMod val="75000"/>
                </a:schemeClr>
              </a:solidFill>
              <a:latin typeface="Arial"/>
              <a:cs typeface="Arial"/>
            </a:endParaRP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15</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a:t>
            </a:r>
            <a:r>
              <a:rPr lang="it-IT" sz="800" b="1" dirty="0" smtClean="0">
                <a:solidFill>
                  <a:schemeClr val="bg1"/>
                </a:solidFill>
                <a:latin typeface="Arial"/>
                <a:cs typeface="Arial"/>
              </a:rPr>
              <a:t>Professionale</a:t>
            </a:r>
            <a:br>
              <a:rPr lang="it-IT" sz="800" b="1" dirty="0" smtClean="0">
                <a:solidFill>
                  <a:schemeClr val="bg1"/>
                </a:solidFill>
                <a:latin typeface="Arial"/>
                <a:cs typeface="Arial"/>
              </a:rPr>
            </a:br>
            <a:r>
              <a:rPr lang="it-IT" sz="800" b="1" dirty="0" smtClean="0">
                <a:solidFill>
                  <a:schemeClr val="bg1"/>
                </a:solidFill>
                <a:latin typeface="Arial"/>
                <a:cs typeface="Arial"/>
              </a:rPr>
              <a:t>Pedagogia Generale A-E</a:t>
            </a:r>
            <a:endParaRPr lang="it-IT" sz="800" b="1" dirty="0">
              <a:solidFill>
                <a:schemeClr val="bg1"/>
              </a:solidFill>
              <a:latin typeface="Arial"/>
              <a:cs typeface="Arial"/>
            </a:endParaRPr>
          </a:p>
        </p:txBody>
      </p:sp>
      <p:graphicFrame>
        <p:nvGraphicFramePr>
          <p:cNvPr id="5" name="Tabella 4"/>
          <p:cNvGraphicFramePr>
            <a:graphicFrameLocks noGrp="1"/>
          </p:cNvGraphicFramePr>
          <p:nvPr>
            <p:extLst>
              <p:ext uri="{D42A27DB-BD31-4B8C-83A1-F6EECF244321}">
                <p14:modId xmlns:p14="http://schemas.microsoft.com/office/powerpoint/2010/main" val="3006955157"/>
              </p:ext>
            </p:extLst>
          </p:nvPr>
        </p:nvGraphicFramePr>
        <p:xfrm>
          <a:off x="214062" y="1716878"/>
          <a:ext cx="8762256" cy="4892026"/>
        </p:xfrm>
        <a:graphic>
          <a:graphicData uri="http://schemas.openxmlformats.org/drawingml/2006/table">
            <a:tbl>
              <a:tblPr/>
              <a:tblGrid>
                <a:gridCol w="285415"/>
                <a:gridCol w="1898013"/>
                <a:gridCol w="6578828"/>
              </a:tblGrid>
              <a:tr h="575337">
                <a:tc>
                  <a:txBody>
                    <a:bodyPr/>
                    <a:lstStyle/>
                    <a:p>
                      <a:pPr algn="ctr" fontAlgn="ctr"/>
                      <a:r>
                        <a:rPr lang="it-IT" sz="1400" b="1" i="0" u="none" strike="noStrike">
                          <a:solidFill>
                            <a:srgbClr val="000000"/>
                          </a:solidFill>
                          <a:effectLst/>
                          <a:latin typeface="Times New Roman"/>
                        </a:rPr>
                        <a:t>15</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Etica professionale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agire tenendo presenti i principi di comportamento professionali ed etici nello svolgimento delle attività quotidiane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5337">
                <a:tc>
                  <a:txBody>
                    <a:bodyPr/>
                    <a:lstStyle/>
                    <a:p>
                      <a:pPr algn="ctr" fontAlgn="ctr"/>
                      <a:r>
                        <a:rPr lang="it-IT" sz="1400" b="1" i="0" u="none" strike="noStrike">
                          <a:solidFill>
                            <a:srgbClr val="000000"/>
                          </a:solidFill>
                          <a:effectLst/>
                          <a:latin typeface="Times New Roman"/>
                        </a:rPr>
                        <a:t>16</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Tolleranza allo stress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mostrare resistenza in situazioni complicate o stressanti, mantenendo stesso inalterato il livello di qualità delle mansioni svolte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5337">
                <a:tc>
                  <a:txBody>
                    <a:bodyPr/>
                    <a:lstStyle/>
                    <a:p>
                      <a:pPr algn="ctr" fontAlgn="ctr"/>
                      <a:r>
                        <a:rPr lang="it-IT" sz="1400" b="1" i="0" u="none" strike="noStrike">
                          <a:solidFill>
                            <a:srgbClr val="000000"/>
                          </a:solidFill>
                          <a:effectLst/>
                          <a:latin typeface="Times New Roman"/>
                        </a:rPr>
                        <a:t>17</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Consapevolezza di sé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identificare i propri punti di forza e di debolezza reali, così come le motivazioni e i valori da cui deriva il comportamento di ognuno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5337">
                <a:tc>
                  <a:txBody>
                    <a:bodyPr/>
                    <a:lstStyle/>
                    <a:p>
                      <a:pPr algn="ctr" fontAlgn="ctr"/>
                      <a:r>
                        <a:rPr lang="fi-FI" sz="1400" b="1" i="0" u="none" strike="noStrike">
                          <a:solidFill>
                            <a:srgbClr val="000000"/>
                          </a:solidFill>
                          <a:effectLst/>
                          <a:latin typeface="Times New Roman"/>
                        </a:rPr>
                        <a:t>18</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Equilibrio personale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gestire con successo i frequenti conflitti che sorgono tra vita privata e professionale, tra obiettivi e valori personali e quelli aziendali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8281">
                <a:tc>
                  <a:txBody>
                    <a:bodyPr/>
                    <a:lstStyle/>
                    <a:p>
                      <a:pPr algn="ctr" fontAlgn="ctr"/>
                      <a:r>
                        <a:rPr lang="it-IT" sz="1400" b="1" i="0" u="none" strike="noStrike">
                          <a:solidFill>
                            <a:srgbClr val="000000"/>
                          </a:solidFill>
                          <a:effectLst/>
                          <a:latin typeface="Times New Roman"/>
                        </a:rPr>
                        <a:t>19</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Gestione di conflitti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gestire i conflitti, quindi di stimolare il dialogo, regolare o risolvere i conflitti tra due o più parti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8281">
                <a:tc>
                  <a:txBody>
                    <a:bodyPr/>
                    <a:lstStyle/>
                    <a:p>
                      <a:pPr algn="ctr" fontAlgn="ctr"/>
                      <a:r>
                        <a:rPr lang="is-IS" sz="1400" b="1" i="0" u="none" strike="noStrike">
                          <a:solidFill>
                            <a:srgbClr val="000000"/>
                          </a:solidFill>
                          <a:effectLst/>
                          <a:latin typeface="Times New Roman"/>
                        </a:rPr>
                        <a:t>20</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Adattabilità culturale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svolgere progetti di livello manageriale e imprenditoriale in ambienti multiculturali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2392">
                <a:tc>
                  <a:txBody>
                    <a:bodyPr/>
                    <a:lstStyle/>
                    <a:p>
                      <a:pPr algn="ctr" fontAlgn="ctr"/>
                      <a:r>
                        <a:rPr lang="cs-CZ" sz="1400" b="1" i="0" u="none" strike="noStrike">
                          <a:solidFill>
                            <a:srgbClr val="000000"/>
                          </a:solidFill>
                          <a:effectLst/>
                          <a:latin typeface="Times New Roman"/>
                        </a:rPr>
                        <a:t>21</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Rete di contatti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400" b="0" i="0" u="none" strike="noStrike">
                          <a:solidFill>
                            <a:srgbClr val="000000"/>
                          </a:solidFill>
                          <a:effectLst/>
                          <a:latin typeface="Times New Roman"/>
                        </a:rPr>
                        <a:t>La capacità di sviluppare, mantenere e favorire i contatti sia a livello interno che esterno, con l'obiettivo di raggiungere i migliori risultati per l'organizzazione, salvaguardandone l’immagine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9447">
                <a:tc>
                  <a:txBody>
                    <a:bodyPr/>
                    <a:lstStyle/>
                    <a:p>
                      <a:pPr algn="ctr" fontAlgn="ctr"/>
                      <a:r>
                        <a:rPr lang="is-IS" sz="1400" b="1" i="0" u="none" strike="noStrike">
                          <a:solidFill>
                            <a:srgbClr val="000000"/>
                          </a:solidFill>
                          <a:effectLst/>
                          <a:latin typeface="Times New Roman"/>
                        </a:rPr>
                        <a:t>22</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400" b="1" i="0" u="none" strike="noStrike">
                          <a:solidFill>
                            <a:srgbClr val="000000"/>
                          </a:solidFill>
                          <a:effectLst/>
                          <a:latin typeface="Times New Roman"/>
                        </a:rPr>
                        <a:t>Capacità di ricerca e di gestione delle informa- zioni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400" b="0" i="0" u="none" strike="noStrike" dirty="0">
                          <a:solidFill>
                            <a:srgbClr val="000000"/>
                          </a:solidFill>
                          <a:effectLst/>
                          <a:latin typeface="Times New Roman"/>
                        </a:rPr>
                        <a:t>La capacità di reperire informazioni, distinguere tra fonti o letteratura primarie e secondarie, di utilizzare la biblioteca - in modo tradizionale o digitale - per trovare informazioni su Internet e di utilizzare diversi metodi di ricerca e tecniche di valutazione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39775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7 – Esercizio individuale (20 minuti)</a:t>
            </a:r>
          </a:p>
        </p:txBody>
      </p:sp>
      <p:sp>
        <p:nvSpPr>
          <p:cNvPr id="9" name="CasellaDiTesto 8"/>
          <p:cNvSpPr txBox="1"/>
          <p:nvPr/>
        </p:nvSpPr>
        <p:spPr>
          <a:xfrm>
            <a:off x="648253" y="1559328"/>
            <a:ext cx="7819027" cy="3046988"/>
          </a:xfrm>
          <a:prstGeom prst="rect">
            <a:avLst/>
          </a:prstGeom>
          <a:noFill/>
        </p:spPr>
        <p:txBody>
          <a:bodyPr wrap="square" rtlCol="0">
            <a:spAutoFit/>
          </a:bodyPr>
          <a:lstStyle/>
          <a:p>
            <a:pPr algn="just"/>
            <a:r>
              <a:rPr lang="it-IT" sz="2400" dirty="0" smtClean="0"/>
              <a:t>Costruire su </a:t>
            </a:r>
            <a:r>
              <a:rPr lang="it-IT" sz="2400" dirty="0"/>
              <a:t>un foglio A4 una mappa in cui annotare gli elementi cruciali della propria autobiografia e le </a:t>
            </a:r>
            <a:r>
              <a:rPr lang="it-IT" sz="2400" i="1" dirty="0" smtClean="0"/>
              <a:t>soft </a:t>
            </a:r>
            <a:r>
              <a:rPr lang="it-IT" sz="2400" i="1" dirty="0" err="1" smtClean="0"/>
              <a:t>skills</a:t>
            </a:r>
            <a:endParaRPr lang="it-IT" sz="2400" i="1" dirty="0" smtClean="0"/>
          </a:p>
          <a:p>
            <a:pPr algn="just"/>
            <a:endParaRPr lang="it-IT" sz="2400" dirty="0"/>
          </a:p>
          <a:p>
            <a:pPr algn="just"/>
            <a:r>
              <a:rPr lang="it-IT" sz="2400" dirty="0" smtClean="0"/>
              <a:t>NOTA BENE:</a:t>
            </a:r>
            <a:endParaRPr lang="it-IT" sz="2400" dirty="0"/>
          </a:p>
          <a:p>
            <a:pPr algn="just"/>
            <a:r>
              <a:rPr lang="it-IT" sz="2400" dirty="0"/>
              <a:t>- Occorre valorizzare gli elementi cruciali, dando ragione anche degli </a:t>
            </a:r>
            <a:r>
              <a:rPr lang="it-IT" sz="2400" dirty="0" err="1"/>
              <a:t>outcomes</a:t>
            </a:r>
            <a:r>
              <a:rPr lang="it-IT" sz="2400" dirty="0"/>
              <a:t> che hanno prodotto</a:t>
            </a:r>
          </a:p>
          <a:p>
            <a:pPr algn="just"/>
            <a:r>
              <a:rPr lang="it-IT" sz="2400" dirty="0"/>
              <a:t>- Occorre saper giustificare ed esemplificare le competenze maturate</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16</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a:t>
            </a:r>
            <a:r>
              <a:rPr lang="it-IT" sz="800" b="1" dirty="0" smtClean="0">
                <a:solidFill>
                  <a:schemeClr val="bg1"/>
                </a:solidFill>
                <a:latin typeface="Arial"/>
                <a:cs typeface="Arial"/>
              </a:rPr>
              <a:t>Professionale</a:t>
            </a:r>
            <a:br>
              <a:rPr lang="it-IT" sz="800" b="1" dirty="0" smtClean="0">
                <a:solidFill>
                  <a:schemeClr val="bg1"/>
                </a:solidFill>
                <a:latin typeface="Arial"/>
                <a:cs typeface="Arial"/>
              </a:rPr>
            </a:br>
            <a:r>
              <a:rPr lang="it-IT" sz="800" b="1" dirty="0" smtClean="0">
                <a:solidFill>
                  <a:schemeClr val="bg1"/>
                </a:solidFill>
                <a:latin typeface="Arial"/>
                <a:cs typeface="Arial"/>
              </a:rPr>
              <a:t>Pedagogia Generale A-E</a:t>
            </a:r>
            <a:endParaRPr lang="it-IT" sz="800" b="1" dirty="0">
              <a:solidFill>
                <a:schemeClr val="bg1"/>
              </a:solidFill>
              <a:latin typeface="Arial"/>
              <a:cs typeface="Arial"/>
            </a:endParaRPr>
          </a:p>
        </p:txBody>
      </p:sp>
      <p:pic>
        <p:nvPicPr>
          <p:cNvPr id="3" name="Immagine 2"/>
          <p:cNvPicPr>
            <a:picLocks noChangeAspect="1"/>
          </p:cNvPicPr>
          <p:nvPr/>
        </p:nvPicPr>
        <p:blipFill>
          <a:blip r:embed="rId4"/>
          <a:stretch>
            <a:fillRect/>
          </a:stretch>
        </p:blipFill>
        <p:spPr>
          <a:xfrm>
            <a:off x="4883813" y="4118440"/>
            <a:ext cx="3810000" cy="2755900"/>
          </a:xfrm>
          <a:prstGeom prst="rect">
            <a:avLst/>
          </a:prstGeom>
        </p:spPr>
      </p:pic>
    </p:spTree>
    <p:extLst>
      <p:ext uri="{BB962C8B-B14F-4D97-AF65-F5344CB8AC3E}">
        <p14:creationId xmlns:p14="http://schemas.microsoft.com/office/powerpoint/2010/main" val="1667308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8 – Esercizio di gruppo (20 minuti)</a:t>
            </a:r>
          </a:p>
        </p:txBody>
      </p:sp>
      <p:sp>
        <p:nvSpPr>
          <p:cNvPr id="9" name="CasellaDiTesto 8"/>
          <p:cNvSpPr txBox="1"/>
          <p:nvPr/>
        </p:nvSpPr>
        <p:spPr>
          <a:xfrm>
            <a:off x="648253" y="1894562"/>
            <a:ext cx="7819027" cy="1938992"/>
          </a:xfrm>
          <a:prstGeom prst="rect">
            <a:avLst/>
          </a:prstGeom>
          <a:noFill/>
        </p:spPr>
        <p:txBody>
          <a:bodyPr wrap="square" rtlCol="0">
            <a:spAutoFit/>
          </a:bodyPr>
          <a:lstStyle/>
          <a:p>
            <a:pPr algn="just"/>
            <a:r>
              <a:rPr lang="it-IT" sz="2400" dirty="0" smtClean="0"/>
              <a:t>Condividete </a:t>
            </a:r>
            <a:r>
              <a:rPr lang="it-IT" sz="2400" dirty="0"/>
              <a:t>la </a:t>
            </a:r>
            <a:r>
              <a:rPr lang="it-IT" sz="2400" dirty="0" smtClean="0"/>
              <a:t>vostra esperienza </a:t>
            </a:r>
            <a:r>
              <a:rPr lang="it-IT" sz="2400" dirty="0"/>
              <a:t>autobiografica con il </a:t>
            </a:r>
            <a:r>
              <a:rPr lang="it-IT" sz="2400" dirty="0" smtClean="0"/>
              <a:t>gruppo con l’obiettivo di </a:t>
            </a:r>
            <a:r>
              <a:rPr lang="it-IT" sz="2400" dirty="0"/>
              <a:t>costruire una </a:t>
            </a:r>
            <a:r>
              <a:rPr lang="it-IT" sz="2400" dirty="0" smtClean="0"/>
              <a:t>Mappa (</a:t>
            </a:r>
            <a:r>
              <a:rPr lang="it-IT" sz="2400" dirty="0"/>
              <a:t>su foglio A3) che illustri i punti in comune e i punti di </a:t>
            </a:r>
            <a:r>
              <a:rPr lang="it-IT" sz="2400" dirty="0" smtClean="0"/>
              <a:t>differenza</a:t>
            </a:r>
          </a:p>
          <a:p>
            <a:pPr algn="just"/>
            <a:endParaRPr lang="it-IT" sz="2400" dirty="0" smtClean="0"/>
          </a:p>
          <a:p>
            <a:pPr algn="just"/>
            <a:endParaRPr lang="it-IT" sz="2400" dirty="0"/>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17</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a:t>
            </a:r>
            <a:r>
              <a:rPr lang="it-IT" sz="800" b="1" dirty="0" smtClean="0">
                <a:solidFill>
                  <a:schemeClr val="bg1"/>
                </a:solidFill>
                <a:latin typeface="Arial"/>
                <a:cs typeface="Arial"/>
              </a:rPr>
              <a:t>Professionale</a:t>
            </a:r>
            <a:br>
              <a:rPr lang="it-IT" sz="800" b="1" dirty="0" smtClean="0">
                <a:solidFill>
                  <a:schemeClr val="bg1"/>
                </a:solidFill>
                <a:latin typeface="Arial"/>
                <a:cs typeface="Arial"/>
              </a:rPr>
            </a:br>
            <a:r>
              <a:rPr lang="it-IT" sz="800" b="1" dirty="0" smtClean="0">
                <a:solidFill>
                  <a:schemeClr val="bg1"/>
                </a:solidFill>
                <a:latin typeface="Arial"/>
                <a:cs typeface="Arial"/>
              </a:rPr>
              <a:t>Pedagogia Generale A-E</a:t>
            </a:r>
            <a:endParaRPr lang="it-IT" sz="800" b="1" dirty="0">
              <a:solidFill>
                <a:schemeClr val="bg1"/>
              </a:solidFill>
              <a:latin typeface="Arial"/>
              <a:cs typeface="Arial"/>
            </a:endParaRPr>
          </a:p>
        </p:txBody>
      </p:sp>
      <p:pic>
        <p:nvPicPr>
          <p:cNvPr id="3" name="Immagine 2"/>
          <p:cNvPicPr>
            <a:picLocks noChangeAspect="1"/>
          </p:cNvPicPr>
          <p:nvPr/>
        </p:nvPicPr>
        <p:blipFill>
          <a:blip r:embed="rId4"/>
          <a:stretch>
            <a:fillRect/>
          </a:stretch>
        </p:blipFill>
        <p:spPr>
          <a:xfrm>
            <a:off x="2013806" y="3289010"/>
            <a:ext cx="4944917" cy="3297880"/>
          </a:xfrm>
          <a:prstGeom prst="rect">
            <a:avLst/>
          </a:prstGeom>
          <a:ln>
            <a:solidFill>
              <a:schemeClr val="tx1"/>
            </a:solidFill>
          </a:ln>
        </p:spPr>
      </p:pic>
    </p:spTree>
    <p:extLst>
      <p:ext uri="{BB962C8B-B14F-4D97-AF65-F5344CB8AC3E}">
        <p14:creationId xmlns:p14="http://schemas.microsoft.com/office/powerpoint/2010/main" val="2222185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4663050" cy="523220"/>
          </a:xfrm>
          <a:prstGeom prst="rect">
            <a:avLst/>
          </a:prstGeom>
          <a:noFill/>
        </p:spPr>
        <p:txBody>
          <a:bodyPr wrap="square" rtlCol="0">
            <a:spAutoFit/>
          </a:bodyPr>
          <a:lstStyle/>
          <a:p>
            <a:r>
              <a:rPr lang="it-IT" sz="2800" b="1" dirty="0" smtClean="0">
                <a:solidFill>
                  <a:schemeClr val="accent1">
                    <a:lumMod val="75000"/>
                  </a:schemeClr>
                </a:solidFill>
                <a:latin typeface="Arial"/>
                <a:cs typeface="Arial"/>
              </a:rPr>
              <a:t>Indice</a:t>
            </a:r>
            <a:endParaRPr lang="it-IT" sz="2800" b="1" dirty="0">
              <a:solidFill>
                <a:schemeClr val="accent1">
                  <a:lumMod val="75000"/>
                </a:schemeClr>
              </a:solidFill>
              <a:latin typeface="Arial"/>
              <a:cs typeface="Arial"/>
            </a:endParaRPr>
          </a:p>
        </p:txBody>
      </p:sp>
      <p:sp>
        <p:nvSpPr>
          <p:cNvPr id="9" name="CasellaDiTesto 8"/>
          <p:cNvSpPr txBox="1"/>
          <p:nvPr/>
        </p:nvSpPr>
        <p:spPr>
          <a:xfrm>
            <a:off x="648253" y="1894562"/>
            <a:ext cx="7819027" cy="3631764"/>
          </a:xfrm>
          <a:prstGeom prst="rect">
            <a:avLst/>
          </a:prstGeom>
          <a:noFill/>
        </p:spPr>
        <p:txBody>
          <a:bodyPr wrap="square" rtlCol="0">
            <a:spAutoFit/>
          </a:bodyPr>
          <a:lstStyle/>
          <a:p>
            <a:pPr algn="just"/>
            <a:r>
              <a:rPr lang="it-IT" sz="2300" dirty="0" smtClean="0"/>
              <a:t>1 – L’autobiografia professionale</a:t>
            </a:r>
          </a:p>
          <a:p>
            <a:pPr algn="just"/>
            <a:r>
              <a:rPr lang="it-IT" sz="2300" dirty="0" smtClean="0"/>
              <a:t>2 – Come si struttura una autobiografia professionale?</a:t>
            </a:r>
          </a:p>
          <a:p>
            <a:pPr algn="just"/>
            <a:r>
              <a:rPr lang="it-IT" sz="2300" dirty="0" smtClean="0"/>
              <a:t>3 – La formattazione: alcune indicazioni pratiche</a:t>
            </a:r>
          </a:p>
          <a:p>
            <a:pPr algn="just"/>
            <a:r>
              <a:rPr lang="it-IT" sz="2300" dirty="0" smtClean="0"/>
              <a:t>4 – I contenuti: un percorso di autoriflessione</a:t>
            </a:r>
          </a:p>
          <a:p>
            <a:pPr algn="just"/>
            <a:r>
              <a:rPr lang="it-IT" sz="2300" dirty="0" smtClean="0"/>
              <a:t>5 – Riconoscere e valorizzare le esperienze </a:t>
            </a:r>
          </a:p>
          <a:p>
            <a:pPr algn="just"/>
            <a:r>
              <a:rPr lang="it-IT" sz="2300" dirty="0" smtClean="0"/>
              <a:t>6 – Modelli di Hard e Soft </a:t>
            </a:r>
            <a:r>
              <a:rPr lang="it-IT" sz="2300" dirty="0" err="1" smtClean="0"/>
              <a:t>Skills</a:t>
            </a:r>
            <a:endParaRPr lang="it-IT" sz="2300" dirty="0" smtClean="0"/>
          </a:p>
          <a:p>
            <a:pPr algn="just"/>
            <a:endParaRPr lang="it-IT" sz="2300" dirty="0"/>
          </a:p>
          <a:p>
            <a:pPr algn="just"/>
            <a:r>
              <a:rPr lang="it-IT" sz="2300" dirty="0" smtClean="0"/>
              <a:t>7 – Esercizio individuale (20 minuti)</a:t>
            </a:r>
          </a:p>
          <a:p>
            <a:pPr algn="just"/>
            <a:endParaRPr lang="it-IT" sz="2300" dirty="0"/>
          </a:p>
          <a:p>
            <a:pPr algn="just"/>
            <a:r>
              <a:rPr lang="it-IT" sz="2300" dirty="0" smtClean="0"/>
              <a:t>8 – Esercizio di gruppo (20 minuti)</a:t>
            </a:r>
            <a:endParaRPr lang="it-IT" sz="2300" dirty="0"/>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2</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a:t>
            </a:r>
            <a:r>
              <a:rPr lang="it-IT" sz="800" b="1" dirty="0" smtClean="0">
                <a:solidFill>
                  <a:schemeClr val="bg1"/>
                </a:solidFill>
                <a:latin typeface="Arial"/>
                <a:cs typeface="Arial"/>
              </a:rPr>
              <a:t>Professionale</a:t>
            </a:r>
            <a:br>
              <a:rPr lang="it-IT" sz="800" b="1" dirty="0" smtClean="0">
                <a:solidFill>
                  <a:schemeClr val="bg1"/>
                </a:solidFill>
                <a:latin typeface="Arial"/>
                <a:cs typeface="Arial"/>
              </a:rPr>
            </a:br>
            <a:r>
              <a:rPr lang="it-IT" sz="800" b="1" dirty="0" smtClean="0">
                <a:solidFill>
                  <a:schemeClr val="bg1"/>
                </a:solidFill>
                <a:latin typeface="Arial"/>
                <a:cs typeface="Arial"/>
              </a:rPr>
              <a:t>Pedagogia Generale A-E</a:t>
            </a:r>
            <a:endParaRPr lang="it-IT" sz="800" b="1" dirty="0">
              <a:solidFill>
                <a:schemeClr val="bg1"/>
              </a:solidFill>
              <a:latin typeface="Arial"/>
              <a:cs typeface="Arial"/>
            </a:endParaRPr>
          </a:p>
        </p:txBody>
      </p:sp>
    </p:spTree>
    <p:extLst>
      <p:ext uri="{BB962C8B-B14F-4D97-AF65-F5344CB8AC3E}">
        <p14:creationId xmlns:p14="http://schemas.microsoft.com/office/powerpoint/2010/main" val="3016431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92443"/>
          </a:xfrm>
          <a:prstGeom prst="rect">
            <a:avLst/>
          </a:prstGeom>
          <a:noFill/>
        </p:spPr>
        <p:txBody>
          <a:bodyPr wrap="square" rtlCol="0">
            <a:spAutoFit/>
          </a:bodyPr>
          <a:lstStyle/>
          <a:p>
            <a:r>
              <a:rPr lang="it-IT" sz="2600" b="1" dirty="0">
                <a:solidFill>
                  <a:schemeClr val="accent1">
                    <a:lumMod val="75000"/>
                  </a:schemeClr>
                </a:solidFill>
                <a:latin typeface="Arial"/>
                <a:cs typeface="Arial"/>
              </a:rPr>
              <a:t>1 </a:t>
            </a:r>
            <a:r>
              <a:rPr lang="it-IT" sz="2600" b="1" dirty="0" smtClean="0">
                <a:solidFill>
                  <a:schemeClr val="accent1">
                    <a:lumMod val="75000"/>
                  </a:schemeClr>
                </a:solidFill>
                <a:latin typeface="Arial"/>
                <a:cs typeface="Arial"/>
              </a:rPr>
              <a:t>– L’autobiografia professionale</a:t>
            </a:r>
            <a:endParaRPr lang="it-IT" sz="2600" b="1" dirty="0">
              <a:solidFill>
                <a:schemeClr val="accent1">
                  <a:lumMod val="75000"/>
                </a:schemeClr>
              </a:solidFill>
              <a:latin typeface="Arial"/>
              <a:cs typeface="Arial"/>
            </a:endParaRPr>
          </a:p>
        </p:txBody>
      </p:sp>
      <p:sp>
        <p:nvSpPr>
          <p:cNvPr id="9" name="CasellaDiTesto 8"/>
          <p:cNvSpPr txBox="1"/>
          <p:nvPr/>
        </p:nvSpPr>
        <p:spPr>
          <a:xfrm>
            <a:off x="648253" y="1894562"/>
            <a:ext cx="7819027" cy="3046988"/>
          </a:xfrm>
          <a:prstGeom prst="rect">
            <a:avLst/>
          </a:prstGeom>
          <a:noFill/>
        </p:spPr>
        <p:txBody>
          <a:bodyPr wrap="square" rtlCol="0">
            <a:spAutoFit/>
          </a:bodyPr>
          <a:lstStyle/>
          <a:p>
            <a:pPr algn="just"/>
            <a:r>
              <a:rPr lang="it-IT" sz="2400" b="1" dirty="0" smtClean="0"/>
              <a:t>Autobiografia e Cura di sé</a:t>
            </a:r>
          </a:p>
          <a:p>
            <a:pPr algn="just"/>
            <a:endParaRPr lang="it-IT" sz="2400" b="1" dirty="0"/>
          </a:p>
          <a:p>
            <a:pPr algn="just"/>
            <a:r>
              <a:rPr lang="it-IT" sz="2400" dirty="0" smtClean="0"/>
              <a:t>«La </a:t>
            </a:r>
            <a:r>
              <a:rPr lang="it-IT" sz="2400" i="1" dirty="0" smtClean="0"/>
              <a:t>cura sui</a:t>
            </a:r>
            <a:r>
              <a:rPr lang="it-IT" sz="2400" dirty="0" smtClean="0"/>
              <a:t> è un dispositivo formativo attualissimo e assai pregnante per l’uomo d’oggi, alla ricerca di se stesso, di una propria identità, di un proprio statuto intimo, interiore, da cui sempre più dipende anche il suo ruolo pubblico, poiché è dall’impegno di quello che anche questo si delinea» (Cambi, 2010, p. 84).</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3</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a:t>
            </a:r>
            <a:r>
              <a:rPr lang="it-IT" sz="800" b="1" dirty="0" smtClean="0">
                <a:solidFill>
                  <a:schemeClr val="bg1"/>
                </a:solidFill>
                <a:latin typeface="Arial"/>
                <a:cs typeface="Arial"/>
              </a:rPr>
              <a:t>Professionale</a:t>
            </a:r>
            <a:br>
              <a:rPr lang="it-IT" sz="800" b="1" dirty="0" smtClean="0">
                <a:solidFill>
                  <a:schemeClr val="bg1"/>
                </a:solidFill>
                <a:latin typeface="Arial"/>
                <a:cs typeface="Arial"/>
              </a:rPr>
            </a:br>
            <a:r>
              <a:rPr lang="it-IT" sz="800" b="1" dirty="0" smtClean="0">
                <a:solidFill>
                  <a:schemeClr val="bg1"/>
                </a:solidFill>
                <a:latin typeface="Arial"/>
                <a:cs typeface="Arial"/>
              </a:rPr>
              <a:t>Pedagogia Generale A-E</a:t>
            </a:r>
            <a:endParaRPr lang="it-IT" sz="800" b="1" dirty="0">
              <a:solidFill>
                <a:schemeClr val="bg1"/>
              </a:solidFill>
              <a:latin typeface="Arial"/>
              <a:cs typeface="Arial"/>
            </a:endParaRPr>
          </a:p>
        </p:txBody>
      </p:sp>
    </p:spTree>
    <p:extLst>
      <p:ext uri="{BB962C8B-B14F-4D97-AF65-F5344CB8AC3E}">
        <p14:creationId xmlns:p14="http://schemas.microsoft.com/office/powerpoint/2010/main" val="624737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92443"/>
          </a:xfrm>
          <a:prstGeom prst="rect">
            <a:avLst/>
          </a:prstGeom>
          <a:noFill/>
        </p:spPr>
        <p:txBody>
          <a:bodyPr wrap="square" rtlCol="0">
            <a:spAutoFit/>
          </a:bodyPr>
          <a:lstStyle/>
          <a:p>
            <a:r>
              <a:rPr lang="it-IT" sz="2600" b="1" dirty="0">
                <a:solidFill>
                  <a:schemeClr val="accent1">
                    <a:lumMod val="75000"/>
                  </a:schemeClr>
                </a:solidFill>
                <a:latin typeface="Arial"/>
                <a:cs typeface="Arial"/>
              </a:rPr>
              <a:t>1 </a:t>
            </a:r>
            <a:r>
              <a:rPr lang="it-IT" sz="2600" b="1" dirty="0" smtClean="0">
                <a:solidFill>
                  <a:schemeClr val="accent1">
                    <a:lumMod val="75000"/>
                  </a:schemeClr>
                </a:solidFill>
                <a:latin typeface="Arial"/>
                <a:cs typeface="Arial"/>
              </a:rPr>
              <a:t>– L’autobiografia professionale</a:t>
            </a:r>
            <a:endParaRPr lang="it-IT" sz="2600" b="1" dirty="0">
              <a:solidFill>
                <a:schemeClr val="accent1">
                  <a:lumMod val="75000"/>
                </a:schemeClr>
              </a:solidFill>
              <a:latin typeface="Arial"/>
              <a:cs typeface="Arial"/>
            </a:endParaRPr>
          </a:p>
        </p:txBody>
      </p:sp>
      <p:sp>
        <p:nvSpPr>
          <p:cNvPr id="9" name="CasellaDiTesto 8"/>
          <p:cNvSpPr txBox="1"/>
          <p:nvPr/>
        </p:nvSpPr>
        <p:spPr>
          <a:xfrm>
            <a:off x="648253" y="1894562"/>
            <a:ext cx="7819027" cy="3647153"/>
          </a:xfrm>
          <a:prstGeom prst="rect">
            <a:avLst/>
          </a:prstGeom>
          <a:noFill/>
        </p:spPr>
        <p:txBody>
          <a:bodyPr wrap="square" rtlCol="0">
            <a:spAutoFit/>
          </a:bodyPr>
          <a:lstStyle/>
          <a:p>
            <a:pPr algn="just"/>
            <a:r>
              <a:rPr lang="it-IT" sz="2400" b="1" dirty="0" smtClean="0"/>
              <a:t>Autobiografia e Memoria</a:t>
            </a:r>
          </a:p>
          <a:p>
            <a:pPr algn="just"/>
            <a:endParaRPr lang="it-IT" sz="2400" b="1" dirty="0"/>
          </a:p>
          <a:p>
            <a:pPr marL="342900" indent="-342900" algn="just">
              <a:buFont typeface="Arial"/>
              <a:buChar char="•"/>
            </a:pPr>
            <a:r>
              <a:rPr lang="it-IT" sz="2300" dirty="0" smtClean="0"/>
              <a:t>«Fare autobiografia è </a:t>
            </a:r>
            <a:r>
              <a:rPr lang="it-IT" sz="2300" i="1" dirty="0" smtClean="0"/>
              <a:t>riaccendere la memoria</a:t>
            </a:r>
            <a:r>
              <a:rPr lang="it-IT" sz="2300" dirty="0" smtClean="0"/>
              <a:t>, poi fissare </a:t>
            </a:r>
            <a:r>
              <a:rPr lang="it-IT" sz="2300" i="1" dirty="0" smtClean="0"/>
              <a:t>eventi-come-segni</a:t>
            </a:r>
            <a:r>
              <a:rPr lang="it-IT" sz="2300" dirty="0" smtClean="0"/>
              <a:t>, e indicare via via un </a:t>
            </a:r>
            <a:r>
              <a:rPr lang="it-IT" sz="2300" i="1" dirty="0" smtClean="0"/>
              <a:t>senso come orientamento</a:t>
            </a:r>
            <a:r>
              <a:rPr lang="it-IT" sz="2300" dirty="0" smtClean="0"/>
              <a:t>, un prender-coscienza di una direzione» (Cambi, 2010, pp. 87-88).</a:t>
            </a:r>
          </a:p>
          <a:p>
            <a:pPr marL="342900" indent="-342900" algn="just">
              <a:buFont typeface="Arial"/>
              <a:buChar char="•"/>
            </a:pPr>
            <a:endParaRPr lang="it-IT" sz="2300" dirty="0"/>
          </a:p>
          <a:p>
            <a:pPr marL="342900" indent="-342900" algn="just">
              <a:buFont typeface="Arial"/>
              <a:buChar char="•"/>
            </a:pPr>
            <a:r>
              <a:rPr lang="it-IT" sz="2300" dirty="0" smtClean="0"/>
              <a:t>«</a:t>
            </a:r>
            <a:r>
              <a:rPr lang="it-IT" sz="2300" dirty="0"/>
              <a:t>La memoria fa di noi ciò che siamo» (</a:t>
            </a:r>
            <a:r>
              <a:rPr lang="it-IT" sz="2300" dirty="0" err="1" smtClean="0"/>
              <a:t>Siegel</a:t>
            </a:r>
            <a:r>
              <a:rPr lang="it-IT" sz="2300" dirty="0" smtClean="0"/>
              <a:t> &amp; </a:t>
            </a:r>
            <a:r>
              <a:rPr lang="it-IT" sz="2300" dirty="0" err="1" smtClean="0"/>
              <a:t>Hartzell</a:t>
            </a:r>
            <a:r>
              <a:rPr lang="it-IT" sz="2300" dirty="0" smtClean="0"/>
              <a:t>, 2003)</a:t>
            </a:r>
            <a:endParaRPr lang="it-IT" sz="2300" dirty="0"/>
          </a:p>
          <a:p>
            <a:pPr marL="800100" lvl="1" indent="-342900" algn="just">
              <a:buFont typeface="Arial"/>
              <a:buChar char="•"/>
            </a:pPr>
            <a:endParaRPr lang="it-IT" sz="2200" dirty="0" smtClean="0"/>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4</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a:t>
            </a:r>
            <a:r>
              <a:rPr lang="it-IT" sz="800" b="1" dirty="0" smtClean="0">
                <a:solidFill>
                  <a:schemeClr val="bg1"/>
                </a:solidFill>
                <a:latin typeface="Arial"/>
                <a:cs typeface="Arial"/>
              </a:rPr>
              <a:t>Professionale</a:t>
            </a:r>
            <a:br>
              <a:rPr lang="it-IT" sz="800" b="1" dirty="0" smtClean="0">
                <a:solidFill>
                  <a:schemeClr val="bg1"/>
                </a:solidFill>
                <a:latin typeface="Arial"/>
                <a:cs typeface="Arial"/>
              </a:rPr>
            </a:br>
            <a:r>
              <a:rPr lang="it-IT" sz="800" b="1" dirty="0" smtClean="0">
                <a:solidFill>
                  <a:schemeClr val="bg1"/>
                </a:solidFill>
                <a:latin typeface="Arial"/>
                <a:cs typeface="Arial"/>
              </a:rPr>
              <a:t>Pedagogia Generale A-E</a:t>
            </a:r>
            <a:endParaRPr lang="it-IT" sz="800" b="1" dirty="0">
              <a:solidFill>
                <a:schemeClr val="bg1"/>
              </a:solidFill>
              <a:latin typeface="Arial"/>
              <a:cs typeface="Arial"/>
            </a:endParaRPr>
          </a:p>
        </p:txBody>
      </p:sp>
    </p:spTree>
    <p:extLst>
      <p:ext uri="{BB962C8B-B14F-4D97-AF65-F5344CB8AC3E}">
        <p14:creationId xmlns:p14="http://schemas.microsoft.com/office/powerpoint/2010/main" val="3301521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92443"/>
          </a:xfrm>
          <a:prstGeom prst="rect">
            <a:avLst/>
          </a:prstGeom>
          <a:noFill/>
        </p:spPr>
        <p:txBody>
          <a:bodyPr wrap="square" rtlCol="0">
            <a:spAutoFit/>
          </a:bodyPr>
          <a:lstStyle/>
          <a:p>
            <a:r>
              <a:rPr lang="it-IT" sz="2600" b="1" dirty="0">
                <a:solidFill>
                  <a:schemeClr val="accent1">
                    <a:lumMod val="75000"/>
                  </a:schemeClr>
                </a:solidFill>
                <a:latin typeface="Arial"/>
                <a:cs typeface="Arial"/>
              </a:rPr>
              <a:t>1 </a:t>
            </a:r>
            <a:r>
              <a:rPr lang="it-IT" sz="2600" b="1" dirty="0" smtClean="0">
                <a:solidFill>
                  <a:schemeClr val="accent1">
                    <a:lumMod val="75000"/>
                  </a:schemeClr>
                </a:solidFill>
                <a:latin typeface="Arial"/>
                <a:cs typeface="Arial"/>
              </a:rPr>
              <a:t>– L’autobiografia professionale</a:t>
            </a:r>
            <a:endParaRPr lang="it-IT" sz="2600" b="1" dirty="0">
              <a:solidFill>
                <a:schemeClr val="accent1">
                  <a:lumMod val="75000"/>
                </a:schemeClr>
              </a:solidFill>
              <a:latin typeface="Arial"/>
              <a:cs typeface="Arial"/>
            </a:endParaRPr>
          </a:p>
        </p:txBody>
      </p:sp>
      <p:sp>
        <p:nvSpPr>
          <p:cNvPr id="9" name="CasellaDiTesto 8"/>
          <p:cNvSpPr txBox="1"/>
          <p:nvPr/>
        </p:nvSpPr>
        <p:spPr>
          <a:xfrm>
            <a:off x="648253" y="1894562"/>
            <a:ext cx="7819027" cy="4216539"/>
          </a:xfrm>
          <a:prstGeom prst="rect">
            <a:avLst/>
          </a:prstGeom>
          <a:noFill/>
        </p:spPr>
        <p:txBody>
          <a:bodyPr wrap="square" rtlCol="0">
            <a:spAutoFit/>
          </a:bodyPr>
          <a:lstStyle/>
          <a:p>
            <a:pPr algn="just"/>
            <a:r>
              <a:rPr lang="it-IT" sz="2400" b="1" dirty="0" smtClean="0"/>
              <a:t>Autobiografia e Scrittura: «la memoria che si fa racconto» (</a:t>
            </a:r>
            <a:r>
              <a:rPr lang="it-IT" sz="2400" b="1" dirty="0" err="1" smtClean="0"/>
              <a:t>Iori</a:t>
            </a:r>
            <a:r>
              <a:rPr lang="it-IT" sz="2400" b="1" dirty="0" smtClean="0"/>
              <a:t> in Demetrio, 2002, p. 21)</a:t>
            </a:r>
          </a:p>
          <a:p>
            <a:pPr algn="just"/>
            <a:endParaRPr lang="it-IT" sz="2200" dirty="0" smtClean="0"/>
          </a:p>
          <a:p>
            <a:pPr algn="just"/>
            <a:r>
              <a:rPr lang="it-IT" sz="2200" dirty="0" smtClean="0"/>
              <a:t>«Nell’autobiografia il soggetto si legge come </a:t>
            </a:r>
            <a:r>
              <a:rPr lang="it-IT" sz="2200" i="1" dirty="0" smtClean="0"/>
              <a:t>processo</a:t>
            </a:r>
            <a:r>
              <a:rPr lang="it-IT" sz="2200" dirty="0" smtClean="0"/>
              <a:t>, si incardina sulla </a:t>
            </a:r>
            <a:r>
              <a:rPr lang="it-IT" sz="2200" i="1" dirty="0" smtClean="0"/>
              <a:t>costruzione</a:t>
            </a:r>
            <a:r>
              <a:rPr lang="it-IT" sz="2200" dirty="0" smtClean="0"/>
              <a:t>, si orienta sul </a:t>
            </a:r>
            <a:r>
              <a:rPr lang="it-IT" sz="2200" i="1" dirty="0" smtClean="0"/>
              <a:t>progetto</a:t>
            </a:r>
            <a:r>
              <a:rPr lang="it-IT" sz="2200" dirty="0" smtClean="0"/>
              <a:t> e distilla una </a:t>
            </a:r>
            <a:r>
              <a:rPr lang="it-IT" sz="2200" i="1" dirty="0" smtClean="0"/>
              <a:t>direzione di senso. </a:t>
            </a:r>
            <a:r>
              <a:rPr lang="it-IT" sz="2200" dirty="0" smtClean="0"/>
              <a:t>Il tutto all’interno di una scrittura che lavora nell’intreccio mobile di </a:t>
            </a:r>
            <a:r>
              <a:rPr lang="it-IT" sz="2200" i="1" dirty="0" smtClean="0"/>
              <a:t>eventi, memorie, segni</a:t>
            </a:r>
            <a:r>
              <a:rPr lang="it-IT" sz="2200" dirty="0" smtClean="0"/>
              <a:t> e riflette (e in molti modi: espliciti o impliciti) intorno al </a:t>
            </a:r>
            <a:r>
              <a:rPr lang="it-IT" sz="2200" i="1" dirty="0" smtClean="0"/>
              <a:t>senso</a:t>
            </a:r>
            <a:r>
              <a:rPr lang="it-IT" sz="2200" dirty="0" smtClean="0"/>
              <a:t> e </a:t>
            </a:r>
            <a:r>
              <a:rPr lang="it-IT" sz="2200" i="1" dirty="0" smtClean="0"/>
              <a:t>non-senso</a:t>
            </a:r>
            <a:r>
              <a:rPr lang="it-IT" sz="2200" dirty="0" smtClean="0"/>
              <a:t> del proprio sé.</a:t>
            </a:r>
          </a:p>
          <a:p>
            <a:pPr algn="just"/>
            <a:r>
              <a:rPr lang="it-IT" sz="2200" dirty="0" smtClean="0"/>
              <a:t>L’autobiografia, in quanto retrospettiva, rilegge i percorsi e i compiti dell’io, ne tratteggia gli eventi costitutivi, fissa una direzione di marcia e, nel far ciò, si determina come avventura-di-formazione» (Cambi, 2010, p. 87).</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5</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a:t>
            </a:r>
            <a:r>
              <a:rPr lang="it-IT" sz="800" b="1" dirty="0" smtClean="0">
                <a:solidFill>
                  <a:schemeClr val="bg1"/>
                </a:solidFill>
                <a:latin typeface="Arial"/>
                <a:cs typeface="Arial"/>
              </a:rPr>
              <a:t>Professionale</a:t>
            </a:r>
            <a:br>
              <a:rPr lang="it-IT" sz="800" b="1" dirty="0" smtClean="0">
                <a:solidFill>
                  <a:schemeClr val="bg1"/>
                </a:solidFill>
                <a:latin typeface="Arial"/>
                <a:cs typeface="Arial"/>
              </a:rPr>
            </a:br>
            <a:r>
              <a:rPr lang="it-IT" sz="800" b="1" dirty="0" smtClean="0">
                <a:solidFill>
                  <a:schemeClr val="bg1"/>
                </a:solidFill>
                <a:latin typeface="Arial"/>
                <a:cs typeface="Arial"/>
              </a:rPr>
              <a:t>Pedagogia Generale A-E</a:t>
            </a:r>
            <a:endParaRPr lang="it-IT" sz="800" b="1" dirty="0">
              <a:solidFill>
                <a:schemeClr val="bg1"/>
              </a:solidFill>
              <a:latin typeface="Arial"/>
              <a:cs typeface="Arial"/>
            </a:endParaRPr>
          </a:p>
        </p:txBody>
      </p:sp>
    </p:spTree>
    <p:extLst>
      <p:ext uri="{BB962C8B-B14F-4D97-AF65-F5344CB8AC3E}">
        <p14:creationId xmlns:p14="http://schemas.microsoft.com/office/powerpoint/2010/main" val="3824788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2 – Come si struttura una autobiografia professionale?</a:t>
            </a:r>
          </a:p>
        </p:txBody>
      </p:sp>
      <p:sp>
        <p:nvSpPr>
          <p:cNvPr id="9" name="CasellaDiTesto 8"/>
          <p:cNvSpPr txBox="1"/>
          <p:nvPr/>
        </p:nvSpPr>
        <p:spPr>
          <a:xfrm>
            <a:off x="648253" y="1894562"/>
            <a:ext cx="7819027" cy="3046988"/>
          </a:xfrm>
          <a:prstGeom prst="rect">
            <a:avLst/>
          </a:prstGeom>
          <a:noFill/>
        </p:spPr>
        <p:txBody>
          <a:bodyPr wrap="square" rtlCol="0">
            <a:spAutoFit/>
          </a:bodyPr>
          <a:lstStyle/>
          <a:p>
            <a:pPr algn="just"/>
            <a:r>
              <a:rPr lang="it-IT" sz="2400" b="1" dirty="0" smtClean="0"/>
              <a:t>Titolo</a:t>
            </a:r>
          </a:p>
          <a:p>
            <a:pPr algn="just"/>
            <a:endParaRPr lang="it-IT" sz="2400" b="1" dirty="0"/>
          </a:p>
          <a:p>
            <a:pPr algn="just"/>
            <a:r>
              <a:rPr lang="it-IT" sz="2400" dirty="0" smtClean="0"/>
              <a:t>Il titolo è il primo e fondamentale incontro tra il lettore e il testo. Esso delinea i contenuti, la chiave di interpretazione e il senso del testo. E’ dunque molto importante pensare struttura e parole del Titolo.</a:t>
            </a:r>
          </a:p>
          <a:p>
            <a:pPr algn="just"/>
            <a:r>
              <a:rPr lang="it-IT" sz="2400" dirty="0" smtClean="0"/>
              <a:t>Se si vuole tratteggiare alcune sfumature, si può fare anche uso di un Sottotitolo.</a:t>
            </a:r>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6</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a:t>
            </a:r>
            <a:r>
              <a:rPr lang="it-IT" sz="800" b="1" dirty="0" smtClean="0">
                <a:solidFill>
                  <a:schemeClr val="bg1"/>
                </a:solidFill>
                <a:latin typeface="Arial"/>
                <a:cs typeface="Arial"/>
              </a:rPr>
              <a:t>Professionale</a:t>
            </a:r>
            <a:br>
              <a:rPr lang="it-IT" sz="800" b="1" dirty="0" smtClean="0">
                <a:solidFill>
                  <a:schemeClr val="bg1"/>
                </a:solidFill>
                <a:latin typeface="Arial"/>
                <a:cs typeface="Arial"/>
              </a:rPr>
            </a:br>
            <a:r>
              <a:rPr lang="it-IT" sz="800" b="1" dirty="0" smtClean="0">
                <a:solidFill>
                  <a:schemeClr val="bg1"/>
                </a:solidFill>
                <a:latin typeface="Arial"/>
                <a:cs typeface="Arial"/>
              </a:rPr>
              <a:t>Pedagogia Generale A-E</a:t>
            </a:r>
            <a:endParaRPr lang="it-IT" sz="800" b="1" dirty="0">
              <a:solidFill>
                <a:schemeClr val="bg1"/>
              </a:solidFill>
              <a:latin typeface="Arial"/>
              <a:cs typeface="Arial"/>
            </a:endParaRPr>
          </a:p>
        </p:txBody>
      </p:sp>
    </p:spTree>
    <p:extLst>
      <p:ext uri="{BB962C8B-B14F-4D97-AF65-F5344CB8AC3E}">
        <p14:creationId xmlns:p14="http://schemas.microsoft.com/office/powerpoint/2010/main" val="1133992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2 – Come si struttura una autobiografia professionale?</a:t>
            </a:r>
          </a:p>
        </p:txBody>
      </p:sp>
      <p:sp>
        <p:nvSpPr>
          <p:cNvPr id="9" name="CasellaDiTesto 8"/>
          <p:cNvSpPr txBox="1"/>
          <p:nvPr/>
        </p:nvSpPr>
        <p:spPr>
          <a:xfrm>
            <a:off x="648253" y="1666259"/>
            <a:ext cx="7819027" cy="4893647"/>
          </a:xfrm>
          <a:prstGeom prst="rect">
            <a:avLst/>
          </a:prstGeom>
          <a:noFill/>
        </p:spPr>
        <p:txBody>
          <a:bodyPr wrap="square" rtlCol="0">
            <a:spAutoFit/>
          </a:bodyPr>
          <a:lstStyle/>
          <a:p>
            <a:pPr algn="just"/>
            <a:r>
              <a:rPr lang="it-IT" sz="2400" b="1" dirty="0" smtClean="0"/>
              <a:t>Paragrafi</a:t>
            </a:r>
          </a:p>
          <a:p>
            <a:pPr algn="just"/>
            <a:endParaRPr lang="it-IT" sz="2400" b="1" dirty="0"/>
          </a:p>
          <a:p>
            <a:pPr algn="just"/>
            <a:r>
              <a:rPr lang="it-IT" sz="2400" dirty="0" smtClean="0"/>
              <a:t>E’ molto importante che il testo sia strutturato in paragrafi, logicamente ordinati e tra loro articolati.</a:t>
            </a:r>
          </a:p>
          <a:p>
            <a:pPr algn="just"/>
            <a:r>
              <a:rPr lang="it-IT" sz="2400" dirty="0" smtClean="0"/>
              <a:t>Ogni paragrafo esplicita una propria unità di significato, che viene argomentata dalle frasi che lo compongono. In tal senso, un paragrafo è composto da più frasi tra loro collegate.</a:t>
            </a:r>
          </a:p>
          <a:p>
            <a:pPr algn="just"/>
            <a:r>
              <a:rPr lang="it-IT" sz="2400" dirty="0" smtClean="0"/>
              <a:t>Il capoverso segna un passaggio ad un nuovo paragrafo, dunque ad una nuova unità di significato.</a:t>
            </a:r>
          </a:p>
          <a:p>
            <a:pPr algn="just"/>
            <a:endParaRPr lang="it-IT" sz="2400" dirty="0"/>
          </a:p>
          <a:p>
            <a:pPr algn="just"/>
            <a:r>
              <a:rPr lang="it-IT" sz="2400" dirty="0" smtClean="0"/>
              <a:t>Ogni cartella può avere 3, massimo 4 paragrafi.</a:t>
            </a:r>
          </a:p>
          <a:p>
            <a:pPr algn="just"/>
            <a:r>
              <a:rPr lang="it-IT" sz="2400" dirty="0" smtClean="0"/>
              <a:t>L’autobiografia si compone di massimo 2 cartelle.</a:t>
            </a:r>
            <a:endParaRPr lang="it-IT" sz="2400" dirty="0"/>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7</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a:t>
            </a:r>
            <a:r>
              <a:rPr lang="it-IT" sz="800" b="1" dirty="0" smtClean="0">
                <a:solidFill>
                  <a:schemeClr val="bg1"/>
                </a:solidFill>
                <a:latin typeface="Arial"/>
                <a:cs typeface="Arial"/>
              </a:rPr>
              <a:t>Professionale</a:t>
            </a:r>
            <a:br>
              <a:rPr lang="it-IT" sz="800" b="1" dirty="0" smtClean="0">
                <a:solidFill>
                  <a:schemeClr val="bg1"/>
                </a:solidFill>
                <a:latin typeface="Arial"/>
                <a:cs typeface="Arial"/>
              </a:rPr>
            </a:br>
            <a:r>
              <a:rPr lang="it-IT" sz="800" b="1" dirty="0" smtClean="0">
                <a:solidFill>
                  <a:schemeClr val="bg1"/>
                </a:solidFill>
                <a:latin typeface="Arial"/>
                <a:cs typeface="Arial"/>
              </a:rPr>
              <a:t>Pedagogia Generale A-E</a:t>
            </a:r>
            <a:endParaRPr lang="it-IT" sz="800" b="1" dirty="0">
              <a:solidFill>
                <a:schemeClr val="bg1"/>
              </a:solidFill>
              <a:latin typeface="Arial"/>
              <a:cs typeface="Arial"/>
            </a:endParaRPr>
          </a:p>
        </p:txBody>
      </p:sp>
    </p:spTree>
    <p:extLst>
      <p:ext uri="{BB962C8B-B14F-4D97-AF65-F5344CB8AC3E}">
        <p14:creationId xmlns:p14="http://schemas.microsoft.com/office/powerpoint/2010/main" val="1592865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2 – Come si struttura una autobiografia professionale?</a:t>
            </a:r>
          </a:p>
        </p:txBody>
      </p:sp>
      <p:sp>
        <p:nvSpPr>
          <p:cNvPr id="9" name="CasellaDiTesto 8"/>
          <p:cNvSpPr txBox="1"/>
          <p:nvPr/>
        </p:nvSpPr>
        <p:spPr>
          <a:xfrm>
            <a:off x="648253" y="1894562"/>
            <a:ext cx="7819027" cy="3785652"/>
          </a:xfrm>
          <a:prstGeom prst="rect">
            <a:avLst/>
          </a:prstGeom>
          <a:noFill/>
        </p:spPr>
        <p:txBody>
          <a:bodyPr wrap="square" rtlCol="0">
            <a:spAutoFit/>
          </a:bodyPr>
          <a:lstStyle/>
          <a:p>
            <a:pPr algn="just"/>
            <a:r>
              <a:rPr lang="it-IT" sz="2400" b="1" dirty="0" smtClean="0"/>
              <a:t>Paragrafi</a:t>
            </a:r>
          </a:p>
          <a:p>
            <a:pPr algn="just"/>
            <a:endParaRPr lang="it-IT" sz="2400" b="1" dirty="0"/>
          </a:p>
          <a:p>
            <a:pPr algn="just"/>
            <a:r>
              <a:rPr lang="it-IT" sz="2400" dirty="0" smtClean="0"/>
              <a:t>Il primo paragrafo introduce il quadro del testo. Nel caso dell’autobiografia, presenta le principali informazioni che collocano il lettore nel contesto di riferimento.</a:t>
            </a:r>
          </a:p>
          <a:p>
            <a:pPr algn="just"/>
            <a:endParaRPr lang="it-IT" sz="2400" dirty="0"/>
          </a:p>
          <a:p>
            <a:pPr algn="just"/>
            <a:r>
              <a:rPr lang="it-IT" sz="2400" dirty="0" smtClean="0"/>
              <a:t>Gli altri paragrafi affrontano gli elementi principali dell’autobiografia.</a:t>
            </a:r>
          </a:p>
          <a:p>
            <a:pPr algn="just"/>
            <a:endParaRPr lang="it-IT" sz="2400" dirty="0"/>
          </a:p>
          <a:p>
            <a:pPr algn="just"/>
            <a:r>
              <a:rPr lang="it-IT" sz="2400" dirty="0" smtClean="0"/>
              <a:t>L’ultimo paragrafo rappresenta la conclusione del testo. </a:t>
            </a:r>
            <a:endParaRPr lang="it-IT" sz="2400" dirty="0"/>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8</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a:t>
            </a:r>
            <a:r>
              <a:rPr lang="it-IT" sz="800" b="1" dirty="0" smtClean="0">
                <a:solidFill>
                  <a:schemeClr val="bg1"/>
                </a:solidFill>
                <a:latin typeface="Arial"/>
                <a:cs typeface="Arial"/>
              </a:rPr>
              <a:t>Professionale</a:t>
            </a:r>
            <a:br>
              <a:rPr lang="it-IT" sz="800" b="1" dirty="0" smtClean="0">
                <a:solidFill>
                  <a:schemeClr val="bg1"/>
                </a:solidFill>
                <a:latin typeface="Arial"/>
                <a:cs typeface="Arial"/>
              </a:rPr>
            </a:br>
            <a:r>
              <a:rPr lang="it-IT" sz="800" b="1" dirty="0" smtClean="0">
                <a:solidFill>
                  <a:schemeClr val="bg1"/>
                </a:solidFill>
                <a:latin typeface="Arial"/>
                <a:cs typeface="Arial"/>
              </a:rPr>
              <a:t>Pedagogia Generale A-E</a:t>
            </a:r>
            <a:endParaRPr lang="it-IT" sz="800" b="1" dirty="0">
              <a:solidFill>
                <a:schemeClr val="bg1"/>
              </a:solidFill>
              <a:latin typeface="Arial"/>
              <a:cs typeface="Arial"/>
            </a:endParaRPr>
          </a:p>
        </p:txBody>
      </p:sp>
    </p:spTree>
    <p:extLst>
      <p:ext uri="{BB962C8B-B14F-4D97-AF65-F5344CB8AC3E}">
        <p14:creationId xmlns:p14="http://schemas.microsoft.com/office/powerpoint/2010/main" val="171944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707"/>
            <a:ext cx="9180512" cy="6872633"/>
          </a:xfrm>
          <a:prstGeom prst="rect">
            <a:avLst/>
          </a:prstGeom>
        </p:spPr>
      </p:pic>
      <p:sp>
        <p:nvSpPr>
          <p:cNvPr id="7" name="CasellaDiTesto 6"/>
          <p:cNvSpPr txBox="1"/>
          <p:nvPr/>
        </p:nvSpPr>
        <p:spPr>
          <a:xfrm>
            <a:off x="648253" y="1043792"/>
            <a:ext cx="8199628" cy="461665"/>
          </a:xfrm>
          <a:prstGeom prst="rect">
            <a:avLst/>
          </a:prstGeom>
          <a:noFill/>
        </p:spPr>
        <p:txBody>
          <a:bodyPr wrap="square" rtlCol="0">
            <a:spAutoFit/>
          </a:bodyPr>
          <a:lstStyle/>
          <a:p>
            <a:r>
              <a:rPr lang="it-IT" sz="2400" b="1" dirty="0">
                <a:solidFill>
                  <a:schemeClr val="accent1">
                    <a:lumMod val="75000"/>
                  </a:schemeClr>
                </a:solidFill>
                <a:latin typeface="Arial"/>
                <a:cs typeface="Arial"/>
              </a:rPr>
              <a:t>3 – La formattazione: alcune indicazioni pratiche</a:t>
            </a:r>
          </a:p>
        </p:txBody>
      </p:sp>
      <p:sp>
        <p:nvSpPr>
          <p:cNvPr id="9" name="CasellaDiTesto 8"/>
          <p:cNvSpPr txBox="1"/>
          <p:nvPr/>
        </p:nvSpPr>
        <p:spPr>
          <a:xfrm>
            <a:off x="648253" y="1894562"/>
            <a:ext cx="7819027" cy="3046988"/>
          </a:xfrm>
          <a:prstGeom prst="rect">
            <a:avLst/>
          </a:prstGeom>
          <a:noFill/>
        </p:spPr>
        <p:txBody>
          <a:bodyPr wrap="square" rtlCol="0">
            <a:spAutoFit/>
          </a:bodyPr>
          <a:lstStyle/>
          <a:p>
            <a:pPr algn="just"/>
            <a:r>
              <a:rPr lang="it-IT" sz="2400" dirty="0" smtClean="0"/>
              <a:t>Formattare il foglio secondo i margini: 3-3-3-3 cm</a:t>
            </a:r>
          </a:p>
          <a:p>
            <a:pPr algn="just"/>
            <a:endParaRPr lang="it-IT" sz="2400" dirty="0"/>
          </a:p>
          <a:p>
            <a:pPr algn="just"/>
            <a:r>
              <a:rPr lang="it-IT" sz="2400" dirty="0" smtClean="0"/>
              <a:t>Usare il Font: </a:t>
            </a:r>
            <a:r>
              <a:rPr lang="it-IT" sz="2400" dirty="0" err="1" smtClean="0"/>
              <a:t>Arial</a:t>
            </a:r>
            <a:r>
              <a:rPr lang="it-IT" sz="2400" dirty="0" smtClean="0"/>
              <a:t> 12</a:t>
            </a:r>
          </a:p>
          <a:p>
            <a:pPr algn="just"/>
            <a:endParaRPr lang="it-IT" sz="2400" dirty="0"/>
          </a:p>
          <a:p>
            <a:pPr algn="just"/>
            <a:r>
              <a:rPr lang="it-IT" sz="2400" dirty="0" smtClean="0"/>
              <a:t>Titolo a Sinistra del foglio</a:t>
            </a:r>
          </a:p>
          <a:p>
            <a:pPr algn="just"/>
            <a:endParaRPr lang="it-IT" sz="2400" dirty="0"/>
          </a:p>
          <a:p>
            <a:pPr algn="just"/>
            <a:r>
              <a:rPr lang="it-IT" sz="2400" dirty="0" smtClean="0"/>
              <a:t>Nome e Cognome a Destra del foglio</a:t>
            </a:r>
          </a:p>
          <a:p>
            <a:pPr algn="just"/>
            <a:endParaRPr lang="it-IT" sz="2400" dirty="0"/>
          </a:p>
        </p:txBody>
      </p:sp>
      <p:sp>
        <p:nvSpPr>
          <p:cNvPr id="12" name="Rettangolo 11"/>
          <p:cNvSpPr/>
          <p:nvPr/>
        </p:nvSpPr>
        <p:spPr>
          <a:xfrm>
            <a:off x="8255000" y="6366466"/>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3257"/>
              </a:solidFill>
            </a:endParaRPr>
          </a:p>
        </p:txBody>
      </p:sp>
      <p:sp>
        <p:nvSpPr>
          <p:cNvPr id="11" name="Segnaposto numero diapositiva 10"/>
          <p:cNvSpPr>
            <a:spLocks noGrp="1"/>
          </p:cNvSpPr>
          <p:nvPr>
            <p:ph type="sldNum" sz="quarter" idx="12"/>
          </p:nvPr>
        </p:nvSpPr>
        <p:spPr>
          <a:xfrm>
            <a:off x="6402163" y="6356350"/>
            <a:ext cx="2133600" cy="365125"/>
          </a:xfrm>
        </p:spPr>
        <p:txBody>
          <a:bodyPr/>
          <a:lstStyle/>
          <a:p>
            <a:fld id="{8EB8520A-26EA-DE4B-B141-4532FC98FF0E}" type="slidenum">
              <a:rPr lang="it-IT" b="1" smtClean="0">
                <a:solidFill>
                  <a:schemeClr val="bg1"/>
                </a:solidFill>
                <a:latin typeface="Arial"/>
                <a:cs typeface="Arial"/>
              </a:rPr>
              <a:pPr/>
              <a:t>9</a:t>
            </a:fld>
            <a:endParaRPr lang="it-IT" b="1" dirty="0">
              <a:solidFill>
                <a:schemeClr val="bg1"/>
              </a:solidFill>
              <a:latin typeface="Arial"/>
              <a:cs typeface="Arial"/>
            </a:endParaRPr>
          </a:p>
        </p:txBody>
      </p:sp>
      <p:sp>
        <p:nvSpPr>
          <p:cNvPr id="10" name="CasellaDiTesto 9"/>
          <p:cNvSpPr txBox="1"/>
          <p:nvPr/>
        </p:nvSpPr>
        <p:spPr>
          <a:xfrm>
            <a:off x="7108473" y="51433"/>
            <a:ext cx="1585340" cy="338554"/>
          </a:xfrm>
          <a:prstGeom prst="rect">
            <a:avLst/>
          </a:prstGeom>
          <a:noFill/>
        </p:spPr>
        <p:txBody>
          <a:bodyPr wrap="none" rtlCol="0">
            <a:spAutoFit/>
          </a:bodyPr>
          <a:lstStyle/>
          <a:p>
            <a:pPr algn="r"/>
            <a:r>
              <a:rPr lang="it-IT" sz="800" b="1" dirty="0">
                <a:solidFill>
                  <a:schemeClr val="bg1"/>
                </a:solidFill>
                <a:latin typeface="Arial"/>
                <a:cs typeface="Arial"/>
              </a:rPr>
              <a:t>Autobiografia </a:t>
            </a:r>
            <a:r>
              <a:rPr lang="it-IT" sz="800" b="1" dirty="0" smtClean="0">
                <a:solidFill>
                  <a:schemeClr val="bg1"/>
                </a:solidFill>
                <a:latin typeface="Arial"/>
                <a:cs typeface="Arial"/>
              </a:rPr>
              <a:t>Professionale</a:t>
            </a:r>
            <a:br>
              <a:rPr lang="it-IT" sz="800" b="1" dirty="0" smtClean="0">
                <a:solidFill>
                  <a:schemeClr val="bg1"/>
                </a:solidFill>
                <a:latin typeface="Arial"/>
                <a:cs typeface="Arial"/>
              </a:rPr>
            </a:br>
            <a:r>
              <a:rPr lang="it-IT" sz="800" b="1" dirty="0" smtClean="0">
                <a:solidFill>
                  <a:schemeClr val="bg1"/>
                </a:solidFill>
                <a:latin typeface="Arial"/>
                <a:cs typeface="Arial"/>
              </a:rPr>
              <a:t>Pedagogia Generale A-E</a:t>
            </a:r>
            <a:endParaRPr lang="it-IT" sz="800" b="1" dirty="0">
              <a:solidFill>
                <a:schemeClr val="bg1"/>
              </a:solidFill>
              <a:latin typeface="Arial"/>
              <a:cs typeface="Arial"/>
            </a:endParaRPr>
          </a:p>
        </p:txBody>
      </p:sp>
    </p:spTree>
    <p:extLst>
      <p:ext uri="{BB962C8B-B14F-4D97-AF65-F5344CB8AC3E}">
        <p14:creationId xmlns:p14="http://schemas.microsoft.com/office/powerpoint/2010/main" val="284360280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694</TotalTime>
  <Words>1827</Words>
  <Application>Microsoft Macintosh PowerPoint</Application>
  <PresentationFormat>Presentazione su schermo (4:3)</PresentationFormat>
  <Paragraphs>202</Paragraphs>
  <Slides>17</Slides>
  <Notes>16</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susanna</dc:creator>
  <cp:lastModifiedBy>Vanna Boffo</cp:lastModifiedBy>
  <cp:revision>49</cp:revision>
  <dcterms:created xsi:type="dcterms:W3CDTF">2012-12-06T09:21:12Z</dcterms:created>
  <dcterms:modified xsi:type="dcterms:W3CDTF">2019-11-07T01:09:58Z</dcterms:modified>
</cp:coreProperties>
</file>