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sldIdLst>
    <p:sldId id="257" r:id="rId4"/>
    <p:sldId id="258" r:id="rId5"/>
    <p:sldId id="259" r:id="rId6"/>
    <p:sldId id="260" r:id="rId7"/>
    <p:sldId id="261" r:id="rId8"/>
    <p:sldId id="262" r:id="rId9"/>
    <p:sldId id="263" r:id="rId10"/>
    <p:sldId id="264" r:id="rId11"/>
    <p:sldId id="265" r:id="rId12"/>
    <p:sldId id="266" r:id="rId13"/>
    <p:sldId id="267" r:id="rId14"/>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5" d="100"/>
          <a:sy n="65" d="100"/>
        </p:scale>
        <p:origin x="-1500"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00CAD6-890E-49A6-89C9-5CFE55F2C3D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15801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1B9CE2-BFA4-4030-B14E-6E09EAFC521A}"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507737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A26204-3F5B-4833-A756-61FE226F7D91}"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299141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cs typeface="+mn-cs"/>
              </a:defRPr>
            </a:lvl1pPr>
          </a:lstStyle>
          <a:p>
            <a:pPr>
              <a:defRPr/>
            </a:pPr>
            <a:endParaRPr lang="it-IT" altLang="it-IT"/>
          </a:p>
        </p:txBody>
      </p:sp>
      <p:sp>
        <p:nvSpPr>
          <p:cNvPr id="5" name="Segnaposto piè di pagina 4"/>
          <p:cNvSpPr>
            <a:spLocks noGrp="1"/>
          </p:cNvSpPr>
          <p:nvPr>
            <p:ph type="ftr" sz="quarter" idx="11"/>
          </p:nvPr>
        </p:nvSpPr>
        <p:spPr/>
        <p:txBody>
          <a:bodyPr/>
          <a:lstStyle>
            <a:lvl1pPr algn="l">
              <a:defRPr>
                <a:cs typeface="+mn-cs"/>
              </a:defRPr>
            </a:lvl1pPr>
          </a:lstStyle>
          <a:p>
            <a:pPr>
              <a:defRPr/>
            </a:pPr>
            <a:endParaRPr lang="it-IT" altLang="it-IT"/>
          </a:p>
        </p:txBody>
      </p:sp>
      <p:sp>
        <p:nvSpPr>
          <p:cNvPr id="6" name="Segnaposto numero diapositiva 5"/>
          <p:cNvSpPr>
            <a:spLocks noGrp="1"/>
          </p:cNvSpPr>
          <p:nvPr>
            <p:ph type="sldNum" sz="quarter" idx="12"/>
          </p:nvPr>
        </p:nvSpPr>
        <p:spPr/>
        <p:txBody>
          <a:bodyPr/>
          <a:lstStyle>
            <a:lvl1pPr>
              <a:defRPr>
                <a:cs typeface="+mn-cs"/>
              </a:defRPr>
            </a:lvl1pPr>
          </a:lstStyle>
          <a:p>
            <a:pPr>
              <a:defRPr/>
            </a:pPr>
            <a:fld id="{46CD4A21-F458-477C-B6B5-71355E1608A6}" type="slidenum">
              <a:rPr lang="it-IT" altLang="it-IT"/>
              <a:pPr>
                <a:defRPr/>
              </a:pPr>
              <a:t>‹N›</a:t>
            </a:fld>
            <a:endParaRPr lang="it-IT" altLang="it-IT"/>
          </a:p>
        </p:txBody>
      </p:sp>
    </p:spTree>
    <p:extLst>
      <p:ext uri="{BB962C8B-B14F-4D97-AF65-F5344CB8AC3E}">
        <p14:creationId xmlns:p14="http://schemas.microsoft.com/office/powerpoint/2010/main" val="309359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cs typeface="+mn-cs"/>
              </a:defRPr>
            </a:lvl1pPr>
          </a:lstStyle>
          <a:p>
            <a:pPr>
              <a:defRPr/>
            </a:pPr>
            <a:endParaRPr lang="it-IT" altLang="it-IT"/>
          </a:p>
        </p:txBody>
      </p:sp>
      <p:sp>
        <p:nvSpPr>
          <p:cNvPr id="5" name="Segnaposto piè di pagina 4"/>
          <p:cNvSpPr>
            <a:spLocks noGrp="1"/>
          </p:cNvSpPr>
          <p:nvPr>
            <p:ph type="ftr" sz="quarter" idx="11"/>
          </p:nvPr>
        </p:nvSpPr>
        <p:spPr/>
        <p:txBody>
          <a:bodyPr/>
          <a:lstStyle>
            <a:lvl1pPr algn="l">
              <a:defRPr>
                <a:cs typeface="+mn-cs"/>
              </a:defRPr>
            </a:lvl1pPr>
          </a:lstStyle>
          <a:p>
            <a:pPr>
              <a:defRPr/>
            </a:pPr>
            <a:endParaRPr lang="it-IT" altLang="it-IT"/>
          </a:p>
        </p:txBody>
      </p:sp>
      <p:sp>
        <p:nvSpPr>
          <p:cNvPr id="6" name="Segnaposto numero diapositiva 5"/>
          <p:cNvSpPr>
            <a:spLocks noGrp="1"/>
          </p:cNvSpPr>
          <p:nvPr>
            <p:ph type="sldNum" sz="quarter" idx="12"/>
          </p:nvPr>
        </p:nvSpPr>
        <p:spPr/>
        <p:txBody>
          <a:bodyPr/>
          <a:lstStyle>
            <a:lvl1pPr>
              <a:defRPr>
                <a:cs typeface="+mn-cs"/>
              </a:defRPr>
            </a:lvl1pPr>
          </a:lstStyle>
          <a:p>
            <a:pPr>
              <a:defRPr/>
            </a:pPr>
            <a:fld id="{ADEA8973-7E8C-4F98-BCCA-8AAE2BDF79EB}" type="slidenum">
              <a:rPr lang="it-IT" altLang="it-IT"/>
              <a:pPr>
                <a:defRPr/>
              </a:pPr>
              <a:t>‹N›</a:t>
            </a:fld>
            <a:endParaRPr lang="it-IT" altLang="it-IT"/>
          </a:p>
        </p:txBody>
      </p:sp>
    </p:spTree>
    <p:extLst>
      <p:ext uri="{BB962C8B-B14F-4D97-AF65-F5344CB8AC3E}">
        <p14:creationId xmlns:p14="http://schemas.microsoft.com/office/powerpoint/2010/main" val="1253629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cs typeface="+mn-cs"/>
              </a:defRPr>
            </a:lvl1pPr>
          </a:lstStyle>
          <a:p>
            <a:pPr>
              <a:defRPr/>
            </a:pPr>
            <a:endParaRPr lang="it-IT" altLang="it-IT"/>
          </a:p>
        </p:txBody>
      </p:sp>
      <p:sp>
        <p:nvSpPr>
          <p:cNvPr id="5" name="Segnaposto piè di pagina 4"/>
          <p:cNvSpPr>
            <a:spLocks noGrp="1"/>
          </p:cNvSpPr>
          <p:nvPr>
            <p:ph type="ftr" sz="quarter" idx="11"/>
          </p:nvPr>
        </p:nvSpPr>
        <p:spPr/>
        <p:txBody>
          <a:bodyPr/>
          <a:lstStyle>
            <a:lvl1pPr algn="l">
              <a:defRPr>
                <a:cs typeface="+mn-cs"/>
              </a:defRPr>
            </a:lvl1pPr>
          </a:lstStyle>
          <a:p>
            <a:pPr>
              <a:defRPr/>
            </a:pPr>
            <a:endParaRPr lang="it-IT" altLang="it-IT"/>
          </a:p>
        </p:txBody>
      </p:sp>
      <p:sp>
        <p:nvSpPr>
          <p:cNvPr id="6" name="Segnaposto numero diapositiva 5"/>
          <p:cNvSpPr>
            <a:spLocks noGrp="1"/>
          </p:cNvSpPr>
          <p:nvPr>
            <p:ph type="sldNum" sz="quarter" idx="12"/>
          </p:nvPr>
        </p:nvSpPr>
        <p:spPr/>
        <p:txBody>
          <a:bodyPr/>
          <a:lstStyle>
            <a:lvl1pPr>
              <a:defRPr>
                <a:cs typeface="+mn-cs"/>
              </a:defRPr>
            </a:lvl1pPr>
          </a:lstStyle>
          <a:p>
            <a:pPr>
              <a:defRPr/>
            </a:pPr>
            <a:fld id="{EBA4C042-C40F-45C6-B743-F32F8F06BA13}" type="slidenum">
              <a:rPr lang="it-IT" altLang="it-IT"/>
              <a:pPr>
                <a:defRPr/>
              </a:pPr>
              <a:t>‹N›</a:t>
            </a:fld>
            <a:endParaRPr lang="it-IT" altLang="it-IT"/>
          </a:p>
        </p:txBody>
      </p:sp>
    </p:spTree>
    <p:extLst>
      <p:ext uri="{BB962C8B-B14F-4D97-AF65-F5344CB8AC3E}">
        <p14:creationId xmlns:p14="http://schemas.microsoft.com/office/powerpoint/2010/main" val="3525268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cs typeface="+mn-cs"/>
              </a:defRPr>
            </a:lvl1pPr>
          </a:lstStyle>
          <a:p>
            <a:pPr>
              <a:defRPr/>
            </a:pPr>
            <a:endParaRPr lang="it-IT" altLang="it-IT"/>
          </a:p>
        </p:txBody>
      </p:sp>
      <p:sp>
        <p:nvSpPr>
          <p:cNvPr id="6" name="Segnaposto piè di pagina 5"/>
          <p:cNvSpPr>
            <a:spLocks noGrp="1"/>
          </p:cNvSpPr>
          <p:nvPr>
            <p:ph type="ftr" sz="quarter" idx="11"/>
          </p:nvPr>
        </p:nvSpPr>
        <p:spPr/>
        <p:txBody>
          <a:bodyPr/>
          <a:lstStyle>
            <a:lvl1pPr algn="l">
              <a:defRPr>
                <a:cs typeface="+mn-cs"/>
              </a:defRPr>
            </a:lvl1pPr>
          </a:lstStyle>
          <a:p>
            <a:pPr>
              <a:defRPr/>
            </a:pPr>
            <a:endParaRPr lang="it-IT" altLang="it-IT"/>
          </a:p>
        </p:txBody>
      </p:sp>
      <p:sp>
        <p:nvSpPr>
          <p:cNvPr id="7" name="Segnaposto numero diapositiva 6"/>
          <p:cNvSpPr>
            <a:spLocks noGrp="1"/>
          </p:cNvSpPr>
          <p:nvPr>
            <p:ph type="sldNum" sz="quarter" idx="12"/>
          </p:nvPr>
        </p:nvSpPr>
        <p:spPr/>
        <p:txBody>
          <a:bodyPr/>
          <a:lstStyle>
            <a:lvl1pPr>
              <a:defRPr>
                <a:cs typeface="+mn-cs"/>
              </a:defRPr>
            </a:lvl1pPr>
          </a:lstStyle>
          <a:p>
            <a:pPr>
              <a:defRPr/>
            </a:pPr>
            <a:fld id="{0A4CDE83-76BB-4598-BE40-723B7A7BEAD4}" type="slidenum">
              <a:rPr lang="it-IT" altLang="it-IT"/>
              <a:pPr>
                <a:defRPr/>
              </a:pPr>
              <a:t>‹N›</a:t>
            </a:fld>
            <a:endParaRPr lang="it-IT" altLang="it-IT"/>
          </a:p>
        </p:txBody>
      </p:sp>
    </p:spTree>
    <p:extLst>
      <p:ext uri="{BB962C8B-B14F-4D97-AF65-F5344CB8AC3E}">
        <p14:creationId xmlns:p14="http://schemas.microsoft.com/office/powerpoint/2010/main" val="2272113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cs typeface="+mn-cs"/>
              </a:defRPr>
            </a:lvl1pPr>
          </a:lstStyle>
          <a:p>
            <a:pPr>
              <a:defRPr/>
            </a:pPr>
            <a:endParaRPr lang="it-IT" altLang="it-IT"/>
          </a:p>
        </p:txBody>
      </p:sp>
      <p:sp>
        <p:nvSpPr>
          <p:cNvPr id="8" name="Segnaposto piè di pagina 7"/>
          <p:cNvSpPr>
            <a:spLocks noGrp="1"/>
          </p:cNvSpPr>
          <p:nvPr>
            <p:ph type="ftr" sz="quarter" idx="11"/>
          </p:nvPr>
        </p:nvSpPr>
        <p:spPr/>
        <p:txBody>
          <a:bodyPr/>
          <a:lstStyle>
            <a:lvl1pPr algn="l">
              <a:defRPr>
                <a:cs typeface="+mn-cs"/>
              </a:defRPr>
            </a:lvl1pPr>
          </a:lstStyle>
          <a:p>
            <a:pPr>
              <a:defRPr/>
            </a:pPr>
            <a:endParaRPr lang="it-IT" altLang="it-IT"/>
          </a:p>
        </p:txBody>
      </p:sp>
      <p:sp>
        <p:nvSpPr>
          <p:cNvPr id="9" name="Segnaposto numero diapositiva 8"/>
          <p:cNvSpPr>
            <a:spLocks noGrp="1"/>
          </p:cNvSpPr>
          <p:nvPr>
            <p:ph type="sldNum" sz="quarter" idx="12"/>
          </p:nvPr>
        </p:nvSpPr>
        <p:spPr/>
        <p:txBody>
          <a:bodyPr/>
          <a:lstStyle>
            <a:lvl1pPr>
              <a:defRPr>
                <a:cs typeface="+mn-cs"/>
              </a:defRPr>
            </a:lvl1pPr>
          </a:lstStyle>
          <a:p>
            <a:pPr>
              <a:defRPr/>
            </a:pPr>
            <a:fld id="{10DB86A5-665B-4D07-9476-2AB387D99699}" type="slidenum">
              <a:rPr lang="it-IT" altLang="it-IT"/>
              <a:pPr>
                <a:defRPr/>
              </a:pPr>
              <a:t>‹N›</a:t>
            </a:fld>
            <a:endParaRPr lang="it-IT" altLang="it-IT"/>
          </a:p>
        </p:txBody>
      </p:sp>
    </p:spTree>
    <p:extLst>
      <p:ext uri="{BB962C8B-B14F-4D97-AF65-F5344CB8AC3E}">
        <p14:creationId xmlns:p14="http://schemas.microsoft.com/office/powerpoint/2010/main" val="3692469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cs typeface="+mn-cs"/>
              </a:defRPr>
            </a:lvl1pPr>
          </a:lstStyle>
          <a:p>
            <a:pPr>
              <a:defRPr/>
            </a:pPr>
            <a:endParaRPr lang="it-IT" altLang="it-IT"/>
          </a:p>
        </p:txBody>
      </p:sp>
      <p:sp>
        <p:nvSpPr>
          <p:cNvPr id="4" name="Segnaposto piè di pagina 3"/>
          <p:cNvSpPr>
            <a:spLocks noGrp="1"/>
          </p:cNvSpPr>
          <p:nvPr>
            <p:ph type="ftr" sz="quarter" idx="11"/>
          </p:nvPr>
        </p:nvSpPr>
        <p:spPr/>
        <p:txBody>
          <a:bodyPr/>
          <a:lstStyle>
            <a:lvl1pPr algn="l">
              <a:defRPr>
                <a:cs typeface="+mn-cs"/>
              </a:defRPr>
            </a:lvl1pPr>
          </a:lstStyle>
          <a:p>
            <a:pPr>
              <a:defRPr/>
            </a:pPr>
            <a:endParaRPr lang="it-IT" altLang="it-IT"/>
          </a:p>
        </p:txBody>
      </p:sp>
      <p:sp>
        <p:nvSpPr>
          <p:cNvPr id="5" name="Segnaposto numero diapositiva 4"/>
          <p:cNvSpPr>
            <a:spLocks noGrp="1"/>
          </p:cNvSpPr>
          <p:nvPr>
            <p:ph type="sldNum" sz="quarter" idx="12"/>
          </p:nvPr>
        </p:nvSpPr>
        <p:spPr/>
        <p:txBody>
          <a:bodyPr/>
          <a:lstStyle>
            <a:lvl1pPr>
              <a:defRPr>
                <a:cs typeface="+mn-cs"/>
              </a:defRPr>
            </a:lvl1pPr>
          </a:lstStyle>
          <a:p>
            <a:pPr>
              <a:defRPr/>
            </a:pPr>
            <a:fld id="{C1B7B55B-5FE1-42DC-B1F7-15C50E2011E0}" type="slidenum">
              <a:rPr lang="it-IT" altLang="it-IT"/>
              <a:pPr>
                <a:defRPr/>
              </a:pPr>
              <a:t>‹N›</a:t>
            </a:fld>
            <a:endParaRPr lang="it-IT" altLang="it-IT"/>
          </a:p>
        </p:txBody>
      </p:sp>
    </p:spTree>
    <p:extLst>
      <p:ext uri="{BB962C8B-B14F-4D97-AF65-F5344CB8AC3E}">
        <p14:creationId xmlns:p14="http://schemas.microsoft.com/office/powerpoint/2010/main" val="1672778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cs typeface="+mn-cs"/>
              </a:defRPr>
            </a:lvl1pPr>
          </a:lstStyle>
          <a:p>
            <a:pPr>
              <a:defRPr/>
            </a:pPr>
            <a:endParaRPr lang="it-IT" altLang="it-IT"/>
          </a:p>
        </p:txBody>
      </p:sp>
      <p:sp>
        <p:nvSpPr>
          <p:cNvPr id="3" name="Segnaposto piè di pagina 2"/>
          <p:cNvSpPr>
            <a:spLocks noGrp="1"/>
          </p:cNvSpPr>
          <p:nvPr>
            <p:ph type="ftr" sz="quarter" idx="11"/>
          </p:nvPr>
        </p:nvSpPr>
        <p:spPr/>
        <p:txBody>
          <a:bodyPr/>
          <a:lstStyle>
            <a:lvl1pPr algn="l">
              <a:defRPr>
                <a:cs typeface="+mn-cs"/>
              </a:defRPr>
            </a:lvl1pPr>
          </a:lstStyle>
          <a:p>
            <a:pPr>
              <a:defRPr/>
            </a:pPr>
            <a:endParaRPr lang="it-IT" altLang="it-IT"/>
          </a:p>
        </p:txBody>
      </p:sp>
      <p:sp>
        <p:nvSpPr>
          <p:cNvPr id="4" name="Segnaposto numero diapositiva 3"/>
          <p:cNvSpPr>
            <a:spLocks noGrp="1"/>
          </p:cNvSpPr>
          <p:nvPr>
            <p:ph type="sldNum" sz="quarter" idx="12"/>
          </p:nvPr>
        </p:nvSpPr>
        <p:spPr/>
        <p:txBody>
          <a:bodyPr/>
          <a:lstStyle>
            <a:lvl1pPr>
              <a:defRPr>
                <a:cs typeface="+mn-cs"/>
              </a:defRPr>
            </a:lvl1pPr>
          </a:lstStyle>
          <a:p>
            <a:pPr>
              <a:defRPr/>
            </a:pPr>
            <a:fld id="{C14EC187-18DD-49D4-9342-91F60C1D4ED8}" type="slidenum">
              <a:rPr lang="it-IT" altLang="it-IT"/>
              <a:pPr>
                <a:defRPr/>
              </a:pPr>
              <a:t>‹N›</a:t>
            </a:fld>
            <a:endParaRPr lang="it-IT" altLang="it-IT"/>
          </a:p>
        </p:txBody>
      </p:sp>
    </p:spTree>
    <p:extLst>
      <p:ext uri="{BB962C8B-B14F-4D97-AF65-F5344CB8AC3E}">
        <p14:creationId xmlns:p14="http://schemas.microsoft.com/office/powerpoint/2010/main" val="25754390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cs typeface="+mn-cs"/>
              </a:defRPr>
            </a:lvl1pPr>
          </a:lstStyle>
          <a:p>
            <a:pPr>
              <a:defRPr/>
            </a:pPr>
            <a:endParaRPr lang="it-IT" altLang="it-IT"/>
          </a:p>
        </p:txBody>
      </p:sp>
      <p:sp>
        <p:nvSpPr>
          <p:cNvPr id="6" name="Segnaposto piè di pagina 5"/>
          <p:cNvSpPr>
            <a:spLocks noGrp="1"/>
          </p:cNvSpPr>
          <p:nvPr>
            <p:ph type="ftr" sz="quarter" idx="11"/>
          </p:nvPr>
        </p:nvSpPr>
        <p:spPr/>
        <p:txBody>
          <a:bodyPr/>
          <a:lstStyle>
            <a:lvl1pPr algn="l">
              <a:defRPr>
                <a:cs typeface="+mn-cs"/>
              </a:defRPr>
            </a:lvl1pPr>
          </a:lstStyle>
          <a:p>
            <a:pPr>
              <a:defRPr/>
            </a:pPr>
            <a:endParaRPr lang="it-IT" altLang="it-IT"/>
          </a:p>
        </p:txBody>
      </p:sp>
      <p:sp>
        <p:nvSpPr>
          <p:cNvPr id="7" name="Segnaposto numero diapositiva 6"/>
          <p:cNvSpPr>
            <a:spLocks noGrp="1"/>
          </p:cNvSpPr>
          <p:nvPr>
            <p:ph type="sldNum" sz="quarter" idx="12"/>
          </p:nvPr>
        </p:nvSpPr>
        <p:spPr/>
        <p:txBody>
          <a:bodyPr/>
          <a:lstStyle>
            <a:lvl1pPr>
              <a:defRPr>
                <a:cs typeface="+mn-cs"/>
              </a:defRPr>
            </a:lvl1pPr>
          </a:lstStyle>
          <a:p>
            <a:pPr>
              <a:defRPr/>
            </a:pPr>
            <a:fld id="{A01EAAF3-BA5E-4E9B-B93C-0616FFDCEDD7}" type="slidenum">
              <a:rPr lang="it-IT" altLang="it-IT"/>
              <a:pPr>
                <a:defRPr/>
              </a:pPr>
              <a:t>‹N›</a:t>
            </a:fld>
            <a:endParaRPr lang="it-IT" altLang="it-IT"/>
          </a:p>
        </p:txBody>
      </p:sp>
    </p:spTree>
    <p:extLst>
      <p:ext uri="{BB962C8B-B14F-4D97-AF65-F5344CB8AC3E}">
        <p14:creationId xmlns:p14="http://schemas.microsoft.com/office/powerpoint/2010/main" val="2136938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16C86E-BD55-4276-B9EB-7CD4C22F31E4}"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8666065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cs typeface="+mn-cs"/>
              </a:defRPr>
            </a:lvl1pPr>
          </a:lstStyle>
          <a:p>
            <a:pPr>
              <a:defRPr/>
            </a:pPr>
            <a:endParaRPr lang="it-IT" altLang="it-IT"/>
          </a:p>
        </p:txBody>
      </p:sp>
      <p:sp>
        <p:nvSpPr>
          <p:cNvPr id="6" name="Segnaposto piè di pagina 5"/>
          <p:cNvSpPr>
            <a:spLocks noGrp="1"/>
          </p:cNvSpPr>
          <p:nvPr>
            <p:ph type="ftr" sz="quarter" idx="11"/>
          </p:nvPr>
        </p:nvSpPr>
        <p:spPr/>
        <p:txBody>
          <a:bodyPr/>
          <a:lstStyle>
            <a:lvl1pPr algn="l">
              <a:defRPr>
                <a:cs typeface="+mn-cs"/>
              </a:defRPr>
            </a:lvl1pPr>
          </a:lstStyle>
          <a:p>
            <a:pPr>
              <a:defRPr/>
            </a:pPr>
            <a:endParaRPr lang="it-IT" altLang="it-IT"/>
          </a:p>
        </p:txBody>
      </p:sp>
      <p:sp>
        <p:nvSpPr>
          <p:cNvPr id="7" name="Segnaposto numero diapositiva 6"/>
          <p:cNvSpPr>
            <a:spLocks noGrp="1"/>
          </p:cNvSpPr>
          <p:nvPr>
            <p:ph type="sldNum" sz="quarter" idx="12"/>
          </p:nvPr>
        </p:nvSpPr>
        <p:spPr/>
        <p:txBody>
          <a:bodyPr/>
          <a:lstStyle>
            <a:lvl1pPr>
              <a:defRPr>
                <a:cs typeface="+mn-cs"/>
              </a:defRPr>
            </a:lvl1pPr>
          </a:lstStyle>
          <a:p>
            <a:pPr>
              <a:defRPr/>
            </a:pPr>
            <a:fld id="{8760C6CC-AF92-44A6-BEBB-110218414584}" type="slidenum">
              <a:rPr lang="it-IT" altLang="it-IT"/>
              <a:pPr>
                <a:defRPr/>
              </a:pPr>
              <a:t>‹N›</a:t>
            </a:fld>
            <a:endParaRPr lang="it-IT" altLang="it-IT"/>
          </a:p>
        </p:txBody>
      </p:sp>
    </p:spTree>
    <p:extLst>
      <p:ext uri="{BB962C8B-B14F-4D97-AF65-F5344CB8AC3E}">
        <p14:creationId xmlns:p14="http://schemas.microsoft.com/office/powerpoint/2010/main" val="26323398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cs typeface="+mn-cs"/>
              </a:defRPr>
            </a:lvl1pPr>
          </a:lstStyle>
          <a:p>
            <a:pPr>
              <a:defRPr/>
            </a:pPr>
            <a:endParaRPr lang="it-IT" altLang="it-IT"/>
          </a:p>
        </p:txBody>
      </p:sp>
      <p:sp>
        <p:nvSpPr>
          <p:cNvPr id="5" name="Segnaposto piè di pagina 4"/>
          <p:cNvSpPr>
            <a:spLocks noGrp="1"/>
          </p:cNvSpPr>
          <p:nvPr>
            <p:ph type="ftr" sz="quarter" idx="11"/>
          </p:nvPr>
        </p:nvSpPr>
        <p:spPr/>
        <p:txBody>
          <a:bodyPr/>
          <a:lstStyle>
            <a:lvl1pPr algn="l">
              <a:defRPr>
                <a:cs typeface="+mn-cs"/>
              </a:defRPr>
            </a:lvl1pPr>
          </a:lstStyle>
          <a:p>
            <a:pPr>
              <a:defRPr/>
            </a:pPr>
            <a:endParaRPr lang="it-IT" altLang="it-IT"/>
          </a:p>
        </p:txBody>
      </p:sp>
      <p:sp>
        <p:nvSpPr>
          <p:cNvPr id="6" name="Segnaposto numero diapositiva 5"/>
          <p:cNvSpPr>
            <a:spLocks noGrp="1"/>
          </p:cNvSpPr>
          <p:nvPr>
            <p:ph type="sldNum" sz="quarter" idx="12"/>
          </p:nvPr>
        </p:nvSpPr>
        <p:spPr/>
        <p:txBody>
          <a:bodyPr/>
          <a:lstStyle>
            <a:lvl1pPr>
              <a:defRPr>
                <a:cs typeface="+mn-cs"/>
              </a:defRPr>
            </a:lvl1pPr>
          </a:lstStyle>
          <a:p>
            <a:pPr>
              <a:defRPr/>
            </a:pPr>
            <a:fld id="{DF042C8B-2848-4552-9AC9-DF0B200B2BA3}" type="slidenum">
              <a:rPr lang="it-IT" altLang="it-IT"/>
              <a:pPr>
                <a:defRPr/>
              </a:pPr>
              <a:t>‹N›</a:t>
            </a:fld>
            <a:endParaRPr lang="it-IT" altLang="it-IT"/>
          </a:p>
        </p:txBody>
      </p:sp>
    </p:spTree>
    <p:extLst>
      <p:ext uri="{BB962C8B-B14F-4D97-AF65-F5344CB8AC3E}">
        <p14:creationId xmlns:p14="http://schemas.microsoft.com/office/powerpoint/2010/main" val="20469866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cs typeface="+mn-cs"/>
              </a:defRPr>
            </a:lvl1pPr>
          </a:lstStyle>
          <a:p>
            <a:pPr>
              <a:defRPr/>
            </a:pPr>
            <a:endParaRPr lang="it-IT" altLang="it-IT"/>
          </a:p>
        </p:txBody>
      </p:sp>
      <p:sp>
        <p:nvSpPr>
          <p:cNvPr id="5" name="Segnaposto piè di pagina 4"/>
          <p:cNvSpPr>
            <a:spLocks noGrp="1"/>
          </p:cNvSpPr>
          <p:nvPr>
            <p:ph type="ftr" sz="quarter" idx="11"/>
          </p:nvPr>
        </p:nvSpPr>
        <p:spPr/>
        <p:txBody>
          <a:bodyPr/>
          <a:lstStyle>
            <a:lvl1pPr algn="l">
              <a:defRPr>
                <a:cs typeface="+mn-cs"/>
              </a:defRPr>
            </a:lvl1pPr>
          </a:lstStyle>
          <a:p>
            <a:pPr>
              <a:defRPr/>
            </a:pPr>
            <a:endParaRPr lang="it-IT" altLang="it-IT"/>
          </a:p>
        </p:txBody>
      </p:sp>
      <p:sp>
        <p:nvSpPr>
          <p:cNvPr id="6" name="Segnaposto numero diapositiva 5"/>
          <p:cNvSpPr>
            <a:spLocks noGrp="1"/>
          </p:cNvSpPr>
          <p:nvPr>
            <p:ph type="sldNum" sz="quarter" idx="12"/>
          </p:nvPr>
        </p:nvSpPr>
        <p:spPr/>
        <p:txBody>
          <a:bodyPr/>
          <a:lstStyle>
            <a:lvl1pPr>
              <a:defRPr>
                <a:cs typeface="+mn-cs"/>
              </a:defRPr>
            </a:lvl1pPr>
          </a:lstStyle>
          <a:p>
            <a:pPr>
              <a:defRPr/>
            </a:pPr>
            <a:fld id="{A00E02AB-C0EF-419F-A4D9-561070FC8FDE}" type="slidenum">
              <a:rPr lang="it-IT" altLang="it-IT"/>
              <a:pPr>
                <a:defRPr/>
              </a:pPr>
              <a:t>‹N›</a:t>
            </a:fld>
            <a:endParaRPr lang="it-IT" altLang="it-IT"/>
          </a:p>
        </p:txBody>
      </p:sp>
    </p:spTree>
    <p:extLst>
      <p:ext uri="{BB962C8B-B14F-4D97-AF65-F5344CB8AC3E}">
        <p14:creationId xmlns:p14="http://schemas.microsoft.com/office/powerpoint/2010/main" val="34161614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it-IT" altLang="it-IT"/>
          </a:p>
        </p:txBody>
      </p:sp>
      <p:sp>
        <p:nvSpPr>
          <p:cNvPr id="5" name="Rectangle 5"/>
          <p:cNvSpPr>
            <a:spLocks noGrp="1" noChangeArrowheads="1"/>
          </p:cNvSpPr>
          <p:nvPr>
            <p:ph type="ftr" sz="quarter" idx="11"/>
          </p:nvPr>
        </p:nvSpPr>
        <p:spPr/>
        <p:txBody>
          <a:bodyPr/>
          <a:lstStyle>
            <a:lvl1pPr algn="l">
              <a:defRPr>
                <a:latin typeface="Arial" charset="0"/>
              </a:defRPr>
            </a:lvl1pPr>
          </a:lstStyle>
          <a:p>
            <a:pPr>
              <a:defRPr/>
            </a:pPr>
            <a:endParaRPr lang="it-IT" altLang="it-IT"/>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AE98B58-C063-4140-8B32-773C88D81CFB}" type="slidenum">
              <a:rPr lang="it-IT" altLang="it-IT"/>
              <a:pPr>
                <a:defRPr/>
              </a:pPr>
              <a:t>‹N›</a:t>
            </a:fld>
            <a:endParaRPr lang="it-IT" altLang="it-IT"/>
          </a:p>
        </p:txBody>
      </p:sp>
    </p:spTree>
    <p:extLst>
      <p:ext uri="{BB962C8B-B14F-4D97-AF65-F5344CB8AC3E}">
        <p14:creationId xmlns:p14="http://schemas.microsoft.com/office/powerpoint/2010/main" val="16139351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it-IT" altLang="it-IT"/>
          </a:p>
        </p:txBody>
      </p:sp>
      <p:sp>
        <p:nvSpPr>
          <p:cNvPr id="5" name="Rectangle 5"/>
          <p:cNvSpPr>
            <a:spLocks noGrp="1" noChangeArrowheads="1"/>
          </p:cNvSpPr>
          <p:nvPr>
            <p:ph type="ftr" sz="quarter" idx="11"/>
          </p:nvPr>
        </p:nvSpPr>
        <p:spPr/>
        <p:txBody>
          <a:bodyPr/>
          <a:lstStyle>
            <a:lvl1pPr algn="l">
              <a:defRPr>
                <a:latin typeface="Arial" charset="0"/>
              </a:defRPr>
            </a:lvl1pPr>
          </a:lstStyle>
          <a:p>
            <a:pPr>
              <a:defRPr/>
            </a:pPr>
            <a:endParaRPr lang="it-IT" altLang="it-IT"/>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5F9BAEC-0916-4E04-8376-F3B89449DD7D}" type="slidenum">
              <a:rPr lang="it-IT" altLang="it-IT"/>
              <a:pPr>
                <a:defRPr/>
              </a:pPr>
              <a:t>‹N›</a:t>
            </a:fld>
            <a:endParaRPr lang="it-IT" altLang="it-IT"/>
          </a:p>
        </p:txBody>
      </p:sp>
    </p:spTree>
    <p:extLst>
      <p:ext uri="{BB962C8B-B14F-4D97-AF65-F5344CB8AC3E}">
        <p14:creationId xmlns:p14="http://schemas.microsoft.com/office/powerpoint/2010/main" val="31963831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it-IT" altLang="it-IT"/>
          </a:p>
        </p:txBody>
      </p:sp>
      <p:sp>
        <p:nvSpPr>
          <p:cNvPr id="5" name="Rectangle 5"/>
          <p:cNvSpPr>
            <a:spLocks noGrp="1" noChangeArrowheads="1"/>
          </p:cNvSpPr>
          <p:nvPr>
            <p:ph type="ftr" sz="quarter" idx="11"/>
          </p:nvPr>
        </p:nvSpPr>
        <p:spPr/>
        <p:txBody>
          <a:bodyPr/>
          <a:lstStyle>
            <a:lvl1pPr algn="l">
              <a:defRPr>
                <a:latin typeface="Arial" charset="0"/>
              </a:defRPr>
            </a:lvl1pPr>
          </a:lstStyle>
          <a:p>
            <a:pPr>
              <a:defRPr/>
            </a:pPr>
            <a:endParaRPr lang="it-IT" altLang="it-IT"/>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80BD8501-3BDA-4E3B-BF30-7409678AE823}" type="slidenum">
              <a:rPr lang="it-IT" altLang="it-IT"/>
              <a:pPr>
                <a:defRPr/>
              </a:pPr>
              <a:t>‹N›</a:t>
            </a:fld>
            <a:endParaRPr lang="it-IT" altLang="it-IT"/>
          </a:p>
        </p:txBody>
      </p:sp>
    </p:spTree>
    <p:extLst>
      <p:ext uri="{BB962C8B-B14F-4D97-AF65-F5344CB8AC3E}">
        <p14:creationId xmlns:p14="http://schemas.microsoft.com/office/powerpoint/2010/main" val="13549345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it-IT" altLang="it-IT"/>
          </a:p>
        </p:txBody>
      </p:sp>
      <p:sp>
        <p:nvSpPr>
          <p:cNvPr id="6" name="Rectangle 5"/>
          <p:cNvSpPr>
            <a:spLocks noGrp="1" noChangeArrowheads="1"/>
          </p:cNvSpPr>
          <p:nvPr>
            <p:ph type="ftr" sz="quarter" idx="11"/>
          </p:nvPr>
        </p:nvSpPr>
        <p:spPr/>
        <p:txBody>
          <a:bodyPr/>
          <a:lstStyle>
            <a:lvl1pPr algn="l">
              <a:defRPr>
                <a:latin typeface="Arial" charset="0"/>
              </a:defRPr>
            </a:lvl1pPr>
          </a:lstStyle>
          <a:p>
            <a:pPr>
              <a:defRPr/>
            </a:pPr>
            <a:endParaRPr lang="it-IT" altLang="it-IT"/>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55D0AF7D-DD14-481C-B871-C72177D44C58}" type="slidenum">
              <a:rPr lang="it-IT" altLang="it-IT"/>
              <a:pPr>
                <a:defRPr/>
              </a:pPr>
              <a:t>‹N›</a:t>
            </a:fld>
            <a:endParaRPr lang="it-IT" altLang="it-IT"/>
          </a:p>
        </p:txBody>
      </p:sp>
    </p:spTree>
    <p:extLst>
      <p:ext uri="{BB962C8B-B14F-4D97-AF65-F5344CB8AC3E}">
        <p14:creationId xmlns:p14="http://schemas.microsoft.com/office/powerpoint/2010/main" val="39575596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p:txBody>
          <a:bodyPr/>
          <a:lstStyle>
            <a:lvl1pPr>
              <a:defRPr>
                <a:latin typeface="Arial" charset="0"/>
              </a:defRPr>
            </a:lvl1pPr>
          </a:lstStyle>
          <a:p>
            <a:pPr>
              <a:defRPr/>
            </a:pPr>
            <a:endParaRPr lang="it-IT" altLang="it-IT"/>
          </a:p>
        </p:txBody>
      </p:sp>
      <p:sp>
        <p:nvSpPr>
          <p:cNvPr id="8" name="Rectangle 5"/>
          <p:cNvSpPr>
            <a:spLocks noGrp="1" noChangeArrowheads="1"/>
          </p:cNvSpPr>
          <p:nvPr>
            <p:ph type="ftr" sz="quarter" idx="11"/>
          </p:nvPr>
        </p:nvSpPr>
        <p:spPr/>
        <p:txBody>
          <a:bodyPr/>
          <a:lstStyle>
            <a:lvl1pPr algn="l">
              <a:defRPr>
                <a:latin typeface="Arial" charset="0"/>
              </a:defRPr>
            </a:lvl1pPr>
          </a:lstStyle>
          <a:p>
            <a:pPr>
              <a:defRPr/>
            </a:pPr>
            <a:endParaRPr lang="it-IT" altLang="it-IT"/>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6785A4EC-4773-4B2C-8E7F-736DA616ED44}" type="slidenum">
              <a:rPr lang="it-IT" altLang="it-IT"/>
              <a:pPr>
                <a:defRPr/>
              </a:pPr>
              <a:t>‹N›</a:t>
            </a:fld>
            <a:endParaRPr lang="it-IT" altLang="it-IT"/>
          </a:p>
        </p:txBody>
      </p:sp>
    </p:spTree>
    <p:extLst>
      <p:ext uri="{BB962C8B-B14F-4D97-AF65-F5344CB8AC3E}">
        <p14:creationId xmlns:p14="http://schemas.microsoft.com/office/powerpoint/2010/main" val="1771188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p:txBody>
          <a:bodyPr/>
          <a:lstStyle>
            <a:lvl1pPr>
              <a:defRPr>
                <a:latin typeface="Arial" charset="0"/>
              </a:defRPr>
            </a:lvl1pPr>
          </a:lstStyle>
          <a:p>
            <a:pPr>
              <a:defRPr/>
            </a:pPr>
            <a:endParaRPr lang="it-IT" altLang="it-IT"/>
          </a:p>
        </p:txBody>
      </p:sp>
      <p:sp>
        <p:nvSpPr>
          <p:cNvPr id="4" name="Rectangle 5"/>
          <p:cNvSpPr>
            <a:spLocks noGrp="1" noChangeArrowheads="1"/>
          </p:cNvSpPr>
          <p:nvPr>
            <p:ph type="ftr" sz="quarter" idx="11"/>
          </p:nvPr>
        </p:nvSpPr>
        <p:spPr/>
        <p:txBody>
          <a:bodyPr/>
          <a:lstStyle>
            <a:lvl1pPr algn="l">
              <a:defRPr>
                <a:latin typeface="Arial" charset="0"/>
              </a:defRPr>
            </a:lvl1pPr>
          </a:lstStyle>
          <a:p>
            <a:pPr>
              <a:defRPr/>
            </a:pPr>
            <a:endParaRPr lang="it-IT" altLang="it-IT"/>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0E3BA844-AE14-43AD-B1D7-F593A48943EC}" type="slidenum">
              <a:rPr lang="it-IT" altLang="it-IT"/>
              <a:pPr>
                <a:defRPr/>
              </a:pPr>
              <a:t>‹N›</a:t>
            </a:fld>
            <a:endParaRPr lang="it-IT" altLang="it-IT"/>
          </a:p>
        </p:txBody>
      </p:sp>
    </p:spTree>
    <p:extLst>
      <p:ext uri="{BB962C8B-B14F-4D97-AF65-F5344CB8AC3E}">
        <p14:creationId xmlns:p14="http://schemas.microsoft.com/office/powerpoint/2010/main" val="11850207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defRPr>
            </a:lvl1pPr>
          </a:lstStyle>
          <a:p>
            <a:pPr>
              <a:defRPr/>
            </a:pPr>
            <a:endParaRPr lang="it-IT" altLang="it-IT"/>
          </a:p>
        </p:txBody>
      </p:sp>
      <p:sp>
        <p:nvSpPr>
          <p:cNvPr id="3" name="Rectangle 5"/>
          <p:cNvSpPr>
            <a:spLocks noGrp="1" noChangeArrowheads="1"/>
          </p:cNvSpPr>
          <p:nvPr>
            <p:ph type="ftr" sz="quarter" idx="11"/>
          </p:nvPr>
        </p:nvSpPr>
        <p:spPr/>
        <p:txBody>
          <a:bodyPr/>
          <a:lstStyle>
            <a:lvl1pPr algn="l">
              <a:defRPr>
                <a:latin typeface="Arial" charset="0"/>
              </a:defRPr>
            </a:lvl1pPr>
          </a:lstStyle>
          <a:p>
            <a:pPr>
              <a:defRPr/>
            </a:pPr>
            <a:endParaRPr lang="it-IT" altLang="it-IT"/>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C3981CC4-EA29-43B9-A86F-B9EC7D40DEBE}" type="slidenum">
              <a:rPr lang="it-IT" altLang="it-IT"/>
              <a:pPr>
                <a:defRPr/>
              </a:pPr>
              <a:t>‹N›</a:t>
            </a:fld>
            <a:endParaRPr lang="it-IT" altLang="it-IT"/>
          </a:p>
        </p:txBody>
      </p:sp>
    </p:spTree>
    <p:extLst>
      <p:ext uri="{BB962C8B-B14F-4D97-AF65-F5344CB8AC3E}">
        <p14:creationId xmlns:p14="http://schemas.microsoft.com/office/powerpoint/2010/main" val="2053508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666152-56AB-42B8-AFF0-E66AA21567C5}"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7254578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it-IT" altLang="it-IT"/>
          </a:p>
        </p:txBody>
      </p:sp>
      <p:sp>
        <p:nvSpPr>
          <p:cNvPr id="6" name="Rectangle 5"/>
          <p:cNvSpPr>
            <a:spLocks noGrp="1" noChangeArrowheads="1"/>
          </p:cNvSpPr>
          <p:nvPr>
            <p:ph type="ftr" sz="quarter" idx="11"/>
          </p:nvPr>
        </p:nvSpPr>
        <p:spPr/>
        <p:txBody>
          <a:bodyPr/>
          <a:lstStyle>
            <a:lvl1pPr algn="l">
              <a:defRPr>
                <a:latin typeface="Arial" charset="0"/>
              </a:defRPr>
            </a:lvl1pPr>
          </a:lstStyle>
          <a:p>
            <a:pPr>
              <a:defRPr/>
            </a:pPr>
            <a:endParaRPr lang="it-IT" altLang="it-IT"/>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4568F0A3-0CEE-47D2-A1E1-AF65D6066F0B}" type="slidenum">
              <a:rPr lang="it-IT" altLang="it-IT"/>
              <a:pPr>
                <a:defRPr/>
              </a:pPr>
              <a:t>‹N›</a:t>
            </a:fld>
            <a:endParaRPr lang="it-IT" altLang="it-IT"/>
          </a:p>
        </p:txBody>
      </p:sp>
    </p:spTree>
    <p:extLst>
      <p:ext uri="{BB962C8B-B14F-4D97-AF65-F5344CB8AC3E}">
        <p14:creationId xmlns:p14="http://schemas.microsoft.com/office/powerpoint/2010/main" val="25792897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it-IT" altLang="it-IT"/>
          </a:p>
        </p:txBody>
      </p:sp>
      <p:sp>
        <p:nvSpPr>
          <p:cNvPr id="6" name="Rectangle 5"/>
          <p:cNvSpPr>
            <a:spLocks noGrp="1" noChangeArrowheads="1"/>
          </p:cNvSpPr>
          <p:nvPr>
            <p:ph type="ftr" sz="quarter" idx="11"/>
          </p:nvPr>
        </p:nvSpPr>
        <p:spPr/>
        <p:txBody>
          <a:bodyPr/>
          <a:lstStyle>
            <a:lvl1pPr algn="l">
              <a:defRPr>
                <a:latin typeface="Arial" charset="0"/>
              </a:defRPr>
            </a:lvl1pPr>
          </a:lstStyle>
          <a:p>
            <a:pPr>
              <a:defRPr/>
            </a:pPr>
            <a:endParaRPr lang="it-IT" altLang="it-IT"/>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43420EA2-88E8-4ECD-A0A0-C6AD1A4B7870}" type="slidenum">
              <a:rPr lang="it-IT" altLang="it-IT"/>
              <a:pPr>
                <a:defRPr/>
              </a:pPr>
              <a:t>‹N›</a:t>
            </a:fld>
            <a:endParaRPr lang="it-IT" altLang="it-IT"/>
          </a:p>
        </p:txBody>
      </p:sp>
    </p:spTree>
    <p:extLst>
      <p:ext uri="{BB962C8B-B14F-4D97-AF65-F5344CB8AC3E}">
        <p14:creationId xmlns:p14="http://schemas.microsoft.com/office/powerpoint/2010/main" val="42791058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it-IT" altLang="it-IT"/>
          </a:p>
        </p:txBody>
      </p:sp>
      <p:sp>
        <p:nvSpPr>
          <p:cNvPr id="5" name="Rectangle 5"/>
          <p:cNvSpPr>
            <a:spLocks noGrp="1" noChangeArrowheads="1"/>
          </p:cNvSpPr>
          <p:nvPr>
            <p:ph type="ftr" sz="quarter" idx="11"/>
          </p:nvPr>
        </p:nvSpPr>
        <p:spPr/>
        <p:txBody>
          <a:bodyPr/>
          <a:lstStyle>
            <a:lvl1pPr algn="l">
              <a:defRPr>
                <a:latin typeface="Arial" charset="0"/>
              </a:defRPr>
            </a:lvl1pPr>
          </a:lstStyle>
          <a:p>
            <a:pPr>
              <a:defRPr/>
            </a:pPr>
            <a:endParaRPr lang="it-IT" altLang="it-IT"/>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B6E01F7-887D-4932-B034-95AD03693E43}" type="slidenum">
              <a:rPr lang="it-IT" altLang="it-IT"/>
              <a:pPr>
                <a:defRPr/>
              </a:pPr>
              <a:t>‹N›</a:t>
            </a:fld>
            <a:endParaRPr lang="it-IT" altLang="it-IT"/>
          </a:p>
        </p:txBody>
      </p:sp>
    </p:spTree>
    <p:extLst>
      <p:ext uri="{BB962C8B-B14F-4D97-AF65-F5344CB8AC3E}">
        <p14:creationId xmlns:p14="http://schemas.microsoft.com/office/powerpoint/2010/main" val="16584360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it-IT" altLang="it-IT"/>
          </a:p>
        </p:txBody>
      </p:sp>
      <p:sp>
        <p:nvSpPr>
          <p:cNvPr id="5" name="Rectangle 5"/>
          <p:cNvSpPr>
            <a:spLocks noGrp="1" noChangeArrowheads="1"/>
          </p:cNvSpPr>
          <p:nvPr>
            <p:ph type="ftr" sz="quarter" idx="11"/>
          </p:nvPr>
        </p:nvSpPr>
        <p:spPr/>
        <p:txBody>
          <a:bodyPr/>
          <a:lstStyle>
            <a:lvl1pPr algn="l">
              <a:defRPr>
                <a:latin typeface="Arial" charset="0"/>
              </a:defRPr>
            </a:lvl1pPr>
          </a:lstStyle>
          <a:p>
            <a:pPr>
              <a:defRPr/>
            </a:pPr>
            <a:endParaRPr lang="it-IT" altLang="it-IT"/>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6A43C49-A613-4117-84D8-4B18C2155AB5}" type="slidenum">
              <a:rPr lang="it-IT" altLang="it-IT"/>
              <a:pPr>
                <a:defRPr/>
              </a:pPr>
              <a:t>‹N›</a:t>
            </a:fld>
            <a:endParaRPr lang="it-IT" altLang="it-IT"/>
          </a:p>
        </p:txBody>
      </p:sp>
    </p:spTree>
    <p:extLst>
      <p:ext uri="{BB962C8B-B14F-4D97-AF65-F5344CB8AC3E}">
        <p14:creationId xmlns:p14="http://schemas.microsoft.com/office/powerpoint/2010/main" val="2672727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3A0482-5D1B-4A0C-A227-0931D762AB4C}"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647763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18E6DEF-5273-4805-83BB-07F9FF1A59F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575909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ECB480C-EBB9-446A-AB99-CE574FD4CFB4}"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566100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A3D0EE-8413-44D3-B1CD-5977517D373A}"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129647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B66CB9-0127-4275-8BCB-52586C3E2456}"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439388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2EBA1FC-14E2-4A00-B4CA-1E49FA3C64D1}"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690868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it-IT" alt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it-IT" alt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6DE7956D-77CF-4652-9DFF-2E0FD1E54DA6}" type="slidenum">
              <a:rPr lang="it-IT" altLang="it-IT">
                <a:solidFill>
                  <a:srgbClr val="000000"/>
                </a:solidFill>
              </a:rPr>
              <a:pPr fontAlgn="base">
                <a:spcBef>
                  <a:spcPct val="0"/>
                </a:spcBef>
                <a:spcAft>
                  <a:spcPct val="0"/>
                </a:spcAft>
                <a:defRPr/>
              </a:pPr>
              <a:t>‹N›</a:t>
            </a:fld>
            <a:endParaRPr lang="it-IT" altLang="it-IT">
              <a:solidFill>
                <a:srgbClr val="000000"/>
              </a:solidFill>
            </a:endParaRPr>
          </a:p>
        </p:txBody>
      </p:sp>
    </p:spTree>
    <p:extLst>
      <p:ext uri="{BB962C8B-B14F-4D97-AF65-F5344CB8AC3E}">
        <p14:creationId xmlns:p14="http://schemas.microsoft.com/office/powerpoint/2010/main" val="37326033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pitchFamily="34" charset="0"/>
                <a:cs typeface="Arial" pitchFamily="34" charset="0"/>
              </a:defRPr>
            </a:lvl1pPr>
          </a:lstStyle>
          <a:p>
            <a:pPr fontAlgn="base">
              <a:spcBef>
                <a:spcPct val="0"/>
              </a:spcBef>
              <a:spcAft>
                <a:spcPct val="0"/>
              </a:spcAft>
              <a:defRPr/>
            </a:pPr>
            <a:endParaRPr lang="it-IT" alt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Arial" pitchFamily="34" charset="0"/>
              </a:defRPr>
            </a:lvl1pPr>
          </a:lstStyle>
          <a:p>
            <a:pPr fontAlgn="base">
              <a:spcBef>
                <a:spcPct val="0"/>
              </a:spcBef>
              <a:spcAft>
                <a:spcPct val="0"/>
              </a:spcAft>
              <a:defRPr/>
            </a:pPr>
            <a:endParaRPr lang="it-IT" alt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Arial" pitchFamily="34" charset="0"/>
              </a:defRPr>
            </a:lvl1pPr>
          </a:lstStyle>
          <a:p>
            <a:pPr fontAlgn="base">
              <a:spcBef>
                <a:spcPct val="0"/>
              </a:spcBef>
              <a:spcAft>
                <a:spcPct val="0"/>
              </a:spcAft>
              <a:defRPr/>
            </a:pPr>
            <a:fld id="{E6075E3B-4E5E-437A-B602-D3AC714FC4A7}" type="slidenum">
              <a:rPr lang="it-IT" altLang="it-IT"/>
              <a:pPr fontAlgn="base">
                <a:spcBef>
                  <a:spcPct val="0"/>
                </a:spcBef>
                <a:spcAft>
                  <a:spcPct val="0"/>
                </a:spcAft>
                <a:defRPr/>
              </a:pPr>
              <a:t>‹N›</a:t>
            </a:fld>
            <a:endParaRPr lang="it-IT" altLang="it-IT"/>
          </a:p>
        </p:txBody>
      </p:sp>
    </p:spTree>
    <p:extLst>
      <p:ext uri="{BB962C8B-B14F-4D97-AF65-F5344CB8AC3E}">
        <p14:creationId xmlns:p14="http://schemas.microsoft.com/office/powerpoint/2010/main" val="31801752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pitchFamily="34" charset="0"/>
              </a:defRPr>
            </a:lvl1pPr>
          </a:lstStyle>
          <a:p>
            <a:pPr fontAlgn="base">
              <a:spcBef>
                <a:spcPct val="0"/>
              </a:spcBef>
              <a:spcAft>
                <a:spcPct val="0"/>
              </a:spcAft>
              <a:defRPr/>
            </a:pPr>
            <a:endParaRPr lang="it-IT" alt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defRPr>
            </a:lvl1pPr>
          </a:lstStyle>
          <a:p>
            <a:pPr fontAlgn="base">
              <a:spcBef>
                <a:spcPct val="0"/>
              </a:spcBef>
              <a:spcAft>
                <a:spcPct val="0"/>
              </a:spcAft>
              <a:defRPr/>
            </a:pPr>
            <a:endParaRPr lang="it-IT" alt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fontAlgn="base">
              <a:spcBef>
                <a:spcPct val="0"/>
              </a:spcBef>
              <a:spcAft>
                <a:spcPct val="0"/>
              </a:spcAft>
              <a:defRPr/>
            </a:pPr>
            <a:fld id="{5602EBD5-939B-43EB-8295-F90CACCE4FB5}" type="slidenum">
              <a:rPr lang="it-IT" altLang="it-IT"/>
              <a:pPr fontAlgn="base">
                <a:spcBef>
                  <a:spcPct val="0"/>
                </a:spcBef>
                <a:spcAft>
                  <a:spcPct val="0"/>
                </a:spcAft>
                <a:defRPr/>
              </a:pPr>
              <a:t>‹N›</a:t>
            </a:fld>
            <a:endParaRPr lang="it-IT" altLang="it-IT"/>
          </a:p>
        </p:txBody>
      </p:sp>
    </p:spTree>
    <p:extLst>
      <p:ext uri="{BB962C8B-B14F-4D97-AF65-F5344CB8AC3E}">
        <p14:creationId xmlns:p14="http://schemas.microsoft.com/office/powerpoint/2010/main" val="34513166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png"/><Relationship Id="rId4" Type="http://schemas.openxmlformats.org/officeDocument/2006/relationships/image" Target="../media/image4.w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3.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4"/>
          <p:cNvSpPr txBox="1">
            <a:spLocks noChangeArrowheads="1"/>
          </p:cNvSpPr>
          <p:nvPr/>
        </p:nvSpPr>
        <p:spPr bwMode="auto">
          <a:xfrm>
            <a:off x="0" y="476250"/>
            <a:ext cx="9144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a:solidFill>
                  <a:srgbClr val="000000"/>
                </a:solidFill>
              </a:rPr>
              <a:t>Interazioni geni ambiente nel Bucharest Early Intervention Project</a:t>
            </a:r>
          </a:p>
        </p:txBody>
      </p:sp>
      <p:pic>
        <p:nvPicPr>
          <p:cNvPr id="46083" name="Picture 3" descr="Book_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2420938"/>
            <a:ext cx="24765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4" descr="Nelson_Charl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363" y="2060575"/>
            <a:ext cx="2973387"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 Box 5"/>
          <p:cNvSpPr txBox="1">
            <a:spLocks noChangeArrowheads="1"/>
          </p:cNvSpPr>
          <p:nvPr/>
        </p:nvSpPr>
        <p:spPr bwMode="auto">
          <a:xfrm>
            <a:off x="4840288" y="5751513"/>
            <a:ext cx="26082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2400">
                <a:solidFill>
                  <a:srgbClr val="000000"/>
                </a:solidFill>
                <a:cs typeface="Arial" charset="0"/>
              </a:rPr>
              <a:t>Charles Nelson III</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24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12700" y="-11209"/>
            <a:ext cx="9144000" cy="6863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b="1" dirty="0">
                <a:solidFill>
                  <a:srgbClr val="000000"/>
                </a:solidFill>
                <a:cs typeface="Arial" charset="0"/>
              </a:rPr>
              <a:t>Interazioni G x E nella lunghezza dei </a:t>
            </a:r>
            <a:r>
              <a:rPr lang="it-IT" altLang="it-IT" b="1" dirty="0" err="1">
                <a:solidFill>
                  <a:srgbClr val="000000"/>
                </a:solidFill>
                <a:cs typeface="Arial" charset="0"/>
              </a:rPr>
              <a:t>telomeri</a:t>
            </a:r>
            <a:r>
              <a:rPr lang="it-IT" altLang="it-IT" b="1" dirty="0">
                <a:solidFill>
                  <a:srgbClr val="000000"/>
                </a:solidFill>
                <a:cs typeface="Arial" charset="0"/>
              </a:rPr>
              <a:t>: effetti di esperienze precoci avverse sulla integrità del DNA tramite i </a:t>
            </a:r>
            <a:r>
              <a:rPr lang="it-IT" altLang="it-IT" b="1" dirty="0" err="1">
                <a:solidFill>
                  <a:srgbClr val="000000"/>
                </a:solidFill>
                <a:cs typeface="Arial" charset="0"/>
              </a:rPr>
              <a:t>telomeri</a:t>
            </a:r>
            <a:endParaRPr lang="it-IT" altLang="it-IT" b="1" dirty="0">
              <a:solidFill>
                <a:srgbClr val="000000"/>
              </a:solidFill>
              <a:cs typeface="Arial" charset="0"/>
            </a:endParaRPr>
          </a:p>
          <a:p>
            <a:pPr algn="ctr" eaLnBrk="1" fontAlgn="base" hangingPunct="1">
              <a:spcBef>
                <a:spcPct val="0"/>
              </a:spcBef>
              <a:spcAft>
                <a:spcPct val="0"/>
              </a:spcAft>
              <a:buFontTx/>
              <a:buNone/>
            </a:pPr>
            <a:endParaRPr lang="it-IT" altLang="it-IT" sz="2400" dirty="0">
              <a:solidFill>
                <a:srgbClr val="000000"/>
              </a:solidFill>
              <a:cs typeface="Arial" charset="0"/>
            </a:endParaRPr>
          </a:p>
          <a:p>
            <a:pPr algn="ctr" eaLnBrk="1" fontAlgn="base" hangingPunct="1">
              <a:spcBef>
                <a:spcPct val="0"/>
              </a:spcBef>
              <a:spcAft>
                <a:spcPct val="0"/>
              </a:spcAft>
              <a:buFontTx/>
              <a:buNone/>
            </a:pPr>
            <a:r>
              <a:rPr lang="it-IT" altLang="it-IT" sz="2400" dirty="0">
                <a:solidFill>
                  <a:srgbClr val="000000"/>
                </a:solidFill>
                <a:cs typeface="Arial" charset="0"/>
              </a:rPr>
              <a:t>I </a:t>
            </a:r>
            <a:r>
              <a:rPr lang="it-IT" altLang="it-IT" sz="2400" dirty="0" err="1">
                <a:solidFill>
                  <a:srgbClr val="000000"/>
                </a:solidFill>
                <a:cs typeface="Arial" charset="0"/>
              </a:rPr>
              <a:t>telomeri</a:t>
            </a:r>
            <a:r>
              <a:rPr lang="it-IT" altLang="it-IT" sz="2400" dirty="0">
                <a:solidFill>
                  <a:srgbClr val="000000"/>
                </a:solidFill>
                <a:cs typeface="Arial" charset="0"/>
              </a:rPr>
              <a:t> impediscono la degradazione progressiva dei cromosomi con rischio di perdita di informazione genetica. </a:t>
            </a:r>
          </a:p>
          <a:p>
            <a:pPr algn="ctr" eaLnBrk="1" fontAlgn="base" hangingPunct="1">
              <a:spcBef>
                <a:spcPct val="0"/>
              </a:spcBef>
              <a:spcAft>
                <a:spcPct val="0"/>
              </a:spcAft>
              <a:buFontTx/>
              <a:buNone/>
            </a:pPr>
            <a:endParaRPr lang="it-IT" altLang="it-IT" sz="2400" dirty="0">
              <a:solidFill>
                <a:srgbClr val="000000"/>
              </a:solidFill>
              <a:cs typeface="Arial" charset="0"/>
            </a:endParaRPr>
          </a:p>
          <a:p>
            <a:pPr algn="ctr" eaLnBrk="1" fontAlgn="base" hangingPunct="1">
              <a:spcBef>
                <a:spcPct val="0"/>
              </a:spcBef>
              <a:spcAft>
                <a:spcPct val="0"/>
              </a:spcAft>
              <a:buFontTx/>
              <a:buNone/>
            </a:pPr>
            <a:r>
              <a:rPr lang="it-IT" altLang="it-IT" sz="2800" b="1" dirty="0">
                <a:solidFill>
                  <a:srgbClr val="000000"/>
                </a:solidFill>
                <a:cs typeface="Arial" charset="0"/>
              </a:rPr>
              <a:t>Social </a:t>
            </a:r>
            <a:r>
              <a:rPr lang="it-IT" altLang="it-IT" sz="2800" b="1" dirty="0" err="1">
                <a:solidFill>
                  <a:srgbClr val="000000"/>
                </a:solidFill>
                <a:cs typeface="Arial" charset="0"/>
              </a:rPr>
              <a:t>disadvantage</a:t>
            </a:r>
            <a:r>
              <a:rPr lang="it-IT" altLang="it-IT" sz="2800" b="1" dirty="0">
                <a:solidFill>
                  <a:srgbClr val="000000"/>
                </a:solidFill>
                <a:cs typeface="Arial" charset="0"/>
              </a:rPr>
              <a:t>, </a:t>
            </a:r>
            <a:r>
              <a:rPr lang="it-IT" altLang="it-IT" sz="2800" b="1" dirty="0" err="1">
                <a:solidFill>
                  <a:srgbClr val="000000"/>
                </a:solidFill>
                <a:cs typeface="Arial" charset="0"/>
              </a:rPr>
              <a:t>genetic</a:t>
            </a:r>
            <a:r>
              <a:rPr lang="it-IT" altLang="it-IT" sz="2800" b="1" dirty="0">
                <a:solidFill>
                  <a:srgbClr val="000000"/>
                </a:solidFill>
                <a:cs typeface="Arial" charset="0"/>
              </a:rPr>
              <a:t> </a:t>
            </a:r>
            <a:r>
              <a:rPr lang="it-IT" altLang="it-IT" sz="2800" b="1" dirty="0" err="1">
                <a:solidFill>
                  <a:srgbClr val="000000"/>
                </a:solidFill>
                <a:cs typeface="Arial" charset="0"/>
              </a:rPr>
              <a:t>sensitivity</a:t>
            </a:r>
            <a:r>
              <a:rPr lang="it-IT" altLang="it-IT" sz="2800" b="1" dirty="0">
                <a:solidFill>
                  <a:srgbClr val="000000"/>
                </a:solidFill>
                <a:cs typeface="Arial" charset="0"/>
              </a:rPr>
              <a:t>, and </a:t>
            </a:r>
            <a:r>
              <a:rPr lang="it-IT" altLang="it-IT" sz="2800" b="1" dirty="0" err="1">
                <a:solidFill>
                  <a:srgbClr val="000000"/>
                </a:solidFill>
                <a:cs typeface="Arial" charset="0"/>
              </a:rPr>
              <a:t>children's</a:t>
            </a:r>
            <a:r>
              <a:rPr lang="it-IT" altLang="it-IT" sz="2800" b="1" dirty="0">
                <a:solidFill>
                  <a:srgbClr val="000000"/>
                </a:solidFill>
                <a:cs typeface="Arial" charset="0"/>
              </a:rPr>
              <a:t> </a:t>
            </a:r>
            <a:r>
              <a:rPr lang="it-IT" altLang="it-IT" sz="2800" b="1" dirty="0" err="1">
                <a:solidFill>
                  <a:srgbClr val="000000"/>
                </a:solidFill>
                <a:cs typeface="Arial" charset="0"/>
              </a:rPr>
              <a:t>telomere</a:t>
            </a:r>
            <a:r>
              <a:rPr lang="it-IT" altLang="it-IT" sz="2800" b="1" dirty="0">
                <a:solidFill>
                  <a:srgbClr val="000000"/>
                </a:solidFill>
                <a:cs typeface="Arial" charset="0"/>
              </a:rPr>
              <a:t> </a:t>
            </a:r>
            <a:r>
              <a:rPr lang="it-IT" altLang="it-IT" sz="2800" b="1" dirty="0" err="1">
                <a:solidFill>
                  <a:srgbClr val="000000"/>
                </a:solidFill>
                <a:cs typeface="Arial" charset="0"/>
              </a:rPr>
              <a:t>length</a:t>
            </a:r>
            <a:r>
              <a:rPr lang="it-IT" altLang="it-IT" sz="2800" b="1" dirty="0">
                <a:solidFill>
                  <a:srgbClr val="000000"/>
                </a:solidFill>
                <a:cs typeface="Arial" charset="0"/>
              </a:rPr>
              <a:t>.</a:t>
            </a:r>
          </a:p>
          <a:p>
            <a:pPr algn="ctr" eaLnBrk="1" fontAlgn="base" hangingPunct="1">
              <a:spcBef>
                <a:spcPct val="0"/>
              </a:spcBef>
              <a:spcAft>
                <a:spcPct val="0"/>
              </a:spcAft>
              <a:buFontTx/>
              <a:buNone/>
            </a:pPr>
            <a:r>
              <a:rPr lang="it-IT" altLang="it-IT" sz="2400" dirty="0">
                <a:solidFill>
                  <a:srgbClr val="000000"/>
                </a:solidFill>
                <a:cs typeface="Arial" charset="0"/>
              </a:rPr>
              <a:t>Mitchell C, </a:t>
            </a:r>
            <a:r>
              <a:rPr lang="it-IT" altLang="it-IT" sz="2400" dirty="0" err="1">
                <a:solidFill>
                  <a:srgbClr val="000000"/>
                </a:solidFill>
                <a:cs typeface="Arial" charset="0"/>
              </a:rPr>
              <a:t>Hobcraft</a:t>
            </a:r>
            <a:r>
              <a:rPr lang="it-IT" altLang="it-IT" sz="2400" dirty="0">
                <a:solidFill>
                  <a:srgbClr val="000000"/>
                </a:solidFill>
                <a:cs typeface="Arial" charset="0"/>
              </a:rPr>
              <a:t> J, </a:t>
            </a:r>
            <a:r>
              <a:rPr lang="it-IT" altLang="it-IT" sz="2400" dirty="0" err="1">
                <a:solidFill>
                  <a:srgbClr val="000000"/>
                </a:solidFill>
                <a:cs typeface="Arial" charset="0"/>
              </a:rPr>
              <a:t>McLanahan</a:t>
            </a:r>
            <a:r>
              <a:rPr lang="it-IT" altLang="it-IT" sz="2400" dirty="0">
                <a:solidFill>
                  <a:srgbClr val="000000"/>
                </a:solidFill>
                <a:cs typeface="Arial" charset="0"/>
              </a:rPr>
              <a:t> SS, </a:t>
            </a:r>
            <a:r>
              <a:rPr lang="it-IT" altLang="it-IT" sz="2400" dirty="0" err="1">
                <a:solidFill>
                  <a:srgbClr val="000000"/>
                </a:solidFill>
                <a:cs typeface="Arial" charset="0"/>
              </a:rPr>
              <a:t>Siegel</a:t>
            </a:r>
            <a:r>
              <a:rPr lang="it-IT" altLang="it-IT" sz="2400" dirty="0">
                <a:solidFill>
                  <a:srgbClr val="000000"/>
                </a:solidFill>
                <a:cs typeface="Arial" charset="0"/>
              </a:rPr>
              <a:t> SR, </a:t>
            </a:r>
            <a:r>
              <a:rPr lang="it-IT" altLang="it-IT" sz="2400" dirty="0" err="1">
                <a:solidFill>
                  <a:srgbClr val="000000"/>
                </a:solidFill>
                <a:cs typeface="Arial" charset="0"/>
              </a:rPr>
              <a:t>Berg</a:t>
            </a:r>
            <a:r>
              <a:rPr lang="it-IT" altLang="it-IT" sz="2400" dirty="0">
                <a:solidFill>
                  <a:srgbClr val="000000"/>
                </a:solidFill>
                <a:cs typeface="Arial" charset="0"/>
              </a:rPr>
              <a:t> A, Brooks-</a:t>
            </a:r>
            <a:r>
              <a:rPr lang="it-IT" altLang="it-IT" sz="2400" dirty="0" err="1">
                <a:solidFill>
                  <a:srgbClr val="000000"/>
                </a:solidFill>
                <a:cs typeface="Arial" charset="0"/>
              </a:rPr>
              <a:t>Gunn</a:t>
            </a:r>
            <a:r>
              <a:rPr lang="it-IT" altLang="it-IT" sz="2400" dirty="0">
                <a:solidFill>
                  <a:srgbClr val="000000"/>
                </a:solidFill>
                <a:cs typeface="Arial" charset="0"/>
              </a:rPr>
              <a:t> J, </a:t>
            </a:r>
            <a:r>
              <a:rPr lang="it-IT" altLang="it-IT" sz="2400" dirty="0" err="1">
                <a:solidFill>
                  <a:srgbClr val="000000"/>
                </a:solidFill>
                <a:cs typeface="Arial" charset="0"/>
              </a:rPr>
              <a:t>Garfinkel</a:t>
            </a:r>
            <a:r>
              <a:rPr lang="it-IT" altLang="it-IT" sz="2400" dirty="0">
                <a:solidFill>
                  <a:srgbClr val="000000"/>
                </a:solidFill>
                <a:cs typeface="Arial" charset="0"/>
              </a:rPr>
              <a:t> I, </a:t>
            </a:r>
            <a:r>
              <a:rPr lang="it-IT" altLang="it-IT" sz="2400" dirty="0" err="1">
                <a:solidFill>
                  <a:srgbClr val="000000"/>
                </a:solidFill>
                <a:cs typeface="Arial" charset="0"/>
              </a:rPr>
              <a:t>Notterman</a:t>
            </a:r>
            <a:r>
              <a:rPr lang="it-IT" altLang="it-IT" sz="2400" dirty="0">
                <a:solidFill>
                  <a:srgbClr val="000000"/>
                </a:solidFill>
                <a:cs typeface="Arial" charset="0"/>
              </a:rPr>
              <a:t> D. </a:t>
            </a:r>
            <a:r>
              <a:rPr lang="it-IT" altLang="it-IT" sz="2400" dirty="0" err="1">
                <a:solidFill>
                  <a:srgbClr val="000000"/>
                </a:solidFill>
                <a:cs typeface="Arial" charset="0"/>
              </a:rPr>
              <a:t>Proc</a:t>
            </a:r>
            <a:r>
              <a:rPr lang="it-IT" altLang="it-IT" sz="2400" dirty="0">
                <a:solidFill>
                  <a:srgbClr val="000000"/>
                </a:solidFill>
                <a:cs typeface="Arial" charset="0"/>
              </a:rPr>
              <a:t> </a:t>
            </a:r>
            <a:r>
              <a:rPr lang="it-IT" altLang="it-IT" sz="2400" dirty="0" err="1">
                <a:solidFill>
                  <a:srgbClr val="000000"/>
                </a:solidFill>
                <a:cs typeface="Arial" charset="0"/>
              </a:rPr>
              <a:t>Natl</a:t>
            </a:r>
            <a:r>
              <a:rPr lang="it-IT" altLang="it-IT" sz="2400" dirty="0">
                <a:solidFill>
                  <a:srgbClr val="000000"/>
                </a:solidFill>
                <a:cs typeface="Arial" charset="0"/>
              </a:rPr>
              <a:t> </a:t>
            </a:r>
            <a:r>
              <a:rPr lang="it-IT" altLang="it-IT" sz="2400" dirty="0" err="1">
                <a:solidFill>
                  <a:srgbClr val="000000"/>
                </a:solidFill>
                <a:cs typeface="Arial" charset="0"/>
              </a:rPr>
              <a:t>Acad</a:t>
            </a:r>
            <a:r>
              <a:rPr lang="it-IT" altLang="it-IT" sz="2400" dirty="0">
                <a:solidFill>
                  <a:srgbClr val="000000"/>
                </a:solidFill>
                <a:cs typeface="Arial" charset="0"/>
              </a:rPr>
              <a:t> Sci U S A. 2014 </a:t>
            </a:r>
            <a:r>
              <a:rPr lang="it-IT" altLang="it-IT" sz="2400" dirty="0" err="1">
                <a:solidFill>
                  <a:srgbClr val="000000"/>
                </a:solidFill>
                <a:cs typeface="Arial" charset="0"/>
              </a:rPr>
              <a:t>Apr</a:t>
            </a:r>
            <a:r>
              <a:rPr lang="it-IT" altLang="it-IT" sz="2400" dirty="0">
                <a:solidFill>
                  <a:srgbClr val="000000"/>
                </a:solidFill>
                <a:cs typeface="Arial" charset="0"/>
              </a:rPr>
              <a:t> 22;111(16):5944-9. </a:t>
            </a:r>
            <a:endParaRPr lang="it-IT" altLang="it-IT" sz="2400" b="1" dirty="0">
              <a:solidFill>
                <a:srgbClr val="000000"/>
              </a:solidFill>
              <a:cs typeface="Arial" charset="0"/>
            </a:endParaRPr>
          </a:p>
          <a:p>
            <a:pPr algn="ctr" eaLnBrk="1" fontAlgn="base" hangingPunct="1">
              <a:spcBef>
                <a:spcPct val="0"/>
              </a:spcBef>
              <a:spcAft>
                <a:spcPct val="0"/>
              </a:spcAft>
              <a:buFontTx/>
              <a:buNone/>
            </a:pPr>
            <a:endParaRPr lang="it-IT" altLang="it-IT" sz="2400" b="1" dirty="0">
              <a:solidFill>
                <a:srgbClr val="000000"/>
              </a:solidFill>
              <a:cs typeface="Arial" charset="0"/>
            </a:endParaRPr>
          </a:p>
          <a:p>
            <a:pPr algn="ctr" eaLnBrk="1" fontAlgn="base" hangingPunct="1">
              <a:spcBef>
                <a:spcPct val="0"/>
              </a:spcBef>
              <a:spcAft>
                <a:spcPct val="0"/>
              </a:spcAft>
              <a:buFontTx/>
              <a:buNone/>
            </a:pPr>
            <a:endParaRPr lang="it-IT" altLang="it-IT" sz="2400" b="1" dirty="0">
              <a:solidFill>
                <a:srgbClr val="000000"/>
              </a:solidFill>
              <a:cs typeface="Arial" charset="0"/>
            </a:endParaRPr>
          </a:p>
          <a:p>
            <a:pPr algn="ctr" eaLnBrk="1" fontAlgn="base" hangingPunct="1">
              <a:spcBef>
                <a:spcPct val="0"/>
              </a:spcBef>
              <a:spcAft>
                <a:spcPct val="0"/>
              </a:spcAft>
              <a:buFontTx/>
              <a:buNone/>
            </a:pPr>
            <a:r>
              <a:rPr lang="it-IT" altLang="it-IT" sz="2400" dirty="0" err="1">
                <a:solidFill>
                  <a:srgbClr val="000000"/>
                </a:solidFill>
                <a:cs typeface="Arial" charset="0"/>
              </a:rPr>
              <a:t>Disadvantaged</a:t>
            </a:r>
            <a:r>
              <a:rPr lang="it-IT" altLang="it-IT" sz="2400" dirty="0">
                <a:solidFill>
                  <a:srgbClr val="000000"/>
                </a:solidFill>
                <a:cs typeface="Arial" charset="0"/>
              </a:rPr>
              <a:t> social </a:t>
            </a:r>
            <a:r>
              <a:rPr lang="it-IT" altLang="it-IT" sz="2400" dirty="0" err="1">
                <a:solidFill>
                  <a:srgbClr val="000000"/>
                </a:solidFill>
                <a:cs typeface="Arial" charset="0"/>
              </a:rPr>
              <a:t>environments</a:t>
            </a:r>
            <a:r>
              <a:rPr lang="it-IT" altLang="it-IT" sz="2400" dirty="0">
                <a:solidFill>
                  <a:srgbClr val="000000"/>
                </a:solidFill>
                <a:cs typeface="Arial" charset="0"/>
              </a:rPr>
              <a:t> are </a:t>
            </a:r>
            <a:r>
              <a:rPr lang="it-IT" altLang="it-IT" sz="2400" dirty="0" err="1">
                <a:solidFill>
                  <a:srgbClr val="000000"/>
                </a:solidFill>
                <a:cs typeface="Arial" charset="0"/>
              </a:rPr>
              <a:t>associated</a:t>
            </a:r>
            <a:r>
              <a:rPr lang="it-IT" altLang="it-IT" sz="2400" dirty="0">
                <a:solidFill>
                  <a:srgbClr val="000000"/>
                </a:solidFill>
                <a:cs typeface="Arial" charset="0"/>
              </a:rPr>
              <a:t> with </a:t>
            </a:r>
            <a:r>
              <a:rPr lang="it-IT" altLang="it-IT" sz="2400" dirty="0" err="1">
                <a:solidFill>
                  <a:srgbClr val="000000"/>
                </a:solidFill>
                <a:cs typeface="Arial" charset="0"/>
              </a:rPr>
              <a:t>adverse</a:t>
            </a:r>
            <a:r>
              <a:rPr lang="it-IT" altLang="it-IT" sz="2400" dirty="0">
                <a:solidFill>
                  <a:srgbClr val="000000"/>
                </a:solidFill>
                <a:cs typeface="Arial" charset="0"/>
              </a:rPr>
              <a:t> </a:t>
            </a:r>
            <a:r>
              <a:rPr lang="it-IT" altLang="it-IT" sz="2400" dirty="0" err="1">
                <a:solidFill>
                  <a:srgbClr val="000000"/>
                </a:solidFill>
                <a:cs typeface="Arial" charset="0"/>
              </a:rPr>
              <a:t>health</a:t>
            </a:r>
            <a:r>
              <a:rPr lang="it-IT" altLang="it-IT" sz="2400" dirty="0">
                <a:solidFill>
                  <a:srgbClr val="000000"/>
                </a:solidFill>
                <a:cs typeface="Arial" charset="0"/>
              </a:rPr>
              <a:t> </a:t>
            </a:r>
            <a:r>
              <a:rPr lang="it-IT" altLang="it-IT" sz="2400" dirty="0" err="1">
                <a:solidFill>
                  <a:srgbClr val="000000"/>
                </a:solidFill>
                <a:cs typeface="Arial" charset="0"/>
              </a:rPr>
              <a:t>outcomes</a:t>
            </a:r>
            <a:r>
              <a:rPr lang="it-IT" altLang="it-IT" sz="2400" dirty="0">
                <a:solidFill>
                  <a:srgbClr val="000000"/>
                </a:solidFill>
                <a:cs typeface="Arial" charset="0"/>
              </a:rPr>
              <a:t>. </a:t>
            </a:r>
            <a:r>
              <a:rPr lang="it-IT" altLang="it-IT" sz="2400" dirty="0" err="1">
                <a:solidFill>
                  <a:srgbClr val="000000"/>
                </a:solidFill>
                <a:cs typeface="Arial" charset="0"/>
              </a:rPr>
              <a:t>This</a:t>
            </a:r>
            <a:r>
              <a:rPr lang="it-IT" altLang="it-IT" sz="2400" dirty="0">
                <a:solidFill>
                  <a:srgbClr val="000000"/>
                </a:solidFill>
                <a:cs typeface="Arial" charset="0"/>
              </a:rPr>
              <a:t> </a:t>
            </a:r>
            <a:r>
              <a:rPr lang="it-IT" altLang="it-IT" sz="2400" dirty="0" err="1">
                <a:solidFill>
                  <a:srgbClr val="000000"/>
                </a:solidFill>
                <a:cs typeface="Arial" charset="0"/>
              </a:rPr>
              <a:t>has</a:t>
            </a:r>
            <a:r>
              <a:rPr lang="it-IT" altLang="it-IT" sz="2400" dirty="0">
                <a:solidFill>
                  <a:srgbClr val="000000"/>
                </a:solidFill>
                <a:cs typeface="Arial" charset="0"/>
              </a:rPr>
              <a:t> </a:t>
            </a:r>
            <a:r>
              <a:rPr lang="it-IT" altLang="it-IT" sz="2400" dirty="0" err="1">
                <a:solidFill>
                  <a:srgbClr val="000000"/>
                </a:solidFill>
                <a:cs typeface="Arial" charset="0"/>
              </a:rPr>
              <a:t>been</a:t>
            </a:r>
            <a:r>
              <a:rPr lang="it-IT" altLang="it-IT" sz="2400" dirty="0">
                <a:solidFill>
                  <a:srgbClr val="000000"/>
                </a:solidFill>
                <a:cs typeface="Arial" charset="0"/>
              </a:rPr>
              <a:t> </a:t>
            </a:r>
            <a:r>
              <a:rPr lang="it-IT" altLang="it-IT" sz="2400" dirty="0" err="1">
                <a:solidFill>
                  <a:srgbClr val="000000"/>
                </a:solidFill>
                <a:cs typeface="Arial" charset="0"/>
              </a:rPr>
              <a:t>attributed</a:t>
            </a:r>
            <a:r>
              <a:rPr lang="it-IT" altLang="it-IT" sz="2400" dirty="0">
                <a:solidFill>
                  <a:srgbClr val="000000"/>
                </a:solidFill>
                <a:cs typeface="Arial" charset="0"/>
              </a:rPr>
              <a:t>, in part, to </a:t>
            </a:r>
            <a:r>
              <a:rPr lang="it-IT" altLang="it-IT" sz="2400" dirty="0" err="1">
                <a:solidFill>
                  <a:srgbClr val="000000"/>
                </a:solidFill>
                <a:cs typeface="Arial" charset="0"/>
              </a:rPr>
              <a:t>chronic</a:t>
            </a:r>
            <a:r>
              <a:rPr lang="it-IT" altLang="it-IT" sz="2400" dirty="0">
                <a:solidFill>
                  <a:srgbClr val="000000"/>
                </a:solidFill>
                <a:cs typeface="Arial" charset="0"/>
              </a:rPr>
              <a:t> stress.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2682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0" y="-128557"/>
            <a:ext cx="9144000" cy="698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2800" dirty="0" err="1">
                <a:solidFill>
                  <a:srgbClr val="000000"/>
                </a:solidFill>
                <a:cs typeface="Arial" charset="0"/>
              </a:rPr>
              <a:t>Results</a:t>
            </a:r>
            <a:r>
              <a:rPr lang="it-IT" altLang="it-IT" sz="2800" dirty="0">
                <a:solidFill>
                  <a:srgbClr val="000000"/>
                </a:solidFill>
                <a:cs typeface="Arial" charset="0"/>
              </a:rPr>
              <a:t>: </a:t>
            </a:r>
          </a:p>
          <a:p>
            <a:pPr algn="ctr" eaLnBrk="1" fontAlgn="base" hangingPunct="1">
              <a:spcBef>
                <a:spcPct val="0"/>
              </a:spcBef>
              <a:spcAft>
                <a:spcPct val="0"/>
              </a:spcAft>
              <a:buFontTx/>
              <a:buNone/>
            </a:pPr>
            <a:r>
              <a:rPr lang="it-IT" altLang="it-IT" sz="2800" dirty="0" err="1">
                <a:solidFill>
                  <a:srgbClr val="000000"/>
                </a:solidFill>
                <a:cs typeface="Arial" charset="0"/>
              </a:rPr>
              <a:t>Exposure</a:t>
            </a:r>
            <a:r>
              <a:rPr lang="it-IT" altLang="it-IT" sz="2800" dirty="0">
                <a:solidFill>
                  <a:srgbClr val="000000"/>
                </a:solidFill>
                <a:cs typeface="Arial" charset="0"/>
              </a:rPr>
              <a:t> to </a:t>
            </a:r>
            <a:r>
              <a:rPr lang="it-IT" altLang="it-IT" sz="2800" b="1" dirty="0" err="1">
                <a:solidFill>
                  <a:srgbClr val="000000"/>
                </a:solidFill>
                <a:cs typeface="Arial" charset="0"/>
              </a:rPr>
              <a:t>disadvantaged</a:t>
            </a:r>
            <a:r>
              <a:rPr lang="it-IT" altLang="it-IT" sz="2800" b="1" dirty="0">
                <a:solidFill>
                  <a:srgbClr val="000000"/>
                </a:solidFill>
                <a:cs typeface="Arial" charset="0"/>
              </a:rPr>
              <a:t> </a:t>
            </a:r>
            <a:r>
              <a:rPr lang="it-IT" altLang="it-IT" sz="2800" b="1" dirty="0" err="1">
                <a:solidFill>
                  <a:srgbClr val="000000"/>
                </a:solidFill>
                <a:cs typeface="Arial" charset="0"/>
              </a:rPr>
              <a:t>environments</a:t>
            </a:r>
            <a:r>
              <a:rPr lang="it-IT" altLang="it-IT" sz="2800" b="1" dirty="0">
                <a:solidFill>
                  <a:srgbClr val="000000"/>
                </a:solidFill>
                <a:cs typeface="Arial" charset="0"/>
              </a:rPr>
              <a:t> </a:t>
            </a:r>
            <a:r>
              <a:rPr lang="it-IT" altLang="it-IT" sz="2800" dirty="0" err="1">
                <a:solidFill>
                  <a:srgbClr val="000000"/>
                </a:solidFill>
                <a:cs typeface="Arial" charset="0"/>
              </a:rPr>
              <a:t>is</a:t>
            </a:r>
            <a:r>
              <a:rPr lang="it-IT" altLang="it-IT" sz="2800" dirty="0">
                <a:solidFill>
                  <a:srgbClr val="000000"/>
                </a:solidFill>
                <a:cs typeface="Arial" charset="0"/>
              </a:rPr>
              <a:t> </a:t>
            </a:r>
            <a:r>
              <a:rPr lang="it-IT" altLang="it-IT" sz="2800" dirty="0" err="1">
                <a:solidFill>
                  <a:srgbClr val="000000"/>
                </a:solidFill>
                <a:cs typeface="Arial" charset="0"/>
              </a:rPr>
              <a:t>associated</a:t>
            </a:r>
            <a:r>
              <a:rPr lang="it-IT" altLang="it-IT" sz="2800" dirty="0">
                <a:solidFill>
                  <a:srgbClr val="000000"/>
                </a:solidFill>
                <a:cs typeface="Arial" charset="0"/>
              </a:rPr>
              <a:t> with </a:t>
            </a:r>
            <a:r>
              <a:rPr lang="it-IT" altLang="it-IT" sz="2800" b="1" dirty="0" err="1">
                <a:solidFill>
                  <a:srgbClr val="000000"/>
                </a:solidFill>
                <a:cs typeface="Arial" charset="0"/>
              </a:rPr>
              <a:t>reduced</a:t>
            </a:r>
            <a:r>
              <a:rPr lang="it-IT" altLang="it-IT" sz="2800" b="1" dirty="0">
                <a:solidFill>
                  <a:srgbClr val="000000"/>
                </a:solidFill>
                <a:cs typeface="Arial" charset="0"/>
              </a:rPr>
              <a:t> </a:t>
            </a:r>
            <a:r>
              <a:rPr lang="it-IT" altLang="it-IT" sz="2800" b="1" dirty="0" err="1">
                <a:solidFill>
                  <a:srgbClr val="000000"/>
                </a:solidFill>
                <a:cs typeface="Arial" charset="0"/>
              </a:rPr>
              <a:t>telomere</a:t>
            </a:r>
            <a:r>
              <a:rPr lang="it-IT" altLang="it-IT" sz="2800" b="1" dirty="0">
                <a:solidFill>
                  <a:srgbClr val="000000"/>
                </a:solidFill>
                <a:cs typeface="Arial" charset="0"/>
              </a:rPr>
              <a:t> </a:t>
            </a:r>
            <a:r>
              <a:rPr lang="it-IT" altLang="it-IT" sz="2800" b="1" dirty="0" err="1">
                <a:solidFill>
                  <a:srgbClr val="000000"/>
                </a:solidFill>
                <a:cs typeface="Arial" charset="0"/>
              </a:rPr>
              <a:t>length</a:t>
            </a:r>
            <a:r>
              <a:rPr lang="it-IT" altLang="it-IT" sz="2800" b="1" dirty="0">
                <a:solidFill>
                  <a:srgbClr val="000000"/>
                </a:solidFill>
                <a:cs typeface="Arial" charset="0"/>
              </a:rPr>
              <a:t> </a:t>
            </a:r>
            <a:r>
              <a:rPr lang="it-IT" altLang="it-IT" sz="2800" dirty="0">
                <a:solidFill>
                  <a:srgbClr val="000000"/>
                </a:solidFill>
                <a:cs typeface="Arial" charset="0"/>
              </a:rPr>
              <a:t>(TL)  by </a:t>
            </a:r>
            <a:r>
              <a:rPr lang="it-IT" altLang="it-IT" sz="2800" b="1" dirty="0" err="1">
                <a:solidFill>
                  <a:srgbClr val="000000"/>
                </a:solidFill>
                <a:cs typeface="Arial" charset="0"/>
              </a:rPr>
              <a:t>age</a:t>
            </a:r>
            <a:r>
              <a:rPr lang="it-IT" altLang="it-IT" sz="2800" b="1" dirty="0">
                <a:solidFill>
                  <a:srgbClr val="000000"/>
                </a:solidFill>
                <a:cs typeface="Arial" charset="0"/>
              </a:rPr>
              <a:t> 9 </a:t>
            </a:r>
            <a:r>
              <a:rPr lang="it-IT" altLang="it-IT" sz="2800" b="1" dirty="0" err="1">
                <a:solidFill>
                  <a:srgbClr val="000000"/>
                </a:solidFill>
                <a:cs typeface="Arial" charset="0"/>
              </a:rPr>
              <a:t>years</a:t>
            </a:r>
            <a:r>
              <a:rPr lang="it-IT" altLang="it-IT" sz="2800" b="1" dirty="0">
                <a:solidFill>
                  <a:srgbClr val="000000"/>
                </a:solidFill>
                <a:cs typeface="Arial" charset="0"/>
              </a:rPr>
              <a:t>. </a:t>
            </a:r>
          </a:p>
          <a:p>
            <a:pPr algn="ctr" eaLnBrk="1" fontAlgn="base" hangingPunct="1">
              <a:spcBef>
                <a:spcPct val="0"/>
              </a:spcBef>
              <a:spcAft>
                <a:spcPct val="0"/>
              </a:spcAft>
              <a:buFontTx/>
              <a:buNone/>
            </a:pPr>
            <a:r>
              <a:rPr lang="it-IT" altLang="it-IT" sz="2800" dirty="0" err="1">
                <a:solidFill>
                  <a:srgbClr val="000000"/>
                </a:solidFill>
                <a:cs typeface="Arial" charset="0"/>
              </a:rPr>
              <a:t>There</a:t>
            </a:r>
            <a:r>
              <a:rPr lang="it-IT" altLang="it-IT" sz="2800" dirty="0">
                <a:solidFill>
                  <a:srgbClr val="000000"/>
                </a:solidFill>
                <a:cs typeface="Arial" charset="0"/>
              </a:rPr>
              <a:t> </a:t>
            </a:r>
            <a:r>
              <a:rPr lang="it-IT" altLang="it-IT" sz="2800" dirty="0" err="1">
                <a:solidFill>
                  <a:srgbClr val="000000"/>
                </a:solidFill>
                <a:cs typeface="Arial" charset="0"/>
              </a:rPr>
              <a:t>is</a:t>
            </a:r>
            <a:r>
              <a:rPr lang="it-IT" altLang="it-IT" sz="2800" dirty="0">
                <a:solidFill>
                  <a:srgbClr val="000000"/>
                </a:solidFill>
                <a:cs typeface="Arial" charset="0"/>
              </a:rPr>
              <a:t> a </a:t>
            </a:r>
            <a:r>
              <a:rPr lang="it-IT" altLang="it-IT" sz="2800" dirty="0" err="1">
                <a:solidFill>
                  <a:srgbClr val="000000"/>
                </a:solidFill>
                <a:cs typeface="Arial" charset="0"/>
              </a:rPr>
              <a:t>significant</a:t>
            </a:r>
            <a:r>
              <a:rPr lang="it-IT" altLang="it-IT" sz="2800" dirty="0">
                <a:solidFill>
                  <a:srgbClr val="000000"/>
                </a:solidFill>
                <a:cs typeface="Arial" charset="0"/>
              </a:rPr>
              <a:t> </a:t>
            </a:r>
            <a:r>
              <a:rPr lang="it-IT" altLang="it-IT" sz="2800" dirty="0" err="1">
                <a:solidFill>
                  <a:srgbClr val="000000"/>
                </a:solidFill>
                <a:cs typeface="Arial" charset="0"/>
              </a:rPr>
              <a:t>associations</a:t>
            </a:r>
            <a:r>
              <a:rPr lang="it-IT" altLang="it-IT" sz="2800" dirty="0">
                <a:solidFill>
                  <a:srgbClr val="000000"/>
                </a:solidFill>
                <a:cs typeface="Arial" charset="0"/>
              </a:rPr>
              <a:t> </a:t>
            </a:r>
            <a:r>
              <a:rPr lang="it-IT" altLang="it-IT" sz="2800" dirty="0" err="1">
                <a:solidFill>
                  <a:srgbClr val="000000"/>
                </a:solidFill>
                <a:cs typeface="Arial" charset="0"/>
              </a:rPr>
              <a:t>between</a:t>
            </a:r>
            <a:r>
              <a:rPr lang="it-IT" altLang="it-IT" sz="2800" dirty="0">
                <a:solidFill>
                  <a:srgbClr val="000000"/>
                </a:solidFill>
                <a:cs typeface="Arial" charset="0"/>
              </a:rPr>
              <a:t> </a:t>
            </a:r>
            <a:r>
              <a:rPr lang="it-IT" altLang="it-IT" sz="2800" dirty="0" err="1">
                <a:solidFill>
                  <a:srgbClr val="000000"/>
                </a:solidFill>
                <a:cs typeface="Arial" charset="0"/>
              </a:rPr>
              <a:t>low</a:t>
            </a:r>
            <a:r>
              <a:rPr lang="it-IT" altLang="it-IT" sz="2800" dirty="0">
                <a:solidFill>
                  <a:srgbClr val="000000"/>
                </a:solidFill>
                <a:cs typeface="Arial" charset="0"/>
              </a:rPr>
              <a:t> </a:t>
            </a:r>
            <a:r>
              <a:rPr lang="it-IT" altLang="it-IT" sz="2800" dirty="0" err="1">
                <a:solidFill>
                  <a:srgbClr val="000000"/>
                </a:solidFill>
                <a:cs typeface="Arial" charset="0"/>
              </a:rPr>
              <a:t>income</a:t>
            </a:r>
            <a:r>
              <a:rPr lang="it-IT" altLang="it-IT" sz="2800" dirty="0">
                <a:solidFill>
                  <a:srgbClr val="000000"/>
                </a:solidFill>
                <a:cs typeface="Arial" charset="0"/>
              </a:rPr>
              <a:t>, </a:t>
            </a:r>
            <a:r>
              <a:rPr lang="it-IT" altLang="it-IT" sz="2800" dirty="0" err="1">
                <a:solidFill>
                  <a:srgbClr val="000000"/>
                </a:solidFill>
                <a:cs typeface="Arial" charset="0"/>
              </a:rPr>
              <a:t>low</a:t>
            </a:r>
            <a:r>
              <a:rPr lang="it-IT" altLang="it-IT" sz="2800" dirty="0">
                <a:solidFill>
                  <a:srgbClr val="000000"/>
                </a:solidFill>
                <a:cs typeface="Arial" charset="0"/>
              </a:rPr>
              <a:t> </a:t>
            </a:r>
            <a:r>
              <a:rPr lang="it-IT" altLang="it-IT" sz="2800" dirty="0" err="1">
                <a:solidFill>
                  <a:srgbClr val="000000"/>
                </a:solidFill>
                <a:cs typeface="Arial" charset="0"/>
              </a:rPr>
              <a:t>maternal</a:t>
            </a:r>
            <a:r>
              <a:rPr lang="it-IT" altLang="it-IT" sz="2800" dirty="0">
                <a:solidFill>
                  <a:srgbClr val="000000"/>
                </a:solidFill>
                <a:cs typeface="Arial" charset="0"/>
              </a:rPr>
              <a:t> </a:t>
            </a:r>
            <a:r>
              <a:rPr lang="it-IT" altLang="it-IT" sz="2800" dirty="0" err="1">
                <a:solidFill>
                  <a:srgbClr val="000000"/>
                </a:solidFill>
                <a:cs typeface="Arial" charset="0"/>
              </a:rPr>
              <a:t>education</a:t>
            </a:r>
            <a:r>
              <a:rPr lang="it-IT" altLang="it-IT" sz="2800" dirty="0">
                <a:solidFill>
                  <a:srgbClr val="000000"/>
                </a:solidFill>
                <a:cs typeface="Arial" charset="0"/>
              </a:rPr>
              <a:t>, </a:t>
            </a:r>
            <a:r>
              <a:rPr lang="it-IT" altLang="it-IT" sz="2800" dirty="0" err="1">
                <a:solidFill>
                  <a:srgbClr val="000000"/>
                </a:solidFill>
                <a:cs typeface="Arial" charset="0"/>
              </a:rPr>
              <a:t>unstable</a:t>
            </a:r>
            <a:r>
              <a:rPr lang="it-IT" altLang="it-IT" sz="2800" dirty="0">
                <a:solidFill>
                  <a:srgbClr val="000000"/>
                </a:solidFill>
                <a:cs typeface="Arial" charset="0"/>
              </a:rPr>
              <a:t> family </a:t>
            </a:r>
            <a:r>
              <a:rPr lang="it-IT" altLang="it-IT" sz="2800" dirty="0" err="1">
                <a:solidFill>
                  <a:srgbClr val="000000"/>
                </a:solidFill>
                <a:cs typeface="Arial" charset="0"/>
              </a:rPr>
              <a:t>structure</a:t>
            </a:r>
            <a:r>
              <a:rPr lang="it-IT" altLang="it-IT" sz="2800" dirty="0">
                <a:solidFill>
                  <a:srgbClr val="000000"/>
                </a:solidFill>
                <a:cs typeface="Arial" charset="0"/>
              </a:rPr>
              <a:t>, </a:t>
            </a:r>
            <a:r>
              <a:rPr lang="it-IT" altLang="it-IT" sz="2800" dirty="0" err="1">
                <a:solidFill>
                  <a:srgbClr val="000000"/>
                </a:solidFill>
                <a:cs typeface="Arial" charset="0"/>
              </a:rPr>
              <a:t>harsh</a:t>
            </a:r>
            <a:r>
              <a:rPr lang="it-IT" altLang="it-IT" sz="2800" dirty="0">
                <a:solidFill>
                  <a:srgbClr val="000000"/>
                </a:solidFill>
                <a:cs typeface="Arial" charset="0"/>
              </a:rPr>
              <a:t> </a:t>
            </a:r>
            <a:r>
              <a:rPr lang="it-IT" altLang="it-IT" sz="2800" dirty="0" err="1">
                <a:solidFill>
                  <a:srgbClr val="000000"/>
                </a:solidFill>
                <a:cs typeface="Arial" charset="0"/>
              </a:rPr>
              <a:t>parenting</a:t>
            </a:r>
            <a:r>
              <a:rPr lang="it-IT" altLang="it-IT" sz="2800" dirty="0">
                <a:solidFill>
                  <a:srgbClr val="000000"/>
                </a:solidFill>
                <a:cs typeface="Arial" charset="0"/>
              </a:rPr>
              <a:t> and TL. </a:t>
            </a:r>
          </a:p>
          <a:p>
            <a:pPr algn="ctr" eaLnBrk="1" fontAlgn="base" hangingPunct="1">
              <a:spcBef>
                <a:spcPct val="0"/>
              </a:spcBef>
              <a:spcAft>
                <a:spcPct val="0"/>
              </a:spcAft>
              <a:buFontTx/>
              <a:buNone/>
            </a:pPr>
            <a:endParaRPr lang="it-IT" altLang="it-IT" sz="2800" dirty="0">
              <a:solidFill>
                <a:srgbClr val="000000"/>
              </a:solidFill>
              <a:cs typeface="Arial" charset="0"/>
            </a:endParaRPr>
          </a:p>
          <a:p>
            <a:pPr algn="ctr" eaLnBrk="1" fontAlgn="base" hangingPunct="1">
              <a:spcBef>
                <a:spcPct val="0"/>
              </a:spcBef>
              <a:spcAft>
                <a:spcPct val="0"/>
              </a:spcAft>
              <a:buFontTx/>
              <a:buNone/>
            </a:pPr>
            <a:r>
              <a:rPr lang="it-IT" altLang="it-IT" sz="2800" b="1" dirty="0" err="1">
                <a:solidFill>
                  <a:srgbClr val="000000"/>
                </a:solidFill>
                <a:cs typeface="Arial" charset="0"/>
              </a:rPr>
              <a:t>These</a:t>
            </a:r>
            <a:r>
              <a:rPr lang="it-IT" altLang="it-IT" sz="2800" b="1" dirty="0">
                <a:solidFill>
                  <a:srgbClr val="000000"/>
                </a:solidFill>
                <a:cs typeface="Arial" charset="0"/>
              </a:rPr>
              <a:t> </a:t>
            </a:r>
            <a:r>
              <a:rPr lang="it-IT" altLang="it-IT" sz="2800" b="1" dirty="0" err="1">
                <a:solidFill>
                  <a:srgbClr val="000000"/>
                </a:solidFill>
                <a:cs typeface="Arial" charset="0"/>
              </a:rPr>
              <a:t>effects</a:t>
            </a:r>
            <a:r>
              <a:rPr lang="it-IT" altLang="it-IT" sz="2800" b="1" dirty="0">
                <a:solidFill>
                  <a:srgbClr val="000000"/>
                </a:solidFill>
                <a:cs typeface="Arial" charset="0"/>
              </a:rPr>
              <a:t> </a:t>
            </a:r>
            <a:r>
              <a:rPr lang="it-IT" altLang="it-IT" sz="2800" b="1" dirty="0" err="1">
                <a:solidFill>
                  <a:srgbClr val="000000"/>
                </a:solidFill>
                <a:cs typeface="Arial" charset="0"/>
              </a:rPr>
              <a:t>were</a:t>
            </a:r>
            <a:r>
              <a:rPr lang="it-IT" altLang="it-IT" sz="2800" b="1" dirty="0">
                <a:solidFill>
                  <a:srgbClr val="000000"/>
                </a:solidFill>
                <a:cs typeface="Arial" charset="0"/>
              </a:rPr>
              <a:t> </a:t>
            </a:r>
            <a:r>
              <a:rPr lang="it-IT" altLang="it-IT" sz="2800" b="1" dirty="0" err="1">
                <a:solidFill>
                  <a:srgbClr val="000000"/>
                </a:solidFill>
                <a:cs typeface="Arial" charset="0"/>
              </a:rPr>
              <a:t>moderated</a:t>
            </a:r>
            <a:r>
              <a:rPr lang="it-IT" altLang="it-IT" sz="2800" b="1" dirty="0">
                <a:solidFill>
                  <a:srgbClr val="000000"/>
                </a:solidFill>
                <a:cs typeface="Arial" charset="0"/>
              </a:rPr>
              <a:t> by </a:t>
            </a:r>
            <a:r>
              <a:rPr lang="it-IT" altLang="it-IT" sz="2800" b="1" dirty="0" err="1">
                <a:solidFill>
                  <a:srgbClr val="000000"/>
                </a:solidFill>
                <a:cs typeface="Arial" charset="0"/>
              </a:rPr>
              <a:t>genetic</a:t>
            </a:r>
            <a:r>
              <a:rPr lang="it-IT" altLang="it-IT" sz="2800" b="1" dirty="0">
                <a:solidFill>
                  <a:srgbClr val="000000"/>
                </a:solidFill>
                <a:cs typeface="Arial" charset="0"/>
              </a:rPr>
              <a:t> </a:t>
            </a:r>
            <a:r>
              <a:rPr lang="it-IT" altLang="it-IT" sz="2800" b="1" dirty="0" err="1">
                <a:solidFill>
                  <a:srgbClr val="000000"/>
                </a:solidFill>
                <a:cs typeface="Arial" charset="0"/>
              </a:rPr>
              <a:t>variants</a:t>
            </a:r>
            <a:r>
              <a:rPr lang="it-IT" altLang="it-IT" sz="2800" dirty="0">
                <a:solidFill>
                  <a:srgbClr val="000000"/>
                </a:solidFill>
                <a:cs typeface="Arial" charset="0"/>
              </a:rPr>
              <a:t> in </a:t>
            </a:r>
            <a:r>
              <a:rPr lang="it-IT" altLang="it-IT" sz="2800" dirty="0" err="1">
                <a:solidFill>
                  <a:srgbClr val="000000"/>
                </a:solidFill>
                <a:cs typeface="Arial" charset="0"/>
              </a:rPr>
              <a:t>serotonergic</a:t>
            </a:r>
            <a:r>
              <a:rPr lang="it-IT" altLang="it-IT" sz="2800" dirty="0">
                <a:solidFill>
                  <a:srgbClr val="000000"/>
                </a:solidFill>
                <a:cs typeface="Arial" charset="0"/>
              </a:rPr>
              <a:t> and </a:t>
            </a:r>
            <a:r>
              <a:rPr lang="it-IT" altLang="it-IT" sz="2800" dirty="0" err="1">
                <a:solidFill>
                  <a:srgbClr val="000000"/>
                </a:solidFill>
                <a:cs typeface="Arial" charset="0"/>
              </a:rPr>
              <a:t>dopaminergic</a:t>
            </a:r>
            <a:r>
              <a:rPr lang="it-IT" altLang="it-IT" sz="2800" dirty="0">
                <a:solidFill>
                  <a:srgbClr val="000000"/>
                </a:solidFill>
                <a:cs typeface="Arial" charset="0"/>
              </a:rPr>
              <a:t> </a:t>
            </a:r>
            <a:r>
              <a:rPr lang="it-IT" altLang="it-IT" sz="2800" dirty="0" err="1">
                <a:solidFill>
                  <a:srgbClr val="000000"/>
                </a:solidFill>
                <a:cs typeface="Arial" charset="0"/>
              </a:rPr>
              <a:t>pathways</a:t>
            </a:r>
            <a:r>
              <a:rPr lang="it-IT" altLang="it-IT" sz="2800" dirty="0">
                <a:solidFill>
                  <a:srgbClr val="000000"/>
                </a:solidFill>
                <a:cs typeface="Arial" charset="0"/>
              </a:rPr>
              <a:t>. </a:t>
            </a:r>
          </a:p>
          <a:p>
            <a:pPr algn="ctr" eaLnBrk="1" fontAlgn="base" hangingPunct="1">
              <a:spcBef>
                <a:spcPct val="0"/>
              </a:spcBef>
              <a:spcAft>
                <a:spcPct val="0"/>
              </a:spcAft>
              <a:buFontTx/>
              <a:buNone/>
            </a:pPr>
            <a:endParaRPr lang="it-IT" altLang="it-IT" sz="2800" dirty="0">
              <a:solidFill>
                <a:srgbClr val="000000"/>
              </a:solidFill>
              <a:cs typeface="Arial" charset="0"/>
            </a:endParaRPr>
          </a:p>
          <a:p>
            <a:pPr algn="ctr" eaLnBrk="1" fontAlgn="base" hangingPunct="1">
              <a:spcBef>
                <a:spcPct val="0"/>
              </a:spcBef>
              <a:spcAft>
                <a:spcPct val="0"/>
              </a:spcAft>
              <a:buFontTx/>
              <a:buNone/>
            </a:pPr>
            <a:r>
              <a:rPr lang="it-IT" altLang="it-IT" sz="2800" dirty="0" err="1">
                <a:solidFill>
                  <a:srgbClr val="FF0000"/>
                </a:solidFill>
                <a:cs typeface="Arial" charset="0"/>
              </a:rPr>
              <a:t>Consistent</a:t>
            </a:r>
            <a:r>
              <a:rPr lang="it-IT" altLang="it-IT" sz="2800" dirty="0">
                <a:solidFill>
                  <a:srgbClr val="FF0000"/>
                </a:solidFill>
                <a:cs typeface="Arial" charset="0"/>
              </a:rPr>
              <a:t> with the </a:t>
            </a:r>
            <a:r>
              <a:rPr lang="it-IT" altLang="it-IT" sz="2800" dirty="0" err="1">
                <a:solidFill>
                  <a:srgbClr val="FF0000"/>
                </a:solidFill>
                <a:cs typeface="Arial" charset="0"/>
              </a:rPr>
              <a:t>differential</a:t>
            </a:r>
            <a:r>
              <a:rPr lang="it-IT" altLang="it-IT" sz="2800" dirty="0">
                <a:solidFill>
                  <a:srgbClr val="FF0000"/>
                </a:solidFill>
                <a:cs typeface="Arial" charset="0"/>
              </a:rPr>
              <a:t> </a:t>
            </a:r>
            <a:r>
              <a:rPr lang="it-IT" altLang="it-IT" sz="2800" dirty="0" err="1">
                <a:solidFill>
                  <a:srgbClr val="FF0000"/>
                </a:solidFill>
                <a:cs typeface="Arial" charset="0"/>
              </a:rPr>
              <a:t>susceptibility</a:t>
            </a:r>
            <a:r>
              <a:rPr lang="it-IT" altLang="it-IT" sz="2800" dirty="0">
                <a:solidFill>
                  <a:srgbClr val="FF0000"/>
                </a:solidFill>
                <a:cs typeface="Arial" charset="0"/>
              </a:rPr>
              <a:t> </a:t>
            </a:r>
            <a:r>
              <a:rPr lang="it-IT" altLang="it-IT" sz="2800" dirty="0" err="1">
                <a:solidFill>
                  <a:srgbClr val="FF0000"/>
                </a:solidFill>
                <a:cs typeface="Arial" charset="0"/>
              </a:rPr>
              <a:t>hypothesis</a:t>
            </a:r>
            <a:r>
              <a:rPr lang="it-IT" altLang="it-IT" sz="2800" dirty="0">
                <a:solidFill>
                  <a:srgbClr val="FF0000"/>
                </a:solidFill>
                <a:cs typeface="Arial" charset="0"/>
              </a:rPr>
              <a:t>, </a:t>
            </a:r>
            <a:r>
              <a:rPr lang="it-IT" altLang="it-IT" sz="2800" dirty="0" err="1">
                <a:solidFill>
                  <a:srgbClr val="FF0000"/>
                </a:solidFill>
                <a:cs typeface="Arial" charset="0"/>
              </a:rPr>
              <a:t>subjects</a:t>
            </a:r>
            <a:r>
              <a:rPr lang="it-IT" altLang="it-IT" sz="2800" dirty="0">
                <a:solidFill>
                  <a:srgbClr val="FF0000"/>
                </a:solidFill>
                <a:cs typeface="Arial" charset="0"/>
              </a:rPr>
              <a:t> with the “</a:t>
            </a:r>
            <a:r>
              <a:rPr lang="it-IT" altLang="it-IT" sz="2800" dirty="0" err="1">
                <a:solidFill>
                  <a:srgbClr val="FF0000"/>
                </a:solidFill>
                <a:cs typeface="Arial" charset="0"/>
              </a:rPr>
              <a:t>vulnerable</a:t>
            </a:r>
            <a:r>
              <a:rPr lang="it-IT" altLang="it-IT" sz="2800" dirty="0">
                <a:solidFill>
                  <a:srgbClr val="FF0000"/>
                </a:solidFill>
                <a:cs typeface="Arial" charset="0"/>
              </a:rPr>
              <a:t>” </a:t>
            </a:r>
            <a:r>
              <a:rPr lang="it-IT" altLang="it-IT" sz="2800" dirty="0" err="1">
                <a:solidFill>
                  <a:srgbClr val="FF0000"/>
                </a:solidFill>
                <a:cs typeface="Arial" charset="0"/>
              </a:rPr>
              <a:t>genotype</a:t>
            </a:r>
            <a:r>
              <a:rPr lang="it-IT" altLang="it-IT" sz="2800" dirty="0">
                <a:solidFill>
                  <a:srgbClr val="FF0000"/>
                </a:solidFill>
                <a:cs typeface="Arial" charset="0"/>
              </a:rPr>
              <a:t> </a:t>
            </a:r>
            <a:r>
              <a:rPr lang="it-IT" altLang="it-IT" sz="2800" dirty="0" err="1">
                <a:solidFill>
                  <a:srgbClr val="FF0000"/>
                </a:solidFill>
                <a:cs typeface="Arial" charset="0"/>
              </a:rPr>
              <a:t>had</a:t>
            </a:r>
            <a:r>
              <a:rPr lang="it-IT" altLang="it-IT" sz="2800" dirty="0">
                <a:solidFill>
                  <a:srgbClr val="FF0000"/>
                </a:solidFill>
                <a:cs typeface="Arial" charset="0"/>
              </a:rPr>
              <a:t> the </a:t>
            </a:r>
            <a:r>
              <a:rPr lang="it-IT" altLang="it-IT" sz="2800" b="1" dirty="0" err="1">
                <a:solidFill>
                  <a:srgbClr val="FF0000"/>
                </a:solidFill>
                <a:cs typeface="Arial" charset="0"/>
              </a:rPr>
              <a:t>shortest</a:t>
            </a:r>
            <a:r>
              <a:rPr lang="it-IT" altLang="it-IT" sz="2800" b="1" dirty="0">
                <a:solidFill>
                  <a:srgbClr val="FF0000"/>
                </a:solidFill>
                <a:cs typeface="Arial" charset="0"/>
              </a:rPr>
              <a:t> TL </a:t>
            </a:r>
            <a:r>
              <a:rPr lang="it-IT" altLang="it-IT" sz="2800" b="1" dirty="0" err="1">
                <a:solidFill>
                  <a:srgbClr val="FF0000"/>
                </a:solidFill>
                <a:cs typeface="Arial" charset="0"/>
              </a:rPr>
              <a:t>when</a:t>
            </a:r>
            <a:r>
              <a:rPr lang="it-IT" altLang="it-IT" sz="2800" b="1" dirty="0">
                <a:solidFill>
                  <a:srgbClr val="FF0000"/>
                </a:solidFill>
                <a:cs typeface="Arial" charset="0"/>
              </a:rPr>
              <a:t> </a:t>
            </a:r>
            <a:r>
              <a:rPr lang="it-IT" altLang="it-IT" sz="2800" b="1" dirty="0" err="1">
                <a:solidFill>
                  <a:srgbClr val="FF0000"/>
                </a:solidFill>
                <a:cs typeface="Arial" charset="0"/>
              </a:rPr>
              <a:t>exposed</a:t>
            </a:r>
            <a:r>
              <a:rPr lang="it-IT" altLang="it-IT" sz="2800" b="1" dirty="0">
                <a:solidFill>
                  <a:srgbClr val="FF0000"/>
                </a:solidFill>
                <a:cs typeface="Arial" charset="0"/>
              </a:rPr>
              <a:t> to </a:t>
            </a:r>
            <a:r>
              <a:rPr lang="it-IT" altLang="it-IT" sz="2800" b="1" dirty="0" err="1">
                <a:solidFill>
                  <a:srgbClr val="FF0000"/>
                </a:solidFill>
                <a:cs typeface="Arial" charset="0"/>
              </a:rPr>
              <a:t>disadvantaged</a:t>
            </a:r>
            <a:r>
              <a:rPr lang="it-IT" altLang="it-IT" sz="2800" dirty="0">
                <a:solidFill>
                  <a:srgbClr val="FF0000"/>
                </a:solidFill>
                <a:cs typeface="Arial" charset="0"/>
              </a:rPr>
              <a:t> social </a:t>
            </a:r>
            <a:r>
              <a:rPr lang="it-IT" altLang="it-IT" sz="2800" dirty="0" err="1">
                <a:solidFill>
                  <a:srgbClr val="FF0000"/>
                </a:solidFill>
                <a:cs typeface="Arial" charset="0"/>
              </a:rPr>
              <a:t>environments</a:t>
            </a:r>
            <a:r>
              <a:rPr lang="it-IT" altLang="it-IT" sz="2800" dirty="0">
                <a:solidFill>
                  <a:srgbClr val="FF0000"/>
                </a:solidFill>
                <a:cs typeface="Arial" charset="0"/>
              </a:rPr>
              <a:t> and the </a:t>
            </a:r>
            <a:r>
              <a:rPr lang="it-IT" altLang="it-IT" sz="2800" b="1" dirty="0" err="1">
                <a:solidFill>
                  <a:srgbClr val="FF0000"/>
                </a:solidFill>
                <a:cs typeface="Arial" charset="0"/>
              </a:rPr>
              <a:t>longest</a:t>
            </a:r>
            <a:r>
              <a:rPr lang="it-IT" altLang="it-IT" sz="2800" b="1" dirty="0">
                <a:solidFill>
                  <a:srgbClr val="FF0000"/>
                </a:solidFill>
                <a:cs typeface="Arial" charset="0"/>
              </a:rPr>
              <a:t> </a:t>
            </a:r>
            <a:r>
              <a:rPr lang="it-IT" altLang="it-IT" sz="2800" dirty="0">
                <a:solidFill>
                  <a:srgbClr val="FF0000"/>
                </a:solidFill>
                <a:cs typeface="Arial" charset="0"/>
              </a:rPr>
              <a:t>TL </a:t>
            </a:r>
            <a:r>
              <a:rPr lang="it-IT" altLang="it-IT" sz="2800" dirty="0" err="1">
                <a:solidFill>
                  <a:srgbClr val="FF0000"/>
                </a:solidFill>
                <a:cs typeface="Arial" charset="0"/>
              </a:rPr>
              <a:t>when</a:t>
            </a:r>
            <a:r>
              <a:rPr lang="it-IT" altLang="it-IT" sz="2800" dirty="0">
                <a:solidFill>
                  <a:srgbClr val="FF0000"/>
                </a:solidFill>
                <a:cs typeface="Arial" charset="0"/>
              </a:rPr>
              <a:t> </a:t>
            </a:r>
            <a:r>
              <a:rPr lang="it-IT" altLang="it-IT" sz="2800" dirty="0" err="1">
                <a:solidFill>
                  <a:srgbClr val="FF0000"/>
                </a:solidFill>
                <a:cs typeface="Arial" charset="0"/>
              </a:rPr>
              <a:t>exposed</a:t>
            </a:r>
            <a:r>
              <a:rPr lang="it-IT" altLang="it-IT" sz="2800" dirty="0">
                <a:solidFill>
                  <a:srgbClr val="FF0000"/>
                </a:solidFill>
                <a:cs typeface="Arial" charset="0"/>
              </a:rPr>
              <a:t> to </a:t>
            </a:r>
            <a:r>
              <a:rPr lang="it-IT" altLang="it-IT" sz="2800" b="1" dirty="0" err="1">
                <a:solidFill>
                  <a:srgbClr val="FF0000"/>
                </a:solidFill>
                <a:cs typeface="Arial" charset="0"/>
              </a:rPr>
              <a:t>advantaged</a:t>
            </a:r>
            <a:r>
              <a:rPr lang="it-IT" altLang="it-IT" sz="2800" b="1" dirty="0">
                <a:solidFill>
                  <a:srgbClr val="FF0000"/>
                </a:solidFill>
                <a:cs typeface="Arial" charset="0"/>
              </a:rPr>
              <a:t> </a:t>
            </a:r>
            <a:r>
              <a:rPr lang="it-IT" altLang="it-IT" sz="2800" b="1" dirty="0" err="1">
                <a:solidFill>
                  <a:srgbClr val="FF0000"/>
                </a:solidFill>
                <a:cs typeface="Arial" charset="0"/>
              </a:rPr>
              <a:t>environments</a:t>
            </a:r>
            <a:endParaRPr lang="it-IT" altLang="it-IT" sz="2800" b="1" dirty="0">
              <a:solidFill>
                <a:srgbClr val="FF0000"/>
              </a:solidFill>
              <a:cs typeface="Arial"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3728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5"/>
          <p:cNvSpPr txBox="1">
            <a:spLocks noChangeArrowheads="1"/>
          </p:cNvSpPr>
          <p:nvPr/>
        </p:nvSpPr>
        <p:spPr bwMode="auto">
          <a:xfrm>
            <a:off x="2555875" y="0"/>
            <a:ext cx="6286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2400">
                <a:solidFill>
                  <a:srgbClr val="000000"/>
                </a:solidFill>
              </a:rPr>
              <a:t>Cosa è il Bucharest Early Intervention project</a:t>
            </a:r>
          </a:p>
        </p:txBody>
      </p:sp>
      <p:pic>
        <p:nvPicPr>
          <p:cNvPr id="4710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92150"/>
            <a:ext cx="9144000" cy="564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 Box 4"/>
          <p:cNvSpPr txBox="1">
            <a:spLocks noChangeArrowheads="1"/>
          </p:cNvSpPr>
          <p:nvPr/>
        </p:nvSpPr>
        <p:spPr bwMode="auto">
          <a:xfrm>
            <a:off x="6280150" y="6329363"/>
            <a:ext cx="168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1800" b="1">
                <a:solidFill>
                  <a:srgbClr val="000000"/>
                </a:solidFill>
                <a:cs typeface="Arial" charset="0"/>
              </a:rPr>
              <a:t>Science, 2008</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3829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1008" y="836712"/>
            <a:ext cx="9110896" cy="3477875"/>
          </a:xfrm>
          <a:prstGeom prst="rect">
            <a:avLst/>
          </a:prstGeom>
          <a:noFill/>
        </p:spPr>
        <p:txBody>
          <a:bodyPr wrap="square" rtlCol="0">
            <a:spAutoFit/>
          </a:bodyPr>
          <a:lstStyle/>
          <a:p>
            <a:pPr algn="ctr" fontAlgn="base">
              <a:spcBef>
                <a:spcPct val="0"/>
              </a:spcBef>
              <a:spcAft>
                <a:spcPct val="0"/>
              </a:spcAft>
            </a:pPr>
            <a:r>
              <a:rPr lang="it-IT" sz="4400" dirty="0">
                <a:solidFill>
                  <a:srgbClr val="000000"/>
                </a:solidFill>
              </a:rPr>
              <a:t>L’affido/adozione produce </a:t>
            </a:r>
            <a:r>
              <a:rPr lang="it-IT" sz="4400" b="1" dirty="0">
                <a:solidFill>
                  <a:srgbClr val="000000"/>
                </a:solidFill>
              </a:rPr>
              <a:t>sempre</a:t>
            </a:r>
            <a:r>
              <a:rPr lang="it-IT" sz="4400" dirty="0">
                <a:solidFill>
                  <a:srgbClr val="000000"/>
                </a:solidFill>
              </a:rPr>
              <a:t> dei </a:t>
            </a:r>
            <a:r>
              <a:rPr lang="it-IT" sz="4400" b="1" dirty="0">
                <a:solidFill>
                  <a:srgbClr val="000000"/>
                </a:solidFill>
              </a:rPr>
              <a:t>benefici cognitivi </a:t>
            </a:r>
            <a:r>
              <a:rPr lang="it-IT" sz="4400" dirty="0">
                <a:solidFill>
                  <a:srgbClr val="000000"/>
                </a:solidFill>
              </a:rPr>
              <a:t>ma questi benefici sono </a:t>
            </a:r>
            <a:r>
              <a:rPr lang="it-IT" sz="4400" b="1" dirty="0">
                <a:solidFill>
                  <a:srgbClr val="000000"/>
                </a:solidFill>
              </a:rPr>
              <a:t>tanto maggiori </a:t>
            </a:r>
            <a:r>
              <a:rPr lang="it-IT" sz="4400" dirty="0">
                <a:solidFill>
                  <a:srgbClr val="000000"/>
                </a:solidFill>
              </a:rPr>
              <a:t>quanto </a:t>
            </a:r>
            <a:r>
              <a:rPr lang="it-IT" sz="4400" b="1" dirty="0">
                <a:solidFill>
                  <a:srgbClr val="000000"/>
                </a:solidFill>
              </a:rPr>
              <a:t>più precoce </a:t>
            </a:r>
            <a:r>
              <a:rPr lang="it-IT" sz="4400" dirty="0">
                <a:solidFill>
                  <a:srgbClr val="000000"/>
                </a:solidFill>
              </a:rPr>
              <a:t>è l’affido/adozione stesso</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85303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ChangeArrowheads="1"/>
          </p:cNvSpPr>
          <p:nvPr/>
        </p:nvSpPr>
        <p:spPr bwMode="auto">
          <a:xfrm>
            <a:off x="-36513" y="155228"/>
            <a:ext cx="9234488" cy="6309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2400" b="1" dirty="0" err="1">
                <a:solidFill>
                  <a:srgbClr val="000000"/>
                </a:solidFill>
              </a:rPr>
              <a:t>Modification</a:t>
            </a:r>
            <a:r>
              <a:rPr lang="it-IT" altLang="it-IT" sz="2400" b="1" dirty="0">
                <a:solidFill>
                  <a:srgbClr val="000000"/>
                </a:solidFill>
              </a:rPr>
              <a:t> of </a:t>
            </a:r>
            <a:r>
              <a:rPr lang="it-IT" altLang="it-IT" sz="2400" b="1" dirty="0" err="1">
                <a:solidFill>
                  <a:srgbClr val="000000"/>
                </a:solidFill>
              </a:rPr>
              <a:t>depression</a:t>
            </a:r>
            <a:r>
              <a:rPr lang="it-IT" altLang="it-IT" sz="2400" b="1" dirty="0">
                <a:solidFill>
                  <a:srgbClr val="000000"/>
                </a:solidFill>
              </a:rPr>
              <a:t> by COMT val158met </a:t>
            </a:r>
            <a:r>
              <a:rPr lang="it-IT" altLang="it-IT" sz="2400" b="1" dirty="0" err="1">
                <a:solidFill>
                  <a:srgbClr val="000000"/>
                </a:solidFill>
              </a:rPr>
              <a:t>polymorphism</a:t>
            </a:r>
            <a:r>
              <a:rPr lang="it-IT" altLang="it-IT" sz="2400" b="1" dirty="0">
                <a:solidFill>
                  <a:srgbClr val="000000"/>
                </a:solidFill>
              </a:rPr>
              <a:t> in </a:t>
            </a:r>
            <a:r>
              <a:rPr lang="it-IT" altLang="it-IT" sz="2400" b="1" dirty="0" err="1">
                <a:solidFill>
                  <a:srgbClr val="000000"/>
                </a:solidFill>
              </a:rPr>
              <a:t>children</a:t>
            </a:r>
            <a:r>
              <a:rPr lang="it-IT" altLang="it-IT" sz="2400" b="1" dirty="0">
                <a:solidFill>
                  <a:srgbClr val="000000"/>
                </a:solidFill>
              </a:rPr>
              <a:t> </a:t>
            </a:r>
            <a:r>
              <a:rPr lang="it-IT" altLang="it-IT" sz="2400" b="1" dirty="0" err="1">
                <a:solidFill>
                  <a:srgbClr val="000000"/>
                </a:solidFill>
              </a:rPr>
              <a:t>exposed</a:t>
            </a:r>
            <a:r>
              <a:rPr lang="it-IT" altLang="it-IT" sz="2400" b="1" dirty="0">
                <a:solidFill>
                  <a:srgbClr val="000000"/>
                </a:solidFill>
              </a:rPr>
              <a:t> to </a:t>
            </a:r>
            <a:r>
              <a:rPr lang="it-IT" altLang="it-IT" sz="2400" b="1" dirty="0" err="1">
                <a:solidFill>
                  <a:srgbClr val="000000"/>
                </a:solidFill>
              </a:rPr>
              <a:t>early</a:t>
            </a:r>
            <a:r>
              <a:rPr lang="it-IT" altLang="it-IT" sz="2400" b="1" dirty="0">
                <a:solidFill>
                  <a:srgbClr val="000000"/>
                </a:solidFill>
              </a:rPr>
              <a:t> severe </a:t>
            </a:r>
            <a:r>
              <a:rPr lang="it-IT" altLang="it-IT" sz="2400" b="1" dirty="0" err="1">
                <a:solidFill>
                  <a:srgbClr val="000000"/>
                </a:solidFill>
              </a:rPr>
              <a:t>psychosocial</a:t>
            </a:r>
            <a:r>
              <a:rPr lang="it-IT" altLang="it-IT" sz="2400" b="1" dirty="0">
                <a:solidFill>
                  <a:srgbClr val="000000"/>
                </a:solidFill>
              </a:rPr>
              <a:t> </a:t>
            </a:r>
            <a:r>
              <a:rPr lang="it-IT" altLang="it-IT" sz="2400" b="1" dirty="0" err="1">
                <a:solidFill>
                  <a:srgbClr val="000000"/>
                </a:solidFill>
              </a:rPr>
              <a:t>deprivation</a:t>
            </a:r>
            <a:r>
              <a:rPr lang="it-IT" altLang="it-IT" sz="2400" b="1" dirty="0">
                <a:solidFill>
                  <a:srgbClr val="000000"/>
                </a:solidFill>
              </a:rPr>
              <a:t>.</a:t>
            </a:r>
          </a:p>
          <a:p>
            <a:pPr algn="ctr" eaLnBrk="1" fontAlgn="base" hangingPunct="1">
              <a:spcBef>
                <a:spcPct val="0"/>
              </a:spcBef>
              <a:spcAft>
                <a:spcPct val="0"/>
              </a:spcAft>
              <a:buFontTx/>
              <a:buNone/>
            </a:pPr>
            <a:r>
              <a:rPr lang="it-IT" altLang="it-IT" sz="2400" dirty="0" err="1">
                <a:solidFill>
                  <a:srgbClr val="000000"/>
                </a:solidFill>
              </a:rPr>
              <a:t>Drury</a:t>
            </a:r>
            <a:r>
              <a:rPr lang="it-IT" altLang="it-IT" sz="2400" dirty="0">
                <a:solidFill>
                  <a:srgbClr val="000000"/>
                </a:solidFill>
              </a:rPr>
              <a:t> SS, </a:t>
            </a:r>
            <a:r>
              <a:rPr lang="it-IT" altLang="it-IT" sz="2400" dirty="0" err="1">
                <a:solidFill>
                  <a:srgbClr val="000000"/>
                </a:solidFill>
              </a:rPr>
              <a:t>Theall</a:t>
            </a:r>
            <a:r>
              <a:rPr lang="it-IT" altLang="it-IT" sz="2400" dirty="0">
                <a:solidFill>
                  <a:srgbClr val="000000"/>
                </a:solidFill>
              </a:rPr>
              <a:t> KP, </a:t>
            </a:r>
            <a:r>
              <a:rPr lang="it-IT" altLang="it-IT" sz="2400" dirty="0" err="1">
                <a:solidFill>
                  <a:srgbClr val="000000"/>
                </a:solidFill>
              </a:rPr>
              <a:t>Smyke</a:t>
            </a:r>
            <a:r>
              <a:rPr lang="it-IT" altLang="it-IT" sz="2400" dirty="0">
                <a:solidFill>
                  <a:srgbClr val="000000"/>
                </a:solidFill>
              </a:rPr>
              <a:t> AT, Keats BJ, </a:t>
            </a:r>
            <a:r>
              <a:rPr lang="it-IT" altLang="it-IT" sz="2400" dirty="0" err="1">
                <a:solidFill>
                  <a:srgbClr val="000000"/>
                </a:solidFill>
              </a:rPr>
              <a:t>Egger</a:t>
            </a:r>
            <a:r>
              <a:rPr lang="it-IT" altLang="it-IT" sz="2400" dirty="0">
                <a:solidFill>
                  <a:srgbClr val="000000"/>
                </a:solidFill>
              </a:rPr>
              <a:t> HL, Nelson CA, Fox NA, Marshall PJ, </a:t>
            </a:r>
            <a:r>
              <a:rPr lang="it-IT" altLang="it-IT" sz="2400" dirty="0" err="1">
                <a:solidFill>
                  <a:srgbClr val="000000"/>
                </a:solidFill>
              </a:rPr>
              <a:t>Zeanah</a:t>
            </a:r>
            <a:r>
              <a:rPr lang="it-IT" altLang="it-IT" sz="2400" dirty="0">
                <a:solidFill>
                  <a:srgbClr val="000000"/>
                </a:solidFill>
              </a:rPr>
              <a:t> CH. (2010)</a:t>
            </a:r>
          </a:p>
          <a:p>
            <a:pPr algn="ctr" eaLnBrk="1" fontAlgn="base" hangingPunct="1">
              <a:spcBef>
                <a:spcPct val="0"/>
              </a:spcBef>
              <a:spcAft>
                <a:spcPct val="0"/>
              </a:spcAft>
              <a:buFontTx/>
              <a:buNone/>
            </a:pPr>
            <a:endParaRPr lang="it-IT" altLang="it-IT" sz="2400" b="1" dirty="0">
              <a:solidFill>
                <a:srgbClr val="000000"/>
              </a:solidFill>
            </a:endParaRPr>
          </a:p>
          <a:p>
            <a:pPr algn="ctr" eaLnBrk="1" fontAlgn="base" hangingPunct="1">
              <a:spcBef>
                <a:spcPct val="0"/>
              </a:spcBef>
              <a:spcAft>
                <a:spcPct val="0"/>
              </a:spcAft>
              <a:buFontTx/>
              <a:buNone/>
            </a:pPr>
            <a:r>
              <a:rPr lang="it-IT" altLang="it-IT" sz="2400" b="1" dirty="0">
                <a:solidFill>
                  <a:srgbClr val="000000"/>
                </a:solidFill>
              </a:rPr>
              <a:t>OBJECTIVE: </a:t>
            </a:r>
          </a:p>
          <a:p>
            <a:pPr algn="ctr" eaLnBrk="1" fontAlgn="base" hangingPunct="1">
              <a:spcBef>
                <a:spcPct val="0"/>
              </a:spcBef>
              <a:spcAft>
                <a:spcPct val="0"/>
              </a:spcAft>
              <a:buFontTx/>
              <a:buNone/>
            </a:pPr>
            <a:r>
              <a:rPr lang="it-IT" altLang="it-IT" sz="2400" dirty="0">
                <a:solidFill>
                  <a:srgbClr val="000000"/>
                </a:solidFill>
              </a:rPr>
              <a:t>To </a:t>
            </a:r>
            <a:r>
              <a:rPr lang="it-IT" altLang="it-IT" sz="2400" dirty="0" err="1">
                <a:solidFill>
                  <a:srgbClr val="000000"/>
                </a:solidFill>
              </a:rPr>
              <a:t>examine</a:t>
            </a:r>
            <a:r>
              <a:rPr lang="it-IT" altLang="it-IT" sz="2400" dirty="0">
                <a:solidFill>
                  <a:srgbClr val="000000"/>
                </a:solidFill>
              </a:rPr>
              <a:t> the impact of the </a:t>
            </a:r>
            <a:r>
              <a:rPr lang="it-IT" altLang="it-IT" sz="2400" dirty="0" err="1">
                <a:solidFill>
                  <a:srgbClr val="000000"/>
                </a:solidFill>
              </a:rPr>
              <a:t>catechol</a:t>
            </a:r>
            <a:r>
              <a:rPr lang="it-IT" altLang="it-IT" sz="2400" dirty="0">
                <a:solidFill>
                  <a:srgbClr val="000000"/>
                </a:solidFill>
              </a:rPr>
              <a:t>-O-</a:t>
            </a:r>
            <a:r>
              <a:rPr lang="it-IT" altLang="it-IT" sz="2400" dirty="0" err="1">
                <a:solidFill>
                  <a:srgbClr val="000000"/>
                </a:solidFill>
              </a:rPr>
              <a:t>methyltransferase</a:t>
            </a:r>
            <a:r>
              <a:rPr lang="it-IT" altLang="it-IT" sz="2400" dirty="0">
                <a:solidFill>
                  <a:srgbClr val="000000"/>
                </a:solidFill>
              </a:rPr>
              <a:t> </a:t>
            </a:r>
            <a:r>
              <a:rPr lang="it-IT" altLang="it-IT" sz="2400" b="1" dirty="0">
                <a:solidFill>
                  <a:srgbClr val="000000"/>
                </a:solidFill>
              </a:rPr>
              <a:t>(COMT) val(158)</a:t>
            </a:r>
            <a:r>
              <a:rPr lang="it-IT" altLang="it-IT" sz="2400" b="1" dirty="0" err="1">
                <a:solidFill>
                  <a:srgbClr val="000000"/>
                </a:solidFill>
              </a:rPr>
              <a:t>met</a:t>
            </a:r>
            <a:r>
              <a:rPr lang="it-IT" altLang="it-IT" sz="2400" b="1" dirty="0">
                <a:solidFill>
                  <a:srgbClr val="000000"/>
                </a:solidFill>
              </a:rPr>
              <a:t> allele </a:t>
            </a:r>
            <a:r>
              <a:rPr lang="it-IT" altLang="it-IT" sz="2400" dirty="0">
                <a:solidFill>
                  <a:srgbClr val="000000"/>
                </a:solidFill>
              </a:rPr>
              <a:t>on </a:t>
            </a:r>
            <a:r>
              <a:rPr lang="it-IT" altLang="it-IT" sz="2400" b="1" dirty="0">
                <a:solidFill>
                  <a:srgbClr val="000000"/>
                </a:solidFill>
              </a:rPr>
              <a:t>depressive </a:t>
            </a:r>
            <a:r>
              <a:rPr lang="it-IT" altLang="it-IT" sz="2400" b="1" dirty="0" err="1">
                <a:solidFill>
                  <a:srgbClr val="000000"/>
                </a:solidFill>
              </a:rPr>
              <a:t>symptoms</a:t>
            </a:r>
            <a:r>
              <a:rPr lang="it-IT" altLang="it-IT" sz="2400" b="1" dirty="0">
                <a:solidFill>
                  <a:srgbClr val="000000"/>
                </a:solidFill>
              </a:rPr>
              <a:t> </a:t>
            </a:r>
            <a:r>
              <a:rPr lang="it-IT" altLang="it-IT" sz="2400" dirty="0">
                <a:solidFill>
                  <a:srgbClr val="000000"/>
                </a:solidFill>
              </a:rPr>
              <a:t>in </a:t>
            </a:r>
            <a:r>
              <a:rPr lang="it-IT" altLang="it-IT" sz="2400" dirty="0" err="1">
                <a:solidFill>
                  <a:srgbClr val="000000"/>
                </a:solidFill>
              </a:rPr>
              <a:t>young</a:t>
            </a:r>
            <a:r>
              <a:rPr lang="it-IT" altLang="it-IT" sz="2400" dirty="0">
                <a:solidFill>
                  <a:srgbClr val="000000"/>
                </a:solidFill>
              </a:rPr>
              <a:t> </a:t>
            </a:r>
            <a:r>
              <a:rPr lang="it-IT" altLang="it-IT" sz="2400" dirty="0" err="1">
                <a:solidFill>
                  <a:srgbClr val="000000"/>
                </a:solidFill>
              </a:rPr>
              <a:t>children</a:t>
            </a:r>
            <a:r>
              <a:rPr lang="it-IT" altLang="it-IT" sz="2400" dirty="0">
                <a:solidFill>
                  <a:srgbClr val="000000"/>
                </a:solidFill>
              </a:rPr>
              <a:t> </a:t>
            </a:r>
            <a:r>
              <a:rPr lang="it-IT" altLang="it-IT" sz="2400" dirty="0" err="1">
                <a:solidFill>
                  <a:srgbClr val="000000"/>
                </a:solidFill>
              </a:rPr>
              <a:t>exposed</a:t>
            </a:r>
            <a:r>
              <a:rPr lang="it-IT" altLang="it-IT" sz="2400" dirty="0">
                <a:solidFill>
                  <a:srgbClr val="000000"/>
                </a:solidFill>
              </a:rPr>
              <a:t> to </a:t>
            </a:r>
            <a:r>
              <a:rPr lang="it-IT" altLang="it-IT" sz="2400" b="1" dirty="0" err="1">
                <a:solidFill>
                  <a:srgbClr val="000000"/>
                </a:solidFill>
              </a:rPr>
              <a:t>early</a:t>
            </a:r>
            <a:r>
              <a:rPr lang="it-IT" altLang="it-IT" sz="2400" b="1" dirty="0">
                <a:solidFill>
                  <a:srgbClr val="000000"/>
                </a:solidFill>
              </a:rPr>
              <a:t> severe social </a:t>
            </a:r>
            <a:r>
              <a:rPr lang="it-IT" altLang="it-IT" sz="2400" b="1" dirty="0" err="1">
                <a:solidFill>
                  <a:srgbClr val="000000"/>
                </a:solidFill>
              </a:rPr>
              <a:t>deprivation</a:t>
            </a:r>
            <a:r>
              <a:rPr lang="it-IT" altLang="it-IT" sz="2400" dirty="0">
                <a:solidFill>
                  <a:srgbClr val="000000"/>
                </a:solidFill>
              </a:rPr>
              <a:t> </a:t>
            </a:r>
            <a:r>
              <a:rPr lang="it-IT" altLang="it-IT" sz="2400" dirty="0" err="1">
                <a:solidFill>
                  <a:srgbClr val="000000"/>
                </a:solidFill>
              </a:rPr>
              <a:t>as</a:t>
            </a:r>
            <a:r>
              <a:rPr lang="it-IT" altLang="it-IT" sz="2400" dirty="0">
                <a:solidFill>
                  <a:srgbClr val="000000"/>
                </a:solidFill>
              </a:rPr>
              <a:t> a </a:t>
            </a:r>
            <a:r>
              <a:rPr lang="it-IT" altLang="it-IT" sz="2400" dirty="0" err="1">
                <a:solidFill>
                  <a:srgbClr val="000000"/>
                </a:solidFill>
              </a:rPr>
              <a:t>result</a:t>
            </a:r>
            <a:r>
              <a:rPr lang="it-IT" altLang="it-IT" sz="2400" dirty="0">
                <a:solidFill>
                  <a:srgbClr val="000000"/>
                </a:solidFill>
              </a:rPr>
              <a:t> of </a:t>
            </a:r>
            <a:r>
              <a:rPr lang="it-IT" altLang="it-IT" sz="2400" dirty="0" err="1">
                <a:solidFill>
                  <a:srgbClr val="000000"/>
                </a:solidFill>
              </a:rPr>
              <a:t>being</a:t>
            </a:r>
            <a:r>
              <a:rPr lang="it-IT" altLang="it-IT" sz="2400" dirty="0">
                <a:solidFill>
                  <a:srgbClr val="000000"/>
                </a:solidFill>
              </a:rPr>
              <a:t> </a:t>
            </a:r>
            <a:r>
              <a:rPr lang="it-IT" altLang="it-IT" sz="2400" dirty="0" err="1">
                <a:solidFill>
                  <a:srgbClr val="000000"/>
                </a:solidFill>
              </a:rPr>
              <a:t>raised</a:t>
            </a:r>
            <a:r>
              <a:rPr lang="it-IT" altLang="it-IT" sz="2400" dirty="0">
                <a:solidFill>
                  <a:srgbClr val="000000"/>
                </a:solidFill>
              </a:rPr>
              <a:t> in </a:t>
            </a:r>
            <a:r>
              <a:rPr lang="it-IT" altLang="it-IT" sz="2400" dirty="0" err="1">
                <a:solidFill>
                  <a:srgbClr val="000000"/>
                </a:solidFill>
              </a:rPr>
              <a:t>institutions</a:t>
            </a:r>
            <a:r>
              <a:rPr lang="it-IT" altLang="it-IT" sz="2400" dirty="0">
                <a:solidFill>
                  <a:srgbClr val="000000"/>
                </a:solidFill>
              </a:rPr>
              <a:t>.</a:t>
            </a:r>
            <a:endParaRPr lang="it-IT" altLang="it-IT" sz="2400" b="1" dirty="0">
              <a:solidFill>
                <a:srgbClr val="000000"/>
              </a:solidFill>
            </a:endParaRPr>
          </a:p>
          <a:p>
            <a:pPr algn="ctr" eaLnBrk="1" fontAlgn="base" hangingPunct="1">
              <a:spcBef>
                <a:spcPct val="0"/>
              </a:spcBef>
              <a:spcAft>
                <a:spcPct val="0"/>
              </a:spcAft>
              <a:buFontTx/>
              <a:buNone/>
            </a:pPr>
            <a:r>
              <a:rPr lang="it-IT" altLang="it-IT" sz="2400" b="1" dirty="0">
                <a:solidFill>
                  <a:srgbClr val="000000"/>
                </a:solidFill>
              </a:rPr>
              <a:t>METHODS: </a:t>
            </a:r>
          </a:p>
          <a:p>
            <a:pPr algn="ctr" eaLnBrk="1" fontAlgn="base" hangingPunct="1">
              <a:spcBef>
                <a:spcPct val="0"/>
              </a:spcBef>
              <a:spcAft>
                <a:spcPct val="0"/>
              </a:spcAft>
              <a:buFontTx/>
              <a:buNone/>
            </a:pPr>
            <a:r>
              <a:rPr lang="it-IT" altLang="it-IT" sz="2000" dirty="0" err="1">
                <a:solidFill>
                  <a:srgbClr val="000000"/>
                </a:solidFill>
              </a:rPr>
              <a:t>One</a:t>
            </a:r>
            <a:r>
              <a:rPr lang="it-IT" altLang="it-IT" sz="2000" dirty="0">
                <a:solidFill>
                  <a:srgbClr val="000000"/>
                </a:solidFill>
              </a:rPr>
              <a:t> </a:t>
            </a:r>
            <a:r>
              <a:rPr lang="it-IT" altLang="it-IT" sz="2000" dirty="0" err="1">
                <a:solidFill>
                  <a:srgbClr val="000000"/>
                </a:solidFill>
              </a:rPr>
              <a:t>hundred</a:t>
            </a:r>
            <a:r>
              <a:rPr lang="it-IT" altLang="it-IT" sz="2000" dirty="0">
                <a:solidFill>
                  <a:srgbClr val="000000"/>
                </a:solidFill>
              </a:rPr>
              <a:t> </a:t>
            </a:r>
            <a:r>
              <a:rPr lang="it-IT" altLang="it-IT" sz="2000" dirty="0" err="1">
                <a:solidFill>
                  <a:srgbClr val="000000"/>
                </a:solidFill>
              </a:rPr>
              <a:t>thirty</a:t>
            </a:r>
            <a:r>
              <a:rPr lang="it-IT" altLang="it-IT" sz="2000" dirty="0">
                <a:solidFill>
                  <a:srgbClr val="000000"/>
                </a:solidFill>
              </a:rPr>
              <a:t> </a:t>
            </a:r>
            <a:r>
              <a:rPr lang="it-IT" altLang="it-IT" sz="2000" dirty="0" err="1">
                <a:solidFill>
                  <a:srgbClr val="000000"/>
                </a:solidFill>
              </a:rPr>
              <a:t>six</a:t>
            </a:r>
            <a:r>
              <a:rPr lang="it-IT" altLang="it-IT" sz="2000" dirty="0">
                <a:solidFill>
                  <a:srgbClr val="000000"/>
                </a:solidFill>
              </a:rPr>
              <a:t> </a:t>
            </a:r>
            <a:r>
              <a:rPr lang="it-IT" altLang="it-IT" sz="2000" dirty="0" err="1">
                <a:solidFill>
                  <a:srgbClr val="000000"/>
                </a:solidFill>
              </a:rPr>
              <a:t>children</a:t>
            </a:r>
            <a:r>
              <a:rPr lang="it-IT" altLang="it-IT" sz="2000" dirty="0">
                <a:solidFill>
                  <a:srgbClr val="000000"/>
                </a:solidFill>
              </a:rPr>
              <a:t> from the </a:t>
            </a:r>
            <a:r>
              <a:rPr lang="it-IT" altLang="it-IT" sz="2000" dirty="0" err="1">
                <a:solidFill>
                  <a:srgbClr val="000000"/>
                </a:solidFill>
              </a:rPr>
              <a:t>Bucharest</a:t>
            </a:r>
            <a:r>
              <a:rPr lang="it-IT" altLang="it-IT" sz="2000" dirty="0">
                <a:solidFill>
                  <a:srgbClr val="000000"/>
                </a:solidFill>
              </a:rPr>
              <a:t> </a:t>
            </a:r>
            <a:r>
              <a:rPr lang="it-IT" altLang="it-IT" sz="2000" dirty="0" err="1">
                <a:solidFill>
                  <a:srgbClr val="000000"/>
                </a:solidFill>
              </a:rPr>
              <a:t>Early</a:t>
            </a:r>
            <a:r>
              <a:rPr lang="it-IT" altLang="it-IT" sz="2000" dirty="0">
                <a:solidFill>
                  <a:srgbClr val="000000"/>
                </a:solidFill>
              </a:rPr>
              <a:t> </a:t>
            </a:r>
            <a:r>
              <a:rPr lang="it-IT" altLang="it-IT" sz="2000" dirty="0" err="1">
                <a:solidFill>
                  <a:srgbClr val="000000"/>
                </a:solidFill>
              </a:rPr>
              <a:t>Intervention</a:t>
            </a:r>
            <a:r>
              <a:rPr lang="it-IT" altLang="it-IT" sz="2000" dirty="0">
                <a:solidFill>
                  <a:srgbClr val="000000"/>
                </a:solidFill>
              </a:rPr>
              <a:t> Project (BEIP) </a:t>
            </a:r>
            <a:r>
              <a:rPr lang="it-IT" altLang="it-IT" sz="2000" dirty="0" err="1">
                <a:solidFill>
                  <a:srgbClr val="000000"/>
                </a:solidFill>
              </a:rPr>
              <a:t>were</a:t>
            </a:r>
            <a:r>
              <a:rPr lang="it-IT" altLang="it-IT" sz="2000" dirty="0">
                <a:solidFill>
                  <a:srgbClr val="000000"/>
                </a:solidFill>
              </a:rPr>
              <a:t> </a:t>
            </a:r>
            <a:r>
              <a:rPr lang="it-IT" altLang="it-IT" sz="2000" dirty="0" err="1">
                <a:solidFill>
                  <a:srgbClr val="000000"/>
                </a:solidFill>
              </a:rPr>
              <a:t>randomized</a:t>
            </a:r>
            <a:r>
              <a:rPr lang="it-IT" altLang="it-IT" sz="2000" dirty="0">
                <a:solidFill>
                  <a:srgbClr val="000000"/>
                </a:solidFill>
              </a:rPr>
              <a:t> </a:t>
            </a:r>
            <a:r>
              <a:rPr lang="it-IT" altLang="it-IT" sz="2000" dirty="0" err="1">
                <a:solidFill>
                  <a:srgbClr val="000000"/>
                </a:solidFill>
              </a:rPr>
              <a:t>before</a:t>
            </a:r>
            <a:r>
              <a:rPr lang="it-IT" altLang="it-IT" sz="2000" dirty="0">
                <a:solidFill>
                  <a:srgbClr val="000000"/>
                </a:solidFill>
              </a:rPr>
              <a:t> 31 </a:t>
            </a:r>
            <a:r>
              <a:rPr lang="it-IT" altLang="it-IT" sz="2000" dirty="0" err="1">
                <a:solidFill>
                  <a:srgbClr val="000000"/>
                </a:solidFill>
              </a:rPr>
              <a:t>months</a:t>
            </a:r>
            <a:r>
              <a:rPr lang="it-IT" altLang="it-IT" sz="2000" dirty="0">
                <a:solidFill>
                  <a:srgbClr val="000000"/>
                </a:solidFill>
              </a:rPr>
              <a:t> of </a:t>
            </a:r>
            <a:r>
              <a:rPr lang="it-IT" altLang="it-IT" sz="2000" dirty="0" err="1">
                <a:solidFill>
                  <a:srgbClr val="000000"/>
                </a:solidFill>
              </a:rPr>
              <a:t>age</a:t>
            </a:r>
            <a:r>
              <a:rPr lang="it-IT" altLang="it-IT" sz="2000" dirty="0">
                <a:solidFill>
                  <a:srgbClr val="000000"/>
                </a:solidFill>
              </a:rPr>
              <a:t> to </a:t>
            </a:r>
            <a:r>
              <a:rPr lang="it-IT" altLang="it-IT" sz="2000" dirty="0" err="1">
                <a:solidFill>
                  <a:srgbClr val="000000"/>
                </a:solidFill>
              </a:rPr>
              <a:t>either</a:t>
            </a:r>
            <a:r>
              <a:rPr lang="it-IT" altLang="it-IT" sz="2000" dirty="0">
                <a:solidFill>
                  <a:srgbClr val="000000"/>
                </a:solidFill>
              </a:rPr>
              <a:t> care </a:t>
            </a:r>
            <a:r>
              <a:rPr lang="it-IT" altLang="it-IT" sz="2000" dirty="0" err="1">
                <a:solidFill>
                  <a:srgbClr val="000000"/>
                </a:solidFill>
              </a:rPr>
              <a:t>as</a:t>
            </a:r>
            <a:r>
              <a:rPr lang="it-IT" altLang="it-IT" sz="2000" dirty="0">
                <a:solidFill>
                  <a:srgbClr val="000000"/>
                </a:solidFill>
              </a:rPr>
              <a:t> </a:t>
            </a:r>
            <a:r>
              <a:rPr lang="it-IT" altLang="it-IT" sz="2000" dirty="0" err="1">
                <a:solidFill>
                  <a:srgbClr val="000000"/>
                </a:solidFill>
              </a:rPr>
              <a:t>usual</a:t>
            </a:r>
            <a:r>
              <a:rPr lang="it-IT" altLang="it-IT" sz="2000" dirty="0">
                <a:solidFill>
                  <a:srgbClr val="000000"/>
                </a:solidFill>
              </a:rPr>
              <a:t> (CAU) in </a:t>
            </a:r>
            <a:r>
              <a:rPr lang="it-IT" altLang="it-IT" sz="2000" dirty="0" err="1">
                <a:solidFill>
                  <a:srgbClr val="000000"/>
                </a:solidFill>
              </a:rPr>
              <a:t>institutions</a:t>
            </a:r>
            <a:r>
              <a:rPr lang="it-IT" altLang="it-IT" sz="2000" dirty="0">
                <a:solidFill>
                  <a:srgbClr val="000000"/>
                </a:solidFill>
              </a:rPr>
              <a:t> or </a:t>
            </a:r>
            <a:r>
              <a:rPr lang="it-IT" altLang="it-IT" sz="2000" dirty="0" err="1">
                <a:solidFill>
                  <a:srgbClr val="000000"/>
                </a:solidFill>
              </a:rPr>
              <a:t>placement</a:t>
            </a:r>
            <a:r>
              <a:rPr lang="it-IT" altLang="it-IT" sz="2000" dirty="0">
                <a:solidFill>
                  <a:srgbClr val="000000"/>
                </a:solidFill>
              </a:rPr>
              <a:t> in </a:t>
            </a:r>
            <a:r>
              <a:rPr lang="it-IT" altLang="it-IT" sz="2000" dirty="0" err="1">
                <a:solidFill>
                  <a:srgbClr val="000000"/>
                </a:solidFill>
              </a:rPr>
              <a:t>newly</a:t>
            </a:r>
            <a:r>
              <a:rPr lang="it-IT" altLang="it-IT" sz="2000" dirty="0">
                <a:solidFill>
                  <a:srgbClr val="000000"/>
                </a:solidFill>
              </a:rPr>
              <a:t> </a:t>
            </a:r>
            <a:r>
              <a:rPr lang="it-IT" altLang="it-IT" sz="2000" dirty="0" err="1">
                <a:solidFill>
                  <a:srgbClr val="000000"/>
                </a:solidFill>
              </a:rPr>
              <a:t>created</a:t>
            </a:r>
            <a:r>
              <a:rPr lang="it-IT" altLang="it-IT" sz="2000" dirty="0">
                <a:solidFill>
                  <a:srgbClr val="000000"/>
                </a:solidFill>
              </a:rPr>
              <a:t> </a:t>
            </a:r>
            <a:r>
              <a:rPr lang="it-IT" altLang="it-IT" sz="2000" dirty="0" err="1">
                <a:solidFill>
                  <a:srgbClr val="000000"/>
                </a:solidFill>
              </a:rPr>
              <a:t>foster</a:t>
            </a:r>
            <a:r>
              <a:rPr lang="it-IT" altLang="it-IT" sz="2000" dirty="0">
                <a:solidFill>
                  <a:srgbClr val="000000"/>
                </a:solidFill>
              </a:rPr>
              <a:t> care (FCG). At 54 </a:t>
            </a:r>
            <a:r>
              <a:rPr lang="it-IT" altLang="it-IT" sz="2000" dirty="0" err="1">
                <a:solidFill>
                  <a:srgbClr val="000000"/>
                </a:solidFill>
              </a:rPr>
              <a:t>months</a:t>
            </a:r>
            <a:r>
              <a:rPr lang="it-IT" altLang="it-IT" sz="2000" dirty="0">
                <a:solidFill>
                  <a:srgbClr val="000000"/>
                </a:solidFill>
              </a:rPr>
              <a:t> of </a:t>
            </a:r>
            <a:r>
              <a:rPr lang="it-IT" altLang="it-IT" sz="2000" dirty="0" err="1">
                <a:solidFill>
                  <a:srgbClr val="000000"/>
                </a:solidFill>
              </a:rPr>
              <a:t>age</a:t>
            </a:r>
            <a:r>
              <a:rPr lang="it-IT" altLang="it-IT" sz="2000" dirty="0">
                <a:solidFill>
                  <a:srgbClr val="000000"/>
                </a:solidFill>
              </a:rPr>
              <a:t>, a </a:t>
            </a:r>
            <a:r>
              <a:rPr lang="it-IT" altLang="it-IT" sz="2000" dirty="0" err="1">
                <a:solidFill>
                  <a:srgbClr val="000000"/>
                </a:solidFill>
              </a:rPr>
              <a:t>psychiatric</a:t>
            </a:r>
            <a:r>
              <a:rPr lang="it-IT" altLang="it-IT" sz="2000" dirty="0">
                <a:solidFill>
                  <a:srgbClr val="000000"/>
                </a:solidFill>
              </a:rPr>
              <a:t> </a:t>
            </a:r>
            <a:r>
              <a:rPr lang="it-IT" altLang="it-IT" sz="2000" dirty="0" err="1">
                <a:solidFill>
                  <a:srgbClr val="000000"/>
                </a:solidFill>
              </a:rPr>
              <a:t>assessment</a:t>
            </a:r>
            <a:r>
              <a:rPr lang="it-IT" altLang="it-IT" sz="2000" dirty="0">
                <a:solidFill>
                  <a:srgbClr val="000000"/>
                </a:solidFill>
              </a:rPr>
              <a:t> </a:t>
            </a:r>
            <a:r>
              <a:rPr lang="it-IT" altLang="it-IT" sz="2000" dirty="0" err="1">
                <a:solidFill>
                  <a:srgbClr val="000000"/>
                </a:solidFill>
              </a:rPr>
              <a:t>using</a:t>
            </a:r>
            <a:r>
              <a:rPr lang="it-IT" altLang="it-IT" sz="2000" dirty="0">
                <a:solidFill>
                  <a:srgbClr val="000000"/>
                </a:solidFill>
              </a:rPr>
              <a:t> the Preschool Age </a:t>
            </a:r>
            <a:r>
              <a:rPr lang="it-IT" altLang="it-IT" sz="2000" dirty="0" err="1">
                <a:solidFill>
                  <a:srgbClr val="000000"/>
                </a:solidFill>
              </a:rPr>
              <a:t>Psychiatric</a:t>
            </a:r>
            <a:r>
              <a:rPr lang="it-IT" altLang="it-IT" sz="2000" dirty="0">
                <a:solidFill>
                  <a:srgbClr val="000000"/>
                </a:solidFill>
              </a:rPr>
              <a:t> </a:t>
            </a:r>
            <a:r>
              <a:rPr lang="it-IT" altLang="it-IT" sz="2000" dirty="0" err="1">
                <a:solidFill>
                  <a:srgbClr val="000000"/>
                </a:solidFill>
              </a:rPr>
              <a:t>Assessment</a:t>
            </a:r>
            <a:r>
              <a:rPr lang="it-IT" altLang="it-IT" sz="2000" dirty="0">
                <a:solidFill>
                  <a:srgbClr val="000000"/>
                </a:solidFill>
              </a:rPr>
              <a:t> (PAPA) </a:t>
            </a:r>
            <a:r>
              <a:rPr lang="it-IT" altLang="it-IT" sz="2000" dirty="0" err="1">
                <a:solidFill>
                  <a:srgbClr val="000000"/>
                </a:solidFill>
              </a:rPr>
              <a:t>was</a:t>
            </a:r>
            <a:r>
              <a:rPr lang="it-IT" altLang="it-IT" sz="2000" dirty="0">
                <a:solidFill>
                  <a:srgbClr val="000000"/>
                </a:solidFill>
              </a:rPr>
              <a:t> </a:t>
            </a:r>
            <a:r>
              <a:rPr lang="it-IT" altLang="it-IT" sz="2000" dirty="0" err="1">
                <a:solidFill>
                  <a:srgbClr val="000000"/>
                </a:solidFill>
              </a:rPr>
              <a:t>completed</a:t>
            </a:r>
            <a:r>
              <a:rPr lang="it-IT" altLang="it-IT" sz="2000" dirty="0">
                <a:solidFill>
                  <a:srgbClr val="000000"/>
                </a:solidFill>
              </a:rPr>
              <a:t>. DNA </a:t>
            </a:r>
            <a:r>
              <a:rPr lang="it-IT" altLang="it-IT" sz="2000" dirty="0" err="1">
                <a:solidFill>
                  <a:srgbClr val="000000"/>
                </a:solidFill>
              </a:rPr>
              <a:t>was</a:t>
            </a:r>
            <a:r>
              <a:rPr lang="it-IT" altLang="it-IT" sz="2000" dirty="0">
                <a:solidFill>
                  <a:srgbClr val="000000"/>
                </a:solidFill>
              </a:rPr>
              <a:t> </a:t>
            </a:r>
            <a:r>
              <a:rPr lang="it-IT" altLang="it-IT" sz="2000" dirty="0" err="1">
                <a:solidFill>
                  <a:srgbClr val="000000"/>
                </a:solidFill>
              </a:rPr>
              <a:t>collected</a:t>
            </a:r>
            <a:r>
              <a:rPr lang="it-IT" altLang="it-IT" sz="2000" dirty="0">
                <a:solidFill>
                  <a:srgbClr val="000000"/>
                </a:solidFill>
              </a:rPr>
              <a:t> and </a:t>
            </a:r>
            <a:r>
              <a:rPr lang="it-IT" altLang="it-IT" sz="2000" dirty="0" err="1">
                <a:solidFill>
                  <a:srgbClr val="000000"/>
                </a:solidFill>
              </a:rPr>
              <a:t>genotyped</a:t>
            </a:r>
            <a:r>
              <a:rPr lang="it-IT" altLang="it-IT" sz="2000" dirty="0">
                <a:solidFill>
                  <a:srgbClr val="000000"/>
                </a:solidFill>
              </a:rPr>
              <a:t> for the COMT val(158)</a:t>
            </a:r>
            <a:r>
              <a:rPr lang="it-IT" altLang="it-IT" sz="2000" dirty="0" err="1">
                <a:solidFill>
                  <a:srgbClr val="000000"/>
                </a:solidFill>
              </a:rPr>
              <a:t>met</a:t>
            </a:r>
            <a:r>
              <a:rPr lang="it-IT" altLang="it-IT" sz="2000" dirty="0">
                <a:solidFill>
                  <a:srgbClr val="000000"/>
                </a:solidFill>
              </a:rPr>
              <a:t> </a:t>
            </a:r>
            <a:r>
              <a:rPr lang="it-IT" altLang="it-IT" sz="2000" dirty="0" err="1">
                <a:solidFill>
                  <a:srgbClr val="000000"/>
                </a:solidFill>
              </a:rPr>
              <a:t>polymorphism</a:t>
            </a:r>
            <a:r>
              <a:rPr lang="it-IT" altLang="it-IT" sz="2000" dirty="0">
                <a:solidFill>
                  <a:srgbClr val="000000"/>
                </a:solidFill>
              </a:rPr>
              <a:t>. Multivariate </a:t>
            </a:r>
            <a:r>
              <a:rPr lang="it-IT" altLang="it-IT" sz="2000" dirty="0" err="1">
                <a:solidFill>
                  <a:srgbClr val="000000"/>
                </a:solidFill>
              </a:rPr>
              <a:t>analysis</a:t>
            </a:r>
            <a:r>
              <a:rPr lang="it-IT" altLang="it-IT" sz="2000" dirty="0">
                <a:solidFill>
                  <a:srgbClr val="000000"/>
                </a:solidFill>
              </a:rPr>
              <a:t> </a:t>
            </a:r>
            <a:r>
              <a:rPr lang="it-IT" altLang="it-IT" sz="2000" dirty="0" err="1">
                <a:solidFill>
                  <a:srgbClr val="000000"/>
                </a:solidFill>
              </a:rPr>
              <a:t>examined</a:t>
            </a:r>
            <a:r>
              <a:rPr lang="it-IT" altLang="it-IT" sz="2000" dirty="0">
                <a:solidFill>
                  <a:srgbClr val="000000"/>
                </a:solidFill>
              </a:rPr>
              <a:t> the </a:t>
            </a:r>
            <a:r>
              <a:rPr lang="it-IT" altLang="it-IT" sz="2000" dirty="0" err="1">
                <a:solidFill>
                  <a:srgbClr val="000000"/>
                </a:solidFill>
              </a:rPr>
              <a:t>relationship</a:t>
            </a:r>
            <a:r>
              <a:rPr lang="it-IT" altLang="it-IT" sz="2000" dirty="0">
                <a:solidFill>
                  <a:srgbClr val="000000"/>
                </a:solidFill>
              </a:rPr>
              <a:t> </a:t>
            </a:r>
            <a:r>
              <a:rPr lang="it-IT" altLang="it-IT" sz="2000" dirty="0" err="1">
                <a:solidFill>
                  <a:srgbClr val="000000"/>
                </a:solidFill>
              </a:rPr>
              <a:t>between</a:t>
            </a:r>
            <a:r>
              <a:rPr lang="it-IT" altLang="it-IT" sz="2000" dirty="0">
                <a:solidFill>
                  <a:srgbClr val="000000"/>
                </a:solidFill>
              </a:rPr>
              <a:t> COMT </a:t>
            </a:r>
            <a:r>
              <a:rPr lang="it-IT" altLang="it-IT" sz="2000" dirty="0" err="1">
                <a:solidFill>
                  <a:srgbClr val="000000"/>
                </a:solidFill>
              </a:rPr>
              <a:t>alleles</a:t>
            </a:r>
            <a:r>
              <a:rPr lang="it-IT" altLang="it-IT" sz="2000" dirty="0">
                <a:solidFill>
                  <a:srgbClr val="000000"/>
                </a:solidFill>
              </a:rPr>
              <a:t> and depressive </a:t>
            </a:r>
            <a:r>
              <a:rPr lang="it-IT" altLang="it-IT" sz="2000" dirty="0" err="1">
                <a:solidFill>
                  <a:srgbClr val="000000"/>
                </a:solidFill>
              </a:rPr>
              <a:t>symptoms</a:t>
            </a:r>
            <a:r>
              <a:rPr lang="it-IT" altLang="it-IT" sz="2000" dirty="0">
                <a:solidFill>
                  <a:srgbClr val="000000"/>
                </a:solidFill>
              </a:rPr>
              <a:t>.</a:t>
            </a:r>
            <a:endParaRPr lang="it-IT" altLang="it-IT" sz="2000" b="1" dirty="0">
              <a:solidFill>
                <a:srgbClr val="000000"/>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5353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p:cNvSpPr>
            <a:spLocks noChangeArrowheads="1"/>
          </p:cNvSpPr>
          <p:nvPr/>
        </p:nvSpPr>
        <p:spPr bwMode="auto">
          <a:xfrm>
            <a:off x="-50800" y="23208"/>
            <a:ext cx="9234488" cy="64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b="1" dirty="0">
                <a:solidFill>
                  <a:srgbClr val="000000"/>
                </a:solidFill>
              </a:rPr>
              <a:t>RESULTS: </a:t>
            </a:r>
          </a:p>
          <a:p>
            <a:pPr algn="ctr" eaLnBrk="1" fontAlgn="base" hangingPunct="1">
              <a:spcBef>
                <a:spcPct val="0"/>
              </a:spcBef>
              <a:spcAft>
                <a:spcPct val="0"/>
              </a:spcAft>
              <a:buFontTx/>
              <a:buNone/>
            </a:pPr>
            <a:r>
              <a:rPr lang="it-IT" altLang="it-IT" b="1" dirty="0" err="1">
                <a:solidFill>
                  <a:srgbClr val="000000"/>
                </a:solidFill>
              </a:rPr>
              <a:t>Mean</a:t>
            </a:r>
            <a:r>
              <a:rPr lang="it-IT" altLang="it-IT" b="1" dirty="0">
                <a:solidFill>
                  <a:srgbClr val="000000"/>
                </a:solidFill>
              </a:rPr>
              <a:t> </a:t>
            </a:r>
            <a:r>
              <a:rPr lang="it-IT" altLang="it-IT" b="1" dirty="0" err="1">
                <a:solidFill>
                  <a:srgbClr val="000000"/>
                </a:solidFill>
              </a:rPr>
              <a:t>level</a:t>
            </a:r>
            <a:r>
              <a:rPr lang="it-IT" altLang="it-IT" b="1" dirty="0">
                <a:solidFill>
                  <a:srgbClr val="000000"/>
                </a:solidFill>
              </a:rPr>
              <a:t> of depressive </a:t>
            </a:r>
            <a:r>
              <a:rPr lang="it-IT" altLang="it-IT" b="1" dirty="0" err="1">
                <a:solidFill>
                  <a:srgbClr val="000000"/>
                </a:solidFill>
              </a:rPr>
              <a:t>symptoms</a:t>
            </a:r>
            <a:r>
              <a:rPr lang="it-IT" altLang="it-IT" b="1" dirty="0">
                <a:solidFill>
                  <a:srgbClr val="000000"/>
                </a:solidFill>
              </a:rPr>
              <a:t> </a:t>
            </a:r>
            <a:r>
              <a:rPr lang="it-IT" altLang="it-IT" b="1" dirty="0" err="1">
                <a:solidFill>
                  <a:srgbClr val="000000"/>
                </a:solidFill>
              </a:rPr>
              <a:t>was</a:t>
            </a:r>
            <a:r>
              <a:rPr lang="it-IT" altLang="it-IT" b="1" dirty="0">
                <a:solidFill>
                  <a:srgbClr val="000000"/>
                </a:solidFill>
              </a:rPr>
              <a:t> </a:t>
            </a:r>
            <a:r>
              <a:rPr lang="it-IT" altLang="it-IT" b="1" dirty="0" err="1">
                <a:solidFill>
                  <a:srgbClr val="000000"/>
                </a:solidFill>
              </a:rPr>
              <a:t>lower</a:t>
            </a:r>
            <a:r>
              <a:rPr lang="it-IT" altLang="it-IT" b="1" dirty="0">
                <a:solidFill>
                  <a:srgbClr val="000000"/>
                </a:solidFill>
              </a:rPr>
              <a:t> </a:t>
            </a:r>
            <a:r>
              <a:rPr lang="it-IT" altLang="it-IT" b="1" dirty="0" err="1">
                <a:solidFill>
                  <a:srgbClr val="000000"/>
                </a:solidFill>
              </a:rPr>
              <a:t>among</a:t>
            </a:r>
            <a:r>
              <a:rPr lang="it-IT" altLang="it-IT" b="1" dirty="0">
                <a:solidFill>
                  <a:srgbClr val="000000"/>
                </a:solidFill>
              </a:rPr>
              <a:t> </a:t>
            </a:r>
            <a:r>
              <a:rPr lang="it-IT" altLang="it-IT" b="1" dirty="0" err="1">
                <a:solidFill>
                  <a:srgbClr val="000000"/>
                </a:solidFill>
              </a:rPr>
              <a:t>participants</a:t>
            </a:r>
            <a:r>
              <a:rPr lang="it-IT" altLang="it-IT" b="1" dirty="0">
                <a:solidFill>
                  <a:srgbClr val="000000"/>
                </a:solidFill>
              </a:rPr>
              <a:t> with the </a:t>
            </a:r>
            <a:r>
              <a:rPr lang="it-IT" altLang="it-IT" b="1" dirty="0" err="1">
                <a:solidFill>
                  <a:srgbClr val="000000"/>
                </a:solidFill>
              </a:rPr>
              <a:t>met</a:t>
            </a:r>
            <a:r>
              <a:rPr lang="it-IT" altLang="it-IT" b="1" dirty="0">
                <a:solidFill>
                  <a:srgbClr val="000000"/>
                </a:solidFill>
              </a:rPr>
              <a:t> allele </a:t>
            </a:r>
            <a:r>
              <a:rPr lang="it-IT" altLang="it-IT" b="1" dirty="0" err="1">
                <a:solidFill>
                  <a:srgbClr val="000000"/>
                </a:solidFill>
              </a:rPr>
              <a:t>compared</a:t>
            </a:r>
            <a:r>
              <a:rPr lang="it-IT" altLang="it-IT" b="1" dirty="0">
                <a:solidFill>
                  <a:srgbClr val="000000"/>
                </a:solidFill>
              </a:rPr>
              <a:t> to </a:t>
            </a:r>
            <a:r>
              <a:rPr lang="it-IT" altLang="it-IT" b="1" dirty="0" err="1">
                <a:solidFill>
                  <a:srgbClr val="000000"/>
                </a:solidFill>
              </a:rPr>
              <a:t>those</a:t>
            </a:r>
            <a:r>
              <a:rPr lang="it-IT" altLang="it-IT" b="1" dirty="0">
                <a:solidFill>
                  <a:srgbClr val="000000"/>
                </a:solidFill>
              </a:rPr>
              <a:t> with </a:t>
            </a:r>
            <a:r>
              <a:rPr lang="it-IT" altLang="it-IT" b="1" dirty="0" err="1">
                <a:solidFill>
                  <a:srgbClr val="000000"/>
                </a:solidFill>
              </a:rPr>
              <a:t>two</a:t>
            </a:r>
            <a:r>
              <a:rPr lang="it-IT" altLang="it-IT" b="1" dirty="0">
                <a:solidFill>
                  <a:srgbClr val="000000"/>
                </a:solidFill>
              </a:rPr>
              <a:t> </a:t>
            </a:r>
            <a:r>
              <a:rPr lang="it-IT" altLang="it-IT" b="1" dirty="0" err="1">
                <a:solidFill>
                  <a:srgbClr val="000000"/>
                </a:solidFill>
              </a:rPr>
              <a:t>copies</a:t>
            </a:r>
            <a:r>
              <a:rPr lang="it-IT" altLang="it-IT" b="1" dirty="0">
                <a:solidFill>
                  <a:srgbClr val="000000"/>
                </a:solidFill>
              </a:rPr>
              <a:t> of the val allele (P&lt;0.05).</a:t>
            </a:r>
            <a:r>
              <a:rPr lang="it-IT" altLang="it-IT" dirty="0">
                <a:solidFill>
                  <a:srgbClr val="000000"/>
                </a:solidFill>
              </a:rPr>
              <a:t> </a:t>
            </a:r>
          </a:p>
          <a:p>
            <a:pPr algn="ctr" eaLnBrk="1" fontAlgn="base" hangingPunct="1">
              <a:spcBef>
                <a:spcPct val="0"/>
              </a:spcBef>
              <a:spcAft>
                <a:spcPct val="0"/>
              </a:spcAft>
              <a:buFontTx/>
              <a:buNone/>
            </a:pPr>
            <a:endParaRPr lang="it-IT" altLang="it-IT" dirty="0">
              <a:solidFill>
                <a:srgbClr val="000000"/>
              </a:solidFill>
            </a:endParaRPr>
          </a:p>
          <a:p>
            <a:pPr algn="ctr" eaLnBrk="1" fontAlgn="base" hangingPunct="1">
              <a:spcBef>
                <a:spcPct val="0"/>
              </a:spcBef>
              <a:spcAft>
                <a:spcPct val="0"/>
              </a:spcAft>
              <a:buFontTx/>
              <a:buNone/>
            </a:pPr>
            <a:r>
              <a:rPr lang="it-IT" altLang="it-IT" dirty="0">
                <a:solidFill>
                  <a:srgbClr val="000000"/>
                </a:solidFill>
              </a:rPr>
              <a:t> The impact of </a:t>
            </a:r>
            <a:r>
              <a:rPr lang="it-IT" altLang="it-IT" b="1" dirty="0" err="1">
                <a:solidFill>
                  <a:srgbClr val="000000"/>
                </a:solidFill>
              </a:rPr>
              <a:t>genotype</a:t>
            </a:r>
            <a:r>
              <a:rPr lang="it-IT" altLang="it-IT" b="1" dirty="0">
                <a:solidFill>
                  <a:srgbClr val="000000"/>
                </a:solidFill>
              </a:rPr>
              <a:t> </a:t>
            </a:r>
            <a:r>
              <a:rPr lang="it-IT" altLang="it-IT" b="1" dirty="0" err="1">
                <a:solidFill>
                  <a:srgbClr val="000000"/>
                </a:solidFill>
              </a:rPr>
              <a:t>within</a:t>
            </a:r>
            <a:r>
              <a:rPr lang="it-IT" altLang="it-IT" b="1" dirty="0">
                <a:solidFill>
                  <a:srgbClr val="000000"/>
                </a:solidFill>
              </a:rPr>
              <a:t> </a:t>
            </a:r>
            <a:r>
              <a:rPr lang="it-IT" altLang="it-IT" b="1" dirty="0" err="1">
                <a:solidFill>
                  <a:srgbClr val="000000"/>
                </a:solidFill>
              </a:rPr>
              <a:t>groups</a:t>
            </a:r>
            <a:r>
              <a:rPr lang="it-IT" altLang="it-IT" b="1" dirty="0">
                <a:solidFill>
                  <a:srgbClr val="000000"/>
                </a:solidFill>
              </a:rPr>
              <a:t> </a:t>
            </a:r>
            <a:r>
              <a:rPr lang="it-IT" altLang="it-IT" dirty="0" err="1">
                <a:solidFill>
                  <a:srgbClr val="000000"/>
                </a:solidFill>
              </a:rPr>
              <a:t>differed</a:t>
            </a:r>
            <a:r>
              <a:rPr lang="it-IT" altLang="it-IT" dirty="0">
                <a:solidFill>
                  <a:srgbClr val="000000"/>
                </a:solidFill>
              </a:rPr>
              <a:t> </a:t>
            </a:r>
            <a:r>
              <a:rPr lang="it-IT" altLang="it-IT" dirty="0" err="1">
                <a:solidFill>
                  <a:srgbClr val="000000"/>
                </a:solidFill>
              </a:rPr>
              <a:t>significantly</a:t>
            </a:r>
            <a:r>
              <a:rPr lang="it-IT" altLang="it-IT" dirty="0">
                <a:solidFill>
                  <a:srgbClr val="000000"/>
                </a:solidFill>
              </a:rPr>
              <a:t>. </a:t>
            </a:r>
          </a:p>
          <a:p>
            <a:pPr algn="ctr" eaLnBrk="1" fontAlgn="base" hangingPunct="1">
              <a:spcBef>
                <a:spcPct val="0"/>
              </a:spcBef>
              <a:spcAft>
                <a:spcPct val="0"/>
              </a:spcAft>
              <a:buFontTx/>
              <a:buNone/>
            </a:pPr>
            <a:endParaRPr lang="it-IT" altLang="it-IT" b="1" dirty="0">
              <a:solidFill>
                <a:srgbClr val="000000"/>
              </a:solidFill>
            </a:endParaRPr>
          </a:p>
          <a:p>
            <a:pPr algn="ctr" eaLnBrk="1" fontAlgn="base" hangingPunct="1">
              <a:spcBef>
                <a:spcPct val="0"/>
              </a:spcBef>
              <a:spcAft>
                <a:spcPct val="0"/>
              </a:spcAft>
              <a:buFontTx/>
              <a:buNone/>
            </a:pPr>
            <a:r>
              <a:rPr lang="it-IT" altLang="it-IT" b="1" dirty="0" err="1">
                <a:solidFill>
                  <a:srgbClr val="000000"/>
                </a:solidFill>
              </a:rPr>
              <a:t>There</a:t>
            </a:r>
            <a:r>
              <a:rPr lang="it-IT" altLang="it-IT" b="1" dirty="0">
                <a:solidFill>
                  <a:srgbClr val="000000"/>
                </a:solidFill>
              </a:rPr>
              <a:t> </a:t>
            </a:r>
            <a:r>
              <a:rPr lang="it-IT" altLang="it-IT" b="1" dirty="0" err="1">
                <a:solidFill>
                  <a:srgbClr val="000000"/>
                </a:solidFill>
              </a:rPr>
              <a:t>was</a:t>
            </a:r>
            <a:r>
              <a:rPr lang="it-IT" altLang="it-IT" b="1" dirty="0">
                <a:solidFill>
                  <a:srgbClr val="000000"/>
                </a:solidFill>
              </a:rPr>
              <a:t> a </a:t>
            </a:r>
            <a:r>
              <a:rPr lang="it-IT" altLang="it-IT" b="1" dirty="0" err="1">
                <a:solidFill>
                  <a:srgbClr val="000000"/>
                </a:solidFill>
              </a:rPr>
              <a:t>significant</a:t>
            </a:r>
            <a:r>
              <a:rPr lang="it-IT" altLang="it-IT" b="1" dirty="0">
                <a:solidFill>
                  <a:srgbClr val="000000"/>
                </a:solidFill>
              </a:rPr>
              <a:t> </a:t>
            </a:r>
            <a:r>
              <a:rPr lang="it-IT" altLang="it-IT" b="1" dirty="0" err="1">
                <a:solidFill>
                  <a:srgbClr val="000000"/>
                </a:solidFill>
              </a:rPr>
              <a:t>protective</a:t>
            </a:r>
            <a:r>
              <a:rPr lang="it-IT" altLang="it-IT" b="1" dirty="0">
                <a:solidFill>
                  <a:srgbClr val="000000"/>
                </a:solidFill>
              </a:rPr>
              <a:t> </a:t>
            </a:r>
            <a:r>
              <a:rPr lang="it-IT" altLang="it-IT" b="1" dirty="0" err="1">
                <a:solidFill>
                  <a:srgbClr val="000000"/>
                </a:solidFill>
              </a:rPr>
              <a:t>effect</a:t>
            </a:r>
            <a:r>
              <a:rPr lang="it-IT" altLang="it-IT" b="1" dirty="0">
                <a:solidFill>
                  <a:srgbClr val="000000"/>
                </a:solidFill>
              </a:rPr>
              <a:t> of the </a:t>
            </a:r>
            <a:r>
              <a:rPr lang="it-IT" altLang="it-IT" b="1" dirty="0" err="1">
                <a:solidFill>
                  <a:srgbClr val="000000"/>
                </a:solidFill>
              </a:rPr>
              <a:t>met</a:t>
            </a:r>
            <a:r>
              <a:rPr lang="it-IT" altLang="it-IT" b="1" dirty="0">
                <a:solidFill>
                  <a:srgbClr val="000000"/>
                </a:solidFill>
              </a:rPr>
              <a:t> allele on depressive </a:t>
            </a:r>
            <a:r>
              <a:rPr lang="it-IT" altLang="it-IT" b="1" dirty="0" err="1">
                <a:solidFill>
                  <a:srgbClr val="000000"/>
                </a:solidFill>
              </a:rPr>
              <a:t>symptoms</a:t>
            </a:r>
            <a:r>
              <a:rPr lang="it-IT" altLang="it-IT" b="1" dirty="0">
                <a:solidFill>
                  <a:srgbClr val="000000"/>
                </a:solidFill>
              </a:rPr>
              <a:t> </a:t>
            </a:r>
            <a:r>
              <a:rPr lang="it-IT" altLang="it-IT" b="1" dirty="0" err="1">
                <a:solidFill>
                  <a:srgbClr val="000000"/>
                </a:solidFill>
              </a:rPr>
              <a:t>within</a:t>
            </a:r>
            <a:r>
              <a:rPr lang="it-IT" altLang="it-IT" b="1" dirty="0">
                <a:solidFill>
                  <a:srgbClr val="000000"/>
                </a:solidFill>
              </a:rPr>
              <a:t> the CAU </a:t>
            </a:r>
            <a:r>
              <a:rPr lang="it-IT" altLang="it-IT" b="1" dirty="0" err="1">
                <a:solidFill>
                  <a:srgbClr val="000000"/>
                </a:solidFill>
              </a:rPr>
              <a:t>group</a:t>
            </a:r>
            <a:r>
              <a:rPr lang="it-IT" altLang="it-IT" b="1" dirty="0">
                <a:solidFill>
                  <a:srgbClr val="000000"/>
                </a:solidFill>
              </a:rPr>
              <a:t>, </a:t>
            </a:r>
            <a:r>
              <a:rPr lang="it-IT" altLang="it-IT" b="1" dirty="0" err="1">
                <a:solidFill>
                  <a:srgbClr val="000000"/>
                </a:solidFill>
              </a:rPr>
              <a:t>however</a:t>
            </a:r>
            <a:r>
              <a:rPr lang="it-IT" altLang="it-IT" b="1" dirty="0">
                <a:solidFill>
                  <a:srgbClr val="000000"/>
                </a:solidFill>
              </a:rPr>
              <a:t> </a:t>
            </a:r>
            <a:r>
              <a:rPr lang="it-IT" altLang="it-IT" b="1" dirty="0" err="1">
                <a:solidFill>
                  <a:srgbClr val="000000"/>
                </a:solidFill>
              </a:rPr>
              <a:t>there</a:t>
            </a:r>
            <a:r>
              <a:rPr lang="it-IT" altLang="it-IT" b="1" dirty="0">
                <a:solidFill>
                  <a:srgbClr val="000000"/>
                </a:solidFill>
              </a:rPr>
              <a:t> </a:t>
            </a:r>
            <a:r>
              <a:rPr lang="it-IT" altLang="it-IT" b="1" dirty="0" err="1">
                <a:solidFill>
                  <a:srgbClr val="000000"/>
                </a:solidFill>
              </a:rPr>
              <a:t>was</a:t>
            </a:r>
            <a:r>
              <a:rPr lang="it-IT" altLang="it-IT" b="1" dirty="0">
                <a:solidFill>
                  <a:srgbClr val="000000"/>
                </a:solidFill>
              </a:rPr>
              <a:t> no </a:t>
            </a:r>
            <a:r>
              <a:rPr lang="it-IT" altLang="it-IT" b="1" dirty="0" err="1">
                <a:solidFill>
                  <a:srgbClr val="000000"/>
                </a:solidFill>
              </a:rPr>
              <a:t>relationship</a:t>
            </a:r>
            <a:r>
              <a:rPr lang="it-IT" altLang="it-IT" b="1" dirty="0">
                <a:solidFill>
                  <a:srgbClr val="000000"/>
                </a:solidFill>
              </a:rPr>
              <a:t> </a:t>
            </a:r>
            <a:r>
              <a:rPr lang="it-IT" altLang="it-IT" b="1" dirty="0" err="1">
                <a:solidFill>
                  <a:srgbClr val="000000"/>
                </a:solidFill>
              </a:rPr>
              <a:t>seen</a:t>
            </a:r>
            <a:r>
              <a:rPr lang="it-IT" altLang="it-IT" b="1" dirty="0">
                <a:solidFill>
                  <a:srgbClr val="000000"/>
                </a:solidFill>
              </a:rPr>
              <a:t> </a:t>
            </a:r>
            <a:r>
              <a:rPr lang="it-IT" altLang="it-IT" b="1" dirty="0" err="1">
                <a:solidFill>
                  <a:srgbClr val="000000"/>
                </a:solidFill>
              </a:rPr>
              <a:t>within</a:t>
            </a:r>
            <a:r>
              <a:rPr lang="it-IT" altLang="it-IT" b="1" dirty="0">
                <a:solidFill>
                  <a:srgbClr val="000000"/>
                </a:solidFill>
              </a:rPr>
              <a:t> the FCG </a:t>
            </a:r>
            <a:r>
              <a:rPr lang="it-IT" altLang="it-IT" b="1" dirty="0" err="1">
                <a:solidFill>
                  <a:srgbClr val="000000"/>
                </a:solidFill>
              </a:rPr>
              <a:t>group</a:t>
            </a:r>
            <a:r>
              <a:rPr lang="it-IT" altLang="it-IT" b="1" dirty="0">
                <a:solidFill>
                  <a:srgbClr val="000000"/>
                </a:solidFill>
              </a:rPr>
              <a:t>.</a:t>
            </a:r>
            <a:r>
              <a:rPr lang="it-IT" altLang="it-IT" dirty="0">
                <a:solidFill>
                  <a:srgbClr val="000000"/>
                </a:solidFill>
              </a:rPr>
              <a: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0564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
          <p:cNvSpPr>
            <a:spLocks noChangeArrowheads="1"/>
          </p:cNvSpPr>
          <p:nvPr/>
        </p:nvSpPr>
        <p:spPr bwMode="auto">
          <a:xfrm>
            <a:off x="0" y="332656"/>
            <a:ext cx="9144000"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3600" b="1" dirty="0">
                <a:solidFill>
                  <a:srgbClr val="000000"/>
                </a:solidFill>
              </a:rPr>
              <a:t>CONCLUSIONS: </a:t>
            </a:r>
          </a:p>
          <a:p>
            <a:pPr algn="ctr" eaLnBrk="1" fontAlgn="base" hangingPunct="1">
              <a:spcBef>
                <a:spcPct val="0"/>
              </a:spcBef>
              <a:spcAft>
                <a:spcPct val="0"/>
              </a:spcAft>
              <a:buFontTx/>
              <a:buNone/>
            </a:pPr>
            <a:endParaRPr lang="it-IT" altLang="it-IT" sz="3600" b="1" dirty="0">
              <a:solidFill>
                <a:srgbClr val="000000"/>
              </a:solidFill>
            </a:endParaRPr>
          </a:p>
          <a:p>
            <a:pPr algn="ctr" eaLnBrk="1" fontAlgn="base" hangingPunct="1">
              <a:spcBef>
                <a:spcPct val="0"/>
              </a:spcBef>
              <a:spcAft>
                <a:spcPct val="0"/>
              </a:spcAft>
              <a:buFontTx/>
              <a:buNone/>
            </a:pPr>
            <a:r>
              <a:rPr lang="it-IT" altLang="it-IT" sz="3600" dirty="0" err="1">
                <a:solidFill>
                  <a:srgbClr val="000000"/>
                </a:solidFill>
              </a:rPr>
              <a:t>This</a:t>
            </a:r>
            <a:r>
              <a:rPr lang="it-IT" altLang="it-IT" sz="3600" dirty="0">
                <a:solidFill>
                  <a:srgbClr val="000000"/>
                </a:solidFill>
              </a:rPr>
              <a:t> </a:t>
            </a:r>
            <a:r>
              <a:rPr lang="it-IT" altLang="it-IT" sz="3600" dirty="0" err="1">
                <a:solidFill>
                  <a:srgbClr val="000000"/>
                </a:solidFill>
              </a:rPr>
              <a:t>is</a:t>
            </a:r>
            <a:r>
              <a:rPr lang="it-IT" altLang="it-IT" sz="3600" dirty="0">
                <a:solidFill>
                  <a:srgbClr val="000000"/>
                </a:solidFill>
              </a:rPr>
              <a:t> the first </a:t>
            </a:r>
            <a:r>
              <a:rPr lang="it-IT" altLang="it-IT" sz="3600" dirty="0" err="1">
                <a:solidFill>
                  <a:srgbClr val="000000"/>
                </a:solidFill>
              </a:rPr>
              <a:t>study</a:t>
            </a:r>
            <a:r>
              <a:rPr lang="it-IT" altLang="it-IT" sz="3600" dirty="0">
                <a:solidFill>
                  <a:srgbClr val="000000"/>
                </a:solidFill>
              </a:rPr>
              <a:t> to </a:t>
            </a:r>
            <a:r>
              <a:rPr lang="it-IT" altLang="it-IT" sz="3600" dirty="0" err="1">
                <a:solidFill>
                  <a:srgbClr val="000000"/>
                </a:solidFill>
              </a:rPr>
              <a:t>find</a:t>
            </a:r>
            <a:r>
              <a:rPr lang="it-IT" altLang="it-IT" sz="3600" dirty="0">
                <a:solidFill>
                  <a:srgbClr val="000000"/>
                </a:solidFill>
              </a:rPr>
              <a:t> </a:t>
            </a:r>
            <a:r>
              <a:rPr lang="it-IT" altLang="it-IT" sz="3600" dirty="0" err="1">
                <a:solidFill>
                  <a:srgbClr val="000000"/>
                </a:solidFill>
              </a:rPr>
              <a:t>evidence</a:t>
            </a:r>
            <a:r>
              <a:rPr lang="it-IT" altLang="it-IT" sz="3600" dirty="0">
                <a:solidFill>
                  <a:srgbClr val="000000"/>
                </a:solidFill>
              </a:rPr>
              <a:t> of a gene x </a:t>
            </a:r>
            <a:r>
              <a:rPr lang="it-IT" altLang="it-IT" sz="3600" dirty="0" err="1">
                <a:solidFill>
                  <a:srgbClr val="000000"/>
                </a:solidFill>
              </a:rPr>
              <a:t>environment</a:t>
            </a:r>
            <a:r>
              <a:rPr lang="it-IT" altLang="it-IT" sz="3600" dirty="0">
                <a:solidFill>
                  <a:srgbClr val="000000"/>
                </a:solidFill>
              </a:rPr>
              <a:t> </a:t>
            </a:r>
            <a:r>
              <a:rPr lang="it-IT" altLang="it-IT" sz="3600" dirty="0" err="1">
                <a:solidFill>
                  <a:srgbClr val="000000"/>
                </a:solidFill>
              </a:rPr>
              <a:t>interaction</a:t>
            </a:r>
            <a:r>
              <a:rPr lang="it-IT" altLang="it-IT" sz="3600" dirty="0">
                <a:solidFill>
                  <a:srgbClr val="000000"/>
                </a:solidFill>
              </a:rPr>
              <a:t> in the </a:t>
            </a:r>
            <a:r>
              <a:rPr lang="it-IT" altLang="it-IT" sz="3600" dirty="0" err="1">
                <a:solidFill>
                  <a:srgbClr val="000000"/>
                </a:solidFill>
              </a:rPr>
              <a:t>setting</a:t>
            </a:r>
            <a:r>
              <a:rPr lang="it-IT" altLang="it-IT" sz="3600" dirty="0">
                <a:solidFill>
                  <a:srgbClr val="000000"/>
                </a:solidFill>
              </a:rPr>
              <a:t> of </a:t>
            </a:r>
            <a:r>
              <a:rPr lang="it-IT" altLang="it-IT" sz="3600" dirty="0" err="1">
                <a:solidFill>
                  <a:srgbClr val="000000"/>
                </a:solidFill>
              </a:rPr>
              <a:t>early</a:t>
            </a:r>
            <a:r>
              <a:rPr lang="it-IT" altLang="it-IT" sz="3600" dirty="0">
                <a:solidFill>
                  <a:srgbClr val="000000"/>
                </a:solidFill>
              </a:rPr>
              <a:t> social </a:t>
            </a:r>
            <a:r>
              <a:rPr lang="it-IT" altLang="it-IT" sz="3600" dirty="0" err="1">
                <a:solidFill>
                  <a:srgbClr val="000000"/>
                </a:solidFill>
              </a:rPr>
              <a:t>deprivation</a:t>
            </a:r>
            <a:r>
              <a:rPr lang="it-IT" altLang="it-IT" sz="3600" dirty="0">
                <a:solidFill>
                  <a:srgbClr val="000000"/>
                </a:solidFill>
              </a:rPr>
              <a:t>. </a:t>
            </a:r>
          </a:p>
          <a:p>
            <a:pPr algn="ctr" eaLnBrk="1" fontAlgn="base" hangingPunct="1">
              <a:spcBef>
                <a:spcPct val="0"/>
              </a:spcBef>
              <a:spcAft>
                <a:spcPct val="0"/>
              </a:spcAft>
              <a:buFontTx/>
              <a:buNone/>
            </a:pPr>
            <a:endParaRPr lang="it-IT" altLang="it-IT" sz="3600" dirty="0">
              <a:solidFill>
                <a:srgbClr val="000000"/>
              </a:solidFill>
            </a:endParaRPr>
          </a:p>
          <a:p>
            <a:pPr algn="ctr" eaLnBrk="1" fontAlgn="base" hangingPunct="1">
              <a:spcBef>
                <a:spcPct val="0"/>
              </a:spcBef>
              <a:spcAft>
                <a:spcPct val="0"/>
              </a:spcAft>
              <a:buFontTx/>
              <a:buNone/>
            </a:pPr>
            <a:r>
              <a:rPr lang="it-IT" altLang="it-IT" sz="3600" dirty="0" err="1">
                <a:solidFill>
                  <a:srgbClr val="000000"/>
                </a:solidFill>
              </a:rPr>
              <a:t>These</a:t>
            </a:r>
            <a:r>
              <a:rPr lang="it-IT" altLang="it-IT" sz="3600" dirty="0">
                <a:solidFill>
                  <a:srgbClr val="000000"/>
                </a:solidFill>
              </a:rPr>
              <a:t> </a:t>
            </a:r>
            <a:r>
              <a:rPr lang="it-IT" altLang="it-IT" sz="3600" dirty="0" err="1">
                <a:solidFill>
                  <a:srgbClr val="000000"/>
                </a:solidFill>
              </a:rPr>
              <a:t>results</a:t>
            </a:r>
            <a:r>
              <a:rPr lang="it-IT" altLang="it-IT" sz="3600" dirty="0">
                <a:solidFill>
                  <a:srgbClr val="000000"/>
                </a:solidFill>
              </a:rPr>
              <a:t> </a:t>
            </a:r>
            <a:r>
              <a:rPr lang="it-IT" altLang="it-IT" sz="3600" dirty="0" err="1">
                <a:solidFill>
                  <a:srgbClr val="000000"/>
                </a:solidFill>
              </a:rPr>
              <a:t>support</a:t>
            </a:r>
            <a:r>
              <a:rPr lang="it-IT" altLang="it-IT" sz="3600" dirty="0">
                <a:solidFill>
                  <a:srgbClr val="000000"/>
                </a:solidFill>
              </a:rPr>
              <a:t> the </a:t>
            </a:r>
            <a:r>
              <a:rPr lang="it-IT" altLang="it-IT" sz="3600" dirty="0" err="1">
                <a:solidFill>
                  <a:srgbClr val="000000"/>
                </a:solidFill>
              </a:rPr>
              <a:t>hypothesis</a:t>
            </a:r>
            <a:r>
              <a:rPr lang="it-IT" altLang="it-IT" sz="3600" dirty="0">
                <a:solidFill>
                  <a:srgbClr val="000000"/>
                </a:solidFill>
              </a:rPr>
              <a:t> </a:t>
            </a:r>
            <a:r>
              <a:rPr lang="it-IT" altLang="it-IT" sz="3600" dirty="0" err="1">
                <a:solidFill>
                  <a:srgbClr val="000000"/>
                </a:solidFill>
              </a:rPr>
              <a:t>that</a:t>
            </a:r>
            <a:r>
              <a:rPr lang="it-IT" altLang="it-IT" sz="3600" dirty="0">
                <a:solidFill>
                  <a:srgbClr val="000000"/>
                </a:solidFill>
              </a:rPr>
              <a:t> </a:t>
            </a:r>
            <a:r>
              <a:rPr lang="it-IT" altLang="it-IT" sz="3600" dirty="0" err="1">
                <a:solidFill>
                  <a:srgbClr val="000000"/>
                </a:solidFill>
              </a:rPr>
              <a:t>individual</a:t>
            </a:r>
            <a:r>
              <a:rPr lang="it-IT" altLang="it-IT" sz="3600" dirty="0">
                <a:solidFill>
                  <a:srgbClr val="000000"/>
                </a:solidFill>
              </a:rPr>
              <a:t> </a:t>
            </a:r>
            <a:r>
              <a:rPr lang="it-IT" altLang="it-IT" sz="3600" dirty="0" err="1">
                <a:solidFill>
                  <a:srgbClr val="000000"/>
                </a:solidFill>
              </a:rPr>
              <a:t>genetic</a:t>
            </a:r>
            <a:r>
              <a:rPr lang="it-IT" altLang="it-IT" sz="3600" dirty="0">
                <a:solidFill>
                  <a:srgbClr val="000000"/>
                </a:solidFill>
              </a:rPr>
              <a:t> </a:t>
            </a:r>
            <a:r>
              <a:rPr lang="it-IT" altLang="it-IT" sz="3600" dirty="0" err="1">
                <a:solidFill>
                  <a:srgbClr val="000000"/>
                </a:solidFill>
              </a:rPr>
              <a:t>differences</a:t>
            </a:r>
            <a:r>
              <a:rPr lang="it-IT" altLang="it-IT" sz="3600" dirty="0">
                <a:solidFill>
                  <a:srgbClr val="000000"/>
                </a:solidFill>
              </a:rPr>
              <a:t> </a:t>
            </a:r>
            <a:r>
              <a:rPr lang="it-IT" altLang="it-IT" sz="3600" dirty="0" err="1">
                <a:solidFill>
                  <a:srgbClr val="000000"/>
                </a:solidFill>
              </a:rPr>
              <a:t>may</a:t>
            </a:r>
            <a:r>
              <a:rPr lang="it-IT" altLang="it-IT" sz="3600" dirty="0">
                <a:solidFill>
                  <a:srgbClr val="000000"/>
                </a:solidFill>
              </a:rPr>
              <a:t> </a:t>
            </a:r>
            <a:r>
              <a:rPr lang="it-IT" altLang="it-IT" sz="3600" dirty="0" err="1">
                <a:solidFill>
                  <a:srgbClr val="000000"/>
                </a:solidFill>
              </a:rPr>
              <a:t>explain</a:t>
            </a:r>
            <a:r>
              <a:rPr lang="it-IT" altLang="it-IT" sz="3600" dirty="0">
                <a:solidFill>
                  <a:srgbClr val="000000"/>
                </a:solidFill>
              </a:rPr>
              <a:t> some of the </a:t>
            </a:r>
            <a:r>
              <a:rPr lang="it-IT" altLang="it-IT" sz="3600" dirty="0" err="1">
                <a:solidFill>
                  <a:srgbClr val="000000"/>
                </a:solidFill>
              </a:rPr>
              <a:t>variability</a:t>
            </a:r>
            <a:r>
              <a:rPr lang="it-IT" altLang="it-IT" sz="3600" dirty="0">
                <a:solidFill>
                  <a:srgbClr val="000000"/>
                </a:solidFill>
              </a:rPr>
              <a:t> in </a:t>
            </a:r>
            <a:r>
              <a:rPr lang="it-IT" altLang="it-IT" sz="3600" dirty="0" err="1">
                <a:solidFill>
                  <a:srgbClr val="000000"/>
                </a:solidFill>
              </a:rPr>
              <a:t>recovery</a:t>
            </a:r>
            <a:r>
              <a:rPr lang="it-IT" altLang="it-IT" sz="3600" dirty="0">
                <a:solidFill>
                  <a:srgbClr val="000000"/>
                </a:solidFill>
              </a:rPr>
              <a:t> </a:t>
            </a:r>
            <a:r>
              <a:rPr lang="it-IT" altLang="it-IT" sz="3600" dirty="0" err="1">
                <a:solidFill>
                  <a:srgbClr val="000000"/>
                </a:solidFill>
              </a:rPr>
              <a:t>amongst</a:t>
            </a:r>
            <a:r>
              <a:rPr lang="it-IT" altLang="it-IT" sz="3600" dirty="0">
                <a:solidFill>
                  <a:srgbClr val="000000"/>
                </a:solidFill>
              </a:rPr>
              <a:t> </a:t>
            </a:r>
            <a:r>
              <a:rPr lang="it-IT" altLang="it-IT" sz="3600" dirty="0" err="1">
                <a:solidFill>
                  <a:srgbClr val="000000"/>
                </a:solidFill>
              </a:rPr>
              <a:t>children</a:t>
            </a:r>
            <a:r>
              <a:rPr lang="it-IT" altLang="it-IT" sz="3600" dirty="0">
                <a:solidFill>
                  <a:srgbClr val="000000"/>
                </a:solidFill>
              </a:rPr>
              <a:t> </a:t>
            </a:r>
            <a:r>
              <a:rPr lang="it-IT" altLang="it-IT" sz="3600" dirty="0" err="1">
                <a:solidFill>
                  <a:srgbClr val="000000"/>
                </a:solidFill>
              </a:rPr>
              <a:t>exposed</a:t>
            </a:r>
            <a:r>
              <a:rPr lang="it-IT" altLang="it-IT" sz="3600" dirty="0">
                <a:solidFill>
                  <a:srgbClr val="000000"/>
                </a:solidFill>
              </a:rPr>
              <a:t> to </a:t>
            </a:r>
            <a:r>
              <a:rPr lang="it-IT" altLang="it-IT" sz="3600" dirty="0" err="1">
                <a:solidFill>
                  <a:srgbClr val="000000"/>
                </a:solidFill>
              </a:rPr>
              <a:t>early</a:t>
            </a:r>
            <a:r>
              <a:rPr lang="it-IT" altLang="it-IT" sz="3600" dirty="0">
                <a:solidFill>
                  <a:srgbClr val="000000"/>
                </a:solidFill>
              </a:rPr>
              <a:t> severe social </a:t>
            </a:r>
            <a:r>
              <a:rPr lang="it-IT" altLang="it-IT" sz="3600" dirty="0" err="1">
                <a:solidFill>
                  <a:srgbClr val="000000"/>
                </a:solidFill>
              </a:rPr>
              <a:t>deprivation</a:t>
            </a:r>
            <a:endParaRPr lang="it-IT" altLang="it-IT" sz="3600" dirty="0">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69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0" y="112266"/>
            <a:ext cx="9190038"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GB" altLang="it-IT" b="1" dirty="0">
                <a:solidFill>
                  <a:srgbClr val="000000"/>
                </a:solidFill>
                <a:cs typeface="Arial" charset="0"/>
              </a:rPr>
              <a:t>The differential susceptibility model</a:t>
            </a:r>
          </a:p>
          <a:p>
            <a:pPr algn="ctr" eaLnBrk="1" fontAlgn="base" hangingPunct="1">
              <a:spcBef>
                <a:spcPct val="0"/>
              </a:spcBef>
              <a:spcAft>
                <a:spcPct val="0"/>
              </a:spcAft>
              <a:buFontTx/>
              <a:buNone/>
            </a:pPr>
            <a:endParaRPr lang="it-IT" altLang="it-IT" dirty="0">
              <a:solidFill>
                <a:srgbClr val="000000"/>
              </a:solidFill>
              <a:cs typeface="Arial" charset="0"/>
            </a:endParaRPr>
          </a:p>
          <a:p>
            <a:pPr algn="ctr" eaLnBrk="1" fontAlgn="base" hangingPunct="1">
              <a:spcBef>
                <a:spcPct val="0"/>
              </a:spcBef>
              <a:spcAft>
                <a:spcPct val="0"/>
              </a:spcAft>
              <a:buFontTx/>
              <a:buNone/>
            </a:pPr>
            <a:r>
              <a:rPr lang="en-GB" altLang="it-IT" dirty="0">
                <a:solidFill>
                  <a:srgbClr val="000000"/>
                </a:solidFill>
                <a:cs typeface="Arial" charset="0"/>
              </a:rPr>
              <a:t>The majority of conducted G×E studies adhere to the </a:t>
            </a:r>
            <a:r>
              <a:rPr lang="en-GB" altLang="it-IT" b="1" dirty="0">
                <a:solidFill>
                  <a:srgbClr val="000000"/>
                </a:solidFill>
                <a:cs typeface="Arial" charset="0"/>
              </a:rPr>
              <a:t>diathesis (vulnerability)-stress model</a:t>
            </a:r>
            <a:r>
              <a:rPr lang="en-GB" altLang="it-IT" dirty="0">
                <a:solidFill>
                  <a:srgbClr val="000000"/>
                </a:solidFill>
                <a:cs typeface="Arial" charset="0"/>
              </a:rPr>
              <a:t>. </a:t>
            </a:r>
          </a:p>
          <a:p>
            <a:pPr algn="ctr" eaLnBrk="1" fontAlgn="base" hangingPunct="1">
              <a:spcBef>
                <a:spcPct val="0"/>
              </a:spcBef>
              <a:spcAft>
                <a:spcPct val="0"/>
              </a:spcAft>
              <a:buFontTx/>
              <a:buNone/>
            </a:pPr>
            <a:r>
              <a:rPr lang="en-GB" altLang="it-IT" dirty="0">
                <a:solidFill>
                  <a:srgbClr val="000000"/>
                </a:solidFill>
                <a:cs typeface="Arial" charset="0"/>
              </a:rPr>
              <a:t>However, the diathesis-stress model has been criticized for disproportionately focusing on stressors and negative life events and ignoring or showing less interest in positive environments. </a:t>
            </a:r>
          </a:p>
          <a:p>
            <a:pPr algn="ctr" eaLnBrk="1" fontAlgn="base" hangingPunct="1">
              <a:spcBef>
                <a:spcPct val="0"/>
              </a:spcBef>
              <a:spcAft>
                <a:spcPct val="0"/>
              </a:spcAft>
              <a:buFontTx/>
              <a:buNone/>
            </a:pPr>
            <a:endParaRPr lang="en-GB" altLang="it-IT" dirty="0">
              <a:solidFill>
                <a:srgbClr val="000000"/>
              </a:solidFill>
              <a:cs typeface="Arial" charset="0"/>
            </a:endParaRPr>
          </a:p>
          <a:p>
            <a:pPr algn="ctr" eaLnBrk="1" fontAlgn="base" hangingPunct="1">
              <a:spcBef>
                <a:spcPct val="0"/>
              </a:spcBef>
              <a:spcAft>
                <a:spcPct val="0"/>
              </a:spcAft>
              <a:buFontTx/>
              <a:buNone/>
            </a:pPr>
            <a:r>
              <a:rPr lang="en-GB" altLang="it-IT" dirty="0">
                <a:solidFill>
                  <a:srgbClr val="000000"/>
                </a:solidFill>
                <a:cs typeface="Arial" charset="0"/>
              </a:rPr>
              <a:t>An alternative model, the </a:t>
            </a:r>
            <a:r>
              <a:rPr lang="en-GB" altLang="it-IT" b="1" dirty="0">
                <a:solidFill>
                  <a:srgbClr val="000000"/>
                </a:solidFill>
                <a:cs typeface="Arial" charset="0"/>
              </a:rPr>
              <a:t>differential-susceptibility model</a:t>
            </a:r>
            <a:r>
              <a:rPr lang="en-GB" altLang="it-IT" dirty="0">
                <a:solidFill>
                  <a:srgbClr val="000000"/>
                </a:solidFill>
                <a:cs typeface="Arial" charset="0"/>
              </a:rPr>
              <a:t>, has been proposed (</a:t>
            </a:r>
            <a:r>
              <a:rPr lang="en-GB" altLang="it-IT" dirty="0" err="1">
                <a:solidFill>
                  <a:srgbClr val="000000"/>
                </a:solidFill>
                <a:cs typeface="Arial" charset="0"/>
              </a:rPr>
              <a:t>Belsky</a:t>
            </a:r>
            <a:r>
              <a:rPr lang="en-GB" altLang="it-IT" dirty="0">
                <a:solidFill>
                  <a:srgbClr val="000000"/>
                </a:solidFill>
                <a:cs typeface="Arial" charset="0"/>
              </a:rPr>
              <a:t> et al. 2007, </a:t>
            </a:r>
            <a:r>
              <a:rPr lang="en-GB" altLang="it-IT" dirty="0" err="1">
                <a:solidFill>
                  <a:srgbClr val="000000"/>
                </a:solidFill>
                <a:cs typeface="Arial" charset="0"/>
              </a:rPr>
              <a:t>Belsky</a:t>
            </a:r>
            <a:r>
              <a:rPr lang="en-GB" altLang="it-IT" dirty="0">
                <a:solidFill>
                  <a:srgbClr val="000000"/>
                </a:solidFill>
                <a:cs typeface="Arial" charset="0"/>
              </a:rPr>
              <a:t> &amp; </a:t>
            </a:r>
            <a:r>
              <a:rPr lang="en-GB" altLang="it-IT" dirty="0" err="1">
                <a:solidFill>
                  <a:srgbClr val="000000"/>
                </a:solidFill>
                <a:cs typeface="Arial" charset="0"/>
              </a:rPr>
              <a:t>Pluess</a:t>
            </a:r>
            <a:r>
              <a:rPr lang="en-GB" altLang="it-IT" dirty="0">
                <a:solidFill>
                  <a:srgbClr val="000000"/>
                </a:solidFill>
                <a:cs typeface="Arial" charset="0"/>
              </a:rPr>
              <a:t> 2009). </a:t>
            </a:r>
          </a:p>
        </p:txBody>
      </p:sp>
      <p:sp>
        <p:nvSpPr>
          <p:cNvPr id="51203" name="Rectangle 5"/>
          <p:cNvSpPr>
            <a:spLocks noChangeArrowheads="1"/>
          </p:cNvSpPr>
          <p:nvPr/>
        </p:nvSpPr>
        <p:spPr bwMode="auto">
          <a:xfrm>
            <a:off x="6105525" y="6308725"/>
            <a:ext cx="29829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1600">
                <a:solidFill>
                  <a:srgbClr val="000000"/>
                </a:solidFill>
                <a:cs typeface="Arial" charset="0"/>
              </a:rPr>
              <a:t>Halldorsdottir  and Binder 2017</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7126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p:cNvPicPr>
            <a:picLocks noChangeAspect="1" noChangeArrowheads="1"/>
          </p:cNvPicPr>
          <p:nvPr/>
        </p:nvPicPr>
        <p:blipFill>
          <a:blip r:embed="rId4">
            <a:extLst>
              <a:ext uri="{28A0092B-C50C-407E-A947-70E740481C1C}">
                <a14:useLocalDpi xmlns:a14="http://schemas.microsoft.com/office/drawing/2010/main" val="0"/>
              </a:ext>
            </a:extLst>
          </a:blip>
          <a:srcRect r="5353"/>
          <a:stretch>
            <a:fillRect/>
          </a:stretch>
        </p:blipFill>
        <p:spPr bwMode="auto">
          <a:xfrm>
            <a:off x="1547813" y="908050"/>
            <a:ext cx="7634287" cy="566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7" name="Text Box 5"/>
          <p:cNvSpPr txBox="1">
            <a:spLocks noChangeArrowheads="1"/>
          </p:cNvSpPr>
          <p:nvPr/>
        </p:nvSpPr>
        <p:spPr bwMode="auto">
          <a:xfrm>
            <a:off x="3492500" y="0"/>
            <a:ext cx="56515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a:solidFill>
                  <a:srgbClr val="000000"/>
                </a:solidFill>
                <a:cs typeface="Arial" charset="0"/>
              </a:rPr>
              <a:t>The differential susceptibility model</a:t>
            </a:r>
          </a:p>
        </p:txBody>
      </p:sp>
      <p:sp>
        <p:nvSpPr>
          <p:cNvPr id="52228" name="Rectangle 6"/>
          <p:cNvSpPr>
            <a:spLocks noChangeArrowheads="1"/>
          </p:cNvSpPr>
          <p:nvPr/>
        </p:nvSpPr>
        <p:spPr bwMode="auto">
          <a:xfrm>
            <a:off x="6105525" y="6477000"/>
            <a:ext cx="29829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1600">
                <a:solidFill>
                  <a:srgbClr val="000000"/>
                </a:solidFill>
                <a:cs typeface="Arial" charset="0"/>
              </a:rPr>
              <a:t>Halldorsdottir  and Binder 2017</a:t>
            </a:r>
          </a:p>
        </p:txBody>
      </p:sp>
      <p:sp>
        <p:nvSpPr>
          <p:cNvPr id="52229" name="Text Box 7"/>
          <p:cNvSpPr txBox="1">
            <a:spLocks noChangeArrowheads="1"/>
          </p:cNvSpPr>
          <p:nvPr/>
        </p:nvSpPr>
        <p:spPr bwMode="auto">
          <a:xfrm>
            <a:off x="0" y="0"/>
            <a:ext cx="3059113" cy="679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GB" altLang="it-IT" sz="2000">
                <a:solidFill>
                  <a:srgbClr val="000000"/>
                </a:solidFill>
                <a:cs typeface="Arial" charset="0"/>
              </a:rPr>
              <a:t>This model proposes that individuals vary in their susceptibility both to negative and positive environmental influences, rather than claiming that specific genotypes are inherently good or bad. </a:t>
            </a:r>
          </a:p>
          <a:p>
            <a:pPr eaLnBrk="1" fontAlgn="base" hangingPunct="1">
              <a:spcBef>
                <a:spcPct val="0"/>
              </a:spcBef>
              <a:spcAft>
                <a:spcPct val="0"/>
              </a:spcAft>
              <a:buFontTx/>
              <a:buNone/>
            </a:pPr>
            <a:r>
              <a:rPr lang="en-GB" altLang="it-IT" sz="2000">
                <a:solidFill>
                  <a:srgbClr val="000000"/>
                </a:solidFill>
                <a:cs typeface="Arial" charset="0"/>
              </a:rPr>
              <a:t>It would be more appropriate to refer to variants for such environmentally dependent genotypes as plasticity variants because they appear to make individuals more susceptible to both negative and positive environmental influences.</a:t>
            </a:r>
          </a:p>
          <a:p>
            <a:pPr eaLnBrk="1" fontAlgn="base" hangingPunct="1">
              <a:spcBef>
                <a:spcPct val="0"/>
              </a:spcBef>
              <a:spcAft>
                <a:spcPct val="0"/>
              </a:spcAft>
              <a:buFontTx/>
              <a:buNone/>
            </a:pPr>
            <a:endParaRPr lang="it-IT" altLang="it-IT" sz="2000">
              <a:solidFill>
                <a:srgbClr val="000000"/>
              </a:solidFill>
              <a:cs typeface="Arial"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3469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4"/>
          <p:cNvSpPr>
            <a:spLocks noChangeArrowheads="1"/>
          </p:cNvSpPr>
          <p:nvPr/>
        </p:nvSpPr>
        <p:spPr bwMode="auto">
          <a:xfrm>
            <a:off x="0" y="-27384"/>
            <a:ext cx="9144000" cy="6863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dirty="0" err="1">
                <a:solidFill>
                  <a:srgbClr val="000000"/>
                </a:solidFill>
              </a:rPr>
              <a:t>Consistent</a:t>
            </a:r>
            <a:r>
              <a:rPr lang="it-IT" altLang="it-IT" dirty="0">
                <a:solidFill>
                  <a:srgbClr val="000000"/>
                </a:solidFill>
              </a:rPr>
              <a:t> with the </a:t>
            </a:r>
            <a:r>
              <a:rPr lang="it-IT" altLang="it-IT" dirty="0" err="1">
                <a:solidFill>
                  <a:srgbClr val="000000"/>
                </a:solidFill>
              </a:rPr>
              <a:t>differential-susceptibility</a:t>
            </a:r>
            <a:r>
              <a:rPr lang="it-IT" altLang="it-IT" dirty="0">
                <a:solidFill>
                  <a:srgbClr val="000000"/>
                </a:solidFill>
              </a:rPr>
              <a:t> </a:t>
            </a:r>
            <a:r>
              <a:rPr lang="it-IT" altLang="it-IT" dirty="0" err="1">
                <a:solidFill>
                  <a:srgbClr val="000000"/>
                </a:solidFill>
              </a:rPr>
              <a:t>perspective</a:t>
            </a:r>
            <a:r>
              <a:rPr lang="it-IT" altLang="it-IT" dirty="0">
                <a:solidFill>
                  <a:srgbClr val="000000"/>
                </a:solidFill>
              </a:rPr>
              <a:t>, </a:t>
            </a:r>
            <a:r>
              <a:rPr lang="it-IT" altLang="it-IT" b="1" dirty="0">
                <a:solidFill>
                  <a:srgbClr val="000000"/>
                </a:solidFill>
              </a:rPr>
              <a:t>the </a:t>
            </a:r>
            <a:r>
              <a:rPr lang="it-IT" altLang="it-IT" b="1" dirty="0" err="1">
                <a:solidFill>
                  <a:srgbClr val="000000"/>
                </a:solidFill>
              </a:rPr>
              <a:t>same</a:t>
            </a:r>
            <a:r>
              <a:rPr lang="it-IT" altLang="it-IT" b="1" dirty="0">
                <a:solidFill>
                  <a:srgbClr val="000000"/>
                </a:solidFill>
              </a:rPr>
              <a:t> </a:t>
            </a:r>
            <a:r>
              <a:rPr lang="it-IT" altLang="it-IT" b="1" dirty="0" err="1">
                <a:solidFill>
                  <a:srgbClr val="000000"/>
                </a:solidFill>
              </a:rPr>
              <a:t>genotype</a:t>
            </a:r>
            <a:r>
              <a:rPr lang="it-IT" altLang="it-IT" dirty="0">
                <a:solidFill>
                  <a:srgbClr val="000000"/>
                </a:solidFill>
              </a:rPr>
              <a:t> (S-allele </a:t>
            </a:r>
            <a:r>
              <a:rPr lang="it-IT" altLang="it-IT" dirty="0" err="1">
                <a:solidFill>
                  <a:srgbClr val="000000"/>
                </a:solidFill>
              </a:rPr>
              <a:t>carriers</a:t>
            </a:r>
            <a:r>
              <a:rPr lang="it-IT" altLang="it-IT" dirty="0">
                <a:solidFill>
                  <a:srgbClr val="000000"/>
                </a:solidFill>
              </a:rPr>
              <a:t> for 5-HTT) </a:t>
            </a:r>
            <a:r>
              <a:rPr lang="it-IT" altLang="it-IT" dirty="0" err="1">
                <a:solidFill>
                  <a:srgbClr val="000000"/>
                </a:solidFill>
              </a:rPr>
              <a:t>has</a:t>
            </a:r>
            <a:r>
              <a:rPr lang="it-IT" altLang="it-IT" dirty="0">
                <a:solidFill>
                  <a:srgbClr val="000000"/>
                </a:solidFill>
              </a:rPr>
              <a:t> </a:t>
            </a:r>
            <a:r>
              <a:rPr lang="it-IT" altLang="it-IT" dirty="0" err="1">
                <a:solidFill>
                  <a:srgbClr val="000000"/>
                </a:solidFill>
              </a:rPr>
              <a:t>been</a:t>
            </a:r>
            <a:r>
              <a:rPr lang="it-IT" altLang="it-IT" dirty="0">
                <a:solidFill>
                  <a:srgbClr val="000000"/>
                </a:solidFill>
              </a:rPr>
              <a:t> </a:t>
            </a:r>
            <a:r>
              <a:rPr lang="it-IT" altLang="it-IT" dirty="0" err="1">
                <a:solidFill>
                  <a:srgbClr val="000000"/>
                </a:solidFill>
              </a:rPr>
              <a:t>found</a:t>
            </a:r>
            <a:r>
              <a:rPr lang="it-IT" altLang="it-IT" dirty="0">
                <a:solidFill>
                  <a:srgbClr val="000000"/>
                </a:solidFill>
              </a:rPr>
              <a:t> to </a:t>
            </a:r>
            <a:r>
              <a:rPr lang="it-IT" altLang="it-IT" b="1" dirty="0" err="1">
                <a:solidFill>
                  <a:srgbClr val="000000"/>
                </a:solidFill>
              </a:rPr>
              <a:t>increase</a:t>
            </a:r>
            <a:r>
              <a:rPr lang="it-IT" altLang="it-IT" b="1" dirty="0">
                <a:solidFill>
                  <a:srgbClr val="000000"/>
                </a:solidFill>
              </a:rPr>
              <a:t> the </a:t>
            </a:r>
            <a:r>
              <a:rPr lang="it-IT" altLang="it-IT" b="1" dirty="0" err="1">
                <a:solidFill>
                  <a:srgbClr val="000000"/>
                </a:solidFill>
              </a:rPr>
              <a:t>risk</a:t>
            </a:r>
            <a:r>
              <a:rPr lang="it-IT" altLang="it-IT" b="1" dirty="0">
                <a:solidFill>
                  <a:srgbClr val="000000"/>
                </a:solidFill>
              </a:rPr>
              <a:t> of </a:t>
            </a:r>
            <a:r>
              <a:rPr lang="it-IT" altLang="it-IT" b="1" dirty="0" err="1">
                <a:solidFill>
                  <a:srgbClr val="000000"/>
                </a:solidFill>
              </a:rPr>
              <a:t>psychopathology</a:t>
            </a:r>
            <a:r>
              <a:rPr lang="it-IT" altLang="it-IT" dirty="0">
                <a:solidFill>
                  <a:srgbClr val="000000"/>
                </a:solidFill>
              </a:rPr>
              <a:t> </a:t>
            </a:r>
            <a:r>
              <a:rPr lang="it-IT" altLang="it-IT" dirty="0" err="1">
                <a:solidFill>
                  <a:srgbClr val="000000"/>
                </a:solidFill>
              </a:rPr>
              <a:t>when</a:t>
            </a:r>
            <a:r>
              <a:rPr lang="it-IT" altLang="it-IT" dirty="0">
                <a:solidFill>
                  <a:srgbClr val="000000"/>
                </a:solidFill>
              </a:rPr>
              <a:t> </a:t>
            </a:r>
            <a:r>
              <a:rPr lang="it-IT" altLang="it-IT" b="1" dirty="0" err="1">
                <a:solidFill>
                  <a:srgbClr val="000000"/>
                </a:solidFill>
              </a:rPr>
              <a:t>exposed</a:t>
            </a:r>
            <a:r>
              <a:rPr lang="it-IT" altLang="it-IT" b="1" dirty="0">
                <a:solidFill>
                  <a:srgbClr val="000000"/>
                </a:solidFill>
              </a:rPr>
              <a:t> to </a:t>
            </a:r>
            <a:r>
              <a:rPr lang="it-IT" altLang="it-IT" b="1" dirty="0" err="1">
                <a:solidFill>
                  <a:srgbClr val="000000"/>
                </a:solidFill>
              </a:rPr>
              <a:t>stressors</a:t>
            </a:r>
            <a:r>
              <a:rPr lang="it-IT" altLang="it-IT" dirty="0">
                <a:solidFill>
                  <a:srgbClr val="000000"/>
                </a:solidFill>
              </a:rPr>
              <a:t> and to </a:t>
            </a:r>
            <a:r>
              <a:rPr lang="it-IT" altLang="it-IT" b="1" dirty="0" err="1">
                <a:solidFill>
                  <a:srgbClr val="000000"/>
                </a:solidFill>
              </a:rPr>
              <a:t>decrease</a:t>
            </a:r>
            <a:r>
              <a:rPr lang="it-IT" altLang="it-IT" b="1" dirty="0">
                <a:solidFill>
                  <a:srgbClr val="000000"/>
                </a:solidFill>
              </a:rPr>
              <a:t> the </a:t>
            </a:r>
            <a:r>
              <a:rPr lang="it-IT" altLang="it-IT" b="1" dirty="0" err="1">
                <a:solidFill>
                  <a:srgbClr val="000000"/>
                </a:solidFill>
              </a:rPr>
              <a:t>risk</a:t>
            </a:r>
            <a:r>
              <a:rPr lang="it-IT" altLang="it-IT" b="1" dirty="0">
                <a:solidFill>
                  <a:srgbClr val="000000"/>
                </a:solidFill>
              </a:rPr>
              <a:t> of </a:t>
            </a:r>
            <a:r>
              <a:rPr lang="it-IT" altLang="it-IT" b="1" dirty="0" err="1">
                <a:solidFill>
                  <a:srgbClr val="000000"/>
                </a:solidFill>
              </a:rPr>
              <a:t>psychopathology</a:t>
            </a:r>
            <a:r>
              <a:rPr lang="it-IT" altLang="it-IT" b="1" dirty="0">
                <a:solidFill>
                  <a:srgbClr val="000000"/>
                </a:solidFill>
              </a:rPr>
              <a:t> in </a:t>
            </a:r>
            <a:r>
              <a:rPr lang="it-IT" altLang="it-IT" b="1" dirty="0" err="1">
                <a:solidFill>
                  <a:srgbClr val="000000"/>
                </a:solidFill>
              </a:rPr>
              <a:t>enriched</a:t>
            </a:r>
            <a:r>
              <a:rPr lang="it-IT" altLang="it-IT" b="1" dirty="0">
                <a:solidFill>
                  <a:srgbClr val="000000"/>
                </a:solidFill>
              </a:rPr>
              <a:t> </a:t>
            </a:r>
            <a:r>
              <a:rPr lang="it-IT" altLang="it-IT" b="1" dirty="0" err="1">
                <a:solidFill>
                  <a:srgbClr val="000000"/>
                </a:solidFill>
              </a:rPr>
              <a:t>environments</a:t>
            </a:r>
            <a:r>
              <a:rPr lang="it-IT" altLang="it-IT" dirty="0">
                <a:solidFill>
                  <a:srgbClr val="000000"/>
                </a:solidFill>
              </a:rPr>
              <a:t> (</a:t>
            </a:r>
            <a:r>
              <a:rPr lang="it-IT" altLang="it-IT" dirty="0" err="1">
                <a:solidFill>
                  <a:srgbClr val="000000"/>
                </a:solidFill>
              </a:rPr>
              <a:t>Belsky</a:t>
            </a:r>
            <a:r>
              <a:rPr lang="it-IT" altLang="it-IT" dirty="0">
                <a:solidFill>
                  <a:srgbClr val="000000"/>
                </a:solidFill>
              </a:rPr>
              <a:t> &amp; </a:t>
            </a:r>
            <a:r>
              <a:rPr lang="it-IT" altLang="it-IT" dirty="0" err="1">
                <a:solidFill>
                  <a:srgbClr val="000000"/>
                </a:solidFill>
              </a:rPr>
              <a:t>Pluess</a:t>
            </a:r>
            <a:r>
              <a:rPr lang="it-IT" altLang="it-IT" dirty="0">
                <a:solidFill>
                  <a:srgbClr val="000000"/>
                </a:solidFill>
              </a:rPr>
              <a:t> 2009, </a:t>
            </a:r>
            <a:r>
              <a:rPr lang="it-IT" altLang="it-IT" dirty="0" err="1">
                <a:solidFill>
                  <a:srgbClr val="000000"/>
                </a:solidFill>
              </a:rPr>
              <a:t>Hankin</a:t>
            </a:r>
            <a:r>
              <a:rPr lang="it-IT" altLang="it-IT" dirty="0">
                <a:solidFill>
                  <a:srgbClr val="000000"/>
                </a:solidFill>
              </a:rPr>
              <a:t> et al. 2011, </a:t>
            </a:r>
            <a:r>
              <a:rPr lang="it-IT" altLang="it-IT" dirty="0" err="1">
                <a:solidFill>
                  <a:srgbClr val="000000"/>
                </a:solidFill>
              </a:rPr>
              <a:t>Pluess</a:t>
            </a:r>
            <a:r>
              <a:rPr lang="it-IT" altLang="it-IT" dirty="0">
                <a:solidFill>
                  <a:srgbClr val="000000"/>
                </a:solidFill>
              </a:rPr>
              <a:t> et al. 2010). </a:t>
            </a:r>
          </a:p>
          <a:p>
            <a:pPr algn="ctr" eaLnBrk="1" fontAlgn="base" hangingPunct="1">
              <a:spcBef>
                <a:spcPct val="0"/>
              </a:spcBef>
              <a:spcAft>
                <a:spcPct val="0"/>
              </a:spcAft>
              <a:buFontTx/>
              <a:buNone/>
            </a:pPr>
            <a:endParaRPr lang="it-IT" altLang="it-IT" sz="1000" dirty="0">
              <a:solidFill>
                <a:srgbClr val="000000"/>
              </a:solidFill>
            </a:endParaRPr>
          </a:p>
          <a:p>
            <a:pPr algn="ctr" eaLnBrk="1" fontAlgn="base" hangingPunct="1">
              <a:spcBef>
                <a:spcPct val="0"/>
              </a:spcBef>
              <a:spcAft>
                <a:spcPct val="0"/>
              </a:spcAft>
              <a:buFontTx/>
              <a:buNone/>
            </a:pPr>
            <a:r>
              <a:rPr lang="it-IT" altLang="it-IT" dirty="0" err="1">
                <a:solidFill>
                  <a:srgbClr val="000000"/>
                </a:solidFill>
              </a:rPr>
              <a:t>Carriers</a:t>
            </a:r>
            <a:r>
              <a:rPr lang="it-IT" altLang="it-IT" dirty="0">
                <a:solidFill>
                  <a:srgbClr val="000000"/>
                </a:solidFill>
              </a:rPr>
              <a:t> of the 5-HTTLPR S allele display the </a:t>
            </a:r>
            <a:r>
              <a:rPr lang="it-IT" altLang="it-IT" b="1" dirty="0" err="1">
                <a:solidFill>
                  <a:srgbClr val="000000"/>
                </a:solidFill>
              </a:rPr>
              <a:t>fewest</a:t>
            </a:r>
            <a:r>
              <a:rPr lang="it-IT" altLang="it-IT" b="1" dirty="0">
                <a:solidFill>
                  <a:srgbClr val="000000"/>
                </a:solidFill>
              </a:rPr>
              <a:t> depressive </a:t>
            </a:r>
            <a:r>
              <a:rPr lang="it-IT" altLang="it-IT" dirty="0" err="1">
                <a:solidFill>
                  <a:srgbClr val="000000"/>
                </a:solidFill>
              </a:rPr>
              <a:t>symptoms</a:t>
            </a:r>
            <a:r>
              <a:rPr lang="it-IT" altLang="it-IT" dirty="0">
                <a:solidFill>
                  <a:srgbClr val="000000"/>
                </a:solidFill>
              </a:rPr>
              <a:t> </a:t>
            </a:r>
            <a:r>
              <a:rPr lang="it-IT" altLang="it-IT" dirty="0" err="1">
                <a:solidFill>
                  <a:srgbClr val="000000"/>
                </a:solidFill>
              </a:rPr>
              <a:t>when</a:t>
            </a:r>
            <a:r>
              <a:rPr lang="it-IT" altLang="it-IT" dirty="0">
                <a:solidFill>
                  <a:srgbClr val="000000"/>
                </a:solidFill>
              </a:rPr>
              <a:t> </a:t>
            </a:r>
            <a:r>
              <a:rPr lang="it-IT" altLang="it-IT" dirty="0" err="1">
                <a:solidFill>
                  <a:srgbClr val="000000"/>
                </a:solidFill>
              </a:rPr>
              <a:t>they</a:t>
            </a:r>
            <a:r>
              <a:rPr lang="it-IT" altLang="it-IT" dirty="0">
                <a:solidFill>
                  <a:srgbClr val="000000"/>
                </a:solidFill>
              </a:rPr>
              <a:t> </a:t>
            </a:r>
            <a:r>
              <a:rPr lang="it-IT" altLang="it-IT" dirty="0" err="1">
                <a:solidFill>
                  <a:srgbClr val="000000"/>
                </a:solidFill>
              </a:rPr>
              <a:t>grew</a:t>
            </a:r>
            <a:r>
              <a:rPr lang="it-IT" altLang="it-IT" dirty="0">
                <a:solidFill>
                  <a:srgbClr val="000000"/>
                </a:solidFill>
              </a:rPr>
              <a:t> up in a </a:t>
            </a:r>
            <a:r>
              <a:rPr lang="it-IT" altLang="it-IT" b="1" dirty="0" err="1">
                <a:solidFill>
                  <a:srgbClr val="000000"/>
                </a:solidFill>
              </a:rPr>
              <a:t>supportive</a:t>
            </a:r>
            <a:r>
              <a:rPr lang="it-IT" altLang="it-IT" b="1" dirty="0">
                <a:solidFill>
                  <a:srgbClr val="000000"/>
                </a:solidFill>
              </a:rPr>
              <a:t> </a:t>
            </a:r>
            <a:r>
              <a:rPr lang="it-IT" altLang="it-IT" b="1" dirty="0" err="1">
                <a:solidFill>
                  <a:srgbClr val="000000"/>
                </a:solidFill>
              </a:rPr>
              <a:t>environment</a:t>
            </a:r>
            <a:r>
              <a:rPr lang="it-IT" altLang="it-IT" b="1" dirty="0">
                <a:solidFill>
                  <a:srgbClr val="000000"/>
                </a:solidFill>
              </a:rPr>
              <a:t> </a:t>
            </a:r>
            <a:r>
              <a:rPr lang="it-IT" altLang="it-IT" dirty="0">
                <a:solidFill>
                  <a:srgbClr val="000000"/>
                </a:solidFill>
              </a:rPr>
              <a:t>or </a:t>
            </a:r>
            <a:r>
              <a:rPr lang="it-IT" altLang="it-IT" dirty="0" err="1">
                <a:solidFill>
                  <a:srgbClr val="000000"/>
                </a:solidFill>
              </a:rPr>
              <a:t>experienced</a:t>
            </a:r>
            <a:r>
              <a:rPr lang="it-IT" altLang="it-IT" dirty="0">
                <a:solidFill>
                  <a:srgbClr val="000000"/>
                </a:solidFill>
              </a:rPr>
              <a:t> </a:t>
            </a:r>
            <a:r>
              <a:rPr lang="it-IT" altLang="it-IT" dirty="0" err="1">
                <a:solidFill>
                  <a:srgbClr val="000000"/>
                </a:solidFill>
              </a:rPr>
              <a:t>recent</a:t>
            </a:r>
            <a:r>
              <a:rPr lang="it-IT" altLang="it-IT" dirty="0">
                <a:solidFill>
                  <a:srgbClr val="000000"/>
                </a:solidFill>
              </a:rPr>
              <a:t> positive </a:t>
            </a:r>
            <a:r>
              <a:rPr lang="it-IT" altLang="it-IT" dirty="0" err="1">
                <a:solidFill>
                  <a:srgbClr val="000000"/>
                </a:solidFill>
              </a:rPr>
              <a:t>events</a:t>
            </a:r>
            <a:r>
              <a:rPr lang="it-IT" altLang="it-IT" dirty="0">
                <a:solidFill>
                  <a:srgbClr val="000000"/>
                </a:solidFill>
              </a:rPr>
              <a:t> (</a:t>
            </a:r>
            <a:r>
              <a:rPr lang="it-IT" altLang="it-IT" dirty="0" err="1">
                <a:solidFill>
                  <a:srgbClr val="000000"/>
                </a:solidFill>
              </a:rPr>
              <a:t>Eley</a:t>
            </a:r>
            <a:r>
              <a:rPr lang="it-IT" altLang="it-IT" dirty="0">
                <a:solidFill>
                  <a:srgbClr val="000000"/>
                </a:solidFill>
              </a:rPr>
              <a:t> et al. 2004, Taylor et al. 2006). </a:t>
            </a:r>
          </a:p>
          <a:p>
            <a:pPr algn="r" eaLnBrk="1" fontAlgn="base" hangingPunct="1">
              <a:spcBef>
                <a:spcPct val="0"/>
              </a:spcBef>
              <a:spcAft>
                <a:spcPct val="0"/>
              </a:spcAft>
              <a:buFontTx/>
              <a:buNone/>
            </a:pPr>
            <a:r>
              <a:rPr lang="it-IT" altLang="it-IT" sz="1400" dirty="0" err="1">
                <a:solidFill>
                  <a:srgbClr val="000000"/>
                </a:solidFill>
              </a:rPr>
              <a:t>Halldorsdottir</a:t>
            </a:r>
            <a:r>
              <a:rPr lang="it-IT" altLang="it-IT" sz="1400" dirty="0">
                <a:solidFill>
                  <a:srgbClr val="000000"/>
                </a:solidFill>
              </a:rPr>
              <a:t> and Binder 2017</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4415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altLang="it-IT" sz="32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altLang="it-IT" sz="32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altLang="it-IT" sz="32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altLang="it-IT" sz="32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0</TotalTime>
  <Words>760</Words>
  <Application>Microsoft Office PowerPoint</Application>
  <PresentationFormat>Presentazione su schermo (4:3)</PresentationFormat>
  <Paragraphs>54</Paragraphs>
  <Slides>11</Slides>
  <Notes>0</Notes>
  <HiddenSlides>0</HiddenSlides>
  <MMClips>11</MMClips>
  <ScaleCrop>false</ScaleCrop>
  <HeadingPairs>
    <vt:vector size="4" baseType="variant">
      <vt:variant>
        <vt:lpstr>Tema</vt:lpstr>
      </vt:variant>
      <vt:variant>
        <vt:i4>3</vt:i4>
      </vt:variant>
      <vt:variant>
        <vt:lpstr>Titoli diapositive</vt:lpstr>
      </vt:variant>
      <vt:variant>
        <vt:i4>11</vt:i4>
      </vt:variant>
    </vt:vector>
  </HeadingPairs>
  <TitlesOfParts>
    <vt:vector size="14" baseType="lpstr">
      <vt:lpstr>Struttura predefinita</vt:lpstr>
      <vt:lpstr>3_Struttura predefinita</vt:lpstr>
      <vt:lpstr>4_Struttura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admin</dc:creator>
  <cp:lastModifiedBy>admin</cp:lastModifiedBy>
  <cp:revision>1</cp:revision>
  <dcterms:created xsi:type="dcterms:W3CDTF">2020-04-27T14:57:11Z</dcterms:created>
  <dcterms:modified xsi:type="dcterms:W3CDTF">2020-04-27T14:58:01Z</dcterms:modified>
</cp:coreProperties>
</file>