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6" r:id="rId2"/>
    <p:sldId id="357" r:id="rId3"/>
    <p:sldId id="358" r:id="rId4"/>
    <p:sldId id="359" r:id="rId5"/>
    <p:sldId id="363" r:id="rId6"/>
    <p:sldId id="360"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62" r:id="rId20"/>
    <p:sldId id="345" r:id="rId21"/>
    <p:sldId id="361" r:id="rId22"/>
    <p:sldId id="365" r:id="rId23"/>
    <p:sldId id="366" r:id="rId24"/>
    <p:sldId id="367" r:id="rId25"/>
    <p:sldId id="368" r:id="rId26"/>
    <p:sldId id="369" r:id="rId27"/>
    <p:sldId id="370" r:id="rId28"/>
    <p:sldId id="372" r:id="rId29"/>
    <p:sldId id="376" r:id="rId30"/>
    <p:sldId id="375" r:id="rId31"/>
    <p:sldId id="373" r:id="rId32"/>
    <p:sldId id="374" r:id="rId33"/>
    <p:sldId id="377" r:id="rId34"/>
    <p:sldId id="321" r:id="rId35"/>
    <p:sldId id="303" r:id="rId36"/>
    <p:sldId id="364" r:id="rId37"/>
    <p:sldId id="329" r:id="rId38"/>
    <p:sldId id="312" r:id="rId39"/>
    <p:sldId id="323" r:id="rId40"/>
    <p:sldId id="325" r:id="rId41"/>
    <p:sldId id="324" r:id="rId42"/>
    <p:sldId id="319" r:id="rId43"/>
    <p:sldId id="330" r:id="rId44"/>
    <p:sldId id="331" r:id="rId45"/>
    <p:sldId id="346" r:id="rId46"/>
    <p:sldId id="347" r:id="rId47"/>
    <p:sldId id="348" r:id="rId48"/>
    <p:sldId id="349" r:id="rId49"/>
    <p:sldId id="351" r:id="rId50"/>
    <p:sldId id="352" r:id="rId51"/>
    <p:sldId id="353" r:id="rId52"/>
    <p:sldId id="354" r:id="rId53"/>
    <p:sldId id="355" r:id="rId5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229" y="19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4644881-BA8A-4118-AC14-F5127230ED06}" type="slidenum">
              <a:rPr lang="it-IT"/>
              <a:pPr>
                <a:defRPr/>
              </a:pPr>
              <a:t>‹N›</a:t>
            </a:fld>
            <a:endParaRPr lang="it-IT"/>
          </a:p>
        </p:txBody>
      </p:sp>
    </p:spTree>
    <p:extLst>
      <p:ext uri="{BB962C8B-B14F-4D97-AF65-F5344CB8AC3E}">
        <p14:creationId xmlns="" xmlns:p14="http://schemas.microsoft.com/office/powerpoint/2010/main" val="428375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11/12/2017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pPr/>
              <a:t>11/12/2017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hyperlink" Target="http://www.beniculturali.it/mibac/export/MiBAC/sito-MiBAC/Luogo/MibacUnif/Enti/visualizza_asset.html_126669143.html" TargetMode="External"/><Relationship Id="rId13" Type="http://schemas.openxmlformats.org/officeDocument/2006/relationships/hyperlink" Target="http://www.beniculturali.it/mibac/export/MiBAC/sito-MiBAC/Luogo/MibacUnif/Enti/visualizza_asset.html_1895565357.html" TargetMode="External"/><Relationship Id="rId18" Type="http://schemas.openxmlformats.org/officeDocument/2006/relationships/hyperlink" Target="http://www.beniculturali.it/mibac/export/MiBAC/sito-MiBAC/Luogo/MibacUnif/Enti/visualizza_asset.html_1634220952.html" TargetMode="External"/><Relationship Id="rId26" Type="http://schemas.openxmlformats.org/officeDocument/2006/relationships/hyperlink" Target="http://www.beniculturali.it/mibac/export/MiBAC/sito-MiBAC/Luogo/MibacUnif/Enti/visualizza_asset.html_1503658865.html" TargetMode="External"/><Relationship Id="rId3" Type="http://schemas.openxmlformats.org/officeDocument/2006/relationships/hyperlink" Target="http://www.beniculturali.it/mibac/export/MiBAC/sito-MiBAC/Luogo/MibacUnif/Enti/visualizza_asset.html_1379160623.html" TargetMode="External"/><Relationship Id="rId21" Type="http://schemas.openxmlformats.org/officeDocument/2006/relationships/hyperlink" Target="http://www.beniculturali.it/mibac/export/MiBAC/sito-MiBAC/Luogo/MibacUnif/Enti/visualizza_asset.html_492541615.html" TargetMode="External"/><Relationship Id="rId7" Type="http://schemas.openxmlformats.org/officeDocument/2006/relationships/hyperlink" Target="http://www.beniculturali.it/mibac/export/MiBAC/sito-MiBAC/Luogo/MibacUnif/Enti/visualizza_asset.html_378889482.html" TargetMode="External"/><Relationship Id="rId12" Type="http://schemas.openxmlformats.org/officeDocument/2006/relationships/hyperlink" Target="http://www.beniculturali.it/mibac/export/MiBAC/sito-MiBAC/Luogo/MibacUnif/Enti/visualizza_asset.html_1884719248.html" TargetMode="External"/><Relationship Id="rId17" Type="http://schemas.openxmlformats.org/officeDocument/2006/relationships/hyperlink" Target="http://www.beniculturali.it/mibac/export/MiBAC/sito-MiBAC/Luogo/MibacUnif/Enti/visualizza_asset.html_117545077.html" TargetMode="External"/><Relationship Id="rId25" Type="http://schemas.openxmlformats.org/officeDocument/2006/relationships/hyperlink" Target="http://www.beniculturali.it/mibac/export/MiBAC/sito-MiBAC/Luogo/MibacUnif/Enti/visualizza_asset.html_1172105542.html" TargetMode="External"/><Relationship Id="rId33" Type="http://schemas.openxmlformats.org/officeDocument/2006/relationships/hyperlink" Target="http://www.beniculturali.it/mibac/export/MiBAC/sito-MiBAC/Luogo/MibacUnif/Enti/visualizza_asset.html_1274632556.html" TargetMode="External"/><Relationship Id="rId2" Type="http://schemas.openxmlformats.org/officeDocument/2006/relationships/hyperlink" Target="http://www.beniculturali.it/mibac/export/MiBAC/sito-MiBAC/Luogo/MibacUnif/Enti/visualizza_asset.html_1529692885.html" TargetMode="External"/><Relationship Id="rId16" Type="http://schemas.openxmlformats.org/officeDocument/2006/relationships/hyperlink" Target="http://www.beniculturali.it/mibac/export/MiBAC/sito-MiBAC/Luogo/MibacUnif/Enti/visualizza_asset.html_518575635.html" TargetMode="External"/><Relationship Id="rId20" Type="http://schemas.openxmlformats.org/officeDocument/2006/relationships/hyperlink" Target="http://www.beniculturali.it/mibac/export/MiBAC/sito-MiBAC/Luogo/MibacUnif/Enti/visualizza_asset.html_1919590934.html" TargetMode="External"/><Relationship Id="rId29" Type="http://schemas.openxmlformats.org/officeDocument/2006/relationships/hyperlink" Target="http://www.beniculturali.it/mibac/export/MiBAC/sito-MiBAC/Luogo/MibacUnif/Enti/visualizza_asset.html_1399130798.html" TargetMode="External"/><Relationship Id="rId1" Type="http://schemas.openxmlformats.org/officeDocument/2006/relationships/slideLayout" Target="../slideLayouts/slideLayout12.xml"/><Relationship Id="rId6" Type="http://schemas.openxmlformats.org/officeDocument/2006/relationships/hyperlink" Target="http://www.beniculturali.it/mibac/export/MiBAC/sito-MiBAC/Luogo/MibacUnif/Enti/visualizza_asset.html_882726064.html" TargetMode="External"/><Relationship Id="rId11" Type="http://schemas.openxmlformats.org/officeDocument/2006/relationships/hyperlink" Target="http://www.beniculturali.it/mibac/export/MiBAC/sito-MiBAC/Luogo/MibacUnif/Enti/visualizza_asset.html_884448107.html" TargetMode="External"/><Relationship Id="rId24" Type="http://schemas.openxmlformats.org/officeDocument/2006/relationships/hyperlink" Target="http://www.beniculturali.it/mibac/export/MiBAC/sito-MiBAC/Luogo/MibacUnif/Enti/visualizza_asset.html_998100240.html" TargetMode="External"/><Relationship Id="rId32" Type="http://schemas.openxmlformats.org/officeDocument/2006/relationships/hyperlink" Target="http://www.beniculturali.it/mibac/export/MiBAC/sito-MiBAC/Luogo/MibacUnif/Enti/visualizza_asset.html_1904689423.html" TargetMode="External"/><Relationship Id="rId5" Type="http://schemas.openxmlformats.org/officeDocument/2006/relationships/hyperlink" Target="http://www.beniculturali.it/mibac/export/MiBAC/sito-MiBAC/Luogo/MibacUnif/Enti/visualizza_asset.html_1128662327.html" TargetMode="External"/><Relationship Id="rId15" Type="http://schemas.openxmlformats.org/officeDocument/2006/relationships/hyperlink" Target="http://www.beniculturali.it/mibac/export/MiBAC/sito-MiBAC/Luogo/MibacUnif/Enti/visualizza_asset.html_128391186.html" TargetMode="External"/><Relationship Id="rId23" Type="http://schemas.openxmlformats.org/officeDocument/2006/relationships/hyperlink" Target="http://www.beniculturali.it/mibac/export/MiBAC/sito-MiBAC/Luogo/MibacUnif/Enti/visualizza_asset.html_893572173.html" TargetMode="External"/><Relationship Id="rId28" Type="http://schemas.openxmlformats.org/officeDocument/2006/relationships/hyperlink" Target="http://www.beniculturali.it/mibac/export/MiBAC/sito-MiBAC/Luogo/MibacUnif/Enti/visualizza_asset.html_2009217490.html" TargetMode="External"/><Relationship Id="rId10" Type="http://schemas.openxmlformats.org/officeDocument/2006/relationships/hyperlink" Target="http://www.beniculturali.it/mibac/export/MiBAC/sito-MiBAC/Luogo/MibacUnif/Enti/visualizza_asset.html_1388284689.html" TargetMode="External"/><Relationship Id="rId19" Type="http://schemas.openxmlformats.org/officeDocument/2006/relationships/hyperlink" Target="http://www.beniculturali.it/mibac/export/MiBAC/sito-MiBAC/Luogo/MibacUnif/Enti/visualizza_asset.html_13017010.html" TargetMode="External"/><Relationship Id="rId31" Type="http://schemas.openxmlformats.org/officeDocument/2006/relationships/hyperlink" Target="http://www.beniculturali.it/mibac/export/MiBAC/sito-MiBAC/Luogo/MibacUnif/Enti/visualizza_asset.html_623103702.html" TargetMode="External"/><Relationship Id="rId4" Type="http://schemas.openxmlformats.org/officeDocument/2006/relationships/hyperlink" Target="http://www.beniculturali.it/mibac/export/MiBAC/sito-MiBAC/Luogo/MibacUnif/Enti/visualizza_asset.html_1390006732.html" TargetMode="External"/><Relationship Id="rId9" Type="http://schemas.openxmlformats.org/officeDocument/2006/relationships/hyperlink" Target="http://www.beniculturali.it/mibac/export/MiBAC/sito-MiBAC/Luogo/MibacUnif/Enti/visualizza_asset.html_1893843314.html" TargetMode="External"/><Relationship Id="rId14" Type="http://schemas.openxmlformats.org/officeDocument/2006/relationships/hyperlink" Target="http://www.beniculturali.it/mibac/export/MiBAC/sito-MiBAC/Luogo/MibacUnif/Enti/visualizza_asset.html_377167439.html" TargetMode="External"/><Relationship Id="rId22" Type="http://schemas.openxmlformats.org/officeDocument/2006/relationships/hyperlink" Target="http://www.beniculturali.it/mibac/export/MiBAC/sito-MiBAC/Luogo/MibacUnif/Enti/visualizza_asset.html_388013548.html" TargetMode="External"/><Relationship Id="rId27" Type="http://schemas.openxmlformats.org/officeDocument/2006/relationships/hyperlink" Target="http://www.beniculturali.it/mibac/export/MiBAC/sito-MiBAC/Luogo/MibacUnif/Enti/visualizza_asset.html_1780191181.html" TargetMode="External"/><Relationship Id="rId30" Type="http://schemas.openxmlformats.org/officeDocument/2006/relationships/hyperlink" Target="http://www.beniculturali.it/mibac/export/MiBAC/sito-MiBAC/Luogo/MibacUnif/Enti/visualizza_asset.html_1261118797.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chitettura 2016-17\105065742.jpg"/>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16632"/>
            <a:ext cx="8752334" cy="58206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179512" y="6237312"/>
            <a:ext cx="3114955" cy="369332"/>
          </a:xfrm>
          <a:prstGeom prst="rect">
            <a:avLst/>
          </a:prstGeom>
          <a:noFill/>
        </p:spPr>
        <p:txBody>
          <a:bodyPr wrap="none" rtlCol="0">
            <a:spAutoFit/>
          </a:bodyPr>
          <a:lstStyle/>
          <a:p>
            <a:r>
              <a:rPr lang="it-IT" dirty="0" smtClean="0">
                <a:latin typeface="Times New Roman" panose="02020603050405020304" pitchFamily="18" charset="0"/>
                <a:cs typeface="Times New Roman" panose="02020603050405020304" pitchFamily="18" charset="0"/>
              </a:rPr>
              <a:t>Campi di Norcia, San Salvatore</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68887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endParaRPr lang="it-IT" altLang="it-IT" smtClean="0"/>
          </a:p>
        </p:txBody>
      </p:sp>
      <p:pic>
        <p:nvPicPr>
          <p:cNvPr id="8195" name="Picture 2" descr="F:\Architettura 2016-17\insml1944.jpg"/>
          <p:cNvPicPr>
            <a:picLocks noGrp="1" noChangeAspect="1" noChangeArrowheads="1"/>
          </p:cNvPicPr>
          <p:nvPr>
            <p:ph idx="1"/>
          </p:nvPr>
        </p:nvPicPr>
        <p:blipFill>
          <a:blip r:embed="rId2" cstate="print"/>
          <a:srcRect/>
          <a:stretch>
            <a:fillRect/>
          </a:stretch>
        </p:blipFill>
        <p:spPr>
          <a:xfrm>
            <a:off x="993775" y="-33338"/>
            <a:ext cx="5164138" cy="6891338"/>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p:cNvSpPr>
            <a:spLocks noGrp="1"/>
          </p:cNvSpPr>
          <p:nvPr>
            <p:ph type="title"/>
          </p:nvPr>
        </p:nvSpPr>
        <p:spPr/>
        <p:txBody>
          <a:bodyPr/>
          <a:lstStyle/>
          <a:p>
            <a:endParaRPr lang="it-IT" altLang="it-IT" smtClean="0"/>
          </a:p>
        </p:txBody>
      </p:sp>
      <p:pic>
        <p:nvPicPr>
          <p:cNvPr id="9219" name="Picture 2" descr="F:\Architettura 2016-17\confronto-casta.jpg"/>
          <p:cNvPicPr>
            <a:picLocks noGrp="1" noChangeAspect="1" noChangeArrowheads="1"/>
          </p:cNvPicPr>
          <p:nvPr>
            <p:ph idx="1"/>
          </p:nvPr>
        </p:nvPicPr>
        <p:blipFill>
          <a:blip r:embed="rId2" cstate="print"/>
          <a:srcRect/>
          <a:stretch>
            <a:fillRect/>
          </a:stretch>
        </p:blipFill>
        <p:spPr>
          <a:xfrm>
            <a:off x="323850" y="242888"/>
            <a:ext cx="8218488" cy="5562600"/>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p:txBody>
          <a:bodyPr/>
          <a:lstStyle/>
          <a:p>
            <a:endParaRPr lang="it-IT" altLang="it-IT" smtClean="0"/>
          </a:p>
        </p:txBody>
      </p:sp>
      <p:pic>
        <p:nvPicPr>
          <p:cNvPr id="10243" name="Picture 2" descr="F:\Architettura 2016-17\18.png"/>
          <p:cNvPicPr>
            <a:picLocks noGrp="1" noChangeAspect="1" noChangeArrowheads="1"/>
          </p:cNvPicPr>
          <p:nvPr>
            <p:ph idx="1"/>
          </p:nvPr>
        </p:nvPicPr>
        <p:blipFill>
          <a:blip r:embed="rId2" cstate="print"/>
          <a:srcRect/>
          <a:stretch>
            <a:fillRect/>
          </a:stretch>
        </p:blipFill>
        <p:spPr>
          <a:xfrm>
            <a:off x="1116013" y="-22225"/>
            <a:ext cx="5040312" cy="6931025"/>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p:txBody>
          <a:bodyPr/>
          <a:lstStyle/>
          <a:p>
            <a:endParaRPr lang="it-IT" altLang="it-IT" smtClean="0"/>
          </a:p>
        </p:txBody>
      </p:sp>
      <p:pic>
        <p:nvPicPr>
          <p:cNvPr id="11267" name="Picture 2" descr="F:\Architettura 2016-17\annoprimopg01 (1).jpg"/>
          <p:cNvPicPr>
            <a:picLocks noGrp="1" noChangeAspect="1" noChangeArrowheads="1"/>
          </p:cNvPicPr>
          <p:nvPr>
            <p:ph idx="1"/>
          </p:nvPr>
        </p:nvPicPr>
        <p:blipFill>
          <a:blip r:embed="rId2" cstate="print"/>
          <a:srcRect/>
          <a:stretch>
            <a:fillRect/>
          </a:stretch>
        </p:blipFill>
        <p:spPr>
          <a:xfrm>
            <a:off x="1428750" y="0"/>
            <a:ext cx="5375275" cy="70104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p:cNvSpPr>
            <a:spLocks noGrp="1"/>
          </p:cNvSpPr>
          <p:nvPr>
            <p:ph type="title"/>
          </p:nvPr>
        </p:nvSpPr>
        <p:spPr/>
        <p:txBody>
          <a:bodyPr/>
          <a:lstStyle/>
          <a:p>
            <a:endParaRPr lang="it-IT" altLang="it-IT" smtClean="0"/>
          </a:p>
        </p:txBody>
      </p:sp>
      <p:sp>
        <p:nvSpPr>
          <p:cNvPr id="12291" name="Segnaposto contenuto 2"/>
          <p:cNvSpPr>
            <a:spLocks noGrp="1"/>
          </p:cNvSpPr>
          <p:nvPr>
            <p:ph idx="1"/>
          </p:nvPr>
        </p:nvSpPr>
        <p:spPr/>
        <p:txBody>
          <a:bodyPr/>
          <a:lstStyle/>
          <a:p>
            <a:endParaRPr lang="it-IT" altLang="it-IT" smtClean="0"/>
          </a:p>
        </p:txBody>
      </p:sp>
      <p:pic>
        <p:nvPicPr>
          <p:cNvPr id="12292" name="Picture 2" descr="F:\Architettura 2016-17\annoprimopg01 (1).jpg"/>
          <p:cNvPicPr>
            <a:picLocks noChangeAspect="1" noChangeArrowheads="1"/>
          </p:cNvPicPr>
          <p:nvPr/>
        </p:nvPicPr>
        <p:blipFill>
          <a:blip r:embed="rId2" cstate="print"/>
          <a:srcRect/>
          <a:stretch>
            <a:fillRect/>
          </a:stretch>
        </p:blipFill>
        <p:spPr bwMode="auto">
          <a:xfrm>
            <a:off x="-973138" y="-7702550"/>
            <a:ext cx="11449051" cy="15092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Ornella\Desktop\21192902_10210923140407221_7298282255725754827_n.jpg"/>
          <p:cNvPicPr>
            <a:picLocks noChangeAspect="1" noChangeArrowheads="1"/>
          </p:cNvPicPr>
          <p:nvPr/>
        </p:nvPicPr>
        <p:blipFill>
          <a:blip r:embed="rId2" cstate="print"/>
          <a:srcRect/>
          <a:stretch>
            <a:fillRect/>
          </a:stretch>
        </p:blipFill>
        <p:spPr bwMode="auto">
          <a:xfrm>
            <a:off x="-7938" y="615950"/>
            <a:ext cx="9151938" cy="446087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HP Portable Drive\Architettura 2017-18\Villard\152716558-1c93e675-f4be-47ab-aba5-71aef0ab375e.jpg"/>
          <p:cNvPicPr>
            <a:picLocks noChangeAspect="1" noChangeArrowheads="1"/>
          </p:cNvPicPr>
          <p:nvPr/>
        </p:nvPicPr>
        <p:blipFill>
          <a:blip r:embed="rId2" cstate="print"/>
          <a:srcRect/>
          <a:stretch>
            <a:fillRect/>
          </a:stretch>
        </p:blipFill>
        <p:spPr bwMode="auto">
          <a:xfrm>
            <a:off x="1979613" y="188913"/>
            <a:ext cx="4340225" cy="6149975"/>
          </a:xfrm>
          <a:prstGeom prst="rect">
            <a:avLst/>
          </a:prstGeom>
          <a:noFill/>
          <a:ln w="9525">
            <a:noFill/>
            <a:miter lim="800000"/>
            <a:headEnd/>
            <a:tailEnd/>
          </a:ln>
        </p:spPr>
      </p:pic>
      <p:sp>
        <p:nvSpPr>
          <p:cNvPr id="14339" name="CasellaDiTesto 2"/>
          <p:cNvSpPr txBox="1">
            <a:spLocks noChangeArrowheads="1"/>
          </p:cNvSpPr>
          <p:nvPr/>
        </p:nvSpPr>
        <p:spPr bwMode="auto">
          <a:xfrm>
            <a:off x="6659563" y="5300663"/>
            <a:ext cx="1327150" cy="369887"/>
          </a:xfrm>
          <a:prstGeom prst="rect">
            <a:avLst/>
          </a:prstGeom>
          <a:noFill/>
          <a:ln w="9525">
            <a:noFill/>
            <a:miter lim="800000"/>
            <a:headEnd/>
            <a:tailEnd/>
          </a:ln>
        </p:spPr>
        <p:txBody>
          <a:bodyPr wrap="none">
            <a:spAutoFit/>
          </a:bodyPr>
          <a:lstStyle/>
          <a:p>
            <a:r>
              <a:rPr lang="it-IT" sz="1800" dirty="0">
                <a:latin typeface="Times New Roman" pitchFamily="18" charset="0"/>
                <a:cs typeface="Times New Roman" pitchFamily="18" charset="0"/>
              </a:rPr>
              <a:t>Chieti, 2012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HP Portable Drive\Architettura 2017-18\Villard\striscione-46446-kkIC-U1101704988664cSB-1024x576@LaStampa.it_-650x250.jpg"/>
          <p:cNvPicPr>
            <a:picLocks noChangeAspect="1" noChangeArrowheads="1"/>
          </p:cNvPicPr>
          <p:nvPr/>
        </p:nvPicPr>
        <p:blipFill>
          <a:blip r:embed="rId2" cstate="print"/>
          <a:srcRect/>
          <a:stretch>
            <a:fillRect/>
          </a:stretch>
        </p:blipFill>
        <p:spPr bwMode="auto">
          <a:xfrm>
            <a:off x="298450" y="692150"/>
            <a:ext cx="5786438" cy="2227263"/>
          </a:xfrm>
          <a:prstGeom prst="rect">
            <a:avLst/>
          </a:prstGeom>
          <a:noFill/>
          <a:ln w="9525">
            <a:noFill/>
            <a:miter lim="800000"/>
            <a:headEnd/>
            <a:tailEnd/>
          </a:ln>
        </p:spPr>
      </p:pic>
      <p:pic>
        <p:nvPicPr>
          <p:cNvPr id="15363" name="Picture 3" descr="E:\HP Portable Drive\Architettura 2017-18\Villard\114101686-8ab93542-d953-45b9-96ad-cbc968bf17cc.jpg"/>
          <p:cNvPicPr>
            <a:picLocks noChangeAspect="1" noChangeArrowheads="1"/>
          </p:cNvPicPr>
          <p:nvPr/>
        </p:nvPicPr>
        <p:blipFill>
          <a:blip r:embed="rId3" cstate="print"/>
          <a:srcRect/>
          <a:stretch>
            <a:fillRect/>
          </a:stretch>
        </p:blipFill>
        <p:spPr bwMode="auto">
          <a:xfrm>
            <a:off x="1428750" y="3213100"/>
            <a:ext cx="5807075" cy="3484563"/>
          </a:xfrm>
          <a:prstGeom prst="rect">
            <a:avLst/>
          </a:prstGeom>
          <a:noFill/>
          <a:ln w="9525">
            <a:noFill/>
            <a:miter lim="800000"/>
            <a:headEnd/>
            <a:tailEnd/>
          </a:ln>
        </p:spPr>
      </p:pic>
      <p:sp>
        <p:nvSpPr>
          <p:cNvPr id="15364" name="CasellaDiTesto 3"/>
          <p:cNvSpPr txBox="1">
            <a:spLocks noChangeArrowheads="1"/>
          </p:cNvSpPr>
          <p:nvPr/>
        </p:nvSpPr>
        <p:spPr bwMode="auto">
          <a:xfrm>
            <a:off x="6300788" y="2565400"/>
            <a:ext cx="2084387" cy="368300"/>
          </a:xfrm>
          <a:prstGeom prst="rect">
            <a:avLst/>
          </a:prstGeom>
          <a:noFill/>
          <a:ln w="9525">
            <a:noFill/>
            <a:miter lim="800000"/>
            <a:headEnd/>
            <a:tailEnd/>
          </a:ln>
        </p:spPr>
        <p:txBody>
          <a:bodyPr>
            <a:spAutoFit/>
          </a:bodyPr>
          <a:lstStyle/>
          <a:p>
            <a:r>
              <a:rPr lang="it-IT" sz="1800" dirty="0">
                <a:latin typeface="Times New Roman" pitchFamily="18" charset="0"/>
                <a:cs typeface="Times New Roman" pitchFamily="18" charset="0"/>
              </a:rPr>
              <a:t>Torino, ottobre 2017</a:t>
            </a:r>
          </a:p>
        </p:txBody>
      </p:sp>
      <p:sp>
        <p:nvSpPr>
          <p:cNvPr id="15365" name="CasellaDiTesto 4"/>
          <p:cNvSpPr txBox="1">
            <a:spLocks noChangeArrowheads="1"/>
          </p:cNvSpPr>
          <p:nvPr/>
        </p:nvSpPr>
        <p:spPr bwMode="auto">
          <a:xfrm>
            <a:off x="7451725" y="5805488"/>
            <a:ext cx="1428750" cy="369887"/>
          </a:xfrm>
          <a:prstGeom prst="rect">
            <a:avLst/>
          </a:prstGeom>
          <a:noFill/>
          <a:ln w="9525">
            <a:noFill/>
            <a:miter lim="800000"/>
            <a:headEnd/>
            <a:tailEnd/>
          </a:ln>
        </p:spPr>
        <p:txBody>
          <a:bodyPr wrap="none">
            <a:spAutoFit/>
          </a:bodyPr>
          <a:lstStyle/>
          <a:p>
            <a:r>
              <a:rPr lang="it-IT" sz="1800" dirty="0">
                <a:latin typeface="Times New Roman" pitchFamily="18" charset="0"/>
                <a:cs typeface="Times New Roman" pitchFamily="18" charset="0"/>
              </a:rPr>
              <a:t>Milano, 2017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p:nvPr>
        </p:nvSpPr>
        <p:spPr/>
        <p:txBody>
          <a:bodyPr/>
          <a:lstStyle/>
          <a:p>
            <a:pPr eaLnBrk="1" hangingPunct="1"/>
            <a:endParaRPr lang="it-IT" altLang="it-IT" smtClean="0"/>
          </a:p>
        </p:txBody>
      </p:sp>
      <p:pic>
        <p:nvPicPr>
          <p:cNvPr id="16387" name="Picture 5" descr="Copertina"/>
          <p:cNvPicPr>
            <a:picLocks noChangeAspect="1" noChangeArrowheads="1"/>
          </p:cNvPicPr>
          <p:nvPr/>
        </p:nvPicPr>
        <p:blipFill>
          <a:blip r:embed="rId2" cstate="print"/>
          <a:srcRect/>
          <a:stretch>
            <a:fillRect/>
          </a:stretch>
        </p:blipFill>
        <p:spPr bwMode="auto">
          <a:xfrm>
            <a:off x="1158875" y="0"/>
            <a:ext cx="4460875" cy="6858000"/>
          </a:xfrm>
          <a:prstGeom prst="rect">
            <a:avLst/>
          </a:prstGeom>
          <a:noFill/>
          <a:ln w="9525">
            <a:noFill/>
            <a:miter lim="800000"/>
            <a:headEnd/>
            <a:tailEnd/>
          </a:ln>
        </p:spPr>
      </p:pic>
      <p:sp>
        <p:nvSpPr>
          <p:cNvPr id="16388" name="CasellaDiTesto 1"/>
          <p:cNvSpPr txBox="1">
            <a:spLocks noChangeArrowheads="1"/>
          </p:cNvSpPr>
          <p:nvPr/>
        </p:nvSpPr>
        <p:spPr bwMode="auto">
          <a:xfrm>
            <a:off x="5638800" y="4797425"/>
            <a:ext cx="3592513" cy="646113"/>
          </a:xfrm>
          <a:prstGeom prst="rect">
            <a:avLst/>
          </a:prstGeom>
          <a:noFill/>
          <a:ln w="9525">
            <a:noFill/>
            <a:miter lim="800000"/>
            <a:headEnd/>
            <a:tailEnd/>
          </a:ln>
        </p:spPr>
        <p:txBody>
          <a:bodyPr>
            <a:spAutoFit/>
          </a:bodyPr>
          <a:lstStyle/>
          <a:p>
            <a:pPr eaLnBrk="1" hangingPunct="1">
              <a:buClr>
                <a:srgbClr val="000000"/>
              </a:buClr>
              <a:buSzPct val="100000"/>
              <a:buFont typeface="Times New Roman" pitchFamily="18" charset="0"/>
              <a:buNone/>
            </a:pPr>
            <a:r>
              <a:rPr lang="it-IT" altLang="it-IT" sz="1800" dirty="0" err="1">
                <a:latin typeface="Times New Roman" pitchFamily="18" charset="0"/>
                <a:cs typeface="Times New Roman" pitchFamily="18" charset="0"/>
              </a:rPr>
              <a:t>Noemi</a:t>
            </a:r>
            <a:r>
              <a:rPr lang="it-IT" altLang="it-IT" sz="1800" dirty="0">
                <a:latin typeface="Times New Roman" pitchFamily="18" charset="0"/>
                <a:cs typeface="Times New Roman" pitchFamily="18" charset="0"/>
              </a:rPr>
              <a:t> </a:t>
            </a:r>
            <a:r>
              <a:rPr lang="it-IT" altLang="it-IT" sz="1800" dirty="0" err="1">
                <a:latin typeface="Times New Roman" pitchFamily="18" charset="0"/>
                <a:cs typeface="Times New Roman" pitchFamily="18" charset="0"/>
              </a:rPr>
              <a:t>Gabrielli</a:t>
            </a:r>
            <a:r>
              <a:rPr lang="it-IT" altLang="it-IT" sz="1800" dirty="0">
                <a:latin typeface="Times New Roman" pitchFamily="18" charset="0"/>
                <a:cs typeface="Times New Roman" pitchFamily="18" charset="0"/>
              </a:rPr>
              <a:t>,</a:t>
            </a:r>
          </a:p>
          <a:p>
            <a:pPr eaLnBrk="1" hangingPunct="1">
              <a:buClr>
                <a:srgbClr val="000000"/>
              </a:buClr>
              <a:buSzPct val="100000"/>
              <a:buFont typeface="Times New Roman" pitchFamily="18" charset="0"/>
              <a:buNone/>
            </a:pPr>
            <a:r>
              <a:rPr lang="it-IT" altLang="it-IT" sz="1800" i="1" dirty="0">
                <a:latin typeface="Times New Roman" pitchFamily="18" charset="0"/>
                <a:cs typeface="Times New Roman" pitchFamily="18" charset="0"/>
              </a:rPr>
              <a:t>Pitture romaniche</a:t>
            </a:r>
            <a:r>
              <a:rPr lang="it-IT" altLang="it-IT" sz="1800" dirty="0">
                <a:latin typeface="Times New Roman" pitchFamily="18" charset="0"/>
                <a:cs typeface="Times New Roman" pitchFamily="18" charset="0"/>
              </a:rPr>
              <a:t>, Torino 1944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HP Portable Drive\Tutela 2017-18\Franco-Boggero_Una-punta-da-cinque_booklet.jpg"/>
          <p:cNvPicPr>
            <a:picLocks noGrp="1" noChangeAspect="1" noChangeArrowheads="1"/>
          </p:cNvPicPr>
          <p:nvPr>
            <p:ph/>
          </p:nvPr>
        </p:nvPicPr>
        <p:blipFill>
          <a:blip r:embed="rId2" cstate="print"/>
          <a:srcRect/>
          <a:stretch>
            <a:fillRect/>
          </a:stretch>
        </p:blipFill>
        <p:spPr bwMode="auto">
          <a:xfrm>
            <a:off x="3445" y="0"/>
            <a:ext cx="6803571"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rchitettura 2016-17\chiesa-campi-norcia-1.jpeg"/>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428"/>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6951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fontScale="55000" lnSpcReduction="20000"/>
          </a:bodyPr>
          <a:lstStyle/>
          <a:p>
            <a:pPr fontAlgn="base">
              <a:buNone/>
            </a:pPr>
            <a:r>
              <a:rPr lang="it-IT" b="1" dirty="0" smtClean="0">
                <a:latin typeface="Times New Roman" panose="02020603050405020304" pitchFamily="18" charset="0"/>
                <a:cs typeface="Times New Roman" panose="02020603050405020304" pitchFamily="18" charset="0"/>
              </a:rPr>
              <a:t>      Franco </a:t>
            </a:r>
            <a:r>
              <a:rPr lang="it-IT" b="1" dirty="0" err="1" smtClean="0">
                <a:latin typeface="Times New Roman" panose="02020603050405020304" pitchFamily="18" charset="0"/>
                <a:cs typeface="Times New Roman" panose="02020603050405020304" pitchFamily="18" charset="0"/>
              </a:rPr>
              <a:t>Boggero</a:t>
            </a:r>
            <a:r>
              <a:rPr lang="it-IT" b="1" dirty="0" smtClean="0">
                <a:latin typeface="Times New Roman" panose="02020603050405020304" pitchFamily="18" charset="0"/>
                <a:cs typeface="Times New Roman" panose="02020603050405020304" pitchFamily="18" charset="0"/>
              </a:rPr>
              <a:t>, Pigmei </a:t>
            </a:r>
            <a:r>
              <a:rPr lang="it-IT" b="1" dirty="0">
                <a:latin typeface="Times New Roman" panose="02020603050405020304" pitchFamily="18" charset="0"/>
                <a:cs typeface="Times New Roman" panose="02020603050405020304" pitchFamily="18" charset="0"/>
              </a:rPr>
              <a:t>e </a:t>
            </a:r>
            <a:r>
              <a:rPr lang="it-IT" b="1" dirty="0" smtClean="0">
                <a:latin typeface="Times New Roman" panose="02020603050405020304" pitchFamily="18" charset="0"/>
                <a:cs typeface="Times New Roman" panose="02020603050405020304" pitchFamily="18" charset="0"/>
              </a:rPr>
              <a:t>Bantù, 30 agosto 2015</a:t>
            </a:r>
            <a:endParaRPr lang="it-IT" i="1" dirty="0" smtClean="0">
              <a:latin typeface="Times New Roman" panose="02020603050405020304" pitchFamily="18" charset="0"/>
              <a:cs typeface="Times New Roman" panose="02020603050405020304" pitchFamily="18" charset="0"/>
            </a:endParaRPr>
          </a:p>
          <a:p>
            <a:pPr fontAlgn="base"/>
            <a:endParaRPr lang="it-IT" dirty="0">
              <a:latin typeface="Times New Roman" panose="02020603050405020304" pitchFamily="18" charset="0"/>
              <a:cs typeface="Times New Roman" panose="02020603050405020304" pitchFamily="18" charset="0"/>
            </a:endParaRPr>
          </a:p>
          <a:p>
            <a:pPr fontAlgn="base">
              <a:buNone/>
            </a:pPr>
            <a:r>
              <a:rPr lang="it-IT" dirty="0" smtClean="0">
                <a:latin typeface="Times New Roman" panose="02020603050405020304" pitchFamily="18" charset="0"/>
                <a:cs typeface="Times New Roman" panose="02020603050405020304" pitchFamily="18" charset="0"/>
              </a:rPr>
              <a:t>         Ispirandomi </a:t>
            </a:r>
            <a:r>
              <a:rPr lang="it-IT" dirty="0">
                <a:latin typeface="Times New Roman" panose="02020603050405020304" pitchFamily="18" charset="0"/>
                <a:cs typeface="Times New Roman" panose="02020603050405020304" pitchFamily="18" charset="0"/>
              </a:rPr>
              <a:t>a un noto testo di Luca Cavalli Sforza (</a:t>
            </a:r>
            <a:r>
              <a:rPr lang="it-IT" i="1" dirty="0">
                <a:latin typeface="Times New Roman" panose="02020603050405020304" pitchFamily="18" charset="0"/>
                <a:cs typeface="Times New Roman" panose="02020603050405020304" pitchFamily="18" charset="0"/>
              </a:rPr>
              <a:t>Chi siamo?</a:t>
            </a:r>
            <a:r>
              <a:rPr lang="it-IT" dirty="0">
                <a:latin typeface="Times New Roman" panose="02020603050405020304" pitchFamily="18" charset="0"/>
                <a:cs typeface="Times New Roman" panose="02020603050405020304" pitchFamily="18" charset="0"/>
              </a:rPr>
              <a:t>), mi divertivo, anni fa, a teorizzare la presenza di due diverse tipologie di storici dell’arte all’interno delle Soprintendenze: i </a:t>
            </a:r>
            <a:r>
              <a:rPr lang="it-IT" i="1" dirty="0">
                <a:latin typeface="Times New Roman" panose="02020603050405020304" pitchFamily="18" charset="0"/>
                <a:cs typeface="Times New Roman" panose="02020603050405020304" pitchFamily="18" charset="0"/>
              </a:rPr>
              <a:t>pigmei</a:t>
            </a:r>
            <a:r>
              <a:rPr lang="it-IT" dirty="0">
                <a:latin typeface="Times New Roman" panose="02020603050405020304" pitchFamily="18" charset="0"/>
                <a:cs typeface="Times New Roman" panose="02020603050405020304" pitchFamily="18" charset="0"/>
              </a:rPr>
              <a:t> e i </a:t>
            </a:r>
            <a:r>
              <a:rPr lang="it-IT" i="1" dirty="0">
                <a:latin typeface="Times New Roman" panose="02020603050405020304" pitchFamily="18" charset="0"/>
                <a:cs typeface="Times New Roman" panose="02020603050405020304" pitchFamily="18" charset="0"/>
              </a:rPr>
              <a:t>bantù</a:t>
            </a:r>
            <a:r>
              <a:rPr lang="it-IT" dirty="0">
                <a:latin typeface="Times New Roman" panose="02020603050405020304" pitchFamily="18" charset="0"/>
                <a:cs typeface="Times New Roman" panose="02020603050405020304" pitchFamily="18" charset="0"/>
              </a:rPr>
              <a:t>. Cacciatori-raccoglitori i primi, tendenzialmente propensi a un continuo movimento; agricoltori stanziali i secondi. Il pigmeo incarnava per me il tecnico di zona e la sua presenza mobile sul territorio, mentre nel bantù vedevo adombrato il conservatore del museo, con la “coltivazione” di un sito ben delimitato. La mia indubbia natura di pigmeo emerge da alcuni </a:t>
            </a:r>
            <a:r>
              <a:rPr lang="it-IT" dirty="0" smtClean="0">
                <a:latin typeface="Times New Roman" panose="02020603050405020304" pitchFamily="18" charset="0"/>
                <a:cs typeface="Times New Roman" panose="02020603050405020304" pitchFamily="18" charset="0"/>
              </a:rPr>
              <a:t>dei </a:t>
            </a:r>
            <a:r>
              <a:rPr lang="it-IT" dirty="0">
                <a:latin typeface="Times New Roman" panose="02020603050405020304" pitchFamily="18" charset="0"/>
                <a:cs typeface="Times New Roman" panose="02020603050405020304" pitchFamily="18" charset="0"/>
              </a:rPr>
              <a:t>bozzetti pubblicati nell’estate del 2005 sul “Giornale dell’Arte”. Umberto Allemandi aveva voluto corredarli di una serie di vignette, affidate a Pierpaolo </a:t>
            </a:r>
            <a:r>
              <a:rPr lang="it-IT" dirty="0" err="1">
                <a:latin typeface="Times New Roman" panose="02020603050405020304" pitchFamily="18" charset="0"/>
                <a:cs typeface="Times New Roman" panose="02020603050405020304" pitchFamily="18" charset="0"/>
              </a:rPr>
              <a:t>Rovero</a:t>
            </a:r>
            <a:r>
              <a:rPr lang="it-IT" dirty="0">
                <a:latin typeface="Times New Roman" panose="02020603050405020304" pitchFamily="18" charset="0"/>
                <a:cs typeface="Times New Roman" panose="02020603050405020304" pitchFamily="18" charset="0"/>
              </a:rPr>
              <a:t>.</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Riproduco integralmente, a tasselli, il paginone della rivista.</a:t>
            </a:r>
          </a:p>
          <a:p>
            <a:pPr fontAlgn="base">
              <a:buNone/>
            </a:pPr>
            <a:r>
              <a:rPr lang="it-IT" dirty="0" smtClean="0">
                <a:latin typeface="Times New Roman" panose="02020603050405020304" pitchFamily="18" charset="0"/>
                <a:cs typeface="Times New Roman" panose="02020603050405020304" pitchFamily="18" charset="0"/>
              </a:rPr>
              <a:t>       </a:t>
            </a:r>
          </a:p>
          <a:p>
            <a:pPr fontAlgn="base">
              <a:buNone/>
            </a:pPr>
            <a:r>
              <a:rPr lang="it-IT" dirty="0" smtClean="0">
                <a:latin typeface="Times New Roman" panose="02020603050405020304" pitchFamily="18" charset="0"/>
                <a:cs typeface="Times New Roman" panose="02020603050405020304" pitchFamily="18" charset="0"/>
              </a:rPr>
              <a:t> </a:t>
            </a:r>
            <a:r>
              <a:rPr lang="it-IT" dirty="0" smtClean="0">
                <a:latin typeface="Times New Roman" panose="02020603050405020304" pitchFamily="18" charset="0"/>
                <a:cs typeface="Times New Roman" panose="02020603050405020304" pitchFamily="18" charset="0"/>
              </a:rPr>
              <a:t>     </a:t>
            </a:r>
            <a:r>
              <a:rPr lang="it-IT" dirty="0" smtClean="0">
                <a:latin typeface="Times New Roman" panose="02020603050405020304" pitchFamily="18" charset="0"/>
                <a:cs typeface="Times New Roman" panose="02020603050405020304" pitchFamily="18" charset="0"/>
              </a:rPr>
              <a:t>Luca </a:t>
            </a:r>
            <a:r>
              <a:rPr lang="it-IT" dirty="0">
                <a:latin typeface="Times New Roman" panose="02020603050405020304" pitchFamily="18" charset="0"/>
                <a:cs typeface="Times New Roman" panose="02020603050405020304" pitchFamily="18" charset="0"/>
              </a:rPr>
              <a:t>Cavalli-Sforza, </a:t>
            </a:r>
            <a:r>
              <a:rPr lang="it-IT" i="1" dirty="0">
                <a:latin typeface="Times New Roman" panose="02020603050405020304" pitchFamily="18" charset="0"/>
                <a:cs typeface="Times New Roman" panose="02020603050405020304" pitchFamily="18" charset="0"/>
              </a:rPr>
              <a:t>Chi siamo. La storia della diversità umana</a:t>
            </a:r>
            <a:r>
              <a:rPr lang="it-IT" dirty="0">
                <a:latin typeface="Times New Roman" panose="02020603050405020304" pitchFamily="18" charset="0"/>
                <a:cs typeface="Times New Roman" panose="02020603050405020304" pitchFamily="18" charset="0"/>
              </a:rPr>
              <a:t>, con Francesco Cavalli-Sforza, Milano, Arnoldo Mondadori Editore, 1993.</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Franco </a:t>
            </a:r>
            <a:r>
              <a:rPr lang="it-IT" dirty="0" err="1">
                <a:latin typeface="Times New Roman" panose="02020603050405020304" pitchFamily="18" charset="0"/>
                <a:cs typeface="Times New Roman" panose="02020603050405020304" pitchFamily="18" charset="0"/>
              </a:rPr>
              <a:t>Boggero</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È arrivato quello con la faccia delle Belle Arti</a:t>
            </a:r>
            <a:r>
              <a:rPr lang="it-IT" dirty="0">
                <a:latin typeface="Times New Roman" panose="02020603050405020304" pitchFamily="18" charset="0"/>
                <a:cs typeface="Times New Roman" panose="02020603050405020304" pitchFamily="18" charset="0"/>
              </a:rPr>
              <a:t>», in “Il Giornale dell’Arte”, 245, luglio-agosto 2005</a:t>
            </a:r>
            <a:r>
              <a:rPr lang="it-IT" dirty="0" smtClean="0">
                <a:latin typeface="Times New Roman" panose="02020603050405020304" pitchFamily="18" charset="0"/>
                <a:cs typeface="Times New Roman" panose="02020603050405020304" pitchFamily="18" charset="0"/>
              </a:rPr>
              <a:t>.</a:t>
            </a:r>
          </a:p>
          <a:p>
            <a:pPr fontAlgn="base"/>
            <a:endParaRPr lang="it-IT" dirty="0">
              <a:latin typeface="Times New Roman" panose="02020603050405020304" pitchFamily="18" charset="0"/>
              <a:cs typeface="Times New Roman" panose="02020603050405020304" pitchFamily="18" charset="0"/>
            </a:endParaRPr>
          </a:p>
          <a:p>
            <a:pPr fontAlgn="base"/>
            <a:r>
              <a:rPr lang="it-IT" dirty="0" smtClean="0">
                <a:latin typeface="Times New Roman" panose="02020603050405020304" pitchFamily="18" charset="0"/>
                <a:cs typeface="Times New Roman" panose="02020603050405020304" pitchFamily="18" charset="0"/>
              </a:rPr>
              <a:t>www.francoboggero.it</a:t>
            </a:r>
            <a:endParaRPr lang="it-IT" dirty="0">
              <a:latin typeface="Times New Roman" panose="02020603050405020304" pitchFamily="18" charset="0"/>
              <a:cs typeface="Times New Roman" panose="02020603050405020304" pitchFamily="18" charset="0"/>
            </a:endParaRPr>
          </a:p>
          <a:p>
            <a:pPr marL="0" indent="0">
              <a:buNone/>
            </a:pPr>
            <a:r>
              <a:rPr lang="it-IT" dirty="0"/>
              <a:t/>
            </a:r>
            <a:br>
              <a:rPr lang="it-IT" dirty="0"/>
            </a:br>
            <a:endParaRPr lang="it-IT" dirty="0"/>
          </a:p>
        </p:txBody>
      </p:sp>
    </p:spTree>
    <p:extLst>
      <p:ext uri="{BB962C8B-B14F-4D97-AF65-F5344CB8AC3E}">
        <p14:creationId xmlns="" xmlns:p14="http://schemas.microsoft.com/office/powerpoint/2010/main" val="1461033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HP Portable Drive\Tutela 2017-18\GdA_007.jpg"/>
          <p:cNvPicPr>
            <a:picLocks noGrp="1" noChangeAspect="1" noChangeArrowheads="1"/>
          </p:cNvPicPr>
          <p:nvPr>
            <p:ph/>
          </p:nvPr>
        </p:nvPicPr>
        <p:blipFill>
          <a:blip r:embed="rId2" cstate="print"/>
          <a:srcRect/>
          <a:stretch>
            <a:fillRect/>
          </a:stretch>
        </p:blipFill>
        <p:spPr bwMode="auto">
          <a:xfrm>
            <a:off x="1496187" y="0"/>
            <a:ext cx="5126355" cy="6858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pPr fontAlgn="base"/>
            <a:r>
              <a:rPr lang="it-IT" sz="1600" b="1" dirty="0" smtClean="0">
                <a:latin typeface="Times New Roman" pitchFamily="18" charset="0"/>
                <a:cs typeface="Times New Roman" pitchFamily="18" charset="0"/>
              </a:rPr>
              <a:t>Articolo 3 </a:t>
            </a:r>
            <a:endParaRPr lang="it-IT" sz="1600" dirty="0" smtClean="0">
              <a:latin typeface="Times New Roman" pitchFamily="18" charset="0"/>
              <a:cs typeface="Times New Roman" pitchFamily="18" charset="0"/>
            </a:endParaRPr>
          </a:p>
          <a:p>
            <a:pPr fontAlgn="base"/>
            <a:r>
              <a:rPr lang="it-IT" sz="1600" b="1" dirty="0" smtClean="0">
                <a:latin typeface="Times New Roman" pitchFamily="18" charset="0"/>
                <a:cs typeface="Times New Roman" pitchFamily="18" charset="0"/>
              </a:rPr>
              <a:t>Tutela del patrimonio culturale</a:t>
            </a:r>
            <a:r>
              <a:rPr lang="it-IT" sz="1600" dirty="0" smtClean="0">
                <a:latin typeface="Times New Roman" pitchFamily="18" charset="0"/>
                <a:cs typeface="Times New Roman" pitchFamily="18" charset="0"/>
              </a:rPr>
              <a:t> </a:t>
            </a:r>
          </a:p>
          <a:p>
            <a:pPr fontAlgn="base"/>
            <a:r>
              <a:rPr lang="it-IT" sz="1600" dirty="0" smtClean="0">
                <a:latin typeface="Times New Roman" pitchFamily="18" charset="0"/>
                <a:cs typeface="Times New Roman" pitchFamily="18" charset="0"/>
              </a:rPr>
              <a:t>1. La tutela consiste nell'esercizio delle funzioni e nella disciplina delle attività dirette, sulla base di un'adeguata attività conoscitiva, ad individuare i beni costituenti il patrimonio culturale ed a garantirne la protezione e la conservazione per fini di pubblica fruizione.</a:t>
            </a:r>
          </a:p>
          <a:p>
            <a:pPr fontAlgn="base"/>
            <a:r>
              <a:rPr lang="it-IT" sz="1600" dirty="0" smtClean="0">
                <a:latin typeface="Times New Roman" pitchFamily="18" charset="0"/>
                <a:cs typeface="Times New Roman" pitchFamily="18" charset="0"/>
              </a:rPr>
              <a:t>2. L'esercizio delle funzioni di tutela si esplica anche attraverso provvedimenti volti a conformare e regolare diritti e comportamenti inerenti al patrimonio culturale.</a:t>
            </a:r>
          </a:p>
          <a:p>
            <a:pPr fontAlgn="base"/>
            <a:r>
              <a:rPr lang="it-IT" sz="1600" b="1" dirty="0" smtClean="0">
                <a:latin typeface="Times New Roman" pitchFamily="18" charset="0"/>
                <a:cs typeface="Times New Roman" pitchFamily="18" charset="0"/>
              </a:rPr>
              <a:t>Articolo 4 </a:t>
            </a:r>
            <a:endParaRPr lang="it-IT" sz="1600" dirty="0" smtClean="0">
              <a:latin typeface="Times New Roman" pitchFamily="18" charset="0"/>
              <a:cs typeface="Times New Roman" pitchFamily="18" charset="0"/>
            </a:endParaRPr>
          </a:p>
          <a:p>
            <a:pPr fontAlgn="base"/>
            <a:r>
              <a:rPr lang="it-IT" sz="1600" b="1" dirty="0" smtClean="0">
                <a:latin typeface="Times New Roman" pitchFamily="18" charset="0"/>
                <a:cs typeface="Times New Roman" pitchFamily="18" charset="0"/>
              </a:rPr>
              <a:t>Funzioni dello Stato in materia di tutela del patrimonio culturale</a:t>
            </a:r>
            <a:r>
              <a:rPr lang="it-IT" sz="1600" dirty="0" smtClean="0">
                <a:latin typeface="Times New Roman" pitchFamily="18" charset="0"/>
                <a:cs typeface="Times New Roman" pitchFamily="18" charset="0"/>
              </a:rPr>
              <a:t> </a:t>
            </a:r>
          </a:p>
          <a:p>
            <a:pPr fontAlgn="base"/>
            <a:r>
              <a:rPr lang="it-IT" sz="1600" dirty="0" smtClean="0">
                <a:latin typeface="Times New Roman" pitchFamily="18" charset="0"/>
                <a:cs typeface="Times New Roman" pitchFamily="18" charset="0"/>
              </a:rPr>
              <a:t>1. Al fine di garantire l'esercizio unitario delle funzioni di tutela, ai sensi dell'articolo 118 della Costituzione, le funzioni stesse sono attribuite al Ministero per i beni e le attività culturali, di seguito denominato "Ministero", che le esercita direttamente o ne può conferire l'esercizio alle regioni, tramite forme di intesa e coordinamento ai sensi dell'articolo 5, commi 3 e 4. Sono fatte salve le funzioni già conferite alle regioni ai sensi del comma 6 del medesimo articolo 5.  (1)</a:t>
            </a:r>
          </a:p>
          <a:p>
            <a:pPr fontAlgn="base"/>
            <a:r>
              <a:rPr lang="it-IT" sz="1600" dirty="0" smtClean="0">
                <a:latin typeface="Times New Roman" pitchFamily="18" charset="0"/>
                <a:cs typeface="Times New Roman" pitchFamily="18" charset="0"/>
              </a:rPr>
              <a:t>2. Il Ministero esercita le funzioni di tutela sui beni culturali di appartenenza statale anche se in consegna o in uso ad amministrazioni o soggetti diversi dal Ministero.</a:t>
            </a:r>
          </a:p>
          <a:p>
            <a:pPr fontAlgn="base"/>
            <a:r>
              <a:rPr lang="it-IT" sz="1600" dirty="0" smtClean="0">
                <a:latin typeface="Times New Roman" pitchFamily="18" charset="0"/>
                <a:cs typeface="Times New Roman" pitchFamily="18" charset="0"/>
              </a:rPr>
              <a:t>(1) Comma così modificato dall'art. 16, comma 1-sexies, lett. a), D.L. 19 giugno 2015, n. 78, convertito, con modificazioni, dalla L. 6 agosto 2015, n. 125.</a:t>
            </a:r>
          </a:p>
          <a:p>
            <a:endParaRPr lang="it-IT" sz="16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fontScale="25000" lnSpcReduction="20000"/>
          </a:bodyPr>
          <a:lstStyle/>
          <a:p>
            <a:pPr fontAlgn="base"/>
            <a:r>
              <a:rPr lang="it-IT" sz="6400" b="1" dirty="0" smtClean="0">
                <a:latin typeface="Times New Roman" pitchFamily="18" charset="0"/>
                <a:cs typeface="Times New Roman" pitchFamily="18" charset="0"/>
              </a:rPr>
              <a:t>Articolo 6 </a:t>
            </a:r>
            <a:endParaRPr lang="it-IT" sz="6400" dirty="0" smtClean="0">
              <a:latin typeface="Times New Roman" pitchFamily="18" charset="0"/>
              <a:cs typeface="Times New Roman" pitchFamily="18" charset="0"/>
            </a:endParaRPr>
          </a:p>
          <a:p>
            <a:pPr fontAlgn="base"/>
            <a:r>
              <a:rPr lang="it-IT" sz="6400" b="1" dirty="0" smtClean="0">
                <a:latin typeface="Times New Roman" pitchFamily="18" charset="0"/>
                <a:cs typeface="Times New Roman" pitchFamily="18" charset="0"/>
              </a:rPr>
              <a:t>Valorizzazione del patrimonio culturale</a:t>
            </a:r>
            <a:r>
              <a:rPr lang="it-IT" sz="6400" dirty="0" smtClean="0">
                <a:latin typeface="Times New Roman" pitchFamily="18" charset="0"/>
                <a:cs typeface="Times New Roman" pitchFamily="18" charset="0"/>
              </a:rPr>
              <a:t> </a:t>
            </a:r>
          </a:p>
          <a:p>
            <a:pPr fontAlgn="base"/>
            <a:r>
              <a:rPr lang="it-IT" sz="6400" dirty="0" smtClean="0">
                <a:latin typeface="Times New Roman" pitchFamily="18" charset="0"/>
                <a:cs typeface="Times New Roman" pitchFamily="18" charset="0"/>
              </a:rPr>
              <a:t>1. La valorizzazione consiste nell'esercizio delle funzioni e nella disciplina delle attività dirette a promuovere la conoscenza del patrimonio culturale e ad assicurare le migliori condizioni di utilizzazione e fruizione pubblica del patrimonio stesso, anche da parte delle persone diversamente abili, al fine di promuovere lo sviluppo della cultura. Essa comprende anche la promozione ed il sostegno degli interventi di conservazione del patrimonio culturale. In riferimento al paesaggio, la valorizzazione comprende altresì la riqualificazione degli immobili e delle aree sottoposti a tutela compromessi o degradati, ovvero la realizzazione di nuovi valori paesaggistici coerenti ed integrati. (1)</a:t>
            </a:r>
          </a:p>
          <a:p>
            <a:pPr fontAlgn="base"/>
            <a:r>
              <a:rPr lang="it-IT" sz="6400" dirty="0" smtClean="0">
                <a:latin typeface="Times New Roman" pitchFamily="18" charset="0"/>
                <a:cs typeface="Times New Roman" pitchFamily="18" charset="0"/>
              </a:rPr>
              <a:t>2. La valorizzazione è attuata in forme compatibili con la tutela e tali da non pregiudicarne le esigenze.</a:t>
            </a:r>
          </a:p>
          <a:p>
            <a:pPr fontAlgn="base"/>
            <a:r>
              <a:rPr lang="it-IT" sz="6400" dirty="0" smtClean="0">
                <a:latin typeface="Times New Roman" pitchFamily="18" charset="0"/>
                <a:cs typeface="Times New Roman" pitchFamily="18" charset="0"/>
              </a:rPr>
              <a:t>3. La Repubblica favorisce e sostiene la partecipazione dei soggetti privati, singoli o associati, alla valorizzazione del patrimonio culturale.</a:t>
            </a:r>
          </a:p>
          <a:p>
            <a:pPr fontAlgn="base"/>
            <a:r>
              <a:rPr lang="it-IT" sz="6400" dirty="0" smtClean="0">
                <a:latin typeface="Times New Roman" pitchFamily="18" charset="0"/>
                <a:cs typeface="Times New Roman" pitchFamily="18" charset="0"/>
              </a:rPr>
              <a:t>(1) Comma così modificato dall'art. 1, comma 1, lett. b), </a:t>
            </a:r>
            <a:r>
              <a:rPr lang="it-IT" sz="6400" dirty="0" err="1" smtClean="0">
                <a:latin typeface="Times New Roman" pitchFamily="18" charset="0"/>
                <a:cs typeface="Times New Roman" pitchFamily="18" charset="0"/>
              </a:rPr>
              <a:t>D.Lgs.</a:t>
            </a:r>
            <a:r>
              <a:rPr lang="it-IT" sz="6400" dirty="0" smtClean="0">
                <a:latin typeface="Times New Roman" pitchFamily="18" charset="0"/>
                <a:cs typeface="Times New Roman" pitchFamily="18" charset="0"/>
              </a:rPr>
              <a:t> 24 marzo 2006, n. 156, dall'art. 2, comma 1, </a:t>
            </a:r>
            <a:r>
              <a:rPr lang="it-IT" sz="6400" dirty="0" err="1" smtClean="0">
                <a:latin typeface="Times New Roman" pitchFamily="18" charset="0"/>
                <a:cs typeface="Times New Roman" pitchFamily="18" charset="0"/>
              </a:rPr>
              <a:t>D.Lgs.</a:t>
            </a:r>
            <a:r>
              <a:rPr lang="it-IT" sz="6400" dirty="0" smtClean="0">
                <a:latin typeface="Times New Roman" pitchFamily="18" charset="0"/>
                <a:cs typeface="Times New Roman" pitchFamily="18" charset="0"/>
              </a:rPr>
              <a:t> 24 marzo 2006, n. 157 e, successivamente, dall'art. 1, comma 1, lett. b), </a:t>
            </a:r>
            <a:r>
              <a:rPr lang="it-IT" sz="6400" dirty="0" err="1" smtClean="0">
                <a:latin typeface="Times New Roman" pitchFamily="18" charset="0"/>
                <a:cs typeface="Times New Roman" pitchFamily="18" charset="0"/>
              </a:rPr>
              <a:t>D.Lgs.</a:t>
            </a:r>
            <a:r>
              <a:rPr lang="it-IT" sz="6400" dirty="0" smtClean="0">
                <a:latin typeface="Times New Roman" pitchFamily="18" charset="0"/>
                <a:cs typeface="Times New Roman" pitchFamily="18" charset="0"/>
              </a:rPr>
              <a:t> 26 marzo 2008, n. 62 e dall'art. 1, comma 1, lett. b), </a:t>
            </a:r>
            <a:r>
              <a:rPr lang="it-IT" sz="6400" dirty="0" err="1" smtClean="0">
                <a:latin typeface="Times New Roman" pitchFamily="18" charset="0"/>
                <a:cs typeface="Times New Roman" pitchFamily="18" charset="0"/>
              </a:rPr>
              <a:t>D.Lgs.</a:t>
            </a:r>
            <a:r>
              <a:rPr lang="it-IT" sz="6400" dirty="0" smtClean="0">
                <a:latin typeface="Times New Roman" pitchFamily="18" charset="0"/>
                <a:cs typeface="Times New Roman" pitchFamily="18" charset="0"/>
              </a:rPr>
              <a:t> 26 marzo 2008, n. 63.</a:t>
            </a:r>
          </a:p>
          <a:p>
            <a:pPr fontAlgn="base"/>
            <a:r>
              <a:rPr lang="it-IT" sz="6400" b="1" dirty="0" smtClean="0">
                <a:latin typeface="Times New Roman" pitchFamily="18" charset="0"/>
                <a:cs typeface="Times New Roman" pitchFamily="18" charset="0"/>
              </a:rPr>
              <a:t>Articolo 7 </a:t>
            </a:r>
            <a:endParaRPr lang="it-IT" sz="6400" dirty="0" smtClean="0">
              <a:latin typeface="Times New Roman" pitchFamily="18" charset="0"/>
              <a:cs typeface="Times New Roman" pitchFamily="18" charset="0"/>
            </a:endParaRPr>
          </a:p>
          <a:p>
            <a:pPr fontAlgn="base"/>
            <a:r>
              <a:rPr lang="it-IT" sz="6400" b="1" dirty="0" smtClean="0">
                <a:latin typeface="Times New Roman" pitchFamily="18" charset="0"/>
                <a:cs typeface="Times New Roman" pitchFamily="18" charset="0"/>
              </a:rPr>
              <a:t>Funzioni e compiti in materia di valorizzazione del patrimonio culturale</a:t>
            </a:r>
            <a:r>
              <a:rPr lang="it-IT" sz="6400" dirty="0" smtClean="0">
                <a:latin typeface="Times New Roman" pitchFamily="18" charset="0"/>
                <a:cs typeface="Times New Roman" pitchFamily="18" charset="0"/>
              </a:rPr>
              <a:t> </a:t>
            </a:r>
          </a:p>
          <a:p>
            <a:pPr fontAlgn="base"/>
            <a:r>
              <a:rPr lang="it-IT" sz="6400" dirty="0" smtClean="0">
                <a:latin typeface="Times New Roman" pitchFamily="18" charset="0"/>
                <a:cs typeface="Times New Roman" pitchFamily="18" charset="0"/>
              </a:rPr>
              <a:t>1. Il presente codice fissa i principi fondamentali in materia di valorizzazione del patrimonio culturale. Nel rispetto di tali principi le regioni esercitano la propria potestà legislativa.</a:t>
            </a:r>
          </a:p>
          <a:p>
            <a:pPr fontAlgn="base"/>
            <a:r>
              <a:rPr lang="it-IT" sz="6400" dirty="0" smtClean="0">
                <a:latin typeface="Times New Roman" pitchFamily="18" charset="0"/>
                <a:cs typeface="Times New Roman" pitchFamily="18" charset="0"/>
              </a:rPr>
              <a:t>2. Il Ministero, le regioni e gli altri enti pubblici territoriali perseguono il coordinamento, l'armonizzazione e l'integrazione delle attività di valorizzazione dei beni pubblici.</a:t>
            </a:r>
          </a:p>
          <a:p>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pPr fontAlgn="base"/>
            <a:r>
              <a:rPr lang="it-IT" sz="1800" b="1" dirty="0" smtClean="0">
                <a:latin typeface="Times New Roman" pitchFamily="18" charset="0"/>
                <a:cs typeface="Times New Roman" pitchFamily="18" charset="0"/>
              </a:rPr>
              <a:t>Articolo 9-bis </a:t>
            </a:r>
            <a:endParaRPr lang="it-IT" sz="1800" dirty="0" smtClean="0">
              <a:latin typeface="Times New Roman" pitchFamily="18" charset="0"/>
              <a:cs typeface="Times New Roman" pitchFamily="18" charset="0"/>
            </a:endParaRPr>
          </a:p>
          <a:p>
            <a:pPr fontAlgn="base"/>
            <a:r>
              <a:rPr lang="it-IT" sz="1800" b="1" dirty="0" smtClean="0">
                <a:latin typeface="Times New Roman" pitchFamily="18" charset="0"/>
                <a:cs typeface="Times New Roman" pitchFamily="18" charset="0"/>
              </a:rPr>
              <a:t>Professionisti competenti ad eseguire interventi sui beni culturali  (1)</a:t>
            </a:r>
            <a:r>
              <a:rPr lang="it-IT" sz="1800" dirty="0" smtClean="0">
                <a:latin typeface="Times New Roman" pitchFamily="18" charset="0"/>
                <a:cs typeface="Times New Roman" pitchFamily="18" charset="0"/>
              </a:rPr>
              <a:t> </a:t>
            </a:r>
          </a:p>
          <a:p>
            <a:pPr fontAlgn="base"/>
            <a:r>
              <a:rPr lang="it-IT" sz="1800" dirty="0" smtClean="0">
                <a:latin typeface="Times New Roman" pitchFamily="18" charset="0"/>
                <a:cs typeface="Times New Roman" pitchFamily="18" charset="0"/>
              </a:rPr>
              <a:t>1.  In conformità a quanto disposto dagli articoli 4 e 7 e fatte salve le competenze degli operatori delle professioni già regolamentate, gli interventi operativi di tutela, protezione e conservazione dei beni culturali nonché quelli relativi alla valorizzazione e alla fruizione dei beni stessi, di cui ai titoli I e </a:t>
            </a:r>
            <a:r>
              <a:rPr lang="it-IT" sz="1800" dirty="0" err="1" smtClean="0">
                <a:latin typeface="Times New Roman" pitchFamily="18" charset="0"/>
                <a:cs typeface="Times New Roman" pitchFamily="18" charset="0"/>
              </a:rPr>
              <a:t>II</a:t>
            </a:r>
            <a:r>
              <a:rPr lang="it-IT" sz="1800" dirty="0" smtClean="0">
                <a:latin typeface="Times New Roman" pitchFamily="18" charset="0"/>
                <a:cs typeface="Times New Roman" pitchFamily="18" charset="0"/>
              </a:rPr>
              <a:t> della parte seconda del presente codice, sono affidati alla responsabilità e all'attuazione, secondo le rispettive competenze, di archeologi, archivisti, bibliotecari, </a:t>
            </a:r>
            <a:r>
              <a:rPr lang="it-IT" sz="1800" dirty="0" err="1" smtClean="0">
                <a:latin typeface="Times New Roman" pitchFamily="18" charset="0"/>
                <a:cs typeface="Times New Roman" pitchFamily="18" charset="0"/>
              </a:rPr>
              <a:t>demoetnoantropologi</a:t>
            </a:r>
            <a:r>
              <a:rPr lang="it-IT" sz="1800" dirty="0" smtClean="0">
                <a:latin typeface="Times New Roman" pitchFamily="18" charset="0"/>
                <a:cs typeface="Times New Roman" pitchFamily="18" charset="0"/>
              </a:rPr>
              <a:t>, antropologi fisici, restauratori di beni culturali e collaboratori restauratori di beni culturali, esperti di diagnostica e di scienze e tecnologia applicate ai beni culturali e storici dell'arte, in possesso di adeguata formazione ed esperienza professionale.</a:t>
            </a:r>
          </a:p>
          <a:p>
            <a:pPr fontAlgn="base"/>
            <a:r>
              <a:rPr lang="it-IT" sz="1800" dirty="0" smtClean="0">
                <a:latin typeface="Times New Roman" pitchFamily="18" charset="0"/>
                <a:cs typeface="Times New Roman" pitchFamily="18" charset="0"/>
              </a:rPr>
              <a:t>(1) Articolo inserito dall'art. 1, comma 1, L. 22 luglio 2014, n. 110.</a:t>
            </a:r>
          </a:p>
          <a:p>
            <a:endParaRPr lang="it-IT"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Autofit/>
          </a:bodyPr>
          <a:lstStyle/>
          <a:p>
            <a:pPr fontAlgn="base"/>
            <a:r>
              <a:rPr lang="it-IT" sz="1200" b="1" dirty="0" smtClean="0">
                <a:latin typeface="Times New Roman" pitchFamily="18" charset="0"/>
                <a:cs typeface="Times New Roman" pitchFamily="18" charset="0"/>
              </a:rPr>
              <a:t>Articolo 12 </a:t>
            </a:r>
            <a:endParaRPr lang="it-IT" sz="1200" dirty="0" smtClean="0">
              <a:latin typeface="Times New Roman" pitchFamily="18" charset="0"/>
              <a:cs typeface="Times New Roman" pitchFamily="18" charset="0"/>
            </a:endParaRPr>
          </a:p>
          <a:p>
            <a:pPr fontAlgn="base"/>
            <a:r>
              <a:rPr lang="it-IT" sz="1200" b="1" dirty="0" smtClean="0">
                <a:latin typeface="Times New Roman" pitchFamily="18" charset="0"/>
                <a:cs typeface="Times New Roman" pitchFamily="18" charset="0"/>
              </a:rPr>
              <a:t>Verifica dell'interesse culturale</a:t>
            </a:r>
            <a:r>
              <a:rPr lang="it-IT" sz="1200" dirty="0" smtClean="0">
                <a:latin typeface="Times New Roman" pitchFamily="18" charset="0"/>
                <a:cs typeface="Times New Roman" pitchFamily="18" charset="0"/>
              </a:rPr>
              <a:t> </a:t>
            </a:r>
          </a:p>
          <a:p>
            <a:pPr fontAlgn="base"/>
            <a:r>
              <a:rPr lang="it-IT" sz="1200" dirty="0" smtClean="0">
                <a:latin typeface="Times New Roman" pitchFamily="18" charset="0"/>
                <a:cs typeface="Times New Roman" pitchFamily="18" charset="0"/>
              </a:rPr>
              <a:t>1. Le cose indicate all'articolo 10, comma 1, che siano opera di autore non più vivente e la cui esecuzione risalga ad oltre cinquanta anni, se mobili, o ad oltre settanta anni, se immobili, sono sottoposte alle disposizioni della presente Parte fino a quando non sia stata effettuata la verifica di cui al comma 2. (1)</a:t>
            </a:r>
          </a:p>
          <a:p>
            <a:pPr fontAlgn="base"/>
            <a:r>
              <a:rPr lang="it-IT" sz="1200" dirty="0" smtClean="0">
                <a:latin typeface="Times New Roman" pitchFamily="18" charset="0"/>
                <a:cs typeface="Times New Roman" pitchFamily="18" charset="0"/>
              </a:rPr>
              <a:t>2. I competenti organi del Ministero, d'ufficio o su richiesta formulata dai soggetti cui le cose appartengono e corredata dai relativi dati conoscitivi, verificano la sussistenza dell'interesse artistico, storico, archeologico o </a:t>
            </a:r>
            <a:r>
              <a:rPr lang="it-IT" sz="1200" dirty="0" err="1" smtClean="0">
                <a:latin typeface="Times New Roman" pitchFamily="18" charset="0"/>
                <a:cs typeface="Times New Roman" pitchFamily="18" charset="0"/>
              </a:rPr>
              <a:t>etnoantropologico</a:t>
            </a:r>
            <a:r>
              <a:rPr lang="it-IT" sz="1200" dirty="0" smtClean="0">
                <a:latin typeface="Times New Roman" pitchFamily="18" charset="0"/>
                <a:cs typeface="Times New Roman" pitchFamily="18" charset="0"/>
              </a:rPr>
              <a:t> nelle cose di cui al comma 1, sulla base di indirizzi di carattere generale stabiliti dal Ministero medesimo al fine di assicurare uniformità di valutazione.  (2)</a:t>
            </a:r>
          </a:p>
          <a:p>
            <a:pPr fontAlgn="base"/>
            <a:r>
              <a:rPr lang="it-IT" sz="1200" dirty="0" smtClean="0">
                <a:latin typeface="Times New Roman" pitchFamily="18" charset="0"/>
                <a:cs typeface="Times New Roman" pitchFamily="18" charset="0"/>
              </a:rPr>
              <a:t>3. Per i beni immobili dello Stato, la richiesta di cui al comma 2 è corredata da elenchi dei beni e dalle relative schede descrittive. I criteri per la predisposizione degli elenchi, le modalità di redazione delle schede descrittive e di trasmissione di elenchi e schede sono stabiliti con decreto del Ministero adottato di concerto con l'Agenzia del demanio e, per i beni immobili in uso all'amministrazione della difesa, anche con il concerto della competente direzione generale dei lavori e del demanio. Il Ministero fissa, con propri decreti, i criteri e le modalità per la predisposizione e la presentazione delle richieste di verifica, e della relativa documentazione conoscitiva, da parte degli altri soggetti di cui al comma 1. (3)</a:t>
            </a:r>
          </a:p>
          <a:p>
            <a:pPr fontAlgn="base"/>
            <a:r>
              <a:rPr lang="it-IT" sz="1200" dirty="0" smtClean="0">
                <a:latin typeface="Times New Roman" pitchFamily="18" charset="0"/>
                <a:cs typeface="Times New Roman" pitchFamily="18" charset="0"/>
              </a:rPr>
              <a:t>4. Qualora nelle cose sottoposte a verifica non sia stato riscontrato l'interesse di cui al comma 2, le cose medesime sono escluse dall'applicazione delle disposizioni del presente Titolo.</a:t>
            </a:r>
          </a:p>
          <a:p>
            <a:pPr fontAlgn="base"/>
            <a:r>
              <a:rPr lang="it-IT" sz="1200" dirty="0" smtClean="0">
                <a:latin typeface="Times New Roman" pitchFamily="18" charset="0"/>
                <a:cs typeface="Times New Roman" pitchFamily="18" charset="0"/>
              </a:rPr>
              <a:t>5. Nel caso di verifica con esito negativo su cose appartenenti al demanio dello Stato, delle regioni e degli altri enti pubblici territoriali, la scheda contenente i relativi dati è trasmessa ai competenti uffici affinché ne dispongano la </a:t>
            </a:r>
            <a:r>
              <a:rPr lang="it-IT" sz="1200" dirty="0" err="1" smtClean="0">
                <a:latin typeface="Times New Roman" pitchFamily="18" charset="0"/>
                <a:cs typeface="Times New Roman" pitchFamily="18" charset="0"/>
              </a:rPr>
              <a:t>sdemanializzazione</a:t>
            </a:r>
            <a:r>
              <a:rPr lang="it-IT" sz="1200" dirty="0" smtClean="0">
                <a:latin typeface="Times New Roman" pitchFamily="18" charset="0"/>
                <a:cs typeface="Times New Roman" pitchFamily="18" charset="0"/>
              </a:rPr>
              <a:t> qualora, secondo le valutazioni dell'amministrazione interessata, non vi ostino altre ragioni di pubblico interesse.</a:t>
            </a:r>
          </a:p>
          <a:p>
            <a:pPr fontAlgn="base"/>
            <a:r>
              <a:rPr lang="it-IT" sz="1200" dirty="0" smtClean="0">
                <a:latin typeface="Times New Roman" pitchFamily="18" charset="0"/>
                <a:cs typeface="Times New Roman" pitchFamily="18" charset="0"/>
              </a:rPr>
              <a:t>6. Le cose di cui al comma 4 e quelle di cui al comma 5 per le quali si sia proceduto alla </a:t>
            </a:r>
            <a:r>
              <a:rPr lang="it-IT" sz="1200" dirty="0" err="1" smtClean="0">
                <a:latin typeface="Times New Roman" pitchFamily="18" charset="0"/>
                <a:cs typeface="Times New Roman" pitchFamily="18" charset="0"/>
              </a:rPr>
              <a:t>sdemanializzazione</a:t>
            </a:r>
            <a:r>
              <a:rPr lang="it-IT" sz="1200" dirty="0" smtClean="0">
                <a:latin typeface="Times New Roman" pitchFamily="18" charset="0"/>
                <a:cs typeface="Times New Roman" pitchFamily="18" charset="0"/>
              </a:rPr>
              <a:t> sono liberamente alienabili, ai fini del presente codice.  (4)</a:t>
            </a:r>
          </a:p>
          <a:p>
            <a:pPr fontAlgn="base"/>
            <a:r>
              <a:rPr lang="it-IT" sz="1200" dirty="0" smtClean="0">
                <a:latin typeface="Times New Roman" pitchFamily="18" charset="0"/>
                <a:cs typeface="Times New Roman" pitchFamily="18" charset="0"/>
              </a:rPr>
              <a:t>7. L'accertamento dell'interesse artistico, storico, archeologico o </a:t>
            </a:r>
            <a:r>
              <a:rPr lang="it-IT" sz="1200" dirty="0" err="1" smtClean="0">
                <a:latin typeface="Times New Roman" pitchFamily="18" charset="0"/>
                <a:cs typeface="Times New Roman" pitchFamily="18" charset="0"/>
              </a:rPr>
              <a:t>etnoantropologico</a:t>
            </a:r>
            <a:r>
              <a:rPr lang="it-IT" sz="1200" dirty="0" smtClean="0">
                <a:latin typeface="Times New Roman" pitchFamily="18" charset="0"/>
                <a:cs typeface="Times New Roman" pitchFamily="18" charset="0"/>
              </a:rPr>
              <a:t>, effettuato in conformità agli indirizzi generali di cui al comma 2, costituisce dichiarazione ai sensi dell'articolo 13 ed il relativo provvedimento è trascritto nei modi previsti dall'articolo 15, comma 2. I beni restano definitivamente sottoposti alle disposizioni del presente Titolo.</a:t>
            </a:r>
          </a:p>
          <a:p>
            <a:r>
              <a:rPr lang="it-IT" sz="1200" dirty="0" smtClean="0">
                <a:latin typeface="Times New Roman" pitchFamily="18" charset="0"/>
                <a:cs typeface="Times New Roman" pitchFamily="18" charset="0"/>
              </a:rPr>
              <a:t>(…)</a:t>
            </a:r>
            <a:endParaRPr lang="it-IT" sz="1200"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pPr fontAlgn="base"/>
            <a:r>
              <a:rPr lang="it-IT" sz="1600" b="1" dirty="0" smtClean="0">
                <a:latin typeface="Times New Roman" pitchFamily="18" charset="0"/>
                <a:cs typeface="Times New Roman" pitchFamily="18" charset="0"/>
              </a:rPr>
              <a:t>Articolo 17 </a:t>
            </a:r>
            <a:endParaRPr lang="it-IT" sz="1600" dirty="0" smtClean="0">
              <a:latin typeface="Times New Roman" pitchFamily="18" charset="0"/>
              <a:cs typeface="Times New Roman" pitchFamily="18" charset="0"/>
            </a:endParaRPr>
          </a:p>
          <a:p>
            <a:pPr fontAlgn="base"/>
            <a:r>
              <a:rPr lang="it-IT" sz="1600" b="1" dirty="0" smtClean="0">
                <a:latin typeface="Times New Roman" pitchFamily="18" charset="0"/>
                <a:cs typeface="Times New Roman" pitchFamily="18" charset="0"/>
              </a:rPr>
              <a:t>Catalogazione</a:t>
            </a:r>
            <a:r>
              <a:rPr lang="it-IT" sz="1600" dirty="0" smtClean="0">
                <a:latin typeface="Times New Roman" pitchFamily="18" charset="0"/>
                <a:cs typeface="Times New Roman" pitchFamily="18" charset="0"/>
              </a:rPr>
              <a:t> </a:t>
            </a:r>
          </a:p>
          <a:p>
            <a:pPr fontAlgn="base"/>
            <a:r>
              <a:rPr lang="it-IT" sz="1600" dirty="0" smtClean="0">
                <a:latin typeface="Times New Roman" pitchFamily="18" charset="0"/>
                <a:cs typeface="Times New Roman" pitchFamily="18" charset="0"/>
              </a:rPr>
              <a:t>1. Il Ministero, con il concorso delle regioni e degli altri enti pubblici territoriali, assicura la catalogazione dei beni culturali e coordina le relative attività.</a:t>
            </a:r>
          </a:p>
          <a:p>
            <a:pPr fontAlgn="base"/>
            <a:r>
              <a:rPr lang="it-IT" sz="1600" dirty="0" smtClean="0">
                <a:latin typeface="Times New Roman" pitchFamily="18" charset="0"/>
                <a:cs typeface="Times New Roman" pitchFamily="18" charset="0"/>
              </a:rPr>
              <a:t>2. Le procedure e le modalità di catalogazione sono stabilite con decreto ministeriale. A tal fine il Ministero, con il concorso delle regioni, individua e definisce metodologie comuni di raccolta, scambio, accesso ed elaborazione dei dati a livello nazionale e di integrazione in rete delle banche dati dello Stato, delle regioni e degli altri enti pubblici territoriali.</a:t>
            </a:r>
          </a:p>
          <a:p>
            <a:pPr fontAlgn="base"/>
            <a:r>
              <a:rPr lang="it-IT" sz="1600" dirty="0" smtClean="0">
                <a:latin typeface="Times New Roman" pitchFamily="18" charset="0"/>
                <a:cs typeface="Times New Roman" pitchFamily="18" charset="0"/>
              </a:rPr>
              <a:t>3. Il Ministero e le regioni, anche con la collaborazione delle università, concorrono alla definizione di programmi concernenti studi, ricerche ed iniziative scientifiche in tema di metodologie di catalogazione e inventariazione.</a:t>
            </a:r>
          </a:p>
          <a:p>
            <a:pPr fontAlgn="base"/>
            <a:r>
              <a:rPr lang="it-IT" sz="1600" dirty="0" smtClean="0">
                <a:latin typeface="Times New Roman" pitchFamily="18" charset="0"/>
                <a:cs typeface="Times New Roman" pitchFamily="18" charset="0"/>
              </a:rPr>
              <a:t>4. Il Ministero, le regioni e gli altri enti pubblici territoriali, con le modalità di cui al decreto ministeriale previsto al comma 2, curano la catalogazione dei beni culturali loro appartenenti e, previe intese con gli enti proprietari, degli altri beni culturali.</a:t>
            </a:r>
          </a:p>
          <a:p>
            <a:pPr fontAlgn="base"/>
            <a:r>
              <a:rPr lang="it-IT" sz="1600" dirty="0" smtClean="0">
                <a:latin typeface="Times New Roman" pitchFamily="18" charset="0"/>
                <a:cs typeface="Times New Roman" pitchFamily="18" charset="0"/>
              </a:rPr>
              <a:t>5. I dati di cui al presente articolo affluiscono al catalogo nazionale dei beni culturali in ogni sua articolazione. (1)</a:t>
            </a:r>
          </a:p>
          <a:p>
            <a:pPr fontAlgn="base"/>
            <a:r>
              <a:rPr lang="it-IT" sz="1600" dirty="0" smtClean="0">
                <a:latin typeface="Times New Roman" pitchFamily="18" charset="0"/>
                <a:cs typeface="Times New Roman" pitchFamily="18" charset="0"/>
              </a:rPr>
              <a:t>6. La consultazione dei dati concernenti le dichiarazioni emesse ai sensi dell'articolo 13 è disciplinata in modo da garantire la sicurezza dei beni e la tutela della riservatezza.</a:t>
            </a:r>
          </a:p>
          <a:p>
            <a:pPr fontAlgn="base"/>
            <a:r>
              <a:rPr lang="it-IT" sz="1600" dirty="0" smtClean="0">
                <a:latin typeface="Times New Roman" pitchFamily="18" charset="0"/>
                <a:cs typeface="Times New Roman" pitchFamily="18" charset="0"/>
              </a:rPr>
              <a:t>(1) Comma così modificato dall'art. 2, comma 1, lett. f), </a:t>
            </a:r>
            <a:r>
              <a:rPr lang="it-IT" sz="1600" dirty="0" err="1" smtClean="0">
                <a:latin typeface="Times New Roman" pitchFamily="18" charset="0"/>
                <a:cs typeface="Times New Roman" pitchFamily="18" charset="0"/>
              </a:rPr>
              <a:t>D.Lgs.</a:t>
            </a:r>
            <a:r>
              <a:rPr lang="it-IT" sz="1600" dirty="0" smtClean="0">
                <a:latin typeface="Times New Roman" pitchFamily="18" charset="0"/>
                <a:cs typeface="Times New Roman" pitchFamily="18" charset="0"/>
              </a:rPr>
              <a:t> 24 marzo 2006, n. 156.</a:t>
            </a:r>
          </a:p>
          <a:p>
            <a:endParaRPr lang="it-IT" sz="1600"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Autofit/>
          </a:bodyPr>
          <a:lstStyle/>
          <a:p>
            <a:pPr fontAlgn="base"/>
            <a:r>
              <a:rPr lang="it-IT" sz="1100" b="1" dirty="0" smtClean="0">
                <a:latin typeface="Times New Roman" pitchFamily="18" charset="0"/>
                <a:cs typeface="Times New Roman" pitchFamily="18" charset="0"/>
              </a:rPr>
              <a:t>Articolo 20 </a:t>
            </a:r>
            <a:endParaRPr lang="it-IT" sz="1100" dirty="0" smtClean="0">
              <a:latin typeface="Times New Roman" pitchFamily="18" charset="0"/>
              <a:cs typeface="Times New Roman" pitchFamily="18" charset="0"/>
            </a:endParaRPr>
          </a:p>
          <a:p>
            <a:pPr fontAlgn="base"/>
            <a:r>
              <a:rPr lang="it-IT" sz="1100" b="1" dirty="0" smtClean="0">
                <a:latin typeface="Times New Roman" pitchFamily="18" charset="0"/>
                <a:cs typeface="Times New Roman" pitchFamily="18" charset="0"/>
              </a:rPr>
              <a:t>Interventi vietati</a:t>
            </a:r>
            <a:r>
              <a:rPr lang="it-IT" sz="1100" dirty="0" smtClean="0">
                <a:latin typeface="Times New Roman" pitchFamily="18" charset="0"/>
                <a:cs typeface="Times New Roman" pitchFamily="18" charset="0"/>
              </a:rPr>
              <a:t> </a:t>
            </a:r>
          </a:p>
          <a:p>
            <a:pPr fontAlgn="base"/>
            <a:r>
              <a:rPr lang="it-IT" sz="1100" dirty="0" smtClean="0">
                <a:latin typeface="Times New Roman" pitchFamily="18" charset="0"/>
                <a:cs typeface="Times New Roman" pitchFamily="18" charset="0"/>
              </a:rPr>
              <a:t>1. I beni culturali non possono essere distrutti, deteriorati, danneggiati o adibiti ad usi non compatibili con il loro carattere storico o artistico oppure tali da recare pregiudizio alla loro conservazione. (1)</a:t>
            </a:r>
          </a:p>
          <a:p>
            <a:pPr fontAlgn="base"/>
            <a:r>
              <a:rPr lang="it-IT" sz="1100" dirty="0" smtClean="0">
                <a:latin typeface="Times New Roman" pitchFamily="18" charset="0"/>
                <a:cs typeface="Times New Roman" pitchFamily="18" charset="0"/>
              </a:rPr>
              <a:t>2. Gli archivi pubblici e gli archivi privati per i quali sia intervenuta la dichiarazione ai sensi dell'articolo 13 non possono essere smembrati. (2)</a:t>
            </a:r>
          </a:p>
          <a:p>
            <a:pPr fontAlgn="base"/>
            <a:r>
              <a:rPr lang="it-IT" sz="1100" dirty="0" smtClean="0">
                <a:latin typeface="Times New Roman" pitchFamily="18" charset="0"/>
                <a:cs typeface="Times New Roman" pitchFamily="18" charset="0"/>
              </a:rPr>
              <a:t>(1) Comma così modificato dall'art. 2, comma 1, lett. h), </a:t>
            </a:r>
            <a:r>
              <a:rPr lang="it-IT" sz="1100" dirty="0" err="1" smtClean="0">
                <a:latin typeface="Times New Roman" pitchFamily="18" charset="0"/>
                <a:cs typeface="Times New Roman" pitchFamily="18" charset="0"/>
              </a:rPr>
              <a:t>D.Lgs.</a:t>
            </a:r>
            <a:r>
              <a:rPr lang="it-IT" sz="1100" dirty="0" smtClean="0">
                <a:latin typeface="Times New Roman" pitchFamily="18" charset="0"/>
                <a:cs typeface="Times New Roman" pitchFamily="18" charset="0"/>
              </a:rPr>
              <a:t> 26 marzo 2008, n. 62.</a:t>
            </a:r>
          </a:p>
          <a:p>
            <a:pPr fontAlgn="base"/>
            <a:r>
              <a:rPr lang="it-IT" sz="1100" dirty="0" smtClean="0">
                <a:latin typeface="Times New Roman" pitchFamily="18" charset="0"/>
                <a:cs typeface="Times New Roman" pitchFamily="18" charset="0"/>
              </a:rPr>
              <a:t>(2) Comma così modificato dall'art. 2, comma 1, lett. g), </a:t>
            </a:r>
            <a:r>
              <a:rPr lang="it-IT" sz="1100" dirty="0" err="1" smtClean="0">
                <a:latin typeface="Times New Roman" pitchFamily="18" charset="0"/>
                <a:cs typeface="Times New Roman" pitchFamily="18" charset="0"/>
              </a:rPr>
              <a:t>D.Lgs.</a:t>
            </a:r>
            <a:r>
              <a:rPr lang="it-IT" sz="1100" dirty="0" smtClean="0">
                <a:latin typeface="Times New Roman" pitchFamily="18" charset="0"/>
                <a:cs typeface="Times New Roman" pitchFamily="18" charset="0"/>
              </a:rPr>
              <a:t> 24 marzo 2006, n. 156.</a:t>
            </a:r>
          </a:p>
          <a:p>
            <a:pPr fontAlgn="base"/>
            <a:r>
              <a:rPr lang="it-IT" sz="1100" b="1" dirty="0" smtClean="0">
                <a:latin typeface="Times New Roman" pitchFamily="18" charset="0"/>
                <a:cs typeface="Times New Roman" pitchFamily="18" charset="0"/>
              </a:rPr>
              <a:t>Articolo 21 </a:t>
            </a:r>
            <a:endParaRPr lang="it-IT" sz="1100" dirty="0" smtClean="0">
              <a:latin typeface="Times New Roman" pitchFamily="18" charset="0"/>
              <a:cs typeface="Times New Roman" pitchFamily="18" charset="0"/>
            </a:endParaRPr>
          </a:p>
          <a:p>
            <a:pPr fontAlgn="base"/>
            <a:r>
              <a:rPr lang="it-IT" sz="1100" b="1" dirty="0" smtClean="0">
                <a:latin typeface="Times New Roman" pitchFamily="18" charset="0"/>
                <a:cs typeface="Times New Roman" pitchFamily="18" charset="0"/>
              </a:rPr>
              <a:t>Interventi soggetti ad autorizzazione (1)</a:t>
            </a:r>
            <a:r>
              <a:rPr lang="it-IT" sz="1100" dirty="0" smtClean="0">
                <a:latin typeface="Times New Roman" pitchFamily="18" charset="0"/>
                <a:cs typeface="Times New Roman" pitchFamily="18" charset="0"/>
              </a:rPr>
              <a:t> </a:t>
            </a:r>
          </a:p>
          <a:p>
            <a:pPr fontAlgn="base"/>
            <a:r>
              <a:rPr lang="it-IT" sz="1100" dirty="0" smtClean="0">
                <a:latin typeface="Times New Roman" pitchFamily="18" charset="0"/>
                <a:cs typeface="Times New Roman" pitchFamily="18" charset="0"/>
              </a:rPr>
              <a:t>1. Sono subordinati ad autorizzazione del Ministero:</a:t>
            </a:r>
          </a:p>
          <a:p>
            <a:pPr fontAlgn="base"/>
            <a:r>
              <a:rPr lang="it-IT" sz="1100" dirty="0" smtClean="0">
                <a:latin typeface="Times New Roman" pitchFamily="18" charset="0"/>
                <a:cs typeface="Times New Roman" pitchFamily="18" charset="0"/>
              </a:rPr>
              <a:t>a) la rimozione o la demolizione, anche con successiva ricostituzione, dei beni culturali; (2)</a:t>
            </a:r>
          </a:p>
          <a:p>
            <a:pPr fontAlgn="base"/>
            <a:r>
              <a:rPr lang="it-IT" sz="1100" dirty="0" smtClean="0">
                <a:latin typeface="Times New Roman" pitchFamily="18" charset="0"/>
                <a:cs typeface="Times New Roman" pitchFamily="18" charset="0"/>
              </a:rPr>
              <a:t>b) lo spostamento, anche temporaneo, dei beni culturali mobili, salvo quanto previsto ai commi 2 e 3; (</a:t>
            </a:r>
            <a:r>
              <a:rPr lang="it-IT" sz="1100" dirty="0" err="1" smtClean="0">
                <a:latin typeface="Times New Roman" pitchFamily="18" charset="0"/>
                <a:cs typeface="Times New Roman" pitchFamily="18" charset="0"/>
              </a:rPr>
              <a:t>3</a:t>
            </a:r>
            <a:r>
              <a:rPr lang="it-IT" sz="1100" dirty="0" smtClean="0">
                <a:latin typeface="Times New Roman" pitchFamily="18" charset="0"/>
                <a:cs typeface="Times New Roman" pitchFamily="18" charset="0"/>
              </a:rPr>
              <a:t>)</a:t>
            </a:r>
          </a:p>
          <a:p>
            <a:pPr fontAlgn="base"/>
            <a:r>
              <a:rPr lang="it-IT" sz="1100" dirty="0" smtClean="0">
                <a:latin typeface="Times New Roman" pitchFamily="18" charset="0"/>
                <a:cs typeface="Times New Roman" pitchFamily="18" charset="0"/>
              </a:rPr>
              <a:t>c) lo smembramento di collezioni, serie e raccolte;</a:t>
            </a:r>
          </a:p>
          <a:p>
            <a:pPr fontAlgn="base"/>
            <a:r>
              <a:rPr lang="it-IT" sz="1100" dirty="0" smtClean="0">
                <a:latin typeface="Times New Roman" pitchFamily="18" charset="0"/>
                <a:cs typeface="Times New Roman" pitchFamily="18" charset="0"/>
              </a:rPr>
              <a:t>d) lo scarto dei documenti degli archivi pubblici e degli archivi privati per i quali sia intervenuta la dichiarazione ai sensi dell'articolo 13, nonché lo scarto di materiale bibliografico delle biblioteche pubbliche, con l'eccezione prevista all'articolo 10, comma 2, lettera c), e delle biblioteche private per le quali sia intervenuta la dichiarazione ai sensi dell'articolo 13;  (4)</a:t>
            </a:r>
          </a:p>
          <a:p>
            <a:pPr fontAlgn="base"/>
            <a:r>
              <a:rPr lang="it-IT" sz="1100" dirty="0" smtClean="0">
                <a:latin typeface="Times New Roman" pitchFamily="18" charset="0"/>
                <a:cs typeface="Times New Roman" pitchFamily="18" charset="0"/>
              </a:rPr>
              <a:t>e) il trasferimento ad altre persone giuridiche di complessi organici di documentazione di archivi pubblici, nonché di archivi privati per i quali sia intervenuta la dichiarazione ai sensi dell'articolo 13. (5)</a:t>
            </a:r>
          </a:p>
          <a:p>
            <a:pPr fontAlgn="base"/>
            <a:r>
              <a:rPr lang="it-IT" sz="1100" dirty="0" smtClean="0">
                <a:latin typeface="Times New Roman" pitchFamily="18" charset="0"/>
                <a:cs typeface="Times New Roman" pitchFamily="18" charset="0"/>
              </a:rPr>
              <a:t>2. Lo spostamento di beni culturali, dipendente dal mutamento di dimora o di sede del detentore, è preventivamente denunciato al soprintendente, che, entro trenta giorni dal ricevimento della denuncia, può prescrivere le misure necessarie perché i beni non subiscano danno dal trasporto.</a:t>
            </a:r>
          </a:p>
          <a:p>
            <a:pPr fontAlgn="base"/>
            <a:r>
              <a:rPr lang="it-IT" sz="1100" dirty="0" smtClean="0">
                <a:latin typeface="Times New Roman" pitchFamily="18" charset="0"/>
                <a:cs typeface="Times New Roman" pitchFamily="18" charset="0"/>
              </a:rPr>
              <a:t>3. Lo spostamento degli archivi correnti dello Stato e degli enti ed istituti pubblici non è soggetto ad autorizzazione, ma comporta l'obbligo di comunicazione al Ministero per le finalità di cui all'articolo 18. (6)</a:t>
            </a:r>
          </a:p>
          <a:p>
            <a:pPr fontAlgn="base"/>
            <a:r>
              <a:rPr lang="it-IT" sz="1100" dirty="0" smtClean="0">
                <a:latin typeface="Times New Roman" pitchFamily="18" charset="0"/>
                <a:cs typeface="Times New Roman" pitchFamily="18" charset="0"/>
              </a:rPr>
              <a:t>4. Fuori dei casi di cui ai commi precedenti, l'esecuzione di opere e lavori di qualunque genere su beni culturali è subordinata ad autorizzazione del soprintendente. Il mutamento di destinazione d'uso dei beni medesimi è comunicato al soprintendente per le finalità di cui all'articolo 20, comma 1. (7)</a:t>
            </a:r>
          </a:p>
          <a:p>
            <a:pPr fontAlgn="base"/>
            <a:r>
              <a:rPr lang="it-IT" sz="1100" dirty="0" smtClean="0">
                <a:latin typeface="Times New Roman" pitchFamily="18" charset="0"/>
                <a:cs typeface="Times New Roman" pitchFamily="18" charset="0"/>
              </a:rPr>
              <a:t>5. L'autorizzazione è resa su progetto o, qualora sufficiente, su descrizione tecnica dell'intervento, presentati dal richiedente, e può contenere prescrizioni. Se i lavori non iniziano entro cinque anni dal rilascio dell'autorizzazione, il soprintendente può dettare prescrizioni ovvero integrare o variare quelle già date in relazione al mutare delle tecniche di conservazione. (8)</a:t>
            </a:r>
          </a:p>
          <a:p>
            <a:endParaRPr lang="it-IT" sz="11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Autofit/>
          </a:bodyPr>
          <a:lstStyle/>
          <a:p>
            <a:pPr fontAlgn="base"/>
            <a:r>
              <a:rPr lang="it-IT" sz="1200" b="1" dirty="0" smtClean="0">
                <a:latin typeface="Times New Roman" pitchFamily="18" charset="0"/>
                <a:cs typeface="Times New Roman" pitchFamily="18" charset="0"/>
              </a:rPr>
              <a:t>Articolo 29 </a:t>
            </a:r>
            <a:endParaRPr lang="it-IT" sz="1200" dirty="0" smtClean="0">
              <a:latin typeface="Times New Roman" pitchFamily="18" charset="0"/>
              <a:cs typeface="Times New Roman" pitchFamily="18" charset="0"/>
            </a:endParaRPr>
          </a:p>
          <a:p>
            <a:pPr fontAlgn="base"/>
            <a:r>
              <a:rPr lang="it-IT" sz="1200" b="1" dirty="0" smtClean="0">
                <a:latin typeface="Times New Roman" pitchFamily="18" charset="0"/>
                <a:cs typeface="Times New Roman" pitchFamily="18" charset="0"/>
              </a:rPr>
              <a:t>Conservazione</a:t>
            </a:r>
            <a:r>
              <a:rPr lang="it-IT" sz="1200" dirty="0" smtClean="0">
                <a:latin typeface="Times New Roman" pitchFamily="18" charset="0"/>
                <a:cs typeface="Times New Roman" pitchFamily="18" charset="0"/>
              </a:rPr>
              <a:t> </a:t>
            </a:r>
          </a:p>
          <a:p>
            <a:pPr fontAlgn="base"/>
            <a:r>
              <a:rPr lang="it-IT" sz="1200" dirty="0" smtClean="0">
                <a:latin typeface="Times New Roman" pitchFamily="18" charset="0"/>
                <a:cs typeface="Times New Roman" pitchFamily="18" charset="0"/>
              </a:rPr>
              <a:t>1. La conservazione del patrimonio culturale è assicurata mediante una coerente, coordinata e programmata attività di studio, prevenzione, manutenzione e restauro.</a:t>
            </a:r>
          </a:p>
          <a:p>
            <a:pPr fontAlgn="base"/>
            <a:r>
              <a:rPr lang="it-IT" sz="1200" dirty="0" smtClean="0">
                <a:latin typeface="Times New Roman" pitchFamily="18" charset="0"/>
                <a:cs typeface="Times New Roman" pitchFamily="18" charset="0"/>
              </a:rPr>
              <a:t>2. Per prevenzione si intende il complesso delle attività idonee a limitare le situazioni di rischio connesse al bene culturale nel suo contesto.</a:t>
            </a:r>
          </a:p>
          <a:p>
            <a:pPr fontAlgn="base"/>
            <a:r>
              <a:rPr lang="it-IT" sz="1200" dirty="0" smtClean="0">
                <a:latin typeface="Times New Roman" pitchFamily="18" charset="0"/>
                <a:cs typeface="Times New Roman" pitchFamily="18" charset="0"/>
              </a:rPr>
              <a:t>3. Per manutenzione si intende il complesso delle attività e degli interventi destinati al controllo delle condizioni del bene culturale e al mantenimento dell'integrità, dell'efficienza funzionale e dell'identità del bene e delle sue parti.</a:t>
            </a:r>
          </a:p>
          <a:p>
            <a:pPr fontAlgn="base"/>
            <a:r>
              <a:rPr lang="it-IT" sz="1200" dirty="0" smtClean="0">
                <a:latin typeface="Times New Roman" pitchFamily="18" charset="0"/>
                <a:cs typeface="Times New Roman" pitchFamily="18" charset="0"/>
              </a:rPr>
              <a:t>4. Per restauro si intende l'intervento diretto sul bene attraverso un complesso di operazioni finalizzate all'integrità materiale ed al recupero del bene medesimo, alla protezione ed alla trasmissione dei suoi valori culturali. Nel caso di beni immobili situati nelle zone dichiarate a rischio sismico in base alla normativa vigente, il restauro comprende l'intervento di miglioramento strutturale.</a:t>
            </a:r>
          </a:p>
          <a:p>
            <a:pPr fontAlgn="base"/>
            <a:r>
              <a:rPr lang="it-IT" sz="1200" dirty="0" smtClean="0">
                <a:latin typeface="Times New Roman" pitchFamily="18" charset="0"/>
                <a:cs typeface="Times New Roman" pitchFamily="18" charset="0"/>
              </a:rPr>
              <a:t>5. Il Ministero definisce, anche con il concorso delle regioni e con la collaborazione delle università e degli istituti di ricerca competenti, linee di indirizzo, norme tecniche, criteri e modelli di intervento in materia di conservazione dei beni culturali.</a:t>
            </a:r>
          </a:p>
          <a:p>
            <a:pPr fontAlgn="base"/>
            <a:r>
              <a:rPr lang="it-IT" sz="1200" dirty="0" smtClean="0">
                <a:latin typeface="Times New Roman" pitchFamily="18" charset="0"/>
                <a:cs typeface="Times New Roman" pitchFamily="18" charset="0"/>
              </a:rPr>
              <a:t>6. Fermo quanto disposto dalla normativa in materia di progettazione ed esecuzione di opere su beni architettonici, gli interventi di manutenzione e restauro su beni culturali mobili e superfici decorate di beni architettonici sono eseguiti in via esclusiva da coloro che sono restauratori di beni culturali ai sensi della normativa in materia.</a:t>
            </a:r>
          </a:p>
          <a:p>
            <a:pPr fontAlgn="base"/>
            <a:r>
              <a:rPr lang="it-IT" sz="1200" dirty="0" smtClean="0">
                <a:latin typeface="Times New Roman" pitchFamily="18" charset="0"/>
                <a:cs typeface="Times New Roman" pitchFamily="18" charset="0"/>
              </a:rPr>
              <a:t>7. I profili di competenza dei restauratori e degli altri operatori che svolgono attività complementari al restauro o altre attività di conservazione dei beni culturali mobili e delle superfici decorate di beni architettonici sono definiti con decreto del Ministro adottato ai sensi dell'articolo 17, comma 3, della legge 23 agosto 1988, n. 400, d'intesa con la Conferenza </a:t>
            </a:r>
            <a:r>
              <a:rPr lang="it-IT" sz="1200" dirty="0" err="1" smtClean="0">
                <a:latin typeface="Times New Roman" pitchFamily="18" charset="0"/>
                <a:cs typeface="Times New Roman" pitchFamily="18" charset="0"/>
              </a:rPr>
              <a:t>Stato-regioni</a:t>
            </a:r>
            <a:r>
              <a:rPr lang="it-IT" sz="1200" dirty="0" smtClean="0">
                <a:latin typeface="Times New Roman" pitchFamily="18" charset="0"/>
                <a:cs typeface="Times New Roman" pitchFamily="18" charset="0"/>
              </a:rPr>
              <a:t>. (1)</a:t>
            </a:r>
          </a:p>
          <a:p>
            <a:pPr fontAlgn="base"/>
            <a:r>
              <a:rPr lang="it-IT" sz="1200" dirty="0" smtClean="0">
                <a:latin typeface="Times New Roman" pitchFamily="18" charset="0"/>
                <a:cs typeface="Times New Roman" pitchFamily="18" charset="0"/>
              </a:rPr>
              <a:t>8. Con decreto del Ministro adottato ai sensi dell'articolo 17, comma 3, della legge n. 400 del 1988 di concerto con il Ministro dell'università e della ricerca sono definiti i criteri ed i livelli di qualità cui si adegua l'insegnamento del restauro.  (2)  (3)</a:t>
            </a:r>
          </a:p>
          <a:p>
            <a:endParaRPr lang="it-IT" sz="1200"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fontScale="40000" lnSpcReduction="20000"/>
          </a:bodyPr>
          <a:lstStyle/>
          <a:p>
            <a:pPr fontAlgn="base"/>
            <a:r>
              <a:rPr lang="it-IT" sz="3500" dirty="0" smtClean="0">
                <a:latin typeface="Times New Roman" pitchFamily="18" charset="0"/>
                <a:cs typeface="Times New Roman" pitchFamily="18" charset="0"/>
              </a:rPr>
              <a:t>9. L'insegnamento del restauro è impartito dalle scuole di alta formazione e di studio istituite ai sensi dell'articolo 9 del decreto legislativo 20 ottobre 1998, n. 368, nonché dai centri di cui al comma 11 e dagli altri soggetti pubblici e privati accreditati presso lo Stato. Con decreto del Ministro adottato ai sensi dell'articolo 17, comma 3, della legge n. 400 del 1988 di concerto con il Ministro dell'università e della ricerca sono individuati le modalità di accreditamento, i requisiti minimi organizzativi e di funzionamento dei soggetti di cui al presente comma, le modalità della vigilanza sullo svolgimento delle attività didattiche e dell'esame finale, abilitante alle attività di cui al comma 6 e avente valore di esame di Stato, cui partecipa almeno un rappresentante del Ministero, il titolo accademico rilasciato a seguito del superamento di detto esame, che è equiparato al diploma di laurea specialistica o magistrale, nonché le caratteristiche del corpo docente. Il procedimento di accreditamento si conclude con provvedimento adottato entro novanta giorni dalla presentazione della domanda corredata dalla prescritta documentazione.  (4)</a:t>
            </a:r>
          </a:p>
          <a:p>
            <a:pPr fontAlgn="base"/>
            <a:r>
              <a:rPr lang="it-IT" sz="3500" dirty="0" smtClean="0">
                <a:latin typeface="Times New Roman" pitchFamily="18" charset="0"/>
                <a:cs typeface="Times New Roman" pitchFamily="18" charset="0"/>
              </a:rPr>
              <a:t>9-bis.  Dalla data di entrata in vigore dei decreti previsti dai commi 7, 8 e 9, agli effetti dell'esecuzione degli interventi di manutenzione e restauro su beni culturali mobili e superfici decorate di beni architettonici, nonché agli effetti del possesso dei requisiti di qualificazione da parte dei soggetti esecutori di detti lavori, la qualifica di restauratore di beni culturali è acquisita esclusivamente in applicazione delle predette disposizioni.  (5)</a:t>
            </a:r>
          </a:p>
          <a:p>
            <a:pPr fontAlgn="base"/>
            <a:r>
              <a:rPr lang="it-IT" sz="3500" dirty="0" smtClean="0">
                <a:latin typeface="Times New Roman" pitchFamily="18" charset="0"/>
                <a:cs typeface="Times New Roman" pitchFamily="18" charset="0"/>
              </a:rPr>
              <a:t>10. La formazione delle figure professionali che svolgono attività complementari al restauro o altre attività di conservazione è assicurata da soggetti pubblici e privati ai sensi della normativa regionale. I relativi corsi si adeguano a criteri e livelli di qualità definiti con accordo in sede di Conferenza </a:t>
            </a:r>
            <a:r>
              <a:rPr lang="it-IT" sz="3500" dirty="0" err="1" smtClean="0">
                <a:latin typeface="Times New Roman" pitchFamily="18" charset="0"/>
                <a:cs typeface="Times New Roman" pitchFamily="18" charset="0"/>
              </a:rPr>
              <a:t>Stato-regioni</a:t>
            </a:r>
            <a:r>
              <a:rPr lang="it-IT" sz="3500" dirty="0" smtClean="0">
                <a:latin typeface="Times New Roman" pitchFamily="18" charset="0"/>
                <a:cs typeface="Times New Roman" pitchFamily="18" charset="0"/>
              </a:rPr>
              <a:t>, ai sensi dell'articolo 4 del decreto legislativo 28 agosto 1997, n. 281.</a:t>
            </a:r>
          </a:p>
          <a:p>
            <a:pPr fontAlgn="base"/>
            <a:r>
              <a:rPr lang="it-IT" sz="3500" dirty="0" smtClean="0">
                <a:latin typeface="Times New Roman" pitchFamily="18" charset="0"/>
                <a:cs typeface="Times New Roman" pitchFamily="18" charset="0"/>
              </a:rPr>
              <a:t>11. Mediante appositi accordi il Ministero e le regioni, anche con il concorso delle università e di altri soggetti pubblici e privati, possono istituire congiuntamente centri, anche a carattere interregionale, dotati di personalità giuridica, cui affidare attività di ricerca, sperimentazione, studio, documentazione ed attuazione di interventi di conservazione e restauro su beni culturali, di particolare complessità. Presso tali centri possono essere altresì istituite, ove accreditate, ai sensi del comma 9, scuole di alta formazione per l'insegnamento del restauro. All'attuazione del presente comma si provvede nell'ambito delle risorse umane, strumentali e finanziarie disponibili a legislazione vigente, senza nuovi o maggiori oneri per la finanza pubblica.  (6)</a:t>
            </a:r>
          </a:p>
          <a:p>
            <a:endParaRPr lang="it-I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pPr>
              <a:buNone/>
            </a:pPr>
            <a:r>
              <a:rPr lang="en-US" dirty="0" smtClean="0"/>
              <a:t>    </a:t>
            </a:r>
            <a:r>
              <a:rPr lang="en-US" sz="2800" dirty="0" smtClean="0">
                <a:latin typeface="Times New Roman" panose="02020603050405020304" pitchFamily="18" charset="0"/>
                <a:cs typeface="Times New Roman" panose="02020603050405020304" pitchFamily="18" charset="0"/>
              </a:rPr>
              <a:t>Les </a:t>
            </a:r>
            <a:r>
              <a:rPr lang="en-US" sz="2800" dirty="0" err="1" smtClean="0">
                <a:latin typeface="Times New Roman" panose="02020603050405020304" pitchFamily="18" charset="0"/>
                <a:cs typeface="Times New Roman" panose="02020603050405020304" pitchFamily="18" charset="0"/>
              </a:rPr>
              <a:t>morts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deviennent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invisibiles</a:t>
            </a:r>
            <a:r>
              <a:rPr lang="en-US" sz="2800" dirty="0" smtClean="0">
                <a:latin typeface="Times New Roman" panose="02020603050405020304" pitchFamily="18" charset="0"/>
                <a:cs typeface="Times New Roman" panose="02020603050405020304" pitchFamily="18" charset="0"/>
              </a:rPr>
              <a:t> sans pour </a:t>
            </a:r>
            <a:r>
              <a:rPr lang="en-US" sz="2800" dirty="0" err="1" smtClean="0">
                <a:latin typeface="Times New Roman" panose="02020603050405020304" pitchFamily="18" charset="0"/>
                <a:cs typeface="Times New Roman" panose="02020603050405020304" pitchFamily="18" charset="0"/>
              </a:rPr>
              <a:t>cela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être</a:t>
            </a:r>
            <a:r>
              <a:rPr lang="en-US" sz="2800" dirty="0" smtClean="0">
                <a:latin typeface="Times New Roman" panose="02020603050405020304" pitchFamily="18" charset="0"/>
                <a:cs typeface="Times New Roman" panose="02020603050405020304" pitchFamily="18" charset="0"/>
              </a:rPr>
              <a:t> des absents. Il en </a:t>
            </a:r>
            <a:r>
              <a:rPr lang="en-US" sz="2800" dirty="0" err="1" smtClean="0">
                <a:latin typeface="Times New Roman" panose="02020603050405020304" pitchFamily="18" charset="0"/>
                <a:cs typeface="Times New Roman" panose="02020603050405020304" pitchFamily="18" charset="0"/>
              </a:rPr>
              <a:t>va</a:t>
            </a:r>
            <a:r>
              <a:rPr lang="en-US" sz="2800" dirty="0" smtClean="0">
                <a:latin typeface="Times New Roman" panose="02020603050405020304" pitchFamily="18" charset="0"/>
                <a:cs typeface="Times New Roman" panose="02020603050405020304" pitchFamily="18" charset="0"/>
              </a:rPr>
              <a:t> de </a:t>
            </a:r>
            <a:r>
              <a:rPr lang="en-US" sz="2800" dirty="0" err="1" smtClean="0">
                <a:latin typeface="Times New Roman" panose="02020603050405020304" pitchFamily="18" charset="0"/>
                <a:cs typeface="Times New Roman" panose="02020603050405020304" pitchFamily="18" charset="0"/>
              </a:rPr>
              <a:t>même</a:t>
            </a:r>
            <a:r>
              <a:rPr lang="en-US" sz="2800" dirty="0" smtClean="0">
                <a:latin typeface="Times New Roman" panose="02020603050405020304" pitchFamily="18" charset="0"/>
                <a:cs typeface="Times New Roman" panose="02020603050405020304" pitchFamily="18" charset="0"/>
              </a:rPr>
              <a:t> des monuments </a:t>
            </a:r>
            <a:r>
              <a:rPr lang="en-US" sz="2800" dirty="0" err="1" smtClean="0">
                <a:latin typeface="Times New Roman" panose="02020603050405020304" pitchFamily="18" charset="0"/>
                <a:cs typeface="Times New Roman" panose="02020603050405020304" pitchFamily="18" charset="0"/>
              </a:rPr>
              <a:t>disparues</a:t>
            </a:r>
            <a:r>
              <a:rPr lang="en-US" sz="2800" dirty="0" smtClean="0">
                <a:latin typeface="Times New Roman" panose="02020603050405020304" pitchFamily="18" charset="0"/>
                <a:cs typeface="Times New Roman" panose="02020603050405020304" pitchFamily="18" charset="0"/>
              </a:rPr>
              <a:t>. Les </a:t>
            </a:r>
            <a:r>
              <a:rPr lang="en-US" sz="2800" dirty="0" err="1" smtClean="0">
                <a:latin typeface="Times New Roman" panose="02020603050405020304" pitchFamily="18" charset="0"/>
                <a:cs typeface="Times New Roman" panose="02020603050405020304" pitchFamily="18" charset="0"/>
              </a:rPr>
              <a:t>ruines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vivent</a:t>
            </a:r>
            <a:r>
              <a:rPr lang="en-US" sz="2800" dirty="0" smtClean="0">
                <a:latin typeface="Times New Roman" panose="02020603050405020304" pitchFamily="18" charset="0"/>
                <a:cs typeface="Times New Roman" panose="02020603050405020304" pitchFamily="18" charset="0"/>
              </a:rPr>
              <a:t> non </a:t>
            </a:r>
            <a:r>
              <a:rPr lang="en-US" sz="2800" dirty="0" err="1" smtClean="0">
                <a:latin typeface="Times New Roman" panose="02020603050405020304" pitchFamily="18" charset="0"/>
                <a:cs typeface="Times New Roman" panose="02020603050405020304" pitchFamily="18" charset="0"/>
              </a:rPr>
              <a:t>seulement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comme</a:t>
            </a:r>
            <a:r>
              <a:rPr lang="en-US" sz="2800" dirty="0" smtClean="0">
                <a:latin typeface="Times New Roman" panose="02020603050405020304" pitchFamily="18" charset="0"/>
                <a:cs typeface="Times New Roman" panose="02020603050405020304" pitchFamily="18" charset="0"/>
              </a:rPr>
              <a:t> des </a:t>
            </a:r>
            <a:r>
              <a:rPr lang="en-US" sz="2800" dirty="0" err="1" smtClean="0">
                <a:latin typeface="Times New Roman" panose="02020603050405020304" pitchFamily="18" charset="0"/>
                <a:cs typeface="Times New Roman" panose="02020603050405020304" pitchFamily="18" charset="0"/>
              </a:rPr>
              <a:t>spectres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mais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comme</a:t>
            </a:r>
            <a:r>
              <a:rPr lang="en-US" sz="2800" dirty="0" smtClean="0">
                <a:latin typeface="Times New Roman" panose="02020603050405020304" pitchFamily="18" charset="0"/>
                <a:cs typeface="Times New Roman" panose="02020603050405020304" pitchFamily="18" charset="0"/>
              </a:rPr>
              <a:t> des </a:t>
            </a:r>
            <a:r>
              <a:rPr lang="en-US" sz="2800" dirty="0" err="1" smtClean="0">
                <a:latin typeface="Times New Roman" panose="02020603050405020304" pitchFamily="18" charset="0"/>
                <a:cs typeface="Times New Roman" panose="02020603050405020304" pitchFamily="18" charset="0"/>
              </a:rPr>
              <a:t>êtres</a:t>
            </a:r>
            <a:r>
              <a:rPr lang="en-US" sz="2800" dirty="0" smtClean="0">
                <a:latin typeface="Times New Roman" panose="02020603050405020304" pitchFamily="18" charset="0"/>
                <a:cs typeface="Times New Roman" panose="02020603050405020304" pitchFamily="18" charset="0"/>
              </a:rPr>
              <a:t> de chair et de sang, </a:t>
            </a:r>
            <a:r>
              <a:rPr lang="en-US" sz="2800" dirty="0" err="1" smtClean="0">
                <a:latin typeface="Times New Roman" panose="02020603050405020304" pitchFamily="18" charset="0"/>
                <a:cs typeface="Times New Roman" panose="02020603050405020304" pitchFamily="18" charset="0"/>
              </a:rPr>
              <a:t>même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lorsque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leur</a:t>
            </a:r>
            <a:r>
              <a:rPr lang="en-US" sz="2800" dirty="0" smtClean="0">
                <a:latin typeface="Times New Roman" panose="02020603050405020304" pitchFamily="18" charset="0"/>
                <a:cs typeface="Times New Roman" panose="02020603050405020304" pitchFamily="18" charset="0"/>
              </a:rPr>
              <a:t> trace </a:t>
            </a:r>
            <a:r>
              <a:rPr lang="en-US" sz="2800" dirty="0" err="1" smtClean="0">
                <a:latin typeface="Times New Roman" panose="02020603050405020304" pitchFamily="18" charset="0"/>
                <a:cs typeface="Times New Roman" panose="02020603050405020304" pitchFamily="18" charset="0"/>
              </a:rPr>
              <a:t>n'est</a:t>
            </a:r>
            <a:r>
              <a:rPr lang="en-US" sz="2800" dirty="0" smtClean="0">
                <a:latin typeface="Times New Roman" panose="02020603050405020304" pitchFamily="18" charset="0"/>
                <a:cs typeface="Times New Roman" panose="02020603050405020304" pitchFamily="18" charset="0"/>
              </a:rPr>
              <a:t> plus </a:t>
            </a:r>
            <a:r>
              <a:rPr lang="en-US" sz="2800" dirty="0" err="1" smtClean="0">
                <a:latin typeface="Times New Roman" panose="02020603050405020304" pitchFamily="18" charset="0"/>
                <a:cs typeface="Times New Roman" panose="02020603050405020304" pitchFamily="18" charset="0"/>
              </a:rPr>
              <a:t>apparente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Brisées</a:t>
            </a:r>
            <a:r>
              <a:rPr lang="en-US" sz="2800" dirty="0" smtClean="0">
                <a:latin typeface="Times New Roman" panose="02020603050405020304" pitchFamily="18" charset="0"/>
                <a:cs typeface="Times New Roman" panose="02020603050405020304" pitchFamily="18" charset="0"/>
              </a:rPr>
              <a:t>, les </a:t>
            </a:r>
            <a:r>
              <a:rPr lang="en-US" sz="2800" dirty="0" err="1" smtClean="0">
                <a:latin typeface="Times New Roman" panose="02020603050405020304" pitchFamily="18" charset="0"/>
                <a:cs typeface="Times New Roman" panose="02020603050405020304" pitchFamily="18" charset="0"/>
              </a:rPr>
              <a:t>pierres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restent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vivantes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lorsque</a:t>
            </a:r>
            <a:r>
              <a:rPr lang="en-US" sz="2800" dirty="0" smtClean="0">
                <a:latin typeface="Times New Roman" panose="02020603050405020304" pitchFamily="18" charset="0"/>
                <a:cs typeface="Times New Roman" panose="02020603050405020304" pitchFamily="18" charset="0"/>
              </a:rPr>
              <a:t> le </a:t>
            </a:r>
            <a:r>
              <a:rPr lang="en-US" sz="2800" dirty="0" err="1" smtClean="0">
                <a:latin typeface="Times New Roman" panose="02020603050405020304" pitchFamily="18" charset="0"/>
                <a:cs typeface="Times New Roman" panose="02020603050405020304" pitchFamily="18" charset="0"/>
              </a:rPr>
              <a:t>génie</a:t>
            </a:r>
            <a:r>
              <a:rPr lang="en-US" sz="2800" dirty="0" smtClean="0">
                <a:latin typeface="Times New Roman" panose="02020603050405020304" pitchFamily="18" charset="0"/>
                <a:cs typeface="Times New Roman" panose="02020603050405020304" pitchFamily="18" charset="0"/>
              </a:rPr>
              <a:t> d'un artiste a </a:t>
            </a:r>
            <a:r>
              <a:rPr lang="en-US" sz="2800" dirty="0" err="1" smtClean="0">
                <a:latin typeface="Times New Roman" panose="02020603050405020304" pitchFamily="18" charset="0"/>
                <a:cs typeface="Times New Roman" panose="02020603050405020304" pitchFamily="18" charset="0"/>
              </a:rPr>
              <a:t>su</a:t>
            </a:r>
            <a:r>
              <a:rPr lang="en-US" sz="2800" dirty="0" smtClean="0">
                <a:latin typeface="Times New Roman" panose="02020603050405020304" pitchFamily="18" charset="0"/>
                <a:cs typeface="Times New Roman" panose="02020603050405020304" pitchFamily="18" charset="0"/>
              </a:rPr>
              <a:t> les </a:t>
            </a:r>
            <a:r>
              <a:rPr lang="en-US" sz="2800" dirty="0" err="1" smtClean="0">
                <a:latin typeface="Times New Roman" panose="02020603050405020304" pitchFamily="18" charset="0"/>
                <a:cs typeface="Times New Roman" panose="02020603050405020304" pitchFamily="18" charset="0"/>
              </a:rPr>
              <a:t>animer</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sont</a:t>
            </a:r>
            <a:r>
              <a:rPr lang="en-US" sz="2800" dirty="0" smtClean="0">
                <a:latin typeface="Times New Roman" panose="02020603050405020304" pitchFamily="18" charset="0"/>
                <a:cs typeface="Times New Roman" panose="02020603050405020304" pitchFamily="18" charset="0"/>
              </a:rPr>
              <a:t> des </a:t>
            </a:r>
            <a:r>
              <a:rPr lang="en-US" sz="2800" dirty="0" err="1" smtClean="0">
                <a:latin typeface="Times New Roman" panose="02020603050405020304" pitchFamily="18" charset="0"/>
                <a:cs typeface="Times New Roman" panose="02020603050405020304" pitchFamily="18" charset="0"/>
              </a:rPr>
              <a:t>anneaux</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d'une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chaîne</a:t>
            </a:r>
            <a:r>
              <a:rPr lang="en-US" sz="2800" dirty="0" smtClean="0">
                <a:latin typeface="Times New Roman" panose="02020603050405020304" pitchFamily="18" charset="0"/>
                <a:cs typeface="Times New Roman" panose="02020603050405020304" pitchFamily="18" charset="0"/>
              </a:rPr>
              <a:t> indissoluble, et, </a:t>
            </a:r>
            <a:r>
              <a:rPr lang="en-US" sz="2800" dirty="0" err="1" smtClean="0">
                <a:latin typeface="Times New Roman" panose="02020603050405020304" pitchFamily="18" charset="0"/>
                <a:cs typeface="Times New Roman" panose="02020603050405020304" pitchFamily="18" charset="0"/>
              </a:rPr>
              <a:t>s'ils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sont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rompus</a:t>
            </a:r>
            <a:r>
              <a:rPr lang="en-US" sz="2800" dirty="0" smtClean="0">
                <a:latin typeface="Times New Roman" panose="02020603050405020304" pitchFamily="18" charset="0"/>
                <a:cs typeface="Times New Roman" panose="02020603050405020304" pitchFamily="18" charset="0"/>
              </a:rPr>
              <a:t>, nous </a:t>
            </a:r>
            <a:r>
              <a:rPr lang="en-US" sz="2800" dirty="0" err="1" smtClean="0">
                <a:latin typeface="Times New Roman" panose="02020603050405020304" pitchFamily="18" charset="0"/>
                <a:cs typeface="Times New Roman" panose="02020603050405020304" pitchFamily="18" charset="0"/>
              </a:rPr>
              <a:t>devons</a:t>
            </a:r>
            <a:r>
              <a:rPr lang="en-US" sz="2800" dirty="0" smtClean="0">
                <a:latin typeface="Times New Roman" panose="02020603050405020304" pitchFamily="18" charset="0"/>
                <a:cs typeface="Times New Roman" panose="02020603050405020304" pitchFamily="18" charset="0"/>
              </a:rPr>
              <a:t>, pour </a:t>
            </a:r>
            <a:r>
              <a:rPr lang="en-US" sz="2800" dirty="0" err="1" smtClean="0">
                <a:latin typeface="Times New Roman" panose="02020603050405020304" pitchFamily="18" charset="0"/>
                <a:cs typeface="Times New Roman" panose="02020603050405020304" pitchFamily="18" charset="0"/>
              </a:rPr>
              <a:t>comprendre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l'évolution</a:t>
            </a:r>
            <a:r>
              <a:rPr lang="en-US" sz="2800" dirty="0" smtClean="0">
                <a:latin typeface="Times New Roman" panose="02020603050405020304" pitchFamily="18" charset="0"/>
                <a:cs typeface="Times New Roman" panose="02020603050405020304" pitchFamily="18" charset="0"/>
              </a:rPr>
              <a:t> de </a:t>
            </a:r>
            <a:r>
              <a:rPr lang="en-US" sz="2800" dirty="0" err="1" smtClean="0">
                <a:latin typeface="Times New Roman" panose="02020603050405020304" pitchFamily="18" charset="0"/>
                <a:cs typeface="Times New Roman" panose="02020603050405020304" pitchFamily="18" charset="0"/>
              </a:rPr>
              <a:t>l'art</a:t>
            </a:r>
            <a:r>
              <a:rPr lang="en-US" sz="2800" dirty="0" smtClean="0">
                <a:latin typeface="Times New Roman" panose="02020603050405020304" pitchFamily="18" charset="0"/>
                <a:cs typeface="Times New Roman" panose="02020603050405020304" pitchFamily="18" charset="0"/>
              </a:rPr>
              <a:t>, les </a:t>
            </a:r>
            <a:r>
              <a:rPr lang="en-US" sz="2800" dirty="0" err="1" smtClean="0">
                <a:latin typeface="Times New Roman" panose="02020603050405020304" pitchFamily="18" charset="0"/>
                <a:cs typeface="Times New Roman" panose="02020603050405020304" pitchFamily="18" charset="0"/>
              </a:rPr>
              <a:t>restituer</a:t>
            </a:r>
            <a:r>
              <a:rPr lang="en-US" sz="2800" dirty="0" smtClean="0">
                <a:latin typeface="Times New Roman" panose="02020603050405020304" pitchFamily="18" charset="0"/>
                <a:cs typeface="Times New Roman" panose="02020603050405020304" pitchFamily="18" charset="0"/>
              </a:rPr>
              <a:t> par la </a:t>
            </a:r>
            <a:r>
              <a:rPr lang="en-US" sz="2800" dirty="0" err="1" smtClean="0">
                <a:latin typeface="Times New Roman" panose="02020603050405020304" pitchFamily="18" charset="0"/>
                <a:cs typeface="Times New Roman" panose="02020603050405020304" pitchFamily="18" charset="0"/>
              </a:rPr>
              <a:t>pensée</a:t>
            </a:r>
            <a:r>
              <a:rPr lang="en-US" sz="2800" dirty="0" smtClean="0">
                <a:latin typeface="Times New Roman" panose="02020603050405020304" pitchFamily="18" charset="0"/>
                <a:cs typeface="Times New Roman" panose="02020603050405020304" pitchFamily="18" charset="0"/>
              </a:rPr>
              <a:t>.</a:t>
            </a:r>
            <a:endParaRPr lang="it-IT" sz="2800" dirty="0" smtClean="0">
              <a:latin typeface="Times New Roman" panose="02020603050405020304" pitchFamily="18" charset="0"/>
              <a:cs typeface="Times New Roman" panose="02020603050405020304" pitchFamily="18" charset="0"/>
            </a:endParaRPr>
          </a:p>
          <a:p>
            <a:endParaRPr lang="it-IT" sz="2000" dirty="0" smtClean="0">
              <a:latin typeface="Times New Roman" panose="02020603050405020304" pitchFamily="18" charset="0"/>
              <a:cs typeface="Times New Roman" panose="02020603050405020304" pitchFamily="18" charset="0"/>
            </a:endParaRPr>
          </a:p>
          <a:p>
            <a:pPr marL="0" indent="0">
              <a:buNone/>
            </a:pPr>
            <a:r>
              <a:rPr lang="it-IT" sz="2000" dirty="0" smtClean="0">
                <a:latin typeface="Times New Roman" panose="02020603050405020304" pitchFamily="18" charset="0"/>
                <a:cs typeface="Times New Roman" panose="02020603050405020304" pitchFamily="18" charset="0"/>
              </a:rPr>
              <a:t>Louis </a:t>
            </a:r>
            <a:r>
              <a:rPr lang="it-IT" sz="2000" dirty="0" err="1">
                <a:latin typeface="Times New Roman" panose="02020603050405020304" pitchFamily="18" charset="0"/>
                <a:cs typeface="Times New Roman" panose="02020603050405020304" pitchFamily="18" charset="0"/>
              </a:rPr>
              <a:t>Réau</a:t>
            </a:r>
            <a:r>
              <a:rPr lang="it-IT" sz="2000" dirty="0">
                <a:latin typeface="Times New Roman" panose="02020603050405020304" pitchFamily="18" charset="0"/>
                <a:cs typeface="Times New Roman" panose="02020603050405020304" pitchFamily="18" charset="0"/>
              </a:rPr>
              <a:t>, </a:t>
            </a:r>
            <a:r>
              <a:rPr lang="it-IT" sz="2000" i="1" dirty="0">
                <a:latin typeface="Times New Roman" panose="02020603050405020304" pitchFamily="18" charset="0"/>
                <a:cs typeface="Times New Roman" panose="02020603050405020304" pitchFamily="18" charset="0"/>
              </a:rPr>
              <a:t>Histoire </a:t>
            </a:r>
            <a:r>
              <a:rPr lang="it-IT" sz="2000" i="1" dirty="0" err="1">
                <a:latin typeface="Times New Roman" panose="02020603050405020304" pitchFamily="18" charset="0"/>
                <a:cs typeface="Times New Roman" panose="02020603050405020304" pitchFamily="18" charset="0"/>
              </a:rPr>
              <a:t>du</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vandalisme</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Les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monuments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détruits</a:t>
            </a:r>
            <a:r>
              <a:rPr lang="it-IT" sz="2000" i="1" dirty="0">
                <a:latin typeface="Times New Roman" panose="02020603050405020304" pitchFamily="18" charset="0"/>
                <a:cs typeface="Times New Roman" panose="02020603050405020304" pitchFamily="18" charset="0"/>
              </a:rPr>
              <a:t> de l’art </a:t>
            </a:r>
            <a:r>
              <a:rPr lang="it-IT" sz="2000" i="1" dirty="0" err="1">
                <a:latin typeface="Times New Roman" panose="02020603050405020304" pitchFamily="18" charset="0"/>
                <a:cs typeface="Times New Roman" panose="02020603050405020304" pitchFamily="18" charset="0"/>
              </a:rPr>
              <a:t>français</a:t>
            </a:r>
            <a:r>
              <a:rPr lang="it-IT" sz="2000" dirty="0">
                <a:latin typeface="Times New Roman" panose="02020603050405020304" pitchFamily="18" charset="0"/>
                <a:cs typeface="Times New Roman" panose="02020603050405020304" pitchFamily="18" charset="0"/>
              </a:rPr>
              <a:t>, Paris 1958</a:t>
            </a:r>
          </a:p>
          <a:p>
            <a:endParaRPr lang="it-IT" dirty="0"/>
          </a:p>
        </p:txBody>
      </p:sp>
    </p:spTree>
    <p:extLst>
      <p:ext uri="{BB962C8B-B14F-4D97-AF65-F5344CB8AC3E}">
        <p14:creationId xmlns:p14="http://schemas.microsoft.com/office/powerpoint/2010/main" xmlns="" val="154808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fontScale="55000" lnSpcReduction="20000"/>
          </a:bodyPr>
          <a:lstStyle/>
          <a:p>
            <a:pPr fontAlgn="base"/>
            <a:r>
              <a:rPr lang="it-IT" sz="3300" b="1" dirty="0" smtClean="0">
                <a:latin typeface="Times New Roman" pitchFamily="18" charset="0"/>
                <a:cs typeface="Times New Roman" pitchFamily="18" charset="0"/>
              </a:rPr>
              <a:t>Articolo 30 </a:t>
            </a:r>
            <a:endParaRPr lang="it-IT" sz="3300" dirty="0" smtClean="0">
              <a:latin typeface="Times New Roman" pitchFamily="18" charset="0"/>
              <a:cs typeface="Times New Roman" pitchFamily="18" charset="0"/>
            </a:endParaRPr>
          </a:p>
          <a:p>
            <a:pPr fontAlgn="base"/>
            <a:r>
              <a:rPr lang="it-IT" sz="3300" b="1" dirty="0" smtClean="0">
                <a:latin typeface="Times New Roman" pitchFamily="18" charset="0"/>
                <a:cs typeface="Times New Roman" pitchFamily="18" charset="0"/>
              </a:rPr>
              <a:t>Obblighi conservativi</a:t>
            </a:r>
            <a:r>
              <a:rPr lang="it-IT" sz="3300" dirty="0" smtClean="0">
                <a:latin typeface="Times New Roman" pitchFamily="18" charset="0"/>
                <a:cs typeface="Times New Roman" pitchFamily="18" charset="0"/>
              </a:rPr>
              <a:t> </a:t>
            </a:r>
          </a:p>
          <a:p>
            <a:pPr fontAlgn="base"/>
            <a:r>
              <a:rPr lang="it-IT" sz="3300" dirty="0" smtClean="0">
                <a:latin typeface="Times New Roman" pitchFamily="18" charset="0"/>
                <a:cs typeface="Times New Roman" pitchFamily="18" charset="0"/>
              </a:rPr>
              <a:t>1. Lo Stato, le regioni, gli altri enti pubblici territoriali nonché ogni altro ente ed istituto pubblico hanno l'obbligo di garantire la sicurezza e la conservazione dei beni culturali di loro appartenenza.</a:t>
            </a:r>
          </a:p>
          <a:p>
            <a:pPr fontAlgn="base"/>
            <a:r>
              <a:rPr lang="it-IT" sz="3300" dirty="0" smtClean="0">
                <a:latin typeface="Times New Roman" pitchFamily="18" charset="0"/>
                <a:cs typeface="Times New Roman" pitchFamily="18" charset="0"/>
              </a:rPr>
              <a:t>2. I soggetti indicati al comma 1 e le persone giuridiche private senza fine di lucro, ivi compresi gli enti ecclesiastici civilmente riconosciuti, fissano i beni culturali di loro appartenenza, ad eccezione degli archivi correnti, nel luogo di loro destinazione nel modo indicato dal soprintendente. (1)</a:t>
            </a:r>
          </a:p>
          <a:p>
            <a:pPr fontAlgn="base"/>
            <a:r>
              <a:rPr lang="it-IT" sz="3300" dirty="0" smtClean="0">
                <a:latin typeface="Times New Roman" pitchFamily="18" charset="0"/>
                <a:cs typeface="Times New Roman" pitchFamily="18" charset="0"/>
              </a:rPr>
              <a:t>3. I privati proprietari, possessori o detentori di beni culturali sono tenuti a garantirne la conservazione.</a:t>
            </a:r>
          </a:p>
          <a:p>
            <a:pPr fontAlgn="base"/>
            <a:r>
              <a:rPr lang="it-IT" sz="3300" dirty="0" smtClean="0">
                <a:latin typeface="Times New Roman" pitchFamily="18" charset="0"/>
                <a:cs typeface="Times New Roman" pitchFamily="18" charset="0"/>
              </a:rPr>
              <a:t>4. I soggetti indicati al comma 1 hanno l'obbligo di conservare i propri archivi nella loro organicità e di ordinarli. I soggetti medesimi hanno altresì l'obbligo di inventariare i propri archivi storici, costituiti dai documenti relativi agli affari esauriti da oltre quaranta anni ed istituiti in sezioni separate. Agli stessi obblighi di conservazione e inventariazione sono assoggettati i proprietari, possessori o detentori, a qualsiasi titolo, di archivi privati per i quali sia intervenuta la dichiarazione di cui all'articolo 13. Copia degli inventari e dei relativi aggiornamenti è inviata alla soprintendenza, nonché al Ministero dell'interno per gli accertamenti di cui all'articolo 125. (2)</a:t>
            </a:r>
          </a:p>
          <a:p>
            <a:endParaRPr lang="it-IT"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fontScale="47500" lnSpcReduction="20000"/>
          </a:bodyPr>
          <a:lstStyle/>
          <a:p>
            <a:pPr fontAlgn="base"/>
            <a:r>
              <a:rPr lang="it-IT" sz="3400" b="1" dirty="0" smtClean="0">
                <a:latin typeface="Times New Roman" pitchFamily="18" charset="0"/>
                <a:cs typeface="Times New Roman" pitchFamily="18" charset="0"/>
              </a:rPr>
              <a:t>Articolo 101 Istituti e luoghi della cultura</a:t>
            </a:r>
            <a:endParaRPr lang="it-IT" sz="3400" dirty="0" smtClean="0">
              <a:latin typeface="Times New Roman" pitchFamily="18" charset="0"/>
              <a:cs typeface="Times New Roman" pitchFamily="18" charset="0"/>
            </a:endParaRPr>
          </a:p>
          <a:p>
            <a:pPr fontAlgn="base"/>
            <a:r>
              <a:rPr lang="it-IT" sz="3400" dirty="0" smtClean="0">
                <a:latin typeface="Times New Roman" pitchFamily="18" charset="0"/>
                <a:cs typeface="Times New Roman" pitchFamily="18" charset="0"/>
              </a:rPr>
              <a:t>1. Ai fini del presente codice sono istituti e luoghi della cultura i musei, le biblioteche e gli archivi, le aree e i parchi archeologici, i complessi monumentali.</a:t>
            </a:r>
          </a:p>
          <a:p>
            <a:pPr fontAlgn="base"/>
            <a:r>
              <a:rPr lang="it-IT" sz="3400" dirty="0" smtClean="0">
                <a:latin typeface="Times New Roman" pitchFamily="18" charset="0"/>
                <a:cs typeface="Times New Roman" pitchFamily="18" charset="0"/>
              </a:rPr>
              <a:t>2. Si intende per:</a:t>
            </a:r>
          </a:p>
          <a:p>
            <a:pPr fontAlgn="base"/>
            <a:r>
              <a:rPr lang="it-IT" sz="3400" dirty="0" smtClean="0">
                <a:latin typeface="Times New Roman" pitchFamily="18" charset="0"/>
                <a:cs typeface="Times New Roman" pitchFamily="18" charset="0"/>
              </a:rPr>
              <a:t>a) "museo", una struttura permanente che acquisisce, cataloga, conserva, ordina ed espone beni culturali per finalità di educazione e di studio; (1)</a:t>
            </a:r>
          </a:p>
          <a:p>
            <a:pPr fontAlgn="base"/>
            <a:r>
              <a:rPr lang="it-IT" sz="3400" dirty="0" smtClean="0">
                <a:latin typeface="Times New Roman" pitchFamily="18" charset="0"/>
                <a:cs typeface="Times New Roman" pitchFamily="18" charset="0"/>
              </a:rPr>
              <a:t>b) "biblioteca", una struttura permanente che raccoglie, cataloga e conserva un insieme organizzato di libri, materiali e informazioni, comunque editi o pubblicati su qualunque supporto, e ne assicura la consultazione al fine di promuovere la lettura e lo studio; (2)</a:t>
            </a:r>
          </a:p>
          <a:p>
            <a:pPr fontAlgn="base"/>
            <a:r>
              <a:rPr lang="it-IT" sz="3400" dirty="0" smtClean="0">
                <a:latin typeface="Times New Roman" pitchFamily="18" charset="0"/>
                <a:cs typeface="Times New Roman" pitchFamily="18" charset="0"/>
              </a:rPr>
              <a:t>c) "archivio", una struttura permanente che raccoglie, inventaria e conserva documenti originali di interesse storico e ne assicura la consultazione per finalità di studio e di ricerca;</a:t>
            </a:r>
          </a:p>
          <a:p>
            <a:pPr fontAlgn="base"/>
            <a:r>
              <a:rPr lang="it-IT" sz="3400" dirty="0" smtClean="0">
                <a:latin typeface="Times New Roman" pitchFamily="18" charset="0"/>
                <a:cs typeface="Times New Roman" pitchFamily="18" charset="0"/>
              </a:rPr>
              <a:t>d) "area archeologica", un sito caratterizzato dalla presenza di resti di natura fossile o di manufatti o strutture preistorici o di età antica;</a:t>
            </a:r>
          </a:p>
          <a:p>
            <a:pPr fontAlgn="base"/>
            <a:r>
              <a:rPr lang="it-IT" sz="3400" dirty="0" smtClean="0">
                <a:latin typeface="Times New Roman" pitchFamily="18" charset="0"/>
                <a:cs typeface="Times New Roman" pitchFamily="18" charset="0"/>
              </a:rPr>
              <a:t>e) "parco archeologico", un ambito territoriale caratterizzato da importanti evidenze archeologiche e dalla compresenza di valori storici, paesaggistici o ambientali, attrezzato come museo all'aperto;</a:t>
            </a:r>
          </a:p>
          <a:p>
            <a:pPr fontAlgn="base"/>
            <a:r>
              <a:rPr lang="it-IT" sz="3400" dirty="0" smtClean="0">
                <a:latin typeface="Times New Roman" pitchFamily="18" charset="0"/>
                <a:cs typeface="Times New Roman" pitchFamily="18" charset="0"/>
              </a:rPr>
              <a:t>f) "complesso monumentale", un insieme formato da una pluralità di fabbricati edificati anche in epoche diverse, che con il tempo hanno acquisito, come insieme, una autonoma rilevanza artistica, storica o </a:t>
            </a:r>
            <a:r>
              <a:rPr lang="it-IT" sz="3400" dirty="0" err="1" smtClean="0">
                <a:latin typeface="Times New Roman" pitchFamily="18" charset="0"/>
                <a:cs typeface="Times New Roman" pitchFamily="18" charset="0"/>
              </a:rPr>
              <a:t>etnoantropologica</a:t>
            </a:r>
            <a:r>
              <a:rPr lang="it-IT" sz="3400" dirty="0" smtClean="0">
                <a:latin typeface="Times New Roman" pitchFamily="18" charset="0"/>
                <a:cs typeface="Times New Roman" pitchFamily="18" charset="0"/>
              </a:rPr>
              <a:t>.</a:t>
            </a:r>
          </a:p>
          <a:p>
            <a:pPr fontAlgn="base"/>
            <a:r>
              <a:rPr lang="it-IT" sz="3400" dirty="0" smtClean="0">
                <a:latin typeface="Times New Roman" pitchFamily="18" charset="0"/>
                <a:cs typeface="Times New Roman" pitchFamily="18" charset="0"/>
              </a:rPr>
              <a:t>3. Gli istituti ed i luoghi di cui al comma 1 che appartengono a soggetti pubblici sono destinati alla pubblica fruizione ed espletano un servizio pubblico.</a:t>
            </a:r>
          </a:p>
          <a:p>
            <a:pPr fontAlgn="base"/>
            <a:r>
              <a:rPr lang="it-IT" sz="3400" dirty="0" smtClean="0">
                <a:latin typeface="Times New Roman" pitchFamily="18" charset="0"/>
                <a:cs typeface="Times New Roman" pitchFamily="18" charset="0"/>
              </a:rPr>
              <a:t>4. Le strutture espositive e di consultazione nonché i luoghi di cui al comma 1 che appartengono a soggetti privati e sono aperti al pubblico espletano un servizio privato di utilità sociale.</a:t>
            </a:r>
          </a:p>
          <a:p>
            <a:endParaRPr lang="it-I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Autofit/>
          </a:bodyPr>
          <a:lstStyle/>
          <a:p>
            <a:pPr fontAlgn="base"/>
            <a:r>
              <a:rPr lang="it-IT" sz="1400" b="1" dirty="0" smtClean="0">
                <a:latin typeface="Times New Roman" pitchFamily="18" charset="0"/>
                <a:cs typeface="Times New Roman" pitchFamily="18" charset="0"/>
              </a:rPr>
              <a:t>Articolo 111 </a:t>
            </a:r>
            <a:endParaRPr lang="it-IT" sz="1400" dirty="0" smtClean="0">
              <a:latin typeface="Times New Roman" pitchFamily="18" charset="0"/>
              <a:cs typeface="Times New Roman" pitchFamily="18" charset="0"/>
            </a:endParaRPr>
          </a:p>
          <a:p>
            <a:pPr fontAlgn="base"/>
            <a:r>
              <a:rPr lang="it-IT" sz="1400" b="1" dirty="0" smtClean="0">
                <a:latin typeface="Times New Roman" pitchFamily="18" charset="0"/>
                <a:cs typeface="Times New Roman" pitchFamily="18" charset="0"/>
              </a:rPr>
              <a:t>Attività di valorizzazione</a:t>
            </a:r>
            <a:r>
              <a:rPr lang="it-IT" sz="1400" dirty="0" smtClean="0">
                <a:latin typeface="Times New Roman" pitchFamily="18" charset="0"/>
                <a:cs typeface="Times New Roman" pitchFamily="18" charset="0"/>
              </a:rPr>
              <a:t> </a:t>
            </a:r>
          </a:p>
          <a:p>
            <a:pPr fontAlgn="base"/>
            <a:r>
              <a:rPr lang="it-IT" sz="1400" dirty="0" smtClean="0">
                <a:latin typeface="Times New Roman" pitchFamily="18" charset="0"/>
                <a:cs typeface="Times New Roman" pitchFamily="18" charset="0"/>
              </a:rPr>
              <a:t>1. Le attività di valorizzazione dei beni culturali consistono nella costituzione ed organizzazione stabile di risorse, strutture o reti, ovvero nella messa a disposizione di competenze tecniche o risorse finanziarie o strumentali, finalizzate all'esercizio delle funzioni ed al perseguimento delle finalità indicate all'articolo 6. A tali attività possono concorrere, cooperare o partecipare soggetti privati.</a:t>
            </a:r>
          </a:p>
          <a:p>
            <a:pPr fontAlgn="base"/>
            <a:r>
              <a:rPr lang="it-IT" sz="1400" dirty="0" smtClean="0">
                <a:latin typeface="Times New Roman" pitchFamily="18" charset="0"/>
                <a:cs typeface="Times New Roman" pitchFamily="18" charset="0"/>
              </a:rPr>
              <a:t>2. La valorizzazione è ad iniziativa pubblica o privata.</a:t>
            </a:r>
          </a:p>
          <a:p>
            <a:pPr fontAlgn="base"/>
            <a:r>
              <a:rPr lang="it-IT" sz="1400" dirty="0" smtClean="0">
                <a:latin typeface="Times New Roman" pitchFamily="18" charset="0"/>
                <a:cs typeface="Times New Roman" pitchFamily="18" charset="0"/>
              </a:rPr>
              <a:t>3. La valorizzazione ad iniziativa pubblica si conforma ai principi di libertà di partecipazione, pluralità dei soggetti, continuità di esercizio, parità di trattamento, economicità e trasparenza della gestione.</a:t>
            </a:r>
          </a:p>
          <a:p>
            <a:pPr fontAlgn="base"/>
            <a:r>
              <a:rPr lang="it-IT" sz="1400" dirty="0" smtClean="0">
                <a:latin typeface="Times New Roman" pitchFamily="18" charset="0"/>
                <a:cs typeface="Times New Roman" pitchFamily="18" charset="0"/>
              </a:rPr>
              <a:t>4. La valorizzazione ad iniziativa privata è attività socialmente utile e ne è riconosciuta la finalità di solidarietà sociale.</a:t>
            </a:r>
          </a:p>
          <a:p>
            <a:pPr fontAlgn="base"/>
            <a:r>
              <a:rPr lang="it-IT" sz="1400" b="1" dirty="0" smtClean="0">
                <a:latin typeface="Times New Roman" pitchFamily="18" charset="0"/>
                <a:cs typeface="Times New Roman" pitchFamily="18" charset="0"/>
              </a:rPr>
              <a:t>Articolo 112 </a:t>
            </a:r>
            <a:endParaRPr lang="it-IT" sz="1400" dirty="0" smtClean="0">
              <a:latin typeface="Times New Roman" pitchFamily="18" charset="0"/>
              <a:cs typeface="Times New Roman" pitchFamily="18" charset="0"/>
            </a:endParaRPr>
          </a:p>
          <a:p>
            <a:pPr fontAlgn="base"/>
            <a:r>
              <a:rPr lang="it-IT" sz="1400" b="1" dirty="0" smtClean="0">
                <a:latin typeface="Times New Roman" pitchFamily="18" charset="0"/>
                <a:cs typeface="Times New Roman" pitchFamily="18" charset="0"/>
              </a:rPr>
              <a:t>Valorizzazione dei beni culturali di appartenenza pubblica (1)</a:t>
            </a:r>
            <a:endParaRPr lang="it-IT" sz="1400" dirty="0" smtClean="0">
              <a:latin typeface="Times New Roman" pitchFamily="18" charset="0"/>
              <a:cs typeface="Times New Roman" pitchFamily="18" charset="0"/>
            </a:endParaRPr>
          </a:p>
          <a:p>
            <a:pPr fontAlgn="base"/>
            <a:r>
              <a:rPr lang="it-IT" sz="1400" dirty="0" smtClean="0">
                <a:latin typeface="Times New Roman" pitchFamily="18" charset="0"/>
                <a:cs typeface="Times New Roman" pitchFamily="18" charset="0"/>
              </a:rPr>
              <a:t>1. Lo Stato, le regioni e gli altri enti pubblici territoriali assicurano la valorizzazione dei beni presenti negli istituti e nei luoghi indicati all'articolo 101, nel rispetto dei principi fondamentali fissati dal presente codice.</a:t>
            </a:r>
          </a:p>
          <a:p>
            <a:pPr fontAlgn="base"/>
            <a:r>
              <a:rPr lang="it-IT" sz="1400" dirty="0" smtClean="0">
                <a:latin typeface="Times New Roman" pitchFamily="18" charset="0"/>
                <a:cs typeface="Times New Roman" pitchFamily="18" charset="0"/>
              </a:rPr>
              <a:t>2. Nel rispetto dei principi richiamati al comma 1, la legislazione regionale disciplina le funzioni e le attività di valorizzazione dei beni presenti negli istituti e nei luoghi della cultura non appartenenti allo Stato o dei quali lo Stato abbia trasferito la disponibilità sulla base della normativa vigente.</a:t>
            </a:r>
          </a:p>
          <a:p>
            <a:pPr fontAlgn="base"/>
            <a:r>
              <a:rPr lang="it-IT" sz="1400" dirty="0" smtClean="0">
                <a:latin typeface="Times New Roman" pitchFamily="18" charset="0"/>
                <a:cs typeface="Times New Roman" pitchFamily="18" charset="0"/>
              </a:rPr>
              <a:t>3. La valorizzazione dei beni culturali pubblici al di fuori degli istituti e dei luoghi di cui all'articolo 101 è assicurata, secondo le disposizioni del presente Titolo, compatibilmente con lo svolgimento degli scopi istituzionali cui detti beni sono destinati.</a:t>
            </a:r>
          </a:p>
          <a:p>
            <a:endParaRPr lang="it-IT" sz="1400"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fontScale="40000" lnSpcReduction="20000"/>
          </a:bodyPr>
          <a:lstStyle/>
          <a:p>
            <a:pPr fontAlgn="base"/>
            <a:r>
              <a:rPr lang="it-IT" dirty="0" smtClean="0">
                <a:latin typeface="Times New Roman" pitchFamily="18" charset="0"/>
                <a:cs typeface="Times New Roman" pitchFamily="18" charset="0"/>
              </a:rPr>
              <a:t>4. Lo Stato, le regioni e gli altri enti pubblici territoriali stipulano accordi per definire strategie ed obiettivi comuni di valorizzazione, nonché per elaborare i conseguenti piani strategici di sviluppo culturale e i programmi, relativamente ai beni culturali di pertinenza pubblica. Gli accordi possono essere conclusi su base regionale o </a:t>
            </a:r>
            <a:r>
              <a:rPr lang="it-IT" dirty="0" err="1" smtClean="0">
                <a:latin typeface="Times New Roman" pitchFamily="18" charset="0"/>
                <a:cs typeface="Times New Roman" pitchFamily="18" charset="0"/>
              </a:rPr>
              <a:t>subregionale</a:t>
            </a:r>
            <a:r>
              <a:rPr lang="it-IT" dirty="0" smtClean="0">
                <a:latin typeface="Times New Roman" pitchFamily="18" charset="0"/>
                <a:cs typeface="Times New Roman" pitchFamily="18" charset="0"/>
              </a:rPr>
              <a:t>, in rapporto ad ambiti territoriali definiti, e promuovono altresì l'integrazione, nel processo di valorizzazione concordato, delle infrastrutture e dei settori produttivi collegati. Gli accordi medesimi possono riguardare anche beni di proprietà privata, previo consenso degli interessati. Lo Stato stipula gli accordi per il tramite del Ministero, che opera direttamente ovvero d'intesa con le altre amministrazioni statali eventualmente competenti.</a:t>
            </a:r>
          </a:p>
          <a:p>
            <a:pPr fontAlgn="base"/>
            <a:r>
              <a:rPr lang="it-IT" dirty="0" smtClean="0">
                <a:latin typeface="Times New Roman" pitchFamily="18" charset="0"/>
                <a:cs typeface="Times New Roman" pitchFamily="18" charset="0"/>
              </a:rPr>
              <a:t>5. Lo Stato, per il tramite del Ministero e delle altre amministrazioni statali eventualmente competenti, le regioni e gli altri enti pubblici territoriali possono costituire, nel rispetto delle vigenti disposizioni, appositi soggetti giuridici cui affidare l'elaborazione e lo sviluppo dei piani di cui al comma 4.</a:t>
            </a:r>
          </a:p>
          <a:p>
            <a:pPr fontAlgn="base"/>
            <a:r>
              <a:rPr lang="it-IT" dirty="0" smtClean="0">
                <a:latin typeface="Times New Roman" pitchFamily="18" charset="0"/>
                <a:cs typeface="Times New Roman" pitchFamily="18" charset="0"/>
              </a:rPr>
              <a:t>6. In assenza degli accordi di cui al comma 4, ciascun soggetto pubblico è tenuto a garantire la valorizzazione dei beni di cui ha comunque la disponibilità.</a:t>
            </a:r>
          </a:p>
          <a:p>
            <a:pPr fontAlgn="base"/>
            <a:r>
              <a:rPr lang="it-IT" dirty="0" smtClean="0">
                <a:latin typeface="Times New Roman" pitchFamily="18" charset="0"/>
                <a:cs typeface="Times New Roman" pitchFamily="18" charset="0"/>
              </a:rPr>
              <a:t>7. Con decreto del Ministro sono definiti modalità e criteri in base ai quali il Ministero costituisce i soggetti giuridici indicati al comma 5 o vi partecipa.</a:t>
            </a:r>
          </a:p>
          <a:p>
            <a:pPr fontAlgn="base"/>
            <a:r>
              <a:rPr lang="it-IT" dirty="0" smtClean="0">
                <a:latin typeface="Times New Roman" pitchFamily="18" charset="0"/>
                <a:cs typeface="Times New Roman" pitchFamily="18" charset="0"/>
              </a:rPr>
              <a:t>8. Ai soggetti di cui al comma 5 possono partecipare privati proprietari di beni culturali suscettibili di essere oggetto di valorizzazione, nonché persone giuridiche private senza fine di lucro, anche quando non dispongano di beni culturali che siano oggetto della valorizzazione, a condizione che l'intervento in tale settore di attività sia per esse previsto dalla legge o dallo statuto.</a:t>
            </a:r>
          </a:p>
          <a:p>
            <a:pPr fontAlgn="base"/>
            <a:r>
              <a:rPr lang="it-IT" dirty="0" smtClean="0">
                <a:latin typeface="Times New Roman" pitchFamily="18" charset="0"/>
                <a:cs typeface="Times New Roman" pitchFamily="18" charset="0"/>
              </a:rPr>
              <a:t>9. Anche indipendentemente dagli accordi di cui al comma 4, possono essere stipulati accordi tra lo Stato, per il tramite del Ministero e delle altre amministrazioni statali eventualmente competenti, le regioni, gli altri enti pubblici territoriali e i privati interessati, per regolare servizi strumentali comuni destinati alla fruizione e alla valorizzazione di beni culturali. Con gli accordi medesimi possono essere anche istituite forme consortili non imprenditoriali per la gestione di uffici comuni. Per le stesse finalità di cui al primo periodo, ulteriori accordi possono essere stipulati dal Ministero, dalle regioni, dagli altri enti pubblici territoriali, da ogni altro ente pubblico nonché dai soggetti costituiti ai sensi del comma 5, con le associazioni culturali o di volontariato, dotate di adeguati requisiti, che abbiano per statuto finalità di promozione e diffusione della conoscenza dei beni culturali. All'attuazione del presente comma si provvede nell'ambito delle risorse umane, strumentali e finanziarie disponibili a legislazione vigente, senza nuovi o maggiori oneri per la finanza pubblica. (2)</a:t>
            </a:r>
          </a:p>
          <a:p>
            <a:endParaRPr lang="it-I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PC\Desktop\20150507_123459.jpg"/>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bwMode="auto">
          <a:xfrm>
            <a:off x="80241" y="764704"/>
            <a:ext cx="8940451" cy="45780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p:cNvSpPr txBox="1"/>
          <p:nvPr/>
        </p:nvSpPr>
        <p:spPr>
          <a:xfrm>
            <a:off x="251520" y="5733256"/>
            <a:ext cx="6712094" cy="369332"/>
          </a:xfrm>
          <a:prstGeom prst="rect">
            <a:avLst/>
          </a:prstGeom>
          <a:noFill/>
        </p:spPr>
        <p:txBody>
          <a:bodyPr wrap="none" rtlCol="0">
            <a:spAutoFit/>
          </a:bodyPr>
          <a:lstStyle/>
          <a:p>
            <a:r>
              <a:rPr lang="it-IT" dirty="0" smtClean="0">
                <a:latin typeface="Times New Roman" pitchFamily="18" charset="0"/>
                <a:cs typeface="Times New Roman" pitchFamily="18" charset="0"/>
              </a:rPr>
              <a:t>Nello stand del </a:t>
            </a:r>
            <a:r>
              <a:rPr lang="it-IT" dirty="0" err="1" smtClean="0">
                <a:latin typeface="Times New Roman" pitchFamily="18" charset="0"/>
                <a:cs typeface="Times New Roman" pitchFamily="18" charset="0"/>
              </a:rPr>
              <a:t>Mibact</a:t>
            </a:r>
            <a:r>
              <a:rPr lang="it-IT" dirty="0" smtClean="0">
                <a:latin typeface="Times New Roman" pitchFamily="18" charset="0"/>
                <a:cs typeface="Times New Roman" pitchFamily="18" charset="0"/>
              </a:rPr>
              <a:t> al Salone del Restauro di Ferrara, maggio 2015</a:t>
            </a:r>
            <a:endParaRPr lang="it-IT" dirty="0">
              <a:latin typeface="Times New Roman" pitchFamily="18" charset="0"/>
              <a:cs typeface="Times New Roman" pitchFamily="18" charset="0"/>
            </a:endParaRPr>
          </a:p>
        </p:txBody>
      </p:sp>
    </p:spTree>
    <p:extLst>
      <p:ext uri="{BB962C8B-B14F-4D97-AF65-F5344CB8AC3E}">
        <p14:creationId xmlns="" xmlns:p14="http://schemas.microsoft.com/office/powerpoint/2010/main" val="979106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PC\Desktop\20150507_123243.jpg"/>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881557"/>
            <a:ext cx="7772400" cy="49424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75199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0"/>
            <a:ext cx="7772400" cy="6858000"/>
          </a:xfrm>
        </p:spPr>
        <p:style>
          <a:lnRef idx="2">
            <a:schemeClr val="dk1"/>
          </a:lnRef>
          <a:fillRef idx="1">
            <a:schemeClr val="lt1"/>
          </a:fillRef>
          <a:effectRef idx="0">
            <a:schemeClr val="dk1"/>
          </a:effectRef>
          <a:fontRef idx="minor">
            <a:schemeClr val="dk1"/>
          </a:fontRef>
        </p:style>
        <p:txBody>
          <a:bodyPr>
            <a:noAutofit/>
          </a:bodyPr>
          <a:lstStyle/>
          <a:p>
            <a:endParaRPr lang="it-IT" sz="1000" u="sng" dirty="0" smtClean="0">
              <a:latin typeface="Times New Roman" pitchFamily="18" charset="0"/>
              <a:cs typeface="Times New Roman" pitchFamily="18" charset="0"/>
              <a:hlinkClick r:id="rId2" tooltip="Visualizza Ente"/>
            </a:endParaRPr>
          </a:p>
          <a:p>
            <a:endParaRPr lang="it-IT" sz="1000" u="sng" dirty="0" smtClean="0">
              <a:latin typeface="Times New Roman" pitchFamily="18" charset="0"/>
              <a:cs typeface="Times New Roman" pitchFamily="18" charset="0"/>
              <a:hlinkClick r:id="rId2" tooltip="Visualizza Ente"/>
            </a:endParaRPr>
          </a:p>
          <a:p>
            <a:r>
              <a:rPr lang="it-IT" sz="1000" u="sng" dirty="0" smtClean="0">
                <a:latin typeface="Times New Roman" pitchFamily="18" charset="0"/>
                <a:cs typeface="Times New Roman" pitchFamily="18" charset="0"/>
                <a:hlinkClick r:id="rId2" tooltip="Visualizza Ente"/>
              </a:rPr>
              <a:t>COMPLESSO </a:t>
            </a:r>
            <a:r>
              <a:rPr lang="it-IT" sz="1000" u="sng" dirty="0" smtClean="0">
                <a:latin typeface="Times New Roman" pitchFamily="18" charset="0"/>
                <a:cs typeface="Times New Roman" pitchFamily="18" charset="0"/>
                <a:hlinkClick r:id="rId2" tooltip="Visualizza Ente"/>
              </a:rPr>
              <a:t>MONUMENTALE DELLA PILOTTA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Simone VERDE </a:t>
            </a:r>
            <a:r>
              <a:rPr lang="it-IT" sz="1000" dirty="0" smtClean="0">
                <a:latin typeface="Times New Roman" pitchFamily="18" charset="0"/>
                <a:cs typeface="Times New Roman" pitchFamily="18" charset="0"/>
              </a:rPr>
              <a:t>  </a:t>
            </a:r>
          </a:p>
          <a:p>
            <a:r>
              <a:rPr lang="it-IT" sz="1000" dirty="0" smtClean="0">
                <a:latin typeface="Times New Roman" pitchFamily="18" charset="0"/>
                <a:cs typeface="Times New Roman" pitchFamily="18" charset="0"/>
                <a:hlinkClick r:id="rId3" tooltip="Visualizza Ente"/>
              </a:rPr>
              <a:t>GALLERIA BORGHESE</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Anna COLIVA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4" tooltip="Visualizza Ente"/>
              </a:rPr>
              <a:t>GALLERIA DELL'ACCADEMIA </a:t>
            </a:r>
            <a:r>
              <a:rPr lang="it-IT" sz="1000" u="sng" dirty="0" err="1" smtClean="0">
                <a:latin typeface="Times New Roman" pitchFamily="18" charset="0"/>
                <a:cs typeface="Times New Roman" pitchFamily="18" charset="0"/>
                <a:hlinkClick r:id="rId4" tooltip="Visualizza Ente"/>
              </a:rPr>
              <a:t>DI</a:t>
            </a:r>
            <a:r>
              <a:rPr lang="it-IT" sz="1000" u="sng" dirty="0" smtClean="0">
                <a:latin typeface="Times New Roman" pitchFamily="18" charset="0"/>
                <a:cs typeface="Times New Roman" pitchFamily="18" charset="0"/>
                <a:hlinkClick r:id="rId4" tooltip="Visualizza Ente"/>
              </a:rPr>
              <a:t> FIRENZE</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Cecilie HOLLBERG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5" tooltip="Visualizza Ente"/>
              </a:rPr>
              <a:t>GALLERIA NAZIONALE </a:t>
            </a:r>
            <a:r>
              <a:rPr lang="it-IT" sz="1000" u="sng" dirty="0" err="1" smtClean="0">
                <a:latin typeface="Times New Roman" pitchFamily="18" charset="0"/>
                <a:cs typeface="Times New Roman" pitchFamily="18" charset="0"/>
                <a:hlinkClick r:id="rId5" tooltip="Visualizza Ente"/>
              </a:rPr>
              <a:t>D'ARTE</a:t>
            </a:r>
            <a:r>
              <a:rPr lang="it-IT" sz="1000" u="sng" dirty="0" smtClean="0">
                <a:latin typeface="Times New Roman" pitchFamily="18" charset="0"/>
                <a:cs typeface="Times New Roman" pitchFamily="18" charset="0"/>
                <a:hlinkClick r:id="rId5" tooltip="Visualizza Ente"/>
              </a:rPr>
              <a:t> MODERNA E CONTEMPORANEA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Cristiana COLLU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6" tooltip="Visualizza Ente"/>
              </a:rPr>
              <a:t>GALLERIA NAZIONALE DELL'UMBRIA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Marco PIERINI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7" tooltip="Visualizza Ente"/>
              </a:rPr>
              <a:t>GALLERIA NAZIONALE DELLE MARCHE</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Peter AUFREITER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8" tooltip="Visualizza Ente"/>
              </a:rPr>
              <a:t>GALLERIE DEGLI UFFIZI</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a:t>
            </a:r>
            <a:r>
              <a:rPr lang="it-IT" sz="1000" b="1" dirty="0" err="1" smtClean="0">
                <a:latin typeface="Times New Roman" pitchFamily="18" charset="0"/>
                <a:cs typeface="Times New Roman" pitchFamily="18" charset="0"/>
              </a:rPr>
              <a:t>Eike</a:t>
            </a:r>
            <a:r>
              <a:rPr lang="it-IT" sz="1000" b="1" dirty="0" smtClean="0">
                <a:latin typeface="Times New Roman" pitchFamily="18" charset="0"/>
                <a:cs typeface="Times New Roman" pitchFamily="18" charset="0"/>
              </a:rPr>
              <a:t> SCHMIDT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9" tooltip="Visualizza Ente"/>
              </a:rPr>
              <a:t>GALLERIE DELL'ACCADEMIA </a:t>
            </a:r>
            <a:r>
              <a:rPr lang="it-IT" sz="1000" u="sng" dirty="0" err="1" smtClean="0">
                <a:latin typeface="Times New Roman" pitchFamily="18" charset="0"/>
                <a:cs typeface="Times New Roman" pitchFamily="18" charset="0"/>
                <a:hlinkClick r:id="rId9" tooltip="Visualizza Ente"/>
              </a:rPr>
              <a:t>DI</a:t>
            </a:r>
            <a:r>
              <a:rPr lang="it-IT" sz="1000" u="sng" dirty="0" smtClean="0">
                <a:latin typeface="Times New Roman" pitchFamily="18" charset="0"/>
                <a:cs typeface="Times New Roman" pitchFamily="18" charset="0"/>
                <a:hlinkClick r:id="rId9" tooltip="Visualizza Ente"/>
              </a:rPr>
              <a:t> VENEZIA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Paola MARINI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0" tooltip="Visualizza Ente"/>
              </a:rPr>
              <a:t>GALLERIE ESTENSI</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Martina BAGNOLI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1" tooltip="Visualizza Ente"/>
              </a:rPr>
              <a:t>GALLERIE NAZIONALI </a:t>
            </a:r>
            <a:r>
              <a:rPr lang="it-IT" sz="1000" u="sng" dirty="0" err="1" smtClean="0">
                <a:latin typeface="Times New Roman" pitchFamily="18" charset="0"/>
                <a:cs typeface="Times New Roman" pitchFamily="18" charset="0"/>
                <a:hlinkClick r:id="rId11" tooltip="Visualizza Ente"/>
              </a:rPr>
              <a:t>D'ARTE</a:t>
            </a:r>
            <a:r>
              <a:rPr lang="it-IT" sz="1000" u="sng" dirty="0" smtClean="0">
                <a:latin typeface="Times New Roman" pitchFamily="18" charset="0"/>
                <a:cs typeface="Times New Roman" pitchFamily="18" charset="0"/>
                <a:hlinkClick r:id="rId11" tooltip="Visualizza Ente"/>
              </a:rPr>
              <a:t> ANTICA </a:t>
            </a:r>
            <a:r>
              <a:rPr lang="it-IT" sz="1000" u="sng" dirty="0" err="1" smtClean="0">
                <a:latin typeface="Times New Roman" pitchFamily="18" charset="0"/>
                <a:cs typeface="Times New Roman" pitchFamily="18" charset="0"/>
                <a:hlinkClick r:id="rId11" tooltip="Visualizza Ente"/>
              </a:rPr>
              <a:t>DI</a:t>
            </a:r>
            <a:r>
              <a:rPr lang="it-IT" sz="1000" u="sng" dirty="0" smtClean="0">
                <a:latin typeface="Times New Roman" pitchFamily="18" charset="0"/>
                <a:cs typeface="Times New Roman" pitchFamily="18" charset="0"/>
                <a:hlinkClick r:id="rId11" tooltip="Visualizza Ente"/>
              </a:rPr>
              <a:t> ROMA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Flaminia GENNARI SANTORI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2" tooltip="Visualizza Ente"/>
              </a:rPr>
              <a:t>MUSEI REALI </a:t>
            </a:r>
            <a:r>
              <a:rPr lang="it-IT" sz="1000" u="sng" dirty="0" err="1" smtClean="0">
                <a:latin typeface="Times New Roman" pitchFamily="18" charset="0"/>
                <a:cs typeface="Times New Roman" pitchFamily="18" charset="0"/>
                <a:hlinkClick r:id="rId12" tooltip="Visualizza Ente"/>
              </a:rPr>
              <a:t>DI</a:t>
            </a:r>
            <a:r>
              <a:rPr lang="it-IT" sz="1000" u="sng" dirty="0" smtClean="0">
                <a:latin typeface="Times New Roman" pitchFamily="18" charset="0"/>
                <a:cs typeface="Times New Roman" pitchFamily="18" charset="0"/>
                <a:hlinkClick r:id="rId12" tooltip="Visualizza Ente"/>
              </a:rPr>
              <a:t> TORINO</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Enrica PAGELLA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3" tooltip="Visualizza Ente"/>
              </a:rPr>
              <a:t>MUSEO ARCHEOLOGICO NAZIONALE </a:t>
            </a:r>
            <a:r>
              <a:rPr lang="it-IT" sz="1000" u="sng" dirty="0" err="1" smtClean="0">
                <a:latin typeface="Times New Roman" pitchFamily="18" charset="0"/>
                <a:cs typeface="Times New Roman" pitchFamily="18" charset="0"/>
                <a:hlinkClick r:id="rId13" tooltip="Visualizza Ente"/>
              </a:rPr>
              <a:t>DI</a:t>
            </a:r>
            <a:r>
              <a:rPr lang="it-IT" sz="1000" u="sng" dirty="0" smtClean="0">
                <a:latin typeface="Times New Roman" pitchFamily="18" charset="0"/>
                <a:cs typeface="Times New Roman" pitchFamily="18" charset="0"/>
                <a:hlinkClick r:id="rId13" tooltip="Visualizza Ente"/>
              </a:rPr>
              <a:t> NAPOLI</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Paolo GIULIERINI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4" tooltip="Visualizza Ente"/>
              </a:rPr>
              <a:t>MUSEO ARCHEOLOGICO NAZIONALE </a:t>
            </a:r>
            <a:r>
              <a:rPr lang="it-IT" sz="1000" u="sng" dirty="0" err="1" smtClean="0">
                <a:latin typeface="Times New Roman" pitchFamily="18" charset="0"/>
                <a:cs typeface="Times New Roman" pitchFamily="18" charset="0"/>
                <a:hlinkClick r:id="rId14" tooltip="Visualizza Ente"/>
              </a:rPr>
              <a:t>DI</a:t>
            </a:r>
            <a:r>
              <a:rPr lang="it-IT" sz="1000" u="sng" dirty="0" smtClean="0">
                <a:latin typeface="Times New Roman" pitchFamily="18" charset="0"/>
                <a:cs typeface="Times New Roman" pitchFamily="18" charset="0"/>
                <a:hlinkClick r:id="rId14" tooltip="Visualizza Ente"/>
              </a:rPr>
              <a:t> REGGIO CALABRIA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Carmelo MALACRINO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5" tooltip="Visualizza Ente"/>
              </a:rPr>
              <a:t>MUSEO ARCHEOLOGICO NAZIONALE </a:t>
            </a:r>
            <a:r>
              <a:rPr lang="it-IT" sz="1000" u="sng" dirty="0" err="1" smtClean="0">
                <a:latin typeface="Times New Roman" pitchFamily="18" charset="0"/>
                <a:cs typeface="Times New Roman" pitchFamily="18" charset="0"/>
                <a:hlinkClick r:id="rId15" tooltip="Visualizza Ente"/>
              </a:rPr>
              <a:t>DI</a:t>
            </a:r>
            <a:r>
              <a:rPr lang="it-IT" sz="1000" u="sng" dirty="0" smtClean="0">
                <a:latin typeface="Times New Roman" pitchFamily="18" charset="0"/>
                <a:cs typeface="Times New Roman" pitchFamily="18" charset="0"/>
                <a:hlinkClick r:id="rId15" tooltip="Visualizza Ente"/>
              </a:rPr>
              <a:t> TARANTO</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Eva DEGL’INNOCENTI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6" tooltip="Visualizza Ente"/>
              </a:rPr>
              <a:t>MUSEO DELLE CIVILTA'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Filippo Maria GAMBARI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7" tooltip="Visualizza Ente"/>
              </a:rPr>
              <a:t>MUSEO </a:t>
            </a:r>
            <a:r>
              <a:rPr lang="it-IT" sz="1000" u="sng" dirty="0" err="1" smtClean="0">
                <a:latin typeface="Times New Roman" pitchFamily="18" charset="0"/>
                <a:cs typeface="Times New Roman" pitchFamily="18" charset="0"/>
                <a:hlinkClick r:id="rId17" tooltip="Visualizza Ente"/>
              </a:rPr>
              <a:t>DI</a:t>
            </a:r>
            <a:r>
              <a:rPr lang="it-IT" sz="1000" u="sng" dirty="0" smtClean="0">
                <a:latin typeface="Times New Roman" pitchFamily="18" charset="0"/>
                <a:cs typeface="Times New Roman" pitchFamily="18" charset="0"/>
                <a:hlinkClick r:id="rId17" tooltip="Visualizza Ente"/>
              </a:rPr>
              <a:t> CAPODIMONTE</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a:t>
            </a:r>
            <a:r>
              <a:rPr lang="it-IT" sz="1000" b="1" dirty="0" err="1" smtClean="0">
                <a:latin typeface="Times New Roman" pitchFamily="18" charset="0"/>
                <a:cs typeface="Times New Roman" pitchFamily="18" charset="0"/>
              </a:rPr>
              <a:t>Sylvain</a:t>
            </a:r>
            <a:r>
              <a:rPr lang="it-IT" sz="1000" b="1" dirty="0" smtClean="0">
                <a:latin typeface="Times New Roman" pitchFamily="18" charset="0"/>
                <a:cs typeface="Times New Roman" pitchFamily="18" charset="0"/>
              </a:rPr>
              <a:t> BELLENGER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8" tooltip="Visualizza Ente"/>
              </a:rPr>
              <a:t>MUSEO NAZIONALE DEL BARGELLO</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Paola </a:t>
            </a:r>
            <a:r>
              <a:rPr lang="it-IT" sz="1000" b="1" dirty="0" err="1" smtClean="0">
                <a:latin typeface="Times New Roman" pitchFamily="18" charset="0"/>
                <a:cs typeface="Times New Roman" pitchFamily="18" charset="0"/>
              </a:rPr>
              <a:t>D'AGOSTINO</a:t>
            </a:r>
            <a:r>
              <a:rPr lang="it-IT" sz="1000" b="1" dirty="0" smtClean="0">
                <a:latin typeface="Times New Roman" pitchFamily="18" charset="0"/>
                <a:cs typeface="Times New Roman" pitchFamily="18" charset="0"/>
              </a:rPr>
              <a:t>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19" tooltip="Visualizza Ente"/>
              </a:rPr>
              <a:t>MUSEO NAZIONALE ETRUSCO </a:t>
            </a:r>
            <a:r>
              <a:rPr lang="it-IT" sz="1000" u="sng" dirty="0" err="1" smtClean="0">
                <a:latin typeface="Times New Roman" pitchFamily="18" charset="0"/>
                <a:cs typeface="Times New Roman" pitchFamily="18" charset="0"/>
                <a:hlinkClick r:id="rId19" tooltip="Visualizza Ente"/>
              </a:rPr>
              <a:t>DI</a:t>
            </a:r>
            <a:r>
              <a:rPr lang="it-IT" sz="1000" u="sng" dirty="0" smtClean="0">
                <a:latin typeface="Times New Roman" pitchFamily="18" charset="0"/>
                <a:cs typeface="Times New Roman" pitchFamily="18" charset="0"/>
                <a:hlinkClick r:id="rId19" tooltip="Visualizza Ente"/>
              </a:rPr>
              <a:t> VILLA GIULIA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Valentino NIZZO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0" tooltip="Visualizza Ente"/>
              </a:rPr>
              <a:t>MUSEO NAZIONALE ROMANO</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Daniela PORRO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1" tooltip="Visualizza Ente"/>
              </a:rPr>
              <a:t>MUSEO STORICO E IL PARCO DEL CASTELLO </a:t>
            </a:r>
            <a:r>
              <a:rPr lang="it-IT" sz="1000" u="sng" dirty="0" err="1" smtClean="0">
                <a:latin typeface="Times New Roman" pitchFamily="18" charset="0"/>
                <a:cs typeface="Times New Roman" pitchFamily="18" charset="0"/>
                <a:hlinkClick r:id="rId21" tooltip="Visualizza Ente"/>
              </a:rPr>
              <a:t>DI</a:t>
            </a:r>
            <a:r>
              <a:rPr lang="it-IT" sz="1000" u="sng" dirty="0" smtClean="0">
                <a:latin typeface="Times New Roman" pitchFamily="18" charset="0"/>
                <a:cs typeface="Times New Roman" pitchFamily="18" charset="0"/>
                <a:hlinkClick r:id="rId21" tooltip="Visualizza Ente"/>
              </a:rPr>
              <a:t> MIRAMARE</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a:t>
            </a:r>
            <a:r>
              <a:rPr lang="it-IT" sz="1000" b="1" dirty="0" err="1" smtClean="0">
                <a:latin typeface="Times New Roman" pitchFamily="18" charset="0"/>
                <a:cs typeface="Times New Roman" pitchFamily="18" charset="0"/>
              </a:rPr>
              <a:t>Andreina</a:t>
            </a:r>
            <a:r>
              <a:rPr lang="it-IT" sz="1000" b="1" dirty="0" smtClean="0">
                <a:latin typeface="Times New Roman" pitchFamily="18" charset="0"/>
                <a:cs typeface="Times New Roman" pitchFamily="18" charset="0"/>
              </a:rPr>
              <a:t> CONTESSA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2" tooltip="Visualizza Ente"/>
              </a:rPr>
              <a:t>PALAZZO DUCALE </a:t>
            </a:r>
            <a:r>
              <a:rPr lang="it-IT" sz="1000" u="sng" dirty="0" err="1" smtClean="0">
                <a:latin typeface="Times New Roman" pitchFamily="18" charset="0"/>
                <a:cs typeface="Times New Roman" pitchFamily="18" charset="0"/>
                <a:hlinkClick r:id="rId22" tooltip="Visualizza Ente"/>
              </a:rPr>
              <a:t>DI</a:t>
            </a:r>
            <a:r>
              <a:rPr lang="it-IT" sz="1000" u="sng" dirty="0" smtClean="0">
                <a:latin typeface="Times New Roman" pitchFamily="18" charset="0"/>
                <a:cs typeface="Times New Roman" pitchFamily="18" charset="0"/>
                <a:hlinkClick r:id="rId22" tooltip="Visualizza Ente"/>
              </a:rPr>
              <a:t> MANTOVA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Peter ASSMANN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3" tooltip="Visualizza Ente"/>
              </a:rPr>
              <a:t>PALAZZO REALE </a:t>
            </a:r>
            <a:r>
              <a:rPr lang="it-IT" sz="1000" u="sng" dirty="0" err="1" smtClean="0">
                <a:latin typeface="Times New Roman" pitchFamily="18" charset="0"/>
                <a:cs typeface="Times New Roman" pitchFamily="18" charset="0"/>
                <a:hlinkClick r:id="rId23" tooltip="Visualizza Ente"/>
              </a:rPr>
              <a:t>DI</a:t>
            </a:r>
            <a:r>
              <a:rPr lang="it-IT" sz="1000" u="sng" dirty="0" smtClean="0">
                <a:latin typeface="Times New Roman" pitchFamily="18" charset="0"/>
                <a:cs typeface="Times New Roman" pitchFamily="18" charset="0"/>
                <a:hlinkClick r:id="rId23" tooltip="Visualizza Ente"/>
              </a:rPr>
              <a:t> GENOVA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Serena BERTOLUCCI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4" tooltip="Visualizza Ente"/>
              </a:rPr>
              <a:t>PARCO ARCHEOLOGICO DEI CAMPI FLEGREI</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Anna IMPONENTE - Interim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5" tooltip="Visualizza Ente"/>
              </a:rPr>
              <a:t>PARCO ARCHEOLOGICO DEL COLOSSEO</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arch. Federica GALLONI, ad interim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6" tooltip="Visualizza Ente"/>
              </a:rPr>
              <a:t>PARCO ARCHEOLOGICO DELL'APPIA ANTICA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Rita PARIS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7" tooltip="Visualizza Ente"/>
              </a:rPr>
              <a:t>PARCO ARCHEOLOGICO </a:t>
            </a:r>
            <a:r>
              <a:rPr lang="it-IT" sz="1000" u="sng" dirty="0" err="1" smtClean="0">
                <a:latin typeface="Times New Roman" pitchFamily="18" charset="0"/>
                <a:cs typeface="Times New Roman" pitchFamily="18" charset="0"/>
                <a:hlinkClick r:id="rId27" tooltip="Visualizza Ente"/>
              </a:rPr>
              <a:t>DI</a:t>
            </a:r>
            <a:r>
              <a:rPr lang="it-IT" sz="1000" u="sng" dirty="0" smtClean="0">
                <a:latin typeface="Times New Roman" pitchFamily="18" charset="0"/>
                <a:cs typeface="Times New Roman" pitchFamily="18" charset="0"/>
                <a:hlinkClick r:id="rId27" tooltip="Visualizza Ente"/>
              </a:rPr>
              <a:t> ERCOLANO</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Francesco SIRANO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8" tooltip="Visualizza Ente"/>
              </a:rPr>
              <a:t>PARCO ARCHEOLOGICO </a:t>
            </a:r>
            <a:r>
              <a:rPr lang="it-IT" sz="1000" u="sng" dirty="0" err="1" smtClean="0">
                <a:latin typeface="Times New Roman" pitchFamily="18" charset="0"/>
                <a:cs typeface="Times New Roman" pitchFamily="18" charset="0"/>
                <a:hlinkClick r:id="rId28" tooltip="Visualizza Ente"/>
              </a:rPr>
              <a:t>DI</a:t>
            </a:r>
            <a:r>
              <a:rPr lang="it-IT" sz="1000" u="sng" dirty="0" smtClean="0">
                <a:latin typeface="Times New Roman" pitchFamily="18" charset="0"/>
                <a:cs typeface="Times New Roman" pitchFamily="18" charset="0"/>
                <a:hlinkClick r:id="rId28" tooltip="Visualizza Ente"/>
              </a:rPr>
              <a:t> OSTIA ANTICA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dott.ssa </a:t>
            </a:r>
            <a:r>
              <a:rPr lang="it-IT" sz="1000" b="1" dirty="0" err="1" smtClean="0">
                <a:latin typeface="Times New Roman" pitchFamily="18" charset="0"/>
                <a:cs typeface="Times New Roman" pitchFamily="18" charset="0"/>
              </a:rPr>
              <a:t>Mariarosaria</a:t>
            </a:r>
            <a:r>
              <a:rPr lang="it-IT" sz="1000" b="1" dirty="0" smtClean="0">
                <a:latin typeface="Times New Roman" pitchFamily="18" charset="0"/>
                <a:cs typeface="Times New Roman" pitchFamily="18" charset="0"/>
              </a:rPr>
              <a:t> BARBERA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29" tooltip="Visualizza Ente"/>
              </a:rPr>
              <a:t>PARCO ARCHEOLOGICO </a:t>
            </a:r>
            <a:r>
              <a:rPr lang="it-IT" sz="1000" u="sng" dirty="0" err="1" smtClean="0">
                <a:latin typeface="Times New Roman" pitchFamily="18" charset="0"/>
                <a:cs typeface="Times New Roman" pitchFamily="18" charset="0"/>
                <a:hlinkClick r:id="rId29" tooltip="Visualizza Ente"/>
              </a:rPr>
              <a:t>DI</a:t>
            </a:r>
            <a:r>
              <a:rPr lang="it-IT" sz="1000" u="sng" dirty="0" smtClean="0">
                <a:latin typeface="Times New Roman" pitchFamily="18" charset="0"/>
                <a:cs typeface="Times New Roman" pitchFamily="18" charset="0"/>
                <a:hlinkClick r:id="rId29" tooltip="Visualizza Ente"/>
              </a:rPr>
              <a:t> PAESTUM</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Gabriel ZUCHTRIEGEL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30" tooltip="Visualizza Ente"/>
              </a:rPr>
              <a:t>PARCO ARCHEOLOGICO </a:t>
            </a:r>
            <a:r>
              <a:rPr lang="it-IT" sz="1000" u="sng" dirty="0" err="1" smtClean="0">
                <a:latin typeface="Times New Roman" pitchFamily="18" charset="0"/>
                <a:cs typeface="Times New Roman" pitchFamily="18" charset="0"/>
                <a:hlinkClick r:id="rId30" tooltip="Visualizza Ente"/>
              </a:rPr>
              <a:t>DI</a:t>
            </a:r>
            <a:r>
              <a:rPr lang="it-IT" sz="1000" u="sng" dirty="0" smtClean="0">
                <a:latin typeface="Times New Roman" pitchFamily="18" charset="0"/>
                <a:cs typeface="Times New Roman" pitchFamily="18" charset="0"/>
                <a:hlinkClick r:id="rId30" tooltip="Visualizza Ente"/>
              </a:rPr>
              <a:t> POMPEI</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prof. Massimo OSANNA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31" tooltip="Visualizza Ente"/>
              </a:rPr>
              <a:t>PINACOTECA </a:t>
            </a:r>
            <a:r>
              <a:rPr lang="it-IT" sz="1000" u="sng" dirty="0" err="1" smtClean="0">
                <a:latin typeface="Times New Roman" pitchFamily="18" charset="0"/>
                <a:cs typeface="Times New Roman" pitchFamily="18" charset="0"/>
                <a:hlinkClick r:id="rId31" tooltip="Visualizza Ente"/>
              </a:rPr>
              <a:t>DI</a:t>
            </a:r>
            <a:r>
              <a:rPr lang="it-IT" sz="1000" u="sng" dirty="0" smtClean="0">
                <a:latin typeface="Times New Roman" pitchFamily="18" charset="0"/>
                <a:cs typeface="Times New Roman" pitchFamily="18" charset="0"/>
                <a:hlinkClick r:id="rId31" tooltip="Visualizza Ente"/>
              </a:rPr>
              <a:t> BRERA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James BRADBURNE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32" tooltip="Visualizza Ente"/>
              </a:rPr>
              <a:t>REGGIA </a:t>
            </a:r>
            <a:r>
              <a:rPr lang="it-IT" sz="1000" u="sng" dirty="0" err="1" smtClean="0">
                <a:latin typeface="Times New Roman" pitchFamily="18" charset="0"/>
                <a:cs typeface="Times New Roman" pitchFamily="18" charset="0"/>
                <a:hlinkClick r:id="rId32" tooltip="Visualizza Ente"/>
              </a:rPr>
              <a:t>DI</a:t>
            </a:r>
            <a:r>
              <a:rPr lang="it-IT" sz="1000" u="sng" dirty="0" smtClean="0">
                <a:latin typeface="Times New Roman" pitchFamily="18" charset="0"/>
                <a:cs typeface="Times New Roman" pitchFamily="18" charset="0"/>
                <a:hlinkClick r:id="rId32" tooltip="Visualizza Ente"/>
              </a:rPr>
              <a:t> CASERTA</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Mauro FELICORI </a:t>
            </a:r>
            <a:r>
              <a:rPr lang="it-IT" sz="1000" dirty="0" smtClean="0">
                <a:latin typeface="Times New Roman" pitchFamily="18" charset="0"/>
                <a:cs typeface="Times New Roman" pitchFamily="18" charset="0"/>
              </a:rPr>
              <a:t>  </a:t>
            </a:r>
          </a:p>
          <a:p>
            <a:r>
              <a:rPr lang="it-IT" sz="1000" u="sng" dirty="0" smtClean="0">
                <a:latin typeface="Times New Roman" pitchFamily="18" charset="0"/>
                <a:cs typeface="Times New Roman" pitchFamily="18" charset="0"/>
                <a:hlinkClick r:id="rId33" tooltip="Visualizza Ente"/>
              </a:rPr>
              <a:t>VILLA ADRIANA E VILLA </a:t>
            </a:r>
            <a:r>
              <a:rPr lang="it-IT" sz="1000" u="sng" dirty="0" err="1" smtClean="0">
                <a:latin typeface="Times New Roman" pitchFamily="18" charset="0"/>
                <a:cs typeface="Times New Roman" pitchFamily="18" charset="0"/>
                <a:hlinkClick r:id="rId33" tooltip="Visualizza Ente"/>
              </a:rPr>
              <a:t>D'ESTE</a:t>
            </a:r>
            <a:r>
              <a:rPr lang="it-IT" sz="1000" dirty="0" smtClean="0">
                <a:latin typeface="Times New Roman" pitchFamily="18" charset="0"/>
                <a:cs typeface="Times New Roman" pitchFamily="18" charset="0"/>
              </a:rPr>
              <a:t>   </a:t>
            </a:r>
            <a:r>
              <a:rPr lang="it-IT" sz="1000" i="1" dirty="0" smtClean="0">
                <a:latin typeface="Times New Roman" pitchFamily="18" charset="0"/>
                <a:cs typeface="Times New Roman" pitchFamily="18" charset="0"/>
              </a:rPr>
              <a:t>Direttore</a:t>
            </a:r>
            <a:r>
              <a:rPr lang="it-IT" sz="1000" dirty="0" smtClean="0">
                <a:latin typeface="Times New Roman" pitchFamily="18" charset="0"/>
                <a:cs typeface="Times New Roman" pitchFamily="18" charset="0"/>
              </a:rPr>
              <a:t>: </a:t>
            </a:r>
            <a:r>
              <a:rPr lang="it-IT" sz="1000" b="1" dirty="0" smtClean="0">
                <a:latin typeface="Times New Roman" pitchFamily="18" charset="0"/>
                <a:cs typeface="Times New Roman" pitchFamily="18" charset="0"/>
              </a:rPr>
              <a:t>dott. Andrea BRUCIATI </a:t>
            </a:r>
            <a:r>
              <a:rPr lang="it-IT" sz="1000" dirty="0" smtClean="0">
                <a:latin typeface="Times New Roman" pitchFamily="18" charset="0"/>
                <a:cs typeface="Times New Roman" pitchFamily="18" charset="0"/>
              </a:rPr>
              <a:t>  </a:t>
            </a:r>
            <a:br>
              <a:rPr lang="it-IT" sz="1000" dirty="0" smtClean="0">
                <a:latin typeface="Times New Roman" pitchFamily="18" charset="0"/>
                <a:cs typeface="Times New Roman" pitchFamily="18" charset="0"/>
              </a:rPr>
            </a:br>
            <a:endParaRPr lang="it-IT" sz="1000" dirty="0" smtClean="0">
              <a:latin typeface="Times New Roman" pitchFamily="18" charset="0"/>
              <a:cs typeface="Times New Roman" pitchFamily="18" charset="0"/>
            </a:endParaRPr>
          </a:p>
          <a:p>
            <a:endParaRPr lang="it-IT" sz="800"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descr="Schermata 2015-10-01 alle 15.37.13.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229290"/>
            <a:ext cx="9144000" cy="4896873"/>
          </a:xfrm>
          <a:prstGeom prst="rect">
            <a:avLst/>
          </a:prstGeom>
        </p:spPr>
      </p:pic>
    </p:spTree>
    <p:extLst>
      <p:ext uri="{BB962C8B-B14F-4D97-AF65-F5344CB8AC3E}">
        <p14:creationId xmlns:p14="http://schemas.microsoft.com/office/powerpoint/2010/main" xmlns="" val="1658960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utela 2015-16\ORGANIGRAMMA-2015.jpg"/>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70141"/>
            <a:ext cx="9144000" cy="52608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32401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Tutela 2015-16\20150918_c5_colosseo.jpg"/>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8753" y="332656"/>
            <a:ext cx="8688390" cy="468052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p:cNvSpPr txBox="1"/>
          <p:nvPr/>
        </p:nvSpPr>
        <p:spPr>
          <a:xfrm>
            <a:off x="251520" y="5301208"/>
            <a:ext cx="2606483" cy="369332"/>
          </a:xfrm>
          <a:prstGeom prst="rect">
            <a:avLst/>
          </a:prstGeom>
          <a:noFill/>
        </p:spPr>
        <p:txBody>
          <a:bodyPr wrap="none" rtlCol="0">
            <a:spAutoFit/>
          </a:bodyPr>
          <a:lstStyle/>
          <a:p>
            <a:r>
              <a:rPr lang="it-IT" dirty="0" smtClean="0">
                <a:latin typeface="Times New Roman" panose="02020603050405020304" pitchFamily="18" charset="0"/>
                <a:cs typeface="Times New Roman" panose="02020603050405020304" pitchFamily="18" charset="0"/>
              </a:rPr>
              <a:t>Roma, 18 settembre 2015</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46268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059" y="332656"/>
            <a:ext cx="9255343" cy="52061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asellaDiTesto 3"/>
          <p:cNvSpPr txBox="1"/>
          <p:nvPr/>
        </p:nvSpPr>
        <p:spPr>
          <a:xfrm>
            <a:off x="107504" y="5589240"/>
            <a:ext cx="9197330" cy="1200329"/>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Un </a:t>
            </a:r>
            <a:r>
              <a:rPr lang="it-IT" dirty="0" smtClean="0">
                <a:latin typeface="Times New Roman" panose="02020603050405020304" pitchFamily="18" charset="0"/>
                <a:cs typeface="Times New Roman" panose="02020603050405020304" pitchFamily="18" charset="0"/>
              </a:rPr>
              <a:t>messaggio  che </a:t>
            </a:r>
            <a:r>
              <a:rPr lang="it-IT" dirty="0">
                <a:latin typeface="Times New Roman" panose="02020603050405020304" pitchFamily="18" charset="0"/>
                <a:cs typeface="Times New Roman" panose="02020603050405020304" pitchFamily="18" charset="0"/>
              </a:rPr>
              <a:t>simboleggia il profondo attaccamento dell’Afghanistan alla sua memoria e al </a:t>
            </a:r>
            <a:r>
              <a:rPr lang="it-IT" dirty="0" smtClean="0">
                <a:latin typeface="Times New Roman" panose="02020603050405020304" pitchFamily="18" charset="0"/>
                <a:cs typeface="Times New Roman" panose="02020603050405020304" pitchFamily="18" charset="0"/>
              </a:rPr>
              <a:t>suo patrimonio </a:t>
            </a:r>
            <a:r>
              <a:rPr lang="it-IT" dirty="0">
                <a:latin typeface="Times New Roman" panose="02020603050405020304" pitchFamily="18" charset="0"/>
                <a:cs typeface="Times New Roman" panose="02020603050405020304" pitchFamily="18" charset="0"/>
              </a:rPr>
              <a:t>culturale, e dovrebbe essere una fonte di ispirazione per tutti noi. Dimostra che il</a:t>
            </a:r>
          </a:p>
          <a:p>
            <a:r>
              <a:rPr lang="it-IT" dirty="0">
                <a:latin typeface="Times New Roman" panose="02020603050405020304" pitchFamily="18" charset="0"/>
                <a:cs typeface="Times New Roman" panose="02020603050405020304" pitchFamily="18" charset="0"/>
              </a:rPr>
              <a:t>patrimonio culturale non è solo un inestimabile valore di per sé, ma anche un fattore cruciale</a:t>
            </a:r>
          </a:p>
          <a:p>
            <a:r>
              <a:rPr lang="it-IT" dirty="0">
                <a:latin typeface="Times New Roman" panose="02020603050405020304" pitchFamily="18" charset="0"/>
                <a:cs typeface="Times New Roman" panose="02020603050405020304" pitchFamily="18" charset="0"/>
              </a:rPr>
              <a:t>di sviluppo e riconciliazione</a:t>
            </a:r>
            <a:r>
              <a:rPr lang="it-IT" dirty="0" smtClean="0">
                <a:latin typeface="Times New Roman" panose="02020603050405020304" pitchFamily="18" charset="0"/>
                <a:cs typeface="Times New Roman" panose="02020603050405020304" pitchFamily="18" charset="0"/>
              </a:rPr>
              <a:t>”.            </a:t>
            </a:r>
            <a:r>
              <a:rPr lang="it-IT" dirty="0" err="1" smtClean="0">
                <a:latin typeface="Times New Roman" panose="02020603050405020304" pitchFamily="18" charset="0"/>
                <a:cs typeface="Times New Roman" panose="02020603050405020304" pitchFamily="18" charset="0"/>
              </a:rPr>
              <a:t>Koichiro</a:t>
            </a:r>
            <a:r>
              <a:rPr lang="it-IT" dirty="0" smtClean="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Matsuura</a:t>
            </a:r>
            <a:r>
              <a:rPr lang="it-IT" dirty="0">
                <a:latin typeface="Times New Roman" panose="02020603050405020304" pitchFamily="18" charset="0"/>
                <a:cs typeface="Times New Roman" panose="02020603050405020304" pitchFamily="18" charset="0"/>
              </a:rPr>
              <a:t>, Direttore Generale dell’Unesco, 2003</a:t>
            </a:r>
          </a:p>
        </p:txBody>
      </p:sp>
    </p:spTree>
    <p:extLst>
      <p:ext uri="{BB962C8B-B14F-4D97-AF65-F5344CB8AC3E}">
        <p14:creationId xmlns:p14="http://schemas.microsoft.com/office/powerpoint/2010/main" xmlns="" val="2581308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Tutela 2015-16\franceschini-tweet-colosseo-710980_tn.png"/>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6013" y="908720"/>
            <a:ext cx="5252091" cy="2185547"/>
          </a:xfrm>
          <a:prstGeom prst="rect">
            <a:avLst/>
          </a:prstGeom>
          <a:noFill/>
          <a:extLst>
            <a:ext uri="{909E8E84-426E-40DD-AFC4-6F175D3DCCD1}">
              <a14:hiddenFill xmlns="" xmlns:a14="http://schemas.microsoft.com/office/drawing/2010/main">
                <a:solidFill>
                  <a:srgbClr val="FFFFFF"/>
                </a:solidFill>
              </a14:hiddenFill>
            </a:ext>
          </a:extLst>
        </p:spPr>
      </p:pic>
      <p:pic>
        <p:nvPicPr>
          <p:cNvPr id="9219" name="Picture 3" descr="F:\Tutela 2015-16\Immagine177.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67675" y="3131966"/>
            <a:ext cx="7128793" cy="26732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80374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Tutela 2015-16\Immagine-Copia-e1442667407378.png"/>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8857" y="548680"/>
            <a:ext cx="8580194" cy="42042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97275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Tutela 2015-16\IMG20150922161616297_900_700.jpeg"/>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4822" y="620688"/>
            <a:ext cx="8745688" cy="491702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p:cNvSpPr txBox="1"/>
          <p:nvPr/>
        </p:nvSpPr>
        <p:spPr>
          <a:xfrm>
            <a:off x="395536" y="5877272"/>
            <a:ext cx="3773212" cy="369332"/>
          </a:xfrm>
          <a:prstGeom prst="rect">
            <a:avLst/>
          </a:prstGeom>
          <a:noFill/>
        </p:spPr>
        <p:txBody>
          <a:bodyPr wrap="none" rtlCol="0">
            <a:spAutoFit/>
          </a:bodyPr>
          <a:lstStyle/>
          <a:p>
            <a:r>
              <a:rPr lang="it-IT" dirty="0" smtClean="0">
                <a:latin typeface="Times New Roman" panose="02020603050405020304" pitchFamily="18" charset="0"/>
                <a:cs typeface="Times New Roman" panose="02020603050405020304" pitchFamily="18" charset="0"/>
              </a:rPr>
              <a:t>Parigi, </a:t>
            </a:r>
            <a:r>
              <a:rPr lang="it-IT" dirty="0" err="1" smtClean="0">
                <a:latin typeface="Times New Roman" panose="02020603050405020304" pitchFamily="18" charset="0"/>
                <a:cs typeface="Times New Roman" panose="02020603050405020304" pitchFamily="18" charset="0"/>
              </a:rPr>
              <a:t>Musée</a:t>
            </a:r>
            <a:r>
              <a:rPr lang="it-IT" dirty="0" smtClean="0">
                <a:latin typeface="Times New Roman" panose="02020603050405020304" pitchFamily="18" charset="0"/>
                <a:cs typeface="Times New Roman" panose="02020603050405020304" pitchFamily="18" charset="0"/>
              </a:rPr>
              <a:t> d’</a:t>
            </a:r>
            <a:r>
              <a:rPr lang="it-IT" dirty="0" err="1" smtClean="0">
                <a:latin typeface="Times New Roman" panose="02020603050405020304" pitchFamily="18" charset="0"/>
                <a:cs typeface="Times New Roman" panose="02020603050405020304" pitchFamily="18" charset="0"/>
              </a:rPr>
              <a:t>Orsay</a:t>
            </a:r>
            <a:r>
              <a:rPr lang="it-IT" dirty="0" smtClean="0">
                <a:latin typeface="Times New Roman" panose="02020603050405020304" pitchFamily="18" charset="0"/>
                <a:cs typeface="Times New Roman" panose="02020603050405020304" pitchFamily="18" charset="0"/>
              </a:rPr>
              <a:t>, settembre </a:t>
            </a:r>
            <a:r>
              <a:rPr lang="it-IT" dirty="0" smtClean="0">
                <a:latin typeface="Times New Roman" panose="02020603050405020304" pitchFamily="18" charset="0"/>
                <a:cs typeface="Times New Roman" panose="02020603050405020304" pitchFamily="18" charset="0"/>
              </a:rPr>
              <a:t>2015</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128022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smtClean="0">
                <a:latin typeface="Times New Roman" pitchFamily="18" charset="0"/>
                <a:cs typeface="Times New Roman" pitchFamily="18" charset="0"/>
              </a:rPr>
              <a:t>18,5 milioni di euro per ricreare l’arena gladiatoria del Colosseo</a:t>
            </a:r>
            <a:endParaRPr lang="it-IT" sz="2000" dirty="0">
              <a:latin typeface="Times New Roman" pitchFamily="18" charset="0"/>
              <a:cs typeface="Times New Roman" pitchFamily="18" charset="0"/>
            </a:endParaRPr>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cstate="print"/>
          <a:stretch>
            <a:fillRect/>
          </a:stretch>
        </p:blipFill>
        <p:spPr>
          <a:xfrm>
            <a:off x="139700" y="1600200"/>
            <a:ext cx="8864600" cy="5003800"/>
          </a:xfrm>
          <a:prstGeom prst="rect">
            <a:avLst/>
          </a:prstGeom>
        </p:spPr>
      </p:pic>
    </p:spTree>
    <p:extLst>
      <p:ext uri="{BB962C8B-B14F-4D97-AF65-F5344CB8AC3E}">
        <p14:creationId xmlns:p14="http://schemas.microsoft.com/office/powerpoint/2010/main" xmlns="" val="1456671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764704"/>
            <a:ext cx="8229600" cy="5361459"/>
          </a:xfrm>
        </p:spPr>
        <p:txBody>
          <a:bodyPr>
            <a:normAutofit fontScale="55000" lnSpcReduction="20000"/>
          </a:bodyPr>
          <a:lstStyle/>
          <a:p>
            <a:pPr>
              <a:buNone/>
            </a:pPr>
            <a:r>
              <a:rPr lang="it-IT" dirty="0" smtClean="0"/>
              <a:t>        </a:t>
            </a:r>
            <a:r>
              <a:rPr lang="it-IT" dirty="0" smtClean="0">
                <a:latin typeface="Times New Roman" pitchFamily="18" charset="0"/>
                <a:cs typeface="Times New Roman" pitchFamily="18" charset="0"/>
              </a:rPr>
              <a:t>Vorrei </a:t>
            </a:r>
            <a:r>
              <a:rPr lang="it-IT" dirty="0" smtClean="0">
                <a:latin typeface="Times New Roman" pitchFamily="18" charset="0"/>
                <a:cs typeface="Times New Roman" pitchFamily="18" charset="0"/>
              </a:rPr>
              <a:t>che il Colosseo tornasse alla sua funzione originaria, un luogo frequentato dalla gente, dai romani per vedere spettacoli, per divagarsi così come accadeva all’epoca dei Flavi. Vorrei che ritornasse un luogo familiare, non un posto dove tenersi lontani spaventati dalle file enormi di turisti». E chi le piacerebbe portare al Colosseo? «Sarebbe bellissimo che potessero suonare prima o poi Sting o Bono Vox anche per il loro impegno umanitario e sociale. Vorrei un luogo vivo, vitale, non solo un museo da vedere una volta nella vita</a:t>
            </a:r>
            <a:r>
              <a:rPr lang="it-IT" dirty="0" smtClean="0">
                <a:latin typeface="Times New Roman" pitchFamily="18" charset="0"/>
                <a:cs typeface="Times New Roman" pitchFamily="18" charset="0"/>
              </a:rPr>
              <a:t>.».  (…) </a:t>
            </a:r>
          </a:p>
          <a:p>
            <a:pPr>
              <a:buNone/>
            </a:pPr>
            <a:endParaRPr lang="it-IT" dirty="0" smtClean="0">
              <a:latin typeface="Times New Roman" pitchFamily="18" charset="0"/>
              <a:cs typeface="Times New Roman" pitchFamily="18" charset="0"/>
            </a:endParaRPr>
          </a:p>
          <a:p>
            <a:pPr>
              <a:buNone/>
            </a:pPr>
            <a:r>
              <a:rPr lang="it-IT" b="1"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         </a:t>
            </a:r>
            <a:r>
              <a:rPr lang="it-IT" dirty="0" smtClean="0">
                <a:latin typeface="Times New Roman" pitchFamily="18" charset="0"/>
                <a:cs typeface="Times New Roman" pitchFamily="18" charset="0"/>
              </a:rPr>
              <a:t>Russo </a:t>
            </a:r>
            <a:r>
              <a:rPr lang="it-IT" dirty="0" smtClean="0">
                <a:latin typeface="Times New Roman" pitchFamily="18" charset="0"/>
                <a:cs typeface="Times New Roman" pitchFamily="18" charset="0"/>
              </a:rPr>
              <a:t>con l’onore di guidare il parco </a:t>
            </a:r>
            <a:r>
              <a:rPr lang="it-IT" dirty="0" smtClean="0">
                <a:latin typeface="Times New Roman" pitchFamily="18" charset="0"/>
                <a:cs typeface="Times New Roman" pitchFamily="18" charset="0"/>
              </a:rPr>
              <a:t>eredita </a:t>
            </a:r>
            <a:r>
              <a:rPr lang="it-IT" dirty="0" smtClean="0">
                <a:latin typeface="Times New Roman" pitchFamily="18" charset="0"/>
                <a:cs typeface="Times New Roman" pitchFamily="18" charset="0"/>
              </a:rPr>
              <a:t>anche gli oneri</a:t>
            </a:r>
            <a:r>
              <a:rPr lang="it-IT" b="1" dirty="0" smtClean="0">
                <a:latin typeface="Times New Roman" pitchFamily="18" charset="0"/>
                <a:cs typeface="Times New Roman" pitchFamily="18" charset="0"/>
              </a:rPr>
              <a:t>,</a:t>
            </a:r>
            <a:r>
              <a:rPr lang="it-IT" dirty="0" smtClean="0">
                <a:latin typeface="Times New Roman" pitchFamily="18" charset="0"/>
                <a:cs typeface="Times New Roman" pitchFamily="18" charset="0"/>
              </a:rPr>
              <a:t> come quello che resta del palco del «Divo </a:t>
            </a:r>
            <a:r>
              <a:rPr lang="it-IT" dirty="0" err="1" smtClean="0">
                <a:latin typeface="Times New Roman" pitchFamily="18" charset="0"/>
                <a:cs typeface="Times New Roman" pitchFamily="18" charset="0"/>
              </a:rPr>
              <a:t>Nerone-Opera</a:t>
            </a:r>
            <a:r>
              <a:rPr lang="it-IT" dirty="0" smtClean="0">
                <a:latin typeface="Times New Roman" pitchFamily="18" charset="0"/>
                <a:cs typeface="Times New Roman" pitchFamily="18" charset="0"/>
              </a:rPr>
              <a:t> Rock», costruito sul tempio di </a:t>
            </a:r>
            <a:r>
              <a:rPr lang="it-IT" dirty="0" err="1" smtClean="0">
                <a:latin typeface="Times New Roman" pitchFamily="18" charset="0"/>
                <a:cs typeface="Times New Roman" pitchFamily="18" charset="0"/>
              </a:rPr>
              <a:t>Eliogabalo</a:t>
            </a:r>
            <a:r>
              <a:rPr lang="it-IT" dirty="0" smtClean="0">
                <a:latin typeface="Times New Roman" pitchFamily="18" charset="0"/>
                <a:cs typeface="Times New Roman" pitchFamily="18" charset="0"/>
              </a:rPr>
              <a:t> al Palatino, travolto dalle polemiche e dall’insuccesso della scorsa estate. «Il palco lo stanno smontando e dovrà scomparire al più presto - precisa -, questo è certo. Al riguardo non intendo fare alcun commento, ma piuttosto una considerazione: se ci fosse stata l’arena coperta nel Colosseo lo spettacolo si poteva fare lì e magari anche gli artisti avrebbero potuto lavorare meglio. Si poteva giudicarli sul loro lavoro, che invece è stato travolto dalle polemiche</a:t>
            </a:r>
            <a:r>
              <a:rPr lang="it-IT" dirty="0" smtClean="0">
                <a:latin typeface="Times New Roman" pitchFamily="18" charset="0"/>
                <a:cs typeface="Times New Roman" pitchFamily="18" charset="0"/>
              </a:rPr>
              <a:t>».</a:t>
            </a:r>
          </a:p>
          <a:p>
            <a:endParaRPr lang="it-IT" dirty="0" smtClean="0">
              <a:latin typeface="Times New Roman" pitchFamily="18" charset="0"/>
              <a:cs typeface="Times New Roman" pitchFamily="18" charset="0"/>
            </a:endParaRPr>
          </a:p>
          <a:p>
            <a:pPr>
              <a:buNone/>
            </a:pPr>
            <a:endParaRPr lang="it-IT" dirty="0" smtClean="0">
              <a:latin typeface="Times New Roman" pitchFamily="18" charset="0"/>
              <a:cs typeface="Times New Roman" pitchFamily="18" charset="0"/>
            </a:endParaRPr>
          </a:p>
          <a:p>
            <a:pPr>
              <a:buNone/>
            </a:pPr>
            <a:r>
              <a:rPr lang="it-IT" dirty="0" smtClean="0">
                <a:latin typeface="Times New Roman" pitchFamily="18" charset="0"/>
                <a:cs typeface="Times New Roman" pitchFamily="18" charset="0"/>
              </a:rPr>
              <a:t> </a:t>
            </a:r>
            <a:r>
              <a:rPr lang="it-IT" dirty="0" smtClean="0">
                <a:latin typeface="Times New Roman" pitchFamily="18" charset="0"/>
                <a:cs typeface="Times New Roman" pitchFamily="18" charset="0"/>
              </a:rPr>
              <a:t>     </a:t>
            </a:r>
            <a:r>
              <a:rPr lang="it-IT" sz="2500" dirty="0" err="1" smtClean="0">
                <a:latin typeface="Times New Roman" pitchFamily="18" charset="0"/>
                <a:cs typeface="Times New Roman" pitchFamily="18" charset="0"/>
              </a:rPr>
              <a:t>Alfonsina</a:t>
            </a:r>
            <a:r>
              <a:rPr lang="it-IT" sz="2500" dirty="0" smtClean="0">
                <a:latin typeface="Times New Roman" pitchFamily="18" charset="0"/>
                <a:cs typeface="Times New Roman" pitchFamily="18" charset="0"/>
              </a:rPr>
              <a:t> Russo intervistata da Maria Rosaria Spadaccino, </a:t>
            </a:r>
          </a:p>
          <a:p>
            <a:pPr>
              <a:buNone/>
            </a:pPr>
            <a:r>
              <a:rPr lang="it-IT" sz="2500" i="1" dirty="0" smtClean="0">
                <a:latin typeface="Times New Roman" pitchFamily="18" charset="0"/>
                <a:cs typeface="Times New Roman" pitchFamily="18" charset="0"/>
              </a:rPr>
              <a:t> </a:t>
            </a:r>
            <a:r>
              <a:rPr lang="it-IT" sz="2500" i="1" dirty="0" smtClean="0">
                <a:latin typeface="Times New Roman" pitchFamily="18" charset="0"/>
                <a:cs typeface="Times New Roman" pitchFamily="18" charset="0"/>
              </a:rPr>
              <a:t>      Il Corriere della Sera</a:t>
            </a:r>
            <a:r>
              <a:rPr lang="it-IT" sz="2500" dirty="0" smtClean="0">
                <a:latin typeface="Times New Roman" pitchFamily="18" charset="0"/>
                <a:cs typeface="Times New Roman" pitchFamily="18" charset="0"/>
              </a:rPr>
              <a:t>, 4 dicembre 2017</a:t>
            </a:r>
            <a:endParaRPr lang="it-IT" sz="2500"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descr="E:\HP Portable Drive\Tutela 2017-18\Caserta 10 dicembre.png"/>
          <p:cNvPicPr>
            <a:picLocks noGrp="1" noChangeAspect="1" noChangeArrowheads="1"/>
          </p:cNvPicPr>
          <p:nvPr>
            <p:ph idx="1"/>
          </p:nvPr>
        </p:nvPicPr>
        <p:blipFill>
          <a:blip r:embed="rId2" cstate="print"/>
          <a:srcRect/>
          <a:stretch>
            <a:fillRect/>
          </a:stretch>
        </p:blipFill>
        <p:spPr bwMode="auto">
          <a:xfrm>
            <a:off x="1149625" y="0"/>
            <a:ext cx="5107848" cy="6858000"/>
          </a:xfrm>
          <a:prstGeom prst="rect">
            <a:avLst/>
          </a:prstGeom>
          <a:noFill/>
        </p:spPr>
      </p:pic>
      <p:sp>
        <p:nvSpPr>
          <p:cNvPr id="5" name="CasellaDiTesto 4"/>
          <p:cNvSpPr txBox="1"/>
          <p:nvPr/>
        </p:nvSpPr>
        <p:spPr>
          <a:xfrm>
            <a:off x="6444208" y="5373216"/>
            <a:ext cx="1879232" cy="646331"/>
          </a:xfrm>
          <a:prstGeom prst="rect">
            <a:avLst/>
          </a:prstGeom>
          <a:noFill/>
        </p:spPr>
        <p:txBody>
          <a:bodyPr wrap="none" rtlCol="0">
            <a:spAutoFit/>
          </a:bodyPr>
          <a:lstStyle/>
          <a:p>
            <a:r>
              <a:rPr lang="it-IT" dirty="0" smtClean="0">
                <a:latin typeface="Times New Roman" pitchFamily="18" charset="0"/>
                <a:cs typeface="Times New Roman" pitchFamily="18" charset="0"/>
              </a:rPr>
              <a:t>Caserta, Reggia, </a:t>
            </a:r>
          </a:p>
          <a:p>
            <a:r>
              <a:rPr lang="it-IT" dirty="0" smtClean="0">
                <a:latin typeface="Times New Roman" pitchFamily="18" charset="0"/>
                <a:cs typeface="Times New Roman" pitchFamily="18" charset="0"/>
              </a:rPr>
              <a:t>10 dicembre 2017</a:t>
            </a:r>
            <a:endParaRPr lang="it-IT"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descr="E:\HP Portable Drive\Tutela 2017-18\felicori-11x15-mauo-direttore-reggia-pasta-ce-14.jpg"/>
          <p:cNvPicPr>
            <a:picLocks noGrp="1" noChangeAspect="1" noChangeArrowheads="1"/>
          </p:cNvPicPr>
          <p:nvPr>
            <p:ph idx="1"/>
          </p:nvPr>
        </p:nvPicPr>
        <p:blipFill>
          <a:blip r:embed="rId2" cstate="print"/>
          <a:srcRect/>
          <a:stretch>
            <a:fillRect/>
          </a:stretch>
        </p:blipFill>
        <p:spPr bwMode="auto">
          <a:xfrm>
            <a:off x="1521726" y="0"/>
            <a:ext cx="4873083" cy="6858000"/>
          </a:xfrm>
          <a:prstGeom prst="rect">
            <a:avLst/>
          </a:prstGeom>
          <a:noFill/>
        </p:spPr>
      </p:pic>
      <p:sp>
        <p:nvSpPr>
          <p:cNvPr id="5" name="CasellaDiTesto 4"/>
          <p:cNvSpPr txBox="1"/>
          <p:nvPr/>
        </p:nvSpPr>
        <p:spPr>
          <a:xfrm>
            <a:off x="6660232" y="5445224"/>
            <a:ext cx="1576072" cy="369332"/>
          </a:xfrm>
          <a:prstGeom prst="rect">
            <a:avLst/>
          </a:prstGeom>
          <a:noFill/>
        </p:spPr>
        <p:txBody>
          <a:bodyPr wrap="none" rtlCol="0">
            <a:spAutoFit/>
          </a:bodyPr>
          <a:lstStyle/>
          <a:p>
            <a:r>
              <a:rPr lang="it-IT" dirty="0" smtClean="0">
                <a:latin typeface="Times New Roman" pitchFamily="18" charset="0"/>
                <a:cs typeface="Times New Roman" pitchFamily="18" charset="0"/>
              </a:rPr>
              <a:t>Mauro </a:t>
            </a:r>
            <a:r>
              <a:rPr lang="it-IT" dirty="0" err="1" smtClean="0">
                <a:latin typeface="Times New Roman" pitchFamily="18" charset="0"/>
                <a:cs typeface="Times New Roman" pitchFamily="18" charset="0"/>
              </a:rPr>
              <a:t>Felicori</a:t>
            </a:r>
            <a:endParaRPr lang="it-IT"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descr="E:\HP Portable Drive\Tutela 2017-18\felicoric.jpg"/>
          <p:cNvPicPr>
            <a:picLocks noGrp="1" noChangeAspect="1" noChangeArrowheads="1"/>
          </p:cNvPicPr>
          <p:nvPr>
            <p:ph idx="1"/>
          </p:nvPr>
        </p:nvPicPr>
        <p:blipFill>
          <a:blip r:embed="rId2" cstate="print"/>
          <a:srcRect/>
          <a:stretch>
            <a:fillRect/>
          </a:stretch>
        </p:blipFill>
        <p:spPr bwMode="auto">
          <a:xfrm>
            <a:off x="0" y="-42491"/>
            <a:ext cx="9200654" cy="6900491"/>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332656"/>
            <a:ext cx="8229600" cy="5793507"/>
          </a:xfrm>
        </p:spPr>
        <p:txBody>
          <a:bodyPr>
            <a:normAutofit fontScale="92500" lnSpcReduction="10000"/>
          </a:bodyPr>
          <a:lstStyle/>
          <a:p>
            <a:pPr>
              <a:buNone/>
            </a:pPr>
            <a:r>
              <a:rPr lang="it-IT" sz="2000" dirty="0" smtClean="0">
                <a:latin typeface="Times New Roman" pitchFamily="18" charset="0"/>
                <a:cs typeface="Times New Roman" pitchFamily="18" charset="0"/>
              </a:rPr>
              <a:t>         Una </a:t>
            </a:r>
            <a:r>
              <a:rPr lang="it-IT" sz="2000" dirty="0" smtClean="0">
                <a:latin typeface="Times New Roman" pitchFamily="18" charset="0"/>
                <a:cs typeface="Times New Roman" pitchFamily="18" charset="0"/>
              </a:rPr>
              <a:t>numero 10 speciale. Firmata </a:t>
            </a:r>
            <a:r>
              <a:rPr lang="it-IT" sz="2000" dirty="0" err="1" smtClean="0">
                <a:latin typeface="Times New Roman" pitchFamily="18" charset="0"/>
                <a:cs typeface="Times New Roman" pitchFamily="18" charset="0"/>
              </a:rPr>
              <a:t>Felicori</a:t>
            </a:r>
            <a:r>
              <a:rPr lang="it-IT" sz="2000" dirty="0" smtClean="0">
                <a:latin typeface="Times New Roman" pitchFamily="18" charset="0"/>
                <a:cs typeface="Times New Roman" pitchFamily="18" charset="0"/>
              </a:rPr>
              <a:t>. Sinonimo di estro, fantasia e tenacia. La Casertana ha voluto così omaggiare il direttore della Reggia di Caserta. Nel pomeriggio il presidente Giuseppe </a:t>
            </a:r>
            <a:r>
              <a:rPr lang="it-IT" sz="2000" dirty="0" err="1" smtClean="0">
                <a:latin typeface="Times New Roman" pitchFamily="18" charset="0"/>
                <a:cs typeface="Times New Roman" pitchFamily="18" charset="0"/>
              </a:rPr>
              <a:t>D’Agostino</a:t>
            </a:r>
            <a:r>
              <a:rPr lang="it-IT" sz="2000" dirty="0" smtClean="0">
                <a:latin typeface="Times New Roman" pitchFamily="18" charset="0"/>
                <a:cs typeface="Times New Roman" pitchFamily="18" charset="0"/>
              </a:rPr>
              <a:t> è stato ricevuto nel complesso </a:t>
            </a:r>
            <a:r>
              <a:rPr lang="it-IT" sz="2000" dirty="0" err="1" smtClean="0">
                <a:latin typeface="Times New Roman" pitchFamily="18" charset="0"/>
                <a:cs typeface="Times New Roman" pitchFamily="18" charset="0"/>
              </a:rPr>
              <a:t>vanvitelliano</a:t>
            </a:r>
            <a:r>
              <a:rPr lang="it-IT" sz="2000" dirty="0" smtClean="0">
                <a:latin typeface="Times New Roman" pitchFamily="18" charset="0"/>
                <a:cs typeface="Times New Roman" pitchFamily="18" charset="0"/>
              </a:rPr>
              <a:t> ed ha provveduto di persona alla consegna della preziosa maglia rossoblu. Un gesto che arriva ad un mese dalle foto ufficiali della Casertana 2016-17 realizzate proprio all’interno del Parco Reale e sul maestoso Scalone. Un modo per dire grazie per la sensibilità mostrata e per riconoscere il grande lavoro che il dott. Mauro </a:t>
            </a:r>
            <a:r>
              <a:rPr lang="it-IT" sz="2000" dirty="0" err="1" smtClean="0">
                <a:latin typeface="Times New Roman" pitchFamily="18" charset="0"/>
                <a:cs typeface="Times New Roman" pitchFamily="18" charset="0"/>
              </a:rPr>
              <a:t>Felicori</a:t>
            </a:r>
            <a:r>
              <a:rPr lang="it-IT" sz="2000" dirty="0" smtClean="0">
                <a:latin typeface="Times New Roman" pitchFamily="18" charset="0"/>
                <a:cs typeface="Times New Roman" pitchFamily="18" charset="0"/>
              </a:rPr>
              <a:t> sta portando avanti per il rilancio della Reggia e, di conseguenza, dell’immagine dell’intera città. La Casertana, dal canto suo, sta rafforzando sempre più la sua politica mirata a riportare i colori rossoblu al centro delle dinamiche cittadine, consapevole di esserne a pieno titolo patrimonio e veicolo di valori strettamente legati alla </a:t>
            </a:r>
            <a:r>
              <a:rPr lang="it-IT" sz="2000" dirty="0" err="1" smtClean="0">
                <a:latin typeface="Times New Roman" pitchFamily="18" charset="0"/>
                <a:cs typeface="Times New Roman" pitchFamily="18" charset="0"/>
              </a:rPr>
              <a:t>Casertanità</a:t>
            </a:r>
            <a:r>
              <a:rPr lang="it-IT" sz="2000" dirty="0" smtClean="0">
                <a:latin typeface="Times New Roman" pitchFamily="18" charset="0"/>
                <a:cs typeface="Times New Roman" pitchFamily="18" charset="0"/>
              </a:rPr>
              <a:t>. Al termine del piacevole incontro, la promessa di ricambiare prossimamente la visita. Il direttore </a:t>
            </a:r>
            <a:r>
              <a:rPr lang="it-IT" sz="2000" dirty="0" err="1" smtClean="0">
                <a:latin typeface="Times New Roman" pitchFamily="18" charset="0"/>
                <a:cs typeface="Times New Roman" pitchFamily="18" charset="0"/>
              </a:rPr>
              <a:t>Felicori</a:t>
            </a:r>
            <a:r>
              <a:rPr lang="it-IT" sz="2000" dirty="0" smtClean="0">
                <a:latin typeface="Times New Roman" pitchFamily="18" charset="0"/>
                <a:cs typeface="Times New Roman" pitchFamily="18" charset="0"/>
              </a:rPr>
              <a:t>, infatti, presto sarà ospite del presidente </a:t>
            </a:r>
            <a:r>
              <a:rPr lang="it-IT" sz="2000" dirty="0" err="1" smtClean="0">
                <a:latin typeface="Times New Roman" pitchFamily="18" charset="0"/>
                <a:cs typeface="Times New Roman" pitchFamily="18" charset="0"/>
              </a:rPr>
              <a:t>D’Agostino</a:t>
            </a:r>
            <a:r>
              <a:rPr lang="it-IT" sz="2000" dirty="0" smtClean="0">
                <a:latin typeface="Times New Roman" pitchFamily="18" charset="0"/>
                <a:cs typeface="Times New Roman" pitchFamily="18" charset="0"/>
              </a:rPr>
              <a:t> presso il caseificio ‘La </a:t>
            </a:r>
            <a:r>
              <a:rPr lang="it-IT" sz="2000" dirty="0" err="1" smtClean="0">
                <a:latin typeface="Times New Roman" pitchFamily="18" charset="0"/>
                <a:cs typeface="Times New Roman" pitchFamily="18" charset="0"/>
              </a:rPr>
              <a:t>Pagliara</a:t>
            </a:r>
            <a:r>
              <a:rPr lang="it-IT" sz="2000" dirty="0" smtClean="0">
                <a:latin typeface="Times New Roman" pitchFamily="18" charset="0"/>
                <a:cs typeface="Times New Roman" pitchFamily="18" charset="0"/>
              </a:rPr>
              <a:t>’ di </a:t>
            </a:r>
            <a:r>
              <a:rPr lang="it-IT" sz="2000" dirty="0" err="1" smtClean="0">
                <a:latin typeface="Times New Roman" pitchFamily="18" charset="0"/>
                <a:cs typeface="Times New Roman" pitchFamily="18" charset="0"/>
              </a:rPr>
              <a:t>Caianello</a:t>
            </a:r>
            <a:r>
              <a:rPr lang="it-IT" sz="2000" dirty="0" smtClean="0">
                <a:latin typeface="Times New Roman" pitchFamily="18" charset="0"/>
                <a:cs typeface="Times New Roman" pitchFamily="18" charset="0"/>
              </a:rPr>
              <a:t> (CE). Alla Reggia e la Casertana, in quell’occasione, si unirà un’altra delle eccellenze del territorio: la mozzarella e tutti gli altri prodotti che hanno fatto della famiglia </a:t>
            </a:r>
            <a:r>
              <a:rPr lang="it-IT" sz="2000" dirty="0" err="1" smtClean="0">
                <a:latin typeface="Times New Roman" pitchFamily="18" charset="0"/>
                <a:cs typeface="Times New Roman" pitchFamily="18" charset="0"/>
              </a:rPr>
              <a:t>D’Agostino</a:t>
            </a:r>
            <a:r>
              <a:rPr lang="it-IT" sz="2000" dirty="0" smtClean="0">
                <a:latin typeface="Times New Roman" pitchFamily="18" charset="0"/>
                <a:cs typeface="Times New Roman" pitchFamily="18" charset="0"/>
              </a:rPr>
              <a:t> realtà leader del </a:t>
            </a:r>
            <a:r>
              <a:rPr lang="it-IT" sz="2000" dirty="0" smtClean="0">
                <a:latin typeface="Times New Roman" pitchFamily="18" charset="0"/>
                <a:cs typeface="Times New Roman" pitchFamily="18" charset="0"/>
              </a:rPr>
              <a:t>settore.</a:t>
            </a:r>
          </a:p>
          <a:p>
            <a:endParaRPr lang="it-IT" sz="2000" dirty="0" smtClean="0">
              <a:latin typeface="Times New Roman" pitchFamily="18" charset="0"/>
              <a:cs typeface="Times New Roman" pitchFamily="18" charset="0"/>
            </a:endParaRPr>
          </a:p>
          <a:p>
            <a:pPr>
              <a:buNone/>
            </a:pP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Campanianotizie.com</a:t>
            </a:r>
            <a:r>
              <a:rPr lang="it-IT" sz="2000" dirty="0" smtClean="0">
                <a:latin typeface="Times New Roman" pitchFamily="18" charset="0"/>
                <a:cs typeface="Times New Roman" pitchFamily="18" charset="0"/>
              </a:rPr>
              <a:t>, 22 aprile 2017</a:t>
            </a:r>
            <a:endParaRPr lang="it-IT" sz="2000"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4578" name="Picture 2" descr="F:\Tutela 2016-17\Roma_Galleria_Nazionale_d'Arte_Moderna_-_Il_mito_dell'Italia.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03" y="1628800"/>
            <a:ext cx="9153442" cy="405908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251520" y="6309320"/>
            <a:ext cx="6150979" cy="369332"/>
          </a:xfrm>
          <a:prstGeom prst="rect">
            <a:avLst/>
          </a:prstGeom>
          <a:noFill/>
        </p:spPr>
        <p:txBody>
          <a:bodyPr wrap="none" rtlCol="0">
            <a:spAutoFit/>
          </a:bodyPr>
          <a:lstStyle/>
          <a:p>
            <a:r>
              <a:rPr lang="it-IT" dirty="0" smtClean="0">
                <a:latin typeface="Times New Roman" panose="02020603050405020304" pitchFamily="18" charset="0"/>
                <a:cs typeface="Times New Roman" panose="02020603050405020304" pitchFamily="18" charset="0"/>
              </a:rPr>
              <a:t>Roma, La Galleria Nazionale (d’arte moderna e contemporanea)</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3612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2" cstate="print"/>
          <a:srcRect/>
          <a:stretch>
            <a:fillRect/>
          </a:stretch>
        </p:blipFill>
        <p:spPr bwMode="auto">
          <a:xfrm>
            <a:off x="197753" y="312974"/>
            <a:ext cx="7944004" cy="470020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3554" name="Picture 2" descr="F:\Tutela 2016-17\GNAM.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
            <a:ext cx="7727322"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6437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434" name="Picture 2" descr="F:\Tutela 2016-17\Roma-Galleria-Nazionale-dArte-Moderna.-Allestimento-della-mostra-Time-is-out-of-joint.-Foto-Giorgio-Benni-2-480x320.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08" y="188640"/>
            <a:ext cx="7797812" cy="519854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179512" y="5733256"/>
            <a:ext cx="3280642" cy="369332"/>
          </a:xfrm>
          <a:prstGeom prst="rect">
            <a:avLst/>
          </a:prstGeom>
          <a:noFill/>
        </p:spPr>
        <p:txBody>
          <a:bodyPr wrap="none" rtlCol="0">
            <a:spAutoFit/>
          </a:bodyPr>
          <a:lstStyle/>
          <a:p>
            <a:r>
              <a:rPr lang="it-IT" i="1" dirty="0" smtClean="0">
                <a:latin typeface="Times New Roman" panose="02020603050405020304" pitchFamily="18" charset="0"/>
                <a:cs typeface="Times New Roman" panose="02020603050405020304" pitchFamily="18" charset="0"/>
              </a:rPr>
              <a:t>Time </a:t>
            </a:r>
            <a:r>
              <a:rPr lang="it-IT" i="1" dirty="0" err="1" smtClean="0">
                <a:latin typeface="Times New Roman" panose="02020603050405020304" pitchFamily="18" charset="0"/>
                <a:cs typeface="Times New Roman" panose="02020603050405020304" pitchFamily="18" charset="0"/>
              </a:rPr>
              <a:t>is</a:t>
            </a:r>
            <a:r>
              <a:rPr lang="it-IT" i="1" dirty="0" smtClean="0">
                <a:latin typeface="Times New Roman" panose="02020603050405020304" pitchFamily="18" charset="0"/>
                <a:cs typeface="Times New Roman" panose="02020603050405020304" pitchFamily="18" charset="0"/>
              </a:rPr>
              <a:t> out of joint</a:t>
            </a:r>
            <a:r>
              <a:rPr lang="it-IT" dirty="0" smtClean="0">
                <a:latin typeface="Times New Roman" panose="02020603050405020304" pitchFamily="18" charset="0"/>
                <a:cs typeface="Times New Roman" panose="02020603050405020304" pitchFamily="18" charset="0"/>
              </a:rPr>
              <a:t>, ottobre 2016</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50197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5602" name="Picture 2" descr="F:\Tutela 2016-17\IMG20110331112457895_900_700.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7185388" cy="53890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2202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9458" name="Picture 2" descr="F:\Tutela 2016-17\13356654.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497093"/>
            <a:ext cx="3285941" cy="4954990"/>
          </a:xfrm>
          <a:prstGeom prst="rect">
            <a:avLst/>
          </a:prstGeom>
          <a:noFill/>
          <a:extLst>
            <a:ext uri="{909E8E84-426E-40DD-AFC4-6F175D3DCCD1}">
              <a14:hiddenFill xmlns:a14="http://schemas.microsoft.com/office/drawing/2010/main" xmlns="">
                <a:solidFill>
                  <a:srgbClr val="FFFFFF"/>
                </a:solidFill>
              </a14:hiddenFill>
            </a:ext>
          </a:extLst>
        </p:spPr>
      </p:pic>
      <p:pic>
        <p:nvPicPr>
          <p:cNvPr id="19459" name="Picture 3" descr="F:\Tutela 2016-17\tempo_fuor_di_sest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190079"/>
            <a:ext cx="3536251" cy="547824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467544" y="5877272"/>
            <a:ext cx="652743" cy="369332"/>
          </a:xfrm>
          <a:prstGeom prst="rect">
            <a:avLst/>
          </a:prstGeom>
          <a:noFill/>
        </p:spPr>
        <p:txBody>
          <a:bodyPr wrap="none" rtlCol="0">
            <a:spAutoFit/>
          </a:bodyPr>
          <a:lstStyle/>
          <a:p>
            <a:r>
              <a:rPr lang="it-IT" dirty="0" smtClean="0">
                <a:latin typeface="Times New Roman" panose="02020603050405020304" pitchFamily="18" charset="0"/>
                <a:cs typeface="Times New Roman" panose="02020603050405020304" pitchFamily="18" charset="0"/>
              </a:rPr>
              <a:t>1959</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53215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endParaRPr lang="it-IT" smtClean="0"/>
          </a:p>
        </p:txBody>
      </p:sp>
      <p:pic>
        <p:nvPicPr>
          <p:cNvPr id="4099" name="Picture 2" descr="E:\HP Portable Drive\Architettura 2017-18\Villard\154259628-79a640f7-4e08-477d-a316-8d948d0537ea.jpg"/>
          <p:cNvPicPr>
            <a:picLocks noGrp="1" noChangeAspect="1" noChangeArrowheads="1"/>
          </p:cNvPicPr>
          <p:nvPr>
            <p:ph idx="1"/>
          </p:nvPr>
        </p:nvPicPr>
        <p:blipFill>
          <a:blip r:embed="rId2" cstate="print"/>
          <a:srcRect/>
          <a:stretch>
            <a:fillRect/>
          </a:stretch>
        </p:blipFill>
        <p:spPr>
          <a:xfrm>
            <a:off x="-57150" y="1844675"/>
            <a:ext cx="9234488" cy="3776663"/>
          </a:xfrm>
          <a:noFill/>
        </p:spPr>
      </p:pic>
      <p:sp>
        <p:nvSpPr>
          <p:cNvPr id="4100" name="CasellaDiTesto 4"/>
          <p:cNvSpPr txBox="1">
            <a:spLocks noChangeArrowheads="1"/>
          </p:cNvSpPr>
          <p:nvPr/>
        </p:nvSpPr>
        <p:spPr bwMode="auto">
          <a:xfrm>
            <a:off x="6443663" y="6021388"/>
            <a:ext cx="2403475" cy="369887"/>
          </a:xfrm>
          <a:prstGeom prst="rect">
            <a:avLst/>
          </a:prstGeom>
          <a:noFill/>
          <a:ln w="9525">
            <a:noFill/>
            <a:miter lim="800000"/>
            <a:headEnd/>
            <a:tailEnd/>
          </a:ln>
        </p:spPr>
        <p:txBody>
          <a:bodyPr wrap="none">
            <a:spAutoFit/>
          </a:bodyPr>
          <a:lstStyle/>
          <a:p>
            <a:r>
              <a:rPr lang="it-IT" sz="1800" dirty="0">
                <a:latin typeface="Times New Roman" pitchFamily="18" charset="0"/>
                <a:cs typeface="Times New Roman" pitchFamily="18" charset="0"/>
              </a:rPr>
              <a:t>Roma, 6 dicembre 2017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p:nvPr>
        </p:nvSpPr>
        <p:spPr/>
        <p:txBody>
          <a:bodyPr/>
          <a:lstStyle/>
          <a:p>
            <a:endParaRPr lang="it-IT" altLang="it-IT" smtClean="0"/>
          </a:p>
        </p:txBody>
      </p:sp>
      <p:pic>
        <p:nvPicPr>
          <p:cNvPr id="5123" name="Picture 5" descr="03"/>
          <p:cNvPicPr>
            <a:picLocks noChangeAspect="1" noChangeArrowheads="1"/>
          </p:cNvPicPr>
          <p:nvPr/>
        </p:nvPicPr>
        <p:blipFill>
          <a:blip r:embed="rId2" cstate="print"/>
          <a:srcRect/>
          <a:stretch>
            <a:fillRect/>
          </a:stretch>
        </p:blipFill>
        <p:spPr bwMode="auto">
          <a:xfrm>
            <a:off x="1331913" y="65088"/>
            <a:ext cx="4745037" cy="6716712"/>
          </a:xfrm>
          <a:prstGeom prst="rect">
            <a:avLst/>
          </a:prstGeom>
          <a:noFill/>
          <a:ln w="9525">
            <a:noFill/>
            <a:miter lim="800000"/>
            <a:headEnd/>
            <a:tailEnd/>
          </a:ln>
        </p:spPr>
      </p:pic>
      <p:sp>
        <p:nvSpPr>
          <p:cNvPr id="5124" name="CasellaDiTesto 1"/>
          <p:cNvSpPr txBox="1">
            <a:spLocks noChangeArrowheads="1"/>
          </p:cNvSpPr>
          <p:nvPr/>
        </p:nvSpPr>
        <p:spPr bwMode="auto">
          <a:xfrm>
            <a:off x="6076950" y="4941888"/>
            <a:ext cx="3695700" cy="1477962"/>
          </a:xfrm>
          <a:prstGeom prst="rect">
            <a:avLst/>
          </a:prstGeom>
          <a:noFill/>
          <a:ln w="9525">
            <a:noFill/>
            <a:miter lim="800000"/>
            <a:headEnd/>
            <a:tailEnd/>
          </a:ln>
        </p:spPr>
        <p:txBody>
          <a:bodyPr>
            <a:spAutoFit/>
          </a:bodyPr>
          <a:lstStyle/>
          <a:p>
            <a:pPr eaLnBrk="1" hangingPunct="1">
              <a:buClr>
                <a:srgbClr val="000000"/>
              </a:buClr>
              <a:buSzPct val="100000"/>
              <a:buFont typeface="Times New Roman" pitchFamily="18" charset="0"/>
              <a:buNone/>
            </a:pPr>
            <a:r>
              <a:rPr lang="it-IT" altLang="it-IT" sz="1800" dirty="0">
                <a:latin typeface="Times New Roman" pitchFamily="18" charset="0"/>
                <a:cs typeface="Times New Roman" pitchFamily="18" charset="0"/>
              </a:rPr>
              <a:t>Luigi </a:t>
            </a:r>
            <a:r>
              <a:rPr lang="it-IT" altLang="it-IT" sz="1800" dirty="0" err="1">
                <a:latin typeface="Times New Roman" pitchFamily="18" charset="0"/>
                <a:cs typeface="Times New Roman" pitchFamily="18" charset="0"/>
              </a:rPr>
              <a:t>Boccasile</a:t>
            </a:r>
            <a:r>
              <a:rPr lang="it-IT" altLang="it-IT" sz="1800" dirty="0">
                <a:latin typeface="Times New Roman" pitchFamily="18" charset="0"/>
                <a:cs typeface="Times New Roman" pitchFamily="18" charset="0"/>
              </a:rPr>
              <a:t>, </a:t>
            </a:r>
          </a:p>
          <a:p>
            <a:pPr eaLnBrk="1" hangingPunct="1">
              <a:buClr>
                <a:srgbClr val="000000"/>
              </a:buClr>
              <a:buSzPct val="100000"/>
              <a:buFont typeface="Times New Roman" pitchFamily="18" charset="0"/>
              <a:buNone/>
            </a:pPr>
            <a:r>
              <a:rPr lang="it-IT" altLang="it-IT" i="1" dirty="0">
                <a:latin typeface="Times New Roman" pitchFamily="18" charset="0"/>
                <a:cs typeface="Times New Roman" pitchFamily="18" charset="0"/>
              </a:rPr>
              <a:t>Non prevarranno</a:t>
            </a:r>
            <a:r>
              <a:rPr lang="it-IT" altLang="it-IT" dirty="0">
                <a:latin typeface="Times New Roman" pitchFamily="18" charset="0"/>
                <a:cs typeface="Times New Roman" pitchFamily="18" charset="0"/>
              </a:rPr>
              <a:t>.</a:t>
            </a:r>
          </a:p>
          <a:p>
            <a:pPr eaLnBrk="1" hangingPunct="1">
              <a:buClr>
                <a:srgbClr val="000000"/>
              </a:buClr>
              <a:buSzPct val="100000"/>
              <a:buFont typeface="Times New Roman" pitchFamily="18" charset="0"/>
              <a:buNone/>
            </a:pPr>
            <a:r>
              <a:rPr lang="it-IT" altLang="it-IT" sz="1800" dirty="0">
                <a:latin typeface="Times New Roman" pitchFamily="18" charset="0"/>
                <a:cs typeface="Times New Roman" pitchFamily="18" charset="0"/>
              </a:rPr>
              <a:t>Manifesto della</a:t>
            </a:r>
          </a:p>
          <a:p>
            <a:pPr eaLnBrk="1" hangingPunct="1">
              <a:buClr>
                <a:srgbClr val="000000"/>
              </a:buClr>
              <a:buSzPct val="100000"/>
              <a:buFont typeface="Times New Roman" pitchFamily="18" charset="0"/>
              <a:buNone/>
            </a:pPr>
            <a:r>
              <a:rPr lang="it-IT" altLang="it-IT" sz="1800" dirty="0">
                <a:latin typeface="Times New Roman" pitchFamily="18" charset="0"/>
                <a:cs typeface="Times New Roman" pitchFamily="18" charset="0"/>
              </a:rPr>
              <a:t>Repubblica Sociale Italiana, </a:t>
            </a:r>
          </a:p>
          <a:p>
            <a:pPr eaLnBrk="1" hangingPunct="1">
              <a:buClr>
                <a:srgbClr val="000000"/>
              </a:buClr>
              <a:buSzPct val="100000"/>
              <a:buFont typeface="Times New Roman" pitchFamily="18" charset="0"/>
              <a:buNone/>
            </a:pPr>
            <a:r>
              <a:rPr lang="it-IT" altLang="it-IT" sz="1800" dirty="0">
                <a:latin typeface="Times New Roman" pitchFamily="18" charset="0"/>
                <a:cs typeface="Times New Roman" pitchFamily="18" charset="0"/>
              </a:rPr>
              <a:t>1944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p:nvPr>
        </p:nvSpPr>
        <p:spPr/>
        <p:txBody>
          <a:bodyPr/>
          <a:lstStyle/>
          <a:p>
            <a:endParaRPr lang="it-IT" altLang="it-IT" smtClean="0"/>
          </a:p>
        </p:txBody>
      </p:sp>
      <p:pic>
        <p:nvPicPr>
          <p:cNvPr id="6147" name="Picture 5" descr="serie monumenti distrutti"/>
          <p:cNvPicPr>
            <a:picLocks noChangeAspect="1" noChangeArrowheads="1"/>
          </p:cNvPicPr>
          <p:nvPr/>
        </p:nvPicPr>
        <p:blipFill>
          <a:blip r:embed="rId2" cstate="print"/>
          <a:srcRect/>
          <a:stretch>
            <a:fillRect/>
          </a:stretch>
        </p:blipFill>
        <p:spPr bwMode="auto">
          <a:xfrm>
            <a:off x="1331913" y="0"/>
            <a:ext cx="4967287" cy="6834188"/>
          </a:xfrm>
          <a:prstGeom prst="rect">
            <a:avLst/>
          </a:prstGeom>
          <a:noFill/>
          <a:ln w="9525">
            <a:noFill/>
            <a:miter lim="800000"/>
            <a:headEnd/>
            <a:tailEnd/>
          </a:ln>
        </p:spPr>
      </p:pic>
      <p:sp>
        <p:nvSpPr>
          <p:cNvPr id="6148" name="CasellaDiTesto 1"/>
          <p:cNvSpPr txBox="1">
            <a:spLocks noChangeArrowheads="1"/>
          </p:cNvSpPr>
          <p:nvPr/>
        </p:nvSpPr>
        <p:spPr bwMode="auto">
          <a:xfrm>
            <a:off x="6299200" y="4941888"/>
            <a:ext cx="5291138" cy="922337"/>
          </a:xfrm>
          <a:prstGeom prst="rect">
            <a:avLst/>
          </a:prstGeom>
          <a:noFill/>
          <a:ln w="9525">
            <a:noFill/>
            <a:miter lim="800000"/>
            <a:headEnd/>
            <a:tailEnd/>
          </a:ln>
        </p:spPr>
        <p:txBody>
          <a:bodyPr>
            <a:spAutoFit/>
          </a:bodyPr>
          <a:lstStyle/>
          <a:p>
            <a:pPr eaLnBrk="1" hangingPunct="1">
              <a:buClr>
                <a:srgbClr val="000000"/>
              </a:buClr>
              <a:buSzPct val="100000"/>
              <a:buFont typeface="Times New Roman" pitchFamily="18" charset="0"/>
              <a:buNone/>
            </a:pPr>
            <a:r>
              <a:rPr lang="it-IT" altLang="it-IT" sz="1800" dirty="0">
                <a:latin typeface="Times New Roman" pitchFamily="18" charset="0"/>
                <a:cs typeface="Times New Roman" pitchFamily="18" charset="0"/>
              </a:rPr>
              <a:t>Francobolli della</a:t>
            </a:r>
          </a:p>
          <a:p>
            <a:pPr eaLnBrk="1" hangingPunct="1">
              <a:buClr>
                <a:srgbClr val="000000"/>
              </a:buClr>
              <a:buSzPct val="100000"/>
              <a:buFont typeface="Times New Roman" pitchFamily="18" charset="0"/>
              <a:buNone/>
            </a:pPr>
            <a:r>
              <a:rPr lang="it-IT" altLang="it-IT" sz="1800" dirty="0">
                <a:latin typeface="Times New Roman" pitchFamily="18" charset="0"/>
                <a:cs typeface="Times New Roman" pitchFamily="18" charset="0"/>
              </a:rPr>
              <a:t>Repubblica Sociale Italiana, </a:t>
            </a:r>
          </a:p>
          <a:p>
            <a:pPr eaLnBrk="1" hangingPunct="1">
              <a:buClr>
                <a:srgbClr val="000000"/>
              </a:buClr>
              <a:buSzPct val="100000"/>
              <a:buFont typeface="Times New Roman" pitchFamily="18" charset="0"/>
              <a:buNone/>
            </a:pPr>
            <a:r>
              <a:rPr lang="it-IT" altLang="it-IT" sz="1800" dirty="0">
                <a:latin typeface="Times New Roman" pitchFamily="18" charset="0"/>
                <a:cs typeface="Times New Roman" pitchFamily="18" charset="0"/>
              </a:rPr>
              <a:t>1944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p:cNvSpPr>
            <a:spLocks noGrp="1"/>
          </p:cNvSpPr>
          <p:nvPr>
            <p:ph type="title"/>
          </p:nvPr>
        </p:nvSpPr>
        <p:spPr/>
        <p:txBody>
          <a:bodyPr/>
          <a:lstStyle/>
          <a:p>
            <a:endParaRPr lang="it-IT" altLang="it-IT" smtClean="0"/>
          </a:p>
        </p:txBody>
      </p:sp>
      <p:pic>
        <p:nvPicPr>
          <p:cNvPr id="7171" name="Picture 2" descr="F:\Architettura 2016-17\bufala-propaganda-democrazia-cristiana-dc-1953-st.jpg"/>
          <p:cNvPicPr>
            <a:picLocks noGrp="1" noChangeAspect="1" noChangeArrowheads="1"/>
          </p:cNvPicPr>
          <p:nvPr>
            <p:ph idx="1"/>
          </p:nvPr>
        </p:nvPicPr>
        <p:blipFill>
          <a:blip r:embed="rId2" cstate="print"/>
          <a:srcRect/>
          <a:stretch>
            <a:fillRect/>
          </a:stretch>
        </p:blipFill>
        <p:spPr>
          <a:xfrm>
            <a:off x="0" y="1341438"/>
            <a:ext cx="9142413" cy="479425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TotalTime>
  <Words>1690</Words>
  <Application>Microsoft Office PowerPoint</Application>
  <PresentationFormat>Presentazione su schermo (4:3)</PresentationFormat>
  <Paragraphs>191</Paragraphs>
  <Slides>53</Slides>
  <Notes>0</Notes>
  <HiddenSlides>0</HiddenSlides>
  <MMClips>0</MMClips>
  <ScaleCrop>false</ScaleCrop>
  <HeadingPairs>
    <vt:vector size="4" baseType="variant">
      <vt:variant>
        <vt:lpstr>Tema</vt:lpstr>
      </vt:variant>
      <vt:variant>
        <vt:i4>1</vt:i4>
      </vt:variant>
      <vt:variant>
        <vt:lpstr>Titoli diapositive</vt:lpstr>
      </vt:variant>
      <vt:variant>
        <vt:i4>53</vt:i4>
      </vt:variant>
    </vt:vector>
  </HeadingPairs>
  <TitlesOfParts>
    <vt:vector size="54"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18,5 milioni di euro per ricreare l’arena gladiatoria del Colosseo</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Medioevo persistente.  Modelli e linguaggi  della scultura romanica in Casentino</dc:title>
  <dc:creator>PC</dc:creator>
  <cp:lastModifiedBy>Ornella</cp:lastModifiedBy>
  <cp:revision>39</cp:revision>
  <dcterms:created xsi:type="dcterms:W3CDTF">2015-05-14T14:38:05Z</dcterms:created>
  <dcterms:modified xsi:type="dcterms:W3CDTF">2017-12-11T10:44:01Z</dcterms:modified>
</cp:coreProperties>
</file>