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343" r:id="rId3"/>
    <p:sldId id="413" r:id="rId4"/>
    <p:sldId id="414" r:id="rId5"/>
    <p:sldId id="415" r:id="rId6"/>
    <p:sldId id="416" r:id="rId7"/>
    <p:sldId id="417" r:id="rId8"/>
    <p:sldId id="418" r:id="rId9"/>
    <p:sldId id="419" r:id="rId1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1ECC28-81EF-4692-A788-1B75B878876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5C5C4A0-2AFE-4CC3-BBBA-4448EEFEC9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050112F-0FB2-4924-83A1-1B71B6D84C32}"/>
              </a:ext>
            </a:extLst>
          </p:cNvPr>
          <p:cNvSpPr>
            <a:spLocks noGrp="1"/>
          </p:cNvSpPr>
          <p:nvPr>
            <p:ph type="dt" sz="half" idx="10"/>
          </p:nvPr>
        </p:nvSpPr>
        <p:spPr/>
        <p:txBody>
          <a:bodyPr/>
          <a:lstStyle/>
          <a:p>
            <a:fld id="{D76A350C-577D-41B9-B5D4-F4CA96E7D077}" type="datetimeFigureOut">
              <a:rPr lang="it-IT" smtClean="0"/>
              <a:t>09/03/2020</a:t>
            </a:fld>
            <a:endParaRPr lang="it-IT"/>
          </a:p>
        </p:txBody>
      </p:sp>
      <p:sp>
        <p:nvSpPr>
          <p:cNvPr id="5" name="Segnaposto piè di pagina 4">
            <a:extLst>
              <a:ext uri="{FF2B5EF4-FFF2-40B4-BE49-F238E27FC236}">
                <a16:creationId xmlns:a16="http://schemas.microsoft.com/office/drawing/2014/main" id="{8F389F30-C595-46EA-869A-CB9EF85BA1F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A910536-A2EE-4D82-8125-477146811D84}"/>
              </a:ext>
            </a:extLst>
          </p:cNvPr>
          <p:cNvSpPr>
            <a:spLocks noGrp="1"/>
          </p:cNvSpPr>
          <p:nvPr>
            <p:ph type="sldNum" sz="quarter" idx="12"/>
          </p:nvPr>
        </p:nvSpPr>
        <p:spPr/>
        <p:txBody>
          <a:bodyPr/>
          <a:lstStyle/>
          <a:p>
            <a:fld id="{8C028C59-0B20-4B83-936F-8BE101E36B27}" type="slidenum">
              <a:rPr lang="it-IT" smtClean="0"/>
              <a:t>‹N›</a:t>
            </a:fld>
            <a:endParaRPr lang="it-IT"/>
          </a:p>
        </p:txBody>
      </p:sp>
    </p:spTree>
    <p:extLst>
      <p:ext uri="{BB962C8B-B14F-4D97-AF65-F5344CB8AC3E}">
        <p14:creationId xmlns:p14="http://schemas.microsoft.com/office/powerpoint/2010/main" val="4186081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931D67-D07B-4B89-879A-7DE8B49537D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D3DD883-18B8-482D-9AFA-4D9DE5BE01C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7B37589-A7E7-43C1-958D-2402FE17EC6E}"/>
              </a:ext>
            </a:extLst>
          </p:cNvPr>
          <p:cNvSpPr>
            <a:spLocks noGrp="1"/>
          </p:cNvSpPr>
          <p:nvPr>
            <p:ph type="dt" sz="half" idx="10"/>
          </p:nvPr>
        </p:nvSpPr>
        <p:spPr/>
        <p:txBody>
          <a:bodyPr/>
          <a:lstStyle/>
          <a:p>
            <a:fld id="{D76A350C-577D-41B9-B5D4-F4CA96E7D077}" type="datetimeFigureOut">
              <a:rPr lang="it-IT" smtClean="0"/>
              <a:t>09/03/2020</a:t>
            </a:fld>
            <a:endParaRPr lang="it-IT"/>
          </a:p>
        </p:txBody>
      </p:sp>
      <p:sp>
        <p:nvSpPr>
          <p:cNvPr id="5" name="Segnaposto piè di pagina 4">
            <a:extLst>
              <a:ext uri="{FF2B5EF4-FFF2-40B4-BE49-F238E27FC236}">
                <a16:creationId xmlns:a16="http://schemas.microsoft.com/office/drawing/2014/main" id="{01061C4E-5F0D-40FA-907D-68221054AFE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4513EC8-61AE-4747-84F4-2527BFD0E661}"/>
              </a:ext>
            </a:extLst>
          </p:cNvPr>
          <p:cNvSpPr>
            <a:spLocks noGrp="1"/>
          </p:cNvSpPr>
          <p:nvPr>
            <p:ph type="sldNum" sz="quarter" idx="12"/>
          </p:nvPr>
        </p:nvSpPr>
        <p:spPr/>
        <p:txBody>
          <a:bodyPr/>
          <a:lstStyle/>
          <a:p>
            <a:fld id="{8C028C59-0B20-4B83-936F-8BE101E36B27}" type="slidenum">
              <a:rPr lang="it-IT" smtClean="0"/>
              <a:t>‹N›</a:t>
            </a:fld>
            <a:endParaRPr lang="it-IT"/>
          </a:p>
        </p:txBody>
      </p:sp>
    </p:spTree>
    <p:extLst>
      <p:ext uri="{BB962C8B-B14F-4D97-AF65-F5344CB8AC3E}">
        <p14:creationId xmlns:p14="http://schemas.microsoft.com/office/powerpoint/2010/main" val="3147150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176ECA9-6B86-4842-B5A6-875A968A359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D379ADC-0CC9-4153-81CB-59C6CEED10CB}"/>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C66D23C-62E6-44CB-A70A-107AB1FDFFA5}"/>
              </a:ext>
            </a:extLst>
          </p:cNvPr>
          <p:cNvSpPr>
            <a:spLocks noGrp="1"/>
          </p:cNvSpPr>
          <p:nvPr>
            <p:ph type="dt" sz="half" idx="10"/>
          </p:nvPr>
        </p:nvSpPr>
        <p:spPr/>
        <p:txBody>
          <a:bodyPr/>
          <a:lstStyle/>
          <a:p>
            <a:fld id="{D76A350C-577D-41B9-B5D4-F4CA96E7D077}" type="datetimeFigureOut">
              <a:rPr lang="it-IT" smtClean="0"/>
              <a:t>09/03/2020</a:t>
            </a:fld>
            <a:endParaRPr lang="it-IT"/>
          </a:p>
        </p:txBody>
      </p:sp>
      <p:sp>
        <p:nvSpPr>
          <p:cNvPr id="5" name="Segnaposto piè di pagina 4">
            <a:extLst>
              <a:ext uri="{FF2B5EF4-FFF2-40B4-BE49-F238E27FC236}">
                <a16:creationId xmlns:a16="http://schemas.microsoft.com/office/drawing/2014/main" id="{6708744E-5037-45F2-8772-E4D39852733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0AC9264-9517-41FC-AB4C-F681D43FE43B}"/>
              </a:ext>
            </a:extLst>
          </p:cNvPr>
          <p:cNvSpPr>
            <a:spLocks noGrp="1"/>
          </p:cNvSpPr>
          <p:nvPr>
            <p:ph type="sldNum" sz="quarter" idx="12"/>
          </p:nvPr>
        </p:nvSpPr>
        <p:spPr/>
        <p:txBody>
          <a:bodyPr/>
          <a:lstStyle/>
          <a:p>
            <a:fld id="{8C028C59-0B20-4B83-936F-8BE101E36B27}" type="slidenum">
              <a:rPr lang="it-IT" smtClean="0"/>
              <a:t>‹N›</a:t>
            </a:fld>
            <a:endParaRPr lang="it-IT"/>
          </a:p>
        </p:txBody>
      </p:sp>
    </p:spTree>
    <p:extLst>
      <p:ext uri="{BB962C8B-B14F-4D97-AF65-F5344CB8AC3E}">
        <p14:creationId xmlns:p14="http://schemas.microsoft.com/office/powerpoint/2010/main" val="1993231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a:prstGeom prst="rect">
            <a:avLst/>
          </a:prstGeom>
        </p:spPr>
        <p:txBody>
          <a:bodyPr/>
          <a:lstStyle/>
          <a:p>
            <a:r>
              <a:rPr lang="it-IT"/>
              <a:t>Fare clic per modificare lo stile del titolo</a:t>
            </a:r>
          </a:p>
        </p:txBody>
      </p:sp>
      <p:sp>
        <p:nvSpPr>
          <p:cNvPr id="3" name="Segnaposto tabella 2"/>
          <p:cNvSpPr>
            <a:spLocks noGrp="1"/>
          </p:cNvSpPr>
          <p:nvPr>
            <p:ph type="tbl" idx="1"/>
          </p:nvPr>
        </p:nvSpPr>
        <p:spPr>
          <a:xfrm>
            <a:off x="609600" y="1600201"/>
            <a:ext cx="10972800" cy="4525963"/>
          </a:xfrm>
          <a:prstGeom prst="rect">
            <a:avLst/>
          </a:prstGeom>
        </p:spPr>
        <p:txBody>
          <a:bodyPr>
            <a:normAutofit/>
          </a:bodyPr>
          <a:lstStyle/>
          <a:p>
            <a:pPr lvl="0"/>
            <a:r>
              <a:rPr lang="it-IT" noProof="0"/>
              <a:t>Fare clic sull'icona per inserire una tabella</a:t>
            </a:r>
          </a:p>
        </p:txBody>
      </p:sp>
      <p:sp>
        <p:nvSpPr>
          <p:cNvPr id="4" name="Rectangle 6">
            <a:extLst>
              <a:ext uri="{FF2B5EF4-FFF2-40B4-BE49-F238E27FC236}">
                <a16:creationId xmlns:a16="http://schemas.microsoft.com/office/drawing/2014/main" id="{334B5F49-2509-4EFF-81C5-DAFA3DE5780B}"/>
              </a:ext>
            </a:extLst>
          </p:cNvPr>
          <p:cNvSpPr>
            <a:spLocks noGrp="1" noChangeArrowheads="1"/>
          </p:cNvSpPr>
          <p:nvPr>
            <p:ph type="sldNum" sz="quarter" idx="10"/>
          </p:nvPr>
        </p:nvSpPr>
        <p:spPr/>
        <p:txBody>
          <a:bodyPr/>
          <a:lstStyle>
            <a:lvl1pPr>
              <a:defRPr/>
            </a:lvl1pPr>
          </a:lstStyle>
          <a:p>
            <a:pPr>
              <a:defRPr/>
            </a:pPr>
            <a:fld id="{1EAF4ECD-36BC-43B0-BD6E-093FCE42FD93}" type="slidenum">
              <a:rPr lang="it-IT"/>
              <a:pPr>
                <a:defRPr/>
              </a:pPr>
              <a:t>‹N›</a:t>
            </a:fld>
            <a:endParaRPr lang="it-IT"/>
          </a:p>
        </p:txBody>
      </p:sp>
    </p:spTree>
    <p:extLst>
      <p:ext uri="{BB962C8B-B14F-4D97-AF65-F5344CB8AC3E}">
        <p14:creationId xmlns:p14="http://schemas.microsoft.com/office/powerpoint/2010/main" val="483673246"/>
      </p:ext>
    </p:extLst>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5F6930-CC03-4622-9370-045322B61A9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1A16A7E-2264-44BB-B924-1D63A0A518A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AD6B912-369A-4553-8B3A-E3B1891AB3E7}"/>
              </a:ext>
            </a:extLst>
          </p:cNvPr>
          <p:cNvSpPr>
            <a:spLocks noGrp="1"/>
          </p:cNvSpPr>
          <p:nvPr>
            <p:ph type="dt" sz="half" idx="10"/>
          </p:nvPr>
        </p:nvSpPr>
        <p:spPr/>
        <p:txBody>
          <a:bodyPr/>
          <a:lstStyle/>
          <a:p>
            <a:fld id="{D76A350C-577D-41B9-B5D4-F4CA96E7D077}" type="datetimeFigureOut">
              <a:rPr lang="it-IT" smtClean="0"/>
              <a:t>09/03/2020</a:t>
            </a:fld>
            <a:endParaRPr lang="it-IT"/>
          </a:p>
        </p:txBody>
      </p:sp>
      <p:sp>
        <p:nvSpPr>
          <p:cNvPr id="5" name="Segnaposto piè di pagina 4">
            <a:extLst>
              <a:ext uri="{FF2B5EF4-FFF2-40B4-BE49-F238E27FC236}">
                <a16:creationId xmlns:a16="http://schemas.microsoft.com/office/drawing/2014/main" id="{53CE15BC-9F1E-4C88-A838-DA4DFDAAF2A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69D18BA-064F-4799-8F1A-7782B0E5E2AB}"/>
              </a:ext>
            </a:extLst>
          </p:cNvPr>
          <p:cNvSpPr>
            <a:spLocks noGrp="1"/>
          </p:cNvSpPr>
          <p:nvPr>
            <p:ph type="sldNum" sz="quarter" idx="12"/>
          </p:nvPr>
        </p:nvSpPr>
        <p:spPr/>
        <p:txBody>
          <a:bodyPr/>
          <a:lstStyle/>
          <a:p>
            <a:fld id="{8C028C59-0B20-4B83-936F-8BE101E36B27}" type="slidenum">
              <a:rPr lang="it-IT" smtClean="0"/>
              <a:t>‹N›</a:t>
            </a:fld>
            <a:endParaRPr lang="it-IT"/>
          </a:p>
        </p:txBody>
      </p:sp>
    </p:spTree>
    <p:extLst>
      <p:ext uri="{BB962C8B-B14F-4D97-AF65-F5344CB8AC3E}">
        <p14:creationId xmlns:p14="http://schemas.microsoft.com/office/powerpoint/2010/main" val="554618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682381-C770-4E07-A1EF-A2323FBBBA4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CEA9B816-1E43-4496-AB5D-B8977A5627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644A6FC-128D-4B56-A64B-2D4483DB44A3}"/>
              </a:ext>
            </a:extLst>
          </p:cNvPr>
          <p:cNvSpPr>
            <a:spLocks noGrp="1"/>
          </p:cNvSpPr>
          <p:nvPr>
            <p:ph type="dt" sz="half" idx="10"/>
          </p:nvPr>
        </p:nvSpPr>
        <p:spPr/>
        <p:txBody>
          <a:bodyPr/>
          <a:lstStyle/>
          <a:p>
            <a:fld id="{D76A350C-577D-41B9-B5D4-F4CA96E7D077}" type="datetimeFigureOut">
              <a:rPr lang="it-IT" smtClean="0"/>
              <a:t>09/03/2020</a:t>
            </a:fld>
            <a:endParaRPr lang="it-IT"/>
          </a:p>
        </p:txBody>
      </p:sp>
      <p:sp>
        <p:nvSpPr>
          <p:cNvPr id="5" name="Segnaposto piè di pagina 4">
            <a:extLst>
              <a:ext uri="{FF2B5EF4-FFF2-40B4-BE49-F238E27FC236}">
                <a16:creationId xmlns:a16="http://schemas.microsoft.com/office/drawing/2014/main" id="{A0D94D13-8066-4FBB-890A-BA1A9B5A48E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7C037DE-D32F-495E-A1BD-3D1E39FB0DD4}"/>
              </a:ext>
            </a:extLst>
          </p:cNvPr>
          <p:cNvSpPr>
            <a:spLocks noGrp="1"/>
          </p:cNvSpPr>
          <p:nvPr>
            <p:ph type="sldNum" sz="quarter" idx="12"/>
          </p:nvPr>
        </p:nvSpPr>
        <p:spPr/>
        <p:txBody>
          <a:bodyPr/>
          <a:lstStyle/>
          <a:p>
            <a:fld id="{8C028C59-0B20-4B83-936F-8BE101E36B27}" type="slidenum">
              <a:rPr lang="it-IT" smtClean="0"/>
              <a:t>‹N›</a:t>
            </a:fld>
            <a:endParaRPr lang="it-IT"/>
          </a:p>
        </p:txBody>
      </p:sp>
    </p:spTree>
    <p:extLst>
      <p:ext uri="{BB962C8B-B14F-4D97-AF65-F5344CB8AC3E}">
        <p14:creationId xmlns:p14="http://schemas.microsoft.com/office/powerpoint/2010/main" val="339721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7B6E61-6D2B-4650-83E5-20D52F4420C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AAC47EC-0F6A-4C30-882E-F8EB6763EBF3}"/>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F807B44-27FC-4A2F-8C76-086679B9E49D}"/>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7EF756A-C74A-4293-9A8E-215375E86E9F}"/>
              </a:ext>
            </a:extLst>
          </p:cNvPr>
          <p:cNvSpPr>
            <a:spLocks noGrp="1"/>
          </p:cNvSpPr>
          <p:nvPr>
            <p:ph type="dt" sz="half" idx="10"/>
          </p:nvPr>
        </p:nvSpPr>
        <p:spPr/>
        <p:txBody>
          <a:bodyPr/>
          <a:lstStyle/>
          <a:p>
            <a:fld id="{D76A350C-577D-41B9-B5D4-F4CA96E7D077}" type="datetimeFigureOut">
              <a:rPr lang="it-IT" smtClean="0"/>
              <a:t>09/03/2020</a:t>
            </a:fld>
            <a:endParaRPr lang="it-IT"/>
          </a:p>
        </p:txBody>
      </p:sp>
      <p:sp>
        <p:nvSpPr>
          <p:cNvPr id="6" name="Segnaposto piè di pagina 5">
            <a:extLst>
              <a:ext uri="{FF2B5EF4-FFF2-40B4-BE49-F238E27FC236}">
                <a16:creationId xmlns:a16="http://schemas.microsoft.com/office/drawing/2014/main" id="{5CAB1EE9-4E5C-4FD7-A5E2-50212ED67E0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2E20BCA-6E6D-4201-B370-CE1C93284060}"/>
              </a:ext>
            </a:extLst>
          </p:cNvPr>
          <p:cNvSpPr>
            <a:spLocks noGrp="1"/>
          </p:cNvSpPr>
          <p:nvPr>
            <p:ph type="sldNum" sz="quarter" idx="12"/>
          </p:nvPr>
        </p:nvSpPr>
        <p:spPr/>
        <p:txBody>
          <a:bodyPr/>
          <a:lstStyle/>
          <a:p>
            <a:fld id="{8C028C59-0B20-4B83-936F-8BE101E36B27}" type="slidenum">
              <a:rPr lang="it-IT" smtClean="0"/>
              <a:t>‹N›</a:t>
            </a:fld>
            <a:endParaRPr lang="it-IT"/>
          </a:p>
        </p:txBody>
      </p:sp>
    </p:spTree>
    <p:extLst>
      <p:ext uri="{BB962C8B-B14F-4D97-AF65-F5344CB8AC3E}">
        <p14:creationId xmlns:p14="http://schemas.microsoft.com/office/powerpoint/2010/main" val="2489444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280E24-7137-4ED4-8A84-03FC89B4FCA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DEB114D-154C-498D-973D-1285C44F0B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B22CB7A-3917-439B-8CFD-F6F580EDB07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822A718-436B-4709-8BE2-9282C8131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1D156C09-B57A-4A9A-8A61-4B8907ED964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D86EAAA-4E92-4C3C-8EF1-3097AF0334E3}"/>
              </a:ext>
            </a:extLst>
          </p:cNvPr>
          <p:cNvSpPr>
            <a:spLocks noGrp="1"/>
          </p:cNvSpPr>
          <p:nvPr>
            <p:ph type="dt" sz="half" idx="10"/>
          </p:nvPr>
        </p:nvSpPr>
        <p:spPr/>
        <p:txBody>
          <a:bodyPr/>
          <a:lstStyle/>
          <a:p>
            <a:fld id="{D76A350C-577D-41B9-B5D4-F4CA96E7D077}" type="datetimeFigureOut">
              <a:rPr lang="it-IT" smtClean="0"/>
              <a:t>09/03/2020</a:t>
            </a:fld>
            <a:endParaRPr lang="it-IT"/>
          </a:p>
        </p:txBody>
      </p:sp>
      <p:sp>
        <p:nvSpPr>
          <p:cNvPr id="8" name="Segnaposto piè di pagina 7">
            <a:extLst>
              <a:ext uri="{FF2B5EF4-FFF2-40B4-BE49-F238E27FC236}">
                <a16:creationId xmlns:a16="http://schemas.microsoft.com/office/drawing/2014/main" id="{48B215D5-A571-4F2A-A01C-03629BF89360}"/>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4DA765E-D7BC-4DEB-A0FF-A24B345FA672}"/>
              </a:ext>
            </a:extLst>
          </p:cNvPr>
          <p:cNvSpPr>
            <a:spLocks noGrp="1"/>
          </p:cNvSpPr>
          <p:nvPr>
            <p:ph type="sldNum" sz="quarter" idx="12"/>
          </p:nvPr>
        </p:nvSpPr>
        <p:spPr/>
        <p:txBody>
          <a:bodyPr/>
          <a:lstStyle/>
          <a:p>
            <a:fld id="{8C028C59-0B20-4B83-936F-8BE101E36B27}" type="slidenum">
              <a:rPr lang="it-IT" smtClean="0"/>
              <a:t>‹N›</a:t>
            </a:fld>
            <a:endParaRPr lang="it-IT"/>
          </a:p>
        </p:txBody>
      </p:sp>
    </p:spTree>
    <p:extLst>
      <p:ext uri="{BB962C8B-B14F-4D97-AF65-F5344CB8AC3E}">
        <p14:creationId xmlns:p14="http://schemas.microsoft.com/office/powerpoint/2010/main" val="2437523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27D561-2F4D-4DF9-B7FA-EFC8685C3EE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4BFBFAC-8A64-4265-9E25-B4840115EEAC}"/>
              </a:ext>
            </a:extLst>
          </p:cNvPr>
          <p:cNvSpPr>
            <a:spLocks noGrp="1"/>
          </p:cNvSpPr>
          <p:nvPr>
            <p:ph type="dt" sz="half" idx="10"/>
          </p:nvPr>
        </p:nvSpPr>
        <p:spPr/>
        <p:txBody>
          <a:bodyPr/>
          <a:lstStyle/>
          <a:p>
            <a:fld id="{D76A350C-577D-41B9-B5D4-F4CA96E7D077}" type="datetimeFigureOut">
              <a:rPr lang="it-IT" smtClean="0"/>
              <a:t>09/03/2020</a:t>
            </a:fld>
            <a:endParaRPr lang="it-IT"/>
          </a:p>
        </p:txBody>
      </p:sp>
      <p:sp>
        <p:nvSpPr>
          <p:cNvPr id="4" name="Segnaposto piè di pagina 3">
            <a:extLst>
              <a:ext uri="{FF2B5EF4-FFF2-40B4-BE49-F238E27FC236}">
                <a16:creationId xmlns:a16="http://schemas.microsoft.com/office/drawing/2014/main" id="{CC00A9A4-FD5E-4EBC-B1F2-F3784B45D60D}"/>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954CBD2C-42F0-4E72-974E-84E10371767D}"/>
              </a:ext>
            </a:extLst>
          </p:cNvPr>
          <p:cNvSpPr>
            <a:spLocks noGrp="1"/>
          </p:cNvSpPr>
          <p:nvPr>
            <p:ph type="sldNum" sz="quarter" idx="12"/>
          </p:nvPr>
        </p:nvSpPr>
        <p:spPr/>
        <p:txBody>
          <a:bodyPr/>
          <a:lstStyle/>
          <a:p>
            <a:fld id="{8C028C59-0B20-4B83-936F-8BE101E36B27}" type="slidenum">
              <a:rPr lang="it-IT" smtClean="0"/>
              <a:t>‹N›</a:t>
            </a:fld>
            <a:endParaRPr lang="it-IT"/>
          </a:p>
        </p:txBody>
      </p:sp>
    </p:spTree>
    <p:extLst>
      <p:ext uri="{BB962C8B-B14F-4D97-AF65-F5344CB8AC3E}">
        <p14:creationId xmlns:p14="http://schemas.microsoft.com/office/powerpoint/2010/main" val="152148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71BA944-7EA9-4EEF-928E-25B1D2BCC501}"/>
              </a:ext>
            </a:extLst>
          </p:cNvPr>
          <p:cNvSpPr>
            <a:spLocks noGrp="1"/>
          </p:cNvSpPr>
          <p:nvPr>
            <p:ph type="dt" sz="half" idx="10"/>
          </p:nvPr>
        </p:nvSpPr>
        <p:spPr/>
        <p:txBody>
          <a:bodyPr/>
          <a:lstStyle/>
          <a:p>
            <a:fld id="{D76A350C-577D-41B9-B5D4-F4CA96E7D077}" type="datetimeFigureOut">
              <a:rPr lang="it-IT" smtClean="0"/>
              <a:t>09/03/2020</a:t>
            </a:fld>
            <a:endParaRPr lang="it-IT"/>
          </a:p>
        </p:txBody>
      </p:sp>
      <p:sp>
        <p:nvSpPr>
          <p:cNvPr id="3" name="Segnaposto piè di pagina 2">
            <a:extLst>
              <a:ext uri="{FF2B5EF4-FFF2-40B4-BE49-F238E27FC236}">
                <a16:creationId xmlns:a16="http://schemas.microsoft.com/office/drawing/2014/main" id="{04F7E094-408C-493A-B9CD-62B20006B5A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27B0D00-FC2E-43AF-8FB9-6C8ECD15A09E}"/>
              </a:ext>
            </a:extLst>
          </p:cNvPr>
          <p:cNvSpPr>
            <a:spLocks noGrp="1"/>
          </p:cNvSpPr>
          <p:nvPr>
            <p:ph type="sldNum" sz="quarter" idx="12"/>
          </p:nvPr>
        </p:nvSpPr>
        <p:spPr/>
        <p:txBody>
          <a:bodyPr/>
          <a:lstStyle/>
          <a:p>
            <a:fld id="{8C028C59-0B20-4B83-936F-8BE101E36B27}" type="slidenum">
              <a:rPr lang="it-IT" smtClean="0"/>
              <a:t>‹N›</a:t>
            </a:fld>
            <a:endParaRPr lang="it-IT"/>
          </a:p>
        </p:txBody>
      </p:sp>
    </p:spTree>
    <p:extLst>
      <p:ext uri="{BB962C8B-B14F-4D97-AF65-F5344CB8AC3E}">
        <p14:creationId xmlns:p14="http://schemas.microsoft.com/office/powerpoint/2010/main" val="620739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692F47-A11B-449A-B57E-88B8B0CD4ED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43F8AD0-B728-466E-A60B-060CE690B2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7F322644-1E99-4A87-9078-8719FBB547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899D02E-55DD-4BEF-8009-0CC30E4CD47A}"/>
              </a:ext>
            </a:extLst>
          </p:cNvPr>
          <p:cNvSpPr>
            <a:spLocks noGrp="1"/>
          </p:cNvSpPr>
          <p:nvPr>
            <p:ph type="dt" sz="half" idx="10"/>
          </p:nvPr>
        </p:nvSpPr>
        <p:spPr/>
        <p:txBody>
          <a:bodyPr/>
          <a:lstStyle/>
          <a:p>
            <a:fld id="{D76A350C-577D-41B9-B5D4-F4CA96E7D077}" type="datetimeFigureOut">
              <a:rPr lang="it-IT" smtClean="0"/>
              <a:t>09/03/2020</a:t>
            </a:fld>
            <a:endParaRPr lang="it-IT"/>
          </a:p>
        </p:txBody>
      </p:sp>
      <p:sp>
        <p:nvSpPr>
          <p:cNvPr id="6" name="Segnaposto piè di pagina 5">
            <a:extLst>
              <a:ext uri="{FF2B5EF4-FFF2-40B4-BE49-F238E27FC236}">
                <a16:creationId xmlns:a16="http://schemas.microsoft.com/office/drawing/2014/main" id="{4334DF47-2395-4D8B-8D63-FA5422F1326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6F10767-1895-4C5E-B674-75FBC2FB759A}"/>
              </a:ext>
            </a:extLst>
          </p:cNvPr>
          <p:cNvSpPr>
            <a:spLocks noGrp="1"/>
          </p:cNvSpPr>
          <p:nvPr>
            <p:ph type="sldNum" sz="quarter" idx="12"/>
          </p:nvPr>
        </p:nvSpPr>
        <p:spPr/>
        <p:txBody>
          <a:bodyPr/>
          <a:lstStyle/>
          <a:p>
            <a:fld id="{8C028C59-0B20-4B83-936F-8BE101E36B27}" type="slidenum">
              <a:rPr lang="it-IT" smtClean="0"/>
              <a:t>‹N›</a:t>
            </a:fld>
            <a:endParaRPr lang="it-IT"/>
          </a:p>
        </p:txBody>
      </p:sp>
    </p:spTree>
    <p:extLst>
      <p:ext uri="{BB962C8B-B14F-4D97-AF65-F5344CB8AC3E}">
        <p14:creationId xmlns:p14="http://schemas.microsoft.com/office/powerpoint/2010/main" val="3653958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D959F8-AB90-4A65-B018-02FAA7C610D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D2C0A10-A7D7-4264-9BDD-67CB5F6616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0BB0EB2D-B9C5-4BFC-A532-D268B0C4E7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0713A47-1808-4BEC-9759-00BDE74FA95B}"/>
              </a:ext>
            </a:extLst>
          </p:cNvPr>
          <p:cNvSpPr>
            <a:spLocks noGrp="1"/>
          </p:cNvSpPr>
          <p:nvPr>
            <p:ph type="dt" sz="half" idx="10"/>
          </p:nvPr>
        </p:nvSpPr>
        <p:spPr/>
        <p:txBody>
          <a:bodyPr/>
          <a:lstStyle/>
          <a:p>
            <a:fld id="{D76A350C-577D-41B9-B5D4-F4CA96E7D077}" type="datetimeFigureOut">
              <a:rPr lang="it-IT" smtClean="0"/>
              <a:t>09/03/2020</a:t>
            </a:fld>
            <a:endParaRPr lang="it-IT"/>
          </a:p>
        </p:txBody>
      </p:sp>
      <p:sp>
        <p:nvSpPr>
          <p:cNvPr id="6" name="Segnaposto piè di pagina 5">
            <a:extLst>
              <a:ext uri="{FF2B5EF4-FFF2-40B4-BE49-F238E27FC236}">
                <a16:creationId xmlns:a16="http://schemas.microsoft.com/office/drawing/2014/main" id="{46029177-4581-44ED-8905-1D0FC2C5F24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AE0CE81-4ED8-484F-B998-33994C19B3CF}"/>
              </a:ext>
            </a:extLst>
          </p:cNvPr>
          <p:cNvSpPr>
            <a:spLocks noGrp="1"/>
          </p:cNvSpPr>
          <p:nvPr>
            <p:ph type="sldNum" sz="quarter" idx="12"/>
          </p:nvPr>
        </p:nvSpPr>
        <p:spPr/>
        <p:txBody>
          <a:bodyPr/>
          <a:lstStyle/>
          <a:p>
            <a:fld id="{8C028C59-0B20-4B83-936F-8BE101E36B27}" type="slidenum">
              <a:rPr lang="it-IT" smtClean="0"/>
              <a:t>‹N›</a:t>
            </a:fld>
            <a:endParaRPr lang="it-IT"/>
          </a:p>
        </p:txBody>
      </p:sp>
    </p:spTree>
    <p:extLst>
      <p:ext uri="{BB962C8B-B14F-4D97-AF65-F5344CB8AC3E}">
        <p14:creationId xmlns:p14="http://schemas.microsoft.com/office/powerpoint/2010/main" val="2323232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B141230-7E2F-49BF-B364-8AFB728B79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A7A1DB6-C8E9-4802-B150-575C0B6859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7FC3B91-F73C-4722-86B0-38E86E39D1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6A350C-577D-41B9-B5D4-F4CA96E7D077}" type="datetimeFigureOut">
              <a:rPr lang="it-IT" smtClean="0"/>
              <a:t>09/03/2020</a:t>
            </a:fld>
            <a:endParaRPr lang="it-IT"/>
          </a:p>
        </p:txBody>
      </p:sp>
      <p:sp>
        <p:nvSpPr>
          <p:cNvPr id="5" name="Segnaposto piè di pagina 4">
            <a:extLst>
              <a:ext uri="{FF2B5EF4-FFF2-40B4-BE49-F238E27FC236}">
                <a16:creationId xmlns:a16="http://schemas.microsoft.com/office/drawing/2014/main" id="{BEE11E5C-C4DE-4D5C-8978-21CC47E9E4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DD1A972E-BE8D-4DA2-8CD2-55C4CAC06B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028C59-0B20-4B83-936F-8BE101E36B27}" type="slidenum">
              <a:rPr lang="it-IT" smtClean="0"/>
              <a:t>‹N›</a:t>
            </a:fld>
            <a:endParaRPr lang="it-IT"/>
          </a:p>
        </p:txBody>
      </p:sp>
    </p:spTree>
    <p:extLst>
      <p:ext uri="{BB962C8B-B14F-4D97-AF65-F5344CB8AC3E}">
        <p14:creationId xmlns:p14="http://schemas.microsoft.com/office/powerpoint/2010/main" val="2044905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8F223CDA-2C45-44C6-A3A3-7F402AE94B0E}"/>
              </a:ext>
            </a:extLst>
          </p:cNvPr>
          <p:cNvSpPr>
            <a:spLocks noGrp="1"/>
          </p:cNvSpPr>
          <p:nvPr>
            <p:ph type="ctrTitle"/>
          </p:nvPr>
        </p:nvSpPr>
        <p:spPr>
          <a:xfrm>
            <a:off x="2166939" y="357189"/>
            <a:ext cx="7786687" cy="4429125"/>
          </a:xfrm>
          <a:solidFill>
            <a:srgbClr val="FFC000"/>
          </a:solidFill>
        </p:spPr>
        <p:txBody>
          <a:bodyPr rtlCol="0">
            <a:normAutofit fontScale="90000"/>
          </a:bodyPr>
          <a:lstStyle/>
          <a:p>
            <a:pPr>
              <a:defRPr/>
            </a:pPr>
            <a:br>
              <a:rPr lang="it-IT" dirty="0"/>
            </a:br>
            <a:br>
              <a:rPr lang="it-IT" dirty="0"/>
            </a:br>
            <a:br>
              <a:rPr lang="it-IT" dirty="0"/>
            </a:br>
            <a:br>
              <a:rPr lang="it-IT" dirty="0"/>
            </a:br>
            <a:br>
              <a:rPr lang="it-IT" dirty="0"/>
            </a:br>
            <a:br>
              <a:rPr lang="it-IT" dirty="0"/>
            </a:br>
            <a:br>
              <a:rPr lang="it-IT" dirty="0"/>
            </a:br>
            <a:br>
              <a:rPr lang="it-IT" dirty="0"/>
            </a:br>
            <a:br>
              <a:rPr lang="it-IT" dirty="0"/>
            </a:br>
            <a:br>
              <a:rPr lang="it-IT" dirty="0"/>
            </a:br>
            <a:r>
              <a:rPr lang="it-IT" dirty="0"/>
              <a:t>(</a:t>
            </a:r>
            <a:r>
              <a:rPr lang="it-IT" dirty="0" err="1"/>
              <a:t>Smaby</a:t>
            </a:r>
            <a:r>
              <a:rPr lang="it-IT" dirty="0"/>
              <a:t> &amp; </a:t>
            </a:r>
            <a:r>
              <a:rPr lang="it-IT" dirty="0" err="1"/>
              <a:t>Maddux</a:t>
            </a:r>
            <a:r>
              <a:rPr lang="it-IT" dirty="0"/>
              <a:t>)</a:t>
            </a:r>
          </a:p>
        </p:txBody>
      </p:sp>
      <p:sp>
        <p:nvSpPr>
          <p:cNvPr id="7" name="Rettangolo 6">
            <a:extLst>
              <a:ext uri="{FF2B5EF4-FFF2-40B4-BE49-F238E27FC236}">
                <a16:creationId xmlns:a16="http://schemas.microsoft.com/office/drawing/2014/main" id="{5C9C9B2E-74DD-4996-813F-80DF8623C92D}"/>
              </a:ext>
            </a:extLst>
          </p:cNvPr>
          <p:cNvSpPr/>
          <p:nvPr/>
        </p:nvSpPr>
        <p:spPr>
          <a:xfrm>
            <a:off x="2881291" y="642918"/>
            <a:ext cx="6141987" cy="3416320"/>
          </a:xfrm>
          <a:prstGeom prst="rect">
            <a:avLst/>
          </a:prstGeom>
          <a:noFill/>
        </p:spPr>
        <p:txBody>
          <a:bodyPr>
            <a:spAutoFit/>
          </a:bodyPr>
          <a:lstStyle/>
          <a:p>
            <a:pPr algn="ctr" eaLnBrk="1" hangingPunct="1">
              <a:defRPr/>
            </a:pPr>
            <a:r>
              <a:rPr lang="it-IT" sz="54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latin typeface="Arial" charset="0"/>
                <a:cs typeface="Arial" charset="0"/>
              </a:rPr>
              <a:t>SKILLED COUNSELOR TRAINING MODEL </a:t>
            </a:r>
          </a:p>
        </p:txBody>
      </p:sp>
      <p:pic>
        <p:nvPicPr>
          <p:cNvPr id="2" name="Audio 1">
            <a:hlinkClick r:id="" action="ppaction://media"/>
            <a:extLst>
              <a:ext uri="{FF2B5EF4-FFF2-40B4-BE49-F238E27FC236}">
                <a16:creationId xmlns:a16="http://schemas.microsoft.com/office/drawing/2014/main" id="{32CC3C68-115F-4E45-8D78-CCD6D5E4D9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4915"/>
    </mc:Choice>
    <mc:Fallback>
      <p:transition spd="slow" advTm="124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2E32E2A9-7404-4D0A-B33D-573D0D072A3F}"/>
              </a:ext>
            </a:extLst>
          </p:cNvPr>
          <p:cNvSpPr>
            <a:spLocks noGrp="1"/>
          </p:cNvSpPr>
          <p:nvPr>
            <p:ph type="subTitle" idx="1"/>
          </p:nvPr>
        </p:nvSpPr>
        <p:spPr>
          <a:xfrm>
            <a:off x="2095500" y="428625"/>
            <a:ext cx="8358188" cy="3500438"/>
          </a:xfrm>
        </p:spPr>
        <p:txBody>
          <a:bodyPr rtlCol="0">
            <a:normAutofit fontScale="25000" lnSpcReduction="20000"/>
          </a:bodyPr>
          <a:lstStyle/>
          <a:p>
            <a:pPr algn="l">
              <a:buFont typeface="Wingdings" pitchFamily="2" charset="2"/>
              <a:buChar char="v"/>
              <a:defRPr/>
            </a:pPr>
            <a:r>
              <a:rPr lang="it-IT" sz="11200" dirty="0"/>
              <a:t>Modello per la formazione nelle abilità di </a:t>
            </a:r>
            <a:r>
              <a:rPr lang="it-IT" sz="11200" dirty="0" err="1"/>
              <a:t>counseling</a:t>
            </a:r>
            <a:r>
              <a:rPr lang="it-IT" sz="11200" dirty="0"/>
              <a:t> per l’apprendimento teorico e pratico delle abilità di base e avanzate</a:t>
            </a:r>
          </a:p>
          <a:p>
            <a:pPr algn="l">
              <a:defRPr/>
            </a:pPr>
            <a:endParaRPr lang="it-IT" sz="11200" dirty="0"/>
          </a:p>
          <a:p>
            <a:pPr algn="l">
              <a:buFont typeface="Wingdings" pitchFamily="2" charset="2"/>
              <a:buChar char="v"/>
              <a:defRPr/>
            </a:pPr>
            <a:r>
              <a:rPr lang="it-IT" sz="11200" dirty="0"/>
              <a:t>Modello altamente strutturato e gerarchico</a:t>
            </a:r>
          </a:p>
          <a:p>
            <a:pPr algn="l">
              <a:defRPr/>
            </a:pPr>
            <a:endParaRPr lang="it-IT" sz="11200" dirty="0"/>
          </a:p>
          <a:p>
            <a:pPr algn="l">
              <a:buFont typeface="Wingdings" pitchFamily="2" charset="2"/>
              <a:buChar char="v"/>
              <a:defRPr/>
            </a:pPr>
            <a:r>
              <a:rPr lang="it-IT" sz="11200" dirty="0"/>
              <a:t>Prevede feed-back sul raggiungimento delle abilità</a:t>
            </a:r>
          </a:p>
          <a:p>
            <a:pPr algn="l">
              <a:defRPr/>
            </a:pPr>
            <a:endParaRPr lang="it-IT" sz="11200" dirty="0"/>
          </a:p>
          <a:p>
            <a:pPr algn="l">
              <a:buFont typeface="Wingdings" pitchFamily="2" charset="2"/>
              <a:buChar char="v"/>
              <a:defRPr/>
            </a:pPr>
            <a:r>
              <a:rPr lang="it-IT" sz="11200" dirty="0"/>
              <a:t> Fondamenti teorici: approccio basato sulla persona, approccio della Gestalt, e la terapia razionale emotiva comportamentale (REBT). Include inoltre i processi di controllo, modellamento, persuasione e </a:t>
            </a:r>
            <a:r>
              <a:rPr lang="it-IT" sz="11200" dirty="0" err="1"/>
              <a:t>arousal</a:t>
            </a:r>
            <a:r>
              <a:rPr lang="it-IT" sz="11200" dirty="0"/>
              <a:t> della teoria dell’apprendimento di </a:t>
            </a:r>
            <a:r>
              <a:rPr lang="it-IT" sz="11200" dirty="0" err="1"/>
              <a:t>Bandura</a:t>
            </a:r>
            <a:r>
              <a:rPr lang="it-IT" sz="11200" dirty="0"/>
              <a:t> </a:t>
            </a:r>
          </a:p>
          <a:p>
            <a:pPr algn="l">
              <a:defRPr/>
            </a:pPr>
            <a:endParaRPr lang="it-IT" sz="2800" dirty="0"/>
          </a:p>
        </p:txBody>
      </p:sp>
      <p:pic>
        <p:nvPicPr>
          <p:cNvPr id="2" name="Audio 1">
            <a:hlinkClick r:id="" action="ppaction://media"/>
            <a:extLst>
              <a:ext uri="{FF2B5EF4-FFF2-40B4-BE49-F238E27FC236}">
                <a16:creationId xmlns:a16="http://schemas.microsoft.com/office/drawing/2014/main" id="{CF91B6A2-26A2-4F77-B45D-B48BE63767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6519"/>
    </mc:Choice>
    <mc:Fallback>
      <p:transition spd="slow" advTm="116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1">
            <a:extLst>
              <a:ext uri="{FF2B5EF4-FFF2-40B4-BE49-F238E27FC236}">
                <a16:creationId xmlns:a16="http://schemas.microsoft.com/office/drawing/2014/main" id="{27F58DA2-650D-400D-AAC5-4B7D43CB6F43}"/>
              </a:ext>
            </a:extLst>
          </p:cNvPr>
          <p:cNvSpPr>
            <a:spLocks noGrp="1"/>
          </p:cNvSpPr>
          <p:nvPr>
            <p:ph type="title"/>
          </p:nvPr>
        </p:nvSpPr>
        <p:spPr>
          <a:xfrm>
            <a:off x="2024063" y="0"/>
            <a:ext cx="8229600" cy="1143000"/>
          </a:xfrm>
        </p:spPr>
        <p:txBody>
          <a:bodyPr>
            <a:normAutofit fontScale="90000"/>
          </a:bodyPr>
          <a:lstStyle/>
          <a:p>
            <a:pPr>
              <a:defRPr/>
            </a:pPr>
            <a:r>
              <a:rPr lang="it-IT" dirty="0"/>
              <a:t>LE BASI TEORICHE DELLO SKILLED COUNSELOR TRAINING MODEL</a:t>
            </a:r>
          </a:p>
        </p:txBody>
      </p:sp>
      <p:sp>
        <p:nvSpPr>
          <p:cNvPr id="5123" name="Segnaposto contenuto 2">
            <a:extLst>
              <a:ext uri="{FF2B5EF4-FFF2-40B4-BE49-F238E27FC236}">
                <a16:creationId xmlns:a16="http://schemas.microsoft.com/office/drawing/2014/main" id="{09667AED-EA8D-4D52-B7A8-FCE9F88D1078}"/>
              </a:ext>
            </a:extLst>
          </p:cNvPr>
          <p:cNvSpPr>
            <a:spLocks noGrp="1"/>
          </p:cNvSpPr>
          <p:nvPr>
            <p:ph idx="1"/>
          </p:nvPr>
        </p:nvSpPr>
        <p:spPr>
          <a:xfrm>
            <a:off x="1952625" y="1500188"/>
            <a:ext cx="8229600" cy="4525962"/>
          </a:xfrm>
        </p:spPr>
        <p:txBody>
          <a:bodyPr>
            <a:normAutofit/>
          </a:bodyPr>
          <a:lstStyle/>
          <a:p>
            <a:pPr>
              <a:buFont typeface="Arial" charset="0"/>
              <a:buNone/>
              <a:defRPr/>
            </a:pPr>
            <a:r>
              <a:rPr lang="it-IT" dirty="0"/>
              <a:t>L’APPROCCIO BASATO SULLA PERSONA</a:t>
            </a:r>
          </a:p>
          <a:p>
            <a:pPr>
              <a:buFont typeface="Arial" charset="0"/>
              <a:buNone/>
              <a:defRPr/>
            </a:pPr>
            <a:r>
              <a:rPr lang="it-IT" dirty="0"/>
              <a:t>Uno dei filoni di ricerca di </a:t>
            </a:r>
            <a:r>
              <a:rPr lang="it-IT" dirty="0" err="1"/>
              <a:t>Rogers</a:t>
            </a:r>
            <a:r>
              <a:rPr lang="it-IT" dirty="0"/>
              <a:t> aveva l’obiettivo di individuare i fattori predittivi dei comportamenti delinquenziali in bambini e adolescenti. La sua ipotesi era che l’ambiente familiare e le esperienze sociali fossero i più importanti </a:t>
            </a:r>
            <a:r>
              <a:rPr lang="it-IT" dirty="0" err="1"/>
              <a:t>predittori</a:t>
            </a:r>
            <a:r>
              <a:rPr lang="it-IT" dirty="0"/>
              <a:t> del comportamento antisociale vs in linea con le norme sociali. I suoi studi rilevarono che il più potente </a:t>
            </a:r>
            <a:r>
              <a:rPr lang="it-IT" dirty="0" err="1"/>
              <a:t>predittore</a:t>
            </a:r>
            <a:r>
              <a:rPr lang="it-IT" dirty="0"/>
              <a:t> del comportamento futuro era la SELF-UNDERSTANDING</a:t>
            </a:r>
          </a:p>
        </p:txBody>
      </p:sp>
      <p:pic>
        <p:nvPicPr>
          <p:cNvPr id="2" name="Audio 1">
            <a:hlinkClick r:id="" action="ppaction://media"/>
            <a:extLst>
              <a:ext uri="{FF2B5EF4-FFF2-40B4-BE49-F238E27FC236}">
                <a16:creationId xmlns:a16="http://schemas.microsoft.com/office/drawing/2014/main" id="{450E67B7-92AD-4833-91D5-049E19CA5D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5472"/>
    </mc:Choice>
    <mc:Fallback>
      <p:transition spd="slow" advTm="115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egnaposto contenuto 2">
            <a:extLst>
              <a:ext uri="{FF2B5EF4-FFF2-40B4-BE49-F238E27FC236}">
                <a16:creationId xmlns:a16="http://schemas.microsoft.com/office/drawing/2014/main" id="{ABF868BE-DE55-4434-8D44-4B4B971D2B4D}"/>
              </a:ext>
            </a:extLst>
          </p:cNvPr>
          <p:cNvSpPr>
            <a:spLocks noGrp="1"/>
          </p:cNvSpPr>
          <p:nvPr>
            <p:ph idx="1"/>
          </p:nvPr>
        </p:nvSpPr>
        <p:spPr>
          <a:xfrm>
            <a:off x="2024063" y="571501"/>
            <a:ext cx="8229600" cy="4525963"/>
          </a:xfrm>
        </p:spPr>
        <p:txBody>
          <a:bodyPr>
            <a:normAutofit fontScale="92500" lnSpcReduction="10000"/>
          </a:bodyPr>
          <a:lstStyle/>
          <a:p>
            <a:pPr>
              <a:defRPr/>
            </a:pPr>
            <a:r>
              <a:rPr lang="it-IT" dirty="0"/>
              <a:t>Questo risultato, e le conferme empiriche di studi successivi, contribuì a far sì che sviluppasse una teoria (e quindi un intervento) basato sulla SELF-UNDERSTANDING del cliente</a:t>
            </a:r>
          </a:p>
          <a:p>
            <a:pPr>
              <a:defRPr/>
            </a:pPr>
            <a:r>
              <a:rPr lang="it-IT" dirty="0"/>
              <a:t>Necessari per la promozione della </a:t>
            </a:r>
            <a:r>
              <a:rPr lang="it-IT" dirty="0" err="1"/>
              <a:t>self-understanding</a:t>
            </a:r>
            <a:r>
              <a:rPr lang="it-IT" dirty="0"/>
              <a:t> sono 1) una comprensione empatica; 2) una accettazione positiva incondizionata; 3) l’autenticità</a:t>
            </a:r>
          </a:p>
          <a:p>
            <a:pPr>
              <a:defRPr/>
            </a:pPr>
            <a:endParaRPr lang="it-IT" dirty="0"/>
          </a:p>
          <a:p>
            <a:pPr>
              <a:buFont typeface="Arial" panose="020B0604020202020204" pitchFamily="34" charset="0"/>
              <a:buNone/>
              <a:defRPr/>
            </a:pPr>
            <a:endParaRPr lang="it-IT" dirty="0"/>
          </a:p>
          <a:p>
            <a:pPr>
              <a:buFont typeface="Arial" panose="020B0604020202020204" pitchFamily="34" charset="0"/>
              <a:buNone/>
              <a:defRPr/>
            </a:pPr>
            <a:r>
              <a:rPr lang="it-IT" b="1" dirty="0"/>
              <a:t>La comprensione empatica fa riferimento all’assunzione da parte del </a:t>
            </a:r>
            <a:r>
              <a:rPr lang="it-IT" b="1" dirty="0" err="1"/>
              <a:t>counselor</a:t>
            </a:r>
            <a:r>
              <a:rPr lang="it-IT" b="1" dirty="0"/>
              <a:t> della struttura interna di riferimento (</a:t>
            </a:r>
            <a:r>
              <a:rPr lang="it-IT" b="1" i="1" dirty="0" err="1"/>
              <a:t>internal</a:t>
            </a:r>
            <a:r>
              <a:rPr lang="it-IT" b="1" i="1" dirty="0"/>
              <a:t> frame </a:t>
            </a:r>
            <a:r>
              <a:rPr lang="it-IT" b="1" i="1" dirty="0" err="1"/>
              <a:t>of</a:t>
            </a:r>
            <a:r>
              <a:rPr lang="it-IT" b="1" i="1" dirty="0"/>
              <a:t> </a:t>
            </a:r>
            <a:r>
              <a:rPr lang="it-IT" b="1" i="1" dirty="0" err="1"/>
              <a:t>reference</a:t>
            </a:r>
            <a:r>
              <a:rPr lang="it-IT" b="1" dirty="0"/>
              <a:t>)</a:t>
            </a:r>
          </a:p>
        </p:txBody>
      </p:sp>
      <p:pic>
        <p:nvPicPr>
          <p:cNvPr id="2" name="Audio 1">
            <a:hlinkClick r:id="" action="ppaction://media"/>
            <a:extLst>
              <a:ext uri="{FF2B5EF4-FFF2-40B4-BE49-F238E27FC236}">
                <a16:creationId xmlns:a16="http://schemas.microsoft.com/office/drawing/2014/main" id="{8E1940DF-7025-4461-B411-FC4D54DE99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2853"/>
    </mc:Choice>
    <mc:Fallback>
      <p:transition spd="slow" advTm="182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taglia angolo stesso lato rettangolo 3">
            <a:extLst>
              <a:ext uri="{FF2B5EF4-FFF2-40B4-BE49-F238E27FC236}">
                <a16:creationId xmlns:a16="http://schemas.microsoft.com/office/drawing/2014/main" id="{B16E5B08-1F37-4D18-AA63-B1F594D7E9D2}"/>
              </a:ext>
            </a:extLst>
          </p:cNvPr>
          <p:cNvSpPr/>
          <p:nvPr/>
        </p:nvSpPr>
        <p:spPr>
          <a:xfrm>
            <a:off x="1524000" y="357189"/>
            <a:ext cx="9144000" cy="1214437"/>
          </a:xfrm>
          <a:prstGeom prst="snip2SameRect">
            <a:avLst/>
          </a:prstGeom>
          <a:gradFill>
            <a:gsLst>
              <a:gs pos="0">
                <a:srgbClr val="FFF200"/>
              </a:gs>
              <a:gs pos="45000">
                <a:srgbClr val="FF7A00"/>
              </a:gs>
              <a:gs pos="70000">
                <a:srgbClr val="FF0300"/>
              </a:gs>
              <a:gs pos="100000">
                <a:srgbClr val="4D080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 name="Rettangolo 5">
            <a:extLst>
              <a:ext uri="{FF2B5EF4-FFF2-40B4-BE49-F238E27FC236}">
                <a16:creationId xmlns:a16="http://schemas.microsoft.com/office/drawing/2014/main" id="{4D693D95-9EEA-45EE-81B6-76C74327E7DB}"/>
              </a:ext>
            </a:extLst>
          </p:cNvPr>
          <p:cNvSpPr/>
          <p:nvPr/>
        </p:nvSpPr>
        <p:spPr>
          <a:xfrm>
            <a:off x="2258367" y="428605"/>
            <a:ext cx="7642798" cy="830997"/>
          </a:xfrm>
          <a:prstGeom prst="rect">
            <a:avLst/>
          </a:prstGeom>
          <a:noFill/>
        </p:spPr>
        <p:txBody>
          <a:bodyPr wrap="none">
            <a:spAutoFit/>
          </a:bodyPr>
          <a:lstStyle/>
          <a:p>
            <a:pPr algn="ctr">
              <a:defRPr/>
            </a:pPr>
            <a:r>
              <a:rPr lang="it-IT"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Struttura di riferimento</a:t>
            </a:r>
          </a:p>
        </p:txBody>
      </p:sp>
      <p:sp>
        <p:nvSpPr>
          <p:cNvPr id="8196" name="CasellaDiTesto 6">
            <a:extLst>
              <a:ext uri="{FF2B5EF4-FFF2-40B4-BE49-F238E27FC236}">
                <a16:creationId xmlns:a16="http://schemas.microsoft.com/office/drawing/2014/main" id="{C1B60E9A-AC14-4118-B6B5-640E4E60DB19}"/>
              </a:ext>
            </a:extLst>
          </p:cNvPr>
          <p:cNvSpPr txBox="1">
            <a:spLocks noChangeArrowheads="1"/>
          </p:cNvSpPr>
          <p:nvPr/>
        </p:nvSpPr>
        <p:spPr bwMode="auto">
          <a:xfrm>
            <a:off x="1881189" y="1857376"/>
            <a:ext cx="778668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2800">
                <a:latin typeface="Arial" panose="020B0604020202020204" pitchFamily="34" charset="0"/>
              </a:rPr>
              <a:t>Con struttura di riferimento interno si fa riferimento al </a:t>
            </a:r>
            <a:r>
              <a:rPr lang="it-IT" altLang="it-IT" sz="2800" u="sng">
                <a:latin typeface="Arial" panose="020B0604020202020204" pitchFamily="34" charset="0"/>
              </a:rPr>
              <a:t>mondo soggettivo</a:t>
            </a:r>
            <a:r>
              <a:rPr lang="it-IT" altLang="it-IT" sz="2800">
                <a:latin typeface="Arial" panose="020B0604020202020204" pitchFamily="34" charset="0"/>
              </a:rPr>
              <a:t>, incluse le credenze, i sentimenti, il modo di esperire, i comportamenti, i valori eccetera.. </a:t>
            </a:r>
          </a:p>
          <a:p>
            <a:pPr>
              <a:spcBef>
                <a:spcPct val="0"/>
              </a:spcBef>
              <a:buFontTx/>
              <a:buNone/>
            </a:pPr>
            <a:endParaRPr lang="it-IT" altLang="it-IT" sz="2800">
              <a:latin typeface="Arial" panose="020B0604020202020204" pitchFamily="34" charset="0"/>
            </a:endParaRPr>
          </a:p>
          <a:p>
            <a:pPr>
              <a:spcBef>
                <a:spcPct val="0"/>
              </a:spcBef>
              <a:buFontTx/>
              <a:buNone/>
            </a:pPr>
            <a:endParaRPr lang="it-IT" altLang="it-IT" sz="2800">
              <a:latin typeface="Arial" panose="020B0604020202020204" pitchFamily="34" charset="0"/>
            </a:endParaRPr>
          </a:p>
          <a:p>
            <a:pPr>
              <a:spcBef>
                <a:spcPct val="0"/>
              </a:spcBef>
              <a:buFontTx/>
              <a:buNone/>
            </a:pPr>
            <a:endParaRPr lang="it-IT" altLang="it-IT" sz="2800">
              <a:latin typeface="Arial" panose="020B0604020202020204" pitchFamily="34" charset="0"/>
            </a:endParaRPr>
          </a:p>
        </p:txBody>
      </p:sp>
      <p:sp>
        <p:nvSpPr>
          <p:cNvPr id="8197" name="CasellaDiTesto 3">
            <a:extLst>
              <a:ext uri="{FF2B5EF4-FFF2-40B4-BE49-F238E27FC236}">
                <a16:creationId xmlns:a16="http://schemas.microsoft.com/office/drawing/2014/main" id="{AAD7F533-6006-4E68-8B6D-8D89E86FDE73}"/>
              </a:ext>
            </a:extLst>
          </p:cNvPr>
          <p:cNvSpPr txBox="1">
            <a:spLocks noChangeArrowheads="1"/>
          </p:cNvSpPr>
          <p:nvPr/>
        </p:nvSpPr>
        <p:spPr bwMode="auto">
          <a:xfrm>
            <a:off x="1952625" y="3929063"/>
            <a:ext cx="69294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it-IT" sz="2000" b="1">
                <a:latin typeface="Arial" panose="020B0604020202020204" pitchFamily="34" charset="0"/>
              </a:rPr>
              <a:t>INTERNAL FRAME OF REFERENCE </a:t>
            </a:r>
            <a:r>
              <a:rPr lang="en-US" altLang="it-IT" sz="2000">
                <a:latin typeface="Arial" panose="020B0604020202020204" pitchFamily="34" charset="0"/>
              </a:rPr>
              <a:t>“All of the realm of experience which is available to the awareness of the individual at a given moment”</a:t>
            </a:r>
          </a:p>
        </p:txBody>
      </p:sp>
      <p:sp>
        <p:nvSpPr>
          <p:cNvPr id="8198" name="CasellaDiTesto 5">
            <a:extLst>
              <a:ext uri="{FF2B5EF4-FFF2-40B4-BE49-F238E27FC236}">
                <a16:creationId xmlns:a16="http://schemas.microsoft.com/office/drawing/2014/main" id="{A04151A9-F420-42E5-AA3A-1BF1B759DB93}"/>
              </a:ext>
            </a:extLst>
          </p:cNvPr>
          <p:cNvSpPr txBox="1">
            <a:spLocks noChangeArrowheads="1"/>
          </p:cNvSpPr>
          <p:nvPr/>
        </p:nvSpPr>
        <p:spPr bwMode="auto">
          <a:xfrm>
            <a:off x="1952625" y="5214939"/>
            <a:ext cx="69294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it-IT" sz="2000" b="1">
                <a:latin typeface="Arial" panose="020B0604020202020204" pitchFamily="34" charset="0"/>
              </a:rPr>
              <a:t>EXTERNAL FRAME OF REFERENCE </a:t>
            </a:r>
            <a:r>
              <a:rPr lang="en-US" altLang="it-IT" sz="2000">
                <a:latin typeface="Arial" panose="020B0604020202020204" pitchFamily="34" charset="0"/>
              </a:rPr>
              <a:t>“Perceiving “solely” from one’s own subjective frame of reference without emphatizing with the observed person or object” </a:t>
            </a:r>
          </a:p>
        </p:txBody>
      </p:sp>
      <p:pic>
        <p:nvPicPr>
          <p:cNvPr id="2" name="Audio 1">
            <a:hlinkClick r:id="" action="ppaction://media"/>
            <a:extLst>
              <a:ext uri="{FF2B5EF4-FFF2-40B4-BE49-F238E27FC236}">
                <a16:creationId xmlns:a16="http://schemas.microsoft.com/office/drawing/2014/main" id="{BB4FB96C-56D3-47C5-990E-CFF393E09C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p:transition spd="med" advTm="112377">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asellaDiTesto 5">
            <a:extLst>
              <a:ext uri="{FF2B5EF4-FFF2-40B4-BE49-F238E27FC236}">
                <a16:creationId xmlns:a16="http://schemas.microsoft.com/office/drawing/2014/main" id="{2CB5DF6C-4DCB-401B-AC6C-BE7E320C3FF5}"/>
              </a:ext>
            </a:extLst>
          </p:cNvPr>
          <p:cNvSpPr txBox="1">
            <a:spLocks noChangeArrowheads="1"/>
          </p:cNvSpPr>
          <p:nvPr/>
        </p:nvSpPr>
        <p:spPr bwMode="auto">
          <a:xfrm>
            <a:off x="1952625" y="571500"/>
            <a:ext cx="807243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2400">
                <a:latin typeface="Arial" panose="020B0604020202020204" pitchFamily="34" charset="0"/>
              </a:rPr>
              <a:t>La base della comprensione è una distinzione tra:</a:t>
            </a:r>
          </a:p>
          <a:p>
            <a:pPr>
              <a:spcBef>
                <a:spcPct val="0"/>
              </a:spcBef>
            </a:pPr>
            <a:r>
              <a:rPr lang="it-IT" altLang="it-IT" sz="2400">
                <a:latin typeface="Arial" panose="020B0604020202020204" pitchFamily="34" charset="0"/>
              </a:rPr>
              <a:t> “Tu” e “Me”</a:t>
            </a:r>
          </a:p>
          <a:p>
            <a:pPr>
              <a:spcBef>
                <a:spcPct val="0"/>
              </a:spcBef>
            </a:pPr>
            <a:r>
              <a:rPr lang="it-IT" altLang="it-IT" sz="2400">
                <a:latin typeface="Arial" panose="020B0604020202020204" pitchFamily="34" charset="0"/>
              </a:rPr>
              <a:t> “La mia visione di me” e “La tua visione di me”</a:t>
            </a:r>
          </a:p>
          <a:p>
            <a:pPr>
              <a:spcBef>
                <a:spcPct val="0"/>
              </a:spcBef>
            </a:pPr>
            <a:r>
              <a:rPr lang="it-IT" altLang="it-IT" sz="2400">
                <a:latin typeface="Arial" panose="020B0604020202020204" pitchFamily="34" charset="0"/>
              </a:rPr>
              <a:t> “La tua visione di te” e “La mia visione di te”</a:t>
            </a:r>
          </a:p>
          <a:p>
            <a:pPr>
              <a:spcBef>
                <a:spcPct val="0"/>
              </a:spcBef>
              <a:buFontTx/>
              <a:buNone/>
            </a:pPr>
            <a:endParaRPr lang="it-IT" altLang="it-IT" sz="2400">
              <a:latin typeface="Arial" panose="020B0604020202020204" pitchFamily="34" charset="0"/>
            </a:endParaRPr>
          </a:p>
        </p:txBody>
      </p:sp>
      <p:sp>
        <p:nvSpPr>
          <p:cNvPr id="9219" name="CasellaDiTesto 6">
            <a:extLst>
              <a:ext uri="{FF2B5EF4-FFF2-40B4-BE49-F238E27FC236}">
                <a16:creationId xmlns:a16="http://schemas.microsoft.com/office/drawing/2014/main" id="{F04855B2-E1B1-4908-BE6D-FB8A268060C5}"/>
              </a:ext>
            </a:extLst>
          </p:cNvPr>
          <p:cNvSpPr txBox="1">
            <a:spLocks noChangeArrowheads="1"/>
          </p:cNvSpPr>
          <p:nvPr/>
        </p:nvSpPr>
        <p:spPr bwMode="auto">
          <a:xfrm>
            <a:off x="2024063" y="2786063"/>
            <a:ext cx="69850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2400">
                <a:latin typeface="Arial" panose="020B0604020202020204" pitchFamily="34" charset="0"/>
              </a:rPr>
              <a:t>“La mia visione di me” e “La tua visione di te” sono punti di vista interni mentre “La mia visione di te” e  “La tua visione di me” sono punti di vista esterni</a:t>
            </a:r>
          </a:p>
          <a:p>
            <a:pPr>
              <a:spcBef>
                <a:spcPct val="0"/>
              </a:spcBef>
            </a:pPr>
            <a:endParaRPr lang="it-IT" altLang="it-IT" sz="2400">
              <a:latin typeface="Arial" panose="020B0604020202020204" pitchFamily="34" charset="0"/>
            </a:endParaRPr>
          </a:p>
          <a:p>
            <a:pPr>
              <a:spcBef>
                <a:spcPct val="0"/>
              </a:spcBef>
              <a:buFontTx/>
              <a:buNone/>
            </a:pPr>
            <a:r>
              <a:rPr lang="it-IT" altLang="it-IT" sz="2400" b="1">
                <a:latin typeface="Arial" panose="020B0604020202020204" pitchFamily="34" charset="0"/>
              </a:rPr>
              <a:t>NELLA MISURA IN CUI IO COLGO LA TUA VISIONE DI TE SONO ALL’INTERNO DELLA TUA CORNICE DI RIFERIMENTO</a:t>
            </a:r>
          </a:p>
        </p:txBody>
      </p:sp>
      <p:pic>
        <p:nvPicPr>
          <p:cNvPr id="2" name="Audio 1">
            <a:hlinkClick r:id="" action="ppaction://media"/>
            <a:extLst>
              <a:ext uri="{FF2B5EF4-FFF2-40B4-BE49-F238E27FC236}">
                <a16:creationId xmlns:a16="http://schemas.microsoft.com/office/drawing/2014/main" id="{6CAE44F5-A053-4608-AAC4-F8900630ED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p:transition spd="med" advTm="81253">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ttangolo 4">
            <a:extLst>
              <a:ext uri="{FF2B5EF4-FFF2-40B4-BE49-F238E27FC236}">
                <a16:creationId xmlns:a16="http://schemas.microsoft.com/office/drawing/2014/main" id="{A3BAAF73-398F-4B32-B2D6-3CBF43010374}"/>
              </a:ext>
            </a:extLst>
          </p:cNvPr>
          <p:cNvSpPr>
            <a:spLocks noChangeArrowheads="1"/>
          </p:cNvSpPr>
          <p:nvPr/>
        </p:nvSpPr>
        <p:spPr bwMode="auto">
          <a:xfrm>
            <a:off x="2166939" y="571501"/>
            <a:ext cx="7566025"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1800" b="1">
                <a:latin typeface="Arial" panose="020B0604020202020204" pitchFamily="34" charset="0"/>
              </a:rPr>
              <a:t>EXTERNAL FRAME OF REFERENCE </a:t>
            </a:r>
          </a:p>
          <a:p>
            <a:pPr algn="ctr">
              <a:spcBef>
                <a:spcPct val="0"/>
              </a:spcBef>
              <a:buFontTx/>
              <a:buNone/>
            </a:pPr>
            <a:r>
              <a:rPr lang="it-IT" altLang="it-IT" sz="1800" b="1">
                <a:latin typeface="Arial" panose="020B0604020202020204" pitchFamily="34" charset="0"/>
              </a:rPr>
              <a:t>Cornice esterna di riferimento</a:t>
            </a:r>
          </a:p>
          <a:p>
            <a:pPr algn="ctr">
              <a:spcBef>
                <a:spcPct val="0"/>
              </a:spcBef>
              <a:buFontTx/>
              <a:buNone/>
            </a:pPr>
            <a:endParaRPr lang="it-IT" altLang="it-IT" sz="1800" b="1">
              <a:latin typeface="Arial" panose="020B0604020202020204" pitchFamily="34" charset="0"/>
            </a:endParaRPr>
          </a:p>
          <a:p>
            <a:pPr algn="ctr">
              <a:spcBef>
                <a:spcPct val="0"/>
              </a:spcBef>
              <a:buFontTx/>
              <a:buNone/>
            </a:pPr>
            <a:endParaRPr lang="it-IT" altLang="it-IT" sz="1800" b="1">
              <a:latin typeface="Arial" panose="020B0604020202020204" pitchFamily="34" charset="0"/>
            </a:endParaRPr>
          </a:p>
          <a:p>
            <a:pPr>
              <a:spcBef>
                <a:spcPct val="0"/>
              </a:spcBef>
              <a:buFontTx/>
              <a:buNone/>
            </a:pPr>
            <a:r>
              <a:rPr lang="it-IT" altLang="it-IT" sz="2000">
                <a:latin typeface="Arial" panose="020B0604020202020204" pitchFamily="34" charset="0"/>
              </a:rPr>
              <a:t>Percepire esclusivamente dalla propria struttura soggettiva interna di riferimento, senza adottare la struttura interna di riferimento dell’altro, significa percepire attraverso una struttura esterna di riferimento. La scuola di pensiero che in Psicologia ha parlato di organismo vuoto è un esempio di questo. L'osservatore dice che un animale è stato stimolato quando l'animale è stato esposto ad una condizione che, nella cornice soggettiva dell'osservatore di riferimento, è uno stimolo. </a:t>
            </a:r>
            <a:r>
              <a:rPr lang="it-IT" altLang="it-IT" sz="2000" b="1">
                <a:latin typeface="Arial" panose="020B0604020202020204" pitchFamily="34" charset="0"/>
              </a:rPr>
              <a:t>Non vi è alcun tentativo di comprendere, empaticamente, se questo è uno stimolo nel campo esperienziale dell'animale. </a:t>
            </a:r>
            <a:r>
              <a:rPr lang="it-IT" altLang="it-IT" sz="2000">
                <a:latin typeface="Arial" panose="020B0604020202020204" pitchFamily="34" charset="0"/>
              </a:rPr>
              <a:t>Allo stesso modo l'osservatore riferisce che l'animale emette una risposta quando si verifica un fenomeno che, nel campo soggettivo dell'osservatore, è una risposta.</a:t>
            </a:r>
            <a:br>
              <a:rPr lang="it-IT" altLang="it-IT" sz="2000">
                <a:latin typeface="Arial" panose="020B0604020202020204" pitchFamily="34" charset="0"/>
              </a:rPr>
            </a:br>
            <a:endParaRPr lang="it-IT" altLang="it-IT" sz="2000">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089AF2B1-DEDD-4A4F-822E-DE06725C9D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p:transition spd="med" advTm="10876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ttangolo 3">
            <a:extLst>
              <a:ext uri="{FF2B5EF4-FFF2-40B4-BE49-F238E27FC236}">
                <a16:creationId xmlns:a16="http://schemas.microsoft.com/office/drawing/2014/main" id="{7AAC5E7B-FC5A-42B1-BA1C-4552AAFCE6EE}"/>
              </a:ext>
            </a:extLst>
          </p:cNvPr>
          <p:cNvSpPr>
            <a:spLocks noChangeArrowheads="1"/>
          </p:cNvSpPr>
          <p:nvPr/>
        </p:nvSpPr>
        <p:spPr bwMode="auto">
          <a:xfrm>
            <a:off x="1931988" y="984250"/>
            <a:ext cx="8469312"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it-IT" altLang="it-IT" sz="2400">
                <a:latin typeface="Arial" panose="020B0604020202020204" pitchFamily="34" charset="0"/>
              </a:rPr>
              <a:t> In genere guardiamo a tutti gli "oggetti" (pietre, alberi o astrazioni) da questo quadro di riferimento esterno in quanto si assume che non hanno "esperienza" con cui possiamo entrare in empatia. </a:t>
            </a:r>
          </a:p>
          <a:p>
            <a:pPr>
              <a:spcBef>
                <a:spcPct val="0"/>
              </a:spcBef>
              <a:buFontTx/>
              <a:buNone/>
            </a:pPr>
            <a:endParaRPr lang="it-IT" altLang="it-IT" sz="2400">
              <a:latin typeface="Arial" panose="020B0604020202020204" pitchFamily="34" charset="0"/>
            </a:endParaRPr>
          </a:p>
          <a:p>
            <a:pPr>
              <a:spcBef>
                <a:spcPct val="0"/>
              </a:spcBef>
            </a:pPr>
            <a:r>
              <a:rPr lang="it-IT" altLang="it-IT" sz="2400">
                <a:latin typeface="Arial" panose="020B0604020202020204" pitchFamily="34" charset="0"/>
              </a:rPr>
              <a:t> Nella misura in cui stiamo considerando la conoscenza di esseri umani, potremmo dire che questi modi di conoscere esistono su un continuum. Si va da una propria soggettività completa nella propria struttura interna di riferimento ad una propria soggettività completa rispetto ad un altro (il quadro esterno di riferimento). In mezzo si trova la gamma di inferenza empatica per quanto riguarda il campo soggettivo di un altro.</a:t>
            </a:r>
            <a:br>
              <a:rPr lang="it-IT" altLang="it-IT" sz="2000">
                <a:latin typeface="Arial" panose="020B0604020202020204" pitchFamily="34" charset="0"/>
              </a:rPr>
            </a:br>
            <a:endParaRPr lang="it-IT" altLang="it-IT" sz="2000">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CC78E136-2DA1-488E-9E6B-40F856D0C1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p:transition spd="med" advTm="124459">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ttangolo 3">
            <a:extLst>
              <a:ext uri="{FF2B5EF4-FFF2-40B4-BE49-F238E27FC236}">
                <a16:creationId xmlns:a16="http://schemas.microsoft.com/office/drawing/2014/main" id="{AE31B567-2563-40E8-BC41-FF8E3545FE10}"/>
              </a:ext>
            </a:extLst>
          </p:cNvPr>
          <p:cNvSpPr>
            <a:spLocks noChangeArrowheads="1"/>
          </p:cNvSpPr>
          <p:nvPr/>
        </p:nvSpPr>
        <p:spPr bwMode="auto">
          <a:xfrm>
            <a:off x="1763713" y="142876"/>
            <a:ext cx="8475662"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Char char="-"/>
            </a:pPr>
            <a:r>
              <a:rPr lang="it-IT" altLang="it-IT" sz="2000">
                <a:latin typeface="Arial" panose="020B0604020202020204" pitchFamily="34" charset="0"/>
              </a:rPr>
              <a:t>Ognuno di questi modi di conoscere è essenzialmente una formulazione di ipotesi. Le differenze stanno nel modo in cui vengono verificate le ipotesi. Nella mia struttura interna di riferimento, se provo amore o odio, piacere o antipatia, interesse o noia, avere fiducia o meno, </a:t>
            </a:r>
            <a:r>
              <a:rPr lang="it-IT" altLang="it-IT" sz="2000" u="sng">
                <a:latin typeface="Arial" panose="020B0604020202020204" pitchFamily="34" charset="0"/>
              </a:rPr>
              <a:t>l'unico modo attraverso il quale posso verificare queste ipotesi di esperienza è ulteriormente concentrando sulla mia esperienza</a:t>
            </a:r>
            <a:r>
              <a:rPr lang="it-IT" altLang="it-IT" sz="2000">
                <a:latin typeface="Arial" panose="020B0604020202020204" pitchFamily="34" charset="0"/>
              </a:rPr>
              <a:t>. La amo davvero? Mi fa davvero piacere questo? Credo veramente questo? Sono domande cui si può rispondere solo ‘controllando’ con me stesso. (Se cerco di scoprire se davvero lo amo, controllando con gli altri, allora io sto osservando come un oggetto, sto visualizzando da una struttura esterna di riferimento.)</a:t>
            </a:r>
          </a:p>
          <a:p>
            <a:pPr>
              <a:spcBef>
                <a:spcPct val="0"/>
              </a:spcBef>
              <a:buFontTx/>
              <a:buNone/>
            </a:pPr>
            <a:endParaRPr lang="it-IT" altLang="it-IT" sz="2000">
              <a:latin typeface="Arial" panose="020B0604020202020204" pitchFamily="34" charset="0"/>
            </a:endParaRPr>
          </a:p>
          <a:p>
            <a:pPr>
              <a:spcBef>
                <a:spcPct val="0"/>
              </a:spcBef>
              <a:buFontTx/>
              <a:buNone/>
            </a:pPr>
            <a:br>
              <a:rPr lang="it-IT" altLang="it-IT" sz="2000">
                <a:latin typeface="Arial" panose="020B0604020202020204" pitchFamily="34" charset="0"/>
              </a:rPr>
            </a:br>
            <a:r>
              <a:rPr lang="it-IT" altLang="it-IT" sz="2000">
                <a:latin typeface="Arial" panose="020B0604020202020204" pitchFamily="34" charset="0"/>
              </a:rPr>
              <a:t>- E’ ovvio che, dal punto di vista clinica, non si può completamente prescindere dalla propria soggettività, ma non è di questo che si sta parlando:</a:t>
            </a:r>
            <a:br>
              <a:rPr lang="it-IT" altLang="it-IT" sz="2000">
                <a:latin typeface="Arial" panose="020B0604020202020204" pitchFamily="34" charset="0"/>
              </a:rPr>
            </a:br>
            <a:r>
              <a:rPr lang="it-IT" altLang="it-IT" sz="2000" u="sng">
                <a:latin typeface="Arial" panose="020B0604020202020204" pitchFamily="34" charset="0"/>
              </a:rPr>
              <a:t>Una conoscenza che ha qualche "certezza" deve prevedere l'utilizzo di inferenza empatica come mezzo di controllo. Verifico le deduzioni empatiche con il mio ‘oggetto’,</a:t>
            </a:r>
            <a:r>
              <a:rPr lang="it-IT" altLang="it-IT" sz="2000">
                <a:latin typeface="Arial" panose="020B0604020202020204" pitchFamily="34" charset="0"/>
              </a:rPr>
              <a:t> quindi verificare o confutare le illazioni e ipotesi implicite in tale empatia. </a:t>
            </a:r>
            <a:br>
              <a:rPr lang="it-IT" altLang="it-IT" sz="2000">
                <a:latin typeface="Arial" panose="020B0604020202020204" pitchFamily="34" charset="0"/>
              </a:rPr>
            </a:br>
            <a:br>
              <a:rPr lang="it-IT" altLang="it-IT" sz="2000">
                <a:latin typeface="Arial" panose="020B0604020202020204" pitchFamily="34" charset="0"/>
              </a:rPr>
            </a:br>
            <a:endParaRPr lang="it-IT" altLang="it-IT" sz="2000">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C158D695-C8D7-4226-B60C-6FEE2CBB21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p:transition spd="med" advTm="267544">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786</Words>
  <Application>Microsoft Office PowerPoint</Application>
  <PresentationFormat>Widescreen</PresentationFormat>
  <Paragraphs>40</Paragraphs>
  <Slides>9</Slides>
  <Notes>0</Notes>
  <HiddenSlides>0</HiddenSlides>
  <MMClips>9</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9</vt:i4>
      </vt:variant>
    </vt:vector>
  </HeadingPairs>
  <TitlesOfParts>
    <vt:vector size="14" baseType="lpstr">
      <vt:lpstr>Arial</vt:lpstr>
      <vt:lpstr>Calibri</vt:lpstr>
      <vt:lpstr>Calibri Light</vt:lpstr>
      <vt:lpstr>Wingdings</vt:lpstr>
      <vt:lpstr>Tema di Office</vt:lpstr>
      <vt:lpstr>          (Smaby &amp; Maddux)</vt:lpstr>
      <vt:lpstr>Presentazione standard di PowerPoint</vt:lpstr>
      <vt:lpstr>LE BASI TEORICHE DELLO SKILLED COUNSELOR TRAINING MODEL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(Smaby &amp; Maddux)</dc:title>
  <dc:creator>Casale</dc:creator>
  <cp:lastModifiedBy>Casale</cp:lastModifiedBy>
  <cp:revision>1</cp:revision>
  <dcterms:created xsi:type="dcterms:W3CDTF">2020-03-09T13:36:34Z</dcterms:created>
  <dcterms:modified xsi:type="dcterms:W3CDTF">2020-03-09T13:37:13Z</dcterms:modified>
</cp:coreProperties>
</file>