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73" r:id="rId3"/>
    <p:sldMasterId id="2147483679" r:id="rId4"/>
  </p:sldMasterIdLst>
  <p:notesMasterIdLst>
    <p:notesMasterId r:id="rId8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6" r:id="rId54"/>
    <p:sldId id="307" r:id="rId55"/>
    <p:sldId id="308" r:id="rId56"/>
    <p:sldId id="343" r:id="rId57"/>
    <p:sldId id="344" r:id="rId58"/>
    <p:sldId id="345" r:id="rId59"/>
    <p:sldId id="346" r:id="rId60"/>
    <p:sldId id="347" r:id="rId61"/>
    <p:sldId id="348" r:id="rId62"/>
    <p:sldId id="349" r:id="rId63"/>
    <p:sldId id="350" r:id="rId64"/>
    <p:sldId id="351" r:id="rId65"/>
    <p:sldId id="352" r:id="rId66"/>
    <p:sldId id="353" r:id="rId67"/>
    <p:sldId id="356" r:id="rId68"/>
    <p:sldId id="357" r:id="rId69"/>
    <p:sldId id="359" r:id="rId70"/>
    <p:sldId id="360" r:id="rId71"/>
    <p:sldId id="361" r:id="rId72"/>
    <p:sldId id="362" r:id="rId73"/>
    <p:sldId id="363" r:id="rId74"/>
    <p:sldId id="364" r:id="rId75"/>
    <p:sldId id="373" r:id="rId76"/>
    <p:sldId id="374" r:id="rId77"/>
    <p:sldId id="370" r:id="rId78"/>
    <p:sldId id="371" r:id="rId79"/>
    <p:sldId id="372" r:id="rId80"/>
    <p:sldId id="367" r:id="rId81"/>
    <p:sldId id="368" r:id="rId82"/>
    <p:sldId id="369" r:id="rId83"/>
    <p:sldId id="310" r:id="rId8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79" autoAdjust="0"/>
  </p:normalViewPr>
  <p:slideViewPr>
    <p:cSldViewPr snapToGrid="0" snapToObjects="1">
      <p:cViewPr varScale="1">
        <p:scale>
          <a:sx n="69" d="100"/>
          <a:sy n="69" d="100"/>
        </p:scale>
        <p:origin x="12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Foglio3!$F$2</c:f>
              <c:strCache>
                <c:ptCount val="1"/>
                <c:pt idx="0">
                  <c:v>Acinetobacter</c:v>
                </c:pt>
              </c:strCache>
            </c:strRef>
          </c:tx>
          <c:spPr>
            <a:solidFill>
              <a:schemeClr val="accent1"/>
            </a:solidFill>
            <a:ln>
              <a:noFill/>
            </a:ln>
            <a:effectLst/>
          </c:spPr>
          <c:invertIfNegative val="0"/>
          <c:cat>
            <c:strRef>
              <c:f>Foglio3!$G$1:$I$1</c:f>
              <c:strCache>
                <c:ptCount val="3"/>
                <c:pt idx="0">
                  <c:v>Sample1</c:v>
                </c:pt>
                <c:pt idx="1">
                  <c:v>Sample2</c:v>
                </c:pt>
                <c:pt idx="2">
                  <c:v>Sample3</c:v>
                </c:pt>
              </c:strCache>
            </c:strRef>
          </c:cat>
          <c:val>
            <c:numRef>
              <c:f>Foglio3!$G$2:$I$2</c:f>
              <c:numCache>
                <c:formatCode>0.0%</c:formatCode>
                <c:ptCount val="3"/>
                <c:pt idx="0">
                  <c:v>0.15884718498659517</c:v>
                </c:pt>
                <c:pt idx="1">
                  <c:v>1.984126984126984E-3</c:v>
                </c:pt>
                <c:pt idx="2">
                  <c:v>4.0783034257748778E-4</c:v>
                </c:pt>
              </c:numCache>
            </c:numRef>
          </c:val>
          <c:extLst>
            <c:ext xmlns:c16="http://schemas.microsoft.com/office/drawing/2014/chart" uri="{C3380CC4-5D6E-409C-BE32-E72D297353CC}">
              <c16:uniqueId val="{00000000-3DE3-46E9-A697-4D3CDB023FDC}"/>
            </c:ext>
          </c:extLst>
        </c:ser>
        <c:ser>
          <c:idx val="1"/>
          <c:order val="1"/>
          <c:tx>
            <c:strRef>
              <c:f>Foglio3!$F$3</c:f>
              <c:strCache>
                <c:ptCount val="1"/>
                <c:pt idx="0">
                  <c:v>Arcobacter</c:v>
                </c:pt>
              </c:strCache>
            </c:strRef>
          </c:tx>
          <c:spPr>
            <a:solidFill>
              <a:schemeClr val="accent2"/>
            </a:solidFill>
            <a:ln>
              <a:noFill/>
            </a:ln>
            <a:effectLst/>
          </c:spPr>
          <c:invertIfNegative val="0"/>
          <c:cat>
            <c:strRef>
              <c:f>Foglio3!$G$1:$I$1</c:f>
              <c:strCache>
                <c:ptCount val="3"/>
                <c:pt idx="0">
                  <c:v>Sample1</c:v>
                </c:pt>
                <c:pt idx="1">
                  <c:v>Sample2</c:v>
                </c:pt>
                <c:pt idx="2">
                  <c:v>Sample3</c:v>
                </c:pt>
              </c:strCache>
            </c:strRef>
          </c:cat>
          <c:val>
            <c:numRef>
              <c:f>Foglio3!$G$3:$I$3</c:f>
              <c:numCache>
                <c:formatCode>0.0%</c:formatCode>
                <c:ptCount val="3"/>
                <c:pt idx="0">
                  <c:v>1.4745308310991957E-2</c:v>
                </c:pt>
                <c:pt idx="1">
                  <c:v>1.7857142857142856E-2</c:v>
                </c:pt>
                <c:pt idx="2">
                  <c:v>1.1623164763458401E-2</c:v>
                </c:pt>
              </c:numCache>
            </c:numRef>
          </c:val>
          <c:extLst>
            <c:ext xmlns:c16="http://schemas.microsoft.com/office/drawing/2014/chart" uri="{C3380CC4-5D6E-409C-BE32-E72D297353CC}">
              <c16:uniqueId val="{00000001-3DE3-46E9-A697-4D3CDB023FDC}"/>
            </c:ext>
          </c:extLst>
        </c:ser>
        <c:ser>
          <c:idx val="2"/>
          <c:order val="2"/>
          <c:tx>
            <c:strRef>
              <c:f>Foglio3!$F$4</c:f>
              <c:strCache>
                <c:ptCount val="1"/>
                <c:pt idx="0">
                  <c:v>Flavonifractor</c:v>
                </c:pt>
              </c:strCache>
            </c:strRef>
          </c:tx>
          <c:spPr>
            <a:solidFill>
              <a:schemeClr val="accent3"/>
            </a:solidFill>
            <a:ln>
              <a:noFill/>
            </a:ln>
            <a:effectLst/>
          </c:spPr>
          <c:invertIfNegative val="0"/>
          <c:cat>
            <c:strRef>
              <c:f>Foglio3!$G$1:$I$1</c:f>
              <c:strCache>
                <c:ptCount val="3"/>
                <c:pt idx="0">
                  <c:v>Sample1</c:v>
                </c:pt>
                <c:pt idx="1">
                  <c:v>Sample2</c:v>
                </c:pt>
                <c:pt idx="2">
                  <c:v>Sample3</c:v>
                </c:pt>
              </c:strCache>
            </c:strRef>
          </c:cat>
          <c:val>
            <c:numRef>
              <c:f>Foglio3!$G$4:$I$4</c:f>
              <c:numCache>
                <c:formatCode>0.0%</c:formatCode>
                <c:ptCount val="3"/>
                <c:pt idx="0">
                  <c:v>4.1890080428954424E-2</c:v>
                </c:pt>
                <c:pt idx="1">
                  <c:v>2.6587301587301587E-2</c:v>
                </c:pt>
                <c:pt idx="2">
                  <c:v>5.5057096247960848E-3</c:v>
                </c:pt>
              </c:numCache>
            </c:numRef>
          </c:val>
          <c:extLst>
            <c:ext xmlns:c16="http://schemas.microsoft.com/office/drawing/2014/chart" uri="{C3380CC4-5D6E-409C-BE32-E72D297353CC}">
              <c16:uniqueId val="{00000002-3DE3-46E9-A697-4D3CDB023FDC}"/>
            </c:ext>
          </c:extLst>
        </c:ser>
        <c:ser>
          <c:idx val="3"/>
          <c:order val="3"/>
          <c:tx>
            <c:strRef>
              <c:f>Foglio3!$F$5</c:f>
              <c:strCache>
                <c:ptCount val="1"/>
                <c:pt idx="0">
                  <c:v>Fusobacterium</c:v>
                </c:pt>
              </c:strCache>
            </c:strRef>
          </c:tx>
          <c:spPr>
            <a:solidFill>
              <a:schemeClr val="accent4"/>
            </a:solidFill>
            <a:ln>
              <a:noFill/>
            </a:ln>
            <a:effectLst/>
          </c:spPr>
          <c:invertIfNegative val="0"/>
          <c:cat>
            <c:strRef>
              <c:f>Foglio3!$G$1:$I$1</c:f>
              <c:strCache>
                <c:ptCount val="3"/>
                <c:pt idx="0">
                  <c:v>Sample1</c:v>
                </c:pt>
                <c:pt idx="1">
                  <c:v>Sample2</c:v>
                </c:pt>
                <c:pt idx="2">
                  <c:v>Sample3</c:v>
                </c:pt>
              </c:strCache>
            </c:strRef>
          </c:cat>
          <c:val>
            <c:numRef>
              <c:f>Foglio3!$G$5:$I$5</c:f>
              <c:numCache>
                <c:formatCode>0.0%</c:formatCode>
                <c:ptCount val="3"/>
                <c:pt idx="0">
                  <c:v>3.351206434316354E-2</c:v>
                </c:pt>
                <c:pt idx="1">
                  <c:v>2.5793650793650792E-2</c:v>
                </c:pt>
                <c:pt idx="2">
                  <c:v>4.2822185970636216E-2</c:v>
                </c:pt>
              </c:numCache>
            </c:numRef>
          </c:val>
          <c:extLst>
            <c:ext xmlns:c16="http://schemas.microsoft.com/office/drawing/2014/chart" uri="{C3380CC4-5D6E-409C-BE32-E72D297353CC}">
              <c16:uniqueId val="{00000003-3DE3-46E9-A697-4D3CDB023FDC}"/>
            </c:ext>
          </c:extLst>
        </c:ser>
        <c:ser>
          <c:idx val="4"/>
          <c:order val="4"/>
          <c:tx>
            <c:strRef>
              <c:f>Foglio3!$F$6</c:f>
              <c:strCache>
                <c:ptCount val="1"/>
                <c:pt idx="0">
                  <c:v>Geobacter</c:v>
                </c:pt>
              </c:strCache>
            </c:strRef>
          </c:tx>
          <c:spPr>
            <a:solidFill>
              <a:schemeClr val="accent5"/>
            </a:solidFill>
            <a:ln>
              <a:noFill/>
            </a:ln>
            <a:effectLst/>
          </c:spPr>
          <c:invertIfNegative val="0"/>
          <c:cat>
            <c:strRef>
              <c:f>Foglio3!$G$1:$I$1</c:f>
              <c:strCache>
                <c:ptCount val="3"/>
                <c:pt idx="0">
                  <c:v>Sample1</c:v>
                </c:pt>
                <c:pt idx="1">
                  <c:v>Sample2</c:v>
                </c:pt>
                <c:pt idx="2">
                  <c:v>Sample3</c:v>
                </c:pt>
              </c:strCache>
            </c:strRef>
          </c:cat>
          <c:val>
            <c:numRef>
              <c:f>Foglio3!$G$6:$I$6</c:f>
              <c:numCache>
                <c:formatCode>0.0%</c:formatCode>
                <c:ptCount val="3"/>
                <c:pt idx="0">
                  <c:v>0.13941018766756033</c:v>
                </c:pt>
                <c:pt idx="1">
                  <c:v>0.15317460317460319</c:v>
                </c:pt>
                <c:pt idx="2">
                  <c:v>0.31525285481239806</c:v>
                </c:pt>
              </c:numCache>
            </c:numRef>
          </c:val>
          <c:extLst>
            <c:ext xmlns:c16="http://schemas.microsoft.com/office/drawing/2014/chart" uri="{C3380CC4-5D6E-409C-BE32-E72D297353CC}">
              <c16:uniqueId val="{00000004-3DE3-46E9-A697-4D3CDB023FDC}"/>
            </c:ext>
          </c:extLst>
        </c:ser>
        <c:ser>
          <c:idx val="5"/>
          <c:order val="5"/>
          <c:tx>
            <c:strRef>
              <c:f>Foglio3!$F$7</c:f>
              <c:strCache>
                <c:ptCount val="1"/>
                <c:pt idx="0">
                  <c:v>Prevotella</c:v>
                </c:pt>
              </c:strCache>
            </c:strRef>
          </c:tx>
          <c:spPr>
            <a:solidFill>
              <a:schemeClr val="accent6"/>
            </a:solidFill>
            <a:ln>
              <a:noFill/>
            </a:ln>
            <a:effectLst/>
          </c:spPr>
          <c:invertIfNegative val="0"/>
          <c:cat>
            <c:strRef>
              <c:f>Foglio3!$G$1:$I$1</c:f>
              <c:strCache>
                <c:ptCount val="3"/>
                <c:pt idx="0">
                  <c:v>Sample1</c:v>
                </c:pt>
                <c:pt idx="1">
                  <c:v>Sample2</c:v>
                </c:pt>
                <c:pt idx="2">
                  <c:v>Sample3</c:v>
                </c:pt>
              </c:strCache>
            </c:strRef>
          </c:cat>
          <c:val>
            <c:numRef>
              <c:f>Foglio3!$G$7:$I$7</c:f>
              <c:numCache>
                <c:formatCode>0.0%</c:formatCode>
                <c:ptCount val="3"/>
                <c:pt idx="0">
                  <c:v>0.26038873994638068</c:v>
                </c:pt>
                <c:pt idx="1">
                  <c:v>0.348015873015873</c:v>
                </c:pt>
                <c:pt idx="2">
                  <c:v>0.1653752039151713</c:v>
                </c:pt>
              </c:numCache>
            </c:numRef>
          </c:val>
          <c:extLst>
            <c:ext xmlns:c16="http://schemas.microsoft.com/office/drawing/2014/chart" uri="{C3380CC4-5D6E-409C-BE32-E72D297353CC}">
              <c16:uniqueId val="{00000005-3DE3-46E9-A697-4D3CDB023FDC}"/>
            </c:ext>
          </c:extLst>
        </c:ser>
        <c:ser>
          <c:idx val="6"/>
          <c:order val="6"/>
          <c:tx>
            <c:strRef>
              <c:f>Foglio3!$F$8</c:f>
              <c:strCache>
                <c:ptCount val="1"/>
                <c:pt idx="0">
                  <c:v>Rhodococcus</c:v>
                </c:pt>
              </c:strCache>
            </c:strRef>
          </c:tx>
          <c:spPr>
            <a:solidFill>
              <a:schemeClr val="accent1">
                <a:lumMod val="60000"/>
              </a:schemeClr>
            </a:solidFill>
            <a:ln>
              <a:noFill/>
            </a:ln>
            <a:effectLst/>
          </c:spPr>
          <c:invertIfNegative val="0"/>
          <c:cat>
            <c:strRef>
              <c:f>Foglio3!$G$1:$I$1</c:f>
              <c:strCache>
                <c:ptCount val="3"/>
                <c:pt idx="0">
                  <c:v>Sample1</c:v>
                </c:pt>
                <c:pt idx="1">
                  <c:v>Sample2</c:v>
                </c:pt>
                <c:pt idx="2">
                  <c:v>Sample3</c:v>
                </c:pt>
              </c:strCache>
            </c:strRef>
          </c:cat>
          <c:val>
            <c:numRef>
              <c:f>Foglio3!$G$8:$I$8</c:f>
              <c:numCache>
                <c:formatCode>0.0%</c:formatCode>
                <c:ptCount val="3"/>
                <c:pt idx="0">
                  <c:v>5.2949061662198392E-2</c:v>
                </c:pt>
                <c:pt idx="1">
                  <c:v>0.10952380952380952</c:v>
                </c:pt>
                <c:pt idx="2">
                  <c:v>4.4045676998368678E-2</c:v>
                </c:pt>
              </c:numCache>
            </c:numRef>
          </c:val>
          <c:extLst>
            <c:ext xmlns:c16="http://schemas.microsoft.com/office/drawing/2014/chart" uri="{C3380CC4-5D6E-409C-BE32-E72D297353CC}">
              <c16:uniqueId val="{00000006-3DE3-46E9-A697-4D3CDB023FDC}"/>
            </c:ext>
          </c:extLst>
        </c:ser>
        <c:ser>
          <c:idx val="7"/>
          <c:order val="7"/>
          <c:tx>
            <c:strRef>
              <c:f>Foglio3!$F$9</c:f>
              <c:strCache>
                <c:ptCount val="1"/>
                <c:pt idx="0">
                  <c:v>Stenotrophomonas</c:v>
                </c:pt>
              </c:strCache>
            </c:strRef>
          </c:tx>
          <c:spPr>
            <a:solidFill>
              <a:schemeClr val="accent2">
                <a:lumMod val="60000"/>
              </a:schemeClr>
            </a:solidFill>
            <a:ln>
              <a:noFill/>
            </a:ln>
            <a:effectLst/>
          </c:spPr>
          <c:invertIfNegative val="0"/>
          <c:cat>
            <c:strRef>
              <c:f>Foglio3!$G$1:$I$1</c:f>
              <c:strCache>
                <c:ptCount val="3"/>
                <c:pt idx="0">
                  <c:v>Sample1</c:v>
                </c:pt>
                <c:pt idx="1">
                  <c:v>Sample2</c:v>
                </c:pt>
                <c:pt idx="2">
                  <c:v>Sample3</c:v>
                </c:pt>
              </c:strCache>
            </c:strRef>
          </c:cat>
          <c:val>
            <c:numRef>
              <c:f>Foglio3!$G$9:$I$9</c:f>
              <c:numCache>
                <c:formatCode>0.0%</c:formatCode>
                <c:ptCount val="3"/>
                <c:pt idx="0">
                  <c:v>8.2104557640750669E-2</c:v>
                </c:pt>
                <c:pt idx="1">
                  <c:v>5.3571428571428568E-2</c:v>
                </c:pt>
                <c:pt idx="2">
                  <c:v>2.732463295269168E-2</c:v>
                </c:pt>
              </c:numCache>
            </c:numRef>
          </c:val>
          <c:extLst>
            <c:ext xmlns:c16="http://schemas.microsoft.com/office/drawing/2014/chart" uri="{C3380CC4-5D6E-409C-BE32-E72D297353CC}">
              <c16:uniqueId val="{00000007-3DE3-46E9-A697-4D3CDB023FDC}"/>
            </c:ext>
          </c:extLst>
        </c:ser>
        <c:ser>
          <c:idx val="8"/>
          <c:order val="8"/>
          <c:tx>
            <c:strRef>
              <c:f>Foglio3!$F$10</c:f>
              <c:strCache>
                <c:ptCount val="1"/>
                <c:pt idx="0">
                  <c:v>Syntrophobacter</c:v>
                </c:pt>
              </c:strCache>
            </c:strRef>
          </c:tx>
          <c:spPr>
            <a:solidFill>
              <a:schemeClr val="accent3">
                <a:lumMod val="60000"/>
              </a:schemeClr>
            </a:solidFill>
            <a:ln>
              <a:noFill/>
            </a:ln>
            <a:effectLst/>
          </c:spPr>
          <c:invertIfNegative val="0"/>
          <c:cat>
            <c:strRef>
              <c:f>Foglio3!$G$1:$I$1</c:f>
              <c:strCache>
                <c:ptCount val="3"/>
                <c:pt idx="0">
                  <c:v>Sample1</c:v>
                </c:pt>
                <c:pt idx="1">
                  <c:v>Sample2</c:v>
                </c:pt>
                <c:pt idx="2">
                  <c:v>Sample3</c:v>
                </c:pt>
              </c:strCache>
            </c:strRef>
          </c:cat>
          <c:val>
            <c:numRef>
              <c:f>Foglio3!$G$10:$I$10</c:f>
              <c:numCache>
                <c:formatCode>0.0%</c:formatCode>
                <c:ptCount val="3"/>
                <c:pt idx="0">
                  <c:v>1.675603217158177E-3</c:v>
                </c:pt>
                <c:pt idx="1">
                  <c:v>5.1587301587301586E-3</c:v>
                </c:pt>
                <c:pt idx="2">
                  <c:v>4.9959216965742251E-2</c:v>
                </c:pt>
              </c:numCache>
            </c:numRef>
          </c:val>
          <c:extLst>
            <c:ext xmlns:c16="http://schemas.microsoft.com/office/drawing/2014/chart" uri="{C3380CC4-5D6E-409C-BE32-E72D297353CC}">
              <c16:uniqueId val="{00000008-3DE3-46E9-A697-4D3CDB023FDC}"/>
            </c:ext>
          </c:extLst>
        </c:ser>
        <c:ser>
          <c:idx val="9"/>
          <c:order val="9"/>
          <c:tx>
            <c:strRef>
              <c:f>Foglio3!$F$11</c:f>
              <c:strCache>
                <c:ptCount val="1"/>
                <c:pt idx="0">
                  <c:v>Tistrella</c:v>
                </c:pt>
              </c:strCache>
            </c:strRef>
          </c:tx>
          <c:spPr>
            <a:solidFill>
              <a:schemeClr val="accent4">
                <a:lumMod val="60000"/>
              </a:schemeClr>
            </a:solidFill>
            <a:ln>
              <a:noFill/>
            </a:ln>
            <a:effectLst/>
          </c:spPr>
          <c:invertIfNegative val="0"/>
          <c:cat>
            <c:strRef>
              <c:f>Foglio3!$G$1:$I$1</c:f>
              <c:strCache>
                <c:ptCount val="3"/>
                <c:pt idx="0">
                  <c:v>Sample1</c:v>
                </c:pt>
                <c:pt idx="1">
                  <c:v>Sample2</c:v>
                </c:pt>
                <c:pt idx="2">
                  <c:v>Sample3</c:v>
                </c:pt>
              </c:strCache>
            </c:strRef>
          </c:cat>
          <c:val>
            <c:numRef>
              <c:f>Foglio3!$G$11:$I$11</c:f>
              <c:numCache>
                <c:formatCode>0.0%</c:formatCode>
                <c:ptCount val="3"/>
                <c:pt idx="0">
                  <c:v>5.9651474530831097E-2</c:v>
                </c:pt>
                <c:pt idx="1">
                  <c:v>2.6587301587301587E-2</c:v>
                </c:pt>
                <c:pt idx="2">
                  <c:v>0.13601141924959217</c:v>
                </c:pt>
              </c:numCache>
            </c:numRef>
          </c:val>
          <c:extLst>
            <c:ext xmlns:c16="http://schemas.microsoft.com/office/drawing/2014/chart" uri="{C3380CC4-5D6E-409C-BE32-E72D297353CC}">
              <c16:uniqueId val="{00000009-3DE3-46E9-A697-4D3CDB023FDC}"/>
            </c:ext>
          </c:extLst>
        </c:ser>
        <c:ser>
          <c:idx val="10"/>
          <c:order val="10"/>
          <c:tx>
            <c:strRef>
              <c:f>Foglio3!$F$12</c:f>
              <c:strCache>
                <c:ptCount val="1"/>
                <c:pt idx="0">
                  <c:v>Unclassified</c:v>
                </c:pt>
              </c:strCache>
            </c:strRef>
          </c:tx>
          <c:spPr>
            <a:solidFill>
              <a:schemeClr val="accent5">
                <a:lumMod val="60000"/>
              </a:schemeClr>
            </a:solidFill>
            <a:ln>
              <a:noFill/>
            </a:ln>
            <a:effectLst/>
          </c:spPr>
          <c:invertIfNegative val="0"/>
          <c:cat>
            <c:strRef>
              <c:f>Foglio3!$G$1:$I$1</c:f>
              <c:strCache>
                <c:ptCount val="3"/>
                <c:pt idx="0">
                  <c:v>Sample1</c:v>
                </c:pt>
                <c:pt idx="1">
                  <c:v>Sample2</c:v>
                </c:pt>
                <c:pt idx="2">
                  <c:v>Sample3</c:v>
                </c:pt>
              </c:strCache>
            </c:strRef>
          </c:cat>
          <c:val>
            <c:numRef>
              <c:f>Foglio3!$G$12:$I$12</c:f>
              <c:numCache>
                <c:formatCode>0.0%</c:formatCode>
                <c:ptCount val="3"/>
                <c:pt idx="0">
                  <c:v>0.15482573726541554</c:v>
                </c:pt>
                <c:pt idx="1">
                  <c:v>0.23174603174603176</c:v>
                </c:pt>
                <c:pt idx="2">
                  <c:v>0.2016721044045677</c:v>
                </c:pt>
              </c:numCache>
            </c:numRef>
          </c:val>
          <c:extLst>
            <c:ext xmlns:c16="http://schemas.microsoft.com/office/drawing/2014/chart" uri="{C3380CC4-5D6E-409C-BE32-E72D297353CC}">
              <c16:uniqueId val="{0000000A-3DE3-46E9-A697-4D3CDB023FDC}"/>
            </c:ext>
          </c:extLst>
        </c:ser>
        <c:dLbls>
          <c:showLegendKey val="0"/>
          <c:showVal val="0"/>
          <c:showCatName val="0"/>
          <c:showSerName val="0"/>
          <c:showPercent val="0"/>
          <c:showBubbleSize val="0"/>
        </c:dLbls>
        <c:gapWidth val="150"/>
        <c:overlap val="100"/>
        <c:axId val="423213384"/>
        <c:axId val="423211088"/>
      </c:barChart>
      <c:catAx>
        <c:axId val="423213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3211088"/>
        <c:crosses val="autoZero"/>
        <c:auto val="1"/>
        <c:lblAlgn val="ctr"/>
        <c:lblOffset val="100"/>
        <c:noMultiLvlLbl val="0"/>
      </c:catAx>
      <c:valAx>
        <c:axId val="423211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abundance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423213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9641726"/>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Community_Fingerprintin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Community_Fingerprintin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stainable-nano.com/2015/09/17/livedead-baclight-assa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prstGeom prst="rect">
            <a:avLst/>
          </a:prstGeom>
        </p:spPr>
        <p:txBody>
          <a:bodyPr/>
          <a:lstStyle/>
          <a:p>
            <a:endParaRPr/>
          </a:p>
        </p:txBody>
      </p:sp>
      <p:sp>
        <p:nvSpPr>
          <p:cNvPr id="26" name="Shape 2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7765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251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53713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55633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lnSpc>
                <a:spcPct val="80000"/>
              </a:lnSpc>
            </a:pPr>
            <a:endParaRPr dirty="0"/>
          </a:p>
        </p:txBody>
      </p:sp>
    </p:spTree>
    <p:extLst>
      <p:ext uri="{BB962C8B-B14F-4D97-AF65-F5344CB8AC3E}">
        <p14:creationId xmlns:p14="http://schemas.microsoft.com/office/powerpoint/2010/main" val="3317288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pPr>
              <a:lnSpc>
                <a:spcPct val="80000"/>
              </a:lnSpc>
              <a:spcBef>
                <a:spcPts val="200"/>
              </a:spcBef>
              <a:defRPr sz="1100" b="1"/>
            </a:pPr>
            <a:endParaRPr dirty="0"/>
          </a:p>
        </p:txBody>
      </p:sp>
    </p:spTree>
    <p:extLst>
      <p:ext uri="{BB962C8B-B14F-4D97-AF65-F5344CB8AC3E}">
        <p14:creationId xmlns:p14="http://schemas.microsoft.com/office/powerpoint/2010/main" val="179702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pPr>
              <a:lnSpc>
                <a:spcPct val="80000"/>
              </a:lnSpc>
              <a:defRPr sz="1100"/>
            </a:pPr>
            <a:endParaRPr dirty="0"/>
          </a:p>
        </p:txBody>
      </p:sp>
    </p:spTree>
    <p:extLst>
      <p:ext uri="{BB962C8B-B14F-4D97-AF65-F5344CB8AC3E}">
        <p14:creationId xmlns:p14="http://schemas.microsoft.com/office/powerpoint/2010/main" val="276247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lvl="1" indent="457200">
              <a:lnSpc>
                <a:spcPct val="80000"/>
              </a:lnSpc>
              <a:spcBef>
                <a:spcPts val="200"/>
              </a:spcBef>
              <a:defRPr sz="1100"/>
            </a:pPr>
            <a:endParaRPr dirty="0"/>
          </a:p>
        </p:txBody>
      </p:sp>
    </p:spTree>
    <p:extLst>
      <p:ext uri="{BB962C8B-B14F-4D97-AF65-F5344CB8AC3E}">
        <p14:creationId xmlns:p14="http://schemas.microsoft.com/office/powerpoint/2010/main" val="1664897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66298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4978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lvl1pPr>
              <a:lnSpc>
                <a:spcPct val="80000"/>
              </a:lnSpc>
              <a:spcBef>
                <a:spcPts val="200"/>
              </a:spcBef>
              <a:defRPr sz="1000"/>
            </a:lvl1pPr>
          </a:lstStyle>
          <a:p>
            <a:endParaRPr dirty="0"/>
          </a:p>
        </p:txBody>
      </p:sp>
    </p:spTree>
    <p:extLst>
      <p:ext uri="{BB962C8B-B14F-4D97-AF65-F5344CB8AC3E}">
        <p14:creationId xmlns:p14="http://schemas.microsoft.com/office/powerpoint/2010/main" val="257762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prstGeom prst="rect">
            <a:avLst/>
          </a:prstGeom>
        </p:spPr>
        <p:txBody>
          <a:bodyPr/>
          <a:lstStyle/>
          <a:p>
            <a:endParaRPr/>
          </a:p>
        </p:txBody>
      </p:sp>
      <p:sp>
        <p:nvSpPr>
          <p:cNvPr id="38" name="Shape 38"/>
          <p:cNvSpPr>
            <a:spLocks noGrp="1"/>
          </p:cNvSpPr>
          <p:nvPr>
            <p:ph type="body" sz="quarter" idx="1"/>
          </p:nvPr>
        </p:nvSpPr>
        <p:spPr>
          <a:prstGeom prst="rect">
            <a:avLst/>
          </a:prstGeom>
        </p:spPr>
        <p:txBody>
          <a:bodyPr/>
          <a:lstStyle/>
          <a:p>
            <a:pPr>
              <a:lnSpc>
                <a:spcPct val="90000"/>
              </a:lnSpc>
            </a:pPr>
            <a:endParaRPr dirty="0"/>
          </a:p>
        </p:txBody>
      </p:sp>
    </p:spTree>
    <p:extLst>
      <p:ext uri="{BB962C8B-B14F-4D97-AF65-F5344CB8AC3E}">
        <p14:creationId xmlns:p14="http://schemas.microsoft.com/office/powerpoint/2010/main" val="3019047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noRot="1" noChangeAspect="1"/>
          </p:cNvSpPr>
          <p:nvPr>
            <p:ph type="sldImg"/>
          </p:nvPr>
        </p:nvSpPr>
        <p:spPr>
          <a:prstGeom prst="rect">
            <a:avLst/>
          </a:prstGeom>
        </p:spPr>
        <p:txBody>
          <a:bodyPr/>
          <a:lstStyle/>
          <a:p>
            <a:endParaRPr/>
          </a:p>
        </p:txBody>
      </p:sp>
      <p:sp>
        <p:nvSpPr>
          <p:cNvPr id="297" name="Shape 29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9515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a:lnSpc>
                <a:spcPct val="80000"/>
              </a:lnSpc>
              <a:defRPr sz="1000"/>
            </a:pPr>
            <a:endParaRPr dirty="0"/>
          </a:p>
        </p:txBody>
      </p:sp>
    </p:spTree>
    <p:extLst>
      <p:ext uri="{BB962C8B-B14F-4D97-AF65-F5344CB8AC3E}">
        <p14:creationId xmlns:p14="http://schemas.microsoft.com/office/powerpoint/2010/main" val="678479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499762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906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pPr>
              <a:lnSpc>
                <a:spcPct val="80000"/>
              </a:lnSpc>
              <a:spcBef>
                <a:spcPts val="100"/>
              </a:spcBef>
            </a:pPr>
            <a:endParaRPr dirty="0"/>
          </a:p>
        </p:txBody>
      </p:sp>
    </p:spTree>
    <p:extLst>
      <p:ext uri="{BB962C8B-B14F-4D97-AF65-F5344CB8AC3E}">
        <p14:creationId xmlns:p14="http://schemas.microsoft.com/office/powerpoint/2010/main" val="2885500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lnSpc>
                <a:spcPct val="90000"/>
              </a:lnSpc>
            </a:pPr>
            <a:endParaRPr sz="700" dirty="0"/>
          </a:p>
        </p:txBody>
      </p:sp>
    </p:spTree>
    <p:extLst>
      <p:ext uri="{BB962C8B-B14F-4D97-AF65-F5344CB8AC3E}">
        <p14:creationId xmlns:p14="http://schemas.microsoft.com/office/powerpoint/2010/main" val="65634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71695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a:lnSpc>
                <a:spcPct val="80000"/>
              </a:lnSpc>
              <a:spcBef>
                <a:spcPts val="300"/>
              </a:spcBef>
              <a:defRPr sz="1100" b="1"/>
            </a:pPr>
            <a:endParaRPr u="sng" baseline="30000" dirty="0">
              <a:solidFill>
                <a:srgbClr val="009999"/>
              </a:solidFill>
              <a:uFill>
                <a:solidFill>
                  <a:srgbClr val="009999"/>
                </a:solidFill>
              </a:uFill>
              <a:hlinkClick r:id="rId3"/>
            </a:endParaRPr>
          </a:p>
        </p:txBody>
      </p:sp>
    </p:spTree>
    <p:extLst>
      <p:ext uri="{BB962C8B-B14F-4D97-AF65-F5344CB8AC3E}">
        <p14:creationId xmlns:p14="http://schemas.microsoft.com/office/powerpoint/2010/main" val="1665082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pPr>
              <a:defRPr b="1"/>
            </a:pPr>
            <a:endParaRPr dirty="0"/>
          </a:p>
        </p:txBody>
      </p:sp>
    </p:spTree>
    <p:extLst>
      <p:ext uri="{BB962C8B-B14F-4D97-AF65-F5344CB8AC3E}">
        <p14:creationId xmlns:p14="http://schemas.microsoft.com/office/powerpoint/2010/main" val="424764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p>
            <a:pPr>
              <a:spcBef>
                <a:spcPts val="300"/>
              </a:spcBef>
              <a:defRPr sz="1100"/>
            </a:pPr>
            <a:endParaRPr u="sng" baseline="30000" dirty="0">
              <a:solidFill>
                <a:srgbClr val="009999"/>
              </a:solidFill>
              <a:uFill>
                <a:solidFill>
                  <a:srgbClr val="009999"/>
                </a:solidFill>
              </a:uFill>
              <a:hlinkClick r:id="rId3"/>
            </a:endParaRPr>
          </a:p>
        </p:txBody>
      </p:sp>
    </p:spTree>
    <p:extLst>
      <p:ext uri="{BB962C8B-B14F-4D97-AF65-F5344CB8AC3E}">
        <p14:creationId xmlns:p14="http://schemas.microsoft.com/office/powerpoint/2010/main" val="405598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prstGeom prst="rect">
            <a:avLst/>
          </a:prstGeom>
        </p:spPr>
        <p:txBody>
          <a:bodyPr/>
          <a:lstStyle/>
          <a:p>
            <a:endParaRPr/>
          </a:p>
        </p:txBody>
      </p:sp>
      <p:sp>
        <p:nvSpPr>
          <p:cNvPr id="47" name="Shape 47"/>
          <p:cNvSpPr>
            <a:spLocks noGrp="1"/>
          </p:cNvSpPr>
          <p:nvPr>
            <p:ph type="body" sz="quarter" idx="1"/>
          </p:nvPr>
        </p:nvSpPr>
        <p:spPr>
          <a:prstGeom prst="rect">
            <a:avLst/>
          </a:prstGeom>
        </p:spPr>
        <p:txBody>
          <a:bodyPr/>
          <a:lstStyle/>
          <a:p>
            <a:pPr>
              <a:lnSpc>
                <a:spcPct val="90000"/>
              </a:lnSpc>
              <a:defRPr sz="1100"/>
            </a:pPr>
            <a:endParaRPr dirty="0"/>
          </a:p>
        </p:txBody>
      </p:sp>
    </p:spTree>
    <p:extLst>
      <p:ext uri="{BB962C8B-B14F-4D97-AF65-F5344CB8AC3E}">
        <p14:creationId xmlns:p14="http://schemas.microsoft.com/office/powerpoint/2010/main" val="2709590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prstGeom prst="rect">
            <a:avLst/>
          </a:prstGeom>
        </p:spPr>
        <p:txBody>
          <a:bodyPr/>
          <a:lstStyle/>
          <a:p>
            <a:endParaRPr/>
          </a:p>
        </p:txBody>
      </p:sp>
      <p:sp>
        <p:nvSpPr>
          <p:cNvPr id="445" name="Shape 445"/>
          <p:cNvSpPr>
            <a:spLocks noGrp="1"/>
          </p:cNvSpPr>
          <p:nvPr>
            <p:ph type="body" sz="quarter" idx="1"/>
          </p:nvPr>
        </p:nvSpPr>
        <p:spPr>
          <a:prstGeom prst="rect">
            <a:avLst/>
          </a:prstGeom>
        </p:spPr>
        <p:txBody>
          <a:bodyPr/>
          <a:lstStyle/>
          <a:p>
            <a:pPr>
              <a:lnSpc>
                <a:spcPct val="90000"/>
              </a:lnSpc>
              <a:defRPr sz="1100"/>
            </a:pPr>
            <a:endParaRPr dirty="0"/>
          </a:p>
        </p:txBody>
      </p:sp>
    </p:spTree>
    <p:extLst>
      <p:ext uri="{BB962C8B-B14F-4D97-AF65-F5344CB8AC3E}">
        <p14:creationId xmlns:p14="http://schemas.microsoft.com/office/powerpoint/2010/main" val="2037104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6FC234-2073-441D-A8D4-4C2E2D13089F}" type="slidenum">
              <a:rPr kumimoji="0" lang="it-I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933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 the past, milk whey was only a by-product of cheese production, but currently, it has a high commercial value for use in the food industries. However, the regulation of whey management (i.e., storage and hygienic properties) has not been updated, and as a consequence, its microbiological quality is very challenging for food safety. The Next Generation Sequencing (NGS) technique was applied to several whey samples used for Ricotta production to evaluate the microbial community composition in depth using both RNA and DNA as templates for NGS library construction. Whey samples demonstrating a high microbial and aerobic spore load contained mostly </a:t>
            </a:r>
            <a:r>
              <a:rPr lang="en-US" sz="1200" b="0" i="1" u="none" strike="noStrike" kern="1200" baseline="0" dirty="0" err="1" smtClean="0">
                <a:solidFill>
                  <a:schemeClr val="tx1"/>
                </a:solidFill>
                <a:latin typeface="+mn-lt"/>
                <a:ea typeface="+mn-ea"/>
                <a:cs typeface="+mn-cs"/>
              </a:rPr>
              <a:t>Firmicutes</a:t>
            </a:r>
            <a:r>
              <a:rPr lang="en-US" sz="1200" b="0" i="0" u="none" strike="noStrike" kern="1200" baseline="0" dirty="0" smtClean="0">
                <a:solidFill>
                  <a:schemeClr val="tx1"/>
                </a:solidFill>
                <a:latin typeface="+mn-lt"/>
                <a:ea typeface="+mn-ea"/>
                <a:cs typeface="+mn-cs"/>
              </a:rPr>
              <a:t>; although variable, some samples contained a relevant amount of </a:t>
            </a:r>
            <a:r>
              <a:rPr lang="en-US" sz="1200" b="0" i="1" u="none" strike="noStrike" kern="1200" baseline="0" dirty="0" err="1" smtClean="0">
                <a:solidFill>
                  <a:schemeClr val="tx1"/>
                </a:solidFill>
                <a:latin typeface="+mn-lt"/>
                <a:ea typeface="+mn-ea"/>
                <a:cs typeface="+mn-cs"/>
              </a:rPr>
              <a:t>Gammaproteobacteria</a:t>
            </a:r>
            <a:r>
              <a:rPr lang="en-US" sz="1200" b="0" i="0" u="none" strike="noStrike" kern="1200" baseline="0" dirty="0" smtClean="0">
                <a:solidFill>
                  <a:schemeClr val="tx1"/>
                </a:solidFill>
                <a:latin typeface="+mn-lt"/>
                <a:ea typeface="+mn-ea"/>
                <a:cs typeface="+mn-cs"/>
              </a:rPr>
              <a:t>. Several lots of whey acquired as raw material for Ricotta production presented defective organoleptic properties. To define the volatile compounds in normal and defective whey samples, a headspace gas chromatography/mass spectrometry (GC/MS) analysis was conducted. The statistical analysis demonstrated that different microbial communities resulted from DNA or cDNA library sequencing, and distinguishable microbiota composed the communities contained in the organoleptic-defective whey samples. </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6FC234-2073-441D-A8D4-4C2E2D13089F}" type="slidenum">
              <a:rPr kumimoji="0" lang="it-I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it-IT"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970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prstGeom prst="rect">
            <a:avLst/>
          </a:prstGeom>
        </p:spPr>
        <p:txBody>
          <a:bodyPr/>
          <a:lstStyle/>
          <a:p>
            <a:endParaRPr/>
          </a:p>
        </p:txBody>
      </p:sp>
      <p:sp>
        <p:nvSpPr>
          <p:cNvPr id="58" name="Shape 58"/>
          <p:cNvSpPr>
            <a:spLocks noGrp="1"/>
          </p:cNvSpPr>
          <p:nvPr>
            <p:ph type="body" sz="quarter" idx="1"/>
          </p:nvPr>
        </p:nvSpPr>
        <p:spPr>
          <a:prstGeom prst="rect">
            <a:avLst/>
          </a:prstGeom>
        </p:spPr>
        <p:txBody>
          <a:bodyPr/>
          <a:lstStyle/>
          <a:p>
            <a:pPr>
              <a:spcBef>
                <a:spcPts val="300"/>
              </a:spcBef>
              <a:defRPr sz="1100"/>
            </a:pPr>
            <a:endParaRPr dirty="0"/>
          </a:p>
        </p:txBody>
      </p:sp>
    </p:spTree>
    <p:extLst>
      <p:ext uri="{BB962C8B-B14F-4D97-AF65-F5344CB8AC3E}">
        <p14:creationId xmlns:p14="http://schemas.microsoft.com/office/powerpoint/2010/main" val="273858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pPr>
              <a:lnSpc>
                <a:spcPct val="80000"/>
              </a:lnSpc>
              <a:spcBef>
                <a:spcPts val="200"/>
              </a:spcBef>
              <a:defRPr sz="1100"/>
            </a:pPr>
            <a:endParaRPr dirty="0"/>
          </a:p>
        </p:txBody>
      </p:sp>
    </p:spTree>
    <p:extLst>
      <p:ext uri="{BB962C8B-B14F-4D97-AF65-F5344CB8AC3E}">
        <p14:creationId xmlns:p14="http://schemas.microsoft.com/office/powerpoint/2010/main" val="31591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endParaRPr/>
          </a:p>
        </p:txBody>
      </p:sp>
      <p:sp>
        <p:nvSpPr>
          <p:cNvPr id="74" name="Shape 74"/>
          <p:cNvSpPr>
            <a:spLocks noGrp="1"/>
          </p:cNvSpPr>
          <p:nvPr>
            <p:ph type="body" sz="quarter" idx="1"/>
          </p:nvPr>
        </p:nvSpPr>
        <p:spPr>
          <a:prstGeom prst="rect">
            <a:avLst/>
          </a:prstGeom>
        </p:spPr>
        <p:txBody>
          <a:bodyPr/>
          <a:lstStyle/>
          <a:p>
            <a:pPr>
              <a:lnSpc>
                <a:spcPct val="80000"/>
              </a:lnSpc>
              <a:spcBef>
                <a:spcPts val="300"/>
              </a:spcBef>
              <a:defRPr sz="1000"/>
            </a:pPr>
            <a:endParaRPr dirty="0"/>
          </a:p>
        </p:txBody>
      </p:sp>
    </p:spTree>
    <p:extLst>
      <p:ext uri="{BB962C8B-B14F-4D97-AF65-F5344CB8AC3E}">
        <p14:creationId xmlns:p14="http://schemas.microsoft.com/office/powerpoint/2010/main" val="337842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1832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endParaRPr u="sng" baseline="30000" dirty="0">
              <a:solidFill>
                <a:srgbClr val="009999"/>
              </a:solidFill>
              <a:uFill>
                <a:solidFill>
                  <a:srgbClr val="009999"/>
                </a:solidFill>
              </a:uFill>
              <a:hlinkClick r:id="rId3"/>
            </a:endParaRPr>
          </a:p>
        </p:txBody>
      </p:sp>
    </p:spTree>
    <p:extLst>
      <p:ext uri="{BB962C8B-B14F-4D97-AF65-F5344CB8AC3E}">
        <p14:creationId xmlns:p14="http://schemas.microsoft.com/office/powerpoint/2010/main" val="42987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4849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0958E507-897C-4CA0-8213-542900D693AB}"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266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D2EE323C-F4B0-48D6-B55F-9027A9B0ADCF}"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498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46FD2D6-5EF6-4616-9795-38F5B2C8D125}"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3473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it-IT" smtClean="0"/>
              <a:t>Fare clic per modificare lo stile del titolo</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7" name="Date Placeholder 3"/>
          <p:cNvSpPr>
            <a:spLocks noGrp="1"/>
          </p:cNvSpPr>
          <p:nvPr>
            <p:ph type="dt" sz="half" idx="15"/>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6"/>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7"/>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614EA51C-BBEE-43AD-862B-3A4F71581F38}"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7243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5279122-60A0-45DC-9465-40F6CD126AB5}"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598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Date Placeholder 3"/>
          <p:cNvSpPr>
            <a:spLocks noGrp="1"/>
          </p:cNvSpPr>
          <p:nvPr>
            <p:ph type="dt" sz="half" idx="18"/>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12" name="Footer Placeholder 4"/>
          <p:cNvSpPr>
            <a:spLocks noGrp="1"/>
          </p:cNvSpPr>
          <p:nvPr>
            <p:ph type="ftr" sz="quarter" idx="19"/>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13" name="Slide Number Placeholder 5"/>
          <p:cNvSpPr>
            <a:spLocks noGrp="1"/>
          </p:cNvSpPr>
          <p:nvPr>
            <p:ph type="sldNum" sz="quarter" idx="20"/>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9D65BE07-48D2-498F-BB7C-F72A565563B2}"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504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noProof="0" smtClean="0"/>
              <a:t>Fare clic sull'icona per inserire un'immagine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3"/>
          <p:cNvSpPr>
            <a:spLocks noGrp="1"/>
          </p:cNvSpPr>
          <p:nvPr>
            <p:ph type="dt" sz="half" idx="23"/>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16" name="Footer Placeholder 4"/>
          <p:cNvSpPr>
            <a:spLocks noGrp="1"/>
          </p:cNvSpPr>
          <p:nvPr>
            <p:ph type="ftr" sz="quarter" idx="24"/>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17" name="Slide Number Placeholder 5"/>
          <p:cNvSpPr>
            <a:spLocks noGrp="1"/>
          </p:cNvSpPr>
          <p:nvPr>
            <p:ph type="sldNum" sz="quarter" idx="25"/>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70B7E7DD-9094-4C8D-90A9-20F74363A9D8}"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017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804896EF-35E1-4327-B21A-CE8415E3D148}"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0310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B78F79F9-4ACC-49C5-8B86-7444C710BA15}"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1567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878455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7D0A192C-CCC4-410B-98C9-565EE5248DFB}"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832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C9F9617D-E1C5-405C-AB1F-62199699FF20}"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97822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20FE5BF9-009A-4F6E-AAF3-E49585CD7476}"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65872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7D0A192C-CCC4-410B-98C9-565EE5248DFB}"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4188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C8CAB65A-39FA-4A3C-BE0A-FAE7858A16F0}" type="datetimeFigureOut">
              <a:rPr kumimoji="0" lang="it-IT" sz="1800" b="1" i="1"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0">
                <a:lnSpc>
                  <a:spcPct val="100000"/>
                </a:lnSpc>
                <a:spcBef>
                  <a:spcPts val="0"/>
                </a:spcBef>
                <a:spcAft>
                  <a:spcPts val="0"/>
                </a:spcAft>
                <a:buClrTx/>
                <a:buSzTx/>
                <a:buFontTx/>
                <a:buNone/>
                <a:tabLst/>
                <a:defRPr/>
              </a:pPr>
              <a:t>14/12/2020</a:t>
            </a:fld>
            <a:endParaRPr kumimoji="0" 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818C7FD-7838-441B-B690-47AF332800D3}" type="slidenum">
              <a:rPr kumimoji="0" lang="it-IT" sz="14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0733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68423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C9F9617D-E1C5-405C-AB1F-62199699FF20}"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4485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20FE5BF9-009A-4F6E-AAF3-E49585CD7476}"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27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alt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7D0A192C-CCC4-410B-98C9-565EE5248DFB}" type="slidenum">
              <a:rPr kumimoji="0" lang="it-IT" altLang="it-IT"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alt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9145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C8CAB65A-39FA-4A3C-BE0A-FAE7858A16F0}" type="datetimeFigureOut">
              <a:rPr kumimoji="0" lang="it-IT" sz="1800" b="1" i="1"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0">
                <a:lnSpc>
                  <a:spcPct val="100000"/>
                </a:lnSpc>
                <a:spcBef>
                  <a:spcPts val="0"/>
                </a:spcBef>
                <a:spcAft>
                  <a:spcPts val="0"/>
                </a:spcAft>
                <a:buClrTx/>
                <a:buSzTx/>
                <a:buFontTx/>
                <a:buNone/>
                <a:tabLst/>
                <a:defRPr/>
              </a:pPr>
              <a:t>14/12/2020</a:t>
            </a:fld>
            <a:endParaRPr kumimoji="0" 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it-IT" sz="1800" b="1" i="1" u="none" strike="noStrike" kern="0" cap="none" spc="0" normalizeH="0" baseline="0" noProof="0">
              <a:ln>
                <a:noFill/>
              </a:ln>
              <a:solidFill>
                <a:srgbClr val="000000"/>
              </a:solidFill>
              <a:effectLst/>
              <a:uLnTx/>
              <a:uFillTx/>
              <a:latin typeface="Arial"/>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818C7FD-7838-441B-B690-47AF332800D3}" type="slidenum">
              <a:rPr kumimoji="0" lang="it-IT" sz="14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514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0FE5BF9-009A-4F6E-AAF3-E49585CD7476}"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39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2AED54CF-2ED0-410A-A080-B546BCDB2DB3}"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86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ED6DA30D-C2ED-40EA-B710-1CFEEC7E5F5E}"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0663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FEC3A209-93C7-4E70-811C-B576B04FC926}"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46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88AA7422-1D5C-41CA-8BE0-D711499B7E2D}"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612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C9F9617D-E1C5-405C-AB1F-62199699FF20}"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54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89BCBE47-20E3-4F09-A2C6-494972D50C93}"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87067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b="0" i="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lo stile del titolo</a:t>
            </a:r>
            <a:endParaRPr lang="en-US" altLang="it-IT" smtClean="0"/>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100" b="0" i="0" u="none" strike="noStrike" kern="1200" cap="none" spc="0" normalizeH="0" baseline="0" noProof="0">
              <a:ln>
                <a:noFill/>
              </a:ln>
              <a:solidFill>
                <a:prstClr val="white">
                  <a:tint val="75000"/>
                  <a:alpha val="60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58D294F-C8CE-49D4-8BD5-268010305D54}" type="slidenum">
              <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‹N›</a:t>
            </a:fld>
            <a:endParaRPr kumimoji="0" lang="it-IT" altLang="it-IT" sz="2801" b="0" i="0" u="none" strike="noStrike" kern="1200" cap="none" spc="0" normalizeH="0" baseline="0" noProof="0">
              <a:ln>
                <a:noFill/>
              </a:ln>
              <a:solidFill>
                <a:prstClr val="white">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0214075"/>
      </p:ext>
    </p:extLst>
  </p:cSld>
  <p:clrMap bg1="dk1" tx1="lt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b="0" i="0"/>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05660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b="0" i="0"/>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‹N›</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32306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8.xml"/><Relationship Id="rId4" Type="http://schemas.openxmlformats.org/officeDocument/2006/relationships/image" Target="../media/image74.emf"/></Relationships>
</file>

<file path=ppt/slides/_rels/slide58.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etodi per lo studio delle comunità microbiche del suolo"/>
          <p:cNvSpPr txBox="1">
            <a:spLocks noGrp="1"/>
          </p:cNvSpPr>
          <p:nvPr>
            <p:ph type="title" idx="4294967295"/>
          </p:nvPr>
        </p:nvSpPr>
        <p:spPr>
          <a:xfrm>
            <a:off x="-1" y="0"/>
            <a:ext cx="9144002" cy="2133600"/>
          </a:xfrm>
          <a:prstGeom prst="rect">
            <a:avLst/>
          </a:prstGeom>
        </p:spPr>
        <p:txBody>
          <a:bodyPr>
            <a:normAutofit/>
          </a:bodyPr>
          <a:lstStyle>
            <a:lvl1pPr>
              <a:defRPr sz="4000" b="1">
                <a:latin typeface="Palatino Linotype"/>
                <a:ea typeface="Palatino Linotype"/>
                <a:cs typeface="Palatino Linotype"/>
                <a:sym typeface="Palatino Linotype"/>
              </a:defRPr>
            </a:lvl1pPr>
          </a:lstStyle>
          <a:p>
            <a:r>
              <a:t>Metodi per lo studio delle comunità microbiche del suolo</a:t>
            </a:r>
          </a:p>
        </p:txBody>
      </p:sp>
      <p:pic>
        <p:nvPicPr>
          <p:cNvPr id="21" name="C:\Users\Celsius\Downloads\download.png" descr="C:\Users\Celsius\Downloads\download.png"/>
          <p:cNvPicPr>
            <a:picLocks noChangeAspect="1"/>
          </p:cNvPicPr>
          <p:nvPr/>
        </p:nvPicPr>
        <p:blipFill>
          <a:blip r:embed="rId2">
            <a:extLst/>
          </a:blip>
          <a:stretch>
            <a:fillRect/>
          </a:stretch>
        </p:blipFill>
        <p:spPr>
          <a:xfrm>
            <a:off x="1524000" y="2819400"/>
            <a:ext cx="5707063" cy="271462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MPN TEST…"/>
          <p:cNvSpPr txBox="1"/>
          <p:nvPr/>
        </p:nvSpPr>
        <p:spPr>
          <a:xfrm>
            <a:off x="0" y="0"/>
            <a:ext cx="8229600" cy="16976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3200" b="0" i="0"/>
            </a:pPr>
            <a:r>
              <a:t>MPN TEST</a:t>
            </a:r>
          </a:p>
          <a:p>
            <a:pPr algn="just">
              <a:defRPr sz="1600" b="0" i="0"/>
            </a:pPr>
            <a:endParaRPr/>
          </a:p>
          <a:p>
            <a:pPr algn="just">
              <a:defRPr sz="1600" b="0" i="0"/>
            </a:pPr>
            <a:r>
              <a:t>Tale approccio metodologico si basa sull’uso delle colture liquide</a:t>
            </a:r>
          </a:p>
          <a:p>
            <a:pPr algn="just">
              <a:defRPr sz="1600" b="0" i="0"/>
            </a:pPr>
            <a:endParaRPr/>
          </a:p>
          <a:p>
            <a:pPr algn="just">
              <a:defRPr sz="1600" b="0" i="0"/>
            </a:pPr>
            <a:r>
              <a:t>La determinazione del numero più probabile di microrganismi presenti viene </a:t>
            </a:r>
          </a:p>
          <a:p>
            <a:pPr algn="just">
              <a:defRPr sz="1600" b="0" i="0"/>
            </a:pPr>
            <a:r>
              <a:t>definito mediante specifiche tavole statistiche.</a:t>
            </a:r>
          </a:p>
        </p:txBody>
      </p:sp>
      <p:pic>
        <p:nvPicPr>
          <p:cNvPr id="72" name="C:\Users\Celsius\Documents\slide_28.jpg" descr="C:\Users\Celsius\Documents\slide_28.jpg"/>
          <p:cNvPicPr>
            <a:picLocks noChangeAspect="1"/>
          </p:cNvPicPr>
          <p:nvPr/>
        </p:nvPicPr>
        <p:blipFill>
          <a:blip r:embed="rId3">
            <a:extLst/>
          </a:blip>
          <a:srcRect l="32221" t="13148" r="1943" b="5740"/>
          <a:stretch>
            <a:fillRect/>
          </a:stretch>
        </p:blipFill>
        <p:spPr>
          <a:xfrm>
            <a:off x="1904999" y="1776412"/>
            <a:ext cx="5410201" cy="499903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77"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78" name="MPN TEST"/>
          <p:cNvSpPr txBox="1"/>
          <p:nvPr/>
        </p:nvSpPr>
        <p:spPr>
          <a:xfrm>
            <a:off x="0" y="-1"/>
            <a:ext cx="8229600" cy="5480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defRPr sz="3200" b="0" i="0"/>
            </a:lvl1pPr>
          </a:lstStyle>
          <a:p>
            <a:r>
              <a:t>MPN TEST</a:t>
            </a:r>
          </a:p>
        </p:txBody>
      </p:sp>
      <p:sp>
        <p:nvSpPr>
          <p:cNvPr id="79" name="Vantaggi:…"/>
          <p:cNvSpPr txBox="1"/>
          <p:nvPr/>
        </p:nvSpPr>
        <p:spPr>
          <a:xfrm>
            <a:off x="0" y="685800"/>
            <a:ext cx="4343400" cy="29736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2000" b="0" i="0"/>
            </a:pPr>
            <a:r>
              <a:t>Vantaggi:</a:t>
            </a:r>
          </a:p>
          <a:p>
            <a:pPr algn="just">
              <a:defRPr sz="2000" b="0" i="0"/>
            </a:pPr>
            <a:endParaRPr/>
          </a:p>
          <a:p>
            <a:pPr algn="just">
              <a:lnSpc>
                <a:spcPct val="150000"/>
              </a:lnSpc>
              <a:buSzPct val="100000"/>
              <a:buFont typeface="Symbol"/>
              <a:buChar char="·"/>
              <a:defRPr sz="1600" b="0" i="0"/>
            </a:pPr>
            <a:r>
              <a:t>consente di contare i microrganismi difficili a crescere su mezzi standard solidi (nitrificanti)</a:t>
            </a:r>
          </a:p>
          <a:p>
            <a:pPr algn="just">
              <a:lnSpc>
                <a:spcPct val="150000"/>
              </a:lnSpc>
              <a:buSzPct val="100000"/>
              <a:buFont typeface="Symbol"/>
              <a:buChar char="·"/>
              <a:defRPr sz="1600" b="0" i="0"/>
            </a:pPr>
            <a:endParaRPr/>
          </a:p>
          <a:p>
            <a:pPr algn="just">
              <a:lnSpc>
                <a:spcPct val="150000"/>
              </a:lnSpc>
              <a:buSzPct val="100000"/>
              <a:buFont typeface="Symbol"/>
              <a:buChar char="·"/>
              <a:defRPr sz="1600" b="0" i="0"/>
            </a:pPr>
            <a:r>
              <a:t>consente di stimare i microrganismi mediante un processo, metodo non facile  utilizzando mezzi solidi (sviluppo dei prodotti gassosi finali del processo di denitrificazione, N</a:t>
            </a:r>
            <a:r>
              <a:rPr baseline="-25000"/>
              <a:t>2</a:t>
            </a:r>
            <a:r>
              <a:t>O e N</a:t>
            </a:r>
            <a:r>
              <a:rPr baseline="-25000"/>
              <a:t>2</a:t>
            </a:r>
            <a:r>
              <a:t>).</a:t>
            </a:r>
          </a:p>
        </p:txBody>
      </p:sp>
      <p:sp>
        <p:nvSpPr>
          <p:cNvPr id="80" name="Svantaggi:…"/>
          <p:cNvSpPr txBox="1"/>
          <p:nvPr/>
        </p:nvSpPr>
        <p:spPr>
          <a:xfrm>
            <a:off x="4495800" y="649287"/>
            <a:ext cx="4572001" cy="39537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2000" b="0" i="0"/>
            </a:pPr>
            <a:r>
              <a:t>Svantaggi:</a:t>
            </a:r>
          </a:p>
          <a:p>
            <a:pPr algn="just">
              <a:defRPr sz="2000" b="0" i="0"/>
            </a:pPr>
            <a:endParaRPr/>
          </a:p>
          <a:p>
            <a:pPr algn="just">
              <a:lnSpc>
                <a:spcPct val="150000"/>
              </a:lnSpc>
              <a:buSzPct val="100000"/>
              <a:buFont typeface="Symbol"/>
              <a:buChar char="·"/>
              <a:defRPr sz="1600" b="0" i="0"/>
            </a:pPr>
            <a:r>
              <a:t>E’ limitato dalla precisione delle tavole della probabilità e prevede molto lavoro  (l’accuratezza del risultato può essere incrementata  aumentando il numero dei tubi per ogni diluizione e/o attuando diluizioni intermedie tra  i livelli)</a:t>
            </a:r>
          </a:p>
          <a:p>
            <a:pPr algn="just">
              <a:lnSpc>
                <a:spcPct val="150000"/>
              </a:lnSpc>
              <a:buSzPct val="100000"/>
              <a:buFont typeface="Symbol"/>
              <a:buChar char="·"/>
              <a:defRPr sz="1600" b="0" i="0"/>
            </a:pPr>
            <a:endParaRPr/>
          </a:p>
          <a:p>
            <a:pPr algn="just">
              <a:lnSpc>
                <a:spcPct val="150000"/>
              </a:lnSpc>
              <a:buSzPct val="100000"/>
              <a:buFont typeface="Symbol"/>
              <a:buChar char="·"/>
              <a:defRPr sz="1600" b="0" i="0"/>
            </a:pPr>
            <a:r>
              <a:t>Errori legati ai mezzi  di crescita e problemi legati alla dispersione dei campioni </a:t>
            </a:r>
          </a:p>
          <a:p>
            <a:pPr algn="just">
              <a:lnSpc>
                <a:spcPct val="150000"/>
              </a:lnSpc>
              <a:defRPr sz="1600" b="0" i="0"/>
            </a:pPr>
            <a:r>
              <a:t>(problemi,  comunque legati a tutti i metodi che prevedono  la crescita dei mircorganismi)</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A TOTALE MEDIANTE MICROSCOPIO AD EPIFLUORESCENZA…"/>
          <p:cNvSpPr txBox="1"/>
          <p:nvPr/>
        </p:nvSpPr>
        <p:spPr>
          <a:xfrm>
            <a:off x="-1" y="0"/>
            <a:ext cx="9144002" cy="22056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CONTA TOTALE MEDIANTE MICROSCOPIO AD EPIFLUORESCENZA</a:t>
            </a:r>
          </a:p>
          <a:p>
            <a:pPr algn="ctr">
              <a:defRPr sz="1600" b="0" i="0"/>
            </a:pPr>
            <a:endParaRPr/>
          </a:p>
          <a:p>
            <a:pPr lvl="2" indent="0" algn="just">
              <a:buSzPct val="100000"/>
              <a:buFont typeface="Symbol"/>
              <a:buChar char="·"/>
              <a:defRPr sz="1600" b="0" i="0"/>
            </a:pPr>
            <a:r>
              <a:t> Prevede l’uso di coloranti fluorescenti (arancio di acridina,  DAPI) che si legano a componenti delle cellule microbiche in modo da evidenziarle</a:t>
            </a:r>
          </a:p>
          <a:p>
            <a:pPr lvl="2" indent="0" algn="just">
              <a:buSzPct val="100000"/>
              <a:buFont typeface="Symbol"/>
              <a:buChar char="·"/>
              <a:defRPr sz="1600" b="0" i="0"/>
            </a:pPr>
            <a:endParaRPr/>
          </a:p>
          <a:p>
            <a:pPr lvl="2" indent="0" algn="just">
              <a:buSzPct val="100000"/>
              <a:buFont typeface="Symbol"/>
              <a:buChar char="·"/>
              <a:defRPr sz="1600" b="0" i="0"/>
            </a:pPr>
            <a:r>
              <a:t> E’ necessario separare i microrganismi dalle particelle di suolo, diluire e recuperare i campioni (microrganismi) su una membrana da filtro, colorare e contare al microscopio</a:t>
            </a:r>
          </a:p>
          <a:p>
            <a:pPr algn="just">
              <a:defRPr sz="1600" b="0" i="0"/>
            </a:pPr>
            <a:endParaRPr/>
          </a:p>
          <a:p>
            <a:pPr lvl="2" indent="0" algn="just">
              <a:buSzPct val="100000"/>
              <a:buFont typeface="Symbol"/>
              <a:buChar char="·"/>
              <a:defRPr sz="1600" b="0" i="0"/>
            </a:pPr>
            <a:r>
              <a:t> Non dipende dalla crescita dei microrganismi</a:t>
            </a:r>
          </a:p>
        </p:txBody>
      </p:sp>
      <p:sp>
        <p:nvSpPr>
          <p:cNvPr id="83" name="DAPI…"/>
          <p:cNvSpPr txBox="1"/>
          <p:nvPr/>
        </p:nvSpPr>
        <p:spPr>
          <a:xfrm>
            <a:off x="152400" y="3276600"/>
            <a:ext cx="4114800" cy="6173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DAPI</a:t>
            </a:r>
          </a:p>
          <a:p>
            <a:pPr>
              <a:defRPr b="0" i="0"/>
            </a:pPr>
            <a:r>
              <a:t> 4’,6-diamido-2-fenilindolo</a:t>
            </a:r>
          </a:p>
        </p:txBody>
      </p:sp>
      <p:pic>
        <p:nvPicPr>
          <p:cNvPr id="84" name="C:\Users\Celsius\Documents\Fig-1-Bacterial-morphology-of-R-observed-by-DAPI-staining-method.png" descr="C:\Users\Celsius\Documents\Fig-1-Bacterial-morphology-of-R-observed-by-DAPI-staining-method.png"/>
          <p:cNvPicPr>
            <a:picLocks noChangeAspect="1"/>
          </p:cNvPicPr>
          <p:nvPr/>
        </p:nvPicPr>
        <p:blipFill>
          <a:blip r:embed="rId3">
            <a:extLst/>
          </a:blip>
          <a:stretch>
            <a:fillRect/>
          </a:stretch>
        </p:blipFill>
        <p:spPr>
          <a:xfrm>
            <a:off x="4419600" y="2971800"/>
            <a:ext cx="4495800" cy="33718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89"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90" name="CONTA TOTALE MEDIANTE MICROSCOPIO AD EPIFLUORESCENZA"/>
          <p:cNvSpPr txBox="1"/>
          <p:nvPr/>
        </p:nvSpPr>
        <p:spPr>
          <a:xfrm>
            <a:off x="-1" y="0"/>
            <a:ext cx="9144002" cy="8044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CONTA TOTALE MEDIANTE MICROSCOPIO AD EPIFLUORESCENZA</a:t>
            </a:r>
          </a:p>
        </p:txBody>
      </p:sp>
      <p:sp>
        <p:nvSpPr>
          <p:cNvPr id="91" name="Vantaggi:…"/>
          <p:cNvSpPr txBox="1"/>
          <p:nvPr/>
        </p:nvSpPr>
        <p:spPr>
          <a:xfrm>
            <a:off x="-1" y="581025"/>
            <a:ext cx="4572002" cy="12277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b="0" i="0"/>
            </a:pPr>
            <a:endParaRPr/>
          </a:p>
          <a:p>
            <a:pPr algn="just">
              <a:defRPr sz="1600" b="0" i="0"/>
            </a:pPr>
            <a:r>
              <a:t>Vantaggi:</a:t>
            </a:r>
          </a:p>
          <a:p>
            <a:pPr algn="just">
              <a:defRPr sz="1600" b="0" i="0"/>
            </a:pPr>
            <a:endParaRPr/>
          </a:p>
          <a:p>
            <a:pPr algn="just">
              <a:buSzPct val="100000"/>
              <a:buFont typeface="Arial"/>
              <a:buChar char="•"/>
              <a:defRPr sz="1600" b="0" i="0"/>
            </a:pPr>
            <a:r>
              <a:t> tutte le cellule visibili possono essere contate</a:t>
            </a:r>
          </a:p>
        </p:txBody>
      </p:sp>
      <p:sp>
        <p:nvSpPr>
          <p:cNvPr id="92" name="Svantaggi:…"/>
          <p:cNvSpPr txBox="1"/>
          <p:nvPr/>
        </p:nvSpPr>
        <p:spPr>
          <a:xfrm>
            <a:off x="4572000" y="762000"/>
            <a:ext cx="4572001" cy="30565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Svantaggi:</a:t>
            </a:r>
          </a:p>
          <a:p>
            <a:pPr algn="just">
              <a:defRPr sz="1600" b="0" i="0"/>
            </a:pPr>
            <a:endParaRPr/>
          </a:p>
          <a:p>
            <a:pPr algn="just">
              <a:buSzPct val="100000"/>
              <a:buFont typeface="Arial"/>
              <a:buChar char="•"/>
              <a:defRPr sz="1600" b="0" i="0"/>
            </a:pPr>
            <a:r>
              <a:t> incapacità di separare le cellule da altri componenti abiotici </a:t>
            </a:r>
          </a:p>
          <a:p>
            <a:pPr algn="just">
              <a:buSzPct val="100000"/>
              <a:buFont typeface="Arial"/>
              <a:buChar char="•"/>
              <a:defRPr sz="1600" b="0" i="0"/>
            </a:pPr>
            <a:endParaRPr/>
          </a:p>
          <a:p>
            <a:pPr algn="just">
              <a:buSzPct val="100000"/>
              <a:buFont typeface="Arial"/>
              <a:buChar char="•"/>
              <a:defRPr sz="1600" b="0" i="0"/>
            </a:pPr>
            <a:r>
              <a:t> presenza di un sottofondo fluorescente</a:t>
            </a:r>
          </a:p>
          <a:p>
            <a:pPr algn="just">
              <a:buSzPct val="100000"/>
              <a:buFont typeface="Arial"/>
              <a:buChar char="•"/>
              <a:defRPr sz="1600" b="0" i="0"/>
            </a:pPr>
            <a:endParaRPr/>
          </a:p>
          <a:p>
            <a:pPr algn="just">
              <a:buSzPct val="100000"/>
              <a:buFont typeface="Arial"/>
              <a:buChar char="•"/>
              <a:defRPr sz="1600" b="0" i="0"/>
            </a:pPr>
            <a:r>
              <a:t> non consente di distinguere le cellule vive da quelle morte*</a:t>
            </a:r>
          </a:p>
          <a:p>
            <a:pPr algn="just">
              <a:buSzPct val="100000"/>
              <a:buFont typeface="Arial"/>
              <a:buChar char="•"/>
              <a:defRPr sz="1600" b="0" i="0"/>
            </a:pPr>
            <a:endParaRPr/>
          </a:p>
          <a:p>
            <a:pPr algn="just">
              <a:buSzPct val="100000"/>
              <a:buFont typeface="Arial"/>
              <a:buChar char="•"/>
              <a:defRPr sz="1600" b="0" i="0"/>
            </a:pPr>
            <a:r>
              <a:t> non  consente di distinguere i gruppi fisiologici</a:t>
            </a:r>
          </a:p>
          <a:p>
            <a:pPr algn="just">
              <a:buSzPct val="100000"/>
              <a:buFont typeface="Arial"/>
              <a:buChar char="•"/>
              <a:defRPr sz="1600" b="0" i="0"/>
            </a:pPr>
            <a:endParaRPr/>
          </a:p>
          <a:p>
            <a:pPr algn="just">
              <a:buSzPct val="100000"/>
              <a:buFont typeface="Arial"/>
              <a:buChar char="•"/>
              <a:defRPr sz="1600" b="0" i="0"/>
            </a:pPr>
            <a:r>
              <a:t> richiede il microscopio a epifluorescenza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NTA TOTALE MEDIANTE MICROSCOPIO AD EPIFLUORESCENZA"/>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CONTA TOTALE MEDIANTE MICROSCOPIO AD EPIFLUORESCENZA</a:t>
            </a:r>
          </a:p>
        </p:txBody>
      </p:sp>
      <p:sp>
        <p:nvSpPr>
          <p:cNvPr id="95" name="DAPI (4’,6-diamido-2-fenilindolo)…"/>
          <p:cNvSpPr txBox="1"/>
          <p:nvPr/>
        </p:nvSpPr>
        <p:spPr>
          <a:xfrm>
            <a:off x="228599" y="1676400"/>
            <a:ext cx="4572002" cy="8840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DAPI (4’,6-diamido-2-fenilindolo)</a:t>
            </a:r>
          </a:p>
          <a:p>
            <a:pPr>
              <a:defRPr b="0" i="0"/>
            </a:pPr>
            <a:r>
              <a:t>fluorocromo che lega gli acidi nucleici e non reagisce con materiale inerte</a:t>
            </a:r>
          </a:p>
        </p:txBody>
      </p:sp>
      <p:sp>
        <p:nvSpPr>
          <p:cNvPr id="96" name="LIVE/DEAD…"/>
          <p:cNvSpPr txBox="1"/>
          <p:nvPr/>
        </p:nvSpPr>
        <p:spPr>
          <a:xfrm>
            <a:off x="228599" y="4389437"/>
            <a:ext cx="4572002" cy="14174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LIVE/DEAD </a:t>
            </a:r>
          </a:p>
          <a:p>
            <a:pPr>
              <a:defRPr b="0" i="0"/>
            </a:pPr>
            <a:r>
              <a:t>Bac Light Bacterial Viability Stain</a:t>
            </a:r>
          </a:p>
          <a:p>
            <a:pPr>
              <a:defRPr b="0" i="0"/>
            </a:pPr>
            <a:r>
              <a:t>-Colorante verde: penetra in tutte le cellule</a:t>
            </a:r>
          </a:p>
          <a:p>
            <a:pPr>
              <a:defRPr b="0" i="0"/>
            </a:pPr>
            <a:r>
              <a:t>-Colorante rosso: penetra solo nelle cellule morte</a:t>
            </a:r>
          </a:p>
        </p:txBody>
      </p:sp>
      <p:pic>
        <p:nvPicPr>
          <p:cNvPr id="97" name="C:\Users\Celsius\Documents\Fig-1-Bacterial-morphology-of-R-observed-by-DAPI-staining-method.png" descr="C:\Users\Celsius\Documents\Fig-1-Bacterial-morphology-of-R-observed-by-DAPI-staining-method.png"/>
          <p:cNvPicPr>
            <a:picLocks noChangeAspect="1"/>
          </p:cNvPicPr>
          <p:nvPr/>
        </p:nvPicPr>
        <p:blipFill>
          <a:blip r:embed="rId3">
            <a:extLst/>
          </a:blip>
          <a:stretch>
            <a:fillRect/>
          </a:stretch>
        </p:blipFill>
        <p:spPr>
          <a:xfrm>
            <a:off x="4953000" y="838200"/>
            <a:ext cx="3843338" cy="2882900"/>
          </a:xfrm>
          <a:prstGeom prst="rect">
            <a:avLst/>
          </a:prstGeom>
          <a:ln w="12700">
            <a:miter lim="400000"/>
          </a:ln>
        </p:spPr>
      </p:pic>
      <p:pic>
        <p:nvPicPr>
          <p:cNvPr id="98" name="C:\Users\Celsius\Documents\joe-thermofisher.jpg" descr="C:\Users\Celsius\Documents\joe-thermofisher.jpg"/>
          <p:cNvPicPr>
            <a:picLocks noChangeAspect="1"/>
          </p:cNvPicPr>
          <p:nvPr/>
        </p:nvPicPr>
        <p:blipFill>
          <a:blip r:embed="rId4">
            <a:extLst/>
          </a:blip>
          <a:stretch>
            <a:fillRect/>
          </a:stretch>
        </p:blipFill>
        <p:spPr>
          <a:xfrm>
            <a:off x="4953000" y="3962400"/>
            <a:ext cx="3854450" cy="2667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Metodi di studio"/>
          <p:cNvSpPr txBox="1"/>
          <p:nvPr/>
        </p:nvSpPr>
        <p:spPr>
          <a:xfrm>
            <a:off x="2438400" y="-1"/>
            <a:ext cx="4078288"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b="0" i="0"/>
            </a:lvl1pPr>
          </a:lstStyle>
          <a:p>
            <a:r>
              <a:t>Metodi di studio</a:t>
            </a:r>
          </a:p>
        </p:txBody>
      </p:sp>
      <p:sp>
        <p:nvSpPr>
          <p:cNvPr id="103" name="METODI CLASSICI CHE SI BASANO SUL NUMERO DEI MICRORGANISMI…"/>
          <p:cNvSpPr txBox="1"/>
          <p:nvPr/>
        </p:nvSpPr>
        <p:spPr>
          <a:xfrm>
            <a:off x="0" y="671512"/>
            <a:ext cx="8991600" cy="598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solidFill>
                  <a:srgbClr val="BFBFBF"/>
                </a:solidFill>
              </a:defRPr>
            </a:pPr>
            <a:r>
              <a:t>METODI CLASSICI CHE SI BASANO SUL NUMERO DEI MICRORGANISMI</a:t>
            </a:r>
          </a:p>
          <a:p>
            <a:pPr marL="914400" lvl="2" indent="0">
              <a:buSzPct val="100000"/>
              <a:buFont typeface="Symbol"/>
              <a:buChar char="·"/>
              <a:defRPr b="0" i="0">
                <a:solidFill>
                  <a:srgbClr val="BFBFBF"/>
                </a:solidFill>
              </a:defRPr>
            </a:pPr>
            <a:endParaRPr/>
          </a:p>
          <a:p>
            <a:pPr marL="914400" lvl="2" indent="0">
              <a:lnSpc>
                <a:spcPct val="150000"/>
              </a:lnSpc>
              <a:buSzPct val="100000"/>
              <a:buChar char="➢"/>
              <a:defRPr b="0" i="0">
                <a:solidFill>
                  <a:srgbClr val="BFBFBF"/>
                </a:solidFill>
              </a:defRPr>
            </a:pPr>
            <a:r>
              <a:t> Conta vitale su piastra</a:t>
            </a:r>
          </a:p>
          <a:p>
            <a:pPr marL="914400" lvl="2" indent="0">
              <a:lnSpc>
                <a:spcPct val="150000"/>
              </a:lnSpc>
              <a:buSzPct val="100000"/>
              <a:buChar char="➢"/>
              <a:defRPr b="0" i="0">
                <a:solidFill>
                  <a:srgbClr val="BFBFBF"/>
                </a:solidFill>
              </a:defRPr>
            </a:pPr>
            <a:r>
              <a:t> Test del Numero più Probabile (MPN)</a:t>
            </a:r>
          </a:p>
          <a:p>
            <a:pPr marL="914400" lvl="2" indent="0">
              <a:lnSpc>
                <a:spcPct val="150000"/>
              </a:lnSpc>
              <a:buSzPct val="100000"/>
              <a:buChar char="➢"/>
              <a:defRPr b="0" i="0">
                <a:solidFill>
                  <a:srgbClr val="BFBFBF"/>
                </a:solidFill>
              </a:defRPr>
            </a:pPr>
            <a:r>
              <a:t> Conta totale</a:t>
            </a:r>
          </a:p>
          <a:p>
            <a:pPr>
              <a:buSzPct val="100000"/>
              <a:buChar char="➢"/>
              <a:defRPr b="0" i="0"/>
            </a:pPr>
            <a:endParaRPr/>
          </a:p>
          <a:p>
            <a:pPr>
              <a:defRPr b="0" i="0"/>
            </a:pPr>
            <a:r>
              <a:t>METODI CHE SI BASANO SULL’ATTIVITA’ MICROBICA</a:t>
            </a:r>
          </a:p>
          <a:p>
            <a:pPr>
              <a:buSzPct val="100000"/>
              <a:buChar char="➢"/>
              <a:defRPr b="0" i="0"/>
            </a:pPr>
            <a:endParaRPr/>
          </a:p>
          <a:p>
            <a:pPr marL="914400" lvl="2" indent="0">
              <a:lnSpc>
                <a:spcPct val="150000"/>
              </a:lnSpc>
              <a:buSzPct val="100000"/>
              <a:buChar char="➢"/>
              <a:defRPr b="0" i="0"/>
            </a:pPr>
            <a:r>
              <a:t> Determinazione dell’ATP</a:t>
            </a:r>
          </a:p>
          <a:p>
            <a:pPr marL="914400" lvl="2" indent="0">
              <a:lnSpc>
                <a:spcPct val="150000"/>
              </a:lnSpc>
              <a:buSzPct val="100000"/>
              <a:buChar char="➢"/>
              <a:defRPr b="0" i="0"/>
            </a:pPr>
            <a:r>
              <a:t> Attività enzimatiche</a:t>
            </a:r>
          </a:p>
          <a:p>
            <a:pPr marL="914400" lvl="2" indent="0">
              <a:lnSpc>
                <a:spcPct val="150000"/>
              </a:lnSpc>
              <a:buSzPct val="100000"/>
              <a:buChar char="➢"/>
              <a:defRPr b="0" i="0"/>
            </a:pPr>
            <a:r>
              <a:t> Profilo metabolico Biolog</a:t>
            </a:r>
          </a:p>
          <a:p>
            <a:pPr>
              <a:buSzPct val="100000"/>
              <a:buChar char="➢"/>
              <a:defRPr b="0" i="0"/>
            </a:pPr>
            <a:endParaRPr/>
          </a:p>
          <a:p>
            <a:pPr>
              <a:defRPr b="0" i="0">
                <a:solidFill>
                  <a:srgbClr val="BFBFBF"/>
                </a:solidFill>
              </a:defRPr>
            </a:pPr>
            <a:r>
              <a:t>METODI MOLECOLARI</a:t>
            </a:r>
          </a:p>
          <a:p>
            <a:pPr>
              <a:buSzPct val="100000"/>
              <a:buChar char="➢"/>
              <a:defRPr b="0" i="0">
                <a:solidFill>
                  <a:srgbClr val="BFBFBF"/>
                </a:solidFill>
              </a:defRPr>
            </a:pPr>
            <a:endParaRPr/>
          </a:p>
          <a:p>
            <a:pPr marL="914400" lvl="2" indent="0">
              <a:lnSpc>
                <a:spcPct val="150000"/>
              </a:lnSpc>
              <a:buSzPct val="100000"/>
              <a:buChar char="➢"/>
              <a:defRPr b="0" i="0">
                <a:solidFill>
                  <a:srgbClr val="BFBFBF"/>
                </a:solidFill>
              </a:defRPr>
            </a:pPr>
            <a:r>
              <a:t> Analisi degli acidi grassi::PFLAs (Phospholipid fatty acid analysis) e FAMEs (Fatty acid methyl ester) </a:t>
            </a:r>
          </a:p>
          <a:p>
            <a:pPr marL="914400" lvl="2" indent="0">
              <a:lnSpc>
                <a:spcPct val="150000"/>
              </a:lnSpc>
              <a:buSzPct val="100000"/>
              <a:buChar char="➢"/>
              <a:defRPr b="0" i="0">
                <a:solidFill>
                  <a:srgbClr val="BFBFBF"/>
                </a:solidFill>
              </a:defRPr>
            </a:pPr>
            <a:r>
              <a:t> Approcci che utilizzano l’analisi degli acidi nucleici</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DETERMINAZIONE ATP…"/>
          <p:cNvSpPr txBox="1"/>
          <p:nvPr/>
        </p:nvSpPr>
        <p:spPr>
          <a:xfrm>
            <a:off x="0" y="0"/>
            <a:ext cx="8610600" cy="28914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DETERMINAZIONE ATP</a:t>
            </a:r>
          </a:p>
          <a:p>
            <a:pPr algn="ctr">
              <a:defRPr sz="1600" b="0" i="0"/>
            </a:pPr>
            <a:endParaRPr/>
          </a:p>
          <a:p>
            <a:pPr>
              <a:buSzPct val="100000"/>
              <a:buChar char="•"/>
              <a:defRPr sz="1600" b="0" i="0"/>
            </a:pPr>
            <a:r>
              <a:t>L’ATP è presente in tutti i microrganismi e può essere misurato con grande sensibilità</a:t>
            </a:r>
          </a:p>
          <a:p>
            <a:pPr>
              <a:buSzPct val="100000"/>
              <a:buChar char="•"/>
              <a:defRPr sz="1600" b="0" i="0"/>
            </a:pPr>
            <a:endParaRPr/>
          </a:p>
          <a:p>
            <a:pPr>
              <a:buSzPct val="100000"/>
              <a:buChar char="•"/>
              <a:defRPr sz="1600" b="0" i="0"/>
            </a:pPr>
            <a:r>
              <a:t>L’ATP è estratto dal suolo  (0,5-100 g) e determinato mediante il saggio della luciferin-luciferase: </a:t>
            </a:r>
          </a:p>
          <a:p>
            <a:pPr marL="914400" lvl="2" indent="0">
              <a:buSzPct val="100000"/>
              <a:buChar char="-"/>
              <a:defRPr sz="1600" b="0" i="0"/>
            </a:pPr>
            <a:r>
              <a:t>luciferina ridotta reagisce con l’ossigeno e forma luciferina ossidata in presenza dell’enzima luciferasi, ioni magnesio e ATP. </a:t>
            </a:r>
          </a:p>
          <a:p>
            <a:pPr marL="914400" lvl="2" indent="0">
              <a:buSzPct val="100000"/>
              <a:buChar char="-"/>
              <a:defRPr sz="1600" b="0" i="0"/>
            </a:pPr>
            <a:r>
              <a:t>In questa reazione viene emessa luce e la quantità di luce è proporzionale alla  concentrazione di ATP.</a:t>
            </a:r>
          </a:p>
          <a:p>
            <a:pPr marL="914400" lvl="2" indent="0">
              <a:buSzPct val="100000"/>
              <a:buChar char="-"/>
              <a:defRPr sz="1600" b="0" i="0"/>
            </a:pPr>
            <a:r>
              <a:t>La luce emessa è quantificata mediante l’uso di un fotometro e convertita ad ATP mediante una curva di taratura.</a:t>
            </a:r>
          </a:p>
        </p:txBody>
      </p:sp>
      <p:pic>
        <p:nvPicPr>
          <p:cNvPr id="106" name="C:\Users\Celsius\Documents\slide_6.jpg" descr="C:\Users\Celsius\Documents\slide_6.jpg"/>
          <p:cNvPicPr>
            <a:picLocks noChangeAspect="1"/>
          </p:cNvPicPr>
          <p:nvPr/>
        </p:nvPicPr>
        <p:blipFill>
          <a:blip r:embed="rId3">
            <a:extLst/>
          </a:blip>
          <a:srcRect t="22036"/>
          <a:stretch>
            <a:fillRect/>
          </a:stretch>
        </p:blipFill>
        <p:spPr>
          <a:xfrm>
            <a:off x="1447800" y="3047999"/>
            <a:ext cx="6516688" cy="3810001"/>
          </a:xfrm>
          <a:prstGeom prst="rect">
            <a:avLst/>
          </a:prstGeom>
          <a:ln w="12700">
            <a:miter lim="400000"/>
          </a:ln>
        </p:spPr>
      </p:pic>
      <p:sp>
        <p:nvSpPr>
          <p:cNvPr id="107" name="Rectangle"/>
          <p:cNvSpPr/>
          <p:nvPr/>
        </p:nvSpPr>
        <p:spPr>
          <a:xfrm>
            <a:off x="3810000" y="3962400"/>
            <a:ext cx="762000" cy="533400"/>
          </a:xfrm>
          <a:prstGeom prst="rect">
            <a:avLst/>
          </a:prstGeom>
          <a:solidFill>
            <a:srgbClr val="FFFFFF"/>
          </a:solidFill>
          <a:ln w="12700">
            <a:miter lim="400000"/>
          </a:ln>
        </p:spPr>
        <p:txBody>
          <a:bodyPr lIns="45719" rIns="45719"/>
          <a:lstStyle/>
          <a:p>
            <a:pPr>
              <a:defRPr b="0" i="0"/>
            </a:pPr>
            <a:endParaRPr/>
          </a:p>
        </p:txBody>
      </p:sp>
      <p:sp>
        <p:nvSpPr>
          <p:cNvPr id="108" name="Rectangle"/>
          <p:cNvSpPr/>
          <p:nvPr/>
        </p:nvSpPr>
        <p:spPr>
          <a:xfrm>
            <a:off x="2362200" y="4267200"/>
            <a:ext cx="762000" cy="533400"/>
          </a:xfrm>
          <a:prstGeom prst="rect">
            <a:avLst/>
          </a:prstGeom>
          <a:solidFill>
            <a:srgbClr val="FFFFFF"/>
          </a:solidFill>
          <a:ln w="12700">
            <a:miter lim="400000"/>
          </a:ln>
        </p:spPr>
        <p:txBody>
          <a:bodyPr lIns="45719" rIns="45719"/>
          <a:lstStyle/>
          <a:p>
            <a:pPr>
              <a:defRPr b="0" i="0"/>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113"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114" name="DETERMINAZIONE ATP"/>
          <p:cNvSpPr txBox="1"/>
          <p:nvPr/>
        </p:nvSpPr>
        <p:spPr>
          <a:xfrm>
            <a:off x="0" y="0"/>
            <a:ext cx="8610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DETERMINAZIONE ATP</a:t>
            </a:r>
          </a:p>
        </p:txBody>
      </p:sp>
      <p:sp>
        <p:nvSpPr>
          <p:cNvPr id="115" name="Vantaggi:…"/>
          <p:cNvSpPr txBox="1"/>
          <p:nvPr/>
        </p:nvSpPr>
        <p:spPr>
          <a:xfrm>
            <a:off x="-1" y="719137"/>
            <a:ext cx="4572002" cy="27509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b="0" i="0"/>
            </a:pPr>
            <a:r>
              <a:t>Vantaggi:</a:t>
            </a:r>
          </a:p>
          <a:p>
            <a:pPr algn="just">
              <a:defRPr b="0" i="0"/>
            </a:pPr>
            <a:endParaRPr/>
          </a:p>
          <a:p>
            <a:pPr>
              <a:buSzPct val="100000"/>
              <a:buFont typeface="Symbol"/>
              <a:buChar char="·"/>
              <a:defRPr b="0" i="0"/>
            </a:pPr>
            <a:r>
              <a:t>specifico per le cellule vive</a:t>
            </a:r>
          </a:p>
          <a:p>
            <a:pPr>
              <a:defRPr b="0" i="0"/>
            </a:pPr>
            <a:endParaRPr/>
          </a:p>
          <a:p>
            <a:pPr>
              <a:buSzPct val="100000"/>
              <a:buFont typeface="Symbol"/>
              <a:buChar char="·"/>
              <a:defRPr b="0" i="0"/>
            </a:pPr>
            <a:r>
              <a:t>è una misura diretta</a:t>
            </a:r>
          </a:p>
          <a:p>
            <a:pPr>
              <a:defRPr b="0" i="0"/>
            </a:pPr>
            <a:endParaRPr/>
          </a:p>
          <a:p>
            <a:pPr>
              <a:buSzPct val="100000"/>
              <a:buFont typeface="Symbol"/>
              <a:buChar char="·"/>
              <a:defRPr b="0" i="0"/>
            </a:pPr>
            <a:r>
              <a:t>è molto sensibile (il limite teorico è circa 50-500 cellule)</a:t>
            </a:r>
          </a:p>
          <a:p>
            <a:pPr>
              <a:defRPr b="0" i="0"/>
            </a:pPr>
            <a:endParaRPr/>
          </a:p>
        </p:txBody>
      </p:sp>
      <p:sp>
        <p:nvSpPr>
          <p:cNvPr id="116" name="Svantaggi:…"/>
          <p:cNvSpPr txBox="1"/>
          <p:nvPr/>
        </p:nvSpPr>
        <p:spPr>
          <a:xfrm>
            <a:off x="4572000" y="669925"/>
            <a:ext cx="4572001" cy="3017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Svantaggi:</a:t>
            </a:r>
          </a:p>
          <a:p>
            <a:pPr>
              <a:defRPr b="0" i="0"/>
            </a:pPr>
            <a:endParaRPr/>
          </a:p>
          <a:p>
            <a:pPr>
              <a:buSzPct val="100000"/>
              <a:buFont typeface="Symbol"/>
              <a:buChar char="·"/>
              <a:defRPr b="0" i="0"/>
            </a:pPr>
            <a:r>
              <a:t>Il contenuto in ATP delle cellule varia con il tipo di cellula e lo stato fisiologico </a:t>
            </a:r>
          </a:p>
          <a:p>
            <a:pPr>
              <a:defRPr b="0" i="0"/>
            </a:pPr>
            <a:endParaRPr/>
          </a:p>
          <a:p>
            <a:pPr>
              <a:buSzPct val="100000"/>
              <a:buFont typeface="Symbol"/>
              <a:buChar char="·"/>
              <a:defRPr b="0" i="0"/>
            </a:pPr>
            <a:r>
              <a:t>L’estrazione di ATP dal suolo può essere incompleta e contenere ATP di origine non microbica</a:t>
            </a:r>
          </a:p>
          <a:p>
            <a:pPr>
              <a:defRPr b="0" i="0"/>
            </a:pPr>
            <a:endParaRPr/>
          </a:p>
          <a:p>
            <a:pPr>
              <a:buSzPct val="100000"/>
              <a:buFont typeface="Symbol"/>
              <a:buChar char="·"/>
              <a:defRPr b="0" i="0"/>
            </a:pPr>
            <a:r>
              <a:t>I reagenti sono costosi e richiede strumentazione specializzata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p:cNvSpPr/>
          <p:nvPr/>
        </p:nvSpPr>
        <p:spPr>
          <a:xfrm>
            <a:off x="4572000" y="1219200"/>
            <a:ext cx="4572001" cy="5638800"/>
          </a:xfrm>
          <a:prstGeom prst="rect">
            <a:avLst/>
          </a:prstGeom>
          <a:solidFill>
            <a:srgbClr val="FF0000">
              <a:alpha val="27842"/>
            </a:srgbClr>
          </a:solidFill>
          <a:ln w="12700">
            <a:miter lim="400000"/>
          </a:ln>
        </p:spPr>
        <p:txBody>
          <a:bodyPr lIns="45719" rIns="45719"/>
          <a:lstStyle/>
          <a:p>
            <a:pPr>
              <a:defRPr b="0" i="0"/>
            </a:pPr>
            <a:endParaRPr/>
          </a:p>
        </p:txBody>
      </p:sp>
      <p:sp>
        <p:nvSpPr>
          <p:cNvPr id="119" name="Rectangle"/>
          <p:cNvSpPr/>
          <p:nvPr/>
        </p:nvSpPr>
        <p:spPr>
          <a:xfrm>
            <a:off x="-1" y="1219200"/>
            <a:ext cx="4572002" cy="5638800"/>
          </a:xfrm>
          <a:prstGeom prst="rect">
            <a:avLst/>
          </a:prstGeom>
          <a:solidFill>
            <a:srgbClr val="00B050">
              <a:alpha val="27842"/>
            </a:srgbClr>
          </a:solidFill>
          <a:ln w="12700">
            <a:miter lim="400000"/>
          </a:ln>
        </p:spPr>
        <p:txBody>
          <a:bodyPr lIns="45719" rIns="45719"/>
          <a:lstStyle/>
          <a:p>
            <a:pPr>
              <a:defRPr b="0" i="0"/>
            </a:pPr>
            <a:endParaRPr/>
          </a:p>
        </p:txBody>
      </p:sp>
      <p:sp>
        <p:nvSpPr>
          <p:cNvPr id="120" name="ATTIVITA’ ENZIMATICHE…"/>
          <p:cNvSpPr txBox="1"/>
          <p:nvPr/>
        </p:nvSpPr>
        <p:spPr>
          <a:xfrm>
            <a:off x="0" y="0"/>
            <a:ext cx="8229600" cy="10626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ATTIVITA’ ENZIMATICHE</a:t>
            </a:r>
          </a:p>
          <a:p>
            <a:pPr algn="just">
              <a:defRPr sz="1600" b="0" i="0"/>
            </a:pPr>
            <a:endParaRPr/>
          </a:p>
          <a:p>
            <a:pPr algn="just">
              <a:defRPr sz="1600" b="0" i="0"/>
            </a:pPr>
            <a:r>
              <a:t>Una varietà di enzimi possono essere utilizzati per misurare l’attività metabolica di una comunità microbica (deidrogenasi, fosfatasi, cellulasi, chitinasi, nitrogenasi, etc.)</a:t>
            </a:r>
          </a:p>
        </p:txBody>
      </p:sp>
      <p:sp>
        <p:nvSpPr>
          <p:cNvPr id="121" name="Vantaggi:…"/>
          <p:cNvSpPr txBox="1"/>
          <p:nvPr/>
        </p:nvSpPr>
        <p:spPr>
          <a:xfrm>
            <a:off x="-1" y="1295400"/>
            <a:ext cx="4572002" cy="25993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Vantaggi:</a:t>
            </a:r>
          </a:p>
          <a:p>
            <a:pPr algn="just">
              <a:defRPr sz="1600" b="0" i="0"/>
            </a:pPr>
            <a:endParaRPr/>
          </a:p>
          <a:p>
            <a:pPr algn="just">
              <a:buSzPct val="100000"/>
              <a:buFont typeface="Arial"/>
              <a:buChar char="•"/>
              <a:defRPr sz="1600" b="0" i="0"/>
            </a:pPr>
            <a:r>
              <a:t> differiscono in composizione chimica e  funzione e sensibilità ai cambiamenti ambientali</a:t>
            </a:r>
          </a:p>
          <a:p>
            <a:pPr algn="just">
              <a:buSzPct val="100000"/>
              <a:buFont typeface="Arial"/>
              <a:buChar char="•"/>
              <a:defRPr sz="1600" b="0" i="0"/>
            </a:pPr>
            <a:endParaRPr/>
          </a:p>
          <a:p>
            <a:pPr algn="just">
              <a:buSzPct val="100000"/>
              <a:buFont typeface="Arial"/>
              <a:buChar char="•"/>
              <a:defRPr sz="1600" b="0" i="0"/>
            </a:pPr>
            <a:r>
              <a:t> possono essere considerati dei validi indicatori grazie alla loro elevata e differente sensibilità  a specifici cambiamenti che avvengono nel suolo</a:t>
            </a:r>
          </a:p>
          <a:p>
            <a:pPr algn="just">
              <a:buSzPct val="100000"/>
              <a:buFont typeface="Arial"/>
              <a:buChar char="•"/>
              <a:defRPr sz="1600" b="0" i="0"/>
            </a:pPr>
            <a:endParaRPr/>
          </a:p>
          <a:p>
            <a:pPr algn="just">
              <a:buSzPct val="100000"/>
              <a:buFont typeface="Arial"/>
              <a:buChar char="•"/>
              <a:defRPr sz="1600" b="0" i="0"/>
            </a:pPr>
            <a:r>
              <a:t> semplicità dei metodi </a:t>
            </a:r>
          </a:p>
        </p:txBody>
      </p:sp>
      <p:sp>
        <p:nvSpPr>
          <p:cNvPr id="122" name="Svantaggi:…"/>
          <p:cNvSpPr txBox="1"/>
          <p:nvPr/>
        </p:nvSpPr>
        <p:spPr>
          <a:xfrm>
            <a:off x="4648200" y="1295400"/>
            <a:ext cx="4343400" cy="16849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Svantaggi:</a:t>
            </a:r>
          </a:p>
          <a:p>
            <a:pPr algn="just">
              <a:buSzPct val="100000"/>
              <a:buFont typeface="Arial"/>
              <a:buChar char="•"/>
              <a:defRPr sz="1600" b="0" i="0"/>
            </a:pPr>
            <a:endParaRPr/>
          </a:p>
          <a:p>
            <a:pPr algn="just">
              <a:buSzPct val="100000"/>
              <a:buFont typeface="Arial"/>
              <a:buChar char="•"/>
              <a:defRPr sz="1600" b="0" i="0"/>
            </a:pPr>
            <a:r>
              <a:t> è difficile mantenere durante la determinazione le condizioni in situ</a:t>
            </a:r>
          </a:p>
          <a:p>
            <a:pPr algn="just">
              <a:buSzPct val="100000"/>
              <a:buFont typeface="Arial"/>
              <a:buChar char="•"/>
              <a:defRPr sz="1600" b="0" i="0"/>
            </a:pPr>
            <a:endParaRPr/>
          </a:p>
          <a:p>
            <a:pPr algn="just">
              <a:buSzPct val="100000"/>
              <a:buFont typeface="Arial"/>
              <a:buChar char="•"/>
              <a:defRPr sz="1600" b="0" i="0"/>
            </a:pPr>
            <a:r>
              <a:t> determinate attività enzimatiche non sono specifiche dei microrganismi</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ROFILO METABOLICO BIOLOG…"/>
          <p:cNvSpPr txBox="1"/>
          <p:nvPr/>
        </p:nvSpPr>
        <p:spPr>
          <a:xfrm>
            <a:off x="0" y="0"/>
            <a:ext cx="8229600" cy="44172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PROFILO METABOLICO BIOLOG</a:t>
            </a:r>
          </a:p>
          <a:p>
            <a:pPr>
              <a:defRPr sz="2000" b="0" i="0"/>
            </a:pPr>
            <a:endParaRPr/>
          </a:p>
          <a:p>
            <a:pPr algn="just">
              <a:lnSpc>
                <a:spcPct val="200000"/>
              </a:lnSpc>
              <a:defRPr sz="1600" b="0" i="0"/>
            </a:pPr>
            <a:r>
              <a:t>Il metodo si basa  sull’utilizzazione da parte della comunità microbica di differenti fonti di carbonio. Ogni piastra Biolog è costituita da 95 pozzetti: </a:t>
            </a:r>
          </a:p>
          <a:p>
            <a:pPr marL="914400" lvl="2" indent="0" algn="just">
              <a:lnSpc>
                <a:spcPct val="200000"/>
              </a:lnSpc>
              <a:buSzPct val="100000"/>
              <a:buChar char="-"/>
              <a:defRPr sz="1600" b="0" i="0"/>
            </a:pPr>
            <a:r>
              <a:t> un pozzetto non contiene nessuna fonte di carbonio, </a:t>
            </a:r>
          </a:p>
          <a:p>
            <a:pPr marL="914400" lvl="2" indent="0" algn="just">
              <a:lnSpc>
                <a:spcPct val="200000"/>
              </a:lnSpc>
              <a:buSzPct val="100000"/>
              <a:buChar char="-"/>
              <a:defRPr sz="1600" b="0" i="0"/>
            </a:pPr>
            <a:r>
              <a:t> ognuno dei rimanenti pozzetti contengono una diversa fonte di carbonio,</a:t>
            </a:r>
          </a:p>
          <a:p>
            <a:pPr marL="914400" lvl="2" indent="0" algn="just">
              <a:lnSpc>
                <a:spcPct val="200000"/>
              </a:lnSpc>
              <a:buSzPct val="100000"/>
              <a:buChar char="-"/>
              <a:defRPr sz="1600" b="0" i="0"/>
            </a:pPr>
            <a:r>
              <a:t> tutti i pozzetti contengono il violetto di tetrazolio che in caso di utilizzazione della fonte di carbonio viene ridotto.</a:t>
            </a:r>
          </a:p>
          <a:p>
            <a:pPr marL="914400" lvl="2" indent="0" algn="just">
              <a:lnSpc>
                <a:spcPct val="200000"/>
              </a:lnSpc>
              <a:buSzPct val="100000"/>
              <a:buChar char="-"/>
              <a:defRPr sz="1600" b="0" i="0"/>
            </a:pPr>
            <a:r>
              <a:t> la riduzione è resa evidente dalla comparsa nel pozzetto di un colore viola</a:t>
            </a:r>
          </a:p>
          <a:p>
            <a:pPr algn="just">
              <a:defRPr sz="1600" b="0" i="0"/>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osphere+Biome+Ecosystem+Community+Population+Organism.jpg" descr="Biosphere+Biome+Ecosystem+Community+Population+Organism.jp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4" name="Comunità: definizione ecologica"/>
          <p:cNvSpPr txBox="1">
            <a:spLocks noGrp="1"/>
          </p:cNvSpPr>
          <p:nvPr>
            <p:ph type="title" idx="4294967295"/>
          </p:nvPr>
        </p:nvSpPr>
        <p:spPr>
          <a:xfrm>
            <a:off x="0" y="76199"/>
            <a:ext cx="8458200" cy="1143002"/>
          </a:xfrm>
          <a:prstGeom prst="rect">
            <a:avLst/>
          </a:prstGeom>
        </p:spPr>
        <p:txBody>
          <a:bodyPr>
            <a:normAutofit/>
          </a:bodyPr>
          <a:lstStyle/>
          <a:p>
            <a:pPr algn="l" defTabSz="640079">
              <a:defRPr sz="3080" b="1">
                <a:latin typeface="Palatino Linotype"/>
                <a:ea typeface="Palatino Linotype"/>
                <a:cs typeface="Palatino Linotype"/>
                <a:sym typeface="Palatino Linotype"/>
              </a:defRPr>
            </a:pPr>
            <a:r>
              <a:t>Comunità:</a:t>
            </a:r>
            <a:br/>
            <a:r>
              <a:t>definizione ecologica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sa contengono le piastre Biolog ?"/>
          <p:cNvSpPr txBox="1"/>
          <p:nvPr/>
        </p:nvSpPr>
        <p:spPr>
          <a:xfrm>
            <a:off x="914400" y="785596"/>
            <a:ext cx="7772400" cy="48620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800" b="0" i="0"/>
            </a:lvl1pPr>
          </a:lstStyle>
          <a:p>
            <a:r>
              <a:t>Cosa contengono le piastre Biolog ?</a:t>
            </a:r>
          </a:p>
        </p:txBody>
      </p:sp>
      <p:pic>
        <p:nvPicPr>
          <p:cNvPr id="131" name="piastra" descr="piastra"/>
          <p:cNvPicPr>
            <a:picLocks noChangeAspect="1"/>
          </p:cNvPicPr>
          <p:nvPr/>
        </p:nvPicPr>
        <p:blipFill>
          <a:blip r:embed="rId2">
            <a:extLst/>
          </a:blip>
          <a:stretch>
            <a:fillRect/>
          </a:stretch>
        </p:blipFill>
        <p:spPr>
          <a:xfrm>
            <a:off x="3505200" y="3733800"/>
            <a:ext cx="2362200" cy="1211263"/>
          </a:xfrm>
          <a:prstGeom prst="rect">
            <a:avLst/>
          </a:prstGeom>
          <a:ln w="12700">
            <a:miter lim="400000"/>
          </a:ln>
        </p:spPr>
      </p:pic>
      <p:pic>
        <p:nvPicPr>
          <p:cNvPr id="132" name="image.pdf" descr="image.pdf"/>
          <p:cNvPicPr>
            <a:picLocks noChangeAspect="1"/>
          </p:cNvPicPr>
          <p:nvPr/>
        </p:nvPicPr>
        <p:blipFill>
          <a:blip r:embed="rId3">
            <a:extLst/>
          </a:blip>
          <a:stretch>
            <a:fillRect/>
          </a:stretch>
        </p:blipFill>
        <p:spPr>
          <a:xfrm>
            <a:off x="2286000" y="1752600"/>
            <a:ext cx="803275" cy="1447800"/>
          </a:xfrm>
          <a:prstGeom prst="rect">
            <a:avLst/>
          </a:prstGeom>
          <a:ln w="12700">
            <a:miter lim="400000"/>
          </a:ln>
        </p:spPr>
      </p:pic>
      <p:sp>
        <p:nvSpPr>
          <p:cNvPr id="133" name="Arrow"/>
          <p:cNvSpPr/>
          <p:nvPr/>
        </p:nvSpPr>
        <p:spPr>
          <a:xfrm rot="18572985">
            <a:off x="4305300" y="3086100"/>
            <a:ext cx="2209800" cy="152400"/>
          </a:xfrm>
          <a:prstGeom prst="leftArrow">
            <a:avLst>
              <a:gd name="adj1" fmla="val 50000"/>
              <a:gd name="adj2" fmla="val 362500"/>
            </a:avLst>
          </a:prstGeom>
          <a:solidFill>
            <a:schemeClr val="accent1"/>
          </a:solidFill>
          <a:ln>
            <a:solidFill>
              <a:srgbClr val="000000"/>
            </a:solidFill>
          </a:ln>
        </p:spPr>
        <p:txBody>
          <a:bodyPr lIns="45719" rIns="45719" anchor="ctr"/>
          <a:lstStyle/>
          <a:p>
            <a:pPr>
              <a:defRPr b="0" i="0"/>
            </a:pPr>
            <a:endParaRPr/>
          </a:p>
        </p:txBody>
      </p:sp>
      <p:sp>
        <p:nvSpPr>
          <p:cNvPr id="134" name="Arrow"/>
          <p:cNvSpPr/>
          <p:nvPr/>
        </p:nvSpPr>
        <p:spPr>
          <a:xfrm rot="13849502">
            <a:off x="2857500" y="3086100"/>
            <a:ext cx="2209800" cy="152400"/>
          </a:xfrm>
          <a:prstGeom prst="leftArrow">
            <a:avLst>
              <a:gd name="adj1" fmla="val 50000"/>
              <a:gd name="adj2" fmla="val 362500"/>
            </a:avLst>
          </a:prstGeom>
          <a:solidFill>
            <a:schemeClr val="accent1"/>
          </a:solidFill>
          <a:ln>
            <a:solidFill>
              <a:srgbClr val="000000"/>
            </a:solidFill>
          </a:ln>
        </p:spPr>
        <p:txBody>
          <a:bodyPr lIns="45719" rIns="45719" anchor="ctr"/>
          <a:lstStyle/>
          <a:p>
            <a:pPr>
              <a:defRPr b="0" i="0"/>
            </a:pPr>
            <a:endParaRPr/>
          </a:p>
        </p:txBody>
      </p:sp>
      <p:sp>
        <p:nvSpPr>
          <p:cNvPr id="135" name="Violetto di tetrazolio"/>
          <p:cNvSpPr txBox="1"/>
          <p:nvPr/>
        </p:nvSpPr>
        <p:spPr>
          <a:xfrm>
            <a:off x="838200" y="3200400"/>
            <a:ext cx="2971800"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000"/>
              </a:spcBef>
              <a:defRPr b="0" i="0"/>
            </a:lvl1pPr>
          </a:lstStyle>
          <a:p>
            <a:r>
              <a:t>Violetto di tetrazolio</a:t>
            </a:r>
          </a:p>
        </p:txBody>
      </p:sp>
      <p:sp>
        <p:nvSpPr>
          <p:cNvPr id="136" name="Sostanza organica*"/>
          <p:cNvSpPr txBox="1"/>
          <p:nvPr/>
        </p:nvSpPr>
        <p:spPr>
          <a:xfrm>
            <a:off x="5867400" y="3276600"/>
            <a:ext cx="2743200"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000"/>
              </a:spcBef>
              <a:defRPr b="0" i="0"/>
            </a:lvl1pPr>
          </a:lstStyle>
          <a:p>
            <a:r>
              <a:t>Sostanza organica*</a:t>
            </a:r>
          </a:p>
        </p:txBody>
      </p:sp>
      <p:pic>
        <p:nvPicPr>
          <p:cNvPr id="137" name="image.pdf" descr="image.pdf"/>
          <p:cNvPicPr>
            <a:picLocks noChangeAspect="1"/>
          </p:cNvPicPr>
          <p:nvPr/>
        </p:nvPicPr>
        <p:blipFill>
          <a:blip r:embed="rId4">
            <a:extLst/>
          </a:blip>
          <a:stretch>
            <a:fillRect/>
          </a:stretch>
        </p:blipFill>
        <p:spPr>
          <a:xfrm>
            <a:off x="6400800" y="1676400"/>
            <a:ext cx="841375" cy="1503363"/>
          </a:xfrm>
          <a:prstGeom prst="rect">
            <a:avLst/>
          </a:prstGeom>
          <a:ln w="12700">
            <a:miter lim="400000"/>
          </a:ln>
        </p:spPr>
      </p:pic>
      <p:sp>
        <p:nvSpPr>
          <p:cNvPr id="138" name="* 28 carboidrati, 24 acidi organici, 20 amminoacidi, 6 ammidi e ammine, 5 polimeri, 4 aromatici, 3 substrati fosforilati, 2 alcoli, 2 esteri, 1 composto alogenato"/>
          <p:cNvSpPr txBox="1"/>
          <p:nvPr/>
        </p:nvSpPr>
        <p:spPr>
          <a:xfrm>
            <a:off x="838200" y="5181600"/>
            <a:ext cx="8001000" cy="8840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1000"/>
              </a:spcBef>
              <a:defRPr b="0" i="0"/>
            </a:lvl1pPr>
          </a:lstStyle>
          <a:p>
            <a:r>
              <a:t>* 28 carboidrati, 24 acidi organici, 20 amminoacidi, 6 ammidi e ammine, 5 polimeri, 4 aromatici, 3 substrati fosforilati, 2 alcoli, 2 esteri, 1 composto alogenato </a:t>
            </a:r>
          </a:p>
        </p:txBody>
      </p:sp>
      <p:sp>
        <p:nvSpPr>
          <p:cNvPr id="139" name="PROFILO METABOLICO BIOLOG"/>
          <p:cNvSpPr txBox="1"/>
          <p:nvPr/>
        </p:nvSpPr>
        <p:spPr>
          <a:xfrm>
            <a:off x="0" y="0"/>
            <a:ext cx="8229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PROFILO METABOLICO BIOLOG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Inoculo"/>
          <p:cNvSpPr txBox="1"/>
          <p:nvPr/>
        </p:nvSpPr>
        <p:spPr>
          <a:xfrm>
            <a:off x="609600" y="1143000"/>
            <a:ext cx="19812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600"/>
              </a:spcBef>
              <a:defRPr sz="2800" b="0" i="0"/>
            </a:lvl1pPr>
          </a:lstStyle>
          <a:p>
            <a:r>
              <a:t>Inoculo</a:t>
            </a:r>
          </a:p>
        </p:txBody>
      </p:sp>
      <p:pic>
        <p:nvPicPr>
          <p:cNvPr id="142" name="piastra" descr="piastra"/>
          <p:cNvPicPr>
            <a:picLocks noChangeAspect="1"/>
          </p:cNvPicPr>
          <p:nvPr/>
        </p:nvPicPr>
        <p:blipFill>
          <a:blip r:embed="rId2">
            <a:extLst/>
          </a:blip>
          <a:stretch>
            <a:fillRect/>
          </a:stretch>
        </p:blipFill>
        <p:spPr>
          <a:xfrm>
            <a:off x="0" y="1752600"/>
            <a:ext cx="2362200" cy="1211263"/>
          </a:xfrm>
          <a:prstGeom prst="rect">
            <a:avLst/>
          </a:prstGeom>
          <a:ln w="12700">
            <a:miter lim="400000"/>
          </a:ln>
        </p:spPr>
      </p:pic>
      <p:pic>
        <p:nvPicPr>
          <p:cNvPr id="143" name="C:\Users\Celsius\Documents\Ecoplate1.jpg" descr="C:\Users\Celsius\Documents\Ecoplate1.jpg"/>
          <p:cNvPicPr>
            <a:picLocks noChangeAspect="1"/>
          </p:cNvPicPr>
          <p:nvPr/>
        </p:nvPicPr>
        <p:blipFill>
          <a:blip r:embed="rId3">
            <a:extLst/>
          </a:blip>
          <a:stretch>
            <a:fillRect/>
          </a:stretch>
        </p:blipFill>
        <p:spPr>
          <a:xfrm>
            <a:off x="2286000" y="1981200"/>
            <a:ext cx="6629400" cy="4603750"/>
          </a:xfrm>
          <a:prstGeom prst="rect">
            <a:avLst/>
          </a:prstGeom>
          <a:ln w="12700">
            <a:miter lim="400000"/>
          </a:ln>
        </p:spPr>
      </p:pic>
      <p:sp>
        <p:nvSpPr>
          <p:cNvPr id="144" name="Profilo metabolico delle comunità microbiche"/>
          <p:cNvSpPr txBox="1"/>
          <p:nvPr/>
        </p:nvSpPr>
        <p:spPr>
          <a:xfrm>
            <a:off x="838200" y="581565"/>
            <a:ext cx="7772400" cy="43707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400" b="0" i="0"/>
            </a:lvl1pPr>
          </a:lstStyle>
          <a:p>
            <a:r>
              <a:t>Profilo metabolico delle comunità microbiche</a:t>
            </a:r>
          </a:p>
        </p:txBody>
      </p:sp>
      <p:sp>
        <p:nvSpPr>
          <p:cNvPr id="145" name="PROFILO METABOLICO BIOLOG"/>
          <p:cNvSpPr txBox="1"/>
          <p:nvPr/>
        </p:nvSpPr>
        <p:spPr>
          <a:xfrm>
            <a:off x="0" y="0"/>
            <a:ext cx="8229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PROFILO METABOLICO BIOLOG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Incubazione"/>
          <p:cNvSpPr txBox="1"/>
          <p:nvPr/>
        </p:nvSpPr>
        <p:spPr>
          <a:xfrm>
            <a:off x="3200400" y="1219200"/>
            <a:ext cx="23622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600"/>
              </a:spcBef>
              <a:defRPr sz="2800" b="0" i="0"/>
            </a:lvl1pPr>
          </a:lstStyle>
          <a:p>
            <a:r>
              <a:t>Incubazione</a:t>
            </a:r>
          </a:p>
        </p:txBody>
      </p:sp>
      <p:pic>
        <p:nvPicPr>
          <p:cNvPr id="148" name="piastra" descr="piastra"/>
          <p:cNvPicPr>
            <a:picLocks noChangeAspect="1"/>
          </p:cNvPicPr>
          <p:nvPr/>
        </p:nvPicPr>
        <p:blipFill>
          <a:blip r:embed="rId2">
            <a:extLst/>
          </a:blip>
          <a:stretch>
            <a:fillRect/>
          </a:stretch>
        </p:blipFill>
        <p:spPr>
          <a:xfrm>
            <a:off x="2895600" y="1676400"/>
            <a:ext cx="2438400" cy="1252538"/>
          </a:xfrm>
          <a:prstGeom prst="rect">
            <a:avLst/>
          </a:prstGeom>
          <a:ln w="12700">
            <a:miter lim="400000"/>
          </a:ln>
        </p:spPr>
      </p:pic>
      <p:sp>
        <p:nvSpPr>
          <p:cNvPr id="149" name="Profilo metabolico delle comunità microbiche"/>
          <p:cNvSpPr txBox="1"/>
          <p:nvPr/>
        </p:nvSpPr>
        <p:spPr>
          <a:xfrm>
            <a:off x="838200" y="581565"/>
            <a:ext cx="7772400" cy="43707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400" b="0" i="0"/>
            </a:lvl1pPr>
          </a:lstStyle>
          <a:p>
            <a:r>
              <a:t>Profilo metabolico delle comunità microbiche</a:t>
            </a:r>
          </a:p>
        </p:txBody>
      </p:sp>
      <p:sp>
        <p:nvSpPr>
          <p:cNvPr id="150" name="Inoculo"/>
          <p:cNvSpPr txBox="1"/>
          <p:nvPr/>
        </p:nvSpPr>
        <p:spPr>
          <a:xfrm>
            <a:off x="609600" y="1143000"/>
            <a:ext cx="19812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600"/>
              </a:spcBef>
              <a:defRPr sz="2800" b="0" i="0"/>
            </a:lvl1pPr>
          </a:lstStyle>
          <a:p>
            <a:r>
              <a:t>Inoculo</a:t>
            </a:r>
          </a:p>
        </p:txBody>
      </p:sp>
      <p:pic>
        <p:nvPicPr>
          <p:cNvPr id="151" name="piastra" descr="piastra"/>
          <p:cNvPicPr>
            <a:picLocks noChangeAspect="1"/>
          </p:cNvPicPr>
          <p:nvPr/>
        </p:nvPicPr>
        <p:blipFill>
          <a:blip r:embed="rId2">
            <a:extLst/>
          </a:blip>
          <a:stretch>
            <a:fillRect/>
          </a:stretch>
        </p:blipFill>
        <p:spPr>
          <a:xfrm>
            <a:off x="0" y="1752600"/>
            <a:ext cx="2362200" cy="1211263"/>
          </a:xfrm>
          <a:prstGeom prst="rect">
            <a:avLst/>
          </a:prstGeom>
          <a:ln w="12700">
            <a:miter lim="400000"/>
          </a:ln>
        </p:spPr>
      </p:pic>
      <p:sp>
        <p:nvSpPr>
          <p:cNvPr id="152" name="Arrow"/>
          <p:cNvSpPr/>
          <p:nvPr/>
        </p:nvSpPr>
        <p:spPr>
          <a:xfrm>
            <a:off x="2362200" y="1981200"/>
            <a:ext cx="533400" cy="533400"/>
          </a:xfrm>
          <a:prstGeom prst="rightArrow">
            <a:avLst>
              <a:gd name="adj1" fmla="val 50000"/>
              <a:gd name="adj2" fmla="val 50000"/>
            </a:avLst>
          </a:prstGeom>
          <a:solidFill>
            <a:srgbClr val="000000"/>
          </a:solidFill>
          <a:ln w="12700">
            <a:miter lim="400000"/>
          </a:ln>
        </p:spPr>
        <p:txBody>
          <a:bodyPr lIns="45719" rIns="45719"/>
          <a:lstStyle/>
          <a:p>
            <a:pPr>
              <a:defRPr b="0" i="0"/>
            </a:pPr>
            <a:endParaRPr/>
          </a:p>
        </p:txBody>
      </p:sp>
      <p:pic>
        <p:nvPicPr>
          <p:cNvPr id="153" name="C:\Users\Celsius\Documents\microbial-identification.jpg" descr="C:\Users\Celsius\Documents\microbial-identification.jpg"/>
          <p:cNvPicPr>
            <a:picLocks noChangeAspect="1"/>
          </p:cNvPicPr>
          <p:nvPr/>
        </p:nvPicPr>
        <p:blipFill>
          <a:blip r:embed="rId3">
            <a:extLst/>
          </a:blip>
          <a:stretch>
            <a:fillRect/>
          </a:stretch>
        </p:blipFill>
        <p:spPr>
          <a:xfrm>
            <a:off x="2514600" y="3048000"/>
            <a:ext cx="6435725" cy="3729038"/>
          </a:xfrm>
          <a:prstGeom prst="rect">
            <a:avLst/>
          </a:prstGeom>
          <a:ln w="12700">
            <a:miter lim="400000"/>
          </a:ln>
        </p:spPr>
      </p:pic>
      <p:sp>
        <p:nvSpPr>
          <p:cNvPr id="154" name="PROFILO METABOLICO BIOLOG"/>
          <p:cNvSpPr txBox="1"/>
          <p:nvPr/>
        </p:nvSpPr>
        <p:spPr>
          <a:xfrm>
            <a:off x="0" y="0"/>
            <a:ext cx="8229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PROFILO METABOLICO BIOLOG</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nalisi dei risultati"/>
          <p:cNvSpPr txBox="1"/>
          <p:nvPr/>
        </p:nvSpPr>
        <p:spPr>
          <a:xfrm>
            <a:off x="0" y="1219200"/>
            <a:ext cx="2950156"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spcBef>
                <a:spcPts val="1600"/>
              </a:spcBef>
              <a:defRPr sz="2800" b="0" i="0"/>
            </a:lvl1pPr>
          </a:lstStyle>
          <a:p>
            <a:r>
              <a:t>Analisi dei risultati</a:t>
            </a:r>
          </a:p>
        </p:txBody>
      </p:sp>
      <p:sp>
        <p:nvSpPr>
          <p:cNvPr id="157" name="Tasso di sviluppo del colore (densità)…"/>
          <p:cNvSpPr txBox="1"/>
          <p:nvPr/>
        </p:nvSpPr>
        <p:spPr>
          <a:xfrm>
            <a:off x="533400" y="1771650"/>
            <a:ext cx="5943600" cy="11583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000"/>
              </a:spcBef>
              <a:buSzPct val="100000"/>
              <a:buChar char="•"/>
              <a:defRPr b="0" i="0"/>
            </a:pPr>
            <a:r>
              <a:t>Tasso di sviluppo del colore (densità)</a:t>
            </a:r>
          </a:p>
          <a:p>
            <a:pPr>
              <a:spcBef>
                <a:spcPts val="1000"/>
              </a:spcBef>
              <a:buSzPct val="100000"/>
              <a:buChar char="•"/>
              <a:defRPr b="0" i="0"/>
            </a:pPr>
            <a:r>
              <a:t>Presenza o assenza di risposta (diversità)</a:t>
            </a:r>
          </a:p>
          <a:p>
            <a:pPr>
              <a:spcBef>
                <a:spcPts val="1000"/>
              </a:spcBef>
              <a:buSzPct val="100000"/>
              <a:buChar char="•"/>
              <a:defRPr b="0" i="0"/>
            </a:pPr>
            <a:r>
              <a:t>Analisi multivariata dei profili (similarità)</a:t>
            </a:r>
          </a:p>
        </p:txBody>
      </p:sp>
      <p:sp>
        <p:nvSpPr>
          <p:cNvPr id="158" name="Profilo metabolico delle comunità microbiche"/>
          <p:cNvSpPr txBox="1"/>
          <p:nvPr/>
        </p:nvSpPr>
        <p:spPr>
          <a:xfrm>
            <a:off x="838200" y="581565"/>
            <a:ext cx="7772400" cy="43707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2400" b="0" i="0"/>
            </a:lvl1pPr>
          </a:lstStyle>
          <a:p>
            <a:r>
              <a:t>Profilo metabolico delle comunità microbiche</a:t>
            </a:r>
          </a:p>
        </p:txBody>
      </p:sp>
      <p:pic>
        <p:nvPicPr>
          <p:cNvPr id="159" name="C:\Users\Celsius\Documents\bioprocess_improvement_figure1.jpg" descr="C:\Users\Celsius\Documents\bioprocess_improvement_figure1.jpg"/>
          <p:cNvPicPr>
            <a:picLocks noChangeAspect="1"/>
          </p:cNvPicPr>
          <p:nvPr/>
        </p:nvPicPr>
        <p:blipFill>
          <a:blip r:embed="rId2">
            <a:extLst/>
          </a:blip>
          <a:srcRect l="1187" t="13043" r="889" b="24999"/>
          <a:stretch>
            <a:fillRect/>
          </a:stretch>
        </p:blipFill>
        <p:spPr>
          <a:xfrm>
            <a:off x="381000" y="3581400"/>
            <a:ext cx="8382001" cy="2895601"/>
          </a:xfrm>
          <a:prstGeom prst="rect">
            <a:avLst/>
          </a:prstGeom>
          <a:ln w="12700">
            <a:miter lim="400000"/>
          </a:ln>
        </p:spPr>
      </p:pic>
      <p:sp>
        <p:nvSpPr>
          <p:cNvPr id="160" name="PROFILO METABOLICO BIOLOG"/>
          <p:cNvSpPr txBox="1"/>
          <p:nvPr/>
        </p:nvSpPr>
        <p:spPr>
          <a:xfrm>
            <a:off x="0" y="0"/>
            <a:ext cx="8229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PROFILO METABOLICO BIOLOG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163"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164" name="PROFILO METABOLICO BIOLOG"/>
          <p:cNvSpPr txBox="1"/>
          <p:nvPr/>
        </p:nvSpPr>
        <p:spPr>
          <a:xfrm>
            <a:off x="0" y="0"/>
            <a:ext cx="82296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PROFILO METABOLICO BIOLOG</a:t>
            </a:r>
          </a:p>
        </p:txBody>
      </p:sp>
      <p:sp>
        <p:nvSpPr>
          <p:cNvPr id="165" name="Svantaggi:…"/>
          <p:cNvSpPr txBox="1"/>
          <p:nvPr/>
        </p:nvSpPr>
        <p:spPr>
          <a:xfrm>
            <a:off x="4572000" y="914400"/>
            <a:ext cx="4572001" cy="28279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Svantaggi:</a:t>
            </a:r>
          </a:p>
          <a:p>
            <a:pPr algn="just">
              <a:defRPr sz="1600" b="0" i="0"/>
            </a:pPr>
            <a:endParaRPr/>
          </a:p>
          <a:p>
            <a:pPr algn="just">
              <a:buSzPct val="100000"/>
              <a:buFont typeface="Arial"/>
              <a:buChar char="•"/>
              <a:defRPr sz="1600" b="0" i="0"/>
            </a:pPr>
            <a:r>
              <a:t> Il metodo si basa sulla crescita microbica</a:t>
            </a:r>
          </a:p>
          <a:p>
            <a:pPr algn="just">
              <a:buSzPct val="100000"/>
              <a:buFont typeface="Arial"/>
              <a:buChar char="•"/>
              <a:defRPr sz="1600" b="0" i="0"/>
            </a:pPr>
            <a:endParaRPr/>
          </a:p>
          <a:p>
            <a:pPr algn="just">
              <a:buSzPct val="100000"/>
              <a:buFont typeface="Arial"/>
              <a:buChar char="•"/>
              <a:defRPr sz="1600" b="0" i="0"/>
            </a:pPr>
            <a:r>
              <a:t> Standardizzazione del metodo</a:t>
            </a:r>
          </a:p>
          <a:p>
            <a:pPr algn="just">
              <a:buSzPct val="100000"/>
              <a:buFont typeface="Arial"/>
              <a:buChar char="•"/>
              <a:defRPr sz="1600" b="0" i="0"/>
            </a:pPr>
            <a:endParaRPr/>
          </a:p>
          <a:p>
            <a:pPr algn="just">
              <a:buSzPct val="100000"/>
              <a:buFont typeface="Arial"/>
              <a:buChar char="•"/>
              <a:defRPr sz="1600" b="0" i="0"/>
            </a:pPr>
            <a:r>
              <a:t>Le fonti di carbonio usate sono solamente in parte rappresentative dei substrati disponibili in ambienti naturali</a:t>
            </a:r>
          </a:p>
          <a:p>
            <a:pPr algn="just">
              <a:buSzPct val="100000"/>
              <a:buFont typeface="Arial"/>
              <a:buChar char="•"/>
              <a:defRPr sz="1600" b="0" i="0"/>
            </a:pPr>
            <a:endParaRPr/>
          </a:p>
          <a:p>
            <a:pPr algn="just">
              <a:buSzPct val="100000"/>
              <a:buFont typeface="Arial"/>
              <a:buChar char="•"/>
              <a:defRPr sz="1600" b="0" i="0"/>
            </a:pPr>
            <a:r>
              <a:t>Ridondanza metabolica dei microrganismi</a:t>
            </a:r>
          </a:p>
        </p:txBody>
      </p:sp>
      <p:sp>
        <p:nvSpPr>
          <p:cNvPr id="166" name="Vantaggi:…"/>
          <p:cNvSpPr txBox="1"/>
          <p:nvPr/>
        </p:nvSpPr>
        <p:spPr>
          <a:xfrm>
            <a:off x="-1" y="914400"/>
            <a:ext cx="4572002" cy="23707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 Vantaggi:</a:t>
            </a:r>
          </a:p>
          <a:p>
            <a:pPr algn="just">
              <a:defRPr sz="1600" b="0" i="0"/>
            </a:pPr>
            <a:endParaRPr/>
          </a:p>
          <a:p>
            <a:pPr algn="just">
              <a:buSzPct val="100000"/>
              <a:buFont typeface="Arial"/>
              <a:buChar char="•"/>
              <a:defRPr sz="1600" b="0" i="0"/>
            </a:pPr>
            <a:r>
              <a:t> Il metodo fornisce un  fingerprint dell’attività metabolica della comunità microbica. Si deve tenere presente che il profilo metabolico non rispecchia lo stato dell’attività di una comunità microbica in situ, tuttavia è un valido strumento per paragonare comunità microbiche di suoli diversi o comunità di un stesso tipo di suolo sottoposto a differenti trattamenti</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Metodi di studio"/>
          <p:cNvSpPr txBox="1"/>
          <p:nvPr/>
        </p:nvSpPr>
        <p:spPr>
          <a:xfrm>
            <a:off x="2438400" y="-1"/>
            <a:ext cx="4078288"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b="0" i="0"/>
            </a:lvl1pPr>
          </a:lstStyle>
          <a:p>
            <a:r>
              <a:t>Metodi di studio</a:t>
            </a:r>
          </a:p>
        </p:txBody>
      </p:sp>
      <p:sp>
        <p:nvSpPr>
          <p:cNvPr id="169" name="METODI CLASSICI CHE SI BASANO SUL NUMERO DEI MICRORGANISMI…"/>
          <p:cNvSpPr txBox="1"/>
          <p:nvPr/>
        </p:nvSpPr>
        <p:spPr>
          <a:xfrm>
            <a:off x="0" y="671512"/>
            <a:ext cx="8991600" cy="598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solidFill>
                  <a:srgbClr val="BFBFBF"/>
                </a:solidFill>
              </a:defRPr>
            </a:pPr>
            <a:r>
              <a:t>METODI CLASSICI CHE SI BASANO SUL NUMERO DEI MICRORGANISMI</a:t>
            </a:r>
          </a:p>
          <a:p>
            <a:pPr marL="914400" lvl="2" indent="0">
              <a:buSzPct val="100000"/>
              <a:buFont typeface="Symbol"/>
              <a:buChar char="·"/>
              <a:defRPr b="0" i="0">
                <a:solidFill>
                  <a:srgbClr val="BFBFBF"/>
                </a:solidFill>
              </a:defRPr>
            </a:pPr>
            <a:endParaRPr/>
          </a:p>
          <a:p>
            <a:pPr marL="914400" lvl="2" indent="0">
              <a:lnSpc>
                <a:spcPct val="150000"/>
              </a:lnSpc>
              <a:buSzPct val="100000"/>
              <a:buChar char="➢"/>
              <a:defRPr b="0" i="0">
                <a:solidFill>
                  <a:srgbClr val="BFBFBF"/>
                </a:solidFill>
              </a:defRPr>
            </a:pPr>
            <a:r>
              <a:t> Conta vitale su piastra</a:t>
            </a:r>
          </a:p>
          <a:p>
            <a:pPr marL="914400" lvl="2" indent="0">
              <a:lnSpc>
                <a:spcPct val="150000"/>
              </a:lnSpc>
              <a:buSzPct val="100000"/>
              <a:buChar char="➢"/>
              <a:defRPr b="0" i="0">
                <a:solidFill>
                  <a:srgbClr val="BFBFBF"/>
                </a:solidFill>
              </a:defRPr>
            </a:pPr>
            <a:r>
              <a:t> Test del Numero più Probabile (MPN)</a:t>
            </a:r>
          </a:p>
          <a:p>
            <a:pPr marL="914400" lvl="2" indent="0">
              <a:lnSpc>
                <a:spcPct val="150000"/>
              </a:lnSpc>
              <a:buSzPct val="100000"/>
              <a:buChar char="➢"/>
              <a:defRPr b="0" i="0">
                <a:solidFill>
                  <a:srgbClr val="BFBFBF"/>
                </a:solidFill>
              </a:defRPr>
            </a:pPr>
            <a:r>
              <a:t> Conta totale</a:t>
            </a:r>
          </a:p>
          <a:p>
            <a:pPr>
              <a:buSzPct val="100000"/>
              <a:buChar char="➢"/>
              <a:defRPr b="0" i="0">
                <a:solidFill>
                  <a:srgbClr val="BFBFBF"/>
                </a:solidFill>
              </a:defRPr>
            </a:pPr>
            <a:endParaRPr/>
          </a:p>
          <a:p>
            <a:pPr>
              <a:defRPr b="0" i="0">
                <a:solidFill>
                  <a:srgbClr val="BFBFBF"/>
                </a:solidFill>
              </a:defRPr>
            </a:pPr>
            <a:r>
              <a:t>METODI CHE SI BASANO SULL’ATTIVITA’ MICROBICA</a:t>
            </a:r>
          </a:p>
          <a:p>
            <a:pPr>
              <a:buSzPct val="100000"/>
              <a:buChar char="➢"/>
              <a:defRPr b="0" i="0">
                <a:solidFill>
                  <a:srgbClr val="BFBFBF"/>
                </a:solidFill>
              </a:defRPr>
            </a:pPr>
            <a:endParaRPr/>
          </a:p>
          <a:p>
            <a:pPr marL="914400" lvl="2" indent="0">
              <a:lnSpc>
                <a:spcPct val="150000"/>
              </a:lnSpc>
              <a:buSzPct val="100000"/>
              <a:buChar char="➢"/>
              <a:defRPr b="0" i="0">
                <a:solidFill>
                  <a:srgbClr val="BFBFBF"/>
                </a:solidFill>
              </a:defRPr>
            </a:pPr>
            <a:r>
              <a:t> Determinazione dell’ATP</a:t>
            </a:r>
          </a:p>
          <a:p>
            <a:pPr marL="914400" lvl="2" indent="0">
              <a:lnSpc>
                <a:spcPct val="150000"/>
              </a:lnSpc>
              <a:buSzPct val="100000"/>
              <a:buChar char="➢"/>
              <a:defRPr b="0" i="0">
                <a:solidFill>
                  <a:srgbClr val="BFBFBF"/>
                </a:solidFill>
              </a:defRPr>
            </a:pPr>
            <a:r>
              <a:t> Attività enzimatiche</a:t>
            </a:r>
          </a:p>
          <a:p>
            <a:pPr marL="914400" lvl="2" indent="0">
              <a:lnSpc>
                <a:spcPct val="150000"/>
              </a:lnSpc>
              <a:buSzPct val="100000"/>
              <a:buChar char="➢"/>
              <a:defRPr b="0" i="0">
                <a:solidFill>
                  <a:srgbClr val="BFBFBF"/>
                </a:solidFill>
              </a:defRPr>
            </a:pPr>
            <a:r>
              <a:t> Profilo metabolico Biolog</a:t>
            </a:r>
          </a:p>
          <a:p>
            <a:pPr>
              <a:buSzPct val="100000"/>
              <a:buChar char="➢"/>
              <a:defRPr b="0" i="0"/>
            </a:pPr>
            <a:endParaRPr/>
          </a:p>
          <a:p>
            <a:pPr>
              <a:defRPr b="0" i="0"/>
            </a:pPr>
            <a:r>
              <a:t>METODI MOLECOLARI</a:t>
            </a:r>
          </a:p>
          <a:p>
            <a:pPr>
              <a:buSzPct val="100000"/>
              <a:buChar char="➢"/>
              <a:defRPr b="0" i="0"/>
            </a:pPr>
            <a:endParaRPr/>
          </a:p>
          <a:p>
            <a:pPr marL="914400" lvl="2" indent="0">
              <a:lnSpc>
                <a:spcPct val="150000"/>
              </a:lnSpc>
              <a:buSzPct val="100000"/>
              <a:buChar char="➢"/>
              <a:defRPr b="0" i="0"/>
            </a:pPr>
            <a:r>
              <a:t> Analisi degli acidi grassi::PFLAs (Phospholipid fatty acid analysis) e FAMEs (Fatty acid methyl ester) </a:t>
            </a:r>
          </a:p>
          <a:p>
            <a:pPr marL="914400" lvl="2" indent="0">
              <a:lnSpc>
                <a:spcPct val="150000"/>
              </a:lnSpc>
              <a:buSzPct val="100000"/>
              <a:buChar char="➢"/>
              <a:defRPr b="0" i="0"/>
            </a:pPr>
            <a:r>
              <a:t> Approcci che utilizzano l’analisi degli acidi nucleici</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ATTY ACID METYL  ESTER ANALYSIS (FAME)"/>
          <p:cNvSpPr txBox="1"/>
          <p:nvPr/>
        </p:nvSpPr>
        <p:spPr>
          <a:xfrm>
            <a:off x="0" y="0"/>
            <a:ext cx="8153400"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200"/>
              </a:spcBef>
              <a:defRPr sz="2000" b="0" i="0"/>
            </a:lvl1pPr>
          </a:lstStyle>
          <a:p>
            <a:r>
              <a:t>FATTY ACID METYL  ESTER ANALYSIS (FAME)</a:t>
            </a:r>
          </a:p>
        </p:txBody>
      </p:sp>
      <p:pic>
        <p:nvPicPr>
          <p:cNvPr id="174" name="image.png" descr="image.png"/>
          <p:cNvPicPr>
            <a:picLocks noChangeAspect="1"/>
          </p:cNvPicPr>
          <p:nvPr/>
        </p:nvPicPr>
        <p:blipFill>
          <a:blip r:embed="rId3">
            <a:extLst/>
          </a:blip>
          <a:stretch>
            <a:fillRect/>
          </a:stretch>
        </p:blipFill>
        <p:spPr>
          <a:xfrm>
            <a:off x="152400" y="609600"/>
            <a:ext cx="2509838" cy="2109788"/>
          </a:xfrm>
          <a:prstGeom prst="rect">
            <a:avLst/>
          </a:prstGeom>
          <a:ln w="12700">
            <a:miter lim="400000"/>
          </a:ln>
        </p:spPr>
      </p:pic>
      <p:pic>
        <p:nvPicPr>
          <p:cNvPr id="175" name="image.jpeg" descr="image.jpeg"/>
          <p:cNvPicPr>
            <a:picLocks noChangeAspect="1"/>
          </p:cNvPicPr>
          <p:nvPr/>
        </p:nvPicPr>
        <p:blipFill>
          <a:blip r:embed="rId4">
            <a:extLst/>
          </a:blip>
          <a:stretch>
            <a:fillRect/>
          </a:stretch>
        </p:blipFill>
        <p:spPr>
          <a:xfrm>
            <a:off x="3505200" y="685800"/>
            <a:ext cx="2117725" cy="2230438"/>
          </a:xfrm>
          <a:prstGeom prst="rect">
            <a:avLst/>
          </a:prstGeom>
          <a:ln w="12700">
            <a:miter lim="400000"/>
          </a:ln>
        </p:spPr>
      </p:pic>
      <p:pic>
        <p:nvPicPr>
          <p:cNvPr id="176" name="image.png" descr="image.png"/>
          <p:cNvPicPr>
            <a:picLocks noChangeAspect="1"/>
          </p:cNvPicPr>
          <p:nvPr/>
        </p:nvPicPr>
        <p:blipFill>
          <a:blip r:embed="rId5">
            <a:extLst/>
          </a:blip>
          <a:stretch>
            <a:fillRect/>
          </a:stretch>
        </p:blipFill>
        <p:spPr>
          <a:xfrm>
            <a:off x="7005637" y="0"/>
            <a:ext cx="1757363" cy="1600200"/>
          </a:xfrm>
          <a:prstGeom prst="rect">
            <a:avLst/>
          </a:prstGeom>
          <a:ln w="12700">
            <a:miter lim="400000"/>
          </a:ln>
        </p:spPr>
      </p:pic>
      <p:pic>
        <p:nvPicPr>
          <p:cNvPr id="177" name="image.png" descr="image.png"/>
          <p:cNvPicPr>
            <a:picLocks noChangeAspect="1"/>
          </p:cNvPicPr>
          <p:nvPr/>
        </p:nvPicPr>
        <p:blipFill>
          <a:blip r:embed="rId6">
            <a:extLst/>
          </a:blip>
          <a:stretch>
            <a:fillRect/>
          </a:stretch>
        </p:blipFill>
        <p:spPr>
          <a:xfrm>
            <a:off x="6858000" y="1871662"/>
            <a:ext cx="1905000" cy="1600201"/>
          </a:xfrm>
          <a:prstGeom prst="rect">
            <a:avLst/>
          </a:prstGeom>
          <a:ln w="12700">
            <a:miter lim="400000"/>
          </a:ln>
        </p:spPr>
      </p:pic>
      <p:sp>
        <p:nvSpPr>
          <p:cNvPr id="178" name="gli acidi grassi  sono diversi in specie diverse"/>
          <p:cNvSpPr txBox="1"/>
          <p:nvPr/>
        </p:nvSpPr>
        <p:spPr>
          <a:xfrm>
            <a:off x="76200" y="2743200"/>
            <a:ext cx="2883884" cy="2392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0" i="0" u="sng"/>
            </a:lvl1pPr>
          </a:lstStyle>
          <a:p>
            <a:r>
              <a:t>gli acidi grassi  sono diversi in specie diverse</a:t>
            </a:r>
          </a:p>
        </p:txBody>
      </p:sp>
      <p:sp>
        <p:nvSpPr>
          <p:cNvPr id="179" name="gas cromatografo"/>
          <p:cNvSpPr txBox="1"/>
          <p:nvPr/>
        </p:nvSpPr>
        <p:spPr>
          <a:xfrm>
            <a:off x="4343400" y="838200"/>
            <a:ext cx="1191249" cy="2392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0" i="0"/>
            </a:lvl1pPr>
          </a:lstStyle>
          <a:p>
            <a:r>
              <a:t>gas cromatografo</a:t>
            </a:r>
          </a:p>
        </p:txBody>
      </p:sp>
      <p:sp>
        <p:nvSpPr>
          <p:cNvPr id="180" name="Arrow"/>
          <p:cNvSpPr/>
          <p:nvPr/>
        </p:nvSpPr>
        <p:spPr>
          <a:xfrm>
            <a:off x="2743200" y="1447800"/>
            <a:ext cx="685800" cy="457200"/>
          </a:xfrm>
          <a:prstGeom prst="rightArrow">
            <a:avLst>
              <a:gd name="adj1" fmla="val 50000"/>
              <a:gd name="adj2" fmla="val 50000"/>
            </a:avLst>
          </a:prstGeom>
          <a:solidFill>
            <a:srgbClr val="000000"/>
          </a:solidFill>
          <a:ln w="12700">
            <a:miter lim="400000"/>
          </a:ln>
        </p:spPr>
        <p:txBody>
          <a:bodyPr lIns="45719" rIns="45719"/>
          <a:lstStyle/>
          <a:p>
            <a:pPr>
              <a:defRPr b="0" i="0"/>
            </a:pPr>
            <a:endParaRPr/>
          </a:p>
        </p:txBody>
      </p:sp>
      <p:sp>
        <p:nvSpPr>
          <p:cNvPr id="181" name="profilo comunità A"/>
          <p:cNvSpPr txBox="1"/>
          <p:nvPr/>
        </p:nvSpPr>
        <p:spPr>
          <a:xfrm>
            <a:off x="7089775" y="1600200"/>
            <a:ext cx="1214578" cy="23927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0" i="0"/>
            </a:lvl1pPr>
          </a:lstStyle>
          <a:p>
            <a:r>
              <a:t>profilo comunità A</a:t>
            </a:r>
          </a:p>
        </p:txBody>
      </p:sp>
      <p:sp>
        <p:nvSpPr>
          <p:cNvPr id="182" name="profilo comunità B"/>
          <p:cNvSpPr txBox="1"/>
          <p:nvPr/>
        </p:nvSpPr>
        <p:spPr>
          <a:xfrm>
            <a:off x="7086600" y="3471862"/>
            <a:ext cx="1222286" cy="23927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100" b="0" i="0"/>
            </a:lvl1pPr>
          </a:lstStyle>
          <a:p>
            <a:r>
              <a:t>profilo comunità B</a:t>
            </a:r>
          </a:p>
        </p:txBody>
      </p:sp>
      <p:sp>
        <p:nvSpPr>
          <p:cNvPr id="183" name="Arrow"/>
          <p:cNvSpPr/>
          <p:nvPr/>
        </p:nvSpPr>
        <p:spPr>
          <a:xfrm>
            <a:off x="5867400" y="1524000"/>
            <a:ext cx="685800" cy="457200"/>
          </a:xfrm>
          <a:prstGeom prst="rightArrow">
            <a:avLst>
              <a:gd name="adj1" fmla="val 50000"/>
              <a:gd name="adj2" fmla="val 50000"/>
            </a:avLst>
          </a:prstGeom>
          <a:solidFill>
            <a:srgbClr val="000000"/>
          </a:solidFill>
          <a:ln w="12700">
            <a:miter lim="400000"/>
          </a:ln>
        </p:spPr>
        <p:txBody>
          <a:bodyPr lIns="45719" rIns="45719"/>
          <a:lstStyle/>
          <a:p>
            <a:pPr>
              <a:defRPr b="0" i="0"/>
            </a:pPr>
            <a:endParaRPr/>
          </a:p>
        </p:txBody>
      </p:sp>
      <p:sp>
        <p:nvSpPr>
          <p:cNvPr id="184" name="Rectangle"/>
          <p:cNvSpPr/>
          <p:nvPr/>
        </p:nvSpPr>
        <p:spPr>
          <a:xfrm>
            <a:off x="4572000" y="3810000"/>
            <a:ext cx="4572001" cy="3048000"/>
          </a:xfrm>
          <a:prstGeom prst="rect">
            <a:avLst/>
          </a:prstGeom>
          <a:solidFill>
            <a:srgbClr val="FF0000">
              <a:alpha val="27842"/>
            </a:srgbClr>
          </a:solidFill>
          <a:ln w="12700">
            <a:miter lim="400000"/>
          </a:ln>
        </p:spPr>
        <p:txBody>
          <a:bodyPr lIns="45719" rIns="45719"/>
          <a:lstStyle/>
          <a:p>
            <a:pPr>
              <a:defRPr b="0" i="0"/>
            </a:pPr>
            <a:endParaRPr/>
          </a:p>
        </p:txBody>
      </p:sp>
      <p:sp>
        <p:nvSpPr>
          <p:cNvPr id="185" name="Rectangle"/>
          <p:cNvSpPr/>
          <p:nvPr/>
        </p:nvSpPr>
        <p:spPr>
          <a:xfrm>
            <a:off x="-1" y="3810000"/>
            <a:ext cx="4572002" cy="3048000"/>
          </a:xfrm>
          <a:prstGeom prst="rect">
            <a:avLst/>
          </a:prstGeom>
          <a:solidFill>
            <a:srgbClr val="00B050">
              <a:alpha val="27842"/>
            </a:srgbClr>
          </a:solidFill>
          <a:ln w="12700">
            <a:miter lim="400000"/>
          </a:ln>
        </p:spPr>
        <p:txBody>
          <a:bodyPr lIns="45719" rIns="45719"/>
          <a:lstStyle/>
          <a:p>
            <a:pPr>
              <a:defRPr b="0" i="0"/>
            </a:pPr>
            <a:endParaRPr/>
          </a:p>
        </p:txBody>
      </p:sp>
      <p:sp>
        <p:nvSpPr>
          <p:cNvPr id="186" name="Vantaggi:…"/>
          <p:cNvSpPr txBox="1"/>
          <p:nvPr/>
        </p:nvSpPr>
        <p:spPr>
          <a:xfrm>
            <a:off x="-1" y="3810000"/>
            <a:ext cx="4572002" cy="7705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 Vantaggi:</a:t>
            </a:r>
          </a:p>
          <a:p>
            <a:pPr algn="just">
              <a:defRPr sz="1600" b="0" i="0"/>
            </a:pPr>
            <a:endParaRPr/>
          </a:p>
          <a:p>
            <a:pPr algn="just">
              <a:buSzPct val="100000"/>
              <a:buFont typeface="Arial"/>
              <a:buChar char="•"/>
              <a:defRPr sz="1600" b="0" i="0"/>
            </a:pPr>
            <a:r>
              <a:t> Buona discriminazione tra diversi campioni</a:t>
            </a:r>
          </a:p>
        </p:txBody>
      </p:sp>
      <p:sp>
        <p:nvSpPr>
          <p:cNvPr id="187" name="Svantaggi:…"/>
          <p:cNvSpPr txBox="1"/>
          <p:nvPr/>
        </p:nvSpPr>
        <p:spPr>
          <a:xfrm>
            <a:off x="4572000" y="3811587"/>
            <a:ext cx="4572001" cy="9991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Svantaggi:</a:t>
            </a:r>
          </a:p>
          <a:p>
            <a:pPr algn="just">
              <a:defRPr sz="1600" b="0" i="0"/>
            </a:pPr>
            <a:endParaRPr/>
          </a:p>
          <a:p>
            <a:pPr algn="just">
              <a:buSzPct val="100000"/>
              <a:buFont typeface="Arial"/>
              <a:buChar char="•"/>
              <a:defRPr sz="1600" b="0" i="0"/>
            </a:pPr>
            <a:r>
              <a:t> Richiede molta biomassa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ontenuto in G+C…"/>
          <p:cNvSpPr txBox="1"/>
          <p:nvPr/>
        </p:nvSpPr>
        <p:spPr>
          <a:xfrm>
            <a:off x="685800" y="1905000"/>
            <a:ext cx="3581400" cy="1243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50000"/>
              </a:lnSpc>
              <a:buSzPct val="100000"/>
              <a:buChar char="▪"/>
              <a:defRPr sz="2000" b="0" i="0"/>
            </a:pPr>
            <a:r>
              <a:t> Contenuto in G+C</a:t>
            </a:r>
          </a:p>
          <a:p>
            <a:pPr marL="342900" indent="-342900">
              <a:lnSpc>
                <a:spcPct val="150000"/>
              </a:lnSpc>
              <a:buSzPct val="100000"/>
              <a:buChar char="▪"/>
              <a:defRPr sz="2000" b="0" i="0"/>
            </a:pPr>
            <a:r>
              <a:t> DNA reassociation</a:t>
            </a:r>
          </a:p>
          <a:p>
            <a:pPr marL="342900" indent="-342900">
              <a:lnSpc>
                <a:spcPct val="150000"/>
              </a:lnSpc>
              <a:buSzPct val="100000"/>
              <a:buChar char="▪"/>
              <a:defRPr sz="2000" b="0" i="0"/>
            </a:pPr>
            <a:r>
              <a:t> DNA hybridization</a:t>
            </a:r>
          </a:p>
        </p:txBody>
      </p:sp>
      <p:sp>
        <p:nvSpPr>
          <p:cNvPr id="192" name="Metodi PCR-dipendenti"/>
          <p:cNvSpPr txBox="1"/>
          <p:nvPr/>
        </p:nvSpPr>
        <p:spPr>
          <a:xfrm>
            <a:off x="5257800" y="10668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193"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194" name="Metodi PCR-indipendenti"/>
          <p:cNvSpPr txBox="1"/>
          <p:nvPr/>
        </p:nvSpPr>
        <p:spPr>
          <a:xfrm>
            <a:off x="685800" y="1066800"/>
            <a:ext cx="3341375"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PCR-indipendenti </a:t>
            </a:r>
          </a:p>
        </p:txBody>
      </p:sp>
      <p:sp>
        <p:nvSpPr>
          <p:cNvPr id="195" name="DGGE/TGGE…"/>
          <p:cNvSpPr txBox="1"/>
          <p:nvPr/>
        </p:nvSpPr>
        <p:spPr>
          <a:xfrm>
            <a:off x="5638800" y="1917700"/>
            <a:ext cx="4572001" cy="16772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buSzPct val="100000"/>
              <a:buFont typeface="Arial"/>
              <a:buChar char="•"/>
              <a:defRPr sz="2000" b="0" i="0"/>
            </a:pPr>
            <a:r>
              <a:t> DGGE/TGGE</a:t>
            </a:r>
          </a:p>
          <a:p>
            <a:pPr>
              <a:lnSpc>
                <a:spcPct val="150000"/>
              </a:lnSpc>
              <a:buSzPct val="100000"/>
              <a:buFont typeface="Arial"/>
              <a:buChar char="•"/>
              <a:defRPr sz="2000" b="0" i="0"/>
            </a:pPr>
            <a:r>
              <a:t> T-RFLP</a:t>
            </a:r>
          </a:p>
          <a:p>
            <a:pPr>
              <a:lnSpc>
                <a:spcPct val="150000"/>
              </a:lnSpc>
              <a:buSzPct val="100000"/>
              <a:buFont typeface="Arial"/>
              <a:buChar char="•"/>
              <a:defRPr sz="2000" b="0" i="0"/>
            </a:pPr>
            <a:r>
              <a:t> SSCP</a:t>
            </a:r>
          </a:p>
          <a:p>
            <a:pPr>
              <a:lnSpc>
                <a:spcPct val="150000"/>
              </a:lnSpc>
              <a:buSzPct val="100000"/>
              <a:buFont typeface="Arial"/>
              <a:buChar char="•"/>
              <a:defRPr sz="2000" b="0" i="0"/>
            </a:pPr>
            <a:r>
              <a:t> RISA-ARISA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198" name="Metodi PCR-dipendenti"/>
          <p:cNvSpPr txBox="1"/>
          <p:nvPr/>
        </p:nvSpPr>
        <p:spPr>
          <a:xfrm>
            <a:off x="5105400" y="32766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199" name="Metodi PCR-indipendenti"/>
          <p:cNvSpPr txBox="1"/>
          <p:nvPr/>
        </p:nvSpPr>
        <p:spPr>
          <a:xfrm>
            <a:off x="533400" y="3276600"/>
            <a:ext cx="3051942"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b="0" i="0"/>
            </a:lvl1pPr>
          </a:lstStyle>
          <a:p>
            <a:r>
              <a:t>Metodi PCR-indipendenti </a:t>
            </a:r>
          </a:p>
        </p:txBody>
      </p:sp>
      <p:sp>
        <p:nvSpPr>
          <p:cNvPr id="200" name="Estrazione e purificazione del DNA"/>
          <p:cNvSpPr txBox="1"/>
          <p:nvPr/>
        </p:nvSpPr>
        <p:spPr>
          <a:xfrm>
            <a:off x="1219200" y="914400"/>
            <a:ext cx="70866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lnSpc>
                <a:spcPct val="150000"/>
              </a:lnSpc>
              <a:defRPr sz="2800" b="0" i="0"/>
            </a:lvl1pPr>
          </a:lstStyle>
          <a:p>
            <a:r>
              <a:t> Estrazione e purificazione del DNA</a:t>
            </a:r>
          </a:p>
        </p:txBody>
      </p:sp>
      <p:sp>
        <p:nvSpPr>
          <p:cNvPr id="201" name="Shape"/>
          <p:cNvSpPr/>
          <p:nvPr/>
        </p:nvSpPr>
        <p:spPr>
          <a:xfrm>
            <a:off x="1905000" y="1981200"/>
            <a:ext cx="685800" cy="990600"/>
          </a:xfrm>
          <a:custGeom>
            <a:avLst/>
            <a:gdLst/>
            <a:ahLst/>
            <a:cxnLst>
              <a:cxn ang="0">
                <a:pos x="wd2" y="hd2"/>
              </a:cxn>
              <a:cxn ang="5400000">
                <a:pos x="wd2" y="hd2"/>
              </a:cxn>
              <a:cxn ang="10800000">
                <a:pos x="wd2" y="hd2"/>
              </a:cxn>
              <a:cxn ang="16200000">
                <a:pos x="wd2" y="hd2"/>
              </a:cxn>
            </a:cxnLst>
            <a:rect l="0" t="0" r="r" b="b"/>
            <a:pathLst>
              <a:path w="21600" h="21600" extrusionOk="0">
                <a:moveTo>
                  <a:pt x="0" y="14123"/>
                </a:moveTo>
                <a:lnTo>
                  <a:pt x="5400" y="14123"/>
                </a:lnTo>
                <a:lnTo>
                  <a:pt x="5400" y="0"/>
                </a:lnTo>
                <a:lnTo>
                  <a:pt x="16200" y="0"/>
                </a:lnTo>
                <a:lnTo>
                  <a:pt x="16200" y="14123"/>
                </a:lnTo>
                <a:lnTo>
                  <a:pt x="21600" y="14123"/>
                </a:lnTo>
                <a:lnTo>
                  <a:pt x="10800" y="21600"/>
                </a:lnTo>
                <a:close/>
              </a:path>
            </a:pathLst>
          </a:custGeom>
          <a:solidFill>
            <a:srgbClr val="000000"/>
          </a:solidFill>
          <a:ln w="12700">
            <a:miter lim="400000"/>
          </a:ln>
        </p:spPr>
        <p:txBody>
          <a:bodyPr lIns="45719" rIns="45719"/>
          <a:lstStyle/>
          <a:p>
            <a:pPr>
              <a:defRPr b="0" i="0"/>
            </a:pPr>
            <a:endParaRPr/>
          </a:p>
        </p:txBody>
      </p:sp>
      <p:sp>
        <p:nvSpPr>
          <p:cNvPr id="202" name="Shape"/>
          <p:cNvSpPr/>
          <p:nvPr/>
        </p:nvSpPr>
        <p:spPr>
          <a:xfrm>
            <a:off x="6019800" y="1905000"/>
            <a:ext cx="685800" cy="990600"/>
          </a:xfrm>
          <a:custGeom>
            <a:avLst/>
            <a:gdLst/>
            <a:ahLst/>
            <a:cxnLst>
              <a:cxn ang="0">
                <a:pos x="wd2" y="hd2"/>
              </a:cxn>
              <a:cxn ang="5400000">
                <a:pos x="wd2" y="hd2"/>
              </a:cxn>
              <a:cxn ang="10800000">
                <a:pos x="wd2" y="hd2"/>
              </a:cxn>
              <a:cxn ang="16200000">
                <a:pos x="wd2" y="hd2"/>
              </a:cxn>
            </a:cxnLst>
            <a:rect l="0" t="0" r="r" b="b"/>
            <a:pathLst>
              <a:path w="21600" h="21600" extrusionOk="0">
                <a:moveTo>
                  <a:pt x="0" y="14123"/>
                </a:moveTo>
                <a:lnTo>
                  <a:pt x="5400" y="14123"/>
                </a:lnTo>
                <a:lnTo>
                  <a:pt x="5400" y="0"/>
                </a:lnTo>
                <a:lnTo>
                  <a:pt x="16200" y="0"/>
                </a:lnTo>
                <a:lnTo>
                  <a:pt x="16200" y="14123"/>
                </a:lnTo>
                <a:lnTo>
                  <a:pt x="21600" y="14123"/>
                </a:lnTo>
                <a:lnTo>
                  <a:pt x="10800" y="21600"/>
                </a:lnTo>
                <a:close/>
              </a:path>
            </a:pathLst>
          </a:custGeom>
          <a:solidFill>
            <a:srgbClr val="000000"/>
          </a:solidFill>
          <a:ln w="12700">
            <a:miter lim="400000"/>
          </a:ln>
        </p:spPr>
        <p:txBody>
          <a:bodyPr lIns="45719" rIns="45719"/>
          <a:lstStyle/>
          <a:p>
            <a:pPr>
              <a:defRPr b="0" i="0"/>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Estrazione cellule dal suolo e successiva estrazione DNA…"/>
          <p:cNvSpPr txBox="1"/>
          <p:nvPr/>
        </p:nvSpPr>
        <p:spPr>
          <a:xfrm>
            <a:off x="685800" y="1828800"/>
            <a:ext cx="8458200" cy="2215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buSzPct val="100000"/>
              <a:buAutoNum type="alphaUcParenR"/>
              <a:defRPr sz="2400" b="0" i="0"/>
            </a:pPr>
            <a:r>
              <a:t>Estrazione cellule dal suolo e successiva estrazione DNA</a:t>
            </a:r>
          </a:p>
          <a:p>
            <a:pPr marL="342900" indent="-342900">
              <a:buSzPct val="100000"/>
              <a:buAutoNum type="alphaUcParenR"/>
              <a:defRPr sz="2400" b="0" i="0"/>
            </a:pPr>
            <a:endParaRPr/>
          </a:p>
          <a:p>
            <a:pPr marL="342900" indent="-342900">
              <a:buSzPct val="100000"/>
              <a:buAutoNum type="alphaUcParenR" startAt="3"/>
              <a:defRPr sz="2400" b="0" i="0"/>
            </a:pPr>
            <a:endParaRPr/>
          </a:p>
          <a:p>
            <a:pPr marL="342900" indent="-342900">
              <a:buSzPct val="100000"/>
              <a:buAutoNum type="alphaUcParenR" startAt="4"/>
              <a:defRPr sz="2400" b="0" i="0"/>
            </a:pPr>
            <a:endParaRPr/>
          </a:p>
          <a:p>
            <a:pPr marL="342900" indent="-342900">
              <a:buSzPct val="100000"/>
              <a:buAutoNum type="alphaUcParenR" startAt="2"/>
              <a:defRPr sz="2400" b="0" i="0"/>
            </a:pPr>
            <a:r>
              <a:t>Estrazione DNA </a:t>
            </a:r>
            <a:r>
              <a:rPr u="sng"/>
              <a:t>direttamente </a:t>
            </a:r>
            <a:r>
              <a:t>dal suolo</a:t>
            </a:r>
          </a:p>
        </p:txBody>
      </p:sp>
      <p:sp>
        <p:nvSpPr>
          <p:cNvPr id="205"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06" name="Estrazione e purificazione del DNA"/>
          <p:cNvSpPr txBox="1"/>
          <p:nvPr/>
        </p:nvSpPr>
        <p:spPr>
          <a:xfrm>
            <a:off x="0" y="609600"/>
            <a:ext cx="70866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342900" indent="-342900">
              <a:lnSpc>
                <a:spcPct val="150000"/>
              </a:lnSpc>
              <a:defRPr sz="2800" b="0" i="0"/>
            </a:lvl1pPr>
          </a:lstStyle>
          <a:p>
            <a:r>
              <a:t> Estrazione e purificazione del DNA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munità microbiche"/>
          <p:cNvSpPr txBox="1">
            <a:spLocks noGrp="1"/>
          </p:cNvSpPr>
          <p:nvPr>
            <p:ph type="title" idx="4294967295"/>
          </p:nvPr>
        </p:nvSpPr>
        <p:spPr>
          <a:xfrm>
            <a:off x="304800" y="-1"/>
            <a:ext cx="8229600" cy="1143002"/>
          </a:xfrm>
          <a:prstGeom prst="rect">
            <a:avLst/>
          </a:prstGeom>
        </p:spPr>
        <p:txBody>
          <a:bodyPr>
            <a:normAutofit/>
          </a:bodyPr>
          <a:lstStyle>
            <a:lvl1pPr>
              <a:defRPr b="1">
                <a:latin typeface="Palatino Linotype"/>
                <a:ea typeface="Palatino Linotype"/>
                <a:cs typeface="Palatino Linotype"/>
                <a:sym typeface="Palatino Linotype"/>
              </a:defRPr>
            </a:lvl1pPr>
          </a:lstStyle>
          <a:p>
            <a:r>
              <a:t>Comunità microbiche</a:t>
            </a:r>
          </a:p>
        </p:txBody>
      </p:sp>
      <p:sp>
        <p:nvSpPr>
          <p:cNvPr id="29" name="Associazioni di diverse popolazioni microbiche nel medesimo habitat a livello del quale sono possibili interazioni di tipo funzionale"/>
          <p:cNvSpPr txBox="1"/>
          <p:nvPr/>
        </p:nvSpPr>
        <p:spPr>
          <a:xfrm>
            <a:off x="381000" y="914400"/>
            <a:ext cx="8229600" cy="11482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spcBef>
                <a:spcPts val="1400"/>
              </a:spcBef>
              <a:defRPr sz="2400" b="0" i="0"/>
            </a:lvl1pPr>
          </a:lstStyle>
          <a:p>
            <a:r>
              <a:t>Associazioni di diverse popolazioni microbiche nel medesimo habitat a livello del quale sono possibili interazioni di tipo funzionale</a:t>
            </a:r>
          </a:p>
        </p:txBody>
      </p:sp>
      <p:pic>
        <p:nvPicPr>
          <p:cNvPr id="30" name="Deserto" descr="Deserto"/>
          <p:cNvPicPr>
            <a:picLocks noChangeAspect="1"/>
          </p:cNvPicPr>
          <p:nvPr/>
        </p:nvPicPr>
        <p:blipFill>
          <a:blip r:embed="rId3">
            <a:extLst/>
          </a:blip>
          <a:stretch>
            <a:fillRect/>
          </a:stretch>
        </p:blipFill>
        <p:spPr>
          <a:xfrm>
            <a:off x="228600" y="2286000"/>
            <a:ext cx="2667000" cy="2000250"/>
          </a:xfrm>
          <a:prstGeom prst="rect">
            <a:avLst/>
          </a:prstGeom>
          <a:ln w="12700">
            <a:miter lim="400000"/>
          </a:ln>
        </p:spPr>
      </p:pic>
      <p:pic>
        <p:nvPicPr>
          <p:cNvPr id="31" name="hot_spring_1" descr="hot_spring_1"/>
          <p:cNvPicPr>
            <a:picLocks noChangeAspect="1"/>
          </p:cNvPicPr>
          <p:nvPr/>
        </p:nvPicPr>
        <p:blipFill>
          <a:blip r:embed="rId4">
            <a:extLst/>
          </a:blip>
          <a:stretch>
            <a:fillRect/>
          </a:stretch>
        </p:blipFill>
        <p:spPr>
          <a:xfrm>
            <a:off x="457200" y="4572000"/>
            <a:ext cx="2514600" cy="1843088"/>
          </a:xfrm>
          <a:prstGeom prst="rect">
            <a:avLst/>
          </a:prstGeom>
          <a:ln w="12700">
            <a:miter lim="400000"/>
          </a:ln>
        </p:spPr>
      </p:pic>
      <p:pic>
        <p:nvPicPr>
          <p:cNvPr id="32" name="hydrothermal_vent (1)" descr="hydrothermal_vent (1)"/>
          <p:cNvPicPr>
            <a:picLocks noChangeAspect="1"/>
          </p:cNvPicPr>
          <p:nvPr/>
        </p:nvPicPr>
        <p:blipFill>
          <a:blip r:embed="rId5">
            <a:extLst/>
          </a:blip>
          <a:stretch>
            <a:fillRect/>
          </a:stretch>
        </p:blipFill>
        <p:spPr>
          <a:xfrm>
            <a:off x="6172200" y="2370137"/>
            <a:ext cx="2667000" cy="1897063"/>
          </a:xfrm>
          <a:prstGeom prst="rect">
            <a:avLst/>
          </a:prstGeom>
          <a:ln w="12700">
            <a:miter lim="400000"/>
          </a:ln>
        </p:spPr>
      </p:pic>
      <p:pic>
        <p:nvPicPr>
          <p:cNvPr id="33" name="large_Cow" descr="large_Cow"/>
          <p:cNvPicPr>
            <a:picLocks noChangeAspect="1"/>
          </p:cNvPicPr>
          <p:nvPr/>
        </p:nvPicPr>
        <p:blipFill>
          <a:blip r:embed="rId6">
            <a:extLst/>
          </a:blip>
          <a:stretch>
            <a:fillRect/>
          </a:stretch>
        </p:blipFill>
        <p:spPr>
          <a:xfrm>
            <a:off x="3276600" y="2590800"/>
            <a:ext cx="2667000" cy="1866900"/>
          </a:xfrm>
          <a:prstGeom prst="rect">
            <a:avLst/>
          </a:prstGeom>
          <a:ln w="12700">
            <a:miter lim="400000"/>
          </a:ln>
        </p:spPr>
      </p:pic>
      <p:pic>
        <p:nvPicPr>
          <p:cNvPr id="34" name="toscana-mare-lido-di-camaiore-foto-mare" descr="toscana-mare-lido-di-camaiore-foto-mare"/>
          <p:cNvPicPr>
            <a:picLocks noChangeAspect="1"/>
          </p:cNvPicPr>
          <p:nvPr/>
        </p:nvPicPr>
        <p:blipFill>
          <a:blip r:embed="rId7">
            <a:extLst/>
          </a:blip>
          <a:stretch>
            <a:fillRect/>
          </a:stretch>
        </p:blipFill>
        <p:spPr>
          <a:xfrm>
            <a:off x="3200400" y="4648200"/>
            <a:ext cx="2971800" cy="1981200"/>
          </a:xfrm>
          <a:prstGeom prst="rect">
            <a:avLst/>
          </a:prstGeom>
          <a:ln w="12700">
            <a:miter lim="400000"/>
          </a:ln>
        </p:spPr>
      </p:pic>
      <p:sp>
        <p:nvSpPr>
          <p:cNvPr id="35" name="Ubiquità delle comunità microbiche"/>
          <p:cNvSpPr txBox="1"/>
          <p:nvPr/>
        </p:nvSpPr>
        <p:spPr>
          <a:xfrm>
            <a:off x="-1" y="6540500"/>
            <a:ext cx="286143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0" i="0">
                <a:solidFill>
                  <a:srgbClr val="FFFFFF"/>
                </a:solidFill>
              </a:defRPr>
            </a:lvl1pPr>
          </a:lstStyle>
          <a:p>
            <a:r>
              <a:t>Ubiquità delle comunità microbiche</a:t>
            </a:r>
          </a:p>
        </p:txBody>
      </p:sp>
      <p:pic>
        <p:nvPicPr>
          <p:cNvPr id="36" name="C:\Users\Celsius\Downloads\images.jpg" descr="C:\Users\Celsius\Downloads\images.jpg"/>
          <p:cNvPicPr>
            <a:picLocks noChangeAspect="1"/>
          </p:cNvPicPr>
          <p:nvPr/>
        </p:nvPicPr>
        <p:blipFill>
          <a:blip r:embed="rId8">
            <a:extLst/>
          </a:blip>
          <a:stretch>
            <a:fillRect/>
          </a:stretch>
        </p:blipFill>
        <p:spPr>
          <a:xfrm>
            <a:off x="6324600" y="4572000"/>
            <a:ext cx="2586038" cy="167640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strazione DNA da suolo"/>
          <p:cNvSpPr txBox="1"/>
          <p:nvPr/>
        </p:nvSpPr>
        <p:spPr>
          <a:xfrm>
            <a:off x="-1" y="457200"/>
            <a:ext cx="9144002"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
        <p:nvSpPr>
          <p:cNvPr id="211" name="L’estrazione di DNA da suolo condivide alcune problematiche con…"/>
          <p:cNvSpPr txBox="1"/>
          <p:nvPr/>
        </p:nvSpPr>
        <p:spPr>
          <a:xfrm>
            <a:off x="609600" y="1371600"/>
            <a:ext cx="7601729" cy="667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000" b="0" i="0"/>
            </a:pPr>
            <a:r>
              <a:t>L’estrazione di DNA da suolo condivide alcune problematiche con </a:t>
            </a:r>
          </a:p>
          <a:p>
            <a:pPr>
              <a:defRPr sz="2000" b="0" i="0"/>
            </a:pPr>
            <a:r>
              <a:t>l’estrazione delle cellule</a:t>
            </a:r>
          </a:p>
        </p:txBody>
      </p:sp>
      <p:sp>
        <p:nvSpPr>
          <p:cNvPr id="212" name="Problematiche :"/>
          <p:cNvSpPr txBox="1"/>
          <p:nvPr/>
        </p:nvSpPr>
        <p:spPr>
          <a:xfrm>
            <a:off x="685800" y="2562225"/>
            <a:ext cx="1861813"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000" b="0" i="0"/>
            </a:pPr>
            <a:r>
              <a:t>Problematiche </a:t>
            </a:r>
            <a:r>
              <a:rPr sz="1800"/>
              <a:t>:</a:t>
            </a:r>
          </a:p>
        </p:txBody>
      </p:sp>
      <p:sp>
        <p:nvSpPr>
          <p:cNvPr id="213" name="Legame DNA/cellule con particelle del suolo…"/>
          <p:cNvSpPr txBox="1"/>
          <p:nvPr/>
        </p:nvSpPr>
        <p:spPr>
          <a:xfrm>
            <a:off x="615950" y="3231066"/>
            <a:ext cx="5848881" cy="21278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p>
            <a:pPr marL="342900" indent="-342900">
              <a:buSzPct val="100000"/>
              <a:buAutoNum type="arabicPeriod"/>
              <a:defRPr sz="2000" b="0" i="0"/>
            </a:pPr>
            <a:r>
              <a:t>Legame DNA/cellule con particelle del suolo</a:t>
            </a:r>
          </a:p>
          <a:p>
            <a:pPr marL="342900" indent="-342900">
              <a:buSzPct val="100000"/>
              <a:buAutoNum type="arabicPeriod"/>
              <a:defRPr sz="2000" b="0" i="0"/>
            </a:pPr>
            <a:endParaRPr/>
          </a:p>
          <a:p>
            <a:pPr marL="342900" indent="-342900">
              <a:buSzPct val="100000"/>
              <a:buAutoNum type="arabicPeriod" startAt="2"/>
              <a:defRPr sz="2000" b="0" i="0"/>
            </a:pPr>
            <a:r>
              <a:t> Efficiente lisi cellulare per tutti i microorganismi</a:t>
            </a:r>
          </a:p>
          <a:p>
            <a:pPr marL="342900" indent="-342900">
              <a:buSzPct val="100000"/>
              <a:buAutoNum type="arabicPeriod" startAt="2"/>
              <a:defRPr sz="2000" b="0" i="0"/>
            </a:pPr>
            <a:endParaRPr/>
          </a:p>
          <a:p>
            <a:pPr marL="342900" indent="-342900">
              <a:buSzPct val="100000"/>
              <a:buAutoNum type="arabicPeriod" startAt="3"/>
              <a:defRPr sz="2000" b="0" i="0"/>
            </a:pPr>
            <a:r>
              <a:t> Enzimi cellulari che tagliano il DNA</a:t>
            </a:r>
          </a:p>
          <a:p>
            <a:pPr marL="342900" indent="-342900">
              <a:buSzPct val="100000"/>
              <a:buAutoNum type="arabicPeriod" startAt="3"/>
              <a:defRPr sz="2000" b="0" i="0"/>
            </a:pPr>
            <a:endParaRPr/>
          </a:p>
          <a:p>
            <a:pPr marL="342900" indent="-342900">
              <a:buSzPct val="100000"/>
              <a:buAutoNum type="arabicPeriod" startAt="4"/>
              <a:defRPr sz="2000" b="0" i="0"/>
            </a:pPr>
            <a:r>
              <a:t> Purificazione da sostanze indesiderate </a:t>
            </a:r>
          </a:p>
        </p:txBody>
      </p:sp>
      <p:sp>
        <p:nvSpPr>
          <p:cNvPr id="214"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2 - Lisi cellulare"/>
          <p:cNvSpPr txBox="1"/>
          <p:nvPr/>
        </p:nvSpPr>
        <p:spPr>
          <a:xfrm>
            <a:off x="892175" y="1076325"/>
            <a:ext cx="2574588"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0" i="0"/>
            </a:lvl1pPr>
          </a:lstStyle>
          <a:p>
            <a:r>
              <a:t>2 - Lisi cellulare</a:t>
            </a:r>
          </a:p>
        </p:txBody>
      </p:sp>
      <p:sp>
        <p:nvSpPr>
          <p:cNvPr id="217" name="Lisi Chimica o Enzimatica…"/>
          <p:cNvSpPr txBox="1"/>
          <p:nvPr/>
        </p:nvSpPr>
        <p:spPr>
          <a:xfrm>
            <a:off x="0" y="1660525"/>
            <a:ext cx="8978638" cy="27120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342900" indent="-342900">
              <a:buSzPct val="100000"/>
              <a:buAutoNum type="arabicPeriod"/>
              <a:defRPr sz="2000" b="0" i="0" u="sng"/>
            </a:pPr>
            <a:r>
              <a:t>Lisi Chimica o Enzimatica</a:t>
            </a:r>
          </a:p>
          <a:p>
            <a:pPr marL="342900" indent="-342900">
              <a:defRPr sz="2000" b="0" i="0"/>
            </a:pPr>
            <a:endParaRPr/>
          </a:p>
          <a:p>
            <a:pPr marL="342900" indent="-342900">
              <a:defRPr sz="2000" b="0" i="0"/>
            </a:pPr>
            <a:r>
              <a:t>Utilizzo di sostanze come lisozima, SDS o CTAB per rottura involucro cellulare</a:t>
            </a:r>
          </a:p>
          <a:p>
            <a:pPr marL="342900" indent="-342900">
              <a:defRPr sz="2000" b="0" i="0"/>
            </a:pPr>
            <a:endParaRPr/>
          </a:p>
          <a:p>
            <a:pPr marL="342900" indent="-342900">
              <a:buSzPct val="100000"/>
              <a:buAutoNum type="arabicPeriod"/>
              <a:defRPr sz="2000" b="0" i="0" u="sng"/>
            </a:pPr>
            <a:r>
              <a:t> Lisi con metodi fisici </a:t>
            </a:r>
          </a:p>
          <a:p>
            <a:pPr marL="342900" indent="-342900">
              <a:defRPr sz="2000" b="0" i="0"/>
            </a:pPr>
            <a:endParaRPr/>
          </a:p>
          <a:p>
            <a:pPr marL="342900" indent="-342900">
              <a:defRPr sz="2000" b="0" i="0"/>
            </a:pPr>
            <a:r>
              <a:t>Utilizzo di omogenizzatori, tritatori, sonicatori, o metodo BEAD BEATING</a:t>
            </a:r>
          </a:p>
          <a:p>
            <a:pPr marL="342900" indent="-342900">
              <a:defRPr sz="2000" b="0" i="0"/>
            </a:pPr>
            <a:endParaRPr/>
          </a:p>
        </p:txBody>
      </p:sp>
      <p:pic>
        <p:nvPicPr>
          <p:cNvPr id="218" name="http://www.mpbio.com/images/BigA_matrix.gif" descr="http://www.mpbio.com/images/BigA_matrix.gif"/>
          <p:cNvPicPr>
            <a:picLocks noChangeAspect="1"/>
          </p:cNvPicPr>
          <p:nvPr/>
        </p:nvPicPr>
        <p:blipFill>
          <a:blip r:embed="rId3">
            <a:extLst/>
          </a:blip>
          <a:stretch>
            <a:fillRect/>
          </a:stretch>
        </p:blipFill>
        <p:spPr>
          <a:xfrm>
            <a:off x="4699000" y="4343400"/>
            <a:ext cx="1422400" cy="2133600"/>
          </a:xfrm>
          <a:prstGeom prst="rect">
            <a:avLst/>
          </a:prstGeom>
          <a:ln w="12700">
            <a:miter lim="400000"/>
          </a:ln>
        </p:spPr>
      </p:pic>
      <p:pic>
        <p:nvPicPr>
          <p:cNvPr id="219" name="HigPrep adapter" descr="HigPrep adapter"/>
          <p:cNvPicPr>
            <a:picLocks noChangeAspect="1"/>
          </p:cNvPicPr>
          <p:nvPr/>
        </p:nvPicPr>
        <p:blipFill>
          <a:blip r:embed="rId4">
            <a:extLst/>
          </a:blip>
          <a:stretch>
            <a:fillRect/>
          </a:stretch>
        </p:blipFill>
        <p:spPr>
          <a:xfrm>
            <a:off x="6096000" y="4343400"/>
            <a:ext cx="2838450" cy="2133600"/>
          </a:xfrm>
          <a:prstGeom prst="rect">
            <a:avLst/>
          </a:prstGeom>
          <a:ln w="19050">
            <a:solidFill>
              <a:srgbClr val="FFFFFF">
                <a:alpha val="98822"/>
              </a:srgbClr>
            </a:solidFill>
          </a:ln>
        </p:spPr>
      </p:pic>
      <p:pic>
        <p:nvPicPr>
          <p:cNvPr id="220" name="http://www.harvestofhistory.org/assets/object-images/main/mortar1.jpg" descr="http://www.harvestofhistory.org/assets/object-images/main/mortar1.jpg"/>
          <p:cNvPicPr>
            <a:picLocks noChangeAspect="1"/>
          </p:cNvPicPr>
          <p:nvPr/>
        </p:nvPicPr>
        <p:blipFill>
          <a:blip r:embed="rId5">
            <a:extLst/>
          </a:blip>
          <a:stretch>
            <a:fillRect/>
          </a:stretch>
        </p:blipFill>
        <p:spPr>
          <a:xfrm>
            <a:off x="152400" y="5257800"/>
            <a:ext cx="1611313" cy="1373188"/>
          </a:xfrm>
          <a:prstGeom prst="rect">
            <a:avLst/>
          </a:prstGeom>
          <a:ln w="12700">
            <a:miter lim="400000"/>
          </a:ln>
        </p:spPr>
      </p:pic>
      <p:pic>
        <p:nvPicPr>
          <p:cNvPr id="221" name="http://www.daichem.co.jp/products/crusher/img/7011hs.jpg" descr="http://www.daichem.co.jp/products/crusher/img/7011hs.jpg"/>
          <p:cNvPicPr>
            <a:picLocks noChangeAspect="1"/>
          </p:cNvPicPr>
          <p:nvPr/>
        </p:nvPicPr>
        <p:blipFill>
          <a:blip r:embed="rId6">
            <a:extLst/>
          </a:blip>
          <a:stretch>
            <a:fillRect/>
          </a:stretch>
        </p:blipFill>
        <p:spPr>
          <a:xfrm>
            <a:off x="1676400" y="4267200"/>
            <a:ext cx="1387475" cy="2400300"/>
          </a:xfrm>
          <a:prstGeom prst="rect">
            <a:avLst/>
          </a:prstGeom>
          <a:ln w="12700">
            <a:miter lim="400000"/>
          </a:ln>
        </p:spPr>
      </p:pic>
      <p:pic>
        <p:nvPicPr>
          <p:cNvPr id="222" name="http://www.uri.edu/research/gsc/images/eqp/TissueLyser.jpg" descr="http://www.uri.edu/research/gsc/images/eqp/TissueLyser.jpg"/>
          <p:cNvPicPr>
            <a:picLocks noChangeAspect="1"/>
          </p:cNvPicPr>
          <p:nvPr/>
        </p:nvPicPr>
        <p:blipFill>
          <a:blip r:embed="rId7">
            <a:extLst/>
          </a:blip>
          <a:stretch>
            <a:fillRect/>
          </a:stretch>
        </p:blipFill>
        <p:spPr>
          <a:xfrm>
            <a:off x="228600" y="4267200"/>
            <a:ext cx="1454150" cy="1143000"/>
          </a:xfrm>
          <a:prstGeom prst="rect">
            <a:avLst/>
          </a:prstGeom>
          <a:ln w="12700">
            <a:miter lim="400000"/>
          </a:ln>
        </p:spPr>
      </p:pic>
      <p:pic>
        <p:nvPicPr>
          <p:cNvPr id="223" name="Ultra Sonicator" descr="Ultra Sonicator"/>
          <p:cNvPicPr>
            <a:picLocks noChangeAspect="1"/>
          </p:cNvPicPr>
          <p:nvPr/>
        </p:nvPicPr>
        <p:blipFill>
          <a:blip r:embed="rId8">
            <a:extLst/>
          </a:blip>
          <a:stretch>
            <a:fillRect/>
          </a:stretch>
        </p:blipFill>
        <p:spPr>
          <a:xfrm>
            <a:off x="3048000" y="4267200"/>
            <a:ext cx="1143000" cy="2386013"/>
          </a:xfrm>
          <a:prstGeom prst="rect">
            <a:avLst/>
          </a:prstGeom>
          <a:ln w="12700">
            <a:miter lim="400000"/>
          </a:ln>
        </p:spPr>
      </p:pic>
      <p:sp>
        <p:nvSpPr>
          <p:cNvPr id="224" name="Metodo bead beating"/>
          <p:cNvSpPr txBox="1"/>
          <p:nvPr/>
        </p:nvSpPr>
        <p:spPr>
          <a:xfrm>
            <a:off x="6172200" y="6515100"/>
            <a:ext cx="2013506" cy="313393"/>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0" i="0"/>
            </a:lvl1pPr>
          </a:lstStyle>
          <a:p>
            <a:r>
              <a:t>Metodo bead beating</a:t>
            </a:r>
          </a:p>
        </p:txBody>
      </p:sp>
      <p:sp>
        <p:nvSpPr>
          <p:cNvPr id="225"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26" name="Estrazione DNA da suolo"/>
          <p:cNvSpPr txBox="1"/>
          <p:nvPr/>
        </p:nvSpPr>
        <p:spPr>
          <a:xfrm>
            <a:off x="0" y="457200"/>
            <a:ext cx="5105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http://cleaver.sourceforge.net/index_files/CleaverIcon3Bitmap.png" descr="http://cleaver.sourceforge.net/index_files/CleaverIcon3Bitmap.png"/>
          <p:cNvPicPr>
            <a:picLocks noChangeAspect="1"/>
          </p:cNvPicPr>
          <p:nvPr/>
        </p:nvPicPr>
        <p:blipFill>
          <a:blip r:embed="rId2">
            <a:extLst/>
          </a:blip>
          <a:stretch>
            <a:fillRect/>
          </a:stretch>
        </p:blipFill>
        <p:spPr>
          <a:xfrm>
            <a:off x="381000" y="1635125"/>
            <a:ext cx="1676400" cy="1458913"/>
          </a:xfrm>
          <a:prstGeom prst="rect">
            <a:avLst/>
          </a:prstGeom>
          <a:ln w="12700">
            <a:miter lim="400000"/>
          </a:ln>
        </p:spPr>
      </p:pic>
      <p:sp>
        <p:nvSpPr>
          <p:cNvPr id="231" name="Per evitare la degradazione enzimatica del DNA estratto…"/>
          <p:cNvSpPr txBox="1"/>
          <p:nvPr/>
        </p:nvSpPr>
        <p:spPr>
          <a:xfrm>
            <a:off x="2438400" y="1803400"/>
            <a:ext cx="6485766" cy="9594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000" b="0" i="0"/>
            </a:pPr>
            <a:r>
              <a:t>Per evitare la degradazione enzimatica del DNA estratto</a:t>
            </a:r>
          </a:p>
          <a:p>
            <a:pPr>
              <a:defRPr sz="2000" b="0" i="0"/>
            </a:pPr>
            <a:r>
              <a:t>si associano metodi fisici e chimici che puntano ad una </a:t>
            </a:r>
          </a:p>
          <a:p>
            <a:pPr>
              <a:defRPr sz="2000" b="0" i="0"/>
            </a:pPr>
            <a:r>
              <a:t>DENATURAZIONE  delle nucleasi </a:t>
            </a:r>
            <a:r>
              <a:rPr u="sng"/>
              <a:t>rapida</a:t>
            </a:r>
            <a:r>
              <a:t> ed </a:t>
            </a:r>
            <a:r>
              <a:rPr u="sng"/>
              <a:t>efficiente</a:t>
            </a:r>
          </a:p>
        </p:txBody>
      </p:sp>
      <p:sp>
        <p:nvSpPr>
          <p:cNvPr id="232" name="nucleasi"/>
          <p:cNvSpPr txBox="1"/>
          <p:nvPr/>
        </p:nvSpPr>
        <p:spPr>
          <a:xfrm>
            <a:off x="609600" y="3135312"/>
            <a:ext cx="942861"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0" i="0"/>
            </a:lvl1pPr>
          </a:lstStyle>
          <a:p>
            <a:r>
              <a:t>nucleasi</a:t>
            </a:r>
          </a:p>
        </p:txBody>
      </p:sp>
      <p:pic>
        <p:nvPicPr>
          <p:cNvPr id="233" name="http://dbs.umt.edu/courses/fall2006/bioc380/lectures/012/images/anfin-exp.jpg" descr="http://dbs.umt.edu/courses/fall2006/bioc380/lectures/012/images/anfin-exp.jpg"/>
          <p:cNvPicPr>
            <a:picLocks noChangeAspect="1"/>
          </p:cNvPicPr>
          <p:nvPr/>
        </p:nvPicPr>
        <p:blipFill>
          <a:blip r:embed="rId3">
            <a:extLst/>
          </a:blip>
          <a:stretch>
            <a:fillRect/>
          </a:stretch>
        </p:blipFill>
        <p:spPr>
          <a:xfrm>
            <a:off x="381000" y="3657600"/>
            <a:ext cx="3886200" cy="3038475"/>
          </a:xfrm>
          <a:prstGeom prst="rect">
            <a:avLst/>
          </a:prstGeom>
          <a:ln w="12700">
            <a:miter lim="400000"/>
          </a:ln>
        </p:spPr>
      </p:pic>
      <p:sp>
        <p:nvSpPr>
          <p:cNvPr id="234" name="EDTA…"/>
          <p:cNvSpPr txBox="1"/>
          <p:nvPr/>
        </p:nvSpPr>
        <p:spPr>
          <a:xfrm>
            <a:off x="5257800" y="3200400"/>
            <a:ext cx="1839576" cy="27120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342900" indent="-342900">
              <a:buSzPct val="100000"/>
              <a:buAutoNum type="arabicPeriod"/>
              <a:defRPr sz="2000" b="0" i="0"/>
            </a:pPr>
            <a:r>
              <a:t> EDTA</a:t>
            </a:r>
          </a:p>
          <a:p>
            <a:pPr marL="342900" indent="-342900">
              <a:buSzPct val="100000"/>
              <a:buAutoNum type="arabicPeriod"/>
              <a:defRPr sz="2000" b="0" i="0"/>
            </a:pPr>
            <a:endParaRPr/>
          </a:p>
          <a:p>
            <a:pPr marL="342900" indent="-342900">
              <a:buSzPct val="100000"/>
              <a:buAutoNum type="arabicPeriod" startAt="2"/>
              <a:defRPr sz="2000" b="0" i="0"/>
            </a:pPr>
            <a:r>
              <a:t> calore</a:t>
            </a:r>
          </a:p>
          <a:p>
            <a:pPr marL="342900" indent="-342900">
              <a:buSzPct val="100000"/>
              <a:buAutoNum type="arabicPeriod" startAt="2"/>
              <a:defRPr sz="2000" b="0" i="0"/>
            </a:pPr>
            <a:endParaRPr/>
          </a:p>
          <a:p>
            <a:pPr marL="342900" indent="-342900">
              <a:buSzPct val="100000"/>
              <a:buAutoNum type="arabicPeriod" startAt="3"/>
              <a:defRPr sz="2000" b="0" i="0"/>
            </a:pPr>
            <a:r>
              <a:t> urea</a:t>
            </a:r>
          </a:p>
          <a:p>
            <a:pPr marL="342900" indent="-342900">
              <a:buSzPct val="100000"/>
              <a:buAutoNum type="arabicPeriod" startAt="3"/>
              <a:defRPr sz="2000" b="0" i="0"/>
            </a:pPr>
            <a:endParaRPr/>
          </a:p>
          <a:p>
            <a:pPr marL="342900" indent="-342900">
              <a:buSzPct val="100000"/>
              <a:buAutoNum type="arabicPeriod" startAt="4"/>
              <a:defRPr sz="2000" b="0" i="0"/>
            </a:pPr>
            <a:r>
              <a:t> EtOH</a:t>
            </a:r>
          </a:p>
          <a:p>
            <a:pPr marL="342900" indent="-342900">
              <a:buSzPct val="100000"/>
              <a:buAutoNum type="arabicPeriod" startAt="4"/>
              <a:defRPr sz="2000" b="0" i="0"/>
            </a:pPr>
            <a:endParaRPr/>
          </a:p>
          <a:p>
            <a:pPr marL="342900" indent="-342900">
              <a:buSzPct val="100000"/>
              <a:buAutoNum type="arabicPeriod" startAt="5"/>
              <a:defRPr sz="2000" b="0" i="0"/>
            </a:pPr>
            <a:r>
              <a:t> DTT o BME</a:t>
            </a:r>
          </a:p>
        </p:txBody>
      </p:sp>
      <p:sp>
        <p:nvSpPr>
          <p:cNvPr id="235"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36" name="3 – Protezione del DNA"/>
          <p:cNvSpPr txBox="1"/>
          <p:nvPr/>
        </p:nvSpPr>
        <p:spPr>
          <a:xfrm>
            <a:off x="892175" y="1076325"/>
            <a:ext cx="3820230"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0" i="0"/>
            </a:lvl1pPr>
          </a:lstStyle>
          <a:p>
            <a:r>
              <a:t>3 – Protezione del DNA</a:t>
            </a:r>
          </a:p>
        </p:txBody>
      </p:sp>
      <p:sp>
        <p:nvSpPr>
          <p:cNvPr id="237" name="Estrazione DNA da suolo"/>
          <p:cNvSpPr txBox="1"/>
          <p:nvPr/>
        </p:nvSpPr>
        <p:spPr>
          <a:xfrm>
            <a:off x="0" y="457200"/>
            <a:ext cx="5105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Utilizzo fenolo cloroformio e…"/>
          <p:cNvSpPr txBox="1"/>
          <p:nvPr/>
        </p:nvSpPr>
        <p:spPr>
          <a:xfrm>
            <a:off x="381000" y="2514600"/>
            <a:ext cx="3352800" cy="8840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Utilizzo fenolo cloroformio e </a:t>
            </a:r>
          </a:p>
          <a:p>
            <a:pPr>
              <a:defRPr b="0" i="0"/>
            </a:pPr>
            <a:r>
              <a:t>successiva precipitazione in EtOH</a:t>
            </a:r>
          </a:p>
        </p:txBody>
      </p:sp>
      <p:pic>
        <p:nvPicPr>
          <p:cNvPr id="240" name="[Phenol_chloroform_layer.jpg]" descr="[Phenol_chloroform_layer.jpg]"/>
          <p:cNvPicPr>
            <a:picLocks noChangeAspect="1"/>
          </p:cNvPicPr>
          <p:nvPr/>
        </p:nvPicPr>
        <p:blipFill>
          <a:blip r:embed="rId3">
            <a:extLst/>
          </a:blip>
          <a:stretch>
            <a:fillRect/>
          </a:stretch>
        </p:blipFill>
        <p:spPr>
          <a:xfrm>
            <a:off x="533400" y="4114800"/>
            <a:ext cx="2362200" cy="1987550"/>
          </a:xfrm>
          <a:prstGeom prst="rect">
            <a:avLst/>
          </a:prstGeom>
          <a:ln w="12700">
            <a:miter lim="400000"/>
          </a:ln>
        </p:spPr>
      </p:pic>
      <p:grpSp>
        <p:nvGrpSpPr>
          <p:cNvPr id="243" name="Group"/>
          <p:cNvGrpSpPr/>
          <p:nvPr/>
        </p:nvGrpSpPr>
        <p:grpSpPr>
          <a:xfrm>
            <a:off x="533400" y="1752600"/>
            <a:ext cx="2667000" cy="685800"/>
            <a:chOff x="0" y="0"/>
            <a:chExt cx="2667000" cy="685800"/>
          </a:xfrm>
        </p:grpSpPr>
        <p:sp>
          <p:nvSpPr>
            <p:cNvPr id="241" name="Rectangle"/>
            <p:cNvSpPr/>
            <p:nvPr/>
          </p:nvSpPr>
          <p:spPr>
            <a:xfrm>
              <a:off x="0" y="0"/>
              <a:ext cx="2667000" cy="685800"/>
            </a:xfrm>
            <a:prstGeom prst="rect">
              <a:avLst/>
            </a:prstGeom>
            <a:solidFill>
              <a:schemeClr val="accent1"/>
            </a:solidFill>
            <a:ln w="15875" cap="flat">
              <a:solidFill>
                <a:srgbClr val="FFFF00"/>
              </a:solidFill>
              <a:prstDash val="solid"/>
              <a:round/>
            </a:ln>
            <a:effectLst/>
          </p:spPr>
          <p:txBody>
            <a:bodyPr wrap="square" lIns="45719" tIns="45719" rIns="45719" bIns="45719" numCol="1" anchor="ctr">
              <a:noAutofit/>
            </a:bodyPr>
            <a:lstStyle/>
            <a:p>
              <a:pPr algn="ctr">
                <a:defRPr b="0" i="0"/>
              </a:pPr>
              <a:endParaRPr/>
            </a:p>
          </p:txBody>
        </p:sp>
        <p:sp>
          <p:nvSpPr>
            <p:cNvPr id="242" name="Proteine e Acidi Grassi"/>
            <p:cNvSpPr txBox="1"/>
            <p:nvPr/>
          </p:nvSpPr>
          <p:spPr>
            <a:xfrm>
              <a:off x="0" y="167569"/>
              <a:ext cx="2667000" cy="350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0" i="0"/>
              </a:lvl1pPr>
            </a:lstStyle>
            <a:p>
              <a:r>
                <a:t>Proteine e Acidi Grassi</a:t>
              </a:r>
            </a:p>
          </p:txBody>
        </p:sp>
      </p:grpSp>
      <p:grpSp>
        <p:nvGrpSpPr>
          <p:cNvPr id="246" name="Group"/>
          <p:cNvGrpSpPr/>
          <p:nvPr/>
        </p:nvGrpSpPr>
        <p:grpSpPr>
          <a:xfrm>
            <a:off x="5257800" y="1752600"/>
            <a:ext cx="2667000" cy="685800"/>
            <a:chOff x="0" y="0"/>
            <a:chExt cx="2667000" cy="685800"/>
          </a:xfrm>
        </p:grpSpPr>
        <p:sp>
          <p:nvSpPr>
            <p:cNvPr id="244" name="Rectangle"/>
            <p:cNvSpPr/>
            <p:nvPr/>
          </p:nvSpPr>
          <p:spPr>
            <a:xfrm>
              <a:off x="0" y="0"/>
              <a:ext cx="2667000" cy="685800"/>
            </a:xfrm>
            <a:prstGeom prst="rect">
              <a:avLst/>
            </a:prstGeom>
            <a:solidFill>
              <a:srgbClr val="FFC000"/>
            </a:solidFill>
            <a:ln w="22225" cap="flat">
              <a:solidFill>
                <a:srgbClr val="FF0000"/>
              </a:solidFill>
              <a:prstDash val="solid"/>
              <a:round/>
            </a:ln>
            <a:effectLst/>
          </p:spPr>
          <p:txBody>
            <a:bodyPr wrap="square" lIns="45719" tIns="45719" rIns="45719" bIns="45719" numCol="1" anchor="ctr">
              <a:noAutofit/>
            </a:bodyPr>
            <a:lstStyle/>
            <a:p>
              <a:pPr algn="ctr">
                <a:defRPr b="0" i="0"/>
              </a:pPr>
              <a:endParaRPr/>
            </a:p>
          </p:txBody>
        </p:sp>
        <p:sp>
          <p:nvSpPr>
            <p:cNvPr id="245" name="Acidi Umici"/>
            <p:cNvSpPr txBox="1"/>
            <p:nvPr/>
          </p:nvSpPr>
          <p:spPr>
            <a:xfrm>
              <a:off x="0" y="167569"/>
              <a:ext cx="2667000" cy="350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b="0" i="0"/>
              </a:lvl1pPr>
            </a:lstStyle>
            <a:p>
              <a:r>
                <a:t>Acidi Umici</a:t>
              </a:r>
            </a:p>
          </p:txBody>
        </p:sp>
      </p:grpSp>
      <p:sp>
        <p:nvSpPr>
          <p:cNvPr id="247" name="Utilizzo sostanze che sequestrano gli acidi umici come PVP, Skim Milk, BSA"/>
          <p:cNvSpPr txBox="1"/>
          <p:nvPr/>
        </p:nvSpPr>
        <p:spPr>
          <a:xfrm>
            <a:off x="5105400" y="2514600"/>
            <a:ext cx="3352800" cy="8840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b="0" i="0"/>
            </a:lvl1pPr>
          </a:lstStyle>
          <a:p>
            <a:r>
              <a:t>Utilizzo sostanze che sequestrano gli acidi umici come PVP, Skim Milk, BSA</a:t>
            </a:r>
          </a:p>
        </p:txBody>
      </p:sp>
      <p:pic>
        <p:nvPicPr>
          <p:cNvPr id="248" name="humic" descr="humic"/>
          <p:cNvPicPr>
            <a:picLocks noChangeAspect="1"/>
          </p:cNvPicPr>
          <p:nvPr/>
        </p:nvPicPr>
        <p:blipFill>
          <a:blip r:embed="rId4">
            <a:extLst/>
          </a:blip>
          <a:stretch>
            <a:fillRect/>
          </a:stretch>
        </p:blipFill>
        <p:spPr>
          <a:xfrm>
            <a:off x="5486400" y="3886200"/>
            <a:ext cx="2219325" cy="2228850"/>
          </a:xfrm>
          <a:prstGeom prst="rect">
            <a:avLst/>
          </a:prstGeom>
          <a:ln w="12700">
            <a:miter lim="400000"/>
          </a:ln>
        </p:spPr>
      </p:pic>
      <p:sp>
        <p:nvSpPr>
          <p:cNvPr id="249"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50" name="4 – Purificazione del DNA"/>
          <p:cNvSpPr txBox="1"/>
          <p:nvPr/>
        </p:nvSpPr>
        <p:spPr>
          <a:xfrm>
            <a:off x="892175" y="1076325"/>
            <a:ext cx="4156036"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0" i="0"/>
            </a:lvl1pPr>
          </a:lstStyle>
          <a:p>
            <a:r>
              <a:t>4 – Purificazione del DNA</a:t>
            </a:r>
          </a:p>
        </p:txBody>
      </p:sp>
      <p:sp>
        <p:nvSpPr>
          <p:cNvPr id="251" name="Estrazione DNA da suolo"/>
          <p:cNvSpPr txBox="1"/>
          <p:nvPr/>
        </p:nvSpPr>
        <p:spPr>
          <a:xfrm>
            <a:off x="0" y="457200"/>
            <a:ext cx="5105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http://www.jpp.krakow.pl/journal/archive/0305_s2/gfx/rys0102.jpg" descr="http://www.jpp.krakow.pl/journal/archive/0305_s2/gfx/rys0102.jpg"/>
          <p:cNvPicPr>
            <a:picLocks noChangeAspect="1"/>
          </p:cNvPicPr>
          <p:nvPr/>
        </p:nvPicPr>
        <p:blipFill>
          <a:blip r:embed="rId3">
            <a:extLst/>
          </a:blip>
          <a:stretch>
            <a:fillRect/>
          </a:stretch>
        </p:blipFill>
        <p:spPr>
          <a:xfrm>
            <a:off x="5938837" y="1905000"/>
            <a:ext cx="3052763" cy="2895600"/>
          </a:xfrm>
          <a:prstGeom prst="rect">
            <a:avLst/>
          </a:prstGeom>
          <a:ln w="12700">
            <a:miter lim="400000"/>
          </a:ln>
        </p:spPr>
      </p:pic>
      <p:sp>
        <p:nvSpPr>
          <p:cNvPr id="256" name="Controllo Qualita’ DNA Estratto I"/>
          <p:cNvSpPr txBox="1"/>
          <p:nvPr/>
        </p:nvSpPr>
        <p:spPr>
          <a:xfrm>
            <a:off x="768349" y="1066800"/>
            <a:ext cx="5170226"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0" i="0"/>
            </a:lvl1pPr>
          </a:lstStyle>
          <a:p>
            <a:r>
              <a:t>Controllo Qualita’ DNA Estratto I</a:t>
            </a:r>
          </a:p>
        </p:txBody>
      </p:sp>
      <p:pic>
        <p:nvPicPr>
          <p:cNvPr id="257" name="http://www.norgenbiotek.com/ladder%20images/UltraRanger%201%20kb%20DNA%20Ladder.jpg" descr="http://www.norgenbiotek.com/ladder%20images/UltraRanger%201%20kb%20DNA%20Ladder.jpg"/>
          <p:cNvPicPr>
            <a:picLocks noChangeAspect="1"/>
          </p:cNvPicPr>
          <p:nvPr/>
        </p:nvPicPr>
        <p:blipFill>
          <a:blip r:embed="rId4">
            <a:extLst/>
          </a:blip>
          <a:stretch>
            <a:fillRect/>
          </a:stretch>
        </p:blipFill>
        <p:spPr>
          <a:xfrm>
            <a:off x="7086600" y="1905000"/>
            <a:ext cx="1143000" cy="2895600"/>
          </a:xfrm>
          <a:prstGeom prst="rect">
            <a:avLst/>
          </a:prstGeom>
          <a:ln w="12700">
            <a:miter lim="400000"/>
          </a:ln>
        </p:spPr>
      </p:pic>
      <p:pic>
        <p:nvPicPr>
          <p:cNvPr id="258" name="http://www.ipbz.it/ImagesUpload/Area/9/leonardo08/DNA_electrophoresis.jpg" descr="http://www.ipbz.it/ImagesUpload/Area/9/leonardo08/DNA_electrophoresis.jpg"/>
          <p:cNvPicPr>
            <a:picLocks noChangeAspect="1"/>
          </p:cNvPicPr>
          <p:nvPr/>
        </p:nvPicPr>
        <p:blipFill>
          <a:blip r:embed="rId5">
            <a:extLst/>
          </a:blip>
          <a:stretch>
            <a:fillRect/>
          </a:stretch>
        </p:blipFill>
        <p:spPr>
          <a:xfrm>
            <a:off x="2590800" y="2286000"/>
            <a:ext cx="3236913" cy="2438400"/>
          </a:xfrm>
          <a:prstGeom prst="rect">
            <a:avLst/>
          </a:prstGeom>
          <a:ln w="12700">
            <a:miter lim="400000"/>
          </a:ln>
        </p:spPr>
      </p:pic>
      <p:pic>
        <p:nvPicPr>
          <p:cNvPr id="259" name="http://upload.wikimedia.org/wikipedia/commons/thumb/a/a6/Gel_electrophoresis_apparatus.JPG/469px-Gel_electrophoresis_apparatus.JPG" descr="http://upload.wikimedia.org/wikipedia/commons/thumb/a/a6/Gel_electrophoresis_apparatus.JPG/469px-Gel_electrophoresis_apparatus.JPG"/>
          <p:cNvPicPr>
            <a:picLocks noChangeAspect="1"/>
          </p:cNvPicPr>
          <p:nvPr/>
        </p:nvPicPr>
        <p:blipFill>
          <a:blip r:embed="rId6">
            <a:extLst/>
          </a:blip>
          <a:stretch>
            <a:fillRect/>
          </a:stretch>
        </p:blipFill>
        <p:spPr>
          <a:xfrm>
            <a:off x="304800" y="2270125"/>
            <a:ext cx="1981200" cy="2530475"/>
          </a:xfrm>
          <a:prstGeom prst="rect">
            <a:avLst/>
          </a:prstGeom>
          <a:ln w="12700">
            <a:miter lim="400000"/>
          </a:ln>
        </p:spPr>
      </p:pic>
      <p:sp>
        <p:nvSpPr>
          <p:cNvPr id="260" name="Rectangle"/>
          <p:cNvSpPr/>
          <p:nvPr/>
        </p:nvSpPr>
        <p:spPr>
          <a:xfrm>
            <a:off x="8153400" y="2209800"/>
            <a:ext cx="457200" cy="2514600"/>
          </a:xfrm>
          <a:prstGeom prst="rect">
            <a:avLst/>
          </a:prstGeom>
          <a:ln w="31750">
            <a:solidFill>
              <a:srgbClr val="C00000"/>
            </a:solidFill>
          </a:ln>
        </p:spPr>
        <p:txBody>
          <a:bodyPr lIns="45719" rIns="45719"/>
          <a:lstStyle/>
          <a:p>
            <a:pPr>
              <a:defRPr b="0" i="0"/>
            </a:pPr>
            <a:endParaRPr/>
          </a:p>
        </p:txBody>
      </p:sp>
      <p:sp>
        <p:nvSpPr>
          <p:cNvPr id="261" name="Line"/>
          <p:cNvSpPr/>
          <p:nvPr/>
        </p:nvSpPr>
        <p:spPr>
          <a:xfrm flipH="1">
            <a:off x="6477000" y="4343400"/>
            <a:ext cx="1676401" cy="1447800"/>
          </a:xfrm>
          <a:prstGeom prst="line">
            <a:avLst/>
          </a:prstGeom>
          <a:ln w="19050">
            <a:solidFill>
              <a:srgbClr val="C00000"/>
            </a:solidFill>
            <a:tailEnd type="triangle"/>
          </a:ln>
        </p:spPr>
        <p:txBody>
          <a:bodyPr lIns="45719" rIns="45719"/>
          <a:lstStyle/>
          <a:p>
            <a:endParaRPr/>
          </a:p>
        </p:txBody>
      </p:sp>
      <p:sp>
        <p:nvSpPr>
          <p:cNvPr id="262" name="Smear = DNA degradato"/>
          <p:cNvSpPr txBox="1"/>
          <p:nvPr/>
        </p:nvSpPr>
        <p:spPr>
          <a:xfrm>
            <a:off x="5257800" y="5867400"/>
            <a:ext cx="2971800"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Smear = </a:t>
            </a:r>
            <a:r>
              <a:rPr u="sng"/>
              <a:t>DNA degradato</a:t>
            </a:r>
          </a:p>
        </p:txBody>
      </p:sp>
      <p:sp>
        <p:nvSpPr>
          <p:cNvPr id="263"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64" name="Estrazione DNA da suolo"/>
          <p:cNvSpPr txBox="1"/>
          <p:nvPr/>
        </p:nvSpPr>
        <p:spPr>
          <a:xfrm>
            <a:off x="0" y="457200"/>
            <a:ext cx="5105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image.jpeg" descr="image.jpeg"/>
          <p:cNvPicPr>
            <a:picLocks noChangeAspect="1"/>
          </p:cNvPicPr>
          <p:nvPr/>
        </p:nvPicPr>
        <p:blipFill>
          <a:blip r:embed="rId3">
            <a:extLst/>
          </a:blip>
          <a:stretch>
            <a:fillRect/>
          </a:stretch>
        </p:blipFill>
        <p:spPr>
          <a:xfrm>
            <a:off x="304800" y="2286000"/>
            <a:ext cx="2743200" cy="2473325"/>
          </a:xfrm>
          <a:prstGeom prst="rect">
            <a:avLst/>
          </a:prstGeom>
          <a:ln w="12700">
            <a:miter lim="400000"/>
          </a:ln>
        </p:spPr>
      </p:pic>
      <p:pic>
        <p:nvPicPr>
          <p:cNvPr id="269" name="http://www.biotek.com/assets/tech_resources/43/prwfig14.jpg" descr="http://www.biotek.com/assets/tech_resources/43/prwfig14.jpg"/>
          <p:cNvPicPr>
            <a:picLocks noChangeAspect="1"/>
          </p:cNvPicPr>
          <p:nvPr/>
        </p:nvPicPr>
        <p:blipFill>
          <a:blip r:embed="rId4">
            <a:extLst/>
          </a:blip>
          <a:stretch>
            <a:fillRect/>
          </a:stretch>
        </p:blipFill>
        <p:spPr>
          <a:xfrm>
            <a:off x="6096000" y="2427287"/>
            <a:ext cx="2819400" cy="2601913"/>
          </a:xfrm>
          <a:prstGeom prst="rect">
            <a:avLst/>
          </a:prstGeom>
          <a:ln w="12700">
            <a:miter lim="400000"/>
          </a:ln>
        </p:spPr>
      </p:pic>
      <p:sp>
        <p:nvSpPr>
          <p:cNvPr id="270" name="Valore A  λ=260nm…"/>
          <p:cNvSpPr txBox="1"/>
          <p:nvPr/>
        </p:nvSpPr>
        <p:spPr>
          <a:xfrm>
            <a:off x="3124200" y="2438400"/>
            <a:ext cx="3048000" cy="21112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50000"/>
              </a:lnSpc>
              <a:buSzPct val="100000"/>
              <a:buAutoNum type="arabicPeriod"/>
              <a:defRPr sz="2000" b="0" i="0"/>
            </a:pPr>
            <a:r>
              <a:t>Valore A  λ=260nm</a:t>
            </a:r>
          </a:p>
          <a:p>
            <a:pPr marL="342900" indent="-342900">
              <a:lnSpc>
                <a:spcPct val="150000"/>
              </a:lnSpc>
              <a:buSzPct val="100000"/>
              <a:buAutoNum type="arabicPeriod"/>
              <a:defRPr sz="2000" b="0" i="0"/>
            </a:pPr>
            <a:r>
              <a:t>Rapporto 260/280 (PROTEINE)</a:t>
            </a:r>
          </a:p>
          <a:p>
            <a:pPr marL="342900" indent="-342900">
              <a:lnSpc>
                <a:spcPct val="150000"/>
              </a:lnSpc>
              <a:buSzPct val="100000"/>
              <a:buAutoNum type="arabicPeriod"/>
              <a:defRPr sz="2000" b="0" i="0"/>
            </a:pPr>
            <a:r>
              <a:t>Rapporto 260/230 (SOST.ORGANICA)</a:t>
            </a:r>
          </a:p>
        </p:txBody>
      </p:sp>
      <p:sp>
        <p:nvSpPr>
          <p:cNvPr id="271"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72" name="Controllo Qualita’ DNA Estratto II"/>
          <p:cNvSpPr txBox="1"/>
          <p:nvPr/>
        </p:nvSpPr>
        <p:spPr>
          <a:xfrm>
            <a:off x="768350" y="1066800"/>
            <a:ext cx="5269022" cy="4862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800" b="0" i="0"/>
            </a:lvl1pPr>
          </a:lstStyle>
          <a:p>
            <a:r>
              <a:t>Controllo Qualita’ DNA Estratto II</a:t>
            </a:r>
          </a:p>
        </p:txBody>
      </p:sp>
      <p:sp>
        <p:nvSpPr>
          <p:cNvPr id="273" name="Estrazione DNA da suolo"/>
          <p:cNvSpPr txBox="1"/>
          <p:nvPr/>
        </p:nvSpPr>
        <p:spPr>
          <a:xfrm>
            <a:off x="0" y="457200"/>
            <a:ext cx="5105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Estrazione DNA da suolo</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ontenuto in G+C…"/>
          <p:cNvSpPr txBox="1"/>
          <p:nvPr/>
        </p:nvSpPr>
        <p:spPr>
          <a:xfrm>
            <a:off x="685800" y="1905000"/>
            <a:ext cx="3581400" cy="1243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50000"/>
              </a:lnSpc>
              <a:buSzPct val="100000"/>
              <a:buAutoNum type="arabicPeriod"/>
              <a:defRPr sz="2000" b="0" i="0"/>
            </a:pPr>
            <a:r>
              <a:t> Contenuto in G+C</a:t>
            </a:r>
          </a:p>
          <a:p>
            <a:pPr marL="342900" indent="-342900">
              <a:lnSpc>
                <a:spcPct val="150000"/>
              </a:lnSpc>
              <a:buSzPct val="100000"/>
              <a:buAutoNum type="arabicPeriod"/>
              <a:defRPr sz="2000" b="0" i="0"/>
            </a:pPr>
            <a:r>
              <a:t> DNA reassociation</a:t>
            </a:r>
          </a:p>
          <a:p>
            <a:pPr marL="342900" indent="-342900">
              <a:lnSpc>
                <a:spcPct val="150000"/>
              </a:lnSpc>
              <a:buSzPct val="100000"/>
              <a:buAutoNum type="arabicPeriod"/>
              <a:defRPr sz="2000" b="0" i="0"/>
            </a:pPr>
            <a:r>
              <a:t> DNA hybridization</a:t>
            </a:r>
          </a:p>
        </p:txBody>
      </p:sp>
      <p:sp>
        <p:nvSpPr>
          <p:cNvPr id="278" name="Metodi PCR-dipendenti"/>
          <p:cNvSpPr txBox="1"/>
          <p:nvPr/>
        </p:nvSpPr>
        <p:spPr>
          <a:xfrm>
            <a:off x="5257800" y="10668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AutoNum type="arabicPeriod"/>
              <a:defRPr sz="2000" b="0" i="0"/>
            </a:lvl1pPr>
          </a:lstStyle>
          <a:p>
            <a:r>
              <a:t>Metodi PCR-dipendenti </a:t>
            </a:r>
          </a:p>
        </p:txBody>
      </p:sp>
      <p:sp>
        <p:nvSpPr>
          <p:cNvPr id="279"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80" name="Metodi PCR-indipendenti"/>
          <p:cNvSpPr txBox="1"/>
          <p:nvPr/>
        </p:nvSpPr>
        <p:spPr>
          <a:xfrm>
            <a:off x="685800" y="1066800"/>
            <a:ext cx="3341375"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AutoNum type="arabicPeriod"/>
              <a:defRPr sz="2000" b="0" i="0"/>
            </a:lvl1pPr>
          </a:lstStyle>
          <a:p>
            <a:r>
              <a:t>Metodi PCR-indipendenti </a:t>
            </a:r>
          </a:p>
        </p:txBody>
      </p:sp>
      <p:sp>
        <p:nvSpPr>
          <p:cNvPr id="281" name="DGGE/TGGE…"/>
          <p:cNvSpPr txBox="1"/>
          <p:nvPr/>
        </p:nvSpPr>
        <p:spPr>
          <a:xfrm>
            <a:off x="5638800" y="1917700"/>
            <a:ext cx="4572001" cy="21112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buSzPct val="100000"/>
              <a:buAutoNum type="arabicPeriod"/>
              <a:defRPr sz="2000" b="0" i="0"/>
            </a:pPr>
            <a:r>
              <a:t> DGGE/TGGE</a:t>
            </a:r>
          </a:p>
          <a:p>
            <a:pPr>
              <a:lnSpc>
                <a:spcPct val="150000"/>
              </a:lnSpc>
              <a:buSzPct val="100000"/>
              <a:buAutoNum type="arabicPeriod"/>
              <a:defRPr sz="2000" b="0" i="0"/>
            </a:pPr>
            <a:r>
              <a:t> SSCP</a:t>
            </a:r>
          </a:p>
          <a:p>
            <a:pPr>
              <a:lnSpc>
                <a:spcPct val="150000"/>
              </a:lnSpc>
              <a:buSzPct val="100000"/>
              <a:buAutoNum type="arabicPeriod"/>
              <a:defRPr sz="2000" b="0" i="0"/>
            </a:pPr>
            <a:r>
              <a:t> T-RFLP</a:t>
            </a:r>
          </a:p>
          <a:p>
            <a:pPr>
              <a:lnSpc>
                <a:spcPct val="150000"/>
              </a:lnSpc>
              <a:buSzPct val="100000"/>
              <a:buAutoNum type="arabicPeriod"/>
              <a:defRPr sz="2000" b="0" i="0"/>
            </a:pPr>
            <a:r>
              <a:t> RISA-ARISA</a:t>
            </a:r>
          </a:p>
          <a:p>
            <a:pPr>
              <a:lnSpc>
                <a:spcPct val="150000"/>
              </a:lnSpc>
              <a:buSzPct val="100000"/>
              <a:buAutoNum type="arabicPeriod"/>
              <a:defRPr sz="2000" b="0" i="0"/>
            </a:pPr>
            <a:r>
              <a:t> Deep Sequencing</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3" name="Riassociazione DNA-DNA"/>
          <p:cNvSpPr txBox="1"/>
          <p:nvPr/>
        </p:nvSpPr>
        <p:spPr>
          <a:xfrm>
            <a:off x="914400" y="1066800"/>
            <a:ext cx="3627349"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400" b="0" i="0"/>
            </a:lvl1pPr>
          </a:lstStyle>
          <a:p>
            <a:r>
              <a:t>Riassociazione DNA-DNA</a:t>
            </a:r>
          </a:p>
        </p:txBody>
      </p:sp>
      <p:pic>
        <p:nvPicPr>
          <p:cNvPr id="284" name="image.png" descr="image.png"/>
          <p:cNvPicPr>
            <a:picLocks noChangeAspect="1"/>
          </p:cNvPicPr>
          <p:nvPr/>
        </p:nvPicPr>
        <p:blipFill>
          <a:blip r:embed="rId3">
            <a:extLst/>
          </a:blip>
          <a:stretch>
            <a:fillRect/>
          </a:stretch>
        </p:blipFill>
        <p:spPr>
          <a:xfrm>
            <a:off x="2209800" y="3403600"/>
            <a:ext cx="4953000" cy="3454400"/>
          </a:xfrm>
          <a:prstGeom prst="rect">
            <a:avLst/>
          </a:prstGeom>
          <a:ln w="12700">
            <a:miter lim="400000"/>
          </a:ln>
        </p:spPr>
      </p:pic>
      <p:sp>
        <p:nvSpPr>
          <p:cNvPr id="285" name="La il tempo di riassociazione del DNA dopo la…"/>
          <p:cNvSpPr txBox="1"/>
          <p:nvPr/>
        </p:nvSpPr>
        <p:spPr>
          <a:xfrm>
            <a:off x="1600200" y="1524000"/>
            <a:ext cx="5774988" cy="18357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buSzPct val="100000"/>
              <a:buChar char="➢"/>
              <a:defRPr sz="2000" b="0" i="0"/>
            </a:pPr>
            <a:r>
              <a:t>  La il tempo di riassociazione del DNA dopo la</a:t>
            </a:r>
          </a:p>
          <a:p>
            <a:pPr>
              <a:defRPr sz="2000" b="0" i="0"/>
            </a:pPr>
            <a:r>
              <a:t> denaturazione è un indice della complessità </a:t>
            </a:r>
          </a:p>
          <a:p>
            <a:pPr>
              <a:defRPr sz="2000" b="0" i="0"/>
            </a:pPr>
            <a:r>
              <a:t>genetica della comunità microbica</a:t>
            </a:r>
          </a:p>
          <a:p>
            <a:pPr>
              <a:defRPr sz="2000" b="0" i="0"/>
            </a:pPr>
            <a:endParaRPr/>
          </a:p>
          <a:p>
            <a:pPr>
              <a:buSzPct val="100000"/>
              <a:buChar char="➢"/>
              <a:defRPr sz="2000" b="0" i="0"/>
            </a:pPr>
            <a:r>
              <a:t> Prende in considerazione tutte le sequenze ma</a:t>
            </a:r>
          </a:p>
          <a:p>
            <a:pPr>
              <a:defRPr sz="2000" b="0" i="0"/>
            </a:pPr>
            <a:r>
              <a:t>non è un metodo ad alta sensibilità.</a:t>
            </a:r>
          </a:p>
        </p:txBody>
      </p:sp>
      <p:sp>
        <p:nvSpPr>
          <p:cNvPr id="286"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87" name="Metodi PCR-indipendenti"/>
          <p:cNvSpPr txBox="1"/>
          <p:nvPr/>
        </p:nvSpPr>
        <p:spPr>
          <a:xfrm>
            <a:off x="0" y="457200"/>
            <a:ext cx="3920242"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400" b="0" i="0"/>
            </a:lvl1pPr>
          </a:lstStyle>
          <a:p>
            <a:r>
              <a:t>Metodi PCR-indipendenti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1" name="DNA Hybridization"/>
          <p:cNvSpPr txBox="1"/>
          <p:nvPr/>
        </p:nvSpPr>
        <p:spPr>
          <a:xfrm>
            <a:off x="1143000" y="990600"/>
            <a:ext cx="53340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0" i="0"/>
            </a:lvl1pPr>
          </a:lstStyle>
          <a:p>
            <a:r>
              <a:t>DNA Hybridization</a:t>
            </a:r>
          </a:p>
        </p:txBody>
      </p:sp>
      <p:sp>
        <p:nvSpPr>
          <p:cNvPr id="292" name="L’uso di specifiche sonde marcate consente di ricercare sequenze desiderate di DNA nella frazione totale estratta, come determinati gruppi microbici o geni di  particolare interesse."/>
          <p:cNvSpPr txBox="1"/>
          <p:nvPr/>
        </p:nvSpPr>
        <p:spPr>
          <a:xfrm>
            <a:off x="-1" y="1431925"/>
            <a:ext cx="8763002" cy="9594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L’uso di specifiche sonde marcate consente di ricercare sequenze desiderate di DNA nella frazione totale estratta, come </a:t>
            </a:r>
            <a:r>
              <a:rPr u="sng"/>
              <a:t>determinati gruppi microbici </a:t>
            </a:r>
            <a:r>
              <a:t>o </a:t>
            </a:r>
            <a:r>
              <a:rPr u="sng"/>
              <a:t>geni di</a:t>
            </a:r>
            <a:r>
              <a:t>  </a:t>
            </a:r>
            <a:r>
              <a:rPr u="sng"/>
              <a:t>particolare interesse</a:t>
            </a:r>
            <a:r>
              <a:t>.</a:t>
            </a:r>
          </a:p>
        </p:txBody>
      </p:sp>
      <p:sp>
        <p:nvSpPr>
          <p:cNvPr id="293" name="Southern blot…"/>
          <p:cNvSpPr txBox="1"/>
          <p:nvPr/>
        </p:nvSpPr>
        <p:spPr>
          <a:xfrm>
            <a:off x="609600" y="2830512"/>
            <a:ext cx="1527533" cy="24842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Southern blot</a:t>
            </a:r>
          </a:p>
          <a:p>
            <a:pPr>
              <a:defRPr b="0" i="0"/>
            </a:pPr>
            <a:endParaRPr/>
          </a:p>
          <a:p>
            <a:pPr>
              <a:defRPr b="0" i="0"/>
            </a:pPr>
            <a:endParaRPr/>
          </a:p>
          <a:p>
            <a:pPr>
              <a:defRPr b="0" i="0"/>
            </a:pPr>
            <a:r>
              <a:t>Dot blot</a:t>
            </a:r>
          </a:p>
          <a:p>
            <a:pPr>
              <a:defRPr b="0" i="0"/>
            </a:pPr>
            <a:endParaRPr/>
          </a:p>
          <a:p>
            <a:pPr>
              <a:defRPr b="0" i="0"/>
            </a:pPr>
            <a:endParaRPr/>
          </a:p>
          <a:p>
            <a:pPr>
              <a:defRPr b="0" i="0"/>
            </a:pPr>
            <a:r>
              <a:t>FISH</a:t>
            </a:r>
          </a:p>
          <a:p>
            <a:pPr>
              <a:defRPr b="0" i="0"/>
            </a:pPr>
            <a:endParaRPr/>
          </a:p>
        </p:txBody>
      </p:sp>
      <p:sp>
        <p:nvSpPr>
          <p:cNvPr id="294"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295" name="Metodi PCR-indipendenti"/>
          <p:cNvSpPr txBox="1"/>
          <p:nvPr/>
        </p:nvSpPr>
        <p:spPr>
          <a:xfrm>
            <a:off x="0" y="457200"/>
            <a:ext cx="3920242"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400" b="0" i="0"/>
            </a:lvl1pPr>
          </a:lstStyle>
          <a:p>
            <a:r>
              <a:t>Metodi PCR-indipendenti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9" name="L’uso di specifiche sonde marcate consente di ricercare sequenze desiderate di DNA nella frazione totale estratta, come determinati gruppi microbici o geni di  particolare interesse."/>
          <p:cNvSpPr txBox="1"/>
          <p:nvPr/>
        </p:nvSpPr>
        <p:spPr>
          <a:xfrm>
            <a:off x="-1" y="1431925"/>
            <a:ext cx="8763002" cy="9594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L’uso di specifiche sonde marcate consente di ricercare sequenze desiderate di DNA nella frazione totale estratta, come </a:t>
            </a:r>
            <a:r>
              <a:rPr u="sng"/>
              <a:t>determinati gruppi microbici </a:t>
            </a:r>
            <a:r>
              <a:t>o </a:t>
            </a:r>
            <a:r>
              <a:rPr u="sng"/>
              <a:t>geni di</a:t>
            </a:r>
            <a:r>
              <a:t>  </a:t>
            </a:r>
            <a:r>
              <a:rPr u="sng"/>
              <a:t>particolare interesse</a:t>
            </a:r>
            <a:r>
              <a:t>.</a:t>
            </a:r>
          </a:p>
        </p:txBody>
      </p:sp>
      <p:sp>
        <p:nvSpPr>
          <p:cNvPr id="300" name="Southern blot…"/>
          <p:cNvSpPr txBox="1"/>
          <p:nvPr/>
        </p:nvSpPr>
        <p:spPr>
          <a:xfrm>
            <a:off x="609600" y="2830512"/>
            <a:ext cx="1527533" cy="24842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Southern blot</a:t>
            </a:r>
          </a:p>
          <a:p>
            <a:pPr>
              <a:defRPr b="0" i="0"/>
            </a:pPr>
            <a:endParaRPr/>
          </a:p>
          <a:p>
            <a:pPr>
              <a:defRPr b="0" i="0"/>
            </a:pPr>
            <a:endParaRPr/>
          </a:p>
          <a:p>
            <a:pPr>
              <a:defRPr b="0" i="0">
                <a:solidFill>
                  <a:srgbClr val="BFBFBF"/>
                </a:solidFill>
              </a:defRPr>
            </a:pPr>
            <a:r>
              <a:t>Dot blot</a:t>
            </a:r>
          </a:p>
          <a:p>
            <a:pPr>
              <a:defRPr b="0" i="0">
                <a:solidFill>
                  <a:srgbClr val="BFBFBF"/>
                </a:solidFill>
              </a:defRPr>
            </a:pPr>
            <a:endParaRPr/>
          </a:p>
          <a:p>
            <a:pPr>
              <a:defRPr b="0" i="0">
                <a:solidFill>
                  <a:srgbClr val="BFBFBF"/>
                </a:solidFill>
              </a:defRPr>
            </a:pPr>
            <a:endParaRPr/>
          </a:p>
          <a:p>
            <a:pPr>
              <a:defRPr b="0" i="0">
                <a:solidFill>
                  <a:srgbClr val="BFBFBF"/>
                </a:solidFill>
              </a:defRPr>
            </a:pPr>
            <a:r>
              <a:t>FISH</a:t>
            </a:r>
          </a:p>
          <a:p>
            <a:pPr>
              <a:defRPr b="0" i="0"/>
            </a:pPr>
            <a:endParaRPr/>
          </a:p>
        </p:txBody>
      </p:sp>
      <p:sp>
        <p:nvSpPr>
          <p:cNvPr id="301"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02" name="Metodi PCR-indipendenti"/>
          <p:cNvSpPr txBox="1"/>
          <p:nvPr/>
        </p:nvSpPr>
        <p:spPr>
          <a:xfrm>
            <a:off x="0" y="457200"/>
            <a:ext cx="3920242"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400" b="0" i="0"/>
            </a:lvl1pPr>
          </a:lstStyle>
          <a:p>
            <a:r>
              <a:t>Metodi PCR-indipendenti </a:t>
            </a:r>
          </a:p>
        </p:txBody>
      </p:sp>
      <p:pic>
        <p:nvPicPr>
          <p:cNvPr id="303" name="http://www.molecularstation.com/images/southern-blot.jpg" descr="http://www.molecularstation.com/images/southern-blot.jpg"/>
          <p:cNvPicPr>
            <a:picLocks noChangeAspect="1"/>
          </p:cNvPicPr>
          <p:nvPr/>
        </p:nvPicPr>
        <p:blipFill>
          <a:blip r:embed="rId3">
            <a:extLst/>
          </a:blip>
          <a:stretch>
            <a:fillRect/>
          </a:stretch>
        </p:blipFill>
        <p:spPr>
          <a:xfrm>
            <a:off x="3657600" y="2133600"/>
            <a:ext cx="5118100" cy="4724400"/>
          </a:xfrm>
          <a:prstGeom prst="rect">
            <a:avLst/>
          </a:prstGeom>
          <a:ln w="12700">
            <a:miter lim="400000"/>
          </a:ln>
        </p:spPr>
      </p:pic>
      <p:sp>
        <p:nvSpPr>
          <p:cNvPr id="304" name="DNA Hybridization"/>
          <p:cNvSpPr txBox="1"/>
          <p:nvPr/>
        </p:nvSpPr>
        <p:spPr>
          <a:xfrm>
            <a:off x="1143000" y="990600"/>
            <a:ext cx="53340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0" i="0"/>
            </a:lvl1pPr>
          </a:lstStyle>
          <a:p>
            <a:r>
              <a:t>DNA Hybridization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http://www.mindfully.org/Pesticide/Hexavalent-Chromium-Health-HazardsP1.jpg" descr="http://www.mindfully.org/Pesticide/Hexavalent-Chromium-Health-HazardsP1.jpg"/>
          <p:cNvPicPr>
            <a:picLocks noChangeAspect="1"/>
          </p:cNvPicPr>
          <p:nvPr/>
        </p:nvPicPr>
        <p:blipFill>
          <a:blip r:embed="rId3">
            <a:extLst/>
          </a:blip>
          <a:stretch>
            <a:fillRect/>
          </a:stretch>
        </p:blipFill>
        <p:spPr>
          <a:xfrm>
            <a:off x="304800" y="2209800"/>
            <a:ext cx="2874963" cy="1851025"/>
          </a:xfrm>
          <a:prstGeom prst="rect">
            <a:avLst/>
          </a:prstGeom>
          <a:ln w="12700">
            <a:miter lim="400000"/>
          </a:ln>
        </p:spPr>
      </p:pic>
      <p:pic>
        <p:nvPicPr>
          <p:cNvPr id="41" name="http://newpersuasion.typepad.com/new_persuasion/images/2007/08/16/51_air_pollution_2.jpg" descr="http://newpersuasion.typepad.com/new_persuasion/images/2007/08/16/51_air_pollution_2.jpg"/>
          <p:cNvPicPr>
            <a:picLocks noChangeAspect="1"/>
          </p:cNvPicPr>
          <p:nvPr/>
        </p:nvPicPr>
        <p:blipFill>
          <a:blip r:embed="rId4">
            <a:extLst/>
          </a:blip>
          <a:stretch>
            <a:fillRect/>
          </a:stretch>
        </p:blipFill>
        <p:spPr>
          <a:xfrm>
            <a:off x="685800" y="4343400"/>
            <a:ext cx="2895600" cy="2122488"/>
          </a:xfrm>
          <a:prstGeom prst="rect">
            <a:avLst/>
          </a:prstGeom>
          <a:ln w="12700">
            <a:miter lim="400000"/>
          </a:ln>
        </p:spPr>
      </p:pic>
      <p:pic>
        <p:nvPicPr>
          <p:cNvPr id="42" name="http://www.cresrl.net/images/processo7.jpg" descr="http://www.cresrl.net/images/processo7.jpg"/>
          <p:cNvPicPr>
            <a:picLocks noChangeAspect="1"/>
          </p:cNvPicPr>
          <p:nvPr/>
        </p:nvPicPr>
        <p:blipFill>
          <a:blip r:embed="rId5">
            <a:extLst/>
          </a:blip>
          <a:stretch>
            <a:fillRect/>
          </a:stretch>
        </p:blipFill>
        <p:spPr>
          <a:xfrm>
            <a:off x="4724400" y="4495800"/>
            <a:ext cx="2895600" cy="1930400"/>
          </a:xfrm>
          <a:prstGeom prst="rect">
            <a:avLst/>
          </a:prstGeom>
          <a:ln w="12700">
            <a:miter lim="400000"/>
          </a:ln>
        </p:spPr>
      </p:pic>
      <p:sp>
        <p:nvSpPr>
          <p:cNvPr id="43" name="E’ importante conoscerne la struttura nonché il ruolo, per capire in che modo cambiamenti naturali o  antropici possano influenzarne la composizione e soprattutto le funzionalità."/>
          <p:cNvSpPr txBox="1"/>
          <p:nvPr/>
        </p:nvSpPr>
        <p:spPr>
          <a:xfrm>
            <a:off x="-1" y="685800"/>
            <a:ext cx="9144002" cy="11482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400"/>
              </a:spcBef>
              <a:defRPr sz="2400" b="0" i="0"/>
            </a:lvl1pPr>
          </a:lstStyle>
          <a:p>
            <a:r>
              <a:t>E’ importante conoscerne la struttura nonché il ruolo, per capire in che modo cambiamenti naturali o  antropici possano influenzarne la composizione e soprattutto le funzionalità. </a:t>
            </a:r>
          </a:p>
        </p:txBody>
      </p:sp>
      <p:sp>
        <p:nvSpPr>
          <p:cNvPr id="44" name="Perché studiare le comunità microbiche?"/>
          <p:cNvSpPr txBox="1"/>
          <p:nvPr/>
        </p:nvSpPr>
        <p:spPr>
          <a:xfrm>
            <a:off x="609600" y="68877"/>
            <a:ext cx="8229600" cy="54804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a:defRPr sz="3200" b="0" i="0"/>
            </a:lvl1pPr>
          </a:lstStyle>
          <a:p>
            <a:r>
              <a:t>Perché studiare le comunità microbiche?</a:t>
            </a:r>
          </a:p>
        </p:txBody>
      </p:sp>
      <p:pic>
        <p:nvPicPr>
          <p:cNvPr id="45" name="C:\Users\Celsius\Downloads\fisiol4.jpg" descr="C:\Users\Celsius\Downloads\fisiol4.jpg"/>
          <p:cNvPicPr>
            <a:picLocks noChangeAspect="1"/>
          </p:cNvPicPr>
          <p:nvPr/>
        </p:nvPicPr>
        <p:blipFill>
          <a:blip r:embed="rId6">
            <a:extLst/>
          </a:blip>
          <a:stretch>
            <a:fillRect/>
          </a:stretch>
        </p:blipFill>
        <p:spPr>
          <a:xfrm>
            <a:off x="6875462" y="1981200"/>
            <a:ext cx="2097088" cy="2794000"/>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 name="L’uso di specifiche sonde marcate consente di ricercare sequenze desiderate di DNA nella frazione totale estratta, come determinati gruppi microbici o geni di  particolare interesse."/>
          <p:cNvSpPr txBox="1"/>
          <p:nvPr/>
        </p:nvSpPr>
        <p:spPr>
          <a:xfrm>
            <a:off x="-1" y="1431925"/>
            <a:ext cx="8763002" cy="9594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L’uso di specifiche sonde marcate consente di ricercare sequenze desiderate di DNA nella frazione totale estratta, come </a:t>
            </a:r>
            <a:r>
              <a:rPr u="sng"/>
              <a:t>determinati gruppi microbici </a:t>
            </a:r>
            <a:r>
              <a:t>o </a:t>
            </a:r>
            <a:r>
              <a:rPr u="sng"/>
              <a:t>geni di</a:t>
            </a:r>
            <a:r>
              <a:t>  </a:t>
            </a:r>
            <a:r>
              <a:rPr u="sng"/>
              <a:t>particolare interesse</a:t>
            </a:r>
            <a:r>
              <a:t>.</a:t>
            </a:r>
          </a:p>
        </p:txBody>
      </p:sp>
      <p:sp>
        <p:nvSpPr>
          <p:cNvPr id="309" name="Southern blot…"/>
          <p:cNvSpPr txBox="1"/>
          <p:nvPr/>
        </p:nvSpPr>
        <p:spPr>
          <a:xfrm>
            <a:off x="609600" y="2830512"/>
            <a:ext cx="1527533" cy="24842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solidFill>
                  <a:srgbClr val="BFBFBF"/>
                </a:solidFill>
              </a:defRPr>
            </a:pPr>
            <a:r>
              <a:t>Southern blot</a:t>
            </a:r>
          </a:p>
          <a:p>
            <a:pPr>
              <a:defRPr b="0" i="0"/>
            </a:pPr>
            <a:endParaRPr/>
          </a:p>
          <a:p>
            <a:pPr>
              <a:defRPr b="0" i="0"/>
            </a:pPr>
            <a:endParaRPr/>
          </a:p>
          <a:p>
            <a:pPr>
              <a:defRPr b="0" i="0"/>
            </a:pPr>
            <a:r>
              <a:t>Dot blot</a:t>
            </a:r>
          </a:p>
          <a:p>
            <a:pPr>
              <a:defRPr b="0" i="0"/>
            </a:pPr>
            <a:endParaRPr/>
          </a:p>
          <a:p>
            <a:pPr>
              <a:defRPr b="0" i="0">
                <a:solidFill>
                  <a:srgbClr val="BFBFBF"/>
                </a:solidFill>
              </a:defRPr>
            </a:pPr>
            <a:endParaRPr/>
          </a:p>
          <a:p>
            <a:pPr>
              <a:defRPr b="0" i="0">
                <a:solidFill>
                  <a:srgbClr val="BFBFBF"/>
                </a:solidFill>
              </a:defRPr>
            </a:pPr>
            <a:r>
              <a:t>FISH</a:t>
            </a:r>
          </a:p>
          <a:p>
            <a:pPr>
              <a:defRPr b="0" i="0"/>
            </a:pPr>
            <a:endParaRPr/>
          </a:p>
        </p:txBody>
      </p:sp>
      <p:sp>
        <p:nvSpPr>
          <p:cNvPr id="310"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11" name="Metodi PCR-indipendenti"/>
          <p:cNvSpPr txBox="1"/>
          <p:nvPr/>
        </p:nvSpPr>
        <p:spPr>
          <a:xfrm>
            <a:off x="0" y="457200"/>
            <a:ext cx="3920242"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400" b="0" i="0"/>
            </a:lvl1pPr>
          </a:lstStyle>
          <a:p>
            <a:r>
              <a:t>Metodi PCR-indipendenti </a:t>
            </a:r>
          </a:p>
        </p:txBody>
      </p:sp>
      <p:pic>
        <p:nvPicPr>
          <p:cNvPr id="312" name="[Dot Blot]" descr="[Dot Blot]"/>
          <p:cNvPicPr>
            <a:picLocks noChangeAspect="1"/>
          </p:cNvPicPr>
          <p:nvPr/>
        </p:nvPicPr>
        <p:blipFill>
          <a:blip r:embed="rId3">
            <a:extLst/>
          </a:blip>
          <a:stretch>
            <a:fillRect/>
          </a:stretch>
        </p:blipFill>
        <p:spPr>
          <a:xfrm>
            <a:off x="4114800" y="2438400"/>
            <a:ext cx="4343400" cy="4168775"/>
          </a:xfrm>
          <a:prstGeom prst="rect">
            <a:avLst/>
          </a:prstGeom>
          <a:ln w="12700">
            <a:miter lim="400000"/>
          </a:ln>
        </p:spPr>
      </p:pic>
      <p:sp>
        <p:nvSpPr>
          <p:cNvPr id="313" name="DNA Hybridization"/>
          <p:cNvSpPr txBox="1"/>
          <p:nvPr/>
        </p:nvSpPr>
        <p:spPr>
          <a:xfrm>
            <a:off x="1143000" y="990600"/>
            <a:ext cx="53340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0" i="0"/>
            </a:lvl1pPr>
          </a:lstStyle>
          <a:p>
            <a:r>
              <a:t>DNA Hybridization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L’uso di specifiche sonde marcate consente di ricercare sequenze desiderate di DNA nella frazione totale estratta, come determinati gruppi microbici o geni di  particolare interesse."/>
          <p:cNvSpPr txBox="1"/>
          <p:nvPr/>
        </p:nvSpPr>
        <p:spPr>
          <a:xfrm>
            <a:off x="-1" y="1431925"/>
            <a:ext cx="8763002" cy="9594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0" i="0"/>
            </a:pPr>
            <a:r>
              <a:t>L’uso di specifiche sonde marcate consente di ricercare sequenze desiderate di DNA nella frazione totale estratta, come </a:t>
            </a:r>
            <a:r>
              <a:rPr u="sng"/>
              <a:t>determinati gruppi microbici </a:t>
            </a:r>
            <a:r>
              <a:t>o </a:t>
            </a:r>
            <a:r>
              <a:rPr u="sng"/>
              <a:t>geni di</a:t>
            </a:r>
            <a:r>
              <a:t>  </a:t>
            </a:r>
            <a:r>
              <a:rPr u="sng"/>
              <a:t>particolare interesse</a:t>
            </a:r>
            <a:r>
              <a:t>.</a:t>
            </a:r>
          </a:p>
        </p:txBody>
      </p:sp>
      <p:sp>
        <p:nvSpPr>
          <p:cNvPr id="318" name="Southern blot…"/>
          <p:cNvSpPr txBox="1"/>
          <p:nvPr/>
        </p:nvSpPr>
        <p:spPr>
          <a:xfrm>
            <a:off x="609600" y="2830512"/>
            <a:ext cx="2327633" cy="3017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solidFill>
                  <a:srgbClr val="BFBFBF"/>
                </a:solidFill>
              </a:defRPr>
            </a:pPr>
            <a:r>
              <a:t>Southern blot</a:t>
            </a:r>
          </a:p>
          <a:p>
            <a:pPr>
              <a:defRPr b="0" i="0">
                <a:solidFill>
                  <a:srgbClr val="BFBFBF"/>
                </a:solidFill>
              </a:defRPr>
            </a:pPr>
            <a:endParaRPr/>
          </a:p>
          <a:p>
            <a:pPr>
              <a:defRPr b="0" i="0">
                <a:solidFill>
                  <a:srgbClr val="BFBFBF"/>
                </a:solidFill>
              </a:defRPr>
            </a:pPr>
            <a:endParaRPr/>
          </a:p>
          <a:p>
            <a:pPr>
              <a:defRPr b="0" i="0">
                <a:solidFill>
                  <a:srgbClr val="BFBFBF"/>
                </a:solidFill>
              </a:defRPr>
            </a:pPr>
            <a:r>
              <a:t>Dot blot</a:t>
            </a:r>
          </a:p>
          <a:p>
            <a:pPr>
              <a:defRPr b="0" i="0"/>
            </a:pPr>
            <a:endParaRPr/>
          </a:p>
          <a:p>
            <a:pPr>
              <a:defRPr b="0" i="0"/>
            </a:pPr>
            <a:endParaRPr/>
          </a:p>
          <a:p>
            <a:pPr>
              <a:defRPr b="0" i="0"/>
            </a:pPr>
            <a:r>
              <a:t>FISH</a:t>
            </a:r>
          </a:p>
          <a:p>
            <a:pPr>
              <a:defRPr b="0" i="0"/>
            </a:pPr>
            <a:r>
              <a:t> (fluorescence in situ </a:t>
            </a:r>
          </a:p>
          <a:p>
            <a:pPr>
              <a:defRPr b="0" i="0"/>
            </a:pPr>
            <a:r>
              <a:t>hybridization)</a:t>
            </a:r>
          </a:p>
          <a:p>
            <a:pPr>
              <a:defRPr b="0" i="0"/>
            </a:pPr>
            <a:endParaRPr/>
          </a:p>
        </p:txBody>
      </p:sp>
      <p:sp>
        <p:nvSpPr>
          <p:cNvPr id="319"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20" name="Metodi PCR-indipendenti"/>
          <p:cNvSpPr txBox="1"/>
          <p:nvPr/>
        </p:nvSpPr>
        <p:spPr>
          <a:xfrm>
            <a:off x="0" y="457200"/>
            <a:ext cx="3920242" cy="43706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400" b="0" i="0"/>
            </a:lvl1pPr>
          </a:lstStyle>
          <a:p>
            <a:r>
              <a:t>Metodi PCR-indipendenti </a:t>
            </a:r>
          </a:p>
        </p:txBody>
      </p:sp>
      <p:pic>
        <p:nvPicPr>
          <p:cNvPr id="321" name="C:\Users\Celsius\Documents\FIGURE-3-FISH-detection-of-bacteria-microbiota-Fluorescent-in-situ-hybridization-of-a.png" descr="C:\Users\Celsius\Documents\FIGURE-3-FISH-detection-of-bacteria-microbiota-Fluorescent-in-situ-hybridization-of-a.png"/>
          <p:cNvPicPr>
            <a:picLocks noChangeAspect="1"/>
          </p:cNvPicPr>
          <p:nvPr/>
        </p:nvPicPr>
        <p:blipFill>
          <a:blip r:embed="rId2">
            <a:extLst/>
          </a:blip>
          <a:stretch>
            <a:fillRect/>
          </a:stretch>
        </p:blipFill>
        <p:spPr>
          <a:xfrm>
            <a:off x="4114800" y="2209800"/>
            <a:ext cx="4381500" cy="4491038"/>
          </a:xfrm>
          <a:prstGeom prst="rect">
            <a:avLst/>
          </a:prstGeom>
          <a:ln w="12700">
            <a:miter lim="400000"/>
          </a:ln>
        </p:spPr>
      </p:pic>
      <p:sp>
        <p:nvSpPr>
          <p:cNvPr id="322" name="DNA Hybridization"/>
          <p:cNvSpPr txBox="1"/>
          <p:nvPr/>
        </p:nvSpPr>
        <p:spPr>
          <a:xfrm>
            <a:off x="1143000" y="990600"/>
            <a:ext cx="53340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0" i="0"/>
            </a:lvl1pPr>
          </a:lstStyle>
          <a:p>
            <a:r>
              <a:t>DNA Hybridization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4" name="Applicazione di migliaia di sonde su un supporto solido…"/>
          <p:cNvSpPr txBox="1"/>
          <p:nvPr/>
        </p:nvSpPr>
        <p:spPr>
          <a:xfrm>
            <a:off x="1447800" y="4175125"/>
            <a:ext cx="6605685" cy="9594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buSzPct val="100000"/>
              <a:buChar char="➢"/>
              <a:defRPr b="0" i="0"/>
            </a:pPr>
            <a:r>
              <a:t> </a:t>
            </a:r>
            <a:r>
              <a:rPr sz="2000"/>
              <a:t>Applicazione di migliaia di sonde su un supporto solido</a:t>
            </a:r>
          </a:p>
          <a:p>
            <a:pPr>
              <a:buSzPct val="100000"/>
              <a:buChar char="➢"/>
              <a:defRPr sz="2000" b="0" i="0"/>
            </a:pPr>
            <a:r>
              <a:t> Il DNA estratto viene marcato con fluorofori </a:t>
            </a:r>
          </a:p>
          <a:p>
            <a:pPr>
              <a:buSzPct val="100000"/>
              <a:buChar char="➢"/>
              <a:defRPr sz="2000" b="0" i="0"/>
            </a:pPr>
            <a:r>
              <a:t> Uno scanner laser registra le eventuali ibridazioni</a:t>
            </a:r>
          </a:p>
        </p:txBody>
      </p:sp>
      <p:sp>
        <p:nvSpPr>
          <p:cNvPr id="325" name="DNA MICROARRAY"/>
          <p:cNvSpPr txBox="1"/>
          <p:nvPr/>
        </p:nvSpPr>
        <p:spPr>
          <a:xfrm>
            <a:off x="2362200" y="517525"/>
            <a:ext cx="4724400"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DNA MICROARRAY</a:t>
            </a:r>
          </a:p>
        </p:txBody>
      </p:sp>
      <p:pic>
        <p:nvPicPr>
          <p:cNvPr id="326" name="http://www.agilent.com/about/newsroom/lsca/imagelibrary/images/cag_42_microarray_dna_print.jpg" descr="http://www.agilent.com/about/newsroom/lsca/imagelibrary/images/cag_42_microarray_dna_print.jpg"/>
          <p:cNvPicPr>
            <a:picLocks noChangeAspect="1"/>
          </p:cNvPicPr>
          <p:nvPr/>
        </p:nvPicPr>
        <p:blipFill>
          <a:blip r:embed="rId2">
            <a:extLst/>
          </a:blip>
          <a:stretch>
            <a:fillRect/>
          </a:stretch>
        </p:blipFill>
        <p:spPr>
          <a:xfrm>
            <a:off x="96837" y="1431925"/>
            <a:ext cx="2341563" cy="2514600"/>
          </a:xfrm>
          <a:prstGeom prst="rect">
            <a:avLst/>
          </a:prstGeom>
          <a:ln w="12700">
            <a:miter lim="400000"/>
          </a:ln>
        </p:spPr>
      </p:pic>
      <p:sp>
        <p:nvSpPr>
          <p:cNvPr id="327" name="Shape"/>
          <p:cNvSpPr/>
          <p:nvPr/>
        </p:nvSpPr>
        <p:spPr>
          <a:xfrm>
            <a:off x="4572000" y="5241925"/>
            <a:ext cx="381000" cy="685800"/>
          </a:xfrm>
          <a:custGeom>
            <a:avLst/>
            <a:gdLst/>
            <a:ahLst/>
            <a:cxnLst>
              <a:cxn ang="0">
                <a:pos x="wd2" y="hd2"/>
              </a:cxn>
              <a:cxn ang="5400000">
                <a:pos x="wd2" y="hd2"/>
              </a:cxn>
              <a:cxn ang="10800000">
                <a:pos x="wd2" y="hd2"/>
              </a:cxn>
              <a:cxn ang="16200000">
                <a:pos x="wd2" y="hd2"/>
              </a:cxn>
            </a:cxnLst>
            <a:rect l="0" t="0" r="r" b="b"/>
            <a:pathLst>
              <a:path w="21600" h="21600" extrusionOk="0">
                <a:moveTo>
                  <a:pt x="0" y="15600"/>
                </a:moveTo>
                <a:lnTo>
                  <a:pt x="5400" y="15600"/>
                </a:lnTo>
                <a:lnTo>
                  <a:pt x="5400" y="0"/>
                </a:lnTo>
                <a:lnTo>
                  <a:pt x="16200" y="0"/>
                </a:lnTo>
                <a:lnTo>
                  <a:pt x="16200" y="15600"/>
                </a:lnTo>
                <a:lnTo>
                  <a:pt x="21600" y="15600"/>
                </a:lnTo>
                <a:lnTo>
                  <a:pt x="10800" y="21600"/>
                </a:lnTo>
                <a:close/>
              </a:path>
            </a:pathLst>
          </a:custGeom>
          <a:solidFill>
            <a:srgbClr val="000000"/>
          </a:solidFill>
          <a:ln w="12700">
            <a:miter lim="400000"/>
          </a:ln>
        </p:spPr>
        <p:txBody>
          <a:bodyPr lIns="45719" rIns="45719"/>
          <a:lstStyle/>
          <a:p>
            <a:pPr>
              <a:defRPr b="0" i="0"/>
            </a:pPr>
            <a:endParaRPr/>
          </a:p>
        </p:txBody>
      </p:sp>
      <p:sp>
        <p:nvSpPr>
          <p:cNvPr id="328" name="Migliaia di informazioni nello stesso tempo, ma il DNA deve…"/>
          <p:cNvSpPr txBox="1"/>
          <p:nvPr/>
        </p:nvSpPr>
        <p:spPr>
          <a:xfrm>
            <a:off x="1524000" y="5927725"/>
            <a:ext cx="6880781" cy="9594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2000" b="0" i="0"/>
            </a:pPr>
            <a:r>
              <a:t>Migliaia di informazioni nello stesso tempo, ma il DNA deve</a:t>
            </a:r>
          </a:p>
          <a:p>
            <a:pPr>
              <a:defRPr sz="2000" b="0" i="0"/>
            </a:pPr>
            <a:r>
              <a:t>essere  privo di contaminanti. Inoltre spesso si rivelano solo</a:t>
            </a:r>
          </a:p>
          <a:p>
            <a:pPr>
              <a:defRPr sz="2000" b="0" i="0"/>
            </a:pPr>
            <a:r>
              <a:t>le sequenze più abbondanti.</a:t>
            </a:r>
          </a:p>
        </p:txBody>
      </p:sp>
      <p:pic>
        <p:nvPicPr>
          <p:cNvPr id="329" name="http://www.surrey.ac.uk/SBMS/Fgenomics/images/microarray.jpg" descr="http://www.surrey.ac.uk/SBMS/Fgenomics/images/microarray.jpg"/>
          <p:cNvPicPr>
            <a:picLocks noChangeAspect="1"/>
          </p:cNvPicPr>
          <p:nvPr/>
        </p:nvPicPr>
        <p:blipFill>
          <a:blip r:embed="rId3">
            <a:extLst/>
          </a:blip>
          <a:stretch>
            <a:fillRect/>
          </a:stretch>
        </p:blipFill>
        <p:spPr>
          <a:xfrm>
            <a:off x="6019800" y="1203325"/>
            <a:ext cx="2819400" cy="2728913"/>
          </a:xfrm>
          <a:prstGeom prst="rect">
            <a:avLst/>
          </a:prstGeom>
          <a:ln w="12700">
            <a:miter lim="400000"/>
          </a:ln>
        </p:spPr>
      </p:pic>
      <p:pic>
        <p:nvPicPr>
          <p:cNvPr id="330" name="http://shop.arrayit.com/ProductImages/spotlight/Spotlight600Computer.jpg" descr="http://shop.arrayit.com/ProductImages/spotlight/Spotlight600Computer.jpg"/>
          <p:cNvPicPr>
            <a:picLocks noChangeAspect="1"/>
          </p:cNvPicPr>
          <p:nvPr/>
        </p:nvPicPr>
        <p:blipFill>
          <a:blip r:embed="rId4">
            <a:extLst/>
          </a:blip>
          <a:stretch>
            <a:fillRect/>
          </a:stretch>
        </p:blipFill>
        <p:spPr>
          <a:xfrm>
            <a:off x="2971800" y="1431925"/>
            <a:ext cx="2743200" cy="2514600"/>
          </a:xfrm>
          <a:prstGeom prst="rect">
            <a:avLst/>
          </a:prstGeom>
          <a:ln w="12700">
            <a:miter lim="400000"/>
          </a:ln>
        </p:spPr>
      </p:pic>
      <p:sp>
        <p:nvSpPr>
          <p:cNvPr id="331"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ontenuto in G+C…"/>
          <p:cNvSpPr txBox="1"/>
          <p:nvPr/>
        </p:nvSpPr>
        <p:spPr>
          <a:xfrm>
            <a:off x="685800" y="1905000"/>
            <a:ext cx="3581400" cy="1243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50000"/>
              </a:lnSpc>
              <a:buSzPct val="100000"/>
              <a:buChar char="▪"/>
              <a:defRPr sz="2000" b="0" i="0">
                <a:solidFill>
                  <a:srgbClr val="BFBFBF"/>
                </a:solidFill>
              </a:defRPr>
            </a:pPr>
            <a:r>
              <a:t> Contenuto in G+C</a:t>
            </a:r>
          </a:p>
          <a:p>
            <a:pPr marL="342900" indent="-342900">
              <a:lnSpc>
                <a:spcPct val="150000"/>
              </a:lnSpc>
              <a:buSzPct val="100000"/>
              <a:buChar char="▪"/>
              <a:defRPr sz="2000" b="0" i="0">
                <a:solidFill>
                  <a:srgbClr val="BFBFBF"/>
                </a:solidFill>
              </a:defRPr>
            </a:pPr>
            <a:r>
              <a:t> DNA reassociation</a:t>
            </a:r>
          </a:p>
          <a:p>
            <a:pPr marL="342900" indent="-342900">
              <a:lnSpc>
                <a:spcPct val="150000"/>
              </a:lnSpc>
              <a:buSzPct val="100000"/>
              <a:buChar char="▪"/>
              <a:defRPr sz="2000" b="0" i="0">
                <a:solidFill>
                  <a:srgbClr val="BFBFBF"/>
                </a:solidFill>
              </a:defRPr>
            </a:pPr>
            <a:r>
              <a:t> DNA hybridization</a:t>
            </a:r>
          </a:p>
        </p:txBody>
      </p:sp>
      <p:sp>
        <p:nvSpPr>
          <p:cNvPr id="334" name="Metodi PCR-dipendenti"/>
          <p:cNvSpPr txBox="1"/>
          <p:nvPr/>
        </p:nvSpPr>
        <p:spPr>
          <a:xfrm>
            <a:off x="5257800" y="10668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335"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36" name="Metodi PCR-indipendenti"/>
          <p:cNvSpPr txBox="1"/>
          <p:nvPr/>
        </p:nvSpPr>
        <p:spPr>
          <a:xfrm>
            <a:off x="685800" y="1066800"/>
            <a:ext cx="3341375"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solidFill>
                  <a:srgbClr val="BFBFBF"/>
                </a:solidFill>
              </a:defRPr>
            </a:lvl1pPr>
          </a:lstStyle>
          <a:p>
            <a:r>
              <a:t>Metodi PCR-indipendenti </a:t>
            </a:r>
          </a:p>
        </p:txBody>
      </p:sp>
      <p:sp>
        <p:nvSpPr>
          <p:cNvPr id="337" name="DGGE/TGGE…"/>
          <p:cNvSpPr txBox="1"/>
          <p:nvPr/>
        </p:nvSpPr>
        <p:spPr>
          <a:xfrm>
            <a:off x="5638800" y="1917700"/>
            <a:ext cx="4572001" cy="21112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buSzPct val="100000"/>
              <a:buFont typeface="Arial"/>
              <a:buChar char="•"/>
              <a:defRPr sz="2000" b="0" i="0"/>
            </a:pPr>
            <a:r>
              <a:rPr dirty="0"/>
              <a:t> DGGE/TGGE</a:t>
            </a:r>
          </a:p>
          <a:p>
            <a:pPr>
              <a:lnSpc>
                <a:spcPct val="150000"/>
              </a:lnSpc>
              <a:buSzPct val="100000"/>
              <a:buFont typeface="Arial"/>
              <a:buChar char="•"/>
              <a:defRPr sz="2000" b="0" i="0"/>
            </a:pPr>
            <a:r>
              <a:rPr dirty="0"/>
              <a:t> SSCP</a:t>
            </a:r>
          </a:p>
          <a:p>
            <a:pPr>
              <a:lnSpc>
                <a:spcPct val="150000"/>
              </a:lnSpc>
              <a:buSzPct val="100000"/>
              <a:buFont typeface="Arial"/>
              <a:buChar char="•"/>
              <a:defRPr sz="2000" b="0" i="0"/>
            </a:pPr>
            <a:r>
              <a:rPr dirty="0"/>
              <a:t> T-RFLP</a:t>
            </a:r>
          </a:p>
          <a:p>
            <a:pPr>
              <a:lnSpc>
                <a:spcPct val="150000"/>
              </a:lnSpc>
              <a:buSzPct val="100000"/>
              <a:buFont typeface="Arial"/>
              <a:buChar char="•"/>
              <a:defRPr sz="2000" b="0" i="0"/>
            </a:pPr>
            <a:r>
              <a:rPr dirty="0"/>
              <a:t> RISA-ARISA</a:t>
            </a:r>
          </a:p>
          <a:p>
            <a:pPr>
              <a:lnSpc>
                <a:spcPct val="150000"/>
              </a:lnSpc>
              <a:buSzPct val="100000"/>
              <a:buFont typeface="Arial"/>
              <a:buChar char="•"/>
              <a:defRPr sz="2000" b="0" i="0"/>
            </a:pPr>
            <a:r>
              <a:rPr dirty="0"/>
              <a:t> Deep Sequencing</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CR- Polymerase Chain Reaction"/>
          <p:cNvSpPr txBox="1"/>
          <p:nvPr/>
        </p:nvSpPr>
        <p:spPr>
          <a:xfrm>
            <a:off x="1676400" y="787400"/>
            <a:ext cx="6247766" cy="54804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200" b="0" i="0"/>
            </a:lvl1pPr>
          </a:lstStyle>
          <a:p>
            <a:r>
              <a:t>PCR- Polymerase Chain Reaction</a:t>
            </a:r>
          </a:p>
        </p:txBody>
      </p:sp>
      <p:pic>
        <p:nvPicPr>
          <p:cNvPr id="342" name="http://www.copernicusproject.ucr.edu/ssi/HighSchoolBioResources/Genetic%20Engin%20Hum%20Genome/pcr.jpg" descr="http://www.copernicusproject.ucr.edu/ssi/HighSchoolBioResources/Genetic%20Engin%20Hum%20Genome/pcr.jpg"/>
          <p:cNvPicPr>
            <a:picLocks noChangeAspect="1"/>
          </p:cNvPicPr>
          <p:nvPr/>
        </p:nvPicPr>
        <p:blipFill>
          <a:blip r:embed="rId3">
            <a:extLst/>
          </a:blip>
          <a:stretch>
            <a:fillRect/>
          </a:stretch>
        </p:blipFill>
        <p:spPr>
          <a:xfrm>
            <a:off x="0" y="1524000"/>
            <a:ext cx="3867150" cy="5334000"/>
          </a:xfrm>
          <a:prstGeom prst="rect">
            <a:avLst/>
          </a:prstGeom>
          <a:ln w="12700">
            <a:miter lim="400000"/>
          </a:ln>
        </p:spPr>
      </p:pic>
      <p:sp>
        <p:nvSpPr>
          <p:cNvPr id="343" name="La PCR consente l’amplificazione di…"/>
          <p:cNvSpPr txBox="1"/>
          <p:nvPr/>
        </p:nvSpPr>
        <p:spPr>
          <a:xfrm>
            <a:off x="4800600" y="3048000"/>
            <a:ext cx="4005409" cy="11507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La PCR consente l’amplificazione di</a:t>
            </a:r>
          </a:p>
          <a:p>
            <a:pPr>
              <a:defRPr b="0" i="0"/>
            </a:pPr>
            <a:r>
              <a:t>desiderate sequenze di DNA  presenti</a:t>
            </a:r>
          </a:p>
          <a:p>
            <a:pPr>
              <a:defRPr b="0" i="0"/>
            </a:pPr>
            <a:r>
              <a:t>un campione complesso come DNA </a:t>
            </a:r>
          </a:p>
          <a:p>
            <a:pPr>
              <a:defRPr b="0" i="0"/>
            </a:pPr>
            <a:r>
              <a:t>estratto da suolo.</a:t>
            </a:r>
          </a:p>
        </p:txBody>
      </p:sp>
      <p:sp>
        <p:nvSpPr>
          <p:cNvPr id="344"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45"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Nell’ecologia microbica molecolare sono molte le sequenze che possono essere…"/>
          <p:cNvSpPr txBox="1"/>
          <p:nvPr/>
        </p:nvSpPr>
        <p:spPr>
          <a:xfrm>
            <a:off x="407987" y="914400"/>
            <a:ext cx="8338206" cy="6173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Nell’ecologia microbica molecolare sono molte le sequenze che possono essere </a:t>
            </a:r>
          </a:p>
          <a:p>
            <a:pPr>
              <a:defRPr b="0" i="0"/>
            </a:pPr>
            <a:r>
              <a:t>oggetto di studio (sequenze di </a:t>
            </a:r>
            <a:r>
              <a:rPr u="sng"/>
              <a:t>geni ribosomiali</a:t>
            </a:r>
            <a:r>
              <a:t>, sequenze di geni funzionali)</a:t>
            </a:r>
          </a:p>
        </p:txBody>
      </p:sp>
      <p:sp>
        <p:nvSpPr>
          <p:cNvPr id="350" name="Geni ribosomiali:…"/>
          <p:cNvSpPr txBox="1"/>
          <p:nvPr/>
        </p:nvSpPr>
        <p:spPr>
          <a:xfrm>
            <a:off x="381000" y="1752600"/>
            <a:ext cx="3810000" cy="123218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0" i="0"/>
            </a:pPr>
            <a:r>
              <a:t>Geni ribosomiali:</a:t>
            </a:r>
          </a:p>
          <a:p>
            <a:pPr>
              <a:lnSpc>
                <a:spcPct val="200000"/>
              </a:lnSpc>
              <a:buSzPct val="100000"/>
              <a:buFont typeface="Arial"/>
              <a:buChar char="•"/>
              <a:defRPr b="0" i="0"/>
            </a:pPr>
            <a:r>
              <a:t>  ubiquitari</a:t>
            </a:r>
          </a:p>
          <a:p>
            <a:pPr>
              <a:lnSpc>
                <a:spcPct val="200000"/>
              </a:lnSpc>
              <a:buSzPct val="100000"/>
              <a:buFont typeface="Arial"/>
              <a:buChar char="•"/>
              <a:defRPr b="0" i="0"/>
            </a:pPr>
            <a:r>
              <a:t>  necessari per la sintesi proteica</a:t>
            </a:r>
          </a:p>
        </p:txBody>
      </p:sp>
      <p:sp>
        <p:nvSpPr>
          <p:cNvPr id="351"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52"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pic>
        <p:nvPicPr>
          <p:cNvPr id="353" name="C:\Users\Celsius\Documents\images.png" descr="C:\Users\Celsius\Documents\images.png"/>
          <p:cNvPicPr>
            <a:picLocks noChangeAspect="1"/>
          </p:cNvPicPr>
          <p:nvPr/>
        </p:nvPicPr>
        <p:blipFill>
          <a:blip r:embed="rId3">
            <a:extLst/>
          </a:blip>
          <a:stretch>
            <a:fillRect/>
          </a:stretch>
        </p:blipFill>
        <p:spPr>
          <a:xfrm>
            <a:off x="381000" y="3429000"/>
            <a:ext cx="3624263" cy="3048000"/>
          </a:xfrm>
          <a:prstGeom prst="rect">
            <a:avLst/>
          </a:prstGeom>
          <a:ln w="12700">
            <a:miter lim="400000"/>
          </a:ln>
        </p:spPr>
      </p:pic>
      <p:pic>
        <p:nvPicPr>
          <p:cNvPr id="354" name="image.png" descr="image.png"/>
          <p:cNvPicPr>
            <a:picLocks noChangeAspect="1"/>
          </p:cNvPicPr>
          <p:nvPr/>
        </p:nvPicPr>
        <p:blipFill>
          <a:blip r:embed="rId4">
            <a:extLst/>
          </a:blip>
          <a:stretch>
            <a:fillRect/>
          </a:stretch>
        </p:blipFill>
        <p:spPr>
          <a:xfrm>
            <a:off x="5181600" y="1676400"/>
            <a:ext cx="3527425" cy="4972050"/>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eni Ribosomiali Utilizzati Come Orologi Molecolari"/>
          <p:cNvSpPr txBox="1"/>
          <p:nvPr/>
        </p:nvSpPr>
        <p:spPr>
          <a:xfrm>
            <a:off x="990600" y="762000"/>
            <a:ext cx="5905709"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b="0" i="0"/>
            </a:lvl1pPr>
          </a:lstStyle>
          <a:p>
            <a:r>
              <a:t>Geni Ribosomiali Utilizzati Come Orologi Molecolari</a:t>
            </a:r>
          </a:p>
        </p:txBody>
      </p:sp>
      <p:sp>
        <p:nvSpPr>
          <p:cNvPr id="359" name="Visto il ruolo cruciale sono geni utilizzati per inferenze filogenetiche, ossia in…"/>
          <p:cNvSpPr txBox="1"/>
          <p:nvPr/>
        </p:nvSpPr>
        <p:spPr>
          <a:xfrm>
            <a:off x="228600" y="1219200"/>
            <a:ext cx="7901990" cy="8840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Visto il ruolo cruciale sono geni utilizzati per inferenze filogenetiche, ossia in </a:t>
            </a:r>
          </a:p>
          <a:p>
            <a:pPr>
              <a:defRPr b="0" i="0"/>
            </a:pPr>
            <a:r>
              <a:t>grado di dare informazioni su QUANDO due organismi si sono differenziati</a:t>
            </a:r>
          </a:p>
          <a:p>
            <a:pPr>
              <a:defRPr b="0" i="0"/>
            </a:pPr>
            <a:r>
              <a:t>e QUANTO sono vicini.</a:t>
            </a:r>
          </a:p>
        </p:txBody>
      </p:sp>
      <p:sp>
        <p:nvSpPr>
          <p:cNvPr id="360"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61"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pic>
        <p:nvPicPr>
          <p:cNvPr id="362" name="C:\Users\Celsius\Documents\Slide41.jpg" descr="C:\Users\Celsius\Documents\Slide41.jpg"/>
          <p:cNvPicPr>
            <a:picLocks noChangeAspect="1"/>
          </p:cNvPicPr>
          <p:nvPr/>
        </p:nvPicPr>
        <p:blipFill>
          <a:blip r:embed="rId3">
            <a:extLst/>
          </a:blip>
          <a:srcRect t="7963" b="15370"/>
          <a:stretch>
            <a:fillRect/>
          </a:stretch>
        </p:blipFill>
        <p:spPr>
          <a:xfrm>
            <a:off x="685800" y="2209800"/>
            <a:ext cx="7951788" cy="457200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67"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pic>
        <p:nvPicPr>
          <p:cNvPr id="368" name="image.png" descr="image.png"/>
          <p:cNvPicPr>
            <a:picLocks noChangeAspect="1"/>
          </p:cNvPicPr>
          <p:nvPr/>
        </p:nvPicPr>
        <p:blipFill>
          <a:blip r:embed="rId2">
            <a:extLst/>
          </a:blip>
          <a:stretch>
            <a:fillRect/>
          </a:stretch>
        </p:blipFill>
        <p:spPr>
          <a:xfrm>
            <a:off x="3044825" y="1981200"/>
            <a:ext cx="6505575" cy="4876800"/>
          </a:xfrm>
          <a:prstGeom prst="rect">
            <a:avLst/>
          </a:prstGeom>
          <a:ln w="12700">
            <a:miter lim="400000"/>
          </a:ln>
        </p:spPr>
      </p:pic>
      <p:sp>
        <p:nvSpPr>
          <p:cNvPr id="369" name="Rectangle"/>
          <p:cNvSpPr/>
          <p:nvPr/>
        </p:nvSpPr>
        <p:spPr>
          <a:xfrm>
            <a:off x="2895600" y="5334000"/>
            <a:ext cx="2895600" cy="1828800"/>
          </a:xfrm>
          <a:prstGeom prst="rect">
            <a:avLst/>
          </a:prstGeom>
          <a:solidFill>
            <a:srgbClr val="FFFFFF"/>
          </a:solidFill>
          <a:ln w="12700">
            <a:miter lim="400000"/>
          </a:ln>
        </p:spPr>
        <p:txBody>
          <a:bodyPr lIns="45719" rIns="45719"/>
          <a:lstStyle/>
          <a:p>
            <a:pPr>
              <a:defRPr b="0" i="0"/>
            </a:pPr>
            <a:endParaRPr/>
          </a:p>
        </p:txBody>
      </p:sp>
      <p:sp>
        <p:nvSpPr>
          <p:cNvPr id="370" name="Rectangle"/>
          <p:cNvSpPr/>
          <p:nvPr/>
        </p:nvSpPr>
        <p:spPr>
          <a:xfrm>
            <a:off x="2971800" y="1905000"/>
            <a:ext cx="2057400" cy="2133600"/>
          </a:xfrm>
          <a:prstGeom prst="rect">
            <a:avLst/>
          </a:prstGeom>
          <a:solidFill>
            <a:srgbClr val="FFFFFF"/>
          </a:solidFill>
          <a:ln w="12700">
            <a:miter lim="400000"/>
          </a:ln>
        </p:spPr>
        <p:txBody>
          <a:bodyPr lIns="45719" rIns="45719"/>
          <a:lstStyle/>
          <a:p>
            <a:pPr>
              <a:defRPr b="0" i="0"/>
            </a:pPr>
            <a:endParaRPr/>
          </a:p>
        </p:txBody>
      </p:sp>
      <p:sp>
        <p:nvSpPr>
          <p:cNvPr id="371" name="I geni ribosomiali sono ampliamente utilizzati in studi di comunità  microbiche non solo per la loro valenza filogenetica ma anche per le proprietà tassomiche dovute a:…"/>
          <p:cNvSpPr txBox="1"/>
          <p:nvPr/>
        </p:nvSpPr>
        <p:spPr>
          <a:xfrm>
            <a:off x="-1" y="1189037"/>
            <a:ext cx="9144002" cy="27583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0" i="0"/>
            </a:pPr>
            <a:r>
              <a:t>I geni ribosomiali sono ampliamente utilizzati in studi di comunità  microbiche non solo per la loro valenza filogenetica ma anche per le proprietà tassomiche dovute a:</a:t>
            </a:r>
          </a:p>
          <a:p>
            <a:pPr>
              <a:defRPr sz="2000" b="0" i="0"/>
            </a:pPr>
            <a:endParaRPr/>
          </a:p>
          <a:p>
            <a:pPr>
              <a:lnSpc>
                <a:spcPct val="150000"/>
              </a:lnSpc>
              <a:buSzPct val="100000"/>
              <a:buFont typeface="Arial"/>
              <a:buChar char="•"/>
              <a:defRPr sz="2000" b="0" i="0"/>
            </a:pPr>
            <a:r>
              <a:t> </a:t>
            </a:r>
            <a:r>
              <a:rPr sz="2400"/>
              <a:t>sequenze variabili</a:t>
            </a:r>
          </a:p>
          <a:p>
            <a:pPr>
              <a:lnSpc>
                <a:spcPct val="150000"/>
              </a:lnSpc>
              <a:defRPr sz="2000" b="0" i="0"/>
            </a:pPr>
            <a:endParaRPr sz="2400"/>
          </a:p>
          <a:p>
            <a:pPr>
              <a:lnSpc>
                <a:spcPct val="150000"/>
              </a:lnSpc>
              <a:buSzPct val="100000"/>
              <a:buFont typeface="Arial"/>
              <a:buChar char="•"/>
              <a:defRPr sz="2000" b="0" i="0"/>
            </a:pPr>
            <a:r>
              <a:t> </a:t>
            </a:r>
            <a:r>
              <a:rPr sz="2400"/>
              <a:t>sequenze conservate</a:t>
            </a:r>
          </a:p>
        </p:txBody>
      </p:sp>
      <p:pic>
        <p:nvPicPr>
          <p:cNvPr id="372" name="image.png" descr="image.png"/>
          <p:cNvPicPr>
            <a:picLocks noChangeAspect="1"/>
          </p:cNvPicPr>
          <p:nvPr/>
        </p:nvPicPr>
        <p:blipFill>
          <a:blip r:embed="rId3">
            <a:extLst/>
          </a:blip>
          <a:srcRect b="83926"/>
          <a:stretch>
            <a:fillRect/>
          </a:stretch>
        </p:blipFill>
        <p:spPr>
          <a:xfrm>
            <a:off x="0" y="5256212"/>
            <a:ext cx="5791200" cy="812801"/>
          </a:xfrm>
          <a:prstGeom prst="rect">
            <a:avLst/>
          </a:prstGeom>
          <a:ln w="12700">
            <a:miter lim="400000"/>
          </a:ln>
        </p:spPr>
      </p:pic>
      <p:sp>
        <p:nvSpPr>
          <p:cNvPr id="373" name="Geni Ribosomiali Utilizzati Come Orologi Molecolari"/>
          <p:cNvSpPr txBox="1"/>
          <p:nvPr/>
        </p:nvSpPr>
        <p:spPr>
          <a:xfrm>
            <a:off x="990600" y="762000"/>
            <a:ext cx="5905709"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b="0" i="0"/>
            </a:lvl1pPr>
          </a:lstStyle>
          <a:p>
            <a:r>
              <a:t>Geni Ribosomiali Utilizzati Come Orologi Molecolari</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eni ribosomiali batterici"/>
          <p:cNvSpPr txBox="1"/>
          <p:nvPr/>
        </p:nvSpPr>
        <p:spPr>
          <a:xfrm>
            <a:off x="228600" y="2438400"/>
            <a:ext cx="2050825"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0" i="0"/>
            </a:lvl1pPr>
          </a:lstStyle>
          <a:p>
            <a:r>
              <a:t>Geni ribosomiali batterici</a:t>
            </a:r>
          </a:p>
        </p:txBody>
      </p:sp>
      <p:sp>
        <p:nvSpPr>
          <p:cNvPr id="376" name="Geni ribosomiali dei funghi"/>
          <p:cNvSpPr txBox="1"/>
          <p:nvPr/>
        </p:nvSpPr>
        <p:spPr>
          <a:xfrm>
            <a:off x="228599" y="5486400"/>
            <a:ext cx="219936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0" i="0"/>
            </a:lvl1pPr>
          </a:lstStyle>
          <a:p>
            <a:r>
              <a:t>Geni ribosomiali dei funghi</a:t>
            </a:r>
          </a:p>
        </p:txBody>
      </p:sp>
      <p:pic>
        <p:nvPicPr>
          <p:cNvPr id="377" name="image.png" descr="image.png"/>
          <p:cNvPicPr>
            <a:picLocks noChangeAspect="1"/>
          </p:cNvPicPr>
          <p:nvPr/>
        </p:nvPicPr>
        <p:blipFill>
          <a:blip r:embed="rId3">
            <a:extLst/>
          </a:blip>
          <a:stretch>
            <a:fillRect/>
          </a:stretch>
        </p:blipFill>
        <p:spPr>
          <a:xfrm>
            <a:off x="152400" y="1216025"/>
            <a:ext cx="4953000" cy="1143000"/>
          </a:xfrm>
          <a:prstGeom prst="rect">
            <a:avLst/>
          </a:prstGeom>
          <a:ln w="15875">
            <a:solidFill>
              <a:srgbClr val="7575D1"/>
            </a:solidFill>
          </a:ln>
        </p:spPr>
      </p:pic>
      <p:pic>
        <p:nvPicPr>
          <p:cNvPr id="378" name="http://www.biology.duke.edu/fungi/mycolab/primer5.gif" descr="http://www.biology.duke.edu/fungi/mycolab/primer5.gif"/>
          <p:cNvPicPr>
            <a:picLocks noChangeAspect="1"/>
          </p:cNvPicPr>
          <p:nvPr/>
        </p:nvPicPr>
        <p:blipFill>
          <a:blip r:embed="rId4">
            <a:extLst/>
          </a:blip>
          <a:stretch>
            <a:fillRect/>
          </a:stretch>
        </p:blipFill>
        <p:spPr>
          <a:xfrm>
            <a:off x="152400" y="3200400"/>
            <a:ext cx="4972050" cy="2136775"/>
          </a:xfrm>
          <a:prstGeom prst="rect">
            <a:avLst/>
          </a:prstGeom>
          <a:ln w="15875">
            <a:solidFill>
              <a:srgbClr val="FFC000"/>
            </a:solidFill>
          </a:ln>
        </p:spPr>
      </p:pic>
      <p:sp>
        <p:nvSpPr>
          <p:cNvPr id="379" name="le sequenze conservate servono…"/>
          <p:cNvSpPr txBox="1"/>
          <p:nvPr/>
        </p:nvSpPr>
        <p:spPr>
          <a:xfrm>
            <a:off x="5272087" y="2133600"/>
            <a:ext cx="4024313" cy="14174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buSzPct val="100000"/>
              <a:buChar char="➢"/>
              <a:defRPr b="0" i="0"/>
            </a:pPr>
            <a:r>
              <a:t> le sequenze conservate servono</a:t>
            </a:r>
          </a:p>
          <a:p>
            <a:pPr>
              <a:defRPr b="0" i="0"/>
            </a:pPr>
            <a:r>
              <a:t>per disegnare i primers da PCR</a:t>
            </a:r>
          </a:p>
          <a:p>
            <a:pPr>
              <a:defRPr b="0" i="0"/>
            </a:pPr>
            <a:endParaRPr/>
          </a:p>
          <a:p>
            <a:pPr>
              <a:buSzPct val="100000"/>
              <a:buChar char="➢"/>
              <a:defRPr b="0" i="0"/>
            </a:pPr>
            <a:r>
              <a:t> le sequenze variabili differenziano le specie tra loro</a:t>
            </a:r>
          </a:p>
        </p:txBody>
      </p:sp>
      <p:sp>
        <p:nvSpPr>
          <p:cNvPr id="380" name="Con una singola PCR è possibile amplificare migliaia di geni ribosomiali diversi"/>
          <p:cNvSpPr txBox="1"/>
          <p:nvPr/>
        </p:nvSpPr>
        <p:spPr>
          <a:xfrm>
            <a:off x="457200" y="6248400"/>
            <a:ext cx="8134274"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0" i="0" u="sng"/>
            </a:lvl1pPr>
          </a:lstStyle>
          <a:p>
            <a:r>
              <a:t>Con una singola PCR è possibile amplificare migliaia di geni ribosomiali diversi </a:t>
            </a:r>
          </a:p>
        </p:txBody>
      </p:sp>
      <p:sp>
        <p:nvSpPr>
          <p:cNvPr id="381" name="Line"/>
          <p:cNvSpPr/>
          <p:nvPr/>
        </p:nvSpPr>
        <p:spPr>
          <a:xfrm rot="5400000">
            <a:off x="5221287" y="4152900"/>
            <a:ext cx="2055813" cy="1677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22225">
            <a:solidFill>
              <a:srgbClr val="C00000"/>
            </a:solidFill>
            <a:tailEnd type="triangle"/>
          </a:ln>
        </p:spPr>
        <p:txBody>
          <a:bodyPr lIns="45719" rIns="45719"/>
          <a:lstStyle/>
          <a:p>
            <a:endParaRPr/>
          </a:p>
        </p:txBody>
      </p:sp>
      <p:sp>
        <p:nvSpPr>
          <p:cNvPr id="382"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83"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384" name="Geni Ribosomiali Utilizzati Come Orologi Molecolari"/>
          <p:cNvSpPr txBox="1"/>
          <p:nvPr/>
        </p:nvSpPr>
        <p:spPr>
          <a:xfrm>
            <a:off x="990600" y="762000"/>
            <a:ext cx="5905709"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000" b="0" i="0"/>
            </a:lvl1pPr>
          </a:lstStyle>
          <a:p>
            <a:r>
              <a:t>Geni Ribosomiali Utilizzati Come Orologi Molecolari</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ontenuto in G+C…"/>
          <p:cNvSpPr txBox="1"/>
          <p:nvPr/>
        </p:nvSpPr>
        <p:spPr>
          <a:xfrm>
            <a:off x="685800" y="1905000"/>
            <a:ext cx="3581400" cy="1243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nSpc>
                <a:spcPct val="150000"/>
              </a:lnSpc>
              <a:buSzPct val="100000"/>
              <a:buChar char="▪"/>
              <a:defRPr sz="2000" b="0" i="0">
                <a:solidFill>
                  <a:srgbClr val="BFBFBF"/>
                </a:solidFill>
              </a:defRPr>
            </a:pPr>
            <a:r>
              <a:t> Contenuto in G+C</a:t>
            </a:r>
          </a:p>
          <a:p>
            <a:pPr marL="342900" indent="-342900">
              <a:lnSpc>
                <a:spcPct val="150000"/>
              </a:lnSpc>
              <a:buSzPct val="100000"/>
              <a:buChar char="▪"/>
              <a:defRPr sz="2000" b="0" i="0">
                <a:solidFill>
                  <a:srgbClr val="BFBFBF"/>
                </a:solidFill>
              </a:defRPr>
            </a:pPr>
            <a:r>
              <a:t> DNA reassociation</a:t>
            </a:r>
          </a:p>
          <a:p>
            <a:pPr marL="342900" indent="-342900">
              <a:lnSpc>
                <a:spcPct val="150000"/>
              </a:lnSpc>
              <a:buSzPct val="100000"/>
              <a:buChar char="▪"/>
              <a:defRPr sz="2000" b="0" i="0">
                <a:solidFill>
                  <a:srgbClr val="BFBFBF"/>
                </a:solidFill>
              </a:defRPr>
            </a:pPr>
            <a:r>
              <a:t> DNA hybridization</a:t>
            </a:r>
          </a:p>
        </p:txBody>
      </p:sp>
      <p:sp>
        <p:nvSpPr>
          <p:cNvPr id="389" name="Metodi PCR-dipendenti"/>
          <p:cNvSpPr txBox="1"/>
          <p:nvPr/>
        </p:nvSpPr>
        <p:spPr>
          <a:xfrm>
            <a:off x="5257800" y="10668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390"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391" name="Metodi PCR-indipendenti"/>
          <p:cNvSpPr txBox="1"/>
          <p:nvPr/>
        </p:nvSpPr>
        <p:spPr>
          <a:xfrm>
            <a:off x="685800" y="1066800"/>
            <a:ext cx="3341375"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solidFill>
                  <a:srgbClr val="BFBFBF"/>
                </a:solidFill>
              </a:defRPr>
            </a:lvl1pPr>
          </a:lstStyle>
          <a:p>
            <a:r>
              <a:t>Metodi PCR-indipendenti </a:t>
            </a:r>
          </a:p>
        </p:txBody>
      </p:sp>
      <p:sp>
        <p:nvSpPr>
          <p:cNvPr id="392" name="DGGE/TGGE…"/>
          <p:cNvSpPr txBox="1"/>
          <p:nvPr/>
        </p:nvSpPr>
        <p:spPr>
          <a:xfrm>
            <a:off x="5638800" y="1917700"/>
            <a:ext cx="4572001" cy="21112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150000"/>
              </a:lnSpc>
              <a:buSzPct val="100000"/>
              <a:buFont typeface="Arial"/>
              <a:buChar char="•"/>
              <a:defRPr sz="2000" b="0" i="0"/>
            </a:pPr>
            <a:r>
              <a:t> DGGE/TGGE</a:t>
            </a:r>
          </a:p>
          <a:p>
            <a:pPr>
              <a:lnSpc>
                <a:spcPct val="150000"/>
              </a:lnSpc>
              <a:buSzPct val="100000"/>
              <a:buFont typeface="Arial"/>
              <a:buChar char="•"/>
              <a:defRPr sz="2000" b="0" i="0"/>
            </a:pPr>
            <a:r>
              <a:t> SSCP</a:t>
            </a:r>
          </a:p>
          <a:p>
            <a:pPr>
              <a:lnSpc>
                <a:spcPct val="150000"/>
              </a:lnSpc>
              <a:buSzPct val="100000"/>
              <a:buFont typeface="Arial"/>
              <a:buChar char="•"/>
              <a:defRPr sz="2000" b="0" i="0"/>
            </a:pPr>
            <a:r>
              <a:t> T-RFLP</a:t>
            </a:r>
          </a:p>
          <a:p>
            <a:pPr>
              <a:lnSpc>
                <a:spcPct val="150000"/>
              </a:lnSpc>
              <a:buSzPct val="100000"/>
              <a:buFont typeface="Arial"/>
              <a:buChar char="•"/>
              <a:defRPr sz="2000" b="0" i="0"/>
            </a:pPr>
            <a:r>
              <a:t> RISA-ARISA</a:t>
            </a:r>
          </a:p>
          <a:p>
            <a:pPr>
              <a:lnSpc>
                <a:spcPct val="150000"/>
              </a:lnSpc>
              <a:buSzPct val="100000"/>
              <a:buFont typeface="Arial"/>
              <a:buChar char="•"/>
              <a:defRPr sz="2000" b="0" i="0"/>
            </a:pPr>
            <a:r>
              <a:t> Deep Sequencing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odi di studio"/>
          <p:cNvSpPr txBox="1"/>
          <p:nvPr/>
        </p:nvSpPr>
        <p:spPr>
          <a:xfrm>
            <a:off x="2438400" y="-1"/>
            <a:ext cx="4078288"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b="0" i="0"/>
            </a:lvl1pPr>
          </a:lstStyle>
          <a:p>
            <a:r>
              <a:t>Metodi di studio</a:t>
            </a:r>
          </a:p>
        </p:txBody>
      </p:sp>
      <p:sp>
        <p:nvSpPr>
          <p:cNvPr id="50" name="METODI CLASSICI CHE SI BASANO SUL NUMERO DEI MICRORGANISMI…"/>
          <p:cNvSpPr txBox="1"/>
          <p:nvPr/>
        </p:nvSpPr>
        <p:spPr>
          <a:xfrm>
            <a:off x="0" y="671512"/>
            <a:ext cx="8991600" cy="598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METODI CLASSICI CHE SI BASANO SUL NUMERO DEI MICRORGANISMI</a:t>
            </a:r>
          </a:p>
          <a:p>
            <a:pPr marL="914400" lvl="2" indent="0">
              <a:buSzPct val="100000"/>
              <a:buFont typeface="Symbol"/>
              <a:buChar char="·"/>
              <a:defRPr b="0" i="0"/>
            </a:pPr>
            <a:endParaRPr/>
          </a:p>
          <a:p>
            <a:pPr marL="914400" lvl="2" indent="0">
              <a:lnSpc>
                <a:spcPct val="150000"/>
              </a:lnSpc>
              <a:buSzPct val="100000"/>
              <a:buChar char="➢"/>
              <a:defRPr b="0" i="0"/>
            </a:pPr>
            <a:r>
              <a:t> Conta vitale su piastra</a:t>
            </a:r>
          </a:p>
          <a:p>
            <a:pPr marL="914400" lvl="2" indent="0">
              <a:lnSpc>
                <a:spcPct val="150000"/>
              </a:lnSpc>
              <a:buSzPct val="100000"/>
              <a:buChar char="➢"/>
              <a:defRPr b="0" i="0"/>
            </a:pPr>
            <a:r>
              <a:t> Test del Numero più Probabile (MPN)</a:t>
            </a:r>
          </a:p>
          <a:p>
            <a:pPr marL="914400" lvl="2" indent="0">
              <a:lnSpc>
                <a:spcPct val="150000"/>
              </a:lnSpc>
              <a:buSzPct val="100000"/>
              <a:buChar char="➢"/>
              <a:defRPr b="0" i="0"/>
            </a:pPr>
            <a:r>
              <a:t> Conta totale</a:t>
            </a:r>
          </a:p>
          <a:p>
            <a:pPr>
              <a:buSzPct val="100000"/>
              <a:buChar char="➢"/>
              <a:defRPr b="0" i="0"/>
            </a:pPr>
            <a:endParaRPr/>
          </a:p>
          <a:p>
            <a:pPr>
              <a:defRPr b="0" i="0"/>
            </a:pPr>
            <a:r>
              <a:t>METODI CHE SI BASANO SULL’ATTIVITA’ MICROBICA</a:t>
            </a:r>
          </a:p>
          <a:p>
            <a:pPr>
              <a:buSzPct val="100000"/>
              <a:buChar char="➢"/>
              <a:defRPr b="0" i="0"/>
            </a:pPr>
            <a:endParaRPr/>
          </a:p>
          <a:p>
            <a:pPr marL="914400" lvl="2" indent="0">
              <a:lnSpc>
                <a:spcPct val="150000"/>
              </a:lnSpc>
              <a:buSzPct val="100000"/>
              <a:buChar char="➢"/>
              <a:defRPr b="0" i="0"/>
            </a:pPr>
            <a:r>
              <a:t> Determinazione dell’ATP</a:t>
            </a:r>
          </a:p>
          <a:p>
            <a:pPr marL="914400" lvl="2" indent="0">
              <a:lnSpc>
                <a:spcPct val="150000"/>
              </a:lnSpc>
              <a:buSzPct val="100000"/>
              <a:buChar char="➢"/>
              <a:defRPr b="0" i="0"/>
            </a:pPr>
            <a:r>
              <a:t> Attività enzimatiche</a:t>
            </a:r>
          </a:p>
          <a:p>
            <a:pPr marL="914400" lvl="2" indent="0">
              <a:lnSpc>
                <a:spcPct val="150000"/>
              </a:lnSpc>
              <a:buSzPct val="100000"/>
              <a:buChar char="➢"/>
              <a:defRPr b="0" i="0"/>
            </a:pPr>
            <a:r>
              <a:t> Profilo metabolico Biolog</a:t>
            </a:r>
          </a:p>
          <a:p>
            <a:pPr>
              <a:buSzPct val="100000"/>
              <a:buChar char="➢"/>
              <a:defRPr b="0" i="0"/>
            </a:pPr>
            <a:endParaRPr/>
          </a:p>
          <a:p>
            <a:pPr>
              <a:defRPr b="0" i="0"/>
            </a:pPr>
            <a:r>
              <a:t>METODI MOLECOLARI</a:t>
            </a:r>
          </a:p>
          <a:p>
            <a:pPr>
              <a:buSzPct val="100000"/>
              <a:buChar char="➢"/>
              <a:defRPr b="0" i="0"/>
            </a:pPr>
            <a:endParaRPr/>
          </a:p>
          <a:p>
            <a:pPr marL="914400" lvl="2" indent="0">
              <a:lnSpc>
                <a:spcPct val="150000"/>
              </a:lnSpc>
              <a:buSzPct val="100000"/>
              <a:buChar char="➢"/>
              <a:defRPr b="0" i="0"/>
            </a:pPr>
            <a:r>
              <a:t> Analisi degli acidi grassi::PFLAs (Phospholipid fatty acid analysis) e FAMEs (Fatty acid methyl ester) </a:t>
            </a:r>
          </a:p>
          <a:p>
            <a:pPr marL="914400" lvl="2" indent="0">
              <a:lnSpc>
                <a:spcPct val="150000"/>
              </a:lnSpc>
              <a:buSzPct val="100000"/>
              <a:buChar char="➢"/>
              <a:defRPr b="0" i="0"/>
            </a:pPr>
            <a:r>
              <a:t> Approcci che utilizzano l’analisi degli acidi nucleici</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3" name="T-RFLP"/>
          <p:cNvSpPr txBox="1"/>
          <p:nvPr/>
        </p:nvSpPr>
        <p:spPr>
          <a:xfrm>
            <a:off x="1828800" y="762000"/>
            <a:ext cx="1751013"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T-RFLP</a:t>
            </a:r>
          </a:p>
        </p:txBody>
      </p:sp>
      <p:sp>
        <p:nvSpPr>
          <p:cNvPr id="414" name="Terminal Restriction Fragment Lenght Polymorphism"/>
          <p:cNvSpPr txBox="1"/>
          <p:nvPr/>
        </p:nvSpPr>
        <p:spPr>
          <a:xfrm>
            <a:off x="3352800" y="914400"/>
            <a:ext cx="3653022"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b="0" i="0"/>
            </a:lvl1pPr>
          </a:lstStyle>
          <a:p>
            <a:r>
              <a:t>Terminal Restriction Fragment Lenght Polymorphism</a:t>
            </a:r>
          </a:p>
        </p:txBody>
      </p:sp>
      <p:sp>
        <p:nvSpPr>
          <p:cNvPr id="415" name="Prevede l’utilizzo di ENZIMI DI RESTRIZIONE che tagliano il DNA."/>
          <p:cNvSpPr txBox="1"/>
          <p:nvPr/>
        </p:nvSpPr>
        <p:spPr>
          <a:xfrm>
            <a:off x="1143000" y="1524000"/>
            <a:ext cx="6862574" cy="3506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b="0" i="0"/>
            </a:lvl1pPr>
          </a:lstStyle>
          <a:p>
            <a:r>
              <a:t>Prevede l’utilizzo di ENZIMI DI RESTRIZIONE che tagliano il DNA.</a:t>
            </a:r>
          </a:p>
        </p:txBody>
      </p:sp>
      <p:pic>
        <p:nvPicPr>
          <p:cNvPr id="416" name="http://www-math.mit.edu/~lippert/18.417/lectures/02_PartialDigest/Pictures/RestrictionEnzymes.gif" descr="http://www-math.mit.edu/~lippert/18.417/lectures/02_PartialDigest/Pictures/RestrictionEnzymes.gif"/>
          <p:cNvPicPr>
            <a:picLocks noChangeAspect="1"/>
          </p:cNvPicPr>
          <p:nvPr/>
        </p:nvPicPr>
        <p:blipFill>
          <a:blip r:embed="rId3">
            <a:extLst/>
          </a:blip>
          <a:stretch>
            <a:fillRect/>
          </a:stretch>
        </p:blipFill>
        <p:spPr>
          <a:xfrm>
            <a:off x="4953000" y="1981200"/>
            <a:ext cx="3962400" cy="2493963"/>
          </a:xfrm>
          <a:prstGeom prst="rect">
            <a:avLst/>
          </a:prstGeom>
          <a:ln w="12700">
            <a:miter lim="400000"/>
          </a:ln>
        </p:spPr>
      </p:pic>
      <p:pic>
        <p:nvPicPr>
          <p:cNvPr id="417" name="http://www.torinoscienza.it/img/orig/it/s00/00/0015/0000151e.gif" descr="http://www.torinoscienza.it/img/orig/it/s00/00/0015/0000151e.gif"/>
          <p:cNvPicPr>
            <a:picLocks noChangeAspect="1"/>
          </p:cNvPicPr>
          <p:nvPr/>
        </p:nvPicPr>
        <p:blipFill>
          <a:blip r:embed="rId4">
            <a:extLst/>
          </a:blip>
          <a:stretch>
            <a:fillRect/>
          </a:stretch>
        </p:blipFill>
        <p:spPr>
          <a:xfrm>
            <a:off x="609600" y="2022475"/>
            <a:ext cx="3657600" cy="2473325"/>
          </a:xfrm>
          <a:prstGeom prst="rect">
            <a:avLst/>
          </a:prstGeom>
          <a:ln w="12700">
            <a:miter lim="400000"/>
          </a:ln>
        </p:spPr>
      </p:pic>
      <p:sp>
        <p:nvSpPr>
          <p:cNvPr id="418" name="Enzima di restrizione come forbice molecolare"/>
          <p:cNvSpPr txBox="1"/>
          <p:nvPr/>
        </p:nvSpPr>
        <p:spPr>
          <a:xfrm>
            <a:off x="457200" y="4492625"/>
            <a:ext cx="374061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0" i="0"/>
            </a:lvl1pPr>
          </a:lstStyle>
          <a:p>
            <a:r>
              <a:t>Enzima di restrizione come forbice molecolare</a:t>
            </a:r>
          </a:p>
        </p:txBody>
      </p:sp>
      <p:sp>
        <p:nvSpPr>
          <p:cNvPr id="419" name="Enzimi di restrizione diversi tagliano il DNA in zone diverse…"/>
          <p:cNvSpPr txBox="1"/>
          <p:nvPr/>
        </p:nvSpPr>
        <p:spPr>
          <a:xfrm>
            <a:off x="5105400" y="4495800"/>
            <a:ext cx="3429000" cy="6952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0" i="0"/>
            </a:pPr>
            <a:r>
              <a:t>Enzimi di restrizione diversi tagliano il DNA in zone diverse</a:t>
            </a:r>
          </a:p>
          <a:p>
            <a:pPr algn="ctr">
              <a:defRPr sz="1400" b="0" i="0"/>
            </a:pPr>
            <a:r>
              <a:t>( SITI DI RESTRIZIONE)</a:t>
            </a:r>
          </a:p>
        </p:txBody>
      </p:sp>
      <p:sp>
        <p:nvSpPr>
          <p:cNvPr id="420" name="L’analisi T-RFLP si basa sul polimorfismo dei siti di restrizione in sequenze…"/>
          <p:cNvSpPr txBox="1"/>
          <p:nvPr/>
        </p:nvSpPr>
        <p:spPr>
          <a:xfrm>
            <a:off x="533400" y="5591175"/>
            <a:ext cx="7757329" cy="6173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L’analisi T-RFLP si basa sul polimorfismo dei siti di restrizione in sequenze </a:t>
            </a:r>
          </a:p>
          <a:p>
            <a:pPr>
              <a:defRPr b="0" i="0"/>
            </a:pPr>
            <a:r>
              <a:t>ribosomiali (e non) di organismi diversi</a:t>
            </a:r>
          </a:p>
        </p:txBody>
      </p:sp>
      <p:sp>
        <p:nvSpPr>
          <p:cNvPr id="421" name="Shape"/>
          <p:cNvSpPr/>
          <p:nvPr/>
        </p:nvSpPr>
        <p:spPr>
          <a:xfrm>
            <a:off x="3810000" y="4789487"/>
            <a:ext cx="990600" cy="762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2"/>
          </a:solidFill>
          <a:ln>
            <a:solidFill>
              <a:srgbClr val="000000"/>
            </a:solidFill>
          </a:ln>
        </p:spPr>
        <p:txBody>
          <a:bodyPr lIns="45719" rIns="45719"/>
          <a:lstStyle/>
          <a:p>
            <a:pPr>
              <a:defRPr b="0" i="0"/>
            </a:pPr>
            <a:endParaRPr/>
          </a:p>
        </p:txBody>
      </p:sp>
      <p:sp>
        <p:nvSpPr>
          <p:cNvPr id="422"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423"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7" name="http://www.bibliographics.com/LAB/FRAGMENT-SIZE.jpg" descr="http://www.bibliographics.com/LAB/FRAGMENT-SIZE.jpg"/>
          <p:cNvPicPr>
            <a:picLocks noChangeAspect="1"/>
          </p:cNvPicPr>
          <p:nvPr/>
        </p:nvPicPr>
        <p:blipFill>
          <a:blip r:embed="rId3">
            <a:extLst/>
          </a:blip>
          <a:stretch>
            <a:fillRect/>
          </a:stretch>
        </p:blipFill>
        <p:spPr>
          <a:xfrm>
            <a:off x="533400" y="2667000"/>
            <a:ext cx="8118475" cy="1752600"/>
          </a:xfrm>
          <a:prstGeom prst="rect">
            <a:avLst/>
          </a:prstGeom>
          <a:ln w="12700">
            <a:miter lim="400000"/>
          </a:ln>
        </p:spPr>
      </p:pic>
      <p:sp>
        <p:nvSpPr>
          <p:cNvPr id="428" name="La tecnica dei T-RFLP si avvale di amplificazioni PCR con…"/>
          <p:cNvSpPr txBox="1"/>
          <p:nvPr/>
        </p:nvSpPr>
        <p:spPr>
          <a:xfrm>
            <a:off x="1447800" y="1447800"/>
            <a:ext cx="6092835" cy="6173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La tecnica dei T-RFLP si avvale di amplificazioni PCR con </a:t>
            </a:r>
          </a:p>
          <a:p>
            <a:pPr>
              <a:defRPr b="0" i="0"/>
            </a:pPr>
            <a:r>
              <a:t>primers fluorescenti </a:t>
            </a:r>
          </a:p>
        </p:txBody>
      </p:sp>
      <p:sp>
        <p:nvSpPr>
          <p:cNvPr id="429" name="Differenti sequenze di DNA tagliate dagli enzimi di restrizione possono differire…"/>
          <p:cNvSpPr txBox="1"/>
          <p:nvPr/>
        </p:nvSpPr>
        <p:spPr>
          <a:xfrm>
            <a:off x="517525" y="5181600"/>
            <a:ext cx="8415224" cy="8840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Differenti sequenze di DNA tagliate dagli enzimi di restrizione possono differire</a:t>
            </a:r>
          </a:p>
          <a:p>
            <a:pPr>
              <a:defRPr b="0" i="0"/>
            </a:pPr>
            <a:r>
              <a:t>in lunghezza o essere uguali. Questa eterogeneità è messa in evidenza mediante</a:t>
            </a:r>
          </a:p>
          <a:p>
            <a:pPr>
              <a:defRPr b="0" i="0"/>
            </a:pPr>
            <a:r>
              <a:t>elettroforesi capillare.</a:t>
            </a:r>
          </a:p>
        </p:txBody>
      </p:sp>
      <p:sp>
        <p:nvSpPr>
          <p:cNvPr id="430" name="METODI MOLECOLARI CHE UTILIZZANO ACIDI NUCLEICI"/>
          <p:cNvSpPr txBox="1"/>
          <p:nvPr/>
        </p:nvSpPr>
        <p:spPr>
          <a:xfrm>
            <a:off x="-1" y="-1905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431"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432" name="T-RFLP"/>
          <p:cNvSpPr txBox="1"/>
          <p:nvPr/>
        </p:nvSpPr>
        <p:spPr>
          <a:xfrm>
            <a:off x="1828800" y="762000"/>
            <a:ext cx="1751013"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T-RFLP</a:t>
            </a:r>
          </a:p>
        </p:txBody>
      </p:sp>
      <p:sp>
        <p:nvSpPr>
          <p:cNvPr id="433" name="Terminal Restriction Fragment Lenght Polymorphism"/>
          <p:cNvSpPr txBox="1"/>
          <p:nvPr/>
        </p:nvSpPr>
        <p:spPr>
          <a:xfrm>
            <a:off x="3352800" y="914400"/>
            <a:ext cx="3653022"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b="0" i="0"/>
            </a:lvl1pPr>
          </a:lstStyle>
          <a:p>
            <a:r>
              <a:t>Terminal Restriction Fragment Lenght Polymorphism</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7" name="http://www.bibliographics.com/LAB/TRFLP-GRAPH.jpg" descr="http://www.bibliographics.com/LAB/TRFLP-GRAPH.jpg"/>
          <p:cNvPicPr>
            <a:picLocks noChangeAspect="1"/>
          </p:cNvPicPr>
          <p:nvPr/>
        </p:nvPicPr>
        <p:blipFill>
          <a:blip r:embed="rId3">
            <a:extLst/>
          </a:blip>
          <a:stretch>
            <a:fillRect/>
          </a:stretch>
        </p:blipFill>
        <p:spPr>
          <a:xfrm>
            <a:off x="228600" y="1228725"/>
            <a:ext cx="3695700" cy="5705475"/>
          </a:xfrm>
          <a:prstGeom prst="rect">
            <a:avLst/>
          </a:prstGeom>
          <a:ln w="12700">
            <a:miter lim="400000"/>
          </a:ln>
        </p:spPr>
      </p:pic>
      <p:sp>
        <p:nvSpPr>
          <p:cNvPr id="438" name="Il metodo è semi quantitativo,…"/>
          <p:cNvSpPr txBox="1"/>
          <p:nvPr/>
        </p:nvSpPr>
        <p:spPr>
          <a:xfrm>
            <a:off x="4648200" y="1981200"/>
            <a:ext cx="3141016" cy="8840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Il metodo è semi quantitativo,</a:t>
            </a:r>
          </a:p>
          <a:p>
            <a:pPr>
              <a:defRPr b="0" i="0"/>
            </a:pPr>
            <a:r>
              <a:t>altamente riproducibile</a:t>
            </a:r>
          </a:p>
          <a:p>
            <a:pPr>
              <a:defRPr b="0" i="0"/>
            </a:pPr>
            <a:r>
              <a:t>e ha un’alta sensibilità</a:t>
            </a:r>
          </a:p>
        </p:txBody>
      </p:sp>
      <p:sp>
        <p:nvSpPr>
          <p:cNvPr id="439" name="Necessità dell’uso di più enzimi…"/>
          <p:cNvSpPr txBox="1"/>
          <p:nvPr/>
        </p:nvSpPr>
        <p:spPr>
          <a:xfrm>
            <a:off x="4724400" y="3810000"/>
            <a:ext cx="3776363" cy="115076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0" i="0"/>
            </a:pPr>
            <a:r>
              <a:t>Necessità dell’uso di più enzimi</a:t>
            </a:r>
          </a:p>
          <a:p>
            <a:pPr>
              <a:defRPr b="0" i="0"/>
            </a:pPr>
            <a:r>
              <a:t>e può dare informazioni tassomiche</a:t>
            </a:r>
          </a:p>
          <a:p>
            <a:pPr>
              <a:defRPr b="0" i="0"/>
            </a:pPr>
            <a:r>
              <a:t>solo con approcci in silico o con</a:t>
            </a:r>
          </a:p>
          <a:p>
            <a:pPr>
              <a:defRPr b="0" i="0"/>
            </a:pPr>
            <a:r>
              <a:t>costruzione di librerie genomiche</a:t>
            </a:r>
          </a:p>
        </p:txBody>
      </p:sp>
      <p:sp>
        <p:nvSpPr>
          <p:cNvPr id="440" name="METODI MOLECOLARI CHE UTILIZZANO ACIDI NUCLEICI"/>
          <p:cNvSpPr txBox="1"/>
          <p:nvPr/>
        </p:nvSpPr>
        <p:spPr>
          <a:xfrm>
            <a:off x="-1" y="-1905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441"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442" name="T-RFLP"/>
          <p:cNvSpPr txBox="1"/>
          <p:nvPr/>
        </p:nvSpPr>
        <p:spPr>
          <a:xfrm>
            <a:off x="1828800" y="762000"/>
            <a:ext cx="1751013" cy="4862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800" b="0" i="0"/>
            </a:lvl1pPr>
          </a:lstStyle>
          <a:p>
            <a:r>
              <a:t>T-RFLP</a:t>
            </a:r>
          </a:p>
        </p:txBody>
      </p:sp>
      <p:sp>
        <p:nvSpPr>
          <p:cNvPr id="443" name="Terminal Restriction Fragment Lenght Polymorphism"/>
          <p:cNvSpPr txBox="1"/>
          <p:nvPr/>
        </p:nvSpPr>
        <p:spPr>
          <a:xfrm>
            <a:off x="3352800" y="914400"/>
            <a:ext cx="3653022"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b="0" i="0"/>
            </a:lvl1pPr>
          </a:lstStyle>
          <a:p>
            <a:r>
              <a:t>Terminal Restriction Fragment Lenght Polymorphism</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900114" y="404664"/>
            <a:ext cx="6858000" cy="830997"/>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DGGE/TGGE (Denaturing/Temperature gradient gel electrophoresis</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p>
        </p:txBody>
      </p:sp>
      <p:pic>
        <p:nvPicPr>
          <p:cNvPr id="158724" name="Picture 5"/>
          <p:cNvPicPr>
            <a:picLocks noChangeAspect="1" noChangeArrowheads="1"/>
          </p:cNvPicPr>
          <p:nvPr/>
        </p:nvPicPr>
        <p:blipFill>
          <a:blip r:embed="rId2"/>
          <a:srcRect/>
          <a:stretch>
            <a:fillRect/>
          </a:stretch>
        </p:blipFill>
        <p:spPr bwMode="auto">
          <a:xfrm>
            <a:off x="4211960" y="1399896"/>
            <a:ext cx="4429447" cy="3322084"/>
          </a:xfrm>
          <a:prstGeom prst="rect">
            <a:avLst/>
          </a:prstGeom>
          <a:noFill/>
          <a:ln w="9525">
            <a:noFill/>
            <a:miter lim="800000"/>
            <a:headEnd/>
            <a:tailEnd/>
          </a:ln>
        </p:spPr>
      </p:pic>
      <p:pic>
        <p:nvPicPr>
          <p:cNvPr id="158725" name="Picture 6"/>
          <p:cNvPicPr>
            <a:picLocks noChangeAspect="1" noChangeArrowheads="1"/>
          </p:cNvPicPr>
          <p:nvPr/>
        </p:nvPicPr>
        <p:blipFill>
          <a:blip r:embed="rId3"/>
          <a:srcRect/>
          <a:stretch>
            <a:fillRect/>
          </a:stretch>
        </p:blipFill>
        <p:spPr bwMode="auto">
          <a:xfrm>
            <a:off x="4211960" y="4961888"/>
            <a:ext cx="4429447" cy="1688367"/>
          </a:xfrm>
          <a:prstGeom prst="rect">
            <a:avLst/>
          </a:prstGeom>
          <a:noFill/>
          <a:ln w="9525">
            <a:noFill/>
            <a:miter lim="800000"/>
            <a:headEnd/>
            <a:tailEnd/>
          </a:ln>
        </p:spPr>
      </p:pic>
      <p:sp>
        <p:nvSpPr>
          <p:cNvPr id="158726" name="Text Box 7"/>
          <p:cNvSpPr txBox="1">
            <a:spLocks noChangeArrowheads="1"/>
          </p:cNvSpPr>
          <p:nvPr/>
        </p:nvSpPr>
        <p:spPr bwMode="auto">
          <a:xfrm>
            <a:off x="179512" y="1399896"/>
            <a:ext cx="3851920" cy="5216813"/>
          </a:xfrm>
          <a:prstGeom prst="rect">
            <a:avLst/>
          </a:prstGeom>
          <a:solidFill>
            <a:schemeClr val="bg1"/>
          </a:solidFill>
          <a:ln w="9525">
            <a:noFill/>
            <a:miter lim="800000"/>
            <a:headEnd/>
            <a:tailEnd/>
          </a:ln>
        </p:spPr>
        <p:txBody>
          <a:bodyPr wrap="square">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La DGGE si basa sulla separazione di frammenti di DNA amplificati via PCR (con un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primer</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con GC-</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clamp</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in 5’) parzialmente denaturati con la stessa lunghezza ma con una differente sequenza mediante elettroforesi su gel di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poliacrilamide</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contenente un gradiente lineare di agenti denaturanti di tipo chimico (urea e di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formamide</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Rispetto alle altre tecniche molecolari basate sul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fingerprinting</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degli acidi nucleici, la tecnica DGGE offre il vantaggio di fornire una analisi qualitativa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richness</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e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semiquantitativa</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it-IT"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evenness</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della comunità microbica.</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r>
              <a:rPr kumimoji="0" lang="it-IT" sz="18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Muyzer</a:t>
            </a:r>
            <a:r>
              <a:rPr kumimoji="0" lang="it-IT" sz="18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et al., 1993</a:t>
            </a:r>
            <a:r>
              <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9421437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srcRect/>
          <a:stretch>
            <a:fillRect/>
          </a:stretch>
        </p:blipFill>
        <p:spPr bwMode="auto">
          <a:xfrm>
            <a:off x="1385888" y="1541861"/>
            <a:ext cx="6048375" cy="4458890"/>
          </a:xfrm>
          <a:prstGeom prst="rect">
            <a:avLst/>
          </a:prstGeom>
          <a:noFill/>
          <a:ln w="9525">
            <a:noFill/>
            <a:miter lim="800000"/>
            <a:headEnd/>
            <a:tailEnd/>
          </a:ln>
        </p:spPr>
      </p:pic>
      <p:sp>
        <p:nvSpPr>
          <p:cNvPr id="159748" name="Rectangle 4"/>
          <p:cNvSpPr>
            <a:spLocks noChangeArrowheads="1"/>
          </p:cNvSpPr>
          <p:nvPr/>
        </p:nvSpPr>
        <p:spPr bwMode="auto">
          <a:xfrm>
            <a:off x="1143000" y="979885"/>
            <a:ext cx="6858000" cy="369332"/>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DGGE/TGGE (</a:t>
            </a:r>
            <a:r>
              <a:rPr kumimoji="0" lang="en-US" sz="1500" b="1" i="0" u="none" strike="noStrike" kern="1200" cap="none" spc="0" normalizeH="0" baseline="0" noProof="0">
                <a:ln>
                  <a:noFill/>
                </a:ln>
                <a:solidFill>
                  <a:prstClr val="white"/>
                </a:solidFill>
                <a:effectLst/>
                <a:uLnTx/>
                <a:uFillTx/>
                <a:latin typeface="Arial" panose="020B0604020202020204" pitchFamily="34" charset="0"/>
                <a:ea typeface="+mn-ea"/>
                <a:cs typeface="+mn-cs"/>
              </a:rPr>
              <a:t>Denaturing/Temperature gradient gel electrophoresis</a:t>
            </a: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95474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3528" y="980728"/>
            <a:ext cx="7267752" cy="5338013"/>
          </a:xfrm>
          <a:prstGeom prst="rect">
            <a:avLst/>
          </a:prstGeom>
        </p:spPr>
      </p:pic>
    </p:spTree>
    <p:extLst>
      <p:ext uri="{BB962C8B-B14F-4D97-AF65-F5344CB8AC3E}">
        <p14:creationId xmlns:p14="http://schemas.microsoft.com/office/powerpoint/2010/main" val="162274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1520" y="764704"/>
            <a:ext cx="4758673" cy="5659525"/>
          </a:xfrm>
          <a:prstGeom prst="rect">
            <a:avLst/>
          </a:prstGeom>
        </p:spPr>
      </p:pic>
      <p:pic>
        <p:nvPicPr>
          <p:cNvPr id="3" name="Immagine 2"/>
          <p:cNvPicPr>
            <a:picLocks noChangeAspect="1"/>
          </p:cNvPicPr>
          <p:nvPr/>
        </p:nvPicPr>
        <p:blipFill>
          <a:blip r:embed="rId3"/>
          <a:stretch>
            <a:fillRect/>
          </a:stretch>
        </p:blipFill>
        <p:spPr>
          <a:xfrm>
            <a:off x="4211960" y="3375463"/>
            <a:ext cx="4660296" cy="3075838"/>
          </a:xfrm>
          <a:prstGeom prst="rect">
            <a:avLst/>
          </a:prstGeom>
        </p:spPr>
      </p:pic>
    </p:spTree>
    <p:extLst>
      <p:ext uri="{BB962C8B-B14F-4D97-AF65-F5344CB8AC3E}">
        <p14:creationId xmlns:p14="http://schemas.microsoft.com/office/powerpoint/2010/main" val="296357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71600" y="260648"/>
            <a:ext cx="4058091" cy="4392488"/>
          </a:xfrm>
          <a:prstGeom prst="rect">
            <a:avLst/>
          </a:prstGeom>
        </p:spPr>
      </p:pic>
      <p:pic>
        <p:nvPicPr>
          <p:cNvPr id="3" name="Immagine 2"/>
          <p:cNvPicPr>
            <a:picLocks noChangeAspect="1"/>
          </p:cNvPicPr>
          <p:nvPr/>
        </p:nvPicPr>
        <p:blipFill>
          <a:blip r:embed="rId3"/>
          <a:stretch>
            <a:fillRect/>
          </a:stretch>
        </p:blipFill>
        <p:spPr>
          <a:xfrm>
            <a:off x="971600" y="4509120"/>
            <a:ext cx="6624736" cy="2018804"/>
          </a:xfrm>
          <a:prstGeom prst="rect">
            <a:avLst/>
          </a:prstGeom>
        </p:spPr>
      </p:pic>
      <p:pic>
        <p:nvPicPr>
          <p:cNvPr id="4" name="Immagine 3"/>
          <p:cNvPicPr>
            <a:picLocks noChangeAspect="1"/>
          </p:cNvPicPr>
          <p:nvPr/>
        </p:nvPicPr>
        <p:blipFill>
          <a:blip r:embed="rId4"/>
          <a:stretch>
            <a:fillRect/>
          </a:stretch>
        </p:blipFill>
        <p:spPr>
          <a:xfrm>
            <a:off x="5029691" y="3306652"/>
            <a:ext cx="4002513" cy="1202468"/>
          </a:xfrm>
          <a:prstGeom prst="rect">
            <a:avLst/>
          </a:prstGeom>
        </p:spPr>
      </p:pic>
    </p:spTree>
    <p:extLst>
      <p:ext uri="{BB962C8B-B14F-4D97-AF65-F5344CB8AC3E}">
        <p14:creationId xmlns:p14="http://schemas.microsoft.com/office/powerpoint/2010/main" val="359483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1560" y="1268760"/>
            <a:ext cx="7272808" cy="4420322"/>
          </a:xfrm>
          <a:prstGeom prst="rect">
            <a:avLst/>
          </a:prstGeom>
        </p:spPr>
      </p:pic>
      <p:sp>
        <p:nvSpPr>
          <p:cNvPr id="3" name="CasellaDiTesto 2"/>
          <p:cNvSpPr txBox="1"/>
          <p:nvPr/>
        </p:nvSpPr>
        <p:spPr>
          <a:xfrm>
            <a:off x="479024" y="620688"/>
            <a:ext cx="618951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2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Controllo delle popolazioni del rumine</a:t>
            </a:r>
            <a:endParaRPr kumimoji="0" lang="it-IT"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2518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83568" y="836712"/>
            <a:ext cx="6408712" cy="5172992"/>
          </a:xfrm>
          <a:prstGeom prst="rect">
            <a:avLst/>
          </a:prstGeom>
        </p:spPr>
      </p:pic>
    </p:spTree>
    <p:extLst>
      <p:ext uri="{BB962C8B-B14F-4D97-AF65-F5344CB8AC3E}">
        <p14:creationId xmlns:p14="http://schemas.microsoft.com/office/powerpoint/2010/main" val="1307517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etodi di studio"/>
          <p:cNvSpPr txBox="1"/>
          <p:nvPr/>
        </p:nvSpPr>
        <p:spPr>
          <a:xfrm>
            <a:off x="2438400" y="-1"/>
            <a:ext cx="4078288"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4000" b="0" i="0"/>
            </a:lvl1pPr>
          </a:lstStyle>
          <a:p>
            <a:r>
              <a:t>Metodi di studio</a:t>
            </a:r>
          </a:p>
        </p:txBody>
      </p:sp>
      <p:sp>
        <p:nvSpPr>
          <p:cNvPr id="53" name="METODI CLASSICI CHE SI BASANO SUL NUMERO DEI MICRORGANISMI…"/>
          <p:cNvSpPr txBox="1"/>
          <p:nvPr/>
        </p:nvSpPr>
        <p:spPr>
          <a:xfrm>
            <a:off x="0" y="671512"/>
            <a:ext cx="8991600" cy="598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b="0" i="0"/>
            </a:pPr>
            <a:r>
              <a:t>METODI CLASSICI CHE SI BASANO SUL NUMERO DEI MICRORGANISMI</a:t>
            </a:r>
          </a:p>
          <a:p>
            <a:pPr marL="914400" lvl="2" indent="0">
              <a:buSzPct val="100000"/>
              <a:buFont typeface="Symbol"/>
              <a:buChar char="·"/>
              <a:defRPr b="0" i="0"/>
            </a:pPr>
            <a:endParaRPr/>
          </a:p>
          <a:p>
            <a:pPr marL="914400" lvl="2" indent="0">
              <a:lnSpc>
                <a:spcPct val="150000"/>
              </a:lnSpc>
              <a:buSzPct val="100000"/>
              <a:buChar char="➢"/>
              <a:defRPr b="0" i="0"/>
            </a:pPr>
            <a:r>
              <a:t> Conta vitale su piastra</a:t>
            </a:r>
          </a:p>
          <a:p>
            <a:pPr marL="914400" lvl="2" indent="0">
              <a:lnSpc>
                <a:spcPct val="150000"/>
              </a:lnSpc>
              <a:buSzPct val="100000"/>
              <a:buChar char="➢"/>
              <a:defRPr b="0" i="0"/>
            </a:pPr>
            <a:r>
              <a:t> Test del Numero più Probabile (MPN)</a:t>
            </a:r>
          </a:p>
          <a:p>
            <a:pPr marL="914400" lvl="2" indent="0">
              <a:lnSpc>
                <a:spcPct val="150000"/>
              </a:lnSpc>
              <a:buSzPct val="100000"/>
              <a:buChar char="➢"/>
              <a:defRPr b="0" i="0"/>
            </a:pPr>
            <a:r>
              <a:t> Conta totale</a:t>
            </a:r>
          </a:p>
          <a:p>
            <a:pPr>
              <a:buSzPct val="100000"/>
              <a:buChar char="➢"/>
              <a:defRPr b="0" i="0"/>
            </a:pPr>
            <a:endParaRPr/>
          </a:p>
          <a:p>
            <a:pPr>
              <a:defRPr b="0" i="0">
                <a:solidFill>
                  <a:srgbClr val="BFBFBF"/>
                </a:solidFill>
              </a:defRPr>
            </a:pPr>
            <a:r>
              <a:t>METODI CHE SI BASANO SULL’ATTIVITA’ MICROBICA</a:t>
            </a:r>
          </a:p>
          <a:p>
            <a:pPr>
              <a:buSzPct val="100000"/>
              <a:buChar char="➢"/>
              <a:defRPr b="0" i="0">
                <a:solidFill>
                  <a:srgbClr val="BFBFBF"/>
                </a:solidFill>
              </a:defRPr>
            </a:pPr>
            <a:endParaRPr/>
          </a:p>
          <a:p>
            <a:pPr marL="914400" lvl="2" indent="0">
              <a:lnSpc>
                <a:spcPct val="150000"/>
              </a:lnSpc>
              <a:buSzPct val="100000"/>
              <a:buChar char="➢"/>
              <a:defRPr b="0" i="0">
                <a:solidFill>
                  <a:srgbClr val="BFBFBF"/>
                </a:solidFill>
              </a:defRPr>
            </a:pPr>
            <a:r>
              <a:t> Determinazione dell’ATP</a:t>
            </a:r>
          </a:p>
          <a:p>
            <a:pPr marL="914400" lvl="2" indent="0">
              <a:lnSpc>
                <a:spcPct val="150000"/>
              </a:lnSpc>
              <a:buSzPct val="100000"/>
              <a:buChar char="➢"/>
              <a:defRPr b="0" i="0">
                <a:solidFill>
                  <a:srgbClr val="BFBFBF"/>
                </a:solidFill>
              </a:defRPr>
            </a:pPr>
            <a:r>
              <a:t> Attività enzimatiche</a:t>
            </a:r>
          </a:p>
          <a:p>
            <a:pPr marL="914400" lvl="2" indent="0">
              <a:lnSpc>
                <a:spcPct val="150000"/>
              </a:lnSpc>
              <a:buSzPct val="100000"/>
              <a:buChar char="➢"/>
              <a:defRPr b="0" i="0">
                <a:solidFill>
                  <a:srgbClr val="BFBFBF"/>
                </a:solidFill>
              </a:defRPr>
            </a:pPr>
            <a:r>
              <a:t> Profilo metabolico Biolog</a:t>
            </a:r>
          </a:p>
          <a:p>
            <a:pPr>
              <a:buSzPct val="100000"/>
              <a:buChar char="➢"/>
              <a:defRPr b="0" i="0">
                <a:solidFill>
                  <a:srgbClr val="BFBFBF"/>
                </a:solidFill>
              </a:defRPr>
            </a:pPr>
            <a:endParaRPr/>
          </a:p>
          <a:p>
            <a:pPr>
              <a:defRPr b="0" i="0">
                <a:solidFill>
                  <a:srgbClr val="BFBFBF"/>
                </a:solidFill>
              </a:defRPr>
            </a:pPr>
            <a:r>
              <a:t>METODI MOLECOLARI</a:t>
            </a:r>
          </a:p>
          <a:p>
            <a:pPr>
              <a:buSzPct val="100000"/>
              <a:buChar char="➢"/>
              <a:defRPr b="0" i="0">
                <a:solidFill>
                  <a:srgbClr val="BFBFBF"/>
                </a:solidFill>
              </a:defRPr>
            </a:pPr>
            <a:endParaRPr/>
          </a:p>
          <a:p>
            <a:pPr marL="914400" lvl="2" indent="0">
              <a:lnSpc>
                <a:spcPct val="150000"/>
              </a:lnSpc>
              <a:buSzPct val="100000"/>
              <a:buChar char="➢"/>
              <a:defRPr b="0" i="0">
                <a:solidFill>
                  <a:srgbClr val="BFBFBF"/>
                </a:solidFill>
              </a:defRPr>
            </a:pPr>
            <a:r>
              <a:t> Analisi degli acidi grassi::PFLAs (Phospholipid fatty acid analysis) e FAMEs (Fatty acid methyl ester) </a:t>
            </a:r>
          </a:p>
          <a:p>
            <a:pPr marL="914400" lvl="2" indent="0">
              <a:lnSpc>
                <a:spcPct val="150000"/>
              </a:lnSpc>
              <a:buSzPct val="100000"/>
              <a:buChar char="➢"/>
              <a:defRPr b="0" i="0">
                <a:solidFill>
                  <a:srgbClr val="BFBFBF"/>
                </a:solidFill>
              </a:defRPr>
            </a:pPr>
            <a:r>
              <a:t> Approcci che utilizzano l’analisi degli acidi nucleici</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15616" y="476672"/>
            <a:ext cx="5670574" cy="6005001"/>
          </a:xfrm>
          <a:prstGeom prst="rect">
            <a:avLst/>
          </a:prstGeom>
        </p:spPr>
      </p:pic>
    </p:spTree>
    <p:extLst>
      <p:ext uri="{BB962C8B-B14F-4D97-AF65-F5344CB8AC3E}">
        <p14:creationId xmlns:p14="http://schemas.microsoft.com/office/powerpoint/2010/main" val="1201353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3528" y="1196752"/>
            <a:ext cx="7632848" cy="4968756"/>
          </a:xfrm>
          <a:prstGeom prst="rect">
            <a:avLst/>
          </a:prstGeom>
        </p:spPr>
      </p:pic>
    </p:spTree>
    <p:extLst>
      <p:ext uri="{BB962C8B-B14F-4D97-AF65-F5344CB8AC3E}">
        <p14:creationId xmlns:p14="http://schemas.microsoft.com/office/powerpoint/2010/main" val="1897969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132856"/>
            <a:ext cx="8208912"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Metodi che si basano sul sequenziamento massivo degli acidi nucleici</a:t>
            </a:r>
            <a:endParaRPr kumimoji="0" lang="it-IT"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145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2536" y="548680"/>
            <a:ext cx="8369225" cy="1400175"/>
          </a:xfrm>
        </p:spPr>
        <p:txBody>
          <a:bodyPr/>
          <a:lstStyle/>
          <a:p>
            <a:pPr algn="ctr"/>
            <a:r>
              <a:rPr lang="it-IT" dirty="0" smtClean="0"/>
              <a:t>Genomica e </a:t>
            </a:r>
            <a:r>
              <a:rPr lang="it-IT" dirty="0" err="1" smtClean="0"/>
              <a:t>metagenomica</a:t>
            </a:r>
            <a:endParaRPr lang="it-IT" dirty="0"/>
          </a:p>
        </p:txBody>
      </p:sp>
      <p:pic>
        <p:nvPicPr>
          <p:cNvPr id="4" name="Immagine 3"/>
          <p:cNvPicPr>
            <a:picLocks noChangeAspect="1"/>
          </p:cNvPicPr>
          <p:nvPr/>
        </p:nvPicPr>
        <p:blipFill>
          <a:blip r:embed="rId2"/>
          <a:stretch>
            <a:fillRect/>
          </a:stretch>
        </p:blipFill>
        <p:spPr>
          <a:xfrm>
            <a:off x="2123728" y="1824548"/>
            <a:ext cx="4459588" cy="4468663"/>
          </a:xfrm>
          <a:prstGeom prst="rect">
            <a:avLst/>
          </a:prstGeom>
        </p:spPr>
      </p:pic>
    </p:spTree>
    <p:extLst>
      <p:ext uri="{BB962C8B-B14F-4D97-AF65-F5344CB8AC3E}">
        <p14:creationId xmlns:p14="http://schemas.microsoft.com/office/powerpoint/2010/main" val="2602538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32656"/>
            <a:ext cx="7056437" cy="1400175"/>
          </a:xfrm>
        </p:spPr>
        <p:txBody>
          <a:bodyPr/>
          <a:lstStyle/>
          <a:p>
            <a:pPr algn="ctr"/>
            <a:r>
              <a:rPr lang="it-IT" sz="3200" i="1" dirty="0" err="1" smtClean="0"/>
              <a:t>Targeted</a:t>
            </a:r>
            <a:r>
              <a:rPr lang="it-IT" sz="3200" dirty="0" smtClean="0"/>
              <a:t> </a:t>
            </a:r>
            <a:r>
              <a:rPr lang="it-IT" sz="3200" dirty="0" err="1" smtClean="0"/>
              <a:t>metagenomica</a:t>
            </a:r>
            <a:r>
              <a:rPr lang="it-IT" sz="3200" dirty="0" smtClean="0"/>
              <a:t> (metagenetica) vs. </a:t>
            </a:r>
            <a:r>
              <a:rPr lang="it-IT" sz="3200" i="1" dirty="0" err="1" smtClean="0"/>
              <a:t>untargeted</a:t>
            </a:r>
            <a:r>
              <a:rPr lang="it-IT" sz="3200" dirty="0" smtClean="0"/>
              <a:t> </a:t>
            </a:r>
            <a:r>
              <a:rPr lang="it-IT" sz="3200" dirty="0" err="1" smtClean="0"/>
              <a:t>metagenomica</a:t>
            </a:r>
            <a:r>
              <a:rPr lang="it-IT" sz="3200" dirty="0" smtClean="0"/>
              <a:t>  (quella vera)</a:t>
            </a:r>
            <a:endParaRPr lang="it-IT" sz="3200" dirty="0"/>
          </a:p>
        </p:txBody>
      </p:sp>
      <p:sp>
        <p:nvSpPr>
          <p:cNvPr id="5" name="CasellaDiTesto 4"/>
          <p:cNvSpPr txBox="1"/>
          <p:nvPr/>
        </p:nvSpPr>
        <p:spPr>
          <a:xfrm>
            <a:off x="611560" y="2368062"/>
            <a:ext cx="4767074" cy="120032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1"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mn-cs"/>
              </a:rPr>
              <a:t>Targeted</a:t>
            </a:r>
            <a:r>
              <a:rPr kumimoji="0" lang="it-IT"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 (metagenetica o </a:t>
            </a:r>
            <a:r>
              <a:rPr kumimoji="0" lang="it-IT" sz="18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mn-cs"/>
              </a:rPr>
              <a:t>metabarcoding</a:t>
            </a:r>
            <a:r>
              <a:rPr kumimoji="0" lang="it-IT"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it-IT"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Selezione gene di interesse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it-IT"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Amplificazione via PCR</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it-IT"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Sequenziamento di tutti gli </a:t>
            </a:r>
            <a:r>
              <a:rPr kumimoji="0" lang="it-IT"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mn-cs"/>
              </a:rPr>
              <a:t>ampliconi</a:t>
            </a:r>
            <a:endPar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CasellaDiTesto 5"/>
          <p:cNvSpPr txBox="1"/>
          <p:nvPr/>
        </p:nvSpPr>
        <p:spPr>
          <a:xfrm>
            <a:off x="611560" y="3862789"/>
            <a:ext cx="6699334"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800" b="1" i="1"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mn-cs"/>
              </a:rPr>
              <a:t>Untargeted</a:t>
            </a:r>
            <a:r>
              <a:rPr kumimoji="0" lang="it-IT"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 (</a:t>
            </a:r>
            <a:r>
              <a:rPr kumimoji="0" lang="it-IT" sz="1800" b="1"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mn-cs"/>
              </a:rPr>
              <a:t>metagenomica</a:t>
            </a:r>
            <a:r>
              <a:rPr kumimoji="0" lang="it-IT"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it-IT"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Sequenziamento diretto di tutto il DNA estratto dal campione</a:t>
            </a:r>
            <a:endPar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14439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51520" y="1196752"/>
            <a:ext cx="8578752" cy="5249398"/>
          </a:xfrm>
          <a:prstGeom prst="rect">
            <a:avLst/>
          </a:prstGeom>
        </p:spPr>
      </p:pic>
    </p:spTree>
    <p:extLst>
      <p:ext uri="{BB962C8B-B14F-4D97-AF65-F5344CB8AC3E}">
        <p14:creationId xmlns:p14="http://schemas.microsoft.com/office/powerpoint/2010/main" val="19783042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1988840"/>
            <a:ext cx="7056437" cy="1400175"/>
          </a:xfrm>
        </p:spPr>
        <p:txBody>
          <a:bodyPr/>
          <a:lstStyle/>
          <a:p>
            <a:pPr algn="ctr"/>
            <a:r>
              <a:rPr lang="it-IT" dirty="0" err="1" smtClean="0"/>
              <a:t>Targheted</a:t>
            </a:r>
            <a:r>
              <a:rPr lang="it-IT" dirty="0" smtClean="0"/>
              <a:t/>
            </a:r>
            <a:br>
              <a:rPr lang="it-IT" dirty="0" smtClean="0"/>
            </a:br>
            <a:r>
              <a:rPr lang="it-IT" dirty="0" smtClean="0"/>
              <a:t>16S </a:t>
            </a:r>
            <a:r>
              <a:rPr lang="it-IT" dirty="0" err="1" smtClean="0"/>
              <a:t>rDNA</a:t>
            </a:r>
            <a:r>
              <a:rPr lang="it-IT" dirty="0" smtClean="0"/>
              <a:t> </a:t>
            </a:r>
            <a:r>
              <a:rPr lang="it-IT" dirty="0" err="1" smtClean="0"/>
              <a:t>sequencing</a:t>
            </a:r>
            <a:endParaRPr lang="it-IT" dirty="0"/>
          </a:p>
        </p:txBody>
      </p:sp>
    </p:spTree>
    <p:extLst>
      <p:ext uri="{BB962C8B-B14F-4D97-AF65-F5344CB8AC3E}">
        <p14:creationId xmlns:p14="http://schemas.microsoft.com/office/powerpoint/2010/main" val="40546048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277092" y="274780"/>
            <a:ext cx="8525164" cy="6393874"/>
          </a:xfrm>
          <a:prstGeom prst="rect">
            <a:avLst/>
          </a:prstGeom>
        </p:spPr>
      </p:pic>
    </p:spTree>
    <p:extLst>
      <p:ext uri="{BB962C8B-B14F-4D97-AF65-F5344CB8AC3E}">
        <p14:creationId xmlns:p14="http://schemas.microsoft.com/office/powerpoint/2010/main" val="13513019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F738A2-BCA3-4EBF-9640-7A3BB653682F}"/>
              </a:ext>
            </a:extLst>
          </p:cNvPr>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000" b="1" i="1" u="none" strike="noStrike" kern="1200" cap="none" spc="0" normalizeH="0" baseline="0" noProof="0" dirty="0">
                <a:ln>
                  <a:noFill/>
                </a:ln>
                <a:solidFill>
                  <a:srgbClr val="000000"/>
                </a:solidFill>
                <a:effectLst/>
                <a:uLnTx/>
                <a:uFillTx/>
                <a:latin typeface="Calibri"/>
                <a:cs typeface="Calibri"/>
                <a:sym typeface="Arial"/>
              </a:rPr>
              <a:t>Elaborazione dati tassonomici</a:t>
            </a:r>
          </a:p>
        </p:txBody>
      </p:sp>
      <p:sp>
        <p:nvSpPr>
          <p:cNvPr id="5" name="Titolo 1">
            <a:extLst>
              <a:ext uri="{FF2B5EF4-FFF2-40B4-BE49-F238E27FC236}">
                <a16:creationId xmlns:a16="http://schemas.microsoft.com/office/drawing/2014/main" id="{A6D6EAAF-5B80-47FB-814C-C0D2E1CA1D59}"/>
              </a:ext>
            </a:extLst>
          </p:cNvPr>
          <p:cNvSpPr txBox="1">
            <a:spLocks/>
          </p:cNvSpPr>
          <p:nvPr/>
        </p:nvSpPr>
        <p:spPr>
          <a:xfrm>
            <a:off x="318052" y="1134101"/>
            <a:ext cx="8507896" cy="29210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it-IT" sz="3600" b="1" i="1" u="none" strike="noStrike" kern="1200" cap="none" spc="0" normalizeH="0" baseline="0" noProof="0" dirty="0">
                <a:ln>
                  <a:noFill/>
                </a:ln>
                <a:solidFill>
                  <a:srgbClr val="000000"/>
                </a:solidFill>
                <a:effectLst/>
                <a:uLnTx/>
                <a:uFillTx/>
                <a:latin typeface="Calibri"/>
                <a:cs typeface="Calibri"/>
                <a:sym typeface="Arial"/>
              </a:rPr>
              <a:t>L’analisi dei dati di sequenziamento del gene 16S </a:t>
            </a:r>
            <a:r>
              <a:rPr kumimoji="0" lang="it-IT" sz="3600" b="1" i="1" u="none" strike="noStrike" kern="1200" cap="none" spc="0" normalizeH="0" baseline="0" noProof="0" dirty="0" err="1">
                <a:ln>
                  <a:noFill/>
                </a:ln>
                <a:solidFill>
                  <a:srgbClr val="000000"/>
                </a:solidFill>
                <a:effectLst/>
                <a:uLnTx/>
                <a:uFillTx/>
                <a:latin typeface="Calibri"/>
                <a:cs typeface="Calibri"/>
                <a:sym typeface="Arial"/>
              </a:rPr>
              <a:t>rRNA</a:t>
            </a:r>
            <a:r>
              <a:rPr kumimoji="0" lang="it-IT" sz="3600" b="1" i="1" u="none" strike="noStrike" kern="1200" cap="none" spc="0" normalizeH="0" baseline="0" noProof="0" dirty="0">
                <a:ln>
                  <a:noFill/>
                </a:ln>
                <a:solidFill>
                  <a:srgbClr val="000000"/>
                </a:solidFill>
                <a:effectLst/>
                <a:uLnTx/>
                <a:uFillTx/>
                <a:latin typeface="Calibri"/>
                <a:cs typeface="Calibri"/>
                <a:sym typeface="Arial"/>
              </a:rPr>
              <a:t> di una comunità vanno effettuate considerando le abbondanze relative</a:t>
            </a:r>
          </a:p>
        </p:txBody>
      </p:sp>
      <p:graphicFrame>
        <p:nvGraphicFramePr>
          <p:cNvPr id="10" name="Tabella 9">
            <a:extLst>
              <a:ext uri="{FF2B5EF4-FFF2-40B4-BE49-F238E27FC236}">
                <a16:creationId xmlns:a16="http://schemas.microsoft.com/office/drawing/2014/main" id="{01E76475-D8BA-4B5E-9075-5A67AA63122A}"/>
              </a:ext>
            </a:extLst>
          </p:cNvPr>
          <p:cNvGraphicFramePr>
            <a:graphicFrameLocks noGrp="1"/>
          </p:cNvGraphicFramePr>
          <p:nvPr>
            <p:extLst/>
          </p:nvPr>
        </p:nvGraphicFramePr>
        <p:xfrm>
          <a:off x="318052" y="3198939"/>
          <a:ext cx="3261398" cy="2440305"/>
        </p:xfrm>
        <a:graphic>
          <a:graphicData uri="http://schemas.openxmlformats.org/drawingml/2006/table">
            <a:tbl>
              <a:tblPr>
                <a:tableStyleId>{5C22544A-7EE6-4342-B048-85BDC9FD1C3A}</a:tableStyleId>
              </a:tblPr>
              <a:tblGrid>
                <a:gridCol w="1116917">
                  <a:extLst>
                    <a:ext uri="{9D8B030D-6E8A-4147-A177-3AD203B41FA5}">
                      <a16:colId xmlns:a16="http://schemas.microsoft.com/office/drawing/2014/main" val="2622577844"/>
                    </a:ext>
                  </a:extLst>
                </a:gridCol>
                <a:gridCol w="714827">
                  <a:extLst>
                    <a:ext uri="{9D8B030D-6E8A-4147-A177-3AD203B41FA5}">
                      <a16:colId xmlns:a16="http://schemas.microsoft.com/office/drawing/2014/main" val="3084972035"/>
                    </a:ext>
                  </a:extLst>
                </a:gridCol>
                <a:gridCol w="714827">
                  <a:extLst>
                    <a:ext uri="{9D8B030D-6E8A-4147-A177-3AD203B41FA5}">
                      <a16:colId xmlns:a16="http://schemas.microsoft.com/office/drawing/2014/main" val="1453099738"/>
                    </a:ext>
                  </a:extLst>
                </a:gridCol>
                <a:gridCol w="714827">
                  <a:extLst>
                    <a:ext uri="{9D8B030D-6E8A-4147-A177-3AD203B41FA5}">
                      <a16:colId xmlns:a16="http://schemas.microsoft.com/office/drawing/2014/main" val="3663277104"/>
                    </a:ext>
                  </a:extLst>
                </a:gridCol>
              </a:tblGrid>
              <a:tr h="190500">
                <a:tc>
                  <a:txBody>
                    <a:bodyPr/>
                    <a:lstStyle/>
                    <a:p>
                      <a:pPr algn="l" fontAlgn="b"/>
                      <a:r>
                        <a:rPr lang="it-IT" sz="1100" u="none" strike="noStrike">
                          <a:effectLst/>
                        </a:rPr>
                        <a:t>Genus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4859282"/>
                  </a:ext>
                </a:extLst>
              </a:tr>
              <a:tr h="190500">
                <a:tc>
                  <a:txBody>
                    <a:bodyPr/>
                    <a:lstStyle/>
                    <a:p>
                      <a:pPr algn="l" fontAlgn="b"/>
                      <a:r>
                        <a:rPr lang="it-IT" sz="1100" u="none" strike="noStrike">
                          <a:effectLst/>
                        </a:rPr>
                        <a:t>Acinetobacter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0.0%</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5310682"/>
                  </a:ext>
                </a:extLst>
              </a:tr>
              <a:tr h="190500">
                <a:tc>
                  <a:txBody>
                    <a:bodyPr/>
                    <a:lstStyle/>
                    <a:p>
                      <a:pPr algn="l" fontAlgn="b"/>
                      <a:r>
                        <a:rPr lang="it-IT" sz="1100" u="none" strike="noStrike">
                          <a:effectLst/>
                        </a:rPr>
                        <a:t>Arcobacter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1.2%</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346714"/>
                  </a:ext>
                </a:extLst>
              </a:tr>
              <a:tr h="190500">
                <a:tc>
                  <a:txBody>
                    <a:bodyPr/>
                    <a:lstStyle/>
                    <a:p>
                      <a:pPr algn="l" fontAlgn="b"/>
                      <a:r>
                        <a:rPr lang="it-IT" sz="1100" u="none" strike="noStrike">
                          <a:effectLst/>
                        </a:rPr>
                        <a:t>Flavonifractor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2112769"/>
                  </a:ext>
                </a:extLst>
              </a:tr>
              <a:tr h="190500">
                <a:tc>
                  <a:txBody>
                    <a:bodyPr/>
                    <a:lstStyle/>
                    <a:p>
                      <a:pPr algn="l" fontAlgn="b"/>
                      <a:r>
                        <a:rPr lang="it-IT" sz="1100" u="none" strike="noStrike">
                          <a:effectLst/>
                        </a:rPr>
                        <a:t>Fusobacterium</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9046983"/>
                  </a:ext>
                </a:extLst>
              </a:tr>
              <a:tr h="190500">
                <a:tc>
                  <a:txBody>
                    <a:bodyPr/>
                    <a:lstStyle/>
                    <a:p>
                      <a:pPr algn="l" fontAlgn="b"/>
                      <a:r>
                        <a:rPr lang="it-IT" sz="1100" u="none" strike="noStrike">
                          <a:effectLst/>
                        </a:rPr>
                        <a:t>Geobacter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31.5%</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4450218"/>
                  </a:ext>
                </a:extLst>
              </a:tr>
              <a:tr h="190500">
                <a:tc>
                  <a:txBody>
                    <a:bodyPr/>
                    <a:lstStyle/>
                    <a:p>
                      <a:pPr algn="l" fontAlgn="b"/>
                      <a:r>
                        <a:rPr lang="it-IT" sz="1100" u="none" strike="noStrike">
                          <a:effectLst/>
                        </a:rPr>
                        <a:t>Prevotella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16.5%</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9432576"/>
                  </a:ext>
                </a:extLst>
              </a:tr>
              <a:tr h="190500">
                <a:tc>
                  <a:txBody>
                    <a:bodyPr/>
                    <a:lstStyle/>
                    <a:p>
                      <a:pPr algn="l" fontAlgn="b"/>
                      <a:r>
                        <a:rPr lang="it-IT" sz="1100" u="none" strike="noStrike">
                          <a:effectLst/>
                        </a:rPr>
                        <a:t>Rhodococcus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11.0%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4.4%</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856793"/>
                  </a:ext>
                </a:extLst>
              </a:tr>
              <a:tr h="190500">
                <a:tc>
                  <a:txBody>
                    <a:bodyPr/>
                    <a:lstStyle/>
                    <a:p>
                      <a:pPr algn="l" fontAlgn="b"/>
                      <a:r>
                        <a:rPr lang="it-IT" sz="1100" u="none" strike="noStrike">
                          <a:effectLst/>
                        </a:rPr>
                        <a:t>Stenotrophomonas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0876335"/>
                  </a:ext>
                </a:extLst>
              </a:tr>
              <a:tr h="190500">
                <a:tc>
                  <a:txBody>
                    <a:bodyPr/>
                    <a:lstStyle/>
                    <a:p>
                      <a:pPr algn="l" fontAlgn="b"/>
                      <a:r>
                        <a:rPr lang="it-IT" sz="1100" u="none" strike="noStrike">
                          <a:effectLst/>
                        </a:rPr>
                        <a:t>Syntrophobacter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5.0%</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053712"/>
                  </a:ext>
                </a:extLst>
              </a:tr>
              <a:tr h="190500">
                <a:tc>
                  <a:txBody>
                    <a:bodyPr/>
                    <a:lstStyle/>
                    <a:p>
                      <a:pPr algn="l" fontAlgn="b"/>
                      <a:r>
                        <a:rPr lang="it-IT" sz="1100" u="none" strike="noStrike">
                          <a:effectLst/>
                        </a:rPr>
                        <a:t>Tistrella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239386"/>
                  </a:ext>
                </a:extLst>
              </a:tr>
              <a:tr h="190500">
                <a:tc>
                  <a:txBody>
                    <a:bodyPr/>
                    <a:lstStyle/>
                    <a:p>
                      <a:pPr algn="l" fontAlgn="b"/>
                      <a:r>
                        <a:rPr lang="it-IT" sz="1100" u="none" strike="noStrike">
                          <a:effectLst/>
                        </a:rPr>
                        <a:t>Unclassified</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20.2%</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278535"/>
                  </a:ext>
                </a:extLst>
              </a:tr>
            </a:tbl>
          </a:graphicData>
        </a:graphic>
      </p:graphicFrame>
      <p:graphicFrame>
        <p:nvGraphicFramePr>
          <p:cNvPr id="11" name="Grafico 10">
            <a:extLst>
              <a:ext uri="{FF2B5EF4-FFF2-40B4-BE49-F238E27FC236}">
                <a16:creationId xmlns:a16="http://schemas.microsoft.com/office/drawing/2014/main" id="{FBDA897B-FFEC-4583-AF53-678F59BC4D48}"/>
              </a:ext>
            </a:extLst>
          </p:cNvPr>
          <p:cNvGraphicFramePr>
            <a:graphicFrameLocks/>
          </p:cNvGraphicFramePr>
          <p:nvPr>
            <p:extLst/>
          </p:nvPr>
        </p:nvGraphicFramePr>
        <p:xfrm>
          <a:off x="3943350" y="297033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586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Alfa </a:t>
            </a:r>
            <a:r>
              <a:rPr lang="it-IT" dirty="0" err="1" smtClean="0"/>
              <a:t>diversity</a:t>
            </a:r>
            <a:endParaRPr lang="it-IT" dirty="0"/>
          </a:p>
        </p:txBody>
      </p:sp>
      <p:sp>
        <p:nvSpPr>
          <p:cNvPr id="7" name="Rettangolo 6"/>
          <p:cNvSpPr/>
          <p:nvPr/>
        </p:nvSpPr>
        <p:spPr>
          <a:xfrm>
            <a:off x="796504" y="6165304"/>
            <a:ext cx="7125712"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800" b="0" i="0" u="none" strike="noStrike" kern="1200" cap="none" spc="0" normalizeH="0" baseline="0" noProof="0" dirty="0">
                <a:ln>
                  <a:noFill/>
                </a:ln>
                <a:solidFill>
                  <a:prstClr val="white"/>
                </a:solidFill>
                <a:effectLst/>
                <a:uLnTx/>
                <a:uFillTx/>
                <a:latin typeface="MyriadPro-Light"/>
                <a:ea typeface="+mn-ea"/>
                <a:cs typeface="+mn-cs"/>
              </a:rPr>
              <a:t>Patro JN, Ramachandran P, Barnaba </a:t>
            </a:r>
            <a:r>
              <a:rPr kumimoji="0" lang="sv-SE" sz="800" b="0" i="0" u="none" strike="noStrike" kern="1200" cap="none" spc="0" normalizeH="0" baseline="0" noProof="0" dirty="0" smtClean="0">
                <a:ln>
                  <a:noFill/>
                </a:ln>
                <a:solidFill>
                  <a:prstClr val="white"/>
                </a:solidFill>
                <a:effectLst/>
                <a:uLnTx/>
                <a:uFillTx/>
                <a:latin typeface="MyriadPro-Light"/>
                <a:ea typeface="+mn-ea"/>
                <a:cs typeface="+mn-cs"/>
              </a:rPr>
              <a:t>T,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Mammel</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a:ln>
                  <a:noFill/>
                </a:ln>
                <a:solidFill>
                  <a:prstClr val="white"/>
                </a:solidFill>
                <a:effectLst/>
                <a:uLnTx/>
                <a:uFillTx/>
                <a:latin typeface="MyriadPro-Light"/>
                <a:ea typeface="+mn-ea"/>
                <a:cs typeface="+mn-cs"/>
              </a:rPr>
              <a:t>MK, Lewis JL, Elkins CA. 2016.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Cultureindependent</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metagenomic</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err="1">
                <a:ln>
                  <a:noFill/>
                </a:ln>
                <a:solidFill>
                  <a:prstClr val="white"/>
                </a:solidFill>
                <a:effectLst/>
                <a:uLnTx/>
                <a:uFillTx/>
                <a:latin typeface="MyriadPro-Light"/>
                <a:ea typeface="+mn-ea"/>
                <a:cs typeface="+mn-cs"/>
              </a:rPr>
              <a:t>surveillance</a:t>
            </a:r>
            <a:r>
              <a:rPr kumimoji="0" lang="it-IT" sz="800" b="0" i="0" u="none" strike="noStrike" kern="1200" cap="none" spc="0" normalizeH="0" baseline="0" noProof="0" dirty="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of </a:t>
            </a:r>
            <a:r>
              <a:rPr kumimoji="0" lang="en-US" sz="800" b="0" i="0" u="none" strike="noStrike" kern="1200" cap="none" spc="0" normalizeH="0" baseline="0" noProof="0" dirty="0" smtClean="0">
                <a:ln>
                  <a:noFill/>
                </a:ln>
                <a:solidFill>
                  <a:prstClr val="white"/>
                </a:solidFill>
                <a:effectLst/>
                <a:uLnTx/>
                <a:uFillTx/>
                <a:latin typeface="MyriadPro-Light"/>
                <a:ea typeface="+mn-ea"/>
                <a:cs typeface="+mn-cs"/>
              </a:rPr>
              <a:t>commercially </a:t>
            </a:r>
            <a:r>
              <a:rPr kumimoji="0" lang="en-US" sz="800" b="0" i="0" u="none" strike="noStrike" kern="1200" cap="none" spc="0" normalizeH="0" baseline="0" noProof="0" dirty="0">
                <a:ln>
                  <a:noFill/>
                </a:ln>
                <a:solidFill>
                  <a:prstClr val="white"/>
                </a:solidFill>
                <a:effectLst/>
                <a:uLnTx/>
                <a:uFillTx/>
                <a:latin typeface="MyriadPro-Light"/>
                <a:ea typeface="+mn-ea"/>
                <a:cs typeface="+mn-cs"/>
              </a:rPr>
              <a:t>available probiotics with </a:t>
            </a:r>
            <a:r>
              <a:rPr kumimoji="0" lang="en-US" sz="800" b="0" i="0" u="none" strike="noStrike" kern="1200" cap="none" spc="0" normalizeH="0" baseline="0" noProof="0" dirty="0" err="1" smtClean="0">
                <a:ln>
                  <a:noFill/>
                </a:ln>
                <a:solidFill>
                  <a:prstClr val="white"/>
                </a:solidFill>
                <a:effectLst/>
                <a:uLnTx/>
                <a:uFillTx/>
                <a:latin typeface="MyriadPro-Light"/>
                <a:ea typeface="+mn-ea"/>
                <a:cs typeface="+mn-cs"/>
              </a:rPr>
              <a:t>highthroughput</a:t>
            </a:r>
            <a:r>
              <a:rPr kumimoji="0" lang="en-US"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next</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-generation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sequencing</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err="1" smtClean="0">
                <a:ln>
                  <a:noFill/>
                </a:ln>
                <a:solidFill>
                  <a:prstClr val="white"/>
                </a:solidFill>
                <a:effectLst/>
                <a:uLnTx/>
                <a:uFillTx/>
                <a:latin typeface="MyriadPro-Light"/>
                <a:ea typeface="+mn-ea"/>
                <a:cs typeface="+mn-cs"/>
              </a:rPr>
              <a:t>mSphere</a:t>
            </a:r>
            <a:r>
              <a:rPr kumimoji="0" lang="it-IT" sz="800" b="0" i="0" u="none" strike="noStrike" kern="1200" cap="none" spc="0" normalizeH="0" baseline="0" noProof="0" dirty="0" smtClean="0">
                <a:ln>
                  <a:noFill/>
                </a:ln>
                <a:solidFill>
                  <a:prstClr val="white"/>
                </a:solidFill>
                <a:effectLst/>
                <a:uLnTx/>
                <a:uFillTx/>
                <a:latin typeface="MyriadPro-Light"/>
                <a:ea typeface="+mn-ea"/>
                <a:cs typeface="+mn-cs"/>
              </a:rPr>
              <a:t> </a:t>
            </a:r>
            <a:r>
              <a:rPr kumimoji="0" lang="it-IT" sz="800" b="0" i="0" u="none" strike="noStrike" kern="1200" cap="none" spc="0" normalizeH="0" baseline="0" noProof="0" dirty="0">
                <a:ln>
                  <a:noFill/>
                </a:ln>
                <a:solidFill>
                  <a:prstClr val="white"/>
                </a:solidFill>
                <a:effectLst/>
                <a:uLnTx/>
                <a:uFillTx/>
                <a:latin typeface="MyriadPro-Light"/>
                <a:ea typeface="+mn-ea"/>
                <a:cs typeface="+mn-cs"/>
              </a:rPr>
              <a:t>1(2):e00057-16.</a:t>
            </a:r>
            <a:endParaRPr kumimoji="0" 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Segnaposto contenuto 10"/>
          <p:cNvPicPr>
            <a:picLocks noGrp="1" noChangeAspect="1"/>
          </p:cNvPicPr>
          <p:nvPr>
            <p:ph idx="1"/>
          </p:nvPr>
        </p:nvPicPr>
        <p:blipFill>
          <a:blip r:embed="rId2"/>
          <a:stretch>
            <a:fillRect/>
          </a:stretch>
        </p:blipFill>
        <p:spPr>
          <a:xfrm>
            <a:off x="827088" y="1824500"/>
            <a:ext cx="6408712" cy="4137063"/>
          </a:xfrm>
          <a:prstGeom prst="rect">
            <a:avLst/>
          </a:prstGeom>
        </p:spPr>
      </p:pic>
    </p:spTree>
    <p:extLst>
      <p:ext uri="{BB962C8B-B14F-4D97-AF65-F5344CB8AC3E}">
        <p14:creationId xmlns:p14="http://schemas.microsoft.com/office/powerpoint/2010/main" val="127858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A VITALE SU PIASTRA…"/>
          <p:cNvSpPr txBox="1"/>
          <p:nvPr/>
        </p:nvSpPr>
        <p:spPr>
          <a:xfrm>
            <a:off x="-914400" y="0"/>
            <a:ext cx="10058400" cy="23701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2">
              <a:defRPr sz="3200" b="0" i="0"/>
            </a:pPr>
            <a:r>
              <a:t>CONTA VITALE SU PIASTRA</a:t>
            </a:r>
          </a:p>
          <a:p>
            <a:pPr lvl="2">
              <a:defRPr sz="1600" b="0" i="0"/>
            </a:pPr>
            <a:endParaRPr/>
          </a:p>
          <a:p>
            <a:pPr lvl="2" algn="just">
              <a:lnSpc>
                <a:spcPct val="150000"/>
              </a:lnSpc>
              <a:defRPr sz="1600" b="0" i="0"/>
            </a:pPr>
            <a:r>
              <a:t>Questo metodo si basa sulla coltivazione dei microrganismi su differenti mezzi solidi .</a:t>
            </a:r>
          </a:p>
          <a:p>
            <a:pPr lvl="2" algn="just">
              <a:lnSpc>
                <a:spcPct val="150000"/>
              </a:lnSpc>
              <a:defRPr sz="1600" b="0" i="0"/>
            </a:pPr>
            <a:r>
              <a:t>Uso tipico</a:t>
            </a:r>
          </a:p>
          <a:p>
            <a:pPr marL="914400" lvl="2" indent="0" algn="just">
              <a:lnSpc>
                <a:spcPct val="150000"/>
              </a:lnSpc>
              <a:buSzPct val="100000"/>
              <a:buFont typeface="Symbol"/>
              <a:buChar char="·"/>
              <a:defRPr sz="1600" b="0" i="0"/>
            </a:pPr>
            <a:r>
              <a:t> determinazione del numero dei batteri eterotrofi coltivabili e/o di specifici gruppi. Per la conta si assume che ciascuna colonia si sia originata da una singola cellula. </a:t>
            </a:r>
          </a:p>
          <a:p>
            <a:pPr marL="914400" lvl="2" indent="0" algn="just">
              <a:lnSpc>
                <a:spcPct val="150000"/>
              </a:lnSpc>
              <a:buSzPct val="100000"/>
              <a:buFont typeface="Symbol"/>
              <a:buChar char="·"/>
              <a:defRPr sz="1600" b="0" i="0"/>
            </a:pPr>
            <a:r>
              <a:t> Isolamento di batteri da sottoporre a successiva caratterizzazione</a:t>
            </a:r>
          </a:p>
        </p:txBody>
      </p:sp>
      <p:pic>
        <p:nvPicPr>
          <p:cNvPr id="56" name="C:\Users\Celsius\Documents\06-15_PlateCounts_1.jpg" descr="C:\Users\Celsius\Documents\06-15_PlateCounts_1.jpg"/>
          <p:cNvPicPr>
            <a:picLocks noChangeAspect="1"/>
          </p:cNvPicPr>
          <p:nvPr/>
        </p:nvPicPr>
        <p:blipFill>
          <a:blip r:embed="rId3">
            <a:extLst/>
          </a:blip>
          <a:stretch>
            <a:fillRect/>
          </a:stretch>
        </p:blipFill>
        <p:spPr>
          <a:xfrm>
            <a:off x="990600" y="2713037"/>
            <a:ext cx="7239000" cy="4767263"/>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01E76475-D8BA-4B5E-9075-5A67AA63122A}"/>
              </a:ext>
            </a:extLst>
          </p:cNvPr>
          <p:cNvGraphicFramePr>
            <a:graphicFrameLocks noGrp="1"/>
          </p:cNvGraphicFramePr>
          <p:nvPr>
            <p:extLst/>
          </p:nvPr>
        </p:nvGraphicFramePr>
        <p:xfrm>
          <a:off x="2195736" y="1700808"/>
          <a:ext cx="4181941" cy="2642293"/>
        </p:xfrm>
        <a:graphic>
          <a:graphicData uri="http://schemas.openxmlformats.org/drawingml/2006/table">
            <a:tbl>
              <a:tblPr>
                <a:tableStyleId>{5C22544A-7EE6-4342-B048-85BDC9FD1C3A}</a:tableStyleId>
              </a:tblPr>
              <a:tblGrid>
                <a:gridCol w="1432171">
                  <a:extLst>
                    <a:ext uri="{9D8B030D-6E8A-4147-A177-3AD203B41FA5}">
                      <a16:colId xmlns:a16="http://schemas.microsoft.com/office/drawing/2014/main" val="2622577844"/>
                    </a:ext>
                  </a:extLst>
                </a:gridCol>
                <a:gridCol w="916590">
                  <a:extLst>
                    <a:ext uri="{9D8B030D-6E8A-4147-A177-3AD203B41FA5}">
                      <a16:colId xmlns:a16="http://schemas.microsoft.com/office/drawing/2014/main" val="3084972035"/>
                    </a:ext>
                  </a:extLst>
                </a:gridCol>
                <a:gridCol w="916590">
                  <a:extLst>
                    <a:ext uri="{9D8B030D-6E8A-4147-A177-3AD203B41FA5}">
                      <a16:colId xmlns:a16="http://schemas.microsoft.com/office/drawing/2014/main" val="1453099738"/>
                    </a:ext>
                  </a:extLst>
                </a:gridCol>
                <a:gridCol w="916590">
                  <a:extLst>
                    <a:ext uri="{9D8B030D-6E8A-4147-A177-3AD203B41FA5}">
                      <a16:colId xmlns:a16="http://schemas.microsoft.com/office/drawing/2014/main" val="3663277104"/>
                    </a:ext>
                  </a:extLst>
                </a:gridCol>
              </a:tblGrid>
              <a:tr h="206268">
                <a:tc>
                  <a:txBody>
                    <a:bodyPr/>
                    <a:lstStyle/>
                    <a:p>
                      <a:pPr algn="l" fontAlgn="b"/>
                      <a:r>
                        <a:rPr lang="it-IT" sz="1100" u="none" strike="noStrike">
                          <a:effectLst/>
                        </a:rPr>
                        <a:t>Genus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Sample1</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100" u="none" strike="noStrike">
                          <a:effectLst/>
                        </a:rPr>
                        <a:t>Sample3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4859282"/>
                  </a:ext>
                </a:extLst>
              </a:tr>
              <a:tr h="206268">
                <a:tc>
                  <a:txBody>
                    <a:bodyPr/>
                    <a:lstStyle/>
                    <a:p>
                      <a:pPr algn="l" fontAlgn="b"/>
                      <a:r>
                        <a:rPr lang="it-IT" sz="1100" u="none" strike="noStrike">
                          <a:effectLst/>
                        </a:rPr>
                        <a:t>Acinetobacter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0.0%</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5310682"/>
                  </a:ext>
                </a:extLst>
              </a:tr>
              <a:tr h="206268">
                <a:tc>
                  <a:txBody>
                    <a:bodyPr/>
                    <a:lstStyle/>
                    <a:p>
                      <a:pPr algn="l" fontAlgn="b"/>
                      <a:r>
                        <a:rPr lang="it-IT" sz="1100" u="none" strike="noStrike">
                          <a:effectLst/>
                        </a:rPr>
                        <a:t>Arcobacter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1.2%</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346714"/>
                  </a:ext>
                </a:extLst>
              </a:tr>
              <a:tr h="206268">
                <a:tc>
                  <a:txBody>
                    <a:bodyPr/>
                    <a:lstStyle/>
                    <a:p>
                      <a:pPr algn="l" fontAlgn="b"/>
                      <a:r>
                        <a:rPr lang="it-IT" sz="1100" u="none" strike="noStrike">
                          <a:effectLst/>
                        </a:rPr>
                        <a:t>Flavonifractor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2112769"/>
                  </a:ext>
                </a:extLst>
              </a:tr>
              <a:tr h="206268">
                <a:tc>
                  <a:txBody>
                    <a:bodyPr/>
                    <a:lstStyle/>
                    <a:p>
                      <a:pPr algn="l" fontAlgn="b"/>
                      <a:r>
                        <a:rPr lang="it-IT" sz="1100" u="none" strike="noStrike">
                          <a:effectLst/>
                        </a:rPr>
                        <a:t>Fusobacterium</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4.3%</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9046983"/>
                  </a:ext>
                </a:extLst>
              </a:tr>
              <a:tr h="206268">
                <a:tc>
                  <a:txBody>
                    <a:bodyPr/>
                    <a:lstStyle/>
                    <a:p>
                      <a:pPr algn="l" fontAlgn="b"/>
                      <a:r>
                        <a:rPr lang="it-IT" sz="1100" u="none" strike="noStrike">
                          <a:effectLst/>
                        </a:rPr>
                        <a:t>Geobacter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13.9%</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31.5%</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4450218"/>
                  </a:ext>
                </a:extLst>
              </a:tr>
              <a:tr h="206268">
                <a:tc>
                  <a:txBody>
                    <a:bodyPr/>
                    <a:lstStyle/>
                    <a:p>
                      <a:pPr algn="l" fontAlgn="b"/>
                      <a:r>
                        <a:rPr lang="it-IT" sz="1100" u="none" strike="noStrike">
                          <a:effectLst/>
                        </a:rPr>
                        <a:t>Prevotella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26.0%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34.8%</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16.5%</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9432576"/>
                  </a:ext>
                </a:extLst>
              </a:tr>
              <a:tr h="206268">
                <a:tc>
                  <a:txBody>
                    <a:bodyPr/>
                    <a:lstStyle/>
                    <a:p>
                      <a:pPr algn="l" fontAlgn="b"/>
                      <a:r>
                        <a:rPr lang="it-IT" sz="1100" u="none" strike="noStrike">
                          <a:effectLst/>
                        </a:rPr>
                        <a:t>Rhodococcus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5.3%</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11.0%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4.4%</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856793"/>
                  </a:ext>
                </a:extLst>
              </a:tr>
              <a:tr h="373345">
                <a:tc>
                  <a:txBody>
                    <a:bodyPr/>
                    <a:lstStyle/>
                    <a:p>
                      <a:pPr algn="l" fontAlgn="b"/>
                      <a:r>
                        <a:rPr lang="it-IT" sz="1100" u="none" strike="noStrike">
                          <a:effectLst/>
                        </a:rPr>
                        <a:t>Stenotrophomonas</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8.2%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5.4%</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0876335"/>
                  </a:ext>
                </a:extLst>
              </a:tr>
              <a:tr h="206268">
                <a:tc>
                  <a:txBody>
                    <a:bodyPr/>
                    <a:lstStyle/>
                    <a:p>
                      <a:pPr algn="l" fontAlgn="b"/>
                      <a:r>
                        <a:rPr lang="it-IT" sz="1100" u="none" strike="noStrike">
                          <a:effectLst/>
                        </a:rPr>
                        <a:t>Syntrophobacter</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0.5%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5.0%</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6053712"/>
                  </a:ext>
                </a:extLst>
              </a:tr>
              <a:tr h="206268">
                <a:tc>
                  <a:txBody>
                    <a:bodyPr/>
                    <a:lstStyle/>
                    <a:p>
                      <a:pPr algn="l" fontAlgn="b"/>
                      <a:r>
                        <a:rPr lang="it-IT" sz="1100" u="none" strike="noStrike">
                          <a:effectLst/>
                        </a:rPr>
                        <a:t>Tistrella</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6.0%</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2.7%</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13.6%</a:t>
                      </a:r>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239386"/>
                  </a:ext>
                </a:extLst>
              </a:tr>
              <a:tr h="206268">
                <a:tc>
                  <a:txBody>
                    <a:bodyPr/>
                    <a:lstStyle/>
                    <a:p>
                      <a:pPr algn="l" fontAlgn="b"/>
                      <a:r>
                        <a:rPr lang="it-IT" sz="1100" u="none" strike="noStrike">
                          <a:effectLst/>
                        </a:rPr>
                        <a:t>Unclassified</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15.5%</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a:effectLst/>
                        </a:rPr>
                        <a:t>23.2%</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100" u="none" strike="noStrike" dirty="0">
                          <a:effectLst/>
                        </a:rPr>
                        <a:t>20.2%</a:t>
                      </a:r>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278535"/>
                  </a:ext>
                </a:extLst>
              </a:tr>
            </a:tbl>
          </a:graphicData>
        </a:graphic>
      </p:graphicFrame>
    </p:spTree>
    <p:extLst>
      <p:ext uri="{BB962C8B-B14F-4D97-AF65-F5344CB8AC3E}">
        <p14:creationId xmlns:p14="http://schemas.microsoft.com/office/powerpoint/2010/main" val="2320425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Beta </a:t>
            </a:r>
            <a:r>
              <a:rPr lang="it-IT" dirty="0" err="1" smtClean="0"/>
              <a:t>diversity</a:t>
            </a:r>
            <a:endParaRPr lang="it-IT" dirty="0"/>
          </a:p>
        </p:txBody>
      </p:sp>
      <p:sp>
        <p:nvSpPr>
          <p:cNvPr id="5" name="Rettangolo 4"/>
          <p:cNvSpPr/>
          <p:nvPr/>
        </p:nvSpPr>
        <p:spPr>
          <a:xfrm>
            <a:off x="1259632" y="6211669"/>
            <a:ext cx="648072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Sattin</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E, Andreani NA, Carraro L, Lucchini R,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Fasolato</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L,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Telatin</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A,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Balzan</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S, Novelli E,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Simionati</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B and Cardazzo B (2016) A Multi-</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Omics</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Approach</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to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Evaluate</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the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Quality</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of Milk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Whey</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Used</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in Ricotta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Cheese</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Production. Front. </a:t>
            </a:r>
            <a:r>
              <a:rPr kumimoji="0" lang="it-IT"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Microbiol</a:t>
            </a:r>
            <a:r>
              <a:rPr kumimoji="0" lang="it-IT" sz="1200" b="0" i="1"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r>
              <a:rPr kumimoji="0" lang="it-IT" sz="12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mn-cs"/>
              </a:rPr>
              <a:t>7:1272</a:t>
            </a:r>
            <a:endParaRPr kumimoji="0" lang="en-US" sz="1200" b="0" i="0" u="none" strike="noStrike" kern="1200" cap="none" spc="0" normalizeH="0" baseline="0" noProof="0" dirty="0">
              <a:ln>
                <a:noFill/>
              </a:ln>
              <a:solidFill>
                <a:prstClr val="white"/>
              </a:solidFill>
              <a:effectLst/>
              <a:uLnTx/>
              <a:uFillTx/>
              <a:latin typeface="MuseoSans"/>
              <a:ea typeface="+mn-ea"/>
              <a:cs typeface="+mn-cs"/>
            </a:endParaRPr>
          </a:p>
        </p:txBody>
      </p:sp>
      <p:pic>
        <p:nvPicPr>
          <p:cNvPr id="3" name="Immagine 2"/>
          <p:cNvPicPr>
            <a:picLocks noChangeAspect="1"/>
          </p:cNvPicPr>
          <p:nvPr/>
        </p:nvPicPr>
        <p:blipFill>
          <a:blip r:embed="rId3"/>
          <a:stretch>
            <a:fillRect/>
          </a:stretch>
        </p:blipFill>
        <p:spPr>
          <a:xfrm>
            <a:off x="1835696" y="1152109"/>
            <a:ext cx="4659277" cy="5059560"/>
          </a:xfrm>
          <a:prstGeom prst="rect">
            <a:avLst/>
          </a:prstGeom>
        </p:spPr>
      </p:pic>
    </p:spTree>
    <p:extLst>
      <p:ext uri="{BB962C8B-B14F-4D97-AF65-F5344CB8AC3E}">
        <p14:creationId xmlns:p14="http://schemas.microsoft.com/office/powerpoint/2010/main" val="42011065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188" y="5772583"/>
            <a:ext cx="7056437" cy="443489"/>
          </a:xfrm>
        </p:spPr>
        <p:txBody>
          <a:bodyPr/>
          <a:lstStyle/>
          <a:p>
            <a:r>
              <a:rPr lang="en-US" sz="1200" dirty="0" err="1" smtClean="0"/>
              <a:t>Latifoglie</a:t>
            </a:r>
            <a:r>
              <a:rPr lang="en-US" sz="1200" dirty="0" smtClean="0"/>
              <a:t> (</a:t>
            </a:r>
            <a:r>
              <a:rPr lang="it-IT" sz="1200" dirty="0" err="1" smtClean="0"/>
              <a:t>broad-leaved</a:t>
            </a:r>
            <a:r>
              <a:rPr lang="it-IT" sz="1200" dirty="0" smtClean="0"/>
              <a:t> </a:t>
            </a:r>
            <a:r>
              <a:rPr lang="en-US" sz="1200" dirty="0" smtClean="0"/>
              <a:t>forest BF</a:t>
            </a:r>
            <a:r>
              <a:rPr lang="en-US" sz="1200" dirty="0"/>
              <a:t>), </a:t>
            </a:r>
            <a:r>
              <a:rPr lang="en-US" sz="1200" dirty="0" smtClean="0"/>
              <a:t> </a:t>
            </a:r>
            <a:r>
              <a:rPr lang="en-US" sz="1200" dirty="0" err="1" smtClean="0"/>
              <a:t>conifere</a:t>
            </a:r>
            <a:r>
              <a:rPr lang="en-US" sz="1200" dirty="0" smtClean="0"/>
              <a:t>(coniferous </a:t>
            </a:r>
            <a:r>
              <a:rPr lang="en-US" sz="1200" dirty="0"/>
              <a:t>forest </a:t>
            </a:r>
            <a:r>
              <a:rPr lang="en-US" sz="1200" dirty="0" smtClean="0"/>
              <a:t>CF), </a:t>
            </a:r>
            <a:r>
              <a:rPr lang="en-US" sz="1200" dirty="0" err="1" smtClean="0"/>
              <a:t>prato</a:t>
            </a:r>
            <a:r>
              <a:rPr lang="en-US" sz="1200" dirty="0" smtClean="0"/>
              <a:t> </a:t>
            </a:r>
            <a:r>
              <a:rPr lang="en-US" sz="1200" dirty="0"/>
              <a:t>(</a:t>
            </a:r>
            <a:r>
              <a:rPr lang="en-US" sz="1200" dirty="0" smtClean="0"/>
              <a:t>meadow BG</a:t>
            </a:r>
            <a:r>
              <a:rPr lang="en-US" sz="1200" dirty="0"/>
              <a:t>)</a:t>
            </a:r>
            <a:endParaRPr lang="it-IT" sz="1200" dirty="0"/>
          </a:p>
        </p:txBody>
      </p:sp>
      <p:pic>
        <p:nvPicPr>
          <p:cNvPr id="4" name="Immagine 3"/>
          <p:cNvPicPr>
            <a:picLocks noChangeAspect="1"/>
          </p:cNvPicPr>
          <p:nvPr/>
        </p:nvPicPr>
        <p:blipFill>
          <a:blip r:embed="rId2"/>
          <a:stretch>
            <a:fillRect/>
          </a:stretch>
        </p:blipFill>
        <p:spPr>
          <a:xfrm>
            <a:off x="1238564" y="601710"/>
            <a:ext cx="5547684" cy="4936540"/>
          </a:xfrm>
          <a:prstGeom prst="rect">
            <a:avLst/>
          </a:prstGeom>
        </p:spPr>
      </p:pic>
      <p:pic>
        <p:nvPicPr>
          <p:cNvPr id="5" name="Immagine 4"/>
          <p:cNvPicPr>
            <a:picLocks noChangeAspect="1"/>
          </p:cNvPicPr>
          <p:nvPr/>
        </p:nvPicPr>
        <p:blipFill>
          <a:blip r:embed="rId3"/>
          <a:stretch>
            <a:fillRect/>
          </a:stretch>
        </p:blipFill>
        <p:spPr>
          <a:xfrm>
            <a:off x="1586905" y="6080941"/>
            <a:ext cx="4851001" cy="533500"/>
          </a:xfrm>
          <a:prstGeom prst="rect">
            <a:avLst/>
          </a:prstGeom>
        </p:spPr>
      </p:pic>
    </p:spTree>
    <p:extLst>
      <p:ext uri="{BB962C8B-B14F-4D97-AF65-F5344CB8AC3E}">
        <p14:creationId xmlns:p14="http://schemas.microsoft.com/office/powerpoint/2010/main" val="3580575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a:stretch>
            <a:fillRect/>
          </a:stretch>
        </p:blipFill>
        <p:spPr>
          <a:xfrm>
            <a:off x="609482" y="1256145"/>
            <a:ext cx="7691375" cy="5033818"/>
          </a:xfrm>
          <a:prstGeom prst="rect">
            <a:avLst/>
          </a:prstGeom>
        </p:spPr>
      </p:pic>
    </p:spTree>
    <p:extLst>
      <p:ext uri="{BB962C8B-B14F-4D97-AF65-F5344CB8AC3E}">
        <p14:creationId xmlns:p14="http://schemas.microsoft.com/office/powerpoint/2010/main" val="684702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stretch>
            <a:fillRect/>
          </a:stretch>
        </p:blipFill>
        <p:spPr>
          <a:xfrm>
            <a:off x="484188" y="5572170"/>
            <a:ext cx="8369975" cy="311393"/>
          </a:xfrm>
          <a:prstGeom prst="rect">
            <a:avLst/>
          </a:prstGeom>
        </p:spPr>
      </p:pic>
      <p:pic>
        <p:nvPicPr>
          <p:cNvPr id="6" name="Immagine 5"/>
          <p:cNvPicPr>
            <a:picLocks noChangeAspect="1"/>
          </p:cNvPicPr>
          <p:nvPr/>
        </p:nvPicPr>
        <p:blipFill>
          <a:blip r:embed="rId3"/>
          <a:stretch>
            <a:fillRect/>
          </a:stretch>
        </p:blipFill>
        <p:spPr>
          <a:xfrm>
            <a:off x="484188" y="452438"/>
            <a:ext cx="7490690" cy="5106178"/>
          </a:xfrm>
          <a:prstGeom prst="rect">
            <a:avLst/>
          </a:prstGeom>
        </p:spPr>
      </p:pic>
    </p:spTree>
    <p:extLst>
      <p:ext uri="{BB962C8B-B14F-4D97-AF65-F5344CB8AC3E}">
        <p14:creationId xmlns:p14="http://schemas.microsoft.com/office/powerpoint/2010/main" val="3957646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Immagine 3"/>
          <p:cNvPicPr>
            <a:picLocks noChangeAspect="1"/>
          </p:cNvPicPr>
          <p:nvPr/>
        </p:nvPicPr>
        <p:blipFill>
          <a:blip r:embed="rId2"/>
          <a:stretch>
            <a:fillRect/>
          </a:stretch>
        </p:blipFill>
        <p:spPr>
          <a:xfrm>
            <a:off x="559651" y="1117599"/>
            <a:ext cx="7568349" cy="4359911"/>
          </a:xfrm>
          <a:prstGeom prst="rect">
            <a:avLst/>
          </a:prstGeom>
        </p:spPr>
      </p:pic>
    </p:spTree>
    <p:extLst>
      <p:ext uri="{BB962C8B-B14F-4D97-AF65-F5344CB8AC3E}">
        <p14:creationId xmlns:p14="http://schemas.microsoft.com/office/powerpoint/2010/main" val="2546045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78692" y="1298644"/>
            <a:ext cx="7423634" cy="5030556"/>
          </a:xfrm>
          <a:prstGeom prst="rect">
            <a:avLst/>
          </a:prstGeom>
        </p:spPr>
      </p:pic>
    </p:spTree>
    <p:extLst>
      <p:ext uri="{BB962C8B-B14F-4D97-AF65-F5344CB8AC3E}">
        <p14:creationId xmlns:p14="http://schemas.microsoft.com/office/powerpoint/2010/main" val="3039440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03648" y="0"/>
            <a:ext cx="6620968" cy="3329581"/>
          </a:xfrm>
        </p:spPr>
        <p:txBody>
          <a:bodyPr/>
          <a:lstStyle/>
          <a:p>
            <a:r>
              <a:rPr lang="it-IT" sz="3600" dirty="0" err="1" smtClean="0"/>
              <a:t>Untargeted</a:t>
            </a:r>
            <a:r>
              <a:rPr lang="it-IT" sz="3600" dirty="0" smtClean="0"/>
              <a:t> </a:t>
            </a:r>
            <a:r>
              <a:rPr lang="it-IT" sz="3600" dirty="0" err="1" smtClean="0"/>
              <a:t>metagenomics</a:t>
            </a:r>
            <a:endParaRPr lang="it-IT" sz="3600" dirty="0"/>
          </a:p>
        </p:txBody>
      </p:sp>
    </p:spTree>
    <p:extLst>
      <p:ext uri="{BB962C8B-B14F-4D97-AF65-F5344CB8AC3E}">
        <p14:creationId xmlns:p14="http://schemas.microsoft.com/office/powerpoint/2010/main" val="9961442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47D0C80-D0CD-4E2E-B45A-548A2587CC7F}"/>
              </a:ext>
            </a:extLst>
          </p:cNvPr>
          <p:cNvPicPr>
            <a:picLocks noChangeAspect="1"/>
          </p:cNvPicPr>
          <p:nvPr/>
        </p:nvPicPr>
        <p:blipFill rotWithShape="1">
          <a:blip r:embed="rId2"/>
          <a:srcRect l="6582" r="6745" b="4628"/>
          <a:stretch/>
        </p:blipFill>
        <p:spPr>
          <a:xfrm>
            <a:off x="0" y="7321"/>
            <a:ext cx="9163497" cy="6660000"/>
          </a:xfrm>
          <a:prstGeom prst="rect">
            <a:avLst/>
          </a:prstGeom>
        </p:spPr>
      </p:pic>
      <p:sp>
        <p:nvSpPr>
          <p:cNvPr id="6" name="CasellaDiTesto 5">
            <a:extLst>
              <a:ext uri="{FF2B5EF4-FFF2-40B4-BE49-F238E27FC236}">
                <a16:creationId xmlns:a16="http://schemas.microsoft.com/office/drawing/2014/main" id="{BA6EE1CC-CA3B-4D58-B1EF-7CC8FF3FAC7B}"/>
              </a:ext>
            </a:extLst>
          </p:cNvPr>
          <p:cNvSpPr txBox="1"/>
          <p:nvPr/>
        </p:nvSpPr>
        <p:spPr>
          <a:xfrm>
            <a:off x="0" y="6492874"/>
            <a:ext cx="9144000" cy="369332"/>
          </a:xfrm>
          <a:prstGeom prst="rect">
            <a:avLst/>
          </a:prstGeom>
          <a:noFill/>
        </p:spPr>
        <p:txBody>
          <a:bodyPr wrap="square" rtlCol="0">
            <a:sp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it-IT" sz="1800" b="1" i="1" u="none" strike="noStrike" kern="0" cap="none" spc="0" normalizeH="0" baseline="0" noProof="0" dirty="0" err="1">
                <a:ln>
                  <a:noFill/>
                </a:ln>
                <a:solidFill>
                  <a:srgbClr val="000000"/>
                </a:solidFill>
                <a:effectLst/>
                <a:uLnTx/>
                <a:uFillTx/>
                <a:latin typeface="Arial"/>
                <a:cs typeface="Arial"/>
                <a:sym typeface="Arial"/>
              </a:rPr>
              <a:t>Quince</a:t>
            </a:r>
            <a:r>
              <a:rPr kumimoji="0" lang="it-IT" sz="1800" b="1" i="1" u="none" strike="noStrike" kern="0" cap="none" spc="0" normalizeH="0" baseline="0" noProof="0" dirty="0">
                <a:ln>
                  <a:noFill/>
                </a:ln>
                <a:solidFill>
                  <a:srgbClr val="000000"/>
                </a:solidFill>
                <a:effectLst/>
                <a:uLnTx/>
                <a:uFillTx/>
                <a:latin typeface="Arial"/>
                <a:cs typeface="Arial"/>
                <a:sym typeface="Arial"/>
              </a:rPr>
              <a:t> et al., </a:t>
            </a:r>
            <a:r>
              <a:rPr kumimoji="0" lang="fr-FR" sz="1800" b="1" i="1" u="none" strike="noStrike" kern="0" cap="none" spc="0" normalizeH="0" baseline="0" noProof="0" dirty="0">
                <a:ln>
                  <a:noFill/>
                </a:ln>
                <a:solidFill>
                  <a:srgbClr val="000000"/>
                </a:solidFill>
                <a:effectLst/>
                <a:uLnTx/>
                <a:uFillTx/>
                <a:latin typeface="Arial"/>
                <a:cs typeface="Arial"/>
                <a:sym typeface="Arial"/>
              </a:rPr>
              <a:t>2017, Nature </a:t>
            </a:r>
            <a:r>
              <a:rPr kumimoji="0" lang="fr-FR" sz="1800" b="1" i="1" u="none" strike="noStrike" kern="0" cap="none" spc="0" normalizeH="0" baseline="0" noProof="0" dirty="0" err="1">
                <a:ln>
                  <a:noFill/>
                </a:ln>
                <a:solidFill>
                  <a:srgbClr val="000000"/>
                </a:solidFill>
                <a:effectLst/>
                <a:uLnTx/>
                <a:uFillTx/>
                <a:latin typeface="Arial"/>
                <a:cs typeface="Arial"/>
                <a:sym typeface="Arial"/>
              </a:rPr>
              <a:t>Biotechnology</a:t>
            </a:r>
            <a:r>
              <a:rPr kumimoji="0" lang="fr-FR" sz="1800" b="1" i="1" u="none" strike="noStrike" kern="0" cap="none" spc="0" normalizeH="0" baseline="0" noProof="0" dirty="0">
                <a:ln>
                  <a:noFill/>
                </a:ln>
                <a:solidFill>
                  <a:srgbClr val="000000"/>
                </a:solidFill>
                <a:effectLst/>
                <a:uLnTx/>
                <a:uFillTx/>
                <a:latin typeface="Arial"/>
                <a:cs typeface="Arial"/>
                <a:sym typeface="Arial"/>
              </a:rPr>
              <a:t>, 35:833–844</a:t>
            </a:r>
            <a:endParaRPr kumimoji="0" lang="it-IT" sz="1800" b="1"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86877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16632"/>
            <a:ext cx="7056437" cy="1400175"/>
          </a:xfrm>
        </p:spPr>
        <p:txBody>
          <a:bodyPr/>
          <a:lstStyle/>
          <a:p>
            <a:r>
              <a:rPr lang="it-IT" dirty="0" err="1" smtClean="0"/>
              <a:t>Functional</a:t>
            </a:r>
            <a:r>
              <a:rPr lang="it-IT" dirty="0" smtClean="0"/>
              <a:t> </a:t>
            </a:r>
            <a:r>
              <a:rPr lang="it-IT" dirty="0" err="1" smtClean="0"/>
              <a:t>metagenomics</a:t>
            </a:r>
            <a:endParaRPr lang="it-IT" dirty="0"/>
          </a:p>
        </p:txBody>
      </p:sp>
      <p:pic>
        <p:nvPicPr>
          <p:cNvPr id="4" name="Segnaposto contenuto 3"/>
          <p:cNvPicPr>
            <a:picLocks noGrp="1" noChangeAspect="1"/>
          </p:cNvPicPr>
          <p:nvPr>
            <p:ph idx="1"/>
          </p:nvPr>
        </p:nvPicPr>
        <p:blipFill>
          <a:blip r:embed="rId2"/>
          <a:stretch>
            <a:fillRect/>
          </a:stretch>
        </p:blipFill>
        <p:spPr>
          <a:xfrm>
            <a:off x="1187624" y="908720"/>
            <a:ext cx="5472608" cy="5908741"/>
          </a:xfrm>
          <a:prstGeom prst="rect">
            <a:avLst/>
          </a:prstGeom>
        </p:spPr>
      </p:pic>
    </p:spTree>
    <p:extLst>
      <p:ext uri="{BB962C8B-B14F-4D97-AF65-F5344CB8AC3E}">
        <p14:creationId xmlns:p14="http://schemas.microsoft.com/office/powerpoint/2010/main" val="2279091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61"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62" name="CONTA VITALE SU PIASTRA"/>
          <p:cNvSpPr txBox="1"/>
          <p:nvPr/>
        </p:nvSpPr>
        <p:spPr>
          <a:xfrm>
            <a:off x="-914400" y="-1"/>
            <a:ext cx="10058400" cy="5480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2">
              <a:defRPr sz="3200" b="0" i="0"/>
            </a:pPr>
            <a:r>
              <a:t>CONTA VITALE SU PIASTRA</a:t>
            </a:r>
          </a:p>
        </p:txBody>
      </p:sp>
      <p:sp>
        <p:nvSpPr>
          <p:cNvPr id="63" name="Vantaggi:…"/>
          <p:cNvSpPr txBox="1"/>
          <p:nvPr/>
        </p:nvSpPr>
        <p:spPr>
          <a:xfrm>
            <a:off x="-914401" y="609600"/>
            <a:ext cx="4572002" cy="31244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2" algn="just">
              <a:lnSpc>
                <a:spcPct val="150000"/>
              </a:lnSpc>
              <a:defRPr sz="2000" b="0" i="0"/>
            </a:pPr>
            <a:r>
              <a:t>Vantaggi:</a:t>
            </a:r>
          </a:p>
          <a:p>
            <a:pPr lvl="2" algn="just">
              <a:lnSpc>
                <a:spcPct val="150000"/>
              </a:lnSpc>
              <a:defRPr sz="1600" b="0" i="0"/>
            </a:pPr>
            <a:endParaRPr/>
          </a:p>
          <a:p>
            <a:pPr marL="914400" lvl="2" indent="0" algn="just">
              <a:lnSpc>
                <a:spcPct val="150000"/>
              </a:lnSpc>
              <a:buSzPct val="100000"/>
              <a:buFont typeface="Symbol"/>
              <a:buChar char="·"/>
              <a:defRPr sz="1600" b="0" i="0"/>
            </a:pPr>
            <a:r>
              <a:t> facile, necessita solamente di piastre e mezzi colturali</a:t>
            </a:r>
          </a:p>
          <a:p>
            <a:pPr marL="914400" lvl="2" indent="0" algn="just">
              <a:lnSpc>
                <a:spcPct val="150000"/>
              </a:lnSpc>
              <a:buSzPct val="100000"/>
              <a:buFont typeface="Symbol"/>
              <a:buChar char="·"/>
              <a:defRPr sz="1600" b="0" i="0"/>
            </a:pPr>
            <a:endParaRPr/>
          </a:p>
          <a:p>
            <a:pPr marL="914400" lvl="2" indent="0" algn="just">
              <a:lnSpc>
                <a:spcPct val="150000"/>
              </a:lnSpc>
              <a:buSzPct val="100000"/>
              <a:buFont typeface="Symbol"/>
              <a:buChar char="·"/>
              <a:defRPr sz="1600" b="0" i="0"/>
            </a:pPr>
            <a:r>
              <a:t> versatile, mezzi specifici e generali</a:t>
            </a:r>
          </a:p>
          <a:p>
            <a:pPr marL="914400" lvl="2" indent="0" algn="just">
              <a:lnSpc>
                <a:spcPct val="150000"/>
              </a:lnSpc>
              <a:buSzPct val="100000"/>
              <a:buFont typeface="Symbol"/>
              <a:buChar char="·"/>
              <a:defRPr sz="1600" b="0" i="0"/>
            </a:pPr>
            <a:endParaRPr/>
          </a:p>
          <a:p>
            <a:pPr marL="914400" lvl="2" indent="0" algn="just">
              <a:lnSpc>
                <a:spcPct val="150000"/>
              </a:lnSpc>
              <a:buSzPct val="100000"/>
              <a:buFont typeface="Symbol"/>
              <a:buChar char="·"/>
              <a:defRPr sz="1600" b="0" i="0"/>
            </a:pPr>
            <a:r>
              <a:t>Isolamento in coltura pura.</a:t>
            </a:r>
          </a:p>
        </p:txBody>
      </p:sp>
      <p:sp>
        <p:nvSpPr>
          <p:cNvPr id="64" name="Svantaggi:…"/>
          <p:cNvSpPr txBox="1"/>
          <p:nvPr/>
        </p:nvSpPr>
        <p:spPr>
          <a:xfrm>
            <a:off x="3657600" y="604837"/>
            <a:ext cx="5105400" cy="516187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2" algn="just">
              <a:lnSpc>
                <a:spcPct val="150000"/>
              </a:lnSpc>
              <a:defRPr sz="2000" b="0" i="0"/>
            </a:pPr>
            <a:r>
              <a:t>Svantaggi:</a:t>
            </a:r>
          </a:p>
          <a:p>
            <a:pPr lvl="2" algn="just">
              <a:lnSpc>
                <a:spcPct val="150000"/>
              </a:lnSpc>
              <a:defRPr sz="1600" b="0" i="0"/>
            </a:pPr>
            <a:endParaRPr/>
          </a:p>
          <a:p>
            <a:pPr marL="914400" lvl="2" indent="0" algn="just">
              <a:lnSpc>
                <a:spcPct val="150000"/>
              </a:lnSpc>
              <a:buSzPct val="100000"/>
              <a:buFont typeface="Symbol"/>
              <a:buChar char="·"/>
              <a:defRPr sz="1600" b="0" i="0"/>
            </a:pPr>
            <a:r>
              <a:t> non esistono mezzi universali (è stimato che solamente 1-3%della comunità batterica del suolo è coltivabile con l’uso degli attuali metodi impiegati per la crescita)</a:t>
            </a:r>
          </a:p>
          <a:p>
            <a:pPr marL="914400" lvl="2" indent="0" algn="just">
              <a:lnSpc>
                <a:spcPct val="150000"/>
              </a:lnSpc>
              <a:buSzPct val="100000"/>
              <a:buFont typeface="Symbol"/>
              <a:buChar char="·"/>
              <a:defRPr sz="1600" b="0" i="0"/>
            </a:pPr>
            <a:endParaRPr/>
          </a:p>
          <a:p>
            <a:pPr marL="914400" lvl="2" indent="0" algn="just">
              <a:lnSpc>
                <a:spcPct val="150000"/>
              </a:lnSpc>
              <a:buSzPct val="100000"/>
              <a:buFont typeface="Symbol"/>
              <a:buChar char="·"/>
              <a:defRPr sz="1600" b="0" i="0"/>
            </a:pPr>
            <a:r>
              <a:t> l’incompleto rilascio di cellule dalle particelle di suolo porta ad una sottostima delle popolazioni</a:t>
            </a:r>
          </a:p>
          <a:p>
            <a:pPr marL="914400" lvl="2" indent="0" algn="just">
              <a:lnSpc>
                <a:spcPct val="150000"/>
              </a:lnSpc>
              <a:buSzPct val="100000"/>
              <a:buFont typeface="Symbol"/>
              <a:buChar char="·"/>
              <a:defRPr sz="1600" b="0" i="0"/>
            </a:pPr>
            <a:endParaRPr/>
          </a:p>
          <a:p>
            <a:pPr marL="914400" lvl="2" indent="0" algn="just">
              <a:lnSpc>
                <a:spcPct val="150000"/>
              </a:lnSpc>
              <a:buSzPct val="100000"/>
              <a:buFont typeface="Symbol"/>
              <a:buChar char="·"/>
              <a:defRPr sz="1600" b="0" i="0"/>
            </a:pPr>
            <a:r>
              <a:t> nel caso in cui deve essere saggiata la crescita su specifici composti, contaminanti presenti in alcuni componenti del mezzo possono interferire con il risultato</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Line"/>
          <p:cNvSpPr/>
          <p:nvPr/>
        </p:nvSpPr>
        <p:spPr>
          <a:xfrm flipV="1">
            <a:off x="2743200" y="2514600"/>
            <a:ext cx="1828801" cy="685800"/>
          </a:xfrm>
          <a:prstGeom prst="line">
            <a:avLst/>
          </a:prstGeom>
          <a:ln>
            <a:solidFill>
              <a:srgbClr val="FFFFFF"/>
            </a:solidFill>
            <a:tailEnd type="triangle"/>
          </a:ln>
        </p:spPr>
        <p:txBody>
          <a:bodyPr lIns="45719" rIns="45719"/>
          <a:lstStyle/>
          <a:p>
            <a:endParaRPr/>
          </a:p>
        </p:txBody>
      </p:sp>
      <p:sp>
        <p:nvSpPr>
          <p:cNvPr id="453" name="Line"/>
          <p:cNvSpPr/>
          <p:nvPr/>
        </p:nvSpPr>
        <p:spPr>
          <a:xfrm>
            <a:off x="2743199" y="3352800"/>
            <a:ext cx="1905001" cy="533400"/>
          </a:xfrm>
          <a:prstGeom prst="line">
            <a:avLst/>
          </a:prstGeom>
          <a:ln>
            <a:solidFill>
              <a:srgbClr val="FFFFFF"/>
            </a:solidFill>
            <a:tailEnd type="triangle"/>
          </a:ln>
        </p:spPr>
        <p:txBody>
          <a:bodyPr lIns="45719" rIns="45719"/>
          <a:lstStyle/>
          <a:p>
            <a:endParaRPr/>
          </a:p>
        </p:txBody>
      </p:sp>
      <p:sp>
        <p:nvSpPr>
          <p:cNvPr id="454" name="METODI MOLECOLARI CHE UTILIZZANO ACIDI NUCLEICI"/>
          <p:cNvSpPr txBox="1"/>
          <p:nvPr/>
        </p:nvSpPr>
        <p:spPr>
          <a:xfrm>
            <a:off x="-1" y="0"/>
            <a:ext cx="9144002" cy="3752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b="0" i="0"/>
            </a:lvl1pPr>
          </a:lstStyle>
          <a:p>
            <a:r>
              <a:t>METODI MOLECOLARI CHE UTILIZZANO ACIDI NUCLEICI</a:t>
            </a:r>
          </a:p>
        </p:txBody>
      </p:sp>
      <p:sp>
        <p:nvSpPr>
          <p:cNvPr id="455" name="Metodi PCR-dipendenti"/>
          <p:cNvSpPr txBox="1"/>
          <p:nvPr/>
        </p:nvSpPr>
        <p:spPr>
          <a:xfrm>
            <a:off x="304800" y="381000"/>
            <a:ext cx="3143682"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342900" indent="-342900">
              <a:buSzPct val="100000"/>
              <a:buChar char="❑"/>
              <a:defRPr sz="2000" b="0" i="0"/>
            </a:lvl1pPr>
          </a:lstStyle>
          <a:p>
            <a:r>
              <a:t>Metodi PCR-dipendenti </a:t>
            </a:r>
          </a:p>
        </p:txBody>
      </p:sp>
      <p:sp>
        <p:nvSpPr>
          <p:cNvPr id="456" name="Rectangle"/>
          <p:cNvSpPr/>
          <p:nvPr/>
        </p:nvSpPr>
        <p:spPr>
          <a:xfrm>
            <a:off x="4572000" y="685799"/>
            <a:ext cx="4572001" cy="6172202"/>
          </a:xfrm>
          <a:prstGeom prst="rect">
            <a:avLst/>
          </a:prstGeom>
          <a:solidFill>
            <a:srgbClr val="FF0000">
              <a:alpha val="27842"/>
            </a:srgbClr>
          </a:solidFill>
          <a:ln w="12700">
            <a:miter lim="400000"/>
          </a:ln>
        </p:spPr>
        <p:txBody>
          <a:bodyPr lIns="45719" rIns="45719"/>
          <a:lstStyle/>
          <a:p>
            <a:pPr>
              <a:defRPr b="0" i="0"/>
            </a:pPr>
            <a:endParaRPr/>
          </a:p>
        </p:txBody>
      </p:sp>
      <p:sp>
        <p:nvSpPr>
          <p:cNvPr id="457" name="Rectangle"/>
          <p:cNvSpPr/>
          <p:nvPr/>
        </p:nvSpPr>
        <p:spPr>
          <a:xfrm>
            <a:off x="-1" y="685799"/>
            <a:ext cx="4572002" cy="6172202"/>
          </a:xfrm>
          <a:prstGeom prst="rect">
            <a:avLst/>
          </a:prstGeom>
          <a:solidFill>
            <a:srgbClr val="00B050">
              <a:alpha val="27842"/>
            </a:srgbClr>
          </a:solidFill>
          <a:ln w="12700">
            <a:miter lim="400000"/>
          </a:ln>
        </p:spPr>
        <p:txBody>
          <a:bodyPr lIns="45719" rIns="45719"/>
          <a:lstStyle/>
          <a:p>
            <a:pPr>
              <a:defRPr b="0" i="0"/>
            </a:pPr>
            <a:endParaRPr/>
          </a:p>
        </p:txBody>
      </p:sp>
      <p:sp>
        <p:nvSpPr>
          <p:cNvPr id="458" name="Vantaggi:…"/>
          <p:cNvSpPr txBox="1"/>
          <p:nvPr/>
        </p:nvSpPr>
        <p:spPr>
          <a:xfrm>
            <a:off x="-1" y="581025"/>
            <a:ext cx="4572002" cy="41995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1600" b="0" i="0"/>
            </a:pPr>
            <a:endParaRPr/>
          </a:p>
          <a:p>
            <a:pPr algn="just">
              <a:defRPr sz="1600" b="0" i="0"/>
            </a:pPr>
            <a:r>
              <a:t>Vantaggi:</a:t>
            </a:r>
          </a:p>
          <a:p>
            <a:pPr algn="just">
              <a:defRPr sz="1600" b="0" i="0"/>
            </a:pPr>
            <a:endParaRPr/>
          </a:p>
          <a:p>
            <a:pPr algn="just">
              <a:buSzPct val="100000"/>
              <a:buFont typeface="Arial"/>
              <a:buChar char="•"/>
              <a:defRPr sz="1600" b="0" i="0"/>
            </a:pPr>
            <a:r>
              <a:t> Facile</a:t>
            </a:r>
          </a:p>
          <a:p>
            <a:pPr algn="just">
              <a:buSzPct val="100000"/>
              <a:buFont typeface="Arial"/>
              <a:buChar char="•"/>
              <a:defRPr sz="1600" b="0" i="0"/>
            </a:pPr>
            <a:endParaRPr/>
          </a:p>
          <a:p>
            <a:pPr algn="just">
              <a:buSzPct val="100000"/>
              <a:buFont typeface="Arial"/>
              <a:buChar char="•"/>
              <a:defRPr sz="1600" b="0" i="0"/>
            </a:pPr>
            <a:r>
              <a:t> Riproducibile</a:t>
            </a:r>
          </a:p>
          <a:p>
            <a:pPr algn="just">
              <a:buSzPct val="100000"/>
              <a:buFont typeface="Arial"/>
              <a:buChar char="•"/>
              <a:defRPr sz="1600" b="0" i="0"/>
            </a:pPr>
            <a:endParaRPr/>
          </a:p>
          <a:p>
            <a:pPr algn="just">
              <a:buSzPct val="100000"/>
              <a:buFont typeface="Arial"/>
              <a:buChar char="•"/>
              <a:defRPr sz="1600" b="0" i="0"/>
            </a:pPr>
            <a:r>
              <a:t>Altamente informativo</a:t>
            </a:r>
          </a:p>
          <a:p>
            <a:pPr>
              <a:defRPr sz="1600" b="0" i="0"/>
            </a:pPr>
            <a:endParaRPr/>
          </a:p>
          <a:p>
            <a:pPr marL="457200" lvl="1" indent="0">
              <a:buSzPct val="100000"/>
              <a:buChar char="➢"/>
              <a:defRPr sz="1600" b="0" i="0"/>
            </a:pPr>
            <a:r>
              <a:t> ricchezza specie presenti</a:t>
            </a:r>
          </a:p>
          <a:p>
            <a:pPr marL="457200" lvl="1" indent="0">
              <a:buSzPct val="100000"/>
              <a:buChar char="➢"/>
              <a:defRPr sz="1600" b="0" i="0"/>
            </a:pPr>
            <a:endParaRPr/>
          </a:p>
          <a:p>
            <a:pPr marL="457200" lvl="1" indent="0">
              <a:buSzPct val="100000"/>
              <a:buChar char="➢"/>
              <a:defRPr sz="1600" b="0" i="0"/>
            </a:pPr>
            <a:endParaRPr/>
          </a:p>
          <a:p>
            <a:pPr marL="457200" lvl="1" indent="0">
              <a:buSzPct val="100000"/>
              <a:buChar char="➢"/>
              <a:defRPr sz="1600" b="0" i="0"/>
            </a:pPr>
            <a:r>
              <a:t> abbondanza relativa</a:t>
            </a:r>
          </a:p>
          <a:p>
            <a:pPr marL="457200" lvl="1" indent="0">
              <a:buSzPct val="100000"/>
              <a:buChar char="➢"/>
              <a:defRPr sz="1600" b="0" i="0"/>
            </a:pPr>
            <a:endParaRPr/>
          </a:p>
          <a:p>
            <a:pPr marL="457200" lvl="1" indent="0">
              <a:buSzPct val="100000"/>
              <a:buChar char="➢"/>
              <a:defRPr sz="1600" b="0" i="0"/>
            </a:pPr>
            <a:endParaRPr/>
          </a:p>
          <a:p>
            <a:pPr marL="457200" lvl="1" indent="0">
              <a:buSzPct val="100000"/>
              <a:buChar char="➢"/>
              <a:defRPr sz="1600" b="0" i="0"/>
            </a:pPr>
            <a:r>
              <a:t> (composizione delle specie)</a:t>
            </a:r>
          </a:p>
          <a:p>
            <a:pPr algn="just">
              <a:buSzPct val="100000"/>
              <a:buFont typeface="Arial"/>
              <a:buChar char="•"/>
              <a:defRPr sz="1600" b="0" i="0"/>
            </a:pPr>
            <a:endParaRPr/>
          </a:p>
        </p:txBody>
      </p:sp>
      <p:sp>
        <p:nvSpPr>
          <p:cNvPr id="459" name="Svantaggi:…"/>
          <p:cNvSpPr txBox="1"/>
          <p:nvPr/>
        </p:nvSpPr>
        <p:spPr>
          <a:xfrm>
            <a:off x="4572000" y="762000"/>
            <a:ext cx="4572001" cy="16849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600" b="0" i="0"/>
            </a:pPr>
            <a:r>
              <a:t>Svantaggi:</a:t>
            </a:r>
          </a:p>
          <a:p>
            <a:pPr algn="just">
              <a:defRPr sz="1600" b="0" i="0"/>
            </a:pPr>
            <a:endParaRPr/>
          </a:p>
          <a:p>
            <a:pPr algn="just">
              <a:buSzPct val="100000"/>
              <a:buFont typeface="Arial"/>
              <a:buChar char="•"/>
              <a:defRPr sz="1600" b="0" i="0"/>
            </a:pPr>
            <a:r>
              <a:t> Amplificazione preferenziale</a:t>
            </a:r>
          </a:p>
          <a:p>
            <a:pPr algn="just">
              <a:buSzPct val="100000"/>
              <a:buFont typeface="Arial"/>
              <a:buChar char="•"/>
              <a:defRPr sz="1600" b="0" i="0"/>
            </a:pPr>
            <a:endParaRPr/>
          </a:p>
          <a:p>
            <a:pPr algn="just">
              <a:buSzPct val="100000"/>
              <a:buFont typeface="Arial"/>
              <a:buChar char="•"/>
              <a:defRPr sz="1600" b="0" i="0"/>
            </a:pPr>
            <a:r>
              <a:t>Scelta dei primer</a:t>
            </a:r>
          </a:p>
          <a:p>
            <a:pPr algn="just">
              <a:buSzPct val="100000"/>
              <a:buFont typeface="Arial"/>
              <a:buChar char="•"/>
              <a:defRPr sz="1600" b="0" i="0"/>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PN TEST…"/>
          <p:cNvSpPr txBox="1"/>
          <p:nvPr/>
        </p:nvSpPr>
        <p:spPr>
          <a:xfrm>
            <a:off x="0" y="0"/>
            <a:ext cx="8229600" cy="16976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3200" b="0" i="0"/>
            </a:pPr>
            <a:r>
              <a:t>MPN TEST</a:t>
            </a:r>
          </a:p>
          <a:p>
            <a:pPr algn="just">
              <a:defRPr sz="1600" b="0" i="0"/>
            </a:pPr>
            <a:endParaRPr/>
          </a:p>
          <a:p>
            <a:pPr algn="just">
              <a:defRPr sz="1600" b="0" i="0"/>
            </a:pPr>
            <a:r>
              <a:t>Tale approccio metodologico si basa sull’uso delle colture liquide</a:t>
            </a:r>
          </a:p>
          <a:p>
            <a:pPr algn="just">
              <a:defRPr sz="1600" b="0" i="0"/>
            </a:pPr>
            <a:endParaRPr/>
          </a:p>
          <a:p>
            <a:pPr algn="just">
              <a:defRPr sz="1600" b="0" i="0"/>
            </a:pPr>
            <a:r>
              <a:t>La determinazione del numero più probabile di microrganismi presenti viene </a:t>
            </a:r>
          </a:p>
          <a:p>
            <a:pPr algn="just">
              <a:defRPr sz="1600" b="0" i="0"/>
            </a:pPr>
            <a:r>
              <a:t>definito mediante specifiche tavole statistiche.</a:t>
            </a:r>
          </a:p>
        </p:txBody>
      </p:sp>
      <p:pic>
        <p:nvPicPr>
          <p:cNvPr id="67" name="C:\Users\Celsius\Documents\06-18a_MPNMethod_1.jpg" descr="C:\Users\Celsius\Documents\06-18a_MPNMethod_1.jpg"/>
          <p:cNvPicPr>
            <a:picLocks noChangeAspect="1"/>
          </p:cNvPicPr>
          <p:nvPr/>
        </p:nvPicPr>
        <p:blipFill>
          <a:blip r:embed="rId3">
            <a:extLst/>
          </a:blip>
          <a:stretch>
            <a:fillRect/>
          </a:stretch>
        </p:blipFill>
        <p:spPr>
          <a:xfrm>
            <a:off x="457200" y="1981200"/>
            <a:ext cx="8839200" cy="5546725"/>
          </a:xfrm>
          <a:prstGeom prst="rect">
            <a:avLst/>
          </a:prstGeom>
          <a:ln w="12700">
            <a:miter lim="400000"/>
          </a:ln>
        </p:spPr>
      </p:pic>
    </p:spTree>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Calibri"/>
        <a:ea typeface="Calibri"/>
        <a:cs typeface="Calibri"/>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Calibri"/>
        <a:ea typeface="Calibri"/>
        <a:cs typeface="Calibri"/>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Calibri"/>
        <a:ea typeface="Calibri"/>
        <a:cs typeface="Calibri"/>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Calibri"/>
        <a:ea typeface="Calibri"/>
        <a:cs typeface="Calibri"/>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1"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488</TotalTime>
  <Words>3247</Words>
  <Application>Microsoft Office PowerPoint</Application>
  <PresentationFormat>Presentazione su schermo (4:3)</PresentationFormat>
  <Paragraphs>630</Paragraphs>
  <Slides>80</Slides>
  <Notes>32</Notes>
  <HiddenSlides>12</HiddenSlides>
  <MMClips>0</MMClips>
  <ScaleCrop>false</ScaleCrop>
  <HeadingPairs>
    <vt:vector size="6" baseType="variant">
      <vt:variant>
        <vt:lpstr>Caratteri utilizzati</vt:lpstr>
      </vt:variant>
      <vt:variant>
        <vt:i4>9</vt:i4>
      </vt:variant>
      <vt:variant>
        <vt:lpstr>Tema</vt:lpstr>
      </vt:variant>
      <vt:variant>
        <vt:i4>4</vt:i4>
      </vt:variant>
      <vt:variant>
        <vt:lpstr>Titoli diapositive</vt:lpstr>
      </vt:variant>
      <vt:variant>
        <vt:i4>80</vt:i4>
      </vt:variant>
    </vt:vector>
  </HeadingPairs>
  <TitlesOfParts>
    <vt:vector size="93" baseType="lpstr">
      <vt:lpstr>Arial</vt:lpstr>
      <vt:lpstr>Calibri</vt:lpstr>
      <vt:lpstr>Century Gothic</vt:lpstr>
      <vt:lpstr>Helvetica</vt:lpstr>
      <vt:lpstr>MuseoSans</vt:lpstr>
      <vt:lpstr>MyriadPro-Light</vt:lpstr>
      <vt:lpstr>Palatino Linotype</vt:lpstr>
      <vt:lpstr>Symbol</vt:lpstr>
      <vt:lpstr>Wingdings 3</vt:lpstr>
      <vt:lpstr>Struttura predefinita</vt:lpstr>
      <vt:lpstr>Ione</vt:lpstr>
      <vt:lpstr>1_Struttura predefinita</vt:lpstr>
      <vt:lpstr>2_Struttura predefinita</vt:lpstr>
      <vt:lpstr>Metodi per lo studio delle comunità microbiche del suolo</vt:lpstr>
      <vt:lpstr>Comunità: definizione ecologica</vt:lpstr>
      <vt:lpstr>Comunità microbiche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Genomica e metagenomica</vt:lpstr>
      <vt:lpstr>Targeted metagenomica (metagenetica) vs. untargeted metagenomica  (quella vera)</vt:lpstr>
      <vt:lpstr>Presentazione standard di PowerPoint</vt:lpstr>
      <vt:lpstr>Targheted 16S rDNA sequencing</vt:lpstr>
      <vt:lpstr>Presentazione standard di PowerPoint</vt:lpstr>
      <vt:lpstr>Presentazione standard di PowerPoint</vt:lpstr>
      <vt:lpstr>Alfa diversity</vt:lpstr>
      <vt:lpstr>Presentazione standard di PowerPoint</vt:lpstr>
      <vt:lpstr>Beta diversity</vt:lpstr>
      <vt:lpstr>Latifoglie (broad-leaved forest BF),  conifere(coniferous forest CF), prato (meadow BG)</vt:lpstr>
      <vt:lpstr>Presentazione standard di PowerPoint</vt:lpstr>
      <vt:lpstr>Presentazione standard di PowerPoint</vt:lpstr>
      <vt:lpstr>Presentazione standard di PowerPoint</vt:lpstr>
      <vt:lpstr>Presentazione standard di PowerPoint</vt:lpstr>
      <vt:lpstr>Untargeted metagenomics</vt:lpstr>
      <vt:lpstr>Presentazione standard di PowerPoint</vt:lpstr>
      <vt:lpstr>Functional metagenomics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Metodi per lo studio delle comunità microbiche del suolo</dc:title>
  <dc:creator>carlo viti</dc:creator>
  <cp:lastModifiedBy>carlo viti</cp:lastModifiedBy>
  <cp:revision>12</cp:revision>
  <dcterms:modified xsi:type="dcterms:W3CDTF">2020-12-14T07:43:41Z</dcterms:modified>
</cp:coreProperties>
</file>