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08" r:id="rId3"/>
    <p:sldId id="309" r:id="rId4"/>
    <p:sldId id="260" r:id="rId5"/>
    <p:sldId id="261" r:id="rId6"/>
    <p:sldId id="262" r:id="rId7"/>
    <p:sldId id="263" r:id="rId8"/>
    <p:sldId id="264" r:id="rId9"/>
    <p:sldId id="265" r:id="rId10"/>
    <p:sldId id="307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312" autoAdjust="0"/>
  </p:normalViewPr>
  <p:slideViewPr>
    <p:cSldViewPr snapToGrid="0" snapToObjects="1">
      <p:cViewPr varScale="1">
        <p:scale>
          <a:sx n="65" d="100"/>
          <a:sy n="65" d="100"/>
        </p:scale>
        <p:origin x="29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321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B047-F94E-6F46-9CE5-B38DD61D6315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60E7-1C3E-F049-A161-71C4857C24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89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C3AFF-B6D5-8C43-A863-86EEC9FC2871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F0E89-BC5D-174A-BAD6-E23D1816F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365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94053" y="4343400"/>
            <a:ext cx="6527228" cy="4114800"/>
          </a:xfrm>
        </p:spPr>
        <p:txBody>
          <a:bodyPr/>
          <a:lstStyle/>
          <a:p>
            <a:pPr>
              <a:defRPr/>
            </a:pPr>
            <a:r>
              <a:rPr lang="it-IT" sz="1000" dirty="0" smtClean="0">
                <a:cs typeface="Arial"/>
              </a:rPr>
              <a:t>L’uomo ha trovato nell’azienda la risposta al problema indicato cioè </a:t>
            </a:r>
            <a:r>
              <a:rPr lang="it-IT" sz="1000" b="1" i="1" dirty="0" smtClean="0">
                <a:cs typeface="Arial"/>
              </a:rPr>
              <a:t>l’AZIENDA E’ LO STRUMENTO IDEATO DALL’UOMO</a:t>
            </a:r>
            <a:r>
              <a:rPr lang="it-IT" sz="1000" dirty="0" smtClean="0">
                <a:cs typeface="Arial"/>
              </a:rPr>
              <a:t> </a:t>
            </a:r>
            <a:r>
              <a:rPr lang="it-IT" sz="1000" b="1" i="1" dirty="0" smtClean="0">
                <a:cs typeface="Arial"/>
              </a:rPr>
              <a:t>PER SVOLGERE IN MODO ECONOMICO</a:t>
            </a:r>
            <a:r>
              <a:rPr lang="it-IT" sz="1000" dirty="0" smtClean="0">
                <a:cs typeface="Arial"/>
              </a:rPr>
              <a:t> </a:t>
            </a:r>
            <a:r>
              <a:rPr lang="it-IT" sz="1000" b="1" i="1" dirty="0" smtClean="0">
                <a:cs typeface="Arial"/>
              </a:rPr>
              <a:t>L’ATTIVITA’ DI PRODUZIONE</a:t>
            </a:r>
            <a:r>
              <a:rPr lang="it-IT" sz="1000" dirty="0" smtClean="0">
                <a:cs typeface="Arial"/>
              </a:rPr>
              <a:t> </a:t>
            </a:r>
            <a:r>
              <a:rPr lang="it-IT" sz="1000" b="1" i="1" dirty="0" smtClean="0">
                <a:cs typeface="Arial"/>
              </a:rPr>
              <a:t>E L’ATTIVITA’ DI CONSUMO NECESSARIE</a:t>
            </a:r>
            <a:r>
              <a:rPr lang="it-IT" sz="1000" dirty="0" smtClean="0">
                <a:cs typeface="Arial"/>
              </a:rPr>
              <a:t> </a:t>
            </a:r>
            <a:r>
              <a:rPr lang="it-IT" sz="1000" b="1" i="1" dirty="0" smtClean="0">
                <a:cs typeface="Arial"/>
              </a:rPr>
              <a:t>AL SODDISFACIMENTO DEI BISOGNI.</a:t>
            </a:r>
            <a:endParaRPr lang="it-IT" sz="1000" dirty="0" smtClean="0">
              <a:cs typeface="Arial"/>
            </a:endParaRPr>
          </a:p>
          <a:p>
            <a:pPr>
              <a:defRPr/>
            </a:pPr>
            <a:endParaRPr lang="it-IT" sz="1000" dirty="0">
              <a:cs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DBA6C-6887-6543-896E-8BDC578A0DB2}" type="slidenum">
              <a:rPr lang="it-IT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01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sz="1000" dirty="0" smtClean="0">
                <a:cs typeface="Arial"/>
              </a:rPr>
              <a:t>Nell’antichità, la produzione e il consumo avevano luogo nella medesima</a:t>
            </a:r>
            <a:r>
              <a:rPr lang="it-IT" sz="1000" baseline="0" dirty="0" smtClean="0">
                <a:cs typeface="Arial"/>
              </a:rPr>
              <a:t> </a:t>
            </a:r>
            <a:r>
              <a:rPr lang="it-IT" sz="1000" dirty="0" smtClean="0">
                <a:cs typeface="Arial"/>
              </a:rPr>
              <a:t>azienda,</a:t>
            </a:r>
            <a:r>
              <a:rPr lang="it-IT" sz="1000" baseline="0" dirty="0" smtClean="0">
                <a:cs typeface="Arial"/>
              </a:rPr>
              <a:t> ovvero</a:t>
            </a:r>
            <a:r>
              <a:rPr lang="it-IT" sz="1000" dirty="0" smtClean="0">
                <a:cs typeface="Arial"/>
              </a:rPr>
              <a:t> la famiglia. Tuttavia, il passare del tempo ha aumentato e soprattutto diversificato i bisogni cosicché un’unica azienda non poteva, in modo economico, espletare entrambe le attività. In altre parole, è sorta l’esigenza di </a:t>
            </a:r>
            <a:r>
              <a:rPr lang="it-IT" sz="1000" b="1" dirty="0" smtClean="0">
                <a:cs typeface="Arial"/>
              </a:rPr>
              <a:t>specializzare</a:t>
            </a:r>
            <a:r>
              <a:rPr lang="it-IT" sz="1000" dirty="0" smtClean="0">
                <a:cs typeface="Arial"/>
              </a:rPr>
              <a:t> le attività di produzione e di consumo separando le une dalle altre. Si distingue quindi tra due tipologie di azienda: le aziende di erogazione e le aziende di produzione (o imprese).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4CB6C-AECC-5F41-9293-847474EE5825}" type="slidenum">
              <a:rPr lang="it-IT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62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sz="1000" dirty="0" smtClean="0">
                <a:cs typeface="Arial"/>
              </a:rPr>
              <a:t>Le aziende di erogazione sono rivolte a soddisfare direttamente i bisogni umani. In altre parole, il loro obiettivo è l’appagamento dei bisogni di soggetti determinati beneficiari della loro attività.</a:t>
            </a:r>
          </a:p>
          <a:p>
            <a:pPr>
              <a:defRPr/>
            </a:pPr>
            <a:r>
              <a:rPr lang="it-IT" sz="1000" dirty="0" smtClean="0">
                <a:cs typeface="Arial"/>
              </a:rPr>
              <a:t>Gli esempi più tradizionali di aziende di erogazione sono la famiglia, lo Stato e gli enti pubblici, le associazioni e le fondazioni. Che differenza c’è tra associazioni e fondazioni?</a:t>
            </a:r>
          </a:p>
          <a:p>
            <a:pPr>
              <a:defRPr/>
            </a:pPr>
            <a:r>
              <a:rPr lang="it-IT" sz="1000" dirty="0" smtClean="0">
                <a:cs typeface="Arial"/>
              </a:rPr>
              <a:t>Nelle</a:t>
            </a:r>
            <a:r>
              <a:rPr lang="it-IT" sz="1000" baseline="0" dirty="0" smtClean="0">
                <a:cs typeface="Arial"/>
              </a:rPr>
              <a:t> ASSOCIAZIONI, che possono essere culturali, sportive, ricreative, ecc., prevale l’elemento personale rispetto a quello patrimoniale. Attraverso la raccolta di contributi degli associati e di terzi, l’associazione persegue il soddisfacimento dei bisogni degli stessi associati (bisogno di cultura, di sport, di attività per il tempo libero,…). Si pensi all’ “Associazione amici della bicicletta” oppure all’</a:t>
            </a:r>
            <a:r>
              <a:rPr lang="it-IT" sz="1000" baseline="0" dirty="0" err="1" smtClean="0">
                <a:cs typeface="Arial"/>
              </a:rPr>
              <a:t>Adiconsum</a:t>
            </a:r>
            <a:r>
              <a:rPr lang="it-IT" sz="1000" baseline="0" dirty="0" smtClean="0">
                <a:cs typeface="Arial"/>
              </a:rPr>
              <a:t> (associazione difesa consumatori e ambiente).</a:t>
            </a:r>
          </a:p>
          <a:p>
            <a:pPr>
              <a:defRPr/>
            </a:pPr>
            <a:r>
              <a:rPr lang="it-IT" sz="1000" baseline="0" dirty="0" smtClean="0">
                <a:cs typeface="Arial"/>
              </a:rPr>
              <a:t>Nelle FONDAZIONI invece l’elemento patrimoniale è predominante rispetto a quello personale. Si tratta infatti di aziende che sorgono grazie a lasciti, donazioni e che hanno la finalità di rendere disponibili beni che consentono di soddisfare i bisogni di determinati soggetti. Si pensi ad esempio alla Fondazione Mayer.</a:t>
            </a:r>
            <a:endParaRPr lang="it-IT" sz="1000" dirty="0" smtClean="0">
              <a:cs typeface="Arial"/>
            </a:endParaRPr>
          </a:p>
          <a:p>
            <a:pPr>
              <a:defRPr/>
            </a:pPr>
            <a:endParaRPr lang="it-IT" sz="1000" dirty="0" smtClean="0">
              <a:cs typeface="Arial"/>
            </a:endParaRPr>
          </a:p>
          <a:p>
            <a:pPr>
              <a:defRPr/>
            </a:pPr>
            <a:r>
              <a:rPr lang="it-IT" sz="1000" dirty="0" smtClean="0">
                <a:cs typeface="Arial"/>
              </a:rPr>
              <a:t>Attenzione, però! Per quel che riguarda soprattutto il cosiddetto terzo settore, ormai si parla sempre più diffusamente di aziende composte, ossia enti che svolgono contemporaneamente attività </a:t>
            </a:r>
            <a:r>
              <a:rPr lang="it-IT" sz="1000" dirty="0" err="1" smtClean="0">
                <a:cs typeface="Arial"/>
              </a:rPr>
              <a:t>erogativa</a:t>
            </a:r>
            <a:r>
              <a:rPr lang="it-IT" sz="1000" dirty="0" smtClean="0">
                <a:cs typeface="Arial"/>
              </a:rPr>
              <a:t> e produttiva. In parte, anche lo Stato e gli enti pubblici sono ormai aziende composte, poiché si avvalgono di aziende che vendono professionalmente beni o servizi sul mercato (le cosiddette public utilities). </a:t>
            </a:r>
            <a:endParaRPr lang="it-IT" sz="1000" dirty="0">
              <a:cs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225EC-E6C2-044C-9B6F-44B980A0FDBD}" type="slidenum">
              <a:rPr lang="it-IT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5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19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dirty="0">
                <a:cs typeface="Arial"/>
              </a:rPr>
              <a:t>Le imprese soddisfano i bisogni solo indirettamente, ovvero rendono disponibili al consumo i beni che producono immettendoli sul mercato dove saranno acquistati da soggetti terzi. Lo scambio sul mercato è oneroso e servirà a conseguire un guadagno grazie al quale coloro che hanno costituito l’impresa potranno approvvigionarsi dei beni necessari per soddisfare le proprie esigenze di consumo. </a:t>
            </a:r>
          </a:p>
          <a:p>
            <a:r>
              <a:rPr lang="it-IT" sz="1000" dirty="0">
                <a:cs typeface="Arial"/>
              </a:rPr>
              <a:t>Tuttavia, anche le imprese consumano ma per produrre e non per soddisfare i bisogni dei propri soggetti. Analogamente, le aziende di erogazione producono ma per il consumo interno e non per lo scambio di mercato.</a:t>
            </a:r>
          </a:p>
          <a:p>
            <a:r>
              <a:rPr lang="it-IT" sz="1000" dirty="0">
                <a:cs typeface="Arial"/>
              </a:rPr>
              <a:t>Chiaramente, tra le due tipologie di aziende esistono numerose relazioni: ogni impresa produce per una moltitudine di aziende </a:t>
            </a:r>
            <a:r>
              <a:rPr lang="it-IT" sz="1000" dirty="0" err="1">
                <a:cs typeface="Arial"/>
              </a:rPr>
              <a:t>erogative</a:t>
            </a:r>
            <a:r>
              <a:rPr lang="it-IT" sz="1000" dirty="0">
                <a:cs typeface="Arial"/>
              </a:rPr>
              <a:t> che ne costituiscono il mercato e, di contro, ogni azienda </a:t>
            </a:r>
            <a:r>
              <a:rPr lang="it-IT" sz="1000" dirty="0" err="1">
                <a:cs typeface="Arial"/>
              </a:rPr>
              <a:t>erogativa</a:t>
            </a:r>
            <a:r>
              <a:rPr lang="it-IT" sz="1000" dirty="0">
                <a:cs typeface="Arial"/>
              </a:rPr>
              <a:t> si rivolge a una pluralità di imprese per soddisfare le sue diverse esigenze di consumo.</a:t>
            </a:r>
          </a:p>
          <a:p>
            <a:r>
              <a:rPr lang="it-IT" sz="1000" dirty="0">
                <a:cs typeface="Arial"/>
              </a:rPr>
              <a:t>Tra imprese ed </a:t>
            </a:r>
            <a:r>
              <a:rPr lang="it-IT" sz="1000" dirty="0" err="1">
                <a:cs typeface="Arial"/>
              </a:rPr>
              <a:t>erogative</a:t>
            </a:r>
            <a:r>
              <a:rPr lang="it-IT" sz="1000" dirty="0">
                <a:cs typeface="Arial"/>
              </a:rPr>
              <a:t> si sviluppano flussi reali (beni e servizi) e monetari (capitali) in assenza dei quali né le une né le altre potrebbero sopravvivere.</a:t>
            </a:r>
          </a:p>
          <a:p>
            <a:endParaRPr lang="it-IT" sz="1000" dirty="0">
              <a:cs typeface="Arial"/>
            </a:endParaRPr>
          </a:p>
          <a:p>
            <a:r>
              <a:rPr lang="it-IT" sz="1000" i="1" dirty="0">
                <a:cs typeface="Arial"/>
              </a:rPr>
              <a:t>Vediamo alcuni esempi:</a:t>
            </a:r>
            <a:endParaRPr lang="it-IT" sz="1000" dirty="0">
              <a:cs typeface="Arial"/>
            </a:endParaRPr>
          </a:p>
          <a:p>
            <a:r>
              <a:rPr lang="it-IT" sz="1000" i="1" dirty="0">
                <a:cs typeface="Arial"/>
              </a:rPr>
              <a:t>FIAT</a:t>
            </a:r>
            <a:endParaRPr lang="it-IT" sz="1000" dirty="0">
              <a:cs typeface="Arial"/>
            </a:endParaRPr>
          </a:p>
          <a:p>
            <a:r>
              <a:rPr lang="it-IT" sz="1000" i="1" dirty="0">
                <a:cs typeface="Arial"/>
              </a:rPr>
              <a:t>RAI</a:t>
            </a:r>
            <a:endParaRPr lang="it-IT" sz="1000" dirty="0">
              <a:cs typeface="Arial"/>
            </a:endParaRPr>
          </a:p>
          <a:p>
            <a:r>
              <a:rPr lang="it-IT" sz="1000" b="1" i="1" dirty="0">
                <a:cs typeface="Arial"/>
              </a:rPr>
              <a:t>Associazione Sportiva “Cicloamatori”</a:t>
            </a:r>
            <a:endParaRPr lang="it-IT" altLang="ja-JP" sz="1000" b="1" dirty="0">
              <a:cs typeface="Arial"/>
            </a:endParaRPr>
          </a:p>
          <a:p>
            <a:r>
              <a:rPr lang="it-IT" sz="1000" i="1" dirty="0">
                <a:cs typeface="Arial"/>
              </a:rPr>
              <a:t>Calzaturificio “S. Rossi”</a:t>
            </a:r>
            <a:endParaRPr lang="it-IT" altLang="ja-JP" sz="1000" dirty="0">
              <a:cs typeface="Arial"/>
            </a:endParaRPr>
          </a:p>
          <a:p>
            <a:r>
              <a:rPr lang="it-IT" sz="1000" i="1" dirty="0">
                <a:cs typeface="Arial"/>
              </a:rPr>
              <a:t>Comune di Roma</a:t>
            </a:r>
            <a:endParaRPr lang="it-IT" sz="1000" dirty="0">
              <a:cs typeface="Arial"/>
            </a:endParaRPr>
          </a:p>
          <a:p>
            <a:r>
              <a:rPr lang="it-IT" sz="1000" b="1" i="1" dirty="0">
                <a:cs typeface="Arial"/>
              </a:rPr>
              <a:t>Famiglia di Mario </a:t>
            </a:r>
            <a:r>
              <a:rPr lang="it-IT" sz="1000" b="1" i="1" dirty="0" smtClean="0">
                <a:cs typeface="Arial"/>
              </a:rPr>
              <a:t>Rossi</a:t>
            </a:r>
            <a:endParaRPr lang="it-IT" sz="1000" b="1" dirty="0">
              <a:cs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3514-24F9-EE48-8C45-3A1C1B04FDCF}" type="slidenum">
              <a:rPr lang="it-IT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739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sz="1000" dirty="0" smtClean="0">
                <a:cs typeface="Arial"/>
              </a:rPr>
              <a:t>La distinzione tra imprese e aziende di erogazione non è fine a se stessa perché le strutture, i comportamenti e le problematiche delle due tipologie aziendali presentano alcune rilevanti differenze. </a:t>
            </a:r>
          </a:p>
          <a:p>
            <a:pPr>
              <a:defRPr/>
            </a:pPr>
            <a:r>
              <a:rPr lang="it-IT" sz="1000" dirty="0" smtClean="0">
                <a:cs typeface="Arial"/>
              </a:rPr>
              <a:t>Nel proseguo della trattazione ci occuperemo solo di impese, ossia di aziende di produzione per le quali esistono innumerevoli classificazioni. </a:t>
            </a:r>
          </a:p>
          <a:p>
            <a:pPr>
              <a:defRPr/>
            </a:pPr>
            <a:r>
              <a:rPr lang="it-IT" sz="1000" dirty="0" smtClean="0">
                <a:cs typeface="Arial"/>
              </a:rPr>
              <a:t>La prima e forse la più importante è quella che distingue tra imprese di:</a:t>
            </a:r>
          </a:p>
          <a:p>
            <a:pPr marL="158265" indent="-158265">
              <a:buFontTx/>
              <a:buChar char="-"/>
              <a:defRPr/>
            </a:pPr>
            <a:r>
              <a:rPr lang="it-IT" sz="1000" dirty="0" smtClean="0">
                <a:cs typeface="Arial"/>
              </a:rPr>
              <a:t>produzione diretta ovvero quelle la cui produzione si esprime attraverso processi di trasformazione fisico-tecnica della materia.</a:t>
            </a:r>
          </a:p>
          <a:p>
            <a:pPr marL="158265" indent="-158265">
              <a:buFontTx/>
              <a:buChar char="-"/>
              <a:defRPr/>
            </a:pPr>
            <a:r>
              <a:rPr lang="it-IT" sz="1000" dirty="0" smtClean="0">
                <a:cs typeface="Arial"/>
              </a:rPr>
              <a:t>Produzione indiretta ovvero non comporta una trasformazione visibile della materia ma acquista e trasferisce i prodotti nel tempo e nello spazio.</a:t>
            </a:r>
          </a:p>
          <a:p>
            <a:pPr marL="158265" indent="-158265">
              <a:buFontTx/>
              <a:buChar char="-"/>
              <a:defRPr/>
            </a:pPr>
            <a:r>
              <a:rPr lang="it-IT" sz="1000" dirty="0" smtClean="0">
                <a:cs typeface="Arial"/>
              </a:rPr>
              <a:t>Produzione di servizi, ovvero rendono disponibili condizioni che facilitano lo svolgimento di altre attività (assicurazioni, consulenza, trasporti, …).</a:t>
            </a:r>
          </a:p>
          <a:p>
            <a:pPr>
              <a:defRPr/>
            </a:pPr>
            <a:r>
              <a:rPr lang="it-IT" sz="1000" dirty="0" smtClean="0">
                <a:cs typeface="Arial"/>
              </a:rPr>
              <a:t>Da ciò si evince che il termine produzione deve intendersi in senso ampio, ossia come </a:t>
            </a:r>
            <a:r>
              <a:rPr lang="it-IT" sz="1000" b="1" i="1" dirty="0" smtClean="0">
                <a:cs typeface="Arial"/>
              </a:rPr>
              <a:t>processo di creazione di utilità</a:t>
            </a:r>
            <a:r>
              <a:rPr lang="it-IT" sz="1000" dirty="0" smtClean="0">
                <a:cs typeface="Arial"/>
              </a:rPr>
              <a:t> </a:t>
            </a:r>
            <a:r>
              <a:rPr lang="it-IT" sz="1000" b="1" i="1" dirty="0" smtClean="0">
                <a:cs typeface="Arial"/>
              </a:rPr>
              <a:t>per il miglior soddisfacimento possibile</a:t>
            </a:r>
            <a:r>
              <a:rPr lang="it-IT" sz="1000" dirty="0" smtClean="0">
                <a:cs typeface="Arial"/>
              </a:rPr>
              <a:t> </a:t>
            </a:r>
            <a:r>
              <a:rPr lang="it-IT" sz="1000" b="1" i="1" dirty="0" smtClean="0">
                <a:cs typeface="Arial"/>
              </a:rPr>
              <a:t>dei bisogni umani.</a:t>
            </a:r>
            <a:endParaRPr lang="it-IT" sz="1000" dirty="0" smtClean="0">
              <a:cs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F7546C-D426-8B44-858C-E93E13AD0FF7}" type="slidenum">
              <a:rPr lang="it-IT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68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1000" dirty="0">
                <a:cs typeface="Arial"/>
              </a:rPr>
              <a:t>Il processo di specializzazione delle impese è avvenuto e, in parte, avviene con il crescere del “peso” e dell’importanza di certi nuclei di attività aziendale ad opera di imprenditori innovativi. Tuttavia, all’inventiva individuale si è aggiunta una ricerca sagace di opportunità </a:t>
            </a:r>
            <a:r>
              <a:rPr lang="it-IT" sz="1000" dirty="0" smtClean="0">
                <a:cs typeface="Arial"/>
              </a:rPr>
              <a:t>imprenditoriali </a:t>
            </a:r>
            <a:r>
              <a:rPr lang="it-IT" sz="1000" dirty="0">
                <a:cs typeface="Arial"/>
              </a:rPr>
              <a:t>che trova nel settore dei servizi un campo di attività in forte espansione. </a:t>
            </a:r>
          </a:p>
          <a:p>
            <a:r>
              <a:rPr lang="it-IT" sz="1000" dirty="0">
                <a:cs typeface="Arial"/>
              </a:rPr>
              <a:t>La specializzazione produttiva ha determinato la nascita dei cosiddetti settori. </a:t>
            </a:r>
          </a:p>
          <a:p>
            <a:r>
              <a:rPr lang="it-IT" sz="1000" dirty="0">
                <a:cs typeface="Arial"/>
              </a:rPr>
              <a:t>Il </a:t>
            </a:r>
            <a:r>
              <a:rPr lang="it-IT" sz="1000" dirty="0" smtClean="0">
                <a:cs typeface="Arial"/>
              </a:rPr>
              <a:t>SETTORE PRIMARIO è </a:t>
            </a:r>
            <a:r>
              <a:rPr lang="it-IT" sz="1000" dirty="0">
                <a:cs typeface="Arial"/>
              </a:rPr>
              <a:t>contraddistinto da attività di produzione originaria esercitata da imprese agricole, minerarie o estrattive, da imprese zootecniche (allevamento del bestiame) e silvicole (boschive o forestali).</a:t>
            </a:r>
          </a:p>
          <a:p>
            <a:r>
              <a:rPr lang="it-IT" sz="1000" dirty="0">
                <a:cs typeface="Arial"/>
              </a:rPr>
              <a:t>Il </a:t>
            </a:r>
            <a:r>
              <a:rPr lang="it-IT" sz="1000" dirty="0" smtClean="0">
                <a:cs typeface="Arial"/>
              </a:rPr>
              <a:t>SETTORE SECONDARIO è </a:t>
            </a:r>
            <a:r>
              <a:rPr lang="it-IT" sz="1000" dirty="0">
                <a:cs typeface="Arial"/>
              </a:rPr>
              <a:t>caratterizzato da attività di produzione industriale o di produzione diretta di beni (trasformazione nella specie) esercitate da imprese alimentari, cantieristiche, cartarie-editoriali, chimiche, di confezioni e abbigliamento, energetiche, </a:t>
            </a:r>
            <a:r>
              <a:rPr lang="it-IT" sz="1000" dirty="0" smtClean="0">
                <a:cs typeface="Arial"/>
              </a:rPr>
              <a:t>elettroniche, </a:t>
            </a:r>
            <a:r>
              <a:rPr lang="it-IT" sz="1000" dirty="0">
                <a:cs typeface="Arial"/>
              </a:rPr>
              <a:t>metallurgiche, </a:t>
            </a:r>
            <a:r>
              <a:rPr lang="it-IT" sz="1000" dirty="0" smtClean="0">
                <a:cs typeface="Arial"/>
              </a:rPr>
              <a:t>ecc.</a:t>
            </a:r>
            <a:endParaRPr lang="it-IT" sz="1000" dirty="0">
              <a:cs typeface="Arial"/>
            </a:endParaRPr>
          </a:p>
          <a:p>
            <a:r>
              <a:rPr lang="it-IT" sz="1000" dirty="0">
                <a:cs typeface="Arial"/>
              </a:rPr>
              <a:t>Il </a:t>
            </a:r>
            <a:r>
              <a:rPr lang="it-IT" sz="1000" dirty="0" smtClean="0">
                <a:cs typeface="Arial"/>
              </a:rPr>
              <a:t>SETTORE TERZIARIO</a:t>
            </a:r>
            <a:r>
              <a:rPr lang="it-IT" sz="1000" baseline="0" dirty="0" smtClean="0">
                <a:cs typeface="Arial"/>
              </a:rPr>
              <a:t> </a:t>
            </a:r>
            <a:r>
              <a:rPr lang="it-IT" sz="1000" dirty="0" smtClean="0">
                <a:cs typeface="Arial"/>
              </a:rPr>
              <a:t>è </a:t>
            </a:r>
            <a:r>
              <a:rPr lang="it-IT" sz="1000" dirty="0">
                <a:cs typeface="Arial"/>
              </a:rPr>
              <a:t>distinguibile in due sotto-settori: il primo si occupa dell’attività di intermediazione mercantile e il secondo della produzione di </a:t>
            </a:r>
            <a:r>
              <a:rPr lang="it-IT" sz="1000" dirty="0" smtClean="0">
                <a:cs typeface="Arial"/>
              </a:rPr>
              <a:t>servizi</a:t>
            </a:r>
            <a:r>
              <a:rPr lang="it-IT" sz="1000" dirty="0">
                <a:cs typeface="Arial"/>
              </a:rPr>
              <a:t>. L’attività di intermediazione mercantile concerne il trasferimento nel tempo o nello spazio di beni derivanti da attività economiche svolte da imprese del settore primario e secondario. </a:t>
            </a:r>
            <a:r>
              <a:rPr lang="it-IT" sz="1000" dirty="0" smtClean="0">
                <a:cs typeface="Arial"/>
              </a:rPr>
              <a:t>Tali </a:t>
            </a:r>
            <a:r>
              <a:rPr lang="it-IT" sz="1000" dirty="0">
                <a:cs typeface="Arial"/>
              </a:rPr>
              <a:t>attività </a:t>
            </a:r>
            <a:r>
              <a:rPr lang="it-IT" sz="1000" dirty="0" smtClean="0">
                <a:cs typeface="Arial"/>
              </a:rPr>
              <a:t>sono </a:t>
            </a:r>
            <a:r>
              <a:rPr lang="it-IT" sz="1000" dirty="0">
                <a:cs typeface="Arial"/>
              </a:rPr>
              <a:t>esercitate da imprese grossiste, dettaglianti, di import-export, della grande </a:t>
            </a:r>
            <a:r>
              <a:rPr lang="it-IT" sz="1000" dirty="0" smtClean="0">
                <a:cs typeface="Arial"/>
              </a:rPr>
              <a:t>distribuzione (supermercati </a:t>
            </a:r>
            <a:r>
              <a:rPr lang="it-IT" sz="1000" dirty="0">
                <a:cs typeface="Arial"/>
              </a:rPr>
              <a:t>e grandi </a:t>
            </a:r>
            <a:r>
              <a:rPr lang="it-IT" sz="1000" dirty="0" smtClean="0">
                <a:cs typeface="Arial"/>
              </a:rPr>
              <a:t>magazzini), </a:t>
            </a:r>
            <a:r>
              <a:rPr lang="it-IT" sz="1000" dirty="0">
                <a:cs typeface="Arial"/>
              </a:rPr>
              <a:t>ecc. Le attività di produzione </a:t>
            </a:r>
            <a:r>
              <a:rPr lang="it-IT" sz="1000" dirty="0" smtClean="0">
                <a:cs typeface="Arial"/>
              </a:rPr>
              <a:t>di </a:t>
            </a:r>
            <a:r>
              <a:rPr lang="it-IT" sz="1000" dirty="0">
                <a:cs typeface="Arial"/>
              </a:rPr>
              <a:t>servizi fanno sì che le produzioni dei tre settori precedenti interagiscano l’una con l’altra. Si tratta di attività svolte da imprese bancarie, assicurative, di intermediazione finanziaria, di trasporto, alberghiere e turistiche, di pubblicità, di consulenza, di revisione contabile e certificazione del bilancio, di ricerca di personale qualificato, di addestramento e aggiornamento del medesimo, di assistenza informatica, di consulenza tributaria.</a:t>
            </a:r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 i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2200" i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055103" indent="-211021" defTabSz="914423" eaLnBrk="0" hangingPunct="0">
              <a:defRPr sz="2200" i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477145" indent="-211021" defTabSz="914423" eaLnBrk="0" hangingPunct="0">
              <a:defRPr sz="2200" i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1899186" indent="-211021" defTabSz="914423" eaLnBrk="0" hangingPunct="0">
              <a:defRPr sz="2200" i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6893EA7-3C62-3242-9959-DCFDD344DE14}" type="slidenum">
              <a:rPr lang="it-IT" sz="1200" i="0">
                <a:solidFill>
                  <a:prstClr val="black"/>
                </a:solidFill>
                <a:latin typeface="Tahoma" charset="0"/>
              </a:rPr>
              <a:pPr eaLnBrk="1" hangingPunct="1">
                <a:defRPr/>
              </a:pPr>
              <a:t>8</a:t>
            </a:fld>
            <a:endParaRPr lang="it-IT" sz="1200" i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2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586083" y="4343400"/>
            <a:ext cx="5698043" cy="4114800"/>
          </a:xfrm>
        </p:spPr>
        <p:txBody>
          <a:bodyPr/>
          <a:lstStyle/>
          <a:p>
            <a:pPr eaLnBrk="1" hangingPunct="1">
              <a:defRPr/>
            </a:pPr>
            <a:r>
              <a:rPr lang="it-IT" sz="1000" dirty="0" smtClean="0">
                <a:latin typeface="Arial"/>
                <a:cs typeface="Arial"/>
              </a:rPr>
              <a:t>Pensando ad un’azienda vengono in mente tanti elementi materiali e immateriali, .... tuttavia dobbiamo dare un ordine a questa analisi. </a:t>
            </a:r>
          </a:p>
          <a:p>
            <a:pPr eaLnBrk="1" hangingPunct="1">
              <a:defRPr/>
            </a:pPr>
            <a:r>
              <a:rPr lang="it-IT" sz="1000" dirty="0" smtClean="0">
                <a:latin typeface="Arial"/>
                <a:cs typeface="Arial"/>
              </a:rPr>
              <a:t>Per nascere e funzionare, ovvero per produrre beni e/o servizi, ogni azienda ha bisogno di tre elementi fondamentali: il capitale finanziario, le persone che con le loro idee ed intuizioni costituiscono il capitale intellettuale e la coordinazione tra questi ultimi due elementi in modo da formare un sistema armonico e funzionante destinato a durare nel tempo.</a:t>
            </a:r>
          </a:p>
          <a:p>
            <a:pPr eaLnBrk="1" hangingPunct="1">
              <a:defRPr/>
            </a:pPr>
            <a:r>
              <a:rPr lang="it-IT" sz="1000" dirty="0" smtClean="0">
                <a:latin typeface="Arial"/>
                <a:cs typeface="Arial"/>
              </a:rPr>
              <a:t>Analizzeremo primariamente l’elemento </a:t>
            </a:r>
            <a:r>
              <a:rPr lang="it-IT" sz="1000" b="1" dirty="0" smtClean="0">
                <a:latin typeface="Arial"/>
                <a:cs typeface="Arial"/>
              </a:rPr>
              <a:t>capitale </a:t>
            </a:r>
            <a:r>
              <a:rPr lang="it-IT" sz="1000" baseline="0" dirty="0" smtClean="0">
                <a:latin typeface="Arial"/>
                <a:cs typeface="Arial"/>
              </a:rPr>
              <a:t>e, in particolare, il </a:t>
            </a:r>
            <a:r>
              <a:rPr lang="it-IT" sz="1000" b="1" baseline="0" dirty="0" smtClean="0">
                <a:latin typeface="Arial"/>
                <a:cs typeface="Arial"/>
              </a:rPr>
              <a:t>capitale di funzionamento</a:t>
            </a:r>
            <a:r>
              <a:rPr lang="it-IT" sz="1000" baseline="0" dirty="0" smtClean="0">
                <a:latin typeface="Arial"/>
                <a:cs typeface="Arial"/>
              </a:rPr>
              <a:t>.</a:t>
            </a:r>
            <a:endParaRPr lang="it-IT" sz="1000" dirty="0" smtClean="0">
              <a:latin typeface="Arial"/>
              <a:cs typeface="Arial"/>
            </a:endParaRPr>
          </a:p>
          <a:p>
            <a:pPr eaLnBrk="1" hangingPunct="1">
              <a:defRPr/>
            </a:pPr>
            <a:endParaRPr lang="it-IT" sz="1000" dirty="0" smtClean="0">
              <a:latin typeface="Arial"/>
              <a:cs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C1D9C4-52B3-BF40-A0BC-EBDBD99694BD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9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10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D13-7EF1-4B2C-9531-E47E1D29BCB5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Maria Lucetta Russotto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3DF-58F6-414E-B6F0-0D9BCF629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1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C44F-55AB-4C68-8B5A-ED560CA73659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Maria Lucetta Russotto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3DF-58F6-414E-B6F0-0D9BCF629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47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941-932C-40BF-8E16-711094B126B6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Maria Lucetta Russotto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3DF-58F6-414E-B6F0-0D9BCF629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90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7999"/>
            <a:ext cx="7543800" cy="1450976"/>
          </a:xfrm>
        </p:spPr>
        <p:txBody>
          <a:bodyPr anchor="b"/>
          <a:lstStyle>
            <a:lvl1pPr algn="ctr">
              <a:defRPr sz="36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inserire il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6131" y="4572000"/>
            <a:ext cx="3016132" cy="637338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C60A-33B0-45B9-8236-A8A3835E77D4}" type="datetime1">
              <a:rPr lang="it-IT" smtClean="0">
                <a:latin typeface="Calibri"/>
              </a:rPr>
              <a:t>07/02/2019</a:t>
            </a:fld>
            <a:endParaRPr lang="it-IT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‹N›</a:t>
            </a:fld>
            <a:endParaRPr lang="it-IT">
              <a:latin typeface="Calibri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685800" y="33618"/>
            <a:ext cx="7543799" cy="2000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73779"/>
              </a:buClr>
            </a:pPr>
            <a:r>
              <a:rPr lang="it-IT" sz="3600" b="1" dirty="0" smtClean="0">
                <a:solidFill>
                  <a:srgbClr val="073779"/>
                </a:solidFill>
                <a:latin typeface="Cambria"/>
              </a:rPr>
              <a:t>Corso di </a:t>
            </a:r>
          </a:p>
          <a:p>
            <a:pPr algn="ctr">
              <a:buClr>
                <a:srgbClr val="073779"/>
              </a:buClr>
            </a:pPr>
            <a:r>
              <a:rPr lang="it-IT" sz="3600" b="1" dirty="0" smtClean="0">
                <a:solidFill>
                  <a:srgbClr val="073779"/>
                </a:solidFill>
                <a:latin typeface="Cambria"/>
              </a:rPr>
              <a:t>Economia Aziendale</a:t>
            </a:r>
          </a:p>
          <a:p>
            <a:pPr algn="ctr">
              <a:buClr>
                <a:srgbClr val="073779"/>
              </a:buClr>
            </a:pPr>
            <a:r>
              <a:rPr lang="it-IT" sz="2800" b="1" i="1" dirty="0" smtClean="0">
                <a:solidFill>
                  <a:srgbClr val="073779"/>
                </a:solidFill>
                <a:latin typeface="Cambria"/>
              </a:rPr>
              <a:t>Scuola di Scienze della Salute Umana</a:t>
            </a:r>
          </a:p>
          <a:p>
            <a:pPr algn="ctr">
              <a:buClr>
                <a:srgbClr val="073779"/>
              </a:buClr>
            </a:pPr>
            <a:r>
              <a:rPr lang="it-IT" sz="2200" i="1" dirty="0" smtClean="0">
                <a:solidFill>
                  <a:srgbClr val="073779"/>
                </a:solidFill>
                <a:latin typeface="Cambria"/>
              </a:rPr>
              <a:t>A.A. 2017/2018</a:t>
            </a:r>
          </a:p>
          <a:p>
            <a:pPr algn="ctr">
              <a:buClr>
                <a:srgbClr val="073779"/>
              </a:buClr>
            </a:pPr>
            <a:endParaRPr lang="it-IT" sz="2400" b="1" i="1" dirty="0" smtClean="0">
              <a:solidFill>
                <a:srgbClr val="073779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805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F176-D22C-4932-BC3B-3D7E82A35BA7}" type="datetime1">
              <a:rPr lang="it-IT" smtClean="0">
                <a:latin typeface="Calibri"/>
              </a:rPr>
              <a:t>07/02/2019</a:t>
            </a:fld>
            <a:endParaRPr lang="it-IT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‹N›</a:t>
            </a:fld>
            <a:endParaRPr lang="it-IT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397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CEFE-C8D9-4610-B564-66C93828D6B6}" type="datetime1">
              <a:rPr lang="it-IT" smtClean="0">
                <a:latin typeface="Calibri"/>
              </a:rPr>
              <a:t>07/02/2019</a:t>
            </a:fld>
            <a:endParaRPr lang="it-IT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‹N›</a:t>
            </a:fld>
            <a:endParaRPr lang="it-IT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32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6B4D-B5B3-487B-A4A9-B20228FEE749}" type="datetime1">
              <a:rPr lang="it-IT" smtClean="0">
                <a:latin typeface="Calibri"/>
              </a:rPr>
              <a:t>07/02/2019</a:t>
            </a:fld>
            <a:endParaRPr lang="it-IT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‹N›</a:t>
            </a:fld>
            <a:endParaRPr lang="it-IT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85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C9D7-0667-4D77-844C-B29D431C3197}" type="datetime1">
              <a:rPr lang="it-IT" smtClean="0">
                <a:latin typeface="Calibri"/>
              </a:rPr>
              <a:t>07/02/2019</a:t>
            </a:fld>
            <a:endParaRPr lang="it-IT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‹N›</a:t>
            </a:fld>
            <a:endParaRPr lang="it-IT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8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86C5-6BC1-48CA-9D75-395B24A89C12}" type="datetime1">
              <a:rPr lang="it-IT" smtClean="0">
                <a:latin typeface="Calibri"/>
              </a:rPr>
              <a:t>07/02/2019</a:t>
            </a:fld>
            <a:endParaRPr lang="it-IT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‹N›</a:t>
            </a:fld>
            <a:endParaRPr lang="it-IT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93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8FE1-471C-44F3-A0BB-1248383235A3}" type="datetime1">
              <a:rPr lang="it-IT" smtClean="0">
                <a:latin typeface="Calibri"/>
              </a:rPr>
              <a:t>07/02/2019</a:t>
            </a:fld>
            <a:endParaRPr lang="it-IT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‹N›</a:t>
            </a:fld>
            <a:endParaRPr lang="it-IT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383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185C-4BB4-44CA-9E9A-329A2AC521DB}" type="datetime1">
              <a:rPr lang="it-IT" smtClean="0">
                <a:latin typeface="Calibri"/>
              </a:rPr>
              <a:t>07/02/2019</a:t>
            </a:fld>
            <a:endParaRPr lang="it-IT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‹N›</a:t>
            </a:fld>
            <a:endParaRPr lang="it-IT"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1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5CA4-4FBD-42FF-8157-4E48905E479A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Maria Lucetta Russotto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3DF-58F6-414E-B6F0-0D9BCF629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031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5022-A196-4ECF-83D6-1117B1182EAA}" type="datetime1">
              <a:rPr lang="it-IT" smtClean="0">
                <a:latin typeface="Calibri"/>
              </a:rPr>
              <a:t>07/02/2019</a:t>
            </a:fld>
            <a:endParaRPr lang="it-IT"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‹N›</a:t>
            </a:fld>
            <a:endParaRPr lang="it-IT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776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BCC8-C91F-4617-A379-F4A5AFF400F1}" type="datetime1">
              <a:rPr lang="it-IT" smtClean="0">
                <a:latin typeface="Calibri"/>
              </a:rPr>
              <a:t>07/02/2019</a:t>
            </a:fld>
            <a:endParaRPr lang="it-IT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‹N›</a:t>
            </a:fld>
            <a:endParaRPr lang="it-IT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57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D38C-F46F-470C-8AFC-12CCE0C6ECC2}" type="datetime1">
              <a:rPr lang="it-IT" smtClean="0">
                <a:latin typeface="Calibri"/>
              </a:rPr>
              <a:t>07/02/2019</a:t>
            </a:fld>
            <a:endParaRPr lang="it-IT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‹N›</a:t>
            </a:fld>
            <a:endParaRPr lang="it-IT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46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E139-F80C-4656-A04D-742DEABAF21D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Maria Lucetta Russotto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3DF-58F6-414E-B6F0-0D9BCF629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5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C411-6F78-4D35-9DB2-544A0BEAB3C8}" type="datetime1">
              <a:rPr lang="it-IT" smtClean="0"/>
              <a:t>07/02/2019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Maria Lucetta Russotto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3DF-58F6-414E-B6F0-0D9BCF629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10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6B7F-FE49-4D38-837B-544D120E1333}" type="datetime1">
              <a:rPr lang="it-IT" smtClean="0"/>
              <a:t>07/02/2019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Maria Lucetta Russotto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3DF-58F6-414E-B6F0-0D9BCF629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02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A67F-F0D1-4310-8DF0-AAA19E78D16D}" type="datetime1">
              <a:rPr lang="it-IT" smtClean="0"/>
              <a:t>07/02/2019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Maria Lucetta Russotto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3DF-58F6-414E-B6F0-0D9BCF629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03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0347-3A14-4995-A890-44AE06A47805}" type="datetime1">
              <a:rPr lang="it-IT" smtClean="0"/>
              <a:t>07/02/2019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Maria Lucetta Russotto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3DF-58F6-414E-B6F0-0D9BCF629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07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8D0-CF1D-44F4-B6B9-FD84C109691F}" type="datetime1">
              <a:rPr lang="it-IT" smtClean="0"/>
              <a:t>07/02/2019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Maria Lucetta Russotto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3DF-58F6-414E-B6F0-0D9BCF629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98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8EC1-C3FB-47D8-A9AD-492EA1F8DD38}" type="datetime1">
              <a:rPr lang="it-IT" smtClean="0"/>
              <a:t>07/02/2019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Maria Lucetta Russotto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3DF-58F6-414E-B6F0-0D9BCF629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30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FC96B-6EE5-4ACB-9DD5-9C47590C4E36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Maria Lucetta Russotto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3F3DF-58F6-414E-B6F0-0D9BCF629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82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672804"/>
            <a:ext cx="685800" cy="61851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7AA945-76CB-D84C-9264-6FE1FA9D39BC}" type="slidenum">
              <a:rPr lang="it-IT" smtClean="0">
                <a:latin typeface="Calibri"/>
              </a:rPr>
              <a:pPr/>
              <a:t>‹N›</a:t>
            </a:fld>
            <a:endParaRPr lang="it-IT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0E8634-80D1-4DDD-8820-A3ECF3BE96B2}" type="datetime1">
              <a:rPr lang="it-IT" smtClean="0">
                <a:latin typeface="Calibri"/>
              </a:rPr>
              <a:t>07/02/2019</a:t>
            </a:fld>
            <a:endParaRPr lang="it-IT" dirty="0">
              <a:latin typeface="Calibri"/>
            </a:endParaRPr>
          </a:p>
        </p:txBody>
      </p:sp>
      <p:pic>
        <p:nvPicPr>
          <p:cNvPr id="10" name="Immagine 9" descr="DISEI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63" y="9467"/>
            <a:ext cx="1356537" cy="6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1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cercagiuridica.com/codici/indice.php?codice=codice%20civile&amp;search=scambio" TargetMode="External"/><Relationship Id="rId3" Type="http://schemas.openxmlformats.org/officeDocument/2006/relationships/hyperlink" Target="https://www.ricercagiuridica.com/codici/indice.php?codice=codice%20civile&amp;search=esercita" TargetMode="External"/><Relationship Id="rId7" Type="http://schemas.openxmlformats.org/officeDocument/2006/relationships/hyperlink" Target="https://www.ricercagiuridica.com/codici/indice.php?codice=codice%20civile&amp;search=produzione" TargetMode="External"/><Relationship Id="rId2" Type="http://schemas.openxmlformats.org/officeDocument/2006/relationships/hyperlink" Target="https://www.ricercagiuridica.com/codici/indice.php?codice=codice%20civile&amp;search=imprenditor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ricercagiuridica.com/codici/indice.php?codice=codice%20civile&amp;search=organizzata" TargetMode="External"/><Relationship Id="rId5" Type="http://schemas.openxmlformats.org/officeDocument/2006/relationships/hyperlink" Target="https://www.ricercagiuridica.com/codici/indice.php?codice=codice%20civile&amp;search=economica" TargetMode="External"/><Relationship Id="rId4" Type="http://schemas.openxmlformats.org/officeDocument/2006/relationships/hyperlink" Target="https://www.ricercagiuridica.com/codici/indice.php?codice=codice%20civile&amp;search=professionalment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Master I Livello – Economia aziendale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11430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</a:t>
            </a:r>
            <a:r>
              <a:rPr lang="it-IT" sz="4400" dirty="0" smtClean="0"/>
              <a:t>L’impresa e l’azienda</a:t>
            </a:r>
            <a:endParaRPr lang="it-IT" sz="4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1</a:t>
            </a:fld>
            <a:endParaRPr lang="it-IT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22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Art. 2082 Codice civile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</a:rPr>
              <a:t>E' </a:t>
            </a:r>
            <a:r>
              <a:rPr lang="it-IT" dirty="0" smtClean="0">
                <a:latin typeface="arial" panose="020B0604020202020204" pitchFamily="34" charset="0"/>
                <a:hlinkClick r:id="rId2"/>
              </a:rPr>
              <a:t>imprenditore</a:t>
            </a:r>
            <a:r>
              <a:rPr lang="it-IT" dirty="0" smtClean="0">
                <a:latin typeface="arial" panose="020B0604020202020204" pitchFamily="34" charset="0"/>
              </a:rPr>
              <a:t> chi </a:t>
            </a:r>
            <a:r>
              <a:rPr lang="it-IT" dirty="0" smtClean="0">
                <a:latin typeface="arial" panose="020B0604020202020204" pitchFamily="34" charset="0"/>
                <a:hlinkClick r:id="rId3"/>
              </a:rPr>
              <a:t>esercita</a:t>
            </a:r>
            <a:r>
              <a:rPr lang="it-IT" dirty="0" smtClean="0">
                <a:latin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hlinkClick r:id="rId4"/>
              </a:rPr>
              <a:t>professionalmente</a:t>
            </a:r>
            <a:r>
              <a:rPr lang="it-IT" dirty="0" smtClean="0">
                <a:latin typeface="arial" panose="020B0604020202020204" pitchFamily="34" charset="0"/>
              </a:rPr>
              <a:t> una </a:t>
            </a:r>
            <a:r>
              <a:rPr lang="it-IT" dirty="0" err="1" smtClean="0">
                <a:latin typeface="arial" panose="020B0604020202020204" pitchFamily="34" charset="0"/>
              </a:rPr>
              <a:t>attivita'</a:t>
            </a:r>
            <a:r>
              <a:rPr lang="it-IT" dirty="0" smtClean="0">
                <a:latin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hlinkClick r:id="rId5"/>
              </a:rPr>
              <a:t>economica</a:t>
            </a:r>
            <a:r>
              <a:rPr lang="it-IT" dirty="0" smtClean="0">
                <a:latin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hlinkClick r:id="rId6"/>
              </a:rPr>
              <a:t>organizzata</a:t>
            </a:r>
            <a:r>
              <a:rPr lang="it-IT" dirty="0" smtClean="0">
                <a:latin typeface="arial" panose="020B0604020202020204" pitchFamily="34" charset="0"/>
              </a:rPr>
              <a:t> al fine della </a:t>
            </a:r>
            <a:r>
              <a:rPr lang="it-IT" dirty="0" smtClean="0">
                <a:latin typeface="arial" panose="020B0604020202020204" pitchFamily="34" charset="0"/>
                <a:hlinkClick r:id="rId7"/>
              </a:rPr>
              <a:t>produzione</a:t>
            </a:r>
            <a:r>
              <a:rPr lang="it-IT" dirty="0" smtClean="0">
                <a:latin typeface="arial" panose="020B0604020202020204" pitchFamily="34" charset="0"/>
              </a:rPr>
              <a:t> o dello </a:t>
            </a:r>
            <a:r>
              <a:rPr lang="it-IT" dirty="0" smtClean="0">
                <a:latin typeface="arial" panose="020B0604020202020204" pitchFamily="34" charset="0"/>
                <a:hlinkClick r:id="rId8"/>
              </a:rPr>
              <a:t>scambio</a:t>
            </a:r>
            <a:r>
              <a:rPr lang="it-IT" dirty="0" smtClean="0">
                <a:latin typeface="arial" panose="020B0604020202020204" pitchFamily="34" charset="0"/>
              </a:rPr>
              <a:t> di beni o di servizi.</a:t>
            </a:r>
          </a:p>
          <a:p>
            <a:pPr marL="114300" indent="0" algn="just">
              <a:buNone/>
            </a:pPr>
            <a:endParaRPr lang="it-IT" dirty="0" smtClean="0"/>
          </a:p>
          <a:p>
            <a:pPr marL="114300" indent="0" algn="just">
              <a:buNone/>
            </a:pPr>
            <a:r>
              <a:rPr lang="it-IT" dirty="0" smtClean="0"/>
              <a:t>Art. 2555 Codice Civile</a:t>
            </a:r>
          </a:p>
          <a:p>
            <a:pPr marL="114300" indent="0" algn="just">
              <a:buNone/>
            </a:pPr>
            <a:r>
              <a:rPr lang="it-IT" dirty="0"/>
              <a:t>L’azienda è il complesso dei beni organizzati dall’imprenditore (2082) per l’esercizio dell’impresa.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2</a:t>
            </a:fld>
            <a:endParaRPr lang="it-IT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87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funzione dell’azienda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Lo </a:t>
            </a:r>
            <a:r>
              <a:rPr lang="it-IT" b="1" dirty="0" smtClean="0">
                <a:solidFill>
                  <a:srgbClr val="000090"/>
                </a:solidFill>
              </a:rPr>
              <a:t>strumento</a:t>
            </a:r>
            <a:r>
              <a:rPr lang="it-IT" dirty="0" smtClean="0">
                <a:solidFill>
                  <a:srgbClr val="000090"/>
                </a:solidFill>
              </a:rPr>
              <a:t> </a:t>
            </a:r>
            <a:r>
              <a:rPr lang="it-IT" dirty="0" smtClean="0"/>
              <a:t>del </a:t>
            </a:r>
            <a:r>
              <a:rPr lang="it-IT" dirty="0"/>
              <a:t>quale l’uomo si avvale per svolgere </a:t>
            </a:r>
            <a:r>
              <a:rPr lang="it-IT" b="1" dirty="0" smtClean="0">
                <a:solidFill>
                  <a:srgbClr val="000090"/>
                </a:solidFill>
              </a:rPr>
              <a:t>in </a:t>
            </a:r>
            <a:r>
              <a:rPr lang="it-IT" b="1" dirty="0">
                <a:solidFill>
                  <a:srgbClr val="000090"/>
                </a:solidFill>
              </a:rPr>
              <a:t>modo </a:t>
            </a:r>
            <a:r>
              <a:rPr lang="it-IT" b="1" dirty="0" smtClean="0">
                <a:solidFill>
                  <a:srgbClr val="000090"/>
                </a:solidFill>
              </a:rPr>
              <a:t>economico</a:t>
            </a:r>
            <a:r>
              <a:rPr lang="it-IT" dirty="0" smtClean="0"/>
              <a:t> attività </a:t>
            </a:r>
            <a:r>
              <a:rPr lang="it-IT" dirty="0"/>
              <a:t>di produzione e </a:t>
            </a:r>
            <a:r>
              <a:rPr lang="it-IT" dirty="0" smtClean="0"/>
              <a:t>consumo dei </a:t>
            </a:r>
            <a:r>
              <a:rPr lang="it-IT" dirty="0"/>
              <a:t>beni </a:t>
            </a:r>
            <a:r>
              <a:rPr lang="it-IT" dirty="0" smtClean="0"/>
              <a:t>necessari per </a:t>
            </a:r>
            <a:r>
              <a:rPr lang="it-IT" dirty="0"/>
              <a:t>soddisfare i suoi </a:t>
            </a:r>
            <a:r>
              <a:rPr lang="it-IT" dirty="0" smtClean="0"/>
              <a:t>bisogni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2309C-8AA3-AF4C-997E-CA8485A01DFD}" type="slidenum">
              <a:rPr lang="it-IT">
                <a:latin typeface="Calibri"/>
              </a:rPr>
              <a:pPr>
                <a:defRPr/>
              </a:pPr>
              <a:t>3</a:t>
            </a:fld>
            <a:endParaRPr lang="it-IT">
              <a:latin typeface="Calibri"/>
            </a:endParaRPr>
          </a:p>
        </p:txBody>
      </p:sp>
      <p:graphicFrame>
        <p:nvGraphicFramePr>
          <p:cNvPr id="34822" name="Object 4"/>
          <p:cNvGraphicFramePr>
            <a:graphicFrameLocks/>
          </p:cNvGraphicFramePr>
          <p:nvPr/>
        </p:nvGraphicFramePr>
        <p:xfrm>
          <a:off x="228600" y="3352800"/>
          <a:ext cx="990600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ClipArt" r:id="rId4" imgW="1205883" imgH="3660559" progId="MS_ClipArt_Gallery.2">
                  <p:embed/>
                </p:oleObj>
              </mc:Choice>
              <mc:Fallback>
                <p:oleObj name="ClipArt" r:id="rId4" imgW="1205883" imgH="3660559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52800"/>
                        <a:ext cx="990600" cy="271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0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59024-44B0-E54C-A4C2-366529C482FE}" type="slidenum">
              <a:rPr lang="it-IT" smtClean="0">
                <a:latin typeface="Calibri"/>
              </a:rPr>
              <a:pPr>
                <a:defRPr/>
              </a:pPr>
              <a:t>4</a:t>
            </a:fld>
            <a:endParaRPr lang="it-IT">
              <a:latin typeface="Calibri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tipologie di impresa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Impresa  </a:t>
            </a:r>
            <a:r>
              <a:rPr lang="it-IT" dirty="0"/>
              <a:t>di </a:t>
            </a:r>
            <a:r>
              <a:rPr lang="it-IT" dirty="0" smtClean="0"/>
              <a:t>erogazione</a:t>
            </a:r>
          </a:p>
          <a:p>
            <a:r>
              <a:rPr lang="it-IT" dirty="0" smtClean="0"/>
              <a:t>Impresa di produzione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17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64207-93B8-784F-845C-0AE20B454EC8}" type="slidenum">
              <a:rPr lang="it-IT">
                <a:latin typeface="Calibri"/>
              </a:rPr>
              <a:pPr>
                <a:defRPr/>
              </a:pPr>
              <a:t>5</a:t>
            </a:fld>
            <a:endParaRPr lang="it-IT">
              <a:latin typeface="Calibri"/>
            </a:endParaRP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630832" y="1643052"/>
            <a:ext cx="7519149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Svolge attività di consumo ossia di soddisfazione </a:t>
            </a:r>
            <a:r>
              <a:rPr lang="it-IT" sz="2400" b="1" dirty="0">
                <a:solidFill>
                  <a:srgbClr val="000090"/>
                </a:solidFill>
                <a:latin typeface="Calibri"/>
              </a:rPr>
              <a:t>diretta</a:t>
            </a:r>
            <a:r>
              <a:rPr lang="it-IT" sz="2400" dirty="0">
                <a:solidFill>
                  <a:srgbClr val="000090"/>
                </a:solidFill>
                <a:latin typeface="Calibri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dei bisogni. In alternativa, produce non per il mercato, ma per sé stessa.</a:t>
            </a:r>
          </a:p>
        </p:txBody>
      </p:sp>
      <p:grpSp>
        <p:nvGrpSpPr>
          <p:cNvPr id="101931" name="Group 555"/>
          <p:cNvGrpSpPr>
            <a:grpSpLocks/>
          </p:cNvGrpSpPr>
          <p:nvPr/>
        </p:nvGrpSpPr>
        <p:grpSpPr bwMode="auto">
          <a:xfrm>
            <a:off x="395288" y="3523527"/>
            <a:ext cx="1255712" cy="2247900"/>
            <a:chOff x="4286" y="210"/>
            <a:chExt cx="791" cy="1416"/>
          </a:xfrm>
        </p:grpSpPr>
        <p:grpSp>
          <p:nvGrpSpPr>
            <p:cNvPr id="39126" name="Group 11"/>
            <p:cNvGrpSpPr>
              <a:grpSpLocks noChangeAspect="1"/>
            </p:cNvGrpSpPr>
            <p:nvPr/>
          </p:nvGrpSpPr>
          <p:grpSpPr bwMode="auto">
            <a:xfrm>
              <a:off x="4286" y="210"/>
              <a:ext cx="791" cy="1105"/>
              <a:chOff x="3742" y="981"/>
              <a:chExt cx="1594" cy="2208"/>
            </a:xfrm>
          </p:grpSpPr>
          <p:sp>
            <p:nvSpPr>
              <p:cNvPr id="39128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3742" y="981"/>
                <a:ext cx="1594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9129" name="Group 212"/>
              <p:cNvGrpSpPr>
                <a:grpSpLocks/>
              </p:cNvGrpSpPr>
              <p:nvPr/>
            </p:nvGrpSpPr>
            <p:grpSpPr bwMode="auto">
              <a:xfrm>
                <a:off x="3746" y="993"/>
                <a:ext cx="1587" cy="2189"/>
                <a:chOff x="3746" y="993"/>
                <a:chExt cx="1587" cy="2189"/>
              </a:xfrm>
            </p:grpSpPr>
            <p:sp>
              <p:nvSpPr>
                <p:cNvPr id="39461" name="Freeform 12"/>
                <p:cNvSpPr>
                  <a:spLocks/>
                </p:cNvSpPr>
                <p:nvPr/>
              </p:nvSpPr>
              <p:spPr bwMode="auto">
                <a:xfrm>
                  <a:off x="4290" y="1198"/>
                  <a:ext cx="638" cy="1977"/>
                </a:xfrm>
                <a:custGeom>
                  <a:avLst/>
                  <a:gdLst>
                    <a:gd name="T0" fmla="*/ 608 w 638"/>
                    <a:gd name="T1" fmla="*/ 1142 h 1977"/>
                    <a:gd name="T2" fmla="*/ 583 w 638"/>
                    <a:gd name="T3" fmla="*/ 1135 h 1977"/>
                    <a:gd name="T4" fmla="*/ 557 w 638"/>
                    <a:gd name="T5" fmla="*/ 1127 h 1977"/>
                    <a:gd name="T6" fmla="*/ 538 w 638"/>
                    <a:gd name="T7" fmla="*/ 1128 h 1977"/>
                    <a:gd name="T8" fmla="*/ 528 w 638"/>
                    <a:gd name="T9" fmla="*/ 1094 h 1977"/>
                    <a:gd name="T10" fmla="*/ 513 w 638"/>
                    <a:gd name="T11" fmla="*/ 1177 h 1977"/>
                    <a:gd name="T12" fmla="*/ 472 w 638"/>
                    <a:gd name="T13" fmla="*/ 1458 h 1977"/>
                    <a:gd name="T14" fmla="*/ 452 w 638"/>
                    <a:gd name="T15" fmla="*/ 1577 h 1977"/>
                    <a:gd name="T16" fmla="*/ 434 w 638"/>
                    <a:gd name="T17" fmla="*/ 1708 h 1977"/>
                    <a:gd name="T18" fmla="*/ 401 w 638"/>
                    <a:gd name="T19" fmla="*/ 1842 h 1977"/>
                    <a:gd name="T20" fmla="*/ 419 w 638"/>
                    <a:gd name="T21" fmla="*/ 1891 h 1977"/>
                    <a:gd name="T22" fmla="*/ 456 w 638"/>
                    <a:gd name="T23" fmla="*/ 1966 h 1977"/>
                    <a:gd name="T24" fmla="*/ 277 w 638"/>
                    <a:gd name="T25" fmla="*/ 1976 h 1977"/>
                    <a:gd name="T26" fmla="*/ 254 w 638"/>
                    <a:gd name="T27" fmla="*/ 1923 h 1977"/>
                    <a:gd name="T28" fmla="*/ 266 w 638"/>
                    <a:gd name="T29" fmla="*/ 1856 h 1977"/>
                    <a:gd name="T30" fmla="*/ 259 w 638"/>
                    <a:gd name="T31" fmla="*/ 1756 h 1977"/>
                    <a:gd name="T32" fmla="*/ 269 w 638"/>
                    <a:gd name="T33" fmla="*/ 1624 h 1977"/>
                    <a:gd name="T34" fmla="*/ 284 w 638"/>
                    <a:gd name="T35" fmla="*/ 1442 h 1977"/>
                    <a:gd name="T36" fmla="*/ 235 w 638"/>
                    <a:gd name="T37" fmla="*/ 1543 h 1977"/>
                    <a:gd name="T38" fmla="*/ 195 w 638"/>
                    <a:gd name="T39" fmla="*/ 1692 h 1977"/>
                    <a:gd name="T40" fmla="*/ 150 w 638"/>
                    <a:gd name="T41" fmla="*/ 1829 h 1977"/>
                    <a:gd name="T42" fmla="*/ 128 w 638"/>
                    <a:gd name="T43" fmla="*/ 1912 h 1977"/>
                    <a:gd name="T44" fmla="*/ 125 w 638"/>
                    <a:gd name="T45" fmla="*/ 1955 h 1977"/>
                    <a:gd name="T46" fmla="*/ 83 w 638"/>
                    <a:gd name="T47" fmla="*/ 1976 h 1977"/>
                    <a:gd name="T48" fmla="*/ 15 w 638"/>
                    <a:gd name="T49" fmla="*/ 1961 h 1977"/>
                    <a:gd name="T50" fmla="*/ 19 w 638"/>
                    <a:gd name="T51" fmla="*/ 1905 h 1977"/>
                    <a:gd name="T52" fmla="*/ 38 w 638"/>
                    <a:gd name="T53" fmla="*/ 1846 h 1977"/>
                    <a:gd name="T54" fmla="*/ 46 w 638"/>
                    <a:gd name="T55" fmla="*/ 1805 h 1977"/>
                    <a:gd name="T56" fmla="*/ 49 w 638"/>
                    <a:gd name="T57" fmla="*/ 1760 h 1977"/>
                    <a:gd name="T58" fmla="*/ 61 w 638"/>
                    <a:gd name="T59" fmla="*/ 1610 h 1977"/>
                    <a:gd name="T60" fmla="*/ 87 w 638"/>
                    <a:gd name="T61" fmla="*/ 1441 h 1977"/>
                    <a:gd name="T62" fmla="*/ 93 w 638"/>
                    <a:gd name="T63" fmla="*/ 1296 h 1977"/>
                    <a:gd name="T64" fmla="*/ 91 w 638"/>
                    <a:gd name="T65" fmla="*/ 1118 h 1977"/>
                    <a:gd name="T66" fmla="*/ 82 w 638"/>
                    <a:gd name="T67" fmla="*/ 1002 h 1977"/>
                    <a:gd name="T68" fmla="*/ 90 w 638"/>
                    <a:gd name="T69" fmla="*/ 916 h 1977"/>
                    <a:gd name="T70" fmla="*/ 79 w 638"/>
                    <a:gd name="T71" fmla="*/ 866 h 1977"/>
                    <a:gd name="T72" fmla="*/ 45 w 638"/>
                    <a:gd name="T73" fmla="*/ 810 h 1977"/>
                    <a:gd name="T74" fmla="*/ 27 w 638"/>
                    <a:gd name="T75" fmla="*/ 742 h 1977"/>
                    <a:gd name="T76" fmla="*/ 5 w 638"/>
                    <a:gd name="T77" fmla="*/ 589 h 1977"/>
                    <a:gd name="T78" fmla="*/ 63 w 638"/>
                    <a:gd name="T79" fmla="*/ 408 h 1977"/>
                    <a:gd name="T80" fmla="*/ 136 w 638"/>
                    <a:gd name="T81" fmla="*/ 310 h 1977"/>
                    <a:gd name="T82" fmla="*/ 195 w 638"/>
                    <a:gd name="T83" fmla="*/ 290 h 1977"/>
                    <a:gd name="T84" fmla="*/ 143 w 638"/>
                    <a:gd name="T85" fmla="*/ 209 h 1977"/>
                    <a:gd name="T86" fmla="*/ 134 w 638"/>
                    <a:gd name="T87" fmla="*/ 178 h 1977"/>
                    <a:gd name="T88" fmla="*/ 237 w 638"/>
                    <a:gd name="T89" fmla="*/ 60 h 1977"/>
                    <a:gd name="T90" fmla="*/ 344 w 638"/>
                    <a:gd name="T91" fmla="*/ 6 h 1977"/>
                    <a:gd name="T92" fmla="*/ 411 w 638"/>
                    <a:gd name="T93" fmla="*/ 8 h 1977"/>
                    <a:gd name="T94" fmla="*/ 470 w 638"/>
                    <a:gd name="T95" fmla="*/ 34 h 1977"/>
                    <a:gd name="T96" fmla="*/ 505 w 638"/>
                    <a:gd name="T97" fmla="*/ 74 h 1977"/>
                    <a:gd name="T98" fmla="*/ 521 w 638"/>
                    <a:gd name="T99" fmla="*/ 124 h 1977"/>
                    <a:gd name="T100" fmla="*/ 508 w 638"/>
                    <a:gd name="T101" fmla="*/ 193 h 1977"/>
                    <a:gd name="T102" fmla="*/ 459 w 638"/>
                    <a:gd name="T103" fmla="*/ 213 h 1977"/>
                    <a:gd name="T104" fmla="*/ 448 w 638"/>
                    <a:gd name="T105" fmla="*/ 268 h 1977"/>
                    <a:gd name="T106" fmla="*/ 516 w 638"/>
                    <a:gd name="T107" fmla="*/ 321 h 1977"/>
                    <a:gd name="T108" fmla="*/ 556 w 638"/>
                    <a:gd name="T109" fmla="*/ 388 h 1977"/>
                    <a:gd name="T110" fmla="*/ 572 w 638"/>
                    <a:gd name="T111" fmla="*/ 444 h 1977"/>
                    <a:gd name="T112" fmla="*/ 603 w 638"/>
                    <a:gd name="T113" fmla="*/ 604 h 1977"/>
                    <a:gd name="T114" fmla="*/ 638 w 638"/>
                    <a:gd name="T115" fmla="*/ 854 h 1977"/>
                    <a:gd name="T116" fmla="*/ 617 w 638"/>
                    <a:gd name="T117" fmla="*/ 923 h 1977"/>
                    <a:gd name="T118" fmla="*/ 612 w 638"/>
                    <a:gd name="T119" fmla="*/ 1026 h 1977"/>
                    <a:gd name="T120" fmla="*/ 616 w 638"/>
                    <a:gd name="T121" fmla="*/ 1102 h 197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38" h="1977">
                      <a:moveTo>
                        <a:pt x="616" y="1102"/>
                      </a:moveTo>
                      <a:lnTo>
                        <a:pt x="614" y="1129"/>
                      </a:lnTo>
                      <a:lnTo>
                        <a:pt x="614" y="1132"/>
                      </a:lnTo>
                      <a:lnTo>
                        <a:pt x="613" y="1135"/>
                      </a:lnTo>
                      <a:lnTo>
                        <a:pt x="612" y="1138"/>
                      </a:lnTo>
                      <a:lnTo>
                        <a:pt x="609" y="1140"/>
                      </a:lnTo>
                      <a:lnTo>
                        <a:pt x="608" y="1142"/>
                      </a:lnTo>
                      <a:lnTo>
                        <a:pt x="605" y="1143"/>
                      </a:lnTo>
                      <a:lnTo>
                        <a:pt x="602" y="1143"/>
                      </a:lnTo>
                      <a:lnTo>
                        <a:pt x="599" y="1143"/>
                      </a:lnTo>
                      <a:lnTo>
                        <a:pt x="595" y="1129"/>
                      </a:lnTo>
                      <a:lnTo>
                        <a:pt x="593" y="1120"/>
                      </a:lnTo>
                      <a:lnTo>
                        <a:pt x="588" y="1127"/>
                      </a:lnTo>
                      <a:lnTo>
                        <a:pt x="583" y="1135"/>
                      </a:lnTo>
                      <a:lnTo>
                        <a:pt x="579" y="1138"/>
                      </a:lnTo>
                      <a:lnTo>
                        <a:pt x="575" y="1138"/>
                      </a:lnTo>
                      <a:lnTo>
                        <a:pt x="571" y="1136"/>
                      </a:lnTo>
                      <a:lnTo>
                        <a:pt x="565" y="1133"/>
                      </a:lnTo>
                      <a:lnTo>
                        <a:pt x="564" y="1127"/>
                      </a:lnTo>
                      <a:lnTo>
                        <a:pt x="560" y="1124"/>
                      </a:lnTo>
                      <a:lnTo>
                        <a:pt x="557" y="1127"/>
                      </a:lnTo>
                      <a:lnTo>
                        <a:pt x="552" y="1132"/>
                      </a:lnTo>
                      <a:lnTo>
                        <a:pt x="547" y="1135"/>
                      </a:lnTo>
                      <a:lnTo>
                        <a:pt x="545" y="1136"/>
                      </a:lnTo>
                      <a:lnTo>
                        <a:pt x="542" y="1136"/>
                      </a:lnTo>
                      <a:lnTo>
                        <a:pt x="539" y="1135"/>
                      </a:lnTo>
                      <a:lnTo>
                        <a:pt x="538" y="1132"/>
                      </a:lnTo>
                      <a:lnTo>
                        <a:pt x="538" y="1128"/>
                      </a:lnTo>
                      <a:lnTo>
                        <a:pt x="538" y="1125"/>
                      </a:lnTo>
                      <a:lnTo>
                        <a:pt x="539" y="1123"/>
                      </a:lnTo>
                      <a:lnTo>
                        <a:pt x="543" y="1116"/>
                      </a:lnTo>
                      <a:lnTo>
                        <a:pt x="546" y="1112"/>
                      </a:lnTo>
                      <a:lnTo>
                        <a:pt x="539" y="1102"/>
                      </a:lnTo>
                      <a:lnTo>
                        <a:pt x="535" y="1088"/>
                      </a:lnTo>
                      <a:lnTo>
                        <a:pt x="528" y="1094"/>
                      </a:lnTo>
                      <a:lnTo>
                        <a:pt x="521" y="1101"/>
                      </a:lnTo>
                      <a:lnTo>
                        <a:pt x="521" y="1108"/>
                      </a:lnTo>
                      <a:lnTo>
                        <a:pt x="521" y="1116"/>
                      </a:lnTo>
                      <a:lnTo>
                        <a:pt x="519" y="1128"/>
                      </a:lnTo>
                      <a:lnTo>
                        <a:pt x="517" y="1144"/>
                      </a:lnTo>
                      <a:lnTo>
                        <a:pt x="516" y="1161"/>
                      </a:lnTo>
                      <a:lnTo>
                        <a:pt x="513" y="1177"/>
                      </a:lnTo>
                      <a:lnTo>
                        <a:pt x="508" y="1215"/>
                      </a:lnTo>
                      <a:lnTo>
                        <a:pt x="501" y="1259"/>
                      </a:lnTo>
                      <a:lnTo>
                        <a:pt x="496" y="1308"/>
                      </a:lnTo>
                      <a:lnTo>
                        <a:pt x="489" y="1357"/>
                      </a:lnTo>
                      <a:lnTo>
                        <a:pt x="483" y="1402"/>
                      </a:lnTo>
                      <a:lnTo>
                        <a:pt x="476" y="1442"/>
                      </a:lnTo>
                      <a:lnTo>
                        <a:pt x="472" y="1458"/>
                      </a:lnTo>
                      <a:lnTo>
                        <a:pt x="468" y="1472"/>
                      </a:lnTo>
                      <a:lnTo>
                        <a:pt x="465" y="1482"/>
                      </a:lnTo>
                      <a:lnTo>
                        <a:pt x="461" y="1487"/>
                      </a:lnTo>
                      <a:lnTo>
                        <a:pt x="460" y="1508"/>
                      </a:lnTo>
                      <a:lnTo>
                        <a:pt x="459" y="1529"/>
                      </a:lnTo>
                      <a:lnTo>
                        <a:pt x="455" y="1554"/>
                      </a:lnTo>
                      <a:lnTo>
                        <a:pt x="452" y="1577"/>
                      </a:lnTo>
                      <a:lnTo>
                        <a:pt x="448" y="1602"/>
                      </a:lnTo>
                      <a:lnTo>
                        <a:pt x="445" y="1626"/>
                      </a:lnTo>
                      <a:lnTo>
                        <a:pt x="442" y="1651"/>
                      </a:lnTo>
                      <a:lnTo>
                        <a:pt x="442" y="1674"/>
                      </a:lnTo>
                      <a:lnTo>
                        <a:pt x="441" y="1682"/>
                      </a:lnTo>
                      <a:lnTo>
                        <a:pt x="438" y="1695"/>
                      </a:lnTo>
                      <a:lnTo>
                        <a:pt x="434" y="1708"/>
                      </a:lnTo>
                      <a:lnTo>
                        <a:pt x="429" y="1725"/>
                      </a:lnTo>
                      <a:lnTo>
                        <a:pt x="416" y="1760"/>
                      </a:lnTo>
                      <a:lnTo>
                        <a:pt x="405" y="1794"/>
                      </a:lnTo>
                      <a:lnTo>
                        <a:pt x="399" y="1804"/>
                      </a:lnTo>
                      <a:lnTo>
                        <a:pt x="392" y="1815"/>
                      </a:lnTo>
                      <a:lnTo>
                        <a:pt x="397" y="1831"/>
                      </a:lnTo>
                      <a:lnTo>
                        <a:pt x="401" y="1842"/>
                      </a:lnTo>
                      <a:lnTo>
                        <a:pt x="400" y="1845"/>
                      </a:lnTo>
                      <a:lnTo>
                        <a:pt x="399" y="1846"/>
                      </a:lnTo>
                      <a:lnTo>
                        <a:pt x="396" y="1846"/>
                      </a:lnTo>
                      <a:lnTo>
                        <a:pt x="393" y="1846"/>
                      </a:lnTo>
                      <a:lnTo>
                        <a:pt x="400" y="1861"/>
                      </a:lnTo>
                      <a:lnTo>
                        <a:pt x="408" y="1876"/>
                      </a:lnTo>
                      <a:lnTo>
                        <a:pt x="419" y="1891"/>
                      </a:lnTo>
                      <a:lnTo>
                        <a:pt x="427" y="1906"/>
                      </a:lnTo>
                      <a:lnTo>
                        <a:pt x="438" y="1916"/>
                      </a:lnTo>
                      <a:lnTo>
                        <a:pt x="450" y="1924"/>
                      </a:lnTo>
                      <a:lnTo>
                        <a:pt x="455" y="1930"/>
                      </a:lnTo>
                      <a:lnTo>
                        <a:pt x="457" y="1938"/>
                      </a:lnTo>
                      <a:lnTo>
                        <a:pt x="459" y="1950"/>
                      </a:lnTo>
                      <a:lnTo>
                        <a:pt x="456" y="1966"/>
                      </a:lnTo>
                      <a:lnTo>
                        <a:pt x="437" y="1966"/>
                      </a:lnTo>
                      <a:lnTo>
                        <a:pt x="401" y="1965"/>
                      </a:lnTo>
                      <a:lnTo>
                        <a:pt x="363" y="1964"/>
                      </a:lnTo>
                      <a:lnTo>
                        <a:pt x="336" y="1961"/>
                      </a:lnTo>
                      <a:lnTo>
                        <a:pt x="310" y="1968"/>
                      </a:lnTo>
                      <a:lnTo>
                        <a:pt x="288" y="1975"/>
                      </a:lnTo>
                      <a:lnTo>
                        <a:pt x="277" y="1976"/>
                      </a:lnTo>
                      <a:lnTo>
                        <a:pt x="267" y="1976"/>
                      </a:lnTo>
                      <a:lnTo>
                        <a:pt x="257" y="1975"/>
                      </a:lnTo>
                      <a:lnTo>
                        <a:pt x="247" y="1971"/>
                      </a:lnTo>
                      <a:lnTo>
                        <a:pt x="248" y="1958"/>
                      </a:lnTo>
                      <a:lnTo>
                        <a:pt x="252" y="1945"/>
                      </a:lnTo>
                      <a:lnTo>
                        <a:pt x="252" y="1934"/>
                      </a:lnTo>
                      <a:lnTo>
                        <a:pt x="254" y="1923"/>
                      </a:lnTo>
                      <a:lnTo>
                        <a:pt x="258" y="1910"/>
                      </a:lnTo>
                      <a:lnTo>
                        <a:pt x="263" y="1898"/>
                      </a:lnTo>
                      <a:lnTo>
                        <a:pt x="262" y="1886"/>
                      </a:lnTo>
                      <a:lnTo>
                        <a:pt x="263" y="1875"/>
                      </a:lnTo>
                      <a:lnTo>
                        <a:pt x="266" y="1864"/>
                      </a:lnTo>
                      <a:lnTo>
                        <a:pt x="272" y="1854"/>
                      </a:lnTo>
                      <a:lnTo>
                        <a:pt x="266" y="1856"/>
                      </a:lnTo>
                      <a:lnTo>
                        <a:pt x="261" y="1857"/>
                      </a:lnTo>
                      <a:lnTo>
                        <a:pt x="262" y="1850"/>
                      </a:lnTo>
                      <a:lnTo>
                        <a:pt x="262" y="1842"/>
                      </a:lnTo>
                      <a:lnTo>
                        <a:pt x="263" y="1834"/>
                      </a:lnTo>
                      <a:lnTo>
                        <a:pt x="269" y="1826"/>
                      </a:lnTo>
                      <a:lnTo>
                        <a:pt x="263" y="1785"/>
                      </a:lnTo>
                      <a:lnTo>
                        <a:pt x="259" y="1756"/>
                      </a:lnTo>
                      <a:lnTo>
                        <a:pt x="258" y="1742"/>
                      </a:lnTo>
                      <a:lnTo>
                        <a:pt x="259" y="1727"/>
                      </a:lnTo>
                      <a:lnTo>
                        <a:pt x="261" y="1708"/>
                      </a:lnTo>
                      <a:lnTo>
                        <a:pt x="263" y="1685"/>
                      </a:lnTo>
                      <a:lnTo>
                        <a:pt x="265" y="1673"/>
                      </a:lnTo>
                      <a:lnTo>
                        <a:pt x="266" y="1651"/>
                      </a:lnTo>
                      <a:lnTo>
                        <a:pt x="269" y="1624"/>
                      </a:lnTo>
                      <a:lnTo>
                        <a:pt x="270" y="1594"/>
                      </a:lnTo>
                      <a:lnTo>
                        <a:pt x="273" y="1561"/>
                      </a:lnTo>
                      <a:lnTo>
                        <a:pt x="277" y="1529"/>
                      </a:lnTo>
                      <a:lnTo>
                        <a:pt x="281" y="1501"/>
                      </a:lnTo>
                      <a:lnTo>
                        <a:pt x="287" y="1479"/>
                      </a:lnTo>
                      <a:lnTo>
                        <a:pt x="287" y="1468"/>
                      </a:lnTo>
                      <a:lnTo>
                        <a:pt x="284" y="1442"/>
                      </a:lnTo>
                      <a:lnTo>
                        <a:pt x="276" y="1457"/>
                      </a:lnTo>
                      <a:lnTo>
                        <a:pt x="267" y="1472"/>
                      </a:lnTo>
                      <a:lnTo>
                        <a:pt x="257" y="1487"/>
                      </a:lnTo>
                      <a:lnTo>
                        <a:pt x="241" y="1502"/>
                      </a:lnTo>
                      <a:lnTo>
                        <a:pt x="241" y="1516"/>
                      </a:lnTo>
                      <a:lnTo>
                        <a:pt x="239" y="1529"/>
                      </a:lnTo>
                      <a:lnTo>
                        <a:pt x="235" y="1543"/>
                      </a:lnTo>
                      <a:lnTo>
                        <a:pt x="228" y="1558"/>
                      </a:lnTo>
                      <a:lnTo>
                        <a:pt x="229" y="1570"/>
                      </a:lnTo>
                      <a:lnTo>
                        <a:pt x="226" y="1585"/>
                      </a:lnTo>
                      <a:lnTo>
                        <a:pt x="224" y="1600"/>
                      </a:lnTo>
                      <a:lnTo>
                        <a:pt x="220" y="1618"/>
                      </a:lnTo>
                      <a:lnTo>
                        <a:pt x="209" y="1654"/>
                      </a:lnTo>
                      <a:lnTo>
                        <a:pt x="195" y="1692"/>
                      </a:lnTo>
                      <a:lnTo>
                        <a:pt x="180" y="1730"/>
                      </a:lnTo>
                      <a:lnTo>
                        <a:pt x="169" y="1766"/>
                      </a:lnTo>
                      <a:lnTo>
                        <a:pt x="164" y="1783"/>
                      </a:lnTo>
                      <a:lnTo>
                        <a:pt x="160" y="1798"/>
                      </a:lnTo>
                      <a:lnTo>
                        <a:pt x="158" y="1812"/>
                      </a:lnTo>
                      <a:lnTo>
                        <a:pt x="158" y="1824"/>
                      </a:lnTo>
                      <a:lnTo>
                        <a:pt x="150" y="1829"/>
                      </a:lnTo>
                      <a:lnTo>
                        <a:pt x="143" y="1831"/>
                      </a:lnTo>
                      <a:lnTo>
                        <a:pt x="135" y="1831"/>
                      </a:lnTo>
                      <a:lnTo>
                        <a:pt x="127" y="1831"/>
                      </a:lnTo>
                      <a:lnTo>
                        <a:pt x="129" y="1852"/>
                      </a:lnTo>
                      <a:lnTo>
                        <a:pt x="131" y="1878"/>
                      </a:lnTo>
                      <a:lnTo>
                        <a:pt x="129" y="1901"/>
                      </a:lnTo>
                      <a:lnTo>
                        <a:pt x="128" y="1912"/>
                      </a:lnTo>
                      <a:lnTo>
                        <a:pt x="131" y="1917"/>
                      </a:lnTo>
                      <a:lnTo>
                        <a:pt x="132" y="1923"/>
                      </a:lnTo>
                      <a:lnTo>
                        <a:pt x="132" y="1930"/>
                      </a:lnTo>
                      <a:lnTo>
                        <a:pt x="131" y="1935"/>
                      </a:lnTo>
                      <a:lnTo>
                        <a:pt x="128" y="1945"/>
                      </a:lnTo>
                      <a:lnTo>
                        <a:pt x="124" y="1953"/>
                      </a:lnTo>
                      <a:lnTo>
                        <a:pt x="125" y="1955"/>
                      </a:lnTo>
                      <a:lnTo>
                        <a:pt x="127" y="1958"/>
                      </a:lnTo>
                      <a:lnTo>
                        <a:pt x="127" y="1961"/>
                      </a:lnTo>
                      <a:lnTo>
                        <a:pt x="124" y="1964"/>
                      </a:lnTo>
                      <a:lnTo>
                        <a:pt x="117" y="1968"/>
                      </a:lnTo>
                      <a:lnTo>
                        <a:pt x="104" y="1973"/>
                      </a:lnTo>
                      <a:lnTo>
                        <a:pt x="94" y="1975"/>
                      </a:lnTo>
                      <a:lnTo>
                        <a:pt x="83" y="1976"/>
                      </a:lnTo>
                      <a:lnTo>
                        <a:pt x="71" y="1977"/>
                      </a:lnTo>
                      <a:lnTo>
                        <a:pt x="57" y="1977"/>
                      </a:lnTo>
                      <a:lnTo>
                        <a:pt x="45" y="1977"/>
                      </a:lnTo>
                      <a:lnTo>
                        <a:pt x="33" y="1975"/>
                      </a:lnTo>
                      <a:lnTo>
                        <a:pt x="22" y="1972"/>
                      </a:lnTo>
                      <a:lnTo>
                        <a:pt x="13" y="1966"/>
                      </a:lnTo>
                      <a:lnTo>
                        <a:pt x="15" y="1961"/>
                      </a:lnTo>
                      <a:lnTo>
                        <a:pt x="19" y="1954"/>
                      </a:lnTo>
                      <a:lnTo>
                        <a:pt x="17" y="1947"/>
                      </a:lnTo>
                      <a:lnTo>
                        <a:pt x="16" y="1939"/>
                      </a:lnTo>
                      <a:lnTo>
                        <a:pt x="16" y="1931"/>
                      </a:lnTo>
                      <a:lnTo>
                        <a:pt x="16" y="1921"/>
                      </a:lnTo>
                      <a:lnTo>
                        <a:pt x="17" y="1913"/>
                      </a:lnTo>
                      <a:lnTo>
                        <a:pt x="19" y="1905"/>
                      </a:lnTo>
                      <a:lnTo>
                        <a:pt x="22" y="1898"/>
                      </a:lnTo>
                      <a:lnTo>
                        <a:pt x="24" y="1891"/>
                      </a:lnTo>
                      <a:lnTo>
                        <a:pt x="31" y="1876"/>
                      </a:lnTo>
                      <a:lnTo>
                        <a:pt x="38" y="1859"/>
                      </a:lnTo>
                      <a:lnTo>
                        <a:pt x="37" y="1854"/>
                      </a:lnTo>
                      <a:lnTo>
                        <a:pt x="37" y="1850"/>
                      </a:lnTo>
                      <a:lnTo>
                        <a:pt x="38" y="1846"/>
                      </a:lnTo>
                      <a:lnTo>
                        <a:pt x="41" y="1842"/>
                      </a:lnTo>
                      <a:lnTo>
                        <a:pt x="46" y="1837"/>
                      </a:lnTo>
                      <a:lnTo>
                        <a:pt x="48" y="1833"/>
                      </a:lnTo>
                      <a:lnTo>
                        <a:pt x="46" y="1824"/>
                      </a:lnTo>
                      <a:lnTo>
                        <a:pt x="45" y="1816"/>
                      </a:lnTo>
                      <a:lnTo>
                        <a:pt x="43" y="1811"/>
                      </a:lnTo>
                      <a:lnTo>
                        <a:pt x="46" y="1805"/>
                      </a:lnTo>
                      <a:lnTo>
                        <a:pt x="43" y="1803"/>
                      </a:lnTo>
                      <a:lnTo>
                        <a:pt x="42" y="1800"/>
                      </a:lnTo>
                      <a:lnTo>
                        <a:pt x="41" y="1797"/>
                      </a:lnTo>
                      <a:lnTo>
                        <a:pt x="41" y="1793"/>
                      </a:lnTo>
                      <a:lnTo>
                        <a:pt x="41" y="1786"/>
                      </a:lnTo>
                      <a:lnTo>
                        <a:pt x="43" y="1778"/>
                      </a:lnTo>
                      <a:lnTo>
                        <a:pt x="49" y="1760"/>
                      </a:lnTo>
                      <a:lnTo>
                        <a:pt x="53" y="1748"/>
                      </a:lnTo>
                      <a:lnTo>
                        <a:pt x="53" y="1722"/>
                      </a:lnTo>
                      <a:lnTo>
                        <a:pt x="50" y="1706"/>
                      </a:lnTo>
                      <a:lnTo>
                        <a:pt x="48" y="1693"/>
                      </a:lnTo>
                      <a:lnTo>
                        <a:pt x="46" y="1681"/>
                      </a:lnTo>
                      <a:lnTo>
                        <a:pt x="54" y="1647"/>
                      </a:lnTo>
                      <a:lnTo>
                        <a:pt x="61" y="1610"/>
                      </a:lnTo>
                      <a:lnTo>
                        <a:pt x="67" y="1575"/>
                      </a:lnTo>
                      <a:lnTo>
                        <a:pt x="69" y="1539"/>
                      </a:lnTo>
                      <a:lnTo>
                        <a:pt x="72" y="1508"/>
                      </a:lnTo>
                      <a:lnTo>
                        <a:pt x="75" y="1482"/>
                      </a:lnTo>
                      <a:lnTo>
                        <a:pt x="78" y="1463"/>
                      </a:lnTo>
                      <a:lnTo>
                        <a:pt x="82" y="1452"/>
                      </a:lnTo>
                      <a:lnTo>
                        <a:pt x="87" y="1441"/>
                      </a:lnTo>
                      <a:lnTo>
                        <a:pt x="95" y="1428"/>
                      </a:lnTo>
                      <a:lnTo>
                        <a:pt x="105" y="1416"/>
                      </a:lnTo>
                      <a:lnTo>
                        <a:pt x="112" y="1407"/>
                      </a:lnTo>
                      <a:lnTo>
                        <a:pt x="102" y="1378"/>
                      </a:lnTo>
                      <a:lnTo>
                        <a:pt x="97" y="1351"/>
                      </a:lnTo>
                      <a:lnTo>
                        <a:pt x="94" y="1323"/>
                      </a:lnTo>
                      <a:lnTo>
                        <a:pt x="93" y="1296"/>
                      </a:lnTo>
                      <a:lnTo>
                        <a:pt x="93" y="1265"/>
                      </a:lnTo>
                      <a:lnTo>
                        <a:pt x="95" y="1229"/>
                      </a:lnTo>
                      <a:lnTo>
                        <a:pt x="98" y="1189"/>
                      </a:lnTo>
                      <a:lnTo>
                        <a:pt x="101" y="1142"/>
                      </a:lnTo>
                      <a:lnTo>
                        <a:pt x="97" y="1136"/>
                      </a:lnTo>
                      <a:lnTo>
                        <a:pt x="94" y="1128"/>
                      </a:lnTo>
                      <a:lnTo>
                        <a:pt x="91" y="1118"/>
                      </a:lnTo>
                      <a:lnTo>
                        <a:pt x="90" y="1109"/>
                      </a:lnTo>
                      <a:lnTo>
                        <a:pt x="87" y="1097"/>
                      </a:lnTo>
                      <a:lnTo>
                        <a:pt x="83" y="1084"/>
                      </a:lnTo>
                      <a:lnTo>
                        <a:pt x="79" y="1071"/>
                      </a:lnTo>
                      <a:lnTo>
                        <a:pt x="72" y="1056"/>
                      </a:lnTo>
                      <a:lnTo>
                        <a:pt x="78" y="1031"/>
                      </a:lnTo>
                      <a:lnTo>
                        <a:pt x="82" y="1002"/>
                      </a:lnTo>
                      <a:lnTo>
                        <a:pt x="83" y="987"/>
                      </a:lnTo>
                      <a:lnTo>
                        <a:pt x="86" y="972"/>
                      </a:lnTo>
                      <a:lnTo>
                        <a:pt x="90" y="957"/>
                      </a:lnTo>
                      <a:lnTo>
                        <a:pt x="94" y="944"/>
                      </a:lnTo>
                      <a:lnTo>
                        <a:pt x="93" y="935"/>
                      </a:lnTo>
                      <a:lnTo>
                        <a:pt x="91" y="926"/>
                      </a:lnTo>
                      <a:lnTo>
                        <a:pt x="90" y="916"/>
                      </a:lnTo>
                      <a:lnTo>
                        <a:pt x="90" y="907"/>
                      </a:lnTo>
                      <a:lnTo>
                        <a:pt x="97" y="892"/>
                      </a:lnTo>
                      <a:lnTo>
                        <a:pt x="99" y="879"/>
                      </a:lnTo>
                      <a:lnTo>
                        <a:pt x="97" y="871"/>
                      </a:lnTo>
                      <a:lnTo>
                        <a:pt x="94" y="871"/>
                      </a:lnTo>
                      <a:lnTo>
                        <a:pt x="87" y="869"/>
                      </a:lnTo>
                      <a:lnTo>
                        <a:pt x="79" y="866"/>
                      </a:lnTo>
                      <a:lnTo>
                        <a:pt x="71" y="860"/>
                      </a:lnTo>
                      <a:lnTo>
                        <a:pt x="61" y="852"/>
                      </a:lnTo>
                      <a:lnTo>
                        <a:pt x="54" y="841"/>
                      </a:lnTo>
                      <a:lnTo>
                        <a:pt x="50" y="836"/>
                      </a:lnTo>
                      <a:lnTo>
                        <a:pt x="48" y="828"/>
                      </a:lnTo>
                      <a:lnTo>
                        <a:pt x="46" y="819"/>
                      </a:lnTo>
                      <a:lnTo>
                        <a:pt x="45" y="810"/>
                      </a:lnTo>
                      <a:lnTo>
                        <a:pt x="38" y="799"/>
                      </a:lnTo>
                      <a:lnTo>
                        <a:pt x="35" y="788"/>
                      </a:lnTo>
                      <a:lnTo>
                        <a:pt x="33" y="778"/>
                      </a:lnTo>
                      <a:lnTo>
                        <a:pt x="30" y="769"/>
                      </a:lnTo>
                      <a:lnTo>
                        <a:pt x="30" y="761"/>
                      </a:lnTo>
                      <a:lnTo>
                        <a:pt x="28" y="751"/>
                      </a:lnTo>
                      <a:lnTo>
                        <a:pt x="27" y="742"/>
                      </a:lnTo>
                      <a:lnTo>
                        <a:pt x="26" y="733"/>
                      </a:lnTo>
                      <a:lnTo>
                        <a:pt x="15" y="720"/>
                      </a:lnTo>
                      <a:lnTo>
                        <a:pt x="15" y="691"/>
                      </a:lnTo>
                      <a:lnTo>
                        <a:pt x="0" y="635"/>
                      </a:lnTo>
                      <a:lnTo>
                        <a:pt x="1" y="619"/>
                      </a:lnTo>
                      <a:lnTo>
                        <a:pt x="2" y="604"/>
                      </a:lnTo>
                      <a:lnTo>
                        <a:pt x="5" y="589"/>
                      </a:lnTo>
                      <a:lnTo>
                        <a:pt x="8" y="575"/>
                      </a:lnTo>
                      <a:lnTo>
                        <a:pt x="16" y="548"/>
                      </a:lnTo>
                      <a:lnTo>
                        <a:pt x="24" y="520"/>
                      </a:lnTo>
                      <a:lnTo>
                        <a:pt x="34" y="494"/>
                      </a:lnTo>
                      <a:lnTo>
                        <a:pt x="43" y="467"/>
                      </a:lnTo>
                      <a:lnTo>
                        <a:pt x="53" y="438"/>
                      </a:lnTo>
                      <a:lnTo>
                        <a:pt x="63" y="408"/>
                      </a:lnTo>
                      <a:lnTo>
                        <a:pt x="80" y="374"/>
                      </a:lnTo>
                      <a:lnTo>
                        <a:pt x="98" y="340"/>
                      </a:lnTo>
                      <a:lnTo>
                        <a:pt x="104" y="333"/>
                      </a:lnTo>
                      <a:lnTo>
                        <a:pt x="110" y="326"/>
                      </a:lnTo>
                      <a:lnTo>
                        <a:pt x="117" y="321"/>
                      </a:lnTo>
                      <a:lnTo>
                        <a:pt x="127" y="314"/>
                      </a:lnTo>
                      <a:lnTo>
                        <a:pt x="136" y="310"/>
                      </a:lnTo>
                      <a:lnTo>
                        <a:pt x="147" y="306"/>
                      </a:lnTo>
                      <a:lnTo>
                        <a:pt x="161" y="303"/>
                      </a:lnTo>
                      <a:lnTo>
                        <a:pt x="177" y="302"/>
                      </a:lnTo>
                      <a:lnTo>
                        <a:pt x="181" y="298"/>
                      </a:lnTo>
                      <a:lnTo>
                        <a:pt x="185" y="294"/>
                      </a:lnTo>
                      <a:lnTo>
                        <a:pt x="191" y="291"/>
                      </a:lnTo>
                      <a:lnTo>
                        <a:pt x="195" y="290"/>
                      </a:lnTo>
                      <a:lnTo>
                        <a:pt x="187" y="240"/>
                      </a:lnTo>
                      <a:lnTo>
                        <a:pt x="179" y="238"/>
                      </a:lnTo>
                      <a:lnTo>
                        <a:pt x="170" y="234"/>
                      </a:lnTo>
                      <a:lnTo>
                        <a:pt x="164" y="228"/>
                      </a:lnTo>
                      <a:lnTo>
                        <a:pt x="157" y="223"/>
                      </a:lnTo>
                      <a:lnTo>
                        <a:pt x="150" y="216"/>
                      </a:lnTo>
                      <a:lnTo>
                        <a:pt x="143" y="209"/>
                      </a:lnTo>
                      <a:lnTo>
                        <a:pt x="138" y="199"/>
                      </a:lnTo>
                      <a:lnTo>
                        <a:pt x="132" y="191"/>
                      </a:lnTo>
                      <a:lnTo>
                        <a:pt x="131" y="189"/>
                      </a:lnTo>
                      <a:lnTo>
                        <a:pt x="129" y="186"/>
                      </a:lnTo>
                      <a:lnTo>
                        <a:pt x="129" y="183"/>
                      </a:lnTo>
                      <a:lnTo>
                        <a:pt x="129" y="182"/>
                      </a:lnTo>
                      <a:lnTo>
                        <a:pt x="134" y="178"/>
                      </a:lnTo>
                      <a:lnTo>
                        <a:pt x="138" y="174"/>
                      </a:lnTo>
                      <a:lnTo>
                        <a:pt x="157" y="153"/>
                      </a:lnTo>
                      <a:lnTo>
                        <a:pt x="175" y="134"/>
                      </a:lnTo>
                      <a:lnTo>
                        <a:pt x="191" y="113"/>
                      </a:lnTo>
                      <a:lnTo>
                        <a:pt x="206" y="94"/>
                      </a:lnTo>
                      <a:lnTo>
                        <a:pt x="222" y="77"/>
                      </a:lnTo>
                      <a:lnTo>
                        <a:pt x="237" y="60"/>
                      </a:lnTo>
                      <a:lnTo>
                        <a:pt x="246" y="53"/>
                      </a:lnTo>
                      <a:lnTo>
                        <a:pt x="255" y="47"/>
                      </a:lnTo>
                      <a:lnTo>
                        <a:pt x="265" y="40"/>
                      </a:lnTo>
                      <a:lnTo>
                        <a:pt x="274" y="34"/>
                      </a:lnTo>
                      <a:lnTo>
                        <a:pt x="303" y="22"/>
                      </a:lnTo>
                      <a:lnTo>
                        <a:pt x="326" y="12"/>
                      </a:lnTo>
                      <a:lnTo>
                        <a:pt x="344" y="6"/>
                      </a:lnTo>
                      <a:lnTo>
                        <a:pt x="358" y="1"/>
                      </a:lnTo>
                      <a:lnTo>
                        <a:pt x="367" y="0"/>
                      </a:lnTo>
                      <a:lnTo>
                        <a:pt x="374" y="3"/>
                      </a:lnTo>
                      <a:lnTo>
                        <a:pt x="379" y="7"/>
                      </a:lnTo>
                      <a:lnTo>
                        <a:pt x="385" y="12"/>
                      </a:lnTo>
                      <a:lnTo>
                        <a:pt x="397" y="10"/>
                      </a:lnTo>
                      <a:lnTo>
                        <a:pt x="411" y="8"/>
                      </a:lnTo>
                      <a:lnTo>
                        <a:pt x="425" y="10"/>
                      </a:lnTo>
                      <a:lnTo>
                        <a:pt x="440" y="14"/>
                      </a:lnTo>
                      <a:lnTo>
                        <a:pt x="446" y="16"/>
                      </a:lnTo>
                      <a:lnTo>
                        <a:pt x="452" y="19"/>
                      </a:lnTo>
                      <a:lnTo>
                        <a:pt x="459" y="23"/>
                      </a:lnTo>
                      <a:lnTo>
                        <a:pt x="464" y="29"/>
                      </a:lnTo>
                      <a:lnTo>
                        <a:pt x="470" y="34"/>
                      </a:lnTo>
                      <a:lnTo>
                        <a:pt x="474" y="40"/>
                      </a:lnTo>
                      <a:lnTo>
                        <a:pt x="478" y="47"/>
                      </a:lnTo>
                      <a:lnTo>
                        <a:pt x="481" y="53"/>
                      </a:lnTo>
                      <a:lnTo>
                        <a:pt x="486" y="56"/>
                      </a:lnTo>
                      <a:lnTo>
                        <a:pt x="493" y="60"/>
                      </a:lnTo>
                      <a:lnTo>
                        <a:pt x="500" y="67"/>
                      </a:lnTo>
                      <a:lnTo>
                        <a:pt x="505" y="74"/>
                      </a:lnTo>
                      <a:lnTo>
                        <a:pt x="511" y="82"/>
                      </a:lnTo>
                      <a:lnTo>
                        <a:pt x="513" y="92"/>
                      </a:lnTo>
                      <a:lnTo>
                        <a:pt x="515" y="101"/>
                      </a:lnTo>
                      <a:lnTo>
                        <a:pt x="512" y="112"/>
                      </a:lnTo>
                      <a:lnTo>
                        <a:pt x="516" y="116"/>
                      </a:lnTo>
                      <a:lnTo>
                        <a:pt x="519" y="120"/>
                      </a:lnTo>
                      <a:lnTo>
                        <a:pt x="521" y="124"/>
                      </a:lnTo>
                      <a:lnTo>
                        <a:pt x="521" y="128"/>
                      </a:lnTo>
                      <a:lnTo>
                        <a:pt x="521" y="138"/>
                      </a:lnTo>
                      <a:lnTo>
                        <a:pt x="521" y="150"/>
                      </a:lnTo>
                      <a:lnTo>
                        <a:pt x="520" y="161"/>
                      </a:lnTo>
                      <a:lnTo>
                        <a:pt x="516" y="172"/>
                      </a:lnTo>
                      <a:lnTo>
                        <a:pt x="512" y="183"/>
                      </a:lnTo>
                      <a:lnTo>
                        <a:pt x="508" y="193"/>
                      </a:lnTo>
                      <a:lnTo>
                        <a:pt x="500" y="194"/>
                      </a:lnTo>
                      <a:lnTo>
                        <a:pt x="491" y="194"/>
                      </a:lnTo>
                      <a:lnTo>
                        <a:pt x="483" y="193"/>
                      </a:lnTo>
                      <a:lnTo>
                        <a:pt x="475" y="191"/>
                      </a:lnTo>
                      <a:lnTo>
                        <a:pt x="471" y="198"/>
                      </a:lnTo>
                      <a:lnTo>
                        <a:pt x="465" y="206"/>
                      </a:lnTo>
                      <a:lnTo>
                        <a:pt x="459" y="213"/>
                      </a:lnTo>
                      <a:lnTo>
                        <a:pt x="452" y="219"/>
                      </a:lnTo>
                      <a:lnTo>
                        <a:pt x="449" y="231"/>
                      </a:lnTo>
                      <a:lnTo>
                        <a:pt x="448" y="240"/>
                      </a:lnTo>
                      <a:lnTo>
                        <a:pt x="448" y="250"/>
                      </a:lnTo>
                      <a:lnTo>
                        <a:pt x="449" y="257"/>
                      </a:lnTo>
                      <a:lnTo>
                        <a:pt x="449" y="262"/>
                      </a:lnTo>
                      <a:lnTo>
                        <a:pt x="448" y="268"/>
                      </a:lnTo>
                      <a:lnTo>
                        <a:pt x="446" y="272"/>
                      </a:lnTo>
                      <a:lnTo>
                        <a:pt x="442" y="276"/>
                      </a:lnTo>
                      <a:lnTo>
                        <a:pt x="464" y="287"/>
                      </a:lnTo>
                      <a:lnTo>
                        <a:pt x="482" y="296"/>
                      </a:lnTo>
                      <a:lnTo>
                        <a:pt x="498" y="306"/>
                      </a:lnTo>
                      <a:lnTo>
                        <a:pt x="511" y="316"/>
                      </a:lnTo>
                      <a:lnTo>
                        <a:pt x="516" y="321"/>
                      </a:lnTo>
                      <a:lnTo>
                        <a:pt x="521" y="326"/>
                      </a:lnTo>
                      <a:lnTo>
                        <a:pt x="527" y="333"/>
                      </a:lnTo>
                      <a:lnTo>
                        <a:pt x="531" y="341"/>
                      </a:lnTo>
                      <a:lnTo>
                        <a:pt x="541" y="359"/>
                      </a:lnTo>
                      <a:lnTo>
                        <a:pt x="550" y="382"/>
                      </a:lnTo>
                      <a:lnTo>
                        <a:pt x="554" y="385"/>
                      </a:lnTo>
                      <a:lnTo>
                        <a:pt x="556" y="388"/>
                      </a:lnTo>
                      <a:lnTo>
                        <a:pt x="558" y="392"/>
                      </a:lnTo>
                      <a:lnTo>
                        <a:pt x="560" y="396"/>
                      </a:lnTo>
                      <a:lnTo>
                        <a:pt x="561" y="408"/>
                      </a:lnTo>
                      <a:lnTo>
                        <a:pt x="562" y="426"/>
                      </a:lnTo>
                      <a:lnTo>
                        <a:pt x="567" y="430"/>
                      </a:lnTo>
                      <a:lnTo>
                        <a:pt x="569" y="437"/>
                      </a:lnTo>
                      <a:lnTo>
                        <a:pt x="572" y="444"/>
                      </a:lnTo>
                      <a:lnTo>
                        <a:pt x="575" y="453"/>
                      </a:lnTo>
                      <a:lnTo>
                        <a:pt x="580" y="475"/>
                      </a:lnTo>
                      <a:lnTo>
                        <a:pt x="584" y="500"/>
                      </a:lnTo>
                      <a:lnTo>
                        <a:pt x="588" y="526"/>
                      </a:lnTo>
                      <a:lnTo>
                        <a:pt x="593" y="553"/>
                      </a:lnTo>
                      <a:lnTo>
                        <a:pt x="598" y="579"/>
                      </a:lnTo>
                      <a:lnTo>
                        <a:pt x="603" y="604"/>
                      </a:lnTo>
                      <a:lnTo>
                        <a:pt x="608" y="623"/>
                      </a:lnTo>
                      <a:lnTo>
                        <a:pt x="613" y="654"/>
                      </a:lnTo>
                      <a:lnTo>
                        <a:pt x="618" y="692"/>
                      </a:lnTo>
                      <a:lnTo>
                        <a:pt x="625" y="735"/>
                      </a:lnTo>
                      <a:lnTo>
                        <a:pt x="631" y="778"/>
                      </a:lnTo>
                      <a:lnTo>
                        <a:pt x="635" y="819"/>
                      </a:lnTo>
                      <a:lnTo>
                        <a:pt x="638" y="854"/>
                      </a:lnTo>
                      <a:lnTo>
                        <a:pt x="636" y="878"/>
                      </a:lnTo>
                      <a:lnTo>
                        <a:pt x="628" y="886"/>
                      </a:lnTo>
                      <a:lnTo>
                        <a:pt x="617" y="900"/>
                      </a:lnTo>
                      <a:lnTo>
                        <a:pt x="618" y="907"/>
                      </a:lnTo>
                      <a:lnTo>
                        <a:pt x="620" y="912"/>
                      </a:lnTo>
                      <a:lnTo>
                        <a:pt x="618" y="918"/>
                      </a:lnTo>
                      <a:lnTo>
                        <a:pt x="617" y="923"/>
                      </a:lnTo>
                      <a:lnTo>
                        <a:pt x="613" y="937"/>
                      </a:lnTo>
                      <a:lnTo>
                        <a:pt x="608" y="956"/>
                      </a:lnTo>
                      <a:lnTo>
                        <a:pt x="610" y="967"/>
                      </a:lnTo>
                      <a:lnTo>
                        <a:pt x="612" y="979"/>
                      </a:lnTo>
                      <a:lnTo>
                        <a:pt x="613" y="991"/>
                      </a:lnTo>
                      <a:lnTo>
                        <a:pt x="613" y="1004"/>
                      </a:lnTo>
                      <a:lnTo>
                        <a:pt x="612" y="1026"/>
                      </a:lnTo>
                      <a:lnTo>
                        <a:pt x="612" y="1037"/>
                      </a:lnTo>
                      <a:lnTo>
                        <a:pt x="616" y="1050"/>
                      </a:lnTo>
                      <a:lnTo>
                        <a:pt x="620" y="1061"/>
                      </a:lnTo>
                      <a:lnTo>
                        <a:pt x="620" y="1071"/>
                      </a:lnTo>
                      <a:lnTo>
                        <a:pt x="618" y="1082"/>
                      </a:lnTo>
                      <a:lnTo>
                        <a:pt x="617" y="1093"/>
                      </a:lnTo>
                      <a:lnTo>
                        <a:pt x="616" y="1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62" name="Freeform 13"/>
                <p:cNvSpPr>
                  <a:spLocks noEditPoints="1"/>
                </p:cNvSpPr>
                <p:nvPr/>
              </p:nvSpPr>
              <p:spPr bwMode="auto">
                <a:xfrm>
                  <a:off x="3749" y="993"/>
                  <a:ext cx="1584" cy="2189"/>
                </a:xfrm>
                <a:custGeom>
                  <a:avLst/>
                  <a:gdLst>
                    <a:gd name="T0" fmla="*/ 1149 w 1584"/>
                    <a:gd name="T1" fmla="*/ 1347 h 2189"/>
                    <a:gd name="T2" fmla="*/ 1174 w 1584"/>
                    <a:gd name="T3" fmla="*/ 1348 h 2189"/>
                    <a:gd name="T4" fmla="*/ 1214 w 1584"/>
                    <a:gd name="T5" fmla="*/ 1306 h 2189"/>
                    <a:gd name="T6" fmla="*/ 1288 w 1584"/>
                    <a:gd name="T7" fmla="*/ 1207 h 2189"/>
                    <a:gd name="T8" fmla="*/ 1304 w 1584"/>
                    <a:gd name="T9" fmla="*/ 1158 h 2189"/>
                    <a:gd name="T10" fmla="*/ 1306 w 1584"/>
                    <a:gd name="T11" fmla="*/ 1079 h 2189"/>
                    <a:gd name="T12" fmla="*/ 1329 w 1584"/>
                    <a:gd name="T13" fmla="*/ 997 h 2189"/>
                    <a:gd name="T14" fmla="*/ 1450 w 1584"/>
                    <a:gd name="T15" fmla="*/ 1000 h 2189"/>
                    <a:gd name="T16" fmla="*/ 1541 w 1584"/>
                    <a:gd name="T17" fmla="*/ 1065 h 2189"/>
                    <a:gd name="T18" fmla="*/ 1584 w 1584"/>
                    <a:gd name="T19" fmla="*/ 1108 h 2189"/>
                    <a:gd name="T20" fmla="*/ 1561 w 1584"/>
                    <a:gd name="T21" fmla="*/ 1196 h 2189"/>
                    <a:gd name="T22" fmla="*/ 1513 w 1584"/>
                    <a:gd name="T23" fmla="*/ 1384 h 2189"/>
                    <a:gd name="T24" fmla="*/ 1512 w 1584"/>
                    <a:gd name="T25" fmla="*/ 1526 h 2189"/>
                    <a:gd name="T26" fmla="*/ 1532 w 1584"/>
                    <a:gd name="T27" fmla="*/ 1602 h 2189"/>
                    <a:gd name="T28" fmla="*/ 1527 w 1584"/>
                    <a:gd name="T29" fmla="*/ 1725 h 2189"/>
                    <a:gd name="T30" fmla="*/ 1539 w 1584"/>
                    <a:gd name="T31" fmla="*/ 1859 h 2189"/>
                    <a:gd name="T32" fmla="*/ 1545 w 1584"/>
                    <a:gd name="T33" fmla="*/ 1978 h 2189"/>
                    <a:gd name="T34" fmla="*/ 1565 w 1584"/>
                    <a:gd name="T35" fmla="*/ 2137 h 2189"/>
                    <a:gd name="T36" fmla="*/ 1512 w 1584"/>
                    <a:gd name="T37" fmla="*/ 2188 h 2189"/>
                    <a:gd name="T38" fmla="*/ 1457 w 1584"/>
                    <a:gd name="T39" fmla="*/ 2099 h 2189"/>
                    <a:gd name="T40" fmla="*/ 1455 w 1584"/>
                    <a:gd name="T41" fmla="*/ 2018 h 2189"/>
                    <a:gd name="T42" fmla="*/ 1414 w 1584"/>
                    <a:gd name="T43" fmla="*/ 1855 h 2189"/>
                    <a:gd name="T44" fmla="*/ 1396 w 1584"/>
                    <a:gd name="T45" fmla="*/ 1867 h 2189"/>
                    <a:gd name="T46" fmla="*/ 1359 w 1584"/>
                    <a:gd name="T47" fmla="*/ 2046 h 2189"/>
                    <a:gd name="T48" fmla="*/ 1359 w 1584"/>
                    <a:gd name="T49" fmla="*/ 2140 h 2189"/>
                    <a:gd name="T50" fmla="*/ 1277 w 1584"/>
                    <a:gd name="T51" fmla="*/ 2156 h 2189"/>
                    <a:gd name="T52" fmla="*/ 1266 w 1584"/>
                    <a:gd name="T53" fmla="*/ 2074 h 2189"/>
                    <a:gd name="T54" fmla="*/ 1261 w 1584"/>
                    <a:gd name="T55" fmla="*/ 1911 h 2189"/>
                    <a:gd name="T56" fmla="*/ 1252 w 1584"/>
                    <a:gd name="T57" fmla="*/ 1773 h 2189"/>
                    <a:gd name="T58" fmla="*/ 1235 w 1584"/>
                    <a:gd name="T59" fmla="*/ 1556 h 2189"/>
                    <a:gd name="T60" fmla="*/ 1226 w 1584"/>
                    <a:gd name="T61" fmla="*/ 1453 h 2189"/>
                    <a:gd name="T62" fmla="*/ 1127 w 1584"/>
                    <a:gd name="T63" fmla="*/ 1389 h 2189"/>
                    <a:gd name="T64" fmla="*/ 584 w 1584"/>
                    <a:gd name="T65" fmla="*/ 672 h 2189"/>
                    <a:gd name="T66" fmla="*/ 568 w 1584"/>
                    <a:gd name="T67" fmla="*/ 947 h 2189"/>
                    <a:gd name="T68" fmla="*/ 564 w 1584"/>
                    <a:gd name="T69" fmla="*/ 1057 h 2189"/>
                    <a:gd name="T70" fmla="*/ 569 w 1584"/>
                    <a:gd name="T71" fmla="*/ 1348 h 2189"/>
                    <a:gd name="T72" fmla="*/ 479 w 1584"/>
                    <a:gd name="T73" fmla="*/ 1856 h 2189"/>
                    <a:gd name="T74" fmla="*/ 433 w 1584"/>
                    <a:gd name="T75" fmla="*/ 2069 h 2189"/>
                    <a:gd name="T76" fmla="*/ 518 w 1584"/>
                    <a:gd name="T77" fmla="*/ 2167 h 2189"/>
                    <a:gd name="T78" fmla="*/ 381 w 1584"/>
                    <a:gd name="T79" fmla="*/ 2171 h 2189"/>
                    <a:gd name="T80" fmla="*/ 304 w 1584"/>
                    <a:gd name="T81" fmla="*/ 2158 h 2189"/>
                    <a:gd name="T82" fmla="*/ 143 w 1584"/>
                    <a:gd name="T83" fmla="*/ 2113 h 2189"/>
                    <a:gd name="T84" fmla="*/ 132 w 1584"/>
                    <a:gd name="T85" fmla="*/ 1857 h 2189"/>
                    <a:gd name="T86" fmla="*/ 151 w 1584"/>
                    <a:gd name="T87" fmla="*/ 1610 h 2189"/>
                    <a:gd name="T88" fmla="*/ 149 w 1584"/>
                    <a:gd name="T89" fmla="*/ 1371 h 2189"/>
                    <a:gd name="T90" fmla="*/ 145 w 1584"/>
                    <a:gd name="T91" fmla="*/ 1218 h 2189"/>
                    <a:gd name="T92" fmla="*/ 85 w 1584"/>
                    <a:gd name="T93" fmla="*/ 1087 h 2189"/>
                    <a:gd name="T94" fmla="*/ 9 w 1584"/>
                    <a:gd name="T95" fmla="*/ 897 h 2189"/>
                    <a:gd name="T96" fmla="*/ 24 w 1584"/>
                    <a:gd name="T97" fmla="*/ 675 h 2189"/>
                    <a:gd name="T98" fmla="*/ 76 w 1584"/>
                    <a:gd name="T99" fmla="*/ 458 h 2189"/>
                    <a:gd name="T100" fmla="*/ 202 w 1584"/>
                    <a:gd name="T101" fmla="*/ 342 h 2189"/>
                    <a:gd name="T102" fmla="*/ 303 w 1584"/>
                    <a:gd name="T103" fmla="*/ 260 h 2189"/>
                    <a:gd name="T104" fmla="*/ 313 w 1584"/>
                    <a:gd name="T105" fmla="*/ 187 h 2189"/>
                    <a:gd name="T106" fmla="*/ 377 w 1584"/>
                    <a:gd name="T107" fmla="*/ 47 h 2189"/>
                    <a:gd name="T108" fmla="*/ 440 w 1584"/>
                    <a:gd name="T109" fmla="*/ 2 h 2189"/>
                    <a:gd name="T110" fmla="*/ 554 w 1584"/>
                    <a:gd name="T111" fmla="*/ 30 h 2189"/>
                    <a:gd name="T112" fmla="*/ 645 w 1584"/>
                    <a:gd name="T113" fmla="*/ 118 h 2189"/>
                    <a:gd name="T114" fmla="*/ 602 w 1584"/>
                    <a:gd name="T115" fmla="*/ 189 h 2189"/>
                    <a:gd name="T116" fmla="*/ 584 w 1584"/>
                    <a:gd name="T117" fmla="*/ 287 h 2189"/>
                    <a:gd name="T118" fmla="*/ 542 w 1584"/>
                    <a:gd name="T119" fmla="*/ 318 h 2189"/>
                    <a:gd name="T120" fmla="*/ 512 w 1584"/>
                    <a:gd name="T121" fmla="*/ 355 h 2189"/>
                    <a:gd name="T122" fmla="*/ 539 w 1584"/>
                    <a:gd name="T123" fmla="*/ 399 h 2189"/>
                    <a:gd name="T124" fmla="*/ 594 w 1584"/>
                    <a:gd name="T125" fmla="*/ 523 h 218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584" h="2189">
                      <a:moveTo>
                        <a:pt x="1106" y="1338"/>
                      </a:moveTo>
                      <a:lnTo>
                        <a:pt x="1112" y="1341"/>
                      </a:lnTo>
                      <a:lnTo>
                        <a:pt x="1116" y="1343"/>
                      </a:lnTo>
                      <a:lnTo>
                        <a:pt x="1120" y="1343"/>
                      </a:lnTo>
                      <a:lnTo>
                        <a:pt x="1124" y="1340"/>
                      </a:lnTo>
                      <a:lnTo>
                        <a:pt x="1129" y="1332"/>
                      </a:lnTo>
                      <a:lnTo>
                        <a:pt x="1134" y="1325"/>
                      </a:lnTo>
                      <a:lnTo>
                        <a:pt x="1136" y="1334"/>
                      </a:lnTo>
                      <a:lnTo>
                        <a:pt x="1140" y="1348"/>
                      </a:lnTo>
                      <a:lnTo>
                        <a:pt x="1143" y="1348"/>
                      </a:lnTo>
                      <a:lnTo>
                        <a:pt x="1146" y="1348"/>
                      </a:lnTo>
                      <a:lnTo>
                        <a:pt x="1149" y="1347"/>
                      </a:lnTo>
                      <a:lnTo>
                        <a:pt x="1150" y="1345"/>
                      </a:lnTo>
                      <a:lnTo>
                        <a:pt x="1153" y="1343"/>
                      </a:lnTo>
                      <a:lnTo>
                        <a:pt x="1154" y="1340"/>
                      </a:lnTo>
                      <a:lnTo>
                        <a:pt x="1155" y="1337"/>
                      </a:lnTo>
                      <a:lnTo>
                        <a:pt x="1155" y="1334"/>
                      </a:lnTo>
                      <a:lnTo>
                        <a:pt x="1157" y="1307"/>
                      </a:lnTo>
                      <a:lnTo>
                        <a:pt x="1169" y="1315"/>
                      </a:lnTo>
                      <a:lnTo>
                        <a:pt x="1179" y="1323"/>
                      </a:lnTo>
                      <a:lnTo>
                        <a:pt x="1181" y="1328"/>
                      </a:lnTo>
                      <a:lnTo>
                        <a:pt x="1181" y="1333"/>
                      </a:lnTo>
                      <a:lnTo>
                        <a:pt x="1180" y="1340"/>
                      </a:lnTo>
                      <a:lnTo>
                        <a:pt x="1174" y="1348"/>
                      </a:lnTo>
                      <a:lnTo>
                        <a:pt x="1177" y="1347"/>
                      </a:lnTo>
                      <a:lnTo>
                        <a:pt x="1181" y="1348"/>
                      </a:lnTo>
                      <a:lnTo>
                        <a:pt x="1184" y="1351"/>
                      </a:lnTo>
                      <a:lnTo>
                        <a:pt x="1187" y="1352"/>
                      </a:lnTo>
                      <a:lnTo>
                        <a:pt x="1187" y="1341"/>
                      </a:lnTo>
                      <a:lnTo>
                        <a:pt x="1188" y="1336"/>
                      </a:lnTo>
                      <a:lnTo>
                        <a:pt x="1192" y="1333"/>
                      </a:lnTo>
                      <a:lnTo>
                        <a:pt x="1198" y="1330"/>
                      </a:lnTo>
                      <a:lnTo>
                        <a:pt x="1205" y="1325"/>
                      </a:lnTo>
                      <a:lnTo>
                        <a:pt x="1209" y="1319"/>
                      </a:lnTo>
                      <a:lnTo>
                        <a:pt x="1211" y="1314"/>
                      </a:lnTo>
                      <a:lnTo>
                        <a:pt x="1214" y="1306"/>
                      </a:lnTo>
                      <a:lnTo>
                        <a:pt x="1215" y="1298"/>
                      </a:lnTo>
                      <a:lnTo>
                        <a:pt x="1218" y="1289"/>
                      </a:lnTo>
                      <a:lnTo>
                        <a:pt x="1222" y="1280"/>
                      </a:lnTo>
                      <a:lnTo>
                        <a:pt x="1228" y="1270"/>
                      </a:lnTo>
                      <a:lnTo>
                        <a:pt x="1241" y="1258"/>
                      </a:lnTo>
                      <a:lnTo>
                        <a:pt x="1259" y="1246"/>
                      </a:lnTo>
                      <a:lnTo>
                        <a:pt x="1276" y="1235"/>
                      </a:lnTo>
                      <a:lnTo>
                        <a:pt x="1291" y="1225"/>
                      </a:lnTo>
                      <a:lnTo>
                        <a:pt x="1289" y="1221"/>
                      </a:lnTo>
                      <a:lnTo>
                        <a:pt x="1288" y="1217"/>
                      </a:lnTo>
                      <a:lnTo>
                        <a:pt x="1288" y="1213"/>
                      </a:lnTo>
                      <a:lnTo>
                        <a:pt x="1288" y="1207"/>
                      </a:lnTo>
                      <a:lnTo>
                        <a:pt x="1291" y="1203"/>
                      </a:lnTo>
                      <a:lnTo>
                        <a:pt x="1293" y="1198"/>
                      </a:lnTo>
                      <a:lnTo>
                        <a:pt x="1297" y="1194"/>
                      </a:lnTo>
                      <a:lnTo>
                        <a:pt x="1302" y="1190"/>
                      </a:lnTo>
                      <a:lnTo>
                        <a:pt x="1293" y="1179"/>
                      </a:lnTo>
                      <a:lnTo>
                        <a:pt x="1285" y="1168"/>
                      </a:lnTo>
                      <a:lnTo>
                        <a:pt x="1284" y="1166"/>
                      </a:lnTo>
                      <a:lnTo>
                        <a:pt x="1284" y="1165"/>
                      </a:lnTo>
                      <a:lnTo>
                        <a:pt x="1285" y="1162"/>
                      </a:lnTo>
                      <a:lnTo>
                        <a:pt x="1288" y="1161"/>
                      </a:lnTo>
                      <a:lnTo>
                        <a:pt x="1295" y="1160"/>
                      </a:lnTo>
                      <a:lnTo>
                        <a:pt x="1304" y="1158"/>
                      </a:lnTo>
                      <a:lnTo>
                        <a:pt x="1302" y="1154"/>
                      </a:lnTo>
                      <a:lnTo>
                        <a:pt x="1299" y="1149"/>
                      </a:lnTo>
                      <a:lnTo>
                        <a:pt x="1297" y="1146"/>
                      </a:lnTo>
                      <a:lnTo>
                        <a:pt x="1296" y="1140"/>
                      </a:lnTo>
                      <a:lnTo>
                        <a:pt x="1296" y="1135"/>
                      </a:lnTo>
                      <a:lnTo>
                        <a:pt x="1296" y="1128"/>
                      </a:lnTo>
                      <a:lnTo>
                        <a:pt x="1296" y="1116"/>
                      </a:lnTo>
                      <a:lnTo>
                        <a:pt x="1297" y="1106"/>
                      </a:lnTo>
                      <a:lnTo>
                        <a:pt x="1299" y="1100"/>
                      </a:lnTo>
                      <a:lnTo>
                        <a:pt x="1300" y="1093"/>
                      </a:lnTo>
                      <a:lnTo>
                        <a:pt x="1303" y="1087"/>
                      </a:lnTo>
                      <a:lnTo>
                        <a:pt x="1306" y="1079"/>
                      </a:lnTo>
                      <a:lnTo>
                        <a:pt x="1306" y="1068"/>
                      </a:lnTo>
                      <a:lnTo>
                        <a:pt x="1306" y="1059"/>
                      </a:lnTo>
                      <a:lnTo>
                        <a:pt x="1306" y="1049"/>
                      </a:lnTo>
                      <a:lnTo>
                        <a:pt x="1307" y="1041"/>
                      </a:lnTo>
                      <a:lnTo>
                        <a:pt x="1306" y="1035"/>
                      </a:lnTo>
                      <a:lnTo>
                        <a:pt x="1304" y="1031"/>
                      </a:lnTo>
                      <a:lnTo>
                        <a:pt x="1304" y="1027"/>
                      </a:lnTo>
                      <a:lnTo>
                        <a:pt x="1304" y="1023"/>
                      </a:lnTo>
                      <a:lnTo>
                        <a:pt x="1307" y="1016"/>
                      </a:lnTo>
                      <a:lnTo>
                        <a:pt x="1312" y="1009"/>
                      </a:lnTo>
                      <a:lnTo>
                        <a:pt x="1319" y="1003"/>
                      </a:lnTo>
                      <a:lnTo>
                        <a:pt x="1329" y="997"/>
                      </a:lnTo>
                      <a:lnTo>
                        <a:pt x="1338" y="992"/>
                      </a:lnTo>
                      <a:lnTo>
                        <a:pt x="1349" y="986"/>
                      </a:lnTo>
                      <a:lnTo>
                        <a:pt x="1362" y="982"/>
                      </a:lnTo>
                      <a:lnTo>
                        <a:pt x="1381" y="978"/>
                      </a:lnTo>
                      <a:lnTo>
                        <a:pt x="1393" y="978"/>
                      </a:lnTo>
                      <a:lnTo>
                        <a:pt x="1405" y="981"/>
                      </a:lnTo>
                      <a:lnTo>
                        <a:pt x="1411" y="983"/>
                      </a:lnTo>
                      <a:lnTo>
                        <a:pt x="1416" y="986"/>
                      </a:lnTo>
                      <a:lnTo>
                        <a:pt x="1422" y="990"/>
                      </a:lnTo>
                      <a:lnTo>
                        <a:pt x="1427" y="996"/>
                      </a:lnTo>
                      <a:lnTo>
                        <a:pt x="1439" y="997"/>
                      </a:lnTo>
                      <a:lnTo>
                        <a:pt x="1450" y="1000"/>
                      </a:lnTo>
                      <a:lnTo>
                        <a:pt x="1460" y="1003"/>
                      </a:lnTo>
                      <a:lnTo>
                        <a:pt x="1468" y="1007"/>
                      </a:lnTo>
                      <a:lnTo>
                        <a:pt x="1476" y="1012"/>
                      </a:lnTo>
                      <a:lnTo>
                        <a:pt x="1483" y="1018"/>
                      </a:lnTo>
                      <a:lnTo>
                        <a:pt x="1489" y="1024"/>
                      </a:lnTo>
                      <a:lnTo>
                        <a:pt x="1493" y="1031"/>
                      </a:lnTo>
                      <a:lnTo>
                        <a:pt x="1509" y="1060"/>
                      </a:lnTo>
                      <a:lnTo>
                        <a:pt x="1523" y="1086"/>
                      </a:lnTo>
                      <a:lnTo>
                        <a:pt x="1530" y="1076"/>
                      </a:lnTo>
                      <a:lnTo>
                        <a:pt x="1535" y="1068"/>
                      </a:lnTo>
                      <a:lnTo>
                        <a:pt x="1538" y="1067"/>
                      </a:lnTo>
                      <a:lnTo>
                        <a:pt x="1541" y="1065"/>
                      </a:lnTo>
                      <a:lnTo>
                        <a:pt x="1545" y="1065"/>
                      </a:lnTo>
                      <a:lnTo>
                        <a:pt x="1547" y="1067"/>
                      </a:lnTo>
                      <a:lnTo>
                        <a:pt x="1551" y="1061"/>
                      </a:lnTo>
                      <a:lnTo>
                        <a:pt x="1554" y="1059"/>
                      </a:lnTo>
                      <a:lnTo>
                        <a:pt x="1558" y="1057"/>
                      </a:lnTo>
                      <a:lnTo>
                        <a:pt x="1561" y="1057"/>
                      </a:lnTo>
                      <a:lnTo>
                        <a:pt x="1569" y="1061"/>
                      </a:lnTo>
                      <a:lnTo>
                        <a:pt x="1579" y="1068"/>
                      </a:lnTo>
                      <a:lnTo>
                        <a:pt x="1583" y="1080"/>
                      </a:lnTo>
                      <a:lnTo>
                        <a:pt x="1584" y="1093"/>
                      </a:lnTo>
                      <a:lnTo>
                        <a:pt x="1584" y="1102"/>
                      </a:lnTo>
                      <a:lnTo>
                        <a:pt x="1584" y="1108"/>
                      </a:lnTo>
                      <a:lnTo>
                        <a:pt x="1580" y="1116"/>
                      </a:lnTo>
                      <a:lnTo>
                        <a:pt x="1576" y="1124"/>
                      </a:lnTo>
                      <a:lnTo>
                        <a:pt x="1579" y="1130"/>
                      </a:lnTo>
                      <a:lnTo>
                        <a:pt x="1583" y="1136"/>
                      </a:lnTo>
                      <a:lnTo>
                        <a:pt x="1584" y="1139"/>
                      </a:lnTo>
                      <a:lnTo>
                        <a:pt x="1584" y="1145"/>
                      </a:lnTo>
                      <a:lnTo>
                        <a:pt x="1584" y="1149"/>
                      </a:lnTo>
                      <a:lnTo>
                        <a:pt x="1583" y="1154"/>
                      </a:lnTo>
                      <a:lnTo>
                        <a:pt x="1565" y="1172"/>
                      </a:lnTo>
                      <a:lnTo>
                        <a:pt x="1565" y="1184"/>
                      </a:lnTo>
                      <a:lnTo>
                        <a:pt x="1564" y="1191"/>
                      </a:lnTo>
                      <a:lnTo>
                        <a:pt x="1561" y="1196"/>
                      </a:lnTo>
                      <a:lnTo>
                        <a:pt x="1554" y="1202"/>
                      </a:lnTo>
                      <a:lnTo>
                        <a:pt x="1554" y="1222"/>
                      </a:lnTo>
                      <a:lnTo>
                        <a:pt x="1550" y="1247"/>
                      </a:lnTo>
                      <a:lnTo>
                        <a:pt x="1546" y="1261"/>
                      </a:lnTo>
                      <a:lnTo>
                        <a:pt x="1541" y="1274"/>
                      </a:lnTo>
                      <a:lnTo>
                        <a:pt x="1534" y="1288"/>
                      </a:lnTo>
                      <a:lnTo>
                        <a:pt x="1526" y="1300"/>
                      </a:lnTo>
                      <a:lnTo>
                        <a:pt x="1524" y="1321"/>
                      </a:lnTo>
                      <a:lnTo>
                        <a:pt x="1521" y="1338"/>
                      </a:lnTo>
                      <a:lnTo>
                        <a:pt x="1516" y="1355"/>
                      </a:lnTo>
                      <a:lnTo>
                        <a:pt x="1508" y="1373"/>
                      </a:lnTo>
                      <a:lnTo>
                        <a:pt x="1513" y="1384"/>
                      </a:lnTo>
                      <a:lnTo>
                        <a:pt x="1517" y="1393"/>
                      </a:lnTo>
                      <a:lnTo>
                        <a:pt x="1517" y="1399"/>
                      </a:lnTo>
                      <a:lnTo>
                        <a:pt x="1517" y="1407"/>
                      </a:lnTo>
                      <a:lnTo>
                        <a:pt x="1517" y="1418"/>
                      </a:lnTo>
                      <a:lnTo>
                        <a:pt x="1516" y="1433"/>
                      </a:lnTo>
                      <a:lnTo>
                        <a:pt x="1516" y="1461"/>
                      </a:lnTo>
                      <a:lnTo>
                        <a:pt x="1519" y="1486"/>
                      </a:lnTo>
                      <a:lnTo>
                        <a:pt x="1520" y="1504"/>
                      </a:lnTo>
                      <a:lnTo>
                        <a:pt x="1521" y="1513"/>
                      </a:lnTo>
                      <a:lnTo>
                        <a:pt x="1517" y="1520"/>
                      </a:lnTo>
                      <a:lnTo>
                        <a:pt x="1513" y="1524"/>
                      </a:lnTo>
                      <a:lnTo>
                        <a:pt x="1512" y="1526"/>
                      </a:lnTo>
                      <a:lnTo>
                        <a:pt x="1509" y="1527"/>
                      </a:lnTo>
                      <a:lnTo>
                        <a:pt x="1505" y="1527"/>
                      </a:lnTo>
                      <a:lnTo>
                        <a:pt x="1502" y="1526"/>
                      </a:lnTo>
                      <a:lnTo>
                        <a:pt x="1508" y="1534"/>
                      </a:lnTo>
                      <a:lnTo>
                        <a:pt x="1512" y="1541"/>
                      </a:lnTo>
                      <a:lnTo>
                        <a:pt x="1515" y="1545"/>
                      </a:lnTo>
                      <a:lnTo>
                        <a:pt x="1516" y="1547"/>
                      </a:lnTo>
                      <a:lnTo>
                        <a:pt x="1516" y="1553"/>
                      </a:lnTo>
                      <a:lnTo>
                        <a:pt x="1516" y="1558"/>
                      </a:lnTo>
                      <a:lnTo>
                        <a:pt x="1526" y="1576"/>
                      </a:lnTo>
                      <a:lnTo>
                        <a:pt x="1534" y="1591"/>
                      </a:lnTo>
                      <a:lnTo>
                        <a:pt x="1532" y="1602"/>
                      </a:lnTo>
                      <a:lnTo>
                        <a:pt x="1528" y="1612"/>
                      </a:lnTo>
                      <a:lnTo>
                        <a:pt x="1523" y="1620"/>
                      </a:lnTo>
                      <a:lnTo>
                        <a:pt x="1517" y="1628"/>
                      </a:lnTo>
                      <a:lnTo>
                        <a:pt x="1520" y="1639"/>
                      </a:lnTo>
                      <a:lnTo>
                        <a:pt x="1523" y="1653"/>
                      </a:lnTo>
                      <a:lnTo>
                        <a:pt x="1526" y="1666"/>
                      </a:lnTo>
                      <a:lnTo>
                        <a:pt x="1527" y="1678"/>
                      </a:lnTo>
                      <a:lnTo>
                        <a:pt x="1527" y="1692"/>
                      </a:lnTo>
                      <a:lnTo>
                        <a:pt x="1527" y="1703"/>
                      </a:lnTo>
                      <a:lnTo>
                        <a:pt x="1527" y="1713"/>
                      </a:lnTo>
                      <a:lnTo>
                        <a:pt x="1526" y="1718"/>
                      </a:lnTo>
                      <a:lnTo>
                        <a:pt x="1527" y="1725"/>
                      </a:lnTo>
                      <a:lnTo>
                        <a:pt x="1526" y="1736"/>
                      </a:lnTo>
                      <a:lnTo>
                        <a:pt x="1524" y="1749"/>
                      </a:lnTo>
                      <a:lnTo>
                        <a:pt x="1521" y="1766"/>
                      </a:lnTo>
                      <a:lnTo>
                        <a:pt x="1516" y="1795"/>
                      </a:lnTo>
                      <a:lnTo>
                        <a:pt x="1512" y="1812"/>
                      </a:lnTo>
                      <a:lnTo>
                        <a:pt x="1509" y="1827"/>
                      </a:lnTo>
                      <a:lnTo>
                        <a:pt x="1519" y="1836"/>
                      </a:lnTo>
                      <a:lnTo>
                        <a:pt x="1528" y="1842"/>
                      </a:lnTo>
                      <a:lnTo>
                        <a:pt x="1532" y="1845"/>
                      </a:lnTo>
                      <a:lnTo>
                        <a:pt x="1536" y="1849"/>
                      </a:lnTo>
                      <a:lnTo>
                        <a:pt x="1538" y="1853"/>
                      </a:lnTo>
                      <a:lnTo>
                        <a:pt x="1539" y="1859"/>
                      </a:lnTo>
                      <a:lnTo>
                        <a:pt x="1538" y="1870"/>
                      </a:lnTo>
                      <a:lnTo>
                        <a:pt x="1538" y="1879"/>
                      </a:lnTo>
                      <a:lnTo>
                        <a:pt x="1539" y="1887"/>
                      </a:lnTo>
                      <a:lnTo>
                        <a:pt x="1541" y="1894"/>
                      </a:lnTo>
                      <a:lnTo>
                        <a:pt x="1541" y="1901"/>
                      </a:lnTo>
                      <a:lnTo>
                        <a:pt x="1542" y="1908"/>
                      </a:lnTo>
                      <a:lnTo>
                        <a:pt x="1541" y="1915"/>
                      </a:lnTo>
                      <a:lnTo>
                        <a:pt x="1538" y="1922"/>
                      </a:lnTo>
                      <a:lnTo>
                        <a:pt x="1542" y="1932"/>
                      </a:lnTo>
                      <a:lnTo>
                        <a:pt x="1545" y="1946"/>
                      </a:lnTo>
                      <a:lnTo>
                        <a:pt x="1545" y="1961"/>
                      </a:lnTo>
                      <a:lnTo>
                        <a:pt x="1545" y="1978"/>
                      </a:lnTo>
                      <a:lnTo>
                        <a:pt x="1543" y="2009"/>
                      </a:lnTo>
                      <a:lnTo>
                        <a:pt x="1543" y="2036"/>
                      </a:lnTo>
                      <a:lnTo>
                        <a:pt x="1549" y="2043"/>
                      </a:lnTo>
                      <a:lnTo>
                        <a:pt x="1551" y="2049"/>
                      </a:lnTo>
                      <a:lnTo>
                        <a:pt x="1554" y="2055"/>
                      </a:lnTo>
                      <a:lnTo>
                        <a:pt x="1554" y="2062"/>
                      </a:lnTo>
                      <a:lnTo>
                        <a:pt x="1554" y="2079"/>
                      </a:lnTo>
                      <a:lnTo>
                        <a:pt x="1554" y="2099"/>
                      </a:lnTo>
                      <a:lnTo>
                        <a:pt x="1560" y="2107"/>
                      </a:lnTo>
                      <a:lnTo>
                        <a:pt x="1562" y="2117"/>
                      </a:lnTo>
                      <a:lnTo>
                        <a:pt x="1565" y="2126"/>
                      </a:lnTo>
                      <a:lnTo>
                        <a:pt x="1565" y="2137"/>
                      </a:lnTo>
                      <a:lnTo>
                        <a:pt x="1572" y="2141"/>
                      </a:lnTo>
                      <a:lnTo>
                        <a:pt x="1576" y="2148"/>
                      </a:lnTo>
                      <a:lnTo>
                        <a:pt x="1577" y="2156"/>
                      </a:lnTo>
                      <a:lnTo>
                        <a:pt x="1577" y="2166"/>
                      </a:lnTo>
                      <a:lnTo>
                        <a:pt x="1576" y="2176"/>
                      </a:lnTo>
                      <a:lnTo>
                        <a:pt x="1573" y="2182"/>
                      </a:lnTo>
                      <a:lnTo>
                        <a:pt x="1568" y="2185"/>
                      </a:lnTo>
                      <a:lnTo>
                        <a:pt x="1560" y="2186"/>
                      </a:lnTo>
                      <a:lnTo>
                        <a:pt x="1550" y="2189"/>
                      </a:lnTo>
                      <a:lnTo>
                        <a:pt x="1538" y="2189"/>
                      </a:lnTo>
                      <a:lnTo>
                        <a:pt x="1526" y="2189"/>
                      </a:lnTo>
                      <a:lnTo>
                        <a:pt x="1512" y="2188"/>
                      </a:lnTo>
                      <a:lnTo>
                        <a:pt x="1500" y="2185"/>
                      </a:lnTo>
                      <a:lnTo>
                        <a:pt x="1487" y="2180"/>
                      </a:lnTo>
                      <a:lnTo>
                        <a:pt x="1487" y="2173"/>
                      </a:lnTo>
                      <a:lnTo>
                        <a:pt x="1487" y="2166"/>
                      </a:lnTo>
                      <a:lnTo>
                        <a:pt x="1478" y="2152"/>
                      </a:lnTo>
                      <a:lnTo>
                        <a:pt x="1471" y="2143"/>
                      </a:lnTo>
                      <a:lnTo>
                        <a:pt x="1470" y="2132"/>
                      </a:lnTo>
                      <a:lnTo>
                        <a:pt x="1468" y="2124"/>
                      </a:lnTo>
                      <a:lnTo>
                        <a:pt x="1470" y="2114"/>
                      </a:lnTo>
                      <a:lnTo>
                        <a:pt x="1470" y="2105"/>
                      </a:lnTo>
                      <a:lnTo>
                        <a:pt x="1463" y="2102"/>
                      </a:lnTo>
                      <a:lnTo>
                        <a:pt x="1457" y="2099"/>
                      </a:lnTo>
                      <a:lnTo>
                        <a:pt x="1455" y="2096"/>
                      </a:lnTo>
                      <a:lnTo>
                        <a:pt x="1453" y="2094"/>
                      </a:lnTo>
                      <a:lnTo>
                        <a:pt x="1452" y="2091"/>
                      </a:lnTo>
                      <a:lnTo>
                        <a:pt x="1450" y="2085"/>
                      </a:lnTo>
                      <a:lnTo>
                        <a:pt x="1457" y="2080"/>
                      </a:lnTo>
                      <a:lnTo>
                        <a:pt x="1453" y="2076"/>
                      </a:lnTo>
                      <a:lnTo>
                        <a:pt x="1452" y="2069"/>
                      </a:lnTo>
                      <a:lnTo>
                        <a:pt x="1452" y="2062"/>
                      </a:lnTo>
                      <a:lnTo>
                        <a:pt x="1453" y="2055"/>
                      </a:lnTo>
                      <a:lnTo>
                        <a:pt x="1457" y="2042"/>
                      </a:lnTo>
                      <a:lnTo>
                        <a:pt x="1460" y="2029"/>
                      </a:lnTo>
                      <a:lnTo>
                        <a:pt x="1455" y="2018"/>
                      </a:lnTo>
                      <a:lnTo>
                        <a:pt x="1452" y="2009"/>
                      </a:lnTo>
                      <a:lnTo>
                        <a:pt x="1452" y="1999"/>
                      </a:lnTo>
                      <a:lnTo>
                        <a:pt x="1453" y="1986"/>
                      </a:lnTo>
                      <a:lnTo>
                        <a:pt x="1446" y="1976"/>
                      </a:lnTo>
                      <a:lnTo>
                        <a:pt x="1441" y="1967"/>
                      </a:lnTo>
                      <a:lnTo>
                        <a:pt x="1435" y="1956"/>
                      </a:lnTo>
                      <a:lnTo>
                        <a:pt x="1431" y="1945"/>
                      </a:lnTo>
                      <a:lnTo>
                        <a:pt x="1426" y="1922"/>
                      </a:lnTo>
                      <a:lnTo>
                        <a:pt x="1423" y="1897"/>
                      </a:lnTo>
                      <a:lnTo>
                        <a:pt x="1414" y="1885"/>
                      </a:lnTo>
                      <a:lnTo>
                        <a:pt x="1408" y="1874"/>
                      </a:lnTo>
                      <a:lnTo>
                        <a:pt x="1414" y="1855"/>
                      </a:lnTo>
                      <a:lnTo>
                        <a:pt x="1411" y="1838"/>
                      </a:lnTo>
                      <a:lnTo>
                        <a:pt x="1409" y="1823"/>
                      </a:lnTo>
                      <a:lnTo>
                        <a:pt x="1407" y="1805"/>
                      </a:lnTo>
                      <a:lnTo>
                        <a:pt x="1400" y="1785"/>
                      </a:lnTo>
                      <a:lnTo>
                        <a:pt x="1397" y="1793"/>
                      </a:lnTo>
                      <a:lnTo>
                        <a:pt x="1394" y="1801"/>
                      </a:lnTo>
                      <a:lnTo>
                        <a:pt x="1394" y="1811"/>
                      </a:lnTo>
                      <a:lnTo>
                        <a:pt x="1393" y="1819"/>
                      </a:lnTo>
                      <a:lnTo>
                        <a:pt x="1394" y="1838"/>
                      </a:lnTo>
                      <a:lnTo>
                        <a:pt x="1394" y="1856"/>
                      </a:lnTo>
                      <a:lnTo>
                        <a:pt x="1397" y="1861"/>
                      </a:lnTo>
                      <a:lnTo>
                        <a:pt x="1396" y="1867"/>
                      </a:lnTo>
                      <a:lnTo>
                        <a:pt x="1394" y="1872"/>
                      </a:lnTo>
                      <a:lnTo>
                        <a:pt x="1393" y="1878"/>
                      </a:lnTo>
                      <a:lnTo>
                        <a:pt x="1394" y="1896"/>
                      </a:lnTo>
                      <a:lnTo>
                        <a:pt x="1394" y="1912"/>
                      </a:lnTo>
                      <a:lnTo>
                        <a:pt x="1393" y="1928"/>
                      </a:lnTo>
                      <a:lnTo>
                        <a:pt x="1390" y="1945"/>
                      </a:lnTo>
                      <a:lnTo>
                        <a:pt x="1382" y="1973"/>
                      </a:lnTo>
                      <a:lnTo>
                        <a:pt x="1375" y="1998"/>
                      </a:lnTo>
                      <a:lnTo>
                        <a:pt x="1370" y="2016"/>
                      </a:lnTo>
                      <a:lnTo>
                        <a:pt x="1367" y="2029"/>
                      </a:lnTo>
                      <a:lnTo>
                        <a:pt x="1364" y="2038"/>
                      </a:lnTo>
                      <a:lnTo>
                        <a:pt x="1359" y="2046"/>
                      </a:lnTo>
                      <a:lnTo>
                        <a:pt x="1375" y="2076"/>
                      </a:lnTo>
                      <a:lnTo>
                        <a:pt x="1377" y="2084"/>
                      </a:lnTo>
                      <a:lnTo>
                        <a:pt x="1377" y="2092"/>
                      </a:lnTo>
                      <a:lnTo>
                        <a:pt x="1377" y="2096"/>
                      </a:lnTo>
                      <a:lnTo>
                        <a:pt x="1374" y="2100"/>
                      </a:lnTo>
                      <a:lnTo>
                        <a:pt x="1371" y="2103"/>
                      </a:lnTo>
                      <a:lnTo>
                        <a:pt x="1367" y="2105"/>
                      </a:lnTo>
                      <a:lnTo>
                        <a:pt x="1368" y="2111"/>
                      </a:lnTo>
                      <a:lnTo>
                        <a:pt x="1367" y="2118"/>
                      </a:lnTo>
                      <a:lnTo>
                        <a:pt x="1364" y="2125"/>
                      </a:lnTo>
                      <a:lnTo>
                        <a:pt x="1359" y="2130"/>
                      </a:lnTo>
                      <a:lnTo>
                        <a:pt x="1359" y="2140"/>
                      </a:lnTo>
                      <a:lnTo>
                        <a:pt x="1358" y="2150"/>
                      </a:lnTo>
                      <a:lnTo>
                        <a:pt x="1355" y="2159"/>
                      </a:lnTo>
                      <a:lnTo>
                        <a:pt x="1352" y="2166"/>
                      </a:lnTo>
                      <a:lnTo>
                        <a:pt x="1349" y="2169"/>
                      </a:lnTo>
                      <a:lnTo>
                        <a:pt x="1343" y="2170"/>
                      </a:lnTo>
                      <a:lnTo>
                        <a:pt x="1333" y="2173"/>
                      </a:lnTo>
                      <a:lnTo>
                        <a:pt x="1322" y="2174"/>
                      </a:lnTo>
                      <a:lnTo>
                        <a:pt x="1310" y="2174"/>
                      </a:lnTo>
                      <a:lnTo>
                        <a:pt x="1297" y="2173"/>
                      </a:lnTo>
                      <a:lnTo>
                        <a:pt x="1287" y="2170"/>
                      </a:lnTo>
                      <a:lnTo>
                        <a:pt x="1277" y="2165"/>
                      </a:lnTo>
                      <a:lnTo>
                        <a:pt x="1277" y="2156"/>
                      </a:lnTo>
                      <a:lnTo>
                        <a:pt x="1277" y="2148"/>
                      </a:lnTo>
                      <a:lnTo>
                        <a:pt x="1281" y="2141"/>
                      </a:lnTo>
                      <a:lnTo>
                        <a:pt x="1285" y="2135"/>
                      </a:lnTo>
                      <a:lnTo>
                        <a:pt x="1282" y="2130"/>
                      </a:lnTo>
                      <a:lnTo>
                        <a:pt x="1281" y="2125"/>
                      </a:lnTo>
                      <a:lnTo>
                        <a:pt x="1281" y="2117"/>
                      </a:lnTo>
                      <a:lnTo>
                        <a:pt x="1284" y="2106"/>
                      </a:lnTo>
                      <a:lnTo>
                        <a:pt x="1278" y="2107"/>
                      </a:lnTo>
                      <a:lnTo>
                        <a:pt x="1273" y="2109"/>
                      </a:lnTo>
                      <a:lnTo>
                        <a:pt x="1269" y="2096"/>
                      </a:lnTo>
                      <a:lnTo>
                        <a:pt x="1266" y="2083"/>
                      </a:lnTo>
                      <a:lnTo>
                        <a:pt x="1266" y="2074"/>
                      </a:lnTo>
                      <a:lnTo>
                        <a:pt x="1269" y="2068"/>
                      </a:lnTo>
                      <a:lnTo>
                        <a:pt x="1273" y="2061"/>
                      </a:lnTo>
                      <a:lnTo>
                        <a:pt x="1281" y="2053"/>
                      </a:lnTo>
                      <a:lnTo>
                        <a:pt x="1278" y="2049"/>
                      </a:lnTo>
                      <a:lnTo>
                        <a:pt x="1277" y="2039"/>
                      </a:lnTo>
                      <a:lnTo>
                        <a:pt x="1276" y="2024"/>
                      </a:lnTo>
                      <a:lnTo>
                        <a:pt x="1274" y="2008"/>
                      </a:lnTo>
                      <a:lnTo>
                        <a:pt x="1274" y="1972"/>
                      </a:lnTo>
                      <a:lnTo>
                        <a:pt x="1273" y="1949"/>
                      </a:lnTo>
                      <a:lnTo>
                        <a:pt x="1267" y="1938"/>
                      </a:lnTo>
                      <a:lnTo>
                        <a:pt x="1262" y="1920"/>
                      </a:lnTo>
                      <a:lnTo>
                        <a:pt x="1261" y="1911"/>
                      </a:lnTo>
                      <a:lnTo>
                        <a:pt x="1261" y="1900"/>
                      </a:lnTo>
                      <a:lnTo>
                        <a:pt x="1263" y="1887"/>
                      </a:lnTo>
                      <a:lnTo>
                        <a:pt x="1269" y="1874"/>
                      </a:lnTo>
                      <a:lnTo>
                        <a:pt x="1267" y="1863"/>
                      </a:lnTo>
                      <a:lnTo>
                        <a:pt x="1267" y="1851"/>
                      </a:lnTo>
                      <a:lnTo>
                        <a:pt x="1269" y="1838"/>
                      </a:lnTo>
                      <a:lnTo>
                        <a:pt x="1269" y="1826"/>
                      </a:lnTo>
                      <a:lnTo>
                        <a:pt x="1265" y="1819"/>
                      </a:lnTo>
                      <a:lnTo>
                        <a:pt x="1261" y="1811"/>
                      </a:lnTo>
                      <a:lnTo>
                        <a:pt x="1258" y="1801"/>
                      </a:lnTo>
                      <a:lnTo>
                        <a:pt x="1255" y="1793"/>
                      </a:lnTo>
                      <a:lnTo>
                        <a:pt x="1252" y="1773"/>
                      </a:lnTo>
                      <a:lnTo>
                        <a:pt x="1252" y="1751"/>
                      </a:lnTo>
                      <a:lnTo>
                        <a:pt x="1252" y="1730"/>
                      </a:lnTo>
                      <a:lnTo>
                        <a:pt x="1254" y="1709"/>
                      </a:lnTo>
                      <a:lnTo>
                        <a:pt x="1254" y="1688"/>
                      </a:lnTo>
                      <a:lnTo>
                        <a:pt x="1251" y="1669"/>
                      </a:lnTo>
                      <a:lnTo>
                        <a:pt x="1250" y="1644"/>
                      </a:lnTo>
                      <a:lnTo>
                        <a:pt x="1250" y="1614"/>
                      </a:lnTo>
                      <a:lnTo>
                        <a:pt x="1250" y="1584"/>
                      </a:lnTo>
                      <a:lnTo>
                        <a:pt x="1251" y="1557"/>
                      </a:lnTo>
                      <a:lnTo>
                        <a:pt x="1246" y="1558"/>
                      </a:lnTo>
                      <a:lnTo>
                        <a:pt x="1240" y="1557"/>
                      </a:lnTo>
                      <a:lnTo>
                        <a:pt x="1235" y="1556"/>
                      </a:lnTo>
                      <a:lnTo>
                        <a:pt x="1226" y="1553"/>
                      </a:lnTo>
                      <a:lnTo>
                        <a:pt x="1225" y="1542"/>
                      </a:lnTo>
                      <a:lnTo>
                        <a:pt x="1224" y="1530"/>
                      </a:lnTo>
                      <a:lnTo>
                        <a:pt x="1225" y="1523"/>
                      </a:lnTo>
                      <a:lnTo>
                        <a:pt x="1228" y="1513"/>
                      </a:lnTo>
                      <a:lnTo>
                        <a:pt x="1233" y="1502"/>
                      </a:lnTo>
                      <a:lnTo>
                        <a:pt x="1243" y="1490"/>
                      </a:lnTo>
                      <a:lnTo>
                        <a:pt x="1241" y="1479"/>
                      </a:lnTo>
                      <a:lnTo>
                        <a:pt x="1241" y="1467"/>
                      </a:lnTo>
                      <a:lnTo>
                        <a:pt x="1240" y="1455"/>
                      </a:lnTo>
                      <a:lnTo>
                        <a:pt x="1241" y="1445"/>
                      </a:lnTo>
                      <a:lnTo>
                        <a:pt x="1226" y="1453"/>
                      </a:lnTo>
                      <a:lnTo>
                        <a:pt x="1213" y="1461"/>
                      </a:lnTo>
                      <a:lnTo>
                        <a:pt x="1205" y="1460"/>
                      </a:lnTo>
                      <a:lnTo>
                        <a:pt x="1194" y="1457"/>
                      </a:lnTo>
                      <a:lnTo>
                        <a:pt x="1183" y="1450"/>
                      </a:lnTo>
                      <a:lnTo>
                        <a:pt x="1169" y="1442"/>
                      </a:lnTo>
                      <a:lnTo>
                        <a:pt x="1157" y="1433"/>
                      </a:lnTo>
                      <a:lnTo>
                        <a:pt x="1146" y="1420"/>
                      </a:lnTo>
                      <a:lnTo>
                        <a:pt x="1142" y="1414"/>
                      </a:lnTo>
                      <a:lnTo>
                        <a:pt x="1136" y="1407"/>
                      </a:lnTo>
                      <a:lnTo>
                        <a:pt x="1134" y="1400"/>
                      </a:lnTo>
                      <a:lnTo>
                        <a:pt x="1131" y="1392"/>
                      </a:lnTo>
                      <a:lnTo>
                        <a:pt x="1127" y="1389"/>
                      </a:lnTo>
                      <a:lnTo>
                        <a:pt x="1121" y="1384"/>
                      </a:lnTo>
                      <a:lnTo>
                        <a:pt x="1114" y="1377"/>
                      </a:lnTo>
                      <a:lnTo>
                        <a:pt x="1109" y="1369"/>
                      </a:lnTo>
                      <a:lnTo>
                        <a:pt x="1105" y="1360"/>
                      </a:lnTo>
                      <a:lnTo>
                        <a:pt x="1102" y="1352"/>
                      </a:lnTo>
                      <a:lnTo>
                        <a:pt x="1102" y="1348"/>
                      </a:lnTo>
                      <a:lnTo>
                        <a:pt x="1102" y="1344"/>
                      </a:lnTo>
                      <a:lnTo>
                        <a:pt x="1103" y="1341"/>
                      </a:lnTo>
                      <a:lnTo>
                        <a:pt x="1106" y="1338"/>
                      </a:lnTo>
                      <a:close/>
                      <a:moveTo>
                        <a:pt x="604" y="613"/>
                      </a:moveTo>
                      <a:lnTo>
                        <a:pt x="594" y="643"/>
                      </a:lnTo>
                      <a:lnTo>
                        <a:pt x="584" y="672"/>
                      </a:lnTo>
                      <a:lnTo>
                        <a:pt x="575" y="699"/>
                      </a:lnTo>
                      <a:lnTo>
                        <a:pt x="565" y="725"/>
                      </a:lnTo>
                      <a:lnTo>
                        <a:pt x="557" y="753"/>
                      </a:lnTo>
                      <a:lnTo>
                        <a:pt x="549" y="780"/>
                      </a:lnTo>
                      <a:lnTo>
                        <a:pt x="546" y="794"/>
                      </a:lnTo>
                      <a:lnTo>
                        <a:pt x="543" y="809"/>
                      </a:lnTo>
                      <a:lnTo>
                        <a:pt x="542" y="824"/>
                      </a:lnTo>
                      <a:lnTo>
                        <a:pt x="541" y="840"/>
                      </a:lnTo>
                      <a:lnTo>
                        <a:pt x="556" y="896"/>
                      </a:lnTo>
                      <a:lnTo>
                        <a:pt x="556" y="925"/>
                      </a:lnTo>
                      <a:lnTo>
                        <a:pt x="567" y="938"/>
                      </a:lnTo>
                      <a:lnTo>
                        <a:pt x="568" y="947"/>
                      </a:lnTo>
                      <a:lnTo>
                        <a:pt x="569" y="956"/>
                      </a:lnTo>
                      <a:lnTo>
                        <a:pt x="571" y="966"/>
                      </a:lnTo>
                      <a:lnTo>
                        <a:pt x="571" y="974"/>
                      </a:lnTo>
                      <a:lnTo>
                        <a:pt x="561" y="977"/>
                      </a:lnTo>
                      <a:lnTo>
                        <a:pt x="565" y="983"/>
                      </a:lnTo>
                      <a:lnTo>
                        <a:pt x="569" y="992"/>
                      </a:lnTo>
                      <a:lnTo>
                        <a:pt x="571" y="998"/>
                      </a:lnTo>
                      <a:lnTo>
                        <a:pt x="572" y="1005"/>
                      </a:lnTo>
                      <a:lnTo>
                        <a:pt x="574" y="1020"/>
                      </a:lnTo>
                      <a:lnTo>
                        <a:pt x="571" y="1034"/>
                      </a:lnTo>
                      <a:lnTo>
                        <a:pt x="568" y="1046"/>
                      </a:lnTo>
                      <a:lnTo>
                        <a:pt x="564" y="1057"/>
                      </a:lnTo>
                      <a:lnTo>
                        <a:pt x="560" y="1065"/>
                      </a:lnTo>
                      <a:lnTo>
                        <a:pt x="557" y="1071"/>
                      </a:lnTo>
                      <a:lnTo>
                        <a:pt x="557" y="1087"/>
                      </a:lnTo>
                      <a:lnTo>
                        <a:pt x="557" y="1113"/>
                      </a:lnTo>
                      <a:lnTo>
                        <a:pt x="557" y="1146"/>
                      </a:lnTo>
                      <a:lnTo>
                        <a:pt x="558" y="1181"/>
                      </a:lnTo>
                      <a:lnTo>
                        <a:pt x="560" y="1217"/>
                      </a:lnTo>
                      <a:lnTo>
                        <a:pt x="561" y="1250"/>
                      </a:lnTo>
                      <a:lnTo>
                        <a:pt x="564" y="1277"/>
                      </a:lnTo>
                      <a:lnTo>
                        <a:pt x="565" y="1293"/>
                      </a:lnTo>
                      <a:lnTo>
                        <a:pt x="568" y="1318"/>
                      </a:lnTo>
                      <a:lnTo>
                        <a:pt x="569" y="1348"/>
                      </a:lnTo>
                      <a:lnTo>
                        <a:pt x="569" y="1385"/>
                      </a:lnTo>
                      <a:lnTo>
                        <a:pt x="567" y="1424"/>
                      </a:lnTo>
                      <a:lnTo>
                        <a:pt x="563" y="1467"/>
                      </a:lnTo>
                      <a:lnTo>
                        <a:pt x="557" y="1509"/>
                      </a:lnTo>
                      <a:lnTo>
                        <a:pt x="549" y="1550"/>
                      </a:lnTo>
                      <a:lnTo>
                        <a:pt x="539" y="1588"/>
                      </a:lnTo>
                      <a:lnTo>
                        <a:pt x="545" y="1644"/>
                      </a:lnTo>
                      <a:lnTo>
                        <a:pt x="533" y="1687"/>
                      </a:lnTo>
                      <a:lnTo>
                        <a:pt x="520" y="1729"/>
                      </a:lnTo>
                      <a:lnTo>
                        <a:pt x="507" y="1771"/>
                      </a:lnTo>
                      <a:lnTo>
                        <a:pt x="493" y="1814"/>
                      </a:lnTo>
                      <a:lnTo>
                        <a:pt x="479" y="1856"/>
                      </a:lnTo>
                      <a:lnTo>
                        <a:pt x="466" y="1898"/>
                      </a:lnTo>
                      <a:lnTo>
                        <a:pt x="452" y="1941"/>
                      </a:lnTo>
                      <a:lnTo>
                        <a:pt x="440" y="1982"/>
                      </a:lnTo>
                      <a:lnTo>
                        <a:pt x="438" y="1995"/>
                      </a:lnTo>
                      <a:lnTo>
                        <a:pt x="440" y="2010"/>
                      </a:lnTo>
                      <a:lnTo>
                        <a:pt x="442" y="2024"/>
                      </a:lnTo>
                      <a:lnTo>
                        <a:pt x="444" y="2035"/>
                      </a:lnTo>
                      <a:lnTo>
                        <a:pt x="438" y="2042"/>
                      </a:lnTo>
                      <a:lnTo>
                        <a:pt x="431" y="2046"/>
                      </a:lnTo>
                      <a:lnTo>
                        <a:pt x="426" y="2049"/>
                      </a:lnTo>
                      <a:lnTo>
                        <a:pt x="422" y="2050"/>
                      </a:lnTo>
                      <a:lnTo>
                        <a:pt x="433" y="2069"/>
                      </a:lnTo>
                      <a:lnTo>
                        <a:pt x="455" y="2096"/>
                      </a:lnTo>
                      <a:lnTo>
                        <a:pt x="466" y="2110"/>
                      </a:lnTo>
                      <a:lnTo>
                        <a:pt x="478" y="2122"/>
                      </a:lnTo>
                      <a:lnTo>
                        <a:pt x="489" y="2132"/>
                      </a:lnTo>
                      <a:lnTo>
                        <a:pt x="498" y="2136"/>
                      </a:lnTo>
                      <a:lnTo>
                        <a:pt x="504" y="2137"/>
                      </a:lnTo>
                      <a:lnTo>
                        <a:pt x="508" y="2140"/>
                      </a:lnTo>
                      <a:lnTo>
                        <a:pt x="512" y="2141"/>
                      </a:lnTo>
                      <a:lnTo>
                        <a:pt x="515" y="2145"/>
                      </a:lnTo>
                      <a:lnTo>
                        <a:pt x="516" y="2150"/>
                      </a:lnTo>
                      <a:lnTo>
                        <a:pt x="518" y="2158"/>
                      </a:lnTo>
                      <a:lnTo>
                        <a:pt x="518" y="2167"/>
                      </a:lnTo>
                      <a:lnTo>
                        <a:pt x="516" y="2180"/>
                      </a:lnTo>
                      <a:lnTo>
                        <a:pt x="492" y="2182"/>
                      </a:lnTo>
                      <a:lnTo>
                        <a:pt x="462" y="2185"/>
                      </a:lnTo>
                      <a:lnTo>
                        <a:pt x="446" y="2186"/>
                      </a:lnTo>
                      <a:lnTo>
                        <a:pt x="433" y="2188"/>
                      </a:lnTo>
                      <a:lnTo>
                        <a:pt x="419" y="2188"/>
                      </a:lnTo>
                      <a:lnTo>
                        <a:pt x="407" y="2188"/>
                      </a:lnTo>
                      <a:lnTo>
                        <a:pt x="399" y="2185"/>
                      </a:lnTo>
                      <a:lnTo>
                        <a:pt x="392" y="2182"/>
                      </a:lnTo>
                      <a:lnTo>
                        <a:pt x="388" y="2180"/>
                      </a:lnTo>
                      <a:lnTo>
                        <a:pt x="385" y="2176"/>
                      </a:lnTo>
                      <a:lnTo>
                        <a:pt x="381" y="2171"/>
                      </a:lnTo>
                      <a:lnTo>
                        <a:pt x="375" y="2166"/>
                      </a:lnTo>
                      <a:lnTo>
                        <a:pt x="367" y="2162"/>
                      </a:lnTo>
                      <a:lnTo>
                        <a:pt x="356" y="2158"/>
                      </a:lnTo>
                      <a:lnTo>
                        <a:pt x="339" y="2151"/>
                      </a:lnTo>
                      <a:lnTo>
                        <a:pt x="324" y="2145"/>
                      </a:lnTo>
                      <a:lnTo>
                        <a:pt x="310" y="2140"/>
                      </a:lnTo>
                      <a:lnTo>
                        <a:pt x="296" y="2133"/>
                      </a:lnTo>
                      <a:lnTo>
                        <a:pt x="299" y="2139"/>
                      </a:lnTo>
                      <a:lnTo>
                        <a:pt x="300" y="2143"/>
                      </a:lnTo>
                      <a:lnTo>
                        <a:pt x="300" y="2147"/>
                      </a:lnTo>
                      <a:lnTo>
                        <a:pt x="300" y="2154"/>
                      </a:lnTo>
                      <a:lnTo>
                        <a:pt x="304" y="2158"/>
                      </a:lnTo>
                      <a:lnTo>
                        <a:pt x="307" y="2162"/>
                      </a:lnTo>
                      <a:lnTo>
                        <a:pt x="304" y="2174"/>
                      </a:lnTo>
                      <a:lnTo>
                        <a:pt x="302" y="2185"/>
                      </a:lnTo>
                      <a:lnTo>
                        <a:pt x="168" y="2185"/>
                      </a:lnTo>
                      <a:lnTo>
                        <a:pt x="130" y="2181"/>
                      </a:lnTo>
                      <a:lnTo>
                        <a:pt x="130" y="2165"/>
                      </a:lnTo>
                      <a:lnTo>
                        <a:pt x="130" y="2152"/>
                      </a:lnTo>
                      <a:lnTo>
                        <a:pt x="130" y="2144"/>
                      </a:lnTo>
                      <a:lnTo>
                        <a:pt x="132" y="2136"/>
                      </a:lnTo>
                      <a:lnTo>
                        <a:pt x="136" y="2129"/>
                      </a:lnTo>
                      <a:lnTo>
                        <a:pt x="139" y="2121"/>
                      </a:lnTo>
                      <a:lnTo>
                        <a:pt x="143" y="2113"/>
                      </a:lnTo>
                      <a:lnTo>
                        <a:pt x="147" y="2105"/>
                      </a:lnTo>
                      <a:lnTo>
                        <a:pt x="150" y="2096"/>
                      </a:lnTo>
                      <a:lnTo>
                        <a:pt x="151" y="2088"/>
                      </a:lnTo>
                      <a:lnTo>
                        <a:pt x="146" y="2089"/>
                      </a:lnTo>
                      <a:lnTo>
                        <a:pt x="138" y="2089"/>
                      </a:lnTo>
                      <a:lnTo>
                        <a:pt x="135" y="2064"/>
                      </a:lnTo>
                      <a:lnTo>
                        <a:pt x="134" y="2029"/>
                      </a:lnTo>
                      <a:lnTo>
                        <a:pt x="132" y="1994"/>
                      </a:lnTo>
                      <a:lnTo>
                        <a:pt x="131" y="1956"/>
                      </a:lnTo>
                      <a:lnTo>
                        <a:pt x="131" y="1919"/>
                      </a:lnTo>
                      <a:lnTo>
                        <a:pt x="131" y="1885"/>
                      </a:lnTo>
                      <a:lnTo>
                        <a:pt x="132" y="1857"/>
                      </a:lnTo>
                      <a:lnTo>
                        <a:pt x="132" y="1838"/>
                      </a:lnTo>
                      <a:lnTo>
                        <a:pt x="136" y="1818"/>
                      </a:lnTo>
                      <a:lnTo>
                        <a:pt x="138" y="1799"/>
                      </a:lnTo>
                      <a:lnTo>
                        <a:pt x="139" y="1780"/>
                      </a:lnTo>
                      <a:lnTo>
                        <a:pt x="141" y="1763"/>
                      </a:lnTo>
                      <a:lnTo>
                        <a:pt x="141" y="1732"/>
                      </a:lnTo>
                      <a:lnTo>
                        <a:pt x="139" y="1703"/>
                      </a:lnTo>
                      <a:lnTo>
                        <a:pt x="139" y="1676"/>
                      </a:lnTo>
                      <a:lnTo>
                        <a:pt x="142" y="1650"/>
                      </a:lnTo>
                      <a:lnTo>
                        <a:pt x="143" y="1636"/>
                      </a:lnTo>
                      <a:lnTo>
                        <a:pt x="147" y="1624"/>
                      </a:lnTo>
                      <a:lnTo>
                        <a:pt x="151" y="1610"/>
                      </a:lnTo>
                      <a:lnTo>
                        <a:pt x="157" y="1597"/>
                      </a:lnTo>
                      <a:lnTo>
                        <a:pt x="153" y="1587"/>
                      </a:lnTo>
                      <a:lnTo>
                        <a:pt x="150" y="1575"/>
                      </a:lnTo>
                      <a:lnTo>
                        <a:pt x="147" y="1562"/>
                      </a:lnTo>
                      <a:lnTo>
                        <a:pt x="146" y="1550"/>
                      </a:lnTo>
                      <a:lnTo>
                        <a:pt x="146" y="1524"/>
                      </a:lnTo>
                      <a:lnTo>
                        <a:pt x="149" y="1498"/>
                      </a:lnTo>
                      <a:lnTo>
                        <a:pt x="156" y="1449"/>
                      </a:lnTo>
                      <a:lnTo>
                        <a:pt x="162" y="1414"/>
                      </a:lnTo>
                      <a:lnTo>
                        <a:pt x="157" y="1400"/>
                      </a:lnTo>
                      <a:lnTo>
                        <a:pt x="151" y="1385"/>
                      </a:lnTo>
                      <a:lnTo>
                        <a:pt x="149" y="1371"/>
                      </a:lnTo>
                      <a:lnTo>
                        <a:pt x="147" y="1358"/>
                      </a:lnTo>
                      <a:lnTo>
                        <a:pt x="147" y="1344"/>
                      </a:lnTo>
                      <a:lnTo>
                        <a:pt x="147" y="1329"/>
                      </a:lnTo>
                      <a:lnTo>
                        <a:pt x="147" y="1315"/>
                      </a:lnTo>
                      <a:lnTo>
                        <a:pt x="150" y="1303"/>
                      </a:lnTo>
                      <a:lnTo>
                        <a:pt x="153" y="1278"/>
                      </a:lnTo>
                      <a:lnTo>
                        <a:pt x="156" y="1257"/>
                      </a:lnTo>
                      <a:lnTo>
                        <a:pt x="157" y="1247"/>
                      </a:lnTo>
                      <a:lnTo>
                        <a:pt x="157" y="1239"/>
                      </a:lnTo>
                      <a:lnTo>
                        <a:pt x="157" y="1232"/>
                      </a:lnTo>
                      <a:lnTo>
                        <a:pt x="156" y="1227"/>
                      </a:lnTo>
                      <a:lnTo>
                        <a:pt x="145" y="1218"/>
                      </a:lnTo>
                      <a:lnTo>
                        <a:pt x="132" y="1211"/>
                      </a:lnTo>
                      <a:lnTo>
                        <a:pt x="127" y="1209"/>
                      </a:lnTo>
                      <a:lnTo>
                        <a:pt x="123" y="1206"/>
                      </a:lnTo>
                      <a:lnTo>
                        <a:pt x="119" y="1202"/>
                      </a:lnTo>
                      <a:lnTo>
                        <a:pt x="115" y="1196"/>
                      </a:lnTo>
                      <a:lnTo>
                        <a:pt x="102" y="1160"/>
                      </a:lnTo>
                      <a:lnTo>
                        <a:pt x="101" y="1151"/>
                      </a:lnTo>
                      <a:lnTo>
                        <a:pt x="100" y="1139"/>
                      </a:lnTo>
                      <a:lnTo>
                        <a:pt x="98" y="1121"/>
                      </a:lnTo>
                      <a:lnTo>
                        <a:pt x="94" y="1098"/>
                      </a:lnTo>
                      <a:lnTo>
                        <a:pt x="89" y="1105"/>
                      </a:lnTo>
                      <a:lnTo>
                        <a:pt x="85" y="1087"/>
                      </a:lnTo>
                      <a:lnTo>
                        <a:pt x="80" y="1075"/>
                      </a:lnTo>
                      <a:lnTo>
                        <a:pt x="76" y="1067"/>
                      </a:lnTo>
                      <a:lnTo>
                        <a:pt x="72" y="1061"/>
                      </a:lnTo>
                      <a:lnTo>
                        <a:pt x="68" y="1057"/>
                      </a:lnTo>
                      <a:lnTo>
                        <a:pt x="64" y="1052"/>
                      </a:lnTo>
                      <a:lnTo>
                        <a:pt x="60" y="1048"/>
                      </a:lnTo>
                      <a:lnTo>
                        <a:pt x="56" y="1039"/>
                      </a:lnTo>
                      <a:lnTo>
                        <a:pt x="45" y="1009"/>
                      </a:lnTo>
                      <a:lnTo>
                        <a:pt x="30" y="963"/>
                      </a:lnTo>
                      <a:lnTo>
                        <a:pt x="22" y="940"/>
                      </a:lnTo>
                      <a:lnTo>
                        <a:pt x="15" y="917"/>
                      </a:lnTo>
                      <a:lnTo>
                        <a:pt x="9" y="897"/>
                      </a:lnTo>
                      <a:lnTo>
                        <a:pt x="7" y="884"/>
                      </a:lnTo>
                      <a:lnTo>
                        <a:pt x="4" y="852"/>
                      </a:lnTo>
                      <a:lnTo>
                        <a:pt x="0" y="824"/>
                      </a:lnTo>
                      <a:lnTo>
                        <a:pt x="0" y="810"/>
                      </a:lnTo>
                      <a:lnTo>
                        <a:pt x="0" y="796"/>
                      </a:lnTo>
                      <a:lnTo>
                        <a:pt x="1" y="783"/>
                      </a:lnTo>
                      <a:lnTo>
                        <a:pt x="4" y="770"/>
                      </a:lnTo>
                      <a:lnTo>
                        <a:pt x="9" y="751"/>
                      </a:lnTo>
                      <a:lnTo>
                        <a:pt x="13" y="732"/>
                      </a:lnTo>
                      <a:lnTo>
                        <a:pt x="18" y="712"/>
                      </a:lnTo>
                      <a:lnTo>
                        <a:pt x="20" y="694"/>
                      </a:lnTo>
                      <a:lnTo>
                        <a:pt x="24" y="675"/>
                      </a:lnTo>
                      <a:lnTo>
                        <a:pt x="29" y="658"/>
                      </a:lnTo>
                      <a:lnTo>
                        <a:pt x="35" y="643"/>
                      </a:lnTo>
                      <a:lnTo>
                        <a:pt x="44" y="628"/>
                      </a:lnTo>
                      <a:lnTo>
                        <a:pt x="44" y="604"/>
                      </a:lnTo>
                      <a:lnTo>
                        <a:pt x="46" y="579"/>
                      </a:lnTo>
                      <a:lnTo>
                        <a:pt x="49" y="557"/>
                      </a:lnTo>
                      <a:lnTo>
                        <a:pt x="52" y="537"/>
                      </a:lnTo>
                      <a:lnTo>
                        <a:pt x="56" y="518"/>
                      </a:lnTo>
                      <a:lnTo>
                        <a:pt x="60" y="501"/>
                      </a:lnTo>
                      <a:lnTo>
                        <a:pt x="65" y="485"/>
                      </a:lnTo>
                      <a:lnTo>
                        <a:pt x="71" y="471"/>
                      </a:lnTo>
                      <a:lnTo>
                        <a:pt x="76" y="458"/>
                      </a:lnTo>
                      <a:lnTo>
                        <a:pt x="83" y="447"/>
                      </a:lnTo>
                      <a:lnTo>
                        <a:pt x="90" y="436"/>
                      </a:lnTo>
                      <a:lnTo>
                        <a:pt x="97" y="426"/>
                      </a:lnTo>
                      <a:lnTo>
                        <a:pt x="104" y="418"/>
                      </a:lnTo>
                      <a:lnTo>
                        <a:pt x="110" y="411"/>
                      </a:lnTo>
                      <a:lnTo>
                        <a:pt x="117" y="406"/>
                      </a:lnTo>
                      <a:lnTo>
                        <a:pt x="124" y="402"/>
                      </a:lnTo>
                      <a:lnTo>
                        <a:pt x="135" y="389"/>
                      </a:lnTo>
                      <a:lnTo>
                        <a:pt x="149" y="377"/>
                      </a:lnTo>
                      <a:lnTo>
                        <a:pt x="165" y="365"/>
                      </a:lnTo>
                      <a:lnTo>
                        <a:pt x="183" y="353"/>
                      </a:lnTo>
                      <a:lnTo>
                        <a:pt x="202" y="342"/>
                      </a:lnTo>
                      <a:lnTo>
                        <a:pt x="221" y="331"/>
                      </a:lnTo>
                      <a:lnTo>
                        <a:pt x="242" y="321"/>
                      </a:lnTo>
                      <a:lnTo>
                        <a:pt x="261" y="313"/>
                      </a:lnTo>
                      <a:lnTo>
                        <a:pt x="269" y="299"/>
                      </a:lnTo>
                      <a:lnTo>
                        <a:pt x="274" y="286"/>
                      </a:lnTo>
                      <a:lnTo>
                        <a:pt x="278" y="280"/>
                      </a:lnTo>
                      <a:lnTo>
                        <a:pt x="281" y="275"/>
                      </a:lnTo>
                      <a:lnTo>
                        <a:pt x="284" y="269"/>
                      </a:lnTo>
                      <a:lnTo>
                        <a:pt x="288" y="265"/>
                      </a:lnTo>
                      <a:lnTo>
                        <a:pt x="292" y="262"/>
                      </a:lnTo>
                      <a:lnTo>
                        <a:pt x="298" y="261"/>
                      </a:lnTo>
                      <a:lnTo>
                        <a:pt x="303" y="260"/>
                      </a:lnTo>
                      <a:lnTo>
                        <a:pt x="309" y="258"/>
                      </a:lnTo>
                      <a:lnTo>
                        <a:pt x="319" y="260"/>
                      </a:lnTo>
                      <a:lnTo>
                        <a:pt x="332" y="260"/>
                      </a:lnTo>
                      <a:lnTo>
                        <a:pt x="334" y="254"/>
                      </a:lnTo>
                      <a:lnTo>
                        <a:pt x="328" y="243"/>
                      </a:lnTo>
                      <a:lnTo>
                        <a:pt x="319" y="228"/>
                      </a:lnTo>
                      <a:lnTo>
                        <a:pt x="313" y="212"/>
                      </a:lnTo>
                      <a:lnTo>
                        <a:pt x="309" y="201"/>
                      </a:lnTo>
                      <a:lnTo>
                        <a:pt x="309" y="197"/>
                      </a:lnTo>
                      <a:lnTo>
                        <a:pt x="309" y="194"/>
                      </a:lnTo>
                      <a:lnTo>
                        <a:pt x="311" y="190"/>
                      </a:lnTo>
                      <a:lnTo>
                        <a:pt x="313" y="187"/>
                      </a:lnTo>
                      <a:lnTo>
                        <a:pt x="318" y="183"/>
                      </a:lnTo>
                      <a:lnTo>
                        <a:pt x="321" y="179"/>
                      </a:lnTo>
                      <a:lnTo>
                        <a:pt x="319" y="171"/>
                      </a:lnTo>
                      <a:lnTo>
                        <a:pt x="321" y="160"/>
                      </a:lnTo>
                      <a:lnTo>
                        <a:pt x="324" y="146"/>
                      </a:lnTo>
                      <a:lnTo>
                        <a:pt x="329" y="133"/>
                      </a:lnTo>
                      <a:lnTo>
                        <a:pt x="334" y="118"/>
                      </a:lnTo>
                      <a:lnTo>
                        <a:pt x="341" y="103"/>
                      </a:lnTo>
                      <a:lnTo>
                        <a:pt x="349" y="88"/>
                      </a:lnTo>
                      <a:lnTo>
                        <a:pt x="358" y="73"/>
                      </a:lnTo>
                      <a:lnTo>
                        <a:pt x="367" y="59"/>
                      </a:lnTo>
                      <a:lnTo>
                        <a:pt x="377" y="47"/>
                      </a:lnTo>
                      <a:lnTo>
                        <a:pt x="385" y="34"/>
                      </a:lnTo>
                      <a:lnTo>
                        <a:pt x="393" y="25"/>
                      </a:lnTo>
                      <a:lnTo>
                        <a:pt x="401" y="18"/>
                      </a:lnTo>
                      <a:lnTo>
                        <a:pt x="408" y="13"/>
                      </a:lnTo>
                      <a:lnTo>
                        <a:pt x="412" y="11"/>
                      </a:lnTo>
                      <a:lnTo>
                        <a:pt x="415" y="11"/>
                      </a:lnTo>
                      <a:lnTo>
                        <a:pt x="416" y="11"/>
                      </a:lnTo>
                      <a:lnTo>
                        <a:pt x="419" y="13"/>
                      </a:lnTo>
                      <a:lnTo>
                        <a:pt x="422" y="8"/>
                      </a:lnTo>
                      <a:lnTo>
                        <a:pt x="427" y="6"/>
                      </a:lnTo>
                      <a:lnTo>
                        <a:pt x="433" y="3"/>
                      </a:lnTo>
                      <a:lnTo>
                        <a:pt x="440" y="2"/>
                      </a:lnTo>
                      <a:lnTo>
                        <a:pt x="449" y="0"/>
                      </a:lnTo>
                      <a:lnTo>
                        <a:pt x="457" y="0"/>
                      </a:lnTo>
                      <a:lnTo>
                        <a:pt x="467" y="0"/>
                      </a:lnTo>
                      <a:lnTo>
                        <a:pt x="477" y="2"/>
                      </a:lnTo>
                      <a:lnTo>
                        <a:pt x="496" y="4"/>
                      </a:lnTo>
                      <a:lnTo>
                        <a:pt x="513" y="11"/>
                      </a:lnTo>
                      <a:lnTo>
                        <a:pt x="522" y="15"/>
                      </a:lnTo>
                      <a:lnTo>
                        <a:pt x="528" y="19"/>
                      </a:lnTo>
                      <a:lnTo>
                        <a:pt x="534" y="25"/>
                      </a:lnTo>
                      <a:lnTo>
                        <a:pt x="538" y="30"/>
                      </a:lnTo>
                      <a:lnTo>
                        <a:pt x="545" y="29"/>
                      </a:lnTo>
                      <a:lnTo>
                        <a:pt x="554" y="30"/>
                      </a:lnTo>
                      <a:lnTo>
                        <a:pt x="565" y="33"/>
                      </a:lnTo>
                      <a:lnTo>
                        <a:pt x="579" y="40"/>
                      </a:lnTo>
                      <a:lnTo>
                        <a:pt x="591" y="48"/>
                      </a:lnTo>
                      <a:lnTo>
                        <a:pt x="605" y="59"/>
                      </a:lnTo>
                      <a:lnTo>
                        <a:pt x="610" y="66"/>
                      </a:lnTo>
                      <a:lnTo>
                        <a:pt x="616" y="73"/>
                      </a:lnTo>
                      <a:lnTo>
                        <a:pt x="621" y="81"/>
                      </a:lnTo>
                      <a:lnTo>
                        <a:pt x="625" y="89"/>
                      </a:lnTo>
                      <a:lnTo>
                        <a:pt x="632" y="97"/>
                      </a:lnTo>
                      <a:lnTo>
                        <a:pt x="638" y="104"/>
                      </a:lnTo>
                      <a:lnTo>
                        <a:pt x="642" y="111"/>
                      </a:lnTo>
                      <a:lnTo>
                        <a:pt x="645" y="118"/>
                      </a:lnTo>
                      <a:lnTo>
                        <a:pt x="649" y="127"/>
                      </a:lnTo>
                      <a:lnTo>
                        <a:pt x="649" y="137"/>
                      </a:lnTo>
                      <a:lnTo>
                        <a:pt x="645" y="152"/>
                      </a:lnTo>
                      <a:lnTo>
                        <a:pt x="642" y="166"/>
                      </a:lnTo>
                      <a:lnTo>
                        <a:pt x="642" y="170"/>
                      </a:lnTo>
                      <a:lnTo>
                        <a:pt x="639" y="172"/>
                      </a:lnTo>
                      <a:lnTo>
                        <a:pt x="635" y="175"/>
                      </a:lnTo>
                      <a:lnTo>
                        <a:pt x="630" y="175"/>
                      </a:lnTo>
                      <a:lnTo>
                        <a:pt x="619" y="175"/>
                      </a:lnTo>
                      <a:lnTo>
                        <a:pt x="608" y="174"/>
                      </a:lnTo>
                      <a:lnTo>
                        <a:pt x="606" y="179"/>
                      </a:lnTo>
                      <a:lnTo>
                        <a:pt x="602" y="189"/>
                      </a:lnTo>
                      <a:lnTo>
                        <a:pt x="602" y="198"/>
                      </a:lnTo>
                      <a:lnTo>
                        <a:pt x="602" y="206"/>
                      </a:lnTo>
                      <a:lnTo>
                        <a:pt x="598" y="212"/>
                      </a:lnTo>
                      <a:lnTo>
                        <a:pt x="595" y="216"/>
                      </a:lnTo>
                      <a:lnTo>
                        <a:pt x="590" y="219"/>
                      </a:lnTo>
                      <a:lnTo>
                        <a:pt x="586" y="223"/>
                      </a:lnTo>
                      <a:lnTo>
                        <a:pt x="590" y="265"/>
                      </a:lnTo>
                      <a:lnTo>
                        <a:pt x="590" y="271"/>
                      </a:lnTo>
                      <a:lnTo>
                        <a:pt x="590" y="276"/>
                      </a:lnTo>
                      <a:lnTo>
                        <a:pt x="589" y="280"/>
                      </a:lnTo>
                      <a:lnTo>
                        <a:pt x="587" y="284"/>
                      </a:lnTo>
                      <a:lnTo>
                        <a:pt x="584" y="287"/>
                      </a:lnTo>
                      <a:lnTo>
                        <a:pt x="582" y="288"/>
                      </a:lnTo>
                      <a:lnTo>
                        <a:pt x="579" y="288"/>
                      </a:lnTo>
                      <a:lnTo>
                        <a:pt x="575" y="287"/>
                      </a:lnTo>
                      <a:lnTo>
                        <a:pt x="568" y="284"/>
                      </a:lnTo>
                      <a:lnTo>
                        <a:pt x="561" y="283"/>
                      </a:lnTo>
                      <a:lnTo>
                        <a:pt x="556" y="290"/>
                      </a:lnTo>
                      <a:lnTo>
                        <a:pt x="550" y="299"/>
                      </a:lnTo>
                      <a:lnTo>
                        <a:pt x="545" y="305"/>
                      </a:lnTo>
                      <a:lnTo>
                        <a:pt x="542" y="312"/>
                      </a:lnTo>
                      <a:lnTo>
                        <a:pt x="543" y="314"/>
                      </a:lnTo>
                      <a:lnTo>
                        <a:pt x="543" y="317"/>
                      </a:lnTo>
                      <a:lnTo>
                        <a:pt x="542" y="318"/>
                      </a:lnTo>
                      <a:lnTo>
                        <a:pt x="539" y="320"/>
                      </a:lnTo>
                      <a:lnTo>
                        <a:pt x="537" y="323"/>
                      </a:lnTo>
                      <a:lnTo>
                        <a:pt x="534" y="325"/>
                      </a:lnTo>
                      <a:lnTo>
                        <a:pt x="531" y="329"/>
                      </a:lnTo>
                      <a:lnTo>
                        <a:pt x="528" y="335"/>
                      </a:lnTo>
                      <a:lnTo>
                        <a:pt x="528" y="338"/>
                      </a:lnTo>
                      <a:lnTo>
                        <a:pt x="527" y="342"/>
                      </a:lnTo>
                      <a:lnTo>
                        <a:pt x="526" y="346"/>
                      </a:lnTo>
                      <a:lnTo>
                        <a:pt x="523" y="350"/>
                      </a:lnTo>
                      <a:lnTo>
                        <a:pt x="520" y="353"/>
                      </a:lnTo>
                      <a:lnTo>
                        <a:pt x="516" y="355"/>
                      </a:lnTo>
                      <a:lnTo>
                        <a:pt x="512" y="355"/>
                      </a:lnTo>
                      <a:lnTo>
                        <a:pt x="508" y="354"/>
                      </a:lnTo>
                      <a:lnTo>
                        <a:pt x="489" y="348"/>
                      </a:lnTo>
                      <a:lnTo>
                        <a:pt x="471" y="340"/>
                      </a:lnTo>
                      <a:lnTo>
                        <a:pt x="470" y="344"/>
                      </a:lnTo>
                      <a:lnTo>
                        <a:pt x="468" y="348"/>
                      </a:lnTo>
                      <a:lnTo>
                        <a:pt x="483" y="355"/>
                      </a:lnTo>
                      <a:lnTo>
                        <a:pt x="498" y="362"/>
                      </a:lnTo>
                      <a:lnTo>
                        <a:pt x="505" y="368"/>
                      </a:lnTo>
                      <a:lnTo>
                        <a:pt x="512" y="372"/>
                      </a:lnTo>
                      <a:lnTo>
                        <a:pt x="519" y="377"/>
                      </a:lnTo>
                      <a:lnTo>
                        <a:pt x="526" y="384"/>
                      </a:lnTo>
                      <a:lnTo>
                        <a:pt x="539" y="399"/>
                      </a:lnTo>
                      <a:lnTo>
                        <a:pt x="550" y="411"/>
                      </a:lnTo>
                      <a:lnTo>
                        <a:pt x="558" y="421"/>
                      </a:lnTo>
                      <a:lnTo>
                        <a:pt x="564" y="430"/>
                      </a:lnTo>
                      <a:lnTo>
                        <a:pt x="568" y="439"/>
                      </a:lnTo>
                      <a:lnTo>
                        <a:pt x="571" y="450"/>
                      </a:lnTo>
                      <a:lnTo>
                        <a:pt x="572" y="460"/>
                      </a:lnTo>
                      <a:lnTo>
                        <a:pt x="574" y="474"/>
                      </a:lnTo>
                      <a:lnTo>
                        <a:pt x="580" y="482"/>
                      </a:lnTo>
                      <a:lnTo>
                        <a:pt x="586" y="492"/>
                      </a:lnTo>
                      <a:lnTo>
                        <a:pt x="590" y="503"/>
                      </a:lnTo>
                      <a:lnTo>
                        <a:pt x="593" y="514"/>
                      </a:lnTo>
                      <a:lnTo>
                        <a:pt x="594" y="523"/>
                      </a:lnTo>
                      <a:lnTo>
                        <a:pt x="594" y="533"/>
                      </a:lnTo>
                      <a:lnTo>
                        <a:pt x="593" y="540"/>
                      </a:lnTo>
                      <a:lnTo>
                        <a:pt x="591" y="545"/>
                      </a:lnTo>
                      <a:lnTo>
                        <a:pt x="594" y="552"/>
                      </a:lnTo>
                      <a:lnTo>
                        <a:pt x="597" y="559"/>
                      </a:lnTo>
                      <a:lnTo>
                        <a:pt x="598" y="567"/>
                      </a:lnTo>
                      <a:lnTo>
                        <a:pt x="598" y="574"/>
                      </a:lnTo>
                      <a:lnTo>
                        <a:pt x="599" y="592"/>
                      </a:lnTo>
                      <a:lnTo>
                        <a:pt x="604" y="6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63" name="Freeform 14"/>
                <p:cNvSpPr>
                  <a:spLocks noEditPoints="1"/>
                </p:cNvSpPr>
                <p:nvPr/>
              </p:nvSpPr>
              <p:spPr bwMode="auto">
                <a:xfrm>
                  <a:off x="4318" y="1467"/>
                  <a:ext cx="610" cy="687"/>
                </a:xfrm>
                <a:custGeom>
                  <a:avLst/>
                  <a:gdLst>
                    <a:gd name="T0" fmla="*/ 201 w 610"/>
                    <a:gd name="T1" fmla="*/ 530 h 687"/>
                    <a:gd name="T2" fmla="*/ 179 w 610"/>
                    <a:gd name="T3" fmla="*/ 504 h 687"/>
                    <a:gd name="T4" fmla="*/ 123 w 610"/>
                    <a:gd name="T5" fmla="*/ 412 h 687"/>
                    <a:gd name="T6" fmla="*/ 126 w 610"/>
                    <a:gd name="T7" fmla="*/ 392 h 687"/>
                    <a:gd name="T8" fmla="*/ 56 w 610"/>
                    <a:gd name="T9" fmla="*/ 328 h 687"/>
                    <a:gd name="T10" fmla="*/ 56 w 610"/>
                    <a:gd name="T11" fmla="*/ 264 h 687"/>
                    <a:gd name="T12" fmla="*/ 45 w 610"/>
                    <a:gd name="T13" fmla="*/ 242 h 687"/>
                    <a:gd name="T14" fmla="*/ 29 w 610"/>
                    <a:gd name="T15" fmla="*/ 235 h 687"/>
                    <a:gd name="T16" fmla="*/ 33 w 610"/>
                    <a:gd name="T17" fmla="*/ 160 h 687"/>
                    <a:gd name="T18" fmla="*/ 76 w 610"/>
                    <a:gd name="T19" fmla="*/ 64 h 687"/>
                    <a:gd name="T20" fmla="*/ 108 w 610"/>
                    <a:gd name="T21" fmla="*/ 41 h 687"/>
                    <a:gd name="T22" fmla="*/ 153 w 610"/>
                    <a:gd name="T23" fmla="*/ 29 h 687"/>
                    <a:gd name="T24" fmla="*/ 186 w 610"/>
                    <a:gd name="T25" fmla="*/ 17 h 687"/>
                    <a:gd name="T26" fmla="*/ 198 w 610"/>
                    <a:gd name="T27" fmla="*/ 48 h 687"/>
                    <a:gd name="T28" fmla="*/ 212 w 610"/>
                    <a:gd name="T29" fmla="*/ 45 h 687"/>
                    <a:gd name="T30" fmla="*/ 239 w 610"/>
                    <a:gd name="T31" fmla="*/ 53 h 687"/>
                    <a:gd name="T32" fmla="*/ 298 w 610"/>
                    <a:gd name="T33" fmla="*/ 109 h 687"/>
                    <a:gd name="T34" fmla="*/ 317 w 610"/>
                    <a:gd name="T35" fmla="*/ 165 h 687"/>
                    <a:gd name="T36" fmla="*/ 315 w 610"/>
                    <a:gd name="T37" fmla="*/ 77 h 687"/>
                    <a:gd name="T38" fmla="*/ 341 w 610"/>
                    <a:gd name="T39" fmla="*/ 66 h 687"/>
                    <a:gd name="T40" fmla="*/ 361 w 610"/>
                    <a:gd name="T41" fmla="*/ 30 h 687"/>
                    <a:gd name="T42" fmla="*/ 368 w 610"/>
                    <a:gd name="T43" fmla="*/ 15 h 687"/>
                    <a:gd name="T44" fmla="*/ 381 w 610"/>
                    <a:gd name="T45" fmla="*/ 8 h 687"/>
                    <a:gd name="T46" fmla="*/ 402 w 610"/>
                    <a:gd name="T47" fmla="*/ 7 h 687"/>
                    <a:gd name="T48" fmla="*/ 414 w 610"/>
                    <a:gd name="T49" fmla="*/ 7 h 687"/>
                    <a:gd name="T50" fmla="*/ 483 w 610"/>
                    <a:gd name="T51" fmla="*/ 47 h 687"/>
                    <a:gd name="T52" fmla="*/ 503 w 610"/>
                    <a:gd name="T53" fmla="*/ 72 h 687"/>
                    <a:gd name="T54" fmla="*/ 528 w 610"/>
                    <a:gd name="T55" fmla="*/ 119 h 687"/>
                    <a:gd name="T56" fmla="*/ 534 w 610"/>
                    <a:gd name="T57" fmla="*/ 157 h 687"/>
                    <a:gd name="T58" fmla="*/ 547 w 610"/>
                    <a:gd name="T59" fmla="*/ 184 h 687"/>
                    <a:gd name="T60" fmla="*/ 565 w 610"/>
                    <a:gd name="T61" fmla="*/ 284 h 687"/>
                    <a:gd name="T62" fmla="*/ 585 w 610"/>
                    <a:gd name="T63" fmla="*/ 385 h 687"/>
                    <a:gd name="T64" fmla="*/ 607 w 610"/>
                    <a:gd name="T65" fmla="*/ 550 h 687"/>
                    <a:gd name="T66" fmla="*/ 589 w 610"/>
                    <a:gd name="T67" fmla="*/ 631 h 687"/>
                    <a:gd name="T68" fmla="*/ 589 w 610"/>
                    <a:gd name="T69" fmla="*/ 654 h 687"/>
                    <a:gd name="T70" fmla="*/ 578 w 610"/>
                    <a:gd name="T71" fmla="*/ 680 h 687"/>
                    <a:gd name="T72" fmla="*/ 547 w 610"/>
                    <a:gd name="T73" fmla="*/ 666 h 687"/>
                    <a:gd name="T74" fmla="*/ 529 w 610"/>
                    <a:gd name="T75" fmla="*/ 676 h 687"/>
                    <a:gd name="T76" fmla="*/ 514 w 610"/>
                    <a:gd name="T77" fmla="*/ 680 h 687"/>
                    <a:gd name="T78" fmla="*/ 491 w 610"/>
                    <a:gd name="T79" fmla="*/ 630 h 687"/>
                    <a:gd name="T80" fmla="*/ 478 w 610"/>
                    <a:gd name="T81" fmla="*/ 553 h 687"/>
                    <a:gd name="T82" fmla="*/ 469 w 610"/>
                    <a:gd name="T83" fmla="*/ 538 h 687"/>
                    <a:gd name="T84" fmla="*/ 435 w 610"/>
                    <a:gd name="T85" fmla="*/ 541 h 687"/>
                    <a:gd name="T86" fmla="*/ 376 w 610"/>
                    <a:gd name="T87" fmla="*/ 539 h 687"/>
                    <a:gd name="T88" fmla="*/ 330 w 610"/>
                    <a:gd name="T89" fmla="*/ 539 h 687"/>
                    <a:gd name="T90" fmla="*/ 278 w 610"/>
                    <a:gd name="T91" fmla="*/ 534 h 687"/>
                    <a:gd name="T92" fmla="*/ 241 w 610"/>
                    <a:gd name="T93" fmla="*/ 545 h 687"/>
                    <a:gd name="T94" fmla="*/ 89 w 610"/>
                    <a:gd name="T95" fmla="*/ 610 h 687"/>
                    <a:gd name="T96" fmla="*/ 99 w 610"/>
                    <a:gd name="T97" fmla="*/ 583 h 687"/>
                    <a:gd name="T98" fmla="*/ 125 w 610"/>
                    <a:gd name="T99" fmla="*/ 574 h 687"/>
                    <a:gd name="T100" fmla="*/ 104 w 610"/>
                    <a:gd name="T101" fmla="*/ 534 h 687"/>
                    <a:gd name="T102" fmla="*/ 77 w 610"/>
                    <a:gd name="T103" fmla="*/ 514 h 687"/>
                    <a:gd name="T104" fmla="*/ 17 w 610"/>
                    <a:gd name="T105" fmla="*/ 485 h 687"/>
                    <a:gd name="T106" fmla="*/ 5 w 610"/>
                    <a:gd name="T107" fmla="*/ 509 h 687"/>
                    <a:gd name="T108" fmla="*/ 18 w 610"/>
                    <a:gd name="T109" fmla="*/ 550 h 687"/>
                    <a:gd name="T110" fmla="*/ 33 w 610"/>
                    <a:gd name="T111" fmla="*/ 583 h 687"/>
                    <a:gd name="T112" fmla="*/ 66 w 610"/>
                    <a:gd name="T113" fmla="*/ 602 h 687"/>
                    <a:gd name="T114" fmla="*/ 86 w 610"/>
                    <a:gd name="T115" fmla="*/ 630 h 68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10" h="687">
                      <a:moveTo>
                        <a:pt x="205" y="541"/>
                      </a:moveTo>
                      <a:lnTo>
                        <a:pt x="204" y="537"/>
                      </a:lnTo>
                      <a:lnTo>
                        <a:pt x="203" y="533"/>
                      </a:lnTo>
                      <a:lnTo>
                        <a:pt x="201" y="530"/>
                      </a:lnTo>
                      <a:lnTo>
                        <a:pt x="198" y="527"/>
                      </a:lnTo>
                      <a:lnTo>
                        <a:pt x="192" y="522"/>
                      </a:lnTo>
                      <a:lnTo>
                        <a:pt x="185" y="515"/>
                      </a:lnTo>
                      <a:lnTo>
                        <a:pt x="179" y="504"/>
                      </a:lnTo>
                      <a:lnTo>
                        <a:pt x="175" y="494"/>
                      </a:lnTo>
                      <a:lnTo>
                        <a:pt x="177" y="486"/>
                      </a:lnTo>
                      <a:lnTo>
                        <a:pt x="177" y="479"/>
                      </a:lnTo>
                      <a:lnTo>
                        <a:pt x="123" y="412"/>
                      </a:lnTo>
                      <a:lnTo>
                        <a:pt x="126" y="407"/>
                      </a:lnTo>
                      <a:lnTo>
                        <a:pt x="127" y="402"/>
                      </a:lnTo>
                      <a:lnTo>
                        <a:pt x="127" y="396"/>
                      </a:lnTo>
                      <a:lnTo>
                        <a:pt x="126" y="392"/>
                      </a:lnTo>
                      <a:lnTo>
                        <a:pt x="119" y="381"/>
                      </a:lnTo>
                      <a:lnTo>
                        <a:pt x="110" y="372"/>
                      </a:lnTo>
                      <a:lnTo>
                        <a:pt x="84" y="351"/>
                      </a:lnTo>
                      <a:lnTo>
                        <a:pt x="56" y="328"/>
                      </a:lnTo>
                      <a:lnTo>
                        <a:pt x="66" y="313"/>
                      </a:lnTo>
                      <a:lnTo>
                        <a:pt x="63" y="294"/>
                      </a:lnTo>
                      <a:lnTo>
                        <a:pt x="59" y="277"/>
                      </a:lnTo>
                      <a:lnTo>
                        <a:pt x="56" y="264"/>
                      </a:lnTo>
                      <a:lnTo>
                        <a:pt x="52" y="253"/>
                      </a:lnTo>
                      <a:lnTo>
                        <a:pt x="51" y="249"/>
                      </a:lnTo>
                      <a:lnTo>
                        <a:pt x="48" y="245"/>
                      </a:lnTo>
                      <a:lnTo>
                        <a:pt x="45" y="242"/>
                      </a:lnTo>
                      <a:lnTo>
                        <a:pt x="41" y="239"/>
                      </a:lnTo>
                      <a:lnTo>
                        <a:pt x="37" y="238"/>
                      </a:lnTo>
                      <a:lnTo>
                        <a:pt x="33" y="236"/>
                      </a:lnTo>
                      <a:lnTo>
                        <a:pt x="29" y="235"/>
                      </a:lnTo>
                      <a:lnTo>
                        <a:pt x="24" y="235"/>
                      </a:lnTo>
                      <a:lnTo>
                        <a:pt x="28" y="213"/>
                      </a:lnTo>
                      <a:lnTo>
                        <a:pt x="32" y="186"/>
                      </a:lnTo>
                      <a:lnTo>
                        <a:pt x="33" y="160"/>
                      </a:lnTo>
                      <a:lnTo>
                        <a:pt x="35" y="139"/>
                      </a:lnTo>
                      <a:lnTo>
                        <a:pt x="52" y="105"/>
                      </a:lnTo>
                      <a:lnTo>
                        <a:pt x="70" y="71"/>
                      </a:lnTo>
                      <a:lnTo>
                        <a:pt x="76" y="64"/>
                      </a:lnTo>
                      <a:lnTo>
                        <a:pt x="82" y="57"/>
                      </a:lnTo>
                      <a:lnTo>
                        <a:pt x="89" y="52"/>
                      </a:lnTo>
                      <a:lnTo>
                        <a:pt x="99" y="45"/>
                      </a:lnTo>
                      <a:lnTo>
                        <a:pt x="108" y="41"/>
                      </a:lnTo>
                      <a:lnTo>
                        <a:pt x="119" y="37"/>
                      </a:lnTo>
                      <a:lnTo>
                        <a:pt x="133" y="34"/>
                      </a:lnTo>
                      <a:lnTo>
                        <a:pt x="149" y="33"/>
                      </a:lnTo>
                      <a:lnTo>
                        <a:pt x="153" y="29"/>
                      </a:lnTo>
                      <a:lnTo>
                        <a:pt x="157" y="25"/>
                      </a:lnTo>
                      <a:lnTo>
                        <a:pt x="163" y="22"/>
                      </a:lnTo>
                      <a:lnTo>
                        <a:pt x="167" y="21"/>
                      </a:lnTo>
                      <a:lnTo>
                        <a:pt x="186" y="17"/>
                      </a:lnTo>
                      <a:lnTo>
                        <a:pt x="190" y="33"/>
                      </a:lnTo>
                      <a:lnTo>
                        <a:pt x="194" y="44"/>
                      </a:lnTo>
                      <a:lnTo>
                        <a:pt x="197" y="47"/>
                      </a:lnTo>
                      <a:lnTo>
                        <a:pt x="198" y="48"/>
                      </a:lnTo>
                      <a:lnTo>
                        <a:pt x="200" y="49"/>
                      </a:lnTo>
                      <a:lnTo>
                        <a:pt x="201" y="48"/>
                      </a:lnTo>
                      <a:lnTo>
                        <a:pt x="208" y="45"/>
                      </a:lnTo>
                      <a:lnTo>
                        <a:pt x="212" y="45"/>
                      </a:lnTo>
                      <a:lnTo>
                        <a:pt x="213" y="47"/>
                      </a:lnTo>
                      <a:lnTo>
                        <a:pt x="215" y="48"/>
                      </a:lnTo>
                      <a:lnTo>
                        <a:pt x="227" y="51"/>
                      </a:lnTo>
                      <a:lnTo>
                        <a:pt x="239" y="53"/>
                      </a:lnTo>
                      <a:lnTo>
                        <a:pt x="250" y="53"/>
                      </a:lnTo>
                      <a:lnTo>
                        <a:pt x="261" y="53"/>
                      </a:lnTo>
                      <a:lnTo>
                        <a:pt x="280" y="81"/>
                      </a:lnTo>
                      <a:lnTo>
                        <a:pt x="298" y="109"/>
                      </a:lnTo>
                      <a:lnTo>
                        <a:pt x="305" y="124"/>
                      </a:lnTo>
                      <a:lnTo>
                        <a:pt x="310" y="139"/>
                      </a:lnTo>
                      <a:lnTo>
                        <a:pt x="315" y="153"/>
                      </a:lnTo>
                      <a:lnTo>
                        <a:pt x="317" y="165"/>
                      </a:lnTo>
                      <a:lnTo>
                        <a:pt x="317" y="145"/>
                      </a:lnTo>
                      <a:lnTo>
                        <a:pt x="317" y="123"/>
                      </a:lnTo>
                      <a:lnTo>
                        <a:pt x="316" y="100"/>
                      </a:lnTo>
                      <a:lnTo>
                        <a:pt x="315" y="77"/>
                      </a:lnTo>
                      <a:lnTo>
                        <a:pt x="323" y="78"/>
                      </a:lnTo>
                      <a:lnTo>
                        <a:pt x="330" y="75"/>
                      </a:lnTo>
                      <a:lnTo>
                        <a:pt x="335" y="71"/>
                      </a:lnTo>
                      <a:lnTo>
                        <a:pt x="341" y="66"/>
                      </a:lnTo>
                      <a:lnTo>
                        <a:pt x="351" y="53"/>
                      </a:lnTo>
                      <a:lnTo>
                        <a:pt x="361" y="44"/>
                      </a:lnTo>
                      <a:lnTo>
                        <a:pt x="361" y="38"/>
                      </a:lnTo>
                      <a:lnTo>
                        <a:pt x="361" y="30"/>
                      </a:lnTo>
                      <a:lnTo>
                        <a:pt x="366" y="25"/>
                      </a:lnTo>
                      <a:lnTo>
                        <a:pt x="369" y="21"/>
                      </a:lnTo>
                      <a:lnTo>
                        <a:pt x="369" y="17"/>
                      </a:lnTo>
                      <a:lnTo>
                        <a:pt x="368" y="15"/>
                      </a:lnTo>
                      <a:lnTo>
                        <a:pt x="373" y="14"/>
                      </a:lnTo>
                      <a:lnTo>
                        <a:pt x="376" y="12"/>
                      </a:lnTo>
                      <a:lnTo>
                        <a:pt x="379" y="11"/>
                      </a:lnTo>
                      <a:lnTo>
                        <a:pt x="381" y="8"/>
                      </a:lnTo>
                      <a:lnTo>
                        <a:pt x="386" y="4"/>
                      </a:lnTo>
                      <a:lnTo>
                        <a:pt x="388" y="0"/>
                      </a:lnTo>
                      <a:lnTo>
                        <a:pt x="395" y="3"/>
                      </a:lnTo>
                      <a:lnTo>
                        <a:pt x="402" y="7"/>
                      </a:lnTo>
                      <a:lnTo>
                        <a:pt x="405" y="8"/>
                      </a:lnTo>
                      <a:lnTo>
                        <a:pt x="407" y="8"/>
                      </a:lnTo>
                      <a:lnTo>
                        <a:pt x="412" y="8"/>
                      </a:lnTo>
                      <a:lnTo>
                        <a:pt x="414" y="7"/>
                      </a:lnTo>
                      <a:lnTo>
                        <a:pt x="436" y="18"/>
                      </a:lnTo>
                      <a:lnTo>
                        <a:pt x="455" y="27"/>
                      </a:lnTo>
                      <a:lnTo>
                        <a:pt x="470" y="37"/>
                      </a:lnTo>
                      <a:lnTo>
                        <a:pt x="483" y="47"/>
                      </a:lnTo>
                      <a:lnTo>
                        <a:pt x="488" y="52"/>
                      </a:lnTo>
                      <a:lnTo>
                        <a:pt x="493" y="57"/>
                      </a:lnTo>
                      <a:lnTo>
                        <a:pt x="499" y="64"/>
                      </a:lnTo>
                      <a:lnTo>
                        <a:pt x="503" y="72"/>
                      </a:lnTo>
                      <a:lnTo>
                        <a:pt x="513" y="90"/>
                      </a:lnTo>
                      <a:lnTo>
                        <a:pt x="522" y="113"/>
                      </a:lnTo>
                      <a:lnTo>
                        <a:pt x="526" y="116"/>
                      </a:lnTo>
                      <a:lnTo>
                        <a:pt x="528" y="119"/>
                      </a:lnTo>
                      <a:lnTo>
                        <a:pt x="530" y="123"/>
                      </a:lnTo>
                      <a:lnTo>
                        <a:pt x="532" y="127"/>
                      </a:lnTo>
                      <a:lnTo>
                        <a:pt x="533" y="139"/>
                      </a:lnTo>
                      <a:lnTo>
                        <a:pt x="534" y="157"/>
                      </a:lnTo>
                      <a:lnTo>
                        <a:pt x="539" y="161"/>
                      </a:lnTo>
                      <a:lnTo>
                        <a:pt x="541" y="168"/>
                      </a:lnTo>
                      <a:lnTo>
                        <a:pt x="544" y="175"/>
                      </a:lnTo>
                      <a:lnTo>
                        <a:pt x="547" y="184"/>
                      </a:lnTo>
                      <a:lnTo>
                        <a:pt x="552" y="206"/>
                      </a:lnTo>
                      <a:lnTo>
                        <a:pt x="556" y="231"/>
                      </a:lnTo>
                      <a:lnTo>
                        <a:pt x="560" y="257"/>
                      </a:lnTo>
                      <a:lnTo>
                        <a:pt x="565" y="284"/>
                      </a:lnTo>
                      <a:lnTo>
                        <a:pt x="570" y="310"/>
                      </a:lnTo>
                      <a:lnTo>
                        <a:pt x="575" y="335"/>
                      </a:lnTo>
                      <a:lnTo>
                        <a:pt x="580" y="354"/>
                      </a:lnTo>
                      <a:lnTo>
                        <a:pt x="585" y="385"/>
                      </a:lnTo>
                      <a:lnTo>
                        <a:pt x="590" y="423"/>
                      </a:lnTo>
                      <a:lnTo>
                        <a:pt x="597" y="466"/>
                      </a:lnTo>
                      <a:lnTo>
                        <a:pt x="603" y="509"/>
                      </a:lnTo>
                      <a:lnTo>
                        <a:pt x="607" y="550"/>
                      </a:lnTo>
                      <a:lnTo>
                        <a:pt x="610" y="585"/>
                      </a:lnTo>
                      <a:lnTo>
                        <a:pt x="608" y="609"/>
                      </a:lnTo>
                      <a:lnTo>
                        <a:pt x="600" y="617"/>
                      </a:lnTo>
                      <a:lnTo>
                        <a:pt x="589" y="631"/>
                      </a:lnTo>
                      <a:lnTo>
                        <a:pt x="590" y="638"/>
                      </a:lnTo>
                      <a:lnTo>
                        <a:pt x="592" y="643"/>
                      </a:lnTo>
                      <a:lnTo>
                        <a:pt x="590" y="649"/>
                      </a:lnTo>
                      <a:lnTo>
                        <a:pt x="589" y="654"/>
                      </a:lnTo>
                      <a:lnTo>
                        <a:pt x="585" y="668"/>
                      </a:lnTo>
                      <a:lnTo>
                        <a:pt x="580" y="687"/>
                      </a:lnTo>
                      <a:lnTo>
                        <a:pt x="580" y="684"/>
                      </a:lnTo>
                      <a:lnTo>
                        <a:pt x="578" y="680"/>
                      </a:lnTo>
                      <a:lnTo>
                        <a:pt x="569" y="673"/>
                      </a:lnTo>
                      <a:lnTo>
                        <a:pt x="558" y="668"/>
                      </a:lnTo>
                      <a:lnTo>
                        <a:pt x="552" y="666"/>
                      </a:lnTo>
                      <a:lnTo>
                        <a:pt x="547" y="666"/>
                      </a:lnTo>
                      <a:lnTo>
                        <a:pt x="541" y="666"/>
                      </a:lnTo>
                      <a:lnTo>
                        <a:pt x="536" y="669"/>
                      </a:lnTo>
                      <a:lnTo>
                        <a:pt x="533" y="672"/>
                      </a:lnTo>
                      <a:lnTo>
                        <a:pt x="529" y="676"/>
                      </a:lnTo>
                      <a:lnTo>
                        <a:pt x="526" y="681"/>
                      </a:lnTo>
                      <a:lnTo>
                        <a:pt x="525" y="687"/>
                      </a:lnTo>
                      <a:lnTo>
                        <a:pt x="519" y="683"/>
                      </a:lnTo>
                      <a:lnTo>
                        <a:pt x="514" y="680"/>
                      </a:lnTo>
                      <a:lnTo>
                        <a:pt x="511" y="661"/>
                      </a:lnTo>
                      <a:lnTo>
                        <a:pt x="510" y="643"/>
                      </a:lnTo>
                      <a:lnTo>
                        <a:pt x="502" y="636"/>
                      </a:lnTo>
                      <a:lnTo>
                        <a:pt x="491" y="630"/>
                      </a:lnTo>
                      <a:lnTo>
                        <a:pt x="489" y="612"/>
                      </a:lnTo>
                      <a:lnTo>
                        <a:pt x="488" y="593"/>
                      </a:lnTo>
                      <a:lnTo>
                        <a:pt x="484" y="574"/>
                      </a:lnTo>
                      <a:lnTo>
                        <a:pt x="478" y="553"/>
                      </a:lnTo>
                      <a:lnTo>
                        <a:pt x="477" y="548"/>
                      </a:lnTo>
                      <a:lnTo>
                        <a:pt x="474" y="544"/>
                      </a:lnTo>
                      <a:lnTo>
                        <a:pt x="472" y="541"/>
                      </a:lnTo>
                      <a:lnTo>
                        <a:pt x="469" y="538"/>
                      </a:lnTo>
                      <a:lnTo>
                        <a:pt x="462" y="537"/>
                      </a:lnTo>
                      <a:lnTo>
                        <a:pt x="455" y="538"/>
                      </a:lnTo>
                      <a:lnTo>
                        <a:pt x="446" y="539"/>
                      </a:lnTo>
                      <a:lnTo>
                        <a:pt x="435" y="541"/>
                      </a:lnTo>
                      <a:lnTo>
                        <a:pt x="422" y="541"/>
                      </a:lnTo>
                      <a:lnTo>
                        <a:pt x="406" y="537"/>
                      </a:lnTo>
                      <a:lnTo>
                        <a:pt x="392" y="538"/>
                      </a:lnTo>
                      <a:lnTo>
                        <a:pt x="376" y="539"/>
                      </a:lnTo>
                      <a:lnTo>
                        <a:pt x="358" y="539"/>
                      </a:lnTo>
                      <a:lnTo>
                        <a:pt x="343" y="537"/>
                      </a:lnTo>
                      <a:lnTo>
                        <a:pt x="336" y="538"/>
                      </a:lnTo>
                      <a:lnTo>
                        <a:pt x="330" y="539"/>
                      </a:lnTo>
                      <a:lnTo>
                        <a:pt x="323" y="539"/>
                      </a:lnTo>
                      <a:lnTo>
                        <a:pt x="315" y="539"/>
                      </a:lnTo>
                      <a:lnTo>
                        <a:pt x="298" y="538"/>
                      </a:lnTo>
                      <a:lnTo>
                        <a:pt x="278" y="534"/>
                      </a:lnTo>
                      <a:lnTo>
                        <a:pt x="269" y="539"/>
                      </a:lnTo>
                      <a:lnTo>
                        <a:pt x="260" y="542"/>
                      </a:lnTo>
                      <a:lnTo>
                        <a:pt x="250" y="545"/>
                      </a:lnTo>
                      <a:lnTo>
                        <a:pt x="241" y="545"/>
                      </a:lnTo>
                      <a:lnTo>
                        <a:pt x="220" y="544"/>
                      </a:lnTo>
                      <a:lnTo>
                        <a:pt x="205" y="541"/>
                      </a:lnTo>
                      <a:close/>
                      <a:moveTo>
                        <a:pt x="86" y="630"/>
                      </a:moveTo>
                      <a:lnTo>
                        <a:pt x="89" y="610"/>
                      </a:lnTo>
                      <a:lnTo>
                        <a:pt x="95" y="593"/>
                      </a:lnTo>
                      <a:lnTo>
                        <a:pt x="95" y="589"/>
                      </a:lnTo>
                      <a:lnTo>
                        <a:pt x="96" y="586"/>
                      </a:lnTo>
                      <a:lnTo>
                        <a:pt x="99" y="583"/>
                      </a:lnTo>
                      <a:lnTo>
                        <a:pt x="101" y="583"/>
                      </a:lnTo>
                      <a:lnTo>
                        <a:pt x="108" y="582"/>
                      </a:lnTo>
                      <a:lnTo>
                        <a:pt x="117" y="578"/>
                      </a:lnTo>
                      <a:lnTo>
                        <a:pt x="125" y="574"/>
                      </a:lnTo>
                      <a:lnTo>
                        <a:pt x="133" y="570"/>
                      </a:lnTo>
                      <a:lnTo>
                        <a:pt x="127" y="555"/>
                      </a:lnTo>
                      <a:lnTo>
                        <a:pt x="123" y="541"/>
                      </a:lnTo>
                      <a:lnTo>
                        <a:pt x="104" y="534"/>
                      </a:lnTo>
                      <a:lnTo>
                        <a:pt x="84" y="527"/>
                      </a:lnTo>
                      <a:lnTo>
                        <a:pt x="81" y="523"/>
                      </a:lnTo>
                      <a:lnTo>
                        <a:pt x="80" y="519"/>
                      </a:lnTo>
                      <a:lnTo>
                        <a:pt x="77" y="514"/>
                      </a:lnTo>
                      <a:lnTo>
                        <a:pt x="77" y="508"/>
                      </a:lnTo>
                      <a:lnTo>
                        <a:pt x="48" y="508"/>
                      </a:lnTo>
                      <a:lnTo>
                        <a:pt x="33" y="489"/>
                      </a:lnTo>
                      <a:lnTo>
                        <a:pt x="17" y="485"/>
                      </a:lnTo>
                      <a:lnTo>
                        <a:pt x="0" y="482"/>
                      </a:lnTo>
                      <a:lnTo>
                        <a:pt x="2" y="492"/>
                      </a:lnTo>
                      <a:lnTo>
                        <a:pt x="2" y="500"/>
                      </a:lnTo>
                      <a:lnTo>
                        <a:pt x="5" y="509"/>
                      </a:lnTo>
                      <a:lnTo>
                        <a:pt x="7" y="519"/>
                      </a:lnTo>
                      <a:lnTo>
                        <a:pt x="10" y="530"/>
                      </a:lnTo>
                      <a:lnTo>
                        <a:pt x="17" y="541"/>
                      </a:lnTo>
                      <a:lnTo>
                        <a:pt x="18" y="550"/>
                      </a:lnTo>
                      <a:lnTo>
                        <a:pt x="20" y="559"/>
                      </a:lnTo>
                      <a:lnTo>
                        <a:pt x="22" y="567"/>
                      </a:lnTo>
                      <a:lnTo>
                        <a:pt x="26" y="572"/>
                      </a:lnTo>
                      <a:lnTo>
                        <a:pt x="33" y="583"/>
                      </a:lnTo>
                      <a:lnTo>
                        <a:pt x="43" y="591"/>
                      </a:lnTo>
                      <a:lnTo>
                        <a:pt x="51" y="597"/>
                      </a:lnTo>
                      <a:lnTo>
                        <a:pt x="59" y="600"/>
                      </a:lnTo>
                      <a:lnTo>
                        <a:pt x="66" y="602"/>
                      </a:lnTo>
                      <a:lnTo>
                        <a:pt x="69" y="602"/>
                      </a:lnTo>
                      <a:lnTo>
                        <a:pt x="71" y="610"/>
                      </a:lnTo>
                      <a:lnTo>
                        <a:pt x="77" y="619"/>
                      </a:lnTo>
                      <a:lnTo>
                        <a:pt x="86" y="6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64" name="Freeform 15"/>
                <p:cNvSpPr>
                  <a:spLocks/>
                </p:cNvSpPr>
                <p:nvPr/>
              </p:nvSpPr>
              <p:spPr bwMode="auto">
                <a:xfrm>
                  <a:off x="4501" y="1979"/>
                  <a:ext cx="24" cy="30"/>
                </a:xfrm>
                <a:custGeom>
                  <a:avLst/>
                  <a:gdLst>
                    <a:gd name="T0" fmla="*/ 0 w 24"/>
                    <a:gd name="T1" fmla="*/ 3 h 30"/>
                    <a:gd name="T2" fmla="*/ 0 w 24"/>
                    <a:gd name="T3" fmla="*/ 3 h 30"/>
                    <a:gd name="T4" fmla="*/ 9 w 24"/>
                    <a:gd name="T5" fmla="*/ 11 h 30"/>
                    <a:gd name="T6" fmla="*/ 14 w 24"/>
                    <a:gd name="T7" fmla="*/ 17 h 30"/>
                    <a:gd name="T8" fmla="*/ 17 w 24"/>
                    <a:gd name="T9" fmla="*/ 18 h 30"/>
                    <a:gd name="T10" fmla="*/ 18 w 24"/>
                    <a:gd name="T11" fmla="*/ 22 h 30"/>
                    <a:gd name="T12" fmla="*/ 20 w 24"/>
                    <a:gd name="T13" fmla="*/ 25 h 30"/>
                    <a:gd name="T14" fmla="*/ 20 w 24"/>
                    <a:gd name="T15" fmla="*/ 30 h 30"/>
                    <a:gd name="T16" fmla="*/ 24 w 24"/>
                    <a:gd name="T17" fmla="*/ 29 h 30"/>
                    <a:gd name="T18" fmla="*/ 22 w 24"/>
                    <a:gd name="T19" fmla="*/ 25 h 30"/>
                    <a:gd name="T20" fmla="*/ 21 w 24"/>
                    <a:gd name="T21" fmla="*/ 19 h 30"/>
                    <a:gd name="T22" fmla="*/ 20 w 24"/>
                    <a:gd name="T23" fmla="*/ 17 h 30"/>
                    <a:gd name="T24" fmla="*/ 17 w 24"/>
                    <a:gd name="T25" fmla="*/ 14 h 30"/>
                    <a:gd name="T26" fmla="*/ 10 w 24"/>
                    <a:gd name="T27" fmla="*/ 8 h 30"/>
                    <a:gd name="T28" fmla="*/ 3 w 24"/>
                    <a:gd name="T29" fmla="*/ 2 h 30"/>
                    <a:gd name="T30" fmla="*/ 3 w 24"/>
                    <a:gd name="T31" fmla="*/ 2 h 30"/>
                    <a:gd name="T32" fmla="*/ 3 w 24"/>
                    <a:gd name="T33" fmla="*/ 2 h 30"/>
                    <a:gd name="T34" fmla="*/ 2 w 24"/>
                    <a:gd name="T35" fmla="*/ 0 h 30"/>
                    <a:gd name="T36" fmla="*/ 0 w 24"/>
                    <a:gd name="T37" fmla="*/ 2 h 30"/>
                    <a:gd name="T38" fmla="*/ 0 w 24"/>
                    <a:gd name="T39" fmla="*/ 2 h 30"/>
                    <a:gd name="T40" fmla="*/ 0 w 24"/>
                    <a:gd name="T41" fmla="*/ 3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4" h="3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11"/>
                      </a:lnTo>
                      <a:lnTo>
                        <a:pt x="14" y="17"/>
                      </a:lnTo>
                      <a:lnTo>
                        <a:pt x="17" y="18"/>
                      </a:lnTo>
                      <a:lnTo>
                        <a:pt x="18" y="22"/>
                      </a:lnTo>
                      <a:lnTo>
                        <a:pt x="20" y="25"/>
                      </a:lnTo>
                      <a:lnTo>
                        <a:pt x="20" y="30"/>
                      </a:lnTo>
                      <a:lnTo>
                        <a:pt x="24" y="29"/>
                      </a:lnTo>
                      <a:lnTo>
                        <a:pt x="22" y="25"/>
                      </a:lnTo>
                      <a:lnTo>
                        <a:pt x="21" y="19"/>
                      </a:lnTo>
                      <a:lnTo>
                        <a:pt x="20" y="17"/>
                      </a:lnTo>
                      <a:lnTo>
                        <a:pt x="17" y="14"/>
                      </a:lnTo>
                      <a:lnTo>
                        <a:pt x="10" y="8"/>
                      </a:lnTo>
                      <a:lnTo>
                        <a:pt x="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65" name="Freeform 16"/>
                <p:cNvSpPr>
                  <a:spLocks/>
                </p:cNvSpPr>
                <p:nvPr/>
              </p:nvSpPr>
              <p:spPr bwMode="auto">
                <a:xfrm>
                  <a:off x="4491" y="1960"/>
                  <a:ext cx="13" cy="22"/>
                </a:xfrm>
                <a:custGeom>
                  <a:avLst/>
                  <a:gdLst>
                    <a:gd name="T0" fmla="*/ 0 w 13"/>
                    <a:gd name="T1" fmla="*/ 1 h 22"/>
                    <a:gd name="T2" fmla="*/ 0 w 13"/>
                    <a:gd name="T3" fmla="*/ 3 h 22"/>
                    <a:gd name="T4" fmla="*/ 5 w 13"/>
                    <a:gd name="T5" fmla="*/ 11 h 22"/>
                    <a:gd name="T6" fmla="*/ 10 w 13"/>
                    <a:gd name="T7" fmla="*/ 22 h 22"/>
                    <a:gd name="T8" fmla="*/ 13 w 13"/>
                    <a:gd name="T9" fmla="*/ 21 h 22"/>
                    <a:gd name="T10" fmla="*/ 8 w 13"/>
                    <a:gd name="T11" fmla="*/ 10 h 22"/>
                    <a:gd name="T12" fmla="*/ 4 w 13"/>
                    <a:gd name="T13" fmla="*/ 1 h 22"/>
                    <a:gd name="T14" fmla="*/ 4 w 13"/>
                    <a:gd name="T15" fmla="*/ 3 h 22"/>
                    <a:gd name="T16" fmla="*/ 4 w 13"/>
                    <a:gd name="T17" fmla="*/ 1 h 22"/>
                    <a:gd name="T18" fmla="*/ 2 w 13"/>
                    <a:gd name="T19" fmla="*/ 0 h 22"/>
                    <a:gd name="T20" fmla="*/ 1 w 13"/>
                    <a:gd name="T21" fmla="*/ 0 h 22"/>
                    <a:gd name="T22" fmla="*/ 0 w 13"/>
                    <a:gd name="T23" fmla="*/ 1 h 22"/>
                    <a:gd name="T24" fmla="*/ 0 w 13"/>
                    <a:gd name="T25" fmla="*/ 3 h 22"/>
                    <a:gd name="T26" fmla="*/ 0 w 13"/>
                    <a:gd name="T27" fmla="*/ 1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" h="22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5" y="11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8" y="1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66" name="Freeform 17"/>
                <p:cNvSpPr>
                  <a:spLocks/>
                </p:cNvSpPr>
                <p:nvPr/>
              </p:nvSpPr>
              <p:spPr bwMode="auto">
                <a:xfrm>
                  <a:off x="4491" y="1944"/>
                  <a:ext cx="5" cy="19"/>
                </a:xfrm>
                <a:custGeom>
                  <a:avLst/>
                  <a:gdLst>
                    <a:gd name="T0" fmla="*/ 2 w 5"/>
                    <a:gd name="T1" fmla="*/ 2 h 19"/>
                    <a:gd name="T2" fmla="*/ 2 w 5"/>
                    <a:gd name="T3" fmla="*/ 4 h 19"/>
                    <a:gd name="T4" fmla="*/ 2 w 5"/>
                    <a:gd name="T5" fmla="*/ 9 h 19"/>
                    <a:gd name="T6" fmla="*/ 0 w 5"/>
                    <a:gd name="T7" fmla="*/ 17 h 19"/>
                    <a:gd name="T8" fmla="*/ 4 w 5"/>
                    <a:gd name="T9" fmla="*/ 19 h 19"/>
                    <a:gd name="T10" fmla="*/ 5 w 5"/>
                    <a:gd name="T11" fmla="*/ 9 h 19"/>
                    <a:gd name="T12" fmla="*/ 4 w 5"/>
                    <a:gd name="T13" fmla="*/ 0 h 19"/>
                    <a:gd name="T14" fmla="*/ 5 w 5"/>
                    <a:gd name="T15" fmla="*/ 1 h 19"/>
                    <a:gd name="T16" fmla="*/ 4 w 5"/>
                    <a:gd name="T17" fmla="*/ 0 h 19"/>
                    <a:gd name="T18" fmla="*/ 2 w 5"/>
                    <a:gd name="T19" fmla="*/ 0 h 19"/>
                    <a:gd name="T20" fmla="*/ 1 w 5"/>
                    <a:gd name="T21" fmla="*/ 1 h 19"/>
                    <a:gd name="T22" fmla="*/ 1 w 5"/>
                    <a:gd name="T23" fmla="*/ 2 h 19"/>
                    <a:gd name="T24" fmla="*/ 2 w 5"/>
                    <a:gd name="T25" fmla="*/ 4 h 19"/>
                    <a:gd name="T26" fmla="*/ 2 w 5"/>
                    <a:gd name="T27" fmla="*/ 2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" h="19">
                      <a:moveTo>
                        <a:pt x="2" y="2"/>
                      </a:moveTo>
                      <a:lnTo>
                        <a:pt x="2" y="4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4" y="19"/>
                      </a:lnTo>
                      <a:lnTo>
                        <a:pt x="5" y="9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2" y="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67" name="Freeform 18"/>
                <p:cNvSpPr>
                  <a:spLocks/>
                </p:cNvSpPr>
                <p:nvPr/>
              </p:nvSpPr>
              <p:spPr bwMode="auto">
                <a:xfrm>
                  <a:off x="4440" y="1877"/>
                  <a:ext cx="56" cy="69"/>
                </a:xfrm>
                <a:custGeom>
                  <a:avLst/>
                  <a:gdLst>
                    <a:gd name="T0" fmla="*/ 0 w 56"/>
                    <a:gd name="T1" fmla="*/ 1 h 69"/>
                    <a:gd name="T2" fmla="*/ 0 w 56"/>
                    <a:gd name="T3" fmla="*/ 2 h 69"/>
                    <a:gd name="T4" fmla="*/ 53 w 56"/>
                    <a:gd name="T5" fmla="*/ 69 h 69"/>
                    <a:gd name="T6" fmla="*/ 56 w 56"/>
                    <a:gd name="T7" fmla="*/ 68 h 69"/>
                    <a:gd name="T8" fmla="*/ 3 w 56"/>
                    <a:gd name="T9" fmla="*/ 1 h 69"/>
                    <a:gd name="T10" fmla="*/ 0 w 56"/>
                    <a:gd name="T11" fmla="*/ 1 h 69"/>
                    <a:gd name="T12" fmla="*/ 3 w 56"/>
                    <a:gd name="T13" fmla="*/ 1 h 69"/>
                    <a:gd name="T14" fmla="*/ 1 w 56"/>
                    <a:gd name="T15" fmla="*/ 0 h 69"/>
                    <a:gd name="T16" fmla="*/ 0 w 56"/>
                    <a:gd name="T17" fmla="*/ 1 h 69"/>
                    <a:gd name="T18" fmla="*/ 0 w 56"/>
                    <a:gd name="T19" fmla="*/ 1 h 69"/>
                    <a:gd name="T20" fmla="*/ 0 w 56"/>
                    <a:gd name="T21" fmla="*/ 2 h 69"/>
                    <a:gd name="T22" fmla="*/ 0 w 56"/>
                    <a:gd name="T23" fmla="*/ 1 h 6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6" h="69">
                      <a:moveTo>
                        <a:pt x="0" y="1"/>
                      </a:moveTo>
                      <a:lnTo>
                        <a:pt x="0" y="2"/>
                      </a:lnTo>
                      <a:lnTo>
                        <a:pt x="53" y="69"/>
                      </a:lnTo>
                      <a:lnTo>
                        <a:pt x="56" y="68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68" name="Freeform 19"/>
                <p:cNvSpPr>
                  <a:spLocks/>
                </p:cNvSpPr>
                <p:nvPr/>
              </p:nvSpPr>
              <p:spPr bwMode="auto">
                <a:xfrm>
                  <a:off x="4373" y="1792"/>
                  <a:ext cx="74" cy="87"/>
                </a:xfrm>
                <a:custGeom>
                  <a:avLst/>
                  <a:gdLst>
                    <a:gd name="T0" fmla="*/ 0 w 74"/>
                    <a:gd name="T1" fmla="*/ 1 h 87"/>
                    <a:gd name="T2" fmla="*/ 0 w 74"/>
                    <a:gd name="T3" fmla="*/ 3 h 87"/>
                    <a:gd name="T4" fmla="*/ 27 w 74"/>
                    <a:gd name="T5" fmla="*/ 27 h 87"/>
                    <a:gd name="T6" fmla="*/ 53 w 74"/>
                    <a:gd name="T7" fmla="*/ 48 h 87"/>
                    <a:gd name="T8" fmla="*/ 63 w 74"/>
                    <a:gd name="T9" fmla="*/ 57 h 87"/>
                    <a:gd name="T10" fmla="*/ 68 w 74"/>
                    <a:gd name="T11" fmla="*/ 67 h 87"/>
                    <a:gd name="T12" fmla="*/ 70 w 74"/>
                    <a:gd name="T13" fmla="*/ 71 h 87"/>
                    <a:gd name="T14" fmla="*/ 71 w 74"/>
                    <a:gd name="T15" fmla="*/ 77 h 87"/>
                    <a:gd name="T16" fmla="*/ 70 w 74"/>
                    <a:gd name="T17" fmla="*/ 81 h 87"/>
                    <a:gd name="T18" fmla="*/ 67 w 74"/>
                    <a:gd name="T19" fmla="*/ 86 h 87"/>
                    <a:gd name="T20" fmla="*/ 70 w 74"/>
                    <a:gd name="T21" fmla="*/ 87 h 87"/>
                    <a:gd name="T22" fmla="*/ 72 w 74"/>
                    <a:gd name="T23" fmla="*/ 82 h 87"/>
                    <a:gd name="T24" fmla="*/ 74 w 74"/>
                    <a:gd name="T25" fmla="*/ 77 h 87"/>
                    <a:gd name="T26" fmla="*/ 74 w 74"/>
                    <a:gd name="T27" fmla="*/ 71 h 87"/>
                    <a:gd name="T28" fmla="*/ 72 w 74"/>
                    <a:gd name="T29" fmla="*/ 66 h 87"/>
                    <a:gd name="T30" fmla="*/ 66 w 74"/>
                    <a:gd name="T31" fmla="*/ 56 h 87"/>
                    <a:gd name="T32" fmla="*/ 55 w 74"/>
                    <a:gd name="T33" fmla="*/ 45 h 87"/>
                    <a:gd name="T34" fmla="*/ 29 w 74"/>
                    <a:gd name="T35" fmla="*/ 25 h 87"/>
                    <a:gd name="T36" fmla="*/ 3 w 74"/>
                    <a:gd name="T37" fmla="*/ 1 h 87"/>
                    <a:gd name="T38" fmla="*/ 3 w 74"/>
                    <a:gd name="T39" fmla="*/ 3 h 87"/>
                    <a:gd name="T40" fmla="*/ 3 w 74"/>
                    <a:gd name="T41" fmla="*/ 1 h 87"/>
                    <a:gd name="T42" fmla="*/ 1 w 74"/>
                    <a:gd name="T43" fmla="*/ 0 h 87"/>
                    <a:gd name="T44" fmla="*/ 0 w 74"/>
                    <a:gd name="T45" fmla="*/ 1 h 87"/>
                    <a:gd name="T46" fmla="*/ 0 w 74"/>
                    <a:gd name="T47" fmla="*/ 1 h 87"/>
                    <a:gd name="T48" fmla="*/ 0 w 74"/>
                    <a:gd name="T49" fmla="*/ 3 h 87"/>
                    <a:gd name="T50" fmla="*/ 0 w 74"/>
                    <a:gd name="T51" fmla="*/ 1 h 8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4" h="87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27" y="27"/>
                      </a:lnTo>
                      <a:lnTo>
                        <a:pt x="53" y="48"/>
                      </a:lnTo>
                      <a:lnTo>
                        <a:pt x="63" y="57"/>
                      </a:lnTo>
                      <a:lnTo>
                        <a:pt x="68" y="67"/>
                      </a:lnTo>
                      <a:lnTo>
                        <a:pt x="70" y="71"/>
                      </a:lnTo>
                      <a:lnTo>
                        <a:pt x="71" y="77"/>
                      </a:lnTo>
                      <a:lnTo>
                        <a:pt x="70" y="81"/>
                      </a:lnTo>
                      <a:lnTo>
                        <a:pt x="67" y="86"/>
                      </a:lnTo>
                      <a:lnTo>
                        <a:pt x="70" y="87"/>
                      </a:lnTo>
                      <a:lnTo>
                        <a:pt x="72" y="82"/>
                      </a:lnTo>
                      <a:lnTo>
                        <a:pt x="74" y="77"/>
                      </a:lnTo>
                      <a:lnTo>
                        <a:pt x="74" y="71"/>
                      </a:lnTo>
                      <a:lnTo>
                        <a:pt x="72" y="66"/>
                      </a:lnTo>
                      <a:lnTo>
                        <a:pt x="66" y="56"/>
                      </a:lnTo>
                      <a:lnTo>
                        <a:pt x="55" y="45"/>
                      </a:lnTo>
                      <a:lnTo>
                        <a:pt x="29" y="25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69" name="Freeform 20"/>
                <p:cNvSpPr>
                  <a:spLocks/>
                </p:cNvSpPr>
                <p:nvPr/>
              </p:nvSpPr>
              <p:spPr bwMode="auto">
                <a:xfrm>
                  <a:off x="4373" y="1778"/>
                  <a:ext cx="12" cy="17"/>
                </a:xfrm>
                <a:custGeom>
                  <a:avLst/>
                  <a:gdLst>
                    <a:gd name="T0" fmla="*/ 12 w 12"/>
                    <a:gd name="T1" fmla="*/ 2 h 17"/>
                    <a:gd name="T2" fmla="*/ 10 w 12"/>
                    <a:gd name="T3" fmla="*/ 0 h 17"/>
                    <a:gd name="T4" fmla="*/ 0 w 12"/>
                    <a:gd name="T5" fmla="*/ 15 h 17"/>
                    <a:gd name="T6" fmla="*/ 3 w 12"/>
                    <a:gd name="T7" fmla="*/ 17 h 17"/>
                    <a:gd name="T8" fmla="*/ 12 w 12"/>
                    <a:gd name="T9" fmla="*/ 2 h 17"/>
                    <a:gd name="T10" fmla="*/ 12 w 12"/>
                    <a:gd name="T11" fmla="*/ 2 h 17"/>
                    <a:gd name="T12" fmla="*/ 12 w 12"/>
                    <a:gd name="T13" fmla="*/ 2 h 17"/>
                    <a:gd name="T14" fmla="*/ 12 w 12"/>
                    <a:gd name="T15" fmla="*/ 0 h 17"/>
                    <a:gd name="T16" fmla="*/ 11 w 12"/>
                    <a:gd name="T17" fmla="*/ 0 h 17"/>
                    <a:gd name="T18" fmla="*/ 11 w 12"/>
                    <a:gd name="T19" fmla="*/ 0 h 17"/>
                    <a:gd name="T20" fmla="*/ 10 w 12"/>
                    <a:gd name="T21" fmla="*/ 0 h 17"/>
                    <a:gd name="T22" fmla="*/ 12 w 12"/>
                    <a:gd name="T23" fmla="*/ 2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" h="17">
                      <a:moveTo>
                        <a:pt x="12" y="2"/>
                      </a:moveTo>
                      <a:lnTo>
                        <a:pt x="10" y="0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70" name="Freeform 21"/>
                <p:cNvSpPr>
                  <a:spLocks/>
                </p:cNvSpPr>
                <p:nvPr/>
              </p:nvSpPr>
              <p:spPr bwMode="auto">
                <a:xfrm>
                  <a:off x="4339" y="1701"/>
                  <a:ext cx="46" cy="79"/>
                </a:xfrm>
                <a:custGeom>
                  <a:avLst/>
                  <a:gdLst>
                    <a:gd name="T0" fmla="*/ 0 w 46"/>
                    <a:gd name="T1" fmla="*/ 1 h 79"/>
                    <a:gd name="T2" fmla="*/ 3 w 46"/>
                    <a:gd name="T3" fmla="*/ 4 h 79"/>
                    <a:gd name="T4" fmla="*/ 8 w 46"/>
                    <a:gd name="T5" fmla="*/ 2 h 79"/>
                    <a:gd name="T6" fmla="*/ 12 w 46"/>
                    <a:gd name="T7" fmla="*/ 4 h 79"/>
                    <a:gd name="T8" fmla="*/ 16 w 46"/>
                    <a:gd name="T9" fmla="*/ 5 h 79"/>
                    <a:gd name="T10" fmla="*/ 19 w 46"/>
                    <a:gd name="T11" fmla="*/ 6 h 79"/>
                    <a:gd name="T12" fmla="*/ 23 w 46"/>
                    <a:gd name="T13" fmla="*/ 9 h 79"/>
                    <a:gd name="T14" fmla="*/ 26 w 46"/>
                    <a:gd name="T15" fmla="*/ 12 h 79"/>
                    <a:gd name="T16" fmla="*/ 27 w 46"/>
                    <a:gd name="T17" fmla="*/ 16 h 79"/>
                    <a:gd name="T18" fmla="*/ 30 w 46"/>
                    <a:gd name="T19" fmla="*/ 20 h 79"/>
                    <a:gd name="T20" fmla="*/ 34 w 46"/>
                    <a:gd name="T21" fmla="*/ 31 h 79"/>
                    <a:gd name="T22" fmla="*/ 37 w 46"/>
                    <a:gd name="T23" fmla="*/ 45 h 79"/>
                    <a:gd name="T24" fmla="*/ 40 w 46"/>
                    <a:gd name="T25" fmla="*/ 60 h 79"/>
                    <a:gd name="T26" fmla="*/ 44 w 46"/>
                    <a:gd name="T27" fmla="*/ 79 h 79"/>
                    <a:gd name="T28" fmla="*/ 46 w 46"/>
                    <a:gd name="T29" fmla="*/ 79 h 79"/>
                    <a:gd name="T30" fmla="*/ 44 w 46"/>
                    <a:gd name="T31" fmla="*/ 60 h 79"/>
                    <a:gd name="T32" fmla="*/ 41 w 46"/>
                    <a:gd name="T33" fmla="*/ 43 h 79"/>
                    <a:gd name="T34" fmla="*/ 37 w 46"/>
                    <a:gd name="T35" fmla="*/ 30 h 79"/>
                    <a:gd name="T36" fmla="*/ 33 w 46"/>
                    <a:gd name="T37" fmla="*/ 19 h 79"/>
                    <a:gd name="T38" fmla="*/ 31 w 46"/>
                    <a:gd name="T39" fmla="*/ 13 h 79"/>
                    <a:gd name="T40" fmla="*/ 29 w 46"/>
                    <a:gd name="T41" fmla="*/ 9 h 79"/>
                    <a:gd name="T42" fmla="*/ 24 w 46"/>
                    <a:gd name="T43" fmla="*/ 6 h 79"/>
                    <a:gd name="T44" fmla="*/ 22 w 46"/>
                    <a:gd name="T45" fmla="*/ 4 h 79"/>
                    <a:gd name="T46" fmla="*/ 18 w 46"/>
                    <a:gd name="T47" fmla="*/ 1 h 79"/>
                    <a:gd name="T48" fmla="*/ 12 w 46"/>
                    <a:gd name="T49" fmla="*/ 0 h 79"/>
                    <a:gd name="T50" fmla="*/ 8 w 46"/>
                    <a:gd name="T51" fmla="*/ 0 h 79"/>
                    <a:gd name="T52" fmla="*/ 1 w 46"/>
                    <a:gd name="T53" fmla="*/ 0 h 79"/>
                    <a:gd name="T54" fmla="*/ 4 w 46"/>
                    <a:gd name="T55" fmla="*/ 2 h 79"/>
                    <a:gd name="T56" fmla="*/ 1 w 46"/>
                    <a:gd name="T57" fmla="*/ 0 h 79"/>
                    <a:gd name="T58" fmla="*/ 1 w 46"/>
                    <a:gd name="T59" fmla="*/ 0 h 79"/>
                    <a:gd name="T60" fmla="*/ 0 w 46"/>
                    <a:gd name="T61" fmla="*/ 1 h 79"/>
                    <a:gd name="T62" fmla="*/ 1 w 46"/>
                    <a:gd name="T63" fmla="*/ 2 h 79"/>
                    <a:gd name="T64" fmla="*/ 3 w 46"/>
                    <a:gd name="T65" fmla="*/ 4 h 79"/>
                    <a:gd name="T66" fmla="*/ 0 w 46"/>
                    <a:gd name="T67" fmla="*/ 1 h 7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6" h="79">
                      <a:moveTo>
                        <a:pt x="0" y="1"/>
                      </a:move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2" y="4"/>
                      </a:lnTo>
                      <a:lnTo>
                        <a:pt x="16" y="5"/>
                      </a:lnTo>
                      <a:lnTo>
                        <a:pt x="19" y="6"/>
                      </a:lnTo>
                      <a:lnTo>
                        <a:pt x="23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30" y="20"/>
                      </a:lnTo>
                      <a:lnTo>
                        <a:pt x="34" y="31"/>
                      </a:lnTo>
                      <a:lnTo>
                        <a:pt x="37" y="45"/>
                      </a:lnTo>
                      <a:lnTo>
                        <a:pt x="40" y="60"/>
                      </a:lnTo>
                      <a:lnTo>
                        <a:pt x="44" y="79"/>
                      </a:lnTo>
                      <a:lnTo>
                        <a:pt x="46" y="79"/>
                      </a:lnTo>
                      <a:lnTo>
                        <a:pt x="44" y="60"/>
                      </a:lnTo>
                      <a:lnTo>
                        <a:pt x="41" y="43"/>
                      </a:lnTo>
                      <a:lnTo>
                        <a:pt x="37" y="30"/>
                      </a:lnTo>
                      <a:lnTo>
                        <a:pt x="33" y="19"/>
                      </a:lnTo>
                      <a:lnTo>
                        <a:pt x="31" y="13"/>
                      </a:lnTo>
                      <a:lnTo>
                        <a:pt x="29" y="9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71" name="Freeform 22"/>
                <p:cNvSpPr>
                  <a:spLocks/>
                </p:cNvSpPr>
                <p:nvPr/>
              </p:nvSpPr>
              <p:spPr bwMode="auto">
                <a:xfrm>
                  <a:off x="4339" y="1604"/>
                  <a:ext cx="15" cy="99"/>
                </a:xfrm>
                <a:custGeom>
                  <a:avLst/>
                  <a:gdLst>
                    <a:gd name="T0" fmla="*/ 12 w 15"/>
                    <a:gd name="T1" fmla="*/ 1 h 99"/>
                    <a:gd name="T2" fmla="*/ 11 w 15"/>
                    <a:gd name="T3" fmla="*/ 2 h 99"/>
                    <a:gd name="T4" fmla="*/ 11 w 15"/>
                    <a:gd name="T5" fmla="*/ 23 h 99"/>
                    <a:gd name="T6" fmla="*/ 8 w 15"/>
                    <a:gd name="T7" fmla="*/ 49 h 99"/>
                    <a:gd name="T8" fmla="*/ 5 w 15"/>
                    <a:gd name="T9" fmla="*/ 75 h 99"/>
                    <a:gd name="T10" fmla="*/ 0 w 15"/>
                    <a:gd name="T11" fmla="*/ 98 h 99"/>
                    <a:gd name="T12" fmla="*/ 4 w 15"/>
                    <a:gd name="T13" fmla="*/ 99 h 99"/>
                    <a:gd name="T14" fmla="*/ 8 w 15"/>
                    <a:gd name="T15" fmla="*/ 76 h 99"/>
                    <a:gd name="T16" fmla="*/ 12 w 15"/>
                    <a:gd name="T17" fmla="*/ 49 h 99"/>
                    <a:gd name="T18" fmla="*/ 14 w 15"/>
                    <a:gd name="T19" fmla="*/ 23 h 99"/>
                    <a:gd name="T20" fmla="*/ 15 w 15"/>
                    <a:gd name="T21" fmla="*/ 2 h 99"/>
                    <a:gd name="T22" fmla="*/ 15 w 15"/>
                    <a:gd name="T23" fmla="*/ 2 h 99"/>
                    <a:gd name="T24" fmla="*/ 15 w 15"/>
                    <a:gd name="T25" fmla="*/ 2 h 99"/>
                    <a:gd name="T26" fmla="*/ 15 w 15"/>
                    <a:gd name="T27" fmla="*/ 1 h 99"/>
                    <a:gd name="T28" fmla="*/ 14 w 15"/>
                    <a:gd name="T29" fmla="*/ 0 h 99"/>
                    <a:gd name="T30" fmla="*/ 12 w 15"/>
                    <a:gd name="T31" fmla="*/ 1 h 99"/>
                    <a:gd name="T32" fmla="*/ 11 w 15"/>
                    <a:gd name="T33" fmla="*/ 2 h 99"/>
                    <a:gd name="T34" fmla="*/ 12 w 15"/>
                    <a:gd name="T35" fmla="*/ 1 h 9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" h="99">
                      <a:moveTo>
                        <a:pt x="12" y="1"/>
                      </a:moveTo>
                      <a:lnTo>
                        <a:pt x="11" y="2"/>
                      </a:lnTo>
                      <a:lnTo>
                        <a:pt x="11" y="23"/>
                      </a:lnTo>
                      <a:lnTo>
                        <a:pt x="8" y="49"/>
                      </a:lnTo>
                      <a:lnTo>
                        <a:pt x="5" y="75"/>
                      </a:lnTo>
                      <a:lnTo>
                        <a:pt x="0" y="98"/>
                      </a:lnTo>
                      <a:lnTo>
                        <a:pt x="4" y="99"/>
                      </a:lnTo>
                      <a:lnTo>
                        <a:pt x="8" y="76"/>
                      </a:lnTo>
                      <a:lnTo>
                        <a:pt x="12" y="49"/>
                      </a:lnTo>
                      <a:lnTo>
                        <a:pt x="14" y="23"/>
                      </a:lnTo>
                      <a:lnTo>
                        <a:pt x="15" y="2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2" y="1"/>
                      </a:lnTo>
                      <a:lnTo>
                        <a:pt x="11" y="2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72" name="Freeform 23"/>
                <p:cNvSpPr>
                  <a:spLocks/>
                </p:cNvSpPr>
                <p:nvPr/>
              </p:nvSpPr>
              <p:spPr bwMode="auto">
                <a:xfrm>
                  <a:off x="4351" y="1499"/>
                  <a:ext cx="118" cy="107"/>
                </a:xfrm>
                <a:custGeom>
                  <a:avLst/>
                  <a:gdLst>
                    <a:gd name="T0" fmla="*/ 115 w 118"/>
                    <a:gd name="T1" fmla="*/ 0 h 107"/>
                    <a:gd name="T2" fmla="*/ 116 w 118"/>
                    <a:gd name="T3" fmla="*/ 0 h 107"/>
                    <a:gd name="T4" fmla="*/ 100 w 118"/>
                    <a:gd name="T5" fmla="*/ 1 h 107"/>
                    <a:gd name="T6" fmla="*/ 86 w 118"/>
                    <a:gd name="T7" fmla="*/ 4 h 107"/>
                    <a:gd name="T8" fmla="*/ 74 w 118"/>
                    <a:gd name="T9" fmla="*/ 8 h 107"/>
                    <a:gd name="T10" fmla="*/ 64 w 118"/>
                    <a:gd name="T11" fmla="*/ 12 h 107"/>
                    <a:gd name="T12" fmla="*/ 55 w 118"/>
                    <a:gd name="T13" fmla="*/ 17 h 107"/>
                    <a:gd name="T14" fmla="*/ 48 w 118"/>
                    <a:gd name="T15" fmla="*/ 24 h 107"/>
                    <a:gd name="T16" fmla="*/ 41 w 118"/>
                    <a:gd name="T17" fmla="*/ 31 h 107"/>
                    <a:gd name="T18" fmla="*/ 36 w 118"/>
                    <a:gd name="T19" fmla="*/ 39 h 107"/>
                    <a:gd name="T20" fmla="*/ 18 w 118"/>
                    <a:gd name="T21" fmla="*/ 72 h 107"/>
                    <a:gd name="T22" fmla="*/ 0 w 118"/>
                    <a:gd name="T23" fmla="*/ 106 h 107"/>
                    <a:gd name="T24" fmla="*/ 3 w 118"/>
                    <a:gd name="T25" fmla="*/ 107 h 107"/>
                    <a:gd name="T26" fmla="*/ 22 w 118"/>
                    <a:gd name="T27" fmla="*/ 73 h 107"/>
                    <a:gd name="T28" fmla="*/ 38 w 118"/>
                    <a:gd name="T29" fmla="*/ 40 h 107"/>
                    <a:gd name="T30" fmla="*/ 44 w 118"/>
                    <a:gd name="T31" fmla="*/ 34 h 107"/>
                    <a:gd name="T32" fmla="*/ 51 w 118"/>
                    <a:gd name="T33" fmla="*/ 27 h 107"/>
                    <a:gd name="T34" fmla="*/ 58 w 118"/>
                    <a:gd name="T35" fmla="*/ 21 h 107"/>
                    <a:gd name="T36" fmla="*/ 66 w 118"/>
                    <a:gd name="T37" fmla="*/ 16 h 107"/>
                    <a:gd name="T38" fmla="*/ 75 w 118"/>
                    <a:gd name="T39" fmla="*/ 10 h 107"/>
                    <a:gd name="T40" fmla="*/ 88 w 118"/>
                    <a:gd name="T41" fmla="*/ 8 h 107"/>
                    <a:gd name="T42" fmla="*/ 101 w 118"/>
                    <a:gd name="T43" fmla="*/ 5 h 107"/>
                    <a:gd name="T44" fmla="*/ 116 w 118"/>
                    <a:gd name="T45" fmla="*/ 2 h 107"/>
                    <a:gd name="T46" fmla="*/ 118 w 118"/>
                    <a:gd name="T47" fmla="*/ 2 h 107"/>
                    <a:gd name="T48" fmla="*/ 116 w 118"/>
                    <a:gd name="T49" fmla="*/ 2 h 107"/>
                    <a:gd name="T50" fmla="*/ 118 w 118"/>
                    <a:gd name="T51" fmla="*/ 2 h 107"/>
                    <a:gd name="T52" fmla="*/ 118 w 118"/>
                    <a:gd name="T53" fmla="*/ 1 h 107"/>
                    <a:gd name="T54" fmla="*/ 118 w 118"/>
                    <a:gd name="T55" fmla="*/ 0 h 107"/>
                    <a:gd name="T56" fmla="*/ 116 w 118"/>
                    <a:gd name="T57" fmla="*/ 0 h 107"/>
                    <a:gd name="T58" fmla="*/ 115 w 118"/>
                    <a:gd name="T59" fmla="*/ 0 h 10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8" h="107">
                      <a:moveTo>
                        <a:pt x="115" y="0"/>
                      </a:moveTo>
                      <a:lnTo>
                        <a:pt x="116" y="0"/>
                      </a:lnTo>
                      <a:lnTo>
                        <a:pt x="100" y="1"/>
                      </a:lnTo>
                      <a:lnTo>
                        <a:pt x="86" y="4"/>
                      </a:lnTo>
                      <a:lnTo>
                        <a:pt x="74" y="8"/>
                      </a:lnTo>
                      <a:lnTo>
                        <a:pt x="64" y="12"/>
                      </a:lnTo>
                      <a:lnTo>
                        <a:pt x="55" y="17"/>
                      </a:lnTo>
                      <a:lnTo>
                        <a:pt x="48" y="24"/>
                      </a:lnTo>
                      <a:lnTo>
                        <a:pt x="41" y="31"/>
                      </a:lnTo>
                      <a:lnTo>
                        <a:pt x="36" y="39"/>
                      </a:lnTo>
                      <a:lnTo>
                        <a:pt x="18" y="72"/>
                      </a:lnTo>
                      <a:lnTo>
                        <a:pt x="0" y="106"/>
                      </a:lnTo>
                      <a:lnTo>
                        <a:pt x="3" y="107"/>
                      </a:lnTo>
                      <a:lnTo>
                        <a:pt x="22" y="73"/>
                      </a:lnTo>
                      <a:lnTo>
                        <a:pt x="38" y="40"/>
                      </a:lnTo>
                      <a:lnTo>
                        <a:pt x="44" y="34"/>
                      </a:lnTo>
                      <a:lnTo>
                        <a:pt x="51" y="27"/>
                      </a:lnTo>
                      <a:lnTo>
                        <a:pt x="58" y="21"/>
                      </a:lnTo>
                      <a:lnTo>
                        <a:pt x="66" y="16"/>
                      </a:lnTo>
                      <a:lnTo>
                        <a:pt x="75" y="10"/>
                      </a:lnTo>
                      <a:lnTo>
                        <a:pt x="88" y="8"/>
                      </a:lnTo>
                      <a:lnTo>
                        <a:pt x="101" y="5"/>
                      </a:lnTo>
                      <a:lnTo>
                        <a:pt x="116" y="2"/>
                      </a:lnTo>
                      <a:lnTo>
                        <a:pt x="118" y="2"/>
                      </a:lnTo>
                      <a:lnTo>
                        <a:pt x="116" y="2"/>
                      </a:lnTo>
                      <a:lnTo>
                        <a:pt x="118" y="2"/>
                      </a:lnTo>
                      <a:lnTo>
                        <a:pt x="118" y="1"/>
                      </a:lnTo>
                      <a:lnTo>
                        <a:pt x="118" y="0"/>
                      </a:lnTo>
                      <a:lnTo>
                        <a:pt x="116" y="0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73" name="Freeform 24"/>
                <p:cNvSpPr>
                  <a:spLocks/>
                </p:cNvSpPr>
                <p:nvPr/>
              </p:nvSpPr>
              <p:spPr bwMode="auto">
                <a:xfrm>
                  <a:off x="4466" y="1486"/>
                  <a:ext cx="20" cy="15"/>
                </a:xfrm>
                <a:custGeom>
                  <a:avLst/>
                  <a:gdLst>
                    <a:gd name="T0" fmla="*/ 19 w 20"/>
                    <a:gd name="T1" fmla="*/ 0 h 15"/>
                    <a:gd name="T2" fmla="*/ 19 w 20"/>
                    <a:gd name="T3" fmla="*/ 0 h 15"/>
                    <a:gd name="T4" fmla="*/ 15 w 20"/>
                    <a:gd name="T5" fmla="*/ 2 h 15"/>
                    <a:gd name="T6" fmla="*/ 9 w 20"/>
                    <a:gd name="T7" fmla="*/ 4 h 15"/>
                    <a:gd name="T8" fmla="*/ 4 w 20"/>
                    <a:gd name="T9" fmla="*/ 8 h 15"/>
                    <a:gd name="T10" fmla="*/ 0 w 20"/>
                    <a:gd name="T11" fmla="*/ 13 h 15"/>
                    <a:gd name="T12" fmla="*/ 3 w 20"/>
                    <a:gd name="T13" fmla="*/ 15 h 15"/>
                    <a:gd name="T14" fmla="*/ 5 w 20"/>
                    <a:gd name="T15" fmla="*/ 11 h 15"/>
                    <a:gd name="T16" fmla="*/ 11 w 20"/>
                    <a:gd name="T17" fmla="*/ 7 h 15"/>
                    <a:gd name="T18" fmla="*/ 16 w 20"/>
                    <a:gd name="T19" fmla="*/ 4 h 15"/>
                    <a:gd name="T20" fmla="*/ 19 w 20"/>
                    <a:gd name="T21" fmla="*/ 3 h 15"/>
                    <a:gd name="T22" fmla="*/ 19 w 20"/>
                    <a:gd name="T23" fmla="*/ 3 h 15"/>
                    <a:gd name="T24" fmla="*/ 19 w 20"/>
                    <a:gd name="T25" fmla="*/ 3 h 15"/>
                    <a:gd name="T26" fmla="*/ 20 w 20"/>
                    <a:gd name="T27" fmla="*/ 3 h 15"/>
                    <a:gd name="T28" fmla="*/ 20 w 20"/>
                    <a:gd name="T29" fmla="*/ 2 h 15"/>
                    <a:gd name="T30" fmla="*/ 20 w 20"/>
                    <a:gd name="T31" fmla="*/ 0 h 15"/>
                    <a:gd name="T32" fmla="*/ 19 w 20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" h="15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9" y="4"/>
                      </a:lnTo>
                      <a:lnTo>
                        <a:pt x="4" y="8"/>
                      </a:lnTo>
                      <a:lnTo>
                        <a:pt x="0" y="13"/>
                      </a:ln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11" y="7"/>
                      </a:lnTo>
                      <a:lnTo>
                        <a:pt x="16" y="4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74" name="Freeform 25"/>
                <p:cNvSpPr>
                  <a:spLocks/>
                </p:cNvSpPr>
                <p:nvPr/>
              </p:nvSpPr>
              <p:spPr bwMode="auto">
                <a:xfrm>
                  <a:off x="4485" y="1482"/>
                  <a:ext cx="21" cy="7"/>
                </a:xfrm>
                <a:custGeom>
                  <a:avLst/>
                  <a:gdLst>
                    <a:gd name="T0" fmla="*/ 21 w 21"/>
                    <a:gd name="T1" fmla="*/ 2 h 7"/>
                    <a:gd name="T2" fmla="*/ 18 w 21"/>
                    <a:gd name="T3" fmla="*/ 0 h 7"/>
                    <a:gd name="T4" fmla="*/ 0 w 21"/>
                    <a:gd name="T5" fmla="*/ 4 h 7"/>
                    <a:gd name="T6" fmla="*/ 0 w 21"/>
                    <a:gd name="T7" fmla="*/ 7 h 7"/>
                    <a:gd name="T8" fmla="*/ 19 w 21"/>
                    <a:gd name="T9" fmla="*/ 3 h 7"/>
                    <a:gd name="T10" fmla="*/ 21 w 21"/>
                    <a:gd name="T11" fmla="*/ 2 h 7"/>
                    <a:gd name="T12" fmla="*/ 19 w 21"/>
                    <a:gd name="T13" fmla="*/ 3 h 7"/>
                    <a:gd name="T14" fmla="*/ 21 w 21"/>
                    <a:gd name="T15" fmla="*/ 3 h 7"/>
                    <a:gd name="T16" fmla="*/ 21 w 21"/>
                    <a:gd name="T17" fmla="*/ 2 h 7"/>
                    <a:gd name="T18" fmla="*/ 19 w 21"/>
                    <a:gd name="T19" fmla="*/ 0 h 7"/>
                    <a:gd name="T20" fmla="*/ 18 w 21"/>
                    <a:gd name="T21" fmla="*/ 0 h 7"/>
                    <a:gd name="T22" fmla="*/ 21 w 21"/>
                    <a:gd name="T23" fmla="*/ 2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7">
                      <a:moveTo>
                        <a:pt x="21" y="2"/>
                      </a:move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9" y="3"/>
                      </a:lnTo>
                      <a:lnTo>
                        <a:pt x="21" y="2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75" name="Freeform 26"/>
                <p:cNvSpPr>
                  <a:spLocks/>
                </p:cNvSpPr>
                <p:nvPr/>
              </p:nvSpPr>
              <p:spPr bwMode="auto">
                <a:xfrm>
                  <a:off x="4501" y="1484"/>
                  <a:ext cx="20" cy="34"/>
                </a:xfrm>
                <a:custGeom>
                  <a:avLst/>
                  <a:gdLst>
                    <a:gd name="T0" fmla="*/ 17 w 20"/>
                    <a:gd name="T1" fmla="*/ 30 h 34"/>
                    <a:gd name="T2" fmla="*/ 17 w 20"/>
                    <a:gd name="T3" fmla="*/ 30 h 34"/>
                    <a:gd name="T4" fmla="*/ 17 w 20"/>
                    <a:gd name="T5" fmla="*/ 30 h 34"/>
                    <a:gd name="T6" fmla="*/ 17 w 20"/>
                    <a:gd name="T7" fmla="*/ 30 h 34"/>
                    <a:gd name="T8" fmla="*/ 15 w 20"/>
                    <a:gd name="T9" fmla="*/ 28 h 34"/>
                    <a:gd name="T10" fmla="*/ 14 w 20"/>
                    <a:gd name="T11" fmla="*/ 25 h 34"/>
                    <a:gd name="T12" fmla="*/ 9 w 20"/>
                    <a:gd name="T13" fmla="*/ 16 h 34"/>
                    <a:gd name="T14" fmla="*/ 5 w 20"/>
                    <a:gd name="T15" fmla="*/ 0 h 34"/>
                    <a:gd name="T16" fmla="*/ 0 w 20"/>
                    <a:gd name="T17" fmla="*/ 0 h 34"/>
                    <a:gd name="T18" fmla="*/ 6 w 20"/>
                    <a:gd name="T19" fmla="*/ 17 h 34"/>
                    <a:gd name="T20" fmla="*/ 10 w 20"/>
                    <a:gd name="T21" fmla="*/ 27 h 34"/>
                    <a:gd name="T22" fmla="*/ 13 w 20"/>
                    <a:gd name="T23" fmla="*/ 31 h 34"/>
                    <a:gd name="T24" fmla="*/ 14 w 20"/>
                    <a:gd name="T25" fmla="*/ 32 h 34"/>
                    <a:gd name="T26" fmla="*/ 17 w 20"/>
                    <a:gd name="T27" fmla="*/ 34 h 34"/>
                    <a:gd name="T28" fmla="*/ 20 w 20"/>
                    <a:gd name="T29" fmla="*/ 32 h 34"/>
                    <a:gd name="T30" fmla="*/ 20 w 20"/>
                    <a:gd name="T31" fmla="*/ 32 h 34"/>
                    <a:gd name="T32" fmla="*/ 20 w 20"/>
                    <a:gd name="T33" fmla="*/ 32 h 34"/>
                    <a:gd name="T34" fmla="*/ 20 w 20"/>
                    <a:gd name="T35" fmla="*/ 30 h 34"/>
                    <a:gd name="T36" fmla="*/ 20 w 20"/>
                    <a:gd name="T37" fmla="*/ 30 h 34"/>
                    <a:gd name="T38" fmla="*/ 18 w 20"/>
                    <a:gd name="T39" fmla="*/ 28 h 34"/>
                    <a:gd name="T40" fmla="*/ 17 w 20"/>
                    <a:gd name="T41" fmla="*/ 30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0" h="34">
                      <a:moveTo>
                        <a:pt x="17" y="30"/>
                      </a:moveTo>
                      <a:lnTo>
                        <a:pt x="17" y="30"/>
                      </a:lnTo>
                      <a:lnTo>
                        <a:pt x="15" y="28"/>
                      </a:lnTo>
                      <a:lnTo>
                        <a:pt x="14" y="25"/>
                      </a:lnTo>
                      <a:lnTo>
                        <a:pt x="9" y="16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6" y="17"/>
                      </a:lnTo>
                      <a:lnTo>
                        <a:pt x="10" y="27"/>
                      </a:lnTo>
                      <a:lnTo>
                        <a:pt x="13" y="31"/>
                      </a:lnTo>
                      <a:lnTo>
                        <a:pt x="14" y="32"/>
                      </a:lnTo>
                      <a:lnTo>
                        <a:pt x="17" y="34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18" y="28"/>
                      </a:lnTo>
                      <a:lnTo>
                        <a:pt x="17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76" name="Freeform 27"/>
                <p:cNvSpPr>
                  <a:spLocks/>
                </p:cNvSpPr>
                <p:nvPr/>
              </p:nvSpPr>
              <p:spPr bwMode="auto">
                <a:xfrm>
                  <a:off x="4518" y="1509"/>
                  <a:ext cx="16" cy="9"/>
                </a:xfrm>
                <a:custGeom>
                  <a:avLst/>
                  <a:gdLst>
                    <a:gd name="T0" fmla="*/ 16 w 16"/>
                    <a:gd name="T1" fmla="*/ 5 h 9"/>
                    <a:gd name="T2" fmla="*/ 16 w 16"/>
                    <a:gd name="T3" fmla="*/ 5 h 9"/>
                    <a:gd name="T4" fmla="*/ 15 w 16"/>
                    <a:gd name="T5" fmla="*/ 3 h 9"/>
                    <a:gd name="T6" fmla="*/ 12 w 16"/>
                    <a:gd name="T7" fmla="*/ 0 h 9"/>
                    <a:gd name="T8" fmla="*/ 8 w 16"/>
                    <a:gd name="T9" fmla="*/ 0 h 9"/>
                    <a:gd name="T10" fmla="*/ 0 w 16"/>
                    <a:gd name="T11" fmla="*/ 5 h 9"/>
                    <a:gd name="T12" fmla="*/ 3 w 16"/>
                    <a:gd name="T13" fmla="*/ 7 h 9"/>
                    <a:gd name="T14" fmla="*/ 9 w 16"/>
                    <a:gd name="T15" fmla="*/ 5 h 9"/>
                    <a:gd name="T16" fmla="*/ 11 w 16"/>
                    <a:gd name="T17" fmla="*/ 5 h 9"/>
                    <a:gd name="T18" fmla="*/ 12 w 16"/>
                    <a:gd name="T19" fmla="*/ 6 h 9"/>
                    <a:gd name="T20" fmla="*/ 15 w 16"/>
                    <a:gd name="T21" fmla="*/ 7 h 9"/>
                    <a:gd name="T22" fmla="*/ 15 w 16"/>
                    <a:gd name="T23" fmla="*/ 9 h 9"/>
                    <a:gd name="T24" fmla="*/ 15 w 16"/>
                    <a:gd name="T25" fmla="*/ 7 h 9"/>
                    <a:gd name="T26" fmla="*/ 16 w 16"/>
                    <a:gd name="T27" fmla="*/ 9 h 9"/>
                    <a:gd name="T28" fmla="*/ 16 w 16"/>
                    <a:gd name="T29" fmla="*/ 7 h 9"/>
                    <a:gd name="T30" fmla="*/ 16 w 16"/>
                    <a:gd name="T31" fmla="*/ 6 h 9"/>
                    <a:gd name="T32" fmla="*/ 16 w 16"/>
                    <a:gd name="T33" fmla="*/ 5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" h="9">
                      <a:moveTo>
                        <a:pt x="16" y="5"/>
                      </a:move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2" y="6"/>
                      </a:lnTo>
                      <a:lnTo>
                        <a:pt x="15" y="7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77" name="Freeform 28"/>
                <p:cNvSpPr>
                  <a:spLocks/>
                </p:cNvSpPr>
                <p:nvPr/>
              </p:nvSpPr>
              <p:spPr bwMode="auto">
                <a:xfrm>
                  <a:off x="4533" y="1514"/>
                  <a:ext cx="48" cy="8"/>
                </a:xfrm>
                <a:custGeom>
                  <a:avLst/>
                  <a:gdLst>
                    <a:gd name="T0" fmla="*/ 48 w 48"/>
                    <a:gd name="T1" fmla="*/ 5 h 8"/>
                    <a:gd name="T2" fmla="*/ 46 w 48"/>
                    <a:gd name="T3" fmla="*/ 5 h 8"/>
                    <a:gd name="T4" fmla="*/ 35 w 48"/>
                    <a:gd name="T5" fmla="*/ 5 h 8"/>
                    <a:gd name="T6" fmla="*/ 24 w 48"/>
                    <a:gd name="T7" fmla="*/ 4 h 8"/>
                    <a:gd name="T8" fmla="*/ 14 w 48"/>
                    <a:gd name="T9" fmla="*/ 2 h 8"/>
                    <a:gd name="T10" fmla="*/ 1 w 48"/>
                    <a:gd name="T11" fmla="*/ 0 h 8"/>
                    <a:gd name="T12" fmla="*/ 0 w 48"/>
                    <a:gd name="T13" fmla="*/ 4 h 8"/>
                    <a:gd name="T14" fmla="*/ 12 w 48"/>
                    <a:gd name="T15" fmla="*/ 6 h 8"/>
                    <a:gd name="T16" fmla="*/ 24 w 48"/>
                    <a:gd name="T17" fmla="*/ 8 h 8"/>
                    <a:gd name="T18" fmla="*/ 35 w 48"/>
                    <a:gd name="T19" fmla="*/ 8 h 8"/>
                    <a:gd name="T20" fmla="*/ 46 w 48"/>
                    <a:gd name="T21" fmla="*/ 8 h 8"/>
                    <a:gd name="T22" fmla="*/ 45 w 48"/>
                    <a:gd name="T23" fmla="*/ 8 h 8"/>
                    <a:gd name="T24" fmla="*/ 46 w 48"/>
                    <a:gd name="T25" fmla="*/ 8 h 8"/>
                    <a:gd name="T26" fmla="*/ 48 w 48"/>
                    <a:gd name="T27" fmla="*/ 8 h 8"/>
                    <a:gd name="T28" fmla="*/ 48 w 48"/>
                    <a:gd name="T29" fmla="*/ 6 h 8"/>
                    <a:gd name="T30" fmla="*/ 48 w 48"/>
                    <a:gd name="T31" fmla="*/ 5 h 8"/>
                    <a:gd name="T32" fmla="*/ 46 w 48"/>
                    <a:gd name="T33" fmla="*/ 5 h 8"/>
                    <a:gd name="T34" fmla="*/ 48 w 48"/>
                    <a:gd name="T35" fmla="*/ 5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8" h="8">
                      <a:moveTo>
                        <a:pt x="48" y="5"/>
                      </a:moveTo>
                      <a:lnTo>
                        <a:pt x="46" y="5"/>
                      </a:lnTo>
                      <a:lnTo>
                        <a:pt x="35" y="5"/>
                      </a:lnTo>
                      <a:lnTo>
                        <a:pt x="24" y="4"/>
                      </a:lnTo>
                      <a:lnTo>
                        <a:pt x="14" y="2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12" y="6"/>
                      </a:lnTo>
                      <a:lnTo>
                        <a:pt x="24" y="8"/>
                      </a:lnTo>
                      <a:lnTo>
                        <a:pt x="35" y="8"/>
                      </a:lnTo>
                      <a:lnTo>
                        <a:pt x="46" y="8"/>
                      </a:lnTo>
                      <a:lnTo>
                        <a:pt x="45" y="8"/>
                      </a:lnTo>
                      <a:lnTo>
                        <a:pt x="46" y="8"/>
                      </a:lnTo>
                      <a:lnTo>
                        <a:pt x="48" y="8"/>
                      </a:lnTo>
                      <a:lnTo>
                        <a:pt x="48" y="6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78" name="Freeform 29"/>
                <p:cNvSpPr>
                  <a:spLocks/>
                </p:cNvSpPr>
                <p:nvPr/>
              </p:nvSpPr>
              <p:spPr bwMode="auto">
                <a:xfrm>
                  <a:off x="4578" y="1519"/>
                  <a:ext cx="59" cy="115"/>
                </a:xfrm>
                <a:custGeom>
                  <a:avLst/>
                  <a:gdLst>
                    <a:gd name="T0" fmla="*/ 56 w 59"/>
                    <a:gd name="T1" fmla="*/ 113 h 115"/>
                    <a:gd name="T2" fmla="*/ 59 w 59"/>
                    <a:gd name="T3" fmla="*/ 113 h 115"/>
                    <a:gd name="T4" fmla="*/ 57 w 59"/>
                    <a:gd name="T5" fmla="*/ 101 h 115"/>
                    <a:gd name="T6" fmla="*/ 53 w 59"/>
                    <a:gd name="T7" fmla="*/ 86 h 115"/>
                    <a:gd name="T8" fmla="*/ 46 w 59"/>
                    <a:gd name="T9" fmla="*/ 72 h 115"/>
                    <a:gd name="T10" fmla="*/ 40 w 59"/>
                    <a:gd name="T11" fmla="*/ 57 h 115"/>
                    <a:gd name="T12" fmla="*/ 22 w 59"/>
                    <a:gd name="T13" fmla="*/ 27 h 115"/>
                    <a:gd name="T14" fmla="*/ 3 w 59"/>
                    <a:gd name="T15" fmla="*/ 0 h 115"/>
                    <a:gd name="T16" fmla="*/ 0 w 59"/>
                    <a:gd name="T17" fmla="*/ 3 h 115"/>
                    <a:gd name="T18" fmla="*/ 19 w 59"/>
                    <a:gd name="T19" fmla="*/ 30 h 115"/>
                    <a:gd name="T20" fmla="*/ 37 w 59"/>
                    <a:gd name="T21" fmla="*/ 59 h 115"/>
                    <a:gd name="T22" fmla="*/ 44 w 59"/>
                    <a:gd name="T23" fmla="*/ 74 h 115"/>
                    <a:gd name="T24" fmla="*/ 49 w 59"/>
                    <a:gd name="T25" fmla="*/ 87 h 115"/>
                    <a:gd name="T26" fmla="*/ 53 w 59"/>
                    <a:gd name="T27" fmla="*/ 101 h 115"/>
                    <a:gd name="T28" fmla="*/ 56 w 59"/>
                    <a:gd name="T29" fmla="*/ 113 h 115"/>
                    <a:gd name="T30" fmla="*/ 59 w 59"/>
                    <a:gd name="T31" fmla="*/ 113 h 115"/>
                    <a:gd name="T32" fmla="*/ 56 w 59"/>
                    <a:gd name="T33" fmla="*/ 113 h 115"/>
                    <a:gd name="T34" fmla="*/ 56 w 59"/>
                    <a:gd name="T35" fmla="*/ 115 h 115"/>
                    <a:gd name="T36" fmla="*/ 57 w 59"/>
                    <a:gd name="T37" fmla="*/ 115 h 115"/>
                    <a:gd name="T38" fmla="*/ 59 w 59"/>
                    <a:gd name="T39" fmla="*/ 115 h 115"/>
                    <a:gd name="T40" fmla="*/ 59 w 59"/>
                    <a:gd name="T41" fmla="*/ 113 h 115"/>
                    <a:gd name="T42" fmla="*/ 56 w 59"/>
                    <a:gd name="T43" fmla="*/ 113 h 1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9" h="115">
                      <a:moveTo>
                        <a:pt x="56" y="113"/>
                      </a:moveTo>
                      <a:lnTo>
                        <a:pt x="59" y="113"/>
                      </a:lnTo>
                      <a:lnTo>
                        <a:pt x="57" y="101"/>
                      </a:lnTo>
                      <a:lnTo>
                        <a:pt x="53" y="86"/>
                      </a:lnTo>
                      <a:lnTo>
                        <a:pt x="46" y="72"/>
                      </a:lnTo>
                      <a:lnTo>
                        <a:pt x="40" y="57"/>
                      </a:lnTo>
                      <a:lnTo>
                        <a:pt x="22" y="27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9" y="30"/>
                      </a:lnTo>
                      <a:lnTo>
                        <a:pt x="37" y="59"/>
                      </a:lnTo>
                      <a:lnTo>
                        <a:pt x="44" y="74"/>
                      </a:lnTo>
                      <a:lnTo>
                        <a:pt x="49" y="87"/>
                      </a:lnTo>
                      <a:lnTo>
                        <a:pt x="53" y="101"/>
                      </a:lnTo>
                      <a:lnTo>
                        <a:pt x="56" y="113"/>
                      </a:lnTo>
                      <a:lnTo>
                        <a:pt x="59" y="113"/>
                      </a:lnTo>
                      <a:lnTo>
                        <a:pt x="56" y="113"/>
                      </a:lnTo>
                      <a:lnTo>
                        <a:pt x="56" y="115"/>
                      </a:lnTo>
                      <a:lnTo>
                        <a:pt x="57" y="115"/>
                      </a:lnTo>
                      <a:lnTo>
                        <a:pt x="59" y="115"/>
                      </a:lnTo>
                      <a:lnTo>
                        <a:pt x="59" y="113"/>
                      </a:lnTo>
                      <a:lnTo>
                        <a:pt x="56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79" name="Freeform 30"/>
                <p:cNvSpPr>
                  <a:spLocks/>
                </p:cNvSpPr>
                <p:nvPr/>
              </p:nvSpPr>
              <p:spPr bwMode="auto">
                <a:xfrm>
                  <a:off x="4631" y="1542"/>
                  <a:ext cx="7" cy="90"/>
                </a:xfrm>
                <a:custGeom>
                  <a:avLst/>
                  <a:gdLst>
                    <a:gd name="T0" fmla="*/ 2 w 7"/>
                    <a:gd name="T1" fmla="*/ 0 h 90"/>
                    <a:gd name="T2" fmla="*/ 0 w 7"/>
                    <a:gd name="T3" fmla="*/ 2 h 90"/>
                    <a:gd name="T4" fmla="*/ 2 w 7"/>
                    <a:gd name="T5" fmla="*/ 25 h 90"/>
                    <a:gd name="T6" fmla="*/ 3 w 7"/>
                    <a:gd name="T7" fmla="*/ 48 h 90"/>
                    <a:gd name="T8" fmla="*/ 3 w 7"/>
                    <a:gd name="T9" fmla="*/ 70 h 90"/>
                    <a:gd name="T10" fmla="*/ 3 w 7"/>
                    <a:gd name="T11" fmla="*/ 90 h 90"/>
                    <a:gd name="T12" fmla="*/ 6 w 7"/>
                    <a:gd name="T13" fmla="*/ 90 h 90"/>
                    <a:gd name="T14" fmla="*/ 7 w 7"/>
                    <a:gd name="T15" fmla="*/ 70 h 90"/>
                    <a:gd name="T16" fmla="*/ 7 w 7"/>
                    <a:gd name="T17" fmla="*/ 48 h 90"/>
                    <a:gd name="T18" fmla="*/ 6 w 7"/>
                    <a:gd name="T19" fmla="*/ 25 h 90"/>
                    <a:gd name="T20" fmla="*/ 3 w 7"/>
                    <a:gd name="T21" fmla="*/ 2 h 90"/>
                    <a:gd name="T22" fmla="*/ 2 w 7"/>
                    <a:gd name="T23" fmla="*/ 4 h 90"/>
                    <a:gd name="T24" fmla="*/ 3 w 7"/>
                    <a:gd name="T25" fmla="*/ 2 h 90"/>
                    <a:gd name="T26" fmla="*/ 3 w 7"/>
                    <a:gd name="T27" fmla="*/ 0 h 90"/>
                    <a:gd name="T28" fmla="*/ 2 w 7"/>
                    <a:gd name="T29" fmla="*/ 0 h 90"/>
                    <a:gd name="T30" fmla="*/ 0 w 7"/>
                    <a:gd name="T31" fmla="*/ 0 h 90"/>
                    <a:gd name="T32" fmla="*/ 0 w 7"/>
                    <a:gd name="T33" fmla="*/ 2 h 90"/>
                    <a:gd name="T34" fmla="*/ 2 w 7"/>
                    <a:gd name="T35" fmla="*/ 0 h 9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" h="90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2" y="25"/>
                      </a:lnTo>
                      <a:lnTo>
                        <a:pt x="3" y="48"/>
                      </a:lnTo>
                      <a:lnTo>
                        <a:pt x="3" y="70"/>
                      </a:lnTo>
                      <a:lnTo>
                        <a:pt x="3" y="90"/>
                      </a:lnTo>
                      <a:lnTo>
                        <a:pt x="6" y="90"/>
                      </a:lnTo>
                      <a:lnTo>
                        <a:pt x="7" y="70"/>
                      </a:lnTo>
                      <a:lnTo>
                        <a:pt x="7" y="48"/>
                      </a:lnTo>
                      <a:lnTo>
                        <a:pt x="6" y="25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80" name="Freeform 31"/>
                <p:cNvSpPr>
                  <a:spLocks/>
                </p:cNvSpPr>
                <p:nvPr/>
              </p:nvSpPr>
              <p:spPr bwMode="auto">
                <a:xfrm>
                  <a:off x="4633" y="1509"/>
                  <a:ext cx="47" cy="37"/>
                </a:xfrm>
                <a:custGeom>
                  <a:avLst/>
                  <a:gdLst>
                    <a:gd name="T0" fmla="*/ 45 w 47"/>
                    <a:gd name="T1" fmla="*/ 0 h 37"/>
                    <a:gd name="T2" fmla="*/ 45 w 47"/>
                    <a:gd name="T3" fmla="*/ 0 h 37"/>
                    <a:gd name="T4" fmla="*/ 35 w 47"/>
                    <a:gd name="T5" fmla="*/ 10 h 37"/>
                    <a:gd name="T6" fmla="*/ 24 w 47"/>
                    <a:gd name="T7" fmla="*/ 22 h 37"/>
                    <a:gd name="T8" fmla="*/ 19 w 47"/>
                    <a:gd name="T9" fmla="*/ 28 h 37"/>
                    <a:gd name="T10" fmla="*/ 13 w 47"/>
                    <a:gd name="T11" fmla="*/ 32 h 37"/>
                    <a:gd name="T12" fmla="*/ 6 w 47"/>
                    <a:gd name="T13" fmla="*/ 33 h 37"/>
                    <a:gd name="T14" fmla="*/ 0 w 47"/>
                    <a:gd name="T15" fmla="*/ 33 h 37"/>
                    <a:gd name="T16" fmla="*/ 0 w 47"/>
                    <a:gd name="T17" fmla="*/ 37 h 37"/>
                    <a:gd name="T18" fmla="*/ 8 w 47"/>
                    <a:gd name="T19" fmla="*/ 37 h 37"/>
                    <a:gd name="T20" fmla="*/ 15 w 47"/>
                    <a:gd name="T21" fmla="*/ 35 h 37"/>
                    <a:gd name="T22" fmla="*/ 21 w 47"/>
                    <a:gd name="T23" fmla="*/ 30 h 37"/>
                    <a:gd name="T24" fmla="*/ 27 w 47"/>
                    <a:gd name="T25" fmla="*/ 25 h 37"/>
                    <a:gd name="T26" fmla="*/ 36 w 47"/>
                    <a:gd name="T27" fmla="*/ 13 h 37"/>
                    <a:gd name="T28" fmla="*/ 47 w 47"/>
                    <a:gd name="T29" fmla="*/ 3 h 37"/>
                    <a:gd name="T30" fmla="*/ 47 w 47"/>
                    <a:gd name="T31" fmla="*/ 3 h 37"/>
                    <a:gd name="T32" fmla="*/ 47 w 47"/>
                    <a:gd name="T33" fmla="*/ 3 h 37"/>
                    <a:gd name="T34" fmla="*/ 47 w 47"/>
                    <a:gd name="T35" fmla="*/ 2 h 37"/>
                    <a:gd name="T36" fmla="*/ 47 w 47"/>
                    <a:gd name="T37" fmla="*/ 0 h 37"/>
                    <a:gd name="T38" fmla="*/ 46 w 47"/>
                    <a:gd name="T39" fmla="*/ 0 h 37"/>
                    <a:gd name="T40" fmla="*/ 45 w 47"/>
                    <a:gd name="T41" fmla="*/ 0 h 3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37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35" y="10"/>
                      </a:lnTo>
                      <a:lnTo>
                        <a:pt x="24" y="22"/>
                      </a:lnTo>
                      <a:lnTo>
                        <a:pt x="19" y="28"/>
                      </a:lnTo>
                      <a:lnTo>
                        <a:pt x="13" y="32"/>
                      </a:lnTo>
                      <a:lnTo>
                        <a:pt x="6" y="33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8" y="37"/>
                      </a:lnTo>
                      <a:lnTo>
                        <a:pt x="15" y="35"/>
                      </a:lnTo>
                      <a:lnTo>
                        <a:pt x="21" y="30"/>
                      </a:lnTo>
                      <a:lnTo>
                        <a:pt x="27" y="25"/>
                      </a:lnTo>
                      <a:lnTo>
                        <a:pt x="36" y="13"/>
                      </a:lnTo>
                      <a:lnTo>
                        <a:pt x="47" y="3"/>
                      </a:lnTo>
                      <a:lnTo>
                        <a:pt x="47" y="2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81" name="Freeform 32"/>
                <p:cNvSpPr>
                  <a:spLocks/>
                </p:cNvSpPr>
                <p:nvPr/>
              </p:nvSpPr>
              <p:spPr bwMode="auto">
                <a:xfrm>
                  <a:off x="4678" y="1496"/>
                  <a:ext cx="4" cy="16"/>
                </a:xfrm>
                <a:custGeom>
                  <a:avLst/>
                  <a:gdLst>
                    <a:gd name="T0" fmla="*/ 0 w 4"/>
                    <a:gd name="T1" fmla="*/ 0 h 16"/>
                    <a:gd name="T2" fmla="*/ 0 w 4"/>
                    <a:gd name="T3" fmla="*/ 1 h 16"/>
                    <a:gd name="T4" fmla="*/ 0 w 4"/>
                    <a:gd name="T5" fmla="*/ 9 h 16"/>
                    <a:gd name="T6" fmla="*/ 0 w 4"/>
                    <a:gd name="T7" fmla="*/ 13 h 16"/>
                    <a:gd name="T8" fmla="*/ 2 w 4"/>
                    <a:gd name="T9" fmla="*/ 16 h 16"/>
                    <a:gd name="T10" fmla="*/ 4 w 4"/>
                    <a:gd name="T11" fmla="*/ 9 h 16"/>
                    <a:gd name="T12" fmla="*/ 2 w 4"/>
                    <a:gd name="T13" fmla="*/ 1 h 16"/>
                    <a:gd name="T14" fmla="*/ 2 w 4"/>
                    <a:gd name="T15" fmla="*/ 3 h 16"/>
                    <a:gd name="T16" fmla="*/ 2 w 4"/>
                    <a:gd name="T17" fmla="*/ 1 h 16"/>
                    <a:gd name="T18" fmla="*/ 2 w 4"/>
                    <a:gd name="T19" fmla="*/ 0 h 16"/>
                    <a:gd name="T20" fmla="*/ 1 w 4"/>
                    <a:gd name="T21" fmla="*/ 0 h 16"/>
                    <a:gd name="T22" fmla="*/ 0 w 4"/>
                    <a:gd name="T23" fmla="*/ 0 h 16"/>
                    <a:gd name="T24" fmla="*/ 0 w 4"/>
                    <a:gd name="T25" fmla="*/ 1 h 16"/>
                    <a:gd name="T26" fmla="*/ 0 w 4"/>
                    <a:gd name="T27" fmla="*/ 0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" h="1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4" y="9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82" name="Freeform 33"/>
                <p:cNvSpPr>
                  <a:spLocks/>
                </p:cNvSpPr>
                <p:nvPr/>
              </p:nvSpPr>
              <p:spPr bwMode="auto">
                <a:xfrm>
                  <a:off x="4678" y="1488"/>
                  <a:ext cx="11" cy="11"/>
                </a:xfrm>
                <a:custGeom>
                  <a:avLst/>
                  <a:gdLst>
                    <a:gd name="T0" fmla="*/ 6 w 11"/>
                    <a:gd name="T1" fmla="*/ 0 h 11"/>
                    <a:gd name="T2" fmla="*/ 6 w 11"/>
                    <a:gd name="T3" fmla="*/ 0 h 11"/>
                    <a:gd name="T4" fmla="*/ 5 w 11"/>
                    <a:gd name="T5" fmla="*/ 2 h 11"/>
                    <a:gd name="T6" fmla="*/ 0 w 11"/>
                    <a:gd name="T7" fmla="*/ 8 h 11"/>
                    <a:gd name="T8" fmla="*/ 2 w 11"/>
                    <a:gd name="T9" fmla="*/ 11 h 11"/>
                    <a:gd name="T10" fmla="*/ 8 w 11"/>
                    <a:gd name="T11" fmla="*/ 5 h 11"/>
                    <a:gd name="T12" fmla="*/ 11 w 11"/>
                    <a:gd name="T13" fmla="*/ 0 h 11"/>
                    <a:gd name="T14" fmla="*/ 11 w 11"/>
                    <a:gd name="T15" fmla="*/ 0 h 11"/>
                    <a:gd name="T16" fmla="*/ 6 w 11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1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8" y="5"/>
                      </a:lnTo>
                      <a:lnTo>
                        <a:pt x="11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83" name="Freeform 34"/>
                <p:cNvSpPr>
                  <a:spLocks/>
                </p:cNvSpPr>
                <p:nvPr/>
              </p:nvSpPr>
              <p:spPr bwMode="auto">
                <a:xfrm>
                  <a:off x="4684" y="1479"/>
                  <a:ext cx="5" cy="9"/>
                </a:xfrm>
                <a:custGeom>
                  <a:avLst/>
                  <a:gdLst>
                    <a:gd name="T0" fmla="*/ 2 w 5"/>
                    <a:gd name="T1" fmla="*/ 0 h 9"/>
                    <a:gd name="T2" fmla="*/ 0 w 5"/>
                    <a:gd name="T3" fmla="*/ 3 h 9"/>
                    <a:gd name="T4" fmla="*/ 0 w 5"/>
                    <a:gd name="T5" fmla="*/ 5 h 9"/>
                    <a:gd name="T6" fmla="*/ 0 w 5"/>
                    <a:gd name="T7" fmla="*/ 9 h 9"/>
                    <a:gd name="T8" fmla="*/ 5 w 5"/>
                    <a:gd name="T9" fmla="*/ 9 h 9"/>
                    <a:gd name="T10" fmla="*/ 5 w 5"/>
                    <a:gd name="T11" fmla="*/ 5 h 9"/>
                    <a:gd name="T12" fmla="*/ 5 w 5"/>
                    <a:gd name="T13" fmla="*/ 2 h 9"/>
                    <a:gd name="T14" fmla="*/ 2 w 5"/>
                    <a:gd name="T15" fmla="*/ 5 h 9"/>
                    <a:gd name="T16" fmla="*/ 5 w 5"/>
                    <a:gd name="T17" fmla="*/ 2 h 9"/>
                    <a:gd name="T18" fmla="*/ 3 w 5"/>
                    <a:gd name="T19" fmla="*/ 0 h 9"/>
                    <a:gd name="T20" fmla="*/ 2 w 5"/>
                    <a:gd name="T21" fmla="*/ 0 h 9"/>
                    <a:gd name="T22" fmla="*/ 0 w 5"/>
                    <a:gd name="T23" fmla="*/ 2 h 9"/>
                    <a:gd name="T24" fmla="*/ 0 w 5"/>
                    <a:gd name="T25" fmla="*/ 3 h 9"/>
                    <a:gd name="T26" fmla="*/ 2 w 5"/>
                    <a:gd name="T27" fmla="*/ 0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" h="9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84" name="Freeform 35"/>
                <p:cNvSpPr>
                  <a:spLocks/>
                </p:cNvSpPr>
                <p:nvPr/>
              </p:nvSpPr>
              <p:spPr bwMode="auto">
                <a:xfrm>
                  <a:off x="4686" y="1464"/>
                  <a:ext cx="23" cy="20"/>
                </a:xfrm>
                <a:custGeom>
                  <a:avLst/>
                  <a:gdLst>
                    <a:gd name="T0" fmla="*/ 22 w 23"/>
                    <a:gd name="T1" fmla="*/ 0 h 20"/>
                    <a:gd name="T2" fmla="*/ 19 w 23"/>
                    <a:gd name="T3" fmla="*/ 2 h 20"/>
                    <a:gd name="T4" fmla="*/ 16 w 23"/>
                    <a:gd name="T5" fmla="*/ 6 h 20"/>
                    <a:gd name="T6" fmla="*/ 12 w 23"/>
                    <a:gd name="T7" fmla="*/ 10 h 20"/>
                    <a:gd name="T8" fmla="*/ 11 w 23"/>
                    <a:gd name="T9" fmla="*/ 13 h 20"/>
                    <a:gd name="T10" fmla="*/ 8 w 23"/>
                    <a:gd name="T11" fmla="*/ 14 h 20"/>
                    <a:gd name="T12" fmla="*/ 4 w 23"/>
                    <a:gd name="T13" fmla="*/ 15 h 20"/>
                    <a:gd name="T14" fmla="*/ 0 w 23"/>
                    <a:gd name="T15" fmla="*/ 15 h 20"/>
                    <a:gd name="T16" fmla="*/ 0 w 23"/>
                    <a:gd name="T17" fmla="*/ 20 h 20"/>
                    <a:gd name="T18" fmla="*/ 5 w 23"/>
                    <a:gd name="T19" fmla="*/ 18 h 20"/>
                    <a:gd name="T20" fmla="*/ 9 w 23"/>
                    <a:gd name="T21" fmla="*/ 17 h 20"/>
                    <a:gd name="T22" fmla="*/ 12 w 23"/>
                    <a:gd name="T23" fmla="*/ 15 h 20"/>
                    <a:gd name="T24" fmla="*/ 15 w 23"/>
                    <a:gd name="T25" fmla="*/ 13 h 20"/>
                    <a:gd name="T26" fmla="*/ 19 w 23"/>
                    <a:gd name="T27" fmla="*/ 9 h 20"/>
                    <a:gd name="T28" fmla="*/ 22 w 23"/>
                    <a:gd name="T29" fmla="*/ 4 h 20"/>
                    <a:gd name="T30" fmla="*/ 20 w 23"/>
                    <a:gd name="T31" fmla="*/ 4 h 20"/>
                    <a:gd name="T32" fmla="*/ 22 w 23"/>
                    <a:gd name="T33" fmla="*/ 4 h 20"/>
                    <a:gd name="T34" fmla="*/ 23 w 23"/>
                    <a:gd name="T35" fmla="*/ 3 h 20"/>
                    <a:gd name="T36" fmla="*/ 22 w 23"/>
                    <a:gd name="T37" fmla="*/ 2 h 20"/>
                    <a:gd name="T38" fmla="*/ 20 w 23"/>
                    <a:gd name="T39" fmla="*/ 0 h 20"/>
                    <a:gd name="T40" fmla="*/ 19 w 23"/>
                    <a:gd name="T41" fmla="*/ 2 h 20"/>
                    <a:gd name="T42" fmla="*/ 22 w 23"/>
                    <a:gd name="T43" fmla="*/ 0 h 2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0">
                      <a:moveTo>
                        <a:pt x="22" y="0"/>
                      </a:moveTo>
                      <a:lnTo>
                        <a:pt x="19" y="2"/>
                      </a:lnTo>
                      <a:lnTo>
                        <a:pt x="16" y="6"/>
                      </a:lnTo>
                      <a:lnTo>
                        <a:pt x="12" y="10"/>
                      </a:lnTo>
                      <a:lnTo>
                        <a:pt x="11" y="13"/>
                      </a:lnTo>
                      <a:lnTo>
                        <a:pt x="8" y="14"/>
                      </a:lnTo>
                      <a:lnTo>
                        <a:pt x="4" y="15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5" y="18"/>
                      </a:lnTo>
                      <a:lnTo>
                        <a:pt x="9" y="17"/>
                      </a:lnTo>
                      <a:lnTo>
                        <a:pt x="12" y="15"/>
                      </a:lnTo>
                      <a:lnTo>
                        <a:pt x="15" y="13"/>
                      </a:lnTo>
                      <a:lnTo>
                        <a:pt x="19" y="9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22" y="4"/>
                      </a:lnTo>
                      <a:lnTo>
                        <a:pt x="23" y="3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9" y="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85" name="Freeform 36"/>
                <p:cNvSpPr>
                  <a:spLocks/>
                </p:cNvSpPr>
                <p:nvPr/>
              </p:nvSpPr>
              <p:spPr bwMode="auto">
                <a:xfrm>
                  <a:off x="4706" y="1464"/>
                  <a:ext cx="29" cy="14"/>
                </a:xfrm>
                <a:custGeom>
                  <a:avLst/>
                  <a:gdLst>
                    <a:gd name="T0" fmla="*/ 28 w 29"/>
                    <a:gd name="T1" fmla="*/ 9 h 14"/>
                    <a:gd name="T2" fmla="*/ 26 w 29"/>
                    <a:gd name="T3" fmla="*/ 9 h 14"/>
                    <a:gd name="T4" fmla="*/ 22 w 29"/>
                    <a:gd name="T5" fmla="*/ 10 h 14"/>
                    <a:gd name="T6" fmla="*/ 19 w 29"/>
                    <a:gd name="T7" fmla="*/ 10 h 14"/>
                    <a:gd name="T8" fmla="*/ 17 w 29"/>
                    <a:gd name="T9" fmla="*/ 10 h 14"/>
                    <a:gd name="T10" fmla="*/ 14 w 29"/>
                    <a:gd name="T11" fmla="*/ 9 h 14"/>
                    <a:gd name="T12" fmla="*/ 9 w 29"/>
                    <a:gd name="T13" fmla="*/ 4 h 14"/>
                    <a:gd name="T14" fmla="*/ 2 w 29"/>
                    <a:gd name="T15" fmla="*/ 0 h 14"/>
                    <a:gd name="T16" fmla="*/ 0 w 29"/>
                    <a:gd name="T17" fmla="*/ 4 h 14"/>
                    <a:gd name="T18" fmla="*/ 6 w 29"/>
                    <a:gd name="T19" fmla="*/ 7 h 14"/>
                    <a:gd name="T20" fmla="*/ 13 w 29"/>
                    <a:gd name="T21" fmla="*/ 11 h 14"/>
                    <a:gd name="T22" fmla="*/ 15 w 29"/>
                    <a:gd name="T23" fmla="*/ 13 h 14"/>
                    <a:gd name="T24" fmla="*/ 19 w 29"/>
                    <a:gd name="T25" fmla="*/ 14 h 14"/>
                    <a:gd name="T26" fmla="*/ 24 w 29"/>
                    <a:gd name="T27" fmla="*/ 13 h 14"/>
                    <a:gd name="T28" fmla="*/ 28 w 29"/>
                    <a:gd name="T29" fmla="*/ 11 h 14"/>
                    <a:gd name="T30" fmla="*/ 26 w 29"/>
                    <a:gd name="T31" fmla="*/ 11 h 14"/>
                    <a:gd name="T32" fmla="*/ 28 w 29"/>
                    <a:gd name="T33" fmla="*/ 11 h 14"/>
                    <a:gd name="T34" fmla="*/ 29 w 29"/>
                    <a:gd name="T35" fmla="*/ 10 h 14"/>
                    <a:gd name="T36" fmla="*/ 28 w 29"/>
                    <a:gd name="T37" fmla="*/ 9 h 14"/>
                    <a:gd name="T38" fmla="*/ 28 w 29"/>
                    <a:gd name="T39" fmla="*/ 9 h 14"/>
                    <a:gd name="T40" fmla="*/ 26 w 29"/>
                    <a:gd name="T41" fmla="*/ 9 h 14"/>
                    <a:gd name="T42" fmla="*/ 28 w 29"/>
                    <a:gd name="T43" fmla="*/ 9 h 1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9" h="14">
                      <a:moveTo>
                        <a:pt x="28" y="9"/>
                      </a:moveTo>
                      <a:lnTo>
                        <a:pt x="26" y="9"/>
                      </a:lnTo>
                      <a:lnTo>
                        <a:pt x="22" y="10"/>
                      </a:lnTo>
                      <a:lnTo>
                        <a:pt x="19" y="10"/>
                      </a:lnTo>
                      <a:lnTo>
                        <a:pt x="17" y="10"/>
                      </a:lnTo>
                      <a:lnTo>
                        <a:pt x="14" y="9"/>
                      </a:lnTo>
                      <a:lnTo>
                        <a:pt x="9" y="4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6" y="7"/>
                      </a:lnTo>
                      <a:lnTo>
                        <a:pt x="13" y="11"/>
                      </a:lnTo>
                      <a:lnTo>
                        <a:pt x="15" y="13"/>
                      </a:lnTo>
                      <a:lnTo>
                        <a:pt x="19" y="14"/>
                      </a:lnTo>
                      <a:lnTo>
                        <a:pt x="24" y="13"/>
                      </a:lnTo>
                      <a:lnTo>
                        <a:pt x="28" y="11"/>
                      </a:lnTo>
                      <a:lnTo>
                        <a:pt x="26" y="11"/>
                      </a:lnTo>
                      <a:lnTo>
                        <a:pt x="28" y="11"/>
                      </a:lnTo>
                      <a:lnTo>
                        <a:pt x="29" y="10"/>
                      </a:lnTo>
                      <a:lnTo>
                        <a:pt x="28" y="9"/>
                      </a:lnTo>
                      <a:lnTo>
                        <a:pt x="26" y="9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86" name="Freeform 37"/>
                <p:cNvSpPr>
                  <a:spLocks/>
                </p:cNvSpPr>
                <p:nvPr/>
              </p:nvSpPr>
              <p:spPr bwMode="auto">
                <a:xfrm>
                  <a:off x="4732" y="1473"/>
                  <a:ext cx="110" cy="110"/>
                </a:xfrm>
                <a:custGeom>
                  <a:avLst/>
                  <a:gdLst>
                    <a:gd name="T0" fmla="*/ 108 w 110"/>
                    <a:gd name="T1" fmla="*/ 106 h 110"/>
                    <a:gd name="T2" fmla="*/ 110 w 110"/>
                    <a:gd name="T3" fmla="*/ 107 h 110"/>
                    <a:gd name="T4" fmla="*/ 100 w 110"/>
                    <a:gd name="T5" fmla="*/ 83 h 110"/>
                    <a:gd name="T6" fmla="*/ 92 w 110"/>
                    <a:gd name="T7" fmla="*/ 65 h 110"/>
                    <a:gd name="T8" fmla="*/ 86 w 110"/>
                    <a:gd name="T9" fmla="*/ 57 h 110"/>
                    <a:gd name="T10" fmla="*/ 81 w 110"/>
                    <a:gd name="T11" fmla="*/ 50 h 110"/>
                    <a:gd name="T12" fmla="*/ 75 w 110"/>
                    <a:gd name="T13" fmla="*/ 45 h 110"/>
                    <a:gd name="T14" fmla="*/ 70 w 110"/>
                    <a:gd name="T15" fmla="*/ 39 h 110"/>
                    <a:gd name="T16" fmla="*/ 58 w 110"/>
                    <a:gd name="T17" fmla="*/ 30 h 110"/>
                    <a:gd name="T18" fmla="*/ 41 w 110"/>
                    <a:gd name="T19" fmla="*/ 20 h 110"/>
                    <a:gd name="T20" fmla="*/ 23 w 110"/>
                    <a:gd name="T21" fmla="*/ 11 h 110"/>
                    <a:gd name="T22" fmla="*/ 2 w 110"/>
                    <a:gd name="T23" fmla="*/ 0 h 110"/>
                    <a:gd name="T24" fmla="*/ 0 w 110"/>
                    <a:gd name="T25" fmla="*/ 2 h 110"/>
                    <a:gd name="T26" fmla="*/ 22 w 110"/>
                    <a:gd name="T27" fmla="*/ 15 h 110"/>
                    <a:gd name="T28" fmla="*/ 40 w 110"/>
                    <a:gd name="T29" fmla="*/ 24 h 110"/>
                    <a:gd name="T30" fmla="*/ 55 w 110"/>
                    <a:gd name="T31" fmla="*/ 32 h 110"/>
                    <a:gd name="T32" fmla="*/ 67 w 110"/>
                    <a:gd name="T33" fmla="*/ 42 h 110"/>
                    <a:gd name="T34" fmla="*/ 73 w 110"/>
                    <a:gd name="T35" fmla="*/ 47 h 110"/>
                    <a:gd name="T36" fmla="*/ 78 w 110"/>
                    <a:gd name="T37" fmla="*/ 53 h 110"/>
                    <a:gd name="T38" fmla="*/ 84 w 110"/>
                    <a:gd name="T39" fmla="*/ 60 h 110"/>
                    <a:gd name="T40" fmla="*/ 88 w 110"/>
                    <a:gd name="T41" fmla="*/ 66 h 110"/>
                    <a:gd name="T42" fmla="*/ 97 w 110"/>
                    <a:gd name="T43" fmla="*/ 84 h 110"/>
                    <a:gd name="T44" fmla="*/ 107 w 110"/>
                    <a:gd name="T45" fmla="*/ 109 h 110"/>
                    <a:gd name="T46" fmla="*/ 107 w 110"/>
                    <a:gd name="T47" fmla="*/ 109 h 110"/>
                    <a:gd name="T48" fmla="*/ 107 w 110"/>
                    <a:gd name="T49" fmla="*/ 109 h 110"/>
                    <a:gd name="T50" fmla="*/ 107 w 110"/>
                    <a:gd name="T51" fmla="*/ 110 h 110"/>
                    <a:gd name="T52" fmla="*/ 108 w 110"/>
                    <a:gd name="T53" fmla="*/ 110 h 110"/>
                    <a:gd name="T54" fmla="*/ 110 w 110"/>
                    <a:gd name="T55" fmla="*/ 109 h 110"/>
                    <a:gd name="T56" fmla="*/ 110 w 110"/>
                    <a:gd name="T57" fmla="*/ 107 h 110"/>
                    <a:gd name="T58" fmla="*/ 108 w 110"/>
                    <a:gd name="T59" fmla="*/ 106 h 1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0" h="110">
                      <a:moveTo>
                        <a:pt x="108" y="106"/>
                      </a:moveTo>
                      <a:lnTo>
                        <a:pt x="110" y="107"/>
                      </a:lnTo>
                      <a:lnTo>
                        <a:pt x="100" y="83"/>
                      </a:lnTo>
                      <a:lnTo>
                        <a:pt x="92" y="65"/>
                      </a:lnTo>
                      <a:lnTo>
                        <a:pt x="86" y="57"/>
                      </a:lnTo>
                      <a:lnTo>
                        <a:pt x="81" y="50"/>
                      </a:lnTo>
                      <a:lnTo>
                        <a:pt x="75" y="45"/>
                      </a:lnTo>
                      <a:lnTo>
                        <a:pt x="70" y="39"/>
                      </a:lnTo>
                      <a:lnTo>
                        <a:pt x="58" y="30"/>
                      </a:lnTo>
                      <a:lnTo>
                        <a:pt x="41" y="20"/>
                      </a:lnTo>
                      <a:lnTo>
                        <a:pt x="23" y="11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2" y="15"/>
                      </a:lnTo>
                      <a:lnTo>
                        <a:pt x="40" y="24"/>
                      </a:lnTo>
                      <a:lnTo>
                        <a:pt x="55" y="32"/>
                      </a:lnTo>
                      <a:lnTo>
                        <a:pt x="67" y="42"/>
                      </a:lnTo>
                      <a:lnTo>
                        <a:pt x="73" y="47"/>
                      </a:lnTo>
                      <a:lnTo>
                        <a:pt x="78" y="53"/>
                      </a:lnTo>
                      <a:lnTo>
                        <a:pt x="84" y="60"/>
                      </a:lnTo>
                      <a:lnTo>
                        <a:pt x="88" y="66"/>
                      </a:lnTo>
                      <a:lnTo>
                        <a:pt x="97" y="84"/>
                      </a:lnTo>
                      <a:lnTo>
                        <a:pt x="107" y="109"/>
                      </a:lnTo>
                      <a:lnTo>
                        <a:pt x="107" y="110"/>
                      </a:lnTo>
                      <a:lnTo>
                        <a:pt x="108" y="110"/>
                      </a:lnTo>
                      <a:lnTo>
                        <a:pt x="110" y="109"/>
                      </a:lnTo>
                      <a:lnTo>
                        <a:pt x="110" y="107"/>
                      </a:lnTo>
                      <a:lnTo>
                        <a:pt x="108" y="1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87" name="Freeform 38"/>
                <p:cNvSpPr>
                  <a:spLocks/>
                </p:cNvSpPr>
                <p:nvPr/>
              </p:nvSpPr>
              <p:spPr bwMode="auto">
                <a:xfrm>
                  <a:off x="4839" y="1579"/>
                  <a:ext cx="15" cy="47"/>
                </a:xfrm>
                <a:custGeom>
                  <a:avLst/>
                  <a:gdLst>
                    <a:gd name="T0" fmla="*/ 15 w 15"/>
                    <a:gd name="T1" fmla="*/ 44 h 47"/>
                    <a:gd name="T2" fmla="*/ 15 w 15"/>
                    <a:gd name="T3" fmla="*/ 44 h 47"/>
                    <a:gd name="T4" fmla="*/ 13 w 15"/>
                    <a:gd name="T5" fmla="*/ 27 h 47"/>
                    <a:gd name="T6" fmla="*/ 12 w 15"/>
                    <a:gd name="T7" fmla="*/ 15 h 47"/>
                    <a:gd name="T8" fmla="*/ 11 w 15"/>
                    <a:gd name="T9" fmla="*/ 10 h 47"/>
                    <a:gd name="T10" fmla="*/ 9 w 15"/>
                    <a:gd name="T11" fmla="*/ 6 h 47"/>
                    <a:gd name="T12" fmla="*/ 5 w 15"/>
                    <a:gd name="T13" fmla="*/ 3 h 47"/>
                    <a:gd name="T14" fmla="*/ 1 w 15"/>
                    <a:gd name="T15" fmla="*/ 0 h 47"/>
                    <a:gd name="T16" fmla="*/ 0 w 15"/>
                    <a:gd name="T17" fmla="*/ 3 h 47"/>
                    <a:gd name="T18" fmla="*/ 4 w 15"/>
                    <a:gd name="T19" fmla="*/ 6 h 47"/>
                    <a:gd name="T20" fmla="*/ 5 w 15"/>
                    <a:gd name="T21" fmla="*/ 8 h 47"/>
                    <a:gd name="T22" fmla="*/ 8 w 15"/>
                    <a:gd name="T23" fmla="*/ 11 h 47"/>
                    <a:gd name="T24" fmla="*/ 9 w 15"/>
                    <a:gd name="T25" fmla="*/ 15 h 47"/>
                    <a:gd name="T26" fmla="*/ 11 w 15"/>
                    <a:gd name="T27" fmla="*/ 27 h 47"/>
                    <a:gd name="T28" fmla="*/ 12 w 15"/>
                    <a:gd name="T29" fmla="*/ 45 h 47"/>
                    <a:gd name="T30" fmla="*/ 12 w 15"/>
                    <a:gd name="T31" fmla="*/ 47 h 47"/>
                    <a:gd name="T32" fmla="*/ 12 w 15"/>
                    <a:gd name="T33" fmla="*/ 45 h 47"/>
                    <a:gd name="T34" fmla="*/ 12 w 15"/>
                    <a:gd name="T35" fmla="*/ 47 h 47"/>
                    <a:gd name="T36" fmla="*/ 13 w 15"/>
                    <a:gd name="T37" fmla="*/ 47 h 47"/>
                    <a:gd name="T38" fmla="*/ 15 w 15"/>
                    <a:gd name="T39" fmla="*/ 45 h 47"/>
                    <a:gd name="T40" fmla="*/ 15 w 15"/>
                    <a:gd name="T41" fmla="*/ 44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" h="47">
                      <a:moveTo>
                        <a:pt x="15" y="44"/>
                      </a:moveTo>
                      <a:lnTo>
                        <a:pt x="15" y="44"/>
                      </a:lnTo>
                      <a:lnTo>
                        <a:pt x="13" y="27"/>
                      </a:lnTo>
                      <a:lnTo>
                        <a:pt x="12" y="15"/>
                      </a:lnTo>
                      <a:lnTo>
                        <a:pt x="11" y="10"/>
                      </a:lnTo>
                      <a:lnTo>
                        <a:pt x="9" y="6"/>
                      </a:lnTo>
                      <a:lnTo>
                        <a:pt x="5" y="3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8" y="11"/>
                      </a:lnTo>
                      <a:lnTo>
                        <a:pt x="9" y="15"/>
                      </a:lnTo>
                      <a:lnTo>
                        <a:pt x="11" y="27"/>
                      </a:lnTo>
                      <a:lnTo>
                        <a:pt x="12" y="45"/>
                      </a:lnTo>
                      <a:lnTo>
                        <a:pt x="12" y="47"/>
                      </a:lnTo>
                      <a:lnTo>
                        <a:pt x="12" y="45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5" y="45"/>
                      </a:lnTo>
                      <a:lnTo>
                        <a:pt x="1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88" name="Freeform 39"/>
                <p:cNvSpPr>
                  <a:spLocks/>
                </p:cNvSpPr>
                <p:nvPr/>
              </p:nvSpPr>
              <p:spPr bwMode="auto">
                <a:xfrm>
                  <a:off x="4851" y="1623"/>
                  <a:ext cx="44" cy="180"/>
                </a:xfrm>
                <a:custGeom>
                  <a:avLst/>
                  <a:gdLst>
                    <a:gd name="T0" fmla="*/ 44 w 44"/>
                    <a:gd name="T1" fmla="*/ 179 h 180"/>
                    <a:gd name="T2" fmla="*/ 44 w 44"/>
                    <a:gd name="T3" fmla="*/ 179 h 180"/>
                    <a:gd name="T4" fmla="*/ 38 w 44"/>
                    <a:gd name="T5" fmla="*/ 154 h 180"/>
                    <a:gd name="T6" fmla="*/ 33 w 44"/>
                    <a:gd name="T7" fmla="*/ 128 h 180"/>
                    <a:gd name="T8" fmla="*/ 29 w 44"/>
                    <a:gd name="T9" fmla="*/ 101 h 180"/>
                    <a:gd name="T10" fmla="*/ 25 w 44"/>
                    <a:gd name="T11" fmla="*/ 75 h 180"/>
                    <a:gd name="T12" fmla="*/ 21 w 44"/>
                    <a:gd name="T13" fmla="*/ 49 h 180"/>
                    <a:gd name="T14" fmla="*/ 16 w 44"/>
                    <a:gd name="T15" fmla="*/ 28 h 180"/>
                    <a:gd name="T16" fmla="*/ 14 w 44"/>
                    <a:gd name="T17" fmla="*/ 19 h 180"/>
                    <a:gd name="T18" fmla="*/ 10 w 44"/>
                    <a:gd name="T19" fmla="*/ 11 h 180"/>
                    <a:gd name="T20" fmla="*/ 7 w 44"/>
                    <a:gd name="T21" fmla="*/ 4 h 180"/>
                    <a:gd name="T22" fmla="*/ 3 w 44"/>
                    <a:gd name="T23" fmla="*/ 0 h 180"/>
                    <a:gd name="T24" fmla="*/ 0 w 44"/>
                    <a:gd name="T25" fmla="*/ 3 h 180"/>
                    <a:gd name="T26" fmla="*/ 4 w 44"/>
                    <a:gd name="T27" fmla="*/ 7 h 180"/>
                    <a:gd name="T28" fmla="*/ 7 w 44"/>
                    <a:gd name="T29" fmla="*/ 12 h 180"/>
                    <a:gd name="T30" fmla="*/ 10 w 44"/>
                    <a:gd name="T31" fmla="*/ 20 h 180"/>
                    <a:gd name="T32" fmla="*/ 12 w 44"/>
                    <a:gd name="T33" fmla="*/ 28 h 180"/>
                    <a:gd name="T34" fmla="*/ 16 w 44"/>
                    <a:gd name="T35" fmla="*/ 50 h 180"/>
                    <a:gd name="T36" fmla="*/ 21 w 44"/>
                    <a:gd name="T37" fmla="*/ 75 h 180"/>
                    <a:gd name="T38" fmla="*/ 25 w 44"/>
                    <a:gd name="T39" fmla="*/ 102 h 180"/>
                    <a:gd name="T40" fmla="*/ 29 w 44"/>
                    <a:gd name="T41" fmla="*/ 128 h 180"/>
                    <a:gd name="T42" fmla="*/ 34 w 44"/>
                    <a:gd name="T43" fmla="*/ 155 h 180"/>
                    <a:gd name="T44" fmla="*/ 41 w 44"/>
                    <a:gd name="T45" fmla="*/ 179 h 180"/>
                    <a:gd name="T46" fmla="*/ 41 w 44"/>
                    <a:gd name="T47" fmla="*/ 179 h 180"/>
                    <a:gd name="T48" fmla="*/ 41 w 44"/>
                    <a:gd name="T49" fmla="*/ 179 h 180"/>
                    <a:gd name="T50" fmla="*/ 42 w 44"/>
                    <a:gd name="T51" fmla="*/ 180 h 180"/>
                    <a:gd name="T52" fmla="*/ 44 w 44"/>
                    <a:gd name="T53" fmla="*/ 180 h 180"/>
                    <a:gd name="T54" fmla="*/ 44 w 44"/>
                    <a:gd name="T55" fmla="*/ 180 h 180"/>
                    <a:gd name="T56" fmla="*/ 44 w 44"/>
                    <a:gd name="T57" fmla="*/ 179 h 18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4" h="180">
                      <a:moveTo>
                        <a:pt x="44" y="179"/>
                      </a:moveTo>
                      <a:lnTo>
                        <a:pt x="44" y="179"/>
                      </a:lnTo>
                      <a:lnTo>
                        <a:pt x="38" y="154"/>
                      </a:lnTo>
                      <a:lnTo>
                        <a:pt x="33" y="128"/>
                      </a:lnTo>
                      <a:lnTo>
                        <a:pt x="29" y="101"/>
                      </a:lnTo>
                      <a:lnTo>
                        <a:pt x="25" y="75"/>
                      </a:lnTo>
                      <a:lnTo>
                        <a:pt x="21" y="49"/>
                      </a:lnTo>
                      <a:lnTo>
                        <a:pt x="16" y="28"/>
                      </a:lnTo>
                      <a:lnTo>
                        <a:pt x="14" y="19"/>
                      </a:lnTo>
                      <a:lnTo>
                        <a:pt x="10" y="11"/>
                      </a:lnTo>
                      <a:lnTo>
                        <a:pt x="7" y="4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4" y="7"/>
                      </a:lnTo>
                      <a:lnTo>
                        <a:pt x="7" y="12"/>
                      </a:lnTo>
                      <a:lnTo>
                        <a:pt x="10" y="20"/>
                      </a:lnTo>
                      <a:lnTo>
                        <a:pt x="12" y="28"/>
                      </a:lnTo>
                      <a:lnTo>
                        <a:pt x="16" y="50"/>
                      </a:lnTo>
                      <a:lnTo>
                        <a:pt x="21" y="75"/>
                      </a:lnTo>
                      <a:lnTo>
                        <a:pt x="25" y="102"/>
                      </a:lnTo>
                      <a:lnTo>
                        <a:pt x="29" y="128"/>
                      </a:lnTo>
                      <a:lnTo>
                        <a:pt x="34" y="155"/>
                      </a:lnTo>
                      <a:lnTo>
                        <a:pt x="41" y="179"/>
                      </a:lnTo>
                      <a:lnTo>
                        <a:pt x="42" y="180"/>
                      </a:lnTo>
                      <a:lnTo>
                        <a:pt x="44" y="180"/>
                      </a:lnTo>
                      <a:lnTo>
                        <a:pt x="44" y="1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89" name="Freeform 40"/>
                <p:cNvSpPr>
                  <a:spLocks/>
                </p:cNvSpPr>
                <p:nvPr/>
              </p:nvSpPr>
              <p:spPr bwMode="auto">
                <a:xfrm>
                  <a:off x="4892" y="1802"/>
                  <a:ext cx="37" cy="275"/>
                </a:xfrm>
                <a:custGeom>
                  <a:avLst/>
                  <a:gdLst>
                    <a:gd name="T0" fmla="*/ 37 w 37"/>
                    <a:gd name="T1" fmla="*/ 275 h 275"/>
                    <a:gd name="T2" fmla="*/ 37 w 37"/>
                    <a:gd name="T3" fmla="*/ 274 h 275"/>
                    <a:gd name="T4" fmla="*/ 37 w 37"/>
                    <a:gd name="T5" fmla="*/ 250 h 275"/>
                    <a:gd name="T6" fmla="*/ 36 w 37"/>
                    <a:gd name="T7" fmla="*/ 215 h 275"/>
                    <a:gd name="T8" fmla="*/ 30 w 37"/>
                    <a:gd name="T9" fmla="*/ 174 h 275"/>
                    <a:gd name="T10" fmla="*/ 25 w 37"/>
                    <a:gd name="T11" fmla="*/ 131 h 275"/>
                    <a:gd name="T12" fmla="*/ 19 w 37"/>
                    <a:gd name="T13" fmla="*/ 88 h 275"/>
                    <a:gd name="T14" fmla="*/ 12 w 37"/>
                    <a:gd name="T15" fmla="*/ 49 h 275"/>
                    <a:gd name="T16" fmla="*/ 7 w 37"/>
                    <a:gd name="T17" fmla="*/ 19 h 275"/>
                    <a:gd name="T18" fmla="*/ 3 w 37"/>
                    <a:gd name="T19" fmla="*/ 0 h 275"/>
                    <a:gd name="T20" fmla="*/ 0 w 37"/>
                    <a:gd name="T21" fmla="*/ 0 h 275"/>
                    <a:gd name="T22" fmla="*/ 4 w 37"/>
                    <a:gd name="T23" fmla="*/ 19 h 275"/>
                    <a:gd name="T24" fmla="*/ 10 w 37"/>
                    <a:gd name="T25" fmla="*/ 50 h 275"/>
                    <a:gd name="T26" fmla="*/ 15 w 37"/>
                    <a:gd name="T27" fmla="*/ 88 h 275"/>
                    <a:gd name="T28" fmla="*/ 22 w 37"/>
                    <a:gd name="T29" fmla="*/ 131 h 275"/>
                    <a:gd name="T30" fmla="*/ 27 w 37"/>
                    <a:gd name="T31" fmla="*/ 174 h 275"/>
                    <a:gd name="T32" fmla="*/ 31 w 37"/>
                    <a:gd name="T33" fmla="*/ 215 h 275"/>
                    <a:gd name="T34" fmla="*/ 34 w 37"/>
                    <a:gd name="T35" fmla="*/ 250 h 275"/>
                    <a:gd name="T36" fmla="*/ 33 w 37"/>
                    <a:gd name="T37" fmla="*/ 274 h 275"/>
                    <a:gd name="T38" fmla="*/ 33 w 37"/>
                    <a:gd name="T39" fmla="*/ 273 h 275"/>
                    <a:gd name="T40" fmla="*/ 33 w 37"/>
                    <a:gd name="T41" fmla="*/ 274 h 275"/>
                    <a:gd name="T42" fmla="*/ 33 w 37"/>
                    <a:gd name="T43" fmla="*/ 275 h 275"/>
                    <a:gd name="T44" fmla="*/ 34 w 37"/>
                    <a:gd name="T45" fmla="*/ 275 h 275"/>
                    <a:gd name="T46" fmla="*/ 36 w 37"/>
                    <a:gd name="T47" fmla="*/ 275 h 275"/>
                    <a:gd name="T48" fmla="*/ 37 w 37"/>
                    <a:gd name="T49" fmla="*/ 274 h 275"/>
                    <a:gd name="T50" fmla="*/ 37 w 37"/>
                    <a:gd name="T51" fmla="*/ 275 h 27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7" h="275">
                      <a:moveTo>
                        <a:pt x="37" y="275"/>
                      </a:moveTo>
                      <a:lnTo>
                        <a:pt x="37" y="274"/>
                      </a:lnTo>
                      <a:lnTo>
                        <a:pt x="37" y="250"/>
                      </a:lnTo>
                      <a:lnTo>
                        <a:pt x="36" y="215"/>
                      </a:lnTo>
                      <a:lnTo>
                        <a:pt x="30" y="174"/>
                      </a:lnTo>
                      <a:lnTo>
                        <a:pt x="25" y="131"/>
                      </a:lnTo>
                      <a:lnTo>
                        <a:pt x="19" y="88"/>
                      </a:lnTo>
                      <a:lnTo>
                        <a:pt x="12" y="49"/>
                      </a:lnTo>
                      <a:lnTo>
                        <a:pt x="7" y="19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4" y="19"/>
                      </a:lnTo>
                      <a:lnTo>
                        <a:pt x="10" y="50"/>
                      </a:lnTo>
                      <a:lnTo>
                        <a:pt x="15" y="88"/>
                      </a:lnTo>
                      <a:lnTo>
                        <a:pt x="22" y="131"/>
                      </a:lnTo>
                      <a:lnTo>
                        <a:pt x="27" y="174"/>
                      </a:lnTo>
                      <a:lnTo>
                        <a:pt x="31" y="215"/>
                      </a:lnTo>
                      <a:lnTo>
                        <a:pt x="34" y="250"/>
                      </a:lnTo>
                      <a:lnTo>
                        <a:pt x="33" y="274"/>
                      </a:lnTo>
                      <a:lnTo>
                        <a:pt x="33" y="273"/>
                      </a:lnTo>
                      <a:lnTo>
                        <a:pt x="33" y="274"/>
                      </a:lnTo>
                      <a:lnTo>
                        <a:pt x="33" y="275"/>
                      </a:lnTo>
                      <a:lnTo>
                        <a:pt x="34" y="275"/>
                      </a:lnTo>
                      <a:lnTo>
                        <a:pt x="36" y="275"/>
                      </a:lnTo>
                      <a:lnTo>
                        <a:pt x="37" y="274"/>
                      </a:lnTo>
                      <a:lnTo>
                        <a:pt x="37" y="2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90" name="Freeform 41"/>
                <p:cNvSpPr>
                  <a:spLocks/>
                </p:cNvSpPr>
                <p:nvPr/>
              </p:nvSpPr>
              <p:spPr bwMode="auto">
                <a:xfrm>
                  <a:off x="4906" y="2075"/>
                  <a:ext cx="23" cy="24"/>
                </a:xfrm>
                <a:custGeom>
                  <a:avLst/>
                  <a:gdLst>
                    <a:gd name="T0" fmla="*/ 2 w 23"/>
                    <a:gd name="T1" fmla="*/ 22 h 24"/>
                    <a:gd name="T2" fmla="*/ 2 w 23"/>
                    <a:gd name="T3" fmla="*/ 23 h 24"/>
                    <a:gd name="T4" fmla="*/ 13 w 23"/>
                    <a:gd name="T5" fmla="*/ 11 h 24"/>
                    <a:gd name="T6" fmla="*/ 23 w 23"/>
                    <a:gd name="T7" fmla="*/ 2 h 24"/>
                    <a:gd name="T8" fmla="*/ 19 w 23"/>
                    <a:gd name="T9" fmla="*/ 0 h 24"/>
                    <a:gd name="T10" fmla="*/ 11 w 23"/>
                    <a:gd name="T11" fmla="*/ 9 h 24"/>
                    <a:gd name="T12" fmla="*/ 0 w 23"/>
                    <a:gd name="T13" fmla="*/ 22 h 24"/>
                    <a:gd name="T14" fmla="*/ 0 w 23"/>
                    <a:gd name="T15" fmla="*/ 23 h 24"/>
                    <a:gd name="T16" fmla="*/ 0 w 23"/>
                    <a:gd name="T17" fmla="*/ 22 h 24"/>
                    <a:gd name="T18" fmla="*/ 0 w 23"/>
                    <a:gd name="T19" fmla="*/ 23 h 24"/>
                    <a:gd name="T20" fmla="*/ 0 w 23"/>
                    <a:gd name="T21" fmla="*/ 24 h 24"/>
                    <a:gd name="T22" fmla="*/ 1 w 23"/>
                    <a:gd name="T23" fmla="*/ 24 h 24"/>
                    <a:gd name="T24" fmla="*/ 2 w 23"/>
                    <a:gd name="T25" fmla="*/ 23 h 24"/>
                    <a:gd name="T26" fmla="*/ 2 w 23"/>
                    <a:gd name="T27" fmla="*/ 22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3" h="24">
                      <a:moveTo>
                        <a:pt x="2" y="22"/>
                      </a:moveTo>
                      <a:lnTo>
                        <a:pt x="2" y="23"/>
                      </a:lnTo>
                      <a:lnTo>
                        <a:pt x="13" y="11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1" y="9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4"/>
                      </a:lnTo>
                      <a:lnTo>
                        <a:pt x="2" y="23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91" name="Freeform 42"/>
                <p:cNvSpPr>
                  <a:spLocks/>
                </p:cNvSpPr>
                <p:nvPr/>
              </p:nvSpPr>
              <p:spPr bwMode="auto">
                <a:xfrm>
                  <a:off x="4896" y="2097"/>
                  <a:ext cx="15" cy="58"/>
                </a:xfrm>
                <a:custGeom>
                  <a:avLst/>
                  <a:gdLst>
                    <a:gd name="T0" fmla="*/ 0 w 15"/>
                    <a:gd name="T1" fmla="*/ 57 h 58"/>
                    <a:gd name="T2" fmla="*/ 3 w 15"/>
                    <a:gd name="T3" fmla="*/ 57 h 58"/>
                    <a:gd name="T4" fmla="*/ 8 w 15"/>
                    <a:gd name="T5" fmla="*/ 38 h 58"/>
                    <a:gd name="T6" fmla="*/ 12 w 15"/>
                    <a:gd name="T7" fmla="*/ 24 h 58"/>
                    <a:gd name="T8" fmla="*/ 14 w 15"/>
                    <a:gd name="T9" fmla="*/ 19 h 58"/>
                    <a:gd name="T10" fmla="*/ 15 w 15"/>
                    <a:gd name="T11" fmla="*/ 13 h 58"/>
                    <a:gd name="T12" fmla="*/ 15 w 15"/>
                    <a:gd name="T13" fmla="*/ 6 h 58"/>
                    <a:gd name="T14" fmla="*/ 12 w 15"/>
                    <a:gd name="T15" fmla="*/ 0 h 58"/>
                    <a:gd name="T16" fmla="*/ 10 w 15"/>
                    <a:gd name="T17" fmla="*/ 1 h 58"/>
                    <a:gd name="T18" fmla="*/ 11 w 15"/>
                    <a:gd name="T19" fmla="*/ 8 h 58"/>
                    <a:gd name="T20" fmla="*/ 11 w 15"/>
                    <a:gd name="T21" fmla="*/ 13 h 58"/>
                    <a:gd name="T22" fmla="*/ 11 w 15"/>
                    <a:gd name="T23" fmla="*/ 19 h 58"/>
                    <a:gd name="T24" fmla="*/ 10 w 15"/>
                    <a:gd name="T25" fmla="*/ 24 h 58"/>
                    <a:gd name="T26" fmla="*/ 4 w 15"/>
                    <a:gd name="T27" fmla="*/ 38 h 58"/>
                    <a:gd name="T28" fmla="*/ 0 w 15"/>
                    <a:gd name="T29" fmla="*/ 57 h 58"/>
                    <a:gd name="T30" fmla="*/ 3 w 15"/>
                    <a:gd name="T31" fmla="*/ 57 h 58"/>
                    <a:gd name="T32" fmla="*/ 0 w 15"/>
                    <a:gd name="T33" fmla="*/ 57 h 58"/>
                    <a:gd name="T34" fmla="*/ 0 w 15"/>
                    <a:gd name="T35" fmla="*/ 58 h 58"/>
                    <a:gd name="T36" fmla="*/ 2 w 15"/>
                    <a:gd name="T37" fmla="*/ 58 h 58"/>
                    <a:gd name="T38" fmla="*/ 3 w 15"/>
                    <a:gd name="T39" fmla="*/ 58 h 58"/>
                    <a:gd name="T40" fmla="*/ 3 w 15"/>
                    <a:gd name="T41" fmla="*/ 57 h 58"/>
                    <a:gd name="T42" fmla="*/ 0 w 15"/>
                    <a:gd name="T43" fmla="*/ 57 h 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5" h="58">
                      <a:moveTo>
                        <a:pt x="0" y="57"/>
                      </a:moveTo>
                      <a:lnTo>
                        <a:pt x="3" y="57"/>
                      </a:lnTo>
                      <a:lnTo>
                        <a:pt x="8" y="38"/>
                      </a:lnTo>
                      <a:lnTo>
                        <a:pt x="12" y="24"/>
                      </a:lnTo>
                      <a:lnTo>
                        <a:pt x="14" y="19"/>
                      </a:lnTo>
                      <a:lnTo>
                        <a:pt x="15" y="13"/>
                      </a:lnTo>
                      <a:lnTo>
                        <a:pt x="15" y="6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11" y="8"/>
                      </a:lnTo>
                      <a:lnTo>
                        <a:pt x="11" y="13"/>
                      </a:lnTo>
                      <a:lnTo>
                        <a:pt x="11" y="19"/>
                      </a:lnTo>
                      <a:lnTo>
                        <a:pt x="10" y="24"/>
                      </a:lnTo>
                      <a:lnTo>
                        <a:pt x="4" y="38"/>
                      </a:lnTo>
                      <a:lnTo>
                        <a:pt x="0" y="57"/>
                      </a:lnTo>
                      <a:lnTo>
                        <a:pt x="3" y="57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2" y="58"/>
                      </a:lnTo>
                      <a:lnTo>
                        <a:pt x="3" y="58"/>
                      </a:lnTo>
                      <a:lnTo>
                        <a:pt x="3" y="5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92" name="Freeform 43"/>
                <p:cNvSpPr>
                  <a:spLocks/>
                </p:cNvSpPr>
                <p:nvPr/>
              </p:nvSpPr>
              <p:spPr bwMode="auto">
                <a:xfrm>
                  <a:off x="4895" y="2146"/>
                  <a:ext cx="4" cy="8"/>
                </a:xfrm>
                <a:custGeom>
                  <a:avLst/>
                  <a:gdLst>
                    <a:gd name="T0" fmla="*/ 0 w 4"/>
                    <a:gd name="T1" fmla="*/ 2 h 8"/>
                    <a:gd name="T2" fmla="*/ 0 w 4"/>
                    <a:gd name="T3" fmla="*/ 2 h 8"/>
                    <a:gd name="T4" fmla="*/ 1 w 4"/>
                    <a:gd name="T5" fmla="*/ 5 h 8"/>
                    <a:gd name="T6" fmla="*/ 1 w 4"/>
                    <a:gd name="T7" fmla="*/ 8 h 8"/>
                    <a:gd name="T8" fmla="*/ 4 w 4"/>
                    <a:gd name="T9" fmla="*/ 8 h 8"/>
                    <a:gd name="T10" fmla="*/ 4 w 4"/>
                    <a:gd name="T11" fmla="*/ 4 h 8"/>
                    <a:gd name="T12" fmla="*/ 4 w 4"/>
                    <a:gd name="T13" fmla="*/ 1 h 8"/>
                    <a:gd name="T14" fmla="*/ 3 w 4"/>
                    <a:gd name="T15" fmla="*/ 0 h 8"/>
                    <a:gd name="T16" fmla="*/ 4 w 4"/>
                    <a:gd name="T17" fmla="*/ 1 h 8"/>
                    <a:gd name="T18" fmla="*/ 3 w 4"/>
                    <a:gd name="T19" fmla="*/ 0 h 8"/>
                    <a:gd name="T20" fmla="*/ 1 w 4"/>
                    <a:gd name="T21" fmla="*/ 0 h 8"/>
                    <a:gd name="T22" fmla="*/ 0 w 4"/>
                    <a:gd name="T23" fmla="*/ 1 h 8"/>
                    <a:gd name="T24" fmla="*/ 0 w 4"/>
                    <a:gd name="T25" fmla="*/ 2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1" y="8"/>
                      </a:lnTo>
                      <a:lnTo>
                        <a:pt x="4" y="8"/>
                      </a:lnTo>
                      <a:lnTo>
                        <a:pt x="4" y="4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93" name="Freeform 44"/>
                <p:cNvSpPr>
                  <a:spLocks/>
                </p:cNvSpPr>
                <p:nvPr/>
              </p:nvSpPr>
              <p:spPr bwMode="auto">
                <a:xfrm>
                  <a:off x="4852" y="2131"/>
                  <a:ext cx="46" cy="17"/>
                </a:xfrm>
                <a:custGeom>
                  <a:avLst/>
                  <a:gdLst>
                    <a:gd name="T0" fmla="*/ 3 w 46"/>
                    <a:gd name="T1" fmla="*/ 7 h 17"/>
                    <a:gd name="T2" fmla="*/ 3 w 46"/>
                    <a:gd name="T3" fmla="*/ 7 h 17"/>
                    <a:gd name="T4" fmla="*/ 7 w 46"/>
                    <a:gd name="T5" fmla="*/ 4 h 17"/>
                    <a:gd name="T6" fmla="*/ 13 w 46"/>
                    <a:gd name="T7" fmla="*/ 4 h 17"/>
                    <a:gd name="T8" fmla="*/ 18 w 46"/>
                    <a:gd name="T9" fmla="*/ 4 h 17"/>
                    <a:gd name="T10" fmla="*/ 24 w 46"/>
                    <a:gd name="T11" fmla="*/ 5 h 17"/>
                    <a:gd name="T12" fmla="*/ 35 w 46"/>
                    <a:gd name="T13" fmla="*/ 11 h 17"/>
                    <a:gd name="T14" fmla="*/ 43 w 46"/>
                    <a:gd name="T15" fmla="*/ 17 h 17"/>
                    <a:gd name="T16" fmla="*/ 46 w 46"/>
                    <a:gd name="T17" fmla="*/ 15 h 17"/>
                    <a:gd name="T18" fmla="*/ 36 w 46"/>
                    <a:gd name="T19" fmla="*/ 8 h 17"/>
                    <a:gd name="T20" fmla="*/ 25 w 46"/>
                    <a:gd name="T21" fmla="*/ 2 h 17"/>
                    <a:gd name="T22" fmla="*/ 18 w 46"/>
                    <a:gd name="T23" fmla="*/ 1 h 17"/>
                    <a:gd name="T24" fmla="*/ 13 w 46"/>
                    <a:gd name="T25" fmla="*/ 0 h 17"/>
                    <a:gd name="T26" fmla="*/ 7 w 46"/>
                    <a:gd name="T27" fmla="*/ 1 h 17"/>
                    <a:gd name="T28" fmla="*/ 0 w 46"/>
                    <a:gd name="T29" fmla="*/ 4 h 17"/>
                    <a:gd name="T30" fmla="*/ 2 w 46"/>
                    <a:gd name="T31" fmla="*/ 2 h 17"/>
                    <a:gd name="T32" fmla="*/ 3 w 46"/>
                    <a:gd name="T33" fmla="*/ 7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6" h="17">
                      <a:moveTo>
                        <a:pt x="3" y="7"/>
                      </a:moveTo>
                      <a:lnTo>
                        <a:pt x="3" y="7"/>
                      </a:lnTo>
                      <a:lnTo>
                        <a:pt x="7" y="4"/>
                      </a:lnTo>
                      <a:lnTo>
                        <a:pt x="13" y="4"/>
                      </a:lnTo>
                      <a:lnTo>
                        <a:pt x="18" y="4"/>
                      </a:lnTo>
                      <a:lnTo>
                        <a:pt x="24" y="5"/>
                      </a:lnTo>
                      <a:lnTo>
                        <a:pt x="35" y="11"/>
                      </a:lnTo>
                      <a:lnTo>
                        <a:pt x="43" y="17"/>
                      </a:lnTo>
                      <a:lnTo>
                        <a:pt x="46" y="15"/>
                      </a:lnTo>
                      <a:lnTo>
                        <a:pt x="36" y="8"/>
                      </a:lnTo>
                      <a:lnTo>
                        <a:pt x="25" y="2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7" y="1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94" name="Freeform 45"/>
                <p:cNvSpPr>
                  <a:spLocks/>
                </p:cNvSpPr>
                <p:nvPr/>
              </p:nvSpPr>
              <p:spPr bwMode="auto">
                <a:xfrm>
                  <a:off x="4842" y="2133"/>
                  <a:ext cx="13" cy="22"/>
                </a:xfrm>
                <a:custGeom>
                  <a:avLst/>
                  <a:gdLst>
                    <a:gd name="T0" fmla="*/ 1 w 13"/>
                    <a:gd name="T1" fmla="*/ 22 h 22"/>
                    <a:gd name="T2" fmla="*/ 2 w 13"/>
                    <a:gd name="T3" fmla="*/ 21 h 22"/>
                    <a:gd name="T4" fmla="*/ 4 w 13"/>
                    <a:gd name="T5" fmla="*/ 15 h 22"/>
                    <a:gd name="T6" fmla="*/ 6 w 13"/>
                    <a:gd name="T7" fmla="*/ 11 h 22"/>
                    <a:gd name="T8" fmla="*/ 10 w 13"/>
                    <a:gd name="T9" fmla="*/ 6 h 22"/>
                    <a:gd name="T10" fmla="*/ 13 w 13"/>
                    <a:gd name="T11" fmla="*/ 5 h 22"/>
                    <a:gd name="T12" fmla="*/ 12 w 13"/>
                    <a:gd name="T13" fmla="*/ 0 h 22"/>
                    <a:gd name="T14" fmla="*/ 8 w 13"/>
                    <a:gd name="T15" fmla="*/ 5 h 22"/>
                    <a:gd name="T16" fmla="*/ 4 w 13"/>
                    <a:gd name="T17" fmla="*/ 9 h 22"/>
                    <a:gd name="T18" fmla="*/ 1 w 13"/>
                    <a:gd name="T19" fmla="*/ 14 h 22"/>
                    <a:gd name="T20" fmla="*/ 0 w 13"/>
                    <a:gd name="T21" fmla="*/ 21 h 22"/>
                    <a:gd name="T22" fmla="*/ 1 w 13"/>
                    <a:gd name="T23" fmla="*/ 18 h 22"/>
                    <a:gd name="T24" fmla="*/ 0 w 13"/>
                    <a:gd name="T25" fmla="*/ 21 h 22"/>
                    <a:gd name="T26" fmla="*/ 0 w 13"/>
                    <a:gd name="T27" fmla="*/ 22 h 22"/>
                    <a:gd name="T28" fmla="*/ 1 w 13"/>
                    <a:gd name="T29" fmla="*/ 22 h 22"/>
                    <a:gd name="T30" fmla="*/ 2 w 13"/>
                    <a:gd name="T31" fmla="*/ 22 h 22"/>
                    <a:gd name="T32" fmla="*/ 2 w 13"/>
                    <a:gd name="T33" fmla="*/ 21 h 22"/>
                    <a:gd name="T34" fmla="*/ 1 w 13"/>
                    <a:gd name="T35" fmla="*/ 22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3" h="22">
                      <a:moveTo>
                        <a:pt x="1" y="22"/>
                      </a:moveTo>
                      <a:lnTo>
                        <a:pt x="2" y="21"/>
                      </a:lnTo>
                      <a:lnTo>
                        <a:pt x="4" y="15"/>
                      </a:lnTo>
                      <a:lnTo>
                        <a:pt x="6" y="11"/>
                      </a:lnTo>
                      <a:lnTo>
                        <a:pt x="10" y="6"/>
                      </a:lnTo>
                      <a:lnTo>
                        <a:pt x="13" y="5"/>
                      </a:lnTo>
                      <a:lnTo>
                        <a:pt x="12" y="0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2" y="22"/>
                      </a:lnTo>
                      <a:lnTo>
                        <a:pt x="2" y="21"/>
                      </a:lnTo>
                      <a:lnTo>
                        <a:pt x="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95" name="Freeform 46"/>
                <p:cNvSpPr>
                  <a:spLocks/>
                </p:cNvSpPr>
                <p:nvPr/>
              </p:nvSpPr>
              <p:spPr bwMode="auto">
                <a:xfrm>
                  <a:off x="4831" y="2146"/>
                  <a:ext cx="12" cy="9"/>
                </a:xfrm>
                <a:custGeom>
                  <a:avLst/>
                  <a:gdLst>
                    <a:gd name="T0" fmla="*/ 0 w 12"/>
                    <a:gd name="T1" fmla="*/ 1 h 9"/>
                    <a:gd name="T2" fmla="*/ 1 w 12"/>
                    <a:gd name="T3" fmla="*/ 4 h 9"/>
                    <a:gd name="T4" fmla="*/ 5 w 12"/>
                    <a:gd name="T5" fmla="*/ 7 h 9"/>
                    <a:gd name="T6" fmla="*/ 12 w 12"/>
                    <a:gd name="T7" fmla="*/ 9 h 9"/>
                    <a:gd name="T8" fmla="*/ 12 w 12"/>
                    <a:gd name="T9" fmla="*/ 5 h 9"/>
                    <a:gd name="T10" fmla="*/ 6 w 12"/>
                    <a:gd name="T11" fmla="*/ 2 h 9"/>
                    <a:gd name="T12" fmla="*/ 1 w 12"/>
                    <a:gd name="T13" fmla="*/ 0 h 9"/>
                    <a:gd name="T14" fmla="*/ 2 w 12"/>
                    <a:gd name="T15" fmla="*/ 1 h 9"/>
                    <a:gd name="T16" fmla="*/ 1 w 12"/>
                    <a:gd name="T17" fmla="*/ 0 h 9"/>
                    <a:gd name="T18" fmla="*/ 0 w 12"/>
                    <a:gd name="T19" fmla="*/ 0 h 9"/>
                    <a:gd name="T20" fmla="*/ 0 w 12"/>
                    <a:gd name="T21" fmla="*/ 1 h 9"/>
                    <a:gd name="T22" fmla="*/ 0 w 12"/>
                    <a:gd name="T23" fmla="*/ 2 h 9"/>
                    <a:gd name="T24" fmla="*/ 1 w 12"/>
                    <a:gd name="T25" fmla="*/ 4 h 9"/>
                    <a:gd name="T26" fmla="*/ 0 w 12"/>
                    <a:gd name="T27" fmla="*/ 1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9">
                      <a:moveTo>
                        <a:pt x="0" y="1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2" y="9"/>
                      </a:lnTo>
                      <a:lnTo>
                        <a:pt x="12" y="5"/>
                      </a:lnTo>
                      <a:lnTo>
                        <a:pt x="6" y="2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96" name="Freeform 47"/>
                <p:cNvSpPr>
                  <a:spLocks/>
                </p:cNvSpPr>
                <p:nvPr/>
              </p:nvSpPr>
              <p:spPr bwMode="auto">
                <a:xfrm>
                  <a:off x="4825" y="2109"/>
                  <a:ext cx="8" cy="38"/>
                </a:xfrm>
                <a:custGeom>
                  <a:avLst/>
                  <a:gdLst>
                    <a:gd name="T0" fmla="*/ 2 w 8"/>
                    <a:gd name="T1" fmla="*/ 3 h 38"/>
                    <a:gd name="T2" fmla="*/ 0 w 8"/>
                    <a:gd name="T3" fmla="*/ 1 h 38"/>
                    <a:gd name="T4" fmla="*/ 3 w 8"/>
                    <a:gd name="T5" fmla="*/ 20 h 38"/>
                    <a:gd name="T6" fmla="*/ 6 w 8"/>
                    <a:gd name="T7" fmla="*/ 38 h 38"/>
                    <a:gd name="T8" fmla="*/ 8 w 8"/>
                    <a:gd name="T9" fmla="*/ 38 h 38"/>
                    <a:gd name="T10" fmla="*/ 7 w 8"/>
                    <a:gd name="T11" fmla="*/ 19 h 38"/>
                    <a:gd name="T12" fmla="*/ 4 w 8"/>
                    <a:gd name="T13" fmla="*/ 1 h 38"/>
                    <a:gd name="T14" fmla="*/ 3 w 8"/>
                    <a:gd name="T15" fmla="*/ 0 h 38"/>
                    <a:gd name="T16" fmla="*/ 4 w 8"/>
                    <a:gd name="T17" fmla="*/ 1 h 38"/>
                    <a:gd name="T18" fmla="*/ 4 w 8"/>
                    <a:gd name="T19" fmla="*/ 0 h 38"/>
                    <a:gd name="T20" fmla="*/ 3 w 8"/>
                    <a:gd name="T21" fmla="*/ 0 h 38"/>
                    <a:gd name="T22" fmla="*/ 2 w 8"/>
                    <a:gd name="T23" fmla="*/ 0 h 38"/>
                    <a:gd name="T24" fmla="*/ 0 w 8"/>
                    <a:gd name="T25" fmla="*/ 1 h 38"/>
                    <a:gd name="T26" fmla="*/ 2 w 8"/>
                    <a:gd name="T27" fmla="*/ 3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" h="38">
                      <a:moveTo>
                        <a:pt x="2" y="3"/>
                      </a:moveTo>
                      <a:lnTo>
                        <a:pt x="0" y="1"/>
                      </a:lnTo>
                      <a:lnTo>
                        <a:pt x="3" y="20"/>
                      </a:lnTo>
                      <a:lnTo>
                        <a:pt x="6" y="38"/>
                      </a:lnTo>
                      <a:lnTo>
                        <a:pt x="8" y="38"/>
                      </a:lnTo>
                      <a:lnTo>
                        <a:pt x="7" y="19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97" name="Freeform 48"/>
                <p:cNvSpPr>
                  <a:spLocks/>
                </p:cNvSpPr>
                <p:nvPr/>
              </p:nvSpPr>
              <p:spPr bwMode="auto">
                <a:xfrm>
                  <a:off x="4806" y="2095"/>
                  <a:ext cx="22" cy="17"/>
                </a:xfrm>
                <a:custGeom>
                  <a:avLst/>
                  <a:gdLst>
                    <a:gd name="T0" fmla="*/ 0 w 22"/>
                    <a:gd name="T1" fmla="*/ 2 h 17"/>
                    <a:gd name="T2" fmla="*/ 1 w 22"/>
                    <a:gd name="T3" fmla="*/ 3 h 17"/>
                    <a:gd name="T4" fmla="*/ 12 w 22"/>
                    <a:gd name="T5" fmla="*/ 10 h 17"/>
                    <a:gd name="T6" fmla="*/ 21 w 22"/>
                    <a:gd name="T7" fmla="*/ 17 h 17"/>
                    <a:gd name="T8" fmla="*/ 22 w 22"/>
                    <a:gd name="T9" fmla="*/ 14 h 17"/>
                    <a:gd name="T10" fmla="*/ 14 w 22"/>
                    <a:gd name="T11" fmla="*/ 7 h 17"/>
                    <a:gd name="T12" fmla="*/ 3 w 22"/>
                    <a:gd name="T13" fmla="*/ 0 h 17"/>
                    <a:gd name="T14" fmla="*/ 4 w 22"/>
                    <a:gd name="T15" fmla="*/ 2 h 17"/>
                    <a:gd name="T16" fmla="*/ 3 w 22"/>
                    <a:gd name="T17" fmla="*/ 0 h 17"/>
                    <a:gd name="T18" fmla="*/ 1 w 22"/>
                    <a:gd name="T19" fmla="*/ 0 h 17"/>
                    <a:gd name="T20" fmla="*/ 0 w 22"/>
                    <a:gd name="T21" fmla="*/ 2 h 17"/>
                    <a:gd name="T22" fmla="*/ 0 w 22"/>
                    <a:gd name="T23" fmla="*/ 3 h 17"/>
                    <a:gd name="T24" fmla="*/ 1 w 22"/>
                    <a:gd name="T25" fmla="*/ 3 h 17"/>
                    <a:gd name="T26" fmla="*/ 0 w 22"/>
                    <a:gd name="T27" fmla="*/ 2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2" h="17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12" y="10"/>
                      </a:lnTo>
                      <a:lnTo>
                        <a:pt x="21" y="17"/>
                      </a:lnTo>
                      <a:lnTo>
                        <a:pt x="22" y="14"/>
                      </a:ln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98" name="Freeform 49"/>
                <p:cNvSpPr>
                  <a:spLocks/>
                </p:cNvSpPr>
                <p:nvPr/>
              </p:nvSpPr>
              <p:spPr bwMode="auto">
                <a:xfrm>
                  <a:off x="4795" y="2017"/>
                  <a:ext cx="15" cy="80"/>
                </a:xfrm>
                <a:custGeom>
                  <a:avLst/>
                  <a:gdLst>
                    <a:gd name="T0" fmla="*/ 0 w 15"/>
                    <a:gd name="T1" fmla="*/ 3 h 80"/>
                    <a:gd name="T2" fmla="*/ 0 w 15"/>
                    <a:gd name="T3" fmla="*/ 3 h 80"/>
                    <a:gd name="T4" fmla="*/ 6 w 15"/>
                    <a:gd name="T5" fmla="*/ 24 h 80"/>
                    <a:gd name="T6" fmla="*/ 8 w 15"/>
                    <a:gd name="T7" fmla="*/ 43 h 80"/>
                    <a:gd name="T8" fmla="*/ 11 w 15"/>
                    <a:gd name="T9" fmla="*/ 62 h 80"/>
                    <a:gd name="T10" fmla="*/ 11 w 15"/>
                    <a:gd name="T11" fmla="*/ 80 h 80"/>
                    <a:gd name="T12" fmla="*/ 15 w 15"/>
                    <a:gd name="T13" fmla="*/ 80 h 80"/>
                    <a:gd name="T14" fmla="*/ 14 w 15"/>
                    <a:gd name="T15" fmla="*/ 62 h 80"/>
                    <a:gd name="T16" fmla="*/ 12 w 15"/>
                    <a:gd name="T17" fmla="*/ 43 h 80"/>
                    <a:gd name="T18" fmla="*/ 10 w 15"/>
                    <a:gd name="T19" fmla="*/ 22 h 80"/>
                    <a:gd name="T20" fmla="*/ 3 w 15"/>
                    <a:gd name="T21" fmla="*/ 2 h 80"/>
                    <a:gd name="T22" fmla="*/ 3 w 15"/>
                    <a:gd name="T23" fmla="*/ 2 h 80"/>
                    <a:gd name="T24" fmla="*/ 3 w 15"/>
                    <a:gd name="T25" fmla="*/ 2 h 80"/>
                    <a:gd name="T26" fmla="*/ 3 w 15"/>
                    <a:gd name="T27" fmla="*/ 0 h 80"/>
                    <a:gd name="T28" fmla="*/ 1 w 15"/>
                    <a:gd name="T29" fmla="*/ 0 h 80"/>
                    <a:gd name="T30" fmla="*/ 0 w 15"/>
                    <a:gd name="T31" fmla="*/ 2 h 80"/>
                    <a:gd name="T32" fmla="*/ 0 w 15"/>
                    <a:gd name="T33" fmla="*/ 3 h 8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" h="8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6" y="24"/>
                      </a:lnTo>
                      <a:lnTo>
                        <a:pt x="8" y="43"/>
                      </a:lnTo>
                      <a:lnTo>
                        <a:pt x="11" y="62"/>
                      </a:lnTo>
                      <a:lnTo>
                        <a:pt x="11" y="80"/>
                      </a:lnTo>
                      <a:lnTo>
                        <a:pt x="15" y="80"/>
                      </a:lnTo>
                      <a:lnTo>
                        <a:pt x="14" y="62"/>
                      </a:lnTo>
                      <a:lnTo>
                        <a:pt x="12" y="43"/>
                      </a:lnTo>
                      <a:lnTo>
                        <a:pt x="10" y="2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99" name="Freeform 50"/>
                <p:cNvSpPr>
                  <a:spLocks/>
                </p:cNvSpPr>
                <p:nvPr/>
              </p:nvSpPr>
              <p:spPr bwMode="auto">
                <a:xfrm>
                  <a:off x="4723" y="2002"/>
                  <a:ext cx="75" cy="18"/>
                </a:xfrm>
                <a:custGeom>
                  <a:avLst/>
                  <a:gdLst>
                    <a:gd name="T0" fmla="*/ 1 w 75"/>
                    <a:gd name="T1" fmla="*/ 4 h 18"/>
                    <a:gd name="T2" fmla="*/ 1 w 75"/>
                    <a:gd name="T3" fmla="*/ 3 h 18"/>
                    <a:gd name="T4" fmla="*/ 16 w 75"/>
                    <a:gd name="T5" fmla="*/ 7 h 18"/>
                    <a:gd name="T6" fmla="*/ 30 w 75"/>
                    <a:gd name="T7" fmla="*/ 9 h 18"/>
                    <a:gd name="T8" fmla="*/ 41 w 75"/>
                    <a:gd name="T9" fmla="*/ 7 h 18"/>
                    <a:gd name="T10" fmla="*/ 50 w 75"/>
                    <a:gd name="T11" fmla="*/ 4 h 18"/>
                    <a:gd name="T12" fmla="*/ 57 w 75"/>
                    <a:gd name="T13" fmla="*/ 4 h 18"/>
                    <a:gd name="T14" fmla="*/ 64 w 75"/>
                    <a:gd name="T15" fmla="*/ 6 h 18"/>
                    <a:gd name="T16" fmla="*/ 65 w 75"/>
                    <a:gd name="T17" fmla="*/ 7 h 18"/>
                    <a:gd name="T18" fmla="*/ 68 w 75"/>
                    <a:gd name="T19" fmla="*/ 9 h 18"/>
                    <a:gd name="T20" fmla="*/ 69 w 75"/>
                    <a:gd name="T21" fmla="*/ 13 h 18"/>
                    <a:gd name="T22" fmla="*/ 72 w 75"/>
                    <a:gd name="T23" fmla="*/ 18 h 18"/>
                    <a:gd name="T24" fmla="*/ 75 w 75"/>
                    <a:gd name="T25" fmla="*/ 17 h 18"/>
                    <a:gd name="T26" fmla="*/ 73 w 75"/>
                    <a:gd name="T27" fmla="*/ 11 h 18"/>
                    <a:gd name="T28" fmla="*/ 71 w 75"/>
                    <a:gd name="T29" fmla="*/ 7 h 18"/>
                    <a:gd name="T30" fmla="*/ 68 w 75"/>
                    <a:gd name="T31" fmla="*/ 4 h 18"/>
                    <a:gd name="T32" fmla="*/ 64 w 75"/>
                    <a:gd name="T33" fmla="*/ 2 h 18"/>
                    <a:gd name="T34" fmla="*/ 58 w 75"/>
                    <a:gd name="T35" fmla="*/ 0 h 18"/>
                    <a:gd name="T36" fmla="*/ 50 w 75"/>
                    <a:gd name="T37" fmla="*/ 2 h 18"/>
                    <a:gd name="T38" fmla="*/ 41 w 75"/>
                    <a:gd name="T39" fmla="*/ 3 h 18"/>
                    <a:gd name="T40" fmla="*/ 30 w 75"/>
                    <a:gd name="T41" fmla="*/ 4 h 18"/>
                    <a:gd name="T42" fmla="*/ 17 w 75"/>
                    <a:gd name="T43" fmla="*/ 4 h 18"/>
                    <a:gd name="T44" fmla="*/ 2 w 75"/>
                    <a:gd name="T45" fmla="*/ 0 h 18"/>
                    <a:gd name="T46" fmla="*/ 1 w 75"/>
                    <a:gd name="T47" fmla="*/ 0 h 18"/>
                    <a:gd name="T48" fmla="*/ 2 w 75"/>
                    <a:gd name="T49" fmla="*/ 0 h 18"/>
                    <a:gd name="T50" fmla="*/ 1 w 75"/>
                    <a:gd name="T51" fmla="*/ 0 h 18"/>
                    <a:gd name="T52" fmla="*/ 0 w 75"/>
                    <a:gd name="T53" fmla="*/ 2 h 18"/>
                    <a:gd name="T54" fmla="*/ 0 w 75"/>
                    <a:gd name="T55" fmla="*/ 3 h 18"/>
                    <a:gd name="T56" fmla="*/ 1 w 75"/>
                    <a:gd name="T57" fmla="*/ 3 h 18"/>
                    <a:gd name="T58" fmla="*/ 1 w 75"/>
                    <a:gd name="T59" fmla="*/ 4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5" h="18">
                      <a:moveTo>
                        <a:pt x="1" y="4"/>
                      </a:moveTo>
                      <a:lnTo>
                        <a:pt x="1" y="3"/>
                      </a:lnTo>
                      <a:lnTo>
                        <a:pt x="16" y="7"/>
                      </a:lnTo>
                      <a:lnTo>
                        <a:pt x="30" y="9"/>
                      </a:lnTo>
                      <a:lnTo>
                        <a:pt x="41" y="7"/>
                      </a:lnTo>
                      <a:lnTo>
                        <a:pt x="50" y="4"/>
                      </a:lnTo>
                      <a:lnTo>
                        <a:pt x="57" y="4"/>
                      </a:lnTo>
                      <a:lnTo>
                        <a:pt x="64" y="6"/>
                      </a:lnTo>
                      <a:lnTo>
                        <a:pt x="65" y="7"/>
                      </a:lnTo>
                      <a:lnTo>
                        <a:pt x="68" y="9"/>
                      </a:lnTo>
                      <a:lnTo>
                        <a:pt x="69" y="13"/>
                      </a:lnTo>
                      <a:lnTo>
                        <a:pt x="72" y="18"/>
                      </a:lnTo>
                      <a:lnTo>
                        <a:pt x="75" y="17"/>
                      </a:lnTo>
                      <a:lnTo>
                        <a:pt x="73" y="11"/>
                      </a:lnTo>
                      <a:lnTo>
                        <a:pt x="71" y="7"/>
                      </a:lnTo>
                      <a:lnTo>
                        <a:pt x="68" y="4"/>
                      </a:lnTo>
                      <a:lnTo>
                        <a:pt x="64" y="2"/>
                      </a:lnTo>
                      <a:lnTo>
                        <a:pt x="58" y="0"/>
                      </a:lnTo>
                      <a:lnTo>
                        <a:pt x="50" y="2"/>
                      </a:lnTo>
                      <a:lnTo>
                        <a:pt x="41" y="3"/>
                      </a:lnTo>
                      <a:lnTo>
                        <a:pt x="30" y="4"/>
                      </a:lnTo>
                      <a:lnTo>
                        <a:pt x="17" y="4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00" name="Freeform 51"/>
                <p:cNvSpPr>
                  <a:spLocks/>
                </p:cNvSpPr>
                <p:nvPr/>
              </p:nvSpPr>
              <p:spPr bwMode="auto">
                <a:xfrm>
                  <a:off x="4660" y="2001"/>
                  <a:ext cx="64" cy="7"/>
                </a:xfrm>
                <a:custGeom>
                  <a:avLst/>
                  <a:gdLst>
                    <a:gd name="T0" fmla="*/ 1 w 64"/>
                    <a:gd name="T1" fmla="*/ 4 h 7"/>
                    <a:gd name="T2" fmla="*/ 1 w 64"/>
                    <a:gd name="T3" fmla="*/ 4 h 7"/>
                    <a:gd name="T4" fmla="*/ 16 w 64"/>
                    <a:gd name="T5" fmla="*/ 7 h 7"/>
                    <a:gd name="T6" fmla="*/ 34 w 64"/>
                    <a:gd name="T7" fmla="*/ 7 h 7"/>
                    <a:gd name="T8" fmla="*/ 50 w 64"/>
                    <a:gd name="T9" fmla="*/ 5 h 7"/>
                    <a:gd name="T10" fmla="*/ 64 w 64"/>
                    <a:gd name="T11" fmla="*/ 5 h 7"/>
                    <a:gd name="T12" fmla="*/ 64 w 64"/>
                    <a:gd name="T13" fmla="*/ 1 h 7"/>
                    <a:gd name="T14" fmla="*/ 50 w 64"/>
                    <a:gd name="T15" fmla="*/ 3 h 7"/>
                    <a:gd name="T16" fmla="*/ 34 w 64"/>
                    <a:gd name="T17" fmla="*/ 3 h 7"/>
                    <a:gd name="T18" fmla="*/ 16 w 64"/>
                    <a:gd name="T19" fmla="*/ 3 h 7"/>
                    <a:gd name="T20" fmla="*/ 1 w 64"/>
                    <a:gd name="T21" fmla="*/ 0 h 7"/>
                    <a:gd name="T22" fmla="*/ 1 w 64"/>
                    <a:gd name="T23" fmla="*/ 0 h 7"/>
                    <a:gd name="T24" fmla="*/ 1 w 64"/>
                    <a:gd name="T25" fmla="*/ 0 h 7"/>
                    <a:gd name="T26" fmla="*/ 0 w 64"/>
                    <a:gd name="T27" fmla="*/ 1 h 7"/>
                    <a:gd name="T28" fmla="*/ 0 w 64"/>
                    <a:gd name="T29" fmla="*/ 1 h 7"/>
                    <a:gd name="T30" fmla="*/ 0 w 64"/>
                    <a:gd name="T31" fmla="*/ 3 h 7"/>
                    <a:gd name="T32" fmla="*/ 1 w 64"/>
                    <a:gd name="T33" fmla="*/ 4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4" h="7">
                      <a:moveTo>
                        <a:pt x="1" y="4"/>
                      </a:moveTo>
                      <a:lnTo>
                        <a:pt x="1" y="4"/>
                      </a:lnTo>
                      <a:lnTo>
                        <a:pt x="16" y="7"/>
                      </a:lnTo>
                      <a:lnTo>
                        <a:pt x="34" y="7"/>
                      </a:lnTo>
                      <a:lnTo>
                        <a:pt x="50" y="5"/>
                      </a:lnTo>
                      <a:lnTo>
                        <a:pt x="64" y="5"/>
                      </a:lnTo>
                      <a:lnTo>
                        <a:pt x="64" y="1"/>
                      </a:lnTo>
                      <a:lnTo>
                        <a:pt x="50" y="3"/>
                      </a:lnTo>
                      <a:lnTo>
                        <a:pt x="34" y="3"/>
                      </a:lnTo>
                      <a:lnTo>
                        <a:pt x="16" y="3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01" name="Freeform 52"/>
                <p:cNvSpPr>
                  <a:spLocks/>
                </p:cNvSpPr>
                <p:nvPr/>
              </p:nvSpPr>
              <p:spPr bwMode="auto">
                <a:xfrm>
                  <a:off x="4594" y="1998"/>
                  <a:ext cx="67" cy="10"/>
                </a:xfrm>
                <a:custGeom>
                  <a:avLst/>
                  <a:gdLst>
                    <a:gd name="T0" fmla="*/ 3 w 67"/>
                    <a:gd name="T1" fmla="*/ 3 h 10"/>
                    <a:gd name="T2" fmla="*/ 2 w 67"/>
                    <a:gd name="T3" fmla="*/ 4 h 10"/>
                    <a:gd name="T4" fmla="*/ 21 w 67"/>
                    <a:gd name="T5" fmla="*/ 8 h 10"/>
                    <a:gd name="T6" fmla="*/ 39 w 67"/>
                    <a:gd name="T7" fmla="*/ 10 h 10"/>
                    <a:gd name="T8" fmla="*/ 47 w 67"/>
                    <a:gd name="T9" fmla="*/ 10 h 10"/>
                    <a:gd name="T10" fmla="*/ 54 w 67"/>
                    <a:gd name="T11" fmla="*/ 10 h 10"/>
                    <a:gd name="T12" fmla="*/ 60 w 67"/>
                    <a:gd name="T13" fmla="*/ 8 h 10"/>
                    <a:gd name="T14" fmla="*/ 67 w 67"/>
                    <a:gd name="T15" fmla="*/ 7 h 10"/>
                    <a:gd name="T16" fmla="*/ 67 w 67"/>
                    <a:gd name="T17" fmla="*/ 3 h 10"/>
                    <a:gd name="T18" fmla="*/ 60 w 67"/>
                    <a:gd name="T19" fmla="*/ 6 h 10"/>
                    <a:gd name="T20" fmla="*/ 54 w 67"/>
                    <a:gd name="T21" fmla="*/ 7 h 10"/>
                    <a:gd name="T22" fmla="*/ 47 w 67"/>
                    <a:gd name="T23" fmla="*/ 7 h 10"/>
                    <a:gd name="T24" fmla="*/ 39 w 67"/>
                    <a:gd name="T25" fmla="*/ 7 h 10"/>
                    <a:gd name="T26" fmla="*/ 22 w 67"/>
                    <a:gd name="T27" fmla="*/ 4 h 10"/>
                    <a:gd name="T28" fmla="*/ 2 w 67"/>
                    <a:gd name="T29" fmla="*/ 0 h 10"/>
                    <a:gd name="T30" fmla="*/ 0 w 67"/>
                    <a:gd name="T31" fmla="*/ 2 h 10"/>
                    <a:gd name="T32" fmla="*/ 2 w 67"/>
                    <a:gd name="T33" fmla="*/ 0 h 10"/>
                    <a:gd name="T34" fmla="*/ 0 w 67"/>
                    <a:gd name="T35" fmla="*/ 0 h 10"/>
                    <a:gd name="T36" fmla="*/ 0 w 67"/>
                    <a:gd name="T37" fmla="*/ 2 h 10"/>
                    <a:gd name="T38" fmla="*/ 0 w 67"/>
                    <a:gd name="T39" fmla="*/ 3 h 10"/>
                    <a:gd name="T40" fmla="*/ 2 w 67"/>
                    <a:gd name="T41" fmla="*/ 4 h 10"/>
                    <a:gd name="T42" fmla="*/ 3 w 67"/>
                    <a:gd name="T43" fmla="*/ 3 h 1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67" h="10">
                      <a:moveTo>
                        <a:pt x="3" y="3"/>
                      </a:moveTo>
                      <a:lnTo>
                        <a:pt x="2" y="4"/>
                      </a:lnTo>
                      <a:lnTo>
                        <a:pt x="21" y="8"/>
                      </a:lnTo>
                      <a:lnTo>
                        <a:pt x="39" y="10"/>
                      </a:lnTo>
                      <a:lnTo>
                        <a:pt x="47" y="10"/>
                      </a:lnTo>
                      <a:lnTo>
                        <a:pt x="54" y="10"/>
                      </a:lnTo>
                      <a:lnTo>
                        <a:pt x="60" y="8"/>
                      </a:lnTo>
                      <a:lnTo>
                        <a:pt x="67" y="7"/>
                      </a:lnTo>
                      <a:lnTo>
                        <a:pt x="67" y="3"/>
                      </a:lnTo>
                      <a:lnTo>
                        <a:pt x="60" y="6"/>
                      </a:lnTo>
                      <a:lnTo>
                        <a:pt x="54" y="7"/>
                      </a:lnTo>
                      <a:lnTo>
                        <a:pt x="47" y="7"/>
                      </a:lnTo>
                      <a:lnTo>
                        <a:pt x="39" y="7"/>
                      </a:lnTo>
                      <a:lnTo>
                        <a:pt x="22" y="4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02" name="Freeform 53"/>
                <p:cNvSpPr>
                  <a:spLocks/>
                </p:cNvSpPr>
                <p:nvPr/>
              </p:nvSpPr>
              <p:spPr bwMode="auto">
                <a:xfrm>
                  <a:off x="4521" y="2000"/>
                  <a:ext cx="76" cy="13"/>
                </a:xfrm>
                <a:custGeom>
                  <a:avLst/>
                  <a:gdLst>
                    <a:gd name="T0" fmla="*/ 0 w 76"/>
                    <a:gd name="T1" fmla="*/ 9 h 13"/>
                    <a:gd name="T2" fmla="*/ 1 w 76"/>
                    <a:gd name="T3" fmla="*/ 11 h 13"/>
                    <a:gd name="T4" fmla="*/ 17 w 76"/>
                    <a:gd name="T5" fmla="*/ 12 h 13"/>
                    <a:gd name="T6" fmla="*/ 36 w 76"/>
                    <a:gd name="T7" fmla="*/ 13 h 13"/>
                    <a:gd name="T8" fmla="*/ 47 w 76"/>
                    <a:gd name="T9" fmla="*/ 13 h 13"/>
                    <a:gd name="T10" fmla="*/ 58 w 76"/>
                    <a:gd name="T11" fmla="*/ 11 h 13"/>
                    <a:gd name="T12" fmla="*/ 68 w 76"/>
                    <a:gd name="T13" fmla="*/ 8 h 13"/>
                    <a:gd name="T14" fmla="*/ 76 w 76"/>
                    <a:gd name="T15" fmla="*/ 1 h 13"/>
                    <a:gd name="T16" fmla="*/ 73 w 76"/>
                    <a:gd name="T17" fmla="*/ 0 h 13"/>
                    <a:gd name="T18" fmla="*/ 66 w 76"/>
                    <a:gd name="T19" fmla="*/ 4 h 13"/>
                    <a:gd name="T20" fmla="*/ 57 w 76"/>
                    <a:gd name="T21" fmla="*/ 8 h 13"/>
                    <a:gd name="T22" fmla="*/ 47 w 76"/>
                    <a:gd name="T23" fmla="*/ 9 h 13"/>
                    <a:gd name="T24" fmla="*/ 38 w 76"/>
                    <a:gd name="T25" fmla="*/ 11 h 13"/>
                    <a:gd name="T26" fmla="*/ 17 w 76"/>
                    <a:gd name="T27" fmla="*/ 9 h 13"/>
                    <a:gd name="T28" fmla="*/ 2 w 76"/>
                    <a:gd name="T29" fmla="*/ 6 h 13"/>
                    <a:gd name="T30" fmla="*/ 4 w 76"/>
                    <a:gd name="T31" fmla="*/ 8 h 13"/>
                    <a:gd name="T32" fmla="*/ 2 w 76"/>
                    <a:gd name="T33" fmla="*/ 6 h 13"/>
                    <a:gd name="T34" fmla="*/ 1 w 76"/>
                    <a:gd name="T35" fmla="*/ 6 h 13"/>
                    <a:gd name="T36" fmla="*/ 0 w 76"/>
                    <a:gd name="T37" fmla="*/ 8 h 13"/>
                    <a:gd name="T38" fmla="*/ 1 w 76"/>
                    <a:gd name="T39" fmla="*/ 9 h 13"/>
                    <a:gd name="T40" fmla="*/ 1 w 76"/>
                    <a:gd name="T41" fmla="*/ 11 h 13"/>
                    <a:gd name="T42" fmla="*/ 0 w 76"/>
                    <a:gd name="T43" fmla="*/ 9 h 1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6" h="13">
                      <a:moveTo>
                        <a:pt x="0" y="9"/>
                      </a:moveTo>
                      <a:lnTo>
                        <a:pt x="1" y="11"/>
                      </a:lnTo>
                      <a:lnTo>
                        <a:pt x="17" y="12"/>
                      </a:lnTo>
                      <a:lnTo>
                        <a:pt x="36" y="13"/>
                      </a:lnTo>
                      <a:lnTo>
                        <a:pt x="47" y="13"/>
                      </a:lnTo>
                      <a:lnTo>
                        <a:pt x="58" y="11"/>
                      </a:lnTo>
                      <a:lnTo>
                        <a:pt x="68" y="8"/>
                      </a:lnTo>
                      <a:lnTo>
                        <a:pt x="76" y="1"/>
                      </a:lnTo>
                      <a:lnTo>
                        <a:pt x="73" y="0"/>
                      </a:lnTo>
                      <a:lnTo>
                        <a:pt x="66" y="4"/>
                      </a:lnTo>
                      <a:lnTo>
                        <a:pt x="57" y="8"/>
                      </a:lnTo>
                      <a:lnTo>
                        <a:pt x="47" y="9"/>
                      </a:lnTo>
                      <a:lnTo>
                        <a:pt x="38" y="11"/>
                      </a:lnTo>
                      <a:lnTo>
                        <a:pt x="17" y="9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03" name="Freeform 54"/>
                <p:cNvSpPr>
                  <a:spLocks/>
                </p:cNvSpPr>
                <p:nvPr/>
              </p:nvSpPr>
              <p:spPr bwMode="auto">
                <a:xfrm>
                  <a:off x="4403" y="2057"/>
                  <a:ext cx="12" cy="40"/>
                </a:xfrm>
                <a:custGeom>
                  <a:avLst/>
                  <a:gdLst>
                    <a:gd name="T0" fmla="*/ 8 w 12"/>
                    <a:gd name="T1" fmla="*/ 3 h 40"/>
                    <a:gd name="T2" fmla="*/ 8 w 12"/>
                    <a:gd name="T3" fmla="*/ 1 h 40"/>
                    <a:gd name="T4" fmla="*/ 3 w 12"/>
                    <a:gd name="T5" fmla="*/ 20 h 40"/>
                    <a:gd name="T6" fmla="*/ 0 w 12"/>
                    <a:gd name="T7" fmla="*/ 40 h 40"/>
                    <a:gd name="T8" fmla="*/ 3 w 12"/>
                    <a:gd name="T9" fmla="*/ 40 h 40"/>
                    <a:gd name="T10" fmla="*/ 7 w 12"/>
                    <a:gd name="T11" fmla="*/ 22 h 40"/>
                    <a:gd name="T12" fmla="*/ 12 w 12"/>
                    <a:gd name="T13" fmla="*/ 3 h 40"/>
                    <a:gd name="T14" fmla="*/ 12 w 12"/>
                    <a:gd name="T15" fmla="*/ 1 h 40"/>
                    <a:gd name="T16" fmla="*/ 12 w 12"/>
                    <a:gd name="T17" fmla="*/ 3 h 40"/>
                    <a:gd name="T18" fmla="*/ 11 w 12"/>
                    <a:gd name="T19" fmla="*/ 1 h 40"/>
                    <a:gd name="T20" fmla="*/ 11 w 12"/>
                    <a:gd name="T21" fmla="*/ 0 h 40"/>
                    <a:gd name="T22" fmla="*/ 10 w 12"/>
                    <a:gd name="T23" fmla="*/ 0 h 40"/>
                    <a:gd name="T24" fmla="*/ 8 w 12"/>
                    <a:gd name="T25" fmla="*/ 1 h 40"/>
                    <a:gd name="T26" fmla="*/ 8 w 12"/>
                    <a:gd name="T27" fmla="*/ 3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40">
                      <a:moveTo>
                        <a:pt x="8" y="3"/>
                      </a:moveTo>
                      <a:lnTo>
                        <a:pt x="8" y="1"/>
                      </a:lnTo>
                      <a:lnTo>
                        <a:pt x="3" y="20"/>
                      </a:lnTo>
                      <a:lnTo>
                        <a:pt x="0" y="40"/>
                      </a:lnTo>
                      <a:lnTo>
                        <a:pt x="3" y="40"/>
                      </a:lnTo>
                      <a:lnTo>
                        <a:pt x="7" y="22"/>
                      </a:ln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04" name="Freeform 55"/>
                <p:cNvSpPr>
                  <a:spLocks/>
                </p:cNvSpPr>
                <p:nvPr/>
              </p:nvSpPr>
              <p:spPr bwMode="auto">
                <a:xfrm>
                  <a:off x="4411" y="2047"/>
                  <a:ext cx="10" cy="13"/>
                </a:xfrm>
                <a:custGeom>
                  <a:avLst/>
                  <a:gdLst>
                    <a:gd name="T0" fmla="*/ 8 w 10"/>
                    <a:gd name="T1" fmla="*/ 0 h 13"/>
                    <a:gd name="T2" fmla="*/ 7 w 10"/>
                    <a:gd name="T3" fmla="*/ 0 h 13"/>
                    <a:gd name="T4" fmla="*/ 4 w 10"/>
                    <a:gd name="T5" fmla="*/ 2 h 13"/>
                    <a:gd name="T6" fmla="*/ 2 w 10"/>
                    <a:gd name="T7" fmla="*/ 5 h 13"/>
                    <a:gd name="T8" fmla="*/ 0 w 10"/>
                    <a:gd name="T9" fmla="*/ 7 h 13"/>
                    <a:gd name="T10" fmla="*/ 0 w 10"/>
                    <a:gd name="T11" fmla="*/ 13 h 13"/>
                    <a:gd name="T12" fmla="*/ 4 w 10"/>
                    <a:gd name="T13" fmla="*/ 11 h 13"/>
                    <a:gd name="T14" fmla="*/ 4 w 10"/>
                    <a:gd name="T15" fmla="*/ 9 h 13"/>
                    <a:gd name="T16" fmla="*/ 4 w 10"/>
                    <a:gd name="T17" fmla="*/ 7 h 13"/>
                    <a:gd name="T18" fmla="*/ 7 w 10"/>
                    <a:gd name="T19" fmla="*/ 6 h 13"/>
                    <a:gd name="T20" fmla="*/ 8 w 10"/>
                    <a:gd name="T21" fmla="*/ 5 h 13"/>
                    <a:gd name="T22" fmla="*/ 8 w 10"/>
                    <a:gd name="T23" fmla="*/ 5 h 13"/>
                    <a:gd name="T24" fmla="*/ 8 w 10"/>
                    <a:gd name="T25" fmla="*/ 5 h 13"/>
                    <a:gd name="T26" fmla="*/ 10 w 10"/>
                    <a:gd name="T27" fmla="*/ 3 h 13"/>
                    <a:gd name="T28" fmla="*/ 10 w 10"/>
                    <a:gd name="T29" fmla="*/ 2 h 13"/>
                    <a:gd name="T30" fmla="*/ 8 w 10"/>
                    <a:gd name="T31" fmla="*/ 0 h 13"/>
                    <a:gd name="T32" fmla="*/ 7 w 10"/>
                    <a:gd name="T33" fmla="*/ 0 h 13"/>
                    <a:gd name="T34" fmla="*/ 8 w 10"/>
                    <a:gd name="T35" fmla="*/ 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0" h="1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7" y="6"/>
                      </a:lnTo>
                      <a:lnTo>
                        <a:pt x="8" y="5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05" name="Freeform 56"/>
                <p:cNvSpPr>
                  <a:spLocks/>
                </p:cNvSpPr>
                <p:nvPr/>
              </p:nvSpPr>
              <p:spPr bwMode="auto">
                <a:xfrm>
                  <a:off x="4419" y="2035"/>
                  <a:ext cx="33" cy="17"/>
                </a:xfrm>
                <a:custGeom>
                  <a:avLst/>
                  <a:gdLst>
                    <a:gd name="T0" fmla="*/ 31 w 33"/>
                    <a:gd name="T1" fmla="*/ 2 h 17"/>
                    <a:gd name="T2" fmla="*/ 31 w 33"/>
                    <a:gd name="T3" fmla="*/ 0 h 17"/>
                    <a:gd name="T4" fmla="*/ 22 w 33"/>
                    <a:gd name="T5" fmla="*/ 4 h 17"/>
                    <a:gd name="T6" fmla="*/ 14 w 33"/>
                    <a:gd name="T7" fmla="*/ 8 h 17"/>
                    <a:gd name="T8" fmla="*/ 7 w 33"/>
                    <a:gd name="T9" fmla="*/ 11 h 17"/>
                    <a:gd name="T10" fmla="*/ 0 w 33"/>
                    <a:gd name="T11" fmla="*/ 12 h 17"/>
                    <a:gd name="T12" fmla="*/ 0 w 33"/>
                    <a:gd name="T13" fmla="*/ 17 h 17"/>
                    <a:gd name="T14" fmla="*/ 9 w 33"/>
                    <a:gd name="T15" fmla="*/ 15 h 17"/>
                    <a:gd name="T16" fmla="*/ 17 w 33"/>
                    <a:gd name="T17" fmla="*/ 11 h 17"/>
                    <a:gd name="T18" fmla="*/ 24 w 33"/>
                    <a:gd name="T19" fmla="*/ 7 h 17"/>
                    <a:gd name="T20" fmla="*/ 32 w 33"/>
                    <a:gd name="T21" fmla="*/ 3 h 17"/>
                    <a:gd name="T22" fmla="*/ 33 w 33"/>
                    <a:gd name="T23" fmla="*/ 2 h 17"/>
                    <a:gd name="T24" fmla="*/ 32 w 33"/>
                    <a:gd name="T25" fmla="*/ 3 h 17"/>
                    <a:gd name="T26" fmla="*/ 33 w 33"/>
                    <a:gd name="T27" fmla="*/ 2 h 17"/>
                    <a:gd name="T28" fmla="*/ 33 w 33"/>
                    <a:gd name="T29" fmla="*/ 0 h 17"/>
                    <a:gd name="T30" fmla="*/ 32 w 33"/>
                    <a:gd name="T31" fmla="*/ 0 h 17"/>
                    <a:gd name="T32" fmla="*/ 31 w 33"/>
                    <a:gd name="T33" fmla="*/ 0 h 17"/>
                    <a:gd name="T34" fmla="*/ 31 w 33"/>
                    <a:gd name="T35" fmla="*/ 2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3" h="17">
                      <a:moveTo>
                        <a:pt x="31" y="2"/>
                      </a:moveTo>
                      <a:lnTo>
                        <a:pt x="31" y="0"/>
                      </a:lnTo>
                      <a:lnTo>
                        <a:pt x="22" y="4"/>
                      </a:lnTo>
                      <a:lnTo>
                        <a:pt x="14" y="8"/>
                      </a:lnTo>
                      <a:lnTo>
                        <a:pt x="7" y="11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9" y="15"/>
                      </a:lnTo>
                      <a:lnTo>
                        <a:pt x="17" y="11"/>
                      </a:lnTo>
                      <a:lnTo>
                        <a:pt x="24" y="7"/>
                      </a:lnTo>
                      <a:lnTo>
                        <a:pt x="32" y="3"/>
                      </a:lnTo>
                      <a:lnTo>
                        <a:pt x="33" y="2"/>
                      </a:lnTo>
                      <a:lnTo>
                        <a:pt x="32" y="3"/>
                      </a:lnTo>
                      <a:lnTo>
                        <a:pt x="33" y="2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06" name="Freeform 57"/>
                <p:cNvSpPr>
                  <a:spLocks/>
                </p:cNvSpPr>
                <p:nvPr/>
              </p:nvSpPr>
              <p:spPr bwMode="auto">
                <a:xfrm>
                  <a:off x="4440" y="2006"/>
                  <a:ext cx="12" cy="31"/>
                </a:xfrm>
                <a:custGeom>
                  <a:avLst/>
                  <a:gdLst>
                    <a:gd name="T0" fmla="*/ 1 w 12"/>
                    <a:gd name="T1" fmla="*/ 3 h 31"/>
                    <a:gd name="T2" fmla="*/ 0 w 12"/>
                    <a:gd name="T3" fmla="*/ 2 h 31"/>
                    <a:gd name="T4" fmla="*/ 4 w 12"/>
                    <a:gd name="T5" fmla="*/ 17 h 31"/>
                    <a:gd name="T6" fmla="*/ 10 w 12"/>
                    <a:gd name="T7" fmla="*/ 31 h 31"/>
                    <a:gd name="T8" fmla="*/ 12 w 12"/>
                    <a:gd name="T9" fmla="*/ 31 h 31"/>
                    <a:gd name="T10" fmla="*/ 8 w 12"/>
                    <a:gd name="T11" fmla="*/ 16 h 31"/>
                    <a:gd name="T12" fmla="*/ 3 w 12"/>
                    <a:gd name="T13" fmla="*/ 2 h 31"/>
                    <a:gd name="T14" fmla="*/ 1 w 12"/>
                    <a:gd name="T15" fmla="*/ 0 h 31"/>
                    <a:gd name="T16" fmla="*/ 3 w 12"/>
                    <a:gd name="T17" fmla="*/ 2 h 31"/>
                    <a:gd name="T18" fmla="*/ 1 w 12"/>
                    <a:gd name="T19" fmla="*/ 0 h 31"/>
                    <a:gd name="T20" fmla="*/ 0 w 12"/>
                    <a:gd name="T21" fmla="*/ 0 h 31"/>
                    <a:gd name="T22" fmla="*/ 0 w 12"/>
                    <a:gd name="T23" fmla="*/ 0 h 31"/>
                    <a:gd name="T24" fmla="*/ 0 w 12"/>
                    <a:gd name="T25" fmla="*/ 2 h 31"/>
                    <a:gd name="T26" fmla="*/ 1 w 12"/>
                    <a:gd name="T27" fmla="*/ 3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31">
                      <a:moveTo>
                        <a:pt x="1" y="3"/>
                      </a:moveTo>
                      <a:lnTo>
                        <a:pt x="0" y="2"/>
                      </a:lnTo>
                      <a:lnTo>
                        <a:pt x="4" y="17"/>
                      </a:lnTo>
                      <a:lnTo>
                        <a:pt x="10" y="31"/>
                      </a:lnTo>
                      <a:lnTo>
                        <a:pt x="12" y="31"/>
                      </a:lnTo>
                      <a:lnTo>
                        <a:pt x="8" y="16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07" name="Freeform 58"/>
                <p:cNvSpPr>
                  <a:spLocks/>
                </p:cNvSpPr>
                <p:nvPr/>
              </p:nvSpPr>
              <p:spPr bwMode="auto">
                <a:xfrm>
                  <a:off x="4399" y="1991"/>
                  <a:ext cx="42" cy="18"/>
                </a:xfrm>
                <a:custGeom>
                  <a:avLst/>
                  <a:gdLst>
                    <a:gd name="T0" fmla="*/ 1 w 42"/>
                    <a:gd name="T1" fmla="*/ 3 h 18"/>
                    <a:gd name="T2" fmla="*/ 3 w 42"/>
                    <a:gd name="T3" fmla="*/ 5 h 18"/>
                    <a:gd name="T4" fmla="*/ 23 w 42"/>
                    <a:gd name="T5" fmla="*/ 11 h 18"/>
                    <a:gd name="T6" fmla="*/ 42 w 42"/>
                    <a:gd name="T7" fmla="*/ 18 h 18"/>
                    <a:gd name="T8" fmla="*/ 42 w 42"/>
                    <a:gd name="T9" fmla="*/ 15 h 18"/>
                    <a:gd name="T10" fmla="*/ 25 w 42"/>
                    <a:gd name="T11" fmla="*/ 9 h 18"/>
                    <a:gd name="T12" fmla="*/ 3 w 42"/>
                    <a:gd name="T13" fmla="*/ 0 h 18"/>
                    <a:gd name="T14" fmla="*/ 4 w 42"/>
                    <a:gd name="T15" fmla="*/ 2 h 18"/>
                    <a:gd name="T16" fmla="*/ 3 w 42"/>
                    <a:gd name="T17" fmla="*/ 0 h 18"/>
                    <a:gd name="T18" fmla="*/ 1 w 42"/>
                    <a:gd name="T19" fmla="*/ 2 h 18"/>
                    <a:gd name="T20" fmla="*/ 0 w 42"/>
                    <a:gd name="T21" fmla="*/ 3 h 18"/>
                    <a:gd name="T22" fmla="*/ 1 w 42"/>
                    <a:gd name="T23" fmla="*/ 5 h 18"/>
                    <a:gd name="T24" fmla="*/ 3 w 42"/>
                    <a:gd name="T25" fmla="*/ 5 h 18"/>
                    <a:gd name="T26" fmla="*/ 1 w 42"/>
                    <a:gd name="T27" fmla="*/ 3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2" h="18">
                      <a:moveTo>
                        <a:pt x="1" y="3"/>
                      </a:moveTo>
                      <a:lnTo>
                        <a:pt x="3" y="5"/>
                      </a:lnTo>
                      <a:lnTo>
                        <a:pt x="23" y="11"/>
                      </a:lnTo>
                      <a:lnTo>
                        <a:pt x="42" y="18"/>
                      </a:lnTo>
                      <a:lnTo>
                        <a:pt x="42" y="15"/>
                      </a:lnTo>
                      <a:lnTo>
                        <a:pt x="25" y="9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08" name="Freeform 59"/>
                <p:cNvSpPr>
                  <a:spLocks/>
                </p:cNvSpPr>
                <p:nvPr/>
              </p:nvSpPr>
              <p:spPr bwMode="auto">
                <a:xfrm>
                  <a:off x="4394" y="1972"/>
                  <a:ext cx="9" cy="22"/>
                </a:xfrm>
                <a:custGeom>
                  <a:avLst/>
                  <a:gdLst>
                    <a:gd name="T0" fmla="*/ 1 w 9"/>
                    <a:gd name="T1" fmla="*/ 4 h 22"/>
                    <a:gd name="T2" fmla="*/ 0 w 9"/>
                    <a:gd name="T3" fmla="*/ 3 h 22"/>
                    <a:gd name="T4" fmla="*/ 0 w 9"/>
                    <a:gd name="T5" fmla="*/ 10 h 22"/>
                    <a:gd name="T6" fmla="*/ 1 w 9"/>
                    <a:gd name="T7" fmla="*/ 14 h 22"/>
                    <a:gd name="T8" fmla="*/ 4 w 9"/>
                    <a:gd name="T9" fmla="*/ 19 h 22"/>
                    <a:gd name="T10" fmla="*/ 6 w 9"/>
                    <a:gd name="T11" fmla="*/ 22 h 22"/>
                    <a:gd name="T12" fmla="*/ 9 w 9"/>
                    <a:gd name="T13" fmla="*/ 21 h 22"/>
                    <a:gd name="T14" fmla="*/ 6 w 9"/>
                    <a:gd name="T15" fmla="*/ 17 h 22"/>
                    <a:gd name="T16" fmla="*/ 5 w 9"/>
                    <a:gd name="T17" fmla="*/ 13 h 22"/>
                    <a:gd name="T18" fmla="*/ 4 w 9"/>
                    <a:gd name="T19" fmla="*/ 9 h 22"/>
                    <a:gd name="T20" fmla="*/ 2 w 9"/>
                    <a:gd name="T21" fmla="*/ 3 h 22"/>
                    <a:gd name="T22" fmla="*/ 1 w 9"/>
                    <a:gd name="T23" fmla="*/ 0 h 22"/>
                    <a:gd name="T24" fmla="*/ 2 w 9"/>
                    <a:gd name="T25" fmla="*/ 3 h 22"/>
                    <a:gd name="T26" fmla="*/ 2 w 9"/>
                    <a:gd name="T27" fmla="*/ 2 h 22"/>
                    <a:gd name="T28" fmla="*/ 1 w 9"/>
                    <a:gd name="T29" fmla="*/ 0 h 22"/>
                    <a:gd name="T30" fmla="*/ 0 w 9"/>
                    <a:gd name="T31" fmla="*/ 2 h 22"/>
                    <a:gd name="T32" fmla="*/ 0 w 9"/>
                    <a:gd name="T33" fmla="*/ 3 h 22"/>
                    <a:gd name="T34" fmla="*/ 1 w 9"/>
                    <a:gd name="T35" fmla="*/ 4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" h="22">
                      <a:moveTo>
                        <a:pt x="1" y="4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1" y="14"/>
                      </a:lnTo>
                      <a:lnTo>
                        <a:pt x="4" y="19"/>
                      </a:lnTo>
                      <a:lnTo>
                        <a:pt x="6" y="22"/>
                      </a:lnTo>
                      <a:lnTo>
                        <a:pt x="9" y="21"/>
                      </a:lnTo>
                      <a:lnTo>
                        <a:pt x="6" y="17"/>
                      </a:lnTo>
                      <a:lnTo>
                        <a:pt x="5" y="13"/>
                      </a:lnTo>
                      <a:lnTo>
                        <a:pt x="4" y="9"/>
                      </a:lnTo>
                      <a:lnTo>
                        <a:pt x="2" y="3"/>
                      </a:lnTo>
                      <a:lnTo>
                        <a:pt x="1" y="0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09" name="Freeform 60"/>
                <p:cNvSpPr>
                  <a:spLocks/>
                </p:cNvSpPr>
                <p:nvPr/>
              </p:nvSpPr>
              <p:spPr bwMode="auto">
                <a:xfrm>
                  <a:off x="4365" y="1972"/>
                  <a:ext cx="30" cy="4"/>
                </a:xfrm>
                <a:custGeom>
                  <a:avLst/>
                  <a:gdLst>
                    <a:gd name="T0" fmla="*/ 0 w 30"/>
                    <a:gd name="T1" fmla="*/ 3 h 4"/>
                    <a:gd name="T2" fmla="*/ 1 w 30"/>
                    <a:gd name="T3" fmla="*/ 4 h 4"/>
                    <a:gd name="T4" fmla="*/ 30 w 30"/>
                    <a:gd name="T5" fmla="*/ 4 h 4"/>
                    <a:gd name="T6" fmla="*/ 30 w 30"/>
                    <a:gd name="T7" fmla="*/ 0 h 4"/>
                    <a:gd name="T8" fmla="*/ 1 w 30"/>
                    <a:gd name="T9" fmla="*/ 0 h 4"/>
                    <a:gd name="T10" fmla="*/ 0 w 30"/>
                    <a:gd name="T11" fmla="*/ 3 h 4"/>
                    <a:gd name="T12" fmla="*/ 1 w 30"/>
                    <a:gd name="T13" fmla="*/ 0 h 4"/>
                    <a:gd name="T14" fmla="*/ 0 w 30"/>
                    <a:gd name="T15" fmla="*/ 2 h 4"/>
                    <a:gd name="T16" fmla="*/ 0 w 30"/>
                    <a:gd name="T17" fmla="*/ 3 h 4"/>
                    <a:gd name="T18" fmla="*/ 0 w 30"/>
                    <a:gd name="T19" fmla="*/ 4 h 4"/>
                    <a:gd name="T20" fmla="*/ 1 w 30"/>
                    <a:gd name="T21" fmla="*/ 4 h 4"/>
                    <a:gd name="T22" fmla="*/ 0 w 30"/>
                    <a:gd name="T23" fmla="*/ 3 h 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4">
                      <a:moveTo>
                        <a:pt x="0" y="3"/>
                      </a:moveTo>
                      <a:lnTo>
                        <a:pt x="1" y="4"/>
                      </a:lnTo>
                      <a:lnTo>
                        <a:pt x="30" y="4"/>
                      </a:lnTo>
                      <a:lnTo>
                        <a:pt x="30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10" name="Freeform 61"/>
                <p:cNvSpPr>
                  <a:spLocks/>
                </p:cNvSpPr>
                <p:nvPr/>
              </p:nvSpPr>
              <p:spPr bwMode="auto">
                <a:xfrm>
                  <a:off x="4350" y="1953"/>
                  <a:ext cx="18" cy="22"/>
                </a:xfrm>
                <a:custGeom>
                  <a:avLst/>
                  <a:gdLst>
                    <a:gd name="T0" fmla="*/ 1 w 18"/>
                    <a:gd name="T1" fmla="*/ 0 h 22"/>
                    <a:gd name="T2" fmla="*/ 0 w 18"/>
                    <a:gd name="T3" fmla="*/ 3 h 22"/>
                    <a:gd name="T4" fmla="*/ 15 w 18"/>
                    <a:gd name="T5" fmla="*/ 22 h 22"/>
                    <a:gd name="T6" fmla="*/ 18 w 18"/>
                    <a:gd name="T7" fmla="*/ 21 h 22"/>
                    <a:gd name="T8" fmla="*/ 3 w 18"/>
                    <a:gd name="T9" fmla="*/ 2 h 22"/>
                    <a:gd name="T10" fmla="*/ 1 w 18"/>
                    <a:gd name="T11" fmla="*/ 0 h 22"/>
                    <a:gd name="T12" fmla="*/ 3 w 18"/>
                    <a:gd name="T13" fmla="*/ 2 h 22"/>
                    <a:gd name="T14" fmla="*/ 1 w 18"/>
                    <a:gd name="T15" fmla="*/ 0 h 22"/>
                    <a:gd name="T16" fmla="*/ 0 w 18"/>
                    <a:gd name="T17" fmla="*/ 2 h 22"/>
                    <a:gd name="T18" fmla="*/ 0 w 18"/>
                    <a:gd name="T19" fmla="*/ 2 h 22"/>
                    <a:gd name="T20" fmla="*/ 0 w 18"/>
                    <a:gd name="T21" fmla="*/ 3 h 22"/>
                    <a:gd name="T22" fmla="*/ 1 w 18"/>
                    <a:gd name="T23" fmla="*/ 0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" h="22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15" y="22"/>
                      </a:lnTo>
                      <a:lnTo>
                        <a:pt x="18" y="21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11" name="Freeform 62"/>
                <p:cNvSpPr>
                  <a:spLocks/>
                </p:cNvSpPr>
                <p:nvPr/>
              </p:nvSpPr>
              <p:spPr bwMode="auto">
                <a:xfrm>
                  <a:off x="4317" y="1946"/>
                  <a:ext cx="34" cy="11"/>
                </a:xfrm>
                <a:custGeom>
                  <a:avLst/>
                  <a:gdLst>
                    <a:gd name="T0" fmla="*/ 3 w 34"/>
                    <a:gd name="T1" fmla="*/ 3 h 11"/>
                    <a:gd name="T2" fmla="*/ 1 w 34"/>
                    <a:gd name="T3" fmla="*/ 4 h 11"/>
                    <a:gd name="T4" fmla="*/ 18 w 34"/>
                    <a:gd name="T5" fmla="*/ 9 h 11"/>
                    <a:gd name="T6" fmla="*/ 34 w 34"/>
                    <a:gd name="T7" fmla="*/ 11 h 11"/>
                    <a:gd name="T8" fmla="*/ 34 w 34"/>
                    <a:gd name="T9" fmla="*/ 7 h 11"/>
                    <a:gd name="T10" fmla="*/ 18 w 34"/>
                    <a:gd name="T11" fmla="*/ 4 h 11"/>
                    <a:gd name="T12" fmla="*/ 1 w 34"/>
                    <a:gd name="T13" fmla="*/ 0 h 11"/>
                    <a:gd name="T14" fmla="*/ 0 w 34"/>
                    <a:gd name="T15" fmla="*/ 3 h 11"/>
                    <a:gd name="T16" fmla="*/ 1 w 34"/>
                    <a:gd name="T17" fmla="*/ 0 h 11"/>
                    <a:gd name="T18" fmla="*/ 0 w 34"/>
                    <a:gd name="T19" fmla="*/ 2 h 11"/>
                    <a:gd name="T20" fmla="*/ 0 w 34"/>
                    <a:gd name="T21" fmla="*/ 3 h 11"/>
                    <a:gd name="T22" fmla="*/ 0 w 34"/>
                    <a:gd name="T23" fmla="*/ 4 h 11"/>
                    <a:gd name="T24" fmla="*/ 1 w 34"/>
                    <a:gd name="T25" fmla="*/ 4 h 11"/>
                    <a:gd name="T26" fmla="*/ 3 w 34"/>
                    <a:gd name="T27" fmla="*/ 3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4" h="11">
                      <a:moveTo>
                        <a:pt x="3" y="3"/>
                      </a:moveTo>
                      <a:lnTo>
                        <a:pt x="1" y="4"/>
                      </a:lnTo>
                      <a:lnTo>
                        <a:pt x="18" y="9"/>
                      </a:lnTo>
                      <a:lnTo>
                        <a:pt x="34" y="11"/>
                      </a:lnTo>
                      <a:lnTo>
                        <a:pt x="34" y="7"/>
                      </a:lnTo>
                      <a:lnTo>
                        <a:pt x="18" y="4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12" name="Freeform 63"/>
                <p:cNvSpPr>
                  <a:spLocks/>
                </p:cNvSpPr>
                <p:nvPr/>
              </p:nvSpPr>
              <p:spPr bwMode="auto">
                <a:xfrm>
                  <a:off x="4317" y="1949"/>
                  <a:ext cx="4" cy="19"/>
                </a:xfrm>
                <a:custGeom>
                  <a:avLst/>
                  <a:gdLst>
                    <a:gd name="T0" fmla="*/ 4 w 4"/>
                    <a:gd name="T1" fmla="*/ 17 h 19"/>
                    <a:gd name="T2" fmla="*/ 4 w 4"/>
                    <a:gd name="T3" fmla="*/ 18 h 19"/>
                    <a:gd name="T4" fmla="*/ 4 w 4"/>
                    <a:gd name="T5" fmla="*/ 10 h 19"/>
                    <a:gd name="T6" fmla="*/ 3 w 4"/>
                    <a:gd name="T7" fmla="*/ 0 h 19"/>
                    <a:gd name="T8" fmla="*/ 0 w 4"/>
                    <a:gd name="T9" fmla="*/ 0 h 19"/>
                    <a:gd name="T10" fmla="*/ 0 w 4"/>
                    <a:gd name="T11" fmla="*/ 10 h 19"/>
                    <a:gd name="T12" fmla="*/ 1 w 4"/>
                    <a:gd name="T13" fmla="*/ 18 h 19"/>
                    <a:gd name="T14" fmla="*/ 1 w 4"/>
                    <a:gd name="T15" fmla="*/ 18 h 19"/>
                    <a:gd name="T16" fmla="*/ 1 w 4"/>
                    <a:gd name="T17" fmla="*/ 18 h 19"/>
                    <a:gd name="T18" fmla="*/ 1 w 4"/>
                    <a:gd name="T19" fmla="*/ 19 h 19"/>
                    <a:gd name="T20" fmla="*/ 3 w 4"/>
                    <a:gd name="T21" fmla="*/ 19 h 19"/>
                    <a:gd name="T22" fmla="*/ 4 w 4"/>
                    <a:gd name="T23" fmla="*/ 19 h 19"/>
                    <a:gd name="T24" fmla="*/ 4 w 4"/>
                    <a:gd name="T25" fmla="*/ 18 h 19"/>
                    <a:gd name="T26" fmla="*/ 4 w 4"/>
                    <a:gd name="T27" fmla="*/ 17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" h="19">
                      <a:moveTo>
                        <a:pt x="4" y="17"/>
                      </a:moveTo>
                      <a:lnTo>
                        <a:pt x="4" y="18"/>
                      </a:lnTo>
                      <a:lnTo>
                        <a:pt x="4" y="1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4" y="19"/>
                      </a:lnTo>
                      <a:lnTo>
                        <a:pt x="4" y="18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13" name="Freeform 64"/>
                <p:cNvSpPr>
                  <a:spLocks/>
                </p:cNvSpPr>
                <p:nvPr/>
              </p:nvSpPr>
              <p:spPr bwMode="auto">
                <a:xfrm>
                  <a:off x="4318" y="1966"/>
                  <a:ext cx="20" cy="45"/>
                </a:xfrm>
                <a:custGeom>
                  <a:avLst/>
                  <a:gdLst>
                    <a:gd name="T0" fmla="*/ 20 w 20"/>
                    <a:gd name="T1" fmla="*/ 42 h 45"/>
                    <a:gd name="T2" fmla="*/ 18 w 20"/>
                    <a:gd name="T3" fmla="*/ 42 h 45"/>
                    <a:gd name="T4" fmla="*/ 11 w 20"/>
                    <a:gd name="T5" fmla="*/ 31 h 45"/>
                    <a:gd name="T6" fmla="*/ 9 w 20"/>
                    <a:gd name="T7" fmla="*/ 20 h 45"/>
                    <a:gd name="T8" fmla="*/ 6 w 20"/>
                    <a:gd name="T9" fmla="*/ 10 h 45"/>
                    <a:gd name="T10" fmla="*/ 3 w 20"/>
                    <a:gd name="T11" fmla="*/ 0 h 45"/>
                    <a:gd name="T12" fmla="*/ 0 w 20"/>
                    <a:gd name="T13" fmla="*/ 1 h 45"/>
                    <a:gd name="T14" fmla="*/ 3 w 20"/>
                    <a:gd name="T15" fmla="*/ 10 h 45"/>
                    <a:gd name="T16" fmla="*/ 5 w 20"/>
                    <a:gd name="T17" fmla="*/ 21 h 45"/>
                    <a:gd name="T18" fmla="*/ 9 w 20"/>
                    <a:gd name="T19" fmla="*/ 32 h 45"/>
                    <a:gd name="T20" fmla="*/ 15 w 20"/>
                    <a:gd name="T21" fmla="*/ 43 h 45"/>
                    <a:gd name="T22" fmla="*/ 15 w 20"/>
                    <a:gd name="T23" fmla="*/ 43 h 45"/>
                    <a:gd name="T24" fmla="*/ 15 w 20"/>
                    <a:gd name="T25" fmla="*/ 43 h 45"/>
                    <a:gd name="T26" fmla="*/ 17 w 20"/>
                    <a:gd name="T27" fmla="*/ 45 h 45"/>
                    <a:gd name="T28" fmla="*/ 18 w 20"/>
                    <a:gd name="T29" fmla="*/ 43 h 45"/>
                    <a:gd name="T30" fmla="*/ 20 w 20"/>
                    <a:gd name="T31" fmla="*/ 43 h 45"/>
                    <a:gd name="T32" fmla="*/ 18 w 20"/>
                    <a:gd name="T33" fmla="*/ 42 h 45"/>
                    <a:gd name="T34" fmla="*/ 20 w 20"/>
                    <a:gd name="T35" fmla="*/ 42 h 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" h="45">
                      <a:moveTo>
                        <a:pt x="20" y="42"/>
                      </a:moveTo>
                      <a:lnTo>
                        <a:pt x="18" y="42"/>
                      </a:lnTo>
                      <a:lnTo>
                        <a:pt x="11" y="31"/>
                      </a:lnTo>
                      <a:lnTo>
                        <a:pt x="9" y="20"/>
                      </a:lnTo>
                      <a:lnTo>
                        <a:pt x="6" y="1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10"/>
                      </a:lnTo>
                      <a:lnTo>
                        <a:pt x="5" y="21"/>
                      </a:lnTo>
                      <a:lnTo>
                        <a:pt x="9" y="32"/>
                      </a:lnTo>
                      <a:lnTo>
                        <a:pt x="15" y="43"/>
                      </a:lnTo>
                      <a:lnTo>
                        <a:pt x="17" y="45"/>
                      </a:lnTo>
                      <a:lnTo>
                        <a:pt x="18" y="43"/>
                      </a:lnTo>
                      <a:lnTo>
                        <a:pt x="20" y="43"/>
                      </a:lnTo>
                      <a:lnTo>
                        <a:pt x="18" y="42"/>
                      </a:lnTo>
                      <a:lnTo>
                        <a:pt x="2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14" name="Freeform 65"/>
                <p:cNvSpPr>
                  <a:spLocks/>
                </p:cNvSpPr>
                <p:nvPr/>
              </p:nvSpPr>
              <p:spPr bwMode="auto">
                <a:xfrm>
                  <a:off x="4333" y="2008"/>
                  <a:ext cx="55" cy="64"/>
                </a:xfrm>
                <a:custGeom>
                  <a:avLst/>
                  <a:gdLst>
                    <a:gd name="T0" fmla="*/ 55 w 55"/>
                    <a:gd name="T1" fmla="*/ 61 h 64"/>
                    <a:gd name="T2" fmla="*/ 54 w 55"/>
                    <a:gd name="T3" fmla="*/ 60 h 64"/>
                    <a:gd name="T4" fmla="*/ 51 w 55"/>
                    <a:gd name="T5" fmla="*/ 60 h 64"/>
                    <a:gd name="T6" fmla="*/ 46 w 55"/>
                    <a:gd name="T7" fmla="*/ 57 h 64"/>
                    <a:gd name="T8" fmla="*/ 37 w 55"/>
                    <a:gd name="T9" fmla="*/ 54 h 64"/>
                    <a:gd name="T10" fmla="*/ 29 w 55"/>
                    <a:gd name="T11" fmla="*/ 49 h 64"/>
                    <a:gd name="T12" fmla="*/ 20 w 55"/>
                    <a:gd name="T13" fmla="*/ 41 h 64"/>
                    <a:gd name="T14" fmla="*/ 13 w 55"/>
                    <a:gd name="T15" fmla="*/ 31 h 64"/>
                    <a:gd name="T16" fmla="*/ 10 w 55"/>
                    <a:gd name="T17" fmla="*/ 24 h 64"/>
                    <a:gd name="T18" fmla="*/ 7 w 55"/>
                    <a:gd name="T19" fmla="*/ 18 h 64"/>
                    <a:gd name="T20" fmla="*/ 5 w 55"/>
                    <a:gd name="T21" fmla="*/ 9 h 64"/>
                    <a:gd name="T22" fmla="*/ 5 w 55"/>
                    <a:gd name="T23" fmla="*/ 0 h 64"/>
                    <a:gd name="T24" fmla="*/ 0 w 55"/>
                    <a:gd name="T25" fmla="*/ 1 h 64"/>
                    <a:gd name="T26" fmla="*/ 2 w 55"/>
                    <a:gd name="T27" fmla="*/ 9 h 64"/>
                    <a:gd name="T28" fmla="*/ 3 w 55"/>
                    <a:gd name="T29" fmla="*/ 19 h 64"/>
                    <a:gd name="T30" fmla="*/ 6 w 55"/>
                    <a:gd name="T31" fmla="*/ 26 h 64"/>
                    <a:gd name="T32" fmla="*/ 10 w 55"/>
                    <a:gd name="T33" fmla="*/ 33 h 64"/>
                    <a:gd name="T34" fmla="*/ 17 w 55"/>
                    <a:gd name="T35" fmla="*/ 44 h 64"/>
                    <a:gd name="T36" fmla="*/ 26 w 55"/>
                    <a:gd name="T37" fmla="*/ 52 h 64"/>
                    <a:gd name="T38" fmla="*/ 36 w 55"/>
                    <a:gd name="T39" fmla="*/ 57 h 64"/>
                    <a:gd name="T40" fmla="*/ 44 w 55"/>
                    <a:gd name="T41" fmla="*/ 61 h 64"/>
                    <a:gd name="T42" fmla="*/ 50 w 55"/>
                    <a:gd name="T43" fmla="*/ 63 h 64"/>
                    <a:gd name="T44" fmla="*/ 54 w 55"/>
                    <a:gd name="T45" fmla="*/ 64 h 64"/>
                    <a:gd name="T46" fmla="*/ 52 w 55"/>
                    <a:gd name="T47" fmla="*/ 63 h 64"/>
                    <a:gd name="T48" fmla="*/ 54 w 55"/>
                    <a:gd name="T49" fmla="*/ 64 h 64"/>
                    <a:gd name="T50" fmla="*/ 55 w 55"/>
                    <a:gd name="T51" fmla="*/ 63 h 64"/>
                    <a:gd name="T52" fmla="*/ 55 w 55"/>
                    <a:gd name="T53" fmla="*/ 61 h 64"/>
                    <a:gd name="T54" fmla="*/ 55 w 55"/>
                    <a:gd name="T55" fmla="*/ 60 h 64"/>
                    <a:gd name="T56" fmla="*/ 54 w 55"/>
                    <a:gd name="T57" fmla="*/ 60 h 64"/>
                    <a:gd name="T58" fmla="*/ 55 w 55"/>
                    <a:gd name="T59" fmla="*/ 61 h 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55" h="64">
                      <a:moveTo>
                        <a:pt x="55" y="61"/>
                      </a:moveTo>
                      <a:lnTo>
                        <a:pt x="54" y="60"/>
                      </a:lnTo>
                      <a:lnTo>
                        <a:pt x="51" y="60"/>
                      </a:lnTo>
                      <a:lnTo>
                        <a:pt x="46" y="57"/>
                      </a:lnTo>
                      <a:lnTo>
                        <a:pt x="37" y="54"/>
                      </a:lnTo>
                      <a:lnTo>
                        <a:pt x="29" y="49"/>
                      </a:lnTo>
                      <a:lnTo>
                        <a:pt x="20" y="41"/>
                      </a:lnTo>
                      <a:lnTo>
                        <a:pt x="13" y="31"/>
                      </a:lnTo>
                      <a:lnTo>
                        <a:pt x="10" y="24"/>
                      </a:lnTo>
                      <a:lnTo>
                        <a:pt x="7" y="18"/>
                      </a:lnTo>
                      <a:lnTo>
                        <a:pt x="5" y="9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2" y="9"/>
                      </a:lnTo>
                      <a:lnTo>
                        <a:pt x="3" y="19"/>
                      </a:lnTo>
                      <a:lnTo>
                        <a:pt x="6" y="26"/>
                      </a:lnTo>
                      <a:lnTo>
                        <a:pt x="10" y="33"/>
                      </a:lnTo>
                      <a:lnTo>
                        <a:pt x="17" y="44"/>
                      </a:lnTo>
                      <a:lnTo>
                        <a:pt x="26" y="52"/>
                      </a:lnTo>
                      <a:lnTo>
                        <a:pt x="36" y="57"/>
                      </a:lnTo>
                      <a:lnTo>
                        <a:pt x="44" y="61"/>
                      </a:lnTo>
                      <a:lnTo>
                        <a:pt x="50" y="63"/>
                      </a:lnTo>
                      <a:lnTo>
                        <a:pt x="54" y="64"/>
                      </a:lnTo>
                      <a:lnTo>
                        <a:pt x="52" y="63"/>
                      </a:lnTo>
                      <a:lnTo>
                        <a:pt x="54" y="64"/>
                      </a:lnTo>
                      <a:lnTo>
                        <a:pt x="55" y="63"/>
                      </a:lnTo>
                      <a:lnTo>
                        <a:pt x="55" y="61"/>
                      </a:lnTo>
                      <a:lnTo>
                        <a:pt x="55" y="60"/>
                      </a:lnTo>
                      <a:lnTo>
                        <a:pt x="54" y="60"/>
                      </a:lnTo>
                      <a:lnTo>
                        <a:pt x="55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15" name="Freeform 66"/>
                <p:cNvSpPr>
                  <a:spLocks/>
                </p:cNvSpPr>
                <p:nvPr/>
              </p:nvSpPr>
              <p:spPr bwMode="auto">
                <a:xfrm>
                  <a:off x="4385" y="2069"/>
                  <a:ext cx="6" cy="10"/>
                </a:xfrm>
                <a:custGeom>
                  <a:avLst/>
                  <a:gdLst>
                    <a:gd name="T0" fmla="*/ 3 w 6"/>
                    <a:gd name="T1" fmla="*/ 10 h 10"/>
                    <a:gd name="T2" fmla="*/ 6 w 6"/>
                    <a:gd name="T3" fmla="*/ 8 h 10"/>
                    <a:gd name="T4" fmla="*/ 3 w 6"/>
                    <a:gd name="T5" fmla="*/ 0 h 10"/>
                    <a:gd name="T6" fmla="*/ 0 w 6"/>
                    <a:gd name="T7" fmla="*/ 2 h 10"/>
                    <a:gd name="T8" fmla="*/ 3 w 6"/>
                    <a:gd name="T9" fmla="*/ 10 h 10"/>
                    <a:gd name="T10" fmla="*/ 3 w 6"/>
                    <a:gd name="T11" fmla="*/ 1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10">
                      <a:moveTo>
                        <a:pt x="3" y="10"/>
                      </a:moveTo>
                      <a:lnTo>
                        <a:pt x="6" y="8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16" name="Freeform 67"/>
                <p:cNvSpPr>
                  <a:spLocks/>
                </p:cNvSpPr>
                <p:nvPr/>
              </p:nvSpPr>
              <p:spPr bwMode="auto">
                <a:xfrm>
                  <a:off x="4388" y="2076"/>
                  <a:ext cx="18" cy="22"/>
                </a:xfrm>
                <a:custGeom>
                  <a:avLst/>
                  <a:gdLst>
                    <a:gd name="T0" fmla="*/ 15 w 18"/>
                    <a:gd name="T1" fmla="*/ 21 h 22"/>
                    <a:gd name="T2" fmla="*/ 18 w 18"/>
                    <a:gd name="T3" fmla="*/ 19 h 22"/>
                    <a:gd name="T4" fmla="*/ 8 w 18"/>
                    <a:gd name="T5" fmla="*/ 8 h 22"/>
                    <a:gd name="T6" fmla="*/ 3 w 18"/>
                    <a:gd name="T7" fmla="*/ 0 h 22"/>
                    <a:gd name="T8" fmla="*/ 0 w 18"/>
                    <a:gd name="T9" fmla="*/ 3 h 22"/>
                    <a:gd name="T10" fmla="*/ 6 w 18"/>
                    <a:gd name="T11" fmla="*/ 11 h 22"/>
                    <a:gd name="T12" fmla="*/ 15 w 18"/>
                    <a:gd name="T13" fmla="*/ 22 h 22"/>
                    <a:gd name="T14" fmla="*/ 18 w 18"/>
                    <a:gd name="T15" fmla="*/ 21 h 22"/>
                    <a:gd name="T16" fmla="*/ 15 w 18"/>
                    <a:gd name="T17" fmla="*/ 22 h 22"/>
                    <a:gd name="T18" fmla="*/ 16 w 18"/>
                    <a:gd name="T19" fmla="*/ 22 h 22"/>
                    <a:gd name="T20" fmla="*/ 18 w 18"/>
                    <a:gd name="T21" fmla="*/ 22 h 22"/>
                    <a:gd name="T22" fmla="*/ 18 w 18"/>
                    <a:gd name="T23" fmla="*/ 21 h 22"/>
                    <a:gd name="T24" fmla="*/ 18 w 18"/>
                    <a:gd name="T25" fmla="*/ 19 h 22"/>
                    <a:gd name="T26" fmla="*/ 15 w 18"/>
                    <a:gd name="T27" fmla="*/ 21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8" h="22">
                      <a:moveTo>
                        <a:pt x="15" y="21"/>
                      </a:moveTo>
                      <a:lnTo>
                        <a:pt x="18" y="19"/>
                      </a:lnTo>
                      <a:lnTo>
                        <a:pt x="8" y="8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6" y="11"/>
                      </a:lnTo>
                      <a:lnTo>
                        <a:pt x="15" y="22"/>
                      </a:lnTo>
                      <a:lnTo>
                        <a:pt x="18" y="21"/>
                      </a:lnTo>
                      <a:lnTo>
                        <a:pt x="15" y="22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8" y="21"/>
                      </a:lnTo>
                      <a:lnTo>
                        <a:pt x="18" y="19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17" name="Freeform 68"/>
                <p:cNvSpPr>
                  <a:spLocks noEditPoints="1"/>
                </p:cNvSpPr>
                <p:nvPr/>
              </p:nvSpPr>
              <p:spPr bwMode="auto">
                <a:xfrm>
                  <a:off x="3880" y="1922"/>
                  <a:ext cx="1423" cy="1180"/>
                </a:xfrm>
                <a:custGeom>
                  <a:avLst/>
                  <a:gdLst>
                    <a:gd name="T0" fmla="*/ 408 w 1423"/>
                    <a:gd name="T1" fmla="*/ 49 h 1180"/>
                    <a:gd name="T2" fmla="*/ 437 w 1423"/>
                    <a:gd name="T3" fmla="*/ 117 h 1180"/>
                    <a:gd name="T4" fmla="*/ 430 w 1423"/>
                    <a:gd name="T5" fmla="*/ 321 h 1180"/>
                    <a:gd name="T6" fmla="*/ 418 w 1423"/>
                    <a:gd name="T7" fmla="*/ 621 h 1180"/>
                    <a:gd name="T8" fmla="*/ 321 w 1423"/>
                    <a:gd name="T9" fmla="*/ 1012 h 1180"/>
                    <a:gd name="T10" fmla="*/ 291 w 1423"/>
                    <a:gd name="T11" fmla="*/ 1121 h 1180"/>
                    <a:gd name="T12" fmla="*/ 199 w 1423"/>
                    <a:gd name="T13" fmla="*/ 1120 h 1180"/>
                    <a:gd name="T14" fmla="*/ 165 w 1423"/>
                    <a:gd name="T15" fmla="*/ 1046 h 1180"/>
                    <a:gd name="T16" fmla="*/ 183 w 1423"/>
                    <a:gd name="T17" fmla="*/ 945 h 1180"/>
                    <a:gd name="T18" fmla="*/ 209 w 1423"/>
                    <a:gd name="T19" fmla="*/ 756 h 1180"/>
                    <a:gd name="T20" fmla="*/ 218 w 1423"/>
                    <a:gd name="T21" fmla="*/ 657 h 1180"/>
                    <a:gd name="T22" fmla="*/ 190 w 1423"/>
                    <a:gd name="T23" fmla="*/ 748 h 1180"/>
                    <a:gd name="T24" fmla="*/ 161 w 1423"/>
                    <a:gd name="T25" fmla="*/ 1109 h 1180"/>
                    <a:gd name="T26" fmla="*/ 108 w 1423"/>
                    <a:gd name="T27" fmla="*/ 1145 h 1180"/>
                    <a:gd name="T28" fmla="*/ 42 w 1423"/>
                    <a:gd name="T29" fmla="*/ 1155 h 1180"/>
                    <a:gd name="T30" fmla="*/ 0 w 1423"/>
                    <a:gd name="T31" fmla="*/ 956 h 1180"/>
                    <a:gd name="T32" fmla="*/ 8 w 1423"/>
                    <a:gd name="T33" fmla="*/ 747 h 1180"/>
                    <a:gd name="T34" fmla="*/ 15 w 1423"/>
                    <a:gd name="T35" fmla="*/ 621 h 1180"/>
                    <a:gd name="T36" fmla="*/ 16 w 1423"/>
                    <a:gd name="T37" fmla="*/ 415 h 1180"/>
                    <a:gd name="T38" fmla="*/ 25 w 1423"/>
                    <a:gd name="T39" fmla="*/ 298 h 1180"/>
                    <a:gd name="T40" fmla="*/ 53 w 1423"/>
                    <a:gd name="T41" fmla="*/ 306 h 1180"/>
                    <a:gd name="T42" fmla="*/ 78 w 1423"/>
                    <a:gd name="T43" fmla="*/ 311 h 1180"/>
                    <a:gd name="T44" fmla="*/ 61 w 1423"/>
                    <a:gd name="T45" fmla="*/ 207 h 1180"/>
                    <a:gd name="T46" fmla="*/ 112 w 1423"/>
                    <a:gd name="T47" fmla="*/ 251 h 1180"/>
                    <a:gd name="T48" fmla="*/ 82 w 1423"/>
                    <a:gd name="T49" fmla="*/ 173 h 1180"/>
                    <a:gd name="T50" fmla="*/ 45 w 1423"/>
                    <a:gd name="T51" fmla="*/ 116 h 1180"/>
                    <a:gd name="T52" fmla="*/ 29 w 1423"/>
                    <a:gd name="T53" fmla="*/ 44 h 1180"/>
                    <a:gd name="T54" fmla="*/ 86 w 1423"/>
                    <a:gd name="T55" fmla="*/ 31 h 1180"/>
                    <a:gd name="T56" fmla="*/ 86 w 1423"/>
                    <a:gd name="T57" fmla="*/ 95 h 1180"/>
                    <a:gd name="T58" fmla="*/ 164 w 1423"/>
                    <a:gd name="T59" fmla="*/ 38 h 1180"/>
                    <a:gd name="T60" fmla="*/ 273 w 1423"/>
                    <a:gd name="T61" fmla="*/ 53 h 1180"/>
                    <a:gd name="T62" fmla="*/ 290 w 1423"/>
                    <a:gd name="T63" fmla="*/ 149 h 1180"/>
                    <a:gd name="T64" fmla="*/ 1384 w 1423"/>
                    <a:gd name="T65" fmla="*/ 616 h 1180"/>
                    <a:gd name="T66" fmla="*/ 1386 w 1423"/>
                    <a:gd name="T67" fmla="*/ 699 h 1180"/>
                    <a:gd name="T68" fmla="*/ 1396 w 1423"/>
                    <a:gd name="T69" fmla="*/ 796 h 1180"/>
                    <a:gd name="T70" fmla="*/ 1401 w 1423"/>
                    <a:gd name="T71" fmla="*/ 916 h 1180"/>
                    <a:gd name="T72" fmla="*/ 1411 w 1423"/>
                    <a:gd name="T73" fmla="*/ 979 h 1180"/>
                    <a:gd name="T74" fmla="*/ 1418 w 1423"/>
                    <a:gd name="T75" fmla="*/ 1114 h 1180"/>
                    <a:gd name="T76" fmla="*/ 1405 w 1423"/>
                    <a:gd name="T77" fmla="*/ 1155 h 1180"/>
                    <a:gd name="T78" fmla="*/ 1339 w 1423"/>
                    <a:gd name="T79" fmla="*/ 1176 h 1180"/>
                    <a:gd name="T80" fmla="*/ 1321 w 1423"/>
                    <a:gd name="T81" fmla="*/ 1140 h 1180"/>
                    <a:gd name="T82" fmla="*/ 1315 w 1423"/>
                    <a:gd name="T83" fmla="*/ 1047 h 1180"/>
                    <a:gd name="T84" fmla="*/ 1281 w 1423"/>
                    <a:gd name="T85" fmla="*/ 915 h 1180"/>
                    <a:gd name="T86" fmla="*/ 1269 w 1423"/>
                    <a:gd name="T87" fmla="*/ 800 h 1180"/>
                    <a:gd name="T88" fmla="*/ 1330 w 1423"/>
                    <a:gd name="T89" fmla="*/ 775 h 1180"/>
                    <a:gd name="T90" fmla="*/ 1283 w 1423"/>
                    <a:gd name="T91" fmla="*/ 769 h 1180"/>
                    <a:gd name="T92" fmla="*/ 1255 w 1423"/>
                    <a:gd name="T93" fmla="*/ 769 h 1180"/>
                    <a:gd name="T94" fmla="*/ 1262 w 1423"/>
                    <a:gd name="T95" fmla="*/ 949 h 1180"/>
                    <a:gd name="T96" fmla="*/ 1233 w 1423"/>
                    <a:gd name="T97" fmla="*/ 1109 h 1180"/>
                    <a:gd name="T98" fmla="*/ 1233 w 1423"/>
                    <a:gd name="T99" fmla="*/ 1174 h 1180"/>
                    <a:gd name="T100" fmla="*/ 1173 w 1423"/>
                    <a:gd name="T101" fmla="*/ 1154 h 1180"/>
                    <a:gd name="T102" fmla="*/ 1147 w 1423"/>
                    <a:gd name="T103" fmla="*/ 1178 h 1180"/>
                    <a:gd name="T104" fmla="*/ 1146 w 1423"/>
                    <a:gd name="T105" fmla="*/ 1110 h 1180"/>
                    <a:gd name="T106" fmla="*/ 1132 w 1423"/>
                    <a:gd name="T107" fmla="*/ 958 h 1180"/>
                    <a:gd name="T108" fmla="*/ 1124 w 1423"/>
                    <a:gd name="T109" fmla="*/ 864 h 1180"/>
                    <a:gd name="T110" fmla="*/ 1119 w 1423"/>
                    <a:gd name="T111" fmla="*/ 655 h 1180"/>
                    <a:gd name="T112" fmla="*/ 1209 w 1423"/>
                    <a:gd name="T113" fmla="*/ 642 h 1180"/>
                    <a:gd name="T114" fmla="*/ 1363 w 1423"/>
                    <a:gd name="T115" fmla="*/ 603 h 118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423" h="1180">
                      <a:moveTo>
                        <a:pt x="302" y="56"/>
                      </a:moveTo>
                      <a:lnTo>
                        <a:pt x="321" y="57"/>
                      </a:lnTo>
                      <a:lnTo>
                        <a:pt x="340" y="56"/>
                      </a:lnTo>
                      <a:lnTo>
                        <a:pt x="352" y="54"/>
                      </a:lnTo>
                      <a:lnTo>
                        <a:pt x="363" y="53"/>
                      </a:lnTo>
                      <a:lnTo>
                        <a:pt x="374" y="52"/>
                      </a:lnTo>
                      <a:lnTo>
                        <a:pt x="387" y="52"/>
                      </a:lnTo>
                      <a:lnTo>
                        <a:pt x="397" y="50"/>
                      </a:lnTo>
                      <a:lnTo>
                        <a:pt x="408" y="49"/>
                      </a:lnTo>
                      <a:lnTo>
                        <a:pt x="419" y="49"/>
                      </a:lnTo>
                      <a:lnTo>
                        <a:pt x="430" y="48"/>
                      </a:lnTo>
                      <a:lnTo>
                        <a:pt x="434" y="54"/>
                      </a:lnTo>
                      <a:lnTo>
                        <a:pt x="438" y="63"/>
                      </a:lnTo>
                      <a:lnTo>
                        <a:pt x="440" y="69"/>
                      </a:lnTo>
                      <a:lnTo>
                        <a:pt x="441" y="76"/>
                      </a:lnTo>
                      <a:lnTo>
                        <a:pt x="443" y="91"/>
                      </a:lnTo>
                      <a:lnTo>
                        <a:pt x="440" y="105"/>
                      </a:lnTo>
                      <a:lnTo>
                        <a:pt x="437" y="117"/>
                      </a:lnTo>
                      <a:lnTo>
                        <a:pt x="433" y="128"/>
                      </a:lnTo>
                      <a:lnTo>
                        <a:pt x="429" y="136"/>
                      </a:lnTo>
                      <a:lnTo>
                        <a:pt x="426" y="142"/>
                      </a:lnTo>
                      <a:lnTo>
                        <a:pt x="426" y="158"/>
                      </a:lnTo>
                      <a:lnTo>
                        <a:pt x="426" y="184"/>
                      </a:lnTo>
                      <a:lnTo>
                        <a:pt x="426" y="217"/>
                      </a:lnTo>
                      <a:lnTo>
                        <a:pt x="427" y="252"/>
                      </a:lnTo>
                      <a:lnTo>
                        <a:pt x="429" y="288"/>
                      </a:lnTo>
                      <a:lnTo>
                        <a:pt x="430" y="321"/>
                      </a:lnTo>
                      <a:lnTo>
                        <a:pt x="433" y="348"/>
                      </a:lnTo>
                      <a:lnTo>
                        <a:pt x="434" y="364"/>
                      </a:lnTo>
                      <a:lnTo>
                        <a:pt x="437" y="389"/>
                      </a:lnTo>
                      <a:lnTo>
                        <a:pt x="438" y="419"/>
                      </a:lnTo>
                      <a:lnTo>
                        <a:pt x="438" y="456"/>
                      </a:lnTo>
                      <a:lnTo>
                        <a:pt x="436" y="495"/>
                      </a:lnTo>
                      <a:lnTo>
                        <a:pt x="432" y="538"/>
                      </a:lnTo>
                      <a:lnTo>
                        <a:pt x="426" y="580"/>
                      </a:lnTo>
                      <a:lnTo>
                        <a:pt x="418" y="621"/>
                      </a:lnTo>
                      <a:lnTo>
                        <a:pt x="408" y="659"/>
                      </a:lnTo>
                      <a:lnTo>
                        <a:pt x="414" y="715"/>
                      </a:lnTo>
                      <a:lnTo>
                        <a:pt x="402" y="758"/>
                      </a:lnTo>
                      <a:lnTo>
                        <a:pt x="389" y="800"/>
                      </a:lnTo>
                      <a:lnTo>
                        <a:pt x="376" y="842"/>
                      </a:lnTo>
                      <a:lnTo>
                        <a:pt x="362" y="885"/>
                      </a:lnTo>
                      <a:lnTo>
                        <a:pt x="348" y="927"/>
                      </a:lnTo>
                      <a:lnTo>
                        <a:pt x="335" y="969"/>
                      </a:lnTo>
                      <a:lnTo>
                        <a:pt x="321" y="1012"/>
                      </a:lnTo>
                      <a:lnTo>
                        <a:pt x="309" y="1053"/>
                      </a:lnTo>
                      <a:lnTo>
                        <a:pt x="307" y="1066"/>
                      </a:lnTo>
                      <a:lnTo>
                        <a:pt x="309" y="1081"/>
                      </a:lnTo>
                      <a:lnTo>
                        <a:pt x="311" y="1095"/>
                      </a:lnTo>
                      <a:lnTo>
                        <a:pt x="313" y="1106"/>
                      </a:lnTo>
                      <a:lnTo>
                        <a:pt x="307" y="1113"/>
                      </a:lnTo>
                      <a:lnTo>
                        <a:pt x="300" y="1117"/>
                      </a:lnTo>
                      <a:lnTo>
                        <a:pt x="295" y="1120"/>
                      </a:lnTo>
                      <a:lnTo>
                        <a:pt x="291" y="1121"/>
                      </a:lnTo>
                      <a:lnTo>
                        <a:pt x="277" y="1124"/>
                      </a:lnTo>
                      <a:lnTo>
                        <a:pt x="265" y="1124"/>
                      </a:lnTo>
                      <a:lnTo>
                        <a:pt x="253" y="1122"/>
                      </a:lnTo>
                      <a:lnTo>
                        <a:pt x="240" y="1120"/>
                      </a:lnTo>
                      <a:lnTo>
                        <a:pt x="228" y="1118"/>
                      </a:lnTo>
                      <a:lnTo>
                        <a:pt x="217" y="1117"/>
                      </a:lnTo>
                      <a:lnTo>
                        <a:pt x="212" y="1117"/>
                      </a:lnTo>
                      <a:lnTo>
                        <a:pt x="205" y="1118"/>
                      </a:lnTo>
                      <a:lnTo>
                        <a:pt x="199" y="1120"/>
                      </a:lnTo>
                      <a:lnTo>
                        <a:pt x="194" y="1122"/>
                      </a:lnTo>
                      <a:lnTo>
                        <a:pt x="188" y="1117"/>
                      </a:lnTo>
                      <a:lnTo>
                        <a:pt x="184" y="1110"/>
                      </a:lnTo>
                      <a:lnTo>
                        <a:pt x="180" y="1102"/>
                      </a:lnTo>
                      <a:lnTo>
                        <a:pt x="176" y="1092"/>
                      </a:lnTo>
                      <a:lnTo>
                        <a:pt x="175" y="1085"/>
                      </a:lnTo>
                      <a:lnTo>
                        <a:pt x="171" y="1073"/>
                      </a:lnTo>
                      <a:lnTo>
                        <a:pt x="167" y="1058"/>
                      </a:lnTo>
                      <a:lnTo>
                        <a:pt x="165" y="1046"/>
                      </a:lnTo>
                      <a:lnTo>
                        <a:pt x="165" y="1040"/>
                      </a:lnTo>
                      <a:lnTo>
                        <a:pt x="167" y="1036"/>
                      </a:lnTo>
                      <a:lnTo>
                        <a:pt x="169" y="1034"/>
                      </a:lnTo>
                      <a:lnTo>
                        <a:pt x="171" y="1032"/>
                      </a:lnTo>
                      <a:lnTo>
                        <a:pt x="175" y="1029"/>
                      </a:lnTo>
                      <a:lnTo>
                        <a:pt x="176" y="1027"/>
                      </a:lnTo>
                      <a:lnTo>
                        <a:pt x="178" y="997"/>
                      </a:lnTo>
                      <a:lnTo>
                        <a:pt x="180" y="969"/>
                      </a:lnTo>
                      <a:lnTo>
                        <a:pt x="183" y="945"/>
                      </a:lnTo>
                      <a:lnTo>
                        <a:pt x="186" y="923"/>
                      </a:lnTo>
                      <a:lnTo>
                        <a:pt x="195" y="883"/>
                      </a:lnTo>
                      <a:lnTo>
                        <a:pt x="205" y="845"/>
                      </a:lnTo>
                      <a:lnTo>
                        <a:pt x="202" y="831"/>
                      </a:lnTo>
                      <a:lnTo>
                        <a:pt x="201" y="815"/>
                      </a:lnTo>
                      <a:lnTo>
                        <a:pt x="201" y="800"/>
                      </a:lnTo>
                      <a:lnTo>
                        <a:pt x="203" y="784"/>
                      </a:lnTo>
                      <a:lnTo>
                        <a:pt x="206" y="769"/>
                      </a:lnTo>
                      <a:lnTo>
                        <a:pt x="209" y="756"/>
                      </a:lnTo>
                      <a:lnTo>
                        <a:pt x="213" y="745"/>
                      </a:lnTo>
                      <a:lnTo>
                        <a:pt x="216" y="736"/>
                      </a:lnTo>
                      <a:lnTo>
                        <a:pt x="214" y="724"/>
                      </a:lnTo>
                      <a:lnTo>
                        <a:pt x="213" y="710"/>
                      </a:lnTo>
                      <a:lnTo>
                        <a:pt x="214" y="702"/>
                      </a:lnTo>
                      <a:lnTo>
                        <a:pt x="217" y="692"/>
                      </a:lnTo>
                      <a:lnTo>
                        <a:pt x="221" y="681"/>
                      </a:lnTo>
                      <a:lnTo>
                        <a:pt x="227" y="668"/>
                      </a:lnTo>
                      <a:lnTo>
                        <a:pt x="218" y="657"/>
                      </a:lnTo>
                      <a:lnTo>
                        <a:pt x="213" y="646"/>
                      </a:lnTo>
                      <a:lnTo>
                        <a:pt x="208" y="635"/>
                      </a:lnTo>
                      <a:lnTo>
                        <a:pt x="205" y="621"/>
                      </a:lnTo>
                      <a:lnTo>
                        <a:pt x="206" y="650"/>
                      </a:lnTo>
                      <a:lnTo>
                        <a:pt x="205" y="680"/>
                      </a:lnTo>
                      <a:lnTo>
                        <a:pt x="203" y="696"/>
                      </a:lnTo>
                      <a:lnTo>
                        <a:pt x="201" y="713"/>
                      </a:lnTo>
                      <a:lnTo>
                        <a:pt x="195" y="730"/>
                      </a:lnTo>
                      <a:lnTo>
                        <a:pt x="190" y="748"/>
                      </a:lnTo>
                      <a:lnTo>
                        <a:pt x="188" y="793"/>
                      </a:lnTo>
                      <a:lnTo>
                        <a:pt x="186" y="844"/>
                      </a:lnTo>
                      <a:lnTo>
                        <a:pt x="182" y="896"/>
                      </a:lnTo>
                      <a:lnTo>
                        <a:pt x="178" y="947"/>
                      </a:lnTo>
                      <a:lnTo>
                        <a:pt x="172" y="987"/>
                      </a:lnTo>
                      <a:lnTo>
                        <a:pt x="167" y="1021"/>
                      </a:lnTo>
                      <a:lnTo>
                        <a:pt x="164" y="1053"/>
                      </a:lnTo>
                      <a:lnTo>
                        <a:pt x="162" y="1081"/>
                      </a:lnTo>
                      <a:lnTo>
                        <a:pt x="161" y="1109"/>
                      </a:lnTo>
                      <a:lnTo>
                        <a:pt x="158" y="1128"/>
                      </a:lnTo>
                      <a:lnTo>
                        <a:pt x="156" y="1140"/>
                      </a:lnTo>
                      <a:lnTo>
                        <a:pt x="153" y="1151"/>
                      </a:lnTo>
                      <a:lnTo>
                        <a:pt x="149" y="1156"/>
                      </a:lnTo>
                      <a:lnTo>
                        <a:pt x="143" y="1162"/>
                      </a:lnTo>
                      <a:lnTo>
                        <a:pt x="131" y="1156"/>
                      </a:lnTo>
                      <a:lnTo>
                        <a:pt x="119" y="1152"/>
                      </a:lnTo>
                      <a:lnTo>
                        <a:pt x="113" y="1150"/>
                      </a:lnTo>
                      <a:lnTo>
                        <a:pt x="108" y="1145"/>
                      </a:lnTo>
                      <a:lnTo>
                        <a:pt x="101" y="1140"/>
                      </a:lnTo>
                      <a:lnTo>
                        <a:pt x="96" y="1135"/>
                      </a:lnTo>
                      <a:lnTo>
                        <a:pt x="89" y="1135"/>
                      </a:lnTo>
                      <a:lnTo>
                        <a:pt x="83" y="1136"/>
                      </a:lnTo>
                      <a:lnTo>
                        <a:pt x="79" y="1139"/>
                      </a:lnTo>
                      <a:lnTo>
                        <a:pt x="75" y="1141"/>
                      </a:lnTo>
                      <a:lnTo>
                        <a:pt x="68" y="1145"/>
                      </a:lnTo>
                      <a:lnTo>
                        <a:pt x="57" y="1150"/>
                      </a:lnTo>
                      <a:lnTo>
                        <a:pt x="42" y="1155"/>
                      </a:lnTo>
                      <a:lnTo>
                        <a:pt x="20" y="1159"/>
                      </a:lnTo>
                      <a:lnTo>
                        <a:pt x="15" y="1160"/>
                      </a:lnTo>
                      <a:lnTo>
                        <a:pt x="7" y="1160"/>
                      </a:lnTo>
                      <a:lnTo>
                        <a:pt x="4" y="1135"/>
                      </a:lnTo>
                      <a:lnTo>
                        <a:pt x="3" y="1100"/>
                      </a:lnTo>
                      <a:lnTo>
                        <a:pt x="1" y="1065"/>
                      </a:lnTo>
                      <a:lnTo>
                        <a:pt x="0" y="1027"/>
                      </a:lnTo>
                      <a:lnTo>
                        <a:pt x="0" y="990"/>
                      </a:lnTo>
                      <a:lnTo>
                        <a:pt x="0" y="956"/>
                      </a:lnTo>
                      <a:lnTo>
                        <a:pt x="1" y="928"/>
                      </a:lnTo>
                      <a:lnTo>
                        <a:pt x="1" y="909"/>
                      </a:lnTo>
                      <a:lnTo>
                        <a:pt x="5" y="889"/>
                      </a:lnTo>
                      <a:lnTo>
                        <a:pt x="7" y="870"/>
                      </a:lnTo>
                      <a:lnTo>
                        <a:pt x="8" y="851"/>
                      </a:lnTo>
                      <a:lnTo>
                        <a:pt x="10" y="834"/>
                      </a:lnTo>
                      <a:lnTo>
                        <a:pt x="10" y="803"/>
                      </a:lnTo>
                      <a:lnTo>
                        <a:pt x="8" y="774"/>
                      </a:lnTo>
                      <a:lnTo>
                        <a:pt x="8" y="747"/>
                      </a:lnTo>
                      <a:lnTo>
                        <a:pt x="11" y="721"/>
                      </a:lnTo>
                      <a:lnTo>
                        <a:pt x="12" y="707"/>
                      </a:lnTo>
                      <a:lnTo>
                        <a:pt x="16" y="695"/>
                      </a:lnTo>
                      <a:lnTo>
                        <a:pt x="20" y="681"/>
                      </a:lnTo>
                      <a:lnTo>
                        <a:pt x="26" y="668"/>
                      </a:lnTo>
                      <a:lnTo>
                        <a:pt x="22" y="658"/>
                      </a:lnTo>
                      <a:lnTo>
                        <a:pt x="19" y="646"/>
                      </a:lnTo>
                      <a:lnTo>
                        <a:pt x="16" y="633"/>
                      </a:lnTo>
                      <a:lnTo>
                        <a:pt x="15" y="621"/>
                      </a:lnTo>
                      <a:lnTo>
                        <a:pt x="15" y="595"/>
                      </a:lnTo>
                      <a:lnTo>
                        <a:pt x="18" y="569"/>
                      </a:lnTo>
                      <a:lnTo>
                        <a:pt x="25" y="520"/>
                      </a:lnTo>
                      <a:lnTo>
                        <a:pt x="31" y="485"/>
                      </a:lnTo>
                      <a:lnTo>
                        <a:pt x="26" y="471"/>
                      </a:lnTo>
                      <a:lnTo>
                        <a:pt x="20" y="456"/>
                      </a:lnTo>
                      <a:lnTo>
                        <a:pt x="18" y="442"/>
                      </a:lnTo>
                      <a:lnTo>
                        <a:pt x="16" y="429"/>
                      </a:lnTo>
                      <a:lnTo>
                        <a:pt x="16" y="415"/>
                      </a:lnTo>
                      <a:lnTo>
                        <a:pt x="16" y="400"/>
                      </a:lnTo>
                      <a:lnTo>
                        <a:pt x="16" y="386"/>
                      </a:lnTo>
                      <a:lnTo>
                        <a:pt x="19" y="374"/>
                      </a:lnTo>
                      <a:lnTo>
                        <a:pt x="22" y="349"/>
                      </a:lnTo>
                      <a:lnTo>
                        <a:pt x="25" y="328"/>
                      </a:lnTo>
                      <a:lnTo>
                        <a:pt x="26" y="318"/>
                      </a:lnTo>
                      <a:lnTo>
                        <a:pt x="26" y="310"/>
                      </a:lnTo>
                      <a:lnTo>
                        <a:pt x="26" y="303"/>
                      </a:lnTo>
                      <a:lnTo>
                        <a:pt x="25" y="298"/>
                      </a:lnTo>
                      <a:lnTo>
                        <a:pt x="26" y="299"/>
                      </a:lnTo>
                      <a:lnTo>
                        <a:pt x="29" y="299"/>
                      </a:lnTo>
                      <a:lnTo>
                        <a:pt x="30" y="298"/>
                      </a:lnTo>
                      <a:lnTo>
                        <a:pt x="31" y="296"/>
                      </a:lnTo>
                      <a:lnTo>
                        <a:pt x="35" y="299"/>
                      </a:lnTo>
                      <a:lnTo>
                        <a:pt x="40" y="300"/>
                      </a:lnTo>
                      <a:lnTo>
                        <a:pt x="42" y="300"/>
                      </a:lnTo>
                      <a:lnTo>
                        <a:pt x="45" y="300"/>
                      </a:lnTo>
                      <a:lnTo>
                        <a:pt x="53" y="306"/>
                      </a:lnTo>
                      <a:lnTo>
                        <a:pt x="60" y="311"/>
                      </a:lnTo>
                      <a:lnTo>
                        <a:pt x="64" y="315"/>
                      </a:lnTo>
                      <a:lnTo>
                        <a:pt x="70" y="317"/>
                      </a:lnTo>
                      <a:lnTo>
                        <a:pt x="71" y="317"/>
                      </a:lnTo>
                      <a:lnTo>
                        <a:pt x="72" y="315"/>
                      </a:lnTo>
                      <a:lnTo>
                        <a:pt x="74" y="313"/>
                      </a:lnTo>
                      <a:lnTo>
                        <a:pt x="75" y="311"/>
                      </a:lnTo>
                      <a:lnTo>
                        <a:pt x="76" y="311"/>
                      </a:lnTo>
                      <a:lnTo>
                        <a:pt x="78" y="311"/>
                      </a:lnTo>
                      <a:lnTo>
                        <a:pt x="79" y="310"/>
                      </a:lnTo>
                      <a:lnTo>
                        <a:pt x="81" y="308"/>
                      </a:lnTo>
                      <a:lnTo>
                        <a:pt x="82" y="304"/>
                      </a:lnTo>
                      <a:lnTo>
                        <a:pt x="82" y="299"/>
                      </a:lnTo>
                      <a:lnTo>
                        <a:pt x="67" y="265"/>
                      </a:lnTo>
                      <a:lnTo>
                        <a:pt x="64" y="254"/>
                      </a:lnTo>
                      <a:lnTo>
                        <a:pt x="61" y="243"/>
                      </a:lnTo>
                      <a:lnTo>
                        <a:pt x="60" y="225"/>
                      </a:lnTo>
                      <a:lnTo>
                        <a:pt x="61" y="207"/>
                      </a:lnTo>
                      <a:lnTo>
                        <a:pt x="74" y="222"/>
                      </a:lnTo>
                      <a:lnTo>
                        <a:pt x="82" y="236"/>
                      </a:lnTo>
                      <a:lnTo>
                        <a:pt x="87" y="244"/>
                      </a:lnTo>
                      <a:lnTo>
                        <a:pt x="94" y="252"/>
                      </a:lnTo>
                      <a:lnTo>
                        <a:pt x="98" y="255"/>
                      </a:lnTo>
                      <a:lnTo>
                        <a:pt x="102" y="257"/>
                      </a:lnTo>
                      <a:lnTo>
                        <a:pt x="106" y="257"/>
                      </a:lnTo>
                      <a:lnTo>
                        <a:pt x="111" y="255"/>
                      </a:lnTo>
                      <a:lnTo>
                        <a:pt x="112" y="251"/>
                      </a:lnTo>
                      <a:lnTo>
                        <a:pt x="111" y="247"/>
                      </a:lnTo>
                      <a:lnTo>
                        <a:pt x="109" y="243"/>
                      </a:lnTo>
                      <a:lnTo>
                        <a:pt x="106" y="240"/>
                      </a:lnTo>
                      <a:lnTo>
                        <a:pt x="102" y="232"/>
                      </a:lnTo>
                      <a:lnTo>
                        <a:pt x="101" y="224"/>
                      </a:lnTo>
                      <a:lnTo>
                        <a:pt x="96" y="214"/>
                      </a:lnTo>
                      <a:lnTo>
                        <a:pt x="91" y="205"/>
                      </a:lnTo>
                      <a:lnTo>
                        <a:pt x="86" y="190"/>
                      </a:lnTo>
                      <a:lnTo>
                        <a:pt x="82" y="173"/>
                      </a:lnTo>
                      <a:lnTo>
                        <a:pt x="76" y="165"/>
                      </a:lnTo>
                      <a:lnTo>
                        <a:pt x="74" y="160"/>
                      </a:lnTo>
                      <a:lnTo>
                        <a:pt x="68" y="154"/>
                      </a:lnTo>
                      <a:lnTo>
                        <a:pt x="63" y="149"/>
                      </a:lnTo>
                      <a:lnTo>
                        <a:pt x="56" y="142"/>
                      </a:lnTo>
                      <a:lnTo>
                        <a:pt x="50" y="138"/>
                      </a:lnTo>
                      <a:lnTo>
                        <a:pt x="49" y="130"/>
                      </a:lnTo>
                      <a:lnTo>
                        <a:pt x="48" y="123"/>
                      </a:lnTo>
                      <a:lnTo>
                        <a:pt x="45" y="116"/>
                      </a:lnTo>
                      <a:lnTo>
                        <a:pt x="41" y="110"/>
                      </a:lnTo>
                      <a:lnTo>
                        <a:pt x="38" y="104"/>
                      </a:lnTo>
                      <a:lnTo>
                        <a:pt x="35" y="97"/>
                      </a:lnTo>
                      <a:lnTo>
                        <a:pt x="34" y="91"/>
                      </a:lnTo>
                      <a:lnTo>
                        <a:pt x="33" y="86"/>
                      </a:lnTo>
                      <a:lnTo>
                        <a:pt x="34" y="69"/>
                      </a:lnTo>
                      <a:lnTo>
                        <a:pt x="35" y="52"/>
                      </a:lnTo>
                      <a:lnTo>
                        <a:pt x="31" y="46"/>
                      </a:lnTo>
                      <a:lnTo>
                        <a:pt x="29" y="44"/>
                      </a:lnTo>
                      <a:lnTo>
                        <a:pt x="29" y="38"/>
                      </a:lnTo>
                      <a:lnTo>
                        <a:pt x="29" y="30"/>
                      </a:lnTo>
                      <a:lnTo>
                        <a:pt x="33" y="15"/>
                      </a:lnTo>
                      <a:lnTo>
                        <a:pt x="37" y="0"/>
                      </a:lnTo>
                      <a:lnTo>
                        <a:pt x="45" y="9"/>
                      </a:lnTo>
                      <a:lnTo>
                        <a:pt x="55" y="19"/>
                      </a:lnTo>
                      <a:lnTo>
                        <a:pt x="64" y="24"/>
                      </a:lnTo>
                      <a:lnTo>
                        <a:pt x="75" y="27"/>
                      </a:lnTo>
                      <a:lnTo>
                        <a:pt x="86" y="31"/>
                      </a:lnTo>
                      <a:lnTo>
                        <a:pt x="97" y="33"/>
                      </a:lnTo>
                      <a:lnTo>
                        <a:pt x="100" y="49"/>
                      </a:lnTo>
                      <a:lnTo>
                        <a:pt x="98" y="61"/>
                      </a:lnTo>
                      <a:lnTo>
                        <a:pt x="96" y="72"/>
                      </a:lnTo>
                      <a:lnTo>
                        <a:pt x="90" y="80"/>
                      </a:lnTo>
                      <a:lnTo>
                        <a:pt x="79" y="94"/>
                      </a:lnTo>
                      <a:lnTo>
                        <a:pt x="68" y="105"/>
                      </a:lnTo>
                      <a:lnTo>
                        <a:pt x="78" y="101"/>
                      </a:lnTo>
                      <a:lnTo>
                        <a:pt x="86" y="95"/>
                      </a:lnTo>
                      <a:lnTo>
                        <a:pt x="91" y="90"/>
                      </a:lnTo>
                      <a:lnTo>
                        <a:pt x="97" y="83"/>
                      </a:lnTo>
                      <a:lnTo>
                        <a:pt x="101" y="74"/>
                      </a:lnTo>
                      <a:lnTo>
                        <a:pt x="105" y="63"/>
                      </a:lnTo>
                      <a:lnTo>
                        <a:pt x="108" y="50"/>
                      </a:lnTo>
                      <a:lnTo>
                        <a:pt x="111" y="34"/>
                      </a:lnTo>
                      <a:lnTo>
                        <a:pt x="131" y="37"/>
                      </a:lnTo>
                      <a:lnTo>
                        <a:pt x="152" y="37"/>
                      </a:lnTo>
                      <a:lnTo>
                        <a:pt x="164" y="38"/>
                      </a:lnTo>
                      <a:lnTo>
                        <a:pt x="178" y="38"/>
                      </a:lnTo>
                      <a:lnTo>
                        <a:pt x="191" y="38"/>
                      </a:lnTo>
                      <a:lnTo>
                        <a:pt x="203" y="39"/>
                      </a:lnTo>
                      <a:lnTo>
                        <a:pt x="216" y="41"/>
                      </a:lnTo>
                      <a:lnTo>
                        <a:pt x="228" y="42"/>
                      </a:lnTo>
                      <a:lnTo>
                        <a:pt x="239" y="45"/>
                      </a:lnTo>
                      <a:lnTo>
                        <a:pt x="250" y="48"/>
                      </a:lnTo>
                      <a:lnTo>
                        <a:pt x="262" y="52"/>
                      </a:lnTo>
                      <a:lnTo>
                        <a:pt x="273" y="53"/>
                      </a:lnTo>
                      <a:lnTo>
                        <a:pt x="284" y="56"/>
                      </a:lnTo>
                      <a:lnTo>
                        <a:pt x="295" y="56"/>
                      </a:lnTo>
                      <a:lnTo>
                        <a:pt x="296" y="76"/>
                      </a:lnTo>
                      <a:lnTo>
                        <a:pt x="296" y="100"/>
                      </a:lnTo>
                      <a:lnTo>
                        <a:pt x="295" y="113"/>
                      </a:lnTo>
                      <a:lnTo>
                        <a:pt x="292" y="128"/>
                      </a:lnTo>
                      <a:lnTo>
                        <a:pt x="288" y="145"/>
                      </a:lnTo>
                      <a:lnTo>
                        <a:pt x="283" y="162"/>
                      </a:lnTo>
                      <a:lnTo>
                        <a:pt x="290" y="149"/>
                      </a:lnTo>
                      <a:lnTo>
                        <a:pt x="294" y="135"/>
                      </a:lnTo>
                      <a:lnTo>
                        <a:pt x="298" y="120"/>
                      </a:lnTo>
                      <a:lnTo>
                        <a:pt x="299" y="105"/>
                      </a:lnTo>
                      <a:lnTo>
                        <a:pt x="302" y="78"/>
                      </a:lnTo>
                      <a:lnTo>
                        <a:pt x="302" y="56"/>
                      </a:lnTo>
                      <a:close/>
                      <a:moveTo>
                        <a:pt x="1371" y="597"/>
                      </a:moveTo>
                      <a:lnTo>
                        <a:pt x="1377" y="605"/>
                      </a:lnTo>
                      <a:lnTo>
                        <a:pt x="1381" y="612"/>
                      </a:lnTo>
                      <a:lnTo>
                        <a:pt x="1384" y="616"/>
                      </a:lnTo>
                      <a:lnTo>
                        <a:pt x="1385" y="618"/>
                      </a:lnTo>
                      <a:lnTo>
                        <a:pt x="1385" y="624"/>
                      </a:lnTo>
                      <a:lnTo>
                        <a:pt x="1385" y="629"/>
                      </a:lnTo>
                      <a:lnTo>
                        <a:pt x="1395" y="647"/>
                      </a:lnTo>
                      <a:lnTo>
                        <a:pt x="1403" y="662"/>
                      </a:lnTo>
                      <a:lnTo>
                        <a:pt x="1401" y="673"/>
                      </a:lnTo>
                      <a:lnTo>
                        <a:pt x="1397" y="683"/>
                      </a:lnTo>
                      <a:lnTo>
                        <a:pt x="1392" y="691"/>
                      </a:lnTo>
                      <a:lnTo>
                        <a:pt x="1386" y="699"/>
                      </a:lnTo>
                      <a:lnTo>
                        <a:pt x="1389" y="710"/>
                      </a:lnTo>
                      <a:lnTo>
                        <a:pt x="1392" y="724"/>
                      </a:lnTo>
                      <a:lnTo>
                        <a:pt x="1395" y="737"/>
                      </a:lnTo>
                      <a:lnTo>
                        <a:pt x="1396" y="749"/>
                      </a:lnTo>
                      <a:lnTo>
                        <a:pt x="1396" y="763"/>
                      </a:lnTo>
                      <a:lnTo>
                        <a:pt x="1396" y="774"/>
                      </a:lnTo>
                      <a:lnTo>
                        <a:pt x="1396" y="784"/>
                      </a:lnTo>
                      <a:lnTo>
                        <a:pt x="1395" y="789"/>
                      </a:lnTo>
                      <a:lnTo>
                        <a:pt x="1396" y="796"/>
                      </a:lnTo>
                      <a:lnTo>
                        <a:pt x="1395" y="807"/>
                      </a:lnTo>
                      <a:lnTo>
                        <a:pt x="1393" y="820"/>
                      </a:lnTo>
                      <a:lnTo>
                        <a:pt x="1390" y="837"/>
                      </a:lnTo>
                      <a:lnTo>
                        <a:pt x="1385" y="866"/>
                      </a:lnTo>
                      <a:lnTo>
                        <a:pt x="1381" y="883"/>
                      </a:lnTo>
                      <a:lnTo>
                        <a:pt x="1378" y="898"/>
                      </a:lnTo>
                      <a:lnTo>
                        <a:pt x="1388" y="907"/>
                      </a:lnTo>
                      <a:lnTo>
                        <a:pt x="1397" y="913"/>
                      </a:lnTo>
                      <a:lnTo>
                        <a:pt x="1401" y="916"/>
                      </a:lnTo>
                      <a:lnTo>
                        <a:pt x="1405" y="920"/>
                      </a:lnTo>
                      <a:lnTo>
                        <a:pt x="1407" y="924"/>
                      </a:lnTo>
                      <a:lnTo>
                        <a:pt x="1408" y="930"/>
                      </a:lnTo>
                      <a:lnTo>
                        <a:pt x="1407" y="941"/>
                      </a:lnTo>
                      <a:lnTo>
                        <a:pt x="1407" y="950"/>
                      </a:lnTo>
                      <a:lnTo>
                        <a:pt x="1408" y="958"/>
                      </a:lnTo>
                      <a:lnTo>
                        <a:pt x="1410" y="965"/>
                      </a:lnTo>
                      <a:lnTo>
                        <a:pt x="1410" y="972"/>
                      </a:lnTo>
                      <a:lnTo>
                        <a:pt x="1411" y="979"/>
                      </a:lnTo>
                      <a:lnTo>
                        <a:pt x="1410" y="986"/>
                      </a:lnTo>
                      <a:lnTo>
                        <a:pt x="1407" y="993"/>
                      </a:lnTo>
                      <a:lnTo>
                        <a:pt x="1411" y="1003"/>
                      </a:lnTo>
                      <a:lnTo>
                        <a:pt x="1414" y="1017"/>
                      </a:lnTo>
                      <a:lnTo>
                        <a:pt x="1414" y="1032"/>
                      </a:lnTo>
                      <a:lnTo>
                        <a:pt x="1414" y="1049"/>
                      </a:lnTo>
                      <a:lnTo>
                        <a:pt x="1412" y="1080"/>
                      </a:lnTo>
                      <a:lnTo>
                        <a:pt x="1412" y="1107"/>
                      </a:lnTo>
                      <a:lnTo>
                        <a:pt x="1418" y="1114"/>
                      </a:lnTo>
                      <a:lnTo>
                        <a:pt x="1420" y="1120"/>
                      </a:lnTo>
                      <a:lnTo>
                        <a:pt x="1423" y="1126"/>
                      </a:lnTo>
                      <a:lnTo>
                        <a:pt x="1423" y="1133"/>
                      </a:lnTo>
                      <a:lnTo>
                        <a:pt x="1423" y="1150"/>
                      </a:lnTo>
                      <a:lnTo>
                        <a:pt x="1423" y="1170"/>
                      </a:lnTo>
                      <a:lnTo>
                        <a:pt x="1422" y="1162"/>
                      </a:lnTo>
                      <a:lnTo>
                        <a:pt x="1419" y="1158"/>
                      </a:lnTo>
                      <a:lnTo>
                        <a:pt x="1414" y="1155"/>
                      </a:lnTo>
                      <a:lnTo>
                        <a:pt x="1405" y="1155"/>
                      </a:lnTo>
                      <a:lnTo>
                        <a:pt x="1399" y="1147"/>
                      </a:lnTo>
                      <a:lnTo>
                        <a:pt x="1385" y="1147"/>
                      </a:lnTo>
                      <a:lnTo>
                        <a:pt x="1374" y="1148"/>
                      </a:lnTo>
                      <a:lnTo>
                        <a:pt x="1364" y="1151"/>
                      </a:lnTo>
                      <a:lnTo>
                        <a:pt x="1356" y="1155"/>
                      </a:lnTo>
                      <a:lnTo>
                        <a:pt x="1349" y="1160"/>
                      </a:lnTo>
                      <a:lnTo>
                        <a:pt x="1344" y="1166"/>
                      </a:lnTo>
                      <a:lnTo>
                        <a:pt x="1341" y="1170"/>
                      </a:lnTo>
                      <a:lnTo>
                        <a:pt x="1339" y="1176"/>
                      </a:lnTo>
                      <a:lnTo>
                        <a:pt x="1332" y="1173"/>
                      </a:lnTo>
                      <a:lnTo>
                        <a:pt x="1326" y="1170"/>
                      </a:lnTo>
                      <a:lnTo>
                        <a:pt x="1324" y="1167"/>
                      </a:lnTo>
                      <a:lnTo>
                        <a:pt x="1322" y="1165"/>
                      </a:lnTo>
                      <a:lnTo>
                        <a:pt x="1321" y="1162"/>
                      </a:lnTo>
                      <a:lnTo>
                        <a:pt x="1319" y="1156"/>
                      </a:lnTo>
                      <a:lnTo>
                        <a:pt x="1326" y="1151"/>
                      </a:lnTo>
                      <a:lnTo>
                        <a:pt x="1322" y="1147"/>
                      </a:lnTo>
                      <a:lnTo>
                        <a:pt x="1321" y="1140"/>
                      </a:lnTo>
                      <a:lnTo>
                        <a:pt x="1321" y="1133"/>
                      </a:lnTo>
                      <a:lnTo>
                        <a:pt x="1322" y="1126"/>
                      </a:lnTo>
                      <a:lnTo>
                        <a:pt x="1326" y="1113"/>
                      </a:lnTo>
                      <a:lnTo>
                        <a:pt x="1329" y="1100"/>
                      </a:lnTo>
                      <a:lnTo>
                        <a:pt x="1324" y="1089"/>
                      </a:lnTo>
                      <a:lnTo>
                        <a:pt x="1321" y="1080"/>
                      </a:lnTo>
                      <a:lnTo>
                        <a:pt x="1321" y="1070"/>
                      </a:lnTo>
                      <a:lnTo>
                        <a:pt x="1322" y="1057"/>
                      </a:lnTo>
                      <a:lnTo>
                        <a:pt x="1315" y="1047"/>
                      </a:lnTo>
                      <a:lnTo>
                        <a:pt x="1310" y="1038"/>
                      </a:lnTo>
                      <a:lnTo>
                        <a:pt x="1304" y="1027"/>
                      </a:lnTo>
                      <a:lnTo>
                        <a:pt x="1300" y="1016"/>
                      </a:lnTo>
                      <a:lnTo>
                        <a:pt x="1295" y="993"/>
                      </a:lnTo>
                      <a:lnTo>
                        <a:pt x="1292" y="968"/>
                      </a:lnTo>
                      <a:lnTo>
                        <a:pt x="1283" y="956"/>
                      </a:lnTo>
                      <a:lnTo>
                        <a:pt x="1277" y="945"/>
                      </a:lnTo>
                      <a:lnTo>
                        <a:pt x="1283" y="926"/>
                      </a:lnTo>
                      <a:lnTo>
                        <a:pt x="1281" y="915"/>
                      </a:lnTo>
                      <a:lnTo>
                        <a:pt x="1278" y="891"/>
                      </a:lnTo>
                      <a:lnTo>
                        <a:pt x="1277" y="863"/>
                      </a:lnTo>
                      <a:lnTo>
                        <a:pt x="1277" y="841"/>
                      </a:lnTo>
                      <a:lnTo>
                        <a:pt x="1277" y="831"/>
                      </a:lnTo>
                      <a:lnTo>
                        <a:pt x="1274" y="825"/>
                      </a:lnTo>
                      <a:lnTo>
                        <a:pt x="1272" y="818"/>
                      </a:lnTo>
                      <a:lnTo>
                        <a:pt x="1268" y="812"/>
                      </a:lnTo>
                      <a:lnTo>
                        <a:pt x="1269" y="805"/>
                      </a:lnTo>
                      <a:lnTo>
                        <a:pt x="1269" y="800"/>
                      </a:lnTo>
                      <a:lnTo>
                        <a:pt x="1268" y="795"/>
                      </a:lnTo>
                      <a:lnTo>
                        <a:pt x="1268" y="788"/>
                      </a:lnTo>
                      <a:lnTo>
                        <a:pt x="1274" y="785"/>
                      </a:lnTo>
                      <a:lnTo>
                        <a:pt x="1283" y="781"/>
                      </a:lnTo>
                      <a:lnTo>
                        <a:pt x="1292" y="778"/>
                      </a:lnTo>
                      <a:lnTo>
                        <a:pt x="1302" y="775"/>
                      </a:lnTo>
                      <a:lnTo>
                        <a:pt x="1313" y="774"/>
                      </a:lnTo>
                      <a:lnTo>
                        <a:pt x="1322" y="774"/>
                      </a:lnTo>
                      <a:lnTo>
                        <a:pt x="1330" y="775"/>
                      </a:lnTo>
                      <a:lnTo>
                        <a:pt x="1339" y="778"/>
                      </a:lnTo>
                      <a:lnTo>
                        <a:pt x="1334" y="774"/>
                      </a:lnTo>
                      <a:lnTo>
                        <a:pt x="1330" y="771"/>
                      </a:lnTo>
                      <a:lnTo>
                        <a:pt x="1326" y="769"/>
                      </a:lnTo>
                      <a:lnTo>
                        <a:pt x="1322" y="767"/>
                      </a:lnTo>
                      <a:lnTo>
                        <a:pt x="1313" y="767"/>
                      </a:lnTo>
                      <a:lnTo>
                        <a:pt x="1303" y="767"/>
                      </a:lnTo>
                      <a:lnTo>
                        <a:pt x="1293" y="769"/>
                      </a:lnTo>
                      <a:lnTo>
                        <a:pt x="1283" y="769"/>
                      </a:lnTo>
                      <a:lnTo>
                        <a:pt x="1273" y="767"/>
                      </a:lnTo>
                      <a:lnTo>
                        <a:pt x="1263" y="763"/>
                      </a:lnTo>
                      <a:lnTo>
                        <a:pt x="1268" y="754"/>
                      </a:lnTo>
                      <a:lnTo>
                        <a:pt x="1273" y="743"/>
                      </a:lnTo>
                      <a:lnTo>
                        <a:pt x="1278" y="734"/>
                      </a:lnTo>
                      <a:lnTo>
                        <a:pt x="1284" y="726"/>
                      </a:lnTo>
                      <a:lnTo>
                        <a:pt x="1268" y="744"/>
                      </a:lnTo>
                      <a:lnTo>
                        <a:pt x="1250" y="759"/>
                      </a:lnTo>
                      <a:lnTo>
                        <a:pt x="1255" y="769"/>
                      </a:lnTo>
                      <a:lnTo>
                        <a:pt x="1255" y="826"/>
                      </a:lnTo>
                      <a:lnTo>
                        <a:pt x="1258" y="844"/>
                      </a:lnTo>
                      <a:lnTo>
                        <a:pt x="1261" y="872"/>
                      </a:lnTo>
                      <a:lnTo>
                        <a:pt x="1262" y="904"/>
                      </a:lnTo>
                      <a:lnTo>
                        <a:pt x="1263" y="926"/>
                      </a:lnTo>
                      <a:lnTo>
                        <a:pt x="1266" y="932"/>
                      </a:lnTo>
                      <a:lnTo>
                        <a:pt x="1265" y="938"/>
                      </a:lnTo>
                      <a:lnTo>
                        <a:pt x="1263" y="943"/>
                      </a:lnTo>
                      <a:lnTo>
                        <a:pt x="1262" y="949"/>
                      </a:lnTo>
                      <a:lnTo>
                        <a:pt x="1263" y="967"/>
                      </a:lnTo>
                      <a:lnTo>
                        <a:pt x="1263" y="983"/>
                      </a:lnTo>
                      <a:lnTo>
                        <a:pt x="1262" y="999"/>
                      </a:lnTo>
                      <a:lnTo>
                        <a:pt x="1259" y="1016"/>
                      </a:lnTo>
                      <a:lnTo>
                        <a:pt x="1251" y="1044"/>
                      </a:lnTo>
                      <a:lnTo>
                        <a:pt x="1244" y="1069"/>
                      </a:lnTo>
                      <a:lnTo>
                        <a:pt x="1239" y="1087"/>
                      </a:lnTo>
                      <a:lnTo>
                        <a:pt x="1236" y="1100"/>
                      </a:lnTo>
                      <a:lnTo>
                        <a:pt x="1233" y="1109"/>
                      </a:lnTo>
                      <a:lnTo>
                        <a:pt x="1228" y="1117"/>
                      </a:lnTo>
                      <a:lnTo>
                        <a:pt x="1244" y="1147"/>
                      </a:lnTo>
                      <a:lnTo>
                        <a:pt x="1246" y="1155"/>
                      </a:lnTo>
                      <a:lnTo>
                        <a:pt x="1246" y="1163"/>
                      </a:lnTo>
                      <a:lnTo>
                        <a:pt x="1246" y="1167"/>
                      </a:lnTo>
                      <a:lnTo>
                        <a:pt x="1243" y="1171"/>
                      </a:lnTo>
                      <a:lnTo>
                        <a:pt x="1240" y="1174"/>
                      </a:lnTo>
                      <a:lnTo>
                        <a:pt x="1236" y="1176"/>
                      </a:lnTo>
                      <a:lnTo>
                        <a:pt x="1233" y="1174"/>
                      </a:lnTo>
                      <a:lnTo>
                        <a:pt x="1232" y="1173"/>
                      </a:lnTo>
                      <a:lnTo>
                        <a:pt x="1231" y="1170"/>
                      </a:lnTo>
                      <a:lnTo>
                        <a:pt x="1231" y="1166"/>
                      </a:lnTo>
                      <a:lnTo>
                        <a:pt x="1232" y="1159"/>
                      </a:lnTo>
                      <a:lnTo>
                        <a:pt x="1231" y="1151"/>
                      </a:lnTo>
                      <a:lnTo>
                        <a:pt x="1221" y="1151"/>
                      </a:lnTo>
                      <a:lnTo>
                        <a:pt x="1198" y="1151"/>
                      </a:lnTo>
                      <a:lnTo>
                        <a:pt x="1184" y="1152"/>
                      </a:lnTo>
                      <a:lnTo>
                        <a:pt x="1173" y="1154"/>
                      </a:lnTo>
                      <a:lnTo>
                        <a:pt x="1164" y="1155"/>
                      </a:lnTo>
                      <a:lnTo>
                        <a:pt x="1158" y="1156"/>
                      </a:lnTo>
                      <a:lnTo>
                        <a:pt x="1156" y="1158"/>
                      </a:lnTo>
                      <a:lnTo>
                        <a:pt x="1153" y="1160"/>
                      </a:lnTo>
                      <a:lnTo>
                        <a:pt x="1151" y="1162"/>
                      </a:lnTo>
                      <a:lnTo>
                        <a:pt x="1150" y="1165"/>
                      </a:lnTo>
                      <a:lnTo>
                        <a:pt x="1151" y="1171"/>
                      </a:lnTo>
                      <a:lnTo>
                        <a:pt x="1153" y="1177"/>
                      </a:lnTo>
                      <a:lnTo>
                        <a:pt x="1147" y="1178"/>
                      </a:lnTo>
                      <a:lnTo>
                        <a:pt x="1142" y="1180"/>
                      </a:lnTo>
                      <a:lnTo>
                        <a:pt x="1138" y="1167"/>
                      </a:lnTo>
                      <a:lnTo>
                        <a:pt x="1135" y="1154"/>
                      </a:lnTo>
                      <a:lnTo>
                        <a:pt x="1135" y="1145"/>
                      </a:lnTo>
                      <a:lnTo>
                        <a:pt x="1138" y="1139"/>
                      </a:lnTo>
                      <a:lnTo>
                        <a:pt x="1142" y="1132"/>
                      </a:lnTo>
                      <a:lnTo>
                        <a:pt x="1150" y="1124"/>
                      </a:lnTo>
                      <a:lnTo>
                        <a:pt x="1147" y="1120"/>
                      </a:lnTo>
                      <a:lnTo>
                        <a:pt x="1146" y="1110"/>
                      </a:lnTo>
                      <a:lnTo>
                        <a:pt x="1145" y="1095"/>
                      </a:lnTo>
                      <a:lnTo>
                        <a:pt x="1143" y="1079"/>
                      </a:lnTo>
                      <a:lnTo>
                        <a:pt x="1143" y="1043"/>
                      </a:lnTo>
                      <a:lnTo>
                        <a:pt x="1142" y="1020"/>
                      </a:lnTo>
                      <a:lnTo>
                        <a:pt x="1136" y="1009"/>
                      </a:lnTo>
                      <a:lnTo>
                        <a:pt x="1131" y="991"/>
                      </a:lnTo>
                      <a:lnTo>
                        <a:pt x="1130" y="982"/>
                      </a:lnTo>
                      <a:lnTo>
                        <a:pt x="1130" y="971"/>
                      </a:lnTo>
                      <a:lnTo>
                        <a:pt x="1132" y="958"/>
                      </a:lnTo>
                      <a:lnTo>
                        <a:pt x="1138" y="945"/>
                      </a:lnTo>
                      <a:lnTo>
                        <a:pt x="1136" y="934"/>
                      </a:lnTo>
                      <a:lnTo>
                        <a:pt x="1136" y="922"/>
                      </a:lnTo>
                      <a:lnTo>
                        <a:pt x="1138" y="909"/>
                      </a:lnTo>
                      <a:lnTo>
                        <a:pt x="1138" y="897"/>
                      </a:lnTo>
                      <a:lnTo>
                        <a:pt x="1134" y="890"/>
                      </a:lnTo>
                      <a:lnTo>
                        <a:pt x="1130" y="882"/>
                      </a:lnTo>
                      <a:lnTo>
                        <a:pt x="1127" y="872"/>
                      </a:lnTo>
                      <a:lnTo>
                        <a:pt x="1124" y="864"/>
                      </a:lnTo>
                      <a:lnTo>
                        <a:pt x="1121" y="844"/>
                      </a:lnTo>
                      <a:lnTo>
                        <a:pt x="1121" y="822"/>
                      </a:lnTo>
                      <a:lnTo>
                        <a:pt x="1121" y="801"/>
                      </a:lnTo>
                      <a:lnTo>
                        <a:pt x="1123" y="780"/>
                      </a:lnTo>
                      <a:lnTo>
                        <a:pt x="1123" y="759"/>
                      </a:lnTo>
                      <a:lnTo>
                        <a:pt x="1120" y="740"/>
                      </a:lnTo>
                      <a:lnTo>
                        <a:pt x="1119" y="715"/>
                      </a:lnTo>
                      <a:lnTo>
                        <a:pt x="1119" y="685"/>
                      </a:lnTo>
                      <a:lnTo>
                        <a:pt x="1119" y="655"/>
                      </a:lnTo>
                      <a:lnTo>
                        <a:pt x="1120" y="628"/>
                      </a:lnTo>
                      <a:lnTo>
                        <a:pt x="1139" y="627"/>
                      </a:lnTo>
                      <a:lnTo>
                        <a:pt x="1157" y="625"/>
                      </a:lnTo>
                      <a:lnTo>
                        <a:pt x="1162" y="632"/>
                      </a:lnTo>
                      <a:lnTo>
                        <a:pt x="1169" y="636"/>
                      </a:lnTo>
                      <a:lnTo>
                        <a:pt x="1179" y="639"/>
                      </a:lnTo>
                      <a:lnTo>
                        <a:pt x="1188" y="642"/>
                      </a:lnTo>
                      <a:lnTo>
                        <a:pt x="1198" y="642"/>
                      </a:lnTo>
                      <a:lnTo>
                        <a:pt x="1209" y="642"/>
                      </a:lnTo>
                      <a:lnTo>
                        <a:pt x="1220" y="640"/>
                      </a:lnTo>
                      <a:lnTo>
                        <a:pt x="1232" y="639"/>
                      </a:lnTo>
                      <a:lnTo>
                        <a:pt x="1277" y="627"/>
                      </a:lnTo>
                      <a:lnTo>
                        <a:pt x="1313" y="616"/>
                      </a:lnTo>
                      <a:lnTo>
                        <a:pt x="1322" y="614"/>
                      </a:lnTo>
                      <a:lnTo>
                        <a:pt x="1334" y="613"/>
                      </a:lnTo>
                      <a:lnTo>
                        <a:pt x="1345" y="612"/>
                      </a:lnTo>
                      <a:lnTo>
                        <a:pt x="1356" y="612"/>
                      </a:lnTo>
                      <a:lnTo>
                        <a:pt x="1363" y="603"/>
                      </a:lnTo>
                      <a:lnTo>
                        <a:pt x="1371" y="597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18" name="Freeform 69"/>
                <p:cNvSpPr>
                  <a:spLocks/>
                </p:cNvSpPr>
                <p:nvPr/>
              </p:nvSpPr>
              <p:spPr bwMode="auto">
                <a:xfrm>
                  <a:off x="4182" y="1975"/>
                  <a:ext cx="38" cy="6"/>
                </a:xfrm>
                <a:custGeom>
                  <a:avLst/>
                  <a:gdLst>
                    <a:gd name="T0" fmla="*/ 38 w 38"/>
                    <a:gd name="T1" fmla="*/ 0 h 6"/>
                    <a:gd name="T2" fmla="*/ 38 w 38"/>
                    <a:gd name="T3" fmla="*/ 0 h 6"/>
                    <a:gd name="T4" fmla="*/ 19 w 38"/>
                    <a:gd name="T5" fmla="*/ 1 h 6"/>
                    <a:gd name="T6" fmla="*/ 0 w 38"/>
                    <a:gd name="T7" fmla="*/ 1 h 6"/>
                    <a:gd name="T8" fmla="*/ 0 w 38"/>
                    <a:gd name="T9" fmla="*/ 6 h 6"/>
                    <a:gd name="T10" fmla="*/ 19 w 38"/>
                    <a:gd name="T11" fmla="*/ 6 h 6"/>
                    <a:gd name="T12" fmla="*/ 38 w 38"/>
                    <a:gd name="T13" fmla="*/ 4 h 6"/>
                    <a:gd name="T14" fmla="*/ 38 w 38"/>
                    <a:gd name="T15" fmla="*/ 4 h 6"/>
                    <a:gd name="T16" fmla="*/ 38 w 38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8" h="6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19" y="1"/>
                      </a:lnTo>
                      <a:lnTo>
                        <a:pt x="0" y="1"/>
                      </a:lnTo>
                      <a:lnTo>
                        <a:pt x="0" y="6"/>
                      </a:lnTo>
                      <a:lnTo>
                        <a:pt x="19" y="6"/>
                      </a:lnTo>
                      <a:lnTo>
                        <a:pt x="38" y="4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19" name="Freeform 70"/>
                <p:cNvSpPr>
                  <a:spLocks/>
                </p:cNvSpPr>
                <p:nvPr/>
              </p:nvSpPr>
              <p:spPr bwMode="auto">
                <a:xfrm>
                  <a:off x="4220" y="1971"/>
                  <a:ext cx="47" cy="8"/>
                </a:xfrm>
                <a:custGeom>
                  <a:avLst/>
                  <a:gdLst>
                    <a:gd name="T0" fmla="*/ 47 w 47"/>
                    <a:gd name="T1" fmla="*/ 0 h 8"/>
                    <a:gd name="T2" fmla="*/ 45 w 47"/>
                    <a:gd name="T3" fmla="*/ 0 h 8"/>
                    <a:gd name="T4" fmla="*/ 34 w 47"/>
                    <a:gd name="T5" fmla="*/ 1 h 8"/>
                    <a:gd name="T6" fmla="*/ 23 w 47"/>
                    <a:gd name="T7" fmla="*/ 3 h 8"/>
                    <a:gd name="T8" fmla="*/ 11 w 47"/>
                    <a:gd name="T9" fmla="*/ 4 h 8"/>
                    <a:gd name="T10" fmla="*/ 0 w 47"/>
                    <a:gd name="T11" fmla="*/ 4 h 8"/>
                    <a:gd name="T12" fmla="*/ 0 w 47"/>
                    <a:gd name="T13" fmla="*/ 8 h 8"/>
                    <a:gd name="T14" fmla="*/ 12 w 47"/>
                    <a:gd name="T15" fmla="*/ 7 h 8"/>
                    <a:gd name="T16" fmla="*/ 23 w 47"/>
                    <a:gd name="T17" fmla="*/ 5 h 8"/>
                    <a:gd name="T18" fmla="*/ 34 w 47"/>
                    <a:gd name="T19" fmla="*/ 5 h 8"/>
                    <a:gd name="T20" fmla="*/ 47 w 47"/>
                    <a:gd name="T21" fmla="*/ 4 h 8"/>
                    <a:gd name="T22" fmla="*/ 47 w 47"/>
                    <a:gd name="T23" fmla="*/ 4 h 8"/>
                    <a:gd name="T24" fmla="*/ 47 w 47"/>
                    <a:gd name="T25" fmla="*/ 0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7" h="8">
                      <a:moveTo>
                        <a:pt x="47" y="0"/>
                      </a:moveTo>
                      <a:lnTo>
                        <a:pt x="45" y="0"/>
                      </a:lnTo>
                      <a:lnTo>
                        <a:pt x="34" y="1"/>
                      </a:lnTo>
                      <a:lnTo>
                        <a:pt x="23" y="3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12" y="7"/>
                      </a:lnTo>
                      <a:lnTo>
                        <a:pt x="23" y="5"/>
                      </a:lnTo>
                      <a:lnTo>
                        <a:pt x="34" y="5"/>
                      </a:lnTo>
                      <a:lnTo>
                        <a:pt x="47" y="4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20" name="Freeform 71"/>
                <p:cNvSpPr>
                  <a:spLocks/>
                </p:cNvSpPr>
                <p:nvPr/>
              </p:nvSpPr>
              <p:spPr bwMode="auto">
                <a:xfrm>
                  <a:off x="4267" y="1968"/>
                  <a:ext cx="46" cy="7"/>
                </a:xfrm>
                <a:custGeom>
                  <a:avLst/>
                  <a:gdLst>
                    <a:gd name="T0" fmla="*/ 46 w 46"/>
                    <a:gd name="T1" fmla="*/ 2 h 7"/>
                    <a:gd name="T2" fmla="*/ 43 w 46"/>
                    <a:gd name="T3" fmla="*/ 0 h 7"/>
                    <a:gd name="T4" fmla="*/ 32 w 46"/>
                    <a:gd name="T5" fmla="*/ 0 h 7"/>
                    <a:gd name="T6" fmla="*/ 21 w 46"/>
                    <a:gd name="T7" fmla="*/ 2 h 7"/>
                    <a:gd name="T8" fmla="*/ 10 w 46"/>
                    <a:gd name="T9" fmla="*/ 3 h 7"/>
                    <a:gd name="T10" fmla="*/ 0 w 46"/>
                    <a:gd name="T11" fmla="*/ 3 h 7"/>
                    <a:gd name="T12" fmla="*/ 0 w 46"/>
                    <a:gd name="T13" fmla="*/ 7 h 7"/>
                    <a:gd name="T14" fmla="*/ 10 w 46"/>
                    <a:gd name="T15" fmla="*/ 6 h 7"/>
                    <a:gd name="T16" fmla="*/ 21 w 46"/>
                    <a:gd name="T17" fmla="*/ 6 h 7"/>
                    <a:gd name="T18" fmla="*/ 32 w 46"/>
                    <a:gd name="T19" fmla="*/ 4 h 7"/>
                    <a:gd name="T20" fmla="*/ 43 w 46"/>
                    <a:gd name="T21" fmla="*/ 4 h 7"/>
                    <a:gd name="T22" fmla="*/ 42 w 46"/>
                    <a:gd name="T23" fmla="*/ 3 h 7"/>
                    <a:gd name="T24" fmla="*/ 43 w 46"/>
                    <a:gd name="T25" fmla="*/ 4 h 7"/>
                    <a:gd name="T26" fmla="*/ 45 w 46"/>
                    <a:gd name="T27" fmla="*/ 3 h 7"/>
                    <a:gd name="T28" fmla="*/ 46 w 46"/>
                    <a:gd name="T29" fmla="*/ 2 h 7"/>
                    <a:gd name="T30" fmla="*/ 45 w 46"/>
                    <a:gd name="T31" fmla="*/ 2 h 7"/>
                    <a:gd name="T32" fmla="*/ 43 w 46"/>
                    <a:gd name="T33" fmla="*/ 0 h 7"/>
                    <a:gd name="T34" fmla="*/ 46 w 46"/>
                    <a:gd name="T35" fmla="*/ 2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6" h="7">
                      <a:moveTo>
                        <a:pt x="46" y="2"/>
                      </a:moveTo>
                      <a:lnTo>
                        <a:pt x="43" y="0"/>
                      </a:lnTo>
                      <a:lnTo>
                        <a:pt x="32" y="0"/>
                      </a:lnTo>
                      <a:lnTo>
                        <a:pt x="21" y="2"/>
                      </a:lnTo>
                      <a:lnTo>
                        <a:pt x="10" y="3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10" y="6"/>
                      </a:lnTo>
                      <a:lnTo>
                        <a:pt x="21" y="6"/>
                      </a:lnTo>
                      <a:lnTo>
                        <a:pt x="32" y="4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3" y="4"/>
                      </a:lnTo>
                      <a:lnTo>
                        <a:pt x="45" y="3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3" y="0"/>
                      </a:lnTo>
                      <a:lnTo>
                        <a:pt x="4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21" name="Freeform 72"/>
                <p:cNvSpPr>
                  <a:spLocks/>
                </p:cNvSpPr>
                <p:nvPr/>
              </p:nvSpPr>
              <p:spPr bwMode="auto">
                <a:xfrm>
                  <a:off x="4303" y="1970"/>
                  <a:ext cx="21" cy="95"/>
                </a:xfrm>
                <a:custGeom>
                  <a:avLst/>
                  <a:gdLst>
                    <a:gd name="T0" fmla="*/ 4 w 21"/>
                    <a:gd name="T1" fmla="*/ 94 h 95"/>
                    <a:gd name="T2" fmla="*/ 4 w 21"/>
                    <a:gd name="T3" fmla="*/ 95 h 95"/>
                    <a:gd name="T4" fmla="*/ 7 w 21"/>
                    <a:gd name="T5" fmla="*/ 90 h 95"/>
                    <a:gd name="T6" fmla="*/ 11 w 21"/>
                    <a:gd name="T7" fmla="*/ 82 h 95"/>
                    <a:gd name="T8" fmla="*/ 15 w 21"/>
                    <a:gd name="T9" fmla="*/ 71 h 95"/>
                    <a:gd name="T10" fmla="*/ 20 w 21"/>
                    <a:gd name="T11" fmla="*/ 57 h 95"/>
                    <a:gd name="T12" fmla="*/ 21 w 21"/>
                    <a:gd name="T13" fmla="*/ 43 h 95"/>
                    <a:gd name="T14" fmla="*/ 20 w 21"/>
                    <a:gd name="T15" fmla="*/ 28 h 95"/>
                    <a:gd name="T16" fmla="*/ 18 w 21"/>
                    <a:gd name="T17" fmla="*/ 21 h 95"/>
                    <a:gd name="T18" fmla="*/ 17 w 21"/>
                    <a:gd name="T19" fmla="*/ 13 h 95"/>
                    <a:gd name="T20" fmla="*/ 14 w 21"/>
                    <a:gd name="T21" fmla="*/ 6 h 95"/>
                    <a:gd name="T22" fmla="*/ 10 w 21"/>
                    <a:gd name="T23" fmla="*/ 0 h 95"/>
                    <a:gd name="T24" fmla="*/ 6 w 21"/>
                    <a:gd name="T25" fmla="*/ 1 h 95"/>
                    <a:gd name="T26" fmla="*/ 10 w 21"/>
                    <a:gd name="T27" fmla="*/ 8 h 95"/>
                    <a:gd name="T28" fmla="*/ 13 w 21"/>
                    <a:gd name="T29" fmla="*/ 15 h 95"/>
                    <a:gd name="T30" fmla="*/ 15 w 21"/>
                    <a:gd name="T31" fmla="*/ 21 h 95"/>
                    <a:gd name="T32" fmla="*/ 17 w 21"/>
                    <a:gd name="T33" fmla="*/ 28 h 95"/>
                    <a:gd name="T34" fmla="*/ 17 w 21"/>
                    <a:gd name="T35" fmla="*/ 43 h 95"/>
                    <a:gd name="T36" fmla="*/ 15 w 21"/>
                    <a:gd name="T37" fmla="*/ 57 h 95"/>
                    <a:gd name="T38" fmla="*/ 13 w 21"/>
                    <a:gd name="T39" fmla="*/ 69 h 95"/>
                    <a:gd name="T40" fmla="*/ 9 w 21"/>
                    <a:gd name="T41" fmla="*/ 80 h 95"/>
                    <a:gd name="T42" fmla="*/ 4 w 21"/>
                    <a:gd name="T43" fmla="*/ 88 h 95"/>
                    <a:gd name="T44" fmla="*/ 2 w 21"/>
                    <a:gd name="T45" fmla="*/ 92 h 95"/>
                    <a:gd name="T46" fmla="*/ 0 w 21"/>
                    <a:gd name="T47" fmla="*/ 94 h 95"/>
                    <a:gd name="T48" fmla="*/ 2 w 21"/>
                    <a:gd name="T49" fmla="*/ 92 h 95"/>
                    <a:gd name="T50" fmla="*/ 0 w 21"/>
                    <a:gd name="T51" fmla="*/ 94 h 95"/>
                    <a:gd name="T52" fmla="*/ 2 w 21"/>
                    <a:gd name="T53" fmla="*/ 95 h 95"/>
                    <a:gd name="T54" fmla="*/ 3 w 21"/>
                    <a:gd name="T55" fmla="*/ 95 h 95"/>
                    <a:gd name="T56" fmla="*/ 4 w 21"/>
                    <a:gd name="T57" fmla="*/ 95 h 95"/>
                    <a:gd name="T58" fmla="*/ 4 w 21"/>
                    <a:gd name="T59" fmla="*/ 94 h 9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1" h="95">
                      <a:moveTo>
                        <a:pt x="4" y="94"/>
                      </a:moveTo>
                      <a:lnTo>
                        <a:pt x="4" y="95"/>
                      </a:lnTo>
                      <a:lnTo>
                        <a:pt x="7" y="90"/>
                      </a:lnTo>
                      <a:lnTo>
                        <a:pt x="11" y="82"/>
                      </a:lnTo>
                      <a:lnTo>
                        <a:pt x="15" y="71"/>
                      </a:lnTo>
                      <a:lnTo>
                        <a:pt x="20" y="57"/>
                      </a:lnTo>
                      <a:lnTo>
                        <a:pt x="21" y="43"/>
                      </a:lnTo>
                      <a:lnTo>
                        <a:pt x="20" y="28"/>
                      </a:lnTo>
                      <a:lnTo>
                        <a:pt x="18" y="21"/>
                      </a:lnTo>
                      <a:lnTo>
                        <a:pt x="17" y="13"/>
                      </a:lnTo>
                      <a:lnTo>
                        <a:pt x="14" y="6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10" y="8"/>
                      </a:lnTo>
                      <a:lnTo>
                        <a:pt x="13" y="15"/>
                      </a:lnTo>
                      <a:lnTo>
                        <a:pt x="15" y="21"/>
                      </a:lnTo>
                      <a:lnTo>
                        <a:pt x="17" y="28"/>
                      </a:lnTo>
                      <a:lnTo>
                        <a:pt x="17" y="43"/>
                      </a:lnTo>
                      <a:lnTo>
                        <a:pt x="15" y="57"/>
                      </a:lnTo>
                      <a:lnTo>
                        <a:pt x="13" y="69"/>
                      </a:lnTo>
                      <a:lnTo>
                        <a:pt x="9" y="80"/>
                      </a:lnTo>
                      <a:lnTo>
                        <a:pt x="4" y="88"/>
                      </a:lnTo>
                      <a:lnTo>
                        <a:pt x="2" y="92"/>
                      </a:lnTo>
                      <a:lnTo>
                        <a:pt x="0" y="94"/>
                      </a:lnTo>
                      <a:lnTo>
                        <a:pt x="2" y="92"/>
                      </a:lnTo>
                      <a:lnTo>
                        <a:pt x="0" y="94"/>
                      </a:lnTo>
                      <a:lnTo>
                        <a:pt x="2" y="95"/>
                      </a:lnTo>
                      <a:lnTo>
                        <a:pt x="3" y="95"/>
                      </a:lnTo>
                      <a:lnTo>
                        <a:pt x="4" y="95"/>
                      </a:lnTo>
                      <a:lnTo>
                        <a:pt x="4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22" name="Freeform 73"/>
                <p:cNvSpPr>
                  <a:spLocks/>
                </p:cNvSpPr>
                <p:nvPr/>
              </p:nvSpPr>
              <p:spPr bwMode="auto">
                <a:xfrm>
                  <a:off x="4303" y="2064"/>
                  <a:ext cx="13" cy="224"/>
                </a:xfrm>
                <a:custGeom>
                  <a:avLst/>
                  <a:gdLst>
                    <a:gd name="T0" fmla="*/ 13 w 13"/>
                    <a:gd name="T1" fmla="*/ 222 h 224"/>
                    <a:gd name="T2" fmla="*/ 13 w 13"/>
                    <a:gd name="T3" fmla="*/ 222 h 224"/>
                    <a:gd name="T4" fmla="*/ 11 w 13"/>
                    <a:gd name="T5" fmla="*/ 206 h 224"/>
                    <a:gd name="T6" fmla="*/ 9 w 13"/>
                    <a:gd name="T7" fmla="*/ 179 h 224"/>
                    <a:gd name="T8" fmla="*/ 7 w 13"/>
                    <a:gd name="T9" fmla="*/ 146 h 224"/>
                    <a:gd name="T10" fmla="*/ 6 w 13"/>
                    <a:gd name="T11" fmla="*/ 110 h 224"/>
                    <a:gd name="T12" fmla="*/ 6 w 13"/>
                    <a:gd name="T13" fmla="*/ 75 h 224"/>
                    <a:gd name="T14" fmla="*/ 4 w 13"/>
                    <a:gd name="T15" fmla="*/ 42 h 224"/>
                    <a:gd name="T16" fmla="*/ 4 w 13"/>
                    <a:gd name="T17" fmla="*/ 16 h 224"/>
                    <a:gd name="T18" fmla="*/ 4 w 13"/>
                    <a:gd name="T19" fmla="*/ 0 h 224"/>
                    <a:gd name="T20" fmla="*/ 0 w 13"/>
                    <a:gd name="T21" fmla="*/ 0 h 224"/>
                    <a:gd name="T22" fmla="*/ 0 w 13"/>
                    <a:gd name="T23" fmla="*/ 16 h 224"/>
                    <a:gd name="T24" fmla="*/ 2 w 13"/>
                    <a:gd name="T25" fmla="*/ 42 h 224"/>
                    <a:gd name="T26" fmla="*/ 2 w 13"/>
                    <a:gd name="T27" fmla="*/ 75 h 224"/>
                    <a:gd name="T28" fmla="*/ 3 w 13"/>
                    <a:gd name="T29" fmla="*/ 110 h 224"/>
                    <a:gd name="T30" fmla="*/ 4 w 13"/>
                    <a:gd name="T31" fmla="*/ 146 h 224"/>
                    <a:gd name="T32" fmla="*/ 6 w 13"/>
                    <a:gd name="T33" fmla="*/ 180 h 224"/>
                    <a:gd name="T34" fmla="*/ 7 w 13"/>
                    <a:gd name="T35" fmla="*/ 206 h 224"/>
                    <a:gd name="T36" fmla="*/ 10 w 13"/>
                    <a:gd name="T37" fmla="*/ 222 h 224"/>
                    <a:gd name="T38" fmla="*/ 10 w 13"/>
                    <a:gd name="T39" fmla="*/ 222 h 224"/>
                    <a:gd name="T40" fmla="*/ 10 w 13"/>
                    <a:gd name="T41" fmla="*/ 222 h 224"/>
                    <a:gd name="T42" fmla="*/ 11 w 13"/>
                    <a:gd name="T43" fmla="*/ 224 h 224"/>
                    <a:gd name="T44" fmla="*/ 11 w 13"/>
                    <a:gd name="T45" fmla="*/ 224 h 224"/>
                    <a:gd name="T46" fmla="*/ 13 w 13"/>
                    <a:gd name="T47" fmla="*/ 224 h 224"/>
                    <a:gd name="T48" fmla="*/ 13 w 13"/>
                    <a:gd name="T49" fmla="*/ 222 h 2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3" h="224">
                      <a:moveTo>
                        <a:pt x="13" y="222"/>
                      </a:moveTo>
                      <a:lnTo>
                        <a:pt x="13" y="222"/>
                      </a:lnTo>
                      <a:lnTo>
                        <a:pt x="11" y="206"/>
                      </a:lnTo>
                      <a:lnTo>
                        <a:pt x="9" y="179"/>
                      </a:lnTo>
                      <a:lnTo>
                        <a:pt x="7" y="146"/>
                      </a:lnTo>
                      <a:lnTo>
                        <a:pt x="6" y="110"/>
                      </a:lnTo>
                      <a:lnTo>
                        <a:pt x="6" y="75"/>
                      </a:lnTo>
                      <a:lnTo>
                        <a:pt x="4" y="42"/>
                      </a:lnTo>
                      <a:lnTo>
                        <a:pt x="4" y="16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" y="42"/>
                      </a:lnTo>
                      <a:lnTo>
                        <a:pt x="2" y="75"/>
                      </a:lnTo>
                      <a:lnTo>
                        <a:pt x="3" y="110"/>
                      </a:lnTo>
                      <a:lnTo>
                        <a:pt x="4" y="146"/>
                      </a:lnTo>
                      <a:lnTo>
                        <a:pt x="6" y="180"/>
                      </a:lnTo>
                      <a:lnTo>
                        <a:pt x="7" y="206"/>
                      </a:lnTo>
                      <a:lnTo>
                        <a:pt x="10" y="222"/>
                      </a:lnTo>
                      <a:lnTo>
                        <a:pt x="11" y="224"/>
                      </a:lnTo>
                      <a:lnTo>
                        <a:pt x="13" y="224"/>
                      </a:lnTo>
                      <a:lnTo>
                        <a:pt x="13" y="2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23" name="Freeform 74"/>
                <p:cNvSpPr>
                  <a:spLocks/>
                </p:cNvSpPr>
                <p:nvPr/>
              </p:nvSpPr>
              <p:spPr bwMode="auto">
                <a:xfrm>
                  <a:off x="4287" y="2286"/>
                  <a:ext cx="34" cy="297"/>
                </a:xfrm>
                <a:custGeom>
                  <a:avLst/>
                  <a:gdLst>
                    <a:gd name="T0" fmla="*/ 4 w 34"/>
                    <a:gd name="T1" fmla="*/ 295 h 297"/>
                    <a:gd name="T2" fmla="*/ 4 w 34"/>
                    <a:gd name="T3" fmla="*/ 295 h 297"/>
                    <a:gd name="T4" fmla="*/ 12 w 34"/>
                    <a:gd name="T5" fmla="*/ 257 h 297"/>
                    <a:gd name="T6" fmla="*/ 20 w 34"/>
                    <a:gd name="T7" fmla="*/ 216 h 297"/>
                    <a:gd name="T8" fmla="*/ 26 w 34"/>
                    <a:gd name="T9" fmla="*/ 174 h 297"/>
                    <a:gd name="T10" fmla="*/ 30 w 34"/>
                    <a:gd name="T11" fmla="*/ 131 h 297"/>
                    <a:gd name="T12" fmla="*/ 33 w 34"/>
                    <a:gd name="T13" fmla="*/ 92 h 297"/>
                    <a:gd name="T14" fmla="*/ 34 w 34"/>
                    <a:gd name="T15" fmla="*/ 55 h 297"/>
                    <a:gd name="T16" fmla="*/ 33 w 34"/>
                    <a:gd name="T17" fmla="*/ 24 h 297"/>
                    <a:gd name="T18" fmla="*/ 29 w 34"/>
                    <a:gd name="T19" fmla="*/ 0 h 297"/>
                    <a:gd name="T20" fmla="*/ 26 w 34"/>
                    <a:gd name="T21" fmla="*/ 0 h 297"/>
                    <a:gd name="T22" fmla="*/ 29 w 34"/>
                    <a:gd name="T23" fmla="*/ 25 h 297"/>
                    <a:gd name="T24" fmla="*/ 30 w 34"/>
                    <a:gd name="T25" fmla="*/ 55 h 297"/>
                    <a:gd name="T26" fmla="*/ 29 w 34"/>
                    <a:gd name="T27" fmla="*/ 92 h 297"/>
                    <a:gd name="T28" fmla="*/ 27 w 34"/>
                    <a:gd name="T29" fmla="*/ 131 h 297"/>
                    <a:gd name="T30" fmla="*/ 23 w 34"/>
                    <a:gd name="T31" fmla="*/ 172 h 297"/>
                    <a:gd name="T32" fmla="*/ 16 w 34"/>
                    <a:gd name="T33" fmla="*/ 215 h 297"/>
                    <a:gd name="T34" fmla="*/ 10 w 34"/>
                    <a:gd name="T35" fmla="*/ 257 h 297"/>
                    <a:gd name="T36" fmla="*/ 0 w 34"/>
                    <a:gd name="T37" fmla="*/ 294 h 297"/>
                    <a:gd name="T38" fmla="*/ 0 w 34"/>
                    <a:gd name="T39" fmla="*/ 295 h 297"/>
                    <a:gd name="T40" fmla="*/ 0 w 34"/>
                    <a:gd name="T41" fmla="*/ 294 h 297"/>
                    <a:gd name="T42" fmla="*/ 0 w 34"/>
                    <a:gd name="T43" fmla="*/ 295 h 297"/>
                    <a:gd name="T44" fmla="*/ 1 w 34"/>
                    <a:gd name="T45" fmla="*/ 297 h 297"/>
                    <a:gd name="T46" fmla="*/ 3 w 34"/>
                    <a:gd name="T47" fmla="*/ 297 h 297"/>
                    <a:gd name="T48" fmla="*/ 4 w 34"/>
                    <a:gd name="T49" fmla="*/ 295 h 29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4" h="297">
                      <a:moveTo>
                        <a:pt x="4" y="295"/>
                      </a:moveTo>
                      <a:lnTo>
                        <a:pt x="4" y="295"/>
                      </a:lnTo>
                      <a:lnTo>
                        <a:pt x="12" y="257"/>
                      </a:lnTo>
                      <a:lnTo>
                        <a:pt x="20" y="216"/>
                      </a:lnTo>
                      <a:lnTo>
                        <a:pt x="26" y="174"/>
                      </a:lnTo>
                      <a:lnTo>
                        <a:pt x="30" y="131"/>
                      </a:lnTo>
                      <a:lnTo>
                        <a:pt x="33" y="92"/>
                      </a:lnTo>
                      <a:lnTo>
                        <a:pt x="34" y="55"/>
                      </a:lnTo>
                      <a:lnTo>
                        <a:pt x="33" y="24"/>
                      </a:lnTo>
                      <a:lnTo>
                        <a:pt x="29" y="0"/>
                      </a:lnTo>
                      <a:lnTo>
                        <a:pt x="26" y="0"/>
                      </a:lnTo>
                      <a:lnTo>
                        <a:pt x="29" y="25"/>
                      </a:lnTo>
                      <a:lnTo>
                        <a:pt x="30" y="55"/>
                      </a:lnTo>
                      <a:lnTo>
                        <a:pt x="29" y="92"/>
                      </a:lnTo>
                      <a:lnTo>
                        <a:pt x="27" y="131"/>
                      </a:lnTo>
                      <a:lnTo>
                        <a:pt x="23" y="172"/>
                      </a:lnTo>
                      <a:lnTo>
                        <a:pt x="16" y="215"/>
                      </a:lnTo>
                      <a:lnTo>
                        <a:pt x="10" y="257"/>
                      </a:lnTo>
                      <a:lnTo>
                        <a:pt x="0" y="294"/>
                      </a:lnTo>
                      <a:lnTo>
                        <a:pt x="0" y="295"/>
                      </a:lnTo>
                      <a:lnTo>
                        <a:pt x="0" y="294"/>
                      </a:lnTo>
                      <a:lnTo>
                        <a:pt x="0" y="295"/>
                      </a:lnTo>
                      <a:lnTo>
                        <a:pt x="1" y="297"/>
                      </a:lnTo>
                      <a:lnTo>
                        <a:pt x="3" y="297"/>
                      </a:lnTo>
                      <a:lnTo>
                        <a:pt x="4" y="2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24" name="Freeform 75"/>
                <p:cNvSpPr>
                  <a:spLocks/>
                </p:cNvSpPr>
                <p:nvPr/>
              </p:nvSpPr>
              <p:spPr bwMode="auto">
                <a:xfrm>
                  <a:off x="4287" y="2581"/>
                  <a:ext cx="8" cy="59"/>
                </a:xfrm>
                <a:custGeom>
                  <a:avLst/>
                  <a:gdLst>
                    <a:gd name="T0" fmla="*/ 8 w 8"/>
                    <a:gd name="T1" fmla="*/ 58 h 59"/>
                    <a:gd name="T2" fmla="*/ 8 w 8"/>
                    <a:gd name="T3" fmla="*/ 56 h 59"/>
                    <a:gd name="T4" fmla="*/ 4 w 8"/>
                    <a:gd name="T5" fmla="*/ 0 h 59"/>
                    <a:gd name="T6" fmla="*/ 0 w 8"/>
                    <a:gd name="T7" fmla="*/ 0 h 59"/>
                    <a:gd name="T8" fmla="*/ 5 w 8"/>
                    <a:gd name="T9" fmla="*/ 56 h 59"/>
                    <a:gd name="T10" fmla="*/ 8 w 8"/>
                    <a:gd name="T11" fmla="*/ 58 h 59"/>
                    <a:gd name="T12" fmla="*/ 5 w 8"/>
                    <a:gd name="T13" fmla="*/ 56 h 59"/>
                    <a:gd name="T14" fmla="*/ 5 w 8"/>
                    <a:gd name="T15" fmla="*/ 58 h 59"/>
                    <a:gd name="T16" fmla="*/ 7 w 8"/>
                    <a:gd name="T17" fmla="*/ 59 h 59"/>
                    <a:gd name="T18" fmla="*/ 8 w 8"/>
                    <a:gd name="T19" fmla="*/ 58 h 59"/>
                    <a:gd name="T20" fmla="*/ 8 w 8"/>
                    <a:gd name="T21" fmla="*/ 56 h 59"/>
                    <a:gd name="T22" fmla="*/ 8 w 8"/>
                    <a:gd name="T23" fmla="*/ 58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" h="59">
                      <a:moveTo>
                        <a:pt x="8" y="58"/>
                      </a:moveTo>
                      <a:lnTo>
                        <a:pt x="8" y="56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5" y="56"/>
                      </a:lnTo>
                      <a:lnTo>
                        <a:pt x="8" y="58"/>
                      </a:lnTo>
                      <a:lnTo>
                        <a:pt x="5" y="56"/>
                      </a:lnTo>
                      <a:lnTo>
                        <a:pt x="5" y="58"/>
                      </a:lnTo>
                      <a:lnTo>
                        <a:pt x="7" y="59"/>
                      </a:lnTo>
                      <a:lnTo>
                        <a:pt x="8" y="58"/>
                      </a:lnTo>
                      <a:lnTo>
                        <a:pt x="8" y="56"/>
                      </a:lnTo>
                      <a:lnTo>
                        <a:pt x="8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25" name="Freeform 76"/>
                <p:cNvSpPr>
                  <a:spLocks/>
                </p:cNvSpPr>
                <p:nvPr/>
              </p:nvSpPr>
              <p:spPr bwMode="auto">
                <a:xfrm>
                  <a:off x="4186" y="2637"/>
                  <a:ext cx="109" cy="339"/>
                </a:xfrm>
                <a:custGeom>
                  <a:avLst/>
                  <a:gdLst>
                    <a:gd name="T0" fmla="*/ 4 w 109"/>
                    <a:gd name="T1" fmla="*/ 338 h 339"/>
                    <a:gd name="T2" fmla="*/ 4 w 109"/>
                    <a:gd name="T3" fmla="*/ 339 h 339"/>
                    <a:gd name="T4" fmla="*/ 18 w 109"/>
                    <a:gd name="T5" fmla="*/ 297 h 339"/>
                    <a:gd name="T6" fmla="*/ 30 w 109"/>
                    <a:gd name="T7" fmla="*/ 254 h 339"/>
                    <a:gd name="T8" fmla="*/ 44 w 109"/>
                    <a:gd name="T9" fmla="*/ 212 h 339"/>
                    <a:gd name="T10" fmla="*/ 57 w 109"/>
                    <a:gd name="T11" fmla="*/ 170 h 339"/>
                    <a:gd name="T12" fmla="*/ 71 w 109"/>
                    <a:gd name="T13" fmla="*/ 127 h 339"/>
                    <a:gd name="T14" fmla="*/ 85 w 109"/>
                    <a:gd name="T15" fmla="*/ 85 h 339"/>
                    <a:gd name="T16" fmla="*/ 97 w 109"/>
                    <a:gd name="T17" fmla="*/ 43 h 339"/>
                    <a:gd name="T18" fmla="*/ 109 w 109"/>
                    <a:gd name="T19" fmla="*/ 2 h 339"/>
                    <a:gd name="T20" fmla="*/ 106 w 109"/>
                    <a:gd name="T21" fmla="*/ 0 h 339"/>
                    <a:gd name="T22" fmla="*/ 94 w 109"/>
                    <a:gd name="T23" fmla="*/ 43 h 339"/>
                    <a:gd name="T24" fmla="*/ 81 w 109"/>
                    <a:gd name="T25" fmla="*/ 85 h 339"/>
                    <a:gd name="T26" fmla="*/ 68 w 109"/>
                    <a:gd name="T27" fmla="*/ 127 h 339"/>
                    <a:gd name="T28" fmla="*/ 55 w 109"/>
                    <a:gd name="T29" fmla="*/ 170 h 339"/>
                    <a:gd name="T30" fmla="*/ 41 w 109"/>
                    <a:gd name="T31" fmla="*/ 211 h 339"/>
                    <a:gd name="T32" fmla="*/ 27 w 109"/>
                    <a:gd name="T33" fmla="*/ 253 h 339"/>
                    <a:gd name="T34" fmla="*/ 14 w 109"/>
                    <a:gd name="T35" fmla="*/ 295 h 339"/>
                    <a:gd name="T36" fmla="*/ 0 w 109"/>
                    <a:gd name="T37" fmla="*/ 338 h 339"/>
                    <a:gd name="T38" fmla="*/ 0 w 109"/>
                    <a:gd name="T39" fmla="*/ 338 h 339"/>
                    <a:gd name="T40" fmla="*/ 0 w 109"/>
                    <a:gd name="T41" fmla="*/ 338 h 339"/>
                    <a:gd name="T42" fmla="*/ 0 w 109"/>
                    <a:gd name="T43" fmla="*/ 339 h 339"/>
                    <a:gd name="T44" fmla="*/ 1 w 109"/>
                    <a:gd name="T45" fmla="*/ 339 h 339"/>
                    <a:gd name="T46" fmla="*/ 3 w 109"/>
                    <a:gd name="T47" fmla="*/ 339 h 339"/>
                    <a:gd name="T48" fmla="*/ 4 w 109"/>
                    <a:gd name="T49" fmla="*/ 339 h 339"/>
                    <a:gd name="T50" fmla="*/ 4 w 109"/>
                    <a:gd name="T51" fmla="*/ 338 h 33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09" h="339">
                      <a:moveTo>
                        <a:pt x="4" y="338"/>
                      </a:moveTo>
                      <a:lnTo>
                        <a:pt x="4" y="339"/>
                      </a:lnTo>
                      <a:lnTo>
                        <a:pt x="18" y="297"/>
                      </a:lnTo>
                      <a:lnTo>
                        <a:pt x="30" y="254"/>
                      </a:lnTo>
                      <a:lnTo>
                        <a:pt x="44" y="212"/>
                      </a:lnTo>
                      <a:lnTo>
                        <a:pt x="57" y="170"/>
                      </a:lnTo>
                      <a:lnTo>
                        <a:pt x="71" y="127"/>
                      </a:lnTo>
                      <a:lnTo>
                        <a:pt x="85" y="85"/>
                      </a:lnTo>
                      <a:lnTo>
                        <a:pt x="97" y="43"/>
                      </a:lnTo>
                      <a:lnTo>
                        <a:pt x="109" y="2"/>
                      </a:lnTo>
                      <a:lnTo>
                        <a:pt x="106" y="0"/>
                      </a:lnTo>
                      <a:lnTo>
                        <a:pt x="94" y="43"/>
                      </a:lnTo>
                      <a:lnTo>
                        <a:pt x="81" y="85"/>
                      </a:lnTo>
                      <a:lnTo>
                        <a:pt x="68" y="127"/>
                      </a:lnTo>
                      <a:lnTo>
                        <a:pt x="55" y="170"/>
                      </a:lnTo>
                      <a:lnTo>
                        <a:pt x="41" y="211"/>
                      </a:lnTo>
                      <a:lnTo>
                        <a:pt x="27" y="253"/>
                      </a:lnTo>
                      <a:lnTo>
                        <a:pt x="14" y="295"/>
                      </a:lnTo>
                      <a:lnTo>
                        <a:pt x="0" y="338"/>
                      </a:lnTo>
                      <a:lnTo>
                        <a:pt x="0" y="339"/>
                      </a:lnTo>
                      <a:lnTo>
                        <a:pt x="1" y="339"/>
                      </a:lnTo>
                      <a:lnTo>
                        <a:pt x="3" y="339"/>
                      </a:lnTo>
                      <a:lnTo>
                        <a:pt x="4" y="339"/>
                      </a:lnTo>
                      <a:lnTo>
                        <a:pt x="4" y="3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26" name="Freeform 77"/>
                <p:cNvSpPr>
                  <a:spLocks/>
                </p:cNvSpPr>
                <p:nvPr/>
              </p:nvSpPr>
              <p:spPr bwMode="auto">
                <a:xfrm>
                  <a:off x="4186" y="2975"/>
                  <a:ext cx="8" cy="56"/>
                </a:xfrm>
                <a:custGeom>
                  <a:avLst/>
                  <a:gdLst>
                    <a:gd name="T0" fmla="*/ 8 w 8"/>
                    <a:gd name="T1" fmla="*/ 54 h 56"/>
                    <a:gd name="T2" fmla="*/ 8 w 8"/>
                    <a:gd name="T3" fmla="*/ 54 h 56"/>
                    <a:gd name="T4" fmla="*/ 7 w 8"/>
                    <a:gd name="T5" fmla="*/ 42 h 56"/>
                    <a:gd name="T6" fmla="*/ 5 w 8"/>
                    <a:gd name="T7" fmla="*/ 28 h 56"/>
                    <a:gd name="T8" fmla="*/ 3 w 8"/>
                    <a:gd name="T9" fmla="*/ 13 h 56"/>
                    <a:gd name="T10" fmla="*/ 4 w 8"/>
                    <a:gd name="T11" fmla="*/ 0 h 56"/>
                    <a:gd name="T12" fmla="*/ 0 w 8"/>
                    <a:gd name="T13" fmla="*/ 0 h 56"/>
                    <a:gd name="T14" fmla="*/ 0 w 8"/>
                    <a:gd name="T15" fmla="*/ 13 h 56"/>
                    <a:gd name="T16" fmla="*/ 1 w 8"/>
                    <a:gd name="T17" fmla="*/ 28 h 56"/>
                    <a:gd name="T18" fmla="*/ 4 w 8"/>
                    <a:gd name="T19" fmla="*/ 42 h 56"/>
                    <a:gd name="T20" fmla="*/ 4 w 8"/>
                    <a:gd name="T21" fmla="*/ 53 h 56"/>
                    <a:gd name="T22" fmla="*/ 5 w 8"/>
                    <a:gd name="T23" fmla="*/ 53 h 56"/>
                    <a:gd name="T24" fmla="*/ 4 w 8"/>
                    <a:gd name="T25" fmla="*/ 53 h 56"/>
                    <a:gd name="T26" fmla="*/ 5 w 8"/>
                    <a:gd name="T27" fmla="*/ 54 h 56"/>
                    <a:gd name="T28" fmla="*/ 7 w 8"/>
                    <a:gd name="T29" fmla="*/ 56 h 56"/>
                    <a:gd name="T30" fmla="*/ 8 w 8"/>
                    <a:gd name="T31" fmla="*/ 56 h 56"/>
                    <a:gd name="T32" fmla="*/ 8 w 8"/>
                    <a:gd name="T33" fmla="*/ 54 h 5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8" h="56">
                      <a:moveTo>
                        <a:pt x="8" y="54"/>
                      </a:moveTo>
                      <a:lnTo>
                        <a:pt x="8" y="54"/>
                      </a:lnTo>
                      <a:lnTo>
                        <a:pt x="7" y="42"/>
                      </a:lnTo>
                      <a:lnTo>
                        <a:pt x="5" y="28"/>
                      </a:lnTo>
                      <a:lnTo>
                        <a:pt x="3" y="1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28"/>
                      </a:lnTo>
                      <a:lnTo>
                        <a:pt x="4" y="42"/>
                      </a:lnTo>
                      <a:lnTo>
                        <a:pt x="4" y="53"/>
                      </a:lnTo>
                      <a:lnTo>
                        <a:pt x="5" y="53"/>
                      </a:lnTo>
                      <a:lnTo>
                        <a:pt x="4" y="53"/>
                      </a:lnTo>
                      <a:lnTo>
                        <a:pt x="5" y="54"/>
                      </a:lnTo>
                      <a:lnTo>
                        <a:pt x="7" y="56"/>
                      </a:lnTo>
                      <a:lnTo>
                        <a:pt x="8" y="56"/>
                      </a:lnTo>
                      <a:lnTo>
                        <a:pt x="8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27" name="Freeform 78"/>
                <p:cNvSpPr>
                  <a:spLocks/>
                </p:cNvSpPr>
                <p:nvPr/>
              </p:nvSpPr>
              <p:spPr bwMode="auto">
                <a:xfrm>
                  <a:off x="4168" y="3028"/>
                  <a:ext cx="26" cy="18"/>
                </a:xfrm>
                <a:custGeom>
                  <a:avLst/>
                  <a:gdLst>
                    <a:gd name="T0" fmla="*/ 3 w 26"/>
                    <a:gd name="T1" fmla="*/ 18 h 18"/>
                    <a:gd name="T2" fmla="*/ 3 w 26"/>
                    <a:gd name="T3" fmla="*/ 18 h 18"/>
                    <a:gd name="T4" fmla="*/ 8 w 26"/>
                    <a:gd name="T5" fmla="*/ 15 h 18"/>
                    <a:gd name="T6" fmla="*/ 14 w 26"/>
                    <a:gd name="T7" fmla="*/ 12 h 18"/>
                    <a:gd name="T8" fmla="*/ 21 w 26"/>
                    <a:gd name="T9" fmla="*/ 8 h 18"/>
                    <a:gd name="T10" fmla="*/ 26 w 26"/>
                    <a:gd name="T11" fmla="*/ 1 h 18"/>
                    <a:gd name="T12" fmla="*/ 23 w 26"/>
                    <a:gd name="T13" fmla="*/ 0 h 18"/>
                    <a:gd name="T14" fmla="*/ 18 w 26"/>
                    <a:gd name="T15" fmla="*/ 5 h 18"/>
                    <a:gd name="T16" fmla="*/ 12 w 26"/>
                    <a:gd name="T17" fmla="*/ 9 h 18"/>
                    <a:gd name="T18" fmla="*/ 7 w 26"/>
                    <a:gd name="T19" fmla="*/ 12 h 18"/>
                    <a:gd name="T20" fmla="*/ 2 w 26"/>
                    <a:gd name="T21" fmla="*/ 14 h 18"/>
                    <a:gd name="T22" fmla="*/ 2 w 26"/>
                    <a:gd name="T23" fmla="*/ 14 h 18"/>
                    <a:gd name="T24" fmla="*/ 2 w 26"/>
                    <a:gd name="T25" fmla="*/ 14 h 18"/>
                    <a:gd name="T26" fmla="*/ 0 w 26"/>
                    <a:gd name="T27" fmla="*/ 15 h 18"/>
                    <a:gd name="T28" fmla="*/ 0 w 26"/>
                    <a:gd name="T29" fmla="*/ 16 h 18"/>
                    <a:gd name="T30" fmla="*/ 2 w 26"/>
                    <a:gd name="T31" fmla="*/ 16 h 18"/>
                    <a:gd name="T32" fmla="*/ 3 w 26"/>
                    <a:gd name="T33" fmla="*/ 18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6" h="18">
                      <a:moveTo>
                        <a:pt x="3" y="18"/>
                      </a:moveTo>
                      <a:lnTo>
                        <a:pt x="3" y="18"/>
                      </a:lnTo>
                      <a:lnTo>
                        <a:pt x="8" y="15"/>
                      </a:lnTo>
                      <a:lnTo>
                        <a:pt x="14" y="12"/>
                      </a:lnTo>
                      <a:lnTo>
                        <a:pt x="21" y="8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18" y="5"/>
                      </a:lnTo>
                      <a:lnTo>
                        <a:pt x="12" y="9"/>
                      </a:lnTo>
                      <a:lnTo>
                        <a:pt x="7" y="12"/>
                      </a:lnTo>
                      <a:lnTo>
                        <a:pt x="2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28" name="Freeform 79"/>
                <p:cNvSpPr>
                  <a:spLocks/>
                </p:cNvSpPr>
                <p:nvPr/>
              </p:nvSpPr>
              <p:spPr bwMode="auto">
                <a:xfrm>
                  <a:off x="4073" y="3037"/>
                  <a:ext cx="98" cy="10"/>
                </a:xfrm>
                <a:custGeom>
                  <a:avLst/>
                  <a:gdLst>
                    <a:gd name="T0" fmla="*/ 0 w 98"/>
                    <a:gd name="T1" fmla="*/ 9 h 10"/>
                    <a:gd name="T2" fmla="*/ 2 w 98"/>
                    <a:gd name="T3" fmla="*/ 10 h 10"/>
                    <a:gd name="T4" fmla="*/ 8 w 98"/>
                    <a:gd name="T5" fmla="*/ 7 h 10"/>
                    <a:gd name="T6" fmla="*/ 13 w 98"/>
                    <a:gd name="T7" fmla="*/ 5 h 10"/>
                    <a:gd name="T8" fmla="*/ 19 w 98"/>
                    <a:gd name="T9" fmla="*/ 5 h 10"/>
                    <a:gd name="T10" fmla="*/ 24 w 98"/>
                    <a:gd name="T11" fmla="*/ 3 h 10"/>
                    <a:gd name="T12" fmla="*/ 35 w 98"/>
                    <a:gd name="T13" fmla="*/ 5 h 10"/>
                    <a:gd name="T14" fmla="*/ 47 w 98"/>
                    <a:gd name="T15" fmla="*/ 6 h 10"/>
                    <a:gd name="T16" fmla="*/ 60 w 98"/>
                    <a:gd name="T17" fmla="*/ 9 h 10"/>
                    <a:gd name="T18" fmla="*/ 72 w 98"/>
                    <a:gd name="T19" fmla="*/ 10 h 10"/>
                    <a:gd name="T20" fmla="*/ 84 w 98"/>
                    <a:gd name="T21" fmla="*/ 10 h 10"/>
                    <a:gd name="T22" fmla="*/ 98 w 98"/>
                    <a:gd name="T23" fmla="*/ 9 h 10"/>
                    <a:gd name="T24" fmla="*/ 97 w 98"/>
                    <a:gd name="T25" fmla="*/ 5 h 10"/>
                    <a:gd name="T26" fmla="*/ 84 w 98"/>
                    <a:gd name="T27" fmla="*/ 7 h 10"/>
                    <a:gd name="T28" fmla="*/ 72 w 98"/>
                    <a:gd name="T29" fmla="*/ 7 h 10"/>
                    <a:gd name="T30" fmla="*/ 60 w 98"/>
                    <a:gd name="T31" fmla="*/ 5 h 10"/>
                    <a:gd name="T32" fmla="*/ 47 w 98"/>
                    <a:gd name="T33" fmla="*/ 3 h 10"/>
                    <a:gd name="T34" fmla="*/ 36 w 98"/>
                    <a:gd name="T35" fmla="*/ 0 h 10"/>
                    <a:gd name="T36" fmla="*/ 24 w 98"/>
                    <a:gd name="T37" fmla="*/ 0 h 10"/>
                    <a:gd name="T38" fmla="*/ 17 w 98"/>
                    <a:gd name="T39" fmla="*/ 0 h 10"/>
                    <a:gd name="T40" fmla="*/ 12 w 98"/>
                    <a:gd name="T41" fmla="*/ 2 h 10"/>
                    <a:gd name="T42" fmla="*/ 6 w 98"/>
                    <a:gd name="T43" fmla="*/ 3 h 10"/>
                    <a:gd name="T44" fmla="*/ 0 w 98"/>
                    <a:gd name="T45" fmla="*/ 6 h 10"/>
                    <a:gd name="T46" fmla="*/ 2 w 98"/>
                    <a:gd name="T47" fmla="*/ 6 h 10"/>
                    <a:gd name="T48" fmla="*/ 0 w 98"/>
                    <a:gd name="T49" fmla="*/ 6 h 10"/>
                    <a:gd name="T50" fmla="*/ 0 w 98"/>
                    <a:gd name="T51" fmla="*/ 7 h 10"/>
                    <a:gd name="T52" fmla="*/ 0 w 98"/>
                    <a:gd name="T53" fmla="*/ 9 h 10"/>
                    <a:gd name="T54" fmla="*/ 1 w 98"/>
                    <a:gd name="T55" fmla="*/ 10 h 10"/>
                    <a:gd name="T56" fmla="*/ 2 w 98"/>
                    <a:gd name="T57" fmla="*/ 10 h 10"/>
                    <a:gd name="T58" fmla="*/ 0 w 98"/>
                    <a:gd name="T59" fmla="*/ 9 h 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8" h="10">
                      <a:moveTo>
                        <a:pt x="0" y="9"/>
                      </a:moveTo>
                      <a:lnTo>
                        <a:pt x="2" y="10"/>
                      </a:lnTo>
                      <a:lnTo>
                        <a:pt x="8" y="7"/>
                      </a:lnTo>
                      <a:lnTo>
                        <a:pt x="13" y="5"/>
                      </a:lnTo>
                      <a:lnTo>
                        <a:pt x="19" y="5"/>
                      </a:lnTo>
                      <a:lnTo>
                        <a:pt x="24" y="3"/>
                      </a:lnTo>
                      <a:lnTo>
                        <a:pt x="35" y="5"/>
                      </a:lnTo>
                      <a:lnTo>
                        <a:pt x="47" y="6"/>
                      </a:lnTo>
                      <a:lnTo>
                        <a:pt x="60" y="9"/>
                      </a:lnTo>
                      <a:lnTo>
                        <a:pt x="72" y="10"/>
                      </a:lnTo>
                      <a:lnTo>
                        <a:pt x="84" y="10"/>
                      </a:lnTo>
                      <a:lnTo>
                        <a:pt x="98" y="9"/>
                      </a:lnTo>
                      <a:lnTo>
                        <a:pt x="97" y="5"/>
                      </a:lnTo>
                      <a:lnTo>
                        <a:pt x="84" y="7"/>
                      </a:lnTo>
                      <a:lnTo>
                        <a:pt x="72" y="7"/>
                      </a:lnTo>
                      <a:lnTo>
                        <a:pt x="60" y="5"/>
                      </a:lnTo>
                      <a:lnTo>
                        <a:pt x="47" y="3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3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29" name="Freeform 80"/>
                <p:cNvSpPr>
                  <a:spLocks/>
                </p:cNvSpPr>
                <p:nvPr/>
              </p:nvSpPr>
              <p:spPr bwMode="auto">
                <a:xfrm>
                  <a:off x="4055" y="3013"/>
                  <a:ext cx="20" cy="33"/>
                </a:xfrm>
                <a:custGeom>
                  <a:avLst/>
                  <a:gdLst>
                    <a:gd name="T0" fmla="*/ 0 w 20"/>
                    <a:gd name="T1" fmla="*/ 1 h 33"/>
                    <a:gd name="T2" fmla="*/ 0 w 20"/>
                    <a:gd name="T3" fmla="*/ 3 h 33"/>
                    <a:gd name="T4" fmla="*/ 4 w 20"/>
                    <a:gd name="T5" fmla="*/ 12 h 33"/>
                    <a:gd name="T6" fmla="*/ 8 w 20"/>
                    <a:gd name="T7" fmla="*/ 20 h 33"/>
                    <a:gd name="T8" fmla="*/ 12 w 20"/>
                    <a:gd name="T9" fmla="*/ 27 h 33"/>
                    <a:gd name="T10" fmla="*/ 18 w 20"/>
                    <a:gd name="T11" fmla="*/ 33 h 33"/>
                    <a:gd name="T12" fmla="*/ 20 w 20"/>
                    <a:gd name="T13" fmla="*/ 30 h 33"/>
                    <a:gd name="T14" fmla="*/ 15 w 20"/>
                    <a:gd name="T15" fmla="*/ 24 h 33"/>
                    <a:gd name="T16" fmla="*/ 11 w 20"/>
                    <a:gd name="T17" fmla="*/ 18 h 33"/>
                    <a:gd name="T18" fmla="*/ 7 w 20"/>
                    <a:gd name="T19" fmla="*/ 11 h 33"/>
                    <a:gd name="T20" fmla="*/ 3 w 20"/>
                    <a:gd name="T21" fmla="*/ 1 h 33"/>
                    <a:gd name="T22" fmla="*/ 3 w 20"/>
                    <a:gd name="T23" fmla="*/ 1 h 33"/>
                    <a:gd name="T24" fmla="*/ 3 w 20"/>
                    <a:gd name="T25" fmla="*/ 1 h 33"/>
                    <a:gd name="T26" fmla="*/ 3 w 20"/>
                    <a:gd name="T27" fmla="*/ 0 h 33"/>
                    <a:gd name="T28" fmla="*/ 1 w 20"/>
                    <a:gd name="T29" fmla="*/ 0 h 33"/>
                    <a:gd name="T30" fmla="*/ 0 w 20"/>
                    <a:gd name="T31" fmla="*/ 1 h 33"/>
                    <a:gd name="T32" fmla="*/ 0 w 20"/>
                    <a:gd name="T33" fmla="*/ 3 h 33"/>
                    <a:gd name="T34" fmla="*/ 0 w 20"/>
                    <a:gd name="T35" fmla="*/ 1 h 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" h="33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4" y="12"/>
                      </a:lnTo>
                      <a:lnTo>
                        <a:pt x="8" y="20"/>
                      </a:lnTo>
                      <a:lnTo>
                        <a:pt x="12" y="27"/>
                      </a:lnTo>
                      <a:lnTo>
                        <a:pt x="18" y="33"/>
                      </a:lnTo>
                      <a:lnTo>
                        <a:pt x="20" y="30"/>
                      </a:lnTo>
                      <a:lnTo>
                        <a:pt x="15" y="24"/>
                      </a:lnTo>
                      <a:lnTo>
                        <a:pt x="11" y="18"/>
                      </a:lnTo>
                      <a:lnTo>
                        <a:pt x="7" y="1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30" name="Freeform 81"/>
                <p:cNvSpPr>
                  <a:spLocks/>
                </p:cNvSpPr>
                <p:nvPr/>
              </p:nvSpPr>
              <p:spPr bwMode="auto">
                <a:xfrm>
                  <a:off x="4044" y="2965"/>
                  <a:ext cx="14" cy="49"/>
                </a:xfrm>
                <a:custGeom>
                  <a:avLst/>
                  <a:gdLst>
                    <a:gd name="T0" fmla="*/ 0 w 14"/>
                    <a:gd name="T1" fmla="*/ 3 h 49"/>
                    <a:gd name="T2" fmla="*/ 0 w 14"/>
                    <a:gd name="T3" fmla="*/ 3 h 49"/>
                    <a:gd name="T4" fmla="*/ 1 w 14"/>
                    <a:gd name="T5" fmla="*/ 16 h 49"/>
                    <a:gd name="T6" fmla="*/ 5 w 14"/>
                    <a:gd name="T7" fmla="*/ 30 h 49"/>
                    <a:gd name="T8" fmla="*/ 9 w 14"/>
                    <a:gd name="T9" fmla="*/ 42 h 49"/>
                    <a:gd name="T10" fmla="*/ 11 w 14"/>
                    <a:gd name="T11" fmla="*/ 49 h 49"/>
                    <a:gd name="T12" fmla="*/ 14 w 14"/>
                    <a:gd name="T13" fmla="*/ 49 h 49"/>
                    <a:gd name="T14" fmla="*/ 12 w 14"/>
                    <a:gd name="T15" fmla="*/ 42 h 49"/>
                    <a:gd name="T16" fmla="*/ 8 w 14"/>
                    <a:gd name="T17" fmla="*/ 30 h 49"/>
                    <a:gd name="T18" fmla="*/ 5 w 14"/>
                    <a:gd name="T19" fmla="*/ 15 h 49"/>
                    <a:gd name="T20" fmla="*/ 3 w 14"/>
                    <a:gd name="T21" fmla="*/ 3 h 49"/>
                    <a:gd name="T22" fmla="*/ 3 w 14"/>
                    <a:gd name="T23" fmla="*/ 3 h 49"/>
                    <a:gd name="T24" fmla="*/ 3 w 14"/>
                    <a:gd name="T25" fmla="*/ 3 h 49"/>
                    <a:gd name="T26" fmla="*/ 3 w 14"/>
                    <a:gd name="T27" fmla="*/ 1 h 49"/>
                    <a:gd name="T28" fmla="*/ 1 w 14"/>
                    <a:gd name="T29" fmla="*/ 0 h 49"/>
                    <a:gd name="T30" fmla="*/ 0 w 14"/>
                    <a:gd name="T31" fmla="*/ 1 h 49"/>
                    <a:gd name="T32" fmla="*/ 0 w 14"/>
                    <a:gd name="T33" fmla="*/ 3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" h="4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16"/>
                      </a:lnTo>
                      <a:lnTo>
                        <a:pt x="5" y="30"/>
                      </a:lnTo>
                      <a:lnTo>
                        <a:pt x="9" y="42"/>
                      </a:lnTo>
                      <a:lnTo>
                        <a:pt x="11" y="49"/>
                      </a:lnTo>
                      <a:lnTo>
                        <a:pt x="14" y="49"/>
                      </a:lnTo>
                      <a:lnTo>
                        <a:pt x="12" y="42"/>
                      </a:lnTo>
                      <a:lnTo>
                        <a:pt x="8" y="30"/>
                      </a:lnTo>
                      <a:lnTo>
                        <a:pt x="5" y="15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31" name="Freeform 82"/>
                <p:cNvSpPr>
                  <a:spLocks/>
                </p:cNvSpPr>
                <p:nvPr/>
              </p:nvSpPr>
              <p:spPr bwMode="auto">
                <a:xfrm>
                  <a:off x="4044" y="2946"/>
                  <a:ext cx="14" cy="22"/>
                </a:xfrm>
                <a:custGeom>
                  <a:avLst/>
                  <a:gdLst>
                    <a:gd name="T0" fmla="*/ 11 w 14"/>
                    <a:gd name="T1" fmla="*/ 3 h 22"/>
                    <a:gd name="T2" fmla="*/ 11 w 14"/>
                    <a:gd name="T3" fmla="*/ 3 h 22"/>
                    <a:gd name="T4" fmla="*/ 9 w 14"/>
                    <a:gd name="T5" fmla="*/ 4 h 22"/>
                    <a:gd name="T6" fmla="*/ 5 w 14"/>
                    <a:gd name="T7" fmla="*/ 7 h 22"/>
                    <a:gd name="T8" fmla="*/ 4 w 14"/>
                    <a:gd name="T9" fmla="*/ 8 h 22"/>
                    <a:gd name="T10" fmla="*/ 1 w 14"/>
                    <a:gd name="T11" fmla="*/ 12 h 22"/>
                    <a:gd name="T12" fmla="*/ 0 w 14"/>
                    <a:gd name="T13" fmla="*/ 16 h 22"/>
                    <a:gd name="T14" fmla="*/ 0 w 14"/>
                    <a:gd name="T15" fmla="*/ 22 h 22"/>
                    <a:gd name="T16" fmla="*/ 3 w 14"/>
                    <a:gd name="T17" fmla="*/ 22 h 22"/>
                    <a:gd name="T18" fmla="*/ 4 w 14"/>
                    <a:gd name="T19" fmla="*/ 16 h 22"/>
                    <a:gd name="T20" fmla="*/ 4 w 14"/>
                    <a:gd name="T21" fmla="*/ 14 h 22"/>
                    <a:gd name="T22" fmla="*/ 7 w 14"/>
                    <a:gd name="T23" fmla="*/ 11 h 22"/>
                    <a:gd name="T24" fmla="*/ 8 w 14"/>
                    <a:gd name="T25" fmla="*/ 10 h 22"/>
                    <a:gd name="T26" fmla="*/ 12 w 14"/>
                    <a:gd name="T27" fmla="*/ 7 h 22"/>
                    <a:gd name="T28" fmla="*/ 14 w 14"/>
                    <a:gd name="T29" fmla="*/ 3 h 22"/>
                    <a:gd name="T30" fmla="*/ 14 w 14"/>
                    <a:gd name="T31" fmla="*/ 3 h 22"/>
                    <a:gd name="T32" fmla="*/ 14 w 14"/>
                    <a:gd name="T33" fmla="*/ 3 h 22"/>
                    <a:gd name="T34" fmla="*/ 14 w 14"/>
                    <a:gd name="T35" fmla="*/ 1 h 22"/>
                    <a:gd name="T36" fmla="*/ 12 w 14"/>
                    <a:gd name="T37" fmla="*/ 0 h 22"/>
                    <a:gd name="T38" fmla="*/ 11 w 14"/>
                    <a:gd name="T39" fmla="*/ 1 h 22"/>
                    <a:gd name="T40" fmla="*/ 11 w 14"/>
                    <a:gd name="T41" fmla="*/ 3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4" h="22">
                      <a:moveTo>
                        <a:pt x="11" y="3"/>
                      </a:moveTo>
                      <a:lnTo>
                        <a:pt x="11" y="3"/>
                      </a:lnTo>
                      <a:lnTo>
                        <a:pt x="9" y="4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3" y="22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7" y="11"/>
                      </a:lnTo>
                      <a:lnTo>
                        <a:pt x="8" y="10"/>
                      </a:lnTo>
                      <a:lnTo>
                        <a:pt x="12" y="7"/>
                      </a:lnTo>
                      <a:lnTo>
                        <a:pt x="14" y="3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1" y="1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32" name="Freeform 83"/>
                <p:cNvSpPr>
                  <a:spLocks/>
                </p:cNvSpPr>
                <p:nvPr/>
              </p:nvSpPr>
              <p:spPr bwMode="auto">
                <a:xfrm>
                  <a:off x="4055" y="2766"/>
                  <a:ext cx="31" cy="183"/>
                </a:xfrm>
                <a:custGeom>
                  <a:avLst/>
                  <a:gdLst>
                    <a:gd name="T0" fmla="*/ 27 w 31"/>
                    <a:gd name="T1" fmla="*/ 1 h 183"/>
                    <a:gd name="T2" fmla="*/ 27 w 31"/>
                    <a:gd name="T3" fmla="*/ 1 h 183"/>
                    <a:gd name="T4" fmla="*/ 19 w 31"/>
                    <a:gd name="T5" fmla="*/ 38 h 183"/>
                    <a:gd name="T6" fmla="*/ 9 w 31"/>
                    <a:gd name="T7" fmla="*/ 79 h 183"/>
                    <a:gd name="T8" fmla="*/ 5 w 31"/>
                    <a:gd name="T9" fmla="*/ 101 h 183"/>
                    <a:gd name="T10" fmla="*/ 3 w 31"/>
                    <a:gd name="T11" fmla="*/ 125 h 183"/>
                    <a:gd name="T12" fmla="*/ 1 w 31"/>
                    <a:gd name="T13" fmla="*/ 153 h 183"/>
                    <a:gd name="T14" fmla="*/ 0 w 31"/>
                    <a:gd name="T15" fmla="*/ 183 h 183"/>
                    <a:gd name="T16" fmla="*/ 3 w 31"/>
                    <a:gd name="T17" fmla="*/ 183 h 183"/>
                    <a:gd name="T18" fmla="*/ 4 w 31"/>
                    <a:gd name="T19" fmla="*/ 153 h 183"/>
                    <a:gd name="T20" fmla="*/ 7 w 31"/>
                    <a:gd name="T21" fmla="*/ 125 h 183"/>
                    <a:gd name="T22" fmla="*/ 9 w 31"/>
                    <a:gd name="T23" fmla="*/ 101 h 183"/>
                    <a:gd name="T24" fmla="*/ 13 w 31"/>
                    <a:gd name="T25" fmla="*/ 79 h 183"/>
                    <a:gd name="T26" fmla="*/ 22 w 31"/>
                    <a:gd name="T27" fmla="*/ 39 h 183"/>
                    <a:gd name="T28" fmla="*/ 31 w 31"/>
                    <a:gd name="T29" fmla="*/ 1 h 183"/>
                    <a:gd name="T30" fmla="*/ 31 w 31"/>
                    <a:gd name="T31" fmla="*/ 1 h 183"/>
                    <a:gd name="T32" fmla="*/ 31 w 31"/>
                    <a:gd name="T33" fmla="*/ 1 h 183"/>
                    <a:gd name="T34" fmla="*/ 31 w 31"/>
                    <a:gd name="T35" fmla="*/ 0 h 183"/>
                    <a:gd name="T36" fmla="*/ 30 w 31"/>
                    <a:gd name="T37" fmla="*/ 0 h 183"/>
                    <a:gd name="T38" fmla="*/ 28 w 31"/>
                    <a:gd name="T39" fmla="*/ 0 h 183"/>
                    <a:gd name="T40" fmla="*/ 27 w 31"/>
                    <a:gd name="T41" fmla="*/ 1 h 18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1" h="183">
                      <a:moveTo>
                        <a:pt x="27" y="1"/>
                      </a:moveTo>
                      <a:lnTo>
                        <a:pt x="27" y="1"/>
                      </a:lnTo>
                      <a:lnTo>
                        <a:pt x="19" y="38"/>
                      </a:lnTo>
                      <a:lnTo>
                        <a:pt x="9" y="79"/>
                      </a:lnTo>
                      <a:lnTo>
                        <a:pt x="5" y="101"/>
                      </a:lnTo>
                      <a:lnTo>
                        <a:pt x="3" y="125"/>
                      </a:lnTo>
                      <a:lnTo>
                        <a:pt x="1" y="153"/>
                      </a:lnTo>
                      <a:lnTo>
                        <a:pt x="0" y="183"/>
                      </a:lnTo>
                      <a:lnTo>
                        <a:pt x="3" y="183"/>
                      </a:lnTo>
                      <a:lnTo>
                        <a:pt x="4" y="153"/>
                      </a:lnTo>
                      <a:lnTo>
                        <a:pt x="7" y="125"/>
                      </a:lnTo>
                      <a:lnTo>
                        <a:pt x="9" y="101"/>
                      </a:lnTo>
                      <a:lnTo>
                        <a:pt x="13" y="79"/>
                      </a:lnTo>
                      <a:lnTo>
                        <a:pt x="22" y="39"/>
                      </a:lnTo>
                      <a:lnTo>
                        <a:pt x="31" y="1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33" name="Freeform 84"/>
                <p:cNvSpPr>
                  <a:spLocks/>
                </p:cNvSpPr>
                <p:nvPr/>
              </p:nvSpPr>
              <p:spPr bwMode="auto">
                <a:xfrm>
                  <a:off x="4079" y="2656"/>
                  <a:ext cx="18" cy="111"/>
                </a:xfrm>
                <a:custGeom>
                  <a:avLst/>
                  <a:gdLst>
                    <a:gd name="T0" fmla="*/ 15 w 18"/>
                    <a:gd name="T1" fmla="*/ 3 h 111"/>
                    <a:gd name="T2" fmla="*/ 15 w 18"/>
                    <a:gd name="T3" fmla="*/ 2 h 111"/>
                    <a:gd name="T4" fmla="*/ 11 w 18"/>
                    <a:gd name="T5" fmla="*/ 10 h 111"/>
                    <a:gd name="T6" fmla="*/ 9 w 18"/>
                    <a:gd name="T7" fmla="*/ 21 h 111"/>
                    <a:gd name="T8" fmla="*/ 4 w 18"/>
                    <a:gd name="T9" fmla="*/ 35 h 111"/>
                    <a:gd name="T10" fmla="*/ 2 w 18"/>
                    <a:gd name="T11" fmla="*/ 50 h 111"/>
                    <a:gd name="T12" fmla="*/ 0 w 18"/>
                    <a:gd name="T13" fmla="*/ 66 h 111"/>
                    <a:gd name="T14" fmla="*/ 0 w 18"/>
                    <a:gd name="T15" fmla="*/ 81 h 111"/>
                    <a:gd name="T16" fmla="*/ 0 w 18"/>
                    <a:gd name="T17" fmla="*/ 97 h 111"/>
                    <a:gd name="T18" fmla="*/ 3 w 18"/>
                    <a:gd name="T19" fmla="*/ 111 h 111"/>
                    <a:gd name="T20" fmla="*/ 7 w 18"/>
                    <a:gd name="T21" fmla="*/ 111 h 111"/>
                    <a:gd name="T22" fmla="*/ 4 w 18"/>
                    <a:gd name="T23" fmla="*/ 96 h 111"/>
                    <a:gd name="T24" fmla="*/ 3 w 18"/>
                    <a:gd name="T25" fmla="*/ 81 h 111"/>
                    <a:gd name="T26" fmla="*/ 4 w 18"/>
                    <a:gd name="T27" fmla="*/ 66 h 111"/>
                    <a:gd name="T28" fmla="*/ 6 w 18"/>
                    <a:gd name="T29" fmla="*/ 50 h 111"/>
                    <a:gd name="T30" fmla="*/ 9 w 18"/>
                    <a:gd name="T31" fmla="*/ 36 h 111"/>
                    <a:gd name="T32" fmla="*/ 11 w 18"/>
                    <a:gd name="T33" fmla="*/ 22 h 111"/>
                    <a:gd name="T34" fmla="*/ 15 w 18"/>
                    <a:gd name="T35" fmla="*/ 11 h 111"/>
                    <a:gd name="T36" fmla="*/ 18 w 18"/>
                    <a:gd name="T37" fmla="*/ 3 h 111"/>
                    <a:gd name="T38" fmla="*/ 18 w 18"/>
                    <a:gd name="T39" fmla="*/ 2 h 111"/>
                    <a:gd name="T40" fmla="*/ 18 w 18"/>
                    <a:gd name="T41" fmla="*/ 3 h 111"/>
                    <a:gd name="T42" fmla="*/ 18 w 18"/>
                    <a:gd name="T43" fmla="*/ 2 h 111"/>
                    <a:gd name="T44" fmla="*/ 18 w 18"/>
                    <a:gd name="T45" fmla="*/ 0 h 111"/>
                    <a:gd name="T46" fmla="*/ 17 w 18"/>
                    <a:gd name="T47" fmla="*/ 0 h 111"/>
                    <a:gd name="T48" fmla="*/ 15 w 18"/>
                    <a:gd name="T49" fmla="*/ 2 h 111"/>
                    <a:gd name="T50" fmla="*/ 15 w 18"/>
                    <a:gd name="T51" fmla="*/ 3 h 11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8" h="111">
                      <a:moveTo>
                        <a:pt x="15" y="3"/>
                      </a:moveTo>
                      <a:lnTo>
                        <a:pt x="15" y="2"/>
                      </a:lnTo>
                      <a:lnTo>
                        <a:pt x="11" y="10"/>
                      </a:lnTo>
                      <a:lnTo>
                        <a:pt x="9" y="21"/>
                      </a:lnTo>
                      <a:lnTo>
                        <a:pt x="4" y="35"/>
                      </a:lnTo>
                      <a:lnTo>
                        <a:pt x="2" y="50"/>
                      </a:lnTo>
                      <a:lnTo>
                        <a:pt x="0" y="66"/>
                      </a:lnTo>
                      <a:lnTo>
                        <a:pt x="0" y="81"/>
                      </a:lnTo>
                      <a:lnTo>
                        <a:pt x="0" y="97"/>
                      </a:lnTo>
                      <a:lnTo>
                        <a:pt x="3" y="111"/>
                      </a:lnTo>
                      <a:lnTo>
                        <a:pt x="7" y="111"/>
                      </a:lnTo>
                      <a:lnTo>
                        <a:pt x="4" y="96"/>
                      </a:lnTo>
                      <a:lnTo>
                        <a:pt x="3" y="81"/>
                      </a:lnTo>
                      <a:lnTo>
                        <a:pt x="4" y="66"/>
                      </a:lnTo>
                      <a:lnTo>
                        <a:pt x="6" y="50"/>
                      </a:lnTo>
                      <a:lnTo>
                        <a:pt x="9" y="36"/>
                      </a:lnTo>
                      <a:lnTo>
                        <a:pt x="11" y="22"/>
                      </a:lnTo>
                      <a:lnTo>
                        <a:pt x="15" y="11"/>
                      </a:lnTo>
                      <a:lnTo>
                        <a:pt x="18" y="3"/>
                      </a:lnTo>
                      <a:lnTo>
                        <a:pt x="18" y="2"/>
                      </a:lnTo>
                      <a:lnTo>
                        <a:pt x="18" y="3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34" name="Freeform 85"/>
                <p:cNvSpPr>
                  <a:spLocks/>
                </p:cNvSpPr>
                <p:nvPr/>
              </p:nvSpPr>
              <p:spPr bwMode="auto">
                <a:xfrm>
                  <a:off x="4092" y="2588"/>
                  <a:ext cx="16" cy="71"/>
                </a:xfrm>
                <a:custGeom>
                  <a:avLst/>
                  <a:gdLst>
                    <a:gd name="T0" fmla="*/ 13 w 16"/>
                    <a:gd name="T1" fmla="*/ 3 h 71"/>
                    <a:gd name="T2" fmla="*/ 12 w 16"/>
                    <a:gd name="T3" fmla="*/ 2 h 71"/>
                    <a:gd name="T4" fmla="*/ 6 w 16"/>
                    <a:gd name="T5" fmla="*/ 15 h 71"/>
                    <a:gd name="T6" fmla="*/ 4 w 16"/>
                    <a:gd name="T7" fmla="*/ 26 h 71"/>
                    <a:gd name="T8" fmla="*/ 1 w 16"/>
                    <a:gd name="T9" fmla="*/ 36 h 71"/>
                    <a:gd name="T10" fmla="*/ 0 w 16"/>
                    <a:gd name="T11" fmla="*/ 44 h 71"/>
                    <a:gd name="T12" fmla="*/ 1 w 16"/>
                    <a:gd name="T13" fmla="*/ 58 h 71"/>
                    <a:gd name="T14" fmla="*/ 2 w 16"/>
                    <a:gd name="T15" fmla="*/ 71 h 71"/>
                    <a:gd name="T16" fmla="*/ 5 w 16"/>
                    <a:gd name="T17" fmla="*/ 70 h 71"/>
                    <a:gd name="T18" fmla="*/ 4 w 16"/>
                    <a:gd name="T19" fmla="*/ 58 h 71"/>
                    <a:gd name="T20" fmla="*/ 4 w 16"/>
                    <a:gd name="T21" fmla="*/ 44 h 71"/>
                    <a:gd name="T22" fmla="*/ 4 w 16"/>
                    <a:gd name="T23" fmla="*/ 36 h 71"/>
                    <a:gd name="T24" fmla="*/ 6 w 16"/>
                    <a:gd name="T25" fmla="*/ 27 h 71"/>
                    <a:gd name="T26" fmla="*/ 11 w 16"/>
                    <a:gd name="T27" fmla="*/ 17 h 71"/>
                    <a:gd name="T28" fmla="*/ 16 w 16"/>
                    <a:gd name="T29" fmla="*/ 3 h 71"/>
                    <a:gd name="T30" fmla="*/ 16 w 16"/>
                    <a:gd name="T31" fmla="*/ 2 h 71"/>
                    <a:gd name="T32" fmla="*/ 16 w 16"/>
                    <a:gd name="T33" fmla="*/ 3 h 71"/>
                    <a:gd name="T34" fmla="*/ 16 w 16"/>
                    <a:gd name="T35" fmla="*/ 2 h 71"/>
                    <a:gd name="T36" fmla="*/ 15 w 16"/>
                    <a:gd name="T37" fmla="*/ 0 h 71"/>
                    <a:gd name="T38" fmla="*/ 13 w 16"/>
                    <a:gd name="T39" fmla="*/ 0 h 71"/>
                    <a:gd name="T40" fmla="*/ 12 w 16"/>
                    <a:gd name="T41" fmla="*/ 2 h 71"/>
                    <a:gd name="T42" fmla="*/ 13 w 16"/>
                    <a:gd name="T43" fmla="*/ 3 h 7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6" h="71">
                      <a:moveTo>
                        <a:pt x="13" y="3"/>
                      </a:moveTo>
                      <a:lnTo>
                        <a:pt x="12" y="2"/>
                      </a:lnTo>
                      <a:lnTo>
                        <a:pt x="6" y="15"/>
                      </a:lnTo>
                      <a:lnTo>
                        <a:pt x="4" y="26"/>
                      </a:lnTo>
                      <a:lnTo>
                        <a:pt x="1" y="36"/>
                      </a:lnTo>
                      <a:lnTo>
                        <a:pt x="0" y="44"/>
                      </a:lnTo>
                      <a:lnTo>
                        <a:pt x="1" y="58"/>
                      </a:lnTo>
                      <a:lnTo>
                        <a:pt x="2" y="71"/>
                      </a:lnTo>
                      <a:lnTo>
                        <a:pt x="5" y="70"/>
                      </a:lnTo>
                      <a:lnTo>
                        <a:pt x="4" y="58"/>
                      </a:lnTo>
                      <a:lnTo>
                        <a:pt x="4" y="44"/>
                      </a:lnTo>
                      <a:lnTo>
                        <a:pt x="4" y="36"/>
                      </a:lnTo>
                      <a:lnTo>
                        <a:pt x="6" y="27"/>
                      </a:lnTo>
                      <a:lnTo>
                        <a:pt x="11" y="17"/>
                      </a:lnTo>
                      <a:lnTo>
                        <a:pt x="16" y="3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6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2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35" name="Freeform 86"/>
                <p:cNvSpPr>
                  <a:spLocks/>
                </p:cNvSpPr>
                <p:nvPr/>
              </p:nvSpPr>
              <p:spPr bwMode="auto">
                <a:xfrm>
                  <a:off x="4082" y="2540"/>
                  <a:ext cx="26" cy="51"/>
                </a:xfrm>
                <a:custGeom>
                  <a:avLst/>
                  <a:gdLst>
                    <a:gd name="T0" fmla="*/ 4 w 26"/>
                    <a:gd name="T1" fmla="*/ 3 h 51"/>
                    <a:gd name="T2" fmla="*/ 0 w 26"/>
                    <a:gd name="T3" fmla="*/ 3 h 51"/>
                    <a:gd name="T4" fmla="*/ 4 w 26"/>
                    <a:gd name="T5" fmla="*/ 17 h 51"/>
                    <a:gd name="T6" fmla="*/ 8 w 26"/>
                    <a:gd name="T7" fmla="*/ 29 h 51"/>
                    <a:gd name="T8" fmla="*/ 15 w 26"/>
                    <a:gd name="T9" fmla="*/ 40 h 51"/>
                    <a:gd name="T10" fmla="*/ 23 w 26"/>
                    <a:gd name="T11" fmla="*/ 51 h 51"/>
                    <a:gd name="T12" fmla="*/ 26 w 26"/>
                    <a:gd name="T13" fmla="*/ 50 h 51"/>
                    <a:gd name="T14" fmla="*/ 18 w 26"/>
                    <a:gd name="T15" fmla="*/ 39 h 51"/>
                    <a:gd name="T16" fmla="*/ 12 w 26"/>
                    <a:gd name="T17" fmla="*/ 28 h 51"/>
                    <a:gd name="T18" fmla="*/ 7 w 26"/>
                    <a:gd name="T19" fmla="*/ 15 h 51"/>
                    <a:gd name="T20" fmla="*/ 4 w 26"/>
                    <a:gd name="T21" fmla="*/ 3 h 51"/>
                    <a:gd name="T22" fmla="*/ 0 w 26"/>
                    <a:gd name="T23" fmla="*/ 3 h 51"/>
                    <a:gd name="T24" fmla="*/ 4 w 26"/>
                    <a:gd name="T25" fmla="*/ 3 h 51"/>
                    <a:gd name="T26" fmla="*/ 3 w 26"/>
                    <a:gd name="T27" fmla="*/ 2 h 51"/>
                    <a:gd name="T28" fmla="*/ 1 w 26"/>
                    <a:gd name="T29" fmla="*/ 0 h 51"/>
                    <a:gd name="T30" fmla="*/ 0 w 26"/>
                    <a:gd name="T31" fmla="*/ 2 h 51"/>
                    <a:gd name="T32" fmla="*/ 0 w 26"/>
                    <a:gd name="T33" fmla="*/ 3 h 51"/>
                    <a:gd name="T34" fmla="*/ 4 w 26"/>
                    <a:gd name="T35" fmla="*/ 3 h 5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6" h="51">
                      <a:moveTo>
                        <a:pt x="4" y="3"/>
                      </a:moveTo>
                      <a:lnTo>
                        <a:pt x="0" y="3"/>
                      </a:lnTo>
                      <a:lnTo>
                        <a:pt x="4" y="17"/>
                      </a:lnTo>
                      <a:lnTo>
                        <a:pt x="8" y="29"/>
                      </a:lnTo>
                      <a:lnTo>
                        <a:pt x="15" y="40"/>
                      </a:lnTo>
                      <a:lnTo>
                        <a:pt x="23" y="51"/>
                      </a:lnTo>
                      <a:lnTo>
                        <a:pt x="26" y="50"/>
                      </a:lnTo>
                      <a:lnTo>
                        <a:pt x="18" y="39"/>
                      </a:lnTo>
                      <a:lnTo>
                        <a:pt x="12" y="28"/>
                      </a:lnTo>
                      <a:lnTo>
                        <a:pt x="7" y="15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4" y="3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36" name="Freeform 87"/>
                <p:cNvSpPr>
                  <a:spLocks/>
                </p:cNvSpPr>
                <p:nvPr/>
              </p:nvSpPr>
              <p:spPr bwMode="auto">
                <a:xfrm>
                  <a:off x="4067" y="2543"/>
                  <a:ext cx="21" cy="128"/>
                </a:xfrm>
                <a:custGeom>
                  <a:avLst/>
                  <a:gdLst>
                    <a:gd name="T0" fmla="*/ 4 w 21"/>
                    <a:gd name="T1" fmla="*/ 127 h 128"/>
                    <a:gd name="T2" fmla="*/ 4 w 21"/>
                    <a:gd name="T3" fmla="*/ 127 h 128"/>
                    <a:gd name="T4" fmla="*/ 11 w 21"/>
                    <a:gd name="T5" fmla="*/ 109 h 128"/>
                    <a:gd name="T6" fmla="*/ 15 w 21"/>
                    <a:gd name="T7" fmla="*/ 92 h 128"/>
                    <a:gd name="T8" fmla="*/ 18 w 21"/>
                    <a:gd name="T9" fmla="*/ 75 h 128"/>
                    <a:gd name="T10" fmla="*/ 21 w 21"/>
                    <a:gd name="T11" fmla="*/ 59 h 128"/>
                    <a:gd name="T12" fmla="*/ 21 w 21"/>
                    <a:gd name="T13" fmla="*/ 29 h 128"/>
                    <a:gd name="T14" fmla="*/ 19 w 21"/>
                    <a:gd name="T15" fmla="*/ 0 h 128"/>
                    <a:gd name="T16" fmla="*/ 15 w 21"/>
                    <a:gd name="T17" fmla="*/ 0 h 128"/>
                    <a:gd name="T18" fmla="*/ 16 w 21"/>
                    <a:gd name="T19" fmla="*/ 29 h 128"/>
                    <a:gd name="T20" fmla="*/ 16 w 21"/>
                    <a:gd name="T21" fmla="*/ 59 h 128"/>
                    <a:gd name="T22" fmla="*/ 15 w 21"/>
                    <a:gd name="T23" fmla="*/ 75 h 128"/>
                    <a:gd name="T24" fmla="*/ 12 w 21"/>
                    <a:gd name="T25" fmla="*/ 92 h 128"/>
                    <a:gd name="T26" fmla="*/ 7 w 21"/>
                    <a:gd name="T27" fmla="*/ 108 h 128"/>
                    <a:gd name="T28" fmla="*/ 1 w 21"/>
                    <a:gd name="T29" fmla="*/ 127 h 128"/>
                    <a:gd name="T30" fmla="*/ 0 w 21"/>
                    <a:gd name="T31" fmla="*/ 127 h 128"/>
                    <a:gd name="T32" fmla="*/ 1 w 21"/>
                    <a:gd name="T33" fmla="*/ 127 h 128"/>
                    <a:gd name="T34" fmla="*/ 1 w 21"/>
                    <a:gd name="T35" fmla="*/ 128 h 128"/>
                    <a:gd name="T36" fmla="*/ 1 w 21"/>
                    <a:gd name="T37" fmla="*/ 128 h 128"/>
                    <a:gd name="T38" fmla="*/ 3 w 21"/>
                    <a:gd name="T39" fmla="*/ 128 h 128"/>
                    <a:gd name="T40" fmla="*/ 4 w 21"/>
                    <a:gd name="T41" fmla="*/ 127 h 1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128">
                      <a:moveTo>
                        <a:pt x="4" y="127"/>
                      </a:moveTo>
                      <a:lnTo>
                        <a:pt x="4" y="127"/>
                      </a:lnTo>
                      <a:lnTo>
                        <a:pt x="11" y="109"/>
                      </a:lnTo>
                      <a:lnTo>
                        <a:pt x="15" y="92"/>
                      </a:lnTo>
                      <a:lnTo>
                        <a:pt x="18" y="75"/>
                      </a:lnTo>
                      <a:lnTo>
                        <a:pt x="21" y="59"/>
                      </a:lnTo>
                      <a:lnTo>
                        <a:pt x="21" y="29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6" y="29"/>
                      </a:lnTo>
                      <a:lnTo>
                        <a:pt x="16" y="59"/>
                      </a:lnTo>
                      <a:lnTo>
                        <a:pt x="15" y="75"/>
                      </a:lnTo>
                      <a:lnTo>
                        <a:pt x="12" y="92"/>
                      </a:lnTo>
                      <a:lnTo>
                        <a:pt x="7" y="108"/>
                      </a:lnTo>
                      <a:lnTo>
                        <a:pt x="1" y="127"/>
                      </a:lnTo>
                      <a:lnTo>
                        <a:pt x="0" y="127"/>
                      </a:lnTo>
                      <a:lnTo>
                        <a:pt x="1" y="127"/>
                      </a:lnTo>
                      <a:lnTo>
                        <a:pt x="1" y="128"/>
                      </a:lnTo>
                      <a:lnTo>
                        <a:pt x="3" y="128"/>
                      </a:lnTo>
                      <a:lnTo>
                        <a:pt x="4" y="1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37" name="Freeform 88"/>
                <p:cNvSpPr>
                  <a:spLocks/>
                </p:cNvSpPr>
                <p:nvPr/>
              </p:nvSpPr>
              <p:spPr bwMode="auto">
                <a:xfrm>
                  <a:off x="4055" y="2670"/>
                  <a:ext cx="16" cy="201"/>
                </a:xfrm>
                <a:custGeom>
                  <a:avLst/>
                  <a:gdLst>
                    <a:gd name="T0" fmla="*/ 4 w 16"/>
                    <a:gd name="T1" fmla="*/ 199 h 201"/>
                    <a:gd name="T2" fmla="*/ 4 w 16"/>
                    <a:gd name="T3" fmla="*/ 199 h 201"/>
                    <a:gd name="T4" fmla="*/ 9 w 16"/>
                    <a:gd name="T5" fmla="*/ 148 h 201"/>
                    <a:gd name="T6" fmla="*/ 12 w 16"/>
                    <a:gd name="T7" fmla="*/ 96 h 201"/>
                    <a:gd name="T8" fmla="*/ 15 w 16"/>
                    <a:gd name="T9" fmla="*/ 45 h 201"/>
                    <a:gd name="T10" fmla="*/ 16 w 16"/>
                    <a:gd name="T11" fmla="*/ 0 h 201"/>
                    <a:gd name="T12" fmla="*/ 12 w 16"/>
                    <a:gd name="T13" fmla="*/ 0 h 201"/>
                    <a:gd name="T14" fmla="*/ 11 w 16"/>
                    <a:gd name="T15" fmla="*/ 45 h 201"/>
                    <a:gd name="T16" fmla="*/ 9 w 16"/>
                    <a:gd name="T17" fmla="*/ 94 h 201"/>
                    <a:gd name="T18" fmla="*/ 5 w 16"/>
                    <a:gd name="T19" fmla="*/ 148 h 201"/>
                    <a:gd name="T20" fmla="*/ 0 w 16"/>
                    <a:gd name="T21" fmla="*/ 198 h 201"/>
                    <a:gd name="T22" fmla="*/ 0 w 16"/>
                    <a:gd name="T23" fmla="*/ 198 h 201"/>
                    <a:gd name="T24" fmla="*/ 0 w 16"/>
                    <a:gd name="T25" fmla="*/ 198 h 201"/>
                    <a:gd name="T26" fmla="*/ 1 w 16"/>
                    <a:gd name="T27" fmla="*/ 199 h 201"/>
                    <a:gd name="T28" fmla="*/ 1 w 16"/>
                    <a:gd name="T29" fmla="*/ 201 h 201"/>
                    <a:gd name="T30" fmla="*/ 3 w 16"/>
                    <a:gd name="T31" fmla="*/ 201 h 201"/>
                    <a:gd name="T32" fmla="*/ 4 w 16"/>
                    <a:gd name="T33" fmla="*/ 199 h 2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" h="201">
                      <a:moveTo>
                        <a:pt x="4" y="199"/>
                      </a:moveTo>
                      <a:lnTo>
                        <a:pt x="4" y="199"/>
                      </a:lnTo>
                      <a:lnTo>
                        <a:pt x="9" y="148"/>
                      </a:lnTo>
                      <a:lnTo>
                        <a:pt x="12" y="96"/>
                      </a:lnTo>
                      <a:lnTo>
                        <a:pt x="15" y="4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1" y="45"/>
                      </a:lnTo>
                      <a:lnTo>
                        <a:pt x="9" y="94"/>
                      </a:lnTo>
                      <a:lnTo>
                        <a:pt x="5" y="148"/>
                      </a:lnTo>
                      <a:lnTo>
                        <a:pt x="0" y="198"/>
                      </a:lnTo>
                      <a:lnTo>
                        <a:pt x="1" y="199"/>
                      </a:lnTo>
                      <a:lnTo>
                        <a:pt x="1" y="201"/>
                      </a:lnTo>
                      <a:lnTo>
                        <a:pt x="3" y="201"/>
                      </a:lnTo>
                      <a:lnTo>
                        <a:pt x="4" y="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38" name="Freeform 89"/>
                <p:cNvSpPr>
                  <a:spLocks/>
                </p:cNvSpPr>
                <p:nvPr/>
              </p:nvSpPr>
              <p:spPr bwMode="auto">
                <a:xfrm>
                  <a:off x="4041" y="2868"/>
                  <a:ext cx="18" cy="137"/>
                </a:xfrm>
                <a:custGeom>
                  <a:avLst/>
                  <a:gdLst>
                    <a:gd name="T0" fmla="*/ 4 w 18"/>
                    <a:gd name="T1" fmla="*/ 135 h 137"/>
                    <a:gd name="T2" fmla="*/ 4 w 18"/>
                    <a:gd name="T3" fmla="*/ 135 h 137"/>
                    <a:gd name="T4" fmla="*/ 4 w 18"/>
                    <a:gd name="T5" fmla="*/ 107 h 137"/>
                    <a:gd name="T6" fmla="*/ 8 w 18"/>
                    <a:gd name="T7" fmla="*/ 75 h 137"/>
                    <a:gd name="T8" fmla="*/ 12 w 18"/>
                    <a:gd name="T9" fmla="*/ 41 h 137"/>
                    <a:gd name="T10" fmla="*/ 18 w 18"/>
                    <a:gd name="T11" fmla="*/ 1 h 137"/>
                    <a:gd name="T12" fmla="*/ 14 w 18"/>
                    <a:gd name="T13" fmla="*/ 0 h 137"/>
                    <a:gd name="T14" fmla="*/ 10 w 18"/>
                    <a:gd name="T15" fmla="*/ 40 h 137"/>
                    <a:gd name="T16" fmla="*/ 4 w 18"/>
                    <a:gd name="T17" fmla="*/ 75 h 137"/>
                    <a:gd name="T18" fmla="*/ 1 w 18"/>
                    <a:gd name="T19" fmla="*/ 107 h 137"/>
                    <a:gd name="T20" fmla="*/ 0 w 18"/>
                    <a:gd name="T21" fmla="*/ 135 h 137"/>
                    <a:gd name="T22" fmla="*/ 0 w 18"/>
                    <a:gd name="T23" fmla="*/ 135 h 137"/>
                    <a:gd name="T24" fmla="*/ 0 w 18"/>
                    <a:gd name="T25" fmla="*/ 135 h 137"/>
                    <a:gd name="T26" fmla="*/ 0 w 18"/>
                    <a:gd name="T27" fmla="*/ 137 h 137"/>
                    <a:gd name="T28" fmla="*/ 1 w 18"/>
                    <a:gd name="T29" fmla="*/ 137 h 137"/>
                    <a:gd name="T30" fmla="*/ 3 w 18"/>
                    <a:gd name="T31" fmla="*/ 137 h 137"/>
                    <a:gd name="T32" fmla="*/ 4 w 18"/>
                    <a:gd name="T33" fmla="*/ 135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" h="137">
                      <a:moveTo>
                        <a:pt x="4" y="135"/>
                      </a:moveTo>
                      <a:lnTo>
                        <a:pt x="4" y="135"/>
                      </a:lnTo>
                      <a:lnTo>
                        <a:pt x="4" y="107"/>
                      </a:lnTo>
                      <a:lnTo>
                        <a:pt x="8" y="75"/>
                      </a:lnTo>
                      <a:lnTo>
                        <a:pt x="12" y="41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0" y="40"/>
                      </a:lnTo>
                      <a:lnTo>
                        <a:pt x="4" y="75"/>
                      </a:lnTo>
                      <a:lnTo>
                        <a:pt x="1" y="107"/>
                      </a:lnTo>
                      <a:lnTo>
                        <a:pt x="0" y="135"/>
                      </a:lnTo>
                      <a:lnTo>
                        <a:pt x="0" y="137"/>
                      </a:lnTo>
                      <a:lnTo>
                        <a:pt x="1" y="137"/>
                      </a:lnTo>
                      <a:lnTo>
                        <a:pt x="3" y="137"/>
                      </a:lnTo>
                      <a:lnTo>
                        <a:pt x="4" y="1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39" name="Freeform 90"/>
                <p:cNvSpPr>
                  <a:spLocks/>
                </p:cNvSpPr>
                <p:nvPr/>
              </p:nvSpPr>
              <p:spPr bwMode="auto">
                <a:xfrm>
                  <a:off x="4032" y="3003"/>
                  <a:ext cx="13" cy="73"/>
                </a:xfrm>
                <a:custGeom>
                  <a:avLst/>
                  <a:gdLst>
                    <a:gd name="T0" fmla="*/ 2 w 13"/>
                    <a:gd name="T1" fmla="*/ 71 h 73"/>
                    <a:gd name="T2" fmla="*/ 4 w 13"/>
                    <a:gd name="T3" fmla="*/ 70 h 73"/>
                    <a:gd name="T4" fmla="*/ 5 w 13"/>
                    <a:gd name="T5" fmla="*/ 59 h 73"/>
                    <a:gd name="T6" fmla="*/ 8 w 13"/>
                    <a:gd name="T7" fmla="*/ 47 h 73"/>
                    <a:gd name="T8" fmla="*/ 10 w 13"/>
                    <a:gd name="T9" fmla="*/ 28 h 73"/>
                    <a:gd name="T10" fmla="*/ 13 w 13"/>
                    <a:gd name="T11" fmla="*/ 0 h 73"/>
                    <a:gd name="T12" fmla="*/ 9 w 13"/>
                    <a:gd name="T13" fmla="*/ 0 h 73"/>
                    <a:gd name="T14" fmla="*/ 8 w 13"/>
                    <a:gd name="T15" fmla="*/ 28 h 73"/>
                    <a:gd name="T16" fmla="*/ 4 w 13"/>
                    <a:gd name="T17" fmla="*/ 45 h 73"/>
                    <a:gd name="T18" fmla="*/ 1 w 13"/>
                    <a:gd name="T19" fmla="*/ 59 h 73"/>
                    <a:gd name="T20" fmla="*/ 0 w 13"/>
                    <a:gd name="T21" fmla="*/ 70 h 73"/>
                    <a:gd name="T22" fmla="*/ 0 w 13"/>
                    <a:gd name="T23" fmla="*/ 69 h 73"/>
                    <a:gd name="T24" fmla="*/ 0 w 13"/>
                    <a:gd name="T25" fmla="*/ 70 h 73"/>
                    <a:gd name="T26" fmla="*/ 0 w 13"/>
                    <a:gd name="T27" fmla="*/ 71 h 73"/>
                    <a:gd name="T28" fmla="*/ 1 w 13"/>
                    <a:gd name="T29" fmla="*/ 73 h 73"/>
                    <a:gd name="T30" fmla="*/ 2 w 13"/>
                    <a:gd name="T31" fmla="*/ 71 h 73"/>
                    <a:gd name="T32" fmla="*/ 4 w 13"/>
                    <a:gd name="T33" fmla="*/ 70 h 73"/>
                    <a:gd name="T34" fmla="*/ 2 w 13"/>
                    <a:gd name="T35" fmla="*/ 71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3" h="73">
                      <a:moveTo>
                        <a:pt x="2" y="71"/>
                      </a:moveTo>
                      <a:lnTo>
                        <a:pt x="4" y="70"/>
                      </a:lnTo>
                      <a:lnTo>
                        <a:pt x="5" y="59"/>
                      </a:lnTo>
                      <a:lnTo>
                        <a:pt x="8" y="47"/>
                      </a:lnTo>
                      <a:lnTo>
                        <a:pt x="10" y="28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8"/>
                      </a:lnTo>
                      <a:lnTo>
                        <a:pt x="4" y="45"/>
                      </a:lnTo>
                      <a:lnTo>
                        <a:pt x="1" y="59"/>
                      </a:lnTo>
                      <a:lnTo>
                        <a:pt x="0" y="70"/>
                      </a:lnTo>
                      <a:lnTo>
                        <a:pt x="0" y="69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1" y="73"/>
                      </a:lnTo>
                      <a:lnTo>
                        <a:pt x="2" y="71"/>
                      </a:lnTo>
                      <a:lnTo>
                        <a:pt x="4" y="70"/>
                      </a:lnTo>
                      <a:lnTo>
                        <a:pt x="2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40" name="Freeform 91"/>
                <p:cNvSpPr>
                  <a:spLocks/>
                </p:cNvSpPr>
                <p:nvPr/>
              </p:nvSpPr>
              <p:spPr bwMode="auto">
                <a:xfrm>
                  <a:off x="4022" y="3072"/>
                  <a:ext cx="12" cy="13"/>
                </a:xfrm>
                <a:custGeom>
                  <a:avLst/>
                  <a:gdLst>
                    <a:gd name="T0" fmla="*/ 1 w 12"/>
                    <a:gd name="T1" fmla="*/ 13 h 13"/>
                    <a:gd name="T2" fmla="*/ 3 w 12"/>
                    <a:gd name="T3" fmla="*/ 13 h 13"/>
                    <a:gd name="T4" fmla="*/ 8 w 12"/>
                    <a:gd name="T5" fmla="*/ 8 h 13"/>
                    <a:gd name="T6" fmla="*/ 12 w 12"/>
                    <a:gd name="T7" fmla="*/ 2 h 13"/>
                    <a:gd name="T8" fmla="*/ 10 w 12"/>
                    <a:gd name="T9" fmla="*/ 0 h 13"/>
                    <a:gd name="T10" fmla="*/ 5 w 12"/>
                    <a:gd name="T11" fmla="*/ 5 h 13"/>
                    <a:gd name="T12" fmla="*/ 0 w 12"/>
                    <a:gd name="T13" fmla="*/ 10 h 13"/>
                    <a:gd name="T14" fmla="*/ 3 w 12"/>
                    <a:gd name="T15" fmla="*/ 10 h 13"/>
                    <a:gd name="T16" fmla="*/ 0 w 12"/>
                    <a:gd name="T17" fmla="*/ 10 h 13"/>
                    <a:gd name="T18" fmla="*/ 0 w 12"/>
                    <a:gd name="T19" fmla="*/ 12 h 13"/>
                    <a:gd name="T20" fmla="*/ 1 w 12"/>
                    <a:gd name="T21" fmla="*/ 13 h 13"/>
                    <a:gd name="T22" fmla="*/ 1 w 12"/>
                    <a:gd name="T23" fmla="*/ 13 h 13"/>
                    <a:gd name="T24" fmla="*/ 3 w 12"/>
                    <a:gd name="T25" fmla="*/ 13 h 13"/>
                    <a:gd name="T26" fmla="*/ 1 w 12"/>
                    <a:gd name="T27" fmla="*/ 13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3">
                      <a:moveTo>
                        <a:pt x="1" y="13"/>
                      </a:moveTo>
                      <a:lnTo>
                        <a:pt x="3" y="13"/>
                      </a:lnTo>
                      <a:lnTo>
                        <a:pt x="8" y="8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41" name="Freeform 92"/>
                <p:cNvSpPr>
                  <a:spLocks/>
                </p:cNvSpPr>
                <p:nvPr/>
              </p:nvSpPr>
              <p:spPr bwMode="auto">
                <a:xfrm>
                  <a:off x="3973" y="3055"/>
                  <a:ext cx="52" cy="30"/>
                </a:xfrm>
                <a:custGeom>
                  <a:avLst/>
                  <a:gdLst>
                    <a:gd name="T0" fmla="*/ 3 w 52"/>
                    <a:gd name="T1" fmla="*/ 3 h 30"/>
                    <a:gd name="T2" fmla="*/ 1 w 52"/>
                    <a:gd name="T3" fmla="*/ 3 h 30"/>
                    <a:gd name="T4" fmla="*/ 7 w 52"/>
                    <a:gd name="T5" fmla="*/ 8 h 30"/>
                    <a:gd name="T6" fmla="*/ 13 w 52"/>
                    <a:gd name="T7" fmla="*/ 14 h 30"/>
                    <a:gd name="T8" fmla="*/ 19 w 52"/>
                    <a:gd name="T9" fmla="*/ 18 h 30"/>
                    <a:gd name="T10" fmla="*/ 26 w 52"/>
                    <a:gd name="T11" fmla="*/ 21 h 30"/>
                    <a:gd name="T12" fmla="*/ 38 w 52"/>
                    <a:gd name="T13" fmla="*/ 26 h 30"/>
                    <a:gd name="T14" fmla="*/ 50 w 52"/>
                    <a:gd name="T15" fmla="*/ 30 h 30"/>
                    <a:gd name="T16" fmla="*/ 52 w 52"/>
                    <a:gd name="T17" fmla="*/ 27 h 30"/>
                    <a:gd name="T18" fmla="*/ 39 w 52"/>
                    <a:gd name="T19" fmla="*/ 22 h 30"/>
                    <a:gd name="T20" fmla="*/ 27 w 52"/>
                    <a:gd name="T21" fmla="*/ 18 h 30"/>
                    <a:gd name="T22" fmla="*/ 22 w 52"/>
                    <a:gd name="T23" fmla="*/ 14 h 30"/>
                    <a:gd name="T24" fmla="*/ 16 w 52"/>
                    <a:gd name="T25" fmla="*/ 11 h 30"/>
                    <a:gd name="T26" fmla="*/ 9 w 52"/>
                    <a:gd name="T27" fmla="*/ 6 h 30"/>
                    <a:gd name="T28" fmla="*/ 4 w 52"/>
                    <a:gd name="T29" fmla="*/ 0 h 30"/>
                    <a:gd name="T30" fmla="*/ 3 w 52"/>
                    <a:gd name="T31" fmla="*/ 0 h 30"/>
                    <a:gd name="T32" fmla="*/ 4 w 52"/>
                    <a:gd name="T33" fmla="*/ 0 h 30"/>
                    <a:gd name="T34" fmla="*/ 3 w 52"/>
                    <a:gd name="T35" fmla="*/ 0 h 30"/>
                    <a:gd name="T36" fmla="*/ 1 w 52"/>
                    <a:gd name="T37" fmla="*/ 0 h 30"/>
                    <a:gd name="T38" fmla="*/ 0 w 52"/>
                    <a:gd name="T39" fmla="*/ 2 h 30"/>
                    <a:gd name="T40" fmla="*/ 1 w 52"/>
                    <a:gd name="T41" fmla="*/ 3 h 30"/>
                    <a:gd name="T42" fmla="*/ 3 w 52"/>
                    <a:gd name="T43" fmla="*/ 3 h 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2" h="30"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7" y="8"/>
                      </a:lnTo>
                      <a:lnTo>
                        <a:pt x="13" y="14"/>
                      </a:lnTo>
                      <a:lnTo>
                        <a:pt x="19" y="18"/>
                      </a:lnTo>
                      <a:lnTo>
                        <a:pt x="26" y="21"/>
                      </a:lnTo>
                      <a:lnTo>
                        <a:pt x="38" y="26"/>
                      </a:lnTo>
                      <a:lnTo>
                        <a:pt x="50" y="30"/>
                      </a:lnTo>
                      <a:lnTo>
                        <a:pt x="52" y="27"/>
                      </a:lnTo>
                      <a:lnTo>
                        <a:pt x="39" y="22"/>
                      </a:lnTo>
                      <a:lnTo>
                        <a:pt x="27" y="18"/>
                      </a:lnTo>
                      <a:lnTo>
                        <a:pt x="22" y="14"/>
                      </a:lnTo>
                      <a:lnTo>
                        <a:pt x="16" y="11"/>
                      </a:lnTo>
                      <a:lnTo>
                        <a:pt x="9" y="6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42" name="Freeform 93"/>
                <p:cNvSpPr>
                  <a:spLocks/>
                </p:cNvSpPr>
                <p:nvPr/>
              </p:nvSpPr>
              <p:spPr bwMode="auto">
                <a:xfrm>
                  <a:off x="3899" y="3055"/>
                  <a:ext cx="77" cy="27"/>
                </a:xfrm>
                <a:custGeom>
                  <a:avLst/>
                  <a:gdLst>
                    <a:gd name="T0" fmla="*/ 3 w 77"/>
                    <a:gd name="T1" fmla="*/ 27 h 27"/>
                    <a:gd name="T2" fmla="*/ 3 w 77"/>
                    <a:gd name="T3" fmla="*/ 27 h 27"/>
                    <a:gd name="T4" fmla="*/ 23 w 77"/>
                    <a:gd name="T5" fmla="*/ 23 h 27"/>
                    <a:gd name="T6" fmla="*/ 40 w 77"/>
                    <a:gd name="T7" fmla="*/ 19 h 27"/>
                    <a:gd name="T8" fmla="*/ 49 w 77"/>
                    <a:gd name="T9" fmla="*/ 14 h 27"/>
                    <a:gd name="T10" fmla="*/ 57 w 77"/>
                    <a:gd name="T11" fmla="*/ 11 h 27"/>
                    <a:gd name="T12" fmla="*/ 62 w 77"/>
                    <a:gd name="T13" fmla="*/ 7 h 27"/>
                    <a:gd name="T14" fmla="*/ 66 w 77"/>
                    <a:gd name="T15" fmla="*/ 6 h 27"/>
                    <a:gd name="T16" fmla="*/ 70 w 77"/>
                    <a:gd name="T17" fmla="*/ 4 h 27"/>
                    <a:gd name="T18" fmla="*/ 77 w 77"/>
                    <a:gd name="T19" fmla="*/ 3 h 27"/>
                    <a:gd name="T20" fmla="*/ 77 w 77"/>
                    <a:gd name="T21" fmla="*/ 0 h 27"/>
                    <a:gd name="T22" fmla="*/ 70 w 77"/>
                    <a:gd name="T23" fmla="*/ 0 h 27"/>
                    <a:gd name="T24" fmla="*/ 64 w 77"/>
                    <a:gd name="T25" fmla="*/ 2 h 27"/>
                    <a:gd name="T26" fmla="*/ 60 w 77"/>
                    <a:gd name="T27" fmla="*/ 4 h 27"/>
                    <a:gd name="T28" fmla="*/ 55 w 77"/>
                    <a:gd name="T29" fmla="*/ 7 h 27"/>
                    <a:gd name="T30" fmla="*/ 48 w 77"/>
                    <a:gd name="T31" fmla="*/ 11 h 27"/>
                    <a:gd name="T32" fmla="*/ 38 w 77"/>
                    <a:gd name="T33" fmla="*/ 15 h 27"/>
                    <a:gd name="T34" fmla="*/ 23 w 77"/>
                    <a:gd name="T35" fmla="*/ 19 h 27"/>
                    <a:gd name="T36" fmla="*/ 1 w 77"/>
                    <a:gd name="T37" fmla="*/ 23 h 27"/>
                    <a:gd name="T38" fmla="*/ 1 w 77"/>
                    <a:gd name="T39" fmla="*/ 23 h 27"/>
                    <a:gd name="T40" fmla="*/ 1 w 77"/>
                    <a:gd name="T41" fmla="*/ 23 h 27"/>
                    <a:gd name="T42" fmla="*/ 0 w 77"/>
                    <a:gd name="T43" fmla="*/ 25 h 27"/>
                    <a:gd name="T44" fmla="*/ 0 w 77"/>
                    <a:gd name="T45" fmla="*/ 26 h 27"/>
                    <a:gd name="T46" fmla="*/ 1 w 77"/>
                    <a:gd name="T47" fmla="*/ 27 h 27"/>
                    <a:gd name="T48" fmla="*/ 3 w 77"/>
                    <a:gd name="T49" fmla="*/ 27 h 2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7" h="27">
                      <a:moveTo>
                        <a:pt x="3" y="27"/>
                      </a:moveTo>
                      <a:lnTo>
                        <a:pt x="3" y="27"/>
                      </a:lnTo>
                      <a:lnTo>
                        <a:pt x="23" y="23"/>
                      </a:lnTo>
                      <a:lnTo>
                        <a:pt x="40" y="19"/>
                      </a:lnTo>
                      <a:lnTo>
                        <a:pt x="49" y="14"/>
                      </a:lnTo>
                      <a:lnTo>
                        <a:pt x="57" y="11"/>
                      </a:lnTo>
                      <a:lnTo>
                        <a:pt x="62" y="7"/>
                      </a:lnTo>
                      <a:lnTo>
                        <a:pt x="66" y="6"/>
                      </a:lnTo>
                      <a:lnTo>
                        <a:pt x="70" y="4"/>
                      </a:lnTo>
                      <a:lnTo>
                        <a:pt x="77" y="3"/>
                      </a:lnTo>
                      <a:lnTo>
                        <a:pt x="77" y="0"/>
                      </a:lnTo>
                      <a:lnTo>
                        <a:pt x="70" y="0"/>
                      </a:lnTo>
                      <a:lnTo>
                        <a:pt x="64" y="2"/>
                      </a:lnTo>
                      <a:lnTo>
                        <a:pt x="60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38" y="15"/>
                      </a:lnTo>
                      <a:lnTo>
                        <a:pt x="23" y="19"/>
                      </a:lnTo>
                      <a:lnTo>
                        <a:pt x="1" y="23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1" y="27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43" name="Freeform 94"/>
                <p:cNvSpPr>
                  <a:spLocks/>
                </p:cNvSpPr>
                <p:nvPr/>
              </p:nvSpPr>
              <p:spPr bwMode="auto">
                <a:xfrm>
                  <a:off x="3885" y="3078"/>
                  <a:ext cx="17" cy="7"/>
                </a:xfrm>
                <a:custGeom>
                  <a:avLst/>
                  <a:gdLst>
                    <a:gd name="T0" fmla="*/ 0 w 17"/>
                    <a:gd name="T1" fmla="*/ 6 h 7"/>
                    <a:gd name="T2" fmla="*/ 2 w 17"/>
                    <a:gd name="T3" fmla="*/ 7 h 7"/>
                    <a:gd name="T4" fmla="*/ 10 w 17"/>
                    <a:gd name="T5" fmla="*/ 6 h 7"/>
                    <a:gd name="T6" fmla="*/ 17 w 17"/>
                    <a:gd name="T7" fmla="*/ 4 h 7"/>
                    <a:gd name="T8" fmla="*/ 15 w 17"/>
                    <a:gd name="T9" fmla="*/ 0 h 7"/>
                    <a:gd name="T10" fmla="*/ 10 w 17"/>
                    <a:gd name="T11" fmla="*/ 3 h 7"/>
                    <a:gd name="T12" fmla="*/ 2 w 17"/>
                    <a:gd name="T13" fmla="*/ 3 h 7"/>
                    <a:gd name="T14" fmla="*/ 3 w 17"/>
                    <a:gd name="T15" fmla="*/ 4 h 7"/>
                    <a:gd name="T16" fmla="*/ 2 w 17"/>
                    <a:gd name="T17" fmla="*/ 3 h 7"/>
                    <a:gd name="T18" fmla="*/ 0 w 17"/>
                    <a:gd name="T19" fmla="*/ 3 h 7"/>
                    <a:gd name="T20" fmla="*/ 0 w 17"/>
                    <a:gd name="T21" fmla="*/ 4 h 7"/>
                    <a:gd name="T22" fmla="*/ 0 w 17"/>
                    <a:gd name="T23" fmla="*/ 6 h 7"/>
                    <a:gd name="T24" fmla="*/ 2 w 17"/>
                    <a:gd name="T25" fmla="*/ 7 h 7"/>
                    <a:gd name="T26" fmla="*/ 0 w 17"/>
                    <a:gd name="T27" fmla="*/ 6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7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10" y="6"/>
                      </a:lnTo>
                      <a:lnTo>
                        <a:pt x="17" y="4"/>
                      </a:lnTo>
                      <a:lnTo>
                        <a:pt x="15" y="0"/>
                      </a:lnTo>
                      <a:lnTo>
                        <a:pt x="10" y="3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44" name="Freeform 95"/>
                <p:cNvSpPr>
                  <a:spLocks/>
                </p:cNvSpPr>
                <p:nvPr/>
              </p:nvSpPr>
              <p:spPr bwMode="auto">
                <a:xfrm>
                  <a:off x="3877" y="2830"/>
                  <a:ext cx="11" cy="254"/>
                </a:xfrm>
                <a:custGeom>
                  <a:avLst/>
                  <a:gdLst>
                    <a:gd name="T0" fmla="*/ 3 w 11"/>
                    <a:gd name="T1" fmla="*/ 1 h 254"/>
                    <a:gd name="T2" fmla="*/ 3 w 11"/>
                    <a:gd name="T3" fmla="*/ 1 h 254"/>
                    <a:gd name="T4" fmla="*/ 2 w 11"/>
                    <a:gd name="T5" fmla="*/ 20 h 254"/>
                    <a:gd name="T6" fmla="*/ 2 w 11"/>
                    <a:gd name="T7" fmla="*/ 48 h 254"/>
                    <a:gd name="T8" fmla="*/ 0 w 11"/>
                    <a:gd name="T9" fmla="*/ 82 h 254"/>
                    <a:gd name="T10" fmla="*/ 2 w 11"/>
                    <a:gd name="T11" fmla="*/ 119 h 254"/>
                    <a:gd name="T12" fmla="*/ 2 w 11"/>
                    <a:gd name="T13" fmla="*/ 157 h 254"/>
                    <a:gd name="T14" fmla="*/ 3 w 11"/>
                    <a:gd name="T15" fmla="*/ 192 h 254"/>
                    <a:gd name="T16" fmla="*/ 6 w 11"/>
                    <a:gd name="T17" fmla="*/ 227 h 254"/>
                    <a:gd name="T18" fmla="*/ 8 w 11"/>
                    <a:gd name="T19" fmla="*/ 254 h 254"/>
                    <a:gd name="T20" fmla="*/ 11 w 11"/>
                    <a:gd name="T21" fmla="*/ 252 h 254"/>
                    <a:gd name="T22" fmla="*/ 8 w 11"/>
                    <a:gd name="T23" fmla="*/ 227 h 254"/>
                    <a:gd name="T24" fmla="*/ 7 w 11"/>
                    <a:gd name="T25" fmla="*/ 192 h 254"/>
                    <a:gd name="T26" fmla="*/ 6 w 11"/>
                    <a:gd name="T27" fmla="*/ 157 h 254"/>
                    <a:gd name="T28" fmla="*/ 4 w 11"/>
                    <a:gd name="T29" fmla="*/ 119 h 254"/>
                    <a:gd name="T30" fmla="*/ 4 w 11"/>
                    <a:gd name="T31" fmla="*/ 82 h 254"/>
                    <a:gd name="T32" fmla="*/ 4 w 11"/>
                    <a:gd name="T33" fmla="*/ 48 h 254"/>
                    <a:gd name="T34" fmla="*/ 6 w 11"/>
                    <a:gd name="T35" fmla="*/ 20 h 254"/>
                    <a:gd name="T36" fmla="*/ 7 w 11"/>
                    <a:gd name="T37" fmla="*/ 1 h 254"/>
                    <a:gd name="T38" fmla="*/ 7 w 11"/>
                    <a:gd name="T39" fmla="*/ 1 h 254"/>
                    <a:gd name="T40" fmla="*/ 7 w 11"/>
                    <a:gd name="T41" fmla="*/ 1 h 254"/>
                    <a:gd name="T42" fmla="*/ 6 w 11"/>
                    <a:gd name="T43" fmla="*/ 0 h 254"/>
                    <a:gd name="T44" fmla="*/ 4 w 11"/>
                    <a:gd name="T45" fmla="*/ 0 h 254"/>
                    <a:gd name="T46" fmla="*/ 4 w 11"/>
                    <a:gd name="T47" fmla="*/ 0 h 254"/>
                    <a:gd name="T48" fmla="*/ 3 w 11"/>
                    <a:gd name="T49" fmla="*/ 1 h 25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" h="254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2" y="20"/>
                      </a:lnTo>
                      <a:lnTo>
                        <a:pt x="2" y="48"/>
                      </a:lnTo>
                      <a:lnTo>
                        <a:pt x="0" y="82"/>
                      </a:lnTo>
                      <a:lnTo>
                        <a:pt x="2" y="119"/>
                      </a:lnTo>
                      <a:lnTo>
                        <a:pt x="2" y="157"/>
                      </a:lnTo>
                      <a:lnTo>
                        <a:pt x="3" y="192"/>
                      </a:lnTo>
                      <a:lnTo>
                        <a:pt x="6" y="227"/>
                      </a:lnTo>
                      <a:lnTo>
                        <a:pt x="8" y="254"/>
                      </a:lnTo>
                      <a:lnTo>
                        <a:pt x="11" y="252"/>
                      </a:lnTo>
                      <a:lnTo>
                        <a:pt x="8" y="227"/>
                      </a:lnTo>
                      <a:lnTo>
                        <a:pt x="7" y="192"/>
                      </a:lnTo>
                      <a:lnTo>
                        <a:pt x="6" y="157"/>
                      </a:lnTo>
                      <a:lnTo>
                        <a:pt x="4" y="119"/>
                      </a:lnTo>
                      <a:lnTo>
                        <a:pt x="4" y="82"/>
                      </a:lnTo>
                      <a:lnTo>
                        <a:pt x="4" y="48"/>
                      </a:lnTo>
                      <a:lnTo>
                        <a:pt x="6" y="20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45" name="Freeform 96"/>
                <p:cNvSpPr>
                  <a:spLocks/>
                </p:cNvSpPr>
                <p:nvPr/>
              </p:nvSpPr>
              <p:spPr bwMode="auto">
                <a:xfrm>
                  <a:off x="3880" y="2588"/>
                  <a:ext cx="27" cy="243"/>
                </a:xfrm>
                <a:custGeom>
                  <a:avLst/>
                  <a:gdLst>
                    <a:gd name="T0" fmla="*/ 25 w 27"/>
                    <a:gd name="T1" fmla="*/ 3 h 243"/>
                    <a:gd name="T2" fmla="*/ 25 w 27"/>
                    <a:gd name="T3" fmla="*/ 2 h 243"/>
                    <a:gd name="T4" fmla="*/ 19 w 27"/>
                    <a:gd name="T5" fmla="*/ 15 h 243"/>
                    <a:gd name="T6" fmla="*/ 14 w 27"/>
                    <a:gd name="T7" fmla="*/ 29 h 243"/>
                    <a:gd name="T8" fmla="*/ 11 w 27"/>
                    <a:gd name="T9" fmla="*/ 41 h 243"/>
                    <a:gd name="T10" fmla="*/ 8 w 27"/>
                    <a:gd name="T11" fmla="*/ 55 h 243"/>
                    <a:gd name="T12" fmla="*/ 7 w 27"/>
                    <a:gd name="T13" fmla="*/ 81 h 243"/>
                    <a:gd name="T14" fmla="*/ 7 w 27"/>
                    <a:gd name="T15" fmla="*/ 108 h 243"/>
                    <a:gd name="T16" fmla="*/ 7 w 27"/>
                    <a:gd name="T17" fmla="*/ 137 h 243"/>
                    <a:gd name="T18" fmla="*/ 7 w 27"/>
                    <a:gd name="T19" fmla="*/ 168 h 243"/>
                    <a:gd name="T20" fmla="*/ 7 w 27"/>
                    <a:gd name="T21" fmla="*/ 185 h 243"/>
                    <a:gd name="T22" fmla="*/ 5 w 27"/>
                    <a:gd name="T23" fmla="*/ 204 h 243"/>
                    <a:gd name="T24" fmla="*/ 3 w 27"/>
                    <a:gd name="T25" fmla="*/ 223 h 243"/>
                    <a:gd name="T26" fmla="*/ 0 w 27"/>
                    <a:gd name="T27" fmla="*/ 243 h 243"/>
                    <a:gd name="T28" fmla="*/ 4 w 27"/>
                    <a:gd name="T29" fmla="*/ 243 h 243"/>
                    <a:gd name="T30" fmla="*/ 7 w 27"/>
                    <a:gd name="T31" fmla="*/ 223 h 243"/>
                    <a:gd name="T32" fmla="*/ 10 w 27"/>
                    <a:gd name="T33" fmla="*/ 204 h 243"/>
                    <a:gd name="T34" fmla="*/ 11 w 27"/>
                    <a:gd name="T35" fmla="*/ 185 h 243"/>
                    <a:gd name="T36" fmla="*/ 11 w 27"/>
                    <a:gd name="T37" fmla="*/ 168 h 243"/>
                    <a:gd name="T38" fmla="*/ 11 w 27"/>
                    <a:gd name="T39" fmla="*/ 137 h 243"/>
                    <a:gd name="T40" fmla="*/ 10 w 27"/>
                    <a:gd name="T41" fmla="*/ 108 h 243"/>
                    <a:gd name="T42" fmla="*/ 10 w 27"/>
                    <a:gd name="T43" fmla="*/ 81 h 243"/>
                    <a:gd name="T44" fmla="*/ 12 w 27"/>
                    <a:gd name="T45" fmla="*/ 55 h 243"/>
                    <a:gd name="T46" fmla="*/ 14 w 27"/>
                    <a:gd name="T47" fmla="*/ 43 h 243"/>
                    <a:gd name="T48" fmla="*/ 18 w 27"/>
                    <a:gd name="T49" fmla="*/ 29 h 243"/>
                    <a:gd name="T50" fmla="*/ 22 w 27"/>
                    <a:gd name="T51" fmla="*/ 17 h 243"/>
                    <a:gd name="T52" fmla="*/ 27 w 27"/>
                    <a:gd name="T53" fmla="*/ 3 h 243"/>
                    <a:gd name="T54" fmla="*/ 27 w 27"/>
                    <a:gd name="T55" fmla="*/ 2 h 243"/>
                    <a:gd name="T56" fmla="*/ 27 w 27"/>
                    <a:gd name="T57" fmla="*/ 3 h 243"/>
                    <a:gd name="T58" fmla="*/ 27 w 27"/>
                    <a:gd name="T59" fmla="*/ 2 h 243"/>
                    <a:gd name="T60" fmla="*/ 27 w 27"/>
                    <a:gd name="T61" fmla="*/ 0 h 243"/>
                    <a:gd name="T62" fmla="*/ 26 w 27"/>
                    <a:gd name="T63" fmla="*/ 0 h 243"/>
                    <a:gd name="T64" fmla="*/ 25 w 27"/>
                    <a:gd name="T65" fmla="*/ 2 h 243"/>
                    <a:gd name="T66" fmla="*/ 25 w 27"/>
                    <a:gd name="T67" fmla="*/ 3 h 2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7" h="243">
                      <a:moveTo>
                        <a:pt x="25" y="3"/>
                      </a:moveTo>
                      <a:lnTo>
                        <a:pt x="25" y="2"/>
                      </a:lnTo>
                      <a:lnTo>
                        <a:pt x="19" y="15"/>
                      </a:lnTo>
                      <a:lnTo>
                        <a:pt x="14" y="29"/>
                      </a:lnTo>
                      <a:lnTo>
                        <a:pt x="11" y="41"/>
                      </a:lnTo>
                      <a:lnTo>
                        <a:pt x="8" y="55"/>
                      </a:lnTo>
                      <a:lnTo>
                        <a:pt x="7" y="81"/>
                      </a:lnTo>
                      <a:lnTo>
                        <a:pt x="7" y="108"/>
                      </a:lnTo>
                      <a:lnTo>
                        <a:pt x="7" y="137"/>
                      </a:lnTo>
                      <a:lnTo>
                        <a:pt x="7" y="168"/>
                      </a:lnTo>
                      <a:lnTo>
                        <a:pt x="7" y="185"/>
                      </a:lnTo>
                      <a:lnTo>
                        <a:pt x="5" y="204"/>
                      </a:lnTo>
                      <a:lnTo>
                        <a:pt x="3" y="223"/>
                      </a:lnTo>
                      <a:lnTo>
                        <a:pt x="0" y="243"/>
                      </a:lnTo>
                      <a:lnTo>
                        <a:pt x="4" y="243"/>
                      </a:lnTo>
                      <a:lnTo>
                        <a:pt x="7" y="223"/>
                      </a:lnTo>
                      <a:lnTo>
                        <a:pt x="10" y="204"/>
                      </a:lnTo>
                      <a:lnTo>
                        <a:pt x="11" y="185"/>
                      </a:lnTo>
                      <a:lnTo>
                        <a:pt x="11" y="168"/>
                      </a:lnTo>
                      <a:lnTo>
                        <a:pt x="11" y="137"/>
                      </a:lnTo>
                      <a:lnTo>
                        <a:pt x="10" y="108"/>
                      </a:lnTo>
                      <a:lnTo>
                        <a:pt x="10" y="81"/>
                      </a:lnTo>
                      <a:lnTo>
                        <a:pt x="12" y="55"/>
                      </a:lnTo>
                      <a:lnTo>
                        <a:pt x="14" y="43"/>
                      </a:lnTo>
                      <a:lnTo>
                        <a:pt x="18" y="29"/>
                      </a:lnTo>
                      <a:lnTo>
                        <a:pt x="22" y="17"/>
                      </a:lnTo>
                      <a:lnTo>
                        <a:pt x="27" y="3"/>
                      </a:lnTo>
                      <a:lnTo>
                        <a:pt x="27" y="2"/>
                      </a:lnTo>
                      <a:lnTo>
                        <a:pt x="27" y="3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46" name="Freeform 97"/>
                <p:cNvSpPr>
                  <a:spLocks/>
                </p:cNvSpPr>
                <p:nvPr/>
              </p:nvSpPr>
              <p:spPr bwMode="auto">
                <a:xfrm>
                  <a:off x="3894" y="2404"/>
                  <a:ext cx="19" cy="187"/>
                </a:xfrm>
                <a:custGeom>
                  <a:avLst/>
                  <a:gdLst>
                    <a:gd name="T0" fmla="*/ 16 w 19"/>
                    <a:gd name="T1" fmla="*/ 3 h 187"/>
                    <a:gd name="T2" fmla="*/ 16 w 19"/>
                    <a:gd name="T3" fmla="*/ 1 h 187"/>
                    <a:gd name="T4" fmla="*/ 9 w 19"/>
                    <a:gd name="T5" fmla="*/ 37 h 187"/>
                    <a:gd name="T6" fmla="*/ 1 w 19"/>
                    <a:gd name="T7" fmla="*/ 86 h 187"/>
                    <a:gd name="T8" fmla="*/ 0 w 19"/>
                    <a:gd name="T9" fmla="*/ 113 h 187"/>
                    <a:gd name="T10" fmla="*/ 0 w 19"/>
                    <a:gd name="T11" fmla="*/ 139 h 187"/>
                    <a:gd name="T12" fmla="*/ 1 w 19"/>
                    <a:gd name="T13" fmla="*/ 153 h 187"/>
                    <a:gd name="T14" fmla="*/ 2 w 19"/>
                    <a:gd name="T15" fmla="*/ 165 h 187"/>
                    <a:gd name="T16" fmla="*/ 6 w 19"/>
                    <a:gd name="T17" fmla="*/ 176 h 187"/>
                    <a:gd name="T18" fmla="*/ 11 w 19"/>
                    <a:gd name="T19" fmla="*/ 187 h 187"/>
                    <a:gd name="T20" fmla="*/ 13 w 19"/>
                    <a:gd name="T21" fmla="*/ 186 h 187"/>
                    <a:gd name="T22" fmla="*/ 9 w 19"/>
                    <a:gd name="T23" fmla="*/ 175 h 187"/>
                    <a:gd name="T24" fmla="*/ 6 w 19"/>
                    <a:gd name="T25" fmla="*/ 164 h 187"/>
                    <a:gd name="T26" fmla="*/ 4 w 19"/>
                    <a:gd name="T27" fmla="*/ 151 h 187"/>
                    <a:gd name="T28" fmla="*/ 2 w 19"/>
                    <a:gd name="T29" fmla="*/ 139 h 187"/>
                    <a:gd name="T30" fmla="*/ 2 w 19"/>
                    <a:gd name="T31" fmla="*/ 113 h 187"/>
                    <a:gd name="T32" fmla="*/ 5 w 19"/>
                    <a:gd name="T33" fmla="*/ 87 h 187"/>
                    <a:gd name="T34" fmla="*/ 13 w 19"/>
                    <a:gd name="T35" fmla="*/ 38 h 187"/>
                    <a:gd name="T36" fmla="*/ 19 w 19"/>
                    <a:gd name="T37" fmla="*/ 3 h 187"/>
                    <a:gd name="T38" fmla="*/ 19 w 19"/>
                    <a:gd name="T39" fmla="*/ 1 h 187"/>
                    <a:gd name="T40" fmla="*/ 19 w 19"/>
                    <a:gd name="T41" fmla="*/ 3 h 187"/>
                    <a:gd name="T42" fmla="*/ 19 w 19"/>
                    <a:gd name="T43" fmla="*/ 1 h 187"/>
                    <a:gd name="T44" fmla="*/ 17 w 19"/>
                    <a:gd name="T45" fmla="*/ 0 h 187"/>
                    <a:gd name="T46" fmla="*/ 16 w 19"/>
                    <a:gd name="T47" fmla="*/ 0 h 187"/>
                    <a:gd name="T48" fmla="*/ 16 w 19"/>
                    <a:gd name="T49" fmla="*/ 1 h 187"/>
                    <a:gd name="T50" fmla="*/ 16 w 19"/>
                    <a:gd name="T51" fmla="*/ 3 h 18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9" h="187">
                      <a:moveTo>
                        <a:pt x="16" y="3"/>
                      </a:moveTo>
                      <a:lnTo>
                        <a:pt x="16" y="1"/>
                      </a:lnTo>
                      <a:lnTo>
                        <a:pt x="9" y="37"/>
                      </a:lnTo>
                      <a:lnTo>
                        <a:pt x="1" y="86"/>
                      </a:lnTo>
                      <a:lnTo>
                        <a:pt x="0" y="113"/>
                      </a:lnTo>
                      <a:lnTo>
                        <a:pt x="0" y="139"/>
                      </a:lnTo>
                      <a:lnTo>
                        <a:pt x="1" y="153"/>
                      </a:lnTo>
                      <a:lnTo>
                        <a:pt x="2" y="165"/>
                      </a:lnTo>
                      <a:lnTo>
                        <a:pt x="6" y="176"/>
                      </a:lnTo>
                      <a:lnTo>
                        <a:pt x="11" y="187"/>
                      </a:lnTo>
                      <a:lnTo>
                        <a:pt x="13" y="186"/>
                      </a:lnTo>
                      <a:lnTo>
                        <a:pt x="9" y="175"/>
                      </a:lnTo>
                      <a:lnTo>
                        <a:pt x="6" y="164"/>
                      </a:lnTo>
                      <a:lnTo>
                        <a:pt x="4" y="151"/>
                      </a:lnTo>
                      <a:lnTo>
                        <a:pt x="2" y="139"/>
                      </a:lnTo>
                      <a:lnTo>
                        <a:pt x="2" y="113"/>
                      </a:lnTo>
                      <a:lnTo>
                        <a:pt x="5" y="87"/>
                      </a:lnTo>
                      <a:lnTo>
                        <a:pt x="13" y="38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47" name="Freeform 98"/>
                <p:cNvSpPr>
                  <a:spLocks/>
                </p:cNvSpPr>
                <p:nvPr/>
              </p:nvSpPr>
              <p:spPr bwMode="auto">
                <a:xfrm>
                  <a:off x="3894" y="2218"/>
                  <a:ext cx="19" cy="189"/>
                </a:xfrm>
                <a:custGeom>
                  <a:avLst/>
                  <a:gdLst>
                    <a:gd name="T0" fmla="*/ 11 w 19"/>
                    <a:gd name="T1" fmla="*/ 0 h 189"/>
                    <a:gd name="T2" fmla="*/ 8 w 19"/>
                    <a:gd name="T3" fmla="*/ 3 h 189"/>
                    <a:gd name="T4" fmla="*/ 11 w 19"/>
                    <a:gd name="T5" fmla="*/ 7 h 189"/>
                    <a:gd name="T6" fmla="*/ 11 w 19"/>
                    <a:gd name="T7" fmla="*/ 14 h 189"/>
                    <a:gd name="T8" fmla="*/ 11 w 19"/>
                    <a:gd name="T9" fmla="*/ 22 h 189"/>
                    <a:gd name="T10" fmla="*/ 9 w 19"/>
                    <a:gd name="T11" fmla="*/ 32 h 189"/>
                    <a:gd name="T12" fmla="*/ 6 w 19"/>
                    <a:gd name="T13" fmla="*/ 53 h 189"/>
                    <a:gd name="T14" fmla="*/ 2 w 19"/>
                    <a:gd name="T15" fmla="*/ 78 h 189"/>
                    <a:gd name="T16" fmla="*/ 1 w 19"/>
                    <a:gd name="T17" fmla="*/ 90 h 189"/>
                    <a:gd name="T18" fmla="*/ 0 w 19"/>
                    <a:gd name="T19" fmla="*/ 104 h 189"/>
                    <a:gd name="T20" fmla="*/ 0 w 19"/>
                    <a:gd name="T21" fmla="*/ 119 h 189"/>
                    <a:gd name="T22" fmla="*/ 1 w 19"/>
                    <a:gd name="T23" fmla="*/ 133 h 189"/>
                    <a:gd name="T24" fmla="*/ 2 w 19"/>
                    <a:gd name="T25" fmla="*/ 146 h 189"/>
                    <a:gd name="T26" fmla="*/ 5 w 19"/>
                    <a:gd name="T27" fmla="*/ 161 h 189"/>
                    <a:gd name="T28" fmla="*/ 9 w 19"/>
                    <a:gd name="T29" fmla="*/ 175 h 189"/>
                    <a:gd name="T30" fmla="*/ 16 w 19"/>
                    <a:gd name="T31" fmla="*/ 189 h 189"/>
                    <a:gd name="T32" fmla="*/ 19 w 19"/>
                    <a:gd name="T33" fmla="*/ 187 h 189"/>
                    <a:gd name="T34" fmla="*/ 13 w 19"/>
                    <a:gd name="T35" fmla="*/ 174 h 189"/>
                    <a:gd name="T36" fmla="*/ 9 w 19"/>
                    <a:gd name="T37" fmla="*/ 160 h 189"/>
                    <a:gd name="T38" fmla="*/ 5 w 19"/>
                    <a:gd name="T39" fmla="*/ 146 h 189"/>
                    <a:gd name="T40" fmla="*/ 4 w 19"/>
                    <a:gd name="T41" fmla="*/ 133 h 189"/>
                    <a:gd name="T42" fmla="*/ 4 w 19"/>
                    <a:gd name="T43" fmla="*/ 119 h 189"/>
                    <a:gd name="T44" fmla="*/ 4 w 19"/>
                    <a:gd name="T45" fmla="*/ 104 h 189"/>
                    <a:gd name="T46" fmla="*/ 5 w 19"/>
                    <a:gd name="T47" fmla="*/ 92 h 189"/>
                    <a:gd name="T48" fmla="*/ 6 w 19"/>
                    <a:gd name="T49" fmla="*/ 78 h 189"/>
                    <a:gd name="T50" fmla="*/ 9 w 19"/>
                    <a:gd name="T51" fmla="*/ 53 h 189"/>
                    <a:gd name="T52" fmla="*/ 13 w 19"/>
                    <a:gd name="T53" fmla="*/ 32 h 189"/>
                    <a:gd name="T54" fmla="*/ 13 w 19"/>
                    <a:gd name="T55" fmla="*/ 22 h 189"/>
                    <a:gd name="T56" fmla="*/ 15 w 19"/>
                    <a:gd name="T57" fmla="*/ 14 h 189"/>
                    <a:gd name="T58" fmla="*/ 13 w 19"/>
                    <a:gd name="T59" fmla="*/ 7 h 189"/>
                    <a:gd name="T60" fmla="*/ 12 w 19"/>
                    <a:gd name="T61" fmla="*/ 2 h 189"/>
                    <a:gd name="T62" fmla="*/ 9 w 19"/>
                    <a:gd name="T63" fmla="*/ 3 h 189"/>
                    <a:gd name="T64" fmla="*/ 12 w 19"/>
                    <a:gd name="T65" fmla="*/ 2 h 189"/>
                    <a:gd name="T66" fmla="*/ 11 w 19"/>
                    <a:gd name="T67" fmla="*/ 0 h 189"/>
                    <a:gd name="T68" fmla="*/ 9 w 19"/>
                    <a:gd name="T69" fmla="*/ 0 h 189"/>
                    <a:gd name="T70" fmla="*/ 8 w 19"/>
                    <a:gd name="T71" fmla="*/ 2 h 189"/>
                    <a:gd name="T72" fmla="*/ 8 w 19"/>
                    <a:gd name="T73" fmla="*/ 3 h 189"/>
                    <a:gd name="T74" fmla="*/ 11 w 19"/>
                    <a:gd name="T75" fmla="*/ 0 h 18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9" h="189">
                      <a:moveTo>
                        <a:pt x="11" y="0"/>
                      </a:moveTo>
                      <a:lnTo>
                        <a:pt x="8" y="3"/>
                      </a:lnTo>
                      <a:lnTo>
                        <a:pt x="11" y="7"/>
                      </a:lnTo>
                      <a:lnTo>
                        <a:pt x="11" y="14"/>
                      </a:lnTo>
                      <a:lnTo>
                        <a:pt x="11" y="22"/>
                      </a:lnTo>
                      <a:lnTo>
                        <a:pt x="9" y="32"/>
                      </a:lnTo>
                      <a:lnTo>
                        <a:pt x="6" y="53"/>
                      </a:lnTo>
                      <a:lnTo>
                        <a:pt x="2" y="78"/>
                      </a:lnTo>
                      <a:lnTo>
                        <a:pt x="1" y="90"/>
                      </a:lnTo>
                      <a:lnTo>
                        <a:pt x="0" y="104"/>
                      </a:lnTo>
                      <a:lnTo>
                        <a:pt x="0" y="119"/>
                      </a:lnTo>
                      <a:lnTo>
                        <a:pt x="1" y="133"/>
                      </a:lnTo>
                      <a:lnTo>
                        <a:pt x="2" y="146"/>
                      </a:lnTo>
                      <a:lnTo>
                        <a:pt x="5" y="161"/>
                      </a:lnTo>
                      <a:lnTo>
                        <a:pt x="9" y="175"/>
                      </a:lnTo>
                      <a:lnTo>
                        <a:pt x="16" y="189"/>
                      </a:lnTo>
                      <a:lnTo>
                        <a:pt x="19" y="187"/>
                      </a:lnTo>
                      <a:lnTo>
                        <a:pt x="13" y="174"/>
                      </a:lnTo>
                      <a:lnTo>
                        <a:pt x="9" y="160"/>
                      </a:lnTo>
                      <a:lnTo>
                        <a:pt x="5" y="146"/>
                      </a:lnTo>
                      <a:lnTo>
                        <a:pt x="4" y="133"/>
                      </a:lnTo>
                      <a:lnTo>
                        <a:pt x="4" y="119"/>
                      </a:lnTo>
                      <a:lnTo>
                        <a:pt x="4" y="104"/>
                      </a:lnTo>
                      <a:lnTo>
                        <a:pt x="5" y="92"/>
                      </a:lnTo>
                      <a:lnTo>
                        <a:pt x="6" y="78"/>
                      </a:lnTo>
                      <a:lnTo>
                        <a:pt x="9" y="53"/>
                      </a:lnTo>
                      <a:lnTo>
                        <a:pt x="13" y="32"/>
                      </a:lnTo>
                      <a:lnTo>
                        <a:pt x="13" y="22"/>
                      </a:lnTo>
                      <a:lnTo>
                        <a:pt x="15" y="14"/>
                      </a:lnTo>
                      <a:lnTo>
                        <a:pt x="13" y="7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48" name="Freeform 99"/>
                <p:cNvSpPr>
                  <a:spLocks/>
                </p:cNvSpPr>
                <p:nvPr/>
              </p:nvSpPr>
              <p:spPr bwMode="auto">
                <a:xfrm>
                  <a:off x="3903" y="2217"/>
                  <a:ext cx="10" cy="5"/>
                </a:xfrm>
                <a:custGeom>
                  <a:avLst/>
                  <a:gdLst>
                    <a:gd name="T0" fmla="*/ 10 w 10"/>
                    <a:gd name="T1" fmla="*/ 0 h 5"/>
                    <a:gd name="T2" fmla="*/ 7 w 10"/>
                    <a:gd name="T3" fmla="*/ 1 h 5"/>
                    <a:gd name="T4" fmla="*/ 6 w 10"/>
                    <a:gd name="T5" fmla="*/ 1 h 5"/>
                    <a:gd name="T6" fmla="*/ 6 w 10"/>
                    <a:gd name="T7" fmla="*/ 1 h 5"/>
                    <a:gd name="T8" fmla="*/ 4 w 10"/>
                    <a:gd name="T9" fmla="*/ 1 h 5"/>
                    <a:gd name="T10" fmla="*/ 2 w 10"/>
                    <a:gd name="T11" fmla="*/ 1 h 5"/>
                    <a:gd name="T12" fmla="*/ 0 w 10"/>
                    <a:gd name="T13" fmla="*/ 4 h 5"/>
                    <a:gd name="T14" fmla="*/ 3 w 10"/>
                    <a:gd name="T15" fmla="*/ 5 h 5"/>
                    <a:gd name="T16" fmla="*/ 6 w 10"/>
                    <a:gd name="T17" fmla="*/ 5 h 5"/>
                    <a:gd name="T18" fmla="*/ 8 w 10"/>
                    <a:gd name="T19" fmla="*/ 4 h 5"/>
                    <a:gd name="T20" fmla="*/ 10 w 10"/>
                    <a:gd name="T21" fmla="*/ 1 h 5"/>
                    <a:gd name="T22" fmla="*/ 7 w 10"/>
                    <a:gd name="T23" fmla="*/ 3 h 5"/>
                    <a:gd name="T24" fmla="*/ 10 w 10"/>
                    <a:gd name="T25" fmla="*/ 1 h 5"/>
                    <a:gd name="T26" fmla="*/ 10 w 10"/>
                    <a:gd name="T27" fmla="*/ 0 h 5"/>
                    <a:gd name="T28" fmla="*/ 8 w 10"/>
                    <a:gd name="T29" fmla="*/ 0 h 5"/>
                    <a:gd name="T30" fmla="*/ 7 w 10"/>
                    <a:gd name="T31" fmla="*/ 0 h 5"/>
                    <a:gd name="T32" fmla="*/ 7 w 10"/>
                    <a:gd name="T33" fmla="*/ 1 h 5"/>
                    <a:gd name="T34" fmla="*/ 10 w 10"/>
                    <a:gd name="T35" fmla="*/ 0 h 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0" h="5">
                      <a:moveTo>
                        <a:pt x="10" y="0"/>
                      </a:move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10" y="1"/>
                      </a:lnTo>
                      <a:lnTo>
                        <a:pt x="7" y="3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49" name="Freeform 100"/>
                <p:cNvSpPr>
                  <a:spLocks/>
                </p:cNvSpPr>
                <p:nvPr/>
              </p:nvSpPr>
              <p:spPr bwMode="auto">
                <a:xfrm>
                  <a:off x="3910" y="2217"/>
                  <a:ext cx="16" cy="8"/>
                </a:xfrm>
                <a:custGeom>
                  <a:avLst/>
                  <a:gdLst>
                    <a:gd name="T0" fmla="*/ 16 w 16"/>
                    <a:gd name="T1" fmla="*/ 4 h 8"/>
                    <a:gd name="T2" fmla="*/ 15 w 16"/>
                    <a:gd name="T3" fmla="*/ 4 h 8"/>
                    <a:gd name="T4" fmla="*/ 12 w 16"/>
                    <a:gd name="T5" fmla="*/ 4 h 8"/>
                    <a:gd name="T6" fmla="*/ 10 w 16"/>
                    <a:gd name="T7" fmla="*/ 4 h 8"/>
                    <a:gd name="T8" fmla="*/ 5 w 16"/>
                    <a:gd name="T9" fmla="*/ 3 h 8"/>
                    <a:gd name="T10" fmla="*/ 3 w 16"/>
                    <a:gd name="T11" fmla="*/ 0 h 8"/>
                    <a:gd name="T12" fmla="*/ 0 w 16"/>
                    <a:gd name="T13" fmla="*/ 3 h 8"/>
                    <a:gd name="T14" fmla="*/ 4 w 16"/>
                    <a:gd name="T15" fmla="*/ 5 h 8"/>
                    <a:gd name="T16" fmla="*/ 8 w 16"/>
                    <a:gd name="T17" fmla="*/ 8 h 8"/>
                    <a:gd name="T18" fmla="*/ 12 w 16"/>
                    <a:gd name="T19" fmla="*/ 8 h 8"/>
                    <a:gd name="T20" fmla="*/ 16 w 16"/>
                    <a:gd name="T21" fmla="*/ 7 h 8"/>
                    <a:gd name="T22" fmla="*/ 14 w 16"/>
                    <a:gd name="T23" fmla="*/ 7 h 8"/>
                    <a:gd name="T24" fmla="*/ 16 w 16"/>
                    <a:gd name="T25" fmla="*/ 7 h 8"/>
                    <a:gd name="T26" fmla="*/ 16 w 16"/>
                    <a:gd name="T27" fmla="*/ 5 h 8"/>
                    <a:gd name="T28" fmla="*/ 16 w 16"/>
                    <a:gd name="T29" fmla="*/ 4 h 8"/>
                    <a:gd name="T30" fmla="*/ 16 w 16"/>
                    <a:gd name="T31" fmla="*/ 4 h 8"/>
                    <a:gd name="T32" fmla="*/ 15 w 16"/>
                    <a:gd name="T33" fmla="*/ 4 h 8"/>
                    <a:gd name="T34" fmla="*/ 16 w 16"/>
                    <a:gd name="T35" fmla="*/ 4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5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4" y="5"/>
                      </a:lnTo>
                      <a:lnTo>
                        <a:pt x="8" y="8"/>
                      </a:lnTo>
                      <a:lnTo>
                        <a:pt x="12" y="8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50" name="Freeform 101"/>
                <p:cNvSpPr>
                  <a:spLocks/>
                </p:cNvSpPr>
                <p:nvPr/>
              </p:nvSpPr>
              <p:spPr bwMode="auto">
                <a:xfrm>
                  <a:off x="3924" y="2221"/>
                  <a:ext cx="17" cy="15"/>
                </a:xfrm>
                <a:custGeom>
                  <a:avLst/>
                  <a:gdLst>
                    <a:gd name="T0" fmla="*/ 17 w 17"/>
                    <a:gd name="T1" fmla="*/ 12 h 15"/>
                    <a:gd name="T2" fmla="*/ 17 w 17"/>
                    <a:gd name="T3" fmla="*/ 12 h 15"/>
                    <a:gd name="T4" fmla="*/ 9 w 17"/>
                    <a:gd name="T5" fmla="*/ 5 h 15"/>
                    <a:gd name="T6" fmla="*/ 2 w 17"/>
                    <a:gd name="T7" fmla="*/ 0 h 15"/>
                    <a:gd name="T8" fmla="*/ 0 w 17"/>
                    <a:gd name="T9" fmla="*/ 3 h 15"/>
                    <a:gd name="T10" fmla="*/ 8 w 17"/>
                    <a:gd name="T11" fmla="*/ 8 h 15"/>
                    <a:gd name="T12" fmla="*/ 15 w 17"/>
                    <a:gd name="T13" fmla="*/ 14 h 15"/>
                    <a:gd name="T14" fmla="*/ 15 w 17"/>
                    <a:gd name="T15" fmla="*/ 14 h 15"/>
                    <a:gd name="T16" fmla="*/ 15 w 17"/>
                    <a:gd name="T17" fmla="*/ 14 h 15"/>
                    <a:gd name="T18" fmla="*/ 16 w 17"/>
                    <a:gd name="T19" fmla="*/ 15 h 15"/>
                    <a:gd name="T20" fmla="*/ 17 w 17"/>
                    <a:gd name="T21" fmla="*/ 14 h 15"/>
                    <a:gd name="T22" fmla="*/ 17 w 17"/>
                    <a:gd name="T23" fmla="*/ 14 h 15"/>
                    <a:gd name="T24" fmla="*/ 17 w 17"/>
                    <a:gd name="T25" fmla="*/ 12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15">
                      <a:moveTo>
                        <a:pt x="17" y="12"/>
                      </a:moveTo>
                      <a:lnTo>
                        <a:pt x="17" y="12"/>
                      </a:lnTo>
                      <a:lnTo>
                        <a:pt x="9" y="5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8" y="8"/>
                      </a:lnTo>
                      <a:lnTo>
                        <a:pt x="15" y="14"/>
                      </a:lnTo>
                      <a:lnTo>
                        <a:pt x="16" y="15"/>
                      </a:lnTo>
                      <a:lnTo>
                        <a:pt x="17" y="1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51" name="Freeform 102"/>
                <p:cNvSpPr>
                  <a:spLocks/>
                </p:cNvSpPr>
                <p:nvPr/>
              </p:nvSpPr>
              <p:spPr bwMode="auto">
                <a:xfrm>
                  <a:off x="3939" y="2232"/>
                  <a:ext cx="17" cy="8"/>
                </a:xfrm>
                <a:custGeom>
                  <a:avLst/>
                  <a:gdLst>
                    <a:gd name="T0" fmla="*/ 17 w 17"/>
                    <a:gd name="T1" fmla="*/ 0 h 8"/>
                    <a:gd name="T2" fmla="*/ 13 w 17"/>
                    <a:gd name="T3" fmla="*/ 1 h 8"/>
                    <a:gd name="T4" fmla="*/ 13 w 17"/>
                    <a:gd name="T5" fmla="*/ 3 h 8"/>
                    <a:gd name="T6" fmla="*/ 12 w 17"/>
                    <a:gd name="T7" fmla="*/ 4 h 8"/>
                    <a:gd name="T8" fmla="*/ 12 w 17"/>
                    <a:gd name="T9" fmla="*/ 4 h 8"/>
                    <a:gd name="T10" fmla="*/ 11 w 17"/>
                    <a:gd name="T11" fmla="*/ 5 h 8"/>
                    <a:gd name="T12" fmla="*/ 7 w 17"/>
                    <a:gd name="T13" fmla="*/ 4 h 8"/>
                    <a:gd name="T14" fmla="*/ 2 w 17"/>
                    <a:gd name="T15" fmla="*/ 1 h 8"/>
                    <a:gd name="T16" fmla="*/ 0 w 17"/>
                    <a:gd name="T17" fmla="*/ 3 h 8"/>
                    <a:gd name="T18" fmla="*/ 5 w 17"/>
                    <a:gd name="T19" fmla="*/ 7 h 8"/>
                    <a:gd name="T20" fmla="*/ 11 w 17"/>
                    <a:gd name="T21" fmla="*/ 8 h 8"/>
                    <a:gd name="T22" fmla="*/ 13 w 17"/>
                    <a:gd name="T23" fmla="*/ 8 h 8"/>
                    <a:gd name="T24" fmla="*/ 15 w 17"/>
                    <a:gd name="T25" fmla="*/ 7 h 8"/>
                    <a:gd name="T26" fmla="*/ 16 w 17"/>
                    <a:gd name="T27" fmla="*/ 4 h 8"/>
                    <a:gd name="T28" fmla="*/ 17 w 17"/>
                    <a:gd name="T29" fmla="*/ 1 h 8"/>
                    <a:gd name="T30" fmla="*/ 15 w 17"/>
                    <a:gd name="T31" fmla="*/ 3 h 8"/>
                    <a:gd name="T32" fmla="*/ 17 w 17"/>
                    <a:gd name="T33" fmla="*/ 1 h 8"/>
                    <a:gd name="T34" fmla="*/ 17 w 17"/>
                    <a:gd name="T35" fmla="*/ 0 h 8"/>
                    <a:gd name="T36" fmla="*/ 16 w 17"/>
                    <a:gd name="T37" fmla="*/ 0 h 8"/>
                    <a:gd name="T38" fmla="*/ 15 w 17"/>
                    <a:gd name="T39" fmla="*/ 0 h 8"/>
                    <a:gd name="T40" fmla="*/ 13 w 17"/>
                    <a:gd name="T41" fmla="*/ 1 h 8"/>
                    <a:gd name="T42" fmla="*/ 17 w 17"/>
                    <a:gd name="T43" fmla="*/ 0 h 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" h="8">
                      <a:moveTo>
                        <a:pt x="17" y="0"/>
                      </a:moveTo>
                      <a:lnTo>
                        <a:pt x="13" y="1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1" y="5"/>
                      </a:lnTo>
                      <a:lnTo>
                        <a:pt x="7" y="4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5" y="7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5" y="7"/>
                      </a:lnTo>
                      <a:lnTo>
                        <a:pt x="16" y="4"/>
                      </a:lnTo>
                      <a:lnTo>
                        <a:pt x="17" y="1"/>
                      </a:lnTo>
                      <a:lnTo>
                        <a:pt x="15" y="3"/>
                      </a:lnTo>
                      <a:lnTo>
                        <a:pt x="17" y="1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52" name="Freeform 103"/>
                <p:cNvSpPr>
                  <a:spLocks/>
                </p:cNvSpPr>
                <p:nvPr/>
              </p:nvSpPr>
              <p:spPr bwMode="auto">
                <a:xfrm>
                  <a:off x="3954" y="2218"/>
                  <a:ext cx="11" cy="18"/>
                </a:xfrm>
                <a:custGeom>
                  <a:avLst/>
                  <a:gdLst>
                    <a:gd name="T0" fmla="*/ 7 w 11"/>
                    <a:gd name="T1" fmla="*/ 3 h 18"/>
                    <a:gd name="T2" fmla="*/ 7 w 11"/>
                    <a:gd name="T3" fmla="*/ 3 h 18"/>
                    <a:gd name="T4" fmla="*/ 7 w 11"/>
                    <a:gd name="T5" fmla="*/ 8 h 18"/>
                    <a:gd name="T6" fmla="*/ 5 w 11"/>
                    <a:gd name="T7" fmla="*/ 12 h 18"/>
                    <a:gd name="T8" fmla="*/ 4 w 11"/>
                    <a:gd name="T9" fmla="*/ 12 h 18"/>
                    <a:gd name="T10" fmla="*/ 2 w 11"/>
                    <a:gd name="T11" fmla="*/ 14 h 18"/>
                    <a:gd name="T12" fmla="*/ 2 w 11"/>
                    <a:gd name="T13" fmla="*/ 14 h 18"/>
                    <a:gd name="T14" fmla="*/ 2 w 11"/>
                    <a:gd name="T15" fmla="*/ 14 h 18"/>
                    <a:gd name="T16" fmla="*/ 0 w 11"/>
                    <a:gd name="T17" fmla="*/ 17 h 18"/>
                    <a:gd name="T18" fmla="*/ 2 w 11"/>
                    <a:gd name="T19" fmla="*/ 18 h 18"/>
                    <a:gd name="T20" fmla="*/ 4 w 11"/>
                    <a:gd name="T21" fmla="*/ 17 h 18"/>
                    <a:gd name="T22" fmla="*/ 7 w 11"/>
                    <a:gd name="T23" fmla="*/ 15 h 18"/>
                    <a:gd name="T24" fmla="*/ 8 w 11"/>
                    <a:gd name="T25" fmla="*/ 14 h 18"/>
                    <a:gd name="T26" fmla="*/ 11 w 11"/>
                    <a:gd name="T27" fmla="*/ 8 h 18"/>
                    <a:gd name="T28" fmla="*/ 9 w 11"/>
                    <a:gd name="T29" fmla="*/ 2 h 18"/>
                    <a:gd name="T30" fmla="*/ 9 w 11"/>
                    <a:gd name="T31" fmla="*/ 2 h 18"/>
                    <a:gd name="T32" fmla="*/ 9 w 11"/>
                    <a:gd name="T33" fmla="*/ 2 h 18"/>
                    <a:gd name="T34" fmla="*/ 9 w 11"/>
                    <a:gd name="T35" fmla="*/ 0 h 18"/>
                    <a:gd name="T36" fmla="*/ 8 w 11"/>
                    <a:gd name="T37" fmla="*/ 0 h 18"/>
                    <a:gd name="T38" fmla="*/ 7 w 11"/>
                    <a:gd name="T39" fmla="*/ 2 h 18"/>
                    <a:gd name="T40" fmla="*/ 7 w 11"/>
                    <a:gd name="T41" fmla="*/ 3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1" h="18">
                      <a:moveTo>
                        <a:pt x="7" y="3"/>
                      </a:moveTo>
                      <a:lnTo>
                        <a:pt x="7" y="3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2" y="18"/>
                      </a:lnTo>
                      <a:lnTo>
                        <a:pt x="4" y="17"/>
                      </a:lnTo>
                      <a:lnTo>
                        <a:pt x="7" y="15"/>
                      </a:lnTo>
                      <a:lnTo>
                        <a:pt x="8" y="14"/>
                      </a:lnTo>
                      <a:lnTo>
                        <a:pt x="11" y="8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53" name="Freeform 104"/>
                <p:cNvSpPr>
                  <a:spLocks/>
                </p:cNvSpPr>
                <p:nvPr/>
              </p:nvSpPr>
              <p:spPr bwMode="auto">
                <a:xfrm>
                  <a:off x="3946" y="2185"/>
                  <a:ext cx="17" cy="36"/>
                </a:xfrm>
                <a:custGeom>
                  <a:avLst/>
                  <a:gdLst>
                    <a:gd name="T0" fmla="*/ 0 w 17"/>
                    <a:gd name="T1" fmla="*/ 2 h 36"/>
                    <a:gd name="T2" fmla="*/ 0 w 17"/>
                    <a:gd name="T3" fmla="*/ 2 h 36"/>
                    <a:gd name="T4" fmla="*/ 15 w 17"/>
                    <a:gd name="T5" fmla="*/ 36 h 36"/>
                    <a:gd name="T6" fmla="*/ 17 w 17"/>
                    <a:gd name="T7" fmla="*/ 35 h 36"/>
                    <a:gd name="T8" fmla="*/ 4 w 17"/>
                    <a:gd name="T9" fmla="*/ 0 h 36"/>
                    <a:gd name="T10" fmla="*/ 0 w 17"/>
                    <a:gd name="T11" fmla="*/ 2 h 36"/>
                    <a:gd name="T12" fmla="*/ 4 w 17"/>
                    <a:gd name="T13" fmla="*/ 0 h 36"/>
                    <a:gd name="T14" fmla="*/ 2 w 17"/>
                    <a:gd name="T15" fmla="*/ 0 h 36"/>
                    <a:gd name="T16" fmla="*/ 1 w 17"/>
                    <a:gd name="T17" fmla="*/ 0 h 36"/>
                    <a:gd name="T18" fmla="*/ 0 w 17"/>
                    <a:gd name="T19" fmla="*/ 0 h 36"/>
                    <a:gd name="T20" fmla="*/ 0 w 17"/>
                    <a:gd name="T21" fmla="*/ 2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" h="36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5" y="36"/>
                      </a:lnTo>
                      <a:lnTo>
                        <a:pt x="17" y="35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54" name="Freeform 105"/>
                <p:cNvSpPr>
                  <a:spLocks/>
                </p:cNvSpPr>
                <p:nvPr/>
              </p:nvSpPr>
              <p:spPr bwMode="auto">
                <a:xfrm>
                  <a:off x="3940" y="2162"/>
                  <a:ext cx="10" cy="25"/>
                </a:xfrm>
                <a:custGeom>
                  <a:avLst/>
                  <a:gdLst>
                    <a:gd name="T0" fmla="*/ 0 w 10"/>
                    <a:gd name="T1" fmla="*/ 3 h 25"/>
                    <a:gd name="T2" fmla="*/ 0 w 10"/>
                    <a:gd name="T3" fmla="*/ 3 h 25"/>
                    <a:gd name="T4" fmla="*/ 3 w 10"/>
                    <a:gd name="T5" fmla="*/ 14 h 25"/>
                    <a:gd name="T6" fmla="*/ 6 w 10"/>
                    <a:gd name="T7" fmla="*/ 25 h 25"/>
                    <a:gd name="T8" fmla="*/ 10 w 10"/>
                    <a:gd name="T9" fmla="*/ 25 h 25"/>
                    <a:gd name="T10" fmla="*/ 7 w 10"/>
                    <a:gd name="T11" fmla="*/ 12 h 25"/>
                    <a:gd name="T12" fmla="*/ 3 w 10"/>
                    <a:gd name="T13" fmla="*/ 2 h 25"/>
                    <a:gd name="T14" fmla="*/ 3 w 10"/>
                    <a:gd name="T15" fmla="*/ 2 h 25"/>
                    <a:gd name="T16" fmla="*/ 3 w 10"/>
                    <a:gd name="T17" fmla="*/ 2 h 25"/>
                    <a:gd name="T18" fmla="*/ 3 w 10"/>
                    <a:gd name="T19" fmla="*/ 2 h 25"/>
                    <a:gd name="T20" fmla="*/ 1 w 10"/>
                    <a:gd name="T21" fmla="*/ 0 h 25"/>
                    <a:gd name="T22" fmla="*/ 0 w 10"/>
                    <a:gd name="T23" fmla="*/ 2 h 25"/>
                    <a:gd name="T24" fmla="*/ 0 w 10"/>
                    <a:gd name="T25" fmla="*/ 3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0" h="2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14"/>
                      </a:lnTo>
                      <a:lnTo>
                        <a:pt x="6" y="25"/>
                      </a:lnTo>
                      <a:lnTo>
                        <a:pt x="10" y="25"/>
                      </a:lnTo>
                      <a:lnTo>
                        <a:pt x="7" y="12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55" name="Freeform 106"/>
                <p:cNvSpPr>
                  <a:spLocks/>
                </p:cNvSpPr>
                <p:nvPr/>
              </p:nvSpPr>
              <p:spPr bwMode="auto">
                <a:xfrm>
                  <a:off x="3939" y="2128"/>
                  <a:ext cx="4" cy="37"/>
                </a:xfrm>
                <a:custGeom>
                  <a:avLst/>
                  <a:gdLst>
                    <a:gd name="T0" fmla="*/ 4 w 4"/>
                    <a:gd name="T1" fmla="*/ 0 h 37"/>
                    <a:gd name="T2" fmla="*/ 1 w 4"/>
                    <a:gd name="T3" fmla="*/ 1 h 37"/>
                    <a:gd name="T4" fmla="*/ 0 w 4"/>
                    <a:gd name="T5" fmla="*/ 19 h 37"/>
                    <a:gd name="T6" fmla="*/ 1 w 4"/>
                    <a:gd name="T7" fmla="*/ 37 h 37"/>
                    <a:gd name="T8" fmla="*/ 4 w 4"/>
                    <a:gd name="T9" fmla="*/ 36 h 37"/>
                    <a:gd name="T10" fmla="*/ 4 w 4"/>
                    <a:gd name="T11" fmla="*/ 19 h 37"/>
                    <a:gd name="T12" fmla="*/ 4 w 4"/>
                    <a:gd name="T13" fmla="*/ 1 h 37"/>
                    <a:gd name="T14" fmla="*/ 1 w 4"/>
                    <a:gd name="T15" fmla="*/ 3 h 37"/>
                    <a:gd name="T16" fmla="*/ 4 w 4"/>
                    <a:gd name="T17" fmla="*/ 1 h 37"/>
                    <a:gd name="T18" fmla="*/ 4 w 4"/>
                    <a:gd name="T19" fmla="*/ 0 h 37"/>
                    <a:gd name="T20" fmla="*/ 2 w 4"/>
                    <a:gd name="T21" fmla="*/ 0 h 37"/>
                    <a:gd name="T22" fmla="*/ 1 w 4"/>
                    <a:gd name="T23" fmla="*/ 0 h 37"/>
                    <a:gd name="T24" fmla="*/ 1 w 4"/>
                    <a:gd name="T25" fmla="*/ 1 h 37"/>
                    <a:gd name="T26" fmla="*/ 4 w 4"/>
                    <a:gd name="T27" fmla="*/ 0 h 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" h="37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19"/>
                      </a:lnTo>
                      <a:lnTo>
                        <a:pt x="1" y="37"/>
                      </a:lnTo>
                      <a:lnTo>
                        <a:pt x="4" y="36"/>
                      </a:lnTo>
                      <a:lnTo>
                        <a:pt x="4" y="19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56" name="Freeform 107"/>
                <p:cNvSpPr>
                  <a:spLocks/>
                </p:cNvSpPr>
                <p:nvPr/>
              </p:nvSpPr>
              <p:spPr bwMode="auto">
                <a:xfrm>
                  <a:off x="3940" y="2128"/>
                  <a:ext cx="23" cy="31"/>
                </a:xfrm>
                <a:custGeom>
                  <a:avLst/>
                  <a:gdLst>
                    <a:gd name="T0" fmla="*/ 23 w 23"/>
                    <a:gd name="T1" fmla="*/ 29 h 31"/>
                    <a:gd name="T2" fmla="*/ 23 w 23"/>
                    <a:gd name="T3" fmla="*/ 29 h 31"/>
                    <a:gd name="T4" fmla="*/ 15 w 23"/>
                    <a:gd name="T5" fmla="*/ 15 h 31"/>
                    <a:gd name="T6" fmla="*/ 3 w 23"/>
                    <a:gd name="T7" fmla="*/ 0 h 31"/>
                    <a:gd name="T8" fmla="*/ 0 w 23"/>
                    <a:gd name="T9" fmla="*/ 3 h 31"/>
                    <a:gd name="T10" fmla="*/ 12 w 23"/>
                    <a:gd name="T11" fmla="*/ 18 h 31"/>
                    <a:gd name="T12" fmla="*/ 21 w 23"/>
                    <a:gd name="T13" fmla="*/ 31 h 31"/>
                    <a:gd name="T14" fmla="*/ 21 w 23"/>
                    <a:gd name="T15" fmla="*/ 31 h 31"/>
                    <a:gd name="T16" fmla="*/ 21 w 23"/>
                    <a:gd name="T17" fmla="*/ 31 h 31"/>
                    <a:gd name="T18" fmla="*/ 22 w 23"/>
                    <a:gd name="T19" fmla="*/ 31 h 31"/>
                    <a:gd name="T20" fmla="*/ 23 w 23"/>
                    <a:gd name="T21" fmla="*/ 31 h 31"/>
                    <a:gd name="T22" fmla="*/ 23 w 23"/>
                    <a:gd name="T23" fmla="*/ 30 h 31"/>
                    <a:gd name="T24" fmla="*/ 23 w 23"/>
                    <a:gd name="T25" fmla="*/ 29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3" h="31">
                      <a:moveTo>
                        <a:pt x="23" y="29"/>
                      </a:moveTo>
                      <a:lnTo>
                        <a:pt x="23" y="29"/>
                      </a:lnTo>
                      <a:lnTo>
                        <a:pt x="15" y="15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2" y="18"/>
                      </a:lnTo>
                      <a:lnTo>
                        <a:pt x="21" y="31"/>
                      </a:lnTo>
                      <a:lnTo>
                        <a:pt x="22" y="31"/>
                      </a:lnTo>
                      <a:lnTo>
                        <a:pt x="23" y="31"/>
                      </a:lnTo>
                      <a:lnTo>
                        <a:pt x="23" y="30"/>
                      </a:lnTo>
                      <a:lnTo>
                        <a:pt x="23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57" name="Freeform 108"/>
                <p:cNvSpPr>
                  <a:spLocks/>
                </p:cNvSpPr>
                <p:nvPr/>
              </p:nvSpPr>
              <p:spPr bwMode="auto">
                <a:xfrm>
                  <a:off x="3961" y="2157"/>
                  <a:ext cx="31" cy="24"/>
                </a:xfrm>
                <a:custGeom>
                  <a:avLst/>
                  <a:gdLst>
                    <a:gd name="T0" fmla="*/ 28 w 31"/>
                    <a:gd name="T1" fmla="*/ 19 h 24"/>
                    <a:gd name="T2" fmla="*/ 28 w 31"/>
                    <a:gd name="T3" fmla="*/ 19 h 24"/>
                    <a:gd name="T4" fmla="*/ 25 w 31"/>
                    <a:gd name="T5" fmla="*/ 20 h 24"/>
                    <a:gd name="T6" fmla="*/ 21 w 31"/>
                    <a:gd name="T7" fmla="*/ 20 h 24"/>
                    <a:gd name="T8" fmla="*/ 17 w 31"/>
                    <a:gd name="T9" fmla="*/ 19 h 24"/>
                    <a:gd name="T10" fmla="*/ 15 w 31"/>
                    <a:gd name="T11" fmla="*/ 16 h 24"/>
                    <a:gd name="T12" fmla="*/ 8 w 31"/>
                    <a:gd name="T13" fmla="*/ 8 h 24"/>
                    <a:gd name="T14" fmla="*/ 2 w 31"/>
                    <a:gd name="T15" fmla="*/ 0 h 24"/>
                    <a:gd name="T16" fmla="*/ 0 w 31"/>
                    <a:gd name="T17" fmla="*/ 2 h 24"/>
                    <a:gd name="T18" fmla="*/ 5 w 31"/>
                    <a:gd name="T19" fmla="*/ 11 h 24"/>
                    <a:gd name="T20" fmla="*/ 12 w 31"/>
                    <a:gd name="T21" fmla="*/ 19 h 24"/>
                    <a:gd name="T22" fmla="*/ 16 w 31"/>
                    <a:gd name="T23" fmla="*/ 22 h 24"/>
                    <a:gd name="T24" fmla="*/ 21 w 31"/>
                    <a:gd name="T25" fmla="*/ 23 h 24"/>
                    <a:gd name="T26" fmla="*/ 25 w 31"/>
                    <a:gd name="T27" fmla="*/ 24 h 24"/>
                    <a:gd name="T28" fmla="*/ 31 w 31"/>
                    <a:gd name="T29" fmla="*/ 22 h 24"/>
                    <a:gd name="T30" fmla="*/ 31 w 31"/>
                    <a:gd name="T31" fmla="*/ 22 h 24"/>
                    <a:gd name="T32" fmla="*/ 31 w 31"/>
                    <a:gd name="T33" fmla="*/ 22 h 24"/>
                    <a:gd name="T34" fmla="*/ 31 w 31"/>
                    <a:gd name="T35" fmla="*/ 20 h 24"/>
                    <a:gd name="T36" fmla="*/ 31 w 31"/>
                    <a:gd name="T37" fmla="*/ 19 h 24"/>
                    <a:gd name="T38" fmla="*/ 30 w 31"/>
                    <a:gd name="T39" fmla="*/ 19 h 24"/>
                    <a:gd name="T40" fmla="*/ 28 w 31"/>
                    <a:gd name="T41" fmla="*/ 19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1" h="24">
                      <a:moveTo>
                        <a:pt x="28" y="19"/>
                      </a:moveTo>
                      <a:lnTo>
                        <a:pt x="28" y="19"/>
                      </a:lnTo>
                      <a:lnTo>
                        <a:pt x="25" y="20"/>
                      </a:lnTo>
                      <a:lnTo>
                        <a:pt x="21" y="20"/>
                      </a:lnTo>
                      <a:lnTo>
                        <a:pt x="17" y="19"/>
                      </a:lnTo>
                      <a:lnTo>
                        <a:pt x="15" y="16"/>
                      </a:lnTo>
                      <a:lnTo>
                        <a:pt x="8" y="8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5" y="11"/>
                      </a:lnTo>
                      <a:lnTo>
                        <a:pt x="12" y="19"/>
                      </a:lnTo>
                      <a:lnTo>
                        <a:pt x="16" y="22"/>
                      </a:lnTo>
                      <a:lnTo>
                        <a:pt x="21" y="23"/>
                      </a:lnTo>
                      <a:lnTo>
                        <a:pt x="25" y="24"/>
                      </a:lnTo>
                      <a:lnTo>
                        <a:pt x="31" y="22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30" y="19"/>
                      </a:lnTo>
                      <a:lnTo>
                        <a:pt x="28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58" name="Freeform 109"/>
                <p:cNvSpPr>
                  <a:spLocks/>
                </p:cNvSpPr>
                <p:nvPr/>
              </p:nvSpPr>
              <p:spPr bwMode="auto">
                <a:xfrm>
                  <a:off x="3985" y="2159"/>
                  <a:ext cx="10" cy="20"/>
                </a:xfrm>
                <a:custGeom>
                  <a:avLst/>
                  <a:gdLst>
                    <a:gd name="T0" fmla="*/ 0 w 10"/>
                    <a:gd name="T1" fmla="*/ 3 h 20"/>
                    <a:gd name="T2" fmla="*/ 0 w 10"/>
                    <a:gd name="T3" fmla="*/ 3 h 20"/>
                    <a:gd name="T4" fmla="*/ 1 w 10"/>
                    <a:gd name="T5" fmla="*/ 7 h 20"/>
                    <a:gd name="T6" fmla="*/ 4 w 10"/>
                    <a:gd name="T7" fmla="*/ 10 h 20"/>
                    <a:gd name="T8" fmla="*/ 6 w 10"/>
                    <a:gd name="T9" fmla="*/ 13 h 20"/>
                    <a:gd name="T10" fmla="*/ 4 w 10"/>
                    <a:gd name="T11" fmla="*/ 17 h 20"/>
                    <a:gd name="T12" fmla="*/ 7 w 10"/>
                    <a:gd name="T13" fmla="*/ 20 h 20"/>
                    <a:gd name="T14" fmla="*/ 10 w 10"/>
                    <a:gd name="T15" fmla="*/ 14 h 20"/>
                    <a:gd name="T16" fmla="*/ 7 w 10"/>
                    <a:gd name="T17" fmla="*/ 9 h 20"/>
                    <a:gd name="T18" fmla="*/ 6 w 10"/>
                    <a:gd name="T19" fmla="*/ 5 h 20"/>
                    <a:gd name="T20" fmla="*/ 3 w 10"/>
                    <a:gd name="T21" fmla="*/ 2 h 20"/>
                    <a:gd name="T22" fmla="*/ 3 w 10"/>
                    <a:gd name="T23" fmla="*/ 2 h 20"/>
                    <a:gd name="T24" fmla="*/ 3 w 10"/>
                    <a:gd name="T25" fmla="*/ 2 h 20"/>
                    <a:gd name="T26" fmla="*/ 1 w 10"/>
                    <a:gd name="T27" fmla="*/ 0 h 20"/>
                    <a:gd name="T28" fmla="*/ 0 w 10"/>
                    <a:gd name="T29" fmla="*/ 0 h 20"/>
                    <a:gd name="T30" fmla="*/ 0 w 10"/>
                    <a:gd name="T31" fmla="*/ 2 h 20"/>
                    <a:gd name="T32" fmla="*/ 0 w 10"/>
                    <a:gd name="T33" fmla="*/ 3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" h="2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6" y="13"/>
                      </a:lnTo>
                      <a:lnTo>
                        <a:pt x="4" y="17"/>
                      </a:lnTo>
                      <a:lnTo>
                        <a:pt x="7" y="20"/>
                      </a:lnTo>
                      <a:lnTo>
                        <a:pt x="10" y="14"/>
                      </a:lnTo>
                      <a:lnTo>
                        <a:pt x="7" y="9"/>
                      </a:lnTo>
                      <a:lnTo>
                        <a:pt x="6" y="5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59" name="Freeform 110"/>
                <p:cNvSpPr>
                  <a:spLocks/>
                </p:cNvSpPr>
                <p:nvPr/>
              </p:nvSpPr>
              <p:spPr bwMode="auto">
                <a:xfrm>
                  <a:off x="3978" y="2143"/>
                  <a:ext cx="10" cy="19"/>
                </a:xfrm>
                <a:custGeom>
                  <a:avLst/>
                  <a:gdLst>
                    <a:gd name="T0" fmla="*/ 0 w 10"/>
                    <a:gd name="T1" fmla="*/ 3 h 19"/>
                    <a:gd name="T2" fmla="*/ 0 w 10"/>
                    <a:gd name="T3" fmla="*/ 3 h 19"/>
                    <a:gd name="T4" fmla="*/ 3 w 10"/>
                    <a:gd name="T5" fmla="*/ 11 h 19"/>
                    <a:gd name="T6" fmla="*/ 7 w 10"/>
                    <a:gd name="T7" fmla="*/ 19 h 19"/>
                    <a:gd name="T8" fmla="*/ 10 w 10"/>
                    <a:gd name="T9" fmla="*/ 18 h 19"/>
                    <a:gd name="T10" fmla="*/ 7 w 10"/>
                    <a:gd name="T11" fmla="*/ 11 h 19"/>
                    <a:gd name="T12" fmla="*/ 4 w 10"/>
                    <a:gd name="T13" fmla="*/ 3 h 19"/>
                    <a:gd name="T14" fmla="*/ 4 w 10"/>
                    <a:gd name="T15" fmla="*/ 1 h 19"/>
                    <a:gd name="T16" fmla="*/ 4 w 10"/>
                    <a:gd name="T17" fmla="*/ 3 h 19"/>
                    <a:gd name="T18" fmla="*/ 3 w 10"/>
                    <a:gd name="T19" fmla="*/ 1 h 19"/>
                    <a:gd name="T20" fmla="*/ 2 w 10"/>
                    <a:gd name="T21" fmla="*/ 0 h 19"/>
                    <a:gd name="T22" fmla="*/ 2 w 10"/>
                    <a:gd name="T23" fmla="*/ 1 h 19"/>
                    <a:gd name="T24" fmla="*/ 0 w 10"/>
                    <a:gd name="T25" fmla="*/ 3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0" h="1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11"/>
                      </a:lnTo>
                      <a:lnTo>
                        <a:pt x="7" y="19"/>
                      </a:lnTo>
                      <a:lnTo>
                        <a:pt x="10" y="18"/>
                      </a:lnTo>
                      <a:lnTo>
                        <a:pt x="7" y="11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60" name="Freeform 111"/>
                <p:cNvSpPr>
                  <a:spLocks/>
                </p:cNvSpPr>
                <p:nvPr/>
              </p:nvSpPr>
              <p:spPr bwMode="auto">
                <a:xfrm>
                  <a:off x="3969" y="2125"/>
                  <a:ext cx="13" cy="21"/>
                </a:xfrm>
                <a:custGeom>
                  <a:avLst/>
                  <a:gdLst>
                    <a:gd name="T0" fmla="*/ 1 w 13"/>
                    <a:gd name="T1" fmla="*/ 3 h 21"/>
                    <a:gd name="T2" fmla="*/ 0 w 13"/>
                    <a:gd name="T3" fmla="*/ 3 h 21"/>
                    <a:gd name="T4" fmla="*/ 5 w 13"/>
                    <a:gd name="T5" fmla="*/ 13 h 21"/>
                    <a:gd name="T6" fmla="*/ 9 w 13"/>
                    <a:gd name="T7" fmla="*/ 21 h 21"/>
                    <a:gd name="T8" fmla="*/ 13 w 13"/>
                    <a:gd name="T9" fmla="*/ 19 h 21"/>
                    <a:gd name="T10" fmla="*/ 8 w 13"/>
                    <a:gd name="T11" fmla="*/ 11 h 21"/>
                    <a:gd name="T12" fmla="*/ 4 w 13"/>
                    <a:gd name="T13" fmla="*/ 2 h 21"/>
                    <a:gd name="T14" fmla="*/ 2 w 13"/>
                    <a:gd name="T15" fmla="*/ 0 h 21"/>
                    <a:gd name="T16" fmla="*/ 4 w 13"/>
                    <a:gd name="T17" fmla="*/ 2 h 21"/>
                    <a:gd name="T18" fmla="*/ 2 w 13"/>
                    <a:gd name="T19" fmla="*/ 0 h 21"/>
                    <a:gd name="T20" fmla="*/ 1 w 13"/>
                    <a:gd name="T21" fmla="*/ 0 h 21"/>
                    <a:gd name="T22" fmla="*/ 0 w 13"/>
                    <a:gd name="T23" fmla="*/ 2 h 21"/>
                    <a:gd name="T24" fmla="*/ 0 w 13"/>
                    <a:gd name="T25" fmla="*/ 3 h 21"/>
                    <a:gd name="T26" fmla="*/ 1 w 13"/>
                    <a:gd name="T27" fmla="*/ 3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" h="21">
                      <a:moveTo>
                        <a:pt x="1" y="3"/>
                      </a:moveTo>
                      <a:lnTo>
                        <a:pt x="0" y="3"/>
                      </a:lnTo>
                      <a:lnTo>
                        <a:pt x="5" y="13"/>
                      </a:lnTo>
                      <a:lnTo>
                        <a:pt x="9" y="21"/>
                      </a:lnTo>
                      <a:lnTo>
                        <a:pt x="13" y="19"/>
                      </a:lnTo>
                      <a:lnTo>
                        <a:pt x="8" y="11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61" name="Freeform 112"/>
                <p:cNvSpPr>
                  <a:spLocks/>
                </p:cNvSpPr>
                <p:nvPr/>
              </p:nvSpPr>
              <p:spPr bwMode="auto">
                <a:xfrm>
                  <a:off x="3959" y="2093"/>
                  <a:ext cx="12" cy="35"/>
                </a:xfrm>
                <a:custGeom>
                  <a:avLst/>
                  <a:gdLst>
                    <a:gd name="T0" fmla="*/ 0 w 12"/>
                    <a:gd name="T1" fmla="*/ 2 h 35"/>
                    <a:gd name="T2" fmla="*/ 0 w 12"/>
                    <a:gd name="T3" fmla="*/ 2 h 35"/>
                    <a:gd name="T4" fmla="*/ 4 w 12"/>
                    <a:gd name="T5" fmla="*/ 19 h 35"/>
                    <a:gd name="T6" fmla="*/ 11 w 12"/>
                    <a:gd name="T7" fmla="*/ 35 h 35"/>
                    <a:gd name="T8" fmla="*/ 12 w 12"/>
                    <a:gd name="T9" fmla="*/ 32 h 35"/>
                    <a:gd name="T10" fmla="*/ 8 w 12"/>
                    <a:gd name="T11" fmla="*/ 17 h 35"/>
                    <a:gd name="T12" fmla="*/ 4 w 12"/>
                    <a:gd name="T13" fmla="*/ 1 h 35"/>
                    <a:gd name="T14" fmla="*/ 4 w 12"/>
                    <a:gd name="T15" fmla="*/ 1 h 35"/>
                    <a:gd name="T16" fmla="*/ 4 w 12"/>
                    <a:gd name="T17" fmla="*/ 1 h 35"/>
                    <a:gd name="T18" fmla="*/ 3 w 12"/>
                    <a:gd name="T19" fmla="*/ 0 h 35"/>
                    <a:gd name="T20" fmla="*/ 2 w 12"/>
                    <a:gd name="T21" fmla="*/ 0 h 35"/>
                    <a:gd name="T22" fmla="*/ 0 w 12"/>
                    <a:gd name="T23" fmla="*/ 1 h 35"/>
                    <a:gd name="T24" fmla="*/ 0 w 12"/>
                    <a:gd name="T25" fmla="*/ 2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3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4" y="19"/>
                      </a:lnTo>
                      <a:lnTo>
                        <a:pt x="11" y="35"/>
                      </a:lnTo>
                      <a:lnTo>
                        <a:pt x="12" y="32"/>
                      </a:lnTo>
                      <a:lnTo>
                        <a:pt x="8" y="17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62" name="Freeform 113"/>
                <p:cNvSpPr>
                  <a:spLocks/>
                </p:cNvSpPr>
                <p:nvPr/>
              </p:nvSpPr>
              <p:spPr bwMode="auto">
                <a:xfrm>
                  <a:off x="3941" y="2069"/>
                  <a:ext cx="22" cy="26"/>
                </a:xfrm>
                <a:custGeom>
                  <a:avLst/>
                  <a:gdLst>
                    <a:gd name="T0" fmla="*/ 0 w 22"/>
                    <a:gd name="T1" fmla="*/ 3 h 26"/>
                    <a:gd name="T2" fmla="*/ 0 w 22"/>
                    <a:gd name="T3" fmla="*/ 3 h 26"/>
                    <a:gd name="T4" fmla="*/ 7 w 22"/>
                    <a:gd name="T5" fmla="*/ 7 h 26"/>
                    <a:gd name="T6" fmla="*/ 11 w 22"/>
                    <a:gd name="T7" fmla="*/ 14 h 26"/>
                    <a:gd name="T8" fmla="*/ 14 w 22"/>
                    <a:gd name="T9" fmla="*/ 19 h 26"/>
                    <a:gd name="T10" fmla="*/ 18 w 22"/>
                    <a:gd name="T11" fmla="*/ 26 h 26"/>
                    <a:gd name="T12" fmla="*/ 22 w 22"/>
                    <a:gd name="T13" fmla="*/ 25 h 26"/>
                    <a:gd name="T14" fmla="*/ 18 w 22"/>
                    <a:gd name="T15" fmla="*/ 18 h 26"/>
                    <a:gd name="T16" fmla="*/ 14 w 22"/>
                    <a:gd name="T17" fmla="*/ 11 h 26"/>
                    <a:gd name="T18" fmla="*/ 9 w 22"/>
                    <a:gd name="T19" fmla="*/ 6 h 26"/>
                    <a:gd name="T20" fmla="*/ 3 w 22"/>
                    <a:gd name="T21" fmla="*/ 0 h 26"/>
                    <a:gd name="T22" fmla="*/ 3 w 22"/>
                    <a:gd name="T23" fmla="*/ 0 h 26"/>
                    <a:gd name="T24" fmla="*/ 0 w 22"/>
                    <a:gd name="T25" fmla="*/ 3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2" h="2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7" y="7"/>
                      </a:lnTo>
                      <a:lnTo>
                        <a:pt x="11" y="14"/>
                      </a:lnTo>
                      <a:lnTo>
                        <a:pt x="14" y="19"/>
                      </a:lnTo>
                      <a:lnTo>
                        <a:pt x="18" y="26"/>
                      </a:lnTo>
                      <a:lnTo>
                        <a:pt x="22" y="25"/>
                      </a:lnTo>
                      <a:lnTo>
                        <a:pt x="18" y="18"/>
                      </a:lnTo>
                      <a:lnTo>
                        <a:pt x="14" y="11"/>
                      </a:lnTo>
                      <a:lnTo>
                        <a:pt x="9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63" name="Freeform 114"/>
                <p:cNvSpPr>
                  <a:spLocks/>
                </p:cNvSpPr>
                <p:nvPr/>
              </p:nvSpPr>
              <p:spPr bwMode="auto">
                <a:xfrm>
                  <a:off x="3929" y="2057"/>
                  <a:ext cx="15" cy="15"/>
                </a:xfrm>
                <a:custGeom>
                  <a:avLst/>
                  <a:gdLst>
                    <a:gd name="T0" fmla="*/ 0 w 15"/>
                    <a:gd name="T1" fmla="*/ 3 h 15"/>
                    <a:gd name="T2" fmla="*/ 0 w 15"/>
                    <a:gd name="T3" fmla="*/ 4 h 15"/>
                    <a:gd name="T4" fmla="*/ 6 w 15"/>
                    <a:gd name="T5" fmla="*/ 8 h 15"/>
                    <a:gd name="T6" fmla="*/ 12 w 15"/>
                    <a:gd name="T7" fmla="*/ 15 h 15"/>
                    <a:gd name="T8" fmla="*/ 15 w 15"/>
                    <a:gd name="T9" fmla="*/ 12 h 15"/>
                    <a:gd name="T10" fmla="*/ 8 w 15"/>
                    <a:gd name="T11" fmla="*/ 5 h 15"/>
                    <a:gd name="T12" fmla="*/ 3 w 15"/>
                    <a:gd name="T13" fmla="*/ 0 h 15"/>
                    <a:gd name="T14" fmla="*/ 3 w 15"/>
                    <a:gd name="T15" fmla="*/ 3 h 15"/>
                    <a:gd name="T16" fmla="*/ 3 w 15"/>
                    <a:gd name="T17" fmla="*/ 0 h 15"/>
                    <a:gd name="T18" fmla="*/ 0 w 15"/>
                    <a:gd name="T19" fmla="*/ 0 h 15"/>
                    <a:gd name="T20" fmla="*/ 0 w 15"/>
                    <a:gd name="T21" fmla="*/ 1 h 15"/>
                    <a:gd name="T22" fmla="*/ 0 w 15"/>
                    <a:gd name="T23" fmla="*/ 3 h 15"/>
                    <a:gd name="T24" fmla="*/ 0 w 15"/>
                    <a:gd name="T25" fmla="*/ 4 h 15"/>
                    <a:gd name="T26" fmla="*/ 0 w 15"/>
                    <a:gd name="T27" fmla="*/ 3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" h="15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12" y="15"/>
                      </a:lnTo>
                      <a:lnTo>
                        <a:pt x="15" y="12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64" name="Freeform 115"/>
                <p:cNvSpPr>
                  <a:spLocks/>
                </p:cNvSpPr>
                <p:nvPr/>
              </p:nvSpPr>
              <p:spPr bwMode="auto">
                <a:xfrm>
                  <a:off x="3911" y="2006"/>
                  <a:ext cx="21" cy="54"/>
                </a:xfrm>
                <a:custGeom>
                  <a:avLst/>
                  <a:gdLst>
                    <a:gd name="T0" fmla="*/ 0 w 21"/>
                    <a:gd name="T1" fmla="*/ 2 h 54"/>
                    <a:gd name="T2" fmla="*/ 0 w 21"/>
                    <a:gd name="T3" fmla="*/ 2 h 54"/>
                    <a:gd name="T4" fmla="*/ 0 w 21"/>
                    <a:gd name="T5" fmla="*/ 7 h 54"/>
                    <a:gd name="T6" fmla="*/ 3 w 21"/>
                    <a:gd name="T7" fmla="*/ 14 h 54"/>
                    <a:gd name="T8" fmla="*/ 6 w 21"/>
                    <a:gd name="T9" fmla="*/ 20 h 54"/>
                    <a:gd name="T10" fmla="*/ 9 w 21"/>
                    <a:gd name="T11" fmla="*/ 26 h 54"/>
                    <a:gd name="T12" fmla="*/ 13 w 21"/>
                    <a:gd name="T13" fmla="*/ 33 h 54"/>
                    <a:gd name="T14" fmla="*/ 15 w 21"/>
                    <a:gd name="T15" fmla="*/ 40 h 54"/>
                    <a:gd name="T16" fmla="*/ 17 w 21"/>
                    <a:gd name="T17" fmla="*/ 47 h 54"/>
                    <a:gd name="T18" fmla="*/ 18 w 21"/>
                    <a:gd name="T19" fmla="*/ 54 h 54"/>
                    <a:gd name="T20" fmla="*/ 21 w 21"/>
                    <a:gd name="T21" fmla="*/ 54 h 54"/>
                    <a:gd name="T22" fmla="*/ 21 w 21"/>
                    <a:gd name="T23" fmla="*/ 46 h 54"/>
                    <a:gd name="T24" fmla="*/ 18 w 21"/>
                    <a:gd name="T25" fmla="*/ 39 h 54"/>
                    <a:gd name="T26" fmla="*/ 15 w 21"/>
                    <a:gd name="T27" fmla="*/ 32 h 54"/>
                    <a:gd name="T28" fmla="*/ 13 w 21"/>
                    <a:gd name="T29" fmla="*/ 25 h 54"/>
                    <a:gd name="T30" fmla="*/ 9 w 21"/>
                    <a:gd name="T31" fmla="*/ 18 h 54"/>
                    <a:gd name="T32" fmla="*/ 6 w 21"/>
                    <a:gd name="T33" fmla="*/ 13 h 54"/>
                    <a:gd name="T34" fmla="*/ 4 w 21"/>
                    <a:gd name="T35" fmla="*/ 7 h 54"/>
                    <a:gd name="T36" fmla="*/ 3 w 21"/>
                    <a:gd name="T37" fmla="*/ 2 h 54"/>
                    <a:gd name="T38" fmla="*/ 3 w 21"/>
                    <a:gd name="T39" fmla="*/ 2 h 54"/>
                    <a:gd name="T40" fmla="*/ 3 w 21"/>
                    <a:gd name="T41" fmla="*/ 2 h 54"/>
                    <a:gd name="T42" fmla="*/ 3 w 21"/>
                    <a:gd name="T43" fmla="*/ 0 h 54"/>
                    <a:gd name="T44" fmla="*/ 2 w 21"/>
                    <a:gd name="T45" fmla="*/ 0 h 54"/>
                    <a:gd name="T46" fmla="*/ 0 w 21"/>
                    <a:gd name="T47" fmla="*/ 0 h 54"/>
                    <a:gd name="T48" fmla="*/ 0 w 21"/>
                    <a:gd name="T49" fmla="*/ 2 h 5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1" h="5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3" y="14"/>
                      </a:lnTo>
                      <a:lnTo>
                        <a:pt x="6" y="20"/>
                      </a:lnTo>
                      <a:lnTo>
                        <a:pt x="9" y="26"/>
                      </a:lnTo>
                      <a:lnTo>
                        <a:pt x="13" y="33"/>
                      </a:lnTo>
                      <a:lnTo>
                        <a:pt x="15" y="40"/>
                      </a:lnTo>
                      <a:lnTo>
                        <a:pt x="17" y="47"/>
                      </a:lnTo>
                      <a:lnTo>
                        <a:pt x="18" y="54"/>
                      </a:lnTo>
                      <a:lnTo>
                        <a:pt x="21" y="54"/>
                      </a:lnTo>
                      <a:lnTo>
                        <a:pt x="21" y="46"/>
                      </a:lnTo>
                      <a:lnTo>
                        <a:pt x="18" y="39"/>
                      </a:lnTo>
                      <a:lnTo>
                        <a:pt x="15" y="32"/>
                      </a:lnTo>
                      <a:lnTo>
                        <a:pt x="13" y="25"/>
                      </a:lnTo>
                      <a:lnTo>
                        <a:pt x="9" y="18"/>
                      </a:lnTo>
                      <a:lnTo>
                        <a:pt x="6" y="13"/>
                      </a:lnTo>
                      <a:lnTo>
                        <a:pt x="4" y="7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65" name="Freeform 116"/>
                <p:cNvSpPr>
                  <a:spLocks/>
                </p:cNvSpPr>
                <p:nvPr/>
              </p:nvSpPr>
              <p:spPr bwMode="auto">
                <a:xfrm>
                  <a:off x="3911" y="1972"/>
                  <a:ext cx="6" cy="36"/>
                </a:xfrm>
                <a:custGeom>
                  <a:avLst/>
                  <a:gdLst>
                    <a:gd name="T0" fmla="*/ 3 w 6"/>
                    <a:gd name="T1" fmla="*/ 3 h 36"/>
                    <a:gd name="T2" fmla="*/ 3 w 6"/>
                    <a:gd name="T3" fmla="*/ 2 h 36"/>
                    <a:gd name="T4" fmla="*/ 2 w 6"/>
                    <a:gd name="T5" fmla="*/ 19 h 36"/>
                    <a:gd name="T6" fmla="*/ 0 w 6"/>
                    <a:gd name="T7" fmla="*/ 36 h 36"/>
                    <a:gd name="T8" fmla="*/ 3 w 6"/>
                    <a:gd name="T9" fmla="*/ 36 h 36"/>
                    <a:gd name="T10" fmla="*/ 4 w 6"/>
                    <a:gd name="T11" fmla="*/ 19 h 36"/>
                    <a:gd name="T12" fmla="*/ 6 w 6"/>
                    <a:gd name="T13" fmla="*/ 2 h 36"/>
                    <a:gd name="T14" fmla="*/ 6 w 6"/>
                    <a:gd name="T15" fmla="*/ 0 h 36"/>
                    <a:gd name="T16" fmla="*/ 6 w 6"/>
                    <a:gd name="T17" fmla="*/ 2 h 36"/>
                    <a:gd name="T18" fmla="*/ 6 w 6"/>
                    <a:gd name="T19" fmla="*/ 0 h 36"/>
                    <a:gd name="T20" fmla="*/ 4 w 6"/>
                    <a:gd name="T21" fmla="*/ 0 h 36"/>
                    <a:gd name="T22" fmla="*/ 3 w 6"/>
                    <a:gd name="T23" fmla="*/ 0 h 36"/>
                    <a:gd name="T24" fmla="*/ 3 w 6"/>
                    <a:gd name="T25" fmla="*/ 2 h 36"/>
                    <a:gd name="T26" fmla="*/ 3 w 6"/>
                    <a:gd name="T27" fmla="*/ 3 h 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" h="36">
                      <a:moveTo>
                        <a:pt x="3" y="3"/>
                      </a:moveTo>
                      <a:lnTo>
                        <a:pt x="3" y="2"/>
                      </a:lnTo>
                      <a:lnTo>
                        <a:pt x="2" y="19"/>
                      </a:lnTo>
                      <a:lnTo>
                        <a:pt x="0" y="36"/>
                      </a:lnTo>
                      <a:lnTo>
                        <a:pt x="3" y="36"/>
                      </a:lnTo>
                      <a:lnTo>
                        <a:pt x="4" y="19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66" name="Freeform 117"/>
                <p:cNvSpPr>
                  <a:spLocks/>
                </p:cNvSpPr>
                <p:nvPr/>
              </p:nvSpPr>
              <p:spPr bwMode="auto">
                <a:xfrm>
                  <a:off x="3906" y="1950"/>
                  <a:ext cx="11" cy="25"/>
                </a:xfrm>
                <a:custGeom>
                  <a:avLst/>
                  <a:gdLst>
                    <a:gd name="T0" fmla="*/ 0 w 11"/>
                    <a:gd name="T1" fmla="*/ 2 h 25"/>
                    <a:gd name="T2" fmla="*/ 0 w 11"/>
                    <a:gd name="T3" fmla="*/ 2 h 25"/>
                    <a:gd name="T4" fmla="*/ 1 w 11"/>
                    <a:gd name="T5" fmla="*/ 10 h 25"/>
                    <a:gd name="T6" fmla="*/ 1 w 11"/>
                    <a:gd name="T7" fmla="*/ 16 h 25"/>
                    <a:gd name="T8" fmla="*/ 4 w 11"/>
                    <a:gd name="T9" fmla="*/ 20 h 25"/>
                    <a:gd name="T10" fmla="*/ 8 w 11"/>
                    <a:gd name="T11" fmla="*/ 25 h 25"/>
                    <a:gd name="T12" fmla="*/ 11 w 11"/>
                    <a:gd name="T13" fmla="*/ 22 h 25"/>
                    <a:gd name="T14" fmla="*/ 7 w 11"/>
                    <a:gd name="T15" fmla="*/ 18 h 25"/>
                    <a:gd name="T16" fmla="*/ 5 w 11"/>
                    <a:gd name="T17" fmla="*/ 14 h 25"/>
                    <a:gd name="T18" fmla="*/ 4 w 11"/>
                    <a:gd name="T19" fmla="*/ 10 h 25"/>
                    <a:gd name="T20" fmla="*/ 4 w 11"/>
                    <a:gd name="T21" fmla="*/ 2 h 25"/>
                    <a:gd name="T22" fmla="*/ 4 w 11"/>
                    <a:gd name="T23" fmla="*/ 3 h 25"/>
                    <a:gd name="T24" fmla="*/ 4 w 11"/>
                    <a:gd name="T25" fmla="*/ 2 h 25"/>
                    <a:gd name="T26" fmla="*/ 4 w 11"/>
                    <a:gd name="T27" fmla="*/ 0 h 25"/>
                    <a:gd name="T28" fmla="*/ 3 w 11"/>
                    <a:gd name="T29" fmla="*/ 0 h 25"/>
                    <a:gd name="T30" fmla="*/ 1 w 11"/>
                    <a:gd name="T31" fmla="*/ 0 h 25"/>
                    <a:gd name="T32" fmla="*/ 0 w 11"/>
                    <a:gd name="T33" fmla="*/ 2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1" h="2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0"/>
                      </a:ln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8" y="25"/>
                      </a:lnTo>
                      <a:lnTo>
                        <a:pt x="11" y="22"/>
                      </a:lnTo>
                      <a:lnTo>
                        <a:pt x="7" y="18"/>
                      </a:lnTo>
                      <a:lnTo>
                        <a:pt x="5" y="14"/>
                      </a:lnTo>
                      <a:lnTo>
                        <a:pt x="4" y="10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67" name="Freeform 118"/>
                <p:cNvSpPr>
                  <a:spLocks/>
                </p:cNvSpPr>
                <p:nvPr/>
              </p:nvSpPr>
              <p:spPr bwMode="auto">
                <a:xfrm>
                  <a:off x="3906" y="1920"/>
                  <a:ext cx="12" cy="33"/>
                </a:xfrm>
                <a:custGeom>
                  <a:avLst/>
                  <a:gdLst>
                    <a:gd name="T0" fmla="*/ 11 w 12"/>
                    <a:gd name="T1" fmla="*/ 0 h 33"/>
                    <a:gd name="T2" fmla="*/ 8 w 12"/>
                    <a:gd name="T3" fmla="*/ 2 h 33"/>
                    <a:gd name="T4" fmla="*/ 4 w 12"/>
                    <a:gd name="T5" fmla="*/ 17 h 33"/>
                    <a:gd name="T6" fmla="*/ 0 w 12"/>
                    <a:gd name="T7" fmla="*/ 32 h 33"/>
                    <a:gd name="T8" fmla="*/ 4 w 12"/>
                    <a:gd name="T9" fmla="*/ 33 h 33"/>
                    <a:gd name="T10" fmla="*/ 8 w 12"/>
                    <a:gd name="T11" fmla="*/ 18 h 33"/>
                    <a:gd name="T12" fmla="*/ 12 w 12"/>
                    <a:gd name="T13" fmla="*/ 3 h 33"/>
                    <a:gd name="T14" fmla="*/ 9 w 12"/>
                    <a:gd name="T15" fmla="*/ 3 h 33"/>
                    <a:gd name="T16" fmla="*/ 12 w 12"/>
                    <a:gd name="T17" fmla="*/ 3 h 33"/>
                    <a:gd name="T18" fmla="*/ 12 w 12"/>
                    <a:gd name="T19" fmla="*/ 2 h 33"/>
                    <a:gd name="T20" fmla="*/ 11 w 12"/>
                    <a:gd name="T21" fmla="*/ 0 h 33"/>
                    <a:gd name="T22" fmla="*/ 9 w 12"/>
                    <a:gd name="T23" fmla="*/ 0 h 33"/>
                    <a:gd name="T24" fmla="*/ 8 w 12"/>
                    <a:gd name="T25" fmla="*/ 2 h 33"/>
                    <a:gd name="T26" fmla="*/ 11 w 12"/>
                    <a:gd name="T27" fmla="*/ 0 h 3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33">
                      <a:moveTo>
                        <a:pt x="11" y="0"/>
                      </a:moveTo>
                      <a:lnTo>
                        <a:pt x="8" y="2"/>
                      </a:lnTo>
                      <a:lnTo>
                        <a:pt x="4" y="17"/>
                      </a:lnTo>
                      <a:lnTo>
                        <a:pt x="0" y="32"/>
                      </a:lnTo>
                      <a:lnTo>
                        <a:pt x="4" y="33"/>
                      </a:lnTo>
                      <a:lnTo>
                        <a:pt x="8" y="18"/>
                      </a:lnTo>
                      <a:lnTo>
                        <a:pt x="12" y="3"/>
                      </a:lnTo>
                      <a:lnTo>
                        <a:pt x="9" y="3"/>
                      </a:ln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68" name="Freeform 119"/>
                <p:cNvSpPr>
                  <a:spLocks/>
                </p:cNvSpPr>
                <p:nvPr/>
              </p:nvSpPr>
              <p:spPr bwMode="auto">
                <a:xfrm>
                  <a:off x="3915" y="1920"/>
                  <a:ext cx="20" cy="22"/>
                </a:xfrm>
                <a:custGeom>
                  <a:avLst/>
                  <a:gdLst>
                    <a:gd name="T0" fmla="*/ 20 w 20"/>
                    <a:gd name="T1" fmla="*/ 20 h 22"/>
                    <a:gd name="T2" fmla="*/ 20 w 20"/>
                    <a:gd name="T3" fmla="*/ 20 h 22"/>
                    <a:gd name="T4" fmla="*/ 11 w 20"/>
                    <a:gd name="T5" fmla="*/ 10 h 22"/>
                    <a:gd name="T6" fmla="*/ 2 w 20"/>
                    <a:gd name="T7" fmla="*/ 0 h 22"/>
                    <a:gd name="T8" fmla="*/ 0 w 20"/>
                    <a:gd name="T9" fmla="*/ 3 h 22"/>
                    <a:gd name="T10" fmla="*/ 9 w 20"/>
                    <a:gd name="T11" fmla="*/ 13 h 22"/>
                    <a:gd name="T12" fmla="*/ 18 w 20"/>
                    <a:gd name="T13" fmla="*/ 22 h 22"/>
                    <a:gd name="T14" fmla="*/ 18 w 20"/>
                    <a:gd name="T15" fmla="*/ 22 h 22"/>
                    <a:gd name="T16" fmla="*/ 20 w 20"/>
                    <a:gd name="T17" fmla="*/ 20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0" h="22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11" y="1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9" y="13"/>
                      </a:lnTo>
                      <a:lnTo>
                        <a:pt x="18" y="22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69" name="Freeform 120"/>
                <p:cNvSpPr>
                  <a:spLocks/>
                </p:cNvSpPr>
                <p:nvPr/>
              </p:nvSpPr>
              <p:spPr bwMode="auto">
                <a:xfrm>
                  <a:off x="3933" y="1940"/>
                  <a:ext cx="47" cy="16"/>
                </a:xfrm>
                <a:custGeom>
                  <a:avLst/>
                  <a:gdLst>
                    <a:gd name="T0" fmla="*/ 47 w 47"/>
                    <a:gd name="T1" fmla="*/ 15 h 16"/>
                    <a:gd name="T2" fmla="*/ 45 w 47"/>
                    <a:gd name="T3" fmla="*/ 13 h 16"/>
                    <a:gd name="T4" fmla="*/ 33 w 47"/>
                    <a:gd name="T5" fmla="*/ 10 h 16"/>
                    <a:gd name="T6" fmla="*/ 22 w 47"/>
                    <a:gd name="T7" fmla="*/ 8 h 16"/>
                    <a:gd name="T8" fmla="*/ 13 w 47"/>
                    <a:gd name="T9" fmla="*/ 4 h 16"/>
                    <a:gd name="T10" fmla="*/ 2 w 47"/>
                    <a:gd name="T11" fmla="*/ 0 h 16"/>
                    <a:gd name="T12" fmla="*/ 0 w 47"/>
                    <a:gd name="T13" fmla="*/ 2 h 16"/>
                    <a:gd name="T14" fmla="*/ 10 w 47"/>
                    <a:gd name="T15" fmla="*/ 8 h 16"/>
                    <a:gd name="T16" fmla="*/ 21 w 47"/>
                    <a:gd name="T17" fmla="*/ 12 h 16"/>
                    <a:gd name="T18" fmla="*/ 33 w 47"/>
                    <a:gd name="T19" fmla="*/ 15 h 16"/>
                    <a:gd name="T20" fmla="*/ 44 w 47"/>
                    <a:gd name="T21" fmla="*/ 16 h 16"/>
                    <a:gd name="T22" fmla="*/ 43 w 47"/>
                    <a:gd name="T23" fmla="*/ 15 h 16"/>
                    <a:gd name="T24" fmla="*/ 44 w 47"/>
                    <a:gd name="T25" fmla="*/ 16 h 16"/>
                    <a:gd name="T26" fmla="*/ 45 w 47"/>
                    <a:gd name="T27" fmla="*/ 16 h 16"/>
                    <a:gd name="T28" fmla="*/ 47 w 47"/>
                    <a:gd name="T29" fmla="*/ 15 h 16"/>
                    <a:gd name="T30" fmla="*/ 47 w 47"/>
                    <a:gd name="T31" fmla="*/ 13 h 16"/>
                    <a:gd name="T32" fmla="*/ 45 w 47"/>
                    <a:gd name="T33" fmla="*/ 13 h 16"/>
                    <a:gd name="T34" fmla="*/ 47 w 47"/>
                    <a:gd name="T35" fmla="*/ 15 h 1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7" h="16">
                      <a:moveTo>
                        <a:pt x="47" y="15"/>
                      </a:moveTo>
                      <a:lnTo>
                        <a:pt x="45" y="13"/>
                      </a:lnTo>
                      <a:lnTo>
                        <a:pt x="33" y="10"/>
                      </a:lnTo>
                      <a:lnTo>
                        <a:pt x="22" y="8"/>
                      </a:lnTo>
                      <a:lnTo>
                        <a:pt x="13" y="4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0" y="8"/>
                      </a:lnTo>
                      <a:lnTo>
                        <a:pt x="21" y="12"/>
                      </a:lnTo>
                      <a:lnTo>
                        <a:pt x="33" y="15"/>
                      </a:lnTo>
                      <a:lnTo>
                        <a:pt x="44" y="16"/>
                      </a:lnTo>
                      <a:lnTo>
                        <a:pt x="43" y="15"/>
                      </a:lnTo>
                      <a:lnTo>
                        <a:pt x="44" y="16"/>
                      </a:lnTo>
                      <a:lnTo>
                        <a:pt x="45" y="16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5" y="13"/>
                      </a:lnTo>
                      <a:lnTo>
                        <a:pt x="4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70" name="Freeform 121"/>
                <p:cNvSpPr>
                  <a:spLocks/>
                </p:cNvSpPr>
                <p:nvPr/>
              </p:nvSpPr>
              <p:spPr bwMode="auto">
                <a:xfrm>
                  <a:off x="3947" y="1955"/>
                  <a:ext cx="34" cy="73"/>
                </a:xfrm>
                <a:custGeom>
                  <a:avLst/>
                  <a:gdLst>
                    <a:gd name="T0" fmla="*/ 0 w 34"/>
                    <a:gd name="T1" fmla="*/ 71 h 73"/>
                    <a:gd name="T2" fmla="*/ 3 w 34"/>
                    <a:gd name="T3" fmla="*/ 73 h 73"/>
                    <a:gd name="T4" fmla="*/ 14 w 34"/>
                    <a:gd name="T5" fmla="*/ 62 h 73"/>
                    <a:gd name="T6" fmla="*/ 26 w 34"/>
                    <a:gd name="T7" fmla="*/ 49 h 73"/>
                    <a:gd name="T8" fmla="*/ 30 w 34"/>
                    <a:gd name="T9" fmla="*/ 39 h 73"/>
                    <a:gd name="T10" fmla="*/ 33 w 34"/>
                    <a:gd name="T11" fmla="*/ 28 h 73"/>
                    <a:gd name="T12" fmla="*/ 34 w 34"/>
                    <a:gd name="T13" fmla="*/ 16 h 73"/>
                    <a:gd name="T14" fmla="*/ 33 w 34"/>
                    <a:gd name="T15" fmla="*/ 0 h 73"/>
                    <a:gd name="T16" fmla="*/ 29 w 34"/>
                    <a:gd name="T17" fmla="*/ 0 h 73"/>
                    <a:gd name="T18" fmla="*/ 30 w 34"/>
                    <a:gd name="T19" fmla="*/ 16 h 73"/>
                    <a:gd name="T20" fmla="*/ 30 w 34"/>
                    <a:gd name="T21" fmla="*/ 28 h 73"/>
                    <a:gd name="T22" fmla="*/ 27 w 34"/>
                    <a:gd name="T23" fmla="*/ 38 h 73"/>
                    <a:gd name="T24" fmla="*/ 22 w 34"/>
                    <a:gd name="T25" fmla="*/ 46 h 73"/>
                    <a:gd name="T26" fmla="*/ 11 w 34"/>
                    <a:gd name="T27" fmla="*/ 60 h 73"/>
                    <a:gd name="T28" fmla="*/ 0 w 34"/>
                    <a:gd name="T29" fmla="*/ 71 h 73"/>
                    <a:gd name="T30" fmla="*/ 1 w 34"/>
                    <a:gd name="T31" fmla="*/ 73 h 73"/>
                    <a:gd name="T32" fmla="*/ 0 w 34"/>
                    <a:gd name="T33" fmla="*/ 71 h 73"/>
                    <a:gd name="T34" fmla="*/ 0 w 34"/>
                    <a:gd name="T35" fmla="*/ 72 h 73"/>
                    <a:gd name="T36" fmla="*/ 0 w 34"/>
                    <a:gd name="T37" fmla="*/ 73 h 73"/>
                    <a:gd name="T38" fmla="*/ 1 w 34"/>
                    <a:gd name="T39" fmla="*/ 73 h 73"/>
                    <a:gd name="T40" fmla="*/ 3 w 34"/>
                    <a:gd name="T41" fmla="*/ 73 h 73"/>
                    <a:gd name="T42" fmla="*/ 0 w 34"/>
                    <a:gd name="T43" fmla="*/ 71 h 7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4" h="73">
                      <a:moveTo>
                        <a:pt x="0" y="71"/>
                      </a:moveTo>
                      <a:lnTo>
                        <a:pt x="3" y="73"/>
                      </a:lnTo>
                      <a:lnTo>
                        <a:pt x="14" y="62"/>
                      </a:lnTo>
                      <a:lnTo>
                        <a:pt x="26" y="49"/>
                      </a:lnTo>
                      <a:lnTo>
                        <a:pt x="30" y="39"/>
                      </a:lnTo>
                      <a:lnTo>
                        <a:pt x="33" y="28"/>
                      </a:lnTo>
                      <a:lnTo>
                        <a:pt x="34" y="16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30" y="16"/>
                      </a:lnTo>
                      <a:lnTo>
                        <a:pt x="30" y="28"/>
                      </a:lnTo>
                      <a:lnTo>
                        <a:pt x="27" y="38"/>
                      </a:lnTo>
                      <a:lnTo>
                        <a:pt x="22" y="46"/>
                      </a:lnTo>
                      <a:lnTo>
                        <a:pt x="11" y="60"/>
                      </a:lnTo>
                      <a:lnTo>
                        <a:pt x="0" y="71"/>
                      </a:lnTo>
                      <a:lnTo>
                        <a:pt x="1" y="73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3"/>
                      </a:lnTo>
                      <a:lnTo>
                        <a:pt x="1" y="73"/>
                      </a:lnTo>
                      <a:lnTo>
                        <a:pt x="3" y="73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71" name="Freeform 122"/>
                <p:cNvSpPr>
                  <a:spLocks/>
                </p:cNvSpPr>
                <p:nvPr/>
              </p:nvSpPr>
              <p:spPr bwMode="auto">
                <a:xfrm>
                  <a:off x="3947" y="1955"/>
                  <a:ext cx="45" cy="73"/>
                </a:xfrm>
                <a:custGeom>
                  <a:avLst/>
                  <a:gdLst>
                    <a:gd name="T0" fmla="*/ 44 w 45"/>
                    <a:gd name="T1" fmla="*/ 0 h 73"/>
                    <a:gd name="T2" fmla="*/ 42 w 45"/>
                    <a:gd name="T3" fmla="*/ 1 h 73"/>
                    <a:gd name="T4" fmla="*/ 39 w 45"/>
                    <a:gd name="T5" fmla="*/ 16 h 73"/>
                    <a:gd name="T6" fmla="*/ 35 w 45"/>
                    <a:gd name="T7" fmla="*/ 30 h 73"/>
                    <a:gd name="T8" fmla="*/ 33 w 45"/>
                    <a:gd name="T9" fmla="*/ 41 h 73"/>
                    <a:gd name="T10" fmla="*/ 29 w 45"/>
                    <a:gd name="T11" fmla="*/ 49 h 73"/>
                    <a:gd name="T12" fmla="*/ 23 w 45"/>
                    <a:gd name="T13" fmla="*/ 56 h 73"/>
                    <a:gd name="T14" fmla="*/ 18 w 45"/>
                    <a:gd name="T15" fmla="*/ 61 h 73"/>
                    <a:gd name="T16" fmla="*/ 9 w 45"/>
                    <a:gd name="T17" fmla="*/ 67 h 73"/>
                    <a:gd name="T18" fmla="*/ 0 w 45"/>
                    <a:gd name="T19" fmla="*/ 71 h 73"/>
                    <a:gd name="T20" fmla="*/ 1 w 45"/>
                    <a:gd name="T21" fmla="*/ 73 h 73"/>
                    <a:gd name="T22" fmla="*/ 11 w 45"/>
                    <a:gd name="T23" fmla="*/ 69 h 73"/>
                    <a:gd name="T24" fmla="*/ 19 w 45"/>
                    <a:gd name="T25" fmla="*/ 64 h 73"/>
                    <a:gd name="T26" fmla="*/ 26 w 45"/>
                    <a:gd name="T27" fmla="*/ 58 h 73"/>
                    <a:gd name="T28" fmla="*/ 31 w 45"/>
                    <a:gd name="T29" fmla="*/ 50 h 73"/>
                    <a:gd name="T30" fmla="*/ 35 w 45"/>
                    <a:gd name="T31" fmla="*/ 41 h 73"/>
                    <a:gd name="T32" fmla="*/ 39 w 45"/>
                    <a:gd name="T33" fmla="*/ 30 h 73"/>
                    <a:gd name="T34" fmla="*/ 42 w 45"/>
                    <a:gd name="T35" fmla="*/ 17 h 73"/>
                    <a:gd name="T36" fmla="*/ 45 w 45"/>
                    <a:gd name="T37" fmla="*/ 1 h 73"/>
                    <a:gd name="T38" fmla="*/ 44 w 45"/>
                    <a:gd name="T39" fmla="*/ 2 h 73"/>
                    <a:gd name="T40" fmla="*/ 45 w 45"/>
                    <a:gd name="T41" fmla="*/ 1 h 73"/>
                    <a:gd name="T42" fmla="*/ 45 w 45"/>
                    <a:gd name="T43" fmla="*/ 0 h 73"/>
                    <a:gd name="T44" fmla="*/ 44 w 45"/>
                    <a:gd name="T45" fmla="*/ 0 h 73"/>
                    <a:gd name="T46" fmla="*/ 42 w 45"/>
                    <a:gd name="T47" fmla="*/ 0 h 73"/>
                    <a:gd name="T48" fmla="*/ 42 w 45"/>
                    <a:gd name="T49" fmla="*/ 1 h 73"/>
                    <a:gd name="T50" fmla="*/ 44 w 45"/>
                    <a:gd name="T51" fmla="*/ 0 h 7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5" h="73">
                      <a:moveTo>
                        <a:pt x="44" y="0"/>
                      </a:moveTo>
                      <a:lnTo>
                        <a:pt x="42" y="1"/>
                      </a:lnTo>
                      <a:lnTo>
                        <a:pt x="39" y="16"/>
                      </a:lnTo>
                      <a:lnTo>
                        <a:pt x="35" y="30"/>
                      </a:lnTo>
                      <a:lnTo>
                        <a:pt x="33" y="41"/>
                      </a:lnTo>
                      <a:lnTo>
                        <a:pt x="29" y="49"/>
                      </a:lnTo>
                      <a:lnTo>
                        <a:pt x="23" y="56"/>
                      </a:lnTo>
                      <a:lnTo>
                        <a:pt x="18" y="61"/>
                      </a:lnTo>
                      <a:lnTo>
                        <a:pt x="9" y="67"/>
                      </a:lnTo>
                      <a:lnTo>
                        <a:pt x="0" y="71"/>
                      </a:lnTo>
                      <a:lnTo>
                        <a:pt x="1" y="73"/>
                      </a:lnTo>
                      <a:lnTo>
                        <a:pt x="11" y="69"/>
                      </a:lnTo>
                      <a:lnTo>
                        <a:pt x="19" y="64"/>
                      </a:lnTo>
                      <a:lnTo>
                        <a:pt x="26" y="58"/>
                      </a:lnTo>
                      <a:lnTo>
                        <a:pt x="31" y="50"/>
                      </a:lnTo>
                      <a:lnTo>
                        <a:pt x="35" y="41"/>
                      </a:lnTo>
                      <a:lnTo>
                        <a:pt x="39" y="30"/>
                      </a:lnTo>
                      <a:lnTo>
                        <a:pt x="42" y="17"/>
                      </a:lnTo>
                      <a:lnTo>
                        <a:pt x="45" y="1"/>
                      </a:lnTo>
                      <a:lnTo>
                        <a:pt x="44" y="2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2" y="1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72" name="Freeform 123"/>
                <p:cNvSpPr>
                  <a:spLocks/>
                </p:cNvSpPr>
                <p:nvPr/>
              </p:nvSpPr>
              <p:spPr bwMode="auto">
                <a:xfrm>
                  <a:off x="3991" y="1955"/>
                  <a:ext cx="41" cy="6"/>
                </a:xfrm>
                <a:custGeom>
                  <a:avLst/>
                  <a:gdLst>
                    <a:gd name="T0" fmla="*/ 41 w 41"/>
                    <a:gd name="T1" fmla="*/ 2 h 6"/>
                    <a:gd name="T2" fmla="*/ 41 w 41"/>
                    <a:gd name="T3" fmla="*/ 2 h 6"/>
                    <a:gd name="T4" fmla="*/ 20 w 41"/>
                    <a:gd name="T5" fmla="*/ 1 h 6"/>
                    <a:gd name="T6" fmla="*/ 0 w 41"/>
                    <a:gd name="T7" fmla="*/ 0 h 6"/>
                    <a:gd name="T8" fmla="*/ 0 w 41"/>
                    <a:gd name="T9" fmla="*/ 2 h 6"/>
                    <a:gd name="T10" fmla="*/ 19 w 41"/>
                    <a:gd name="T11" fmla="*/ 5 h 6"/>
                    <a:gd name="T12" fmla="*/ 41 w 41"/>
                    <a:gd name="T13" fmla="*/ 6 h 6"/>
                    <a:gd name="T14" fmla="*/ 41 w 41"/>
                    <a:gd name="T15" fmla="*/ 6 h 6"/>
                    <a:gd name="T16" fmla="*/ 41 w 41"/>
                    <a:gd name="T17" fmla="*/ 2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" h="6">
                      <a:moveTo>
                        <a:pt x="41" y="2"/>
                      </a:moveTo>
                      <a:lnTo>
                        <a:pt x="41" y="2"/>
                      </a:lnTo>
                      <a:lnTo>
                        <a:pt x="20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9" y="5"/>
                      </a:lnTo>
                      <a:lnTo>
                        <a:pt x="41" y="6"/>
                      </a:lnTo>
                      <a:lnTo>
                        <a:pt x="4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73" name="Freeform 124"/>
                <p:cNvSpPr>
                  <a:spLocks/>
                </p:cNvSpPr>
                <p:nvPr/>
              </p:nvSpPr>
              <p:spPr bwMode="auto">
                <a:xfrm>
                  <a:off x="4032" y="1957"/>
                  <a:ext cx="51" cy="6"/>
                </a:xfrm>
                <a:custGeom>
                  <a:avLst/>
                  <a:gdLst>
                    <a:gd name="T0" fmla="*/ 51 w 51"/>
                    <a:gd name="T1" fmla="*/ 3 h 6"/>
                    <a:gd name="T2" fmla="*/ 51 w 51"/>
                    <a:gd name="T3" fmla="*/ 3 h 6"/>
                    <a:gd name="T4" fmla="*/ 39 w 51"/>
                    <a:gd name="T5" fmla="*/ 2 h 6"/>
                    <a:gd name="T6" fmla="*/ 26 w 51"/>
                    <a:gd name="T7" fmla="*/ 2 h 6"/>
                    <a:gd name="T8" fmla="*/ 12 w 51"/>
                    <a:gd name="T9" fmla="*/ 0 h 6"/>
                    <a:gd name="T10" fmla="*/ 0 w 51"/>
                    <a:gd name="T11" fmla="*/ 0 h 6"/>
                    <a:gd name="T12" fmla="*/ 0 w 51"/>
                    <a:gd name="T13" fmla="*/ 4 h 6"/>
                    <a:gd name="T14" fmla="*/ 12 w 51"/>
                    <a:gd name="T15" fmla="*/ 4 h 6"/>
                    <a:gd name="T16" fmla="*/ 26 w 51"/>
                    <a:gd name="T17" fmla="*/ 4 h 6"/>
                    <a:gd name="T18" fmla="*/ 39 w 51"/>
                    <a:gd name="T19" fmla="*/ 6 h 6"/>
                    <a:gd name="T20" fmla="*/ 51 w 51"/>
                    <a:gd name="T21" fmla="*/ 6 h 6"/>
                    <a:gd name="T22" fmla="*/ 51 w 51"/>
                    <a:gd name="T23" fmla="*/ 6 h 6"/>
                    <a:gd name="T24" fmla="*/ 51 w 51"/>
                    <a:gd name="T25" fmla="*/ 3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1" h="6">
                      <a:moveTo>
                        <a:pt x="51" y="3"/>
                      </a:moveTo>
                      <a:lnTo>
                        <a:pt x="51" y="3"/>
                      </a:lnTo>
                      <a:lnTo>
                        <a:pt x="39" y="2"/>
                      </a:lnTo>
                      <a:lnTo>
                        <a:pt x="26" y="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2" y="4"/>
                      </a:lnTo>
                      <a:lnTo>
                        <a:pt x="26" y="4"/>
                      </a:lnTo>
                      <a:lnTo>
                        <a:pt x="39" y="6"/>
                      </a:lnTo>
                      <a:lnTo>
                        <a:pt x="51" y="6"/>
                      </a:lnTo>
                      <a:lnTo>
                        <a:pt x="5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74" name="Freeform 125"/>
                <p:cNvSpPr>
                  <a:spLocks/>
                </p:cNvSpPr>
                <p:nvPr/>
              </p:nvSpPr>
              <p:spPr bwMode="auto">
                <a:xfrm>
                  <a:off x="4083" y="1960"/>
                  <a:ext cx="48" cy="12"/>
                </a:xfrm>
                <a:custGeom>
                  <a:avLst/>
                  <a:gdLst>
                    <a:gd name="T0" fmla="*/ 48 w 48"/>
                    <a:gd name="T1" fmla="*/ 8 h 12"/>
                    <a:gd name="T2" fmla="*/ 48 w 48"/>
                    <a:gd name="T3" fmla="*/ 8 h 12"/>
                    <a:gd name="T4" fmla="*/ 37 w 48"/>
                    <a:gd name="T5" fmla="*/ 6 h 12"/>
                    <a:gd name="T6" fmla="*/ 25 w 48"/>
                    <a:gd name="T7" fmla="*/ 3 h 12"/>
                    <a:gd name="T8" fmla="*/ 13 w 48"/>
                    <a:gd name="T9" fmla="*/ 0 h 12"/>
                    <a:gd name="T10" fmla="*/ 0 w 48"/>
                    <a:gd name="T11" fmla="*/ 0 h 12"/>
                    <a:gd name="T12" fmla="*/ 0 w 48"/>
                    <a:gd name="T13" fmla="*/ 3 h 12"/>
                    <a:gd name="T14" fmla="*/ 13 w 48"/>
                    <a:gd name="T15" fmla="*/ 4 h 12"/>
                    <a:gd name="T16" fmla="*/ 25 w 48"/>
                    <a:gd name="T17" fmla="*/ 6 h 12"/>
                    <a:gd name="T18" fmla="*/ 36 w 48"/>
                    <a:gd name="T19" fmla="*/ 8 h 12"/>
                    <a:gd name="T20" fmla="*/ 47 w 48"/>
                    <a:gd name="T21" fmla="*/ 12 h 12"/>
                    <a:gd name="T22" fmla="*/ 47 w 48"/>
                    <a:gd name="T23" fmla="*/ 12 h 12"/>
                    <a:gd name="T24" fmla="*/ 48 w 48"/>
                    <a:gd name="T25" fmla="*/ 8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8" h="12">
                      <a:moveTo>
                        <a:pt x="48" y="8"/>
                      </a:moveTo>
                      <a:lnTo>
                        <a:pt x="48" y="8"/>
                      </a:lnTo>
                      <a:lnTo>
                        <a:pt x="37" y="6"/>
                      </a:lnTo>
                      <a:lnTo>
                        <a:pt x="25" y="3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3" y="4"/>
                      </a:lnTo>
                      <a:lnTo>
                        <a:pt x="25" y="6"/>
                      </a:lnTo>
                      <a:lnTo>
                        <a:pt x="36" y="8"/>
                      </a:lnTo>
                      <a:lnTo>
                        <a:pt x="47" y="12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75" name="Freeform 126"/>
                <p:cNvSpPr>
                  <a:spLocks/>
                </p:cNvSpPr>
                <p:nvPr/>
              </p:nvSpPr>
              <p:spPr bwMode="auto">
                <a:xfrm>
                  <a:off x="4130" y="1968"/>
                  <a:ext cx="48" cy="13"/>
                </a:xfrm>
                <a:custGeom>
                  <a:avLst/>
                  <a:gdLst>
                    <a:gd name="T0" fmla="*/ 48 w 48"/>
                    <a:gd name="T1" fmla="*/ 10 h 13"/>
                    <a:gd name="T2" fmla="*/ 45 w 48"/>
                    <a:gd name="T3" fmla="*/ 8 h 13"/>
                    <a:gd name="T4" fmla="*/ 34 w 48"/>
                    <a:gd name="T5" fmla="*/ 7 h 13"/>
                    <a:gd name="T6" fmla="*/ 23 w 48"/>
                    <a:gd name="T7" fmla="*/ 6 h 13"/>
                    <a:gd name="T8" fmla="*/ 12 w 48"/>
                    <a:gd name="T9" fmla="*/ 3 h 13"/>
                    <a:gd name="T10" fmla="*/ 1 w 48"/>
                    <a:gd name="T11" fmla="*/ 0 h 13"/>
                    <a:gd name="T12" fmla="*/ 0 w 48"/>
                    <a:gd name="T13" fmla="*/ 4 h 13"/>
                    <a:gd name="T14" fmla="*/ 11 w 48"/>
                    <a:gd name="T15" fmla="*/ 7 h 13"/>
                    <a:gd name="T16" fmla="*/ 22 w 48"/>
                    <a:gd name="T17" fmla="*/ 10 h 13"/>
                    <a:gd name="T18" fmla="*/ 34 w 48"/>
                    <a:gd name="T19" fmla="*/ 11 h 13"/>
                    <a:gd name="T20" fmla="*/ 45 w 48"/>
                    <a:gd name="T21" fmla="*/ 13 h 13"/>
                    <a:gd name="T22" fmla="*/ 44 w 48"/>
                    <a:gd name="T23" fmla="*/ 10 h 13"/>
                    <a:gd name="T24" fmla="*/ 45 w 48"/>
                    <a:gd name="T25" fmla="*/ 13 h 13"/>
                    <a:gd name="T26" fmla="*/ 46 w 48"/>
                    <a:gd name="T27" fmla="*/ 11 h 13"/>
                    <a:gd name="T28" fmla="*/ 48 w 48"/>
                    <a:gd name="T29" fmla="*/ 10 h 13"/>
                    <a:gd name="T30" fmla="*/ 46 w 48"/>
                    <a:gd name="T31" fmla="*/ 8 h 13"/>
                    <a:gd name="T32" fmla="*/ 45 w 48"/>
                    <a:gd name="T33" fmla="*/ 8 h 13"/>
                    <a:gd name="T34" fmla="*/ 48 w 48"/>
                    <a:gd name="T35" fmla="*/ 1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8" h="13">
                      <a:moveTo>
                        <a:pt x="48" y="10"/>
                      </a:moveTo>
                      <a:lnTo>
                        <a:pt x="45" y="8"/>
                      </a:lnTo>
                      <a:lnTo>
                        <a:pt x="34" y="7"/>
                      </a:lnTo>
                      <a:lnTo>
                        <a:pt x="23" y="6"/>
                      </a:lnTo>
                      <a:lnTo>
                        <a:pt x="12" y="3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11" y="7"/>
                      </a:lnTo>
                      <a:lnTo>
                        <a:pt x="22" y="10"/>
                      </a:lnTo>
                      <a:lnTo>
                        <a:pt x="34" y="11"/>
                      </a:lnTo>
                      <a:lnTo>
                        <a:pt x="45" y="13"/>
                      </a:lnTo>
                      <a:lnTo>
                        <a:pt x="44" y="10"/>
                      </a:lnTo>
                      <a:lnTo>
                        <a:pt x="45" y="13"/>
                      </a:lnTo>
                      <a:lnTo>
                        <a:pt x="46" y="11"/>
                      </a:lnTo>
                      <a:lnTo>
                        <a:pt x="48" y="10"/>
                      </a:lnTo>
                      <a:lnTo>
                        <a:pt x="46" y="8"/>
                      </a:lnTo>
                      <a:lnTo>
                        <a:pt x="45" y="8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76" name="Freeform 127"/>
                <p:cNvSpPr>
                  <a:spLocks/>
                </p:cNvSpPr>
                <p:nvPr/>
              </p:nvSpPr>
              <p:spPr bwMode="auto">
                <a:xfrm>
                  <a:off x="4161" y="1978"/>
                  <a:ext cx="17" cy="108"/>
                </a:xfrm>
                <a:custGeom>
                  <a:avLst/>
                  <a:gdLst>
                    <a:gd name="T0" fmla="*/ 0 w 17"/>
                    <a:gd name="T1" fmla="*/ 105 h 108"/>
                    <a:gd name="T2" fmla="*/ 3 w 17"/>
                    <a:gd name="T3" fmla="*/ 106 h 108"/>
                    <a:gd name="T4" fmla="*/ 10 w 17"/>
                    <a:gd name="T5" fmla="*/ 89 h 108"/>
                    <a:gd name="T6" fmla="*/ 14 w 17"/>
                    <a:gd name="T7" fmla="*/ 72 h 108"/>
                    <a:gd name="T8" fmla="*/ 15 w 17"/>
                    <a:gd name="T9" fmla="*/ 59 h 108"/>
                    <a:gd name="T10" fmla="*/ 17 w 17"/>
                    <a:gd name="T11" fmla="*/ 45 h 108"/>
                    <a:gd name="T12" fmla="*/ 17 w 17"/>
                    <a:gd name="T13" fmla="*/ 20 h 108"/>
                    <a:gd name="T14" fmla="*/ 17 w 17"/>
                    <a:gd name="T15" fmla="*/ 0 h 108"/>
                    <a:gd name="T16" fmla="*/ 13 w 17"/>
                    <a:gd name="T17" fmla="*/ 0 h 108"/>
                    <a:gd name="T18" fmla="*/ 14 w 17"/>
                    <a:gd name="T19" fmla="*/ 20 h 108"/>
                    <a:gd name="T20" fmla="*/ 14 w 17"/>
                    <a:gd name="T21" fmla="*/ 44 h 108"/>
                    <a:gd name="T22" fmla="*/ 13 w 17"/>
                    <a:gd name="T23" fmla="*/ 57 h 108"/>
                    <a:gd name="T24" fmla="*/ 10 w 17"/>
                    <a:gd name="T25" fmla="*/ 72 h 108"/>
                    <a:gd name="T26" fmla="*/ 6 w 17"/>
                    <a:gd name="T27" fmla="*/ 89 h 108"/>
                    <a:gd name="T28" fmla="*/ 0 w 17"/>
                    <a:gd name="T29" fmla="*/ 106 h 108"/>
                    <a:gd name="T30" fmla="*/ 3 w 17"/>
                    <a:gd name="T31" fmla="*/ 108 h 108"/>
                    <a:gd name="T32" fmla="*/ 0 w 17"/>
                    <a:gd name="T33" fmla="*/ 106 h 108"/>
                    <a:gd name="T34" fmla="*/ 0 w 17"/>
                    <a:gd name="T35" fmla="*/ 108 h 108"/>
                    <a:gd name="T36" fmla="*/ 2 w 17"/>
                    <a:gd name="T37" fmla="*/ 108 h 108"/>
                    <a:gd name="T38" fmla="*/ 3 w 17"/>
                    <a:gd name="T39" fmla="*/ 108 h 108"/>
                    <a:gd name="T40" fmla="*/ 3 w 17"/>
                    <a:gd name="T41" fmla="*/ 106 h 108"/>
                    <a:gd name="T42" fmla="*/ 0 w 17"/>
                    <a:gd name="T43" fmla="*/ 105 h 1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" h="108">
                      <a:moveTo>
                        <a:pt x="0" y="105"/>
                      </a:moveTo>
                      <a:lnTo>
                        <a:pt x="3" y="106"/>
                      </a:lnTo>
                      <a:lnTo>
                        <a:pt x="10" y="89"/>
                      </a:lnTo>
                      <a:lnTo>
                        <a:pt x="14" y="72"/>
                      </a:lnTo>
                      <a:lnTo>
                        <a:pt x="15" y="59"/>
                      </a:lnTo>
                      <a:lnTo>
                        <a:pt x="17" y="45"/>
                      </a:lnTo>
                      <a:lnTo>
                        <a:pt x="17" y="2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4" y="20"/>
                      </a:lnTo>
                      <a:lnTo>
                        <a:pt x="14" y="44"/>
                      </a:lnTo>
                      <a:lnTo>
                        <a:pt x="13" y="57"/>
                      </a:lnTo>
                      <a:lnTo>
                        <a:pt x="10" y="72"/>
                      </a:lnTo>
                      <a:lnTo>
                        <a:pt x="6" y="89"/>
                      </a:lnTo>
                      <a:lnTo>
                        <a:pt x="0" y="106"/>
                      </a:lnTo>
                      <a:lnTo>
                        <a:pt x="3" y="108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2" y="108"/>
                      </a:lnTo>
                      <a:lnTo>
                        <a:pt x="3" y="108"/>
                      </a:lnTo>
                      <a:lnTo>
                        <a:pt x="3" y="106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77" name="Freeform 128"/>
                <p:cNvSpPr>
                  <a:spLocks/>
                </p:cNvSpPr>
                <p:nvPr/>
              </p:nvSpPr>
              <p:spPr bwMode="auto">
                <a:xfrm>
                  <a:off x="4161" y="1976"/>
                  <a:ext cx="22" cy="110"/>
                </a:xfrm>
                <a:custGeom>
                  <a:avLst/>
                  <a:gdLst>
                    <a:gd name="T0" fmla="*/ 21 w 22"/>
                    <a:gd name="T1" fmla="*/ 0 h 110"/>
                    <a:gd name="T2" fmla="*/ 18 w 22"/>
                    <a:gd name="T3" fmla="*/ 2 h 110"/>
                    <a:gd name="T4" fmla="*/ 18 w 22"/>
                    <a:gd name="T5" fmla="*/ 24 h 110"/>
                    <a:gd name="T6" fmla="*/ 17 w 22"/>
                    <a:gd name="T7" fmla="*/ 51 h 110"/>
                    <a:gd name="T8" fmla="*/ 15 w 22"/>
                    <a:gd name="T9" fmla="*/ 66 h 110"/>
                    <a:gd name="T10" fmla="*/ 11 w 22"/>
                    <a:gd name="T11" fmla="*/ 80 h 110"/>
                    <a:gd name="T12" fmla="*/ 7 w 22"/>
                    <a:gd name="T13" fmla="*/ 95 h 110"/>
                    <a:gd name="T14" fmla="*/ 0 w 22"/>
                    <a:gd name="T15" fmla="*/ 107 h 110"/>
                    <a:gd name="T16" fmla="*/ 3 w 22"/>
                    <a:gd name="T17" fmla="*/ 110 h 110"/>
                    <a:gd name="T18" fmla="*/ 10 w 22"/>
                    <a:gd name="T19" fmla="*/ 96 h 110"/>
                    <a:gd name="T20" fmla="*/ 15 w 22"/>
                    <a:gd name="T21" fmla="*/ 81 h 110"/>
                    <a:gd name="T22" fmla="*/ 18 w 22"/>
                    <a:gd name="T23" fmla="*/ 66 h 110"/>
                    <a:gd name="T24" fmla="*/ 21 w 22"/>
                    <a:gd name="T25" fmla="*/ 51 h 110"/>
                    <a:gd name="T26" fmla="*/ 22 w 22"/>
                    <a:gd name="T27" fmla="*/ 24 h 110"/>
                    <a:gd name="T28" fmla="*/ 22 w 22"/>
                    <a:gd name="T29" fmla="*/ 2 h 110"/>
                    <a:gd name="T30" fmla="*/ 21 w 22"/>
                    <a:gd name="T31" fmla="*/ 5 h 110"/>
                    <a:gd name="T32" fmla="*/ 22 w 22"/>
                    <a:gd name="T33" fmla="*/ 2 h 110"/>
                    <a:gd name="T34" fmla="*/ 22 w 22"/>
                    <a:gd name="T35" fmla="*/ 0 h 110"/>
                    <a:gd name="T36" fmla="*/ 21 w 22"/>
                    <a:gd name="T37" fmla="*/ 0 h 110"/>
                    <a:gd name="T38" fmla="*/ 19 w 22"/>
                    <a:gd name="T39" fmla="*/ 0 h 110"/>
                    <a:gd name="T40" fmla="*/ 18 w 22"/>
                    <a:gd name="T41" fmla="*/ 2 h 110"/>
                    <a:gd name="T42" fmla="*/ 21 w 22"/>
                    <a:gd name="T43" fmla="*/ 0 h 11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2" h="110">
                      <a:moveTo>
                        <a:pt x="21" y="0"/>
                      </a:moveTo>
                      <a:lnTo>
                        <a:pt x="18" y="2"/>
                      </a:lnTo>
                      <a:lnTo>
                        <a:pt x="18" y="24"/>
                      </a:lnTo>
                      <a:lnTo>
                        <a:pt x="17" y="51"/>
                      </a:lnTo>
                      <a:lnTo>
                        <a:pt x="15" y="66"/>
                      </a:lnTo>
                      <a:lnTo>
                        <a:pt x="11" y="80"/>
                      </a:lnTo>
                      <a:lnTo>
                        <a:pt x="7" y="95"/>
                      </a:lnTo>
                      <a:lnTo>
                        <a:pt x="0" y="107"/>
                      </a:lnTo>
                      <a:lnTo>
                        <a:pt x="3" y="110"/>
                      </a:lnTo>
                      <a:lnTo>
                        <a:pt x="10" y="96"/>
                      </a:lnTo>
                      <a:lnTo>
                        <a:pt x="15" y="81"/>
                      </a:lnTo>
                      <a:lnTo>
                        <a:pt x="18" y="66"/>
                      </a:lnTo>
                      <a:lnTo>
                        <a:pt x="21" y="51"/>
                      </a:lnTo>
                      <a:lnTo>
                        <a:pt x="22" y="24"/>
                      </a:lnTo>
                      <a:lnTo>
                        <a:pt x="22" y="2"/>
                      </a:lnTo>
                      <a:lnTo>
                        <a:pt x="21" y="5"/>
                      </a:ln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8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78" name="Freeform 129"/>
                <p:cNvSpPr>
                  <a:spLocks/>
                </p:cNvSpPr>
                <p:nvPr/>
              </p:nvSpPr>
              <p:spPr bwMode="auto">
                <a:xfrm>
                  <a:off x="5249" y="2517"/>
                  <a:ext cx="17" cy="37"/>
                </a:xfrm>
                <a:custGeom>
                  <a:avLst/>
                  <a:gdLst>
                    <a:gd name="T0" fmla="*/ 17 w 17"/>
                    <a:gd name="T1" fmla="*/ 34 h 37"/>
                    <a:gd name="T2" fmla="*/ 17 w 17"/>
                    <a:gd name="T3" fmla="*/ 34 h 37"/>
                    <a:gd name="T4" fmla="*/ 17 w 17"/>
                    <a:gd name="T5" fmla="*/ 29 h 37"/>
                    <a:gd name="T6" fmla="*/ 17 w 17"/>
                    <a:gd name="T7" fmla="*/ 23 h 37"/>
                    <a:gd name="T8" fmla="*/ 16 w 17"/>
                    <a:gd name="T9" fmla="*/ 19 h 37"/>
                    <a:gd name="T10" fmla="*/ 15 w 17"/>
                    <a:gd name="T11" fmla="*/ 15 h 37"/>
                    <a:gd name="T12" fmla="*/ 9 w 17"/>
                    <a:gd name="T13" fmla="*/ 8 h 37"/>
                    <a:gd name="T14" fmla="*/ 4 w 17"/>
                    <a:gd name="T15" fmla="*/ 0 h 37"/>
                    <a:gd name="T16" fmla="*/ 0 w 17"/>
                    <a:gd name="T17" fmla="*/ 3 h 37"/>
                    <a:gd name="T18" fmla="*/ 6 w 17"/>
                    <a:gd name="T19" fmla="*/ 11 h 37"/>
                    <a:gd name="T20" fmla="*/ 11 w 17"/>
                    <a:gd name="T21" fmla="*/ 18 h 37"/>
                    <a:gd name="T22" fmla="*/ 13 w 17"/>
                    <a:gd name="T23" fmla="*/ 21 h 37"/>
                    <a:gd name="T24" fmla="*/ 13 w 17"/>
                    <a:gd name="T25" fmla="*/ 25 h 37"/>
                    <a:gd name="T26" fmla="*/ 15 w 17"/>
                    <a:gd name="T27" fmla="*/ 29 h 37"/>
                    <a:gd name="T28" fmla="*/ 13 w 17"/>
                    <a:gd name="T29" fmla="*/ 34 h 37"/>
                    <a:gd name="T30" fmla="*/ 15 w 17"/>
                    <a:gd name="T31" fmla="*/ 36 h 37"/>
                    <a:gd name="T32" fmla="*/ 13 w 17"/>
                    <a:gd name="T33" fmla="*/ 34 h 37"/>
                    <a:gd name="T34" fmla="*/ 15 w 17"/>
                    <a:gd name="T35" fmla="*/ 36 h 37"/>
                    <a:gd name="T36" fmla="*/ 16 w 17"/>
                    <a:gd name="T37" fmla="*/ 37 h 37"/>
                    <a:gd name="T38" fmla="*/ 17 w 17"/>
                    <a:gd name="T39" fmla="*/ 36 h 37"/>
                    <a:gd name="T40" fmla="*/ 17 w 17"/>
                    <a:gd name="T41" fmla="*/ 34 h 3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" h="37">
                      <a:moveTo>
                        <a:pt x="17" y="34"/>
                      </a:moveTo>
                      <a:lnTo>
                        <a:pt x="17" y="34"/>
                      </a:lnTo>
                      <a:lnTo>
                        <a:pt x="17" y="29"/>
                      </a:lnTo>
                      <a:lnTo>
                        <a:pt x="17" y="23"/>
                      </a:lnTo>
                      <a:lnTo>
                        <a:pt x="16" y="19"/>
                      </a:lnTo>
                      <a:lnTo>
                        <a:pt x="15" y="15"/>
                      </a:lnTo>
                      <a:lnTo>
                        <a:pt x="9" y="8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6" y="11"/>
                      </a:lnTo>
                      <a:lnTo>
                        <a:pt x="11" y="18"/>
                      </a:lnTo>
                      <a:lnTo>
                        <a:pt x="13" y="21"/>
                      </a:lnTo>
                      <a:lnTo>
                        <a:pt x="13" y="25"/>
                      </a:lnTo>
                      <a:lnTo>
                        <a:pt x="15" y="29"/>
                      </a:lnTo>
                      <a:lnTo>
                        <a:pt x="13" y="34"/>
                      </a:lnTo>
                      <a:lnTo>
                        <a:pt x="15" y="36"/>
                      </a:lnTo>
                      <a:lnTo>
                        <a:pt x="13" y="34"/>
                      </a:lnTo>
                      <a:lnTo>
                        <a:pt x="15" y="36"/>
                      </a:lnTo>
                      <a:lnTo>
                        <a:pt x="16" y="37"/>
                      </a:lnTo>
                      <a:lnTo>
                        <a:pt x="17" y="36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79" name="Freeform 130"/>
                <p:cNvSpPr>
                  <a:spLocks/>
                </p:cNvSpPr>
                <p:nvPr/>
              </p:nvSpPr>
              <p:spPr bwMode="auto">
                <a:xfrm>
                  <a:off x="5264" y="2551"/>
                  <a:ext cx="21" cy="36"/>
                </a:xfrm>
                <a:custGeom>
                  <a:avLst/>
                  <a:gdLst>
                    <a:gd name="T0" fmla="*/ 21 w 21"/>
                    <a:gd name="T1" fmla="*/ 33 h 36"/>
                    <a:gd name="T2" fmla="*/ 20 w 21"/>
                    <a:gd name="T3" fmla="*/ 33 h 36"/>
                    <a:gd name="T4" fmla="*/ 12 w 21"/>
                    <a:gd name="T5" fmla="*/ 18 h 36"/>
                    <a:gd name="T6" fmla="*/ 2 w 21"/>
                    <a:gd name="T7" fmla="*/ 0 h 36"/>
                    <a:gd name="T8" fmla="*/ 0 w 21"/>
                    <a:gd name="T9" fmla="*/ 2 h 36"/>
                    <a:gd name="T10" fmla="*/ 9 w 21"/>
                    <a:gd name="T11" fmla="*/ 19 h 36"/>
                    <a:gd name="T12" fmla="*/ 17 w 21"/>
                    <a:gd name="T13" fmla="*/ 34 h 36"/>
                    <a:gd name="T14" fmla="*/ 17 w 21"/>
                    <a:gd name="T15" fmla="*/ 33 h 36"/>
                    <a:gd name="T16" fmla="*/ 17 w 21"/>
                    <a:gd name="T17" fmla="*/ 34 h 36"/>
                    <a:gd name="T18" fmla="*/ 19 w 21"/>
                    <a:gd name="T19" fmla="*/ 36 h 36"/>
                    <a:gd name="T20" fmla="*/ 20 w 21"/>
                    <a:gd name="T21" fmla="*/ 36 h 36"/>
                    <a:gd name="T22" fmla="*/ 21 w 21"/>
                    <a:gd name="T23" fmla="*/ 34 h 36"/>
                    <a:gd name="T24" fmla="*/ 20 w 21"/>
                    <a:gd name="T25" fmla="*/ 33 h 36"/>
                    <a:gd name="T26" fmla="*/ 21 w 21"/>
                    <a:gd name="T27" fmla="*/ 33 h 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1" h="36">
                      <a:moveTo>
                        <a:pt x="21" y="33"/>
                      </a:moveTo>
                      <a:lnTo>
                        <a:pt x="20" y="33"/>
                      </a:lnTo>
                      <a:lnTo>
                        <a:pt x="12" y="18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9" y="19"/>
                      </a:lnTo>
                      <a:lnTo>
                        <a:pt x="17" y="34"/>
                      </a:lnTo>
                      <a:lnTo>
                        <a:pt x="17" y="33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20" y="36"/>
                      </a:lnTo>
                      <a:lnTo>
                        <a:pt x="21" y="34"/>
                      </a:lnTo>
                      <a:lnTo>
                        <a:pt x="20" y="33"/>
                      </a:lnTo>
                      <a:lnTo>
                        <a:pt x="21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80" name="Freeform 131"/>
                <p:cNvSpPr>
                  <a:spLocks/>
                </p:cNvSpPr>
                <p:nvPr/>
              </p:nvSpPr>
              <p:spPr bwMode="auto">
                <a:xfrm>
                  <a:off x="5264" y="2584"/>
                  <a:ext cx="21" cy="38"/>
                </a:xfrm>
                <a:custGeom>
                  <a:avLst/>
                  <a:gdLst>
                    <a:gd name="T0" fmla="*/ 4 w 21"/>
                    <a:gd name="T1" fmla="*/ 36 h 38"/>
                    <a:gd name="T2" fmla="*/ 4 w 21"/>
                    <a:gd name="T3" fmla="*/ 38 h 38"/>
                    <a:gd name="T4" fmla="*/ 9 w 21"/>
                    <a:gd name="T5" fmla="*/ 30 h 38"/>
                    <a:gd name="T6" fmla="*/ 15 w 21"/>
                    <a:gd name="T7" fmla="*/ 22 h 38"/>
                    <a:gd name="T8" fmla="*/ 19 w 21"/>
                    <a:gd name="T9" fmla="*/ 12 h 38"/>
                    <a:gd name="T10" fmla="*/ 21 w 21"/>
                    <a:gd name="T11" fmla="*/ 0 h 38"/>
                    <a:gd name="T12" fmla="*/ 17 w 21"/>
                    <a:gd name="T13" fmla="*/ 0 h 38"/>
                    <a:gd name="T14" fmla="*/ 16 w 21"/>
                    <a:gd name="T15" fmla="*/ 11 h 38"/>
                    <a:gd name="T16" fmla="*/ 12 w 21"/>
                    <a:gd name="T17" fmla="*/ 19 h 38"/>
                    <a:gd name="T18" fmla="*/ 6 w 21"/>
                    <a:gd name="T19" fmla="*/ 29 h 38"/>
                    <a:gd name="T20" fmla="*/ 1 w 21"/>
                    <a:gd name="T21" fmla="*/ 36 h 38"/>
                    <a:gd name="T22" fmla="*/ 1 w 21"/>
                    <a:gd name="T23" fmla="*/ 37 h 38"/>
                    <a:gd name="T24" fmla="*/ 1 w 21"/>
                    <a:gd name="T25" fmla="*/ 36 h 38"/>
                    <a:gd name="T26" fmla="*/ 0 w 21"/>
                    <a:gd name="T27" fmla="*/ 37 h 38"/>
                    <a:gd name="T28" fmla="*/ 1 w 21"/>
                    <a:gd name="T29" fmla="*/ 38 h 38"/>
                    <a:gd name="T30" fmla="*/ 2 w 21"/>
                    <a:gd name="T31" fmla="*/ 38 h 38"/>
                    <a:gd name="T32" fmla="*/ 4 w 21"/>
                    <a:gd name="T33" fmla="*/ 38 h 38"/>
                    <a:gd name="T34" fmla="*/ 4 w 21"/>
                    <a:gd name="T35" fmla="*/ 36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" h="38">
                      <a:moveTo>
                        <a:pt x="4" y="36"/>
                      </a:moveTo>
                      <a:lnTo>
                        <a:pt x="4" y="38"/>
                      </a:lnTo>
                      <a:lnTo>
                        <a:pt x="9" y="30"/>
                      </a:lnTo>
                      <a:lnTo>
                        <a:pt x="15" y="22"/>
                      </a:lnTo>
                      <a:lnTo>
                        <a:pt x="19" y="1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6" y="11"/>
                      </a:lnTo>
                      <a:lnTo>
                        <a:pt x="12" y="19"/>
                      </a:lnTo>
                      <a:lnTo>
                        <a:pt x="6" y="29"/>
                      </a:lnTo>
                      <a:lnTo>
                        <a:pt x="1" y="36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7"/>
                      </a:lnTo>
                      <a:lnTo>
                        <a:pt x="1" y="38"/>
                      </a:lnTo>
                      <a:lnTo>
                        <a:pt x="2" y="38"/>
                      </a:lnTo>
                      <a:lnTo>
                        <a:pt x="4" y="38"/>
                      </a:lnTo>
                      <a:lnTo>
                        <a:pt x="4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81" name="Freeform 132"/>
                <p:cNvSpPr>
                  <a:spLocks/>
                </p:cNvSpPr>
                <p:nvPr/>
              </p:nvSpPr>
              <p:spPr bwMode="auto">
                <a:xfrm>
                  <a:off x="5265" y="2620"/>
                  <a:ext cx="12" cy="92"/>
                </a:xfrm>
                <a:custGeom>
                  <a:avLst/>
                  <a:gdLst>
                    <a:gd name="T0" fmla="*/ 11 w 12"/>
                    <a:gd name="T1" fmla="*/ 91 h 92"/>
                    <a:gd name="T2" fmla="*/ 11 w 12"/>
                    <a:gd name="T3" fmla="*/ 92 h 92"/>
                    <a:gd name="T4" fmla="*/ 12 w 12"/>
                    <a:gd name="T5" fmla="*/ 86 h 92"/>
                    <a:gd name="T6" fmla="*/ 12 w 12"/>
                    <a:gd name="T7" fmla="*/ 76 h 92"/>
                    <a:gd name="T8" fmla="*/ 12 w 12"/>
                    <a:gd name="T9" fmla="*/ 65 h 92"/>
                    <a:gd name="T10" fmla="*/ 12 w 12"/>
                    <a:gd name="T11" fmla="*/ 51 h 92"/>
                    <a:gd name="T12" fmla="*/ 11 w 12"/>
                    <a:gd name="T13" fmla="*/ 39 h 92"/>
                    <a:gd name="T14" fmla="*/ 8 w 12"/>
                    <a:gd name="T15" fmla="*/ 26 h 92"/>
                    <a:gd name="T16" fmla="*/ 5 w 12"/>
                    <a:gd name="T17" fmla="*/ 12 h 92"/>
                    <a:gd name="T18" fmla="*/ 3 w 12"/>
                    <a:gd name="T19" fmla="*/ 0 h 92"/>
                    <a:gd name="T20" fmla="*/ 0 w 12"/>
                    <a:gd name="T21" fmla="*/ 1 h 92"/>
                    <a:gd name="T22" fmla="*/ 3 w 12"/>
                    <a:gd name="T23" fmla="*/ 13 h 92"/>
                    <a:gd name="T24" fmla="*/ 5 w 12"/>
                    <a:gd name="T25" fmla="*/ 26 h 92"/>
                    <a:gd name="T26" fmla="*/ 7 w 12"/>
                    <a:gd name="T27" fmla="*/ 39 h 92"/>
                    <a:gd name="T28" fmla="*/ 8 w 12"/>
                    <a:gd name="T29" fmla="*/ 53 h 92"/>
                    <a:gd name="T30" fmla="*/ 10 w 12"/>
                    <a:gd name="T31" fmla="*/ 65 h 92"/>
                    <a:gd name="T32" fmla="*/ 10 w 12"/>
                    <a:gd name="T33" fmla="*/ 76 h 92"/>
                    <a:gd name="T34" fmla="*/ 8 w 12"/>
                    <a:gd name="T35" fmla="*/ 84 h 92"/>
                    <a:gd name="T36" fmla="*/ 8 w 12"/>
                    <a:gd name="T37" fmla="*/ 91 h 92"/>
                    <a:gd name="T38" fmla="*/ 8 w 12"/>
                    <a:gd name="T39" fmla="*/ 92 h 92"/>
                    <a:gd name="T40" fmla="*/ 8 w 12"/>
                    <a:gd name="T41" fmla="*/ 91 h 92"/>
                    <a:gd name="T42" fmla="*/ 8 w 12"/>
                    <a:gd name="T43" fmla="*/ 92 h 92"/>
                    <a:gd name="T44" fmla="*/ 8 w 12"/>
                    <a:gd name="T45" fmla="*/ 92 h 92"/>
                    <a:gd name="T46" fmla="*/ 10 w 12"/>
                    <a:gd name="T47" fmla="*/ 92 h 92"/>
                    <a:gd name="T48" fmla="*/ 11 w 12"/>
                    <a:gd name="T49" fmla="*/ 92 h 92"/>
                    <a:gd name="T50" fmla="*/ 11 w 12"/>
                    <a:gd name="T51" fmla="*/ 91 h 9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2" h="92">
                      <a:moveTo>
                        <a:pt x="11" y="91"/>
                      </a:moveTo>
                      <a:lnTo>
                        <a:pt x="11" y="92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5"/>
                      </a:lnTo>
                      <a:lnTo>
                        <a:pt x="12" y="51"/>
                      </a:lnTo>
                      <a:lnTo>
                        <a:pt x="11" y="39"/>
                      </a:lnTo>
                      <a:lnTo>
                        <a:pt x="8" y="26"/>
                      </a:lnTo>
                      <a:lnTo>
                        <a:pt x="5" y="12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13"/>
                      </a:lnTo>
                      <a:lnTo>
                        <a:pt x="5" y="26"/>
                      </a:lnTo>
                      <a:lnTo>
                        <a:pt x="7" y="39"/>
                      </a:lnTo>
                      <a:lnTo>
                        <a:pt x="8" y="53"/>
                      </a:lnTo>
                      <a:lnTo>
                        <a:pt x="10" y="65"/>
                      </a:lnTo>
                      <a:lnTo>
                        <a:pt x="10" y="76"/>
                      </a:lnTo>
                      <a:lnTo>
                        <a:pt x="8" y="84"/>
                      </a:lnTo>
                      <a:lnTo>
                        <a:pt x="8" y="91"/>
                      </a:lnTo>
                      <a:lnTo>
                        <a:pt x="8" y="92"/>
                      </a:lnTo>
                      <a:lnTo>
                        <a:pt x="8" y="91"/>
                      </a:lnTo>
                      <a:lnTo>
                        <a:pt x="8" y="92"/>
                      </a:lnTo>
                      <a:lnTo>
                        <a:pt x="10" y="92"/>
                      </a:lnTo>
                      <a:lnTo>
                        <a:pt x="11" y="92"/>
                      </a:lnTo>
                      <a:lnTo>
                        <a:pt x="11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82" name="Freeform 133"/>
                <p:cNvSpPr>
                  <a:spLocks/>
                </p:cNvSpPr>
                <p:nvPr/>
              </p:nvSpPr>
              <p:spPr bwMode="auto">
                <a:xfrm>
                  <a:off x="5258" y="2711"/>
                  <a:ext cx="19" cy="96"/>
                </a:xfrm>
                <a:custGeom>
                  <a:avLst/>
                  <a:gdLst>
                    <a:gd name="T0" fmla="*/ 4 w 19"/>
                    <a:gd name="T1" fmla="*/ 94 h 96"/>
                    <a:gd name="T2" fmla="*/ 4 w 19"/>
                    <a:gd name="T3" fmla="*/ 94 h 96"/>
                    <a:gd name="T4" fmla="*/ 10 w 19"/>
                    <a:gd name="T5" fmla="*/ 78 h 96"/>
                    <a:gd name="T6" fmla="*/ 15 w 19"/>
                    <a:gd name="T7" fmla="*/ 48 h 96"/>
                    <a:gd name="T8" fmla="*/ 17 w 19"/>
                    <a:gd name="T9" fmla="*/ 31 h 96"/>
                    <a:gd name="T10" fmla="*/ 19 w 19"/>
                    <a:gd name="T11" fmla="*/ 18 h 96"/>
                    <a:gd name="T12" fmla="*/ 19 w 19"/>
                    <a:gd name="T13" fmla="*/ 7 h 96"/>
                    <a:gd name="T14" fmla="*/ 18 w 19"/>
                    <a:gd name="T15" fmla="*/ 0 h 96"/>
                    <a:gd name="T16" fmla="*/ 15 w 19"/>
                    <a:gd name="T17" fmla="*/ 1 h 96"/>
                    <a:gd name="T18" fmla="*/ 15 w 19"/>
                    <a:gd name="T19" fmla="*/ 7 h 96"/>
                    <a:gd name="T20" fmla="*/ 15 w 19"/>
                    <a:gd name="T21" fmla="*/ 18 h 96"/>
                    <a:gd name="T22" fmla="*/ 14 w 19"/>
                    <a:gd name="T23" fmla="*/ 31 h 96"/>
                    <a:gd name="T24" fmla="*/ 11 w 19"/>
                    <a:gd name="T25" fmla="*/ 47 h 96"/>
                    <a:gd name="T26" fmla="*/ 6 w 19"/>
                    <a:gd name="T27" fmla="*/ 77 h 96"/>
                    <a:gd name="T28" fmla="*/ 0 w 19"/>
                    <a:gd name="T29" fmla="*/ 93 h 96"/>
                    <a:gd name="T30" fmla="*/ 0 w 19"/>
                    <a:gd name="T31" fmla="*/ 93 h 96"/>
                    <a:gd name="T32" fmla="*/ 0 w 19"/>
                    <a:gd name="T33" fmla="*/ 93 h 96"/>
                    <a:gd name="T34" fmla="*/ 0 w 19"/>
                    <a:gd name="T35" fmla="*/ 94 h 96"/>
                    <a:gd name="T36" fmla="*/ 2 w 19"/>
                    <a:gd name="T37" fmla="*/ 96 h 96"/>
                    <a:gd name="T38" fmla="*/ 3 w 19"/>
                    <a:gd name="T39" fmla="*/ 96 h 96"/>
                    <a:gd name="T40" fmla="*/ 4 w 19"/>
                    <a:gd name="T41" fmla="*/ 94 h 9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9" h="96">
                      <a:moveTo>
                        <a:pt x="4" y="94"/>
                      </a:moveTo>
                      <a:lnTo>
                        <a:pt x="4" y="94"/>
                      </a:lnTo>
                      <a:lnTo>
                        <a:pt x="10" y="78"/>
                      </a:lnTo>
                      <a:lnTo>
                        <a:pt x="15" y="48"/>
                      </a:lnTo>
                      <a:lnTo>
                        <a:pt x="17" y="31"/>
                      </a:lnTo>
                      <a:lnTo>
                        <a:pt x="19" y="18"/>
                      </a:lnTo>
                      <a:lnTo>
                        <a:pt x="19" y="7"/>
                      </a:lnTo>
                      <a:lnTo>
                        <a:pt x="18" y="0"/>
                      </a:lnTo>
                      <a:lnTo>
                        <a:pt x="15" y="1"/>
                      </a:lnTo>
                      <a:lnTo>
                        <a:pt x="15" y="7"/>
                      </a:lnTo>
                      <a:lnTo>
                        <a:pt x="15" y="18"/>
                      </a:lnTo>
                      <a:lnTo>
                        <a:pt x="14" y="31"/>
                      </a:lnTo>
                      <a:lnTo>
                        <a:pt x="11" y="47"/>
                      </a:lnTo>
                      <a:lnTo>
                        <a:pt x="6" y="77"/>
                      </a:lnTo>
                      <a:lnTo>
                        <a:pt x="0" y="93"/>
                      </a:lnTo>
                      <a:lnTo>
                        <a:pt x="0" y="94"/>
                      </a:lnTo>
                      <a:lnTo>
                        <a:pt x="2" y="96"/>
                      </a:lnTo>
                      <a:lnTo>
                        <a:pt x="3" y="96"/>
                      </a:lnTo>
                      <a:lnTo>
                        <a:pt x="4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83" name="Freeform 134"/>
                <p:cNvSpPr>
                  <a:spLocks/>
                </p:cNvSpPr>
                <p:nvPr/>
              </p:nvSpPr>
              <p:spPr bwMode="auto">
                <a:xfrm>
                  <a:off x="5257" y="2804"/>
                  <a:ext cx="5" cy="18"/>
                </a:xfrm>
                <a:custGeom>
                  <a:avLst/>
                  <a:gdLst>
                    <a:gd name="T0" fmla="*/ 0 w 5"/>
                    <a:gd name="T1" fmla="*/ 18 h 18"/>
                    <a:gd name="T2" fmla="*/ 3 w 5"/>
                    <a:gd name="T3" fmla="*/ 16 h 18"/>
                    <a:gd name="T4" fmla="*/ 5 w 5"/>
                    <a:gd name="T5" fmla="*/ 1 h 18"/>
                    <a:gd name="T6" fmla="*/ 1 w 5"/>
                    <a:gd name="T7" fmla="*/ 0 h 18"/>
                    <a:gd name="T8" fmla="*/ 0 w 5"/>
                    <a:gd name="T9" fmla="*/ 16 h 18"/>
                    <a:gd name="T10" fmla="*/ 0 w 5"/>
                    <a:gd name="T11" fmla="*/ 18 h 18"/>
                    <a:gd name="T12" fmla="*/ 0 w 5"/>
                    <a:gd name="T13" fmla="*/ 16 h 18"/>
                    <a:gd name="T14" fmla="*/ 0 w 5"/>
                    <a:gd name="T15" fmla="*/ 18 h 18"/>
                    <a:gd name="T16" fmla="*/ 1 w 5"/>
                    <a:gd name="T17" fmla="*/ 18 h 18"/>
                    <a:gd name="T18" fmla="*/ 3 w 5"/>
                    <a:gd name="T19" fmla="*/ 18 h 18"/>
                    <a:gd name="T20" fmla="*/ 3 w 5"/>
                    <a:gd name="T21" fmla="*/ 16 h 18"/>
                    <a:gd name="T22" fmla="*/ 0 w 5"/>
                    <a:gd name="T23" fmla="*/ 18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" h="18">
                      <a:moveTo>
                        <a:pt x="0" y="18"/>
                      </a:moveTo>
                      <a:lnTo>
                        <a:pt x="3" y="16"/>
                      </a:lnTo>
                      <a:lnTo>
                        <a:pt x="5" y="1"/>
                      </a:lnTo>
                      <a:lnTo>
                        <a:pt x="1" y="0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3" y="18"/>
                      </a:lnTo>
                      <a:lnTo>
                        <a:pt x="3" y="1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84" name="Freeform 135"/>
                <p:cNvSpPr>
                  <a:spLocks/>
                </p:cNvSpPr>
                <p:nvPr/>
              </p:nvSpPr>
              <p:spPr bwMode="auto">
                <a:xfrm>
                  <a:off x="5257" y="2819"/>
                  <a:ext cx="33" cy="34"/>
                </a:xfrm>
                <a:custGeom>
                  <a:avLst/>
                  <a:gdLst>
                    <a:gd name="T0" fmla="*/ 33 w 33"/>
                    <a:gd name="T1" fmla="*/ 33 h 34"/>
                    <a:gd name="T2" fmla="*/ 33 w 33"/>
                    <a:gd name="T3" fmla="*/ 33 h 34"/>
                    <a:gd name="T4" fmla="*/ 31 w 33"/>
                    <a:gd name="T5" fmla="*/ 27 h 34"/>
                    <a:gd name="T6" fmla="*/ 30 w 33"/>
                    <a:gd name="T7" fmla="*/ 22 h 34"/>
                    <a:gd name="T8" fmla="*/ 26 w 33"/>
                    <a:gd name="T9" fmla="*/ 18 h 34"/>
                    <a:gd name="T10" fmla="*/ 22 w 33"/>
                    <a:gd name="T11" fmla="*/ 15 h 34"/>
                    <a:gd name="T12" fmla="*/ 12 w 33"/>
                    <a:gd name="T13" fmla="*/ 8 h 34"/>
                    <a:gd name="T14" fmla="*/ 3 w 33"/>
                    <a:gd name="T15" fmla="*/ 0 h 34"/>
                    <a:gd name="T16" fmla="*/ 0 w 33"/>
                    <a:gd name="T17" fmla="*/ 3 h 34"/>
                    <a:gd name="T18" fmla="*/ 9 w 33"/>
                    <a:gd name="T19" fmla="*/ 11 h 34"/>
                    <a:gd name="T20" fmla="*/ 19 w 33"/>
                    <a:gd name="T21" fmla="*/ 18 h 34"/>
                    <a:gd name="T22" fmla="*/ 23 w 33"/>
                    <a:gd name="T23" fmla="*/ 20 h 34"/>
                    <a:gd name="T24" fmla="*/ 26 w 33"/>
                    <a:gd name="T25" fmla="*/ 25 h 34"/>
                    <a:gd name="T26" fmla="*/ 28 w 33"/>
                    <a:gd name="T27" fmla="*/ 29 h 34"/>
                    <a:gd name="T28" fmla="*/ 30 w 33"/>
                    <a:gd name="T29" fmla="*/ 33 h 34"/>
                    <a:gd name="T30" fmla="*/ 30 w 33"/>
                    <a:gd name="T31" fmla="*/ 31 h 34"/>
                    <a:gd name="T32" fmla="*/ 30 w 33"/>
                    <a:gd name="T33" fmla="*/ 33 h 34"/>
                    <a:gd name="T34" fmla="*/ 30 w 33"/>
                    <a:gd name="T35" fmla="*/ 34 h 34"/>
                    <a:gd name="T36" fmla="*/ 31 w 33"/>
                    <a:gd name="T37" fmla="*/ 34 h 34"/>
                    <a:gd name="T38" fmla="*/ 33 w 33"/>
                    <a:gd name="T39" fmla="*/ 34 h 34"/>
                    <a:gd name="T40" fmla="*/ 33 w 33"/>
                    <a:gd name="T41" fmla="*/ 33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3" h="34">
                      <a:moveTo>
                        <a:pt x="33" y="33"/>
                      </a:moveTo>
                      <a:lnTo>
                        <a:pt x="33" y="33"/>
                      </a:lnTo>
                      <a:lnTo>
                        <a:pt x="31" y="27"/>
                      </a:lnTo>
                      <a:lnTo>
                        <a:pt x="30" y="22"/>
                      </a:lnTo>
                      <a:lnTo>
                        <a:pt x="26" y="18"/>
                      </a:lnTo>
                      <a:lnTo>
                        <a:pt x="22" y="15"/>
                      </a:lnTo>
                      <a:lnTo>
                        <a:pt x="12" y="8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9" y="11"/>
                      </a:lnTo>
                      <a:lnTo>
                        <a:pt x="19" y="18"/>
                      </a:lnTo>
                      <a:lnTo>
                        <a:pt x="23" y="20"/>
                      </a:lnTo>
                      <a:lnTo>
                        <a:pt x="26" y="25"/>
                      </a:lnTo>
                      <a:lnTo>
                        <a:pt x="28" y="29"/>
                      </a:lnTo>
                      <a:lnTo>
                        <a:pt x="30" y="33"/>
                      </a:lnTo>
                      <a:lnTo>
                        <a:pt x="30" y="31"/>
                      </a:lnTo>
                      <a:lnTo>
                        <a:pt x="30" y="33"/>
                      </a:lnTo>
                      <a:lnTo>
                        <a:pt x="30" y="34"/>
                      </a:lnTo>
                      <a:lnTo>
                        <a:pt x="31" y="34"/>
                      </a:lnTo>
                      <a:lnTo>
                        <a:pt x="33" y="34"/>
                      </a:lnTo>
                      <a:lnTo>
                        <a:pt x="33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85" name="Freeform 136"/>
                <p:cNvSpPr>
                  <a:spLocks/>
                </p:cNvSpPr>
                <p:nvPr/>
              </p:nvSpPr>
              <p:spPr bwMode="auto">
                <a:xfrm>
                  <a:off x="5285" y="2850"/>
                  <a:ext cx="7" cy="67"/>
                </a:xfrm>
                <a:custGeom>
                  <a:avLst/>
                  <a:gdLst>
                    <a:gd name="T0" fmla="*/ 5 w 7"/>
                    <a:gd name="T1" fmla="*/ 65 h 67"/>
                    <a:gd name="T2" fmla="*/ 5 w 7"/>
                    <a:gd name="T3" fmla="*/ 66 h 67"/>
                    <a:gd name="T4" fmla="*/ 6 w 7"/>
                    <a:gd name="T5" fmla="*/ 59 h 67"/>
                    <a:gd name="T6" fmla="*/ 7 w 7"/>
                    <a:gd name="T7" fmla="*/ 51 h 67"/>
                    <a:gd name="T8" fmla="*/ 7 w 7"/>
                    <a:gd name="T9" fmla="*/ 44 h 67"/>
                    <a:gd name="T10" fmla="*/ 6 w 7"/>
                    <a:gd name="T11" fmla="*/ 37 h 67"/>
                    <a:gd name="T12" fmla="*/ 5 w 7"/>
                    <a:gd name="T13" fmla="*/ 30 h 67"/>
                    <a:gd name="T14" fmla="*/ 5 w 7"/>
                    <a:gd name="T15" fmla="*/ 21 h 67"/>
                    <a:gd name="T16" fmla="*/ 5 w 7"/>
                    <a:gd name="T17" fmla="*/ 13 h 67"/>
                    <a:gd name="T18" fmla="*/ 5 w 7"/>
                    <a:gd name="T19" fmla="*/ 2 h 67"/>
                    <a:gd name="T20" fmla="*/ 2 w 7"/>
                    <a:gd name="T21" fmla="*/ 0 h 67"/>
                    <a:gd name="T22" fmla="*/ 0 w 7"/>
                    <a:gd name="T23" fmla="*/ 11 h 67"/>
                    <a:gd name="T24" fmla="*/ 0 w 7"/>
                    <a:gd name="T25" fmla="*/ 22 h 67"/>
                    <a:gd name="T26" fmla="*/ 2 w 7"/>
                    <a:gd name="T27" fmla="*/ 30 h 67"/>
                    <a:gd name="T28" fmla="*/ 2 w 7"/>
                    <a:gd name="T29" fmla="*/ 37 h 67"/>
                    <a:gd name="T30" fmla="*/ 3 w 7"/>
                    <a:gd name="T31" fmla="*/ 45 h 67"/>
                    <a:gd name="T32" fmla="*/ 3 w 7"/>
                    <a:gd name="T33" fmla="*/ 51 h 67"/>
                    <a:gd name="T34" fmla="*/ 3 w 7"/>
                    <a:gd name="T35" fmla="*/ 58 h 67"/>
                    <a:gd name="T36" fmla="*/ 0 w 7"/>
                    <a:gd name="T37" fmla="*/ 65 h 67"/>
                    <a:gd name="T38" fmla="*/ 0 w 7"/>
                    <a:gd name="T39" fmla="*/ 66 h 67"/>
                    <a:gd name="T40" fmla="*/ 0 w 7"/>
                    <a:gd name="T41" fmla="*/ 65 h 67"/>
                    <a:gd name="T42" fmla="*/ 0 w 7"/>
                    <a:gd name="T43" fmla="*/ 66 h 67"/>
                    <a:gd name="T44" fmla="*/ 2 w 7"/>
                    <a:gd name="T45" fmla="*/ 67 h 67"/>
                    <a:gd name="T46" fmla="*/ 3 w 7"/>
                    <a:gd name="T47" fmla="*/ 67 h 67"/>
                    <a:gd name="T48" fmla="*/ 5 w 7"/>
                    <a:gd name="T49" fmla="*/ 66 h 67"/>
                    <a:gd name="T50" fmla="*/ 5 w 7"/>
                    <a:gd name="T51" fmla="*/ 65 h 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" h="67">
                      <a:moveTo>
                        <a:pt x="5" y="65"/>
                      </a:moveTo>
                      <a:lnTo>
                        <a:pt x="5" y="66"/>
                      </a:lnTo>
                      <a:lnTo>
                        <a:pt x="6" y="59"/>
                      </a:lnTo>
                      <a:lnTo>
                        <a:pt x="7" y="51"/>
                      </a:lnTo>
                      <a:lnTo>
                        <a:pt x="7" y="44"/>
                      </a:lnTo>
                      <a:lnTo>
                        <a:pt x="6" y="37"/>
                      </a:lnTo>
                      <a:lnTo>
                        <a:pt x="5" y="30"/>
                      </a:lnTo>
                      <a:lnTo>
                        <a:pt x="5" y="21"/>
                      </a:lnTo>
                      <a:lnTo>
                        <a:pt x="5" y="13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2" y="30"/>
                      </a:lnTo>
                      <a:lnTo>
                        <a:pt x="2" y="37"/>
                      </a:lnTo>
                      <a:lnTo>
                        <a:pt x="3" y="45"/>
                      </a:lnTo>
                      <a:lnTo>
                        <a:pt x="3" y="51"/>
                      </a:lnTo>
                      <a:lnTo>
                        <a:pt x="3" y="58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2" y="67"/>
                      </a:lnTo>
                      <a:lnTo>
                        <a:pt x="3" y="67"/>
                      </a:lnTo>
                      <a:lnTo>
                        <a:pt x="5" y="66"/>
                      </a:lnTo>
                      <a:lnTo>
                        <a:pt x="5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86" name="Freeform 137"/>
                <p:cNvSpPr>
                  <a:spLocks/>
                </p:cNvSpPr>
                <p:nvPr/>
              </p:nvSpPr>
              <p:spPr bwMode="auto">
                <a:xfrm>
                  <a:off x="5285" y="2915"/>
                  <a:ext cx="11" cy="116"/>
                </a:xfrm>
                <a:custGeom>
                  <a:avLst/>
                  <a:gdLst>
                    <a:gd name="T0" fmla="*/ 9 w 11"/>
                    <a:gd name="T1" fmla="*/ 113 h 116"/>
                    <a:gd name="T2" fmla="*/ 9 w 11"/>
                    <a:gd name="T3" fmla="*/ 114 h 116"/>
                    <a:gd name="T4" fmla="*/ 10 w 11"/>
                    <a:gd name="T5" fmla="*/ 88 h 116"/>
                    <a:gd name="T6" fmla="*/ 11 w 11"/>
                    <a:gd name="T7" fmla="*/ 56 h 116"/>
                    <a:gd name="T8" fmla="*/ 11 w 11"/>
                    <a:gd name="T9" fmla="*/ 39 h 116"/>
                    <a:gd name="T10" fmla="*/ 10 w 11"/>
                    <a:gd name="T11" fmla="*/ 24 h 116"/>
                    <a:gd name="T12" fmla="*/ 7 w 11"/>
                    <a:gd name="T13" fmla="*/ 10 h 116"/>
                    <a:gd name="T14" fmla="*/ 5 w 11"/>
                    <a:gd name="T15" fmla="*/ 0 h 116"/>
                    <a:gd name="T16" fmla="*/ 0 w 11"/>
                    <a:gd name="T17" fmla="*/ 1 h 116"/>
                    <a:gd name="T18" fmla="*/ 5 w 11"/>
                    <a:gd name="T19" fmla="*/ 10 h 116"/>
                    <a:gd name="T20" fmla="*/ 6 w 11"/>
                    <a:gd name="T21" fmla="*/ 24 h 116"/>
                    <a:gd name="T22" fmla="*/ 7 w 11"/>
                    <a:gd name="T23" fmla="*/ 39 h 116"/>
                    <a:gd name="T24" fmla="*/ 7 w 11"/>
                    <a:gd name="T25" fmla="*/ 56 h 116"/>
                    <a:gd name="T26" fmla="*/ 6 w 11"/>
                    <a:gd name="T27" fmla="*/ 87 h 116"/>
                    <a:gd name="T28" fmla="*/ 5 w 11"/>
                    <a:gd name="T29" fmla="*/ 114 h 116"/>
                    <a:gd name="T30" fmla="*/ 6 w 11"/>
                    <a:gd name="T31" fmla="*/ 116 h 116"/>
                    <a:gd name="T32" fmla="*/ 5 w 11"/>
                    <a:gd name="T33" fmla="*/ 114 h 116"/>
                    <a:gd name="T34" fmla="*/ 6 w 11"/>
                    <a:gd name="T35" fmla="*/ 116 h 116"/>
                    <a:gd name="T36" fmla="*/ 7 w 11"/>
                    <a:gd name="T37" fmla="*/ 116 h 116"/>
                    <a:gd name="T38" fmla="*/ 9 w 11"/>
                    <a:gd name="T39" fmla="*/ 116 h 116"/>
                    <a:gd name="T40" fmla="*/ 9 w 11"/>
                    <a:gd name="T41" fmla="*/ 114 h 116"/>
                    <a:gd name="T42" fmla="*/ 9 w 11"/>
                    <a:gd name="T43" fmla="*/ 113 h 11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" h="116">
                      <a:moveTo>
                        <a:pt x="9" y="113"/>
                      </a:moveTo>
                      <a:lnTo>
                        <a:pt x="9" y="114"/>
                      </a:lnTo>
                      <a:lnTo>
                        <a:pt x="10" y="88"/>
                      </a:lnTo>
                      <a:lnTo>
                        <a:pt x="11" y="56"/>
                      </a:lnTo>
                      <a:lnTo>
                        <a:pt x="11" y="39"/>
                      </a:lnTo>
                      <a:lnTo>
                        <a:pt x="10" y="24"/>
                      </a:lnTo>
                      <a:lnTo>
                        <a:pt x="7" y="1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5" y="10"/>
                      </a:lnTo>
                      <a:lnTo>
                        <a:pt x="6" y="24"/>
                      </a:lnTo>
                      <a:lnTo>
                        <a:pt x="7" y="39"/>
                      </a:lnTo>
                      <a:lnTo>
                        <a:pt x="7" y="56"/>
                      </a:lnTo>
                      <a:lnTo>
                        <a:pt x="6" y="87"/>
                      </a:lnTo>
                      <a:lnTo>
                        <a:pt x="5" y="114"/>
                      </a:lnTo>
                      <a:lnTo>
                        <a:pt x="6" y="116"/>
                      </a:lnTo>
                      <a:lnTo>
                        <a:pt x="5" y="114"/>
                      </a:lnTo>
                      <a:lnTo>
                        <a:pt x="6" y="116"/>
                      </a:lnTo>
                      <a:lnTo>
                        <a:pt x="7" y="116"/>
                      </a:lnTo>
                      <a:lnTo>
                        <a:pt x="9" y="116"/>
                      </a:lnTo>
                      <a:lnTo>
                        <a:pt x="9" y="114"/>
                      </a:lnTo>
                      <a:lnTo>
                        <a:pt x="9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87" name="Freeform 138"/>
                <p:cNvSpPr>
                  <a:spLocks/>
                </p:cNvSpPr>
                <p:nvPr/>
              </p:nvSpPr>
              <p:spPr bwMode="auto">
                <a:xfrm>
                  <a:off x="5291" y="3028"/>
                  <a:ext cx="15" cy="67"/>
                </a:xfrm>
                <a:custGeom>
                  <a:avLst/>
                  <a:gdLst>
                    <a:gd name="T0" fmla="*/ 11 w 15"/>
                    <a:gd name="T1" fmla="*/ 65 h 67"/>
                    <a:gd name="T2" fmla="*/ 15 w 15"/>
                    <a:gd name="T3" fmla="*/ 64 h 67"/>
                    <a:gd name="T4" fmla="*/ 14 w 15"/>
                    <a:gd name="T5" fmla="*/ 44 h 67"/>
                    <a:gd name="T6" fmla="*/ 14 w 15"/>
                    <a:gd name="T7" fmla="*/ 27 h 67"/>
                    <a:gd name="T8" fmla="*/ 14 w 15"/>
                    <a:gd name="T9" fmla="*/ 20 h 67"/>
                    <a:gd name="T10" fmla="*/ 12 w 15"/>
                    <a:gd name="T11" fmla="*/ 14 h 67"/>
                    <a:gd name="T12" fmla="*/ 8 w 15"/>
                    <a:gd name="T13" fmla="*/ 7 h 67"/>
                    <a:gd name="T14" fmla="*/ 3 w 15"/>
                    <a:gd name="T15" fmla="*/ 0 h 67"/>
                    <a:gd name="T16" fmla="*/ 0 w 15"/>
                    <a:gd name="T17" fmla="*/ 3 h 67"/>
                    <a:gd name="T18" fmla="*/ 5 w 15"/>
                    <a:gd name="T19" fmla="*/ 8 h 67"/>
                    <a:gd name="T20" fmla="*/ 8 w 15"/>
                    <a:gd name="T21" fmla="*/ 15 h 67"/>
                    <a:gd name="T22" fmla="*/ 9 w 15"/>
                    <a:gd name="T23" fmla="*/ 20 h 67"/>
                    <a:gd name="T24" fmla="*/ 11 w 15"/>
                    <a:gd name="T25" fmla="*/ 27 h 67"/>
                    <a:gd name="T26" fmla="*/ 9 w 15"/>
                    <a:gd name="T27" fmla="*/ 44 h 67"/>
                    <a:gd name="T28" fmla="*/ 11 w 15"/>
                    <a:gd name="T29" fmla="*/ 65 h 67"/>
                    <a:gd name="T30" fmla="*/ 15 w 15"/>
                    <a:gd name="T31" fmla="*/ 64 h 67"/>
                    <a:gd name="T32" fmla="*/ 11 w 15"/>
                    <a:gd name="T33" fmla="*/ 65 h 67"/>
                    <a:gd name="T34" fmla="*/ 12 w 15"/>
                    <a:gd name="T35" fmla="*/ 65 h 67"/>
                    <a:gd name="T36" fmla="*/ 12 w 15"/>
                    <a:gd name="T37" fmla="*/ 67 h 67"/>
                    <a:gd name="T38" fmla="*/ 14 w 15"/>
                    <a:gd name="T39" fmla="*/ 65 h 67"/>
                    <a:gd name="T40" fmla="*/ 15 w 15"/>
                    <a:gd name="T41" fmla="*/ 64 h 67"/>
                    <a:gd name="T42" fmla="*/ 11 w 15"/>
                    <a:gd name="T43" fmla="*/ 65 h 6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5" h="67">
                      <a:moveTo>
                        <a:pt x="11" y="65"/>
                      </a:moveTo>
                      <a:lnTo>
                        <a:pt x="15" y="64"/>
                      </a:lnTo>
                      <a:lnTo>
                        <a:pt x="14" y="44"/>
                      </a:lnTo>
                      <a:lnTo>
                        <a:pt x="14" y="27"/>
                      </a:lnTo>
                      <a:lnTo>
                        <a:pt x="14" y="20"/>
                      </a:lnTo>
                      <a:lnTo>
                        <a:pt x="12" y="14"/>
                      </a:lnTo>
                      <a:lnTo>
                        <a:pt x="8" y="7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5" y="8"/>
                      </a:lnTo>
                      <a:lnTo>
                        <a:pt x="8" y="15"/>
                      </a:lnTo>
                      <a:lnTo>
                        <a:pt x="9" y="20"/>
                      </a:lnTo>
                      <a:lnTo>
                        <a:pt x="11" y="27"/>
                      </a:lnTo>
                      <a:lnTo>
                        <a:pt x="9" y="44"/>
                      </a:lnTo>
                      <a:lnTo>
                        <a:pt x="11" y="65"/>
                      </a:lnTo>
                      <a:lnTo>
                        <a:pt x="15" y="64"/>
                      </a:lnTo>
                      <a:lnTo>
                        <a:pt x="11" y="65"/>
                      </a:lnTo>
                      <a:lnTo>
                        <a:pt x="12" y="65"/>
                      </a:lnTo>
                      <a:lnTo>
                        <a:pt x="12" y="67"/>
                      </a:lnTo>
                      <a:lnTo>
                        <a:pt x="14" y="65"/>
                      </a:lnTo>
                      <a:lnTo>
                        <a:pt x="15" y="64"/>
                      </a:lnTo>
                      <a:lnTo>
                        <a:pt x="1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88" name="Freeform 139"/>
                <p:cNvSpPr>
                  <a:spLocks/>
                </p:cNvSpPr>
                <p:nvPr/>
              </p:nvSpPr>
              <p:spPr bwMode="auto">
                <a:xfrm>
                  <a:off x="5284" y="3076"/>
                  <a:ext cx="22" cy="17"/>
                </a:xfrm>
                <a:custGeom>
                  <a:avLst/>
                  <a:gdLst>
                    <a:gd name="T0" fmla="*/ 0 w 22"/>
                    <a:gd name="T1" fmla="*/ 2 h 17"/>
                    <a:gd name="T2" fmla="*/ 1 w 22"/>
                    <a:gd name="T3" fmla="*/ 2 h 17"/>
                    <a:gd name="T4" fmla="*/ 10 w 22"/>
                    <a:gd name="T5" fmla="*/ 4 h 17"/>
                    <a:gd name="T6" fmla="*/ 14 w 22"/>
                    <a:gd name="T7" fmla="*/ 5 h 17"/>
                    <a:gd name="T8" fmla="*/ 15 w 22"/>
                    <a:gd name="T9" fmla="*/ 8 h 17"/>
                    <a:gd name="T10" fmla="*/ 18 w 22"/>
                    <a:gd name="T11" fmla="*/ 17 h 17"/>
                    <a:gd name="T12" fmla="*/ 22 w 22"/>
                    <a:gd name="T13" fmla="*/ 16 h 17"/>
                    <a:gd name="T14" fmla="*/ 19 w 22"/>
                    <a:gd name="T15" fmla="*/ 6 h 17"/>
                    <a:gd name="T16" fmla="*/ 15 w 22"/>
                    <a:gd name="T17" fmla="*/ 2 h 17"/>
                    <a:gd name="T18" fmla="*/ 10 w 22"/>
                    <a:gd name="T19" fmla="*/ 0 h 17"/>
                    <a:gd name="T20" fmla="*/ 1 w 22"/>
                    <a:gd name="T21" fmla="*/ 0 h 17"/>
                    <a:gd name="T22" fmla="*/ 3 w 22"/>
                    <a:gd name="T23" fmla="*/ 0 h 17"/>
                    <a:gd name="T24" fmla="*/ 1 w 22"/>
                    <a:gd name="T25" fmla="*/ 0 h 17"/>
                    <a:gd name="T26" fmla="*/ 0 w 22"/>
                    <a:gd name="T27" fmla="*/ 0 h 17"/>
                    <a:gd name="T28" fmla="*/ 0 w 22"/>
                    <a:gd name="T29" fmla="*/ 1 h 17"/>
                    <a:gd name="T30" fmla="*/ 0 w 22"/>
                    <a:gd name="T31" fmla="*/ 2 h 17"/>
                    <a:gd name="T32" fmla="*/ 1 w 22"/>
                    <a:gd name="T33" fmla="*/ 2 h 17"/>
                    <a:gd name="T34" fmla="*/ 0 w 22"/>
                    <a:gd name="T35" fmla="*/ 2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" h="17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0" y="4"/>
                      </a:lnTo>
                      <a:lnTo>
                        <a:pt x="14" y="5"/>
                      </a:lnTo>
                      <a:lnTo>
                        <a:pt x="15" y="8"/>
                      </a:lnTo>
                      <a:lnTo>
                        <a:pt x="18" y="17"/>
                      </a:lnTo>
                      <a:lnTo>
                        <a:pt x="22" y="16"/>
                      </a:lnTo>
                      <a:lnTo>
                        <a:pt x="19" y="6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89" name="Freeform 140"/>
                <p:cNvSpPr>
                  <a:spLocks/>
                </p:cNvSpPr>
                <p:nvPr/>
              </p:nvSpPr>
              <p:spPr bwMode="auto">
                <a:xfrm>
                  <a:off x="5277" y="3067"/>
                  <a:ext cx="10" cy="11"/>
                </a:xfrm>
                <a:custGeom>
                  <a:avLst/>
                  <a:gdLst>
                    <a:gd name="T0" fmla="*/ 2 w 10"/>
                    <a:gd name="T1" fmla="*/ 0 h 11"/>
                    <a:gd name="T2" fmla="*/ 0 w 10"/>
                    <a:gd name="T3" fmla="*/ 3 h 11"/>
                    <a:gd name="T4" fmla="*/ 7 w 10"/>
                    <a:gd name="T5" fmla="*/ 11 h 11"/>
                    <a:gd name="T6" fmla="*/ 10 w 10"/>
                    <a:gd name="T7" fmla="*/ 9 h 11"/>
                    <a:gd name="T8" fmla="*/ 3 w 10"/>
                    <a:gd name="T9" fmla="*/ 0 h 11"/>
                    <a:gd name="T10" fmla="*/ 2 w 10"/>
                    <a:gd name="T11" fmla="*/ 0 h 11"/>
                    <a:gd name="T12" fmla="*/ 3 w 10"/>
                    <a:gd name="T13" fmla="*/ 0 h 11"/>
                    <a:gd name="T14" fmla="*/ 2 w 10"/>
                    <a:gd name="T15" fmla="*/ 0 h 11"/>
                    <a:gd name="T16" fmla="*/ 0 w 10"/>
                    <a:gd name="T17" fmla="*/ 0 h 11"/>
                    <a:gd name="T18" fmla="*/ 0 w 10"/>
                    <a:gd name="T19" fmla="*/ 2 h 11"/>
                    <a:gd name="T20" fmla="*/ 0 w 10"/>
                    <a:gd name="T21" fmla="*/ 3 h 11"/>
                    <a:gd name="T22" fmla="*/ 2 w 10"/>
                    <a:gd name="T23" fmla="*/ 0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" h="11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7" y="11"/>
                      </a:lnTo>
                      <a:lnTo>
                        <a:pt x="10" y="9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90" name="Freeform 141"/>
                <p:cNvSpPr>
                  <a:spLocks/>
                </p:cNvSpPr>
                <p:nvPr/>
              </p:nvSpPr>
              <p:spPr bwMode="auto">
                <a:xfrm>
                  <a:off x="5217" y="3066"/>
                  <a:ext cx="62" cy="33"/>
                </a:xfrm>
                <a:custGeom>
                  <a:avLst/>
                  <a:gdLst>
                    <a:gd name="T0" fmla="*/ 0 w 62"/>
                    <a:gd name="T1" fmla="*/ 33 h 33"/>
                    <a:gd name="T2" fmla="*/ 3 w 62"/>
                    <a:gd name="T3" fmla="*/ 32 h 33"/>
                    <a:gd name="T4" fmla="*/ 6 w 62"/>
                    <a:gd name="T5" fmla="*/ 27 h 33"/>
                    <a:gd name="T6" fmla="*/ 10 w 62"/>
                    <a:gd name="T7" fmla="*/ 22 h 33"/>
                    <a:gd name="T8" fmla="*/ 14 w 62"/>
                    <a:gd name="T9" fmla="*/ 18 h 33"/>
                    <a:gd name="T10" fmla="*/ 19 w 62"/>
                    <a:gd name="T11" fmla="*/ 12 h 33"/>
                    <a:gd name="T12" fmla="*/ 27 w 62"/>
                    <a:gd name="T13" fmla="*/ 8 h 33"/>
                    <a:gd name="T14" fmla="*/ 37 w 62"/>
                    <a:gd name="T15" fmla="*/ 6 h 33"/>
                    <a:gd name="T16" fmla="*/ 48 w 62"/>
                    <a:gd name="T17" fmla="*/ 4 h 33"/>
                    <a:gd name="T18" fmla="*/ 62 w 62"/>
                    <a:gd name="T19" fmla="*/ 4 h 33"/>
                    <a:gd name="T20" fmla="*/ 62 w 62"/>
                    <a:gd name="T21" fmla="*/ 1 h 33"/>
                    <a:gd name="T22" fmla="*/ 48 w 62"/>
                    <a:gd name="T23" fmla="*/ 0 h 33"/>
                    <a:gd name="T24" fmla="*/ 36 w 62"/>
                    <a:gd name="T25" fmla="*/ 3 h 33"/>
                    <a:gd name="T26" fmla="*/ 26 w 62"/>
                    <a:gd name="T27" fmla="*/ 6 h 33"/>
                    <a:gd name="T28" fmla="*/ 18 w 62"/>
                    <a:gd name="T29" fmla="*/ 10 h 33"/>
                    <a:gd name="T30" fmla="*/ 11 w 62"/>
                    <a:gd name="T31" fmla="*/ 15 h 33"/>
                    <a:gd name="T32" fmla="*/ 6 w 62"/>
                    <a:gd name="T33" fmla="*/ 21 h 33"/>
                    <a:gd name="T34" fmla="*/ 3 w 62"/>
                    <a:gd name="T35" fmla="*/ 26 h 33"/>
                    <a:gd name="T36" fmla="*/ 0 w 62"/>
                    <a:gd name="T37" fmla="*/ 30 h 33"/>
                    <a:gd name="T38" fmla="*/ 2 w 62"/>
                    <a:gd name="T39" fmla="*/ 29 h 33"/>
                    <a:gd name="T40" fmla="*/ 0 w 62"/>
                    <a:gd name="T41" fmla="*/ 30 h 33"/>
                    <a:gd name="T42" fmla="*/ 0 w 62"/>
                    <a:gd name="T43" fmla="*/ 32 h 33"/>
                    <a:gd name="T44" fmla="*/ 0 w 62"/>
                    <a:gd name="T45" fmla="*/ 33 h 33"/>
                    <a:gd name="T46" fmla="*/ 2 w 62"/>
                    <a:gd name="T47" fmla="*/ 33 h 33"/>
                    <a:gd name="T48" fmla="*/ 3 w 62"/>
                    <a:gd name="T49" fmla="*/ 32 h 33"/>
                    <a:gd name="T50" fmla="*/ 0 w 62"/>
                    <a:gd name="T51" fmla="*/ 33 h 3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62" h="33">
                      <a:moveTo>
                        <a:pt x="0" y="33"/>
                      </a:moveTo>
                      <a:lnTo>
                        <a:pt x="3" y="32"/>
                      </a:lnTo>
                      <a:lnTo>
                        <a:pt x="6" y="27"/>
                      </a:lnTo>
                      <a:lnTo>
                        <a:pt x="10" y="22"/>
                      </a:lnTo>
                      <a:lnTo>
                        <a:pt x="14" y="18"/>
                      </a:lnTo>
                      <a:lnTo>
                        <a:pt x="19" y="12"/>
                      </a:lnTo>
                      <a:lnTo>
                        <a:pt x="27" y="8"/>
                      </a:lnTo>
                      <a:lnTo>
                        <a:pt x="37" y="6"/>
                      </a:lnTo>
                      <a:lnTo>
                        <a:pt x="48" y="4"/>
                      </a:lnTo>
                      <a:lnTo>
                        <a:pt x="62" y="4"/>
                      </a:lnTo>
                      <a:lnTo>
                        <a:pt x="62" y="1"/>
                      </a:lnTo>
                      <a:lnTo>
                        <a:pt x="48" y="0"/>
                      </a:lnTo>
                      <a:lnTo>
                        <a:pt x="36" y="3"/>
                      </a:lnTo>
                      <a:lnTo>
                        <a:pt x="26" y="6"/>
                      </a:lnTo>
                      <a:lnTo>
                        <a:pt x="18" y="10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3" y="26"/>
                      </a:lnTo>
                      <a:lnTo>
                        <a:pt x="0" y="30"/>
                      </a:lnTo>
                      <a:lnTo>
                        <a:pt x="2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2" y="33"/>
                      </a:lnTo>
                      <a:lnTo>
                        <a:pt x="3" y="32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91" name="Freeform 142"/>
                <p:cNvSpPr>
                  <a:spLocks/>
                </p:cNvSpPr>
                <p:nvPr/>
              </p:nvSpPr>
              <p:spPr bwMode="auto">
                <a:xfrm>
                  <a:off x="5198" y="3077"/>
                  <a:ext cx="21" cy="22"/>
                </a:xfrm>
                <a:custGeom>
                  <a:avLst/>
                  <a:gdLst>
                    <a:gd name="T0" fmla="*/ 1 w 21"/>
                    <a:gd name="T1" fmla="*/ 0 h 22"/>
                    <a:gd name="T2" fmla="*/ 0 w 21"/>
                    <a:gd name="T3" fmla="*/ 1 h 22"/>
                    <a:gd name="T4" fmla="*/ 0 w 21"/>
                    <a:gd name="T5" fmla="*/ 7 h 22"/>
                    <a:gd name="T6" fmla="*/ 3 w 21"/>
                    <a:gd name="T7" fmla="*/ 11 h 22"/>
                    <a:gd name="T8" fmla="*/ 4 w 21"/>
                    <a:gd name="T9" fmla="*/ 14 h 22"/>
                    <a:gd name="T10" fmla="*/ 7 w 21"/>
                    <a:gd name="T11" fmla="*/ 16 h 22"/>
                    <a:gd name="T12" fmla="*/ 14 w 21"/>
                    <a:gd name="T13" fmla="*/ 19 h 22"/>
                    <a:gd name="T14" fmla="*/ 19 w 21"/>
                    <a:gd name="T15" fmla="*/ 22 h 22"/>
                    <a:gd name="T16" fmla="*/ 21 w 21"/>
                    <a:gd name="T17" fmla="*/ 18 h 22"/>
                    <a:gd name="T18" fmla="*/ 15 w 21"/>
                    <a:gd name="T19" fmla="*/ 16 h 22"/>
                    <a:gd name="T20" fmla="*/ 10 w 21"/>
                    <a:gd name="T21" fmla="*/ 14 h 22"/>
                    <a:gd name="T22" fmla="*/ 7 w 21"/>
                    <a:gd name="T23" fmla="*/ 11 h 22"/>
                    <a:gd name="T24" fmla="*/ 6 w 21"/>
                    <a:gd name="T25" fmla="*/ 10 h 22"/>
                    <a:gd name="T26" fmla="*/ 4 w 21"/>
                    <a:gd name="T27" fmla="*/ 5 h 22"/>
                    <a:gd name="T28" fmla="*/ 4 w 21"/>
                    <a:gd name="T29" fmla="*/ 1 h 22"/>
                    <a:gd name="T30" fmla="*/ 3 w 21"/>
                    <a:gd name="T31" fmla="*/ 3 h 22"/>
                    <a:gd name="T32" fmla="*/ 4 w 21"/>
                    <a:gd name="T33" fmla="*/ 1 h 22"/>
                    <a:gd name="T34" fmla="*/ 3 w 21"/>
                    <a:gd name="T35" fmla="*/ 0 h 22"/>
                    <a:gd name="T36" fmla="*/ 1 w 21"/>
                    <a:gd name="T37" fmla="*/ 0 h 22"/>
                    <a:gd name="T38" fmla="*/ 0 w 21"/>
                    <a:gd name="T39" fmla="*/ 0 h 22"/>
                    <a:gd name="T40" fmla="*/ 0 w 21"/>
                    <a:gd name="T41" fmla="*/ 1 h 22"/>
                    <a:gd name="T42" fmla="*/ 1 w 21"/>
                    <a:gd name="T43" fmla="*/ 0 h 2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" h="22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4" y="14"/>
                      </a:lnTo>
                      <a:lnTo>
                        <a:pt x="7" y="16"/>
                      </a:lnTo>
                      <a:lnTo>
                        <a:pt x="14" y="19"/>
                      </a:lnTo>
                      <a:lnTo>
                        <a:pt x="19" y="22"/>
                      </a:lnTo>
                      <a:lnTo>
                        <a:pt x="21" y="18"/>
                      </a:lnTo>
                      <a:lnTo>
                        <a:pt x="15" y="16"/>
                      </a:lnTo>
                      <a:lnTo>
                        <a:pt x="10" y="14"/>
                      </a:lnTo>
                      <a:lnTo>
                        <a:pt x="7" y="11"/>
                      </a:lnTo>
                      <a:lnTo>
                        <a:pt x="6" y="10"/>
                      </a:lnTo>
                      <a:lnTo>
                        <a:pt x="4" y="5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92" name="Freeform 143"/>
                <p:cNvSpPr>
                  <a:spLocks/>
                </p:cNvSpPr>
                <p:nvPr/>
              </p:nvSpPr>
              <p:spPr bwMode="auto">
                <a:xfrm>
                  <a:off x="5199" y="3072"/>
                  <a:ext cx="10" cy="8"/>
                </a:xfrm>
                <a:custGeom>
                  <a:avLst/>
                  <a:gdLst>
                    <a:gd name="T0" fmla="*/ 9 w 10"/>
                    <a:gd name="T1" fmla="*/ 0 h 8"/>
                    <a:gd name="T2" fmla="*/ 6 w 10"/>
                    <a:gd name="T3" fmla="*/ 0 h 8"/>
                    <a:gd name="T4" fmla="*/ 0 w 10"/>
                    <a:gd name="T5" fmla="*/ 5 h 8"/>
                    <a:gd name="T6" fmla="*/ 2 w 10"/>
                    <a:gd name="T7" fmla="*/ 8 h 8"/>
                    <a:gd name="T8" fmla="*/ 9 w 10"/>
                    <a:gd name="T9" fmla="*/ 2 h 8"/>
                    <a:gd name="T10" fmla="*/ 9 w 10"/>
                    <a:gd name="T11" fmla="*/ 0 h 8"/>
                    <a:gd name="T12" fmla="*/ 9 w 10"/>
                    <a:gd name="T13" fmla="*/ 2 h 8"/>
                    <a:gd name="T14" fmla="*/ 10 w 10"/>
                    <a:gd name="T15" fmla="*/ 1 h 8"/>
                    <a:gd name="T16" fmla="*/ 9 w 10"/>
                    <a:gd name="T17" fmla="*/ 1 h 8"/>
                    <a:gd name="T18" fmla="*/ 7 w 10"/>
                    <a:gd name="T19" fmla="*/ 0 h 8"/>
                    <a:gd name="T20" fmla="*/ 6 w 10"/>
                    <a:gd name="T21" fmla="*/ 0 h 8"/>
                    <a:gd name="T22" fmla="*/ 9 w 10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" h="8">
                      <a:moveTo>
                        <a:pt x="9" y="0"/>
                      </a:move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93" name="Freeform 144"/>
                <p:cNvSpPr>
                  <a:spLocks/>
                </p:cNvSpPr>
                <p:nvPr/>
              </p:nvSpPr>
              <p:spPr bwMode="auto">
                <a:xfrm>
                  <a:off x="5199" y="3021"/>
                  <a:ext cx="13" cy="53"/>
                </a:xfrm>
                <a:custGeom>
                  <a:avLst/>
                  <a:gdLst>
                    <a:gd name="T0" fmla="*/ 9 w 13"/>
                    <a:gd name="T1" fmla="*/ 3 h 53"/>
                    <a:gd name="T2" fmla="*/ 9 w 13"/>
                    <a:gd name="T3" fmla="*/ 1 h 53"/>
                    <a:gd name="T4" fmla="*/ 6 w 13"/>
                    <a:gd name="T5" fmla="*/ 12 h 53"/>
                    <a:gd name="T6" fmla="*/ 2 w 13"/>
                    <a:gd name="T7" fmla="*/ 27 h 53"/>
                    <a:gd name="T8" fmla="*/ 0 w 13"/>
                    <a:gd name="T9" fmla="*/ 34 h 53"/>
                    <a:gd name="T10" fmla="*/ 0 w 13"/>
                    <a:gd name="T11" fmla="*/ 42 h 53"/>
                    <a:gd name="T12" fmla="*/ 2 w 13"/>
                    <a:gd name="T13" fmla="*/ 48 h 53"/>
                    <a:gd name="T14" fmla="*/ 6 w 13"/>
                    <a:gd name="T15" fmla="*/ 53 h 53"/>
                    <a:gd name="T16" fmla="*/ 9 w 13"/>
                    <a:gd name="T17" fmla="*/ 51 h 53"/>
                    <a:gd name="T18" fmla="*/ 5 w 13"/>
                    <a:gd name="T19" fmla="*/ 46 h 53"/>
                    <a:gd name="T20" fmla="*/ 3 w 13"/>
                    <a:gd name="T21" fmla="*/ 41 h 53"/>
                    <a:gd name="T22" fmla="*/ 3 w 13"/>
                    <a:gd name="T23" fmla="*/ 36 h 53"/>
                    <a:gd name="T24" fmla="*/ 5 w 13"/>
                    <a:gd name="T25" fmla="*/ 29 h 53"/>
                    <a:gd name="T26" fmla="*/ 9 w 13"/>
                    <a:gd name="T27" fmla="*/ 14 h 53"/>
                    <a:gd name="T28" fmla="*/ 13 w 13"/>
                    <a:gd name="T29" fmla="*/ 1 h 53"/>
                    <a:gd name="T30" fmla="*/ 13 w 13"/>
                    <a:gd name="T31" fmla="*/ 1 h 53"/>
                    <a:gd name="T32" fmla="*/ 13 w 13"/>
                    <a:gd name="T33" fmla="*/ 1 h 53"/>
                    <a:gd name="T34" fmla="*/ 11 w 13"/>
                    <a:gd name="T35" fmla="*/ 0 h 53"/>
                    <a:gd name="T36" fmla="*/ 10 w 13"/>
                    <a:gd name="T37" fmla="*/ 0 h 53"/>
                    <a:gd name="T38" fmla="*/ 10 w 13"/>
                    <a:gd name="T39" fmla="*/ 0 h 53"/>
                    <a:gd name="T40" fmla="*/ 9 w 13"/>
                    <a:gd name="T41" fmla="*/ 1 h 53"/>
                    <a:gd name="T42" fmla="*/ 9 w 13"/>
                    <a:gd name="T43" fmla="*/ 3 h 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" h="53">
                      <a:moveTo>
                        <a:pt x="9" y="3"/>
                      </a:moveTo>
                      <a:lnTo>
                        <a:pt x="9" y="1"/>
                      </a:lnTo>
                      <a:lnTo>
                        <a:pt x="6" y="12"/>
                      </a:lnTo>
                      <a:lnTo>
                        <a:pt x="2" y="27"/>
                      </a:lnTo>
                      <a:lnTo>
                        <a:pt x="0" y="34"/>
                      </a:lnTo>
                      <a:lnTo>
                        <a:pt x="0" y="42"/>
                      </a:lnTo>
                      <a:lnTo>
                        <a:pt x="2" y="48"/>
                      </a:lnTo>
                      <a:lnTo>
                        <a:pt x="6" y="53"/>
                      </a:lnTo>
                      <a:lnTo>
                        <a:pt x="9" y="51"/>
                      </a:lnTo>
                      <a:lnTo>
                        <a:pt x="5" y="46"/>
                      </a:lnTo>
                      <a:lnTo>
                        <a:pt x="3" y="41"/>
                      </a:lnTo>
                      <a:lnTo>
                        <a:pt x="3" y="36"/>
                      </a:lnTo>
                      <a:lnTo>
                        <a:pt x="5" y="29"/>
                      </a:lnTo>
                      <a:lnTo>
                        <a:pt x="9" y="14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94" name="Freeform 145"/>
                <p:cNvSpPr>
                  <a:spLocks/>
                </p:cNvSpPr>
                <p:nvPr/>
              </p:nvSpPr>
              <p:spPr bwMode="auto">
                <a:xfrm>
                  <a:off x="5199" y="2977"/>
                  <a:ext cx="13" cy="47"/>
                </a:xfrm>
                <a:custGeom>
                  <a:avLst/>
                  <a:gdLst>
                    <a:gd name="T0" fmla="*/ 2 w 13"/>
                    <a:gd name="T1" fmla="*/ 3 h 47"/>
                    <a:gd name="T2" fmla="*/ 2 w 13"/>
                    <a:gd name="T3" fmla="*/ 2 h 47"/>
                    <a:gd name="T4" fmla="*/ 0 w 13"/>
                    <a:gd name="T5" fmla="*/ 15 h 47"/>
                    <a:gd name="T6" fmla="*/ 0 w 13"/>
                    <a:gd name="T7" fmla="*/ 25 h 47"/>
                    <a:gd name="T8" fmla="*/ 3 w 13"/>
                    <a:gd name="T9" fmla="*/ 34 h 47"/>
                    <a:gd name="T10" fmla="*/ 9 w 13"/>
                    <a:gd name="T11" fmla="*/ 47 h 47"/>
                    <a:gd name="T12" fmla="*/ 13 w 13"/>
                    <a:gd name="T13" fmla="*/ 45 h 47"/>
                    <a:gd name="T14" fmla="*/ 7 w 13"/>
                    <a:gd name="T15" fmla="*/ 33 h 47"/>
                    <a:gd name="T16" fmla="*/ 5 w 13"/>
                    <a:gd name="T17" fmla="*/ 25 h 47"/>
                    <a:gd name="T18" fmla="*/ 5 w 13"/>
                    <a:gd name="T19" fmla="*/ 15 h 47"/>
                    <a:gd name="T20" fmla="*/ 6 w 13"/>
                    <a:gd name="T21" fmla="*/ 3 h 47"/>
                    <a:gd name="T22" fmla="*/ 5 w 13"/>
                    <a:gd name="T23" fmla="*/ 2 h 47"/>
                    <a:gd name="T24" fmla="*/ 6 w 13"/>
                    <a:gd name="T25" fmla="*/ 3 h 47"/>
                    <a:gd name="T26" fmla="*/ 6 w 13"/>
                    <a:gd name="T27" fmla="*/ 2 h 47"/>
                    <a:gd name="T28" fmla="*/ 5 w 13"/>
                    <a:gd name="T29" fmla="*/ 0 h 47"/>
                    <a:gd name="T30" fmla="*/ 3 w 13"/>
                    <a:gd name="T31" fmla="*/ 0 h 47"/>
                    <a:gd name="T32" fmla="*/ 2 w 13"/>
                    <a:gd name="T33" fmla="*/ 2 h 47"/>
                    <a:gd name="T34" fmla="*/ 2 w 13"/>
                    <a:gd name="T35" fmla="*/ 3 h 4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3" h="47">
                      <a:moveTo>
                        <a:pt x="2" y="3"/>
                      </a:moveTo>
                      <a:lnTo>
                        <a:pt x="2" y="2"/>
                      </a:lnTo>
                      <a:lnTo>
                        <a:pt x="0" y="15"/>
                      </a:lnTo>
                      <a:lnTo>
                        <a:pt x="0" y="25"/>
                      </a:lnTo>
                      <a:lnTo>
                        <a:pt x="3" y="34"/>
                      </a:lnTo>
                      <a:lnTo>
                        <a:pt x="9" y="47"/>
                      </a:lnTo>
                      <a:lnTo>
                        <a:pt x="13" y="45"/>
                      </a:lnTo>
                      <a:lnTo>
                        <a:pt x="7" y="33"/>
                      </a:lnTo>
                      <a:lnTo>
                        <a:pt x="5" y="25"/>
                      </a:lnTo>
                      <a:lnTo>
                        <a:pt x="5" y="15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95" name="Freeform 146"/>
                <p:cNvSpPr>
                  <a:spLocks/>
                </p:cNvSpPr>
                <p:nvPr/>
              </p:nvSpPr>
              <p:spPr bwMode="auto">
                <a:xfrm>
                  <a:off x="5171" y="2889"/>
                  <a:ext cx="33" cy="91"/>
                </a:xfrm>
                <a:custGeom>
                  <a:avLst/>
                  <a:gdLst>
                    <a:gd name="T0" fmla="*/ 0 w 33"/>
                    <a:gd name="T1" fmla="*/ 2 h 91"/>
                    <a:gd name="T2" fmla="*/ 0 w 33"/>
                    <a:gd name="T3" fmla="*/ 1 h 91"/>
                    <a:gd name="T4" fmla="*/ 2 w 33"/>
                    <a:gd name="T5" fmla="*/ 27 h 91"/>
                    <a:gd name="T6" fmla="*/ 8 w 33"/>
                    <a:gd name="T7" fmla="*/ 50 h 91"/>
                    <a:gd name="T8" fmla="*/ 12 w 33"/>
                    <a:gd name="T9" fmla="*/ 61 h 91"/>
                    <a:gd name="T10" fmla="*/ 16 w 33"/>
                    <a:gd name="T11" fmla="*/ 72 h 91"/>
                    <a:gd name="T12" fmla="*/ 23 w 33"/>
                    <a:gd name="T13" fmla="*/ 82 h 91"/>
                    <a:gd name="T14" fmla="*/ 30 w 33"/>
                    <a:gd name="T15" fmla="*/ 91 h 91"/>
                    <a:gd name="T16" fmla="*/ 33 w 33"/>
                    <a:gd name="T17" fmla="*/ 90 h 91"/>
                    <a:gd name="T18" fmla="*/ 26 w 33"/>
                    <a:gd name="T19" fmla="*/ 80 h 91"/>
                    <a:gd name="T20" fmla="*/ 20 w 33"/>
                    <a:gd name="T21" fmla="*/ 69 h 91"/>
                    <a:gd name="T22" fmla="*/ 15 w 33"/>
                    <a:gd name="T23" fmla="*/ 60 h 91"/>
                    <a:gd name="T24" fmla="*/ 11 w 33"/>
                    <a:gd name="T25" fmla="*/ 49 h 91"/>
                    <a:gd name="T26" fmla="*/ 5 w 33"/>
                    <a:gd name="T27" fmla="*/ 26 h 91"/>
                    <a:gd name="T28" fmla="*/ 2 w 33"/>
                    <a:gd name="T29" fmla="*/ 1 h 91"/>
                    <a:gd name="T30" fmla="*/ 2 w 33"/>
                    <a:gd name="T31" fmla="*/ 0 h 91"/>
                    <a:gd name="T32" fmla="*/ 2 w 33"/>
                    <a:gd name="T33" fmla="*/ 1 h 91"/>
                    <a:gd name="T34" fmla="*/ 2 w 33"/>
                    <a:gd name="T35" fmla="*/ 0 h 91"/>
                    <a:gd name="T36" fmla="*/ 1 w 33"/>
                    <a:gd name="T37" fmla="*/ 0 h 91"/>
                    <a:gd name="T38" fmla="*/ 0 w 33"/>
                    <a:gd name="T39" fmla="*/ 0 h 91"/>
                    <a:gd name="T40" fmla="*/ 0 w 33"/>
                    <a:gd name="T41" fmla="*/ 1 h 91"/>
                    <a:gd name="T42" fmla="*/ 0 w 33"/>
                    <a:gd name="T43" fmla="*/ 2 h 9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3" h="91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2" y="27"/>
                      </a:lnTo>
                      <a:lnTo>
                        <a:pt x="8" y="50"/>
                      </a:lnTo>
                      <a:lnTo>
                        <a:pt x="12" y="61"/>
                      </a:lnTo>
                      <a:lnTo>
                        <a:pt x="16" y="72"/>
                      </a:lnTo>
                      <a:lnTo>
                        <a:pt x="23" y="82"/>
                      </a:lnTo>
                      <a:lnTo>
                        <a:pt x="30" y="91"/>
                      </a:lnTo>
                      <a:lnTo>
                        <a:pt x="33" y="90"/>
                      </a:lnTo>
                      <a:lnTo>
                        <a:pt x="26" y="80"/>
                      </a:lnTo>
                      <a:lnTo>
                        <a:pt x="20" y="69"/>
                      </a:lnTo>
                      <a:lnTo>
                        <a:pt x="15" y="60"/>
                      </a:lnTo>
                      <a:lnTo>
                        <a:pt x="11" y="49"/>
                      </a:lnTo>
                      <a:lnTo>
                        <a:pt x="5" y="26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96" name="Freeform 147"/>
                <p:cNvSpPr>
                  <a:spLocks/>
                </p:cNvSpPr>
                <p:nvPr/>
              </p:nvSpPr>
              <p:spPr bwMode="auto">
                <a:xfrm>
                  <a:off x="5156" y="2865"/>
                  <a:ext cx="17" cy="26"/>
                </a:xfrm>
                <a:custGeom>
                  <a:avLst/>
                  <a:gdLst>
                    <a:gd name="T0" fmla="*/ 0 w 17"/>
                    <a:gd name="T1" fmla="*/ 2 h 26"/>
                    <a:gd name="T2" fmla="*/ 0 w 17"/>
                    <a:gd name="T3" fmla="*/ 3 h 26"/>
                    <a:gd name="T4" fmla="*/ 5 w 17"/>
                    <a:gd name="T5" fmla="*/ 14 h 26"/>
                    <a:gd name="T6" fmla="*/ 15 w 17"/>
                    <a:gd name="T7" fmla="*/ 26 h 26"/>
                    <a:gd name="T8" fmla="*/ 17 w 17"/>
                    <a:gd name="T9" fmla="*/ 24 h 26"/>
                    <a:gd name="T10" fmla="*/ 9 w 17"/>
                    <a:gd name="T11" fmla="*/ 11 h 26"/>
                    <a:gd name="T12" fmla="*/ 2 w 17"/>
                    <a:gd name="T13" fmla="*/ 2 h 26"/>
                    <a:gd name="T14" fmla="*/ 2 w 17"/>
                    <a:gd name="T15" fmla="*/ 3 h 26"/>
                    <a:gd name="T16" fmla="*/ 2 w 17"/>
                    <a:gd name="T17" fmla="*/ 2 h 26"/>
                    <a:gd name="T18" fmla="*/ 2 w 17"/>
                    <a:gd name="T19" fmla="*/ 0 h 26"/>
                    <a:gd name="T20" fmla="*/ 1 w 17"/>
                    <a:gd name="T21" fmla="*/ 0 h 26"/>
                    <a:gd name="T22" fmla="*/ 0 w 17"/>
                    <a:gd name="T23" fmla="*/ 2 h 26"/>
                    <a:gd name="T24" fmla="*/ 0 w 17"/>
                    <a:gd name="T25" fmla="*/ 3 h 26"/>
                    <a:gd name="T26" fmla="*/ 0 w 17"/>
                    <a:gd name="T27" fmla="*/ 2 h 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5" y="14"/>
                      </a:lnTo>
                      <a:lnTo>
                        <a:pt x="15" y="26"/>
                      </a:lnTo>
                      <a:lnTo>
                        <a:pt x="17" y="24"/>
                      </a:lnTo>
                      <a:lnTo>
                        <a:pt x="9" y="1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97" name="Freeform 148"/>
                <p:cNvSpPr>
                  <a:spLocks/>
                </p:cNvSpPr>
                <p:nvPr/>
              </p:nvSpPr>
              <p:spPr bwMode="auto">
                <a:xfrm>
                  <a:off x="5156" y="2846"/>
                  <a:ext cx="9" cy="22"/>
                </a:xfrm>
                <a:custGeom>
                  <a:avLst/>
                  <a:gdLst>
                    <a:gd name="T0" fmla="*/ 7 w 9"/>
                    <a:gd name="T1" fmla="*/ 0 h 22"/>
                    <a:gd name="T2" fmla="*/ 5 w 9"/>
                    <a:gd name="T3" fmla="*/ 2 h 22"/>
                    <a:gd name="T4" fmla="*/ 0 w 9"/>
                    <a:gd name="T5" fmla="*/ 21 h 22"/>
                    <a:gd name="T6" fmla="*/ 2 w 9"/>
                    <a:gd name="T7" fmla="*/ 22 h 22"/>
                    <a:gd name="T8" fmla="*/ 9 w 9"/>
                    <a:gd name="T9" fmla="*/ 2 h 22"/>
                    <a:gd name="T10" fmla="*/ 7 w 9"/>
                    <a:gd name="T11" fmla="*/ 0 h 22"/>
                    <a:gd name="T12" fmla="*/ 9 w 9"/>
                    <a:gd name="T13" fmla="*/ 2 h 22"/>
                    <a:gd name="T14" fmla="*/ 9 w 9"/>
                    <a:gd name="T15" fmla="*/ 0 h 22"/>
                    <a:gd name="T16" fmla="*/ 8 w 9"/>
                    <a:gd name="T17" fmla="*/ 0 h 22"/>
                    <a:gd name="T18" fmla="*/ 7 w 9"/>
                    <a:gd name="T19" fmla="*/ 0 h 22"/>
                    <a:gd name="T20" fmla="*/ 5 w 9"/>
                    <a:gd name="T21" fmla="*/ 2 h 22"/>
                    <a:gd name="T22" fmla="*/ 7 w 9"/>
                    <a:gd name="T23" fmla="*/ 0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" h="22">
                      <a:moveTo>
                        <a:pt x="7" y="0"/>
                      </a:moveTo>
                      <a:lnTo>
                        <a:pt x="5" y="2"/>
                      </a:lnTo>
                      <a:lnTo>
                        <a:pt x="0" y="21"/>
                      </a:lnTo>
                      <a:lnTo>
                        <a:pt x="2" y="22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98" name="Freeform 149"/>
                <p:cNvSpPr>
                  <a:spLocks/>
                </p:cNvSpPr>
                <p:nvPr/>
              </p:nvSpPr>
              <p:spPr bwMode="auto">
                <a:xfrm>
                  <a:off x="5156" y="2762"/>
                  <a:ext cx="7" cy="87"/>
                </a:xfrm>
                <a:custGeom>
                  <a:avLst/>
                  <a:gdLst>
                    <a:gd name="T0" fmla="*/ 0 w 7"/>
                    <a:gd name="T1" fmla="*/ 1 h 87"/>
                    <a:gd name="T2" fmla="*/ 0 w 7"/>
                    <a:gd name="T3" fmla="*/ 1 h 87"/>
                    <a:gd name="T4" fmla="*/ 0 w 7"/>
                    <a:gd name="T5" fmla="*/ 23 h 87"/>
                    <a:gd name="T6" fmla="*/ 1 w 7"/>
                    <a:gd name="T7" fmla="*/ 51 h 87"/>
                    <a:gd name="T8" fmla="*/ 2 w 7"/>
                    <a:gd name="T9" fmla="*/ 76 h 87"/>
                    <a:gd name="T10" fmla="*/ 7 w 7"/>
                    <a:gd name="T11" fmla="*/ 87 h 87"/>
                    <a:gd name="T12" fmla="*/ 7 w 7"/>
                    <a:gd name="T13" fmla="*/ 84 h 87"/>
                    <a:gd name="T14" fmla="*/ 7 w 7"/>
                    <a:gd name="T15" fmla="*/ 75 h 87"/>
                    <a:gd name="T16" fmla="*/ 4 w 7"/>
                    <a:gd name="T17" fmla="*/ 51 h 87"/>
                    <a:gd name="T18" fmla="*/ 2 w 7"/>
                    <a:gd name="T19" fmla="*/ 23 h 87"/>
                    <a:gd name="T20" fmla="*/ 2 w 7"/>
                    <a:gd name="T21" fmla="*/ 1 h 87"/>
                    <a:gd name="T22" fmla="*/ 2 w 7"/>
                    <a:gd name="T23" fmla="*/ 1 h 87"/>
                    <a:gd name="T24" fmla="*/ 2 w 7"/>
                    <a:gd name="T25" fmla="*/ 1 h 87"/>
                    <a:gd name="T26" fmla="*/ 2 w 7"/>
                    <a:gd name="T27" fmla="*/ 0 h 87"/>
                    <a:gd name="T28" fmla="*/ 1 w 7"/>
                    <a:gd name="T29" fmla="*/ 0 h 87"/>
                    <a:gd name="T30" fmla="*/ 0 w 7"/>
                    <a:gd name="T31" fmla="*/ 0 h 87"/>
                    <a:gd name="T32" fmla="*/ 0 w 7"/>
                    <a:gd name="T33" fmla="*/ 1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" h="87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3"/>
                      </a:lnTo>
                      <a:lnTo>
                        <a:pt x="1" y="51"/>
                      </a:lnTo>
                      <a:lnTo>
                        <a:pt x="2" y="76"/>
                      </a:lnTo>
                      <a:lnTo>
                        <a:pt x="7" y="87"/>
                      </a:lnTo>
                      <a:lnTo>
                        <a:pt x="7" y="84"/>
                      </a:lnTo>
                      <a:lnTo>
                        <a:pt x="7" y="75"/>
                      </a:lnTo>
                      <a:lnTo>
                        <a:pt x="4" y="51"/>
                      </a:lnTo>
                      <a:lnTo>
                        <a:pt x="2" y="2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99" name="Freeform 150"/>
                <p:cNvSpPr>
                  <a:spLocks/>
                </p:cNvSpPr>
                <p:nvPr/>
              </p:nvSpPr>
              <p:spPr bwMode="auto">
                <a:xfrm>
                  <a:off x="5145" y="2733"/>
                  <a:ext cx="13" cy="30"/>
                </a:xfrm>
                <a:custGeom>
                  <a:avLst/>
                  <a:gdLst>
                    <a:gd name="T0" fmla="*/ 0 w 13"/>
                    <a:gd name="T1" fmla="*/ 0 h 30"/>
                    <a:gd name="T2" fmla="*/ 1 w 13"/>
                    <a:gd name="T3" fmla="*/ 3 h 30"/>
                    <a:gd name="T4" fmla="*/ 5 w 13"/>
                    <a:gd name="T5" fmla="*/ 8 h 30"/>
                    <a:gd name="T6" fmla="*/ 8 w 13"/>
                    <a:gd name="T7" fmla="*/ 14 h 30"/>
                    <a:gd name="T8" fmla="*/ 9 w 13"/>
                    <a:gd name="T9" fmla="*/ 20 h 30"/>
                    <a:gd name="T10" fmla="*/ 11 w 13"/>
                    <a:gd name="T11" fmla="*/ 30 h 30"/>
                    <a:gd name="T12" fmla="*/ 13 w 13"/>
                    <a:gd name="T13" fmla="*/ 30 h 30"/>
                    <a:gd name="T14" fmla="*/ 13 w 13"/>
                    <a:gd name="T15" fmla="*/ 20 h 30"/>
                    <a:gd name="T16" fmla="*/ 12 w 13"/>
                    <a:gd name="T17" fmla="*/ 12 h 30"/>
                    <a:gd name="T18" fmla="*/ 8 w 13"/>
                    <a:gd name="T19" fmla="*/ 7 h 30"/>
                    <a:gd name="T20" fmla="*/ 4 w 13"/>
                    <a:gd name="T21" fmla="*/ 0 h 30"/>
                    <a:gd name="T22" fmla="*/ 4 w 13"/>
                    <a:gd name="T23" fmla="*/ 1 h 30"/>
                    <a:gd name="T24" fmla="*/ 4 w 13"/>
                    <a:gd name="T25" fmla="*/ 0 h 30"/>
                    <a:gd name="T26" fmla="*/ 3 w 13"/>
                    <a:gd name="T27" fmla="*/ 0 h 30"/>
                    <a:gd name="T28" fmla="*/ 1 w 13"/>
                    <a:gd name="T29" fmla="*/ 0 h 30"/>
                    <a:gd name="T30" fmla="*/ 0 w 13"/>
                    <a:gd name="T31" fmla="*/ 1 h 30"/>
                    <a:gd name="T32" fmla="*/ 1 w 13"/>
                    <a:gd name="T33" fmla="*/ 3 h 30"/>
                    <a:gd name="T34" fmla="*/ 0 w 13"/>
                    <a:gd name="T35" fmla="*/ 0 h 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3" h="30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5" y="8"/>
                      </a:lnTo>
                      <a:lnTo>
                        <a:pt x="8" y="14"/>
                      </a:lnTo>
                      <a:lnTo>
                        <a:pt x="9" y="20"/>
                      </a:lnTo>
                      <a:lnTo>
                        <a:pt x="11" y="30"/>
                      </a:lnTo>
                      <a:lnTo>
                        <a:pt x="13" y="30"/>
                      </a:lnTo>
                      <a:lnTo>
                        <a:pt x="13" y="20"/>
                      </a:lnTo>
                      <a:lnTo>
                        <a:pt x="12" y="12"/>
                      </a:lnTo>
                      <a:lnTo>
                        <a:pt x="8" y="7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00" name="Freeform 151"/>
                <p:cNvSpPr>
                  <a:spLocks/>
                </p:cNvSpPr>
                <p:nvPr/>
              </p:nvSpPr>
              <p:spPr bwMode="auto">
                <a:xfrm>
                  <a:off x="5145" y="2708"/>
                  <a:ext cx="5" cy="26"/>
                </a:xfrm>
                <a:custGeom>
                  <a:avLst/>
                  <a:gdLst>
                    <a:gd name="T0" fmla="*/ 1 w 5"/>
                    <a:gd name="T1" fmla="*/ 0 h 26"/>
                    <a:gd name="T2" fmla="*/ 0 w 5"/>
                    <a:gd name="T3" fmla="*/ 2 h 26"/>
                    <a:gd name="T4" fmla="*/ 1 w 5"/>
                    <a:gd name="T5" fmla="*/ 9 h 26"/>
                    <a:gd name="T6" fmla="*/ 1 w 5"/>
                    <a:gd name="T7" fmla="*/ 14 h 26"/>
                    <a:gd name="T8" fmla="*/ 1 w 5"/>
                    <a:gd name="T9" fmla="*/ 19 h 26"/>
                    <a:gd name="T10" fmla="*/ 0 w 5"/>
                    <a:gd name="T11" fmla="*/ 25 h 26"/>
                    <a:gd name="T12" fmla="*/ 4 w 5"/>
                    <a:gd name="T13" fmla="*/ 26 h 26"/>
                    <a:gd name="T14" fmla="*/ 5 w 5"/>
                    <a:gd name="T15" fmla="*/ 19 h 26"/>
                    <a:gd name="T16" fmla="*/ 5 w 5"/>
                    <a:gd name="T17" fmla="*/ 14 h 26"/>
                    <a:gd name="T18" fmla="*/ 4 w 5"/>
                    <a:gd name="T19" fmla="*/ 9 h 26"/>
                    <a:gd name="T20" fmla="*/ 4 w 5"/>
                    <a:gd name="T21" fmla="*/ 2 h 26"/>
                    <a:gd name="T22" fmla="*/ 3 w 5"/>
                    <a:gd name="T23" fmla="*/ 3 h 26"/>
                    <a:gd name="T24" fmla="*/ 4 w 5"/>
                    <a:gd name="T25" fmla="*/ 2 h 26"/>
                    <a:gd name="T26" fmla="*/ 3 w 5"/>
                    <a:gd name="T27" fmla="*/ 0 h 26"/>
                    <a:gd name="T28" fmla="*/ 3 w 5"/>
                    <a:gd name="T29" fmla="*/ 0 h 26"/>
                    <a:gd name="T30" fmla="*/ 1 w 5"/>
                    <a:gd name="T31" fmla="*/ 0 h 26"/>
                    <a:gd name="T32" fmla="*/ 0 w 5"/>
                    <a:gd name="T33" fmla="*/ 2 h 26"/>
                    <a:gd name="T34" fmla="*/ 1 w 5"/>
                    <a:gd name="T35" fmla="*/ 0 h 2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" h="26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1" y="9"/>
                      </a:lnTo>
                      <a:lnTo>
                        <a:pt x="1" y="14"/>
                      </a:lnTo>
                      <a:lnTo>
                        <a:pt x="1" y="19"/>
                      </a:lnTo>
                      <a:lnTo>
                        <a:pt x="0" y="25"/>
                      </a:lnTo>
                      <a:lnTo>
                        <a:pt x="4" y="26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4" y="9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01" name="Freeform 152"/>
                <p:cNvSpPr>
                  <a:spLocks/>
                </p:cNvSpPr>
                <p:nvPr/>
              </p:nvSpPr>
              <p:spPr bwMode="auto">
                <a:xfrm>
                  <a:off x="5146" y="2695"/>
                  <a:ext cx="74" cy="16"/>
                </a:xfrm>
                <a:custGeom>
                  <a:avLst/>
                  <a:gdLst>
                    <a:gd name="T0" fmla="*/ 71 w 74"/>
                    <a:gd name="T1" fmla="*/ 7 h 16"/>
                    <a:gd name="T2" fmla="*/ 73 w 74"/>
                    <a:gd name="T3" fmla="*/ 4 h 16"/>
                    <a:gd name="T4" fmla="*/ 66 w 74"/>
                    <a:gd name="T5" fmla="*/ 1 h 16"/>
                    <a:gd name="T6" fmla="*/ 56 w 74"/>
                    <a:gd name="T7" fmla="*/ 0 h 16"/>
                    <a:gd name="T8" fmla="*/ 47 w 74"/>
                    <a:gd name="T9" fmla="*/ 0 h 16"/>
                    <a:gd name="T10" fmla="*/ 36 w 74"/>
                    <a:gd name="T11" fmla="*/ 1 h 16"/>
                    <a:gd name="T12" fmla="*/ 26 w 74"/>
                    <a:gd name="T13" fmla="*/ 4 h 16"/>
                    <a:gd name="T14" fmla="*/ 17 w 74"/>
                    <a:gd name="T15" fmla="*/ 7 h 16"/>
                    <a:gd name="T16" fmla="*/ 7 w 74"/>
                    <a:gd name="T17" fmla="*/ 9 h 16"/>
                    <a:gd name="T18" fmla="*/ 0 w 74"/>
                    <a:gd name="T19" fmla="*/ 13 h 16"/>
                    <a:gd name="T20" fmla="*/ 2 w 74"/>
                    <a:gd name="T21" fmla="*/ 16 h 16"/>
                    <a:gd name="T22" fmla="*/ 8 w 74"/>
                    <a:gd name="T23" fmla="*/ 13 h 16"/>
                    <a:gd name="T24" fmla="*/ 18 w 74"/>
                    <a:gd name="T25" fmla="*/ 9 h 16"/>
                    <a:gd name="T26" fmla="*/ 27 w 74"/>
                    <a:gd name="T27" fmla="*/ 7 h 16"/>
                    <a:gd name="T28" fmla="*/ 37 w 74"/>
                    <a:gd name="T29" fmla="*/ 5 h 16"/>
                    <a:gd name="T30" fmla="*/ 47 w 74"/>
                    <a:gd name="T31" fmla="*/ 4 h 16"/>
                    <a:gd name="T32" fmla="*/ 56 w 74"/>
                    <a:gd name="T33" fmla="*/ 4 h 16"/>
                    <a:gd name="T34" fmla="*/ 64 w 74"/>
                    <a:gd name="T35" fmla="*/ 4 h 16"/>
                    <a:gd name="T36" fmla="*/ 71 w 74"/>
                    <a:gd name="T37" fmla="*/ 7 h 16"/>
                    <a:gd name="T38" fmla="*/ 74 w 74"/>
                    <a:gd name="T39" fmla="*/ 4 h 16"/>
                    <a:gd name="T40" fmla="*/ 71 w 74"/>
                    <a:gd name="T41" fmla="*/ 7 h 16"/>
                    <a:gd name="T42" fmla="*/ 73 w 74"/>
                    <a:gd name="T43" fmla="*/ 7 h 16"/>
                    <a:gd name="T44" fmla="*/ 74 w 74"/>
                    <a:gd name="T45" fmla="*/ 7 h 16"/>
                    <a:gd name="T46" fmla="*/ 74 w 74"/>
                    <a:gd name="T47" fmla="*/ 5 h 16"/>
                    <a:gd name="T48" fmla="*/ 73 w 74"/>
                    <a:gd name="T49" fmla="*/ 4 h 16"/>
                    <a:gd name="T50" fmla="*/ 71 w 74"/>
                    <a:gd name="T51" fmla="*/ 7 h 1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4" h="16">
                      <a:moveTo>
                        <a:pt x="71" y="7"/>
                      </a:moveTo>
                      <a:lnTo>
                        <a:pt x="73" y="4"/>
                      </a:lnTo>
                      <a:lnTo>
                        <a:pt x="66" y="1"/>
                      </a:lnTo>
                      <a:lnTo>
                        <a:pt x="56" y="0"/>
                      </a:lnTo>
                      <a:lnTo>
                        <a:pt x="47" y="0"/>
                      </a:lnTo>
                      <a:lnTo>
                        <a:pt x="36" y="1"/>
                      </a:lnTo>
                      <a:lnTo>
                        <a:pt x="26" y="4"/>
                      </a:lnTo>
                      <a:lnTo>
                        <a:pt x="17" y="7"/>
                      </a:lnTo>
                      <a:lnTo>
                        <a:pt x="7" y="9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8" y="13"/>
                      </a:lnTo>
                      <a:lnTo>
                        <a:pt x="18" y="9"/>
                      </a:lnTo>
                      <a:lnTo>
                        <a:pt x="27" y="7"/>
                      </a:lnTo>
                      <a:lnTo>
                        <a:pt x="37" y="5"/>
                      </a:lnTo>
                      <a:lnTo>
                        <a:pt x="47" y="4"/>
                      </a:lnTo>
                      <a:lnTo>
                        <a:pt x="56" y="4"/>
                      </a:lnTo>
                      <a:lnTo>
                        <a:pt x="64" y="4"/>
                      </a:lnTo>
                      <a:lnTo>
                        <a:pt x="71" y="7"/>
                      </a:lnTo>
                      <a:lnTo>
                        <a:pt x="74" y="4"/>
                      </a:lnTo>
                      <a:lnTo>
                        <a:pt x="71" y="7"/>
                      </a:lnTo>
                      <a:lnTo>
                        <a:pt x="73" y="7"/>
                      </a:lnTo>
                      <a:lnTo>
                        <a:pt x="74" y="7"/>
                      </a:lnTo>
                      <a:lnTo>
                        <a:pt x="74" y="5"/>
                      </a:lnTo>
                      <a:lnTo>
                        <a:pt x="73" y="4"/>
                      </a:lnTo>
                      <a:lnTo>
                        <a:pt x="7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02" name="Freeform 153"/>
                <p:cNvSpPr>
                  <a:spLocks/>
                </p:cNvSpPr>
                <p:nvPr/>
              </p:nvSpPr>
              <p:spPr bwMode="auto">
                <a:xfrm>
                  <a:off x="5142" y="2684"/>
                  <a:ext cx="78" cy="18"/>
                </a:xfrm>
                <a:custGeom>
                  <a:avLst/>
                  <a:gdLst>
                    <a:gd name="T0" fmla="*/ 0 w 78"/>
                    <a:gd name="T1" fmla="*/ 1 h 18"/>
                    <a:gd name="T2" fmla="*/ 0 w 78"/>
                    <a:gd name="T3" fmla="*/ 2 h 18"/>
                    <a:gd name="T4" fmla="*/ 11 w 78"/>
                    <a:gd name="T5" fmla="*/ 7 h 18"/>
                    <a:gd name="T6" fmla="*/ 21 w 78"/>
                    <a:gd name="T7" fmla="*/ 8 h 18"/>
                    <a:gd name="T8" fmla="*/ 31 w 78"/>
                    <a:gd name="T9" fmla="*/ 8 h 18"/>
                    <a:gd name="T10" fmla="*/ 41 w 78"/>
                    <a:gd name="T11" fmla="*/ 7 h 18"/>
                    <a:gd name="T12" fmla="*/ 51 w 78"/>
                    <a:gd name="T13" fmla="*/ 7 h 18"/>
                    <a:gd name="T14" fmla="*/ 60 w 78"/>
                    <a:gd name="T15" fmla="*/ 8 h 18"/>
                    <a:gd name="T16" fmla="*/ 64 w 78"/>
                    <a:gd name="T17" fmla="*/ 9 h 18"/>
                    <a:gd name="T18" fmla="*/ 68 w 78"/>
                    <a:gd name="T19" fmla="*/ 11 h 18"/>
                    <a:gd name="T20" fmla="*/ 71 w 78"/>
                    <a:gd name="T21" fmla="*/ 13 h 18"/>
                    <a:gd name="T22" fmla="*/ 75 w 78"/>
                    <a:gd name="T23" fmla="*/ 18 h 18"/>
                    <a:gd name="T24" fmla="*/ 78 w 78"/>
                    <a:gd name="T25" fmla="*/ 15 h 18"/>
                    <a:gd name="T26" fmla="*/ 74 w 78"/>
                    <a:gd name="T27" fmla="*/ 11 h 18"/>
                    <a:gd name="T28" fmla="*/ 70 w 78"/>
                    <a:gd name="T29" fmla="*/ 8 h 18"/>
                    <a:gd name="T30" fmla="*/ 66 w 78"/>
                    <a:gd name="T31" fmla="*/ 5 h 18"/>
                    <a:gd name="T32" fmla="*/ 60 w 78"/>
                    <a:gd name="T33" fmla="*/ 4 h 18"/>
                    <a:gd name="T34" fmla="*/ 51 w 78"/>
                    <a:gd name="T35" fmla="*/ 2 h 18"/>
                    <a:gd name="T36" fmla="*/ 41 w 78"/>
                    <a:gd name="T37" fmla="*/ 4 h 18"/>
                    <a:gd name="T38" fmla="*/ 31 w 78"/>
                    <a:gd name="T39" fmla="*/ 4 h 18"/>
                    <a:gd name="T40" fmla="*/ 21 w 78"/>
                    <a:gd name="T41" fmla="*/ 5 h 18"/>
                    <a:gd name="T42" fmla="*/ 11 w 78"/>
                    <a:gd name="T43" fmla="*/ 4 h 18"/>
                    <a:gd name="T44" fmla="*/ 3 w 78"/>
                    <a:gd name="T45" fmla="*/ 0 h 18"/>
                    <a:gd name="T46" fmla="*/ 3 w 78"/>
                    <a:gd name="T47" fmla="*/ 2 h 18"/>
                    <a:gd name="T48" fmla="*/ 3 w 78"/>
                    <a:gd name="T49" fmla="*/ 0 h 18"/>
                    <a:gd name="T50" fmla="*/ 0 w 78"/>
                    <a:gd name="T51" fmla="*/ 0 h 18"/>
                    <a:gd name="T52" fmla="*/ 0 w 78"/>
                    <a:gd name="T53" fmla="*/ 1 h 18"/>
                    <a:gd name="T54" fmla="*/ 0 w 78"/>
                    <a:gd name="T55" fmla="*/ 2 h 18"/>
                    <a:gd name="T56" fmla="*/ 0 w 78"/>
                    <a:gd name="T57" fmla="*/ 2 h 18"/>
                    <a:gd name="T58" fmla="*/ 0 w 78"/>
                    <a:gd name="T59" fmla="*/ 1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18">
                      <a:moveTo>
                        <a:pt x="0" y="1"/>
                      </a:moveTo>
                      <a:lnTo>
                        <a:pt x="0" y="2"/>
                      </a:lnTo>
                      <a:lnTo>
                        <a:pt x="11" y="7"/>
                      </a:lnTo>
                      <a:lnTo>
                        <a:pt x="21" y="8"/>
                      </a:lnTo>
                      <a:lnTo>
                        <a:pt x="31" y="8"/>
                      </a:lnTo>
                      <a:lnTo>
                        <a:pt x="41" y="7"/>
                      </a:lnTo>
                      <a:lnTo>
                        <a:pt x="51" y="7"/>
                      </a:lnTo>
                      <a:lnTo>
                        <a:pt x="60" y="8"/>
                      </a:lnTo>
                      <a:lnTo>
                        <a:pt x="64" y="9"/>
                      </a:lnTo>
                      <a:lnTo>
                        <a:pt x="68" y="11"/>
                      </a:lnTo>
                      <a:lnTo>
                        <a:pt x="71" y="13"/>
                      </a:lnTo>
                      <a:lnTo>
                        <a:pt x="75" y="18"/>
                      </a:lnTo>
                      <a:lnTo>
                        <a:pt x="78" y="15"/>
                      </a:lnTo>
                      <a:lnTo>
                        <a:pt x="74" y="11"/>
                      </a:lnTo>
                      <a:lnTo>
                        <a:pt x="70" y="8"/>
                      </a:lnTo>
                      <a:lnTo>
                        <a:pt x="66" y="5"/>
                      </a:lnTo>
                      <a:lnTo>
                        <a:pt x="60" y="4"/>
                      </a:lnTo>
                      <a:lnTo>
                        <a:pt x="51" y="2"/>
                      </a:lnTo>
                      <a:lnTo>
                        <a:pt x="41" y="4"/>
                      </a:lnTo>
                      <a:lnTo>
                        <a:pt x="31" y="4"/>
                      </a:lnTo>
                      <a:lnTo>
                        <a:pt x="21" y="5"/>
                      </a:lnTo>
                      <a:lnTo>
                        <a:pt x="11" y="4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03" name="Freeform 154"/>
                <p:cNvSpPr>
                  <a:spLocks/>
                </p:cNvSpPr>
                <p:nvPr/>
              </p:nvSpPr>
              <p:spPr bwMode="auto">
                <a:xfrm>
                  <a:off x="5142" y="2647"/>
                  <a:ext cx="25" cy="39"/>
                </a:xfrm>
                <a:custGeom>
                  <a:avLst/>
                  <a:gdLst>
                    <a:gd name="T0" fmla="*/ 23 w 25"/>
                    <a:gd name="T1" fmla="*/ 3 h 39"/>
                    <a:gd name="T2" fmla="*/ 21 w 25"/>
                    <a:gd name="T3" fmla="*/ 0 h 39"/>
                    <a:gd name="T4" fmla="*/ 15 w 25"/>
                    <a:gd name="T5" fmla="*/ 8 h 39"/>
                    <a:gd name="T6" fmla="*/ 10 w 25"/>
                    <a:gd name="T7" fmla="*/ 18 h 39"/>
                    <a:gd name="T8" fmla="*/ 3 w 25"/>
                    <a:gd name="T9" fmla="*/ 27 h 39"/>
                    <a:gd name="T10" fmla="*/ 0 w 25"/>
                    <a:gd name="T11" fmla="*/ 38 h 39"/>
                    <a:gd name="T12" fmla="*/ 3 w 25"/>
                    <a:gd name="T13" fmla="*/ 39 h 39"/>
                    <a:gd name="T14" fmla="*/ 7 w 25"/>
                    <a:gd name="T15" fmla="*/ 29 h 39"/>
                    <a:gd name="T16" fmla="*/ 12 w 25"/>
                    <a:gd name="T17" fmla="*/ 19 h 39"/>
                    <a:gd name="T18" fmla="*/ 18 w 25"/>
                    <a:gd name="T19" fmla="*/ 9 h 39"/>
                    <a:gd name="T20" fmla="*/ 25 w 25"/>
                    <a:gd name="T21" fmla="*/ 3 h 39"/>
                    <a:gd name="T22" fmla="*/ 22 w 25"/>
                    <a:gd name="T23" fmla="*/ 0 h 39"/>
                    <a:gd name="T24" fmla="*/ 25 w 25"/>
                    <a:gd name="T25" fmla="*/ 3 h 39"/>
                    <a:gd name="T26" fmla="*/ 25 w 25"/>
                    <a:gd name="T27" fmla="*/ 1 h 39"/>
                    <a:gd name="T28" fmla="*/ 23 w 25"/>
                    <a:gd name="T29" fmla="*/ 0 h 39"/>
                    <a:gd name="T30" fmla="*/ 22 w 25"/>
                    <a:gd name="T31" fmla="*/ 0 h 39"/>
                    <a:gd name="T32" fmla="*/ 21 w 25"/>
                    <a:gd name="T33" fmla="*/ 0 h 39"/>
                    <a:gd name="T34" fmla="*/ 23 w 25"/>
                    <a:gd name="T35" fmla="*/ 3 h 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5" h="39">
                      <a:moveTo>
                        <a:pt x="23" y="3"/>
                      </a:moveTo>
                      <a:lnTo>
                        <a:pt x="21" y="0"/>
                      </a:lnTo>
                      <a:lnTo>
                        <a:pt x="15" y="8"/>
                      </a:lnTo>
                      <a:lnTo>
                        <a:pt x="10" y="18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39"/>
                      </a:lnTo>
                      <a:lnTo>
                        <a:pt x="7" y="29"/>
                      </a:lnTo>
                      <a:lnTo>
                        <a:pt x="12" y="19"/>
                      </a:lnTo>
                      <a:lnTo>
                        <a:pt x="18" y="9"/>
                      </a:lnTo>
                      <a:lnTo>
                        <a:pt x="25" y="3"/>
                      </a:lnTo>
                      <a:lnTo>
                        <a:pt x="22" y="0"/>
                      </a:lnTo>
                      <a:lnTo>
                        <a:pt x="25" y="3"/>
                      </a:lnTo>
                      <a:lnTo>
                        <a:pt x="25" y="1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04" name="Freeform 155"/>
                <p:cNvSpPr>
                  <a:spLocks/>
                </p:cNvSpPr>
                <p:nvPr/>
              </p:nvSpPr>
              <p:spPr bwMode="auto">
                <a:xfrm>
                  <a:off x="5127" y="2647"/>
                  <a:ext cx="38" cy="35"/>
                </a:xfrm>
                <a:custGeom>
                  <a:avLst/>
                  <a:gdLst>
                    <a:gd name="T0" fmla="*/ 4 w 38"/>
                    <a:gd name="T1" fmla="*/ 33 h 35"/>
                    <a:gd name="T2" fmla="*/ 3 w 38"/>
                    <a:gd name="T3" fmla="*/ 35 h 35"/>
                    <a:gd name="T4" fmla="*/ 21 w 38"/>
                    <a:gd name="T5" fmla="*/ 20 h 35"/>
                    <a:gd name="T6" fmla="*/ 38 w 38"/>
                    <a:gd name="T7" fmla="*/ 3 h 35"/>
                    <a:gd name="T8" fmla="*/ 37 w 38"/>
                    <a:gd name="T9" fmla="*/ 0 h 35"/>
                    <a:gd name="T10" fmla="*/ 19 w 38"/>
                    <a:gd name="T11" fmla="*/ 18 h 35"/>
                    <a:gd name="T12" fmla="*/ 1 w 38"/>
                    <a:gd name="T13" fmla="*/ 33 h 35"/>
                    <a:gd name="T14" fmla="*/ 1 w 38"/>
                    <a:gd name="T15" fmla="*/ 35 h 35"/>
                    <a:gd name="T16" fmla="*/ 1 w 38"/>
                    <a:gd name="T17" fmla="*/ 33 h 35"/>
                    <a:gd name="T18" fmla="*/ 0 w 38"/>
                    <a:gd name="T19" fmla="*/ 34 h 35"/>
                    <a:gd name="T20" fmla="*/ 0 w 38"/>
                    <a:gd name="T21" fmla="*/ 35 h 35"/>
                    <a:gd name="T22" fmla="*/ 1 w 38"/>
                    <a:gd name="T23" fmla="*/ 35 h 35"/>
                    <a:gd name="T24" fmla="*/ 3 w 38"/>
                    <a:gd name="T25" fmla="*/ 35 h 35"/>
                    <a:gd name="T26" fmla="*/ 4 w 38"/>
                    <a:gd name="T27" fmla="*/ 33 h 3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35">
                      <a:moveTo>
                        <a:pt x="4" y="33"/>
                      </a:moveTo>
                      <a:lnTo>
                        <a:pt x="3" y="35"/>
                      </a:lnTo>
                      <a:lnTo>
                        <a:pt x="21" y="20"/>
                      </a:lnTo>
                      <a:lnTo>
                        <a:pt x="38" y="3"/>
                      </a:lnTo>
                      <a:lnTo>
                        <a:pt x="37" y="0"/>
                      </a:lnTo>
                      <a:lnTo>
                        <a:pt x="19" y="18"/>
                      </a:lnTo>
                      <a:lnTo>
                        <a:pt x="1" y="33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1" y="35"/>
                      </a:lnTo>
                      <a:lnTo>
                        <a:pt x="3" y="35"/>
                      </a:lnTo>
                      <a:lnTo>
                        <a:pt x="4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05" name="Freeform 156"/>
                <p:cNvSpPr>
                  <a:spLocks/>
                </p:cNvSpPr>
                <p:nvPr/>
              </p:nvSpPr>
              <p:spPr bwMode="auto">
                <a:xfrm>
                  <a:off x="5128" y="2680"/>
                  <a:ext cx="10" cy="12"/>
                </a:xfrm>
                <a:custGeom>
                  <a:avLst/>
                  <a:gdLst>
                    <a:gd name="T0" fmla="*/ 10 w 10"/>
                    <a:gd name="T1" fmla="*/ 11 h 12"/>
                    <a:gd name="T2" fmla="*/ 10 w 10"/>
                    <a:gd name="T3" fmla="*/ 9 h 12"/>
                    <a:gd name="T4" fmla="*/ 3 w 10"/>
                    <a:gd name="T5" fmla="*/ 0 h 12"/>
                    <a:gd name="T6" fmla="*/ 0 w 10"/>
                    <a:gd name="T7" fmla="*/ 2 h 12"/>
                    <a:gd name="T8" fmla="*/ 6 w 10"/>
                    <a:gd name="T9" fmla="*/ 12 h 12"/>
                    <a:gd name="T10" fmla="*/ 10 w 10"/>
                    <a:gd name="T11" fmla="*/ 11 h 12"/>
                    <a:gd name="T12" fmla="*/ 6 w 10"/>
                    <a:gd name="T13" fmla="*/ 12 h 12"/>
                    <a:gd name="T14" fmla="*/ 7 w 10"/>
                    <a:gd name="T15" fmla="*/ 12 h 12"/>
                    <a:gd name="T16" fmla="*/ 9 w 10"/>
                    <a:gd name="T17" fmla="*/ 12 h 12"/>
                    <a:gd name="T18" fmla="*/ 10 w 10"/>
                    <a:gd name="T19" fmla="*/ 11 h 12"/>
                    <a:gd name="T20" fmla="*/ 10 w 10"/>
                    <a:gd name="T21" fmla="*/ 9 h 12"/>
                    <a:gd name="T22" fmla="*/ 10 w 10"/>
                    <a:gd name="T23" fmla="*/ 11 h 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" h="12">
                      <a:moveTo>
                        <a:pt x="10" y="11"/>
                      </a:moveTo>
                      <a:lnTo>
                        <a:pt x="10" y="9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6" y="12"/>
                      </a:lnTo>
                      <a:lnTo>
                        <a:pt x="10" y="11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0" y="11"/>
                      </a:lnTo>
                      <a:lnTo>
                        <a:pt x="10" y="9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06" name="Freeform 157"/>
                <p:cNvSpPr>
                  <a:spLocks/>
                </p:cNvSpPr>
                <p:nvPr/>
              </p:nvSpPr>
              <p:spPr bwMode="auto">
                <a:xfrm>
                  <a:off x="5134" y="2691"/>
                  <a:ext cx="4" cy="58"/>
                </a:xfrm>
                <a:custGeom>
                  <a:avLst/>
                  <a:gdLst>
                    <a:gd name="T0" fmla="*/ 0 w 4"/>
                    <a:gd name="T1" fmla="*/ 57 h 58"/>
                    <a:gd name="T2" fmla="*/ 4 w 4"/>
                    <a:gd name="T3" fmla="*/ 57 h 58"/>
                    <a:gd name="T4" fmla="*/ 4 w 4"/>
                    <a:gd name="T5" fmla="*/ 0 h 58"/>
                    <a:gd name="T6" fmla="*/ 0 w 4"/>
                    <a:gd name="T7" fmla="*/ 0 h 58"/>
                    <a:gd name="T8" fmla="*/ 0 w 4"/>
                    <a:gd name="T9" fmla="*/ 57 h 58"/>
                    <a:gd name="T10" fmla="*/ 0 w 4"/>
                    <a:gd name="T11" fmla="*/ 57 h 58"/>
                    <a:gd name="T12" fmla="*/ 0 w 4"/>
                    <a:gd name="T13" fmla="*/ 57 h 58"/>
                    <a:gd name="T14" fmla="*/ 1 w 4"/>
                    <a:gd name="T15" fmla="*/ 58 h 58"/>
                    <a:gd name="T16" fmla="*/ 1 w 4"/>
                    <a:gd name="T17" fmla="*/ 58 h 58"/>
                    <a:gd name="T18" fmla="*/ 3 w 4"/>
                    <a:gd name="T19" fmla="*/ 58 h 58"/>
                    <a:gd name="T20" fmla="*/ 4 w 4"/>
                    <a:gd name="T21" fmla="*/ 57 h 58"/>
                    <a:gd name="T22" fmla="*/ 0 w 4"/>
                    <a:gd name="T23" fmla="*/ 57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" h="58">
                      <a:moveTo>
                        <a:pt x="0" y="57"/>
                      </a:moveTo>
                      <a:lnTo>
                        <a:pt x="4" y="57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1" y="58"/>
                      </a:lnTo>
                      <a:lnTo>
                        <a:pt x="3" y="58"/>
                      </a:lnTo>
                      <a:lnTo>
                        <a:pt x="4" y="5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07" name="Freeform 158"/>
                <p:cNvSpPr>
                  <a:spLocks/>
                </p:cNvSpPr>
                <p:nvPr/>
              </p:nvSpPr>
              <p:spPr bwMode="auto">
                <a:xfrm>
                  <a:off x="5134" y="2747"/>
                  <a:ext cx="12" cy="103"/>
                </a:xfrm>
                <a:custGeom>
                  <a:avLst/>
                  <a:gdLst>
                    <a:gd name="T0" fmla="*/ 11 w 12"/>
                    <a:gd name="T1" fmla="*/ 101 h 103"/>
                    <a:gd name="T2" fmla="*/ 12 w 12"/>
                    <a:gd name="T3" fmla="*/ 101 h 103"/>
                    <a:gd name="T4" fmla="*/ 9 w 12"/>
                    <a:gd name="T5" fmla="*/ 77 h 103"/>
                    <a:gd name="T6" fmla="*/ 8 w 12"/>
                    <a:gd name="T7" fmla="*/ 47 h 103"/>
                    <a:gd name="T8" fmla="*/ 7 w 12"/>
                    <a:gd name="T9" fmla="*/ 19 h 103"/>
                    <a:gd name="T10" fmla="*/ 4 w 12"/>
                    <a:gd name="T11" fmla="*/ 0 h 103"/>
                    <a:gd name="T12" fmla="*/ 0 w 12"/>
                    <a:gd name="T13" fmla="*/ 1 h 103"/>
                    <a:gd name="T14" fmla="*/ 3 w 12"/>
                    <a:gd name="T15" fmla="*/ 19 h 103"/>
                    <a:gd name="T16" fmla="*/ 4 w 12"/>
                    <a:gd name="T17" fmla="*/ 47 h 103"/>
                    <a:gd name="T18" fmla="*/ 7 w 12"/>
                    <a:gd name="T19" fmla="*/ 79 h 103"/>
                    <a:gd name="T20" fmla="*/ 8 w 12"/>
                    <a:gd name="T21" fmla="*/ 102 h 103"/>
                    <a:gd name="T22" fmla="*/ 8 w 12"/>
                    <a:gd name="T23" fmla="*/ 102 h 103"/>
                    <a:gd name="T24" fmla="*/ 8 w 12"/>
                    <a:gd name="T25" fmla="*/ 102 h 103"/>
                    <a:gd name="T26" fmla="*/ 9 w 12"/>
                    <a:gd name="T27" fmla="*/ 103 h 103"/>
                    <a:gd name="T28" fmla="*/ 11 w 12"/>
                    <a:gd name="T29" fmla="*/ 103 h 103"/>
                    <a:gd name="T30" fmla="*/ 11 w 12"/>
                    <a:gd name="T31" fmla="*/ 102 h 103"/>
                    <a:gd name="T32" fmla="*/ 12 w 12"/>
                    <a:gd name="T33" fmla="*/ 101 h 103"/>
                    <a:gd name="T34" fmla="*/ 11 w 12"/>
                    <a:gd name="T35" fmla="*/ 101 h 10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" h="103">
                      <a:moveTo>
                        <a:pt x="11" y="101"/>
                      </a:moveTo>
                      <a:lnTo>
                        <a:pt x="12" y="101"/>
                      </a:lnTo>
                      <a:lnTo>
                        <a:pt x="9" y="77"/>
                      </a:lnTo>
                      <a:lnTo>
                        <a:pt x="8" y="47"/>
                      </a:lnTo>
                      <a:lnTo>
                        <a:pt x="7" y="19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3" y="19"/>
                      </a:lnTo>
                      <a:lnTo>
                        <a:pt x="4" y="47"/>
                      </a:lnTo>
                      <a:lnTo>
                        <a:pt x="7" y="79"/>
                      </a:lnTo>
                      <a:lnTo>
                        <a:pt x="8" y="102"/>
                      </a:lnTo>
                      <a:lnTo>
                        <a:pt x="9" y="103"/>
                      </a:lnTo>
                      <a:lnTo>
                        <a:pt x="11" y="103"/>
                      </a:lnTo>
                      <a:lnTo>
                        <a:pt x="11" y="102"/>
                      </a:lnTo>
                      <a:lnTo>
                        <a:pt x="12" y="101"/>
                      </a:lnTo>
                      <a:lnTo>
                        <a:pt x="11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08" name="Freeform 159"/>
                <p:cNvSpPr>
                  <a:spLocks/>
                </p:cNvSpPr>
                <p:nvPr/>
              </p:nvSpPr>
              <p:spPr bwMode="auto">
                <a:xfrm>
                  <a:off x="5141" y="2848"/>
                  <a:ext cx="7" cy="24"/>
                </a:xfrm>
                <a:custGeom>
                  <a:avLst/>
                  <a:gdLst>
                    <a:gd name="T0" fmla="*/ 4 w 7"/>
                    <a:gd name="T1" fmla="*/ 21 h 24"/>
                    <a:gd name="T2" fmla="*/ 4 w 7"/>
                    <a:gd name="T3" fmla="*/ 23 h 24"/>
                    <a:gd name="T4" fmla="*/ 4 w 7"/>
                    <a:gd name="T5" fmla="*/ 19 h 24"/>
                    <a:gd name="T6" fmla="*/ 7 w 7"/>
                    <a:gd name="T7" fmla="*/ 13 h 24"/>
                    <a:gd name="T8" fmla="*/ 7 w 7"/>
                    <a:gd name="T9" fmla="*/ 6 h 24"/>
                    <a:gd name="T10" fmla="*/ 4 w 7"/>
                    <a:gd name="T11" fmla="*/ 0 h 24"/>
                    <a:gd name="T12" fmla="*/ 1 w 7"/>
                    <a:gd name="T13" fmla="*/ 1 h 24"/>
                    <a:gd name="T14" fmla="*/ 2 w 7"/>
                    <a:gd name="T15" fmla="*/ 6 h 24"/>
                    <a:gd name="T16" fmla="*/ 2 w 7"/>
                    <a:gd name="T17" fmla="*/ 12 h 24"/>
                    <a:gd name="T18" fmla="*/ 1 w 7"/>
                    <a:gd name="T19" fmla="*/ 17 h 24"/>
                    <a:gd name="T20" fmla="*/ 0 w 7"/>
                    <a:gd name="T21" fmla="*/ 23 h 24"/>
                    <a:gd name="T22" fmla="*/ 0 w 7"/>
                    <a:gd name="T23" fmla="*/ 23 h 24"/>
                    <a:gd name="T24" fmla="*/ 0 w 7"/>
                    <a:gd name="T25" fmla="*/ 23 h 24"/>
                    <a:gd name="T26" fmla="*/ 0 w 7"/>
                    <a:gd name="T27" fmla="*/ 24 h 24"/>
                    <a:gd name="T28" fmla="*/ 1 w 7"/>
                    <a:gd name="T29" fmla="*/ 24 h 24"/>
                    <a:gd name="T30" fmla="*/ 2 w 7"/>
                    <a:gd name="T31" fmla="*/ 24 h 24"/>
                    <a:gd name="T32" fmla="*/ 4 w 7"/>
                    <a:gd name="T33" fmla="*/ 23 h 24"/>
                    <a:gd name="T34" fmla="*/ 4 w 7"/>
                    <a:gd name="T35" fmla="*/ 21 h 2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" h="24">
                      <a:moveTo>
                        <a:pt x="4" y="21"/>
                      </a:moveTo>
                      <a:lnTo>
                        <a:pt x="4" y="23"/>
                      </a:lnTo>
                      <a:lnTo>
                        <a:pt x="4" y="19"/>
                      </a:lnTo>
                      <a:lnTo>
                        <a:pt x="7" y="13"/>
                      </a:lnTo>
                      <a:lnTo>
                        <a:pt x="7" y="6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2" y="6"/>
                      </a:lnTo>
                      <a:lnTo>
                        <a:pt x="2" y="12"/>
                      </a:lnTo>
                      <a:lnTo>
                        <a:pt x="1" y="17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4"/>
                      </a:lnTo>
                      <a:lnTo>
                        <a:pt x="2" y="24"/>
                      </a:lnTo>
                      <a:lnTo>
                        <a:pt x="4" y="23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09" name="Freeform 160"/>
                <p:cNvSpPr>
                  <a:spLocks/>
                </p:cNvSpPr>
                <p:nvPr/>
              </p:nvSpPr>
              <p:spPr bwMode="auto">
                <a:xfrm>
                  <a:off x="5123" y="2869"/>
                  <a:ext cx="23" cy="122"/>
                </a:xfrm>
                <a:custGeom>
                  <a:avLst/>
                  <a:gdLst>
                    <a:gd name="T0" fmla="*/ 3 w 23"/>
                    <a:gd name="T1" fmla="*/ 122 h 122"/>
                    <a:gd name="T2" fmla="*/ 3 w 23"/>
                    <a:gd name="T3" fmla="*/ 122 h 122"/>
                    <a:gd name="T4" fmla="*/ 11 w 23"/>
                    <a:gd name="T5" fmla="*/ 99 h 122"/>
                    <a:gd name="T6" fmla="*/ 18 w 23"/>
                    <a:gd name="T7" fmla="*/ 69 h 122"/>
                    <a:gd name="T8" fmla="*/ 20 w 23"/>
                    <a:gd name="T9" fmla="*/ 54 h 122"/>
                    <a:gd name="T10" fmla="*/ 22 w 23"/>
                    <a:gd name="T11" fmla="*/ 36 h 122"/>
                    <a:gd name="T12" fmla="*/ 23 w 23"/>
                    <a:gd name="T13" fmla="*/ 20 h 122"/>
                    <a:gd name="T14" fmla="*/ 22 w 23"/>
                    <a:gd name="T15" fmla="*/ 0 h 122"/>
                    <a:gd name="T16" fmla="*/ 18 w 23"/>
                    <a:gd name="T17" fmla="*/ 2 h 122"/>
                    <a:gd name="T18" fmla="*/ 19 w 23"/>
                    <a:gd name="T19" fmla="*/ 20 h 122"/>
                    <a:gd name="T20" fmla="*/ 19 w 23"/>
                    <a:gd name="T21" fmla="*/ 36 h 122"/>
                    <a:gd name="T22" fmla="*/ 16 w 23"/>
                    <a:gd name="T23" fmla="*/ 52 h 122"/>
                    <a:gd name="T24" fmla="*/ 14 w 23"/>
                    <a:gd name="T25" fmla="*/ 69 h 122"/>
                    <a:gd name="T26" fmla="*/ 7 w 23"/>
                    <a:gd name="T27" fmla="*/ 97 h 122"/>
                    <a:gd name="T28" fmla="*/ 0 w 23"/>
                    <a:gd name="T29" fmla="*/ 122 h 122"/>
                    <a:gd name="T30" fmla="*/ 0 w 23"/>
                    <a:gd name="T31" fmla="*/ 122 h 122"/>
                    <a:gd name="T32" fmla="*/ 3 w 23"/>
                    <a:gd name="T33" fmla="*/ 122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" h="122">
                      <a:moveTo>
                        <a:pt x="3" y="122"/>
                      </a:moveTo>
                      <a:lnTo>
                        <a:pt x="3" y="122"/>
                      </a:lnTo>
                      <a:lnTo>
                        <a:pt x="11" y="99"/>
                      </a:lnTo>
                      <a:lnTo>
                        <a:pt x="18" y="69"/>
                      </a:lnTo>
                      <a:lnTo>
                        <a:pt x="20" y="54"/>
                      </a:lnTo>
                      <a:lnTo>
                        <a:pt x="22" y="36"/>
                      </a:lnTo>
                      <a:lnTo>
                        <a:pt x="23" y="20"/>
                      </a:lnTo>
                      <a:lnTo>
                        <a:pt x="22" y="0"/>
                      </a:lnTo>
                      <a:lnTo>
                        <a:pt x="18" y="2"/>
                      </a:lnTo>
                      <a:lnTo>
                        <a:pt x="19" y="20"/>
                      </a:lnTo>
                      <a:lnTo>
                        <a:pt x="19" y="36"/>
                      </a:lnTo>
                      <a:lnTo>
                        <a:pt x="16" y="52"/>
                      </a:lnTo>
                      <a:lnTo>
                        <a:pt x="14" y="69"/>
                      </a:lnTo>
                      <a:lnTo>
                        <a:pt x="7" y="97"/>
                      </a:lnTo>
                      <a:lnTo>
                        <a:pt x="0" y="122"/>
                      </a:lnTo>
                      <a:lnTo>
                        <a:pt x="3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10" name="Freeform 161"/>
                <p:cNvSpPr>
                  <a:spLocks/>
                </p:cNvSpPr>
                <p:nvPr/>
              </p:nvSpPr>
              <p:spPr bwMode="auto">
                <a:xfrm>
                  <a:off x="5107" y="2991"/>
                  <a:ext cx="19" cy="49"/>
                </a:xfrm>
                <a:custGeom>
                  <a:avLst/>
                  <a:gdLst>
                    <a:gd name="T0" fmla="*/ 2 w 19"/>
                    <a:gd name="T1" fmla="*/ 46 h 49"/>
                    <a:gd name="T2" fmla="*/ 2 w 19"/>
                    <a:gd name="T3" fmla="*/ 48 h 49"/>
                    <a:gd name="T4" fmla="*/ 8 w 19"/>
                    <a:gd name="T5" fmla="*/ 41 h 49"/>
                    <a:gd name="T6" fmla="*/ 10 w 19"/>
                    <a:gd name="T7" fmla="*/ 31 h 49"/>
                    <a:gd name="T8" fmla="*/ 13 w 19"/>
                    <a:gd name="T9" fmla="*/ 19 h 49"/>
                    <a:gd name="T10" fmla="*/ 19 w 19"/>
                    <a:gd name="T11" fmla="*/ 0 h 49"/>
                    <a:gd name="T12" fmla="*/ 16 w 19"/>
                    <a:gd name="T13" fmla="*/ 0 h 49"/>
                    <a:gd name="T14" fmla="*/ 10 w 19"/>
                    <a:gd name="T15" fmla="*/ 18 h 49"/>
                    <a:gd name="T16" fmla="*/ 8 w 19"/>
                    <a:gd name="T17" fmla="*/ 30 h 49"/>
                    <a:gd name="T18" fmla="*/ 4 w 19"/>
                    <a:gd name="T19" fmla="*/ 40 h 49"/>
                    <a:gd name="T20" fmla="*/ 0 w 19"/>
                    <a:gd name="T21" fmla="*/ 46 h 49"/>
                    <a:gd name="T22" fmla="*/ 0 w 19"/>
                    <a:gd name="T23" fmla="*/ 48 h 49"/>
                    <a:gd name="T24" fmla="*/ 0 w 19"/>
                    <a:gd name="T25" fmla="*/ 46 h 49"/>
                    <a:gd name="T26" fmla="*/ 0 w 19"/>
                    <a:gd name="T27" fmla="*/ 48 h 49"/>
                    <a:gd name="T28" fmla="*/ 0 w 19"/>
                    <a:gd name="T29" fmla="*/ 48 h 49"/>
                    <a:gd name="T30" fmla="*/ 1 w 19"/>
                    <a:gd name="T31" fmla="*/ 49 h 49"/>
                    <a:gd name="T32" fmla="*/ 2 w 19"/>
                    <a:gd name="T33" fmla="*/ 48 h 49"/>
                    <a:gd name="T34" fmla="*/ 2 w 19"/>
                    <a:gd name="T35" fmla="*/ 46 h 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9" h="49">
                      <a:moveTo>
                        <a:pt x="2" y="46"/>
                      </a:moveTo>
                      <a:lnTo>
                        <a:pt x="2" y="48"/>
                      </a:lnTo>
                      <a:lnTo>
                        <a:pt x="8" y="41"/>
                      </a:lnTo>
                      <a:lnTo>
                        <a:pt x="10" y="31"/>
                      </a:lnTo>
                      <a:lnTo>
                        <a:pt x="13" y="19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0" y="18"/>
                      </a:lnTo>
                      <a:lnTo>
                        <a:pt x="8" y="30"/>
                      </a:lnTo>
                      <a:lnTo>
                        <a:pt x="4" y="40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1" y="49"/>
                      </a:lnTo>
                      <a:lnTo>
                        <a:pt x="2" y="48"/>
                      </a:lnTo>
                      <a:lnTo>
                        <a:pt x="2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11" name="Freeform 162"/>
                <p:cNvSpPr>
                  <a:spLocks/>
                </p:cNvSpPr>
                <p:nvPr/>
              </p:nvSpPr>
              <p:spPr bwMode="auto">
                <a:xfrm>
                  <a:off x="5107" y="3037"/>
                  <a:ext cx="19" cy="33"/>
                </a:xfrm>
                <a:custGeom>
                  <a:avLst/>
                  <a:gdLst>
                    <a:gd name="T0" fmla="*/ 19 w 19"/>
                    <a:gd name="T1" fmla="*/ 30 h 33"/>
                    <a:gd name="T2" fmla="*/ 19 w 19"/>
                    <a:gd name="T3" fmla="*/ 30 h 33"/>
                    <a:gd name="T4" fmla="*/ 2 w 19"/>
                    <a:gd name="T5" fmla="*/ 0 h 33"/>
                    <a:gd name="T6" fmla="*/ 0 w 19"/>
                    <a:gd name="T7" fmla="*/ 2 h 33"/>
                    <a:gd name="T8" fmla="*/ 16 w 19"/>
                    <a:gd name="T9" fmla="*/ 32 h 33"/>
                    <a:gd name="T10" fmla="*/ 19 w 19"/>
                    <a:gd name="T11" fmla="*/ 30 h 33"/>
                    <a:gd name="T12" fmla="*/ 16 w 19"/>
                    <a:gd name="T13" fmla="*/ 32 h 33"/>
                    <a:gd name="T14" fmla="*/ 17 w 19"/>
                    <a:gd name="T15" fmla="*/ 33 h 33"/>
                    <a:gd name="T16" fmla="*/ 17 w 19"/>
                    <a:gd name="T17" fmla="*/ 33 h 33"/>
                    <a:gd name="T18" fmla="*/ 19 w 19"/>
                    <a:gd name="T19" fmla="*/ 32 h 33"/>
                    <a:gd name="T20" fmla="*/ 19 w 19"/>
                    <a:gd name="T21" fmla="*/ 30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" h="33">
                      <a:moveTo>
                        <a:pt x="19" y="30"/>
                      </a:moveTo>
                      <a:lnTo>
                        <a:pt x="19" y="3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6" y="32"/>
                      </a:lnTo>
                      <a:lnTo>
                        <a:pt x="19" y="30"/>
                      </a:lnTo>
                      <a:lnTo>
                        <a:pt x="16" y="32"/>
                      </a:lnTo>
                      <a:lnTo>
                        <a:pt x="17" y="33"/>
                      </a:lnTo>
                      <a:lnTo>
                        <a:pt x="19" y="32"/>
                      </a:lnTo>
                      <a:lnTo>
                        <a:pt x="19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12" name="Freeform 163"/>
                <p:cNvSpPr>
                  <a:spLocks/>
                </p:cNvSpPr>
                <p:nvPr/>
              </p:nvSpPr>
              <p:spPr bwMode="auto">
                <a:xfrm>
                  <a:off x="5115" y="3067"/>
                  <a:ext cx="12" cy="32"/>
                </a:xfrm>
                <a:custGeom>
                  <a:avLst/>
                  <a:gdLst>
                    <a:gd name="T0" fmla="*/ 1 w 12"/>
                    <a:gd name="T1" fmla="*/ 32 h 32"/>
                    <a:gd name="T2" fmla="*/ 2 w 12"/>
                    <a:gd name="T3" fmla="*/ 32 h 32"/>
                    <a:gd name="T4" fmla="*/ 7 w 12"/>
                    <a:gd name="T5" fmla="*/ 31 h 32"/>
                    <a:gd name="T6" fmla="*/ 9 w 12"/>
                    <a:gd name="T7" fmla="*/ 28 h 32"/>
                    <a:gd name="T8" fmla="*/ 12 w 12"/>
                    <a:gd name="T9" fmla="*/ 24 h 32"/>
                    <a:gd name="T10" fmla="*/ 12 w 12"/>
                    <a:gd name="T11" fmla="*/ 18 h 32"/>
                    <a:gd name="T12" fmla="*/ 12 w 12"/>
                    <a:gd name="T13" fmla="*/ 10 h 32"/>
                    <a:gd name="T14" fmla="*/ 11 w 12"/>
                    <a:gd name="T15" fmla="*/ 0 h 32"/>
                    <a:gd name="T16" fmla="*/ 8 w 12"/>
                    <a:gd name="T17" fmla="*/ 2 h 32"/>
                    <a:gd name="T18" fmla="*/ 9 w 12"/>
                    <a:gd name="T19" fmla="*/ 10 h 32"/>
                    <a:gd name="T20" fmla="*/ 9 w 12"/>
                    <a:gd name="T21" fmla="*/ 18 h 32"/>
                    <a:gd name="T22" fmla="*/ 8 w 12"/>
                    <a:gd name="T23" fmla="*/ 22 h 32"/>
                    <a:gd name="T24" fmla="*/ 7 w 12"/>
                    <a:gd name="T25" fmla="*/ 25 h 32"/>
                    <a:gd name="T26" fmla="*/ 5 w 12"/>
                    <a:gd name="T27" fmla="*/ 28 h 32"/>
                    <a:gd name="T28" fmla="*/ 1 w 12"/>
                    <a:gd name="T29" fmla="*/ 28 h 32"/>
                    <a:gd name="T30" fmla="*/ 1 w 12"/>
                    <a:gd name="T31" fmla="*/ 28 h 32"/>
                    <a:gd name="T32" fmla="*/ 1 w 12"/>
                    <a:gd name="T33" fmla="*/ 28 h 32"/>
                    <a:gd name="T34" fmla="*/ 0 w 12"/>
                    <a:gd name="T35" fmla="*/ 29 h 32"/>
                    <a:gd name="T36" fmla="*/ 0 w 12"/>
                    <a:gd name="T37" fmla="*/ 31 h 32"/>
                    <a:gd name="T38" fmla="*/ 1 w 12"/>
                    <a:gd name="T39" fmla="*/ 32 h 32"/>
                    <a:gd name="T40" fmla="*/ 2 w 12"/>
                    <a:gd name="T41" fmla="*/ 32 h 32"/>
                    <a:gd name="T42" fmla="*/ 1 w 12"/>
                    <a:gd name="T43" fmla="*/ 32 h 3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2" h="32">
                      <a:moveTo>
                        <a:pt x="1" y="32"/>
                      </a:moveTo>
                      <a:lnTo>
                        <a:pt x="2" y="32"/>
                      </a:lnTo>
                      <a:lnTo>
                        <a:pt x="7" y="31"/>
                      </a:lnTo>
                      <a:lnTo>
                        <a:pt x="9" y="28"/>
                      </a:lnTo>
                      <a:lnTo>
                        <a:pt x="12" y="24"/>
                      </a:lnTo>
                      <a:lnTo>
                        <a:pt x="12" y="18"/>
                      </a:lnTo>
                      <a:lnTo>
                        <a:pt x="12" y="10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9" y="10"/>
                      </a:lnTo>
                      <a:lnTo>
                        <a:pt x="9" y="18"/>
                      </a:lnTo>
                      <a:lnTo>
                        <a:pt x="8" y="22"/>
                      </a:lnTo>
                      <a:lnTo>
                        <a:pt x="7" y="25"/>
                      </a:lnTo>
                      <a:lnTo>
                        <a:pt x="5" y="28"/>
                      </a:lnTo>
                      <a:lnTo>
                        <a:pt x="1" y="28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2" y="32"/>
                      </a:lnTo>
                      <a:lnTo>
                        <a:pt x="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13" name="Freeform 164"/>
                <p:cNvSpPr>
                  <a:spLocks/>
                </p:cNvSpPr>
                <p:nvPr/>
              </p:nvSpPr>
              <p:spPr bwMode="auto">
                <a:xfrm>
                  <a:off x="5109" y="3072"/>
                  <a:ext cx="7" cy="27"/>
                </a:xfrm>
                <a:custGeom>
                  <a:avLst/>
                  <a:gdLst>
                    <a:gd name="T0" fmla="*/ 0 w 7"/>
                    <a:gd name="T1" fmla="*/ 1 h 27"/>
                    <a:gd name="T2" fmla="*/ 0 w 7"/>
                    <a:gd name="T3" fmla="*/ 1 h 27"/>
                    <a:gd name="T4" fmla="*/ 0 w 7"/>
                    <a:gd name="T5" fmla="*/ 9 h 27"/>
                    <a:gd name="T6" fmla="*/ 0 w 7"/>
                    <a:gd name="T7" fmla="*/ 16 h 27"/>
                    <a:gd name="T8" fmla="*/ 0 w 7"/>
                    <a:gd name="T9" fmla="*/ 20 h 27"/>
                    <a:gd name="T10" fmla="*/ 2 w 7"/>
                    <a:gd name="T11" fmla="*/ 23 h 27"/>
                    <a:gd name="T12" fmla="*/ 3 w 7"/>
                    <a:gd name="T13" fmla="*/ 26 h 27"/>
                    <a:gd name="T14" fmla="*/ 7 w 7"/>
                    <a:gd name="T15" fmla="*/ 27 h 27"/>
                    <a:gd name="T16" fmla="*/ 7 w 7"/>
                    <a:gd name="T17" fmla="*/ 23 h 27"/>
                    <a:gd name="T18" fmla="*/ 6 w 7"/>
                    <a:gd name="T19" fmla="*/ 23 h 27"/>
                    <a:gd name="T20" fmla="*/ 4 w 7"/>
                    <a:gd name="T21" fmla="*/ 21 h 27"/>
                    <a:gd name="T22" fmla="*/ 4 w 7"/>
                    <a:gd name="T23" fmla="*/ 20 h 27"/>
                    <a:gd name="T24" fmla="*/ 4 w 7"/>
                    <a:gd name="T25" fmla="*/ 16 h 27"/>
                    <a:gd name="T26" fmla="*/ 4 w 7"/>
                    <a:gd name="T27" fmla="*/ 9 h 27"/>
                    <a:gd name="T28" fmla="*/ 3 w 7"/>
                    <a:gd name="T29" fmla="*/ 0 h 27"/>
                    <a:gd name="T30" fmla="*/ 3 w 7"/>
                    <a:gd name="T31" fmla="*/ 1 h 27"/>
                    <a:gd name="T32" fmla="*/ 3 w 7"/>
                    <a:gd name="T33" fmla="*/ 0 h 27"/>
                    <a:gd name="T34" fmla="*/ 3 w 7"/>
                    <a:gd name="T35" fmla="*/ 0 h 27"/>
                    <a:gd name="T36" fmla="*/ 2 w 7"/>
                    <a:gd name="T37" fmla="*/ 0 h 27"/>
                    <a:gd name="T38" fmla="*/ 0 w 7"/>
                    <a:gd name="T39" fmla="*/ 0 h 27"/>
                    <a:gd name="T40" fmla="*/ 0 w 7"/>
                    <a:gd name="T41" fmla="*/ 1 h 2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" h="27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3"/>
                      </a:lnTo>
                      <a:lnTo>
                        <a:pt x="3" y="26"/>
                      </a:lnTo>
                      <a:lnTo>
                        <a:pt x="7" y="27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4" y="21"/>
                      </a:lnTo>
                      <a:lnTo>
                        <a:pt x="4" y="20"/>
                      </a:lnTo>
                      <a:lnTo>
                        <a:pt x="4" y="16"/>
                      </a:lnTo>
                      <a:lnTo>
                        <a:pt x="4" y="9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14" name="Freeform 165"/>
                <p:cNvSpPr>
                  <a:spLocks/>
                </p:cNvSpPr>
                <p:nvPr/>
              </p:nvSpPr>
              <p:spPr bwMode="auto">
                <a:xfrm>
                  <a:off x="5037" y="3070"/>
                  <a:ext cx="75" cy="10"/>
                </a:xfrm>
                <a:custGeom>
                  <a:avLst/>
                  <a:gdLst>
                    <a:gd name="T0" fmla="*/ 3 w 75"/>
                    <a:gd name="T1" fmla="*/ 10 h 10"/>
                    <a:gd name="T2" fmla="*/ 3 w 75"/>
                    <a:gd name="T3" fmla="*/ 10 h 10"/>
                    <a:gd name="T4" fmla="*/ 7 w 75"/>
                    <a:gd name="T5" fmla="*/ 8 h 10"/>
                    <a:gd name="T6" fmla="*/ 16 w 75"/>
                    <a:gd name="T7" fmla="*/ 7 h 10"/>
                    <a:gd name="T8" fmla="*/ 27 w 75"/>
                    <a:gd name="T9" fmla="*/ 6 h 10"/>
                    <a:gd name="T10" fmla="*/ 41 w 75"/>
                    <a:gd name="T11" fmla="*/ 4 h 10"/>
                    <a:gd name="T12" fmla="*/ 64 w 75"/>
                    <a:gd name="T13" fmla="*/ 4 h 10"/>
                    <a:gd name="T14" fmla="*/ 72 w 75"/>
                    <a:gd name="T15" fmla="*/ 3 h 10"/>
                    <a:gd name="T16" fmla="*/ 75 w 75"/>
                    <a:gd name="T17" fmla="*/ 3 h 10"/>
                    <a:gd name="T18" fmla="*/ 64 w 75"/>
                    <a:gd name="T19" fmla="*/ 0 h 10"/>
                    <a:gd name="T20" fmla="*/ 39 w 75"/>
                    <a:gd name="T21" fmla="*/ 2 h 10"/>
                    <a:gd name="T22" fmla="*/ 27 w 75"/>
                    <a:gd name="T23" fmla="*/ 2 h 10"/>
                    <a:gd name="T24" fmla="*/ 15 w 75"/>
                    <a:gd name="T25" fmla="*/ 3 h 10"/>
                    <a:gd name="T26" fmla="*/ 7 w 75"/>
                    <a:gd name="T27" fmla="*/ 4 h 10"/>
                    <a:gd name="T28" fmla="*/ 0 w 75"/>
                    <a:gd name="T29" fmla="*/ 7 h 10"/>
                    <a:gd name="T30" fmla="*/ 1 w 75"/>
                    <a:gd name="T31" fmla="*/ 7 h 10"/>
                    <a:gd name="T32" fmla="*/ 0 w 75"/>
                    <a:gd name="T33" fmla="*/ 7 h 10"/>
                    <a:gd name="T34" fmla="*/ 0 w 75"/>
                    <a:gd name="T35" fmla="*/ 8 h 10"/>
                    <a:gd name="T36" fmla="*/ 0 w 75"/>
                    <a:gd name="T37" fmla="*/ 10 h 10"/>
                    <a:gd name="T38" fmla="*/ 1 w 75"/>
                    <a:gd name="T39" fmla="*/ 10 h 10"/>
                    <a:gd name="T40" fmla="*/ 3 w 75"/>
                    <a:gd name="T41" fmla="*/ 1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5" h="10">
                      <a:moveTo>
                        <a:pt x="3" y="10"/>
                      </a:moveTo>
                      <a:lnTo>
                        <a:pt x="3" y="10"/>
                      </a:lnTo>
                      <a:lnTo>
                        <a:pt x="7" y="8"/>
                      </a:lnTo>
                      <a:lnTo>
                        <a:pt x="16" y="7"/>
                      </a:lnTo>
                      <a:lnTo>
                        <a:pt x="27" y="6"/>
                      </a:lnTo>
                      <a:lnTo>
                        <a:pt x="41" y="4"/>
                      </a:lnTo>
                      <a:lnTo>
                        <a:pt x="64" y="4"/>
                      </a:lnTo>
                      <a:lnTo>
                        <a:pt x="72" y="3"/>
                      </a:lnTo>
                      <a:lnTo>
                        <a:pt x="75" y="3"/>
                      </a:lnTo>
                      <a:lnTo>
                        <a:pt x="64" y="0"/>
                      </a:lnTo>
                      <a:lnTo>
                        <a:pt x="39" y="2"/>
                      </a:lnTo>
                      <a:lnTo>
                        <a:pt x="27" y="2"/>
                      </a:lnTo>
                      <a:lnTo>
                        <a:pt x="15" y="3"/>
                      </a:lnTo>
                      <a:lnTo>
                        <a:pt x="7" y="4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15" name="Freeform 166"/>
                <p:cNvSpPr>
                  <a:spLocks/>
                </p:cNvSpPr>
                <p:nvPr/>
              </p:nvSpPr>
              <p:spPr bwMode="auto">
                <a:xfrm>
                  <a:off x="5029" y="3077"/>
                  <a:ext cx="11" cy="25"/>
                </a:xfrm>
                <a:custGeom>
                  <a:avLst/>
                  <a:gdLst>
                    <a:gd name="T0" fmla="*/ 4 w 11"/>
                    <a:gd name="T1" fmla="*/ 25 h 25"/>
                    <a:gd name="T2" fmla="*/ 5 w 11"/>
                    <a:gd name="T3" fmla="*/ 22 h 25"/>
                    <a:gd name="T4" fmla="*/ 4 w 11"/>
                    <a:gd name="T5" fmla="*/ 15 h 25"/>
                    <a:gd name="T6" fmla="*/ 2 w 11"/>
                    <a:gd name="T7" fmla="*/ 10 h 25"/>
                    <a:gd name="T8" fmla="*/ 4 w 11"/>
                    <a:gd name="T9" fmla="*/ 8 h 25"/>
                    <a:gd name="T10" fmla="*/ 5 w 11"/>
                    <a:gd name="T11" fmla="*/ 5 h 25"/>
                    <a:gd name="T12" fmla="*/ 7 w 11"/>
                    <a:gd name="T13" fmla="*/ 4 h 25"/>
                    <a:gd name="T14" fmla="*/ 11 w 11"/>
                    <a:gd name="T15" fmla="*/ 3 h 25"/>
                    <a:gd name="T16" fmla="*/ 9 w 11"/>
                    <a:gd name="T17" fmla="*/ 0 h 25"/>
                    <a:gd name="T18" fmla="*/ 5 w 11"/>
                    <a:gd name="T19" fmla="*/ 1 h 25"/>
                    <a:gd name="T20" fmla="*/ 2 w 11"/>
                    <a:gd name="T21" fmla="*/ 4 h 25"/>
                    <a:gd name="T22" fmla="*/ 0 w 11"/>
                    <a:gd name="T23" fmla="*/ 7 h 25"/>
                    <a:gd name="T24" fmla="*/ 0 w 11"/>
                    <a:gd name="T25" fmla="*/ 10 h 25"/>
                    <a:gd name="T26" fmla="*/ 0 w 11"/>
                    <a:gd name="T27" fmla="*/ 16 h 25"/>
                    <a:gd name="T28" fmla="*/ 2 w 11"/>
                    <a:gd name="T29" fmla="*/ 23 h 25"/>
                    <a:gd name="T30" fmla="*/ 4 w 11"/>
                    <a:gd name="T31" fmla="*/ 21 h 25"/>
                    <a:gd name="T32" fmla="*/ 2 w 11"/>
                    <a:gd name="T33" fmla="*/ 23 h 25"/>
                    <a:gd name="T34" fmla="*/ 4 w 11"/>
                    <a:gd name="T35" fmla="*/ 23 h 25"/>
                    <a:gd name="T36" fmla="*/ 4 w 11"/>
                    <a:gd name="T37" fmla="*/ 23 h 25"/>
                    <a:gd name="T38" fmla="*/ 5 w 11"/>
                    <a:gd name="T39" fmla="*/ 23 h 25"/>
                    <a:gd name="T40" fmla="*/ 5 w 11"/>
                    <a:gd name="T41" fmla="*/ 22 h 25"/>
                    <a:gd name="T42" fmla="*/ 4 w 11"/>
                    <a:gd name="T43" fmla="*/ 25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" h="25">
                      <a:moveTo>
                        <a:pt x="4" y="25"/>
                      </a:moveTo>
                      <a:lnTo>
                        <a:pt x="5" y="22"/>
                      </a:lnTo>
                      <a:lnTo>
                        <a:pt x="4" y="15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5" y="5"/>
                      </a:lnTo>
                      <a:lnTo>
                        <a:pt x="7" y="4"/>
                      </a:lnTo>
                      <a:lnTo>
                        <a:pt x="11" y="3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2" y="23"/>
                      </a:lnTo>
                      <a:lnTo>
                        <a:pt x="4" y="21"/>
                      </a:lnTo>
                      <a:lnTo>
                        <a:pt x="2" y="23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2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16" name="Freeform 167"/>
                <p:cNvSpPr>
                  <a:spLocks/>
                </p:cNvSpPr>
                <p:nvPr/>
              </p:nvSpPr>
              <p:spPr bwMode="auto">
                <a:xfrm>
                  <a:off x="5020" y="3098"/>
                  <a:ext cx="13" cy="6"/>
                </a:xfrm>
                <a:custGeom>
                  <a:avLst/>
                  <a:gdLst>
                    <a:gd name="T0" fmla="*/ 0 w 13"/>
                    <a:gd name="T1" fmla="*/ 5 h 6"/>
                    <a:gd name="T2" fmla="*/ 2 w 13"/>
                    <a:gd name="T3" fmla="*/ 6 h 6"/>
                    <a:gd name="T4" fmla="*/ 9 w 13"/>
                    <a:gd name="T5" fmla="*/ 4 h 6"/>
                    <a:gd name="T6" fmla="*/ 13 w 13"/>
                    <a:gd name="T7" fmla="*/ 4 h 6"/>
                    <a:gd name="T8" fmla="*/ 13 w 13"/>
                    <a:gd name="T9" fmla="*/ 0 h 6"/>
                    <a:gd name="T10" fmla="*/ 7 w 13"/>
                    <a:gd name="T11" fmla="*/ 1 h 6"/>
                    <a:gd name="T12" fmla="*/ 2 w 13"/>
                    <a:gd name="T13" fmla="*/ 2 h 6"/>
                    <a:gd name="T14" fmla="*/ 3 w 13"/>
                    <a:gd name="T15" fmla="*/ 4 h 6"/>
                    <a:gd name="T16" fmla="*/ 2 w 13"/>
                    <a:gd name="T17" fmla="*/ 2 h 6"/>
                    <a:gd name="T18" fmla="*/ 0 w 13"/>
                    <a:gd name="T19" fmla="*/ 4 h 6"/>
                    <a:gd name="T20" fmla="*/ 0 w 13"/>
                    <a:gd name="T21" fmla="*/ 5 h 6"/>
                    <a:gd name="T22" fmla="*/ 0 w 13"/>
                    <a:gd name="T23" fmla="*/ 5 h 6"/>
                    <a:gd name="T24" fmla="*/ 2 w 13"/>
                    <a:gd name="T25" fmla="*/ 6 h 6"/>
                    <a:gd name="T26" fmla="*/ 0 w 13"/>
                    <a:gd name="T27" fmla="*/ 5 h 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" h="6">
                      <a:moveTo>
                        <a:pt x="0" y="5"/>
                      </a:moveTo>
                      <a:lnTo>
                        <a:pt x="2" y="6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3" y="0"/>
                      </a:lnTo>
                      <a:lnTo>
                        <a:pt x="7" y="1"/>
                      </a:ln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17" name="Freeform 168"/>
                <p:cNvSpPr>
                  <a:spLocks/>
                </p:cNvSpPr>
                <p:nvPr/>
              </p:nvSpPr>
              <p:spPr bwMode="auto">
                <a:xfrm>
                  <a:off x="5014" y="3044"/>
                  <a:ext cx="17" cy="59"/>
                </a:xfrm>
                <a:custGeom>
                  <a:avLst/>
                  <a:gdLst>
                    <a:gd name="T0" fmla="*/ 16 w 17"/>
                    <a:gd name="T1" fmla="*/ 3 h 59"/>
                    <a:gd name="T2" fmla="*/ 15 w 17"/>
                    <a:gd name="T3" fmla="*/ 0 h 59"/>
                    <a:gd name="T4" fmla="*/ 6 w 17"/>
                    <a:gd name="T5" fmla="*/ 8 h 59"/>
                    <a:gd name="T6" fmla="*/ 2 w 17"/>
                    <a:gd name="T7" fmla="*/ 17 h 59"/>
                    <a:gd name="T8" fmla="*/ 0 w 17"/>
                    <a:gd name="T9" fmla="*/ 23 h 59"/>
                    <a:gd name="T10" fmla="*/ 0 w 17"/>
                    <a:gd name="T11" fmla="*/ 32 h 59"/>
                    <a:gd name="T12" fmla="*/ 2 w 17"/>
                    <a:gd name="T13" fmla="*/ 45 h 59"/>
                    <a:gd name="T14" fmla="*/ 6 w 17"/>
                    <a:gd name="T15" fmla="*/ 59 h 59"/>
                    <a:gd name="T16" fmla="*/ 9 w 17"/>
                    <a:gd name="T17" fmla="*/ 58 h 59"/>
                    <a:gd name="T18" fmla="*/ 5 w 17"/>
                    <a:gd name="T19" fmla="*/ 44 h 59"/>
                    <a:gd name="T20" fmla="*/ 2 w 17"/>
                    <a:gd name="T21" fmla="*/ 32 h 59"/>
                    <a:gd name="T22" fmla="*/ 2 w 17"/>
                    <a:gd name="T23" fmla="*/ 25 h 59"/>
                    <a:gd name="T24" fmla="*/ 5 w 17"/>
                    <a:gd name="T25" fmla="*/ 18 h 59"/>
                    <a:gd name="T26" fmla="*/ 9 w 17"/>
                    <a:gd name="T27" fmla="*/ 10 h 59"/>
                    <a:gd name="T28" fmla="*/ 17 w 17"/>
                    <a:gd name="T29" fmla="*/ 3 h 59"/>
                    <a:gd name="T30" fmla="*/ 16 w 17"/>
                    <a:gd name="T31" fmla="*/ 0 h 59"/>
                    <a:gd name="T32" fmla="*/ 17 w 17"/>
                    <a:gd name="T33" fmla="*/ 3 h 59"/>
                    <a:gd name="T34" fmla="*/ 17 w 17"/>
                    <a:gd name="T35" fmla="*/ 2 h 59"/>
                    <a:gd name="T36" fmla="*/ 17 w 17"/>
                    <a:gd name="T37" fmla="*/ 0 h 59"/>
                    <a:gd name="T38" fmla="*/ 16 w 17"/>
                    <a:gd name="T39" fmla="*/ 0 h 59"/>
                    <a:gd name="T40" fmla="*/ 15 w 17"/>
                    <a:gd name="T41" fmla="*/ 0 h 59"/>
                    <a:gd name="T42" fmla="*/ 16 w 17"/>
                    <a:gd name="T43" fmla="*/ 3 h 5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" h="59">
                      <a:moveTo>
                        <a:pt x="16" y="3"/>
                      </a:moveTo>
                      <a:lnTo>
                        <a:pt x="15" y="0"/>
                      </a:lnTo>
                      <a:lnTo>
                        <a:pt x="6" y="8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32"/>
                      </a:lnTo>
                      <a:lnTo>
                        <a:pt x="2" y="45"/>
                      </a:lnTo>
                      <a:lnTo>
                        <a:pt x="6" y="59"/>
                      </a:lnTo>
                      <a:lnTo>
                        <a:pt x="9" y="58"/>
                      </a:lnTo>
                      <a:lnTo>
                        <a:pt x="5" y="44"/>
                      </a:lnTo>
                      <a:lnTo>
                        <a:pt x="2" y="32"/>
                      </a:lnTo>
                      <a:lnTo>
                        <a:pt x="2" y="25"/>
                      </a:lnTo>
                      <a:lnTo>
                        <a:pt x="5" y="18"/>
                      </a:lnTo>
                      <a:lnTo>
                        <a:pt x="9" y="10"/>
                      </a:lnTo>
                      <a:lnTo>
                        <a:pt x="17" y="3"/>
                      </a:lnTo>
                      <a:lnTo>
                        <a:pt x="16" y="0"/>
                      </a:lnTo>
                      <a:lnTo>
                        <a:pt x="17" y="3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18" name="Freeform 169"/>
                <p:cNvSpPr>
                  <a:spLocks/>
                </p:cNvSpPr>
                <p:nvPr/>
              </p:nvSpPr>
              <p:spPr bwMode="auto">
                <a:xfrm>
                  <a:off x="5020" y="2940"/>
                  <a:ext cx="10" cy="107"/>
                </a:xfrm>
                <a:custGeom>
                  <a:avLst/>
                  <a:gdLst>
                    <a:gd name="T0" fmla="*/ 0 w 10"/>
                    <a:gd name="T1" fmla="*/ 3 h 107"/>
                    <a:gd name="T2" fmla="*/ 0 w 10"/>
                    <a:gd name="T3" fmla="*/ 2 h 107"/>
                    <a:gd name="T4" fmla="*/ 0 w 10"/>
                    <a:gd name="T5" fmla="*/ 25 h 107"/>
                    <a:gd name="T6" fmla="*/ 2 w 10"/>
                    <a:gd name="T7" fmla="*/ 61 h 107"/>
                    <a:gd name="T8" fmla="*/ 2 w 10"/>
                    <a:gd name="T9" fmla="*/ 77 h 107"/>
                    <a:gd name="T10" fmla="*/ 3 w 10"/>
                    <a:gd name="T11" fmla="*/ 92 h 107"/>
                    <a:gd name="T12" fmla="*/ 6 w 10"/>
                    <a:gd name="T13" fmla="*/ 102 h 107"/>
                    <a:gd name="T14" fmla="*/ 10 w 10"/>
                    <a:gd name="T15" fmla="*/ 107 h 107"/>
                    <a:gd name="T16" fmla="*/ 10 w 10"/>
                    <a:gd name="T17" fmla="*/ 104 h 107"/>
                    <a:gd name="T18" fmla="*/ 9 w 10"/>
                    <a:gd name="T19" fmla="*/ 102 h 107"/>
                    <a:gd name="T20" fmla="*/ 7 w 10"/>
                    <a:gd name="T21" fmla="*/ 91 h 107"/>
                    <a:gd name="T22" fmla="*/ 6 w 10"/>
                    <a:gd name="T23" fmla="*/ 77 h 107"/>
                    <a:gd name="T24" fmla="*/ 5 w 10"/>
                    <a:gd name="T25" fmla="*/ 61 h 107"/>
                    <a:gd name="T26" fmla="*/ 5 w 10"/>
                    <a:gd name="T27" fmla="*/ 25 h 107"/>
                    <a:gd name="T28" fmla="*/ 5 w 10"/>
                    <a:gd name="T29" fmla="*/ 2 h 107"/>
                    <a:gd name="T30" fmla="*/ 5 w 10"/>
                    <a:gd name="T31" fmla="*/ 2 h 107"/>
                    <a:gd name="T32" fmla="*/ 5 w 10"/>
                    <a:gd name="T33" fmla="*/ 2 h 107"/>
                    <a:gd name="T34" fmla="*/ 3 w 10"/>
                    <a:gd name="T35" fmla="*/ 0 h 107"/>
                    <a:gd name="T36" fmla="*/ 2 w 10"/>
                    <a:gd name="T37" fmla="*/ 0 h 107"/>
                    <a:gd name="T38" fmla="*/ 2 w 10"/>
                    <a:gd name="T39" fmla="*/ 0 h 107"/>
                    <a:gd name="T40" fmla="*/ 0 w 10"/>
                    <a:gd name="T41" fmla="*/ 2 h 107"/>
                    <a:gd name="T42" fmla="*/ 0 w 10"/>
                    <a:gd name="T43" fmla="*/ 3 h 10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" h="107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25"/>
                      </a:lnTo>
                      <a:lnTo>
                        <a:pt x="2" y="61"/>
                      </a:lnTo>
                      <a:lnTo>
                        <a:pt x="2" y="77"/>
                      </a:lnTo>
                      <a:lnTo>
                        <a:pt x="3" y="92"/>
                      </a:lnTo>
                      <a:lnTo>
                        <a:pt x="6" y="102"/>
                      </a:lnTo>
                      <a:lnTo>
                        <a:pt x="10" y="107"/>
                      </a:lnTo>
                      <a:lnTo>
                        <a:pt x="10" y="104"/>
                      </a:lnTo>
                      <a:lnTo>
                        <a:pt x="9" y="102"/>
                      </a:lnTo>
                      <a:lnTo>
                        <a:pt x="7" y="91"/>
                      </a:lnTo>
                      <a:lnTo>
                        <a:pt x="6" y="77"/>
                      </a:lnTo>
                      <a:lnTo>
                        <a:pt x="5" y="61"/>
                      </a:lnTo>
                      <a:lnTo>
                        <a:pt x="5" y="25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19" name="Freeform 170"/>
                <p:cNvSpPr>
                  <a:spLocks/>
                </p:cNvSpPr>
                <p:nvPr/>
              </p:nvSpPr>
              <p:spPr bwMode="auto">
                <a:xfrm>
                  <a:off x="5007" y="2865"/>
                  <a:ext cx="18" cy="78"/>
                </a:xfrm>
                <a:custGeom>
                  <a:avLst/>
                  <a:gdLst>
                    <a:gd name="T0" fmla="*/ 9 w 18"/>
                    <a:gd name="T1" fmla="*/ 2 h 78"/>
                    <a:gd name="T2" fmla="*/ 9 w 18"/>
                    <a:gd name="T3" fmla="*/ 0 h 78"/>
                    <a:gd name="T4" fmla="*/ 4 w 18"/>
                    <a:gd name="T5" fmla="*/ 14 h 78"/>
                    <a:gd name="T6" fmla="*/ 0 w 18"/>
                    <a:gd name="T7" fmla="*/ 26 h 78"/>
                    <a:gd name="T8" fmla="*/ 0 w 18"/>
                    <a:gd name="T9" fmla="*/ 39 h 78"/>
                    <a:gd name="T10" fmla="*/ 1 w 18"/>
                    <a:gd name="T11" fmla="*/ 50 h 78"/>
                    <a:gd name="T12" fmla="*/ 8 w 18"/>
                    <a:gd name="T13" fmla="*/ 66 h 78"/>
                    <a:gd name="T14" fmla="*/ 13 w 18"/>
                    <a:gd name="T15" fmla="*/ 78 h 78"/>
                    <a:gd name="T16" fmla="*/ 18 w 18"/>
                    <a:gd name="T17" fmla="*/ 77 h 78"/>
                    <a:gd name="T18" fmla="*/ 11 w 18"/>
                    <a:gd name="T19" fmla="*/ 65 h 78"/>
                    <a:gd name="T20" fmla="*/ 5 w 18"/>
                    <a:gd name="T21" fmla="*/ 48 h 78"/>
                    <a:gd name="T22" fmla="*/ 4 w 18"/>
                    <a:gd name="T23" fmla="*/ 39 h 78"/>
                    <a:gd name="T24" fmla="*/ 4 w 18"/>
                    <a:gd name="T25" fmla="*/ 28 h 78"/>
                    <a:gd name="T26" fmla="*/ 7 w 18"/>
                    <a:gd name="T27" fmla="*/ 15 h 78"/>
                    <a:gd name="T28" fmla="*/ 12 w 18"/>
                    <a:gd name="T29" fmla="*/ 3 h 78"/>
                    <a:gd name="T30" fmla="*/ 13 w 18"/>
                    <a:gd name="T31" fmla="*/ 2 h 78"/>
                    <a:gd name="T32" fmla="*/ 12 w 18"/>
                    <a:gd name="T33" fmla="*/ 3 h 78"/>
                    <a:gd name="T34" fmla="*/ 13 w 18"/>
                    <a:gd name="T35" fmla="*/ 0 h 78"/>
                    <a:gd name="T36" fmla="*/ 12 w 18"/>
                    <a:gd name="T37" fmla="*/ 0 h 78"/>
                    <a:gd name="T38" fmla="*/ 11 w 18"/>
                    <a:gd name="T39" fmla="*/ 0 h 78"/>
                    <a:gd name="T40" fmla="*/ 9 w 18"/>
                    <a:gd name="T41" fmla="*/ 0 h 78"/>
                    <a:gd name="T42" fmla="*/ 9 w 18"/>
                    <a:gd name="T43" fmla="*/ 2 h 7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8" h="78">
                      <a:moveTo>
                        <a:pt x="9" y="2"/>
                      </a:moveTo>
                      <a:lnTo>
                        <a:pt x="9" y="0"/>
                      </a:lnTo>
                      <a:lnTo>
                        <a:pt x="4" y="14"/>
                      </a:lnTo>
                      <a:lnTo>
                        <a:pt x="0" y="26"/>
                      </a:lnTo>
                      <a:lnTo>
                        <a:pt x="0" y="39"/>
                      </a:lnTo>
                      <a:lnTo>
                        <a:pt x="1" y="50"/>
                      </a:lnTo>
                      <a:lnTo>
                        <a:pt x="8" y="66"/>
                      </a:lnTo>
                      <a:lnTo>
                        <a:pt x="13" y="78"/>
                      </a:lnTo>
                      <a:lnTo>
                        <a:pt x="18" y="77"/>
                      </a:lnTo>
                      <a:lnTo>
                        <a:pt x="11" y="65"/>
                      </a:lnTo>
                      <a:lnTo>
                        <a:pt x="5" y="48"/>
                      </a:lnTo>
                      <a:lnTo>
                        <a:pt x="4" y="39"/>
                      </a:lnTo>
                      <a:lnTo>
                        <a:pt x="4" y="28"/>
                      </a:lnTo>
                      <a:lnTo>
                        <a:pt x="7" y="15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20" name="Freeform 171"/>
                <p:cNvSpPr>
                  <a:spLocks/>
                </p:cNvSpPr>
                <p:nvPr/>
              </p:nvSpPr>
              <p:spPr bwMode="auto">
                <a:xfrm>
                  <a:off x="5015" y="2818"/>
                  <a:ext cx="5" cy="49"/>
                </a:xfrm>
                <a:custGeom>
                  <a:avLst/>
                  <a:gdLst>
                    <a:gd name="T0" fmla="*/ 1 w 5"/>
                    <a:gd name="T1" fmla="*/ 2 h 49"/>
                    <a:gd name="T2" fmla="*/ 1 w 5"/>
                    <a:gd name="T3" fmla="*/ 1 h 49"/>
                    <a:gd name="T4" fmla="*/ 1 w 5"/>
                    <a:gd name="T5" fmla="*/ 13 h 49"/>
                    <a:gd name="T6" fmla="*/ 0 w 5"/>
                    <a:gd name="T7" fmla="*/ 26 h 49"/>
                    <a:gd name="T8" fmla="*/ 0 w 5"/>
                    <a:gd name="T9" fmla="*/ 38 h 49"/>
                    <a:gd name="T10" fmla="*/ 1 w 5"/>
                    <a:gd name="T11" fmla="*/ 49 h 49"/>
                    <a:gd name="T12" fmla="*/ 5 w 5"/>
                    <a:gd name="T13" fmla="*/ 49 h 49"/>
                    <a:gd name="T14" fmla="*/ 4 w 5"/>
                    <a:gd name="T15" fmla="*/ 38 h 49"/>
                    <a:gd name="T16" fmla="*/ 4 w 5"/>
                    <a:gd name="T17" fmla="*/ 26 h 49"/>
                    <a:gd name="T18" fmla="*/ 4 w 5"/>
                    <a:gd name="T19" fmla="*/ 13 h 49"/>
                    <a:gd name="T20" fmla="*/ 5 w 5"/>
                    <a:gd name="T21" fmla="*/ 1 h 49"/>
                    <a:gd name="T22" fmla="*/ 4 w 5"/>
                    <a:gd name="T23" fmla="*/ 1 h 49"/>
                    <a:gd name="T24" fmla="*/ 5 w 5"/>
                    <a:gd name="T25" fmla="*/ 1 h 49"/>
                    <a:gd name="T26" fmla="*/ 4 w 5"/>
                    <a:gd name="T27" fmla="*/ 0 h 49"/>
                    <a:gd name="T28" fmla="*/ 3 w 5"/>
                    <a:gd name="T29" fmla="*/ 0 h 49"/>
                    <a:gd name="T30" fmla="*/ 1 w 5"/>
                    <a:gd name="T31" fmla="*/ 0 h 49"/>
                    <a:gd name="T32" fmla="*/ 1 w 5"/>
                    <a:gd name="T33" fmla="*/ 1 h 49"/>
                    <a:gd name="T34" fmla="*/ 1 w 5"/>
                    <a:gd name="T35" fmla="*/ 2 h 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" h="49">
                      <a:moveTo>
                        <a:pt x="1" y="2"/>
                      </a:moveTo>
                      <a:lnTo>
                        <a:pt x="1" y="1"/>
                      </a:lnTo>
                      <a:lnTo>
                        <a:pt x="1" y="13"/>
                      </a:lnTo>
                      <a:lnTo>
                        <a:pt x="0" y="26"/>
                      </a:lnTo>
                      <a:lnTo>
                        <a:pt x="0" y="38"/>
                      </a:lnTo>
                      <a:lnTo>
                        <a:pt x="1" y="49"/>
                      </a:lnTo>
                      <a:lnTo>
                        <a:pt x="5" y="49"/>
                      </a:lnTo>
                      <a:lnTo>
                        <a:pt x="4" y="38"/>
                      </a:lnTo>
                      <a:lnTo>
                        <a:pt x="4" y="26"/>
                      </a:lnTo>
                      <a:lnTo>
                        <a:pt x="4" y="13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21" name="Freeform 172"/>
                <p:cNvSpPr>
                  <a:spLocks/>
                </p:cNvSpPr>
                <p:nvPr/>
              </p:nvSpPr>
              <p:spPr bwMode="auto">
                <a:xfrm>
                  <a:off x="4999" y="2662"/>
                  <a:ext cx="20" cy="158"/>
                </a:xfrm>
                <a:custGeom>
                  <a:avLst/>
                  <a:gdLst>
                    <a:gd name="T0" fmla="*/ 0 w 20"/>
                    <a:gd name="T1" fmla="*/ 0 h 158"/>
                    <a:gd name="T2" fmla="*/ 0 w 20"/>
                    <a:gd name="T3" fmla="*/ 0 h 158"/>
                    <a:gd name="T4" fmla="*/ 1 w 20"/>
                    <a:gd name="T5" fmla="*/ 19 h 158"/>
                    <a:gd name="T6" fmla="*/ 1 w 20"/>
                    <a:gd name="T7" fmla="*/ 40 h 158"/>
                    <a:gd name="T8" fmla="*/ 1 w 20"/>
                    <a:gd name="T9" fmla="*/ 61 h 158"/>
                    <a:gd name="T10" fmla="*/ 1 w 20"/>
                    <a:gd name="T11" fmla="*/ 82 h 158"/>
                    <a:gd name="T12" fmla="*/ 1 w 20"/>
                    <a:gd name="T13" fmla="*/ 104 h 158"/>
                    <a:gd name="T14" fmla="*/ 4 w 20"/>
                    <a:gd name="T15" fmla="*/ 124 h 158"/>
                    <a:gd name="T16" fmla="*/ 5 w 20"/>
                    <a:gd name="T17" fmla="*/ 134 h 158"/>
                    <a:gd name="T18" fmla="*/ 9 w 20"/>
                    <a:gd name="T19" fmla="*/ 142 h 158"/>
                    <a:gd name="T20" fmla="*/ 13 w 20"/>
                    <a:gd name="T21" fmla="*/ 151 h 158"/>
                    <a:gd name="T22" fmla="*/ 17 w 20"/>
                    <a:gd name="T23" fmla="*/ 158 h 158"/>
                    <a:gd name="T24" fmla="*/ 20 w 20"/>
                    <a:gd name="T25" fmla="*/ 157 h 158"/>
                    <a:gd name="T26" fmla="*/ 16 w 20"/>
                    <a:gd name="T27" fmla="*/ 149 h 158"/>
                    <a:gd name="T28" fmla="*/ 12 w 20"/>
                    <a:gd name="T29" fmla="*/ 141 h 158"/>
                    <a:gd name="T30" fmla="*/ 9 w 20"/>
                    <a:gd name="T31" fmla="*/ 132 h 158"/>
                    <a:gd name="T32" fmla="*/ 6 w 20"/>
                    <a:gd name="T33" fmla="*/ 123 h 158"/>
                    <a:gd name="T34" fmla="*/ 5 w 20"/>
                    <a:gd name="T35" fmla="*/ 104 h 158"/>
                    <a:gd name="T36" fmla="*/ 4 w 20"/>
                    <a:gd name="T37" fmla="*/ 82 h 158"/>
                    <a:gd name="T38" fmla="*/ 5 w 20"/>
                    <a:gd name="T39" fmla="*/ 61 h 158"/>
                    <a:gd name="T40" fmla="*/ 5 w 20"/>
                    <a:gd name="T41" fmla="*/ 40 h 158"/>
                    <a:gd name="T42" fmla="*/ 5 w 20"/>
                    <a:gd name="T43" fmla="*/ 19 h 158"/>
                    <a:gd name="T44" fmla="*/ 4 w 20"/>
                    <a:gd name="T45" fmla="*/ 0 h 158"/>
                    <a:gd name="T46" fmla="*/ 4 w 20"/>
                    <a:gd name="T47" fmla="*/ 0 h 158"/>
                    <a:gd name="T48" fmla="*/ 0 w 20"/>
                    <a:gd name="T49" fmla="*/ 0 h 1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0" h="15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9"/>
                      </a:lnTo>
                      <a:lnTo>
                        <a:pt x="1" y="40"/>
                      </a:lnTo>
                      <a:lnTo>
                        <a:pt x="1" y="61"/>
                      </a:lnTo>
                      <a:lnTo>
                        <a:pt x="1" y="82"/>
                      </a:lnTo>
                      <a:lnTo>
                        <a:pt x="1" y="104"/>
                      </a:lnTo>
                      <a:lnTo>
                        <a:pt x="4" y="124"/>
                      </a:lnTo>
                      <a:lnTo>
                        <a:pt x="5" y="134"/>
                      </a:lnTo>
                      <a:lnTo>
                        <a:pt x="9" y="142"/>
                      </a:lnTo>
                      <a:lnTo>
                        <a:pt x="13" y="151"/>
                      </a:lnTo>
                      <a:lnTo>
                        <a:pt x="17" y="158"/>
                      </a:lnTo>
                      <a:lnTo>
                        <a:pt x="20" y="157"/>
                      </a:lnTo>
                      <a:lnTo>
                        <a:pt x="16" y="149"/>
                      </a:lnTo>
                      <a:lnTo>
                        <a:pt x="12" y="141"/>
                      </a:lnTo>
                      <a:lnTo>
                        <a:pt x="9" y="132"/>
                      </a:lnTo>
                      <a:lnTo>
                        <a:pt x="6" y="123"/>
                      </a:lnTo>
                      <a:lnTo>
                        <a:pt x="5" y="104"/>
                      </a:lnTo>
                      <a:lnTo>
                        <a:pt x="4" y="82"/>
                      </a:lnTo>
                      <a:lnTo>
                        <a:pt x="5" y="61"/>
                      </a:lnTo>
                      <a:lnTo>
                        <a:pt x="5" y="40"/>
                      </a:lnTo>
                      <a:lnTo>
                        <a:pt x="5" y="19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22" name="Freeform 173"/>
                <p:cNvSpPr>
                  <a:spLocks/>
                </p:cNvSpPr>
                <p:nvPr/>
              </p:nvSpPr>
              <p:spPr bwMode="auto">
                <a:xfrm>
                  <a:off x="4996" y="2549"/>
                  <a:ext cx="7" cy="113"/>
                </a:xfrm>
                <a:custGeom>
                  <a:avLst/>
                  <a:gdLst>
                    <a:gd name="T0" fmla="*/ 4 w 7"/>
                    <a:gd name="T1" fmla="*/ 0 h 113"/>
                    <a:gd name="T2" fmla="*/ 3 w 7"/>
                    <a:gd name="T3" fmla="*/ 1 h 113"/>
                    <a:gd name="T4" fmla="*/ 1 w 7"/>
                    <a:gd name="T5" fmla="*/ 28 h 113"/>
                    <a:gd name="T6" fmla="*/ 0 w 7"/>
                    <a:gd name="T7" fmla="*/ 58 h 113"/>
                    <a:gd name="T8" fmla="*/ 1 w 7"/>
                    <a:gd name="T9" fmla="*/ 88 h 113"/>
                    <a:gd name="T10" fmla="*/ 3 w 7"/>
                    <a:gd name="T11" fmla="*/ 113 h 113"/>
                    <a:gd name="T12" fmla="*/ 7 w 7"/>
                    <a:gd name="T13" fmla="*/ 113 h 113"/>
                    <a:gd name="T14" fmla="*/ 4 w 7"/>
                    <a:gd name="T15" fmla="*/ 88 h 113"/>
                    <a:gd name="T16" fmla="*/ 4 w 7"/>
                    <a:gd name="T17" fmla="*/ 58 h 113"/>
                    <a:gd name="T18" fmla="*/ 5 w 7"/>
                    <a:gd name="T19" fmla="*/ 28 h 113"/>
                    <a:gd name="T20" fmla="*/ 7 w 7"/>
                    <a:gd name="T21" fmla="*/ 1 h 113"/>
                    <a:gd name="T22" fmla="*/ 4 w 7"/>
                    <a:gd name="T23" fmla="*/ 2 h 113"/>
                    <a:gd name="T24" fmla="*/ 7 w 7"/>
                    <a:gd name="T25" fmla="*/ 1 h 113"/>
                    <a:gd name="T26" fmla="*/ 5 w 7"/>
                    <a:gd name="T27" fmla="*/ 0 h 113"/>
                    <a:gd name="T28" fmla="*/ 4 w 7"/>
                    <a:gd name="T29" fmla="*/ 0 h 113"/>
                    <a:gd name="T30" fmla="*/ 3 w 7"/>
                    <a:gd name="T31" fmla="*/ 0 h 113"/>
                    <a:gd name="T32" fmla="*/ 3 w 7"/>
                    <a:gd name="T33" fmla="*/ 1 h 113"/>
                    <a:gd name="T34" fmla="*/ 4 w 7"/>
                    <a:gd name="T35" fmla="*/ 0 h 1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" h="113">
                      <a:moveTo>
                        <a:pt x="4" y="0"/>
                      </a:moveTo>
                      <a:lnTo>
                        <a:pt x="3" y="1"/>
                      </a:lnTo>
                      <a:lnTo>
                        <a:pt x="1" y="28"/>
                      </a:lnTo>
                      <a:lnTo>
                        <a:pt x="0" y="58"/>
                      </a:lnTo>
                      <a:lnTo>
                        <a:pt x="1" y="88"/>
                      </a:lnTo>
                      <a:lnTo>
                        <a:pt x="3" y="113"/>
                      </a:lnTo>
                      <a:lnTo>
                        <a:pt x="7" y="113"/>
                      </a:lnTo>
                      <a:lnTo>
                        <a:pt x="4" y="88"/>
                      </a:lnTo>
                      <a:lnTo>
                        <a:pt x="4" y="58"/>
                      </a:lnTo>
                      <a:lnTo>
                        <a:pt x="5" y="28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23" name="Freeform 174"/>
                <p:cNvSpPr>
                  <a:spLocks/>
                </p:cNvSpPr>
                <p:nvPr/>
              </p:nvSpPr>
              <p:spPr bwMode="auto">
                <a:xfrm>
                  <a:off x="5000" y="2546"/>
                  <a:ext cx="38" cy="5"/>
                </a:xfrm>
                <a:custGeom>
                  <a:avLst/>
                  <a:gdLst>
                    <a:gd name="T0" fmla="*/ 38 w 38"/>
                    <a:gd name="T1" fmla="*/ 0 h 5"/>
                    <a:gd name="T2" fmla="*/ 37 w 38"/>
                    <a:gd name="T3" fmla="*/ 0 h 5"/>
                    <a:gd name="T4" fmla="*/ 18 w 38"/>
                    <a:gd name="T5" fmla="*/ 1 h 5"/>
                    <a:gd name="T6" fmla="*/ 0 w 38"/>
                    <a:gd name="T7" fmla="*/ 3 h 5"/>
                    <a:gd name="T8" fmla="*/ 0 w 38"/>
                    <a:gd name="T9" fmla="*/ 5 h 5"/>
                    <a:gd name="T10" fmla="*/ 19 w 38"/>
                    <a:gd name="T11" fmla="*/ 4 h 5"/>
                    <a:gd name="T12" fmla="*/ 37 w 38"/>
                    <a:gd name="T13" fmla="*/ 3 h 5"/>
                    <a:gd name="T14" fmla="*/ 36 w 38"/>
                    <a:gd name="T15" fmla="*/ 3 h 5"/>
                    <a:gd name="T16" fmla="*/ 37 w 38"/>
                    <a:gd name="T17" fmla="*/ 3 h 5"/>
                    <a:gd name="T18" fmla="*/ 38 w 38"/>
                    <a:gd name="T19" fmla="*/ 3 h 5"/>
                    <a:gd name="T20" fmla="*/ 38 w 38"/>
                    <a:gd name="T21" fmla="*/ 1 h 5"/>
                    <a:gd name="T22" fmla="*/ 38 w 38"/>
                    <a:gd name="T23" fmla="*/ 0 h 5"/>
                    <a:gd name="T24" fmla="*/ 37 w 38"/>
                    <a:gd name="T25" fmla="*/ 0 h 5"/>
                    <a:gd name="T26" fmla="*/ 38 w 38"/>
                    <a:gd name="T27" fmla="*/ 0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5">
                      <a:moveTo>
                        <a:pt x="38" y="0"/>
                      </a:moveTo>
                      <a:lnTo>
                        <a:pt x="37" y="0"/>
                      </a:lnTo>
                      <a:lnTo>
                        <a:pt x="18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9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7" y="3"/>
                      </a:lnTo>
                      <a:lnTo>
                        <a:pt x="38" y="3"/>
                      </a:lnTo>
                      <a:lnTo>
                        <a:pt x="38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24" name="Freeform 175"/>
                <p:cNvSpPr>
                  <a:spLocks/>
                </p:cNvSpPr>
                <p:nvPr/>
              </p:nvSpPr>
              <p:spPr bwMode="auto">
                <a:xfrm>
                  <a:off x="5036" y="2536"/>
                  <a:ext cx="158" cy="30"/>
                </a:xfrm>
                <a:custGeom>
                  <a:avLst/>
                  <a:gdLst>
                    <a:gd name="T0" fmla="*/ 157 w 158"/>
                    <a:gd name="T1" fmla="*/ 0 h 30"/>
                    <a:gd name="T2" fmla="*/ 157 w 158"/>
                    <a:gd name="T3" fmla="*/ 0 h 30"/>
                    <a:gd name="T4" fmla="*/ 121 w 158"/>
                    <a:gd name="T5" fmla="*/ 11 h 30"/>
                    <a:gd name="T6" fmla="*/ 76 w 158"/>
                    <a:gd name="T7" fmla="*/ 22 h 30"/>
                    <a:gd name="T8" fmla="*/ 64 w 158"/>
                    <a:gd name="T9" fmla="*/ 25 h 30"/>
                    <a:gd name="T10" fmla="*/ 53 w 158"/>
                    <a:gd name="T11" fmla="*/ 26 h 30"/>
                    <a:gd name="T12" fmla="*/ 42 w 158"/>
                    <a:gd name="T13" fmla="*/ 26 h 30"/>
                    <a:gd name="T14" fmla="*/ 32 w 158"/>
                    <a:gd name="T15" fmla="*/ 25 h 30"/>
                    <a:gd name="T16" fmla="*/ 23 w 158"/>
                    <a:gd name="T17" fmla="*/ 24 h 30"/>
                    <a:gd name="T18" fmla="*/ 15 w 158"/>
                    <a:gd name="T19" fmla="*/ 21 h 30"/>
                    <a:gd name="T20" fmla="*/ 8 w 158"/>
                    <a:gd name="T21" fmla="*/ 17 h 30"/>
                    <a:gd name="T22" fmla="*/ 2 w 158"/>
                    <a:gd name="T23" fmla="*/ 10 h 30"/>
                    <a:gd name="T24" fmla="*/ 0 w 158"/>
                    <a:gd name="T25" fmla="*/ 13 h 30"/>
                    <a:gd name="T26" fmla="*/ 5 w 158"/>
                    <a:gd name="T27" fmla="*/ 19 h 30"/>
                    <a:gd name="T28" fmla="*/ 13 w 158"/>
                    <a:gd name="T29" fmla="*/ 24 h 30"/>
                    <a:gd name="T30" fmla="*/ 21 w 158"/>
                    <a:gd name="T31" fmla="*/ 28 h 30"/>
                    <a:gd name="T32" fmla="*/ 31 w 158"/>
                    <a:gd name="T33" fmla="*/ 29 h 30"/>
                    <a:gd name="T34" fmla="*/ 42 w 158"/>
                    <a:gd name="T35" fmla="*/ 30 h 30"/>
                    <a:gd name="T36" fmla="*/ 53 w 158"/>
                    <a:gd name="T37" fmla="*/ 29 h 30"/>
                    <a:gd name="T38" fmla="*/ 65 w 158"/>
                    <a:gd name="T39" fmla="*/ 28 h 30"/>
                    <a:gd name="T40" fmla="*/ 76 w 158"/>
                    <a:gd name="T41" fmla="*/ 26 h 30"/>
                    <a:gd name="T42" fmla="*/ 122 w 158"/>
                    <a:gd name="T43" fmla="*/ 14 h 30"/>
                    <a:gd name="T44" fmla="*/ 158 w 158"/>
                    <a:gd name="T45" fmla="*/ 3 h 30"/>
                    <a:gd name="T46" fmla="*/ 157 w 158"/>
                    <a:gd name="T47" fmla="*/ 3 h 30"/>
                    <a:gd name="T48" fmla="*/ 157 w 158"/>
                    <a:gd name="T49" fmla="*/ 0 h 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58" h="30">
                      <a:moveTo>
                        <a:pt x="157" y="0"/>
                      </a:moveTo>
                      <a:lnTo>
                        <a:pt x="157" y="0"/>
                      </a:lnTo>
                      <a:lnTo>
                        <a:pt x="121" y="11"/>
                      </a:lnTo>
                      <a:lnTo>
                        <a:pt x="76" y="22"/>
                      </a:lnTo>
                      <a:lnTo>
                        <a:pt x="64" y="25"/>
                      </a:lnTo>
                      <a:lnTo>
                        <a:pt x="53" y="26"/>
                      </a:lnTo>
                      <a:lnTo>
                        <a:pt x="42" y="26"/>
                      </a:lnTo>
                      <a:lnTo>
                        <a:pt x="32" y="25"/>
                      </a:lnTo>
                      <a:lnTo>
                        <a:pt x="23" y="24"/>
                      </a:lnTo>
                      <a:lnTo>
                        <a:pt x="15" y="21"/>
                      </a:lnTo>
                      <a:lnTo>
                        <a:pt x="8" y="17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5" y="19"/>
                      </a:lnTo>
                      <a:lnTo>
                        <a:pt x="13" y="24"/>
                      </a:lnTo>
                      <a:lnTo>
                        <a:pt x="21" y="28"/>
                      </a:lnTo>
                      <a:lnTo>
                        <a:pt x="31" y="29"/>
                      </a:lnTo>
                      <a:lnTo>
                        <a:pt x="42" y="30"/>
                      </a:lnTo>
                      <a:lnTo>
                        <a:pt x="53" y="29"/>
                      </a:lnTo>
                      <a:lnTo>
                        <a:pt x="65" y="28"/>
                      </a:lnTo>
                      <a:lnTo>
                        <a:pt x="76" y="26"/>
                      </a:lnTo>
                      <a:lnTo>
                        <a:pt x="122" y="14"/>
                      </a:lnTo>
                      <a:lnTo>
                        <a:pt x="158" y="3"/>
                      </a:lnTo>
                      <a:lnTo>
                        <a:pt x="157" y="3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25" name="Freeform 176"/>
                <p:cNvSpPr>
                  <a:spLocks/>
                </p:cNvSpPr>
                <p:nvPr/>
              </p:nvSpPr>
              <p:spPr bwMode="auto">
                <a:xfrm>
                  <a:off x="5193" y="2531"/>
                  <a:ext cx="45" cy="8"/>
                </a:xfrm>
                <a:custGeom>
                  <a:avLst/>
                  <a:gdLst>
                    <a:gd name="T0" fmla="*/ 42 w 45"/>
                    <a:gd name="T1" fmla="*/ 1 h 8"/>
                    <a:gd name="T2" fmla="*/ 43 w 45"/>
                    <a:gd name="T3" fmla="*/ 0 h 8"/>
                    <a:gd name="T4" fmla="*/ 32 w 45"/>
                    <a:gd name="T5" fmla="*/ 1 h 8"/>
                    <a:gd name="T6" fmla="*/ 21 w 45"/>
                    <a:gd name="T7" fmla="*/ 3 h 8"/>
                    <a:gd name="T8" fmla="*/ 9 w 45"/>
                    <a:gd name="T9" fmla="*/ 4 h 8"/>
                    <a:gd name="T10" fmla="*/ 0 w 45"/>
                    <a:gd name="T11" fmla="*/ 5 h 8"/>
                    <a:gd name="T12" fmla="*/ 0 w 45"/>
                    <a:gd name="T13" fmla="*/ 8 h 8"/>
                    <a:gd name="T14" fmla="*/ 11 w 45"/>
                    <a:gd name="T15" fmla="*/ 8 h 8"/>
                    <a:gd name="T16" fmla="*/ 21 w 45"/>
                    <a:gd name="T17" fmla="*/ 7 h 8"/>
                    <a:gd name="T18" fmla="*/ 34 w 45"/>
                    <a:gd name="T19" fmla="*/ 5 h 8"/>
                    <a:gd name="T20" fmla="*/ 43 w 45"/>
                    <a:gd name="T21" fmla="*/ 4 h 8"/>
                    <a:gd name="T22" fmla="*/ 45 w 45"/>
                    <a:gd name="T23" fmla="*/ 4 h 8"/>
                    <a:gd name="T24" fmla="*/ 43 w 45"/>
                    <a:gd name="T25" fmla="*/ 4 h 8"/>
                    <a:gd name="T26" fmla="*/ 45 w 45"/>
                    <a:gd name="T27" fmla="*/ 4 h 8"/>
                    <a:gd name="T28" fmla="*/ 45 w 45"/>
                    <a:gd name="T29" fmla="*/ 3 h 8"/>
                    <a:gd name="T30" fmla="*/ 45 w 45"/>
                    <a:gd name="T31" fmla="*/ 1 h 8"/>
                    <a:gd name="T32" fmla="*/ 43 w 45"/>
                    <a:gd name="T33" fmla="*/ 0 h 8"/>
                    <a:gd name="T34" fmla="*/ 42 w 45"/>
                    <a:gd name="T35" fmla="*/ 1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5" h="8">
                      <a:moveTo>
                        <a:pt x="42" y="1"/>
                      </a:moveTo>
                      <a:lnTo>
                        <a:pt x="43" y="0"/>
                      </a:lnTo>
                      <a:lnTo>
                        <a:pt x="32" y="1"/>
                      </a:lnTo>
                      <a:lnTo>
                        <a:pt x="21" y="3"/>
                      </a:lnTo>
                      <a:lnTo>
                        <a:pt x="9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1" y="8"/>
                      </a:lnTo>
                      <a:lnTo>
                        <a:pt x="21" y="7"/>
                      </a:lnTo>
                      <a:lnTo>
                        <a:pt x="34" y="5"/>
                      </a:lnTo>
                      <a:lnTo>
                        <a:pt x="43" y="4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5" y="4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26" name="Freeform 177"/>
                <p:cNvSpPr>
                  <a:spLocks/>
                </p:cNvSpPr>
                <p:nvPr/>
              </p:nvSpPr>
              <p:spPr bwMode="auto">
                <a:xfrm>
                  <a:off x="5235" y="2517"/>
                  <a:ext cx="18" cy="18"/>
                </a:xfrm>
                <a:custGeom>
                  <a:avLst/>
                  <a:gdLst>
                    <a:gd name="T0" fmla="*/ 18 w 18"/>
                    <a:gd name="T1" fmla="*/ 0 h 18"/>
                    <a:gd name="T2" fmla="*/ 14 w 18"/>
                    <a:gd name="T3" fmla="*/ 0 h 18"/>
                    <a:gd name="T4" fmla="*/ 7 w 18"/>
                    <a:gd name="T5" fmla="*/ 7 h 18"/>
                    <a:gd name="T6" fmla="*/ 0 w 18"/>
                    <a:gd name="T7" fmla="*/ 15 h 18"/>
                    <a:gd name="T8" fmla="*/ 3 w 18"/>
                    <a:gd name="T9" fmla="*/ 18 h 18"/>
                    <a:gd name="T10" fmla="*/ 9 w 18"/>
                    <a:gd name="T11" fmla="*/ 10 h 18"/>
                    <a:gd name="T12" fmla="*/ 18 w 18"/>
                    <a:gd name="T13" fmla="*/ 3 h 18"/>
                    <a:gd name="T14" fmla="*/ 14 w 18"/>
                    <a:gd name="T15" fmla="*/ 3 h 18"/>
                    <a:gd name="T16" fmla="*/ 18 w 18"/>
                    <a:gd name="T17" fmla="*/ 3 h 18"/>
                    <a:gd name="T18" fmla="*/ 18 w 18"/>
                    <a:gd name="T19" fmla="*/ 2 h 18"/>
                    <a:gd name="T20" fmla="*/ 16 w 18"/>
                    <a:gd name="T21" fmla="*/ 0 h 18"/>
                    <a:gd name="T22" fmla="*/ 15 w 18"/>
                    <a:gd name="T23" fmla="*/ 0 h 18"/>
                    <a:gd name="T24" fmla="*/ 14 w 18"/>
                    <a:gd name="T25" fmla="*/ 0 h 18"/>
                    <a:gd name="T26" fmla="*/ 18 w 18"/>
                    <a:gd name="T27" fmla="*/ 0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8" h="18">
                      <a:moveTo>
                        <a:pt x="18" y="0"/>
                      </a:moveTo>
                      <a:lnTo>
                        <a:pt x="14" y="0"/>
                      </a:lnTo>
                      <a:lnTo>
                        <a:pt x="7" y="7"/>
                      </a:lnTo>
                      <a:lnTo>
                        <a:pt x="0" y="15"/>
                      </a:lnTo>
                      <a:lnTo>
                        <a:pt x="3" y="18"/>
                      </a:lnTo>
                      <a:lnTo>
                        <a:pt x="9" y="10"/>
                      </a:lnTo>
                      <a:lnTo>
                        <a:pt x="18" y="3"/>
                      </a:lnTo>
                      <a:lnTo>
                        <a:pt x="14" y="3"/>
                      </a:lnTo>
                      <a:lnTo>
                        <a:pt x="18" y="3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27" name="Freeform 178"/>
                <p:cNvSpPr>
                  <a:spLocks/>
                </p:cNvSpPr>
                <p:nvPr/>
              </p:nvSpPr>
              <p:spPr bwMode="auto">
                <a:xfrm>
                  <a:off x="3749" y="1306"/>
                  <a:ext cx="746" cy="792"/>
                </a:xfrm>
                <a:custGeom>
                  <a:avLst/>
                  <a:gdLst>
                    <a:gd name="T0" fmla="*/ 150 w 746"/>
                    <a:gd name="T1" fmla="*/ 507 h 792"/>
                    <a:gd name="T2" fmla="*/ 158 w 746"/>
                    <a:gd name="T3" fmla="*/ 467 h 792"/>
                    <a:gd name="T4" fmla="*/ 228 w 746"/>
                    <a:gd name="T5" fmla="*/ 386 h 792"/>
                    <a:gd name="T6" fmla="*/ 254 w 746"/>
                    <a:gd name="T7" fmla="*/ 307 h 792"/>
                    <a:gd name="T8" fmla="*/ 263 w 746"/>
                    <a:gd name="T9" fmla="*/ 264 h 792"/>
                    <a:gd name="T10" fmla="*/ 247 w 746"/>
                    <a:gd name="T11" fmla="*/ 272 h 792"/>
                    <a:gd name="T12" fmla="*/ 242 w 746"/>
                    <a:gd name="T13" fmla="*/ 255 h 792"/>
                    <a:gd name="T14" fmla="*/ 250 w 746"/>
                    <a:gd name="T15" fmla="*/ 172 h 792"/>
                    <a:gd name="T16" fmla="*/ 237 w 746"/>
                    <a:gd name="T17" fmla="*/ 186 h 792"/>
                    <a:gd name="T18" fmla="*/ 232 w 746"/>
                    <a:gd name="T19" fmla="*/ 335 h 792"/>
                    <a:gd name="T20" fmla="*/ 203 w 746"/>
                    <a:gd name="T21" fmla="*/ 386 h 792"/>
                    <a:gd name="T22" fmla="*/ 168 w 746"/>
                    <a:gd name="T23" fmla="*/ 429 h 792"/>
                    <a:gd name="T24" fmla="*/ 141 w 746"/>
                    <a:gd name="T25" fmla="*/ 406 h 792"/>
                    <a:gd name="T26" fmla="*/ 124 w 746"/>
                    <a:gd name="T27" fmla="*/ 375 h 792"/>
                    <a:gd name="T28" fmla="*/ 149 w 746"/>
                    <a:gd name="T29" fmla="*/ 479 h 792"/>
                    <a:gd name="T30" fmla="*/ 145 w 746"/>
                    <a:gd name="T31" fmla="*/ 538 h 792"/>
                    <a:gd name="T32" fmla="*/ 156 w 746"/>
                    <a:gd name="T33" fmla="*/ 616 h 792"/>
                    <a:gd name="T34" fmla="*/ 162 w 746"/>
                    <a:gd name="T35" fmla="*/ 662 h 792"/>
                    <a:gd name="T36" fmla="*/ 166 w 746"/>
                    <a:gd name="T37" fmla="*/ 713 h 792"/>
                    <a:gd name="T38" fmla="*/ 180 w 746"/>
                    <a:gd name="T39" fmla="*/ 746 h 792"/>
                    <a:gd name="T40" fmla="*/ 160 w 746"/>
                    <a:gd name="T41" fmla="*/ 759 h 792"/>
                    <a:gd name="T42" fmla="*/ 127 w 746"/>
                    <a:gd name="T43" fmla="*/ 766 h 792"/>
                    <a:gd name="T44" fmla="*/ 94 w 746"/>
                    <a:gd name="T45" fmla="*/ 785 h 792"/>
                    <a:gd name="T46" fmla="*/ 72 w 746"/>
                    <a:gd name="T47" fmla="*/ 748 h 792"/>
                    <a:gd name="T48" fmla="*/ 45 w 746"/>
                    <a:gd name="T49" fmla="*/ 696 h 792"/>
                    <a:gd name="T50" fmla="*/ 7 w 746"/>
                    <a:gd name="T51" fmla="*/ 571 h 792"/>
                    <a:gd name="T52" fmla="*/ 1 w 746"/>
                    <a:gd name="T53" fmla="*/ 470 h 792"/>
                    <a:gd name="T54" fmla="*/ 20 w 746"/>
                    <a:gd name="T55" fmla="*/ 381 h 792"/>
                    <a:gd name="T56" fmla="*/ 44 w 746"/>
                    <a:gd name="T57" fmla="*/ 291 h 792"/>
                    <a:gd name="T58" fmla="*/ 60 w 746"/>
                    <a:gd name="T59" fmla="*/ 188 h 792"/>
                    <a:gd name="T60" fmla="*/ 90 w 746"/>
                    <a:gd name="T61" fmla="*/ 123 h 792"/>
                    <a:gd name="T62" fmla="*/ 124 w 746"/>
                    <a:gd name="T63" fmla="*/ 89 h 792"/>
                    <a:gd name="T64" fmla="*/ 202 w 746"/>
                    <a:gd name="T65" fmla="*/ 29 h 792"/>
                    <a:gd name="T66" fmla="*/ 270 w 746"/>
                    <a:gd name="T67" fmla="*/ 14 h 792"/>
                    <a:gd name="T68" fmla="*/ 313 w 746"/>
                    <a:gd name="T69" fmla="*/ 37 h 792"/>
                    <a:gd name="T70" fmla="*/ 410 w 746"/>
                    <a:gd name="T71" fmla="*/ 48 h 792"/>
                    <a:gd name="T72" fmla="*/ 468 w 746"/>
                    <a:gd name="T73" fmla="*/ 35 h 792"/>
                    <a:gd name="T74" fmla="*/ 519 w 746"/>
                    <a:gd name="T75" fmla="*/ 64 h 792"/>
                    <a:gd name="T76" fmla="*/ 564 w 746"/>
                    <a:gd name="T77" fmla="*/ 117 h 792"/>
                    <a:gd name="T78" fmla="*/ 580 w 746"/>
                    <a:gd name="T79" fmla="*/ 169 h 792"/>
                    <a:gd name="T80" fmla="*/ 594 w 746"/>
                    <a:gd name="T81" fmla="*/ 220 h 792"/>
                    <a:gd name="T82" fmla="*/ 598 w 746"/>
                    <a:gd name="T83" fmla="*/ 254 h 792"/>
                    <a:gd name="T84" fmla="*/ 601 w 746"/>
                    <a:gd name="T85" fmla="*/ 347 h 792"/>
                    <a:gd name="T86" fmla="*/ 606 w 746"/>
                    <a:gd name="T87" fmla="*/ 399 h 792"/>
                    <a:gd name="T88" fmla="*/ 623 w 746"/>
                    <a:gd name="T89" fmla="*/ 415 h 792"/>
                    <a:gd name="T90" fmla="*/ 625 w 746"/>
                    <a:gd name="T91" fmla="*/ 489 h 792"/>
                    <a:gd name="T92" fmla="*/ 696 w 746"/>
                    <a:gd name="T93" fmla="*/ 557 h 792"/>
                    <a:gd name="T94" fmla="*/ 742 w 746"/>
                    <a:gd name="T95" fmla="*/ 640 h 792"/>
                    <a:gd name="T96" fmla="*/ 713 w 746"/>
                    <a:gd name="T97" fmla="*/ 646 h 792"/>
                    <a:gd name="T98" fmla="*/ 699 w 746"/>
                    <a:gd name="T99" fmla="*/ 680 h 792"/>
                    <a:gd name="T100" fmla="*/ 653 w 746"/>
                    <a:gd name="T101" fmla="*/ 688 h 792"/>
                    <a:gd name="T102" fmla="*/ 617 w 746"/>
                    <a:gd name="T103" fmla="*/ 669 h 792"/>
                    <a:gd name="T104" fmla="*/ 571 w 746"/>
                    <a:gd name="T105" fmla="*/ 658 h 792"/>
                    <a:gd name="T106" fmla="*/ 449 w 746"/>
                    <a:gd name="T107" fmla="*/ 672 h 792"/>
                    <a:gd name="T108" fmla="*/ 381 w 746"/>
                    <a:gd name="T109" fmla="*/ 664 h 792"/>
                    <a:gd name="T110" fmla="*/ 309 w 746"/>
                    <a:gd name="T111" fmla="*/ 654 h 792"/>
                    <a:gd name="T112" fmla="*/ 206 w 746"/>
                    <a:gd name="T113" fmla="*/ 643 h 792"/>
                    <a:gd name="T114" fmla="*/ 160 w 746"/>
                    <a:gd name="T115" fmla="*/ 608 h 792"/>
                    <a:gd name="T116" fmla="*/ 158 w 746"/>
                    <a:gd name="T117" fmla="*/ 579 h 792"/>
                    <a:gd name="T118" fmla="*/ 150 w 746"/>
                    <a:gd name="T119" fmla="*/ 545 h 79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746" h="792">
                      <a:moveTo>
                        <a:pt x="162" y="527"/>
                      </a:moveTo>
                      <a:lnTo>
                        <a:pt x="158" y="523"/>
                      </a:lnTo>
                      <a:lnTo>
                        <a:pt x="154" y="518"/>
                      </a:lnTo>
                      <a:lnTo>
                        <a:pt x="151" y="512"/>
                      </a:lnTo>
                      <a:lnTo>
                        <a:pt x="150" y="507"/>
                      </a:lnTo>
                      <a:lnTo>
                        <a:pt x="149" y="501"/>
                      </a:lnTo>
                      <a:lnTo>
                        <a:pt x="149" y="494"/>
                      </a:lnTo>
                      <a:lnTo>
                        <a:pt x="150" y="487"/>
                      </a:lnTo>
                      <a:lnTo>
                        <a:pt x="151" y="482"/>
                      </a:lnTo>
                      <a:lnTo>
                        <a:pt x="158" y="467"/>
                      </a:lnTo>
                      <a:lnTo>
                        <a:pt x="166" y="453"/>
                      </a:lnTo>
                      <a:lnTo>
                        <a:pt x="176" y="441"/>
                      </a:lnTo>
                      <a:lnTo>
                        <a:pt x="186" y="430"/>
                      </a:lnTo>
                      <a:lnTo>
                        <a:pt x="207" y="410"/>
                      </a:lnTo>
                      <a:lnTo>
                        <a:pt x="228" y="386"/>
                      </a:lnTo>
                      <a:lnTo>
                        <a:pt x="228" y="370"/>
                      </a:lnTo>
                      <a:lnTo>
                        <a:pt x="231" y="355"/>
                      </a:lnTo>
                      <a:lnTo>
                        <a:pt x="235" y="343"/>
                      </a:lnTo>
                      <a:lnTo>
                        <a:pt x="240" y="330"/>
                      </a:lnTo>
                      <a:lnTo>
                        <a:pt x="254" y="307"/>
                      </a:lnTo>
                      <a:lnTo>
                        <a:pt x="270" y="281"/>
                      </a:lnTo>
                      <a:lnTo>
                        <a:pt x="270" y="273"/>
                      </a:lnTo>
                      <a:lnTo>
                        <a:pt x="268" y="266"/>
                      </a:lnTo>
                      <a:lnTo>
                        <a:pt x="265" y="265"/>
                      </a:lnTo>
                      <a:lnTo>
                        <a:pt x="263" y="264"/>
                      </a:lnTo>
                      <a:lnTo>
                        <a:pt x="259" y="262"/>
                      </a:lnTo>
                      <a:lnTo>
                        <a:pt x="257" y="262"/>
                      </a:lnTo>
                      <a:lnTo>
                        <a:pt x="253" y="264"/>
                      </a:lnTo>
                      <a:lnTo>
                        <a:pt x="250" y="266"/>
                      </a:lnTo>
                      <a:lnTo>
                        <a:pt x="247" y="272"/>
                      </a:lnTo>
                      <a:lnTo>
                        <a:pt x="246" y="277"/>
                      </a:lnTo>
                      <a:lnTo>
                        <a:pt x="243" y="288"/>
                      </a:lnTo>
                      <a:lnTo>
                        <a:pt x="243" y="295"/>
                      </a:lnTo>
                      <a:lnTo>
                        <a:pt x="242" y="276"/>
                      </a:lnTo>
                      <a:lnTo>
                        <a:pt x="242" y="255"/>
                      </a:lnTo>
                      <a:lnTo>
                        <a:pt x="243" y="236"/>
                      </a:lnTo>
                      <a:lnTo>
                        <a:pt x="246" y="217"/>
                      </a:lnTo>
                      <a:lnTo>
                        <a:pt x="247" y="199"/>
                      </a:lnTo>
                      <a:lnTo>
                        <a:pt x="250" y="184"/>
                      </a:lnTo>
                      <a:lnTo>
                        <a:pt x="250" y="172"/>
                      </a:lnTo>
                      <a:lnTo>
                        <a:pt x="248" y="162"/>
                      </a:lnTo>
                      <a:lnTo>
                        <a:pt x="246" y="165"/>
                      </a:lnTo>
                      <a:lnTo>
                        <a:pt x="243" y="169"/>
                      </a:lnTo>
                      <a:lnTo>
                        <a:pt x="240" y="175"/>
                      </a:lnTo>
                      <a:lnTo>
                        <a:pt x="237" y="186"/>
                      </a:lnTo>
                      <a:lnTo>
                        <a:pt x="237" y="233"/>
                      </a:lnTo>
                      <a:lnTo>
                        <a:pt x="237" y="292"/>
                      </a:lnTo>
                      <a:lnTo>
                        <a:pt x="236" y="307"/>
                      </a:lnTo>
                      <a:lnTo>
                        <a:pt x="235" y="321"/>
                      </a:lnTo>
                      <a:lnTo>
                        <a:pt x="232" y="335"/>
                      </a:lnTo>
                      <a:lnTo>
                        <a:pt x="229" y="348"/>
                      </a:lnTo>
                      <a:lnTo>
                        <a:pt x="224" y="359"/>
                      </a:lnTo>
                      <a:lnTo>
                        <a:pt x="218" y="370"/>
                      </a:lnTo>
                      <a:lnTo>
                        <a:pt x="212" y="380"/>
                      </a:lnTo>
                      <a:lnTo>
                        <a:pt x="203" y="386"/>
                      </a:lnTo>
                      <a:lnTo>
                        <a:pt x="201" y="377"/>
                      </a:lnTo>
                      <a:lnTo>
                        <a:pt x="199" y="367"/>
                      </a:lnTo>
                      <a:lnTo>
                        <a:pt x="187" y="386"/>
                      </a:lnTo>
                      <a:lnTo>
                        <a:pt x="177" y="408"/>
                      </a:lnTo>
                      <a:lnTo>
                        <a:pt x="168" y="429"/>
                      </a:lnTo>
                      <a:lnTo>
                        <a:pt x="157" y="448"/>
                      </a:lnTo>
                      <a:lnTo>
                        <a:pt x="151" y="440"/>
                      </a:lnTo>
                      <a:lnTo>
                        <a:pt x="147" y="430"/>
                      </a:lnTo>
                      <a:lnTo>
                        <a:pt x="145" y="418"/>
                      </a:lnTo>
                      <a:lnTo>
                        <a:pt x="141" y="406"/>
                      </a:lnTo>
                      <a:lnTo>
                        <a:pt x="136" y="393"/>
                      </a:lnTo>
                      <a:lnTo>
                        <a:pt x="132" y="381"/>
                      </a:lnTo>
                      <a:lnTo>
                        <a:pt x="125" y="369"/>
                      </a:lnTo>
                      <a:lnTo>
                        <a:pt x="117" y="358"/>
                      </a:lnTo>
                      <a:lnTo>
                        <a:pt x="124" y="375"/>
                      </a:lnTo>
                      <a:lnTo>
                        <a:pt x="131" y="395"/>
                      </a:lnTo>
                      <a:lnTo>
                        <a:pt x="138" y="414"/>
                      </a:lnTo>
                      <a:lnTo>
                        <a:pt x="143" y="436"/>
                      </a:lnTo>
                      <a:lnTo>
                        <a:pt x="147" y="457"/>
                      </a:lnTo>
                      <a:lnTo>
                        <a:pt x="149" y="479"/>
                      </a:lnTo>
                      <a:lnTo>
                        <a:pt x="149" y="490"/>
                      </a:lnTo>
                      <a:lnTo>
                        <a:pt x="147" y="500"/>
                      </a:lnTo>
                      <a:lnTo>
                        <a:pt x="145" y="511"/>
                      </a:lnTo>
                      <a:lnTo>
                        <a:pt x="142" y="520"/>
                      </a:lnTo>
                      <a:lnTo>
                        <a:pt x="145" y="538"/>
                      </a:lnTo>
                      <a:lnTo>
                        <a:pt x="146" y="556"/>
                      </a:lnTo>
                      <a:lnTo>
                        <a:pt x="149" y="572"/>
                      </a:lnTo>
                      <a:lnTo>
                        <a:pt x="153" y="589"/>
                      </a:lnTo>
                      <a:lnTo>
                        <a:pt x="154" y="602"/>
                      </a:lnTo>
                      <a:lnTo>
                        <a:pt x="156" y="616"/>
                      </a:lnTo>
                      <a:lnTo>
                        <a:pt x="157" y="631"/>
                      </a:lnTo>
                      <a:lnTo>
                        <a:pt x="160" y="646"/>
                      </a:lnTo>
                      <a:lnTo>
                        <a:pt x="160" y="654"/>
                      </a:lnTo>
                      <a:lnTo>
                        <a:pt x="160" y="660"/>
                      </a:lnTo>
                      <a:lnTo>
                        <a:pt x="162" y="662"/>
                      </a:lnTo>
                      <a:lnTo>
                        <a:pt x="166" y="668"/>
                      </a:lnTo>
                      <a:lnTo>
                        <a:pt x="165" y="685"/>
                      </a:lnTo>
                      <a:lnTo>
                        <a:pt x="164" y="702"/>
                      </a:lnTo>
                      <a:lnTo>
                        <a:pt x="165" y="707"/>
                      </a:lnTo>
                      <a:lnTo>
                        <a:pt x="166" y="713"/>
                      </a:lnTo>
                      <a:lnTo>
                        <a:pt x="169" y="720"/>
                      </a:lnTo>
                      <a:lnTo>
                        <a:pt x="172" y="726"/>
                      </a:lnTo>
                      <a:lnTo>
                        <a:pt x="176" y="732"/>
                      </a:lnTo>
                      <a:lnTo>
                        <a:pt x="179" y="739"/>
                      </a:lnTo>
                      <a:lnTo>
                        <a:pt x="180" y="746"/>
                      </a:lnTo>
                      <a:lnTo>
                        <a:pt x="181" y="754"/>
                      </a:lnTo>
                      <a:lnTo>
                        <a:pt x="179" y="751"/>
                      </a:lnTo>
                      <a:lnTo>
                        <a:pt x="173" y="750"/>
                      </a:lnTo>
                      <a:lnTo>
                        <a:pt x="166" y="756"/>
                      </a:lnTo>
                      <a:lnTo>
                        <a:pt x="160" y="759"/>
                      </a:lnTo>
                      <a:lnTo>
                        <a:pt x="151" y="762"/>
                      </a:lnTo>
                      <a:lnTo>
                        <a:pt x="145" y="763"/>
                      </a:lnTo>
                      <a:lnTo>
                        <a:pt x="138" y="763"/>
                      </a:lnTo>
                      <a:lnTo>
                        <a:pt x="131" y="765"/>
                      </a:lnTo>
                      <a:lnTo>
                        <a:pt x="127" y="766"/>
                      </a:lnTo>
                      <a:lnTo>
                        <a:pt x="123" y="770"/>
                      </a:lnTo>
                      <a:lnTo>
                        <a:pt x="116" y="777"/>
                      </a:lnTo>
                      <a:lnTo>
                        <a:pt x="110" y="780"/>
                      </a:lnTo>
                      <a:lnTo>
                        <a:pt x="104" y="782"/>
                      </a:lnTo>
                      <a:lnTo>
                        <a:pt x="94" y="785"/>
                      </a:lnTo>
                      <a:lnTo>
                        <a:pt x="89" y="792"/>
                      </a:lnTo>
                      <a:lnTo>
                        <a:pt x="85" y="774"/>
                      </a:lnTo>
                      <a:lnTo>
                        <a:pt x="80" y="762"/>
                      </a:lnTo>
                      <a:lnTo>
                        <a:pt x="76" y="754"/>
                      </a:lnTo>
                      <a:lnTo>
                        <a:pt x="72" y="748"/>
                      </a:lnTo>
                      <a:lnTo>
                        <a:pt x="68" y="744"/>
                      </a:lnTo>
                      <a:lnTo>
                        <a:pt x="64" y="739"/>
                      </a:lnTo>
                      <a:lnTo>
                        <a:pt x="60" y="735"/>
                      </a:lnTo>
                      <a:lnTo>
                        <a:pt x="56" y="726"/>
                      </a:lnTo>
                      <a:lnTo>
                        <a:pt x="45" y="696"/>
                      </a:lnTo>
                      <a:lnTo>
                        <a:pt x="30" y="650"/>
                      </a:lnTo>
                      <a:lnTo>
                        <a:pt x="22" y="627"/>
                      </a:lnTo>
                      <a:lnTo>
                        <a:pt x="15" y="604"/>
                      </a:lnTo>
                      <a:lnTo>
                        <a:pt x="9" y="584"/>
                      </a:lnTo>
                      <a:lnTo>
                        <a:pt x="7" y="571"/>
                      </a:lnTo>
                      <a:lnTo>
                        <a:pt x="4" y="539"/>
                      </a:lnTo>
                      <a:lnTo>
                        <a:pt x="0" y="511"/>
                      </a:lnTo>
                      <a:lnTo>
                        <a:pt x="0" y="497"/>
                      </a:lnTo>
                      <a:lnTo>
                        <a:pt x="0" y="483"/>
                      </a:lnTo>
                      <a:lnTo>
                        <a:pt x="1" y="470"/>
                      </a:lnTo>
                      <a:lnTo>
                        <a:pt x="4" y="457"/>
                      </a:lnTo>
                      <a:lnTo>
                        <a:pt x="9" y="438"/>
                      </a:lnTo>
                      <a:lnTo>
                        <a:pt x="13" y="419"/>
                      </a:lnTo>
                      <a:lnTo>
                        <a:pt x="18" y="399"/>
                      </a:lnTo>
                      <a:lnTo>
                        <a:pt x="20" y="381"/>
                      </a:lnTo>
                      <a:lnTo>
                        <a:pt x="24" y="362"/>
                      </a:lnTo>
                      <a:lnTo>
                        <a:pt x="29" y="345"/>
                      </a:lnTo>
                      <a:lnTo>
                        <a:pt x="35" y="330"/>
                      </a:lnTo>
                      <a:lnTo>
                        <a:pt x="44" y="315"/>
                      </a:lnTo>
                      <a:lnTo>
                        <a:pt x="44" y="291"/>
                      </a:lnTo>
                      <a:lnTo>
                        <a:pt x="46" y="266"/>
                      </a:lnTo>
                      <a:lnTo>
                        <a:pt x="49" y="244"/>
                      </a:lnTo>
                      <a:lnTo>
                        <a:pt x="52" y="224"/>
                      </a:lnTo>
                      <a:lnTo>
                        <a:pt x="56" y="205"/>
                      </a:lnTo>
                      <a:lnTo>
                        <a:pt x="60" y="188"/>
                      </a:lnTo>
                      <a:lnTo>
                        <a:pt x="65" y="172"/>
                      </a:lnTo>
                      <a:lnTo>
                        <a:pt x="71" y="158"/>
                      </a:lnTo>
                      <a:lnTo>
                        <a:pt x="76" y="145"/>
                      </a:lnTo>
                      <a:lnTo>
                        <a:pt x="83" y="134"/>
                      </a:lnTo>
                      <a:lnTo>
                        <a:pt x="90" y="123"/>
                      </a:lnTo>
                      <a:lnTo>
                        <a:pt x="97" y="113"/>
                      </a:lnTo>
                      <a:lnTo>
                        <a:pt x="104" y="105"/>
                      </a:lnTo>
                      <a:lnTo>
                        <a:pt x="110" y="98"/>
                      </a:lnTo>
                      <a:lnTo>
                        <a:pt x="117" y="93"/>
                      </a:lnTo>
                      <a:lnTo>
                        <a:pt x="124" y="89"/>
                      </a:lnTo>
                      <a:lnTo>
                        <a:pt x="135" y="76"/>
                      </a:lnTo>
                      <a:lnTo>
                        <a:pt x="149" y="64"/>
                      </a:lnTo>
                      <a:lnTo>
                        <a:pt x="165" y="52"/>
                      </a:lnTo>
                      <a:lnTo>
                        <a:pt x="183" y="40"/>
                      </a:lnTo>
                      <a:lnTo>
                        <a:pt x="202" y="29"/>
                      </a:lnTo>
                      <a:lnTo>
                        <a:pt x="221" y="18"/>
                      </a:lnTo>
                      <a:lnTo>
                        <a:pt x="242" y="8"/>
                      </a:lnTo>
                      <a:lnTo>
                        <a:pt x="261" y="0"/>
                      </a:lnTo>
                      <a:lnTo>
                        <a:pt x="265" y="7"/>
                      </a:lnTo>
                      <a:lnTo>
                        <a:pt x="270" y="14"/>
                      </a:lnTo>
                      <a:lnTo>
                        <a:pt x="277" y="20"/>
                      </a:lnTo>
                      <a:lnTo>
                        <a:pt x="285" y="26"/>
                      </a:lnTo>
                      <a:lnTo>
                        <a:pt x="293" y="30"/>
                      </a:lnTo>
                      <a:lnTo>
                        <a:pt x="303" y="33"/>
                      </a:lnTo>
                      <a:lnTo>
                        <a:pt x="313" y="37"/>
                      </a:lnTo>
                      <a:lnTo>
                        <a:pt x="324" y="40"/>
                      </a:lnTo>
                      <a:lnTo>
                        <a:pt x="363" y="46"/>
                      </a:lnTo>
                      <a:lnTo>
                        <a:pt x="396" y="52"/>
                      </a:lnTo>
                      <a:lnTo>
                        <a:pt x="403" y="49"/>
                      </a:lnTo>
                      <a:lnTo>
                        <a:pt x="410" y="48"/>
                      </a:lnTo>
                      <a:lnTo>
                        <a:pt x="419" y="49"/>
                      </a:lnTo>
                      <a:lnTo>
                        <a:pt x="431" y="52"/>
                      </a:lnTo>
                      <a:lnTo>
                        <a:pt x="444" y="52"/>
                      </a:lnTo>
                      <a:lnTo>
                        <a:pt x="453" y="52"/>
                      </a:lnTo>
                      <a:lnTo>
                        <a:pt x="468" y="35"/>
                      </a:lnTo>
                      <a:lnTo>
                        <a:pt x="483" y="42"/>
                      </a:lnTo>
                      <a:lnTo>
                        <a:pt x="498" y="49"/>
                      </a:lnTo>
                      <a:lnTo>
                        <a:pt x="505" y="55"/>
                      </a:lnTo>
                      <a:lnTo>
                        <a:pt x="512" y="59"/>
                      </a:lnTo>
                      <a:lnTo>
                        <a:pt x="519" y="64"/>
                      </a:lnTo>
                      <a:lnTo>
                        <a:pt x="526" y="71"/>
                      </a:lnTo>
                      <a:lnTo>
                        <a:pt x="539" y="86"/>
                      </a:lnTo>
                      <a:lnTo>
                        <a:pt x="550" y="98"/>
                      </a:lnTo>
                      <a:lnTo>
                        <a:pt x="558" y="108"/>
                      </a:lnTo>
                      <a:lnTo>
                        <a:pt x="564" y="117"/>
                      </a:lnTo>
                      <a:lnTo>
                        <a:pt x="568" y="126"/>
                      </a:lnTo>
                      <a:lnTo>
                        <a:pt x="571" y="137"/>
                      </a:lnTo>
                      <a:lnTo>
                        <a:pt x="572" y="147"/>
                      </a:lnTo>
                      <a:lnTo>
                        <a:pt x="574" y="161"/>
                      </a:lnTo>
                      <a:lnTo>
                        <a:pt x="580" y="169"/>
                      </a:lnTo>
                      <a:lnTo>
                        <a:pt x="586" y="179"/>
                      </a:lnTo>
                      <a:lnTo>
                        <a:pt x="590" y="190"/>
                      </a:lnTo>
                      <a:lnTo>
                        <a:pt x="593" y="201"/>
                      </a:lnTo>
                      <a:lnTo>
                        <a:pt x="594" y="210"/>
                      </a:lnTo>
                      <a:lnTo>
                        <a:pt x="594" y="220"/>
                      </a:lnTo>
                      <a:lnTo>
                        <a:pt x="593" y="227"/>
                      </a:lnTo>
                      <a:lnTo>
                        <a:pt x="591" y="232"/>
                      </a:lnTo>
                      <a:lnTo>
                        <a:pt x="594" y="239"/>
                      </a:lnTo>
                      <a:lnTo>
                        <a:pt x="597" y="246"/>
                      </a:lnTo>
                      <a:lnTo>
                        <a:pt x="598" y="254"/>
                      </a:lnTo>
                      <a:lnTo>
                        <a:pt x="598" y="261"/>
                      </a:lnTo>
                      <a:lnTo>
                        <a:pt x="599" y="279"/>
                      </a:lnTo>
                      <a:lnTo>
                        <a:pt x="604" y="300"/>
                      </a:lnTo>
                      <a:lnTo>
                        <a:pt x="602" y="321"/>
                      </a:lnTo>
                      <a:lnTo>
                        <a:pt x="601" y="347"/>
                      </a:lnTo>
                      <a:lnTo>
                        <a:pt x="597" y="374"/>
                      </a:lnTo>
                      <a:lnTo>
                        <a:pt x="593" y="396"/>
                      </a:lnTo>
                      <a:lnTo>
                        <a:pt x="598" y="396"/>
                      </a:lnTo>
                      <a:lnTo>
                        <a:pt x="602" y="397"/>
                      </a:lnTo>
                      <a:lnTo>
                        <a:pt x="606" y="399"/>
                      </a:lnTo>
                      <a:lnTo>
                        <a:pt x="610" y="400"/>
                      </a:lnTo>
                      <a:lnTo>
                        <a:pt x="614" y="403"/>
                      </a:lnTo>
                      <a:lnTo>
                        <a:pt x="617" y="406"/>
                      </a:lnTo>
                      <a:lnTo>
                        <a:pt x="620" y="410"/>
                      </a:lnTo>
                      <a:lnTo>
                        <a:pt x="623" y="415"/>
                      </a:lnTo>
                      <a:lnTo>
                        <a:pt x="625" y="426"/>
                      </a:lnTo>
                      <a:lnTo>
                        <a:pt x="628" y="438"/>
                      </a:lnTo>
                      <a:lnTo>
                        <a:pt x="632" y="455"/>
                      </a:lnTo>
                      <a:lnTo>
                        <a:pt x="635" y="474"/>
                      </a:lnTo>
                      <a:lnTo>
                        <a:pt x="625" y="489"/>
                      </a:lnTo>
                      <a:lnTo>
                        <a:pt x="653" y="512"/>
                      </a:lnTo>
                      <a:lnTo>
                        <a:pt x="679" y="533"/>
                      </a:lnTo>
                      <a:lnTo>
                        <a:pt x="688" y="542"/>
                      </a:lnTo>
                      <a:lnTo>
                        <a:pt x="695" y="553"/>
                      </a:lnTo>
                      <a:lnTo>
                        <a:pt x="696" y="557"/>
                      </a:lnTo>
                      <a:lnTo>
                        <a:pt x="696" y="563"/>
                      </a:lnTo>
                      <a:lnTo>
                        <a:pt x="695" y="568"/>
                      </a:lnTo>
                      <a:lnTo>
                        <a:pt x="692" y="573"/>
                      </a:lnTo>
                      <a:lnTo>
                        <a:pt x="746" y="640"/>
                      </a:lnTo>
                      <a:lnTo>
                        <a:pt x="742" y="640"/>
                      </a:lnTo>
                      <a:lnTo>
                        <a:pt x="737" y="638"/>
                      </a:lnTo>
                      <a:lnTo>
                        <a:pt x="732" y="638"/>
                      </a:lnTo>
                      <a:lnTo>
                        <a:pt x="725" y="639"/>
                      </a:lnTo>
                      <a:lnTo>
                        <a:pt x="720" y="642"/>
                      </a:lnTo>
                      <a:lnTo>
                        <a:pt x="713" y="646"/>
                      </a:lnTo>
                      <a:lnTo>
                        <a:pt x="707" y="651"/>
                      </a:lnTo>
                      <a:lnTo>
                        <a:pt x="703" y="657"/>
                      </a:lnTo>
                      <a:lnTo>
                        <a:pt x="702" y="664"/>
                      </a:lnTo>
                      <a:lnTo>
                        <a:pt x="701" y="672"/>
                      </a:lnTo>
                      <a:lnTo>
                        <a:pt x="699" y="680"/>
                      </a:lnTo>
                      <a:lnTo>
                        <a:pt x="695" y="688"/>
                      </a:lnTo>
                      <a:lnTo>
                        <a:pt x="691" y="694"/>
                      </a:lnTo>
                      <a:lnTo>
                        <a:pt x="692" y="702"/>
                      </a:lnTo>
                      <a:lnTo>
                        <a:pt x="673" y="695"/>
                      </a:lnTo>
                      <a:lnTo>
                        <a:pt x="653" y="688"/>
                      </a:lnTo>
                      <a:lnTo>
                        <a:pt x="650" y="684"/>
                      </a:lnTo>
                      <a:lnTo>
                        <a:pt x="649" y="680"/>
                      </a:lnTo>
                      <a:lnTo>
                        <a:pt x="646" y="675"/>
                      </a:lnTo>
                      <a:lnTo>
                        <a:pt x="646" y="669"/>
                      </a:lnTo>
                      <a:lnTo>
                        <a:pt x="617" y="669"/>
                      </a:lnTo>
                      <a:lnTo>
                        <a:pt x="602" y="650"/>
                      </a:lnTo>
                      <a:lnTo>
                        <a:pt x="586" y="646"/>
                      </a:lnTo>
                      <a:lnTo>
                        <a:pt x="569" y="643"/>
                      </a:lnTo>
                      <a:lnTo>
                        <a:pt x="571" y="653"/>
                      </a:lnTo>
                      <a:lnTo>
                        <a:pt x="571" y="658"/>
                      </a:lnTo>
                      <a:lnTo>
                        <a:pt x="568" y="661"/>
                      </a:lnTo>
                      <a:lnTo>
                        <a:pt x="561" y="664"/>
                      </a:lnTo>
                      <a:lnTo>
                        <a:pt x="516" y="666"/>
                      </a:lnTo>
                      <a:lnTo>
                        <a:pt x="471" y="670"/>
                      </a:lnTo>
                      <a:lnTo>
                        <a:pt x="449" y="672"/>
                      </a:lnTo>
                      <a:lnTo>
                        <a:pt x="427" y="672"/>
                      </a:lnTo>
                      <a:lnTo>
                        <a:pt x="415" y="670"/>
                      </a:lnTo>
                      <a:lnTo>
                        <a:pt x="404" y="669"/>
                      </a:lnTo>
                      <a:lnTo>
                        <a:pt x="393" y="668"/>
                      </a:lnTo>
                      <a:lnTo>
                        <a:pt x="381" y="664"/>
                      </a:lnTo>
                      <a:lnTo>
                        <a:pt x="370" y="661"/>
                      </a:lnTo>
                      <a:lnTo>
                        <a:pt x="359" y="658"/>
                      </a:lnTo>
                      <a:lnTo>
                        <a:pt x="347" y="657"/>
                      </a:lnTo>
                      <a:lnTo>
                        <a:pt x="334" y="655"/>
                      </a:lnTo>
                      <a:lnTo>
                        <a:pt x="309" y="654"/>
                      </a:lnTo>
                      <a:lnTo>
                        <a:pt x="283" y="653"/>
                      </a:lnTo>
                      <a:lnTo>
                        <a:pt x="255" y="651"/>
                      </a:lnTo>
                      <a:lnTo>
                        <a:pt x="231" y="649"/>
                      </a:lnTo>
                      <a:lnTo>
                        <a:pt x="218" y="647"/>
                      </a:lnTo>
                      <a:lnTo>
                        <a:pt x="206" y="643"/>
                      </a:lnTo>
                      <a:lnTo>
                        <a:pt x="195" y="639"/>
                      </a:lnTo>
                      <a:lnTo>
                        <a:pt x="186" y="635"/>
                      </a:lnTo>
                      <a:lnTo>
                        <a:pt x="176" y="625"/>
                      </a:lnTo>
                      <a:lnTo>
                        <a:pt x="168" y="616"/>
                      </a:lnTo>
                      <a:lnTo>
                        <a:pt x="160" y="608"/>
                      </a:lnTo>
                      <a:lnTo>
                        <a:pt x="156" y="601"/>
                      </a:lnTo>
                      <a:lnTo>
                        <a:pt x="154" y="595"/>
                      </a:lnTo>
                      <a:lnTo>
                        <a:pt x="154" y="591"/>
                      </a:lnTo>
                      <a:lnTo>
                        <a:pt x="156" y="586"/>
                      </a:lnTo>
                      <a:lnTo>
                        <a:pt x="158" y="579"/>
                      </a:lnTo>
                      <a:lnTo>
                        <a:pt x="153" y="572"/>
                      </a:lnTo>
                      <a:lnTo>
                        <a:pt x="150" y="564"/>
                      </a:lnTo>
                      <a:lnTo>
                        <a:pt x="149" y="558"/>
                      </a:lnTo>
                      <a:lnTo>
                        <a:pt x="149" y="552"/>
                      </a:lnTo>
                      <a:lnTo>
                        <a:pt x="150" y="545"/>
                      </a:lnTo>
                      <a:lnTo>
                        <a:pt x="153" y="539"/>
                      </a:lnTo>
                      <a:lnTo>
                        <a:pt x="157" y="533"/>
                      </a:lnTo>
                      <a:lnTo>
                        <a:pt x="162" y="527"/>
                      </a:lnTo>
                      <a:close/>
                    </a:path>
                  </a:pathLst>
                </a:custGeom>
                <a:solidFill>
                  <a:srgbClr val="7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28" name="Freeform 179"/>
                <p:cNvSpPr>
                  <a:spLocks/>
                </p:cNvSpPr>
                <p:nvPr/>
              </p:nvSpPr>
              <p:spPr bwMode="auto">
                <a:xfrm>
                  <a:off x="3896" y="1785"/>
                  <a:ext cx="17" cy="49"/>
                </a:xfrm>
                <a:custGeom>
                  <a:avLst/>
                  <a:gdLst>
                    <a:gd name="T0" fmla="*/ 3 w 17"/>
                    <a:gd name="T1" fmla="*/ 2 h 49"/>
                    <a:gd name="T2" fmla="*/ 3 w 17"/>
                    <a:gd name="T3" fmla="*/ 2 h 49"/>
                    <a:gd name="T4" fmla="*/ 2 w 17"/>
                    <a:gd name="T5" fmla="*/ 8 h 49"/>
                    <a:gd name="T6" fmla="*/ 0 w 17"/>
                    <a:gd name="T7" fmla="*/ 15 h 49"/>
                    <a:gd name="T8" fmla="*/ 0 w 17"/>
                    <a:gd name="T9" fmla="*/ 22 h 49"/>
                    <a:gd name="T10" fmla="*/ 0 w 17"/>
                    <a:gd name="T11" fmla="*/ 28 h 49"/>
                    <a:gd name="T12" fmla="*/ 3 w 17"/>
                    <a:gd name="T13" fmla="*/ 34 h 49"/>
                    <a:gd name="T14" fmla="*/ 6 w 17"/>
                    <a:gd name="T15" fmla="*/ 40 h 49"/>
                    <a:gd name="T16" fmla="*/ 10 w 17"/>
                    <a:gd name="T17" fmla="*/ 45 h 49"/>
                    <a:gd name="T18" fmla="*/ 15 w 17"/>
                    <a:gd name="T19" fmla="*/ 49 h 49"/>
                    <a:gd name="T20" fmla="*/ 17 w 17"/>
                    <a:gd name="T21" fmla="*/ 47 h 49"/>
                    <a:gd name="T22" fmla="*/ 13 w 17"/>
                    <a:gd name="T23" fmla="*/ 43 h 49"/>
                    <a:gd name="T24" fmla="*/ 9 w 17"/>
                    <a:gd name="T25" fmla="*/ 37 h 49"/>
                    <a:gd name="T26" fmla="*/ 6 w 17"/>
                    <a:gd name="T27" fmla="*/ 33 h 49"/>
                    <a:gd name="T28" fmla="*/ 4 w 17"/>
                    <a:gd name="T29" fmla="*/ 28 h 49"/>
                    <a:gd name="T30" fmla="*/ 4 w 17"/>
                    <a:gd name="T31" fmla="*/ 21 h 49"/>
                    <a:gd name="T32" fmla="*/ 4 w 17"/>
                    <a:gd name="T33" fmla="*/ 15 h 49"/>
                    <a:gd name="T34" fmla="*/ 4 w 17"/>
                    <a:gd name="T35" fmla="*/ 10 h 49"/>
                    <a:gd name="T36" fmla="*/ 7 w 17"/>
                    <a:gd name="T37" fmla="*/ 3 h 49"/>
                    <a:gd name="T38" fmla="*/ 7 w 17"/>
                    <a:gd name="T39" fmla="*/ 3 h 49"/>
                    <a:gd name="T40" fmla="*/ 7 w 17"/>
                    <a:gd name="T41" fmla="*/ 3 h 49"/>
                    <a:gd name="T42" fmla="*/ 7 w 17"/>
                    <a:gd name="T43" fmla="*/ 2 h 49"/>
                    <a:gd name="T44" fmla="*/ 6 w 17"/>
                    <a:gd name="T45" fmla="*/ 0 h 49"/>
                    <a:gd name="T46" fmla="*/ 4 w 17"/>
                    <a:gd name="T47" fmla="*/ 2 h 49"/>
                    <a:gd name="T48" fmla="*/ 3 w 17"/>
                    <a:gd name="T49" fmla="*/ 2 h 4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7" h="49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2" y="8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3" y="34"/>
                      </a:lnTo>
                      <a:lnTo>
                        <a:pt x="6" y="40"/>
                      </a:lnTo>
                      <a:lnTo>
                        <a:pt x="10" y="45"/>
                      </a:lnTo>
                      <a:lnTo>
                        <a:pt x="15" y="49"/>
                      </a:lnTo>
                      <a:lnTo>
                        <a:pt x="17" y="47"/>
                      </a:lnTo>
                      <a:lnTo>
                        <a:pt x="13" y="43"/>
                      </a:lnTo>
                      <a:lnTo>
                        <a:pt x="9" y="37"/>
                      </a:lnTo>
                      <a:lnTo>
                        <a:pt x="6" y="33"/>
                      </a:lnTo>
                      <a:lnTo>
                        <a:pt x="4" y="28"/>
                      </a:lnTo>
                      <a:lnTo>
                        <a:pt x="4" y="21"/>
                      </a:lnTo>
                      <a:lnTo>
                        <a:pt x="4" y="15"/>
                      </a:lnTo>
                      <a:lnTo>
                        <a:pt x="4" y="10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29" name="Freeform 180"/>
                <p:cNvSpPr>
                  <a:spLocks/>
                </p:cNvSpPr>
                <p:nvPr/>
              </p:nvSpPr>
              <p:spPr bwMode="auto">
                <a:xfrm>
                  <a:off x="3899" y="1691"/>
                  <a:ext cx="79" cy="97"/>
                </a:xfrm>
                <a:custGeom>
                  <a:avLst/>
                  <a:gdLst>
                    <a:gd name="T0" fmla="*/ 77 w 79"/>
                    <a:gd name="T1" fmla="*/ 1 h 97"/>
                    <a:gd name="T2" fmla="*/ 77 w 79"/>
                    <a:gd name="T3" fmla="*/ 0 h 97"/>
                    <a:gd name="T4" fmla="*/ 56 w 79"/>
                    <a:gd name="T5" fmla="*/ 23 h 97"/>
                    <a:gd name="T6" fmla="*/ 34 w 79"/>
                    <a:gd name="T7" fmla="*/ 44 h 97"/>
                    <a:gd name="T8" fmla="*/ 25 w 79"/>
                    <a:gd name="T9" fmla="*/ 56 h 97"/>
                    <a:gd name="T10" fmla="*/ 15 w 79"/>
                    <a:gd name="T11" fmla="*/ 67 h 97"/>
                    <a:gd name="T12" fmla="*/ 7 w 79"/>
                    <a:gd name="T13" fmla="*/ 81 h 97"/>
                    <a:gd name="T14" fmla="*/ 0 w 79"/>
                    <a:gd name="T15" fmla="*/ 96 h 97"/>
                    <a:gd name="T16" fmla="*/ 4 w 79"/>
                    <a:gd name="T17" fmla="*/ 97 h 97"/>
                    <a:gd name="T18" fmla="*/ 10 w 79"/>
                    <a:gd name="T19" fmla="*/ 82 h 97"/>
                    <a:gd name="T20" fmla="*/ 18 w 79"/>
                    <a:gd name="T21" fmla="*/ 70 h 97"/>
                    <a:gd name="T22" fmla="*/ 27 w 79"/>
                    <a:gd name="T23" fmla="*/ 57 h 97"/>
                    <a:gd name="T24" fmla="*/ 37 w 79"/>
                    <a:gd name="T25" fmla="*/ 46 h 97"/>
                    <a:gd name="T26" fmla="*/ 59 w 79"/>
                    <a:gd name="T27" fmla="*/ 26 h 97"/>
                    <a:gd name="T28" fmla="*/ 79 w 79"/>
                    <a:gd name="T29" fmla="*/ 3 h 97"/>
                    <a:gd name="T30" fmla="*/ 79 w 79"/>
                    <a:gd name="T31" fmla="*/ 1 h 97"/>
                    <a:gd name="T32" fmla="*/ 79 w 79"/>
                    <a:gd name="T33" fmla="*/ 3 h 97"/>
                    <a:gd name="T34" fmla="*/ 79 w 79"/>
                    <a:gd name="T35" fmla="*/ 1 h 97"/>
                    <a:gd name="T36" fmla="*/ 79 w 79"/>
                    <a:gd name="T37" fmla="*/ 0 h 97"/>
                    <a:gd name="T38" fmla="*/ 78 w 79"/>
                    <a:gd name="T39" fmla="*/ 0 h 97"/>
                    <a:gd name="T40" fmla="*/ 77 w 79"/>
                    <a:gd name="T41" fmla="*/ 0 h 97"/>
                    <a:gd name="T42" fmla="*/ 77 w 79"/>
                    <a:gd name="T43" fmla="*/ 1 h 9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9" h="97">
                      <a:moveTo>
                        <a:pt x="77" y="1"/>
                      </a:moveTo>
                      <a:lnTo>
                        <a:pt x="77" y="0"/>
                      </a:lnTo>
                      <a:lnTo>
                        <a:pt x="56" y="23"/>
                      </a:lnTo>
                      <a:lnTo>
                        <a:pt x="34" y="44"/>
                      </a:lnTo>
                      <a:lnTo>
                        <a:pt x="25" y="56"/>
                      </a:lnTo>
                      <a:lnTo>
                        <a:pt x="15" y="67"/>
                      </a:lnTo>
                      <a:lnTo>
                        <a:pt x="7" y="81"/>
                      </a:lnTo>
                      <a:lnTo>
                        <a:pt x="0" y="96"/>
                      </a:lnTo>
                      <a:lnTo>
                        <a:pt x="4" y="97"/>
                      </a:lnTo>
                      <a:lnTo>
                        <a:pt x="10" y="82"/>
                      </a:lnTo>
                      <a:lnTo>
                        <a:pt x="18" y="70"/>
                      </a:lnTo>
                      <a:lnTo>
                        <a:pt x="27" y="57"/>
                      </a:lnTo>
                      <a:lnTo>
                        <a:pt x="37" y="46"/>
                      </a:lnTo>
                      <a:lnTo>
                        <a:pt x="59" y="26"/>
                      </a:lnTo>
                      <a:lnTo>
                        <a:pt x="79" y="3"/>
                      </a:lnTo>
                      <a:lnTo>
                        <a:pt x="79" y="1"/>
                      </a:lnTo>
                      <a:lnTo>
                        <a:pt x="79" y="3"/>
                      </a:lnTo>
                      <a:lnTo>
                        <a:pt x="79" y="1"/>
                      </a:lnTo>
                      <a:lnTo>
                        <a:pt x="79" y="0"/>
                      </a:lnTo>
                      <a:lnTo>
                        <a:pt x="78" y="0"/>
                      </a:lnTo>
                      <a:lnTo>
                        <a:pt x="77" y="0"/>
                      </a:lnTo>
                      <a:lnTo>
                        <a:pt x="7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30" name="Freeform 181"/>
                <p:cNvSpPr>
                  <a:spLocks/>
                </p:cNvSpPr>
                <p:nvPr/>
              </p:nvSpPr>
              <p:spPr bwMode="auto">
                <a:xfrm>
                  <a:off x="3976" y="1586"/>
                  <a:ext cx="45" cy="106"/>
                </a:xfrm>
                <a:custGeom>
                  <a:avLst/>
                  <a:gdLst>
                    <a:gd name="T0" fmla="*/ 42 w 45"/>
                    <a:gd name="T1" fmla="*/ 1 h 106"/>
                    <a:gd name="T2" fmla="*/ 42 w 45"/>
                    <a:gd name="T3" fmla="*/ 0 h 106"/>
                    <a:gd name="T4" fmla="*/ 26 w 45"/>
                    <a:gd name="T5" fmla="*/ 27 h 106"/>
                    <a:gd name="T6" fmla="*/ 12 w 45"/>
                    <a:gd name="T7" fmla="*/ 50 h 106"/>
                    <a:gd name="T8" fmla="*/ 6 w 45"/>
                    <a:gd name="T9" fmla="*/ 61 h 106"/>
                    <a:gd name="T10" fmla="*/ 2 w 45"/>
                    <a:gd name="T11" fmla="*/ 75 h 106"/>
                    <a:gd name="T12" fmla="*/ 0 w 45"/>
                    <a:gd name="T13" fmla="*/ 90 h 106"/>
                    <a:gd name="T14" fmla="*/ 0 w 45"/>
                    <a:gd name="T15" fmla="*/ 106 h 106"/>
                    <a:gd name="T16" fmla="*/ 2 w 45"/>
                    <a:gd name="T17" fmla="*/ 106 h 106"/>
                    <a:gd name="T18" fmla="*/ 4 w 45"/>
                    <a:gd name="T19" fmla="*/ 90 h 106"/>
                    <a:gd name="T20" fmla="*/ 6 w 45"/>
                    <a:gd name="T21" fmla="*/ 76 h 106"/>
                    <a:gd name="T22" fmla="*/ 9 w 45"/>
                    <a:gd name="T23" fmla="*/ 63 h 106"/>
                    <a:gd name="T24" fmla="*/ 15 w 45"/>
                    <a:gd name="T25" fmla="*/ 52 h 106"/>
                    <a:gd name="T26" fmla="*/ 28 w 45"/>
                    <a:gd name="T27" fmla="*/ 29 h 106"/>
                    <a:gd name="T28" fmla="*/ 45 w 45"/>
                    <a:gd name="T29" fmla="*/ 3 h 106"/>
                    <a:gd name="T30" fmla="*/ 45 w 45"/>
                    <a:gd name="T31" fmla="*/ 1 h 106"/>
                    <a:gd name="T32" fmla="*/ 45 w 45"/>
                    <a:gd name="T33" fmla="*/ 3 h 106"/>
                    <a:gd name="T34" fmla="*/ 45 w 45"/>
                    <a:gd name="T35" fmla="*/ 1 h 106"/>
                    <a:gd name="T36" fmla="*/ 45 w 45"/>
                    <a:gd name="T37" fmla="*/ 0 h 106"/>
                    <a:gd name="T38" fmla="*/ 43 w 45"/>
                    <a:gd name="T39" fmla="*/ 0 h 106"/>
                    <a:gd name="T40" fmla="*/ 42 w 45"/>
                    <a:gd name="T41" fmla="*/ 0 h 106"/>
                    <a:gd name="T42" fmla="*/ 42 w 45"/>
                    <a:gd name="T43" fmla="*/ 1 h 10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5" h="106">
                      <a:moveTo>
                        <a:pt x="42" y="1"/>
                      </a:moveTo>
                      <a:lnTo>
                        <a:pt x="42" y="0"/>
                      </a:lnTo>
                      <a:lnTo>
                        <a:pt x="26" y="27"/>
                      </a:lnTo>
                      <a:lnTo>
                        <a:pt x="12" y="50"/>
                      </a:lnTo>
                      <a:lnTo>
                        <a:pt x="6" y="61"/>
                      </a:lnTo>
                      <a:lnTo>
                        <a:pt x="2" y="75"/>
                      </a:lnTo>
                      <a:lnTo>
                        <a:pt x="0" y="90"/>
                      </a:lnTo>
                      <a:lnTo>
                        <a:pt x="0" y="106"/>
                      </a:lnTo>
                      <a:lnTo>
                        <a:pt x="2" y="106"/>
                      </a:lnTo>
                      <a:lnTo>
                        <a:pt x="4" y="90"/>
                      </a:lnTo>
                      <a:lnTo>
                        <a:pt x="6" y="76"/>
                      </a:lnTo>
                      <a:lnTo>
                        <a:pt x="9" y="63"/>
                      </a:lnTo>
                      <a:lnTo>
                        <a:pt x="15" y="52"/>
                      </a:lnTo>
                      <a:lnTo>
                        <a:pt x="28" y="29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31" name="Freeform 182"/>
                <p:cNvSpPr>
                  <a:spLocks/>
                </p:cNvSpPr>
                <p:nvPr/>
              </p:nvSpPr>
              <p:spPr bwMode="auto">
                <a:xfrm>
                  <a:off x="4004" y="1567"/>
                  <a:ext cx="17" cy="20"/>
                </a:xfrm>
                <a:custGeom>
                  <a:avLst/>
                  <a:gdLst>
                    <a:gd name="T0" fmla="*/ 2 w 17"/>
                    <a:gd name="T1" fmla="*/ 3 h 20"/>
                    <a:gd name="T2" fmla="*/ 2 w 17"/>
                    <a:gd name="T3" fmla="*/ 3 h 20"/>
                    <a:gd name="T4" fmla="*/ 4 w 17"/>
                    <a:gd name="T5" fmla="*/ 4 h 20"/>
                    <a:gd name="T6" fmla="*/ 7 w 17"/>
                    <a:gd name="T7" fmla="*/ 4 h 20"/>
                    <a:gd name="T8" fmla="*/ 10 w 17"/>
                    <a:gd name="T9" fmla="*/ 5 h 20"/>
                    <a:gd name="T10" fmla="*/ 11 w 17"/>
                    <a:gd name="T11" fmla="*/ 7 h 20"/>
                    <a:gd name="T12" fmla="*/ 13 w 17"/>
                    <a:gd name="T13" fmla="*/ 12 h 20"/>
                    <a:gd name="T14" fmla="*/ 14 w 17"/>
                    <a:gd name="T15" fmla="*/ 20 h 20"/>
                    <a:gd name="T16" fmla="*/ 17 w 17"/>
                    <a:gd name="T17" fmla="*/ 20 h 20"/>
                    <a:gd name="T18" fmla="*/ 17 w 17"/>
                    <a:gd name="T19" fmla="*/ 11 h 20"/>
                    <a:gd name="T20" fmla="*/ 14 w 17"/>
                    <a:gd name="T21" fmla="*/ 5 h 20"/>
                    <a:gd name="T22" fmla="*/ 11 w 17"/>
                    <a:gd name="T23" fmla="*/ 3 h 20"/>
                    <a:gd name="T24" fmla="*/ 8 w 17"/>
                    <a:gd name="T25" fmla="*/ 1 h 20"/>
                    <a:gd name="T26" fmla="*/ 6 w 17"/>
                    <a:gd name="T27" fmla="*/ 0 h 20"/>
                    <a:gd name="T28" fmla="*/ 2 w 17"/>
                    <a:gd name="T29" fmla="*/ 0 h 20"/>
                    <a:gd name="T30" fmla="*/ 2 w 17"/>
                    <a:gd name="T31" fmla="*/ 0 h 20"/>
                    <a:gd name="T32" fmla="*/ 2 w 17"/>
                    <a:gd name="T33" fmla="*/ 0 h 20"/>
                    <a:gd name="T34" fmla="*/ 0 w 17"/>
                    <a:gd name="T35" fmla="*/ 0 h 20"/>
                    <a:gd name="T36" fmla="*/ 0 w 17"/>
                    <a:gd name="T37" fmla="*/ 1 h 20"/>
                    <a:gd name="T38" fmla="*/ 0 w 17"/>
                    <a:gd name="T39" fmla="*/ 3 h 20"/>
                    <a:gd name="T40" fmla="*/ 2 w 17"/>
                    <a:gd name="T41" fmla="*/ 3 h 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" h="20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4" y="4"/>
                      </a:lnTo>
                      <a:lnTo>
                        <a:pt x="7" y="4"/>
                      </a:lnTo>
                      <a:lnTo>
                        <a:pt x="10" y="5"/>
                      </a:lnTo>
                      <a:lnTo>
                        <a:pt x="11" y="7"/>
                      </a:lnTo>
                      <a:lnTo>
                        <a:pt x="13" y="12"/>
                      </a:lnTo>
                      <a:lnTo>
                        <a:pt x="14" y="20"/>
                      </a:lnTo>
                      <a:lnTo>
                        <a:pt x="17" y="20"/>
                      </a:lnTo>
                      <a:lnTo>
                        <a:pt x="17" y="11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32" name="Freeform 183"/>
                <p:cNvSpPr>
                  <a:spLocks/>
                </p:cNvSpPr>
                <p:nvPr/>
              </p:nvSpPr>
              <p:spPr bwMode="auto">
                <a:xfrm>
                  <a:off x="3989" y="1567"/>
                  <a:ext cx="17" cy="35"/>
                </a:xfrm>
                <a:custGeom>
                  <a:avLst/>
                  <a:gdLst>
                    <a:gd name="T0" fmla="*/ 0 w 17"/>
                    <a:gd name="T1" fmla="*/ 34 h 35"/>
                    <a:gd name="T2" fmla="*/ 4 w 17"/>
                    <a:gd name="T3" fmla="*/ 34 h 35"/>
                    <a:gd name="T4" fmla="*/ 4 w 17"/>
                    <a:gd name="T5" fmla="*/ 27 h 35"/>
                    <a:gd name="T6" fmla="*/ 7 w 17"/>
                    <a:gd name="T7" fmla="*/ 16 h 35"/>
                    <a:gd name="T8" fmla="*/ 8 w 17"/>
                    <a:gd name="T9" fmla="*/ 11 h 35"/>
                    <a:gd name="T10" fmla="*/ 11 w 17"/>
                    <a:gd name="T11" fmla="*/ 7 h 35"/>
                    <a:gd name="T12" fmla="*/ 14 w 17"/>
                    <a:gd name="T13" fmla="*/ 4 h 35"/>
                    <a:gd name="T14" fmla="*/ 17 w 17"/>
                    <a:gd name="T15" fmla="*/ 3 h 35"/>
                    <a:gd name="T16" fmla="*/ 17 w 17"/>
                    <a:gd name="T17" fmla="*/ 0 h 35"/>
                    <a:gd name="T18" fmla="*/ 11 w 17"/>
                    <a:gd name="T19" fmla="*/ 1 h 35"/>
                    <a:gd name="T20" fmla="*/ 8 w 17"/>
                    <a:gd name="T21" fmla="*/ 5 h 35"/>
                    <a:gd name="T22" fmla="*/ 6 w 17"/>
                    <a:gd name="T23" fmla="*/ 9 h 35"/>
                    <a:gd name="T24" fmla="*/ 3 w 17"/>
                    <a:gd name="T25" fmla="*/ 15 h 35"/>
                    <a:gd name="T26" fmla="*/ 2 w 17"/>
                    <a:gd name="T27" fmla="*/ 27 h 35"/>
                    <a:gd name="T28" fmla="*/ 0 w 17"/>
                    <a:gd name="T29" fmla="*/ 34 h 35"/>
                    <a:gd name="T30" fmla="*/ 4 w 17"/>
                    <a:gd name="T31" fmla="*/ 34 h 35"/>
                    <a:gd name="T32" fmla="*/ 0 w 17"/>
                    <a:gd name="T33" fmla="*/ 34 h 35"/>
                    <a:gd name="T34" fmla="*/ 2 w 17"/>
                    <a:gd name="T35" fmla="*/ 35 h 35"/>
                    <a:gd name="T36" fmla="*/ 3 w 17"/>
                    <a:gd name="T37" fmla="*/ 35 h 35"/>
                    <a:gd name="T38" fmla="*/ 4 w 17"/>
                    <a:gd name="T39" fmla="*/ 35 h 35"/>
                    <a:gd name="T40" fmla="*/ 4 w 17"/>
                    <a:gd name="T41" fmla="*/ 34 h 35"/>
                    <a:gd name="T42" fmla="*/ 0 w 17"/>
                    <a:gd name="T43" fmla="*/ 34 h 3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" h="35">
                      <a:moveTo>
                        <a:pt x="0" y="34"/>
                      </a:moveTo>
                      <a:lnTo>
                        <a:pt x="4" y="34"/>
                      </a:lnTo>
                      <a:lnTo>
                        <a:pt x="4" y="27"/>
                      </a:lnTo>
                      <a:lnTo>
                        <a:pt x="7" y="16"/>
                      </a:lnTo>
                      <a:lnTo>
                        <a:pt x="8" y="11"/>
                      </a:lnTo>
                      <a:lnTo>
                        <a:pt x="11" y="7"/>
                      </a:lnTo>
                      <a:lnTo>
                        <a:pt x="14" y="4"/>
                      </a:lnTo>
                      <a:lnTo>
                        <a:pt x="17" y="3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8" y="5"/>
                      </a:lnTo>
                      <a:lnTo>
                        <a:pt x="6" y="9"/>
                      </a:lnTo>
                      <a:lnTo>
                        <a:pt x="3" y="15"/>
                      </a:lnTo>
                      <a:lnTo>
                        <a:pt x="2" y="27"/>
                      </a:lnTo>
                      <a:lnTo>
                        <a:pt x="0" y="34"/>
                      </a:lnTo>
                      <a:lnTo>
                        <a:pt x="4" y="34"/>
                      </a:lnTo>
                      <a:lnTo>
                        <a:pt x="0" y="34"/>
                      </a:lnTo>
                      <a:lnTo>
                        <a:pt x="2" y="35"/>
                      </a:lnTo>
                      <a:lnTo>
                        <a:pt x="3" y="35"/>
                      </a:lnTo>
                      <a:lnTo>
                        <a:pt x="4" y="35"/>
                      </a:lnTo>
                      <a:lnTo>
                        <a:pt x="4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33" name="Freeform 184"/>
                <p:cNvSpPr>
                  <a:spLocks/>
                </p:cNvSpPr>
                <p:nvPr/>
              </p:nvSpPr>
              <p:spPr bwMode="auto">
                <a:xfrm>
                  <a:off x="3988" y="1467"/>
                  <a:ext cx="14" cy="134"/>
                </a:xfrm>
                <a:custGeom>
                  <a:avLst/>
                  <a:gdLst>
                    <a:gd name="T0" fmla="*/ 11 w 14"/>
                    <a:gd name="T1" fmla="*/ 3 h 134"/>
                    <a:gd name="T2" fmla="*/ 8 w 14"/>
                    <a:gd name="T3" fmla="*/ 3 h 134"/>
                    <a:gd name="T4" fmla="*/ 9 w 14"/>
                    <a:gd name="T5" fmla="*/ 11 h 134"/>
                    <a:gd name="T6" fmla="*/ 8 w 14"/>
                    <a:gd name="T7" fmla="*/ 23 h 134"/>
                    <a:gd name="T8" fmla="*/ 7 w 14"/>
                    <a:gd name="T9" fmla="*/ 38 h 134"/>
                    <a:gd name="T10" fmla="*/ 5 w 14"/>
                    <a:gd name="T11" fmla="*/ 56 h 134"/>
                    <a:gd name="T12" fmla="*/ 3 w 14"/>
                    <a:gd name="T13" fmla="*/ 74 h 134"/>
                    <a:gd name="T14" fmla="*/ 1 w 14"/>
                    <a:gd name="T15" fmla="*/ 94 h 134"/>
                    <a:gd name="T16" fmla="*/ 0 w 14"/>
                    <a:gd name="T17" fmla="*/ 115 h 134"/>
                    <a:gd name="T18" fmla="*/ 1 w 14"/>
                    <a:gd name="T19" fmla="*/ 134 h 134"/>
                    <a:gd name="T20" fmla="*/ 5 w 14"/>
                    <a:gd name="T21" fmla="*/ 134 h 134"/>
                    <a:gd name="T22" fmla="*/ 4 w 14"/>
                    <a:gd name="T23" fmla="*/ 115 h 134"/>
                    <a:gd name="T24" fmla="*/ 4 w 14"/>
                    <a:gd name="T25" fmla="*/ 94 h 134"/>
                    <a:gd name="T26" fmla="*/ 7 w 14"/>
                    <a:gd name="T27" fmla="*/ 75 h 134"/>
                    <a:gd name="T28" fmla="*/ 8 w 14"/>
                    <a:gd name="T29" fmla="*/ 56 h 134"/>
                    <a:gd name="T30" fmla="*/ 11 w 14"/>
                    <a:gd name="T31" fmla="*/ 38 h 134"/>
                    <a:gd name="T32" fmla="*/ 12 w 14"/>
                    <a:gd name="T33" fmla="*/ 23 h 134"/>
                    <a:gd name="T34" fmla="*/ 14 w 14"/>
                    <a:gd name="T35" fmla="*/ 11 h 134"/>
                    <a:gd name="T36" fmla="*/ 12 w 14"/>
                    <a:gd name="T37" fmla="*/ 1 h 134"/>
                    <a:gd name="T38" fmla="*/ 9 w 14"/>
                    <a:gd name="T39" fmla="*/ 0 h 134"/>
                    <a:gd name="T40" fmla="*/ 12 w 14"/>
                    <a:gd name="T41" fmla="*/ 1 h 134"/>
                    <a:gd name="T42" fmla="*/ 11 w 14"/>
                    <a:gd name="T43" fmla="*/ 0 h 134"/>
                    <a:gd name="T44" fmla="*/ 9 w 14"/>
                    <a:gd name="T45" fmla="*/ 0 h 134"/>
                    <a:gd name="T46" fmla="*/ 8 w 14"/>
                    <a:gd name="T47" fmla="*/ 1 h 134"/>
                    <a:gd name="T48" fmla="*/ 8 w 14"/>
                    <a:gd name="T49" fmla="*/ 3 h 134"/>
                    <a:gd name="T50" fmla="*/ 11 w 14"/>
                    <a:gd name="T51" fmla="*/ 3 h 13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4" h="134">
                      <a:moveTo>
                        <a:pt x="11" y="3"/>
                      </a:moveTo>
                      <a:lnTo>
                        <a:pt x="8" y="3"/>
                      </a:lnTo>
                      <a:lnTo>
                        <a:pt x="9" y="11"/>
                      </a:lnTo>
                      <a:lnTo>
                        <a:pt x="8" y="23"/>
                      </a:lnTo>
                      <a:lnTo>
                        <a:pt x="7" y="38"/>
                      </a:lnTo>
                      <a:lnTo>
                        <a:pt x="5" y="56"/>
                      </a:lnTo>
                      <a:lnTo>
                        <a:pt x="3" y="74"/>
                      </a:lnTo>
                      <a:lnTo>
                        <a:pt x="1" y="94"/>
                      </a:lnTo>
                      <a:lnTo>
                        <a:pt x="0" y="115"/>
                      </a:lnTo>
                      <a:lnTo>
                        <a:pt x="1" y="134"/>
                      </a:lnTo>
                      <a:lnTo>
                        <a:pt x="5" y="134"/>
                      </a:lnTo>
                      <a:lnTo>
                        <a:pt x="4" y="115"/>
                      </a:lnTo>
                      <a:lnTo>
                        <a:pt x="4" y="94"/>
                      </a:lnTo>
                      <a:lnTo>
                        <a:pt x="7" y="75"/>
                      </a:lnTo>
                      <a:lnTo>
                        <a:pt x="8" y="56"/>
                      </a:lnTo>
                      <a:lnTo>
                        <a:pt x="11" y="38"/>
                      </a:lnTo>
                      <a:lnTo>
                        <a:pt x="12" y="23"/>
                      </a:lnTo>
                      <a:lnTo>
                        <a:pt x="14" y="11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8" y="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34" name="Freeform 185"/>
                <p:cNvSpPr>
                  <a:spLocks/>
                </p:cNvSpPr>
                <p:nvPr/>
              </p:nvSpPr>
              <p:spPr bwMode="auto">
                <a:xfrm>
                  <a:off x="3985" y="1467"/>
                  <a:ext cx="14" cy="26"/>
                </a:xfrm>
                <a:custGeom>
                  <a:avLst/>
                  <a:gdLst>
                    <a:gd name="T0" fmla="*/ 4 w 14"/>
                    <a:gd name="T1" fmla="*/ 25 h 26"/>
                    <a:gd name="T2" fmla="*/ 4 w 14"/>
                    <a:gd name="T3" fmla="*/ 25 h 26"/>
                    <a:gd name="T4" fmla="*/ 6 w 14"/>
                    <a:gd name="T5" fmla="*/ 15 h 26"/>
                    <a:gd name="T6" fmla="*/ 8 w 14"/>
                    <a:gd name="T7" fmla="*/ 8 h 26"/>
                    <a:gd name="T8" fmla="*/ 11 w 14"/>
                    <a:gd name="T9" fmla="*/ 6 h 26"/>
                    <a:gd name="T10" fmla="*/ 14 w 14"/>
                    <a:gd name="T11" fmla="*/ 3 h 26"/>
                    <a:gd name="T12" fmla="*/ 12 w 14"/>
                    <a:gd name="T13" fmla="*/ 0 h 26"/>
                    <a:gd name="T14" fmla="*/ 8 w 14"/>
                    <a:gd name="T15" fmla="*/ 3 h 26"/>
                    <a:gd name="T16" fmla="*/ 6 w 14"/>
                    <a:gd name="T17" fmla="*/ 7 h 26"/>
                    <a:gd name="T18" fmla="*/ 3 w 14"/>
                    <a:gd name="T19" fmla="*/ 14 h 26"/>
                    <a:gd name="T20" fmla="*/ 0 w 14"/>
                    <a:gd name="T21" fmla="*/ 25 h 26"/>
                    <a:gd name="T22" fmla="*/ 0 w 14"/>
                    <a:gd name="T23" fmla="*/ 25 h 26"/>
                    <a:gd name="T24" fmla="*/ 0 w 14"/>
                    <a:gd name="T25" fmla="*/ 25 h 26"/>
                    <a:gd name="T26" fmla="*/ 0 w 14"/>
                    <a:gd name="T27" fmla="*/ 26 h 26"/>
                    <a:gd name="T28" fmla="*/ 1 w 14"/>
                    <a:gd name="T29" fmla="*/ 26 h 26"/>
                    <a:gd name="T30" fmla="*/ 3 w 14"/>
                    <a:gd name="T31" fmla="*/ 26 h 26"/>
                    <a:gd name="T32" fmla="*/ 4 w 14"/>
                    <a:gd name="T33" fmla="*/ 25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" h="26">
                      <a:moveTo>
                        <a:pt x="4" y="25"/>
                      </a:moveTo>
                      <a:lnTo>
                        <a:pt x="4" y="25"/>
                      </a:lnTo>
                      <a:lnTo>
                        <a:pt x="6" y="15"/>
                      </a:lnTo>
                      <a:lnTo>
                        <a:pt x="8" y="8"/>
                      </a:lnTo>
                      <a:lnTo>
                        <a:pt x="11" y="6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8" y="3"/>
                      </a:lnTo>
                      <a:lnTo>
                        <a:pt x="6" y="7"/>
                      </a:lnTo>
                      <a:lnTo>
                        <a:pt x="3" y="1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3" y="26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35" name="Freeform 186"/>
                <p:cNvSpPr>
                  <a:spLocks/>
                </p:cNvSpPr>
                <p:nvPr/>
              </p:nvSpPr>
              <p:spPr bwMode="auto">
                <a:xfrm>
                  <a:off x="3950" y="1492"/>
                  <a:ext cx="39" cy="203"/>
                </a:xfrm>
                <a:custGeom>
                  <a:avLst/>
                  <a:gdLst>
                    <a:gd name="T0" fmla="*/ 0 w 39"/>
                    <a:gd name="T1" fmla="*/ 200 h 203"/>
                    <a:gd name="T2" fmla="*/ 2 w 39"/>
                    <a:gd name="T3" fmla="*/ 202 h 203"/>
                    <a:gd name="T4" fmla="*/ 12 w 39"/>
                    <a:gd name="T5" fmla="*/ 195 h 203"/>
                    <a:gd name="T6" fmla="*/ 19 w 39"/>
                    <a:gd name="T7" fmla="*/ 185 h 203"/>
                    <a:gd name="T8" fmla="*/ 26 w 39"/>
                    <a:gd name="T9" fmla="*/ 174 h 203"/>
                    <a:gd name="T10" fmla="*/ 30 w 39"/>
                    <a:gd name="T11" fmla="*/ 162 h 203"/>
                    <a:gd name="T12" fmla="*/ 34 w 39"/>
                    <a:gd name="T13" fmla="*/ 150 h 203"/>
                    <a:gd name="T14" fmla="*/ 35 w 39"/>
                    <a:gd name="T15" fmla="*/ 135 h 203"/>
                    <a:gd name="T16" fmla="*/ 38 w 39"/>
                    <a:gd name="T17" fmla="*/ 121 h 203"/>
                    <a:gd name="T18" fmla="*/ 39 w 39"/>
                    <a:gd name="T19" fmla="*/ 106 h 203"/>
                    <a:gd name="T20" fmla="*/ 39 w 39"/>
                    <a:gd name="T21" fmla="*/ 47 h 203"/>
                    <a:gd name="T22" fmla="*/ 39 w 39"/>
                    <a:gd name="T23" fmla="*/ 0 h 203"/>
                    <a:gd name="T24" fmla="*/ 35 w 39"/>
                    <a:gd name="T25" fmla="*/ 0 h 203"/>
                    <a:gd name="T26" fmla="*/ 35 w 39"/>
                    <a:gd name="T27" fmla="*/ 47 h 203"/>
                    <a:gd name="T28" fmla="*/ 35 w 39"/>
                    <a:gd name="T29" fmla="*/ 106 h 203"/>
                    <a:gd name="T30" fmla="*/ 34 w 39"/>
                    <a:gd name="T31" fmla="*/ 120 h 203"/>
                    <a:gd name="T32" fmla="*/ 32 w 39"/>
                    <a:gd name="T33" fmla="*/ 135 h 203"/>
                    <a:gd name="T34" fmla="*/ 30 w 39"/>
                    <a:gd name="T35" fmla="*/ 149 h 203"/>
                    <a:gd name="T36" fmla="*/ 26 w 39"/>
                    <a:gd name="T37" fmla="*/ 161 h 203"/>
                    <a:gd name="T38" fmla="*/ 21 w 39"/>
                    <a:gd name="T39" fmla="*/ 173 h 203"/>
                    <a:gd name="T40" fmla="*/ 16 w 39"/>
                    <a:gd name="T41" fmla="*/ 184 h 203"/>
                    <a:gd name="T42" fmla="*/ 9 w 39"/>
                    <a:gd name="T43" fmla="*/ 192 h 203"/>
                    <a:gd name="T44" fmla="*/ 1 w 39"/>
                    <a:gd name="T45" fmla="*/ 199 h 203"/>
                    <a:gd name="T46" fmla="*/ 4 w 39"/>
                    <a:gd name="T47" fmla="*/ 200 h 203"/>
                    <a:gd name="T48" fmla="*/ 1 w 39"/>
                    <a:gd name="T49" fmla="*/ 199 h 203"/>
                    <a:gd name="T50" fmla="*/ 0 w 39"/>
                    <a:gd name="T51" fmla="*/ 200 h 203"/>
                    <a:gd name="T52" fmla="*/ 0 w 39"/>
                    <a:gd name="T53" fmla="*/ 202 h 203"/>
                    <a:gd name="T54" fmla="*/ 1 w 39"/>
                    <a:gd name="T55" fmla="*/ 203 h 203"/>
                    <a:gd name="T56" fmla="*/ 2 w 39"/>
                    <a:gd name="T57" fmla="*/ 202 h 203"/>
                    <a:gd name="T58" fmla="*/ 0 w 39"/>
                    <a:gd name="T59" fmla="*/ 200 h 20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9" h="203">
                      <a:moveTo>
                        <a:pt x="0" y="200"/>
                      </a:moveTo>
                      <a:lnTo>
                        <a:pt x="2" y="202"/>
                      </a:lnTo>
                      <a:lnTo>
                        <a:pt x="12" y="195"/>
                      </a:lnTo>
                      <a:lnTo>
                        <a:pt x="19" y="185"/>
                      </a:lnTo>
                      <a:lnTo>
                        <a:pt x="26" y="174"/>
                      </a:lnTo>
                      <a:lnTo>
                        <a:pt x="30" y="162"/>
                      </a:lnTo>
                      <a:lnTo>
                        <a:pt x="34" y="150"/>
                      </a:lnTo>
                      <a:lnTo>
                        <a:pt x="35" y="135"/>
                      </a:lnTo>
                      <a:lnTo>
                        <a:pt x="38" y="121"/>
                      </a:lnTo>
                      <a:lnTo>
                        <a:pt x="39" y="106"/>
                      </a:lnTo>
                      <a:lnTo>
                        <a:pt x="39" y="47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5" y="47"/>
                      </a:lnTo>
                      <a:lnTo>
                        <a:pt x="35" y="106"/>
                      </a:lnTo>
                      <a:lnTo>
                        <a:pt x="34" y="120"/>
                      </a:lnTo>
                      <a:lnTo>
                        <a:pt x="32" y="135"/>
                      </a:lnTo>
                      <a:lnTo>
                        <a:pt x="30" y="149"/>
                      </a:lnTo>
                      <a:lnTo>
                        <a:pt x="26" y="161"/>
                      </a:lnTo>
                      <a:lnTo>
                        <a:pt x="21" y="173"/>
                      </a:lnTo>
                      <a:lnTo>
                        <a:pt x="16" y="184"/>
                      </a:lnTo>
                      <a:lnTo>
                        <a:pt x="9" y="192"/>
                      </a:lnTo>
                      <a:lnTo>
                        <a:pt x="1" y="199"/>
                      </a:lnTo>
                      <a:lnTo>
                        <a:pt x="4" y="200"/>
                      </a:lnTo>
                      <a:lnTo>
                        <a:pt x="1" y="199"/>
                      </a:lnTo>
                      <a:lnTo>
                        <a:pt x="0" y="200"/>
                      </a:lnTo>
                      <a:lnTo>
                        <a:pt x="0" y="202"/>
                      </a:lnTo>
                      <a:lnTo>
                        <a:pt x="1" y="203"/>
                      </a:lnTo>
                      <a:lnTo>
                        <a:pt x="2" y="202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36" name="Freeform 187"/>
                <p:cNvSpPr>
                  <a:spLocks/>
                </p:cNvSpPr>
                <p:nvPr/>
              </p:nvSpPr>
              <p:spPr bwMode="auto">
                <a:xfrm>
                  <a:off x="3947" y="1672"/>
                  <a:ext cx="7" cy="20"/>
                </a:xfrm>
                <a:custGeom>
                  <a:avLst/>
                  <a:gdLst>
                    <a:gd name="T0" fmla="*/ 3 w 7"/>
                    <a:gd name="T1" fmla="*/ 3 h 20"/>
                    <a:gd name="T2" fmla="*/ 0 w 7"/>
                    <a:gd name="T3" fmla="*/ 1 h 20"/>
                    <a:gd name="T4" fmla="*/ 1 w 7"/>
                    <a:gd name="T5" fmla="*/ 11 h 20"/>
                    <a:gd name="T6" fmla="*/ 3 w 7"/>
                    <a:gd name="T7" fmla="*/ 20 h 20"/>
                    <a:gd name="T8" fmla="*/ 7 w 7"/>
                    <a:gd name="T9" fmla="*/ 20 h 20"/>
                    <a:gd name="T10" fmla="*/ 4 w 7"/>
                    <a:gd name="T11" fmla="*/ 11 h 20"/>
                    <a:gd name="T12" fmla="*/ 3 w 7"/>
                    <a:gd name="T13" fmla="*/ 1 h 20"/>
                    <a:gd name="T14" fmla="*/ 0 w 7"/>
                    <a:gd name="T15" fmla="*/ 0 h 20"/>
                    <a:gd name="T16" fmla="*/ 3 w 7"/>
                    <a:gd name="T17" fmla="*/ 1 h 20"/>
                    <a:gd name="T18" fmla="*/ 3 w 7"/>
                    <a:gd name="T19" fmla="*/ 0 h 20"/>
                    <a:gd name="T20" fmla="*/ 1 w 7"/>
                    <a:gd name="T21" fmla="*/ 0 h 20"/>
                    <a:gd name="T22" fmla="*/ 0 w 7"/>
                    <a:gd name="T23" fmla="*/ 0 h 20"/>
                    <a:gd name="T24" fmla="*/ 0 w 7"/>
                    <a:gd name="T25" fmla="*/ 1 h 20"/>
                    <a:gd name="T26" fmla="*/ 3 w 7"/>
                    <a:gd name="T27" fmla="*/ 3 h 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" h="20">
                      <a:moveTo>
                        <a:pt x="3" y="3"/>
                      </a:moveTo>
                      <a:lnTo>
                        <a:pt x="0" y="1"/>
                      </a:lnTo>
                      <a:lnTo>
                        <a:pt x="1" y="11"/>
                      </a:lnTo>
                      <a:lnTo>
                        <a:pt x="3" y="20"/>
                      </a:lnTo>
                      <a:lnTo>
                        <a:pt x="7" y="20"/>
                      </a:lnTo>
                      <a:lnTo>
                        <a:pt x="4" y="11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37" name="Freeform 188"/>
                <p:cNvSpPr>
                  <a:spLocks/>
                </p:cNvSpPr>
                <p:nvPr/>
              </p:nvSpPr>
              <p:spPr bwMode="auto">
                <a:xfrm>
                  <a:off x="3903" y="1672"/>
                  <a:ext cx="47" cy="85"/>
                </a:xfrm>
                <a:custGeom>
                  <a:avLst/>
                  <a:gdLst>
                    <a:gd name="T0" fmla="*/ 2 w 47"/>
                    <a:gd name="T1" fmla="*/ 83 h 85"/>
                    <a:gd name="T2" fmla="*/ 4 w 47"/>
                    <a:gd name="T3" fmla="*/ 83 h 85"/>
                    <a:gd name="T4" fmla="*/ 15 w 47"/>
                    <a:gd name="T5" fmla="*/ 64 h 85"/>
                    <a:gd name="T6" fmla="*/ 25 w 47"/>
                    <a:gd name="T7" fmla="*/ 42 h 85"/>
                    <a:gd name="T8" fmla="*/ 36 w 47"/>
                    <a:gd name="T9" fmla="*/ 22 h 85"/>
                    <a:gd name="T10" fmla="*/ 47 w 47"/>
                    <a:gd name="T11" fmla="*/ 3 h 85"/>
                    <a:gd name="T12" fmla="*/ 44 w 47"/>
                    <a:gd name="T13" fmla="*/ 0 h 85"/>
                    <a:gd name="T14" fmla="*/ 32 w 47"/>
                    <a:gd name="T15" fmla="*/ 20 h 85"/>
                    <a:gd name="T16" fmla="*/ 22 w 47"/>
                    <a:gd name="T17" fmla="*/ 41 h 85"/>
                    <a:gd name="T18" fmla="*/ 12 w 47"/>
                    <a:gd name="T19" fmla="*/ 63 h 85"/>
                    <a:gd name="T20" fmla="*/ 2 w 47"/>
                    <a:gd name="T21" fmla="*/ 82 h 85"/>
                    <a:gd name="T22" fmla="*/ 4 w 47"/>
                    <a:gd name="T23" fmla="*/ 82 h 85"/>
                    <a:gd name="T24" fmla="*/ 2 w 47"/>
                    <a:gd name="T25" fmla="*/ 82 h 85"/>
                    <a:gd name="T26" fmla="*/ 0 w 47"/>
                    <a:gd name="T27" fmla="*/ 83 h 85"/>
                    <a:gd name="T28" fmla="*/ 2 w 47"/>
                    <a:gd name="T29" fmla="*/ 85 h 85"/>
                    <a:gd name="T30" fmla="*/ 3 w 47"/>
                    <a:gd name="T31" fmla="*/ 85 h 85"/>
                    <a:gd name="T32" fmla="*/ 4 w 47"/>
                    <a:gd name="T33" fmla="*/ 83 h 85"/>
                    <a:gd name="T34" fmla="*/ 2 w 47"/>
                    <a:gd name="T35" fmla="*/ 83 h 8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7" h="85">
                      <a:moveTo>
                        <a:pt x="2" y="83"/>
                      </a:moveTo>
                      <a:lnTo>
                        <a:pt x="4" y="83"/>
                      </a:lnTo>
                      <a:lnTo>
                        <a:pt x="15" y="64"/>
                      </a:lnTo>
                      <a:lnTo>
                        <a:pt x="25" y="42"/>
                      </a:lnTo>
                      <a:lnTo>
                        <a:pt x="36" y="22"/>
                      </a:lnTo>
                      <a:lnTo>
                        <a:pt x="47" y="3"/>
                      </a:lnTo>
                      <a:lnTo>
                        <a:pt x="44" y="0"/>
                      </a:lnTo>
                      <a:lnTo>
                        <a:pt x="32" y="20"/>
                      </a:lnTo>
                      <a:lnTo>
                        <a:pt x="22" y="41"/>
                      </a:lnTo>
                      <a:lnTo>
                        <a:pt x="12" y="63"/>
                      </a:lnTo>
                      <a:lnTo>
                        <a:pt x="2" y="82"/>
                      </a:lnTo>
                      <a:lnTo>
                        <a:pt x="4" y="82"/>
                      </a:lnTo>
                      <a:lnTo>
                        <a:pt x="2" y="82"/>
                      </a:lnTo>
                      <a:lnTo>
                        <a:pt x="0" y="83"/>
                      </a:lnTo>
                      <a:lnTo>
                        <a:pt x="2" y="85"/>
                      </a:lnTo>
                      <a:lnTo>
                        <a:pt x="3" y="85"/>
                      </a:lnTo>
                      <a:lnTo>
                        <a:pt x="4" y="83"/>
                      </a:lnTo>
                      <a:lnTo>
                        <a:pt x="2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38" name="Freeform 189"/>
                <p:cNvSpPr>
                  <a:spLocks/>
                </p:cNvSpPr>
                <p:nvPr/>
              </p:nvSpPr>
              <p:spPr bwMode="auto">
                <a:xfrm>
                  <a:off x="3865" y="1662"/>
                  <a:ext cx="42" cy="93"/>
                </a:xfrm>
                <a:custGeom>
                  <a:avLst/>
                  <a:gdLst>
                    <a:gd name="T0" fmla="*/ 3 w 42"/>
                    <a:gd name="T1" fmla="*/ 2 h 93"/>
                    <a:gd name="T2" fmla="*/ 0 w 42"/>
                    <a:gd name="T3" fmla="*/ 3 h 93"/>
                    <a:gd name="T4" fmla="*/ 8 w 42"/>
                    <a:gd name="T5" fmla="*/ 14 h 93"/>
                    <a:gd name="T6" fmla="*/ 14 w 42"/>
                    <a:gd name="T7" fmla="*/ 25 h 93"/>
                    <a:gd name="T8" fmla="*/ 19 w 42"/>
                    <a:gd name="T9" fmla="*/ 37 h 93"/>
                    <a:gd name="T10" fmla="*/ 23 w 42"/>
                    <a:gd name="T11" fmla="*/ 51 h 93"/>
                    <a:gd name="T12" fmla="*/ 26 w 42"/>
                    <a:gd name="T13" fmla="*/ 63 h 93"/>
                    <a:gd name="T14" fmla="*/ 30 w 42"/>
                    <a:gd name="T15" fmla="*/ 74 h 93"/>
                    <a:gd name="T16" fmla="*/ 34 w 42"/>
                    <a:gd name="T17" fmla="*/ 85 h 93"/>
                    <a:gd name="T18" fmla="*/ 40 w 42"/>
                    <a:gd name="T19" fmla="*/ 93 h 93"/>
                    <a:gd name="T20" fmla="*/ 42 w 42"/>
                    <a:gd name="T21" fmla="*/ 92 h 93"/>
                    <a:gd name="T22" fmla="*/ 37 w 42"/>
                    <a:gd name="T23" fmla="*/ 84 h 93"/>
                    <a:gd name="T24" fmla="*/ 34 w 42"/>
                    <a:gd name="T25" fmla="*/ 73 h 93"/>
                    <a:gd name="T26" fmla="*/ 30 w 42"/>
                    <a:gd name="T27" fmla="*/ 62 h 93"/>
                    <a:gd name="T28" fmla="*/ 26 w 42"/>
                    <a:gd name="T29" fmla="*/ 50 h 93"/>
                    <a:gd name="T30" fmla="*/ 22 w 42"/>
                    <a:gd name="T31" fmla="*/ 36 h 93"/>
                    <a:gd name="T32" fmla="*/ 18 w 42"/>
                    <a:gd name="T33" fmla="*/ 24 h 93"/>
                    <a:gd name="T34" fmla="*/ 11 w 42"/>
                    <a:gd name="T35" fmla="*/ 11 h 93"/>
                    <a:gd name="T36" fmla="*/ 3 w 42"/>
                    <a:gd name="T37" fmla="*/ 0 h 93"/>
                    <a:gd name="T38" fmla="*/ 0 w 42"/>
                    <a:gd name="T39" fmla="*/ 3 h 93"/>
                    <a:gd name="T40" fmla="*/ 3 w 42"/>
                    <a:gd name="T41" fmla="*/ 0 h 93"/>
                    <a:gd name="T42" fmla="*/ 1 w 42"/>
                    <a:gd name="T43" fmla="*/ 0 h 93"/>
                    <a:gd name="T44" fmla="*/ 0 w 42"/>
                    <a:gd name="T45" fmla="*/ 0 h 93"/>
                    <a:gd name="T46" fmla="*/ 0 w 42"/>
                    <a:gd name="T47" fmla="*/ 2 h 93"/>
                    <a:gd name="T48" fmla="*/ 0 w 42"/>
                    <a:gd name="T49" fmla="*/ 3 h 93"/>
                    <a:gd name="T50" fmla="*/ 3 w 42"/>
                    <a:gd name="T51" fmla="*/ 2 h 9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2" h="93">
                      <a:moveTo>
                        <a:pt x="3" y="2"/>
                      </a:moveTo>
                      <a:lnTo>
                        <a:pt x="0" y="3"/>
                      </a:lnTo>
                      <a:lnTo>
                        <a:pt x="8" y="14"/>
                      </a:lnTo>
                      <a:lnTo>
                        <a:pt x="14" y="25"/>
                      </a:lnTo>
                      <a:lnTo>
                        <a:pt x="19" y="37"/>
                      </a:lnTo>
                      <a:lnTo>
                        <a:pt x="23" y="51"/>
                      </a:lnTo>
                      <a:lnTo>
                        <a:pt x="26" y="63"/>
                      </a:lnTo>
                      <a:lnTo>
                        <a:pt x="30" y="74"/>
                      </a:lnTo>
                      <a:lnTo>
                        <a:pt x="34" y="85"/>
                      </a:lnTo>
                      <a:lnTo>
                        <a:pt x="40" y="93"/>
                      </a:lnTo>
                      <a:lnTo>
                        <a:pt x="42" y="92"/>
                      </a:lnTo>
                      <a:lnTo>
                        <a:pt x="37" y="84"/>
                      </a:lnTo>
                      <a:lnTo>
                        <a:pt x="34" y="73"/>
                      </a:lnTo>
                      <a:lnTo>
                        <a:pt x="30" y="62"/>
                      </a:lnTo>
                      <a:lnTo>
                        <a:pt x="26" y="50"/>
                      </a:lnTo>
                      <a:lnTo>
                        <a:pt x="22" y="36"/>
                      </a:lnTo>
                      <a:lnTo>
                        <a:pt x="18" y="24"/>
                      </a:lnTo>
                      <a:lnTo>
                        <a:pt x="11" y="11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39" name="Freeform 190"/>
                <p:cNvSpPr>
                  <a:spLocks/>
                </p:cNvSpPr>
                <p:nvPr/>
              </p:nvSpPr>
              <p:spPr bwMode="auto">
                <a:xfrm>
                  <a:off x="3865" y="1664"/>
                  <a:ext cx="34" cy="165"/>
                </a:xfrm>
                <a:custGeom>
                  <a:avLst/>
                  <a:gdLst>
                    <a:gd name="T0" fmla="*/ 29 w 34"/>
                    <a:gd name="T1" fmla="*/ 162 h 165"/>
                    <a:gd name="T2" fmla="*/ 29 w 34"/>
                    <a:gd name="T3" fmla="*/ 164 h 165"/>
                    <a:gd name="T4" fmla="*/ 31 w 34"/>
                    <a:gd name="T5" fmla="*/ 153 h 165"/>
                    <a:gd name="T6" fmla="*/ 33 w 34"/>
                    <a:gd name="T7" fmla="*/ 143 h 165"/>
                    <a:gd name="T8" fmla="*/ 34 w 34"/>
                    <a:gd name="T9" fmla="*/ 132 h 165"/>
                    <a:gd name="T10" fmla="*/ 34 w 34"/>
                    <a:gd name="T11" fmla="*/ 121 h 165"/>
                    <a:gd name="T12" fmla="*/ 33 w 34"/>
                    <a:gd name="T13" fmla="*/ 99 h 165"/>
                    <a:gd name="T14" fmla="*/ 29 w 34"/>
                    <a:gd name="T15" fmla="*/ 78 h 165"/>
                    <a:gd name="T16" fmla="*/ 23 w 34"/>
                    <a:gd name="T17" fmla="*/ 56 h 165"/>
                    <a:gd name="T18" fmla="*/ 16 w 34"/>
                    <a:gd name="T19" fmla="*/ 35 h 165"/>
                    <a:gd name="T20" fmla="*/ 9 w 34"/>
                    <a:gd name="T21" fmla="*/ 16 h 165"/>
                    <a:gd name="T22" fmla="*/ 3 w 34"/>
                    <a:gd name="T23" fmla="*/ 0 h 165"/>
                    <a:gd name="T24" fmla="*/ 0 w 34"/>
                    <a:gd name="T25" fmla="*/ 1 h 165"/>
                    <a:gd name="T26" fmla="*/ 7 w 34"/>
                    <a:gd name="T27" fmla="*/ 17 h 165"/>
                    <a:gd name="T28" fmla="*/ 14 w 34"/>
                    <a:gd name="T29" fmla="*/ 37 h 165"/>
                    <a:gd name="T30" fmla="*/ 20 w 34"/>
                    <a:gd name="T31" fmla="*/ 57 h 165"/>
                    <a:gd name="T32" fmla="*/ 26 w 34"/>
                    <a:gd name="T33" fmla="*/ 78 h 165"/>
                    <a:gd name="T34" fmla="*/ 29 w 34"/>
                    <a:gd name="T35" fmla="*/ 99 h 165"/>
                    <a:gd name="T36" fmla="*/ 30 w 34"/>
                    <a:gd name="T37" fmla="*/ 121 h 165"/>
                    <a:gd name="T38" fmla="*/ 30 w 34"/>
                    <a:gd name="T39" fmla="*/ 132 h 165"/>
                    <a:gd name="T40" fmla="*/ 30 w 34"/>
                    <a:gd name="T41" fmla="*/ 142 h 165"/>
                    <a:gd name="T42" fmla="*/ 27 w 34"/>
                    <a:gd name="T43" fmla="*/ 153 h 165"/>
                    <a:gd name="T44" fmla="*/ 25 w 34"/>
                    <a:gd name="T45" fmla="*/ 162 h 165"/>
                    <a:gd name="T46" fmla="*/ 25 w 34"/>
                    <a:gd name="T47" fmla="*/ 162 h 165"/>
                    <a:gd name="T48" fmla="*/ 25 w 34"/>
                    <a:gd name="T49" fmla="*/ 162 h 165"/>
                    <a:gd name="T50" fmla="*/ 25 w 34"/>
                    <a:gd name="T51" fmla="*/ 164 h 165"/>
                    <a:gd name="T52" fmla="*/ 26 w 34"/>
                    <a:gd name="T53" fmla="*/ 165 h 165"/>
                    <a:gd name="T54" fmla="*/ 27 w 34"/>
                    <a:gd name="T55" fmla="*/ 165 h 165"/>
                    <a:gd name="T56" fmla="*/ 29 w 34"/>
                    <a:gd name="T57" fmla="*/ 164 h 165"/>
                    <a:gd name="T58" fmla="*/ 29 w 34"/>
                    <a:gd name="T59" fmla="*/ 162 h 16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4" h="165">
                      <a:moveTo>
                        <a:pt x="29" y="162"/>
                      </a:moveTo>
                      <a:lnTo>
                        <a:pt x="29" y="164"/>
                      </a:lnTo>
                      <a:lnTo>
                        <a:pt x="31" y="153"/>
                      </a:lnTo>
                      <a:lnTo>
                        <a:pt x="33" y="143"/>
                      </a:lnTo>
                      <a:lnTo>
                        <a:pt x="34" y="132"/>
                      </a:lnTo>
                      <a:lnTo>
                        <a:pt x="34" y="121"/>
                      </a:lnTo>
                      <a:lnTo>
                        <a:pt x="33" y="99"/>
                      </a:lnTo>
                      <a:lnTo>
                        <a:pt x="29" y="78"/>
                      </a:lnTo>
                      <a:lnTo>
                        <a:pt x="23" y="56"/>
                      </a:lnTo>
                      <a:lnTo>
                        <a:pt x="16" y="35"/>
                      </a:lnTo>
                      <a:lnTo>
                        <a:pt x="9" y="16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7" y="17"/>
                      </a:lnTo>
                      <a:lnTo>
                        <a:pt x="14" y="37"/>
                      </a:lnTo>
                      <a:lnTo>
                        <a:pt x="20" y="57"/>
                      </a:lnTo>
                      <a:lnTo>
                        <a:pt x="26" y="78"/>
                      </a:lnTo>
                      <a:lnTo>
                        <a:pt x="29" y="99"/>
                      </a:lnTo>
                      <a:lnTo>
                        <a:pt x="30" y="121"/>
                      </a:lnTo>
                      <a:lnTo>
                        <a:pt x="30" y="132"/>
                      </a:lnTo>
                      <a:lnTo>
                        <a:pt x="30" y="142"/>
                      </a:lnTo>
                      <a:lnTo>
                        <a:pt x="27" y="153"/>
                      </a:lnTo>
                      <a:lnTo>
                        <a:pt x="25" y="162"/>
                      </a:lnTo>
                      <a:lnTo>
                        <a:pt x="25" y="164"/>
                      </a:lnTo>
                      <a:lnTo>
                        <a:pt x="26" y="165"/>
                      </a:lnTo>
                      <a:lnTo>
                        <a:pt x="27" y="165"/>
                      </a:lnTo>
                      <a:lnTo>
                        <a:pt x="29" y="164"/>
                      </a:lnTo>
                      <a:lnTo>
                        <a:pt x="29" y="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40" name="Freeform 191"/>
                <p:cNvSpPr>
                  <a:spLocks/>
                </p:cNvSpPr>
                <p:nvPr/>
              </p:nvSpPr>
              <p:spPr bwMode="auto">
                <a:xfrm>
                  <a:off x="3890" y="1826"/>
                  <a:ext cx="15" cy="70"/>
                </a:xfrm>
                <a:custGeom>
                  <a:avLst/>
                  <a:gdLst>
                    <a:gd name="T0" fmla="*/ 15 w 15"/>
                    <a:gd name="T1" fmla="*/ 69 h 70"/>
                    <a:gd name="T2" fmla="*/ 15 w 15"/>
                    <a:gd name="T3" fmla="*/ 67 h 70"/>
                    <a:gd name="T4" fmla="*/ 9 w 15"/>
                    <a:gd name="T5" fmla="*/ 52 h 70"/>
                    <a:gd name="T6" fmla="*/ 6 w 15"/>
                    <a:gd name="T7" fmla="*/ 36 h 70"/>
                    <a:gd name="T8" fmla="*/ 5 w 15"/>
                    <a:gd name="T9" fmla="*/ 18 h 70"/>
                    <a:gd name="T10" fmla="*/ 4 w 15"/>
                    <a:gd name="T11" fmla="*/ 0 h 70"/>
                    <a:gd name="T12" fmla="*/ 0 w 15"/>
                    <a:gd name="T13" fmla="*/ 0 h 70"/>
                    <a:gd name="T14" fmla="*/ 1 w 15"/>
                    <a:gd name="T15" fmla="*/ 18 h 70"/>
                    <a:gd name="T16" fmla="*/ 2 w 15"/>
                    <a:gd name="T17" fmla="*/ 36 h 70"/>
                    <a:gd name="T18" fmla="*/ 5 w 15"/>
                    <a:gd name="T19" fmla="*/ 53 h 70"/>
                    <a:gd name="T20" fmla="*/ 10 w 15"/>
                    <a:gd name="T21" fmla="*/ 69 h 70"/>
                    <a:gd name="T22" fmla="*/ 10 w 15"/>
                    <a:gd name="T23" fmla="*/ 69 h 70"/>
                    <a:gd name="T24" fmla="*/ 10 w 15"/>
                    <a:gd name="T25" fmla="*/ 69 h 70"/>
                    <a:gd name="T26" fmla="*/ 12 w 15"/>
                    <a:gd name="T27" fmla="*/ 70 h 70"/>
                    <a:gd name="T28" fmla="*/ 13 w 15"/>
                    <a:gd name="T29" fmla="*/ 70 h 70"/>
                    <a:gd name="T30" fmla="*/ 15 w 15"/>
                    <a:gd name="T31" fmla="*/ 69 h 70"/>
                    <a:gd name="T32" fmla="*/ 15 w 15"/>
                    <a:gd name="T33" fmla="*/ 67 h 70"/>
                    <a:gd name="T34" fmla="*/ 15 w 15"/>
                    <a:gd name="T35" fmla="*/ 69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" h="70">
                      <a:moveTo>
                        <a:pt x="15" y="69"/>
                      </a:moveTo>
                      <a:lnTo>
                        <a:pt x="15" y="67"/>
                      </a:lnTo>
                      <a:lnTo>
                        <a:pt x="9" y="52"/>
                      </a:lnTo>
                      <a:lnTo>
                        <a:pt x="6" y="36"/>
                      </a:lnTo>
                      <a:lnTo>
                        <a:pt x="5" y="18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" y="18"/>
                      </a:lnTo>
                      <a:lnTo>
                        <a:pt x="2" y="36"/>
                      </a:lnTo>
                      <a:lnTo>
                        <a:pt x="5" y="53"/>
                      </a:lnTo>
                      <a:lnTo>
                        <a:pt x="10" y="69"/>
                      </a:lnTo>
                      <a:lnTo>
                        <a:pt x="12" y="70"/>
                      </a:lnTo>
                      <a:lnTo>
                        <a:pt x="13" y="70"/>
                      </a:lnTo>
                      <a:lnTo>
                        <a:pt x="15" y="69"/>
                      </a:lnTo>
                      <a:lnTo>
                        <a:pt x="15" y="67"/>
                      </a:lnTo>
                      <a:lnTo>
                        <a:pt x="15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41" name="Freeform 192"/>
                <p:cNvSpPr>
                  <a:spLocks/>
                </p:cNvSpPr>
                <p:nvPr/>
              </p:nvSpPr>
              <p:spPr bwMode="auto">
                <a:xfrm>
                  <a:off x="3900" y="1895"/>
                  <a:ext cx="10" cy="60"/>
                </a:xfrm>
                <a:custGeom>
                  <a:avLst/>
                  <a:gdLst>
                    <a:gd name="T0" fmla="*/ 10 w 10"/>
                    <a:gd name="T1" fmla="*/ 57 h 60"/>
                    <a:gd name="T2" fmla="*/ 10 w 10"/>
                    <a:gd name="T3" fmla="*/ 57 h 60"/>
                    <a:gd name="T4" fmla="*/ 9 w 10"/>
                    <a:gd name="T5" fmla="*/ 42 h 60"/>
                    <a:gd name="T6" fmla="*/ 6 w 10"/>
                    <a:gd name="T7" fmla="*/ 27 h 60"/>
                    <a:gd name="T8" fmla="*/ 5 w 10"/>
                    <a:gd name="T9" fmla="*/ 13 h 60"/>
                    <a:gd name="T10" fmla="*/ 5 w 10"/>
                    <a:gd name="T11" fmla="*/ 0 h 60"/>
                    <a:gd name="T12" fmla="*/ 0 w 10"/>
                    <a:gd name="T13" fmla="*/ 0 h 60"/>
                    <a:gd name="T14" fmla="*/ 2 w 10"/>
                    <a:gd name="T15" fmla="*/ 13 h 60"/>
                    <a:gd name="T16" fmla="*/ 3 w 10"/>
                    <a:gd name="T17" fmla="*/ 28 h 60"/>
                    <a:gd name="T18" fmla="*/ 5 w 10"/>
                    <a:gd name="T19" fmla="*/ 42 h 60"/>
                    <a:gd name="T20" fmla="*/ 6 w 10"/>
                    <a:gd name="T21" fmla="*/ 58 h 60"/>
                    <a:gd name="T22" fmla="*/ 6 w 10"/>
                    <a:gd name="T23" fmla="*/ 57 h 60"/>
                    <a:gd name="T24" fmla="*/ 6 w 10"/>
                    <a:gd name="T25" fmla="*/ 58 h 60"/>
                    <a:gd name="T26" fmla="*/ 7 w 10"/>
                    <a:gd name="T27" fmla="*/ 60 h 60"/>
                    <a:gd name="T28" fmla="*/ 9 w 10"/>
                    <a:gd name="T29" fmla="*/ 60 h 60"/>
                    <a:gd name="T30" fmla="*/ 10 w 10"/>
                    <a:gd name="T31" fmla="*/ 58 h 60"/>
                    <a:gd name="T32" fmla="*/ 10 w 10"/>
                    <a:gd name="T33" fmla="*/ 57 h 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" h="60">
                      <a:moveTo>
                        <a:pt x="10" y="57"/>
                      </a:moveTo>
                      <a:lnTo>
                        <a:pt x="10" y="57"/>
                      </a:lnTo>
                      <a:lnTo>
                        <a:pt x="9" y="42"/>
                      </a:lnTo>
                      <a:lnTo>
                        <a:pt x="6" y="27"/>
                      </a:lnTo>
                      <a:lnTo>
                        <a:pt x="5" y="13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3" y="28"/>
                      </a:lnTo>
                      <a:lnTo>
                        <a:pt x="5" y="42"/>
                      </a:lnTo>
                      <a:lnTo>
                        <a:pt x="6" y="58"/>
                      </a:lnTo>
                      <a:lnTo>
                        <a:pt x="6" y="57"/>
                      </a:lnTo>
                      <a:lnTo>
                        <a:pt x="6" y="58"/>
                      </a:lnTo>
                      <a:lnTo>
                        <a:pt x="7" y="60"/>
                      </a:lnTo>
                      <a:lnTo>
                        <a:pt x="9" y="60"/>
                      </a:lnTo>
                      <a:lnTo>
                        <a:pt x="10" y="58"/>
                      </a:lnTo>
                      <a:lnTo>
                        <a:pt x="10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42" name="Freeform 193"/>
                <p:cNvSpPr>
                  <a:spLocks/>
                </p:cNvSpPr>
                <p:nvPr/>
              </p:nvSpPr>
              <p:spPr bwMode="auto">
                <a:xfrm>
                  <a:off x="3906" y="1952"/>
                  <a:ext cx="11" cy="23"/>
                </a:xfrm>
                <a:custGeom>
                  <a:avLst/>
                  <a:gdLst>
                    <a:gd name="T0" fmla="*/ 11 w 11"/>
                    <a:gd name="T1" fmla="*/ 22 h 23"/>
                    <a:gd name="T2" fmla="*/ 11 w 11"/>
                    <a:gd name="T3" fmla="*/ 20 h 23"/>
                    <a:gd name="T4" fmla="*/ 7 w 11"/>
                    <a:gd name="T5" fmla="*/ 16 h 23"/>
                    <a:gd name="T6" fmla="*/ 5 w 11"/>
                    <a:gd name="T7" fmla="*/ 12 h 23"/>
                    <a:gd name="T8" fmla="*/ 4 w 11"/>
                    <a:gd name="T9" fmla="*/ 8 h 23"/>
                    <a:gd name="T10" fmla="*/ 4 w 11"/>
                    <a:gd name="T11" fmla="*/ 0 h 23"/>
                    <a:gd name="T12" fmla="*/ 0 w 11"/>
                    <a:gd name="T13" fmla="*/ 0 h 23"/>
                    <a:gd name="T14" fmla="*/ 1 w 11"/>
                    <a:gd name="T15" fmla="*/ 8 h 23"/>
                    <a:gd name="T16" fmla="*/ 1 w 11"/>
                    <a:gd name="T17" fmla="*/ 14 h 23"/>
                    <a:gd name="T18" fmla="*/ 4 w 11"/>
                    <a:gd name="T19" fmla="*/ 18 h 23"/>
                    <a:gd name="T20" fmla="*/ 8 w 11"/>
                    <a:gd name="T21" fmla="*/ 23 h 23"/>
                    <a:gd name="T22" fmla="*/ 8 w 11"/>
                    <a:gd name="T23" fmla="*/ 22 h 23"/>
                    <a:gd name="T24" fmla="*/ 8 w 11"/>
                    <a:gd name="T25" fmla="*/ 23 h 23"/>
                    <a:gd name="T26" fmla="*/ 9 w 11"/>
                    <a:gd name="T27" fmla="*/ 23 h 23"/>
                    <a:gd name="T28" fmla="*/ 11 w 11"/>
                    <a:gd name="T29" fmla="*/ 23 h 23"/>
                    <a:gd name="T30" fmla="*/ 11 w 11"/>
                    <a:gd name="T31" fmla="*/ 22 h 23"/>
                    <a:gd name="T32" fmla="*/ 11 w 11"/>
                    <a:gd name="T33" fmla="*/ 20 h 23"/>
                    <a:gd name="T34" fmla="*/ 11 w 11"/>
                    <a:gd name="T35" fmla="*/ 22 h 2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" h="23">
                      <a:moveTo>
                        <a:pt x="11" y="22"/>
                      </a:moveTo>
                      <a:lnTo>
                        <a:pt x="11" y="20"/>
                      </a:lnTo>
                      <a:lnTo>
                        <a:pt x="7" y="16"/>
                      </a:lnTo>
                      <a:lnTo>
                        <a:pt x="5" y="12"/>
                      </a:lnTo>
                      <a:lnTo>
                        <a:pt x="4" y="8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" y="8"/>
                      </a:lnTo>
                      <a:lnTo>
                        <a:pt x="1" y="14"/>
                      </a:lnTo>
                      <a:lnTo>
                        <a:pt x="4" y="18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1" y="22"/>
                      </a:lnTo>
                      <a:lnTo>
                        <a:pt x="11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43" name="Freeform 194"/>
                <p:cNvSpPr>
                  <a:spLocks/>
                </p:cNvSpPr>
                <p:nvPr/>
              </p:nvSpPr>
              <p:spPr bwMode="auto">
                <a:xfrm>
                  <a:off x="3911" y="1974"/>
                  <a:ext cx="6" cy="35"/>
                </a:xfrm>
                <a:custGeom>
                  <a:avLst/>
                  <a:gdLst>
                    <a:gd name="T0" fmla="*/ 3 w 6"/>
                    <a:gd name="T1" fmla="*/ 34 h 35"/>
                    <a:gd name="T2" fmla="*/ 3 w 6"/>
                    <a:gd name="T3" fmla="*/ 34 h 35"/>
                    <a:gd name="T4" fmla="*/ 4 w 6"/>
                    <a:gd name="T5" fmla="*/ 17 h 35"/>
                    <a:gd name="T6" fmla="*/ 6 w 6"/>
                    <a:gd name="T7" fmla="*/ 0 h 35"/>
                    <a:gd name="T8" fmla="*/ 3 w 6"/>
                    <a:gd name="T9" fmla="*/ 0 h 35"/>
                    <a:gd name="T10" fmla="*/ 2 w 6"/>
                    <a:gd name="T11" fmla="*/ 17 h 35"/>
                    <a:gd name="T12" fmla="*/ 0 w 6"/>
                    <a:gd name="T13" fmla="*/ 34 h 35"/>
                    <a:gd name="T14" fmla="*/ 0 w 6"/>
                    <a:gd name="T15" fmla="*/ 34 h 35"/>
                    <a:gd name="T16" fmla="*/ 0 w 6"/>
                    <a:gd name="T17" fmla="*/ 34 h 35"/>
                    <a:gd name="T18" fmla="*/ 0 w 6"/>
                    <a:gd name="T19" fmla="*/ 35 h 35"/>
                    <a:gd name="T20" fmla="*/ 2 w 6"/>
                    <a:gd name="T21" fmla="*/ 35 h 35"/>
                    <a:gd name="T22" fmla="*/ 3 w 6"/>
                    <a:gd name="T23" fmla="*/ 35 h 35"/>
                    <a:gd name="T24" fmla="*/ 3 w 6"/>
                    <a:gd name="T25" fmla="*/ 34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" h="35">
                      <a:moveTo>
                        <a:pt x="3" y="34"/>
                      </a:moveTo>
                      <a:lnTo>
                        <a:pt x="3" y="34"/>
                      </a:lnTo>
                      <a:lnTo>
                        <a:pt x="4" y="17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17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2" y="35"/>
                      </a:lnTo>
                      <a:lnTo>
                        <a:pt x="3" y="35"/>
                      </a:lnTo>
                      <a:lnTo>
                        <a:pt x="3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44" name="Freeform 195"/>
                <p:cNvSpPr>
                  <a:spLocks/>
                </p:cNvSpPr>
                <p:nvPr/>
              </p:nvSpPr>
              <p:spPr bwMode="auto">
                <a:xfrm>
                  <a:off x="3911" y="2008"/>
                  <a:ext cx="21" cy="53"/>
                </a:xfrm>
                <a:custGeom>
                  <a:avLst/>
                  <a:gdLst>
                    <a:gd name="T0" fmla="*/ 18 w 21"/>
                    <a:gd name="T1" fmla="*/ 53 h 53"/>
                    <a:gd name="T2" fmla="*/ 21 w 21"/>
                    <a:gd name="T3" fmla="*/ 52 h 53"/>
                    <a:gd name="T4" fmla="*/ 21 w 21"/>
                    <a:gd name="T5" fmla="*/ 44 h 53"/>
                    <a:gd name="T6" fmla="*/ 18 w 21"/>
                    <a:gd name="T7" fmla="*/ 37 h 53"/>
                    <a:gd name="T8" fmla="*/ 15 w 21"/>
                    <a:gd name="T9" fmla="*/ 30 h 53"/>
                    <a:gd name="T10" fmla="*/ 13 w 21"/>
                    <a:gd name="T11" fmla="*/ 23 h 53"/>
                    <a:gd name="T12" fmla="*/ 9 w 21"/>
                    <a:gd name="T13" fmla="*/ 16 h 53"/>
                    <a:gd name="T14" fmla="*/ 6 w 21"/>
                    <a:gd name="T15" fmla="*/ 11 h 53"/>
                    <a:gd name="T16" fmla="*/ 4 w 21"/>
                    <a:gd name="T17" fmla="*/ 5 h 53"/>
                    <a:gd name="T18" fmla="*/ 3 w 21"/>
                    <a:gd name="T19" fmla="*/ 0 h 53"/>
                    <a:gd name="T20" fmla="*/ 0 w 21"/>
                    <a:gd name="T21" fmla="*/ 0 h 53"/>
                    <a:gd name="T22" fmla="*/ 0 w 21"/>
                    <a:gd name="T23" fmla="*/ 5 h 53"/>
                    <a:gd name="T24" fmla="*/ 3 w 21"/>
                    <a:gd name="T25" fmla="*/ 12 h 53"/>
                    <a:gd name="T26" fmla="*/ 6 w 21"/>
                    <a:gd name="T27" fmla="*/ 18 h 53"/>
                    <a:gd name="T28" fmla="*/ 9 w 21"/>
                    <a:gd name="T29" fmla="*/ 24 h 53"/>
                    <a:gd name="T30" fmla="*/ 13 w 21"/>
                    <a:gd name="T31" fmla="*/ 31 h 53"/>
                    <a:gd name="T32" fmla="*/ 15 w 21"/>
                    <a:gd name="T33" fmla="*/ 38 h 53"/>
                    <a:gd name="T34" fmla="*/ 17 w 21"/>
                    <a:gd name="T35" fmla="*/ 45 h 53"/>
                    <a:gd name="T36" fmla="*/ 18 w 21"/>
                    <a:gd name="T37" fmla="*/ 52 h 53"/>
                    <a:gd name="T38" fmla="*/ 21 w 21"/>
                    <a:gd name="T39" fmla="*/ 50 h 53"/>
                    <a:gd name="T40" fmla="*/ 18 w 21"/>
                    <a:gd name="T41" fmla="*/ 52 h 53"/>
                    <a:gd name="T42" fmla="*/ 18 w 21"/>
                    <a:gd name="T43" fmla="*/ 53 h 53"/>
                    <a:gd name="T44" fmla="*/ 19 w 21"/>
                    <a:gd name="T45" fmla="*/ 53 h 53"/>
                    <a:gd name="T46" fmla="*/ 21 w 21"/>
                    <a:gd name="T47" fmla="*/ 53 h 53"/>
                    <a:gd name="T48" fmla="*/ 21 w 21"/>
                    <a:gd name="T49" fmla="*/ 52 h 53"/>
                    <a:gd name="T50" fmla="*/ 18 w 21"/>
                    <a:gd name="T51" fmla="*/ 53 h 5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" h="53">
                      <a:moveTo>
                        <a:pt x="18" y="53"/>
                      </a:moveTo>
                      <a:lnTo>
                        <a:pt x="21" y="52"/>
                      </a:lnTo>
                      <a:lnTo>
                        <a:pt x="21" y="44"/>
                      </a:lnTo>
                      <a:lnTo>
                        <a:pt x="18" y="37"/>
                      </a:lnTo>
                      <a:lnTo>
                        <a:pt x="15" y="30"/>
                      </a:lnTo>
                      <a:lnTo>
                        <a:pt x="13" y="23"/>
                      </a:lnTo>
                      <a:lnTo>
                        <a:pt x="9" y="16"/>
                      </a:lnTo>
                      <a:lnTo>
                        <a:pt x="6" y="11"/>
                      </a:lnTo>
                      <a:lnTo>
                        <a:pt x="4" y="5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12"/>
                      </a:lnTo>
                      <a:lnTo>
                        <a:pt x="6" y="18"/>
                      </a:lnTo>
                      <a:lnTo>
                        <a:pt x="9" y="24"/>
                      </a:lnTo>
                      <a:lnTo>
                        <a:pt x="13" y="31"/>
                      </a:lnTo>
                      <a:lnTo>
                        <a:pt x="15" y="38"/>
                      </a:lnTo>
                      <a:lnTo>
                        <a:pt x="17" y="45"/>
                      </a:lnTo>
                      <a:lnTo>
                        <a:pt x="18" y="52"/>
                      </a:lnTo>
                      <a:lnTo>
                        <a:pt x="21" y="50"/>
                      </a:lnTo>
                      <a:lnTo>
                        <a:pt x="18" y="52"/>
                      </a:lnTo>
                      <a:lnTo>
                        <a:pt x="18" y="53"/>
                      </a:lnTo>
                      <a:lnTo>
                        <a:pt x="19" y="53"/>
                      </a:lnTo>
                      <a:lnTo>
                        <a:pt x="21" y="53"/>
                      </a:lnTo>
                      <a:lnTo>
                        <a:pt x="21" y="52"/>
                      </a:lnTo>
                      <a:lnTo>
                        <a:pt x="18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45" name="Freeform 196"/>
                <p:cNvSpPr>
                  <a:spLocks/>
                </p:cNvSpPr>
                <p:nvPr/>
              </p:nvSpPr>
              <p:spPr bwMode="auto">
                <a:xfrm>
                  <a:off x="3921" y="2054"/>
                  <a:ext cx="11" cy="7"/>
                </a:xfrm>
                <a:custGeom>
                  <a:avLst/>
                  <a:gdLst>
                    <a:gd name="T0" fmla="*/ 3 w 11"/>
                    <a:gd name="T1" fmla="*/ 3 h 7"/>
                    <a:gd name="T2" fmla="*/ 1 w 11"/>
                    <a:gd name="T3" fmla="*/ 3 h 7"/>
                    <a:gd name="T4" fmla="*/ 5 w 11"/>
                    <a:gd name="T5" fmla="*/ 4 h 7"/>
                    <a:gd name="T6" fmla="*/ 8 w 11"/>
                    <a:gd name="T7" fmla="*/ 7 h 7"/>
                    <a:gd name="T8" fmla="*/ 11 w 11"/>
                    <a:gd name="T9" fmla="*/ 4 h 7"/>
                    <a:gd name="T10" fmla="*/ 7 w 11"/>
                    <a:gd name="T11" fmla="*/ 0 h 7"/>
                    <a:gd name="T12" fmla="*/ 1 w 11"/>
                    <a:gd name="T13" fmla="*/ 0 h 7"/>
                    <a:gd name="T14" fmla="*/ 0 w 11"/>
                    <a:gd name="T15" fmla="*/ 0 h 7"/>
                    <a:gd name="T16" fmla="*/ 1 w 11"/>
                    <a:gd name="T17" fmla="*/ 0 h 7"/>
                    <a:gd name="T18" fmla="*/ 0 w 11"/>
                    <a:gd name="T19" fmla="*/ 0 h 7"/>
                    <a:gd name="T20" fmla="*/ 0 w 11"/>
                    <a:gd name="T21" fmla="*/ 2 h 7"/>
                    <a:gd name="T22" fmla="*/ 0 w 11"/>
                    <a:gd name="T23" fmla="*/ 3 h 7"/>
                    <a:gd name="T24" fmla="*/ 1 w 11"/>
                    <a:gd name="T25" fmla="*/ 3 h 7"/>
                    <a:gd name="T26" fmla="*/ 3 w 11"/>
                    <a:gd name="T27" fmla="*/ 3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1" h="7"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5" y="4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46" name="Freeform 197"/>
                <p:cNvSpPr>
                  <a:spLocks/>
                </p:cNvSpPr>
                <p:nvPr/>
              </p:nvSpPr>
              <p:spPr bwMode="auto">
                <a:xfrm>
                  <a:off x="3870" y="2054"/>
                  <a:ext cx="54" cy="23"/>
                </a:xfrm>
                <a:custGeom>
                  <a:avLst/>
                  <a:gdLst>
                    <a:gd name="T0" fmla="*/ 3 w 54"/>
                    <a:gd name="T1" fmla="*/ 23 h 23"/>
                    <a:gd name="T2" fmla="*/ 3 w 54"/>
                    <a:gd name="T3" fmla="*/ 23 h 23"/>
                    <a:gd name="T4" fmla="*/ 6 w 54"/>
                    <a:gd name="T5" fmla="*/ 19 h 23"/>
                    <a:gd name="T6" fmla="*/ 11 w 54"/>
                    <a:gd name="T7" fmla="*/ 18 h 23"/>
                    <a:gd name="T8" fmla="*/ 17 w 54"/>
                    <a:gd name="T9" fmla="*/ 18 h 23"/>
                    <a:gd name="T10" fmla="*/ 24 w 54"/>
                    <a:gd name="T11" fmla="*/ 17 h 23"/>
                    <a:gd name="T12" fmla="*/ 32 w 54"/>
                    <a:gd name="T13" fmla="*/ 15 h 23"/>
                    <a:gd name="T14" fmla="*/ 39 w 54"/>
                    <a:gd name="T15" fmla="*/ 14 h 23"/>
                    <a:gd name="T16" fmla="*/ 47 w 54"/>
                    <a:gd name="T17" fmla="*/ 10 h 23"/>
                    <a:gd name="T18" fmla="*/ 54 w 54"/>
                    <a:gd name="T19" fmla="*/ 3 h 23"/>
                    <a:gd name="T20" fmla="*/ 51 w 54"/>
                    <a:gd name="T21" fmla="*/ 0 h 23"/>
                    <a:gd name="T22" fmla="*/ 44 w 54"/>
                    <a:gd name="T23" fmla="*/ 6 h 23"/>
                    <a:gd name="T24" fmla="*/ 37 w 54"/>
                    <a:gd name="T25" fmla="*/ 10 h 23"/>
                    <a:gd name="T26" fmla="*/ 30 w 54"/>
                    <a:gd name="T27" fmla="*/ 13 h 23"/>
                    <a:gd name="T28" fmla="*/ 24 w 54"/>
                    <a:gd name="T29" fmla="*/ 13 h 23"/>
                    <a:gd name="T30" fmla="*/ 17 w 54"/>
                    <a:gd name="T31" fmla="*/ 14 h 23"/>
                    <a:gd name="T32" fmla="*/ 10 w 54"/>
                    <a:gd name="T33" fmla="*/ 15 h 23"/>
                    <a:gd name="T34" fmla="*/ 4 w 54"/>
                    <a:gd name="T35" fmla="*/ 17 h 23"/>
                    <a:gd name="T36" fmla="*/ 0 w 54"/>
                    <a:gd name="T37" fmla="*/ 21 h 23"/>
                    <a:gd name="T38" fmla="*/ 0 w 54"/>
                    <a:gd name="T39" fmla="*/ 21 h 23"/>
                    <a:gd name="T40" fmla="*/ 3 w 54"/>
                    <a:gd name="T41" fmla="*/ 23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4" h="23">
                      <a:moveTo>
                        <a:pt x="3" y="23"/>
                      </a:moveTo>
                      <a:lnTo>
                        <a:pt x="3" y="23"/>
                      </a:lnTo>
                      <a:lnTo>
                        <a:pt x="6" y="19"/>
                      </a:lnTo>
                      <a:lnTo>
                        <a:pt x="11" y="18"/>
                      </a:lnTo>
                      <a:lnTo>
                        <a:pt x="17" y="18"/>
                      </a:lnTo>
                      <a:lnTo>
                        <a:pt x="24" y="17"/>
                      </a:lnTo>
                      <a:lnTo>
                        <a:pt x="32" y="15"/>
                      </a:lnTo>
                      <a:lnTo>
                        <a:pt x="39" y="14"/>
                      </a:lnTo>
                      <a:lnTo>
                        <a:pt x="47" y="10"/>
                      </a:lnTo>
                      <a:lnTo>
                        <a:pt x="54" y="3"/>
                      </a:lnTo>
                      <a:lnTo>
                        <a:pt x="51" y="0"/>
                      </a:lnTo>
                      <a:lnTo>
                        <a:pt x="44" y="6"/>
                      </a:lnTo>
                      <a:lnTo>
                        <a:pt x="37" y="10"/>
                      </a:lnTo>
                      <a:lnTo>
                        <a:pt x="30" y="13"/>
                      </a:lnTo>
                      <a:lnTo>
                        <a:pt x="24" y="13"/>
                      </a:lnTo>
                      <a:lnTo>
                        <a:pt x="17" y="14"/>
                      </a:lnTo>
                      <a:lnTo>
                        <a:pt x="10" y="15"/>
                      </a:lnTo>
                      <a:lnTo>
                        <a:pt x="4" y="17"/>
                      </a:lnTo>
                      <a:lnTo>
                        <a:pt x="0" y="21"/>
                      </a:lnTo>
                      <a:lnTo>
                        <a:pt x="3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47" name="Freeform 198"/>
                <p:cNvSpPr>
                  <a:spLocks/>
                </p:cNvSpPr>
                <p:nvPr/>
              </p:nvSpPr>
              <p:spPr bwMode="auto">
                <a:xfrm>
                  <a:off x="3842" y="2075"/>
                  <a:ext cx="31" cy="19"/>
                </a:xfrm>
                <a:custGeom>
                  <a:avLst/>
                  <a:gdLst>
                    <a:gd name="T0" fmla="*/ 2 w 31"/>
                    <a:gd name="T1" fmla="*/ 18 h 19"/>
                    <a:gd name="T2" fmla="*/ 2 w 31"/>
                    <a:gd name="T3" fmla="*/ 19 h 19"/>
                    <a:gd name="T4" fmla="*/ 11 w 31"/>
                    <a:gd name="T5" fmla="*/ 15 h 19"/>
                    <a:gd name="T6" fmla="*/ 19 w 31"/>
                    <a:gd name="T7" fmla="*/ 12 h 19"/>
                    <a:gd name="T8" fmla="*/ 24 w 31"/>
                    <a:gd name="T9" fmla="*/ 9 h 19"/>
                    <a:gd name="T10" fmla="*/ 31 w 31"/>
                    <a:gd name="T11" fmla="*/ 2 h 19"/>
                    <a:gd name="T12" fmla="*/ 28 w 31"/>
                    <a:gd name="T13" fmla="*/ 0 h 19"/>
                    <a:gd name="T14" fmla="*/ 23 w 31"/>
                    <a:gd name="T15" fmla="*/ 5 h 19"/>
                    <a:gd name="T16" fmla="*/ 16 w 31"/>
                    <a:gd name="T17" fmla="*/ 9 h 19"/>
                    <a:gd name="T18" fmla="*/ 9 w 31"/>
                    <a:gd name="T19" fmla="*/ 11 h 19"/>
                    <a:gd name="T20" fmla="*/ 1 w 31"/>
                    <a:gd name="T21" fmla="*/ 15 h 19"/>
                    <a:gd name="T22" fmla="*/ 0 w 31"/>
                    <a:gd name="T23" fmla="*/ 15 h 19"/>
                    <a:gd name="T24" fmla="*/ 1 w 31"/>
                    <a:gd name="T25" fmla="*/ 15 h 19"/>
                    <a:gd name="T26" fmla="*/ 0 w 31"/>
                    <a:gd name="T27" fmla="*/ 16 h 19"/>
                    <a:gd name="T28" fmla="*/ 0 w 31"/>
                    <a:gd name="T29" fmla="*/ 18 h 19"/>
                    <a:gd name="T30" fmla="*/ 1 w 31"/>
                    <a:gd name="T31" fmla="*/ 19 h 19"/>
                    <a:gd name="T32" fmla="*/ 2 w 31"/>
                    <a:gd name="T33" fmla="*/ 19 h 19"/>
                    <a:gd name="T34" fmla="*/ 2 w 31"/>
                    <a:gd name="T35" fmla="*/ 18 h 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" h="19">
                      <a:moveTo>
                        <a:pt x="2" y="18"/>
                      </a:moveTo>
                      <a:lnTo>
                        <a:pt x="2" y="19"/>
                      </a:lnTo>
                      <a:lnTo>
                        <a:pt x="11" y="15"/>
                      </a:lnTo>
                      <a:lnTo>
                        <a:pt x="19" y="12"/>
                      </a:lnTo>
                      <a:lnTo>
                        <a:pt x="24" y="9"/>
                      </a:lnTo>
                      <a:lnTo>
                        <a:pt x="31" y="2"/>
                      </a:lnTo>
                      <a:lnTo>
                        <a:pt x="28" y="0"/>
                      </a:lnTo>
                      <a:lnTo>
                        <a:pt x="23" y="5"/>
                      </a:lnTo>
                      <a:lnTo>
                        <a:pt x="16" y="9"/>
                      </a:lnTo>
                      <a:lnTo>
                        <a:pt x="9" y="11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48" name="Freeform 199"/>
                <p:cNvSpPr>
                  <a:spLocks/>
                </p:cNvSpPr>
                <p:nvPr/>
              </p:nvSpPr>
              <p:spPr bwMode="auto">
                <a:xfrm>
                  <a:off x="3835" y="2090"/>
                  <a:ext cx="9" cy="9"/>
                </a:xfrm>
                <a:custGeom>
                  <a:avLst/>
                  <a:gdLst>
                    <a:gd name="T0" fmla="*/ 0 w 9"/>
                    <a:gd name="T1" fmla="*/ 8 h 9"/>
                    <a:gd name="T2" fmla="*/ 3 w 9"/>
                    <a:gd name="T3" fmla="*/ 9 h 9"/>
                    <a:gd name="T4" fmla="*/ 9 w 9"/>
                    <a:gd name="T5" fmla="*/ 3 h 9"/>
                    <a:gd name="T6" fmla="*/ 7 w 9"/>
                    <a:gd name="T7" fmla="*/ 0 h 9"/>
                    <a:gd name="T8" fmla="*/ 1 w 9"/>
                    <a:gd name="T9" fmla="*/ 7 h 9"/>
                    <a:gd name="T10" fmla="*/ 0 w 9"/>
                    <a:gd name="T11" fmla="*/ 8 h 9"/>
                    <a:gd name="T12" fmla="*/ 1 w 9"/>
                    <a:gd name="T13" fmla="*/ 7 h 9"/>
                    <a:gd name="T14" fmla="*/ 0 w 9"/>
                    <a:gd name="T15" fmla="*/ 8 h 9"/>
                    <a:gd name="T16" fmla="*/ 1 w 9"/>
                    <a:gd name="T17" fmla="*/ 9 h 9"/>
                    <a:gd name="T18" fmla="*/ 1 w 9"/>
                    <a:gd name="T19" fmla="*/ 9 h 9"/>
                    <a:gd name="T20" fmla="*/ 3 w 9"/>
                    <a:gd name="T21" fmla="*/ 9 h 9"/>
                    <a:gd name="T22" fmla="*/ 0 w 9"/>
                    <a:gd name="T23" fmla="*/ 8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" h="9">
                      <a:moveTo>
                        <a:pt x="0" y="8"/>
                      </a:moveTo>
                      <a:lnTo>
                        <a:pt x="3" y="9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49" name="Freeform 200"/>
                <p:cNvSpPr>
                  <a:spLocks/>
                </p:cNvSpPr>
                <p:nvPr/>
              </p:nvSpPr>
              <p:spPr bwMode="auto">
                <a:xfrm>
                  <a:off x="3803" y="2030"/>
                  <a:ext cx="36" cy="68"/>
                </a:xfrm>
                <a:custGeom>
                  <a:avLst/>
                  <a:gdLst>
                    <a:gd name="T0" fmla="*/ 0 w 36"/>
                    <a:gd name="T1" fmla="*/ 2 h 68"/>
                    <a:gd name="T2" fmla="*/ 0 w 36"/>
                    <a:gd name="T3" fmla="*/ 2 h 68"/>
                    <a:gd name="T4" fmla="*/ 5 w 36"/>
                    <a:gd name="T5" fmla="*/ 11 h 68"/>
                    <a:gd name="T6" fmla="*/ 9 w 36"/>
                    <a:gd name="T7" fmla="*/ 16 h 68"/>
                    <a:gd name="T8" fmla="*/ 13 w 36"/>
                    <a:gd name="T9" fmla="*/ 20 h 68"/>
                    <a:gd name="T10" fmla="*/ 17 w 36"/>
                    <a:gd name="T11" fmla="*/ 24 h 68"/>
                    <a:gd name="T12" fmla="*/ 21 w 36"/>
                    <a:gd name="T13" fmla="*/ 30 h 68"/>
                    <a:gd name="T14" fmla="*/ 24 w 36"/>
                    <a:gd name="T15" fmla="*/ 38 h 68"/>
                    <a:gd name="T16" fmla="*/ 28 w 36"/>
                    <a:gd name="T17" fmla="*/ 50 h 68"/>
                    <a:gd name="T18" fmla="*/ 32 w 36"/>
                    <a:gd name="T19" fmla="*/ 68 h 68"/>
                    <a:gd name="T20" fmla="*/ 36 w 36"/>
                    <a:gd name="T21" fmla="*/ 67 h 68"/>
                    <a:gd name="T22" fmla="*/ 32 w 36"/>
                    <a:gd name="T23" fmla="*/ 49 h 68"/>
                    <a:gd name="T24" fmla="*/ 28 w 36"/>
                    <a:gd name="T25" fmla="*/ 37 h 68"/>
                    <a:gd name="T26" fmla="*/ 24 w 36"/>
                    <a:gd name="T27" fmla="*/ 28 h 68"/>
                    <a:gd name="T28" fmla="*/ 20 w 36"/>
                    <a:gd name="T29" fmla="*/ 23 h 68"/>
                    <a:gd name="T30" fmla="*/ 15 w 36"/>
                    <a:gd name="T31" fmla="*/ 19 h 68"/>
                    <a:gd name="T32" fmla="*/ 11 w 36"/>
                    <a:gd name="T33" fmla="*/ 15 h 68"/>
                    <a:gd name="T34" fmla="*/ 7 w 36"/>
                    <a:gd name="T35" fmla="*/ 9 h 68"/>
                    <a:gd name="T36" fmla="*/ 5 w 36"/>
                    <a:gd name="T37" fmla="*/ 1 h 68"/>
                    <a:gd name="T38" fmla="*/ 5 w 36"/>
                    <a:gd name="T39" fmla="*/ 1 h 68"/>
                    <a:gd name="T40" fmla="*/ 5 w 36"/>
                    <a:gd name="T41" fmla="*/ 1 h 68"/>
                    <a:gd name="T42" fmla="*/ 3 w 36"/>
                    <a:gd name="T43" fmla="*/ 0 h 68"/>
                    <a:gd name="T44" fmla="*/ 2 w 36"/>
                    <a:gd name="T45" fmla="*/ 0 h 68"/>
                    <a:gd name="T46" fmla="*/ 0 w 36"/>
                    <a:gd name="T47" fmla="*/ 1 h 68"/>
                    <a:gd name="T48" fmla="*/ 0 w 36"/>
                    <a:gd name="T49" fmla="*/ 2 h 6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6" h="6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11"/>
                      </a:lnTo>
                      <a:lnTo>
                        <a:pt x="9" y="16"/>
                      </a:lnTo>
                      <a:lnTo>
                        <a:pt x="13" y="20"/>
                      </a:lnTo>
                      <a:lnTo>
                        <a:pt x="17" y="24"/>
                      </a:lnTo>
                      <a:lnTo>
                        <a:pt x="21" y="30"/>
                      </a:lnTo>
                      <a:lnTo>
                        <a:pt x="24" y="38"/>
                      </a:lnTo>
                      <a:lnTo>
                        <a:pt x="28" y="50"/>
                      </a:lnTo>
                      <a:lnTo>
                        <a:pt x="32" y="68"/>
                      </a:lnTo>
                      <a:lnTo>
                        <a:pt x="36" y="67"/>
                      </a:lnTo>
                      <a:lnTo>
                        <a:pt x="32" y="49"/>
                      </a:lnTo>
                      <a:lnTo>
                        <a:pt x="28" y="37"/>
                      </a:lnTo>
                      <a:lnTo>
                        <a:pt x="24" y="28"/>
                      </a:lnTo>
                      <a:lnTo>
                        <a:pt x="20" y="23"/>
                      </a:lnTo>
                      <a:lnTo>
                        <a:pt x="15" y="19"/>
                      </a:lnTo>
                      <a:lnTo>
                        <a:pt x="11" y="15"/>
                      </a:lnTo>
                      <a:lnTo>
                        <a:pt x="7" y="9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50" name="Freeform 201"/>
                <p:cNvSpPr>
                  <a:spLocks/>
                </p:cNvSpPr>
                <p:nvPr/>
              </p:nvSpPr>
              <p:spPr bwMode="auto">
                <a:xfrm>
                  <a:off x="3753" y="1875"/>
                  <a:ext cx="55" cy="157"/>
                </a:xfrm>
                <a:custGeom>
                  <a:avLst/>
                  <a:gdLst>
                    <a:gd name="T0" fmla="*/ 0 w 55"/>
                    <a:gd name="T1" fmla="*/ 2 h 157"/>
                    <a:gd name="T2" fmla="*/ 0 w 55"/>
                    <a:gd name="T3" fmla="*/ 2 h 157"/>
                    <a:gd name="T4" fmla="*/ 4 w 55"/>
                    <a:gd name="T5" fmla="*/ 17 h 157"/>
                    <a:gd name="T6" fmla="*/ 8 w 55"/>
                    <a:gd name="T7" fmla="*/ 36 h 157"/>
                    <a:gd name="T8" fmla="*/ 16 w 55"/>
                    <a:gd name="T9" fmla="*/ 58 h 157"/>
                    <a:gd name="T10" fmla="*/ 23 w 55"/>
                    <a:gd name="T11" fmla="*/ 82 h 157"/>
                    <a:gd name="T12" fmla="*/ 40 w 55"/>
                    <a:gd name="T13" fmla="*/ 127 h 157"/>
                    <a:gd name="T14" fmla="*/ 50 w 55"/>
                    <a:gd name="T15" fmla="*/ 157 h 157"/>
                    <a:gd name="T16" fmla="*/ 55 w 55"/>
                    <a:gd name="T17" fmla="*/ 156 h 157"/>
                    <a:gd name="T18" fmla="*/ 44 w 55"/>
                    <a:gd name="T19" fmla="*/ 126 h 157"/>
                    <a:gd name="T20" fmla="*/ 27 w 55"/>
                    <a:gd name="T21" fmla="*/ 81 h 157"/>
                    <a:gd name="T22" fmla="*/ 19 w 55"/>
                    <a:gd name="T23" fmla="*/ 56 h 157"/>
                    <a:gd name="T24" fmla="*/ 12 w 55"/>
                    <a:gd name="T25" fmla="*/ 35 h 157"/>
                    <a:gd name="T26" fmla="*/ 7 w 55"/>
                    <a:gd name="T27" fmla="*/ 15 h 157"/>
                    <a:gd name="T28" fmla="*/ 4 w 55"/>
                    <a:gd name="T29" fmla="*/ 2 h 157"/>
                    <a:gd name="T30" fmla="*/ 4 w 55"/>
                    <a:gd name="T31" fmla="*/ 2 h 157"/>
                    <a:gd name="T32" fmla="*/ 4 w 55"/>
                    <a:gd name="T33" fmla="*/ 2 h 157"/>
                    <a:gd name="T34" fmla="*/ 3 w 55"/>
                    <a:gd name="T35" fmla="*/ 0 h 157"/>
                    <a:gd name="T36" fmla="*/ 3 w 55"/>
                    <a:gd name="T37" fmla="*/ 0 h 157"/>
                    <a:gd name="T38" fmla="*/ 1 w 55"/>
                    <a:gd name="T39" fmla="*/ 0 h 157"/>
                    <a:gd name="T40" fmla="*/ 0 w 55"/>
                    <a:gd name="T41" fmla="*/ 2 h 1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5" h="15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4" y="17"/>
                      </a:lnTo>
                      <a:lnTo>
                        <a:pt x="8" y="36"/>
                      </a:lnTo>
                      <a:lnTo>
                        <a:pt x="16" y="58"/>
                      </a:lnTo>
                      <a:lnTo>
                        <a:pt x="23" y="82"/>
                      </a:lnTo>
                      <a:lnTo>
                        <a:pt x="40" y="127"/>
                      </a:lnTo>
                      <a:lnTo>
                        <a:pt x="50" y="157"/>
                      </a:lnTo>
                      <a:lnTo>
                        <a:pt x="55" y="156"/>
                      </a:lnTo>
                      <a:lnTo>
                        <a:pt x="44" y="126"/>
                      </a:lnTo>
                      <a:lnTo>
                        <a:pt x="27" y="81"/>
                      </a:lnTo>
                      <a:lnTo>
                        <a:pt x="19" y="56"/>
                      </a:lnTo>
                      <a:lnTo>
                        <a:pt x="12" y="35"/>
                      </a:lnTo>
                      <a:lnTo>
                        <a:pt x="7" y="15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51" name="Freeform 202"/>
                <p:cNvSpPr>
                  <a:spLocks/>
                </p:cNvSpPr>
                <p:nvPr/>
              </p:nvSpPr>
              <p:spPr bwMode="auto">
                <a:xfrm>
                  <a:off x="3746" y="1762"/>
                  <a:ext cx="11" cy="115"/>
                </a:xfrm>
                <a:custGeom>
                  <a:avLst/>
                  <a:gdLst>
                    <a:gd name="T0" fmla="*/ 6 w 11"/>
                    <a:gd name="T1" fmla="*/ 1 h 115"/>
                    <a:gd name="T2" fmla="*/ 6 w 11"/>
                    <a:gd name="T3" fmla="*/ 1 h 115"/>
                    <a:gd name="T4" fmla="*/ 1 w 11"/>
                    <a:gd name="T5" fmla="*/ 14 h 115"/>
                    <a:gd name="T6" fmla="*/ 0 w 11"/>
                    <a:gd name="T7" fmla="*/ 27 h 115"/>
                    <a:gd name="T8" fmla="*/ 0 w 11"/>
                    <a:gd name="T9" fmla="*/ 41 h 115"/>
                    <a:gd name="T10" fmla="*/ 1 w 11"/>
                    <a:gd name="T11" fmla="*/ 55 h 115"/>
                    <a:gd name="T12" fmla="*/ 6 w 11"/>
                    <a:gd name="T13" fmla="*/ 83 h 115"/>
                    <a:gd name="T14" fmla="*/ 7 w 11"/>
                    <a:gd name="T15" fmla="*/ 115 h 115"/>
                    <a:gd name="T16" fmla="*/ 11 w 11"/>
                    <a:gd name="T17" fmla="*/ 115 h 115"/>
                    <a:gd name="T18" fmla="*/ 8 w 11"/>
                    <a:gd name="T19" fmla="*/ 83 h 115"/>
                    <a:gd name="T20" fmla="*/ 6 w 11"/>
                    <a:gd name="T21" fmla="*/ 55 h 115"/>
                    <a:gd name="T22" fmla="*/ 4 w 11"/>
                    <a:gd name="T23" fmla="*/ 41 h 115"/>
                    <a:gd name="T24" fmla="*/ 4 w 11"/>
                    <a:gd name="T25" fmla="*/ 27 h 115"/>
                    <a:gd name="T26" fmla="*/ 6 w 11"/>
                    <a:gd name="T27" fmla="*/ 14 h 115"/>
                    <a:gd name="T28" fmla="*/ 8 w 11"/>
                    <a:gd name="T29" fmla="*/ 1 h 115"/>
                    <a:gd name="T30" fmla="*/ 8 w 11"/>
                    <a:gd name="T31" fmla="*/ 1 h 115"/>
                    <a:gd name="T32" fmla="*/ 8 w 11"/>
                    <a:gd name="T33" fmla="*/ 1 h 115"/>
                    <a:gd name="T34" fmla="*/ 8 w 11"/>
                    <a:gd name="T35" fmla="*/ 0 h 115"/>
                    <a:gd name="T36" fmla="*/ 7 w 11"/>
                    <a:gd name="T37" fmla="*/ 0 h 115"/>
                    <a:gd name="T38" fmla="*/ 7 w 11"/>
                    <a:gd name="T39" fmla="*/ 0 h 115"/>
                    <a:gd name="T40" fmla="*/ 6 w 11"/>
                    <a:gd name="T41" fmla="*/ 1 h 1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1" h="115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1" y="14"/>
                      </a:lnTo>
                      <a:lnTo>
                        <a:pt x="0" y="27"/>
                      </a:lnTo>
                      <a:lnTo>
                        <a:pt x="0" y="41"/>
                      </a:lnTo>
                      <a:lnTo>
                        <a:pt x="1" y="55"/>
                      </a:lnTo>
                      <a:lnTo>
                        <a:pt x="6" y="83"/>
                      </a:lnTo>
                      <a:lnTo>
                        <a:pt x="7" y="115"/>
                      </a:lnTo>
                      <a:lnTo>
                        <a:pt x="11" y="115"/>
                      </a:lnTo>
                      <a:lnTo>
                        <a:pt x="8" y="83"/>
                      </a:lnTo>
                      <a:lnTo>
                        <a:pt x="6" y="55"/>
                      </a:lnTo>
                      <a:lnTo>
                        <a:pt x="4" y="41"/>
                      </a:lnTo>
                      <a:lnTo>
                        <a:pt x="4" y="27"/>
                      </a:lnTo>
                      <a:lnTo>
                        <a:pt x="6" y="14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52" name="Freeform 203"/>
                <p:cNvSpPr>
                  <a:spLocks/>
                </p:cNvSpPr>
                <p:nvPr/>
              </p:nvSpPr>
              <p:spPr bwMode="auto">
                <a:xfrm>
                  <a:off x="3752" y="1620"/>
                  <a:ext cx="42" cy="143"/>
                </a:xfrm>
                <a:custGeom>
                  <a:avLst/>
                  <a:gdLst>
                    <a:gd name="T0" fmla="*/ 38 w 42"/>
                    <a:gd name="T1" fmla="*/ 1 h 143"/>
                    <a:gd name="T2" fmla="*/ 39 w 42"/>
                    <a:gd name="T3" fmla="*/ 1 h 143"/>
                    <a:gd name="T4" fmla="*/ 30 w 42"/>
                    <a:gd name="T5" fmla="*/ 15 h 143"/>
                    <a:gd name="T6" fmla="*/ 24 w 42"/>
                    <a:gd name="T7" fmla="*/ 30 h 143"/>
                    <a:gd name="T8" fmla="*/ 20 w 42"/>
                    <a:gd name="T9" fmla="*/ 48 h 143"/>
                    <a:gd name="T10" fmla="*/ 16 w 42"/>
                    <a:gd name="T11" fmla="*/ 66 h 143"/>
                    <a:gd name="T12" fmla="*/ 13 w 42"/>
                    <a:gd name="T13" fmla="*/ 85 h 143"/>
                    <a:gd name="T14" fmla="*/ 9 w 42"/>
                    <a:gd name="T15" fmla="*/ 104 h 143"/>
                    <a:gd name="T16" fmla="*/ 5 w 42"/>
                    <a:gd name="T17" fmla="*/ 124 h 143"/>
                    <a:gd name="T18" fmla="*/ 0 w 42"/>
                    <a:gd name="T19" fmla="*/ 143 h 143"/>
                    <a:gd name="T20" fmla="*/ 2 w 42"/>
                    <a:gd name="T21" fmla="*/ 143 h 143"/>
                    <a:gd name="T22" fmla="*/ 9 w 42"/>
                    <a:gd name="T23" fmla="*/ 124 h 143"/>
                    <a:gd name="T24" fmla="*/ 13 w 42"/>
                    <a:gd name="T25" fmla="*/ 105 h 143"/>
                    <a:gd name="T26" fmla="*/ 16 w 42"/>
                    <a:gd name="T27" fmla="*/ 86 h 143"/>
                    <a:gd name="T28" fmla="*/ 20 w 42"/>
                    <a:gd name="T29" fmla="*/ 67 h 143"/>
                    <a:gd name="T30" fmla="*/ 23 w 42"/>
                    <a:gd name="T31" fmla="*/ 49 h 143"/>
                    <a:gd name="T32" fmla="*/ 28 w 42"/>
                    <a:gd name="T33" fmla="*/ 31 h 143"/>
                    <a:gd name="T34" fmla="*/ 34 w 42"/>
                    <a:gd name="T35" fmla="*/ 16 h 143"/>
                    <a:gd name="T36" fmla="*/ 42 w 42"/>
                    <a:gd name="T37" fmla="*/ 3 h 143"/>
                    <a:gd name="T38" fmla="*/ 42 w 42"/>
                    <a:gd name="T39" fmla="*/ 1 h 143"/>
                    <a:gd name="T40" fmla="*/ 42 w 42"/>
                    <a:gd name="T41" fmla="*/ 3 h 143"/>
                    <a:gd name="T42" fmla="*/ 42 w 42"/>
                    <a:gd name="T43" fmla="*/ 1 h 143"/>
                    <a:gd name="T44" fmla="*/ 41 w 42"/>
                    <a:gd name="T45" fmla="*/ 0 h 143"/>
                    <a:gd name="T46" fmla="*/ 39 w 42"/>
                    <a:gd name="T47" fmla="*/ 0 h 143"/>
                    <a:gd name="T48" fmla="*/ 39 w 42"/>
                    <a:gd name="T49" fmla="*/ 1 h 143"/>
                    <a:gd name="T50" fmla="*/ 38 w 42"/>
                    <a:gd name="T51" fmla="*/ 1 h 14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2" h="143">
                      <a:moveTo>
                        <a:pt x="38" y="1"/>
                      </a:moveTo>
                      <a:lnTo>
                        <a:pt x="39" y="1"/>
                      </a:lnTo>
                      <a:lnTo>
                        <a:pt x="30" y="15"/>
                      </a:lnTo>
                      <a:lnTo>
                        <a:pt x="24" y="30"/>
                      </a:lnTo>
                      <a:lnTo>
                        <a:pt x="20" y="48"/>
                      </a:lnTo>
                      <a:lnTo>
                        <a:pt x="16" y="66"/>
                      </a:lnTo>
                      <a:lnTo>
                        <a:pt x="13" y="85"/>
                      </a:lnTo>
                      <a:lnTo>
                        <a:pt x="9" y="104"/>
                      </a:lnTo>
                      <a:lnTo>
                        <a:pt x="5" y="124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9" y="124"/>
                      </a:lnTo>
                      <a:lnTo>
                        <a:pt x="13" y="105"/>
                      </a:lnTo>
                      <a:lnTo>
                        <a:pt x="16" y="86"/>
                      </a:lnTo>
                      <a:lnTo>
                        <a:pt x="20" y="67"/>
                      </a:lnTo>
                      <a:lnTo>
                        <a:pt x="23" y="49"/>
                      </a:lnTo>
                      <a:lnTo>
                        <a:pt x="28" y="31"/>
                      </a:lnTo>
                      <a:lnTo>
                        <a:pt x="34" y="16"/>
                      </a:lnTo>
                      <a:lnTo>
                        <a:pt x="42" y="3"/>
                      </a:lnTo>
                      <a:lnTo>
                        <a:pt x="42" y="1"/>
                      </a:lnTo>
                      <a:lnTo>
                        <a:pt x="42" y="3"/>
                      </a:lnTo>
                      <a:lnTo>
                        <a:pt x="42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1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53" name="Freeform 204"/>
                <p:cNvSpPr>
                  <a:spLocks/>
                </p:cNvSpPr>
                <p:nvPr/>
              </p:nvSpPr>
              <p:spPr bwMode="auto">
                <a:xfrm>
                  <a:off x="3790" y="1393"/>
                  <a:ext cx="84" cy="228"/>
                </a:xfrm>
                <a:custGeom>
                  <a:avLst/>
                  <a:gdLst>
                    <a:gd name="T0" fmla="*/ 82 w 84"/>
                    <a:gd name="T1" fmla="*/ 0 h 228"/>
                    <a:gd name="T2" fmla="*/ 82 w 84"/>
                    <a:gd name="T3" fmla="*/ 0 h 228"/>
                    <a:gd name="T4" fmla="*/ 75 w 84"/>
                    <a:gd name="T5" fmla="*/ 4 h 228"/>
                    <a:gd name="T6" fmla="*/ 68 w 84"/>
                    <a:gd name="T7" fmla="*/ 11 h 228"/>
                    <a:gd name="T8" fmla="*/ 61 w 84"/>
                    <a:gd name="T9" fmla="*/ 18 h 228"/>
                    <a:gd name="T10" fmla="*/ 54 w 84"/>
                    <a:gd name="T11" fmla="*/ 25 h 228"/>
                    <a:gd name="T12" fmla="*/ 48 w 84"/>
                    <a:gd name="T13" fmla="*/ 35 h 228"/>
                    <a:gd name="T14" fmla="*/ 41 w 84"/>
                    <a:gd name="T15" fmla="*/ 45 h 228"/>
                    <a:gd name="T16" fmla="*/ 34 w 84"/>
                    <a:gd name="T17" fmla="*/ 58 h 228"/>
                    <a:gd name="T18" fmla="*/ 28 w 84"/>
                    <a:gd name="T19" fmla="*/ 70 h 228"/>
                    <a:gd name="T20" fmla="*/ 23 w 84"/>
                    <a:gd name="T21" fmla="*/ 85 h 228"/>
                    <a:gd name="T22" fmla="*/ 18 w 84"/>
                    <a:gd name="T23" fmla="*/ 100 h 228"/>
                    <a:gd name="T24" fmla="*/ 13 w 84"/>
                    <a:gd name="T25" fmla="*/ 118 h 228"/>
                    <a:gd name="T26" fmla="*/ 9 w 84"/>
                    <a:gd name="T27" fmla="*/ 137 h 228"/>
                    <a:gd name="T28" fmla="*/ 5 w 84"/>
                    <a:gd name="T29" fmla="*/ 157 h 228"/>
                    <a:gd name="T30" fmla="*/ 4 w 84"/>
                    <a:gd name="T31" fmla="*/ 179 h 228"/>
                    <a:gd name="T32" fmla="*/ 1 w 84"/>
                    <a:gd name="T33" fmla="*/ 204 h 228"/>
                    <a:gd name="T34" fmla="*/ 0 w 84"/>
                    <a:gd name="T35" fmla="*/ 228 h 228"/>
                    <a:gd name="T36" fmla="*/ 4 w 84"/>
                    <a:gd name="T37" fmla="*/ 228 h 228"/>
                    <a:gd name="T38" fmla="*/ 5 w 84"/>
                    <a:gd name="T39" fmla="*/ 204 h 228"/>
                    <a:gd name="T40" fmla="*/ 7 w 84"/>
                    <a:gd name="T41" fmla="*/ 181 h 228"/>
                    <a:gd name="T42" fmla="*/ 9 w 84"/>
                    <a:gd name="T43" fmla="*/ 157 h 228"/>
                    <a:gd name="T44" fmla="*/ 13 w 84"/>
                    <a:gd name="T45" fmla="*/ 138 h 228"/>
                    <a:gd name="T46" fmla="*/ 16 w 84"/>
                    <a:gd name="T47" fmla="*/ 119 h 228"/>
                    <a:gd name="T48" fmla="*/ 22 w 84"/>
                    <a:gd name="T49" fmla="*/ 101 h 228"/>
                    <a:gd name="T50" fmla="*/ 26 w 84"/>
                    <a:gd name="T51" fmla="*/ 86 h 228"/>
                    <a:gd name="T52" fmla="*/ 31 w 84"/>
                    <a:gd name="T53" fmla="*/ 71 h 228"/>
                    <a:gd name="T54" fmla="*/ 38 w 84"/>
                    <a:gd name="T55" fmla="*/ 59 h 228"/>
                    <a:gd name="T56" fmla="*/ 44 w 84"/>
                    <a:gd name="T57" fmla="*/ 47 h 228"/>
                    <a:gd name="T58" fmla="*/ 50 w 84"/>
                    <a:gd name="T59" fmla="*/ 37 h 228"/>
                    <a:gd name="T60" fmla="*/ 57 w 84"/>
                    <a:gd name="T61" fmla="*/ 28 h 228"/>
                    <a:gd name="T62" fmla="*/ 64 w 84"/>
                    <a:gd name="T63" fmla="*/ 19 h 228"/>
                    <a:gd name="T64" fmla="*/ 71 w 84"/>
                    <a:gd name="T65" fmla="*/ 13 h 228"/>
                    <a:gd name="T66" fmla="*/ 78 w 84"/>
                    <a:gd name="T67" fmla="*/ 7 h 228"/>
                    <a:gd name="T68" fmla="*/ 84 w 84"/>
                    <a:gd name="T69" fmla="*/ 3 h 228"/>
                    <a:gd name="T70" fmla="*/ 84 w 84"/>
                    <a:gd name="T71" fmla="*/ 3 h 228"/>
                    <a:gd name="T72" fmla="*/ 84 w 84"/>
                    <a:gd name="T73" fmla="*/ 3 h 228"/>
                    <a:gd name="T74" fmla="*/ 84 w 84"/>
                    <a:gd name="T75" fmla="*/ 2 h 228"/>
                    <a:gd name="T76" fmla="*/ 84 w 84"/>
                    <a:gd name="T77" fmla="*/ 0 h 228"/>
                    <a:gd name="T78" fmla="*/ 83 w 84"/>
                    <a:gd name="T79" fmla="*/ 0 h 228"/>
                    <a:gd name="T80" fmla="*/ 82 w 84"/>
                    <a:gd name="T81" fmla="*/ 0 h 22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84" h="228">
                      <a:moveTo>
                        <a:pt x="82" y="0"/>
                      </a:moveTo>
                      <a:lnTo>
                        <a:pt x="82" y="0"/>
                      </a:lnTo>
                      <a:lnTo>
                        <a:pt x="75" y="4"/>
                      </a:lnTo>
                      <a:lnTo>
                        <a:pt x="68" y="11"/>
                      </a:lnTo>
                      <a:lnTo>
                        <a:pt x="61" y="18"/>
                      </a:lnTo>
                      <a:lnTo>
                        <a:pt x="54" y="25"/>
                      </a:lnTo>
                      <a:lnTo>
                        <a:pt x="48" y="35"/>
                      </a:lnTo>
                      <a:lnTo>
                        <a:pt x="41" y="45"/>
                      </a:lnTo>
                      <a:lnTo>
                        <a:pt x="34" y="58"/>
                      </a:lnTo>
                      <a:lnTo>
                        <a:pt x="28" y="70"/>
                      </a:lnTo>
                      <a:lnTo>
                        <a:pt x="23" y="85"/>
                      </a:lnTo>
                      <a:lnTo>
                        <a:pt x="18" y="100"/>
                      </a:lnTo>
                      <a:lnTo>
                        <a:pt x="13" y="118"/>
                      </a:lnTo>
                      <a:lnTo>
                        <a:pt x="9" y="137"/>
                      </a:lnTo>
                      <a:lnTo>
                        <a:pt x="5" y="157"/>
                      </a:lnTo>
                      <a:lnTo>
                        <a:pt x="4" y="179"/>
                      </a:lnTo>
                      <a:lnTo>
                        <a:pt x="1" y="204"/>
                      </a:lnTo>
                      <a:lnTo>
                        <a:pt x="0" y="228"/>
                      </a:lnTo>
                      <a:lnTo>
                        <a:pt x="4" y="228"/>
                      </a:lnTo>
                      <a:lnTo>
                        <a:pt x="5" y="204"/>
                      </a:lnTo>
                      <a:lnTo>
                        <a:pt x="7" y="181"/>
                      </a:lnTo>
                      <a:lnTo>
                        <a:pt x="9" y="157"/>
                      </a:lnTo>
                      <a:lnTo>
                        <a:pt x="13" y="138"/>
                      </a:lnTo>
                      <a:lnTo>
                        <a:pt x="16" y="119"/>
                      </a:lnTo>
                      <a:lnTo>
                        <a:pt x="22" y="101"/>
                      </a:lnTo>
                      <a:lnTo>
                        <a:pt x="26" y="86"/>
                      </a:lnTo>
                      <a:lnTo>
                        <a:pt x="31" y="71"/>
                      </a:lnTo>
                      <a:lnTo>
                        <a:pt x="38" y="59"/>
                      </a:lnTo>
                      <a:lnTo>
                        <a:pt x="44" y="47"/>
                      </a:lnTo>
                      <a:lnTo>
                        <a:pt x="50" y="37"/>
                      </a:lnTo>
                      <a:lnTo>
                        <a:pt x="57" y="28"/>
                      </a:lnTo>
                      <a:lnTo>
                        <a:pt x="64" y="19"/>
                      </a:lnTo>
                      <a:lnTo>
                        <a:pt x="71" y="13"/>
                      </a:lnTo>
                      <a:lnTo>
                        <a:pt x="78" y="7"/>
                      </a:lnTo>
                      <a:lnTo>
                        <a:pt x="84" y="3"/>
                      </a:lnTo>
                      <a:lnTo>
                        <a:pt x="84" y="2"/>
                      </a:lnTo>
                      <a:lnTo>
                        <a:pt x="84" y="0"/>
                      </a:lnTo>
                      <a:lnTo>
                        <a:pt x="83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54" name="Freeform 205"/>
                <p:cNvSpPr>
                  <a:spLocks/>
                </p:cNvSpPr>
                <p:nvPr/>
              </p:nvSpPr>
              <p:spPr bwMode="auto">
                <a:xfrm>
                  <a:off x="3872" y="1303"/>
                  <a:ext cx="139" cy="93"/>
                </a:xfrm>
                <a:custGeom>
                  <a:avLst/>
                  <a:gdLst>
                    <a:gd name="T0" fmla="*/ 139 w 139"/>
                    <a:gd name="T1" fmla="*/ 2 h 93"/>
                    <a:gd name="T2" fmla="*/ 138 w 139"/>
                    <a:gd name="T3" fmla="*/ 0 h 93"/>
                    <a:gd name="T4" fmla="*/ 117 w 139"/>
                    <a:gd name="T5" fmla="*/ 8 h 93"/>
                    <a:gd name="T6" fmla="*/ 98 w 139"/>
                    <a:gd name="T7" fmla="*/ 19 h 93"/>
                    <a:gd name="T8" fmla="*/ 78 w 139"/>
                    <a:gd name="T9" fmla="*/ 30 h 93"/>
                    <a:gd name="T10" fmla="*/ 58 w 139"/>
                    <a:gd name="T11" fmla="*/ 41 h 93"/>
                    <a:gd name="T12" fmla="*/ 41 w 139"/>
                    <a:gd name="T13" fmla="*/ 54 h 93"/>
                    <a:gd name="T14" fmla="*/ 24 w 139"/>
                    <a:gd name="T15" fmla="*/ 66 h 93"/>
                    <a:gd name="T16" fmla="*/ 11 w 139"/>
                    <a:gd name="T17" fmla="*/ 78 h 93"/>
                    <a:gd name="T18" fmla="*/ 0 w 139"/>
                    <a:gd name="T19" fmla="*/ 90 h 93"/>
                    <a:gd name="T20" fmla="*/ 2 w 139"/>
                    <a:gd name="T21" fmla="*/ 93 h 93"/>
                    <a:gd name="T22" fmla="*/ 13 w 139"/>
                    <a:gd name="T23" fmla="*/ 81 h 93"/>
                    <a:gd name="T24" fmla="*/ 27 w 139"/>
                    <a:gd name="T25" fmla="*/ 69 h 93"/>
                    <a:gd name="T26" fmla="*/ 43 w 139"/>
                    <a:gd name="T27" fmla="*/ 56 h 93"/>
                    <a:gd name="T28" fmla="*/ 61 w 139"/>
                    <a:gd name="T29" fmla="*/ 44 h 93"/>
                    <a:gd name="T30" fmla="*/ 80 w 139"/>
                    <a:gd name="T31" fmla="*/ 33 h 93"/>
                    <a:gd name="T32" fmla="*/ 99 w 139"/>
                    <a:gd name="T33" fmla="*/ 22 h 93"/>
                    <a:gd name="T34" fmla="*/ 119 w 139"/>
                    <a:gd name="T35" fmla="*/ 13 h 93"/>
                    <a:gd name="T36" fmla="*/ 139 w 139"/>
                    <a:gd name="T37" fmla="*/ 4 h 93"/>
                    <a:gd name="T38" fmla="*/ 136 w 139"/>
                    <a:gd name="T39" fmla="*/ 3 h 93"/>
                    <a:gd name="T40" fmla="*/ 139 w 139"/>
                    <a:gd name="T41" fmla="*/ 4 h 93"/>
                    <a:gd name="T42" fmla="*/ 139 w 139"/>
                    <a:gd name="T43" fmla="*/ 3 h 93"/>
                    <a:gd name="T44" fmla="*/ 139 w 139"/>
                    <a:gd name="T45" fmla="*/ 2 h 93"/>
                    <a:gd name="T46" fmla="*/ 139 w 139"/>
                    <a:gd name="T47" fmla="*/ 2 h 93"/>
                    <a:gd name="T48" fmla="*/ 138 w 139"/>
                    <a:gd name="T49" fmla="*/ 0 h 93"/>
                    <a:gd name="T50" fmla="*/ 139 w 139"/>
                    <a:gd name="T51" fmla="*/ 2 h 9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9" h="93">
                      <a:moveTo>
                        <a:pt x="139" y="2"/>
                      </a:moveTo>
                      <a:lnTo>
                        <a:pt x="138" y="0"/>
                      </a:lnTo>
                      <a:lnTo>
                        <a:pt x="117" y="8"/>
                      </a:lnTo>
                      <a:lnTo>
                        <a:pt x="98" y="19"/>
                      </a:lnTo>
                      <a:lnTo>
                        <a:pt x="78" y="30"/>
                      </a:lnTo>
                      <a:lnTo>
                        <a:pt x="58" y="41"/>
                      </a:lnTo>
                      <a:lnTo>
                        <a:pt x="41" y="54"/>
                      </a:lnTo>
                      <a:lnTo>
                        <a:pt x="24" y="66"/>
                      </a:lnTo>
                      <a:lnTo>
                        <a:pt x="11" y="78"/>
                      </a:lnTo>
                      <a:lnTo>
                        <a:pt x="0" y="90"/>
                      </a:lnTo>
                      <a:lnTo>
                        <a:pt x="2" y="93"/>
                      </a:lnTo>
                      <a:lnTo>
                        <a:pt x="13" y="81"/>
                      </a:lnTo>
                      <a:lnTo>
                        <a:pt x="27" y="69"/>
                      </a:lnTo>
                      <a:lnTo>
                        <a:pt x="43" y="56"/>
                      </a:lnTo>
                      <a:lnTo>
                        <a:pt x="61" y="44"/>
                      </a:lnTo>
                      <a:lnTo>
                        <a:pt x="80" y="33"/>
                      </a:lnTo>
                      <a:lnTo>
                        <a:pt x="99" y="22"/>
                      </a:lnTo>
                      <a:lnTo>
                        <a:pt x="119" y="13"/>
                      </a:lnTo>
                      <a:lnTo>
                        <a:pt x="139" y="4"/>
                      </a:lnTo>
                      <a:lnTo>
                        <a:pt x="136" y="3"/>
                      </a:lnTo>
                      <a:lnTo>
                        <a:pt x="139" y="4"/>
                      </a:lnTo>
                      <a:lnTo>
                        <a:pt x="139" y="3"/>
                      </a:lnTo>
                      <a:lnTo>
                        <a:pt x="139" y="2"/>
                      </a:lnTo>
                      <a:lnTo>
                        <a:pt x="138" y="0"/>
                      </a:lnTo>
                      <a:lnTo>
                        <a:pt x="13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55" name="Freeform 206"/>
                <p:cNvSpPr>
                  <a:spLocks/>
                </p:cNvSpPr>
                <p:nvPr/>
              </p:nvSpPr>
              <p:spPr bwMode="auto">
                <a:xfrm>
                  <a:off x="4008" y="1305"/>
                  <a:ext cx="137" cy="54"/>
                </a:xfrm>
                <a:custGeom>
                  <a:avLst/>
                  <a:gdLst>
                    <a:gd name="T0" fmla="*/ 137 w 137"/>
                    <a:gd name="T1" fmla="*/ 52 h 54"/>
                    <a:gd name="T2" fmla="*/ 137 w 137"/>
                    <a:gd name="T3" fmla="*/ 52 h 54"/>
                    <a:gd name="T4" fmla="*/ 104 w 137"/>
                    <a:gd name="T5" fmla="*/ 45 h 54"/>
                    <a:gd name="T6" fmla="*/ 65 w 137"/>
                    <a:gd name="T7" fmla="*/ 38 h 54"/>
                    <a:gd name="T8" fmla="*/ 55 w 137"/>
                    <a:gd name="T9" fmla="*/ 35 h 54"/>
                    <a:gd name="T10" fmla="*/ 44 w 137"/>
                    <a:gd name="T11" fmla="*/ 32 h 54"/>
                    <a:gd name="T12" fmla="*/ 36 w 137"/>
                    <a:gd name="T13" fmla="*/ 30 h 54"/>
                    <a:gd name="T14" fmla="*/ 28 w 137"/>
                    <a:gd name="T15" fmla="*/ 24 h 54"/>
                    <a:gd name="T16" fmla="*/ 19 w 137"/>
                    <a:gd name="T17" fmla="*/ 20 h 54"/>
                    <a:gd name="T18" fmla="*/ 13 w 137"/>
                    <a:gd name="T19" fmla="*/ 15 h 54"/>
                    <a:gd name="T20" fmla="*/ 7 w 137"/>
                    <a:gd name="T21" fmla="*/ 8 h 54"/>
                    <a:gd name="T22" fmla="*/ 3 w 137"/>
                    <a:gd name="T23" fmla="*/ 0 h 54"/>
                    <a:gd name="T24" fmla="*/ 0 w 137"/>
                    <a:gd name="T25" fmla="*/ 1 h 54"/>
                    <a:gd name="T26" fmla="*/ 4 w 137"/>
                    <a:gd name="T27" fmla="*/ 9 h 54"/>
                    <a:gd name="T28" fmla="*/ 10 w 137"/>
                    <a:gd name="T29" fmla="*/ 16 h 54"/>
                    <a:gd name="T30" fmla="*/ 17 w 137"/>
                    <a:gd name="T31" fmla="*/ 23 h 54"/>
                    <a:gd name="T32" fmla="*/ 25 w 137"/>
                    <a:gd name="T33" fmla="*/ 28 h 54"/>
                    <a:gd name="T34" fmla="*/ 34 w 137"/>
                    <a:gd name="T35" fmla="*/ 32 h 54"/>
                    <a:gd name="T36" fmla="*/ 44 w 137"/>
                    <a:gd name="T37" fmla="*/ 36 h 54"/>
                    <a:gd name="T38" fmla="*/ 54 w 137"/>
                    <a:gd name="T39" fmla="*/ 39 h 54"/>
                    <a:gd name="T40" fmla="*/ 63 w 137"/>
                    <a:gd name="T41" fmla="*/ 42 h 54"/>
                    <a:gd name="T42" fmla="*/ 104 w 137"/>
                    <a:gd name="T43" fmla="*/ 49 h 54"/>
                    <a:gd name="T44" fmla="*/ 136 w 137"/>
                    <a:gd name="T45" fmla="*/ 54 h 54"/>
                    <a:gd name="T46" fmla="*/ 136 w 137"/>
                    <a:gd name="T47" fmla="*/ 54 h 54"/>
                    <a:gd name="T48" fmla="*/ 137 w 137"/>
                    <a:gd name="T49" fmla="*/ 52 h 5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37" h="54">
                      <a:moveTo>
                        <a:pt x="137" y="52"/>
                      </a:moveTo>
                      <a:lnTo>
                        <a:pt x="137" y="52"/>
                      </a:lnTo>
                      <a:lnTo>
                        <a:pt x="104" y="45"/>
                      </a:lnTo>
                      <a:lnTo>
                        <a:pt x="65" y="38"/>
                      </a:lnTo>
                      <a:lnTo>
                        <a:pt x="55" y="35"/>
                      </a:lnTo>
                      <a:lnTo>
                        <a:pt x="44" y="32"/>
                      </a:lnTo>
                      <a:lnTo>
                        <a:pt x="36" y="30"/>
                      </a:lnTo>
                      <a:lnTo>
                        <a:pt x="28" y="24"/>
                      </a:lnTo>
                      <a:lnTo>
                        <a:pt x="19" y="20"/>
                      </a:lnTo>
                      <a:lnTo>
                        <a:pt x="13" y="15"/>
                      </a:lnTo>
                      <a:lnTo>
                        <a:pt x="7" y="8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4" y="9"/>
                      </a:lnTo>
                      <a:lnTo>
                        <a:pt x="10" y="16"/>
                      </a:lnTo>
                      <a:lnTo>
                        <a:pt x="17" y="23"/>
                      </a:lnTo>
                      <a:lnTo>
                        <a:pt x="25" y="28"/>
                      </a:lnTo>
                      <a:lnTo>
                        <a:pt x="34" y="32"/>
                      </a:lnTo>
                      <a:lnTo>
                        <a:pt x="44" y="36"/>
                      </a:lnTo>
                      <a:lnTo>
                        <a:pt x="54" y="39"/>
                      </a:lnTo>
                      <a:lnTo>
                        <a:pt x="63" y="42"/>
                      </a:lnTo>
                      <a:lnTo>
                        <a:pt x="104" y="49"/>
                      </a:lnTo>
                      <a:lnTo>
                        <a:pt x="136" y="54"/>
                      </a:lnTo>
                      <a:lnTo>
                        <a:pt x="137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56" name="Freeform 207"/>
                <p:cNvSpPr>
                  <a:spLocks/>
                </p:cNvSpPr>
                <p:nvPr/>
              </p:nvSpPr>
              <p:spPr bwMode="auto">
                <a:xfrm>
                  <a:off x="4144" y="1351"/>
                  <a:ext cx="16" cy="8"/>
                </a:xfrm>
                <a:custGeom>
                  <a:avLst/>
                  <a:gdLst>
                    <a:gd name="T0" fmla="*/ 16 w 16"/>
                    <a:gd name="T1" fmla="*/ 1 h 8"/>
                    <a:gd name="T2" fmla="*/ 16 w 16"/>
                    <a:gd name="T3" fmla="*/ 0 h 8"/>
                    <a:gd name="T4" fmla="*/ 6 w 16"/>
                    <a:gd name="T5" fmla="*/ 3 h 8"/>
                    <a:gd name="T6" fmla="*/ 1 w 16"/>
                    <a:gd name="T7" fmla="*/ 6 h 8"/>
                    <a:gd name="T8" fmla="*/ 0 w 16"/>
                    <a:gd name="T9" fmla="*/ 8 h 8"/>
                    <a:gd name="T10" fmla="*/ 8 w 16"/>
                    <a:gd name="T11" fmla="*/ 6 h 8"/>
                    <a:gd name="T12" fmla="*/ 15 w 16"/>
                    <a:gd name="T13" fmla="*/ 4 h 8"/>
                    <a:gd name="T14" fmla="*/ 15 w 16"/>
                    <a:gd name="T15" fmla="*/ 4 h 8"/>
                    <a:gd name="T16" fmla="*/ 16 w 16"/>
                    <a:gd name="T17" fmla="*/ 1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" h="8">
                      <a:moveTo>
                        <a:pt x="16" y="1"/>
                      </a:moveTo>
                      <a:lnTo>
                        <a:pt x="16" y="0"/>
                      </a:lnTo>
                      <a:lnTo>
                        <a:pt x="6" y="3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8" y="6"/>
                      </a:lnTo>
                      <a:lnTo>
                        <a:pt x="15" y="4"/>
                      </a:ln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57" name="Freeform 208"/>
                <p:cNvSpPr>
                  <a:spLocks/>
                </p:cNvSpPr>
                <p:nvPr/>
              </p:nvSpPr>
              <p:spPr bwMode="auto">
                <a:xfrm>
                  <a:off x="4159" y="1352"/>
                  <a:ext cx="45" cy="7"/>
                </a:xfrm>
                <a:custGeom>
                  <a:avLst/>
                  <a:gdLst>
                    <a:gd name="T0" fmla="*/ 42 w 45"/>
                    <a:gd name="T1" fmla="*/ 5 h 7"/>
                    <a:gd name="T2" fmla="*/ 43 w 45"/>
                    <a:gd name="T3" fmla="*/ 5 h 7"/>
                    <a:gd name="T4" fmla="*/ 34 w 45"/>
                    <a:gd name="T5" fmla="*/ 5 h 7"/>
                    <a:gd name="T6" fmla="*/ 21 w 45"/>
                    <a:gd name="T7" fmla="*/ 3 h 7"/>
                    <a:gd name="T8" fmla="*/ 9 w 45"/>
                    <a:gd name="T9" fmla="*/ 2 h 7"/>
                    <a:gd name="T10" fmla="*/ 1 w 45"/>
                    <a:gd name="T11" fmla="*/ 0 h 7"/>
                    <a:gd name="T12" fmla="*/ 0 w 45"/>
                    <a:gd name="T13" fmla="*/ 3 h 7"/>
                    <a:gd name="T14" fmla="*/ 9 w 45"/>
                    <a:gd name="T15" fmla="*/ 6 h 7"/>
                    <a:gd name="T16" fmla="*/ 21 w 45"/>
                    <a:gd name="T17" fmla="*/ 7 h 7"/>
                    <a:gd name="T18" fmla="*/ 34 w 45"/>
                    <a:gd name="T19" fmla="*/ 7 h 7"/>
                    <a:gd name="T20" fmla="*/ 43 w 45"/>
                    <a:gd name="T21" fmla="*/ 7 h 7"/>
                    <a:gd name="T22" fmla="*/ 45 w 45"/>
                    <a:gd name="T23" fmla="*/ 7 h 7"/>
                    <a:gd name="T24" fmla="*/ 43 w 45"/>
                    <a:gd name="T25" fmla="*/ 7 h 7"/>
                    <a:gd name="T26" fmla="*/ 45 w 45"/>
                    <a:gd name="T27" fmla="*/ 7 h 7"/>
                    <a:gd name="T28" fmla="*/ 45 w 45"/>
                    <a:gd name="T29" fmla="*/ 6 h 7"/>
                    <a:gd name="T30" fmla="*/ 45 w 45"/>
                    <a:gd name="T31" fmla="*/ 5 h 7"/>
                    <a:gd name="T32" fmla="*/ 43 w 45"/>
                    <a:gd name="T33" fmla="*/ 5 h 7"/>
                    <a:gd name="T34" fmla="*/ 42 w 45"/>
                    <a:gd name="T35" fmla="*/ 5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5" h="7">
                      <a:moveTo>
                        <a:pt x="42" y="5"/>
                      </a:moveTo>
                      <a:lnTo>
                        <a:pt x="43" y="5"/>
                      </a:lnTo>
                      <a:lnTo>
                        <a:pt x="34" y="5"/>
                      </a:lnTo>
                      <a:lnTo>
                        <a:pt x="21" y="3"/>
                      </a:lnTo>
                      <a:lnTo>
                        <a:pt x="9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9" y="6"/>
                      </a:lnTo>
                      <a:lnTo>
                        <a:pt x="21" y="7"/>
                      </a:lnTo>
                      <a:lnTo>
                        <a:pt x="34" y="7"/>
                      </a:lnTo>
                      <a:lnTo>
                        <a:pt x="43" y="7"/>
                      </a:lnTo>
                      <a:lnTo>
                        <a:pt x="45" y="7"/>
                      </a:lnTo>
                      <a:lnTo>
                        <a:pt x="43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3" y="5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58" name="Freeform 209"/>
                <p:cNvSpPr>
                  <a:spLocks/>
                </p:cNvSpPr>
                <p:nvPr/>
              </p:nvSpPr>
              <p:spPr bwMode="auto">
                <a:xfrm>
                  <a:off x="4201" y="1340"/>
                  <a:ext cx="18" cy="19"/>
                </a:xfrm>
                <a:custGeom>
                  <a:avLst/>
                  <a:gdLst>
                    <a:gd name="T0" fmla="*/ 18 w 18"/>
                    <a:gd name="T1" fmla="*/ 0 h 19"/>
                    <a:gd name="T2" fmla="*/ 15 w 18"/>
                    <a:gd name="T3" fmla="*/ 0 h 19"/>
                    <a:gd name="T4" fmla="*/ 0 w 18"/>
                    <a:gd name="T5" fmla="*/ 17 h 19"/>
                    <a:gd name="T6" fmla="*/ 3 w 18"/>
                    <a:gd name="T7" fmla="*/ 19 h 19"/>
                    <a:gd name="T8" fmla="*/ 18 w 18"/>
                    <a:gd name="T9" fmla="*/ 3 h 19"/>
                    <a:gd name="T10" fmla="*/ 18 w 18"/>
                    <a:gd name="T11" fmla="*/ 0 h 19"/>
                    <a:gd name="T12" fmla="*/ 18 w 18"/>
                    <a:gd name="T13" fmla="*/ 3 h 19"/>
                    <a:gd name="T14" fmla="*/ 18 w 18"/>
                    <a:gd name="T15" fmla="*/ 1 h 19"/>
                    <a:gd name="T16" fmla="*/ 18 w 18"/>
                    <a:gd name="T17" fmla="*/ 0 h 19"/>
                    <a:gd name="T18" fmla="*/ 16 w 18"/>
                    <a:gd name="T19" fmla="*/ 0 h 19"/>
                    <a:gd name="T20" fmla="*/ 15 w 18"/>
                    <a:gd name="T21" fmla="*/ 0 h 19"/>
                    <a:gd name="T22" fmla="*/ 18 w 18"/>
                    <a:gd name="T23" fmla="*/ 0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" h="19">
                      <a:moveTo>
                        <a:pt x="18" y="0"/>
                      </a:moveTo>
                      <a:lnTo>
                        <a:pt x="15" y="0"/>
                      </a:lnTo>
                      <a:lnTo>
                        <a:pt x="0" y="17"/>
                      </a:lnTo>
                      <a:lnTo>
                        <a:pt x="3" y="19"/>
                      </a:lnTo>
                      <a:lnTo>
                        <a:pt x="18" y="3"/>
                      </a:lnTo>
                      <a:lnTo>
                        <a:pt x="18" y="0"/>
                      </a:lnTo>
                      <a:lnTo>
                        <a:pt x="18" y="3"/>
                      </a:lnTo>
                      <a:lnTo>
                        <a:pt x="18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59" name="Freeform 210"/>
                <p:cNvSpPr>
                  <a:spLocks/>
                </p:cNvSpPr>
                <p:nvPr/>
              </p:nvSpPr>
              <p:spPr bwMode="auto">
                <a:xfrm>
                  <a:off x="4217" y="1340"/>
                  <a:ext cx="59" cy="38"/>
                </a:xfrm>
                <a:custGeom>
                  <a:avLst/>
                  <a:gdLst>
                    <a:gd name="T0" fmla="*/ 59 w 59"/>
                    <a:gd name="T1" fmla="*/ 36 h 38"/>
                    <a:gd name="T2" fmla="*/ 59 w 59"/>
                    <a:gd name="T3" fmla="*/ 36 h 38"/>
                    <a:gd name="T4" fmla="*/ 52 w 59"/>
                    <a:gd name="T5" fmla="*/ 29 h 38"/>
                    <a:gd name="T6" fmla="*/ 45 w 59"/>
                    <a:gd name="T7" fmla="*/ 23 h 38"/>
                    <a:gd name="T8" fmla="*/ 39 w 59"/>
                    <a:gd name="T9" fmla="*/ 18 h 38"/>
                    <a:gd name="T10" fmla="*/ 32 w 59"/>
                    <a:gd name="T11" fmla="*/ 14 h 38"/>
                    <a:gd name="T12" fmla="*/ 17 w 59"/>
                    <a:gd name="T13" fmla="*/ 7 h 38"/>
                    <a:gd name="T14" fmla="*/ 2 w 59"/>
                    <a:gd name="T15" fmla="*/ 0 h 38"/>
                    <a:gd name="T16" fmla="*/ 0 w 59"/>
                    <a:gd name="T17" fmla="*/ 3 h 38"/>
                    <a:gd name="T18" fmla="*/ 15 w 59"/>
                    <a:gd name="T19" fmla="*/ 10 h 38"/>
                    <a:gd name="T20" fmla="*/ 30 w 59"/>
                    <a:gd name="T21" fmla="*/ 18 h 38"/>
                    <a:gd name="T22" fmla="*/ 37 w 59"/>
                    <a:gd name="T23" fmla="*/ 22 h 38"/>
                    <a:gd name="T24" fmla="*/ 44 w 59"/>
                    <a:gd name="T25" fmla="*/ 26 h 38"/>
                    <a:gd name="T26" fmla="*/ 50 w 59"/>
                    <a:gd name="T27" fmla="*/ 32 h 38"/>
                    <a:gd name="T28" fmla="*/ 56 w 59"/>
                    <a:gd name="T29" fmla="*/ 38 h 38"/>
                    <a:gd name="T30" fmla="*/ 56 w 59"/>
                    <a:gd name="T31" fmla="*/ 38 h 38"/>
                    <a:gd name="T32" fmla="*/ 56 w 59"/>
                    <a:gd name="T33" fmla="*/ 38 h 38"/>
                    <a:gd name="T34" fmla="*/ 58 w 59"/>
                    <a:gd name="T35" fmla="*/ 38 h 38"/>
                    <a:gd name="T36" fmla="*/ 59 w 59"/>
                    <a:gd name="T37" fmla="*/ 38 h 38"/>
                    <a:gd name="T38" fmla="*/ 59 w 59"/>
                    <a:gd name="T39" fmla="*/ 37 h 38"/>
                    <a:gd name="T40" fmla="*/ 59 w 59"/>
                    <a:gd name="T41" fmla="*/ 36 h 3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9" h="38">
                      <a:moveTo>
                        <a:pt x="59" y="36"/>
                      </a:moveTo>
                      <a:lnTo>
                        <a:pt x="59" y="36"/>
                      </a:lnTo>
                      <a:lnTo>
                        <a:pt x="52" y="29"/>
                      </a:lnTo>
                      <a:lnTo>
                        <a:pt x="45" y="23"/>
                      </a:lnTo>
                      <a:lnTo>
                        <a:pt x="39" y="18"/>
                      </a:lnTo>
                      <a:lnTo>
                        <a:pt x="32" y="14"/>
                      </a:lnTo>
                      <a:lnTo>
                        <a:pt x="17" y="7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15" y="10"/>
                      </a:lnTo>
                      <a:lnTo>
                        <a:pt x="30" y="18"/>
                      </a:lnTo>
                      <a:lnTo>
                        <a:pt x="37" y="22"/>
                      </a:lnTo>
                      <a:lnTo>
                        <a:pt x="44" y="26"/>
                      </a:lnTo>
                      <a:lnTo>
                        <a:pt x="50" y="32"/>
                      </a:lnTo>
                      <a:lnTo>
                        <a:pt x="56" y="38"/>
                      </a:lnTo>
                      <a:lnTo>
                        <a:pt x="58" y="38"/>
                      </a:lnTo>
                      <a:lnTo>
                        <a:pt x="59" y="38"/>
                      </a:lnTo>
                      <a:lnTo>
                        <a:pt x="59" y="37"/>
                      </a:lnTo>
                      <a:lnTo>
                        <a:pt x="59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60" name="Freeform 211"/>
                <p:cNvSpPr>
                  <a:spLocks/>
                </p:cNvSpPr>
                <p:nvPr/>
              </p:nvSpPr>
              <p:spPr bwMode="auto">
                <a:xfrm>
                  <a:off x="4273" y="1376"/>
                  <a:ext cx="51" cy="92"/>
                </a:xfrm>
                <a:custGeom>
                  <a:avLst/>
                  <a:gdLst>
                    <a:gd name="T0" fmla="*/ 50 w 51"/>
                    <a:gd name="T1" fmla="*/ 90 h 92"/>
                    <a:gd name="T2" fmla="*/ 51 w 51"/>
                    <a:gd name="T3" fmla="*/ 91 h 92"/>
                    <a:gd name="T4" fmla="*/ 50 w 51"/>
                    <a:gd name="T5" fmla="*/ 77 h 92"/>
                    <a:gd name="T6" fmla="*/ 48 w 51"/>
                    <a:gd name="T7" fmla="*/ 65 h 92"/>
                    <a:gd name="T8" fmla="*/ 45 w 51"/>
                    <a:gd name="T9" fmla="*/ 56 h 92"/>
                    <a:gd name="T10" fmla="*/ 41 w 51"/>
                    <a:gd name="T11" fmla="*/ 46 h 92"/>
                    <a:gd name="T12" fmla="*/ 36 w 51"/>
                    <a:gd name="T13" fmla="*/ 36 h 92"/>
                    <a:gd name="T14" fmla="*/ 28 w 51"/>
                    <a:gd name="T15" fmla="*/ 27 h 92"/>
                    <a:gd name="T16" fmla="*/ 17 w 51"/>
                    <a:gd name="T17" fmla="*/ 15 h 92"/>
                    <a:gd name="T18" fmla="*/ 3 w 51"/>
                    <a:gd name="T19" fmla="*/ 0 h 92"/>
                    <a:gd name="T20" fmla="*/ 0 w 51"/>
                    <a:gd name="T21" fmla="*/ 2 h 92"/>
                    <a:gd name="T22" fmla="*/ 14 w 51"/>
                    <a:gd name="T23" fmla="*/ 17 h 92"/>
                    <a:gd name="T24" fmla="*/ 25 w 51"/>
                    <a:gd name="T25" fmla="*/ 30 h 92"/>
                    <a:gd name="T26" fmla="*/ 33 w 51"/>
                    <a:gd name="T27" fmla="*/ 39 h 92"/>
                    <a:gd name="T28" fmla="*/ 39 w 51"/>
                    <a:gd name="T29" fmla="*/ 47 h 92"/>
                    <a:gd name="T30" fmla="*/ 43 w 51"/>
                    <a:gd name="T31" fmla="*/ 57 h 92"/>
                    <a:gd name="T32" fmla="*/ 44 w 51"/>
                    <a:gd name="T33" fmla="*/ 67 h 92"/>
                    <a:gd name="T34" fmla="*/ 47 w 51"/>
                    <a:gd name="T35" fmla="*/ 77 h 92"/>
                    <a:gd name="T36" fmla="*/ 47 w 51"/>
                    <a:gd name="T37" fmla="*/ 91 h 92"/>
                    <a:gd name="T38" fmla="*/ 48 w 51"/>
                    <a:gd name="T39" fmla="*/ 92 h 92"/>
                    <a:gd name="T40" fmla="*/ 47 w 51"/>
                    <a:gd name="T41" fmla="*/ 91 h 92"/>
                    <a:gd name="T42" fmla="*/ 48 w 51"/>
                    <a:gd name="T43" fmla="*/ 92 h 92"/>
                    <a:gd name="T44" fmla="*/ 50 w 51"/>
                    <a:gd name="T45" fmla="*/ 92 h 92"/>
                    <a:gd name="T46" fmla="*/ 51 w 51"/>
                    <a:gd name="T47" fmla="*/ 92 h 92"/>
                    <a:gd name="T48" fmla="*/ 51 w 51"/>
                    <a:gd name="T49" fmla="*/ 91 h 92"/>
                    <a:gd name="T50" fmla="*/ 50 w 51"/>
                    <a:gd name="T51" fmla="*/ 90 h 9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51" h="92">
                      <a:moveTo>
                        <a:pt x="50" y="90"/>
                      </a:moveTo>
                      <a:lnTo>
                        <a:pt x="51" y="91"/>
                      </a:lnTo>
                      <a:lnTo>
                        <a:pt x="50" y="77"/>
                      </a:lnTo>
                      <a:lnTo>
                        <a:pt x="48" y="65"/>
                      </a:lnTo>
                      <a:lnTo>
                        <a:pt x="45" y="56"/>
                      </a:lnTo>
                      <a:lnTo>
                        <a:pt x="41" y="46"/>
                      </a:lnTo>
                      <a:lnTo>
                        <a:pt x="36" y="36"/>
                      </a:lnTo>
                      <a:lnTo>
                        <a:pt x="28" y="27"/>
                      </a:lnTo>
                      <a:lnTo>
                        <a:pt x="17" y="1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14" y="17"/>
                      </a:lnTo>
                      <a:lnTo>
                        <a:pt x="25" y="30"/>
                      </a:lnTo>
                      <a:lnTo>
                        <a:pt x="33" y="39"/>
                      </a:lnTo>
                      <a:lnTo>
                        <a:pt x="39" y="47"/>
                      </a:lnTo>
                      <a:lnTo>
                        <a:pt x="43" y="57"/>
                      </a:lnTo>
                      <a:lnTo>
                        <a:pt x="44" y="67"/>
                      </a:lnTo>
                      <a:lnTo>
                        <a:pt x="47" y="77"/>
                      </a:lnTo>
                      <a:lnTo>
                        <a:pt x="47" y="91"/>
                      </a:lnTo>
                      <a:lnTo>
                        <a:pt x="48" y="92"/>
                      </a:lnTo>
                      <a:lnTo>
                        <a:pt x="47" y="91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1" y="92"/>
                      </a:lnTo>
                      <a:lnTo>
                        <a:pt x="51" y="91"/>
                      </a:lnTo>
                      <a:lnTo>
                        <a:pt x="50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9130" name="Group 413"/>
              <p:cNvGrpSpPr>
                <a:grpSpLocks/>
              </p:cNvGrpSpPr>
              <p:nvPr/>
            </p:nvGrpSpPr>
            <p:grpSpPr bwMode="auto">
              <a:xfrm>
                <a:off x="3842" y="1152"/>
                <a:ext cx="1493" cy="1946"/>
                <a:chOff x="3842" y="1152"/>
                <a:chExt cx="1493" cy="1946"/>
              </a:xfrm>
            </p:grpSpPr>
            <p:sp>
              <p:nvSpPr>
                <p:cNvPr id="39261" name="Freeform 213"/>
                <p:cNvSpPr>
                  <a:spLocks/>
                </p:cNvSpPr>
                <p:nvPr/>
              </p:nvSpPr>
              <p:spPr bwMode="auto">
                <a:xfrm>
                  <a:off x="4321" y="1466"/>
                  <a:ext cx="23" cy="73"/>
                </a:xfrm>
                <a:custGeom>
                  <a:avLst/>
                  <a:gdLst>
                    <a:gd name="T0" fmla="*/ 21 w 23"/>
                    <a:gd name="T1" fmla="*/ 71 h 73"/>
                    <a:gd name="T2" fmla="*/ 21 w 23"/>
                    <a:gd name="T3" fmla="*/ 73 h 73"/>
                    <a:gd name="T4" fmla="*/ 23 w 23"/>
                    <a:gd name="T5" fmla="*/ 67 h 73"/>
                    <a:gd name="T6" fmla="*/ 23 w 23"/>
                    <a:gd name="T7" fmla="*/ 60 h 73"/>
                    <a:gd name="T8" fmla="*/ 23 w 23"/>
                    <a:gd name="T9" fmla="*/ 50 h 73"/>
                    <a:gd name="T10" fmla="*/ 22 w 23"/>
                    <a:gd name="T11" fmla="*/ 39 h 73"/>
                    <a:gd name="T12" fmla="*/ 21 w 23"/>
                    <a:gd name="T13" fmla="*/ 30 h 73"/>
                    <a:gd name="T14" fmla="*/ 17 w 23"/>
                    <a:gd name="T15" fmla="*/ 19 h 73"/>
                    <a:gd name="T16" fmla="*/ 10 w 23"/>
                    <a:gd name="T17" fmla="*/ 8 h 73"/>
                    <a:gd name="T18" fmla="*/ 2 w 23"/>
                    <a:gd name="T19" fmla="*/ 0 h 73"/>
                    <a:gd name="T20" fmla="*/ 0 w 23"/>
                    <a:gd name="T21" fmla="*/ 2 h 73"/>
                    <a:gd name="T22" fmla="*/ 7 w 23"/>
                    <a:gd name="T23" fmla="*/ 11 h 73"/>
                    <a:gd name="T24" fmla="*/ 12 w 23"/>
                    <a:gd name="T25" fmla="*/ 20 h 73"/>
                    <a:gd name="T26" fmla="*/ 17 w 23"/>
                    <a:gd name="T27" fmla="*/ 30 h 73"/>
                    <a:gd name="T28" fmla="*/ 19 w 23"/>
                    <a:gd name="T29" fmla="*/ 41 h 73"/>
                    <a:gd name="T30" fmla="*/ 21 w 23"/>
                    <a:gd name="T31" fmla="*/ 50 h 73"/>
                    <a:gd name="T32" fmla="*/ 21 w 23"/>
                    <a:gd name="T33" fmla="*/ 60 h 73"/>
                    <a:gd name="T34" fmla="*/ 19 w 23"/>
                    <a:gd name="T35" fmla="*/ 67 h 73"/>
                    <a:gd name="T36" fmla="*/ 18 w 23"/>
                    <a:gd name="T37" fmla="*/ 71 h 73"/>
                    <a:gd name="T38" fmla="*/ 18 w 23"/>
                    <a:gd name="T39" fmla="*/ 73 h 73"/>
                    <a:gd name="T40" fmla="*/ 18 w 23"/>
                    <a:gd name="T41" fmla="*/ 71 h 73"/>
                    <a:gd name="T42" fmla="*/ 18 w 23"/>
                    <a:gd name="T43" fmla="*/ 73 h 73"/>
                    <a:gd name="T44" fmla="*/ 18 w 23"/>
                    <a:gd name="T45" fmla="*/ 73 h 73"/>
                    <a:gd name="T46" fmla="*/ 19 w 23"/>
                    <a:gd name="T47" fmla="*/ 73 h 73"/>
                    <a:gd name="T48" fmla="*/ 21 w 23"/>
                    <a:gd name="T49" fmla="*/ 73 h 73"/>
                    <a:gd name="T50" fmla="*/ 21 w 23"/>
                    <a:gd name="T51" fmla="*/ 71 h 7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" h="73">
                      <a:moveTo>
                        <a:pt x="21" y="71"/>
                      </a:moveTo>
                      <a:lnTo>
                        <a:pt x="21" y="73"/>
                      </a:lnTo>
                      <a:lnTo>
                        <a:pt x="23" y="67"/>
                      </a:lnTo>
                      <a:lnTo>
                        <a:pt x="23" y="60"/>
                      </a:lnTo>
                      <a:lnTo>
                        <a:pt x="23" y="50"/>
                      </a:lnTo>
                      <a:lnTo>
                        <a:pt x="22" y="39"/>
                      </a:lnTo>
                      <a:lnTo>
                        <a:pt x="21" y="30"/>
                      </a:lnTo>
                      <a:lnTo>
                        <a:pt x="17" y="19"/>
                      </a:lnTo>
                      <a:lnTo>
                        <a:pt x="10" y="8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7" y="11"/>
                      </a:lnTo>
                      <a:lnTo>
                        <a:pt x="12" y="20"/>
                      </a:lnTo>
                      <a:lnTo>
                        <a:pt x="17" y="30"/>
                      </a:lnTo>
                      <a:lnTo>
                        <a:pt x="19" y="41"/>
                      </a:lnTo>
                      <a:lnTo>
                        <a:pt x="21" y="50"/>
                      </a:lnTo>
                      <a:lnTo>
                        <a:pt x="21" y="60"/>
                      </a:lnTo>
                      <a:lnTo>
                        <a:pt x="19" y="67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9" y="73"/>
                      </a:lnTo>
                      <a:lnTo>
                        <a:pt x="21" y="73"/>
                      </a:lnTo>
                      <a:lnTo>
                        <a:pt x="21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62" name="Freeform 214"/>
                <p:cNvSpPr>
                  <a:spLocks/>
                </p:cNvSpPr>
                <p:nvPr/>
              </p:nvSpPr>
              <p:spPr bwMode="auto">
                <a:xfrm>
                  <a:off x="4339" y="1537"/>
                  <a:ext cx="15" cy="71"/>
                </a:xfrm>
                <a:custGeom>
                  <a:avLst/>
                  <a:gdLst>
                    <a:gd name="T0" fmla="*/ 15 w 15"/>
                    <a:gd name="T1" fmla="*/ 69 h 71"/>
                    <a:gd name="T2" fmla="*/ 15 w 15"/>
                    <a:gd name="T3" fmla="*/ 68 h 71"/>
                    <a:gd name="T4" fmla="*/ 12 w 15"/>
                    <a:gd name="T5" fmla="*/ 48 h 71"/>
                    <a:gd name="T6" fmla="*/ 9 w 15"/>
                    <a:gd name="T7" fmla="*/ 30 h 71"/>
                    <a:gd name="T8" fmla="*/ 9 w 15"/>
                    <a:gd name="T9" fmla="*/ 22 h 71"/>
                    <a:gd name="T10" fmla="*/ 8 w 15"/>
                    <a:gd name="T11" fmla="*/ 15 h 71"/>
                    <a:gd name="T12" fmla="*/ 5 w 15"/>
                    <a:gd name="T13" fmla="*/ 8 h 71"/>
                    <a:gd name="T14" fmla="*/ 3 w 15"/>
                    <a:gd name="T15" fmla="*/ 0 h 71"/>
                    <a:gd name="T16" fmla="*/ 0 w 15"/>
                    <a:gd name="T17" fmla="*/ 2 h 71"/>
                    <a:gd name="T18" fmla="*/ 3 w 15"/>
                    <a:gd name="T19" fmla="*/ 9 h 71"/>
                    <a:gd name="T20" fmla="*/ 4 w 15"/>
                    <a:gd name="T21" fmla="*/ 15 h 71"/>
                    <a:gd name="T22" fmla="*/ 5 w 15"/>
                    <a:gd name="T23" fmla="*/ 23 h 71"/>
                    <a:gd name="T24" fmla="*/ 7 w 15"/>
                    <a:gd name="T25" fmla="*/ 30 h 71"/>
                    <a:gd name="T26" fmla="*/ 8 w 15"/>
                    <a:gd name="T27" fmla="*/ 48 h 71"/>
                    <a:gd name="T28" fmla="*/ 11 w 15"/>
                    <a:gd name="T29" fmla="*/ 69 h 71"/>
                    <a:gd name="T30" fmla="*/ 11 w 15"/>
                    <a:gd name="T31" fmla="*/ 69 h 71"/>
                    <a:gd name="T32" fmla="*/ 11 w 15"/>
                    <a:gd name="T33" fmla="*/ 69 h 71"/>
                    <a:gd name="T34" fmla="*/ 12 w 15"/>
                    <a:gd name="T35" fmla="*/ 71 h 71"/>
                    <a:gd name="T36" fmla="*/ 14 w 15"/>
                    <a:gd name="T37" fmla="*/ 71 h 71"/>
                    <a:gd name="T38" fmla="*/ 15 w 15"/>
                    <a:gd name="T39" fmla="*/ 69 h 71"/>
                    <a:gd name="T40" fmla="*/ 15 w 15"/>
                    <a:gd name="T41" fmla="*/ 68 h 71"/>
                    <a:gd name="T42" fmla="*/ 15 w 15"/>
                    <a:gd name="T43" fmla="*/ 69 h 7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5" h="71">
                      <a:moveTo>
                        <a:pt x="15" y="69"/>
                      </a:moveTo>
                      <a:lnTo>
                        <a:pt x="15" y="68"/>
                      </a:lnTo>
                      <a:lnTo>
                        <a:pt x="12" y="48"/>
                      </a:lnTo>
                      <a:lnTo>
                        <a:pt x="9" y="30"/>
                      </a:lnTo>
                      <a:lnTo>
                        <a:pt x="9" y="22"/>
                      </a:lnTo>
                      <a:lnTo>
                        <a:pt x="8" y="15"/>
                      </a:lnTo>
                      <a:lnTo>
                        <a:pt x="5" y="8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9"/>
                      </a:lnTo>
                      <a:lnTo>
                        <a:pt x="4" y="15"/>
                      </a:lnTo>
                      <a:lnTo>
                        <a:pt x="5" y="23"/>
                      </a:lnTo>
                      <a:lnTo>
                        <a:pt x="7" y="30"/>
                      </a:lnTo>
                      <a:lnTo>
                        <a:pt x="8" y="48"/>
                      </a:lnTo>
                      <a:lnTo>
                        <a:pt x="11" y="69"/>
                      </a:lnTo>
                      <a:lnTo>
                        <a:pt x="12" y="71"/>
                      </a:lnTo>
                      <a:lnTo>
                        <a:pt x="14" y="71"/>
                      </a:lnTo>
                      <a:lnTo>
                        <a:pt x="15" y="69"/>
                      </a:lnTo>
                      <a:lnTo>
                        <a:pt x="15" y="68"/>
                      </a:lnTo>
                      <a:lnTo>
                        <a:pt x="15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63" name="Freeform 215"/>
                <p:cNvSpPr>
                  <a:spLocks/>
                </p:cNvSpPr>
                <p:nvPr/>
              </p:nvSpPr>
              <p:spPr bwMode="auto">
                <a:xfrm>
                  <a:off x="4339" y="1606"/>
                  <a:ext cx="15" cy="99"/>
                </a:xfrm>
                <a:custGeom>
                  <a:avLst/>
                  <a:gdLst>
                    <a:gd name="T0" fmla="*/ 3 w 15"/>
                    <a:gd name="T1" fmla="*/ 95 h 99"/>
                    <a:gd name="T2" fmla="*/ 4 w 15"/>
                    <a:gd name="T3" fmla="*/ 97 h 99"/>
                    <a:gd name="T4" fmla="*/ 8 w 15"/>
                    <a:gd name="T5" fmla="*/ 74 h 99"/>
                    <a:gd name="T6" fmla="*/ 12 w 15"/>
                    <a:gd name="T7" fmla="*/ 47 h 99"/>
                    <a:gd name="T8" fmla="*/ 14 w 15"/>
                    <a:gd name="T9" fmla="*/ 21 h 99"/>
                    <a:gd name="T10" fmla="*/ 15 w 15"/>
                    <a:gd name="T11" fmla="*/ 0 h 99"/>
                    <a:gd name="T12" fmla="*/ 11 w 15"/>
                    <a:gd name="T13" fmla="*/ 0 h 99"/>
                    <a:gd name="T14" fmla="*/ 11 w 15"/>
                    <a:gd name="T15" fmla="*/ 21 h 99"/>
                    <a:gd name="T16" fmla="*/ 8 w 15"/>
                    <a:gd name="T17" fmla="*/ 47 h 99"/>
                    <a:gd name="T18" fmla="*/ 5 w 15"/>
                    <a:gd name="T19" fmla="*/ 73 h 99"/>
                    <a:gd name="T20" fmla="*/ 0 w 15"/>
                    <a:gd name="T21" fmla="*/ 96 h 99"/>
                    <a:gd name="T22" fmla="*/ 3 w 15"/>
                    <a:gd name="T23" fmla="*/ 99 h 99"/>
                    <a:gd name="T24" fmla="*/ 0 w 15"/>
                    <a:gd name="T25" fmla="*/ 96 h 99"/>
                    <a:gd name="T26" fmla="*/ 0 w 15"/>
                    <a:gd name="T27" fmla="*/ 97 h 99"/>
                    <a:gd name="T28" fmla="*/ 1 w 15"/>
                    <a:gd name="T29" fmla="*/ 97 h 99"/>
                    <a:gd name="T30" fmla="*/ 3 w 15"/>
                    <a:gd name="T31" fmla="*/ 97 h 99"/>
                    <a:gd name="T32" fmla="*/ 4 w 15"/>
                    <a:gd name="T33" fmla="*/ 97 h 99"/>
                    <a:gd name="T34" fmla="*/ 3 w 15"/>
                    <a:gd name="T35" fmla="*/ 95 h 9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" h="99">
                      <a:moveTo>
                        <a:pt x="3" y="95"/>
                      </a:moveTo>
                      <a:lnTo>
                        <a:pt x="4" y="97"/>
                      </a:lnTo>
                      <a:lnTo>
                        <a:pt x="8" y="74"/>
                      </a:lnTo>
                      <a:lnTo>
                        <a:pt x="12" y="47"/>
                      </a:lnTo>
                      <a:lnTo>
                        <a:pt x="14" y="21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1" y="21"/>
                      </a:lnTo>
                      <a:lnTo>
                        <a:pt x="8" y="47"/>
                      </a:lnTo>
                      <a:lnTo>
                        <a:pt x="5" y="73"/>
                      </a:lnTo>
                      <a:lnTo>
                        <a:pt x="0" y="96"/>
                      </a:lnTo>
                      <a:lnTo>
                        <a:pt x="3" y="99"/>
                      </a:lnTo>
                      <a:lnTo>
                        <a:pt x="0" y="96"/>
                      </a:lnTo>
                      <a:lnTo>
                        <a:pt x="0" y="97"/>
                      </a:lnTo>
                      <a:lnTo>
                        <a:pt x="1" y="97"/>
                      </a:lnTo>
                      <a:lnTo>
                        <a:pt x="3" y="97"/>
                      </a:lnTo>
                      <a:lnTo>
                        <a:pt x="4" y="97"/>
                      </a:lnTo>
                      <a:lnTo>
                        <a:pt x="3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64" name="Freeform 216"/>
                <p:cNvSpPr>
                  <a:spLocks/>
                </p:cNvSpPr>
                <p:nvPr/>
              </p:nvSpPr>
              <p:spPr bwMode="auto">
                <a:xfrm>
                  <a:off x="4342" y="1701"/>
                  <a:ext cx="31" cy="20"/>
                </a:xfrm>
                <a:custGeom>
                  <a:avLst/>
                  <a:gdLst>
                    <a:gd name="T0" fmla="*/ 31 w 31"/>
                    <a:gd name="T1" fmla="*/ 19 h 20"/>
                    <a:gd name="T2" fmla="*/ 31 w 31"/>
                    <a:gd name="T3" fmla="*/ 19 h 20"/>
                    <a:gd name="T4" fmla="*/ 28 w 31"/>
                    <a:gd name="T5" fmla="*/ 15 h 20"/>
                    <a:gd name="T6" fmla="*/ 26 w 31"/>
                    <a:gd name="T7" fmla="*/ 11 h 20"/>
                    <a:gd name="T8" fmla="*/ 23 w 31"/>
                    <a:gd name="T9" fmla="*/ 6 h 20"/>
                    <a:gd name="T10" fmla="*/ 19 w 31"/>
                    <a:gd name="T11" fmla="*/ 4 h 20"/>
                    <a:gd name="T12" fmla="*/ 15 w 31"/>
                    <a:gd name="T13" fmla="*/ 1 h 20"/>
                    <a:gd name="T14" fmla="*/ 9 w 31"/>
                    <a:gd name="T15" fmla="*/ 0 h 20"/>
                    <a:gd name="T16" fmla="*/ 5 w 31"/>
                    <a:gd name="T17" fmla="*/ 0 h 20"/>
                    <a:gd name="T18" fmla="*/ 0 w 31"/>
                    <a:gd name="T19" fmla="*/ 0 h 20"/>
                    <a:gd name="T20" fmla="*/ 0 w 31"/>
                    <a:gd name="T21" fmla="*/ 4 h 20"/>
                    <a:gd name="T22" fmla="*/ 5 w 31"/>
                    <a:gd name="T23" fmla="*/ 4 h 20"/>
                    <a:gd name="T24" fmla="*/ 9 w 31"/>
                    <a:gd name="T25" fmla="*/ 4 h 20"/>
                    <a:gd name="T26" fmla="*/ 13 w 31"/>
                    <a:gd name="T27" fmla="*/ 5 h 20"/>
                    <a:gd name="T28" fmla="*/ 17 w 31"/>
                    <a:gd name="T29" fmla="*/ 6 h 20"/>
                    <a:gd name="T30" fmla="*/ 20 w 31"/>
                    <a:gd name="T31" fmla="*/ 9 h 20"/>
                    <a:gd name="T32" fmla="*/ 23 w 31"/>
                    <a:gd name="T33" fmla="*/ 12 h 20"/>
                    <a:gd name="T34" fmla="*/ 26 w 31"/>
                    <a:gd name="T35" fmla="*/ 16 h 20"/>
                    <a:gd name="T36" fmla="*/ 27 w 31"/>
                    <a:gd name="T37" fmla="*/ 20 h 20"/>
                    <a:gd name="T38" fmla="*/ 27 w 31"/>
                    <a:gd name="T39" fmla="*/ 20 h 20"/>
                    <a:gd name="T40" fmla="*/ 31 w 31"/>
                    <a:gd name="T41" fmla="*/ 19 h 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1" h="20">
                      <a:moveTo>
                        <a:pt x="31" y="19"/>
                      </a:moveTo>
                      <a:lnTo>
                        <a:pt x="31" y="19"/>
                      </a:lnTo>
                      <a:lnTo>
                        <a:pt x="28" y="15"/>
                      </a:lnTo>
                      <a:lnTo>
                        <a:pt x="26" y="11"/>
                      </a:lnTo>
                      <a:lnTo>
                        <a:pt x="23" y="6"/>
                      </a:lnTo>
                      <a:lnTo>
                        <a:pt x="19" y="4"/>
                      </a:lnTo>
                      <a:lnTo>
                        <a:pt x="15" y="1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3" y="5"/>
                      </a:lnTo>
                      <a:lnTo>
                        <a:pt x="17" y="6"/>
                      </a:lnTo>
                      <a:lnTo>
                        <a:pt x="20" y="9"/>
                      </a:lnTo>
                      <a:lnTo>
                        <a:pt x="23" y="12"/>
                      </a:lnTo>
                      <a:lnTo>
                        <a:pt x="26" y="16"/>
                      </a:lnTo>
                      <a:lnTo>
                        <a:pt x="27" y="20"/>
                      </a:ln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65" name="Freeform 217"/>
                <p:cNvSpPr>
                  <a:spLocks/>
                </p:cNvSpPr>
                <p:nvPr/>
              </p:nvSpPr>
              <p:spPr bwMode="auto">
                <a:xfrm>
                  <a:off x="4369" y="1720"/>
                  <a:ext cx="16" cy="61"/>
                </a:xfrm>
                <a:custGeom>
                  <a:avLst/>
                  <a:gdLst>
                    <a:gd name="T0" fmla="*/ 16 w 16"/>
                    <a:gd name="T1" fmla="*/ 60 h 61"/>
                    <a:gd name="T2" fmla="*/ 16 w 16"/>
                    <a:gd name="T3" fmla="*/ 60 h 61"/>
                    <a:gd name="T4" fmla="*/ 14 w 16"/>
                    <a:gd name="T5" fmla="*/ 41 h 61"/>
                    <a:gd name="T6" fmla="*/ 11 w 16"/>
                    <a:gd name="T7" fmla="*/ 24 h 61"/>
                    <a:gd name="T8" fmla="*/ 7 w 16"/>
                    <a:gd name="T9" fmla="*/ 11 h 61"/>
                    <a:gd name="T10" fmla="*/ 4 w 16"/>
                    <a:gd name="T11" fmla="*/ 0 h 61"/>
                    <a:gd name="T12" fmla="*/ 0 w 16"/>
                    <a:gd name="T13" fmla="*/ 1 h 61"/>
                    <a:gd name="T14" fmla="*/ 4 w 16"/>
                    <a:gd name="T15" fmla="*/ 12 h 61"/>
                    <a:gd name="T16" fmla="*/ 7 w 16"/>
                    <a:gd name="T17" fmla="*/ 26 h 61"/>
                    <a:gd name="T18" fmla="*/ 10 w 16"/>
                    <a:gd name="T19" fmla="*/ 41 h 61"/>
                    <a:gd name="T20" fmla="*/ 14 w 16"/>
                    <a:gd name="T21" fmla="*/ 60 h 61"/>
                    <a:gd name="T22" fmla="*/ 14 w 16"/>
                    <a:gd name="T23" fmla="*/ 58 h 61"/>
                    <a:gd name="T24" fmla="*/ 14 w 16"/>
                    <a:gd name="T25" fmla="*/ 60 h 61"/>
                    <a:gd name="T26" fmla="*/ 14 w 16"/>
                    <a:gd name="T27" fmla="*/ 61 h 61"/>
                    <a:gd name="T28" fmla="*/ 15 w 16"/>
                    <a:gd name="T29" fmla="*/ 61 h 61"/>
                    <a:gd name="T30" fmla="*/ 16 w 16"/>
                    <a:gd name="T31" fmla="*/ 61 h 61"/>
                    <a:gd name="T32" fmla="*/ 16 w 16"/>
                    <a:gd name="T33" fmla="*/ 60 h 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" h="61">
                      <a:moveTo>
                        <a:pt x="16" y="60"/>
                      </a:moveTo>
                      <a:lnTo>
                        <a:pt x="16" y="60"/>
                      </a:lnTo>
                      <a:lnTo>
                        <a:pt x="14" y="41"/>
                      </a:lnTo>
                      <a:lnTo>
                        <a:pt x="11" y="24"/>
                      </a:lnTo>
                      <a:lnTo>
                        <a:pt x="7" y="11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4" y="12"/>
                      </a:lnTo>
                      <a:lnTo>
                        <a:pt x="7" y="26"/>
                      </a:lnTo>
                      <a:lnTo>
                        <a:pt x="10" y="41"/>
                      </a:lnTo>
                      <a:lnTo>
                        <a:pt x="14" y="60"/>
                      </a:lnTo>
                      <a:lnTo>
                        <a:pt x="14" y="58"/>
                      </a:lnTo>
                      <a:lnTo>
                        <a:pt x="14" y="60"/>
                      </a:lnTo>
                      <a:lnTo>
                        <a:pt x="14" y="61"/>
                      </a:lnTo>
                      <a:lnTo>
                        <a:pt x="15" y="61"/>
                      </a:lnTo>
                      <a:lnTo>
                        <a:pt x="16" y="61"/>
                      </a:lnTo>
                      <a:lnTo>
                        <a:pt x="16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66" name="Freeform 218"/>
                <p:cNvSpPr>
                  <a:spLocks/>
                </p:cNvSpPr>
                <p:nvPr/>
              </p:nvSpPr>
              <p:spPr bwMode="auto">
                <a:xfrm>
                  <a:off x="4373" y="1778"/>
                  <a:ext cx="12" cy="18"/>
                </a:xfrm>
                <a:custGeom>
                  <a:avLst/>
                  <a:gdLst>
                    <a:gd name="T0" fmla="*/ 0 w 12"/>
                    <a:gd name="T1" fmla="*/ 17 h 18"/>
                    <a:gd name="T2" fmla="*/ 3 w 12"/>
                    <a:gd name="T3" fmla="*/ 17 h 18"/>
                    <a:gd name="T4" fmla="*/ 12 w 12"/>
                    <a:gd name="T5" fmla="*/ 2 h 18"/>
                    <a:gd name="T6" fmla="*/ 10 w 12"/>
                    <a:gd name="T7" fmla="*/ 0 h 18"/>
                    <a:gd name="T8" fmla="*/ 0 w 12"/>
                    <a:gd name="T9" fmla="*/ 15 h 18"/>
                    <a:gd name="T10" fmla="*/ 0 w 12"/>
                    <a:gd name="T11" fmla="*/ 17 h 18"/>
                    <a:gd name="T12" fmla="*/ 0 w 12"/>
                    <a:gd name="T13" fmla="*/ 15 h 18"/>
                    <a:gd name="T14" fmla="*/ 0 w 12"/>
                    <a:gd name="T15" fmla="*/ 17 h 18"/>
                    <a:gd name="T16" fmla="*/ 1 w 12"/>
                    <a:gd name="T17" fmla="*/ 18 h 18"/>
                    <a:gd name="T18" fmla="*/ 3 w 12"/>
                    <a:gd name="T19" fmla="*/ 18 h 18"/>
                    <a:gd name="T20" fmla="*/ 3 w 12"/>
                    <a:gd name="T21" fmla="*/ 17 h 18"/>
                    <a:gd name="T22" fmla="*/ 0 w 12"/>
                    <a:gd name="T23" fmla="*/ 17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" h="18">
                      <a:moveTo>
                        <a:pt x="0" y="17"/>
                      </a:moveTo>
                      <a:lnTo>
                        <a:pt x="3" y="17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3" y="18"/>
                      </a:lnTo>
                      <a:lnTo>
                        <a:pt x="3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67" name="Freeform 219"/>
                <p:cNvSpPr>
                  <a:spLocks/>
                </p:cNvSpPr>
                <p:nvPr/>
              </p:nvSpPr>
              <p:spPr bwMode="auto">
                <a:xfrm>
                  <a:off x="4373" y="1793"/>
                  <a:ext cx="74" cy="88"/>
                </a:xfrm>
                <a:custGeom>
                  <a:avLst/>
                  <a:gdLst>
                    <a:gd name="T0" fmla="*/ 70 w 74"/>
                    <a:gd name="T1" fmla="*/ 85 h 88"/>
                    <a:gd name="T2" fmla="*/ 70 w 74"/>
                    <a:gd name="T3" fmla="*/ 86 h 88"/>
                    <a:gd name="T4" fmla="*/ 72 w 74"/>
                    <a:gd name="T5" fmla="*/ 81 h 88"/>
                    <a:gd name="T6" fmla="*/ 74 w 74"/>
                    <a:gd name="T7" fmla="*/ 76 h 88"/>
                    <a:gd name="T8" fmla="*/ 74 w 74"/>
                    <a:gd name="T9" fmla="*/ 70 h 88"/>
                    <a:gd name="T10" fmla="*/ 72 w 74"/>
                    <a:gd name="T11" fmla="*/ 65 h 88"/>
                    <a:gd name="T12" fmla="*/ 66 w 74"/>
                    <a:gd name="T13" fmla="*/ 55 h 88"/>
                    <a:gd name="T14" fmla="*/ 55 w 74"/>
                    <a:gd name="T15" fmla="*/ 44 h 88"/>
                    <a:gd name="T16" fmla="*/ 29 w 74"/>
                    <a:gd name="T17" fmla="*/ 24 h 88"/>
                    <a:gd name="T18" fmla="*/ 3 w 74"/>
                    <a:gd name="T19" fmla="*/ 0 h 88"/>
                    <a:gd name="T20" fmla="*/ 0 w 74"/>
                    <a:gd name="T21" fmla="*/ 2 h 88"/>
                    <a:gd name="T22" fmla="*/ 27 w 74"/>
                    <a:gd name="T23" fmla="*/ 26 h 88"/>
                    <a:gd name="T24" fmla="*/ 53 w 74"/>
                    <a:gd name="T25" fmla="*/ 47 h 88"/>
                    <a:gd name="T26" fmla="*/ 63 w 74"/>
                    <a:gd name="T27" fmla="*/ 56 h 88"/>
                    <a:gd name="T28" fmla="*/ 68 w 74"/>
                    <a:gd name="T29" fmla="*/ 66 h 88"/>
                    <a:gd name="T30" fmla="*/ 70 w 74"/>
                    <a:gd name="T31" fmla="*/ 70 h 88"/>
                    <a:gd name="T32" fmla="*/ 71 w 74"/>
                    <a:gd name="T33" fmla="*/ 76 h 88"/>
                    <a:gd name="T34" fmla="*/ 70 w 74"/>
                    <a:gd name="T35" fmla="*/ 80 h 88"/>
                    <a:gd name="T36" fmla="*/ 67 w 74"/>
                    <a:gd name="T37" fmla="*/ 85 h 88"/>
                    <a:gd name="T38" fmla="*/ 67 w 74"/>
                    <a:gd name="T39" fmla="*/ 86 h 88"/>
                    <a:gd name="T40" fmla="*/ 67 w 74"/>
                    <a:gd name="T41" fmla="*/ 85 h 88"/>
                    <a:gd name="T42" fmla="*/ 67 w 74"/>
                    <a:gd name="T43" fmla="*/ 86 h 88"/>
                    <a:gd name="T44" fmla="*/ 67 w 74"/>
                    <a:gd name="T45" fmla="*/ 88 h 88"/>
                    <a:gd name="T46" fmla="*/ 68 w 74"/>
                    <a:gd name="T47" fmla="*/ 88 h 88"/>
                    <a:gd name="T48" fmla="*/ 70 w 74"/>
                    <a:gd name="T49" fmla="*/ 86 h 88"/>
                    <a:gd name="T50" fmla="*/ 70 w 74"/>
                    <a:gd name="T51" fmla="*/ 85 h 8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4" h="88">
                      <a:moveTo>
                        <a:pt x="70" y="85"/>
                      </a:moveTo>
                      <a:lnTo>
                        <a:pt x="70" y="86"/>
                      </a:lnTo>
                      <a:lnTo>
                        <a:pt x="72" y="81"/>
                      </a:lnTo>
                      <a:lnTo>
                        <a:pt x="74" y="76"/>
                      </a:lnTo>
                      <a:lnTo>
                        <a:pt x="74" y="70"/>
                      </a:lnTo>
                      <a:lnTo>
                        <a:pt x="72" y="65"/>
                      </a:lnTo>
                      <a:lnTo>
                        <a:pt x="66" y="55"/>
                      </a:lnTo>
                      <a:lnTo>
                        <a:pt x="55" y="44"/>
                      </a:lnTo>
                      <a:lnTo>
                        <a:pt x="29" y="24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27" y="26"/>
                      </a:lnTo>
                      <a:lnTo>
                        <a:pt x="53" y="47"/>
                      </a:lnTo>
                      <a:lnTo>
                        <a:pt x="63" y="56"/>
                      </a:lnTo>
                      <a:lnTo>
                        <a:pt x="68" y="66"/>
                      </a:lnTo>
                      <a:lnTo>
                        <a:pt x="70" y="70"/>
                      </a:lnTo>
                      <a:lnTo>
                        <a:pt x="71" y="76"/>
                      </a:lnTo>
                      <a:lnTo>
                        <a:pt x="70" y="80"/>
                      </a:lnTo>
                      <a:lnTo>
                        <a:pt x="67" y="85"/>
                      </a:lnTo>
                      <a:lnTo>
                        <a:pt x="67" y="86"/>
                      </a:lnTo>
                      <a:lnTo>
                        <a:pt x="67" y="85"/>
                      </a:lnTo>
                      <a:lnTo>
                        <a:pt x="67" y="86"/>
                      </a:lnTo>
                      <a:lnTo>
                        <a:pt x="67" y="88"/>
                      </a:lnTo>
                      <a:lnTo>
                        <a:pt x="68" y="88"/>
                      </a:lnTo>
                      <a:lnTo>
                        <a:pt x="70" y="86"/>
                      </a:lnTo>
                      <a:lnTo>
                        <a:pt x="70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68" name="Freeform 220"/>
                <p:cNvSpPr>
                  <a:spLocks/>
                </p:cNvSpPr>
                <p:nvPr/>
              </p:nvSpPr>
              <p:spPr bwMode="auto">
                <a:xfrm>
                  <a:off x="4440" y="1878"/>
                  <a:ext cx="56" cy="70"/>
                </a:xfrm>
                <a:custGeom>
                  <a:avLst/>
                  <a:gdLst>
                    <a:gd name="T0" fmla="*/ 55 w 56"/>
                    <a:gd name="T1" fmla="*/ 70 h 70"/>
                    <a:gd name="T2" fmla="*/ 56 w 56"/>
                    <a:gd name="T3" fmla="*/ 67 h 70"/>
                    <a:gd name="T4" fmla="*/ 3 w 56"/>
                    <a:gd name="T5" fmla="*/ 0 h 70"/>
                    <a:gd name="T6" fmla="*/ 0 w 56"/>
                    <a:gd name="T7" fmla="*/ 1 h 70"/>
                    <a:gd name="T8" fmla="*/ 53 w 56"/>
                    <a:gd name="T9" fmla="*/ 68 h 70"/>
                    <a:gd name="T10" fmla="*/ 55 w 56"/>
                    <a:gd name="T11" fmla="*/ 70 h 70"/>
                    <a:gd name="T12" fmla="*/ 53 w 56"/>
                    <a:gd name="T13" fmla="*/ 68 h 70"/>
                    <a:gd name="T14" fmla="*/ 55 w 56"/>
                    <a:gd name="T15" fmla="*/ 70 h 70"/>
                    <a:gd name="T16" fmla="*/ 55 w 56"/>
                    <a:gd name="T17" fmla="*/ 70 h 70"/>
                    <a:gd name="T18" fmla="*/ 56 w 56"/>
                    <a:gd name="T19" fmla="*/ 68 h 70"/>
                    <a:gd name="T20" fmla="*/ 56 w 56"/>
                    <a:gd name="T21" fmla="*/ 67 h 70"/>
                    <a:gd name="T22" fmla="*/ 55 w 56"/>
                    <a:gd name="T23" fmla="*/ 70 h 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6" h="70">
                      <a:moveTo>
                        <a:pt x="55" y="70"/>
                      </a:moveTo>
                      <a:lnTo>
                        <a:pt x="56" y="67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53" y="68"/>
                      </a:lnTo>
                      <a:lnTo>
                        <a:pt x="55" y="70"/>
                      </a:lnTo>
                      <a:lnTo>
                        <a:pt x="53" y="68"/>
                      </a:lnTo>
                      <a:lnTo>
                        <a:pt x="55" y="70"/>
                      </a:lnTo>
                      <a:lnTo>
                        <a:pt x="56" y="68"/>
                      </a:lnTo>
                      <a:lnTo>
                        <a:pt x="56" y="67"/>
                      </a:lnTo>
                      <a:lnTo>
                        <a:pt x="55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69" name="Freeform 221"/>
                <p:cNvSpPr>
                  <a:spLocks/>
                </p:cNvSpPr>
                <p:nvPr/>
              </p:nvSpPr>
              <p:spPr bwMode="auto">
                <a:xfrm>
                  <a:off x="4489" y="1944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2 w 6"/>
                    <a:gd name="T3" fmla="*/ 4 h 4"/>
                    <a:gd name="T4" fmla="*/ 6 w 6"/>
                    <a:gd name="T5" fmla="*/ 4 h 4"/>
                    <a:gd name="T6" fmla="*/ 6 w 6"/>
                    <a:gd name="T7" fmla="*/ 0 h 4"/>
                    <a:gd name="T8" fmla="*/ 2 w 6"/>
                    <a:gd name="T9" fmla="*/ 0 h 4"/>
                    <a:gd name="T10" fmla="*/ 0 w 6"/>
                    <a:gd name="T11" fmla="*/ 4 h 4"/>
                    <a:gd name="T12" fmla="*/ 2 w 6"/>
                    <a:gd name="T13" fmla="*/ 0 h 4"/>
                    <a:gd name="T14" fmla="*/ 0 w 6"/>
                    <a:gd name="T15" fmla="*/ 1 h 4"/>
                    <a:gd name="T16" fmla="*/ 0 w 6"/>
                    <a:gd name="T17" fmla="*/ 2 h 4"/>
                    <a:gd name="T18" fmla="*/ 0 w 6"/>
                    <a:gd name="T19" fmla="*/ 4 h 4"/>
                    <a:gd name="T20" fmla="*/ 2 w 6"/>
                    <a:gd name="T21" fmla="*/ 4 h 4"/>
                    <a:gd name="T22" fmla="*/ 0 w 6"/>
                    <a:gd name="T23" fmla="*/ 4 h 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70" name="Freeform 222"/>
                <p:cNvSpPr>
                  <a:spLocks/>
                </p:cNvSpPr>
                <p:nvPr/>
              </p:nvSpPr>
              <p:spPr bwMode="auto">
                <a:xfrm>
                  <a:off x="4450" y="1942"/>
                  <a:ext cx="42" cy="30"/>
                </a:xfrm>
                <a:custGeom>
                  <a:avLst/>
                  <a:gdLst>
                    <a:gd name="T0" fmla="*/ 2 w 42"/>
                    <a:gd name="T1" fmla="*/ 28 h 30"/>
                    <a:gd name="T2" fmla="*/ 2 w 42"/>
                    <a:gd name="T3" fmla="*/ 29 h 30"/>
                    <a:gd name="T4" fmla="*/ 5 w 42"/>
                    <a:gd name="T5" fmla="*/ 22 h 30"/>
                    <a:gd name="T6" fmla="*/ 8 w 42"/>
                    <a:gd name="T7" fmla="*/ 17 h 30"/>
                    <a:gd name="T8" fmla="*/ 13 w 42"/>
                    <a:gd name="T9" fmla="*/ 11 h 30"/>
                    <a:gd name="T10" fmla="*/ 19 w 42"/>
                    <a:gd name="T11" fmla="*/ 7 h 30"/>
                    <a:gd name="T12" fmla="*/ 25 w 42"/>
                    <a:gd name="T13" fmla="*/ 6 h 30"/>
                    <a:gd name="T14" fmla="*/ 31 w 42"/>
                    <a:gd name="T15" fmla="*/ 4 h 30"/>
                    <a:gd name="T16" fmla="*/ 36 w 42"/>
                    <a:gd name="T17" fmla="*/ 4 h 30"/>
                    <a:gd name="T18" fmla="*/ 39 w 42"/>
                    <a:gd name="T19" fmla="*/ 6 h 30"/>
                    <a:gd name="T20" fmla="*/ 42 w 42"/>
                    <a:gd name="T21" fmla="*/ 3 h 30"/>
                    <a:gd name="T22" fmla="*/ 36 w 42"/>
                    <a:gd name="T23" fmla="*/ 0 h 30"/>
                    <a:gd name="T24" fmla="*/ 31 w 42"/>
                    <a:gd name="T25" fmla="*/ 0 h 30"/>
                    <a:gd name="T26" fmla="*/ 24 w 42"/>
                    <a:gd name="T27" fmla="*/ 2 h 30"/>
                    <a:gd name="T28" fmla="*/ 17 w 42"/>
                    <a:gd name="T29" fmla="*/ 4 h 30"/>
                    <a:gd name="T30" fmla="*/ 10 w 42"/>
                    <a:gd name="T31" fmla="*/ 8 h 30"/>
                    <a:gd name="T32" fmla="*/ 5 w 42"/>
                    <a:gd name="T33" fmla="*/ 14 h 30"/>
                    <a:gd name="T34" fmla="*/ 1 w 42"/>
                    <a:gd name="T35" fmla="*/ 21 h 30"/>
                    <a:gd name="T36" fmla="*/ 0 w 42"/>
                    <a:gd name="T37" fmla="*/ 28 h 30"/>
                    <a:gd name="T38" fmla="*/ 0 w 42"/>
                    <a:gd name="T39" fmla="*/ 29 h 30"/>
                    <a:gd name="T40" fmla="*/ 0 w 42"/>
                    <a:gd name="T41" fmla="*/ 28 h 30"/>
                    <a:gd name="T42" fmla="*/ 0 w 42"/>
                    <a:gd name="T43" fmla="*/ 29 h 30"/>
                    <a:gd name="T44" fmla="*/ 1 w 42"/>
                    <a:gd name="T45" fmla="*/ 30 h 30"/>
                    <a:gd name="T46" fmla="*/ 2 w 42"/>
                    <a:gd name="T47" fmla="*/ 30 h 30"/>
                    <a:gd name="T48" fmla="*/ 2 w 42"/>
                    <a:gd name="T49" fmla="*/ 29 h 30"/>
                    <a:gd name="T50" fmla="*/ 2 w 42"/>
                    <a:gd name="T51" fmla="*/ 28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2" h="30">
                      <a:moveTo>
                        <a:pt x="2" y="28"/>
                      </a:moveTo>
                      <a:lnTo>
                        <a:pt x="2" y="29"/>
                      </a:lnTo>
                      <a:lnTo>
                        <a:pt x="5" y="22"/>
                      </a:lnTo>
                      <a:lnTo>
                        <a:pt x="8" y="17"/>
                      </a:lnTo>
                      <a:lnTo>
                        <a:pt x="13" y="11"/>
                      </a:lnTo>
                      <a:lnTo>
                        <a:pt x="19" y="7"/>
                      </a:lnTo>
                      <a:lnTo>
                        <a:pt x="25" y="6"/>
                      </a:lnTo>
                      <a:lnTo>
                        <a:pt x="31" y="4"/>
                      </a:lnTo>
                      <a:lnTo>
                        <a:pt x="36" y="4"/>
                      </a:lnTo>
                      <a:lnTo>
                        <a:pt x="39" y="6"/>
                      </a:lnTo>
                      <a:lnTo>
                        <a:pt x="42" y="3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24" y="2"/>
                      </a:lnTo>
                      <a:lnTo>
                        <a:pt x="17" y="4"/>
                      </a:lnTo>
                      <a:lnTo>
                        <a:pt x="10" y="8"/>
                      </a:lnTo>
                      <a:lnTo>
                        <a:pt x="5" y="14"/>
                      </a:lnTo>
                      <a:lnTo>
                        <a:pt x="1" y="21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1" y="30"/>
                      </a:lnTo>
                      <a:lnTo>
                        <a:pt x="2" y="30"/>
                      </a:lnTo>
                      <a:lnTo>
                        <a:pt x="2" y="29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71" name="Freeform 223"/>
                <p:cNvSpPr>
                  <a:spLocks/>
                </p:cNvSpPr>
                <p:nvPr/>
              </p:nvSpPr>
              <p:spPr bwMode="auto">
                <a:xfrm>
                  <a:off x="4437" y="1970"/>
                  <a:ext cx="15" cy="31"/>
                </a:xfrm>
                <a:custGeom>
                  <a:avLst/>
                  <a:gdLst>
                    <a:gd name="T0" fmla="*/ 4 w 15"/>
                    <a:gd name="T1" fmla="*/ 30 h 31"/>
                    <a:gd name="T2" fmla="*/ 4 w 15"/>
                    <a:gd name="T3" fmla="*/ 31 h 31"/>
                    <a:gd name="T4" fmla="*/ 8 w 15"/>
                    <a:gd name="T5" fmla="*/ 24 h 31"/>
                    <a:gd name="T6" fmla="*/ 13 w 15"/>
                    <a:gd name="T7" fmla="*/ 16 h 31"/>
                    <a:gd name="T8" fmla="*/ 15 w 15"/>
                    <a:gd name="T9" fmla="*/ 8 h 31"/>
                    <a:gd name="T10" fmla="*/ 15 w 15"/>
                    <a:gd name="T11" fmla="*/ 0 h 31"/>
                    <a:gd name="T12" fmla="*/ 13 w 15"/>
                    <a:gd name="T13" fmla="*/ 1 h 31"/>
                    <a:gd name="T14" fmla="*/ 11 w 15"/>
                    <a:gd name="T15" fmla="*/ 6 h 31"/>
                    <a:gd name="T16" fmla="*/ 10 w 15"/>
                    <a:gd name="T17" fmla="*/ 15 h 31"/>
                    <a:gd name="T18" fmla="*/ 6 w 15"/>
                    <a:gd name="T19" fmla="*/ 23 h 31"/>
                    <a:gd name="T20" fmla="*/ 2 w 15"/>
                    <a:gd name="T21" fmla="*/ 28 h 31"/>
                    <a:gd name="T22" fmla="*/ 0 w 15"/>
                    <a:gd name="T23" fmla="*/ 30 h 31"/>
                    <a:gd name="T24" fmla="*/ 2 w 15"/>
                    <a:gd name="T25" fmla="*/ 28 h 31"/>
                    <a:gd name="T26" fmla="*/ 0 w 15"/>
                    <a:gd name="T27" fmla="*/ 30 h 31"/>
                    <a:gd name="T28" fmla="*/ 2 w 15"/>
                    <a:gd name="T29" fmla="*/ 31 h 31"/>
                    <a:gd name="T30" fmla="*/ 3 w 15"/>
                    <a:gd name="T31" fmla="*/ 31 h 31"/>
                    <a:gd name="T32" fmla="*/ 4 w 15"/>
                    <a:gd name="T33" fmla="*/ 31 h 31"/>
                    <a:gd name="T34" fmla="*/ 4 w 15"/>
                    <a:gd name="T35" fmla="*/ 30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" h="31">
                      <a:moveTo>
                        <a:pt x="4" y="30"/>
                      </a:moveTo>
                      <a:lnTo>
                        <a:pt x="4" y="31"/>
                      </a:lnTo>
                      <a:lnTo>
                        <a:pt x="8" y="24"/>
                      </a:lnTo>
                      <a:lnTo>
                        <a:pt x="13" y="16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11" y="6"/>
                      </a:lnTo>
                      <a:lnTo>
                        <a:pt x="10" y="15"/>
                      </a:lnTo>
                      <a:lnTo>
                        <a:pt x="6" y="23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2" y="31"/>
                      </a:lnTo>
                      <a:lnTo>
                        <a:pt x="3" y="31"/>
                      </a:lnTo>
                      <a:lnTo>
                        <a:pt x="4" y="31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72" name="Freeform 224"/>
                <p:cNvSpPr>
                  <a:spLocks/>
                </p:cNvSpPr>
                <p:nvPr/>
              </p:nvSpPr>
              <p:spPr bwMode="auto">
                <a:xfrm>
                  <a:off x="4437" y="2000"/>
                  <a:ext cx="6" cy="9"/>
                </a:xfrm>
                <a:custGeom>
                  <a:avLst/>
                  <a:gdLst>
                    <a:gd name="T0" fmla="*/ 4 w 6"/>
                    <a:gd name="T1" fmla="*/ 9 h 9"/>
                    <a:gd name="T2" fmla="*/ 6 w 6"/>
                    <a:gd name="T3" fmla="*/ 8 h 9"/>
                    <a:gd name="T4" fmla="*/ 4 w 6"/>
                    <a:gd name="T5" fmla="*/ 0 h 9"/>
                    <a:gd name="T6" fmla="*/ 0 w 6"/>
                    <a:gd name="T7" fmla="*/ 0 h 9"/>
                    <a:gd name="T8" fmla="*/ 3 w 6"/>
                    <a:gd name="T9" fmla="*/ 8 h 9"/>
                    <a:gd name="T10" fmla="*/ 4 w 6"/>
                    <a:gd name="T11" fmla="*/ 9 h 9"/>
                    <a:gd name="T12" fmla="*/ 3 w 6"/>
                    <a:gd name="T13" fmla="*/ 8 h 9"/>
                    <a:gd name="T14" fmla="*/ 3 w 6"/>
                    <a:gd name="T15" fmla="*/ 9 h 9"/>
                    <a:gd name="T16" fmla="*/ 4 w 6"/>
                    <a:gd name="T17" fmla="*/ 9 h 9"/>
                    <a:gd name="T18" fmla="*/ 6 w 6"/>
                    <a:gd name="T19" fmla="*/ 9 h 9"/>
                    <a:gd name="T20" fmla="*/ 6 w 6"/>
                    <a:gd name="T21" fmla="*/ 8 h 9"/>
                    <a:gd name="T22" fmla="*/ 4 w 6"/>
                    <a:gd name="T23" fmla="*/ 9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" h="9">
                      <a:moveTo>
                        <a:pt x="4" y="9"/>
                      </a:moveTo>
                      <a:lnTo>
                        <a:pt x="6" y="8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73" name="Freeform 225"/>
                <p:cNvSpPr>
                  <a:spLocks/>
                </p:cNvSpPr>
                <p:nvPr/>
              </p:nvSpPr>
              <p:spPr bwMode="auto">
                <a:xfrm>
                  <a:off x="4399" y="1991"/>
                  <a:ext cx="42" cy="18"/>
                </a:xfrm>
                <a:custGeom>
                  <a:avLst/>
                  <a:gdLst>
                    <a:gd name="T0" fmla="*/ 1 w 42"/>
                    <a:gd name="T1" fmla="*/ 3 h 18"/>
                    <a:gd name="T2" fmla="*/ 3 w 42"/>
                    <a:gd name="T3" fmla="*/ 5 h 18"/>
                    <a:gd name="T4" fmla="*/ 23 w 42"/>
                    <a:gd name="T5" fmla="*/ 11 h 18"/>
                    <a:gd name="T6" fmla="*/ 42 w 42"/>
                    <a:gd name="T7" fmla="*/ 18 h 18"/>
                    <a:gd name="T8" fmla="*/ 42 w 42"/>
                    <a:gd name="T9" fmla="*/ 15 h 18"/>
                    <a:gd name="T10" fmla="*/ 25 w 42"/>
                    <a:gd name="T11" fmla="*/ 9 h 18"/>
                    <a:gd name="T12" fmla="*/ 3 w 42"/>
                    <a:gd name="T13" fmla="*/ 0 h 18"/>
                    <a:gd name="T14" fmla="*/ 4 w 42"/>
                    <a:gd name="T15" fmla="*/ 2 h 18"/>
                    <a:gd name="T16" fmla="*/ 3 w 42"/>
                    <a:gd name="T17" fmla="*/ 0 h 18"/>
                    <a:gd name="T18" fmla="*/ 1 w 42"/>
                    <a:gd name="T19" fmla="*/ 2 h 18"/>
                    <a:gd name="T20" fmla="*/ 0 w 42"/>
                    <a:gd name="T21" fmla="*/ 3 h 18"/>
                    <a:gd name="T22" fmla="*/ 1 w 42"/>
                    <a:gd name="T23" fmla="*/ 5 h 18"/>
                    <a:gd name="T24" fmla="*/ 3 w 42"/>
                    <a:gd name="T25" fmla="*/ 5 h 18"/>
                    <a:gd name="T26" fmla="*/ 1 w 42"/>
                    <a:gd name="T27" fmla="*/ 3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2" h="18">
                      <a:moveTo>
                        <a:pt x="1" y="3"/>
                      </a:moveTo>
                      <a:lnTo>
                        <a:pt x="3" y="5"/>
                      </a:lnTo>
                      <a:lnTo>
                        <a:pt x="23" y="11"/>
                      </a:lnTo>
                      <a:lnTo>
                        <a:pt x="42" y="18"/>
                      </a:lnTo>
                      <a:lnTo>
                        <a:pt x="42" y="15"/>
                      </a:lnTo>
                      <a:lnTo>
                        <a:pt x="25" y="9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74" name="Freeform 226"/>
                <p:cNvSpPr>
                  <a:spLocks/>
                </p:cNvSpPr>
                <p:nvPr/>
              </p:nvSpPr>
              <p:spPr bwMode="auto">
                <a:xfrm>
                  <a:off x="4394" y="1972"/>
                  <a:ext cx="9" cy="22"/>
                </a:xfrm>
                <a:custGeom>
                  <a:avLst/>
                  <a:gdLst>
                    <a:gd name="T0" fmla="*/ 1 w 9"/>
                    <a:gd name="T1" fmla="*/ 4 h 22"/>
                    <a:gd name="T2" fmla="*/ 0 w 9"/>
                    <a:gd name="T3" fmla="*/ 3 h 22"/>
                    <a:gd name="T4" fmla="*/ 0 w 9"/>
                    <a:gd name="T5" fmla="*/ 10 h 22"/>
                    <a:gd name="T6" fmla="*/ 1 w 9"/>
                    <a:gd name="T7" fmla="*/ 14 h 22"/>
                    <a:gd name="T8" fmla="*/ 4 w 9"/>
                    <a:gd name="T9" fmla="*/ 19 h 22"/>
                    <a:gd name="T10" fmla="*/ 6 w 9"/>
                    <a:gd name="T11" fmla="*/ 22 h 22"/>
                    <a:gd name="T12" fmla="*/ 9 w 9"/>
                    <a:gd name="T13" fmla="*/ 21 h 22"/>
                    <a:gd name="T14" fmla="*/ 6 w 9"/>
                    <a:gd name="T15" fmla="*/ 17 h 22"/>
                    <a:gd name="T16" fmla="*/ 5 w 9"/>
                    <a:gd name="T17" fmla="*/ 13 h 22"/>
                    <a:gd name="T18" fmla="*/ 4 w 9"/>
                    <a:gd name="T19" fmla="*/ 9 h 22"/>
                    <a:gd name="T20" fmla="*/ 2 w 9"/>
                    <a:gd name="T21" fmla="*/ 3 h 22"/>
                    <a:gd name="T22" fmla="*/ 1 w 9"/>
                    <a:gd name="T23" fmla="*/ 0 h 22"/>
                    <a:gd name="T24" fmla="*/ 2 w 9"/>
                    <a:gd name="T25" fmla="*/ 3 h 22"/>
                    <a:gd name="T26" fmla="*/ 2 w 9"/>
                    <a:gd name="T27" fmla="*/ 2 h 22"/>
                    <a:gd name="T28" fmla="*/ 1 w 9"/>
                    <a:gd name="T29" fmla="*/ 0 h 22"/>
                    <a:gd name="T30" fmla="*/ 0 w 9"/>
                    <a:gd name="T31" fmla="*/ 2 h 22"/>
                    <a:gd name="T32" fmla="*/ 0 w 9"/>
                    <a:gd name="T33" fmla="*/ 3 h 22"/>
                    <a:gd name="T34" fmla="*/ 1 w 9"/>
                    <a:gd name="T35" fmla="*/ 4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" h="22">
                      <a:moveTo>
                        <a:pt x="1" y="4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1" y="14"/>
                      </a:lnTo>
                      <a:lnTo>
                        <a:pt x="4" y="19"/>
                      </a:lnTo>
                      <a:lnTo>
                        <a:pt x="6" y="22"/>
                      </a:lnTo>
                      <a:lnTo>
                        <a:pt x="9" y="21"/>
                      </a:lnTo>
                      <a:lnTo>
                        <a:pt x="6" y="17"/>
                      </a:lnTo>
                      <a:lnTo>
                        <a:pt x="5" y="13"/>
                      </a:lnTo>
                      <a:lnTo>
                        <a:pt x="4" y="9"/>
                      </a:lnTo>
                      <a:lnTo>
                        <a:pt x="2" y="3"/>
                      </a:lnTo>
                      <a:lnTo>
                        <a:pt x="1" y="0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75" name="Freeform 227"/>
                <p:cNvSpPr>
                  <a:spLocks/>
                </p:cNvSpPr>
                <p:nvPr/>
              </p:nvSpPr>
              <p:spPr bwMode="auto">
                <a:xfrm>
                  <a:off x="4365" y="1972"/>
                  <a:ext cx="30" cy="4"/>
                </a:xfrm>
                <a:custGeom>
                  <a:avLst/>
                  <a:gdLst>
                    <a:gd name="T0" fmla="*/ 0 w 30"/>
                    <a:gd name="T1" fmla="*/ 3 h 4"/>
                    <a:gd name="T2" fmla="*/ 1 w 30"/>
                    <a:gd name="T3" fmla="*/ 4 h 4"/>
                    <a:gd name="T4" fmla="*/ 30 w 30"/>
                    <a:gd name="T5" fmla="*/ 4 h 4"/>
                    <a:gd name="T6" fmla="*/ 30 w 30"/>
                    <a:gd name="T7" fmla="*/ 0 h 4"/>
                    <a:gd name="T8" fmla="*/ 1 w 30"/>
                    <a:gd name="T9" fmla="*/ 0 h 4"/>
                    <a:gd name="T10" fmla="*/ 0 w 30"/>
                    <a:gd name="T11" fmla="*/ 3 h 4"/>
                    <a:gd name="T12" fmla="*/ 1 w 30"/>
                    <a:gd name="T13" fmla="*/ 0 h 4"/>
                    <a:gd name="T14" fmla="*/ 0 w 30"/>
                    <a:gd name="T15" fmla="*/ 2 h 4"/>
                    <a:gd name="T16" fmla="*/ 0 w 30"/>
                    <a:gd name="T17" fmla="*/ 3 h 4"/>
                    <a:gd name="T18" fmla="*/ 0 w 30"/>
                    <a:gd name="T19" fmla="*/ 4 h 4"/>
                    <a:gd name="T20" fmla="*/ 1 w 30"/>
                    <a:gd name="T21" fmla="*/ 4 h 4"/>
                    <a:gd name="T22" fmla="*/ 0 w 30"/>
                    <a:gd name="T23" fmla="*/ 3 h 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4">
                      <a:moveTo>
                        <a:pt x="0" y="3"/>
                      </a:moveTo>
                      <a:lnTo>
                        <a:pt x="1" y="4"/>
                      </a:lnTo>
                      <a:lnTo>
                        <a:pt x="30" y="4"/>
                      </a:lnTo>
                      <a:lnTo>
                        <a:pt x="30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76" name="Freeform 228"/>
                <p:cNvSpPr>
                  <a:spLocks/>
                </p:cNvSpPr>
                <p:nvPr/>
              </p:nvSpPr>
              <p:spPr bwMode="auto">
                <a:xfrm>
                  <a:off x="4350" y="1953"/>
                  <a:ext cx="18" cy="22"/>
                </a:xfrm>
                <a:custGeom>
                  <a:avLst/>
                  <a:gdLst>
                    <a:gd name="T0" fmla="*/ 1 w 18"/>
                    <a:gd name="T1" fmla="*/ 0 h 22"/>
                    <a:gd name="T2" fmla="*/ 0 w 18"/>
                    <a:gd name="T3" fmla="*/ 3 h 22"/>
                    <a:gd name="T4" fmla="*/ 15 w 18"/>
                    <a:gd name="T5" fmla="*/ 22 h 22"/>
                    <a:gd name="T6" fmla="*/ 18 w 18"/>
                    <a:gd name="T7" fmla="*/ 21 h 22"/>
                    <a:gd name="T8" fmla="*/ 3 w 18"/>
                    <a:gd name="T9" fmla="*/ 2 h 22"/>
                    <a:gd name="T10" fmla="*/ 1 w 18"/>
                    <a:gd name="T11" fmla="*/ 0 h 22"/>
                    <a:gd name="T12" fmla="*/ 3 w 18"/>
                    <a:gd name="T13" fmla="*/ 2 h 22"/>
                    <a:gd name="T14" fmla="*/ 1 w 18"/>
                    <a:gd name="T15" fmla="*/ 0 h 22"/>
                    <a:gd name="T16" fmla="*/ 0 w 18"/>
                    <a:gd name="T17" fmla="*/ 2 h 22"/>
                    <a:gd name="T18" fmla="*/ 0 w 18"/>
                    <a:gd name="T19" fmla="*/ 2 h 22"/>
                    <a:gd name="T20" fmla="*/ 0 w 18"/>
                    <a:gd name="T21" fmla="*/ 3 h 22"/>
                    <a:gd name="T22" fmla="*/ 1 w 18"/>
                    <a:gd name="T23" fmla="*/ 0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" h="22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15" y="22"/>
                      </a:lnTo>
                      <a:lnTo>
                        <a:pt x="18" y="21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77" name="Freeform 229"/>
                <p:cNvSpPr>
                  <a:spLocks/>
                </p:cNvSpPr>
                <p:nvPr/>
              </p:nvSpPr>
              <p:spPr bwMode="auto">
                <a:xfrm>
                  <a:off x="4317" y="1946"/>
                  <a:ext cx="34" cy="11"/>
                </a:xfrm>
                <a:custGeom>
                  <a:avLst/>
                  <a:gdLst>
                    <a:gd name="T0" fmla="*/ 3 w 34"/>
                    <a:gd name="T1" fmla="*/ 3 h 11"/>
                    <a:gd name="T2" fmla="*/ 1 w 34"/>
                    <a:gd name="T3" fmla="*/ 4 h 11"/>
                    <a:gd name="T4" fmla="*/ 18 w 34"/>
                    <a:gd name="T5" fmla="*/ 9 h 11"/>
                    <a:gd name="T6" fmla="*/ 34 w 34"/>
                    <a:gd name="T7" fmla="*/ 11 h 11"/>
                    <a:gd name="T8" fmla="*/ 34 w 34"/>
                    <a:gd name="T9" fmla="*/ 7 h 11"/>
                    <a:gd name="T10" fmla="*/ 18 w 34"/>
                    <a:gd name="T11" fmla="*/ 4 h 11"/>
                    <a:gd name="T12" fmla="*/ 1 w 34"/>
                    <a:gd name="T13" fmla="*/ 0 h 11"/>
                    <a:gd name="T14" fmla="*/ 0 w 34"/>
                    <a:gd name="T15" fmla="*/ 3 h 11"/>
                    <a:gd name="T16" fmla="*/ 1 w 34"/>
                    <a:gd name="T17" fmla="*/ 0 h 11"/>
                    <a:gd name="T18" fmla="*/ 0 w 34"/>
                    <a:gd name="T19" fmla="*/ 2 h 11"/>
                    <a:gd name="T20" fmla="*/ 0 w 34"/>
                    <a:gd name="T21" fmla="*/ 3 h 11"/>
                    <a:gd name="T22" fmla="*/ 0 w 34"/>
                    <a:gd name="T23" fmla="*/ 4 h 11"/>
                    <a:gd name="T24" fmla="*/ 1 w 34"/>
                    <a:gd name="T25" fmla="*/ 4 h 11"/>
                    <a:gd name="T26" fmla="*/ 3 w 34"/>
                    <a:gd name="T27" fmla="*/ 3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4" h="11">
                      <a:moveTo>
                        <a:pt x="3" y="3"/>
                      </a:moveTo>
                      <a:lnTo>
                        <a:pt x="1" y="4"/>
                      </a:lnTo>
                      <a:lnTo>
                        <a:pt x="18" y="9"/>
                      </a:lnTo>
                      <a:lnTo>
                        <a:pt x="34" y="11"/>
                      </a:lnTo>
                      <a:lnTo>
                        <a:pt x="34" y="7"/>
                      </a:lnTo>
                      <a:lnTo>
                        <a:pt x="18" y="4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78" name="Freeform 230"/>
                <p:cNvSpPr>
                  <a:spLocks/>
                </p:cNvSpPr>
                <p:nvPr/>
              </p:nvSpPr>
              <p:spPr bwMode="auto">
                <a:xfrm>
                  <a:off x="4309" y="1949"/>
                  <a:ext cx="12" cy="23"/>
                </a:xfrm>
                <a:custGeom>
                  <a:avLst/>
                  <a:gdLst>
                    <a:gd name="T0" fmla="*/ 1 w 12"/>
                    <a:gd name="T1" fmla="*/ 23 h 23"/>
                    <a:gd name="T2" fmla="*/ 3 w 12"/>
                    <a:gd name="T3" fmla="*/ 23 h 23"/>
                    <a:gd name="T4" fmla="*/ 9 w 12"/>
                    <a:gd name="T5" fmla="*/ 21 h 23"/>
                    <a:gd name="T6" fmla="*/ 12 w 12"/>
                    <a:gd name="T7" fmla="*/ 17 h 23"/>
                    <a:gd name="T8" fmla="*/ 12 w 12"/>
                    <a:gd name="T9" fmla="*/ 10 h 23"/>
                    <a:gd name="T10" fmla="*/ 11 w 12"/>
                    <a:gd name="T11" fmla="*/ 0 h 23"/>
                    <a:gd name="T12" fmla="*/ 8 w 12"/>
                    <a:gd name="T13" fmla="*/ 0 h 23"/>
                    <a:gd name="T14" fmla="*/ 9 w 12"/>
                    <a:gd name="T15" fmla="*/ 10 h 23"/>
                    <a:gd name="T16" fmla="*/ 9 w 12"/>
                    <a:gd name="T17" fmla="*/ 15 h 23"/>
                    <a:gd name="T18" fmla="*/ 7 w 12"/>
                    <a:gd name="T19" fmla="*/ 17 h 23"/>
                    <a:gd name="T20" fmla="*/ 1 w 12"/>
                    <a:gd name="T21" fmla="*/ 19 h 23"/>
                    <a:gd name="T22" fmla="*/ 1 w 12"/>
                    <a:gd name="T23" fmla="*/ 19 h 23"/>
                    <a:gd name="T24" fmla="*/ 1 w 12"/>
                    <a:gd name="T25" fmla="*/ 19 h 23"/>
                    <a:gd name="T26" fmla="*/ 0 w 12"/>
                    <a:gd name="T27" fmla="*/ 21 h 23"/>
                    <a:gd name="T28" fmla="*/ 0 w 12"/>
                    <a:gd name="T29" fmla="*/ 22 h 23"/>
                    <a:gd name="T30" fmla="*/ 1 w 12"/>
                    <a:gd name="T31" fmla="*/ 23 h 23"/>
                    <a:gd name="T32" fmla="*/ 3 w 12"/>
                    <a:gd name="T33" fmla="*/ 23 h 23"/>
                    <a:gd name="T34" fmla="*/ 1 w 12"/>
                    <a:gd name="T35" fmla="*/ 23 h 2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" h="23">
                      <a:moveTo>
                        <a:pt x="1" y="23"/>
                      </a:moveTo>
                      <a:lnTo>
                        <a:pt x="3" y="23"/>
                      </a:lnTo>
                      <a:lnTo>
                        <a:pt x="9" y="21"/>
                      </a:lnTo>
                      <a:lnTo>
                        <a:pt x="12" y="17"/>
                      </a:lnTo>
                      <a:lnTo>
                        <a:pt x="12" y="1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7" y="17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3" y="23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79" name="Freeform 231"/>
                <p:cNvSpPr>
                  <a:spLocks/>
                </p:cNvSpPr>
                <p:nvPr/>
              </p:nvSpPr>
              <p:spPr bwMode="auto">
                <a:xfrm>
                  <a:off x="4130" y="1968"/>
                  <a:ext cx="180" cy="13"/>
                </a:xfrm>
                <a:custGeom>
                  <a:avLst/>
                  <a:gdLst>
                    <a:gd name="T0" fmla="*/ 0 w 180"/>
                    <a:gd name="T1" fmla="*/ 4 h 13"/>
                    <a:gd name="T2" fmla="*/ 0 w 180"/>
                    <a:gd name="T3" fmla="*/ 4 h 13"/>
                    <a:gd name="T4" fmla="*/ 11 w 180"/>
                    <a:gd name="T5" fmla="*/ 7 h 13"/>
                    <a:gd name="T6" fmla="*/ 23 w 180"/>
                    <a:gd name="T7" fmla="*/ 10 h 13"/>
                    <a:gd name="T8" fmla="*/ 34 w 180"/>
                    <a:gd name="T9" fmla="*/ 11 h 13"/>
                    <a:gd name="T10" fmla="*/ 45 w 180"/>
                    <a:gd name="T11" fmla="*/ 11 h 13"/>
                    <a:gd name="T12" fmla="*/ 68 w 180"/>
                    <a:gd name="T13" fmla="*/ 13 h 13"/>
                    <a:gd name="T14" fmla="*/ 91 w 180"/>
                    <a:gd name="T15" fmla="*/ 11 h 13"/>
                    <a:gd name="T16" fmla="*/ 137 w 180"/>
                    <a:gd name="T17" fmla="*/ 7 h 13"/>
                    <a:gd name="T18" fmla="*/ 180 w 180"/>
                    <a:gd name="T19" fmla="*/ 4 h 13"/>
                    <a:gd name="T20" fmla="*/ 180 w 180"/>
                    <a:gd name="T21" fmla="*/ 0 h 13"/>
                    <a:gd name="T22" fmla="*/ 135 w 180"/>
                    <a:gd name="T23" fmla="*/ 3 h 13"/>
                    <a:gd name="T24" fmla="*/ 90 w 180"/>
                    <a:gd name="T25" fmla="*/ 7 h 13"/>
                    <a:gd name="T26" fmla="*/ 68 w 180"/>
                    <a:gd name="T27" fmla="*/ 8 h 13"/>
                    <a:gd name="T28" fmla="*/ 46 w 180"/>
                    <a:gd name="T29" fmla="*/ 8 h 13"/>
                    <a:gd name="T30" fmla="*/ 34 w 180"/>
                    <a:gd name="T31" fmla="*/ 7 h 13"/>
                    <a:gd name="T32" fmla="*/ 23 w 180"/>
                    <a:gd name="T33" fmla="*/ 6 h 13"/>
                    <a:gd name="T34" fmla="*/ 12 w 180"/>
                    <a:gd name="T35" fmla="*/ 3 h 13"/>
                    <a:gd name="T36" fmla="*/ 1 w 180"/>
                    <a:gd name="T37" fmla="*/ 0 h 13"/>
                    <a:gd name="T38" fmla="*/ 1 w 180"/>
                    <a:gd name="T39" fmla="*/ 0 h 13"/>
                    <a:gd name="T40" fmla="*/ 0 w 180"/>
                    <a:gd name="T41" fmla="*/ 4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80" h="1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1" y="7"/>
                      </a:lnTo>
                      <a:lnTo>
                        <a:pt x="23" y="10"/>
                      </a:lnTo>
                      <a:lnTo>
                        <a:pt x="34" y="11"/>
                      </a:lnTo>
                      <a:lnTo>
                        <a:pt x="45" y="11"/>
                      </a:lnTo>
                      <a:lnTo>
                        <a:pt x="68" y="13"/>
                      </a:lnTo>
                      <a:lnTo>
                        <a:pt x="91" y="11"/>
                      </a:lnTo>
                      <a:lnTo>
                        <a:pt x="137" y="7"/>
                      </a:lnTo>
                      <a:lnTo>
                        <a:pt x="180" y="4"/>
                      </a:lnTo>
                      <a:lnTo>
                        <a:pt x="180" y="0"/>
                      </a:lnTo>
                      <a:lnTo>
                        <a:pt x="135" y="3"/>
                      </a:lnTo>
                      <a:lnTo>
                        <a:pt x="90" y="7"/>
                      </a:lnTo>
                      <a:lnTo>
                        <a:pt x="68" y="8"/>
                      </a:lnTo>
                      <a:lnTo>
                        <a:pt x="46" y="8"/>
                      </a:lnTo>
                      <a:lnTo>
                        <a:pt x="34" y="7"/>
                      </a:lnTo>
                      <a:lnTo>
                        <a:pt x="23" y="6"/>
                      </a:lnTo>
                      <a:lnTo>
                        <a:pt x="12" y="3"/>
                      </a:lnTo>
                      <a:lnTo>
                        <a:pt x="1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80" name="Freeform 232"/>
                <p:cNvSpPr>
                  <a:spLocks/>
                </p:cNvSpPr>
                <p:nvPr/>
              </p:nvSpPr>
              <p:spPr bwMode="auto">
                <a:xfrm>
                  <a:off x="3933" y="1940"/>
                  <a:ext cx="198" cy="32"/>
                </a:xfrm>
                <a:custGeom>
                  <a:avLst/>
                  <a:gdLst>
                    <a:gd name="T0" fmla="*/ 0 w 198"/>
                    <a:gd name="T1" fmla="*/ 2 h 32"/>
                    <a:gd name="T2" fmla="*/ 0 w 198"/>
                    <a:gd name="T3" fmla="*/ 2 h 32"/>
                    <a:gd name="T4" fmla="*/ 11 w 198"/>
                    <a:gd name="T5" fmla="*/ 8 h 32"/>
                    <a:gd name="T6" fmla="*/ 22 w 198"/>
                    <a:gd name="T7" fmla="*/ 12 h 32"/>
                    <a:gd name="T8" fmla="*/ 34 w 198"/>
                    <a:gd name="T9" fmla="*/ 15 h 32"/>
                    <a:gd name="T10" fmla="*/ 47 w 198"/>
                    <a:gd name="T11" fmla="*/ 17 h 32"/>
                    <a:gd name="T12" fmla="*/ 71 w 198"/>
                    <a:gd name="T13" fmla="*/ 20 h 32"/>
                    <a:gd name="T14" fmla="*/ 97 w 198"/>
                    <a:gd name="T15" fmla="*/ 21 h 32"/>
                    <a:gd name="T16" fmla="*/ 125 w 198"/>
                    <a:gd name="T17" fmla="*/ 21 h 32"/>
                    <a:gd name="T18" fmla="*/ 150 w 198"/>
                    <a:gd name="T19" fmla="*/ 23 h 32"/>
                    <a:gd name="T20" fmla="*/ 163 w 198"/>
                    <a:gd name="T21" fmla="*/ 24 h 32"/>
                    <a:gd name="T22" fmla="*/ 175 w 198"/>
                    <a:gd name="T23" fmla="*/ 26 h 32"/>
                    <a:gd name="T24" fmla="*/ 186 w 198"/>
                    <a:gd name="T25" fmla="*/ 28 h 32"/>
                    <a:gd name="T26" fmla="*/ 197 w 198"/>
                    <a:gd name="T27" fmla="*/ 32 h 32"/>
                    <a:gd name="T28" fmla="*/ 198 w 198"/>
                    <a:gd name="T29" fmla="*/ 28 h 32"/>
                    <a:gd name="T30" fmla="*/ 187 w 198"/>
                    <a:gd name="T31" fmla="*/ 26 h 32"/>
                    <a:gd name="T32" fmla="*/ 175 w 198"/>
                    <a:gd name="T33" fmla="*/ 23 h 32"/>
                    <a:gd name="T34" fmla="*/ 163 w 198"/>
                    <a:gd name="T35" fmla="*/ 21 h 32"/>
                    <a:gd name="T36" fmla="*/ 150 w 198"/>
                    <a:gd name="T37" fmla="*/ 20 h 32"/>
                    <a:gd name="T38" fmla="*/ 125 w 198"/>
                    <a:gd name="T39" fmla="*/ 19 h 32"/>
                    <a:gd name="T40" fmla="*/ 99 w 198"/>
                    <a:gd name="T41" fmla="*/ 17 h 32"/>
                    <a:gd name="T42" fmla="*/ 71 w 198"/>
                    <a:gd name="T43" fmla="*/ 16 h 32"/>
                    <a:gd name="T44" fmla="*/ 47 w 198"/>
                    <a:gd name="T45" fmla="*/ 13 h 32"/>
                    <a:gd name="T46" fmla="*/ 34 w 198"/>
                    <a:gd name="T47" fmla="*/ 10 h 32"/>
                    <a:gd name="T48" fmla="*/ 23 w 198"/>
                    <a:gd name="T49" fmla="*/ 8 h 32"/>
                    <a:gd name="T50" fmla="*/ 13 w 198"/>
                    <a:gd name="T51" fmla="*/ 4 h 32"/>
                    <a:gd name="T52" fmla="*/ 2 w 198"/>
                    <a:gd name="T53" fmla="*/ 0 h 32"/>
                    <a:gd name="T54" fmla="*/ 2 w 198"/>
                    <a:gd name="T55" fmla="*/ 0 h 32"/>
                    <a:gd name="T56" fmla="*/ 0 w 198"/>
                    <a:gd name="T57" fmla="*/ 2 h 3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98" h="3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2" y="12"/>
                      </a:lnTo>
                      <a:lnTo>
                        <a:pt x="34" y="15"/>
                      </a:lnTo>
                      <a:lnTo>
                        <a:pt x="47" y="17"/>
                      </a:lnTo>
                      <a:lnTo>
                        <a:pt x="71" y="20"/>
                      </a:lnTo>
                      <a:lnTo>
                        <a:pt x="97" y="21"/>
                      </a:lnTo>
                      <a:lnTo>
                        <a:pt x="125" y="21"/>
                      </a:lnTo>
                      <a:lnTo>
                        <a:pt x="150" y="23"/>
                      </a:lnTo>
                      <a:lnTo>
                        <a:pt x="163" y="24"/>
                      </a:lnTo>
                      <a:lnTo>
                        <a:pt x="175" y="26"/>
                      </a:lnTo>
                      <a:lnTo>
                        <a:pt x="186" y="28"/>
                      </a:lnTo>
                      <a:lnTo>
                        <a:pt x="197" y="32"/>
                      </a:lnTo>
                      <a:lnTo>
                        <a:pt x="198" y="28"/>
                      </a:lnTo>
                      <a:lnTo>
                        <a:pt x="187" y="26"/>
                      </a:lnTo>
                      <a:lnTo>
                        <a:pt x="175" y="23"/>
                      </a:lnTo>
                      <a:lnTo>
                        <a:pt x="163" y="21"/>
                      </a:lnTo>
                      <a:lnTo>
                        <a:pt x="150" y="20"/>
                      </a:lnTo>
                      <a:lnTo>
                        <a:pt x="125" y="19"/>
                      </a:lnTo>
                      <a:lnTo>
                        <a:pt x="99" y="17"/>
                      </a:lnTo>
                      <a:lnTo>
                        <a:pt x="71" y="16"/>
                      </a:lnTo>
                      <a:lnTo>
                        <a:pt x="47" y="13"/>
                      </a:lnTo>
                      <a:lnTo>
                        <a:pt x="34" y="10"/>
                      </a:lnTo>
                      <a:lnTo>
                        <a:pt x="23" y="8"/>
                      </a:lnTo>
                      <a:lnTo>
                        <a:pt x="13" y="4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81" name="Freeform 233"/>
                <p:cNvSpPr>
                  <a:spLocks/>
                </p:cNvSpPr>
                <p:nvPr/>
              </p:nvSpPr>
              <p:spPr bwMode="auto">
                <a:xfrm>
                  <a:off x="3914" y="1920"/>
                  <a:ext cx="21" cy="22"/>
                </a:xfrm>
                <a:custGeom>
                  <a:avLst/>
                  <a:gdLst>
                    <a:gd name="T0" fmla="*/ 1 w 21"/>
                    <a:gd name="T1" fmla="*/ 3 h 22"/>
                    <a:gd name="T2" fmla="*/ 1 w 21"/>
                    <a:gd name="T3" fmla="*/ 3 h 22"/>
                    <a:gd name="T4" fmla="*/ 10 w 21"/>
                    <a:gd name="T5" fmla="*/ 13 h 22"/>
                    <a:gd name="T6" fmla="*/ 19 w 21"/>
                    <a:gd name="T7" fmla="*/ 22 h 22"/>
                    <a:gd name="T8" fmla="*/ 21 w 21"/>
                    <a:gd name="T9" fmla="*/ 20 h 22"/>
                    <a:gd name="T10" fmla="*/ 12 w 21"/>
                    <a:gd name="T11" fmla="*/ 10 h 22"/>
                    <a:gd name="T12" fmla="*/ 3 w 21"/>
                    <a:gd name="T13" fmla="*/ 0 h 22"/>
                    <a:gd name="T14" fmla="*/ 4 w 21"/>
                    <a:gd name="T15" fmla="*/ 0 h 22"/>
                    <a:gd name="T16" fmla="*/ 3 w 21"/>
                    <a:gd name="T17" fmla="*/ 0 h 22"/>
                    <a:gd name="T18" fmla="*/ 1 w 21"/>
                    <a:gd name="T19" fmla="*/ 0 h 22"/>
                    <a:gd name="T20" fmla="*/ 1 w 21"/>
                    <a:gd name="T21" fmla="*/ 2 h 22"/>
                    <a:gd name="T22" fmla="*/ 0 w 21"/>
                    <a:gd name="T23" fmla="*/ 3 h 22"/>
                    <a:gd name="T24" fmla="*/ 1 w 21"/>
                    <a:gd name="T25" fmla="*/ 3 h 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" h="22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10" y="13"/>
                      </a:lnTo>
                      <a:lnTo>
                        <a:pt x="19" y="22"/>
                      </a:lnTo>
                      <a:lnTo>
                        <a:pt x="21" y="20"/>
                      </a:lnTo>
                      <a:lnTo>
                        <a:pt x="12" y="1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82" name="Freeform 234"/>
                <p:cNvSpPr>
                  <a:spLocks/>
                </p:cNvSpPr>
                <p:nvPr/>
              </p:nvSpPr>
              <p:spPr bwMode="auto">
                <a:xfrm>
                  <a:off x="3902" y="1884"/>
                  <a:ext cx="16" cy="39"/>
                </a:xfrm>
                <a:custGeom>
                  <a:avLst/>
                  <a:gdLst>
                    <a:gd name="T0" fmla="*/ 4 w 16"/>
                    <a:gd name="T1" fmla="*/ 2 h 39"/>
                    <a:gd name="T2" fmla="*/ 3 w 16"/>
                    <a:gd name="T3" fmla="*/ 0 h 39"/>
                    <a:gd name="T4" fmla="*/ 1 w 16"/>
                    <a:gd name="T5" fmla="*/ 6 h 39"/>
                    <a:gd name="T6" fmla="*/ 0 w 16"/>
                    <a:gd name="T7" fmla="*/ 13 h 39"/>
                    <a:gd name="T8" fmla="*/ 0 w 16"/>
                    <a:gd name="T9" fmla="*/ 19 h 39"/>
                    <a:gd name="T10" fmla="*/ 0 w 16"/>
                    <a:gd name="T11" fmla="*/ 23 h 39"/>
                    <a:gd name="T12" fmla="*/ 5 w 16"/>
                    <a:gd name="T13" fmla="*/ 31 h 39"/>
                    <a:gd name="T14" fmla="*/ 13 w 16"/>
                    <a:gd name="T15" fmla="*/ 39 h 39"/>
                    <a:gd name="T16" fmla="*/ 16 w 16"/>
                    <a:gd name="T17" fmla="*/ 36 h 39"/>
                    <a:gd name="T18" fmla="*/ 8 w 16"/>
                    <a:gd name="T19" fmla="*/ 30 h 39"/>
                    <a:gd name="T20" fmla="*/ 4 w 16"/>
                    <a:gd name="T21" fmla="*/ 21 h 39"/>
                    <a:gd name="T22" fmla="*/ 3 w 16"/>
                    <a:gd name="T23" fmla="*/ 17 h 39"/>
                    <a:gd name="T24" fmla="*/ 3 w 16"/>
                    <a:gd name="T25" fmla="*/ 13 h 39"/>
                    <a:gd name="T26" fmla="*/ 4 w 16"/>
                    <a:gd name="T27" fmla="*/ 8 h 39"/>
                    <a:gd name="T28" fmla="*/ 7 w 16"/>
                    <a:gd name="T29" fmla="*/ 1 h 39"/>
                    <a:gd name="T30" fmla="*/ 7 w 16"/>
                    <a:gd name="T31" fmla="*/ 0 h 39"/>
                    <a:gd name="T32" fmla="*/ 7 w 16"/>
                    <a:gd name="T33" fmla="*/ 1 h 39"/>
                    <a:gd name="T34" fmla="*/ 7 w 16"/>
                    <a:gd name="T35" fmla="*/ 0 h 39"/>
                    <a:gd name="T36" fmla="*/ 5 w 16"/>
                    <a:gd name="T37" fmla="*/ 0 h 39"/>
                    <a:gd name="T38" fmla="*/ 4 w 16"/>
                    <a:gd name="T39" fmla="*/ 0 h 39"/>
                    <a:gd name="T40" fmla="*/ 3 w 16"/>
                    <a:gd name="T41" fmla="*/ 0 h 39"/>
                    <a:gd name="T42" fmla="*/ 4 w 16"/>
                    <a:gd name="T43" fmla="*/ 2 h 3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6" h="39">
                      <a:moveTo>
                        <a:pt x="4" y="2"/>
                      </a:moveTo>
                      <a:lnTo>
                        <a:pt x="3" y="0"/>
                      </a:lnTo>
                      <a:lnTo>
                        <a:pt x="1" y="6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5" y="31"/>
                      </a:lnTo>
                      <a:lnTo>
                        <a:pt x="13" y="39"/>
                      </a:lnTo>
                      <a:lnTo>
                        <a:pt x="16" y="36"/>
                      </a:lnTo>
                      <a:lnTo>
                        <a:pt x="8" y="30"/>
                      </a:lnTo>
                      <a:lnTo>
                        <a:pt x="4" y="21"/>
                      </a:lnTo>
                      <a:lnTo>
                        <a:pt x="3" y="17"/>
                      </a:lnTo>
                      <a:lnTo>
                        <a:pt x="3" y="13"/>
                      </a:lnTo>
                      <a:lnTo>
                        <a:pt x="4" y="8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83" name="Freeform 235"/>
                <p:cNvSpPr>
                  <a:spLocks/>
                </p:cNvSpPr>
                <p:nvPr/>
              </p:nvSpPr>
              <p:spPr bwMode="auto">
                <a:xfrm>
                  <a:off x="3896" y="1830"/>
                  <a:ext cx="18" cy="56"/>
                </a:xfrm>
                <a:custGeom>
                  <a:avLst/>
                  <a:gdLst>
                    <a:gd name="T0" fmla="*/ 15 w 18"/>
                    <a:gd name="T1" fmla="*/ 4 h 56"/>
                    <a:gd name="T2" fmla="*/ 15 w 18"/>
                    <a:gd name="T3" fmla="*/ 2 h 56"/>
                    <a:gd name="T4" fmla="*/ 9 w 18"/>
                    <a:gd name="T5" fmla="*/ 7 h 56"/>
                    <a:gd name="T6" fmla="*/ 4 w 18"/>
                    <a:gd name="T7" fmla="*/ 14 h 56"/>
                    <a:gd name="T8" fmla="*/ 2 w 18"/>
                    <a:gd name="T9" fmla="*/ 21 h 56"/>
                    <a:gd name="T10" fmla="*/ 0 w 18"/>
                    <a:gd name="T11" fmla="*/ 28 h 56"/>
                    <a:gd name="T12" fmla="*/ 0 w 18"/>
                    <a:gd name="T13" fmla="*/ 34 h 56"/>
                    <a:gd name="T14" fmla="*/ 2 w 18"/>
                    <a:gd name="T15" fmla="*/ 41 h 56"/>
                    <a:gd name="T16" fmla="*/ 4 w 18"/>
                    <a:gd name="T17" fmla="*/ 48 h 56"/>
                    <a:gd name="T18" fmla="*/ 10 w 18"/>
                    <a:gd name="T19" fmla="*/ 56 h 56"/>
                    <a:gd name="T20" fmla="*/ 13 w 18"/>
                    <a:gd name="T21" fmla="*/ 54 h 56"/>
                    <a:gd name="T22" fmla="*/ 9 w 18"/>
                    <a:gd name="T23" fmla="*/ 47 h 56"/>
                    <a:gd name="T24" fmla="*/ 6 w 18"/>
                    <a:gd name="T25" fmla="*/ 40 h 56"/>
                    <a:gd name="T26" fmla="*/ 4 w 18"/>
                    <a:gd name="T27" fmla="*/ 33 h 56"/>
                    <a:gd name="T28" fmla="*/ 4 w 18"/>
                    <a:gd name="T29" fmla="*/ 28 h 56"/>
                    <a:gd name="T30" fmla="*/ 6 w 18"/>
                    <a:gd name="T31" fmla="*/ 22 h 56"/>
                    <a:gd name="T32" fmla="*/ 9 w 18"/>
                    <a:gd name="T33" fmla="*/ 15 h 56"/>
                    <a:gd name="T34" fmla="*/ 13 w 18"/>
                    <a:gd name="T35" fmla="*/ 10 h 56"/>
                    <a:gd name="T36" fmla="*/ 17 w 18"/>
                    <a:gd name="T37" fmla="*/ 4 h 56"/>
                    <a:gd name="T38" fmla="*/ 17 w 18"/>
                    <a:gd name="T39" fmla="*/ 2 h 56"/>
                    <a:gd name="T40" fmla="*/ 17 w 18"/>
                    <a:gd name="T41" fmla="*/ 4 h 56"/>
                    <a:gd name="T42" fmla="*/ 18 w 18"/>
                    <a:gd name="T43" fmla="*/ 3 h 56"/>
                    <a:gd name="T44" fmla="*/ 17 w 18"/>
                    <a:gd name="T45" fmla="*/ 2 h 56"/>
                    <a:gd name="T46" fmla="*/ 17 w 18"/>
                    <a:gd name="T47" fmla="*/ 0 h 56"/>
                    <a:gd name="T48" fmla="*/ 15 w 18"/>
                    <a:gd name="T49" fmla="*/ 2 h 56"/>
                    <a:gd name="T50" fmla="*/ 15 w 18"/>
                    <a:gd name="T51" fmla="*/ 4 h 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8" h="56">
                      <a:moveTo>
                        <a:pt x="15" y="4"/>
                      </a:moveTo>
                      <a:lnTo>
                        <a:pt x="15" y="2"/>
                      </a:lnTo>
                      <a:lnTo>
                        <a:pt x="9" y="7"/>
                      </a:lnTo>
                      <a:lnTo>
                        <a:pt x="4" y="14"/>
                      </a:lnTo>
                      <a:lnTo>
                        <a:pt x="2" y="21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2" y="41"/>
                      </a:lnTo>
                      <a:lnTo>
                        <a:pt x="4" y="48"/>
                      </a:lnTo>
                      <a:lnTo>
                        <a:pt x="10" y="56"/>
                      </a:lnTo>
                      <a:lnTo>
                        <a:pt x="13" y="54"/>
                      </a:lnTo>
                      <a:lnTo>
                        <a:pt x="9" y="47"/>
                      </a:lnTo>
                      <a:lnTo>
                        <a:pt x="6" y="40"/>
                      </a:lnTo>
                      <a:lnTo>
                        <a:pt x="4" y="33"/>
                      </a:lnTo>
                      <a:lnTo>
                        <a:pt x="4" y="28"/>
                      </a:lnTo>
                      <a:lnTo>
                        <a:pt x="6" y="22"/>
                      </a:lnTo>
                      <a:lnTo>
                        <a:pt x="9" y="15"/>
                      </a:lnTo>
                      <a:lnTo>
                        <a:pt x="13" y="10"/>
                      </a:lnTo>
                      <a:lnTo>
                        <a:pt x="17" y="4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84" name="Freeform 236"/>
                <p:cNvSpPr>
                  <a:spLocks/>
                </p:cNvSpPr>
                <p:nvPr/>
              </p:nvSpPr>
              <p:spPr bwMode="auto">
                <a:xfrm>
                  <a:off x="4331" y="2002"/>
                  <a:ext cx="490" cy="1053"/>
                </a:xfrm>
                <a:custGeom>
                  <a:avLst/>
                  <a:gdLst>
                    <a:gd name="T0" fmla="*/ 461 w 490"/>
                    <a:gd name="T1" fmla="*/ 10 h 1053"/>
                    <a:gd name="T2" fmla="*/ 450 w 490"/>
                    <a:gd name="T3" fmla="*/ 37 h 1053"/>
                    <a:gd name="T4" fmla="*/ 446 w 490"/>
                    <a:gd name="T5" fmla="*/ 56 h 1053"/>
                    <a:gd name="T6" fmla="*/ 423 w 490"/>
                    <a:gd name="T7" fmla="*/ 77 h 1053"/>
                    <a:gd name="T8" fmla="*/ 438 w 490"/>
                    <a:gd name="T9" fmla="*/ 172 h 1053"/>
                    <a:gd name="T10" fmla="*/ 407 w 490"/>
                    <a:gd name="T11" fmla="*/ 85 h 1053"/>
                    <a:gd name="T12" fmla="*/ 396 w 490"/>
                    <a:gd name="T13" fmla="*/ 6 h 1053"/>
                    <a:gd name="T14" fmla="*/ 377 w 490"/>
                    <a:gd name="T15" fmla="*/ 115 h 1053"/>
                    <a:gd name="T16" fmla="*/ 348 w 490"/>
                    <a:gd name="T17" fmla="*/ 146 h 1053"/>
                    <a:gd name="T18" fmla="*/ 373 w 490"/>
                    <a:gd name="T19" fmla="*/ 66 h 1053"/>
                    <a:gd name="T20" fmla="*/ 353 w 490"/>
                    <a:gd name="T21" fmla="*/ 7 h 1053"/>
                    <a:gd name="T22" fmla="*/ 295 w 490"/>
                    <a:gd name="T23" fmla="*/ 107 h 1053"/>
                    <a:gd name="T24" fmla="*/ 308 w 490"/>
                    <a:gd name="T25" fmla="*/ 136 h 1053"/>
                    <a:gd name="T26" fmla="*/ 328 w 490"/>
                    <a:gd name="T27" fmla="*/ 93 h 1053"/>
                    <a:gd name="T28" fmla="*/ 344 w 490"/>
                    <a:gd name="T29" fmla="*/ 58 h 1053"/>
                    <a:gd name="T30" fmla="*/ 337 w 490"/>
                    <a:gd name="T31" fmla="*/ 106 h 1053"/>
                    <a:gd name="T32" fmla="*/ 289 w 490"/>
                    <a:gd name="T33" fmla="*/ 174 h 1053"/>
                    <a:gd name="T34" fmla="*/ 307 w 490"/>
                    <a:gd name="T35" fmla="*/ 28 h 1053"/>
                    <a:gd name="T36" fmla="*/ 248 w 490"/>
                    <a:gd name="T37" fmla="*/ 9 h 1053"/>
                    <a:gd name="T38" fmla="*/ 214 w 490"/>
                    <a:gd name="T39" fmla="*/ 21 h 1053"/>
                    <a:gd name="T40" fmla="*/ 232 w 490"/>
                    <a:gd name="T41" fmla="*/ 29 h 1053"/>
                    <a:gd name="T42" fmla="*/ 243 w 490"/>
                    <a:gd name="T43" fmla="*/ 54 h 1053"/>
                    <a:gd name="T44" fmla="*/ 240 w 490"/>
                    <a:gd name="T45" fmla="*/ 85 h 1053"/>
                    <a:gd name="T46" fmla="*/ 246 w 490"/>
                    <a:gd name="T47" fmla="*/ 103 h 1053"/>
                    <a:gd name="T48" fmla="*/ 224 w 490"/>
                    <a:gd name="T49" fmla="*/ 129 h 1053"/>
                    <a:gd name="T50" fmla="*/ 172 w 490"/>
                    <a:gd name="T51" fmla="*/ 137 h 1053"/>
                    <a:gd name="T52" fmla="*/ 150 w 490"/>
                    <a:gd name="T53" fmla="*/ 131 h 1053"/>
                    <a:gd name="T54" fmla="*/ 123 w 490"/>
                    <a:gd name="T55" fmla="*/ 107 h 1053"/>
                    <a:gd name="T56" fmla="*/ 78 w 490"/>
                    <a:gd name="T57" fmla="*/ 101 h 1053"/>
                    <a:gd name="T58" fmla="*/ 50 w 490"/>
                    <a:gd name="T59" fmla="*/ 122 h 1053"/>
                    <a:gd name="T60" fmla="*/ 37 w 490"/>
                    <a:gd name="T61" fmla="*/ 227 h 1053"/>
                    <a:gd name="T62" fmla="*/ 53 w 490"/>
                    <a:gd name="T63" fmla="*/ 324 h 1053"/>
                    <a:gd name="T64" fmla="*/ 53 w 490"/>
                    <a:gd name="T65" fmla="*/ 519 h 1053"/>
                    <a:gd name="T66" fmla="*/ 41 w 490"/>
                    <a:gd name="T67" fmla="*/ 648 h 1053"/>
                    <a:gd name="T68" fmla="*/ 13 w 490"/>
                    <a:gd name="T69" fmla="*/ 843 h 1053"/>
                    <a:gd name="T70" fmla="*/ 2 w 490"/>
                    <a:gd name="T71" fmla="*/ 974 h 1053"/>
                    <a:gd name="T72" fmla="*/ 2 w 490"/>
                    <a:gd name="T73" fmla="*/ 1007 h 1053"/>
                    <a:gd name="T74" fmla="*/ 41 w 490"/>
                    <a:gd name="T75" fmla="*/ 1031 h 1053"/>
                    <a:gd name="T76" fmla="*/ 109 w 490"/>
                    <a:gd name="T77" fmla="*/ 1025 h 1053"/>
                    <a:gd name="T78" fmla="*/ 154 w 490"/>
                    <a:gd name="T79" fmla="*/ 888 h 1053"/>
                    <a:gd name="T80" fmla="*/ 194 w 490"/>
                    <a:gd name="T81" fmla="*/ 739 h 1053"/>
                    <a:gd name="T82" fmla="*/ 243 w 490"/>
                    <a:gd name="T83" fmla="*/ 639 h 1053"/>
                    <a:gd name="T84" fmla="*/ 244 w 490"/>
                    <a:gd name="T85" fmla="*/ 542 h 1053"/>
                    <a:gd name="T86" fmla="*/ 252 w 490"/>
                    <a:gd name="T87" fmla="*/ 379 h 1053"/>
                    <a:gd name="T88" fmla="*/ 273 w 490"/>
                    <a:gd name="T89" fmla="*/ 226 h 1053"/>
                    <a:gd name="T90" fmla="*/ 297 w 490"/>
                    <a:gd name="T91" fmla="*/ 178 h 1053"/>
                    <a:gd name="T92" fmla="*/ 304 w 490"/>
                    <a:gd name="T93" fmla="*/ 202 h 1053"/>
                    <a:gd name="T94" fmla="*/ 267 w 490"/>
                    <a:gd name="T95" fmla="*/ 309 h 1053"/>
                    <a:gd name="T96" fmla="*/ 256 w 490"/>
                    <a:gd name="T97" fmla="*/ 526 h 1053"/>
                    <a:gd name="T98" fmla="*/ 246 w 490"/>
                    <a:gd name="T99" fmla="*/ 675 h 1053"/>
                    <a:gd name="T100" fmla="*/ 224 w 490"/>
                    <a:gd name="T101" fmla="*/ 869 h 1053"/>
                    <a:gd name="T102" fmla="*/ 228 w 490"/>
                    <a:gd name="T103" fmla="*/ 1022 h 1053"/>
                    <a:gd name="T104" fmla="*/ 246 w 490"/>
                    <a:gd name="T105" fmla="*/ 1046 h 1053"/>
                    <a:gd name="T106" fmla="*/ 318 w 490"/>
                    <a:gd name="T107" fmla="*/ 1035 h 1053"/>
                    <a:gd name="T108" fmla="*/ 359 w 490"/>
                    <a:gd name="T109" fmla="*/ 1041 h 1053"/>
                    <a:gd name="T110" fmla="*/ 388 w 490"/>
                    <a:gd name="T111" fmla="*/ 921 h 1053"/>
                    <a:gd name="T112" fmla="*/ 407 w 490"/>
                    <a:gd name="T113" fmla="*/ 798 h 1053"/>
                    <a:gd name="T114" fmla="*/ 427 w 490"/>
                    <a:gd name="T115" fmla="*/ 668 h 1053"/>
                    <a:gd name="T116" fmla="*/ 467 w 490"/>
                    <a:gd name="T117" fmla="*/ 411 h 1053"/>
                    <a:gd name="T118" fmla="*/ 480 w 490"/>
                    <a:gd name="T119" fmla="*/ 297 h 1053"/>
                    <a:gd name="T120" fmla="*/ 489 w 490"/>
                    <a:gd name="T121" fmla="*/ 207 h 1053"/>
                    <a:gd name="T122" fmla="*/ 478 w 490"/>
                    <a:gd name="T123" fmla="*/ 95 h 10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90" h="1053">
                      <a:moveTo>
                        <a:pt x="478" y="95"/>
                      </a:moveTo>
                      <a:lnTo>
                        <a:pt x="476" y="77"/>
                      </a:lnTo>
                      <a:lnTo>
                        <a:pt x="475" y="58"/>
                      </a:lnTo>
                      <a:lnTo>
                        <a:pt x="471" y="39"/>
                      </a:lnTo>
                      <a:lnTo>
                        <a:pt x="465" y="18"/>
                      </a:lnTo>
                      <a:lnTo>
                        <a:pt x="463" y="13"/>
                      </a:lnTo>
                      <a:lnTo>
                        <a:pt x="461" y="10"/>
                      </a:lnTo>
                      <a:lnTo>
                        <a:pt x="459" y="7"/>
                      </a:lnTo>
                      <a:lnTo>
                        <a:pt x="456" y="6"/>
                      </a:lnTo>
                      <a:lnTo>
                        <a:pt x="449" y="6"/>
                      </a:lnTo>
                      <a:lnTo>
                        <a:pt x="438" y="6"/>
                      </a:lnTo>
                      <a:lnTo>
                        <a:pt x="442" y="13"/>
                      </a:lnTo>
                      <a:lnTo>
                        <a:pt x="446" y="24"/>
                      </a:lnTo>
                      <a:lnTo>
                        <a:pt x="450" y="37"/>
                      </a:lnTo>
                      <a:lnTo>
                        <a:pt x="455" y="54"/>
                      </a:lnTo>
                      <a:lnTo>
                        <a:pt x="460" y="82"/>
                      </a:lnTo>
                      <a:lnTo>
                        <a:pt x="465" y="100"/>
                      </a:lnTo>
                      <a:lnTo>
                        <a:pt x="461" y="96"/>
                      </a:lnTo>
                      <a:lnTo>
                        <a:pt x="456" y="85"/>
                      </a:lnTo>
                      <a:lnTo>
                        <a:pt x="452" y="71"/>
                      </a:lnTo>
                      <a:lnTo>
                        <a:pt x="446" y="56"/>
                      </a:lnTo>
                      <a:lnTo>
                        <a:pt x="437" y="25"/>
                      </a:lnTo>
                      <a:lnTo>
                        <a:pt x="429" y="9"/>
                      </a:lnTo>
                      <a:lnTo>
                        <a:pt x="420" y="10"/>
                      </a:lnTo>
                      <a:lnTo>
                        <a:pt x="409" y="9"/>
                      </a:lnTo>
                      <a:lnTo>
                        <a:pt x="411" y="29"/>
                      </a:lnTo>
                      <a:lnTo>
                        <a:pt x="416" y="52"/>
                      </a:lnTo>
                      <a:lnTo>
                        <a:pt x="423" y="77"/>
                      </a:lnTo>
                      <a:lnTo>
                        <a:pt x="431" y="103"/>
                      </a:lnTo>
                      <a:lnTo>
                        <a:pt x="437" y="126"/>
                      </a:lnTo>
                      <a:lnTo>
                        <a:pt x="442" y="146"/>
                      </a:lnTo>
                      <a:lnTo>
                        <a:pt x="442" y="156"/>
                      </a:lnTo>
                      <a:lnTo>
                        <a:pt x="442" y="163"/>
                      </a:lnTo>
                      <a:lnTo>
                        <a:pt x="441" y="168"/>
                      </a:lnTo>
                      <a:lnTo>
                        <a:pt x="438" y="172"/>
                      </a:lnTo>
                      <a:lnTo>
                        <a:pt x="437" y="167"/>
                      </a:lnTo>
                      <a:lnTo>
                        <a:pt x="435" y="162"/>
                      </a:lnTo>
                      <a:lnTo>
                        <a:pt x="433" y="153"/>
                      </a:lnTo>
                      <a:lnTo>
                        <a:pt x="429" y="145"/>
                      </a:lnTo>
                      <a:lnTo>
                        <a:pt x="418" y="125"/>
                      </a:lnTo>
                      <a:lnTo>
                        <a:pt x="409" y="99"/>
                      </a:lnTo>
                      <a:lnTo>
                        <a:pt x="407" y="85"/>
                      </a:lnTo>
                      <a:lnTo>
                        <a:pt x="405" y="74"/>
                      </a:lnTo>
                      <a:lnTo>
                        <a:pt x="404" y="63"/>
                      </a:lnTo>
                      <a:lnTo>
                        <a:pt x="404" y="54"/>
                      </a:lnTo>
                      <a:lnTo>
                        <a:pt x="404" y="44"/>
                      </a:lnTo>
                      <a:lnTo>
                        <a:pt x="403" y="33"/>
                      </a:lnTo>
                      <a:lnTo>
                        <a:pt x="401" y="21"/>
                      </a:lnTo>
                      <a:lnTo>
                        <a:pt x="396" y="6"/>
                      </a:lnTo>
                      <a:lnTo>
                        <a:pt x="390" y="6"/>
                      </a:lnTo>
                      <a:lnTo>
                        <a:pt x="385" y="6"/>
                      </a:lnTo>
                      <a:lnTo>
                        <a:pt x="385" y="30"/>
                      </a:lnTo>
                      <a:lnTo>
                        <a:pt x="384" y="78"/>
                      </a:lnTo>
                      <a:lnTo>
                        <a:pt x="382" y="91"/>
                      </a:lnTo>
                      <a:lnTo>
                        <a:pt x="379" y="103"/>
                      </a:lnTo>
                      <a:lnTo>
                        <a:pt x="377" y="115"/>
                      </a:lnTo>
                      <a:lnTo>
                        <a:pt x="374" y="125"/>
                      </a:lnTo>
                      <a:lnTo>
                        <a:pt x="368" y="134"/>
                      </a:lnTo>
                      <a:lnTo>
                        <a:pt x="363" y="141"/>
                      </a:lnTo>
                      <a:lnTo>
                        <a:pt x="360" y="144"/>
                      </a:lnTo>
                      <a:lnTo>
                        <a:pt x="356" y="145"/>
                      </a:lnTo>
                      <a:lnTo>
                        <a:pt x="352" y="146"/>
                      </a:lnTo>
                      <a:lnTo>
                        <a:pt x="348" y="146"/>
                      </a:lnTo>
                      <a:lnTo>
                        <a:pt x="349" y="138"/>
                      </a:lnTo>
                      <a:lnTo>
                        <a:pt x="356" y="123"/>
                      </a:lnTo>
                      <a:lnTo>
                        <a:pt x="362" y="114"/>
                      </a:lnTo>
                      <a:lnTo>
                        <a:pt x="366" y="103"/>
                      </a:lnTo>
                      <a:lnTo>
                        <a:pt x="370" y="91"/>
                      </a:lnTo>
                      <a:lnTo>
                        <a:pt x="373" y="78"/>
                      </a:lnTo>
                      <a:lnTo>
                        <a:pt x="373" y="66"/>
                      </a:lnTo>
                      <a:lnTo>
                        <a:pt x="371" y="55"/>
                      </a:lnTo>
                      <a:lnTo>
                        <a:pt x="368" y="47"/>
                      </a:lnTo>
                      <a:lnTo>
                        <a:pt x="364" y="39"/>
                      </a:lnTo>
                      <a:lnTo>
                        <a:pt x="360" y="30"/>
                      </a:lnTo>
                      <a:lnTo>
                        <a:pt x="356" y="24"/>
                      </a:lnTo>
                      <a:lnTo>
                        <a:pt x="353" y="15"/>
                      </a:lnTo>
                      <a:lnTo>
                        <a:pt x="353" y="7"/>
                      </a:lnTo>
                      <a:lnTo>
                        <a:pt x="333" y="7"/>
                      </a:lnTo>
                      <a:lnTo>
                        <a:pt x="315" y="7"/>
                      </a:lnTo>
                      <a:lnTo>
                        <a:pt x="310" y="24"/>
                      </a:lnTo>
                      <a:lnTo>
                        <a:pt x="306" y="43"/>
                      </a:lnTo>
                      <a:lnTo>
                        <a:pt x="302" y="65"/>
                      </a:lnTo>
                      <a:lnTo>
                        <a:pt x="297" y="85"/>
                      </a:lnTo>
                      <a:lnTo>
                        <a:pt x="295" y="107"/>
                      </a:lnTo>
                      <a:lnTo>
                        <a:pt x="293" y="127"/>
                      </a:lnTo>
                      <a:lnTo>
                        <a:pt x="292" y="144"/>
                      </a:lnTo>
                      <a:lnTo>
                        <a:pt x="292" y="159"/>
                      </a:lnTo>
                      <a:lnTo>
                        <a:pt x="295" y="151"/>
                      </a:lnTo>
                      <a:lnTo>
                        <a:pt x="299" y="145"/>
                      </a:lnTo>
                      <a:lnTo>
                        <a:pt x="303" y="140"/>
                      </a:lnTo>
                      <a:lnTo>
                        <a:pt x="308" y="136"/>
                      </a:lnTo>
                      <a:lnTo>
                        <a:pt x="317" y="126"/>
                      </a:lnTo>
                      <a:lnTo>
                        <a:pt x="326" y="116"/>
                      </a:lnTo>
                      <a:lnTo>
                        <a:pt x="329" y="114"/>
                      </a:lnTo>
                      <a:lnTo>
                        <a:pt x="329" y="110"/>
                      </a:lnTo>
                      <a:lnTo>
                        <a:pt x="329" y="106"/>
                      </a:lnTo>
                      <a:lnTo>
                        <a:pt x="329" y="101"/>
                      </a:lnTo>
                      <a:lnTo>
                        <a:pt x="328" y="93"/>
                      </a:lnTo>
                      <a:lnTo>
                        <a:pt x="326" y="86"/>
                      </a:lnTo>
                      <a:lnTo>
                        <a:pt x="333" y="74"/>
                      </a:lnTo>
                      <a:lnTo>
                        <a:pt x="338" y="59"/>
                      </a:lnTo>
                      <a:lnTo>
                        <a:pt x="344" y="44"/>
                      </a:lnTo>
                      <a:lnTo>
                        <a:pt x="348" y="29"/>
                      </a:lnTo>
                      <a:lnTo>
                        <a:pt x="345" y="48"/>
                      </a:lnTo>
                      <a:lnTo>
                        <a:pt x="344" y="58"/>
                      </a:lnTo>
                      <a:lnTo>
                        <a:pt x="341" y="63"/>
                      </a:lnTo>
                      <a:lnTo>
                        <a:pt x="343" y="70"/>
                      </a:lnTo>
                      <a:lnTo>
                        <a:pt x="343" y="77"/>
                      </a:lnTo>
                      <a:lnTo>
                        <a:pt x="343" y="84"/>
                      </a:lnTo>
                      <a:lnTo>
                        <a:pt x="341" y="91"/>
                      </a:lnTo>
                      <a:lnTo>
                        <a:pt x="337" y="96"/>
                      </a:lnTo>
                      <a:lnTo>
                        <a:pt x="337" y="106"/>
                      </a:lnTo>
                      <a:lnTo>
                        <a:pt x="337" y="116"/>
                      </a:lnTo>
                      <a:lnTo>
                        <a:pt x="326" y="126"/>
                      </a:lnTo>
                      <a:lnTo>
                        <a:pt x="314" y="136"/>
                      </a:lnTo>
                      <a:lnTo>
                        <a:pt x="303" y="146"/>
                      </a:lnTo>
                      <a:lnTo>
                        <a:pt x="292" y="162"/>
                      </a:lnTo>
                      <a:lnTo>
                        <a:pt x="291" y="168"/>
                      </a:lnTo>
                      <a:lnTo>
                        <a:pt x="289" y="174"/>
                      </a:lnTo>
                      <a:lnTo>
                        <a:pt x="288" y="163"/>
                      </a:lnTo>
                      <a:lnTo>
                        <a:pt x="287" y="151"/>
                      </a:lnTo>
                      <a:lnTo>
                        <a:pt x="288" y="137"/>
                      </a:lnTo>
                      <a:lnTo>
                        <a:pt x="288" y="123"/>
                      </a:lnTo>
                      <a:lnTo>
                        <a:pt x="292" y="96"/>
                      </a:lnTo>
                      <a:lnTo>
                        <a:pt x="297" y="70"/>
                      </a:lnTo>
                      <a:lnTo>
                        <a:pt x="307" y="28"/>
                      </a:lnTo>
                      <a:lnTo>
                        <a:pt x="314" y="7"/>
                      </a:lnTo>
                      <a:lnTo>
                        <a:pt x="300" y="7"/>
                      </a:lnTo>
                      <a:lnTo>
                        <a:pt x="288" y="4"/>
                      </a:lnTo>
                      <a:lnTo>
                        <a:pt x="276" y="2"/>
                      </a:lnTo>
                      <a:lnTo>
                        <a:pt x="266" y="0"/>
                      </a:lnTo>
                      <a:lnTo>
                        <a:pt x="258" y="4"/>
                      </a:lnTo>
                      <a:lnTo>
                        <a:pt x="248" y="9"/>
                      </a:lnTo>
                      <a:lnTo>
                        <a:pt x="237" y="10"/>
                      </a:lnTo>
                      <a:lnTo>
                        <a:pt x="228" y="10"/>
                      </a:lnTo>
                      <a:lnTo>
                        <a:pt x="207" y="9"/>
                      </a:lnTo>
                      <a:lnTo>
                        <a:pt x="192" y="6"/>
                      </a:lnTo>
                      <a:lnTo>
                        <a:pt x="210" y="25"/>
                      </a:lnTo>
                      <a:lnTo>
                        <a:pt x="211" y="22"/>
                      </a:lnTo>
                      <a:lnTo>
                        <a:pt x="214" y="21"/>
                      </a:lnTo>
                      <a:lnTo>
                        <a:pt x="217" y="20"/>
                      </a:lnTo>
                      <a:lnTo>
                        <a:pt x="221" y="20"/>
                      </a:lnTo>
                      <a:lnTo>
                        <a:pt x="224" y="21"/>
                      </a:lnTo>
                      <a:lnTo>
                        <a:pt x="225" y="24"/>
                      </a:lnTo>
                      <a:lnTo>
                        <a:pt x="228" y="26"/>
                      </a:lnTo>
                      <a:lnTo>
                        <a:pt x="228" y="30"/>
                      </a:lnTo>
                      <a:lnTo>
                        <a:pt x="232" y="29"/>
                      </a:lnTo>
                      <a:lnTo>
                        <a:pt x="236" y="29"/>
                      </a:lnTo>
                      <a:lnTo>
                        <a:pt x="239" y="33"/>
                      </a:lnTo>
                      <a:lnTo>
                        <a:pt x="240" y="36"/>
                      </a:lnTo>
                      <a:lnTo>
                        <a:pt x="239" y="44"/>
                      </a:lnTo>
                      <a:lnTo>
                        <a:pt x="237" y="54"/>
                      </a:lnTo>
                      <a:lnTo>
                        <a:pt x="241" y="54"/>
                      </a:lnTo>
                      <a:lnTo>
                        <a:pt x="243" y="54"/>
                      </a:lnTo>
                      <a:lnTo>
                        <a:pt x="246" y="55"/>
                      </a:lnTo>
                      <a:lnTo>
                        <a:pt x="247" y="56"/>
                      </a:lnTo>
                      <a:lnTo>
                        <a:pt x="248" y="62"/>
                      </a:lnTo>
                      <a:lnTo>
                        <a:pt x="247" y="67"/>
                      </a:lnTo>
                      <a:lnTo>
                        <a:pt x="246" y="73"/>
                      </a:lnTo>
                      <a:lnTo>
                        <a:pt x="243" y="80"/>
                      </a:lnTo>
                      <a:lnTo>
                        <a:pt x="240" y="85"/>
                      </a:lnTo>
                      <a:lnTo>
                        <a:pt x="237" y="88"/>
                      </a:lnTo>
                      <a:lnTo>
                        <a:pt x="243" y="86"/>
                      </a:lnTo>
                      <a:lnTo>
                        <a:pt x="247" y="88"/>
                      </a:lnTo>
                      <a:lnTo>
                        <a:pt x="248" y="91"/>
                      </a:lnTo>
                      <a:lnTo>
                        <a:pt x="250" y="95"/>
                      </a:lnTo>
                      <a:lnTo>
                        <a:pt x="248" y="99"/>
                      </a:lnTo>
                      <a:lnTo>
                        <a:pt x="246" y="103"/>
                      </a:lnTo>
                      <a:lnTo>
                        <a:pt x="241" y="107"/>
                      </a:lnTo>
                      <a:lnTo>
                        <a:pt x="237" y="110"/>
                      </a:lnTo>
                      <a:lnTo>
                        <a:pt x="236" y="116"/>
                      </a:lnTo>
                      <a:lnTo>
                        <a:pt x="235" y="122"/>
                      </a:lnTo>
                      <a:lnTo>
                        <a:pt x="233" y="125"/>
                      </a:lnTo>
                      <a:lnTo>
                        <a:pt x="231" y="127"/>
                      </a:lnTo>
                      <a:lnTo>
                        <a:pt x="224" y="129"/>
                      </a:lnTo>
                      <a:lnTo>
                        <a:pt x="213" y="131"/>
                      </a:lnTo>
                      <a:lnTo>
                        <a:pt x="211" y="134"/>
                      </a:lnTo>
                      <a:lnTo>
                        <a:pt x="209" y="137"/>
                      </a:lnTo>
                      <a:lnTo>
                        <a:pt x="203" y="138"/>
                      </a:lnTo>
                      <a:lnTo>
                        <a:pt x="198" y="138"/>
                      </a:lnTo>
                      <a:lnTo>
                        <a:pt x="183" y="138"/>
                      </a:lnTo>
                      <a:lnTo>
                        <a:pt x="172" y="137"/>
                      </a:lnTo>
                      <a:lnTo>
                        <a:pt x="169" y="138"/>
                      </a:lnTo>
                      <a:lnTo>
                        <a:pt x="166" y="138"/>
                      </a:lnTo>
                      <a:lnTo>
                        <a:pt x="165" y="138"/>
                      </a:lnTo>
                      <a:lnTo>
                        <a:pt x="162" y="137"/>
                      </a:lnTo>
                      <a:lnTo>
                        <a:pt x="158" y="134"/>
                      </a:lnTo>
                      <a:lnTo>
                        <a:pt x="154" y="133"/>
                      </a:lnTo>
                      <a:lnTo>
                        <a:pt x="150" y="131"/>
                      </a:lnTo>
                      <a:lnTo>
                        <a:pt x="147" y="129"/>
                      </a:lnTo>
                      <a:lnTo>
                        <a:pt x="144" y="125"/>
                      </a:lnTo>
                      <a:lnTo>
                        <a:pt x="140" y="119"/>
                      </a:lnTo>
                      <a:lnTo>
                        <a:pt x="135" y="108"/>
                      </a:lnTo>
                      <a:lnTo>
                        <a:pt x="131" y="100"/>
                      </a:lnTo>
                      <a:lnTo>
                        <a:pt x="127" y="106"/>
                      </a:lnTo>
                      <a:lnTo>
                        <a:pt x="123" y="107"/>
                      </a:lnTo>
                      <a:lnTo>
                        <a:pt x="119" y="108"/>
                      </a:lnTo>
                      <a:lnTo>
                        <a:pt x="113" y="110"/>
                      </a:lnTo>
                      <a:lnTo>
                        <a:pt x="101" y="111"/>
                      </a:lnTo>
                      <a:lnTo>
                        <a:pt x="91" y="110"/>
                      </a:lnTo>
                      <a:lnTo>
                        <a:pt x="86" y="108"/>
                      </a:lnTo>
                      <a:lnTo>
                        <a:pt x="82" y="106"/>
                      </a:lnTo>
                      <a:lnTo>
                        <a:pt x="78" y="101"/>
                      </a:lnTo>
                      <a:lnTo>
                        <a:pt x="73" y="95"/>
                      </a:lnTo>
                      <a:lnTo>
                        <a:pt x="63" y="82"/>
                      </a:lnTo>
                      <a:lnTo>
                        <a:pt x="58" y="75"/>
                      </a:lnTo>
                      <a:lnTo>
                        <a:pt x="54" y="89"/>
                      </a:lnTo>
                      <a:lnTo>
                        <a:pt x="49" y="103"/>
                      </a:lnTo>
                      <a:lnTo>
                        <a:pt x="49" y="112"/>
                      </a:lnTo>
                      <a:lnTo>
                        <a:pt x="50" y="122"/>
                      </a:lnTo>
                      <a:lnTo>
                        <a:pt x="52" y="131"/>
                      </a:lnTo>
                      <a:lnTo>
                        <a:pt x="53" y="140"/>
                      </a:lnTo>
                      <a:lnTo>
                        <a:pt x="49" y="153"/>
                      </a:lnTo>
                      <a:lnTo>
                        <a:pt x="45" y="168"/>
                      </a:lnTo>
                      <a:lnTo>
                        <a:pt x="42" y="183"/>
                      </a:lnTo>
                      <a:lnTo>
                        <a:pt x="41" y="198"/>
                      </a:lnTo>
                      <a:lnTo>
                        <a:pt x="37" y="227"/>
                      </a:lnTo>
                      <a:lnTo>
                        <a:pt x="31" y="252"/>
                      </a:lnTo>
                      <a:lnTo>
                        <a:pt x="38" y="267"/>
                      </a:lnTo>
                      <a:lnTo>
                        <a:pt x="42" y="280"/>
                      </a:lnTo>
                      <a:lnTo>
                        <a:pt x="46" y="293"/>
                      </a:lnTo>
                      <a:lnTo>
                        <a:pt x="49" y="305"/>
                      </a:lnTo>
                      <a:lnTo>
                        <a:pt x="50" y="314"/>
                      </a:lnTo>
                      <a:lnTo>
                        <a:pt x="53" y="324"/>
                      </a:lnTo>
                      <a:lnTo>
                        <a:pt x="56" y="332"/>
                      </a:lnTo>
                      <a:lnTo>
                        <a:pt x="60" y="338"/>
                      </a:lnTo>
                      <a:lnTo>
                        <a:pt x="57" y="385"/>
                      </a:lnTo>
                      <a:lnTo>
                        <a:pt x="54" y="425"/>
                      </a:lnTo>
                      <a:lnTo>
                        <a:pt x="52" y="461"/>
                      </a:lnTo>
                      <a:lnTo>
                        <a:pt x="52" y="492"/>
                      </a:lnTo>
                      <a:lnTo>
                        <a:pt x="53" y="519"/>
                      </a:lnTo>
                      <a:lnTo>
                        <a:pt x="56" y="547"/>
                      </a:lnTo>
                      <a:lnTo>
                        <a:pt x="61" y="574"/>
                      </a:lnTo>
                      <a:lnTo>
                        <a:pt x="71" y="603"/>
                      </a:lnTo>
                      <a:lnTo>
                        <a:pt x="64" y="612"/>
                      </a:lnTo>
                      <a:lnTo>
                        <a:pt x="54" y="624"/>
                      </a:lnTo>
                      <a:lnTo>
                        <a:pt x="46" y="637"/>
                      </a:lnTo>
                      <a:lnTo>
                        <a:pt x="41" y="648"/>
                      </a:lnTo>
                      <a:lnTo>
                        <a:pt x="37" y="659"/>
                      </a:lnTo>
                      <a:lnTo>
                        <a:pt x="34" y="678"/>
                      </a:lnTo>
                      <a:lnTo>
                        <a:pt x="31" y="704"/>
                      </a:lnTo>
                      <a:lnTo>
                        <a:pt x="28" y="735"/>
                      </a:lnTo>
                      <a:lnTo>
                        <a:pt x="26" y="771"/>
                      </a:lnTo>
                      <a:lnTo>
                        <a:pt x="20" y="806"/>
                      </a:lnTo>
                      <a:lnTo>
                        <a:pt x="13" y="843"/>
                      </a:lnTo>
                      <a:lnTo>
                        <a:pt x="5" y="877"/>
                      </a:lnTo>
                      <a:lnTo>
                        <a:pt x="7" y="889"/>
                      </a:lnTo>
                      <a:lnTo>
                        <a:pt x="9" y="902"/>
                      </a:lnTo>
                      <a:lnTo>
                        <a:pt x="12" y="918"/>
                      </a:lnTo>
                      <a:lnTo>
                        <a:pt x="12" y="944"/>
                      </a:lnTo>
                      <a:lnTo>
                        <a:pt x="8" y="956"/>
                      </a:lnTo>
                      <a:lnTo>
                        <a:pt x="2" y="974"/>
                      </a:lnTo>
                      <a:lnTo>
                        <a:pt x="0" y="982"/>
                      </a:lnTo>
                      <a:lnTo>
                        <a:pt x="0" y="989"/>
                      </a:lnTo>
                      <a:lnTo>
                        <a:pt x="0" y="993"/>
                      </a:lnTo>
                      <a:lnTo>
                        <a:pt x="1" y="996"/>
                      </a:lnTo>
                      <a:lnTo>
                        <a:pt x="2" y="999"/>
                      </a:lnTo>
                      <a:lnTo>
                        <a:pt x="5" y="1001"/>
                      </a:lnTo>
                      <a:lnTo>
                        <a:pt x="2" y="1007"/>
                      </a:lnTo>
                      <a:lnTo>
                        <a:pt x="4" y="1012"/>
                      </a:lnTo>
                      <a:lnTo>
                        <a:pt x="5" y="1020"/>
                      </a:lnTo>
                      <a:lnTo>
                        <a:pt x="7" y="1029"/>
                      </a:lnTo>
                      <a:lnTo>
                        <a:pt x="13" y="1031"/>
                      </a:lnTo>
                      <a:lnTo>
                        <a:pt x="22" y="1031"/>
                      </a:lnTo>
                      <a:lnTo>
                        <a:pt x="31" y="1031"/>
                      </a:lnTo>
                      <a:lnTo>
                        <a:pt x="41" y="1031"/>
                      </a:lnTo>
                      <a:lnTo>
                        <a:pt x="52" y="1031"/>
                      </a:lnTo>
                      <a:lnTo>
                        <a:pt x="64" y="1031"/>
                      </a:lnTo>
                      <a:lnTo>
                        <a:pt x="75" y="1031"/>
                      </a:lnTo>
                      <a:lnTo>
                        <a:pt x="86" y="1027"/>
                      </a:lnTo>
                      <a:lnTo>
                        <a:pt x="94" y="1027"/>
                      </a:lnTo>
                      <a:lnTo>
                        <a:pt x="102" y="1027"/>
                      </a:lnTo>
                      <a:lnTo>
                        <a:pt x="109" y="1025"/>
                      </a:lnTo>
                      <a:lnTo>
                        <a:pt x="117" y="1020"/>
                      </a:lnTo>
                      <a:lnTo>
                        <a:pt x="117" y="1008"/>
                      </a:lnTo>
                      <a:lnTo>
                        <a:pt x="119" y="994"/>
                      </a:lnTo>
                      <a:lnTo>
                        <a:pt x="123" y="979"/>
                      </a:lnTo>
                      <a:lnTo>
                        <a:pt x="128" y="962"/>
                      </a:lnTo>
                      <a:lnTo>
                        <a:pt x="139" y="926"/>
                      </a:lnTo>
                      <a:lnTo>
                        <a:pt x="154" y="888"/>
                      </a:lnTo>
                      <a:lnTo>
                        <a:pt x="168" y="850"/>
                      </a:lnTo>
                      <a:lnTo>
                        <a:pt x="179" y="814"/>
                      </a:lnTo>
                      <a:lnTo>
                        <a:pt x="183" y="796"/>
                      </a:lnTo>
                      <a:lnTo>
                        <a:pt x="185" y="781"/>
                      </a:lnTo>
                      <a:lnTo>
                        <a:pt x="188" y="766"/>
                      </a:lnTo>
                      <a:lnTo>
                        <a:pt x="187" y="754"/>
                      </a:lnTo>
                      <a:lnTo>
                        <a:pt x="194" y="739"/>
                      </a:lnTo>
                      <a:lnTo>
                        <a:pt x="198" y="725"/>
                      </a:lnTo>
                      <a:lnTo>
                        <a:pt x="200" y="712"/>
                      </a:lnTo>
                      <a:lnTo>
                        <a:pt x="200" y="698"/>
                      </a:lnTo>
                      <a:lnTo>
                        <a:pt x="216" y="683"/>
                      </a:lnTo>
                      <a:lnTo>
                        <a:pt x="226" y="668"/>
                      </a:lnTo>
                      <a:lnTo>
                        <a:pt x="235" y="653"/>
                      </a:lnTo>
                      <a:lnTo>
                        <a:pt x="243" y="639"/>
                      </a:lnTo>
                      <a:lnTo>
                        <a:pt x="241" y="619"/>
                      </a:lnTo>
                      <a:lnTo>
                        <a:pt x="241" y="605"/>
                      </a:lnTo>
                      <a:lnTo>
                        <a:pt x="240" y="593"/>
                      </a:lnTo>
                      <a:lnTo>
                        <a:pt x="237" y="579"/>
                      </a:lnTo>
                      <a:lnTo>
                        <a:pt x="240" y="567"/>
                      </a:lnTo>
                      <a:lnTo>
                        <a:pt x="243" y="555"/>
                      </a:lnTo>
                      <a:lnTo>
                        <a:pt x="244" y="542"/>
                      </a:lnTo>
                      <a:lnTo>
                        <a:pt x="247" y="530"/>
                      </a:lnTo>
                      <a:lnTo>
                        <a:pt x="248" y="506"/>
                      </a:lnTo>
                      <a:lnTo>
                        <a:pt x="248" y="480"/>
                      </a:lnTo>
                      <a:lnTo>
                        <a:pt x="248" y="455"/>
                      </a:lnTo>
                      <a:lnTo>
                        <a:pt x="248" y="429"/>
                      </a:lnTo>
                      <a:lnTo>
                        <a:pt x="250" y="403"/>
                      </a:lnTo>
                      <a:lnTo>
                        <a:pt x="252" y="379"/>
                      </a:lnTo>
                      <a:lnTo>
                        <a:pt x="256" y="347"/>
                      </a:lnTo>
                      <a:lnTo>
                        <a:pt x="259" y="316"/>
                      </a:lnTo>
                      <a:lnTo>
                        <a:pt x="262" y="282"/>
                      </a:lnTo>
                      <a:lnTo>
                        <a:pt x="262" y="249"/>
                      </a:lnTo>
                      <a:lnTo>
                        <a:pt x="267" y="243"/>
                      </a:lnTo>
                      <a:lnTo>
                        <a:pt x="272" y="235"/>
                      </a:lnTo>
                      <a:lnTo>
                        <a:pt x="273" y="226"/>
                      </a:lnTo>
                      <a:lnTo>
                        <a:pt x="276" y="216"/>
                      </a:lnTo>
                      <a:lnTo>
                        <a:pt x="278" y="205"/>
                      </a:lnTo>
                      <a:lnTo>
                        <a:pt x="282" y="194"/>
                      </a:lnTo>
                      <a:lnTo>
                        <a:pt x="285" y="190"/>
                      </a:lnTo>
                      <a:lnTo>
                        <a:pt x="289" y="185"/>
                      </a:lnTo>
                      <a:lnTo>
                        <a:pt x="293" y="182"/>
                      </a:lnTo>
                      <a:lnTo>
                        <a:pt x="297" y="178"/>
                      </a:lnTo>
                      <a:lnTo>
                        <a:pt x="289" y="194"/>
                      </a:lnTo>
                      <a:lnTo>
                        <a:pt x="284" y="211"/>
                      </a:lnTo>
                      <a:lnTo>
                        <a:pt x="292" y="204"/>
                      </a:lnTo>
                      <a:lnTo>
                        <a:pt x="302" y="198"/>
                      </a:lnTo>
                      <a:lnTo>
                        <a:pt x="312" y="194"/>
                      </a:lnTo>
                      <a:lnTo>
                        <a:pt x="323" y="192"/>
                      </a:lnTo>
                      <a:lnTo>
                        <a:pt x="304" y="202"/>
                      </a:lnTo>
                      <a:lnTo>
                        <a:pt x="292" y="212"/>
                      </a:lnTo>
                      <a:lnTo>
                        <a:pt x="284" y="220"/>
                      </a:lnTo>
                      <a:lnTo>
                        <a:pt x="278" y="227"/>
                      </a:lnTo>
                      <a:lnTo>
                        <a:pt x="273" y="239"/>
                      </a:lnTo>
                      <a:lnTo>
                        <a:pt x="266" y="250"/>
                      </a:lnTo>
                      <a:lnTo>
                        <a:pt x="267" y="276"/>
                      </a:lnTo>
                      <a:lnTo>
                        <a:pt x="267" y="309"/>
                      </a:lnTo>
                      <a:lnTo>
                        <a:pt x="266" y="347"/>
                      </a:lnTo>
                      <a:lnTo>
                        <a:pt x="265" y="388"/>
                      </a:lnTo>
                      <a:lnTo>
                        <a:pt x="263" y="428"/>
                      </a:lnTo>
                      <a:lnTo>
                        <a:pt x="261" y="466"/>
                      </a:lnTo>
                      <a:lnTo>
                        <a:pt x="259" y="497"/>
                      </a:lnTo>
                      <a:lnTo>
                        <a:pt x="259" y="522"/>
                      </a:lnTo>
                      <a:lnTo>
                        <a:pt x="256" y="526"/>
                      </a:lnTo>
                      <a:lnTo>
                        <a:pt x="254" y="533"/>
                      </a:lnTo>
                      <a:lnTo>
                        <a:pt x="252" y="541"/>
                      </a:lnTo>
                      <a:lnTo>
                        <a:pt x="251" y="549"/>
                      </a:lnTo>
                      <a:lnTo>
                        <a:pt x="248" y="571"/>
                      </a:lnTo>
                      <a:lnTo>
                        <a:pt x="247" y="594"/>
                      </a:lnTo>
                      <a:lnTo>
                        <a:pt x="246" y="642"/>
                      </a:lnTo>
                      <a:lnTo>
                        <a:pt x="246" y="675"/>
                      </a:lnTo>
                      <a:lnTo>
                        <a:pt x="240" y="697"/>
                      </a:lnTo>
                      <a:lnTo>
                        <a:pt x="236" y="725"/>
                      </a:lnTo>
                      <a:lnTo>
                        <a:pt x="232" y="757"/>
                      </a:lnTo>
                      <a:lnTo>
                        <a:pt x="229" y="790"/>
                      </a:lnTo>
                      <a:lnTo>
                        <a:pt x="228" y="820"/>
                      </a:lnTo>
                      <a:lnTo>
                        <a:pt x="225" y="847"/>
                      </a:lnTo>
                      <a:lnTo>
                        <a:pt x="224" y="869"/>
                      </a:lnTo>
                      <a:lnTo>
                        <a:pt x="222" y="881"/>
                      </a:lnTo>
                      <a:lnTo>
                        <a:pt x="220" y="904"/>
                      </a:lnTo>
                      <a:lnTo>
                        <a:pt x="218" y="923"/>
                      </a:lnTo>
                      <a:lnTo>
                        <a:pt x="217" y="938"/>
                      </a:lnTo>
                      <a:lnTo>
                        <a:pt x="218" y="952"/>
                      </a:lnTo>
                      <a:lnTo>
                        <a:pt x="222" y="981"/>
                      </a:lnTo>
                      <a:lnTo>
                        <a:pt x="228" y="1022"/>
                      </a:lnTo>
                      <a:lnTo>
                        <a:pt x="222" y="1030"/>
                      </a:lnTo>
                      <a:lnTo>
                        <a:pt x="221" y="1038"/>
                      </a:lnTo>
                      <a:lnTo>
                        <a:pt x="221" y="1046"/>
                      </a:lnTo>
                      <a:lnTo>
                        <a:pt x="220" y="1053"/>
                      </a:lnTo>
                      <a:lnTo>
                        <a:pt x="225" y="1052"/>
                      </a:lnTo>
                      <a:lnTo>
                        <a:pt x="231" y="1050"/>
                      </a:lnTo>
                      <a:lnTo>
                        <a:pt x="246" y="1046"/>
                      </a:lnTo>
                      <a:lnTo>
                        <a:pt x="267" y="1040"/>
                      </a:lnTo>
                      <a:lnTo>
                        <a:pt x="281" y="1035"/>
                      </a:lnTo>
                      <a:lnTo>
                        <a:pt x="293" y="1033"/>
                      </a:lnTo>
                      <a:lnTo>
                        <a:pt x="300" y="1033"/>
                      </a:lnTo>
                      <a:lnTo>
                        <a:pt x="306" y="1033"/>
                      </a:lnTo>
                      <a:lnTo>
                        <a:pt x="312" y="1034"/>
                      </a:lnTo>
                      <a:lnTo>
                        <a:pt x="318" y="1035"/>
                      </a:lnTo>
                      <a:lnTo>
                        <a:pt x="329" y="1040"/>
                      </a:lnTo>
                      <a:lnTo>
                        <a:pt x="334" y="1041"/>
                      </a:lnTo>
                      <a:lnTo>
                        <a:pt x="341" y="1042"/>
                      </a:lnTo>
                      <a:lnTo>
                        <a:pt x="352" y="1042"/>
                      </a:lnTo>
                      <a:lnTo>
                        <a:pt x="355" y="1042"/>
                      </a:lnTo>
                      <a:lnTo>
                        <a:pt x="358" y="1042"/>
                      </a:lnTo>
                      <a:lnTo>
                        <a:pt x="359" y="1041"/>
                      </a:lnTo>
                      <a:lnTo>
                        <a:pt x="360" y="1038"/>
                      </a:lnTo>
                      <a:lnTo>
                        <a:pt x="356" y="1027"/>
                      </a:lnTo>
                      <a:lnTo>
                        <a:pt x="351" y="1011"/>
                      </a:lnTo>
                      <a:lnTo>
                        <a:pt x="358" y="1000"/>
                      </a:lnTo>
                      <a:lnTo>
                        <a:pt x="364" y="990"/>
                      </a:lnTo>
                      <a:lnTo>
                        <a:pt x="375" y="956"/>
                      </a:lnTo>
                      <a:lnTo>
                        <a:pt x="388" y="921"/>
                      </a:lnTo>
                      <a:lnTo>
                        <a:pt x="393" y="904"/>
                      </a:lnTo>
                      <a:lnTo>
                        <a:pt x="397" y="891"/>
                      </a:lnTo>
                      <a:lnTo>
                        <a:pt x="400" y="878"/>
                      </a:lnTo>
                      <a:lnTo>
                        <a:pt x="401" y="870"/>
                      </a:lnTo>
                      <a:lnTo>
                        <a:pt x="401" y="847"/>
                      </a:lnTo>
                      <a:lnTo>
                        <a:pt x="404" y="822"/>
                      </a:lnTo>
                      <a:lnTo>
                        <a:pt x="407" y="798"/>
                      </a:lnTo>
                      <a:lnTo>
                        <a:pt x="411" y="773"/>
                      </a:lnTo>
                      <a:lnTo>
                        <a:pt x="414" y="750"/>
                      </a:lnTo>
                      <a:lnTo>
                        <a:pt x="418" y="725"/>
                      </a:lnTo>
                      <a:lnTo>
                        <a:pt x="419" y="704"/>
                      </a:lnTo>
                      <a:lnTo>
                        <a:pt x="420" y="683"/>
                      </a:lnTo>
                      <a:lnTo>
                        <a:pt x="424" y="678"/>
                      </a:lnTo>
                      <a:lnTo>
                        <a:pt x="427" y="668"/>
                      </a:lnTo>
                      <a:lnTo>
                        <a:pt x="431" y="654"/>
                      </a:lnTo>
                      <a:lnTo>
                        <a:pt x="435" y="638"/>
                      </a:lnTo>
                      <a:lnTo>
                        <a:pt x="442" y="598"/>
                      </a:lnTo>
                      <a:lnTo>
                        <a:pt x="448" y="553"/>
                      </a:lnTo>
                      <a:lnTo>
                        <a:pt x="455" y="504"/>
                      </a:lnTo>
                      <a:lnTo>
                        <a:pt x="460" y="455"/>
                      </a:lnTo>
                      <a:lnTo>
                        <a:pt x="467" y="411"/>
                      </a:lnTo>
                      <a:lnTo>
                        <a:pt x="472" y="373"/>
                      </a:lnTo>
                      <a:lnTo>
                        <a:pt x="475" y="357"/>
                      </a:lnTo>
                      <a:lnTo>
                        <a:pt x="476" y="340"/>
                      </a:lnTo>
                      <a:lnTo>
                        <a:pt x="478" y="324"/>
                      </a:lnTo>
                      <a:lnTo>
                        <a:pt x="480" y="312"/>
                      </a:lnTo>
                      <a:lnTo>
                        <a:pt x="480" y="304"/>
                      </a:lnTo>
                      <a:lnTo>
                        <a:pt x="480" y="297"/>
                      </a:lnTo>
                      <a:lnTo>
                        <a:pt x="482" y="291"/>
                      </a:lnTo>
                      <a:lnTo>
                        <a:pt x="483" y="286"/>
                      </a:lnTo>
                      <a:lnTo>
                        <a:pt x="485" y="272"/>
                      </a:lnTo>
                      <a:lnTo>
                        <a:pt x="486" y="257"/>
                      </a:lnTo>
                      <a:lnTo>
                        <a:pt x="487" y="242"/>
                      </a:lnTo>
                      <a:lnTo>
                        <a:pt x="487" y="227"/>
                      </a:lnTo>
                      <a:lnTo>
                        <a:pt x="489" y="207"/>
                      </a:lnTo>
                      <a:lnTo>
                        <a:pt x="489" y="186"/>
                      </a:lnTo>
                      <a:lnTo>
                        <a:pt x="490" y="174"/>
                      </a:lnTo>
                      <a:lnTo>
                        <a:pt x="489" y="162"/>
                      </a:lnTo>
                      <a:lnTo>
                        <a:pt x="489" y="149"/>
                      </a:lnTo>
                      <a:lnTo>
                        <a:pt x="486" y="137"/>
                      </a:lnTo>
                      <a:lnTo>
                        <a:pt x="482" y="114"/>
                      </a:lnTo>
                      <a:lnTo>
                        <a:pt x="478" y="95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85" name="Freeform 237"/>
                <p:cNvSpPr>
                  <a:spLocks/>
                </p:cNvSpPr>
                <p:nvPr/>
              </p:nvSpPr>
              <p:spPr bwMode="auto">
                <a:xfrm>
                  <a:off x="4795" y="2017"/>
                  <a:ext cx="15" cy="80"/>
                </a:xfrm>
                <a:custGeom>
                  <a:avLst/>
                  <a:gdLst>
                    <a:gd name="T0" fmla="*/ 0 w 15"/>
                    <a:gd name="T1" fmla="*/ 3 h 80"/>
                    <a:gd name="T2" fmla="*/ 0 w 15"/>
                    <a:gd name="T3" fmla="*/ 3 h 80"/>
                    <a:gd name="T4" fmla="*/ 6 w 15"/>
                    <a:gd name="T5" fmla="*/ 24 h 80"/>
                    <a:gd name="T6" fmla="*/ 8 w 15"/>
                    <a:gd name="T7" fmla="*/ 43 h 80"/>
                    <a:gd name="T8" fmla="*/ 11 w 15"/>
                    <a:gd name="T9" fmla="*/ 62 h 80"/>
                    <a:gd name="T10" fmla="*/ 11 w 15"/>
                    <a:gd name="T11" fmla="*/ 80 h 80"/>
                    <a:gd name="T12" fmla="*/ 15 w 15"/>
                    <a:gd name="T13" fmla="*/ 80 h 80"/>
                    <a:gd name="T14" fmla="*/ 14 w 15"/>
                    <a:gd name="T15" fmla="*/ 62 h 80"/>
                    <a:gd name="T16" fmla="*/ 12 w 15"/>
                    <a:gd name="T17" fmla="*/ 43 h 80"/>
                    <a:gd name="T18" fmla="*/ 10 w 15"/>
                    <a:gd name="T19" fmla="*/ 22 h 80"/>
                    <a:gd name="T20" fmla="*/ 3 w 15"/>
                    <a:gd name="T21" fmla="*/ 2 h 80"/>
                    <a:gd name="T22" fmla="*/ 3 w 15"/>
                    <a:gd name="T23" fmla="*/ 2 h 80"/>
                    <a:gd name="T24" fmla="*/ 3 w 15"/>
                    <a:gd name="T25" fmla="*/ 2 h 80"/>
                    <a:gd name="T26" fmla="*/ 3 w 15"/>
                    <a:gd name="T27" fmla="*/ 0 h 80"/>
                    <a:gd name="T28" fmla="*/ 1 w 15"/>
                    <a:gd name="T29" fmla="*/ 0 h 80"/>
                    <a:gd name="T30" fmla="*/ 0 w 15"/>
                    <a:gd name="T31" fmla="*/ 2 h 80"/>
                    <a:gd name="T32" fmla="*/ 0 w 15"/>
                    <a:gd name="T33" fmla="*/ 3 h 8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" h="8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6" y="24"/>
                      </a:lnTo>
                      <a:lnTo>
                        <a:pt x="8" y="43"/>
                      </a:lnTo>
                      <a:lnTo>
                        <a:pt x="11" y="62"/>
                      </a:lnTo>
                      <a:lnTo>
                        <a:pt x="11" y="80"/>
                      </a:lnTo>
                      <a:lnTo>
                        <a:pt x="15" y="80"/>
                      </a:lnTo>
                      <a:lnTo>
                        <a:pt x="14" y="62"/>
                      </a:lnTo>
                      <a:lnTo>
                        <a:pt x="12" y="43"/>
                      </a:lnTo>
                      <a:lnTo>
                        <a:pt x="10" y="2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86" name="Freeform 238"/>
                <p:cNvSpPr>
                  <a:spLocks/>
                </p:cNvSpPr>
                <p:nvPr/>
              </p:nvSpPr>
              <p:spPr bwMode="auto">
                <a:xfrm>
                  <a:off x="4786" y="2006"/>
                  <a:ext cx="12" cy="14"/>
                </a:xfrm>
                <a:custGeom>
                  <a:avLst/>
                  <a:gdLst>
                    <a:gd name="T0" fmla="*/ 1 w 12"/>
                    <a:gd name="T1" fmla="*/ 5 h 14"/>
                    <a:gd name="T2" fmla="*/ 1 w 12"/>
                    <a:gd name="T3" fmla="*/ 5 h 14"/>
                    <a:gd name="T4" fmla="*/ 2 w 12"/>
                    <a:gd name="T5" fmla="*/ 5 h 14"/>
                    <a:gd name="T6" fmla="*/ 5 w 12"/>
                    <a:gd name="T7" fmla="*/ 7 h 14"/>
                    <a:gd name="T8" fmla="*/ 6 w 12"/>
                    <a:gd name="T9" fmla="*/ 10 h 14"/>
                    <a:gd name="T10" fmla="*/ 9 w 12"/>
                    <a:gd name="T11" fmla="*/ 14 h 14"/>
                    <a:gd name="T12" fmla="*/ 12 w 12"/>
                    <a:gd name="T13" fmla="*/ 13 h 14"/>
                    <a:gd name="T14" fmla="*/ 10 w 12"/>
                    <a:gd name="T15" fmla="*/ 7 h 14"/>
                    <a:gd name="T16" fmla="*/ 8 w 12"/>
                    <a:gd name="T17" fmla="*/ 5 h 14"/>
                    <a:gd name="T18" fmla="*/ 5 w 12"/>
                    <a:gd name="T19" fmla="*/ 2 h 14"/>
                    <a:gd name="T20" fmla="*/ 2 w 12"/>
                    <a:gd name="T21" fmla="*/ 0 h 14"/>
                    <a:gd name="T22" fmla="*/ 1 w 12"/>
                    <a:gd name="T23" fmla="*/ 0 h 14"/>
                    <a:gd name="T24" fmla="*/ 2 w 12"/>
                    <a:gd name="T25" fmla="*/ 0 h 14"/>
                    <a:gd name="T26" fmla="*/ 0 w 12"/>
                    <a:gd name="T27" fmla="*/ 0 h 14"/>
                    <a:gd name="T28" fmla="*/ 0 w 12"/>
                    <a:gd name="T29" fmla="*/ 2 h 14"/>
                    <a:gd name="T30" fmla="*/ 0 w 12"/>
                    <a:gd name="T31" fmla="*/ 3 h 14"/>
                    <a:gd name="T32" fmla="*/ 1 w 12"/>
                    <a:gd name="T33" fmla="*/ 5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2" h="14">
                      <a:moveTo>
                        <a:pt x="1" y="5"/>
                      </a:move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5" y="7"/>
                      </a:lnTo>
                      <a:lnTo>
                        <a:pt x="6" y="10"/>
                      </a:lnTo>
                      <a:lnTo>
                        <a:pt x="9" y="14"/>
                      </a:lnTo>
                      <a:lnTo>
                        <a:pt x="12" y="13"/>
                      </a:lnTo>
                      <a:lnTo>
                        <a:pt x="10" y="7"/>
                      </a:lnTo>
                      <a:lnTo>
                        <a:pt x="8" y="5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87" name="Freeform 239"/>
                <p:cNvSpPr>
                  <a:spLocks/>
                </p:cNvSpPr>
                <p:nvPr/>
              </p:nvSpPr>
              <p:spPr bwMode="auto">
                <a:xfrm>
                  <a:off x="4768" y="2006"/>
                  <a:ext cx="19" cy="5"/>
                </a:xfrm>
                <a:custGeom>
                  <a:avLst/>
                  <a:gdLst>
                    <a:gd name="T0" fmla="*/ 3 w 19"/>
                    <a:gd name="T1" fmla="*/ 0 h 5"/>
                    <a:gd name="T2" fmla="*/ 1 w 19"/>
                    <a:gd name="T3" fmla="*/ 5 h 5"/>
                    <a:gd name="T4" fmla="*/ 12 w 19"/>
                    <a:gd name="T5" fmla="*/ 5 h 5"/>
                    <a:gd name="T6" fmla="*/ 19 w 19"/>
                    <a:gd name="T7" fmla="*/ 5 h 5"/>
                    <a:gd name="T8" fmla="*/ 19 w 19"/>
                    <a:gd name="T9" fmla="*/ 0 h 5"/>
                    <a:gd name="T10" fmla="*/ 12 w 19"/>
                    <a:gd name="T11" fmla="*/ 0 h 5"/>
                    <a:gd name="T12" fmla="*/ 1 w 19"/>
                    <a:gd name="T13" fmla="*/ 0 h 5"/>
                    <a:gd name="T14" fmla="*/ 0 w 19"/>
                    <a:gd name="T15" fmla="*/ 3 h 5"/>
                    <a:gd name="T16" fmla="*/ 1 w 19"/>
                    <a:gd name="T17" fmla="*/ 0 h 5"/>
                    <a:gd name="T18" fmla="*/ 0 w 19"/>
                    <a:gd name="T19" fmla="*/ 2 h 5"/>
                    <a:gd name="T20" fmla="*/ 0 w 19"/>
                    <a:gd name="T21" fmla="*/ 2 h 5"/>
                    <a:gd name="T22" fmla="*/ 0 w 19"/>
                    <a:gd name="T23" fmla="*/ 3 h 5"/>
                    <a:gd name="T24" fmla="*/ 1 w 19"/>
                    <a:gd name="T25" fmla="*/ 5 h 5"/>
                    <a:gd name="T26" fmla="*/ 3 w 19"/>
                    <a:gd name="T27" fmla="*/ 0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" h="5">
                      <a:moveTo>
                        <a:pt x="3" y="0"/>
                      </a:moveTo>
                      <a:lnTo>
                        <a:pt x="1" y="5"/>
                      </a:lnTo>
                      <a:lnTo>
                        <a:pt x="12" y="5"/>
                      </a:ln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88" name="Freeform 240"/>
                <p:cNvSpPr>
                  <a:spLocks/>
                </p:cNvSpPr>
                <p:nvPr/>
              </p:nvSpPr>
              <p:spPr bwMode="auto">
                <a:xfrm>
                  <a:off x="4768" y="2006"/>
                  <a:ext cx="30" cy="97"/>
                </a:xfrm>
                <a:custGeom>
                  <a:avLst/>
                  <a:gdLst>
                    <a:gd name="T0" fmla="*/ 28 w 30"/>
                    <a:gd name="T1" fmla="*/ 97 h 97"/>
                    <a:gd name="T2" fmla="*/ 30 w 30"/>
                    <a:gd name="T3" fmla="*/ 95 h 97"/>
                    <a:gd name="T4" fmla="*/ 26 w 30"/>
                    <a:gd name="T5" fmla="*/ 78 h 97"/>
                    <a:gd name="T6" fmla="*/ 19 w 30"/>
                    <a:gd name="T7" fmla="*/ 48 h 97"/>
                    <a:gd name="T8" fmla="*/ 15 w 30"/>
                    <a:gd name="T9" fmla="*/ 33 h 97"/>
                    <a:gd name="T10" fmla="*/ 12 w 30"/>
                    <a:gd name="T11" fmla="*/ 20 h 97"/>
                    <a:gd name="T12" fmla="*/ 7 w 30"/>
                    <a:gd name="T13" fmla="*/ 9 h 97"/>
                    <a:gd name="T14" fmla="*/ 3 w 30"/>
                    <a:gd name="T15" fmla="*/ 0 h 97"/>
                    <a:gd name="T16" fmla="*/ 0 w 30"/>
                    <a:gd name="T17" fmla="*/ 3 h 97"/>
                    <a:gd name="T18" fmla="*/ 4 w 30"/>
                    <a:gd name="T19" fmla="*/ 10 h 97"/>
                    <a:gd name="T20" fmla="*/ 8 w 30"/>
                    <a:gd name="T21" fmla="*/ 21 h 97"/>
                    <a:gd name="T22" fmla="*/ 12 w 30"/>
                    <a:gd name="T23" fmla="*/ 35 h 97"/>
                    <a:gd name="T24" fmla="*/ 15 w 30"/>
                    <a:gd name="T25" fmla="*/ 50 h 97"/>
                    <a:gd name="T26" fmla="*/ 22 w 30"/>
                    <a:gd name="T27" fmla="*/ 80 h 97"/>
                    <a:gd name="T28" fmla="*/ 27 w 30"/>
                    <a:gd name="T29" fmla="*/ 97 h 97"/>
                    <a:gd name="T30" fmla="*/ 28 w 30"/>
                    <a:gd name="T31" fmla="*/ 95 h 97"/>
                    <a:gd name="T32" fmla="*/ 27 w 30"/>
                    <a:gd name="T33" fmla="*/ 97 h 97"/>
                    <a:gd name="T34" fmla="*/ 28 w 30"/>
                    <a:gd name="T35" fmla="*/ 97 h 97"/>
                    <a:gd name="T36" fmla="*/ 30 w 30"/>
                    <a:gd name="T37" fmla="*/ 97 h 97"/>
                    <a:gd name="T38" fmla="*/ 30 w 30"/>
                    <a:gd name="T39" fmla="*/ 96 h 97"/>
                    <a:gd name="T40" fmla="*/ 30 w 30"/>
                    <a:gd name="T41" fmla="*/ 95 h 97"/>
                    <a:gd name="T42" fmla="*/ 28 w 30"/>
                    <a:gd name="T43" fmla="*/ 97 h 9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0" h="97">
                      <a:moveTo>
                        <a:pt x="28" y="97"/>
                      </a:moveTo>
                      <a:lnTo>
                        <a:pt x="30" y="95"/>
                      </a:lnTo>
                      <a:lnTo>
                        <a:pt x="26" y="78"/>
                      </a:lnTo>
                      <a:lnTo>
                        <a:pt x="19" y="48"/>
                      </a:lnTo>
                      <a:lnTo>
                        <a:pt x="15" y="33"/>
                      </a:lnTo>
                      <a:lnTo>
                        <a:pt x="12" y="20"/>
                      </a:lnTo>
                      <a:lnTo>
                        <a:pt x="7" y="9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4" y="10"/>
                      </a:lnTo>
                      <a:lnTo>
                        <a:pt x="8" y="21"/>
                      </a:lnTo>
                      <a:lnTo>
                        <a:pt x="12" y="35"/>
                      </a:lnTo>
                      <a:lnTo>
                        <a:pt x="15" y="50"/>
                      </a:lnTo>
                      <a:lnTo>
                        <a:pt x="22" y="80"/>
                      </a:lnTo>
                      <a:lnTo>
                        <a:pt x="27" y="97"/>
                      </a:lnTo>
                      <a:lnTo>
                        <a:pt x="28" y="95"/>
                      </a:lnTo>
                      <a:lnTo>
                        <a:pt x="27" y="97"/>
                      </a:lnTo>
                      <a:lnTo>
                        <a:pt x="28" y="97"/>
                      </a:lnTo>
                      <a:lnTo>
                        <a:pt x="30" y="97"/>
                      </a:lnTo>
                      <a:lnTo>
                        <a:pt x="30" y="96"/>
                      </a:lnTo>
                      <a:lnTo>
                        <a:pt x="30" y="95"/>
                      </a:lnTo>
                      <a:lnTo>
                        <a:pt x="28" y="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89" name="Freeform 241"/>
                <p:cNvSpPr>
                  <a:spLocks/>
                </p:cNvSpPr>
                <p:nvPr/>
              </p:nvSpPr>
              <p:spPr bwMode="auto">
                <a:xfrm>
                  <a:off x="4758" y="2009"/>
                  <a:ext cx="38" cy="94"/>
                </a:xfrm>
                <a:custGeom>
                  <a:avLst/>
                  <a:gdLst>
                    <a:gd name="T0" fmla="*/ 2 w 38"/>
                    <a:gd name="T1" fmla="*/ 3 h 94"/>
                    <a:gd name="T2" fmla="*/ 0 w 38"/>
                    <a:gd name="T3" fmla="*/ 3 h 94"/>
                    <a:gd name="T4" fmla="*/ 7 w 38"/>
                    <a:gd name="T5" fmla="*/ 19 h 94"/>
                    <a:gd name="T6" fmla="*/ 18 w 38"/>
                    <a:gd name="T7" fmla="*/ 49 h 94"/>
                    <a:gd name="T8" fmla="*/ 22 w 38"/>
                    <a:gd name="T9" fmla="*/ 66 h 94"/>
                    <a:gd name="T10" fmla="*/ 28 w 38"/>
                    <a:gd name="T11" fmla="*/ 79 h 94"/>
                    <a:gd name="T12" fmla="*/ 33 w 38"/>
                    <a:gd name="T13" fmla="*/ 89 h 94"/>
                    <a:gd name="T14" fmla="*/ 38 w 38"/>
                    <a:gd name="T15" fmla="*/ 94 h 94"/>
                    <a:gd name="T16" fmla="*/ 38 w 38"/>
                    <a:gd name="T17" fmla="*/ 92 h 94"/>
                    <a:gd name="T18" fmla="*/ 36 w 38"/>
                    <a:gd name="T19" fmla="*/ 88 h 94"/>
                    <a:gd name="T20" fmla="*/ 32 w 38"/>
                    <a:gd name="T21" fmla="*/ 78 h 94"/>
                    <a:gd name="T22" fmla="*/ 26 w 38"/>
                    <a:gd name="T23" fmla="*/ 64 h 94"/>
                    <a:gd name="T24" fmla="*/ 21 w 38"/>
                    <a:gd name="T25" fmla="*/ 48 h 94"/>
                    <a:gd name="T26" fmla="*/ 11 w 38"/>
                    <a:gd name="T27" fmla="*/ 18 h 94"/>
                    <a:gd name="T28" fmla="*/ 3 w 38"/>
                    <a:gd name="T29" fmla="*/ 0 h 94"/>
                    <a:gd name="T30" fmla="*/ 2 w 38"/>
                    <a:gd name="T31" fmla="*/ 0 h 94"/>
                    <a:gd name="T32" fmla="*/ 3 w 38"/>
                    <a:gd name="T33" fmla="*/ 0 h 94"/>
                    <a:gd name="T34" fmla="*/ 2 w 38"/>
                    <a:gd name="T35" fmla="*/ 0 h 94"/>
                    <a:gd name="T36" fmla="*/ 0 w 38"/>
                    <a:gd name="T37" fmla="*/ 0 h 94"/>
                    <a:gd name="T38" fmla="*/ 0 w 38"/>
                    <a:gd name="T39" fmla="*/ 2 h 94"/>
                    <a:gd name="T40" fmla="*/ 0 w 38"/>
                    <a:gd name="T41" fmla="*/ 3 h 94"/>
                    <a:gd name="T42" fmla="*/ 2 w 38"/>
                    <a:gd name="T43" fmla="*/ 3 h 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8" h="94">
                      <a:moveTo>
                        <a:pt x="2" y="3"/>
                      </a:moveTo>
                      <a:lnTo>
                        <a:pt x="0" y="3"/>
                      </a:lnTo>
                      <a:lnTo>
                        <a:pt x="7" y="19"/>
                      </a:lnTo>
                      <a:lnTo>
                        <a:pt x="18" y="49"/>
                      </a:lnTo>
                      <a:lnTo>
                        <a:pt x="22" y="66"/>
                      </a:lnTo>
                      <a:lnTo>
                        <a:pt x="28" y="79"/>
                      </a:lnTo>
                      <a:lnTo>
                        <a:pt x="33" y="89"/>
                      </a:lnTo>
                      <a:lnTo>
                        <a:pt x="38" y="94"/>
                      </a:lnTo>
                      <a:lnTo>
                        <a:pt x="38" y="92"/>
                      </a:lnTo>
                      <a:lnTo>
                        <a:pt x="36" y="88"/>
                      </a:lnTo>
                      <a:lnTo>
                        <a:pt x="32" y="78"/>
                      </a:lnTo>
                      <a:lnTo>
                        <a:pt x="26" y="64"/>
                      </a:lnTo>
                      <a:lnTo>
                        <a:pt x="21" y="48"/>
                      </a:lnTo>
                      <a:lnTo>
                        <a:pt x="11" y="18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90" name="Freeform 242"/>
                <p:cNvSpPr>
                  <a:spLocks/>
                </p:cNvSpPr>
                <p:nvPr/>
              </p:nvSpPr>
              <p:spPr bwMode="auto">
                <a:xfrm>
                  <a:off x="4738" y="2009"/>
                  <a:ext cx="22" cy="4"/>
                </a:xfrm>
                <a:custGeom>
                  <a:avLst/>
                  <a:gdLst>
                    <a:gd name="T0" fmla="*/ 4 w 22"/>
                    <a:gd name="T1" fmla="*/ 2 h 4"/>
                    <a:gd name="T2" fmla="*/ 1 w 22"/>
                    <a:gd name="T3" fmla="*/ 3 h 4"/>
                    <a:gd name="T4" fmla="*/ 13 w 22"/>
                    <a:gd name="T5" fmla="*/ 4 h 4"/>
                    <a:gd name="T6" fmla="*/ 22 w 22"/>
                    <a:gd name="T7" fmla="*/ 3 h 4"/>
                    <a:gd name="T8" fmla="*/ 22 w 22"/>
                    <a:gd name="T9" fmla="*/ 0 h 4"/>
                    <a:gd name="T10" fmla="*/ 13 w 22"/>
                    <a:gd name="T11" fmla="*/ 2 h 4"/>
                    <a:gd name="T12" fmla="*/ 2 w 22"/>
                    <a:gd name="T13" fmla="*/ 0 h 4"/>
                    <a:gd name="T14" fmla="*/ 0 w 22"/>
                    <a:gd name="T15" fmla="*/ 2 h 4"/>
                    <a:gd name="T16" fmla="*/ 2 w 22"/>
                    <a:gd name="T17" fmla="*/ 0 h 4"/>
                    <a:gd name="T18" fmla="*/ 1 w 22"/>
                    <a:gd name="T19" fmla="*/ 0 h 4"/>
                    <a:gd name="T20" fmla="*/ 0 w 22"/>
                    <a:gd name="T21" fmla="*/ 2 h 4"/>
                    <a:gd name="T22" fmla="*/ 0 w 22"/>
                    <a:gd name="T23" fmla="*/ 3 h 4"/>
                    <a:gd name="T24" fmla="*/ 1 w 22"/>
                    <a:gd name="T25" fmla="*/ 3 h 4"/>
                    <a:gd name="T26" fmla="*/ 4 w 22"/>
                    <a:gd name="T27" fmla="*/ 2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2" h="4">
                      <a:moveTo>
                        <a:pt x="4" y="2"/>
                      </a:moveTo>
                      <a:lnTo>
                        <a:pt x="1" y="3"/>
                      </a:lnTo>
                      <a:lnTo>
                        <a:pt x="13" y="4"/>
                      </a:lnTo>
                      <a:lnTo>
                        <a:pt x="22" y="3"/>
                      </a:lnTo>
                      <a:lnTo>
                        <a:pt x="22" y="0"/>
                      </a:lnTo>
                      <a:lnTo>
                        <a:pt x="1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91" name="Freeform 243"/>
                <p:cNvSpPr>
                  <a:spLocks/>
                </p:cNvSpPr>
                <p:nvPr/>
              </p:nvSpPr>
              <p:spPr bwMode="auto">
                <a:xfrm>
                  <a:off x="4738" y="2011"/>
                  <a:ext cx="38" cy="166"/>
                </a:xfrm>
                <a:custGeom>
                  <a:avLst/>
                  <a:gdLst>
                    <a:gd name="T0" fmla="*/ 28 w 38"/>
                    <a:gd name="T1" fmla="*/ 163 h 166"/>
                    <a:gd name="T2" fmla="*/ 31 w 38"/>
                    <a:gd name="T3" fmla="*/ 165 h 166"/>
                    <a:gd name="T4" fmla="*/ 35 w 38"/>
                    <a:gd name="T5" fmla="*/ 161 h 166"/>
                    <a:gd name="T6" fmla="*/ 37 w 38"/>
                    <a:gd name="T7" fmla="*/ 154 h 166"/>
                    <a:gd name="T8" fmla="*/ 38 w 38"/>
                    <a:gd name="T9" fmla="*/ 147 h 166"/>
                    <a:gd name="T10" fmla="*/ 37 w 38"/>
                    <a:gd name="T11" fmla="*/ 137 h 166"/>
                    <a:gd name="T12" fmla="*/ 33 w 38"/>
                    <a:gd name="T13" fmla="*/ 117 h 166"/>
                    <a:gd name="T14" fmla="*/ 26 w 38"/>
                    <a:gd name="T15" fmla="*/ 92 h 166"/>
                    <a:gd name="T16" fmla="*/ 17 w 38"/>
                    <a:gd name="T17" fmla="*/ 68 h 166"/>
                    <a:gd name="T18" fmla="*/ 11 w 38"/>
                    <a:gd name="T19" fmla="*/ 42 h 166"/>
                    <a:gd name="T20" fmla="*/ 5 w 38"/>
                    <a:gd name="T21" fmla="*/ 19 h 166"/>
                    <a:gd name="T22" fmla="*/ 4 w 38"/>
                    <a:gd name="T23" fmla="*/ 0 h 166"/>
                    <a:gd name="T24" fmla="*/ 0 w 38"/>
                    <a:gd name="T25" fmla="*/ 0 h 166"/>
                    <a:gd name="T26" fmla="*/ 2 w 38"/>
                    <a:gd name="T27" fmla="*/ 20 h 166"/>
                    <a:gd name="T28" fmla="*/ 7 w 38"/>
                    <a:gd name="T29" fmla="*/ 43 h 166"/>
                    <a:gd name="T30" fmla="*/ 15 w 38"/>
                    <a:gd name="T31" fmla="*/ 68 h 166"/>
                    <a:gd name="T32" fmla="*/ 22 w 38"/>
                    <a:gd name="T33" fmla="*/ 94 h 166"/>
                    <a:gd name="T34" fmla="*/ 28 w 38"/>
                    <a:gd name="T35" fmla="*/ 118 h 166"/>
                    <a:gd name="T36" fmla="*/ 33 w 38"/>
                    <a:gd name="T37" fmla="*/ 139 h 166"/>
                    <a:gd name="T38" fmla="*/ 34 w 38"/>
                    <a:gd name="T39" fmla="*/ 147 h 166"/>
                    <a:gd name="T40" fmla="*/ 34 w 38"/>
                    <a:gd name="T41" fmla="*/ 154 h 166"/>
                    <a:gd name="T42" fmla="*/ 33 w 38"/>
                    <a:gd name="T43" fmla="*/ 159 h 166"/>
                    <a:gd name="T44" fmla="*/ 30 w 38"/>
                    <a:gd name="T45" fmla="*/ 162 h 166"/>
                    <a:gd name="T46" fmla="*/ 33 w 38"/>
                    <a:gd name="T47" fmla="*/ 163 h 166"/>
                    <a:gd name="T48" fmla="*/ 30 w 38"/>
                    <a:gd name="T49" fmla="*/ 162 h 166"/>
                    <a:gd name="T50" fmla="*/ 28 w 38"/>
                    <a:gd name="T51" fmla="*/ 163 h 166"/>
                    <a:gd name="T52" fmla="*/ 30 w 38"/>
                    <a:gd name="T53" fmla="*/ 165 h 166"/>
                    <a:gd name="T54" fmla="*/ 30 w 38"/>
                    <a:gd name="T55" fmla="*/ 166 h 166"/>
                    <a:gd name="T56" fmla="*/ 31 w 38"/>
                    <a:gd name="T57" fmla="*/ 165 h 166"/>
                    <a:gd name="T58" fmla="*/ 28 w 38"/>
                    <a:gd name="T59" fmla="*/ 163 h 16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8" h="166">
                      <a:moveTo>
                        <a:pt x="28" y="163"/>
                      </a:moveTo>
                      <a:lnTo>
                        <a:pt x="31" y="165"/>
                      </a:lnTo>
                      <a:lnTo>
                        <a:pt x="35" y="161"/>
                      </a:lnTo>
                      <a:lnTo>
                        <a:pt x="37" y="154"/>
                      </a:lnTo>
                      <a:lnTo>
                        <a:pt x="38" y="147"/>
                      </a:lnTo>
                      <a:lnTo>
                        <a:pt x="37" y="137"/>
                      </a:lnTo>
                      <a:lnTo>
                        <a:pt x="33" y="117"/>
                      </a:lnTo>
                      <a:lnTo>
                        <a:pt x="26" y="92"/>
                      </a:lnTo>
                      <a:lnTo>
                        <a:pt x="17" y="68"/>
                      </a:lnTo>
                      <a:lnTo>
                        <a:pt x="11" y="42"/>
                      </a:lnTo>
                      <a:lnTo>
                        <a:pt x="5" y="19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20"/>
                      </a:lnTo>
                      <a:lnTo>
                        <a:pt x="7" y="43"/>
                      </a:lnTo>
                      <a:lnTo>
                        <a:pt x="15" y="68"/>
                      </a:lnTo>
                      <a:lnTo>
                        <a:pt x="22" y="94"/>
                      </a:lnTo>
                      <a:lnTo>
                        <a:pt x="28" y="118"/>
                      </a:lnTo>
                      <a:lnTo>
                        <a:pt x="33" y="139"/>
                      </a:lnTo>
                      <a:lnTo>
                        <a:pt x="34" y="147"/>
                      </a:lnTo>
                      <a:lnTo>
                        <a:pt x="34" y="154"/>
                      </a:lnTo>
                      <a:lnTo>
                        <a:pt x="33" y="159"/>
                      </a:lnTo>
                      <a:lnTo>
                        <a:pt x="30" y="162"/>
                      </a:lnTo>
                      <a:lnTo>
                        <a:pt x="33" y="163"/>
                      </a:lnTo>
                      <a:lnTo>
                        <a:pt x="30" y="162"/>
                      </a:lnTo>
                      <a:lnTo>
                        <a:pt x="28" y="163"/>
                      </a:lnTo>
                      <a:lnTo>
                        <a:pt x="30" y="165"/>
                      </a:lnTo>
                      <a:lnTo>
                        <a:pt x="30" y="166"/>
                      </a:lnTo>
                      <a:lnTo>
                        <a:pt x="31" y="165"/>
                      </a:lnTo>
                      <a:lnTo>
                        <a:pt x="28" y="1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92" name="Freeform 244"/>
                <p:cNvSpPr>
                  <a:spLocks/>
                </p:cNvSpPr>
                <p:nvPr/>
              </p:nvSpPr>
              <p:spPr bwMode="auto">
                <a:xfrm>
                  <a:off x="4738" y="2099"/>
                  <a:ext cx="33" cy="75"/>
                </a:xfrm>
                <a:custGeom>
                  <a:avLst/>
                  <a:gdLst>
                    <a:gd name="T0" fmla="*/ 0 w 33"/>
                    <a:gd name="T1" fmla="*/ 2 h 75"/>
                    <a:gd name="T2" fmla="*/ 0 w 33"/>
                    <a:gd name="T3" fmla="*/ 2 h 75"/>
                    <a:gd name="T4" fmla="*/ 9 w 33"/>
                    <a:gd name="T5" fmla="*/ 28 h 75"/>
                    <a:gd name="T6" fmla="*/ 19 w 33"/>
                    <a:gd name="T7" fmla="*/ 49 h 75"/>
                    <a:gd name="T8" fmla="*/ 23 w 33"/>
                    <a:gd name="T9" fmla="*/ 58 h 75"/>
                    <a:gd name="T10" fmla="*/ 27 w 33"/>
                    <a:gd name="T11" fmla="*/ 65 h 75"/>
                    <a:gd name="T12" fmla="*/ 28 w 33"/>
                    <a:gd name="T13" fmla="*/ 71 h 75"/>
                    <a:gd name="T14" fmla="*/ 28 w 33"/>
                    <a:gd name="T15" fmla="*/ 75 h 75"/>
                    <a:gd name="T16" fmla="*/ 33 w 33"/>
                    <a:gd name="T17" fmla="*/ 75 h 75"/>
                    <a:gd name="T18" fmla="*/ 33 w 33"/>
                    <a:gd name="T19" fmla="*/ 70 h 75"/>
                    <a:gd name="T20" fmla="*/ 30 w 33"/>
                    <a:gd name="T21" fmla="*/ 63 h 75"/>
                    <a:gd name="T22" fmla="*/ 27 w 33"/>
                    <a:gd name="T23" fmla="*/ 56 h 75"/>
                    <a:gd name="T24" fmla="*/ 23 w 33"/>
                    <a:gd name="T25" fmla="*/ 48 h 75"/>
                    <a:gd name="T26" fmla="*/ 12 w 33"/>
                    <a:gd name="T27" fmla="*/ 26 h 75"/>
                    <a:gd name="T28" fmla="*/ 4 w 33"/>
                    <a:gd name="T29" fmla="*/ 0 h 75"/>
                    <a:gd name="T30" fmla="*/ 4 w 33"/>
                    <a:gd name="T31" fmla="*/ 0 h 75"/>
                    <a:gd name="T32" fmla="*/ 0 w 33"/>
                    <a:gd name="T33" fmla="*/ 2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3" h="7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9" y="28"/>
                      </a:lnTo>
                      <a:lnTo>
                        <a:pt x="19" y="49"/>
                      </a:lnTo>
                      <a:lnTo>
                        <a:pt x="23" y="58"/>
                      </a:lnTo>
                      <a:lnTo>
                        <a:pt x="27" y="65"/>
                      </a:lnTo>
                      <a:lnTo>
                        <a:pt x="28" y="71"/>
                      </a:lnTo>
                      <a:lnTo>
                        <a:pt x="28" y="75"/>
                      </a:lnTo>
                      <a:lnTo>
                        <a:pt x="33" y="75"/>
                      </a:lnTo>
                      <a:lnTo>
                        <a:pt x="33" y="70"/>
                      </a:lnTo>
                      <a:lnTo>
                        <a:pt x="30" y="63"/>
                      </a:lnTo>
                      <a:lnTo>
                        <a:pt x="27" y="56"/>
                      </a:lnTo>
                      <a:lnTo>
                        <a:pt x="23" y="48"/>
                      </a:lnTo>
                      <a:lnTo>
                        <a:pt x="12" y="26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93" name="Freeform 245"/>
                <p:cNvSpPr>
                  <a:spLocks/>
                </p:cNvSpPr>
                <p:nvPr/>
              </p:nvSpPr>
              <p:spPr bwMode="auto">
                <a:xfrm>
                  <a:off x="4725" y="2006"/>
                  <a:ext cx="17" cy="95"/>
                </a:xfrm>
                <a:custGeom>
                  <a:avLst/>
                  <a:gdLst>
                    <a:gd name="T0" fmla="*/ 3 w 17"/>
                    <a:gd name="T1" fmla="*/ 3 h 95"/>
                    <a:gd name="T2" fmla="*/ 0 w 17"/>
                    <a:gd name="T3" fmla="*/ 2 h 95"/>
                    <a:gd name="T4" fmla="*/ 5 w 17"/>
                    <a:gd name="T5" fmla="*/ 17 h 95"/>
                    <a:gd name="T6" fmla="*/ 7 w 17"/>
                    <a:gd name="T7" fmla="*/ 29 h 95"/>
                    <a:gd name="T8" fmla="*/ 9 w 17"/>
                    <a:gd name="T9" fmla="*/ 40 h 95"/>
                    <a:gd name="T10" fmla="*/ 9 w 17"/>
                    <a:gd name="T11" fmla="*/ 50 h 95"/>
                    <a:gd name="T12" fmla="*/ 9 w 17"/>
                    <a:gd name="T13" fmla="*/ 61 h 95"/>
                    <a:gd name="T14" fmla="*/ 9 w 17"/>
                    <a:gd name="T15" fmla="*/ 70 h 95"/>
                    <a:gd name="T16" fmla="*/ 10 w 17"/>
                    <a:gd name="T17" fmla="*/ 81 h 95"/>
                    <a:gd name="T18" fmla="*/ 13 w 17"/>
                    <a:gd name="T19" fmla="*/ 95 h 95"/>
                    <a:gd name="T20" fmla="*/ 17 w 17"/>
                    <a:gd name="T21" fmla="*/ 93 h 95"/>
                    <a:gd name="T22" fmla="*/ 14 w 17"/>
                    <a:gd name="T23" fmla="*/ 81 h 95"/>
                    <a:gd name="T24" fmla="*/ 13 w 17"/>
                    <a:gd name="T25" fmla="*/ 70 h 95"/>
                    <a:gd name="T26" fmla="*/ 13 w 17"/>
                    <a:gd name="T27" fmla="*/ 59 h 95"/>
                    <a:gd name="T28" fmla="*/ 13 w 17"/>
                    <a:gd name="T29" fmla="*/ 50 h 95"/>
                    <a:gd name="T30" fmla="*/ 13 w 17"/>
                    <a:gd name="T31" fmla="*/ 40 h 95"/>
                    <a:gd name="T32" fmla="*/ 11 w 17"/>
                    <a:gd name="T33" fmla="*/ 29 h 95"/>
                    <a:gd name="T34" fmla="*/ 9 w 17"/>
                    <a:gd name="T35" fmla="*/ 16 h 95"/>
                    <a:gd name="T36" fmla="*/ 5 w 17"/>
                    <a:gd name="T37" fmla="*/ 0 h 95"/>
                    <a:gd name="T38" fmla="*/ 2 w 17"/>
                    <a:gd name="T39" fmla="*/ 0 h 95"/>
                    <a:gd name="T40" fmla="*/ 5 w 17"/>
                    <a:gd name="T41" fmla="*/ 0 h 95"/>
                    <a:gd name="T42" fmla="*/ 3 w 17"/>
                    <a:gd name="T43" fmla="*/ 0 h 95"/>
                    <a:gd name="T44" fmla="*/ 2 w 17"/>
                    <a:gd name="T45" fmla="*/ 0 h 95"/>
                    <a:gd name="T46" fmla="*/ 0 w 17"/>
                    <a:gd name="T47" fmla="*/ 0 h 95"/>
                    <a:gd name="T48" fmla="*/ 0 w 17"/>
                    <a:gd name="T49" fmla="*/ 2 h 95"/>
                    <a:gd name="T50" fmla="*/ 3 w 17"/>
                    <a:gd name="T51" fmla="*/ 3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7" h="95">
                      <a:moveTo>
                        <a:pt x="3" y="3"/>
                      </a:moveTo>
                      <a:lnTo>
                        <a:pt x="0" y="2"/>
                      </a:lnTo>
                      <a:lnTo>
                        <a:pt x="5" y="17"/>
                      </a:lnTo>
                      <a:lnTo>
                        <a:pt x="7" y="29"/>
                      </a:lnTo>
                      <a:lnTo>
                        <a:pt x="9" y="40"/>
                      </a:lnTo>
                      <a:lnTo>
                        <a:pt x="9" y="50"/>
                      </a:lnTo>
                      <a:lnTo>
                        <a:pt x="9" y="61"/>
                      </a:lnTo>
                      <a:lnTo>
                        <a:pt x="9" y="70"/>
                      </a:lnTo>
                      <a:lnTo>
                        <a:pt x="10" y="81"/>
                      </a:lnTo>
                      <a:lnTo>
                        <a:pt x="13" y="95"/>
                      </a:lnTo>
                      <a:lnTo>
                        <a:pt x="17" y="93"/>
                      </a:lnTo>
                      <a:lnTo>
                        <a:pt x="14" y="81"/>
                      </a:lnTo>
                      <a:lnTo>
                        <a:pt x="13" y="70"/>
                      </a:lnTo>
                      <a:lnTo>
                        <a:pt x="13" y="59"/>
                      </a:lnTo>
                      <a:lnTo>
                        <a:pt x="13" y="50"/>
                      </a:lnTo>
                      <a:lnTo>
                        <a:pt x="13" y="40"/>
                      </a:lnTo>
                      <a:lnTo>
                        <a:pt x="11" y="29"/>
                      </a:lnTo>
                      <a:lnTo>
                        <a:pt x="9" y="16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94" name="Freeform 246"/>
                <p:cNvSpPr>
                  <a:spLocks/>
                </p:cNvSpPr>
                <p:nvPr/>
              </p:nvSpPr>
              <p:spPr bwMode="auto">
                <a:xfrm>
                  <a:off x="4715" y="2006"/>
                  <a:ext cx="13" cy="3"/>
                </a:xfrm>
                <a:custGeom>
                  <a:avLst/>
                  <a:gdLst>
                    <a:gd name="T0" fmla="*/ 2 w 13"/>
                    <a:gd name="T1" fmla="*/ 2 h 3"/>
                    <a:gd name="T2" fmla="*/ 1 w 13"/>
                    <a:gd name="T3" fmla="*/ 3 h 3"/>
                    <a:gd name="T4" fmla="*/ 6 w 13"/>
                    <a:gd name="T5" fmla="*/ 3 h 3"/>
                    <a:gd name="T6" fmla="*/ 13 w 13"/>
                    <a:gd name="T7" fmla="*/ 3 h 3"/>
                    <a:gd name="T8" fmla="*/ 12 w 13"/>
                    <a:gd name="T9" fmla="*/ 0 h 3"/>
                    <a:gd name="T10" fmla="*/ 6 w 13"/>
                    <a:gd name="T11" fmla="*/ 0 h 3"/>
                    <a:gd name="T12" fmla="*/ 1 w 13"/>
                    <a:gd name="T13" fmla="*/ 0 h 3"/>
                    <a:gd name="T14" fmla="*/ 0 w 13"/>
                    <a:gd name="T15" fmla="*/ 0 h 3"/>
                    <a:gd name="T16" fmla="*/ 1 w 13"/>
                    <a:gd name="T17" fmla="*/ 0 h 3"/>
                    <a:gd name="T18" fmla="*/ 0 w 13"/>
                    <a:gd name="T19" fmla="*/ 0 h 3"/>
                    <a:gd name="T20" fmla="*/ 0 w 13"/>
                    <a:gd name="T21" fmla="*/ 2 h 3"/>
                    <a:gd name="T22" fmla="*/ 0 w 13"/>
                    <a:gd name="T23" fmla="*/ 3 h 3"/>
                    <a:gd name="T24" fmla="*/ 1 w 13"/>
                    <a:gd name="T25" fmla="*/ 3 h 3"/>
                    <a:gd name="T26" fmla="*/ 2 w 13"/>
                    <a:gd name="T27" fmla="*/ 2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" h="3">
                      <a:moveTo>
                        <a:pt x="2" y="2"/>
                      </a:moveTo>
                      <a:lnTo>
                        <a:pt x="1" y="3"/>
                      </a:lnTo>
                      <a:lnTo>
                        <a:pt x="6" y="3"/>
                      </a:lnTo>
                      <a:lnTo>
                        <a:pt x="13" y="3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95" name="Freeform 247"/>
                <p:cNvSpPr>
                  <a:spLocks/>
                </p:cNvSpPr>
                <p:nvPr/>
              </p:nvSpPr>
              <p:spPr bwMode="auto">
                <a:xfrm>
                  <a:off x="4678" y="2006"/>
                  <a:ext cx="39" cy="145"/>
                </a:xfrm>
                <a:custGeom>
                  <a:avLst/>
                  <a:gdLst>
                    <a:gd name="T0" fmla="*/ 0 w 39"/>
                    <a:gd name="T1" fmla="*/ 144 h 145"/>
                    <a:gd name="T2" fmla="*/ 1 w 39"/>
                    <a:gd name="T3" fmla="*/ 145 h 145"/>
                    <a:gd name="T4" fmla="*/ 5 w 39"/>
                    <a:gd name="T5" fmla="*/ 144 h 145"/>
                    <a:gd name="T6" fmla="*/ 9 w 39"/>
                    <a:gd name="T7" fmla="*/ 142 h 145"/>
                    <a:gd name="T8" fmla="*/ 13 w 39"/>
                    <a:gd name="T9" fmla="*/ 141 h 145"/>
                    <a:gd name="T10" fmla="*/ 17 w 39"/>
                    <a:gd name="T11" fmla="*/ 138 h 145"/>
                    <a:gd name="T12" fmla="*/ 23 w 39"/>
                    <a:gd name="T13" fmla="*/ 130 h 145"/>
                    <a:gd name="T14" fmla="*/ 28 w 39"/>
                    <a:gd name="T15" fmla="*/ 122 h 145"/>
                    <a:gd name="T16" fmla="*/ 32 w 39"/>
                    <a:gd name="T17" fmla="*/ 111 h 145"/>
                    <a:gd name="T18" fmla="*/ 35 w 39"/>
                    <a:gd name="T19" fmla="*/ 99 h 145"/>
                    <a:gd name="T20" fmla="*/ 37 w 39"/>
                    <a:gd name="T21" fmla="*/ 87 h 145"/>
                    <a:gd name="T22" fmla="*/ 38 w 39"/>
                    <a:gd name="T23" fmla="*/ 74 h 145"/>
                    <a:gd name="T24" fmla="*/ 39 w 39"/>
                    <a:gd name="T25" fmla="*/ 26 h 145"/>
                    <a:gd name="T26" fmla="*/ 39 w 39"/>
                    <a:gd name="T27" fmla="*/ 2 h 145"/>
                    <a:gd name="T28" fmla="*/ 37 w 39"/>
                    <a:gd name="T29" fmla="*/ 0 h 145"/>
                    <a:gd name="T30" fmla="*/ 37 w 39"/>
                    <a:gd name="T31" fmla="*/ 26 h 145"/>
                    <a:gd name="T32" fmla="*/ 35 w 39"/>
                    <a:gd name="T33" fmla="*/ 74 h 145"/>
                    <a:gd name="T34" fmla="*/ 34 w 39"/>
                    <a:gd name="T35" fmla="*/ 87 h 145"/>
                    <a:gd name="T36" fmla="*/ 31 w 39"/>
                    <a:gd name="T37" fmla="*/ 99 h 145"/>
                    <a:gd name="T38" fmla="*/ 28 w 39"/>
                    <a:gd name="T39" fmla="*/ 110 h 145"/>
                    <a:gd name="T40" fmla="*/ 24 w 39"/>
                    <a:gd name="T41" fmla="*/ 121 h 145"/>
                    <a:gd name="T42" fmla="*/ 20 w 39"/>
                    <a:gd name="T43" fmla="*/ 129 h 145"/>
                    <a:gd name="T44" fmla="*/ 15 w 39"/>
                    <a:gd name="T45" fmla="*/ 136 h 145"/>
                    <a:gd name="T46" fmla="*/ 12 w 39"/>
                    <a:gd name="T47" fmla="*/ 137 h 145"/>
                    <a:gd name="T48" fmla="*/ 8 w 39"/>
                    <a:gd name="T49" fmla="*/ 140 h 145"/>
                    <a:gd name="T50" fmla="*/ 5 w 39"/>
                    <a:gd name="T51" fmla="*/ 141 h 145"/>
                    <a:gd name="T52" fmla="*/ 1 w 39"/>
                    <a:gd name="T53" fmla="*/ 141 h 145"/>
                    <a:gd name="T54" fmla="*/ 2 w 39"/>
                    <a:gd name="T55" fmla="*/ 142 h 145"/>
                    <a:gd name="T56" fmla="*/ 1 w 39"/>
                    <a:gd name="T57" fmla="*/ 141 h 145"/>
                    <a:gd name="T58" fmla="*/ 0 w 39"/>
                    <a:gd name="T59" fmla="*/ 142 h 145"/>
                    <a:gd name="T60" fmla="*/ 0 w 39"/>
                    <a:gd name="T61" fmla="*/ 142 h 145"/>
                    <a:gd name="T62" fmla="*/ 0 w 39"/>
                    <a:gd name="T63" fmla="*/ 144 h 145"/>
                    <a:gd name="T64" fmla="*/ 1 w 39"/>
                    <a:gd name="T65" fmla="*/ 145 h 145"/>
                    <a:gd name="T66" fmla="*/ 0 w 39"/>
                    <a:gd name="T67" fmla="*/ 144 h 1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9" h="145">
                      <a:moveTo>
                        <a:pt x="0" y="144"/>
                      </a:moveTo>
                      <a:lnTo>
                        <a:pt x="1" y="145"/>
                      </a:lnTo>
                      <a:lnTo>
                        <a:pt x="5" y="144"/>
                      </a:lnTo>
                      <a:lnTo>
                        <a:pt x="9" y="142"/>
                      </a:lnTo>
                      <a:lnTo>
                        <a:pt x="13" y="141"/>
                      </a:lnTo>
                      <a:lnTo>
                        <a:pt x="17" y="138"/>
                      </a:lnTo>
                      <a:lnTo>
                        <a:pt x="23" y="130"/>
                      </a:lnTo>
                      <a:lnTo>
                        <a:pt x="28" y="122"/>
                      </a:lnTo>
                      <a:lnTo>
                        <a:pt x="32" y="111"/>
                      </a:lnTo>
                      <a:lnTo>
                        <a:pt x="35" y="99"/>
                      </a:lnTo>
                      <a:lnTo>
                        <a:pt x="37" y="87"/>
                      </a:lnTo>
                      <a:lnTo>
                        <a:pt x="38" y="74"/>
                      </a:lnTo>
                      <a:lnTo>
                        <a:pt x="39" y="26"/>
                      </a:lnTo>
                      <a:lnTo>
                        <a:pt x="39" y="2"/>
                      </a:lnTo>
                      <a:lnTo>
                        <a:pt x="37" y="0"/>
                      </a:lnTo>
                      <a:lnTo>
                        <a:pt x="37" y="26"/>
                      </a:lnTo>
                      <a:lnTo>
                        <a:pt x="35" y="74"/>
                      </a:lnTo>
                      <a:lnTo>
                        <a:pt x="34" y="87"/>
                      </a:lnTo>
                      <a:lnTo>
                        <a:pt x="31" y="99"/>
                      </a:lnTo>
                      <a:lnTo>
                        <a:pt x="28" y="110"/>
                      </a:lnTo>
                      <a:lnTo>
                        <a:pt x="24" y="121"/>
                      </a:lnTo>
                      <a:lnTo>
                        <a:pt x="20" y="129"/>
                      </a:lnTo>
                      <a:lnTo>
                        <a:pt x="15" y="136"/>
                      </a:lnTo>
                      <a:lnTo>
                        <a:pt x="12" y="137"/>
                      </a:lnTo>
                      <a:lnTo>
                        <a:pt x="8" y="140"/>
                      </a:lnTo>
                      <a:lnTo>
                        <a:pt x="5" y="141"/>
                      </a:lnTo>
                      <a:lnTo>
                        <a:pt x="1" y="141"/>
                      </a:lnTo>
                      <a:lnTo>
                        <a:pt x="2" y="142"/>
                      </a:lnTo>
                      <a:lnTo>
                        <a:pt x="1" y="141"/>
                      </a:lnTo>
                      <a:lnTo>
                        <a:pt x="0" y="142"/>
                      </a:lnTo>
                      <a:lnTo>
                        <a:pt x="0" y="144"/>
                      </a:lnTo>
                      <a:lnTo>
                        <a:pt x="1" y="145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96" name="Freeform 248"/>
                <p:cNvSpPr>
                  <a:spLocks/>
                </p:cNvSpPr>
                <p:nvPr/>
              </p:nvSpPr>
              <p:spPr bwMode="auto">
                <a:xfrm>
                  <a:off x="4678" y="2079"/>
                  <a:ext cx="27" cy="71"/>
                </a:xfrm>
                <a:custGeom>
                  <a:avLst/>
                  <a:gdLst>
                    <a:gd name="T0" fmla="*/ 23 w 27"/>
                    <a:gd name="T1" fmla="*/ 0 h 71"/>
                    <a:gd name="T2" fmla="*/ 23 w 27"/>
                    <a:gd name="T3" fmla="*/ 1 h 71"/>
                    <a:gd name="T4" fmla="*/ 20 w 27"/>
                    <a:gd name="T5" fmla="*/ 14 h 71"/>
                    <a:gd name="T6" fmla="*/ 17 w 27"/>
                    <a:gd name="T7" fmla="*/ 24 h 71"/>
                    <a:gd name="T8" fmla="*/ 12 w 27"/>
                    <a:gd name="T9" fmla="*/ 35 h 71"/>
                    <a:gd name="T10" fmla="*/ 8 w 27"/>
                    <a:gd name="T11" fmla="*/ 46 h 71"/>
                    <a:gd name="T12" fmla="*/ 1 w 27"/>
                    <a:gd name="T13" fmla="*/ 61 h 71"/>
                    <a:gd name="T14" fmla="*/ 0 w 27"/>
                    <a:gd name="T15" fmla="*/ 71 h 71"/>
                    <a:gd name="T16" fmla="*/ 2 w 27"/>
                    <a:gd name="T17" fmla="*/ 69 h 71"/>
                    <a:gd name="T18" fmla="*/ 4 w 27"/>
                    <a:gd name="T19" fmla="*/ 63 h 71"/>
                    <a:gd name="T20" fmla="*/ 12 w 27"/>
                    <a:gd name="T21" fmla="*/ 48 h 71"/>
                    <a:gd name="T22" fmla="*/ 16 w 27"/>
                    <a:gd name="T23" fmla="*/ 37 h 71"/>
                    <a:gd name="T24" fmla="*/ 20 w 27"/>
                    <a:gd name="T25" fmla="*/ 26 h 71"/>
                    <a:gd name="T26" fmla="*/ 24 w 27"/>
                    <a:gd name="T27" fmla="*/ 14 h 71"/>
                    <a:gd name="T28" fmla="*/ 27 w 27"/>
                    <a:gd name="T29" fmla="*/ 1 h 71"/>
                    <a:gd name="T30" fmla="*/ 27 w 27"/>
                    <a:gd name="T31" fmla="*/ 1 h 71"/>
                    <a:gd name="T32" fmla="*/ 23 w 27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7" h="71">
                      <a:moveTo>
                        <a:pt x="23" y="0"/>
                      </a:moveTo>
                      <a:lnTo>
                        <a:pt x="23" y="1"/>
                      </a:lnTo>
                      <a:lnTo>
                        <a:pt x="20" y="14"/>
                      </a:lnTo>
                      <a:lnTo>
                        <a:pt x="17" y="24"/>
                      </a:lnTo>
                      <a:lnTo>
                        <a:pt x="12" y="35"/>
                      </a:lnTo>
                      <a:lnTo>
                        <a:pt x="8" y="46"/>
                      </a:lnTo>
                      <a:lnTo>
                        <a:pt x="1" y="61"/>
                      </a:lnTo>
                      <a:lnTo>
                        <a:pt x="0" y="71"/>
                      </a:lnTo>
                      <a:lnTo>
                        <a:pt x="2" y="69"/>
                      </a:lnTo>
                      <a:lnTo>
                        <a:pt x="4" y="63"/>
                      </a:lnTo>
                      <a:lnTo>
                        <a:pt x="12" y="48"/>
                      </a:lnTo>
                      <a:lnTo>
                        <a:pt x="16" y="37"/>
                      </a:lnTo>
                      <a:lnTo>
                        <a:pt x="20" y="26"/>
                      </a:lnTo>
                      <a:lnTo>
                        <a:pt x="24" y="14"/>
                      </a:lnTo>
                      <a:lnTo>
                        <a:pt x="27" y="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97" name="Freeform 249"/>
                <p:cNvSpPr>
                  <a:spLocks/>
                </p:cNvSpPr>
                <p:nvPr/>
              </p:nvSpPr>
              <p:spPr bwMode="auto">
                <a:xfrm>
                  <a:off x="4682" y="2008"/>
                  <a:ext cx="24" cy="72"/>
                </a:xfrm>
                <a:custGeom>
                  <a:avLst/>
                  <a:gdLst>
                    <a:gd name="T0" fmla="*/ 2 w 24"/>
                    <a:gd name="T1" fmla="*/ 3 h 72"/>
                    <a:gd name="T2" fmla="*/ 0 w 24"/>
                    <a:gd name="T3" fmla="*/ 1 h 72"/>
                    <a:gd name="T4" fmla="*/ 1 w 24"/>
                    <a:gd name="T5" fmla="*/ 11 h 72"/>
                    <a:gd name="T6" fmla="*/ 4 w 24"/>
                    <a:gd name="T7" fmla="*/ 19 h 72"/>
                    <a:gd name="T8" fmla="*/ 8 w 24"/>
                    <a:gd name="T9" fmla="*/ 26 h 72"/>
                    <a:gd name="T10" fmla="*/ 12 w 24"/>
                    <a:gd name="T11" fmla="*/ 34 h 72"/>
                    <a:gd name="T12" fmla="*/ 16 w 24"/>
                    <a:gd name="T13" fmla="*/ 41 h 72"/>
                    <a:gd name="T14" fmla="*/ 19 w 24"/>
                    <a:gd name="T15" fmla="*/ 50 h 72"/>
                    <a:gd name="T16" fmla="*/ 20 w 24"/>
                    <a:gd name="T17" fmla="*/ 60 h 72"/>
                    <a:gd name="T18" fmla="*/ 19 w 24"/>
                    <a:gd name="T19" fmla="*/ 71 h 72"/>
                    <a:gd name="T20" fmla="*/ 23 w 24"/>
                    <a:gd name="T21" fmla="*/ 72 h 72"/>
                    <a:gd name="T22" fmla="*/ 24 w 24"/>
                    <a:gd name="T23" fmla="*/ 60 h 72"/>
                    <a:gd name="T24" fmla="*/ 23 w 24"/>
                    <a:gd name="T25" fmla="*/ 49 h 72"/>
                    <a:gd name="T26" fmla="*/ 19 w 24"/>
                    <a:gd name="T27" fmla="*/ 39 h 72"/>
                    <a:gd name="T28" fmla="*/ 15 w 24"/>
                    <a:gd name="T29" fmla="*/ 31 h 72"/>
                    <a:gd name="T30" fmla="*/ 11 w 24"/>
                    <a:gd name="T31" fmla="*/ 24 h 72"/>
                    <a:gd name="T32" fmla="*/ 7 w 24"/>
                    <a:gd name="T33" fmla="*/ 16 h 72"/>
                    <a:gd name="T34" fmla="*/ 5 w 24"/>
                    <a:gd name="T35" fmla="*/ 9 h 72"/>
                    <a:gd name="T36" fmla="*/ 4 w 24"/>
                    <a:gd name="T37" fmla="*/ 1 h 72"/>
                    <a:gd name="T38" fmla="*/ 2 w 24"/>
                    <a:gd name="T39" fmla="*/ 0 h 72"/>
                    <a:gd name="T40" fmla="*/ 4 w 24"/>
                    <a:gd name="T41" fmla="*/ 1 h 72"/>
                    <a:gd name="T42" fmla="*/ 4 w 24"/>
                    <a:gd name="T43" fmla="*/ 0 h 72"/>
                    <a:gd name="T44" fmla="*/ 2 w 24"/>
                    <a:gd name="T45" fmla="*/ 0 h 72"/>
                    <a:gd name="T46" fmla="*/ 1 w 24"/>
                    <a:gd name="T47" fmla="*/ 0 h 72"/>
                    <a:gd name="T48" fmla="*/ 0 w 24"/>
                    <a:gd name="T49" fmla="*/ 1 h 72"/>
                    <a:gd name="T50" fmla="*/ 2 w 24"/>
                    <a:gd name="T51" fmla="*/ 3 h 7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4" h="72">
                      <a:moveTo>
                        <a:pt x="2" y="3"/>
                      </a:moveTo>
                      <a:lnTo>
                        <a:pt x="0" y="1"/>
                      </a:lnTo>
                      <a:lnTo>
                        <a:pt x="1" y="11"/>
                      </a:lnTo>
                      <a:lnTo>
                        <a:pt x="4" y="19"/>
                      </a:lnTo>
                      <a:lnTo>
                        <a:pt x="8" y="26"/>
                      </a:lnTo>
                      <a:lnTo>
                        <a:pt x="12" y="34"/>
                      </a:lnTo>
                      <a:lnTo>
                        <a:pt x="16" y="41"/>
                      </a:lnTo>
                      <a:lnTo>
                        <a:pt x="19" y="50"/>
                      </a:lnTo>
                      <a:lnTo>
                        <a:pt x="20" y="60"/>
                      </a:lnTo>
                      <a:lnTo>
                        <a:pt x="19" y="71"/>
                      </a:lnTo>
                      <a:lnTo>
                        <a:pt x="23" y="72"/>
                      </a:lnTo>
                      <a:lnTo>
                        <a:pt x="24" y="60"/>
                      </a:lnTo>
                      <a:lnTo>
                        <a:pt x="23" y="49"/>
                      </a:lnTo>
                      <a:lnTo>
                        <a:pt x="19" y="39"/>
                      </a:lnTo>
                      <a:lnTo>
                        <a:pt x="15" y="31"/>
                      </a:lnTo>
                      <a:lnTo>
                        <a:pt x="11" y="24"/>
                      </a:lnTo>
                      <a:lnTo>
                        <a:pt x="7" y="16"/>
                      </a:lnTo>
                      <a:lnTo>
                        <a:pt x="5" y="9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98" name="Freeform 250"/>
                <p:cNvSpPr>
                  <a:spLocks/>
                </p:cNvSpPr>
                <p:nvPr/>
              </p:nvSpPr>
              <p:spPr bwMode="auto">
                <a:xfrm>
                  <a:off x="4643" y="2008"/>
                  <a:ext cx="41" cy="4"/>
                </a:xfrm>
                <a:custGeom>
                  <a:avLst/>
                  <a:gdLst>
                    <a:gd name="T0" fmla="*/ 5 w 41"/>
                    <a:gd name="T1" fmla="*/ 1 h 4"/>
                    <a:gd name="T2" fmla="*/ 2 w 41"/>
                    <a:gd name="T3" fmla="*/ 3 h 4"/>
                    <a:gd name="T4" fmla="*/ 21 w 41"/>
                    <a:gd name="T5" fmla="*/ 4 h 4"/>
                    <a:gd name="T6" fmla="*/ 41 w 41"/>
                    <a:gd name="T7" fmla="*/ 3 h 4"/>
                    <a:gd name="T8" fmla="*/ 41 w 41"/>
                    <a:gd name="T9" fmla="*/ 0 h 4"/>
                    <a:gd name="T10" fmla="*/ 21 w 41"/>
                    <a:gd name="T11" fmla="*/ 0 h 4"/>
                    <a:gd name="T12" fmla="*/ 3 w 41"/>
                    <a:gd name="T13" fmla="*/ 0 h 4"/>
                    <a:gd name="T14" fmla="*/ 0 w 41"/>
                    <a:gd name="T15" fmla="*/ 1 h 4"/>
                    <a:gd name="T16" fmla="*/ 3 w 41"/>
                    <a:gd name="T17" fmla="*/ 0 h 4"/>
                    <a:gd name="T18" fmla="*/ 2 w 41"/>
                    <a:gd name="T19" fmla="*/ 0 h 4"/>
                    <a:gd name="T20" fmla="*/ 0 w 41"/>
                    <a:gd name="T21" fmla="*/ 1 h 4"/>
                    <a:gd name="T22" fmla="*/ 0 w 41"/>
                    <a:gd name="T23" fmla="*/ 3 h 4"/>
                    <a:gd name="T24" fmla="*/ 2 w 41"/>
                    <a:gd name="T25" fmla="*/ 3 h 4"/>
                    <a:gd name="T26" fmla="*/ 5 w 41"/>
                    <a:gd name="T27" fmla="*/ 1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" h="4">
                      <a:moveTo>
                        <a:pt x="5" y="1"/>
                      </a:moveTo>
                      <a:lnTo>
                        <a:pt x="2" y="3"/>
                      </a:lnTo>
                      <a:lnTo>
                        <a:pt x="21" y="4"/>
                      </a:lnTo>
                      <a:lnTo>
                        <a:pt x="41" y="3"/>
                      </a:lnTo>
                      <a:lnTo>
                        <a:pt x="41" y="0"/>
                      </a:lnTo>
                      <a:lnTo>
                        <a:pt x="21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99" name="Freeform 251"/>
                <p:cNvSpPr>
                  <a:spLocks/>
                </p:cNvSpPr>
                <p:nvPr/>
              </p:nvSpPr>
              <p:spPr bwMode="auto">
                <a:xfrm>
                  <a:off x="4622" y="2009"/>
                  <a:ext cx="26" cy="153"/>
                </a:xfrm>
                <a:custGeom>
                  <a:avLst/>
                  <a:gdLst>
                    <a:gd name="T0" fmla="*/ 0 w 26"/>
                    <a:gd name="T1" fmla="*/ 152 h 153"/>
                    <a:gd name="T2" fmla="*/ 2 w 26"/>
                    <a:gd name="T3" fmla="*/ 152 h 153"/>
                    <a:gd name="T4" fmla="*/ 2 w 26"/>
                    <a:gd name="T5" fmla="*/ 138 h 153"/>
                    <a:gd name="T6" fmla="*/ 4 w 26"/>
                    <a:gd name="T7" fmla="*/ 120 h 153"/>
                    <a:gd name="T8" fmla="*/ 5 w 26"/>
                    <a:gd name="T9" fmla="*/ 100 h 153"/>
                    <a:gd name="T10" fmla="*/ 8 w 26"/>
                    <a:gd name="T11" fmla="*/ 79 h 153"/>
                    <a:gd name="T12" fmla="*/ 12 w 26"/>
                    <a:gd name="T13" fmla="*/ 58 h 153"/>
                    <a:gd name="T14" fmla="*/ 16 w 26"/>
                    <a:gd name="T15" fmla="*/ 36 h 153"/>
                    <a:gd name="T16" fmla="*/ 20 w 26"/>
                    <a:gd name="T17" fmla="*/ 17 h 153"/>
                    <a:gd name="T18" fmla="*/ 26 w 26"/>
                    <a:gd name="T19" fmla="*/ 0 h 153"/>
                    <a:gd name="T20" fmla="*/ 21 w 26"/>
                    <a:gd name="T21" fmla="*/ 0 h 153"/>
                    <a:gd name="T22" fmla="*/ 17 w 26"/>
                    <a:gd name="T23" fmla="*/ 17 h 153"/>
                    <a:gd name="T24" fmla="*/ 12 w 26"/>
                    <a:gd name="T25" fmla="*/ 36 h 153"/>
                    <a:gd name="T26" fmla="*/ 8 w 26"/>
                    <a:gd name="T27" fmla="*/ 56 h 153"/>
                    <a:gd name="T28" fmla="*/ 5 w 26"/>
                    <a:gd name="T29" fmla="*/ 78 h 153"/>
                    <a:gd name="T30" fmla="*/ 2 w 26"/>
                    <a:gd name="T31" fmla="*/ 100 h 153"/>
                    <a:gd name="T32" fmla="*/ 0 w 26"/>
                    <a:gd name="T33" fmla="*/ 119 h 153"/>
                    <a:gd name="T34" fmla="*/ 0 w 26"/>
                    <a:gd name="T35" fmla="*/ 137 h 153"/>
                    <a:gd name="T36" fmla="*/ 0 w 26"/>
                    <a:gd name="T37" fmla="*/ 152 h 153"/>
                    <a:gd name="T38" fmla="*/ 2 w 26"/>
                    <a:gd name="T39" fmla="*/ 152 h 153"/>
                    <a:gd name="T40" fmla="*/ 0 w 26"/>
                    <a:gd name="T41" fmla="*/ 152 h 153"/>
                    <a:gd name="T42" fmla="*/ 0 w 26"/>
                    <a:gd name="T43" fmla="*/ 153 h 153"/>
                    <a:gd name="T44" fmla="*/ 1 w 26"/>
                    <a:gd name="T45" fmla="*/ 153 h 153"/>
                    <a:gd name="T46" fmla="*/ 2 w 26"/>
                    <a:gd name="T47" fmla="*/ 153 h 153"/>
                    <a:gd name="T48" fmla="*/ 2 w 26"/>
                    <a:gd name="T49" fmla="*/ 152 h 153"/>
                    <a:gd name="T50" fmla="*/ 0 w 26"/>
                    <a:gd name="T51" fmla="*/ 152 h 15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6" h="153">
                      <a:moveTo>
                        <a:pt x="0" y="152"/>
                      </a:moveTo>
                      <a:lnTo>
                        <a:pt x="2" y="152"/>
                      </a:lnTo>
                      <a:lnTo>
                        <a:pt x="2" y="138"/>
                      </a:lnTo>
                      <a:lnTo>
                        <a:pt x="4" y="120"/>
                      </a:lnTo>
                      <a:lnTo>
                        <a:pt x="5" y="100"/>
                      </a:lnTo>
                      <a:lnTo>
                        <a:pt x="8" y="79"/>
                      </a:lnTo>
                      <a:lnTo>
                        <a:pt x="12" y="58"/>
                      </a:lnTo>
                      <a:lnTo>
                        <a:pt x="16" y="36"/>
                      </a:lnTo>
                      <a:lnTo>
                        <a:pt x="20" y="17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17"/>
                      </a:lnTo>
                      <a:lnTo>
                        <a:pt x="12" y="36"/>
                      </a:lnTo>
                      <a:lnTo>
                        <a:pt x="8" y="56"/>
                      </a:lnTo>
                      <a:lnTo>
                        <a:pt x="5" y="78"/>
                      </a:lnTo>
                      <a:lnTo>
                        <a:pt x="2" y="100"/>
                      </a:lnTo>
                      <a:lnTo>
                        <a:pt x="0" y="119"/>
                      </a:lnTo>
                      <a:lnTo>
                        <a:pt x="0" y="137"/>
                      </a:lnTo>
                      <a:lnTo>
                        <a:pt x="0" y="152"/>
                      </a:lnTo>
                      <a:lnTo>
                        <a:pt x="2" y="152"/>
                      </a:lnTo>
                      <a:lnTo>
                        <a:pt x="0" y="152"/>
                      </a:lnTo>
                      <a:lnTo>
                        <a:pt x="0" y="153"/>
                      </a:lnTo>
                      <a:lnTo>
                        <a:pt x="1" y="153"/>
                      </a:lnTo>
                      <a:lnTo>
                        <a:pt x="2" y="153"/>
                      </a:lnTo>
                      <a:lnTo>
                        <a:pt x="2" y="152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00" name="Freeform 252"/>
                <p:cNvSpPr>
                  <a:spLocks/>
                </p:cNvSpPr>
                <p:nvPr/>
              </p:nvSpPr>
              <p:spPr bwMode="auto">
                <a:xfrm>
                  <a:off x="4622" y="2116"/>
                  <a:ext cx="38" cy="45"/>
                </a:xfrm>
                <a:custGeom>
                  <a:avLst/>
                  <a:gdLst>
                    <a:gd name="T0" fmla="*/ 34 w 38"/>
                    <a:gd name="T1" fmla="*/ 1 h 45"/>
                    <a:gd name="T2" fmla="*/ 34 w 38"/>
                    <a:gd name="T3" fmla="*/ 1 h 45"/>
                    <a:gd name="T4" fmla="*/ 24 w 38"/>
                    <a:gd name="T5" fmla="*/ 11 h 45"/>
                    <a:gd name="T6" fmla="*/ 16 w 38"/>
                    <a:gd name="T7" fmla="*/ 20 h 45"/>
                    <a:gd name="T8" fmla="*/ 11 w 38"/>
                    <a:gd name="T9" fmla="*/ 24 h 45"/>
                    <a:gd name="T10" fmla="*/ 6 w 38"/>
                    <a:gd name="T11" fmla="*/ 30 h 45"/>
                    <a:gd name="T12" fmla="*/ 2 w 38"/>
                    <a:gd name="T13" fmla="*/ 37 h 45"/>
                    <a:gd name="T14" fmla="*/ 0 w 38"/>
                    <a:gd name="T15" fmla="*/ 45 h 45"/>
                    <a:gd name="T16" fmla="*/ 2 w 38"/>
                    <a:gd name="T17" fmla="*/ 45 h 45"/>
                    <a:gd name="T18" fmla="*/ 6 w 38"/>
                    <a:gd name="T19" fmla="*/ 38 h 45"/>
                    <a:gd name="T20" fmla="*/ 9 w 38"/>
                    <a:gd name="T21" fmla="*/ 32 h 45"/>
                    <a:gd name="T22" fmla="*/ 13 w 38"/>
                    <a:gd name="T23" fmla="*/ 27 h 45"/>
                    <a:gd name="T24" fmla="*/ 17 w 38"/>
                    <a:gd name="T25" fmla="*/ 23 h 45"/>
                    <a:gd name="T26" fmla="*/ 27 w 38"/>
                    <a:gd name="T27" fmla="*/ 13 h 45"/>
                    <a:gd name="T28" fmla="*/ 37 w 38"/>
                    <a:gd name="T29" fmla="*/ 4 h 45"/>
                    <a:gd name="T30" fmla="*/ 37 w 38"/>
                    <a:gd name="T31" fmla="*/ 4 h 45"/>
                    <a:gd name="T32" fmla="*/ 37 w 38"/>
                    <a:gd name="T33" fmla="*/ 4 h 45"/>
                    <a:gd name="T34" fmla="*/ 38 w 38"/>
                    <a:gd name="T35" fmla="*/ 2 h 45"/>
                    <a:gd name="T36" fmla="*/ 37 w 38"/>
                    <a:gd name="T37" fmla="*/ 1 h 45"/>
                    <a:gd name="T38" fmla="*/ 35 w 38"/>
                    <a:gd name="T39" fmla="*/ 0 h 45"/>
                    <a:gd name="T40" fmla="*/ 34 w 38"/>
                    <a:gd name="T41" fmla="*/ 1 h 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" h="45">
                      <a:moveTo>
                        <a:pt x="34" y="1"/>
                      </a:moveTo>
                      <a:lnTo>
                        <a:pt x="34" y="1"/>
                      </a:lnTo>
                      <a:lnTo>
                        <a:pt x="24" y="11"/>
                      </a:lnTo>
                      <a:lnTo>
                        <a:pt x="16" y="20"/>
                      </a:lnTo>
                      <a:lnTo>
                        <a:pt x="11" y="24"/>
                      </a:lnTo>
                      <a:lnTo>
                        <a:pt x="6" y="30"/>
                      </a:lnTo>
                      <a:lnTo>
                        <a:pt x="2" y="37"/>
                      </a:lnTo>
                      <a:lnTo>
                        <a:pt x="0" y="45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9" y="32"/>
                      </a:lnTo>
                      <a:lnTo>
                        <a:pt x="13" y="27"/>
                      </a:lnTo>
                      <a:lnTo>
                        <a:pt x="17" y="23"/>
                      </a:lnTo>
                      <a:lnTo>
                        <a:pt x="27" y="13"/>
                      </a:lnTo>
                      <a:lnTo>
                        <a:pt x="37" y="4"/>
                      </a:lnTo>
                      <a:lnTo>
                        <a:pt x="38" y="2"/>
                      </a:lnTo>
                      <a:lnTo>
                        <a:pt x="37" y="1"/>
                      </a:lnTo>
                      <a:lnTo>
                        <a:pt x="35" y="0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01" name="Freeform 253"/>
                <p:cNvSpPr>
                  <a:spLocks/>
                </p:cNvSpPr>
                <p:nvPr/>
              </p:nvSpPr>
              <p:spPr bwMode="auto">
                <a:xfrm>
                  <a:off x="4656" y="2087"/>
                  <a:ext cx="7" cy="33"/>
                </a:xfrm>
                <a:custGeom>
                  <a:avLst/>
                  <a:gdLst>
                    <a:gd name="T0" fmla="*/ 0 w 7"/>
                    <a:gd name="T1" fmla="*/ 1 h 33"/>
                    <a:gd name="T2" fmla="*/ 0 w 7"/>
                    <a:gd name="T3" fmla="*/ 1 h 33"/>
                    <a:gd name="T4" fmla="*/ 1 w 7"/>
                    <a:gd name="T5" fmla="*/ 10 h 33"/>
                    <a:gd name="T6" fmla="*/ 3 w 7"/>
                    <a:gd name="T7" fmla="*/ 18 h 33"/>
                    <a:gd name="T8" fmla="*/ 3 w 7"/>
                    <a:gd name="T9" fmla="*/ 21 h 33"/>
                    <a:gd name="T10" fmla="*/ 3 w 7"/>
                    <a:gd name="T11" fmla="*/ 25 h 33"/>
                    <a:gd name="T12" fmla="*/ 1 w 7"/>
                    <a:gd name="T13" fmla="*/ 27 h 33"/>
                    <a:gd name="T14" fmla="*/ 0 w 7"/>
                    <a:gd name="T15" fmla="*/ 30 h 33"/>
                    <a:gd name="T16" fmla="*/ 3 w 7"/>
                    <a:gd name="T17" fmla="*/ 33 h 33"/>
                    <a:gd name="T18" fmla="*/ 5 w 7"/>
                    <a:gd name="T19" fmla="*/ 29 h 33"/>
                    <a:gd name="T20" fmla="*/ 5 w 7"/>
                    <a:gd name="T21" fmla="*/ 25 h 33"/>
                    <a:gd name="T22" fmla="*/ 7 w 7"/>
                    <a:gd name="T23" fmla="*/ 21 h 33"/>
                    <a:gd name="T24" fmla="*/ 5 w 7"/>
                    <a:gd name="T25" fmla="*/ 16 h 33"/>
                    <a:gd name="T26" fmla="*/ 4 w 7"/>
                    <a:gd name="T27" fmla="*/ 8 h 33"/>
                    <a:gd name="T28" fmla="*/ 4 w 7"/>
                    <a:gd name="T29" fmla="*/ 1 h 33"/>
                    <a:gd name="T30" fmla="*/ 3 w 7"/>
                    <a:gd name="T31" fmla="*/ 3 h 33"/>
                    <a:gd name="T32" fmla="*/ 4 w 7"/>
                    <a:gd name="T33" fmla="*/ 1 h 33"/>
                    <a:gd name="T34" fmla="*/ 3 w 7"/>
                    <a:gd name="T35" fmla="*/ 0 h 33"/>
                    <a:gd name="T36" fmla="*/ 1 w 7"/>
                    <a:gd name="T37" fmla="*/ 0 h 33"/>
                    <a:gd name="T38" fmla="*/ 0 w 7"/>
                    <a:gd name="T39" fmla="*/ 0 h 33"/>
                    <a:gd name="T40" fmla="*/ 0 w 7"/>
                    <a:gd name="T41" fmla="*/ 1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" h="3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0"/>
                      </a:lnTo>
                      <a:lnTo>
                        <a:pt x="3" y="18"/>
                      </a:lnTo>
                      <a:lnTo>
                        <a:pt x="3" y="21"/>
                      </a:lnTo>
                      <a:lnTo>
                        <a:pt x="3" y="25"/>
                      </a:lnTo>
                      <a:lnTo>
                        <a:pt x="1" y="27"/>
                      </a:lnTo>
                      <a:lnTo>
                        <a:pt x="0" y="30"/>
                      </a:lnTo>
                      <a:lnTo>
                        <a:pt x="3" y="33"/>
                      </a:lnTo>
                      <a:lnTo>
                        <a:pt x="5" y="29"/>
                      </a:lnTo>
                      <a:lnTo>
                        <a:pt x="5" y="25"/>
                      </a:lnTo>
                      <a:lnTo>
                        <a:pt x="7" y="21"/>
                      </a:lnTo>
                      <a:lnTo>
                        <a:pt x="5" y="16"/>
                      </a:lnTo>
                      <a:lnTo>
                        <a:pt x="4" y="8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02" name="Freeform 254"/>
                <p:cNvSpPr>
                  <a:spLocks/>
                </p:cNvSpPr>
                <p:nvPr/>
              </p:nvSpPr>
              <p:spPr bwMode="auto">
                <a:xfrm>
                  <a:off x="4656" y="2028"/>
                  <a:ext cx="26" cy="62"/>
                </a:xfrm>
                <a:custGeom>
                  <a:avLst/>
                  <a:gdLst>
                    <a:gd name="T0" fmla="*/ 26 w 26"/>
                    <a:gd name="T1" fmla="*/ 3 h 62"/>
                    <a:gd name="T2" fmla="*/ 22 w 26"/>
                    <a:gd name="T3" fmla="*/ 2 h 62"/>
                    <a:gd name="T4" fmla="*/ 16 w 26"/>
                    <a:gd name="T5" fmla="*/ 17 h 62"/>
                    <a:gd name="T6" fmla="*/ 12 w 26"/>
                    <a:gd name="T7" fmla="*/ 32 h 62"/>
                    <a:gd name="T8" fmla="*/ 7 w 26"/>
                    <a:gd name="T9" fmla="*/ 47 h 62"/>
                    <a:gd name="T10" fmla="*/ 0 w 26"/>
                    <a:gd name="T11" fmla="*/ 60 h 62"/>
                    <a:gd name="T12" fmla="*/ 3 w 26"/>
                    <a:gd name="T13" fmla="*/ 62 h 62"/>
                    <a:gd name="T14" fmla="*/ 9 w 26"/>
                    <a:gd name="T15" fmla="*/ 48 h 62"/>
                    <a:gd name="T16" fmla="*/ 15 w 26"/>
                    <a:gd name="T17" fmla="*/ 33 h 62"/>
                    <a:gd name="T18" fmla="*/ 20 w 26"/>
                    <a:gd name="T19" fmla="*/ 18 h 62"/>
                    <a:gd name="T20" fmla="*/ 26 w 26"/>
                    <a:gd name="T21" fmla="*/ 3 h 62"/>
                    <a:gd name="T22" fmla="*/ 22 w 26"/>
                    <a:gd name="T23" fmla="*/ 2 h 62"/>
                    <a:gd name="T24" fmla="*/ 26 w 26"/>
                    <a:gd name="T25" fmla="*/ 3 h 62"/>
                    <a:gd name="T26" fmla="*/ 26 w 26"/>
                    <a:gd name="T27" fmla="*/ 2 h 62"/>
                    <a:gd name="T28" fmla="*/ 24 w 26"/>
                    <a:gd name="T29" fmla="*/ 0 h 62"/>
                    <a:gd name="T30" fmla="*/ 23 w 26"/>
                    <a:gd name="T31" fmla="*/ 0 h 62"/>
                    <a:gd name="T32" fmla="*/ 22 w 26"/>
                    <a:gd name="T33" fmla="*/ 2 h 62"/>
                    <a:gd name="T34" fmla="*/ 26 w 26"/>
                    <a:gd name="T35" fmla="*/ 3 h 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6" h="62">
                      <a:moveTo>
                        <a:pt x="26" y="3"/>
                      </a:moveTo>
                      <a:lnTo>
                        <a:pt x="22" y="2"/>
                      </a:lnTo>
                      <a:lnTo>
                        <a:pt x="16" y="17"/>
                      </a:lnTo>
                      <a:lnTo>
                        <a:pt x="12" y="32"/>
                      </a:lnTo>
                      <a:lnTo>
                        <a:pt x="7" y="47"/>
                      </a:lnTo>
                      <a:lnTo>
                        <a:pt x="0" y="60"/>
                      </a:lnTo>
                      <a:lnTo>
                        <a:pt x="3" y="62"/>
                      </a:lnTo>
                      <a:lnTo>
                        <a:pt x="9" y="48"/>
                      </a:lnTo>
                      <a:lnTo>
                        <a:pt x="15" y="33"/>
                      </a:lnTo>
                      <a:lnTo>
                        <a:pt x="20" y="18"/>
                      </a:lnTo>
                      <a:lnTo>
                        <a:pt x="26" y="3"/>
                      </a:lnTo>
                      <a:lnTo>
                        <a:pt x="22" y="2"/>
                      </a:lnTo>
                      <a:lnTo>
                        <a:pt x="26" y="3"/>
                      </a:lnTo>
                      <a:lnTo>
                        <a:pt x="26" y="2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2"/>
                      </a:lnTo>
                      <a:lnTo>
                        <a:pt x="2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03" name="Freeform 255"/>
                <p:cNvSpPr>
                  <a:spLocks/>
                </p:cNvSpPr>
                <p:nvPr/>
              </p:nvSpPr>
              <p:spPr bwMode="auto">
                <a:xfrm>
                  <a:off x="4671" y="2030"/>
                  <a:ext cx="11" cy="45"/>
                </a:xfrm>
                <a:custGeom>
                  <a:avLst/>
                  <a:gdLst>
                    <a:gd name="T0" fmla="*/ 4 w 11"/>
                    <a:gd name="T1" fmla="*/ 42 h 45"/>
                    <a:gd name="T2" fmla="*/ 4 w 11"/>
                    <a:gd name="T3" fmla="*/ 42 h 45"/>
                    <a:gd name="T4" fmla="*/ 4 w 11"/>
                    <a:gd name="T5" fmla="*/ 35 h 45"/>
                    <a:gd name="T6" fmla="*/ 5 w 11"/>
                    <a:gd name="T7" fmla="*/ 30 h 45"/>
                    <a:gd name="T8" fmla="*/ 8 w 11"/>
                    <a:gd name="T9" fmla="*/ 20 h 45"/>
                    <a:gd name="T10" fmla="*/ 11 w 11"/>
                    <a:gd name="T11" fmla="*/ 1 h 45"/>
                    <a:gd name="T12" fmla="*/ 7 w 11"/>
                    <a:gd name="T13" fmla="*/ 0 h 45"/>
                    <a:gd name="T14" fmla="*/ 4 w 11"/>
                    <a:gd name="T15" fmla="*/ 20 h 45"/>
                    <a:gd name="T16" fmla="*/ 1 w 11"/>
                    <a:gd name="T17" fmla="*/ 28 h 45"/>
                    <a:gd name="T18" fmla="*/ 0 w 11"/>
                    <a:gd name="T19" fmla="*/ 34 h 45"/>
                    <a:gd name="T20" fmla="*/ 0 w 11"/>
                    <a:gd name="T21" fmla="*/ 42 h 45"/>
                    <a:gd name="T22" fmla="*/ 0 w 11"/>
                    <a:gd name="T23" fmla="*/ 43 h 45"/>
                    <a:gd name="T24" fmla="*/ 0 w 11"/>
                    <a:gd name="T25" fmla="*/ 42 h 45"/>
                    <a:gd name="T26" fmla="*/ 1 w 11"/>
                    <a:gd name="T27" fmla="*/ 43 h 45"/>
                    <a:gd name="T28" fmla="*/ 3 w 11"/>
                    <a:gd name="T29" fmla="*/ 45 h 45"/>
                    <a:gd name="T30" fmla="*/ 4 w 11"/>
                    <a:gd name="T31" fmla="*/ 43 h 45"/>
                    <a:gd name="T32" fmla="*/ 4 w 11"/>
                    <a:gd name="T33" fmla="*/ 42 h 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1" h="45">
                      <a:moveTo>
                        <a:pt x="4" y="42"/>
                      </a:moveTo>
                      <a:lnTo>
                        <a:pt x="4" y="42"/>
                      </a:lnTo>
                      <a:lnTo>
                        <a:pt x="4" y="35"/>
                      </a:lnTo>
                      <a:lnTo>
                        <a:pt x="5" y="30"/>
                      </a:lnTo>
                      <a:lnTo>
                        <a:pt x="8" y="20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4" y="20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0" y="42"/>
                      </a:lnTo>
                      <a:lnTo>
                        <a:pt x="0" y="43"/>
                      </a:lnTo>
                      <a:lnTo>
                        <a:pt x="0" y="42"/>
                      </a:lnTo>
                      <a:lnTo>
                        <a:pt x="1" y="43"/>
                      </a:lnTo>
                      <a:lnTo>
                        <a:pt x="3" y="45"/>
                      </a:lnTo>
                      <a:lnTo>
                        <a:pt x="4" y="43"/>
                      </a:lnTo>
                      <a:lnTo>
                        <a:pt x="4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04" name="Freeform 256"/>
                <p:cNvSpPr>
                  <a:spLocks/>
                </p:cNvSpPr>
                <p:nvPr/>
              </p:nvSpPr>
              <p:spPr bwMode="auto">
                <a:xfrm>
                  <a:off x="4667" y="2072"/>
                  <a:ext cx="9" cy="29"/>
                </a:xfrm>
                <a:custGeom>
                  <a:avLst/>
                  <a:gdLst>
                    <a:gd name="T0" fmla="*/ 4 w 9"/>
                    <a:gd name="T1" fmla="*/ 26 h 29"/>
                    <a:gd name="T2" fmla="*/ 2 w 9"/>
                    <a:gd name="T3" fmla="*/ 27 h 29"/>
                    <a:gd name="T4" fmla="*/ 7 w 9"/>
                    <a:gd name="T5" fmla="*/ 21 h 29"/>
                    <a:gd name="T6" fmla="*/ 9 w 9"/>
                    <a:gd name="T7" fmla="*/ 14 h 29"/>
                    <a:gd name="T8" fmla="*/ 9 w 9"/>
                    <a:gd name="T9" fmla="*/ 7 h 29"/>
                    <a:gd name="T10" fmla="*/ 8 w 9"/>
                    <a:gd name="T11" fmla="*/ 0 h 29"/>
                    <a:gd name="T12" fmla="*/ 4 w 9"/>
                    <a:gd name="T13" fmla="*/ 1 h 29"/>
                    <a:gd name="T14" fmla="*/ 5 w 9"/>
                    <a:gd name="T15" fmla="*/ 7 h 29"/>
                    <a:gd name="T16" fmla="*/ 5 w 9"/>
                    <a:gd name="T17" fmla="*/ 12 h 29"/>
                    <a:gd name="T18" fmla="*/ 4 w 9"/>
                    <a:gd name="T19" fmla="*/ 19 h 29"/>
                    <a:gd name="T20" fmla="*/ 0 w 9"/>
                    <a:gd name="T21" fmla="*/ 25 h 29"/>
                    <a:gd name="T22" fmla="*/ 0 w 9"/>
                    <a:gd name="T23" fmla="*/ 26 h 29"/>
                    <a:gd name="T24" fmla="*/ 0 w 9"/>
                    <a:gd name="T25" fmla="*/ 25 h 29"/>
                    <a:gd name="T26" fmla="*/ 0 w 9"/>
                    <a:gd name="T27" fmla="*/ 26 h 29"/>
                    <a:gd name="T28" fmla="*/ 0 w 9"/>
                    <a:gd name="T29" fmla="*/ 27 h 29"/>
                    <a:gd name="T30" fmla="*/ 1 w 9"/>
                    <a:gd name="T31" fmla="*/ 29 h 29"/>
                    <a:gd name="T32" fmla="*/ 2 w 9"/>
                    <a:gd name="T33" fmla="*/ 27 h 29"/>
                    <a:gd name="T34" fmla="*/ 4 w 9"/>
                    <a:gd name="T35" fmla="*/ 26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" h="29">
                      <a:moveTo>
                        <a:pt x="4" y="26"/>
                      </a:moveTo>
                      <a:lnTo>
                        <a:pt x="2" y="27"/>
                      </a:lnTo>
                      <a:lnTo>
                        <a:pt x="7" y="21"/>
                      </a:lnTo>
                      <a:lnTo>
                        <a:pt x="9" y="14"/>
                      </a:lnTo>
                      <a:lnTo>
                        <a:pt x="9" y="7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5" y="7"/>
                      </a:lnTo>
                      <a:lnTo>
                        <a:pt x="5" y="12"/>
                      </a:lnTo>
                      <a:lnTo>
                        <a:pt x="4" y="19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2" y="27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05" name="Freeform 257"/>
                <p:cNvSpPr>
                  <a:spLocks/>
                </p:cNvSpPr>
                <p:nvPr/>
              </p:nvSpPr>
              <p:spPr bwMode="auto">
                <a:xfrm>
                  <a:off x="4665" y="2098"/>
                  <a:ext cx="6" cy="22"/>
                </a:xfrm>
                <a:custGeom>
                  <a:avLst/>
                  <a:gdLst>
                    <a:gd name="T0" fmla="*/ 4 w 6"/>
                    <a:gd name="T1" fmla="*/ 22 h 22"/>
                    <a:gd name="T2" fmla="*/ 4 w 6"/>
                    <a:gd name="T3" fmla="*/ 20 h 22"/>
                    <a:gd name="T4" fmla="*/ 4 w 6"/>
                    <a:gd name="T5" fmla="*/ 11 h 22"/>
                    <a:gd name="T6" fmla="*/ 6 w 6"/>
                    <a:gd name="T7" fmla="*/ 0 h 22"/>
                    <a:gd name="T8" fmla="*/ 2 w 6"/>
                    <a:gd name="T9" fmla="*/ 0 h 22"/>
                    <a:gd name="T10" fmla="*/ 2 w 6"/>
                    <a:gd name="T11" fmla="*/ 10 h 22"/>
                    <a:gd name="T12" fmla="*/ 0 w 6"/>
                    <a:gd name="T13" fmla="*/ 20 h 22"/>
                    <a:gd name="T14" fmla="*/ 2 w 6"/>
                    <a:gd name="T15" fmla="*/ 19 h 22"/>
                    <a:gd name="T16" fmla="*/ 0 w 6"/>
                    <a:gd name="T17" fmla="*/ 20 h 22"/>
                    <a:gd name="T18" fmla="*/ 2 w 6"/>
                    <a:gd name="T19" fmla="*/ 22 h 22"/>
                    <a:gd name="T20" fmla="*/ 3 w 6"/>
                    <a:gd name="T21" fmla="*/ 22 h 22"/>
                    <a:gd name="T22" fmla="*/ 4 w 6"/>
                    <a:gd name="T23" fmla="*/ 22 h 22"/>
                    <a:gd name="T24" fmla="*/ 4 w 6"/>
                    <a:gd name="T25" fmla="*/ 20 h 22"/>
                    <a:gd name="T26" fmla="*/ 4 w 6"/>
                    <a:gd name="T27" fmla="*/ 22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" h="22">
                      <a:moveTo>
                        <a:pt x="4" y="22"/>
                      </a:moveTo>
                      <a:lnTo>
                        <a:pt x="4" y="20"/>
                      </a:lnTo>
                      <a:lnTo>
                        <a:pt x="4" y="11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2" y="10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06" name="Freeform 258"/>
                <p:cNvSpPr>
                  <a:spLocks/>
                </p:cNvSpPr>
                <p:nvPr/>
              </p:nvSpPr>
              <p:spPr bwMode="auto">
                <a:xfrm>
                  <a:off x="4622" y="2117"/>
                  <a:ext cx="47" cy="48"/>
                </a:xfrm>
                <a:custGeom>
                  <a:avLst/>
                  <a:gdLst>
                    <a:gd name="T0" fmla="*/ 4 w 47"/>
                    <a:gd name="T1" fmla="*/ 48 h 48"/>
                    <a:gd name="T2" fmla="*/ 4 w 47"/>
                    <a:gd name="T3" fmla="*/ 48 h 48"/>
                    <a:gd name="T4" fmla="*/ 13 w 47"/>
                    <a:gd name="T5" fmla="*/ 33 h 48"/>
                    <a:gd name="T6" fmla="*/ 24 w 47"/>
                    <a:gd name="T7" fmla="*/ 22 h 48"/>
                    <a:gd name="T8" fmla="*/ 37 w 47"/>
                    <a:gd name="T9" fmla="*/ 12 h 48"/>
                    <a:gd name="T10" fmla="*/ 47 w 47"/>
                    <a:gd name="T11" fmla="*/ 3 h 48"/>
                    <a:gd name="T12" fmla="*/ 45 w 47"/>
                    <a:gd name="T13" fmla="*/ 0 h 48"/>
                    <a:gd name="T14" fmla="*/ 34 w 47"/>
                    <a:gd name="T15" fmla="*/ 10 h 48"/>
                    <a:gd name="T16" fmla="*/ 23 w 47"/>
                    <a:gd name="T17" fmla="*/ 19 h 48"/>
                    <a:gd name="T18" fmla="*/ 11 w 47"/>
                    <a:gd name="T19" fmla="*/ 31 h 48"/>
                    <a:gd name="T20" fmla="*/ 0 w 47"/>
                    <a:gd name="T21" fmla="*/ 45 h 48"/>
                    <a:gd name="T22" fmla="*/ 0 w 47"/>
                    <a:gd name="T23" fmla="*/ 47 h 48"/>
                    <a:gd name="T24" fmla="*/ 0 w 47"/>
                    <a:gd name="T25" fmla="*/ 45 h 48"/>
                    <a:gd name="T26" fmla="*/ 0 w 47"/>
                    <a:gd name="T27" fmla="*/ 48 h 48"/>
                    <a:gd name="T28" fmla="*/ 1 w 47"/>
                    <a:gd name="T29" fmla="*/ 48 h 48"/>
                    <a:gd name="T30" fmla="*/ 2 w 47"/>
                    <a:gd name="T31" fmla="*/ 48 h 48"/>
                    <a:gd name="T32" fmla="*/ 4 w 47"/>
                    <a:gd name="T33" fmla="*/ 48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48">
                      <a:moveTo>
                        <a:pt x="4" y="48"/>
                      </a:moveTo>
                      <a:lnTo>
                        <a:pt x="4" y="48"/>
                      </a:lnTo>
                      <a:lnTo>
                        <a:pt x="13" y="33"/>
                      </a:lnTo>
                      <a:lnTo>
                        <a:pt x="24" y="22"/>
                      </a:lnTo>
                      <a:lnTo>
                        <a:pt x="37" y="12"/>
                      </a:lnTo>
                      <a:lnTo>
                        <a:pt x="47" y="3"/>
                      </a:lnTo>
                      <a:lnTo>
                        <a:pt x="45" y="0"/>
                      </a:lnTo>
                      <a:lnTo>
                        <a:pt x="34" y="10"/>
                      </a:lnTo>
                      <a:lnTo>
                        <a:pt x="23" y="19"/>
                      </a:lnTo>
                      <a:lnTo>
                        <a:pt x="11" y="31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8"/>
                      </a:lnTo>
                      <a:lnTo>
                        <a:pt x="1" y="48"/>
                      </a:lnTo>
                      <a:lnTo>
                        <a:pt x="2" y="48"/>
                      </a:lnTo>
                      <a:lnTo>
                        <a:pt x="4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07" name="Freeform 259"/>
                <p:cNvSpPr>
                  <a:spLocks/>
                </p:cNvSpPr>
                <p:nvPr/>
              </p:nvSpPr>
              <p:spPr bwMode="auto">
                <a:xfrm>
                  <a:off x="4618" y="2164"/>
                  <a:ext cx="8" cy="15"/>
                </a:xfrm>
                <a:custGeom>
                  <a:avLst/>
                  <a:gdLst>
                    <a:gd name="T0" fmla="*/ 0 w 8"/>
                    <a:gd name="T1" fmla="*/ 13 h 15"/>
                    <a:gd name="T2" fmla="*/ 4 w 8"/>
                    <a:gd name="T3" fmla="*/ 13 h 15"/>
                    <a:gd name="T4" fmla="*/ 5 w 8"/>
                    <a:gd name="T5" fmla="*/ 6 h 15"/>
                    <a:gd name="T6" fmla="*/ 8 w 8"/>
                    <a:gd name="T7" fmla="*/ 1 h 15"/>
                    <a:gd name="T8" fmla="*/ 4 w 8"/>
                    <a:gd name="T9" fmla="*/ 0 h 15"/>
                    <a:gd name="T10" fmla="*/ 2 w 8"/>
                    <a:gd name="T11" fmla="*/ 5 h 15"/>
                    <a:gd name="T12" fmla="*/ 1 w 8"/>
                    <a:gd name="T13" fmla="*/ 12 h 15"/>
                    <a:gd name="T14" fmla="*/ 4 w 8"/>
                    <a:gd name="T15" fmla="*/ 12 h 15"/>
                    <a:gd name="T16" fmla="*/ 1 w 8"/>
                    <a:gd name="T17" fmla="*/ 12 h 15"/>
                    <a:gd name="T18" fmla="*/ 1 w 8"/>
                    <a:gd name="T19" fmla="*/ 13 h 15"/>
                    <a:gd name="T20" fmla="*/ 1 w 8"/>
                    <a:gd name="T21" fmla="*/ 15 h 15"/>
                    <a:gd name="T22" fmla="*/ 2 w 8"/>
                    <a:gd name="T23" fmla="*/ 15 h 15"/>
                    <a:gd name="T24" fmla="*/ 4 w 8"/>
                    <a:gd name="T25" fmla="*/ 13 h 15"/>
                    <a:gd name="T26" fmla="*/ 0 w 8"/>
                    <a:gd name="T27" fmla="*/ 13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" h="15">
                      <a:moveTo>
                        <a:pt x="0" y="13"/>
                      </a:moveTo>
                      <a:lnTo>
                        <a:pt x="4" y="13"/>
                      </a:lnTo>
                      <a:lnTo>
                        <a:pt x="5" y="6"/>
                      </a:lnTo>
                      <a:lnTo>
                        <a:pt x="8" y="1"/>
                      </a:lnTo>
                      <a:lnTo>
                        <a:pt x="4" y="0"/>
                      </a:lnTo>
                      <a:lnTo>
                        <a:pt x="2" y="5"/>
                      </a:lnTo>
                      <a:lnTo>
                        <a:pt x="1" y="12"/>
                      </a:lnTo>
                      <a:lnTo>
                        <a:pt x="4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2" y="15"/>
                      </a:lnTo>
                      <a:lnTo>
                        <a:pt x="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08" name="Freeform 260"/>
                <p:cNvSpPr>
                  <a:spLocks/>
                </p:cNvSpPr>
                <p:nvPr/>
              </p:nvSpPr>
              <p:spPr bwMode="auto">
                <a:xfrm>
                  <a:off x="4616" y="2008"/>
                  <a:ext cx="30" cy="169"/>
                </a:xfrm>
                <a:custGeom>
                  <a:avLst/>
                  <a:gdLst>
                    <a:gd name="T0" fmla="*/ 29 w 30"/>
                    <a:gd name="T1" fmla="*/ 3 h 169"/>
                    <a:gd name="T2" fmla="*/ 26 w 30"/>
                    <a:gd name="T3" fmla="*/ 1 h 169"/>
                    <a:gd name="T4" fmla="*/ 21 w 30"/>
                    <a:gd name="T5" fmla="*/ 20 h 169"/>
                    <a:gd name="T6" fmla="*/ 10 w 30"/>
                    <a:gd name="T7" fmla="*/ 64 h 169"/>
                    <a:gd name="T8" fmla="*/ 6 w 30"/>
                    <a:gd name="T9" fmla="*/ 90 h 169"/>
                    <a:gd name="T10" fmla="*/ 2 w 30"/>
                    <a:gd name="T11" fmla="*/ 117 h 169"/>
                    <a:gd name="T12" fmla="*/ 0 w 30"/>
                    <a:gd name="T13" fmla="*/ 131 h 169"/>
                    <a:gd name="T14" fmla="*/ 0 w 30"/>
                    <a:gd name="T15" fmla="*/ 145 h 169"/>
                    <a:gd name="T16" fmla="*/ 0 w 30"/>
                    <a:gd name="T17" fmla="*/ 157 h 169"/>
                    <a:gd name="T18" fmla="*/ 2 w 30"/>
                    <a:gd name="T19" fmla="*/ 169 h 169"/>
                    <a:gd name="T20" fmla="*/ 6 w 30"/>
                    <a:gd name="T21" fmla="*/ 168 h 169"/>
                    <a:gd name="T22" fmla="*/ 4 w 30"/>
                    <a:gd name="T23" fmla="*/ 157 h 169"/>
                    <a:gd name="T24" fmla="*/ 4 w 30"/>
                    <a:gd name="T25" fmla="*/ 145 h 169"/>
                    <a:gd name="T26" fmla="*/ 4 w 30"/>
                    <a:gd name="T27" fmla="*/ 131 h 169"/>
                    <a:gd name="T28" fmla="*/ 6 w 30"/>
                    <a:gd name="T29" fmla="*/ 117 h 169"/>
                    <a:gd name="T30" fmla="*/ 8 w 30"/>
                    <a:gd name="T31" fmla="*/ 91 h 169"/>
                    <a:gd name="T32" fmla="*/ 14 w 30"/>
                    <a:gd name="T33" fmla="*/ 64 h 169"/>
                    <a:gd name="T34" fmla="*/ 25 w 30"/>
                    <a:gd name="T35" fmla="*/ 22 h 169"/>
                    <a:gd name="T36" fmla="*/ 30 w 30"/>
                    <a:gd name="T37" fmla="*/ 1 h 169"/>
                    <a:gd name="T38" fmla="*/ 27 w 30"/>
                    <a:gd name="T39" fmla="*/ 0 h 169"/>
                    <a:gd name="T40" fmla="*/ 30 w 30"/>
                    <a:gd name="T41" fmla="*/ 1 h 169"/>
                    <a:gd name="T42" fmla="*/ 30 w 30"/>
                    <a:gd name="T43" fmla="*/ 0 h 169"/>
                    <a:gd name="T44" fmla="*/ 29 w 30"/>
                    <a:gd name="T45" fmla="*/ 0 h 169"/>
                    <a:gd name="T46" fmla="*/ 27 w 30"/>
                    <a:gd name="T47" fmla="*/ 0 h 169"/>
                    <a:gd name="T48" fmla="*/ 26 w 30"/>
                    <a:gd name="T49" fmla="*/ 1 h 169"/>
                    <a:gd name="T50" fmla="*/ 29 w 30"/>
                    <a:gd name="T51" fmla="*/ 3 h 16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0" h="169">
                      <a:moveTo>
                        <a:pt x="29" y="3"/>
                      </a:moveTo>
                      <a:lnTo>
                        <a:pt x="26" y="1"/>
                      </a:lnTo>
                      <a:lnTo>
                        <a:pt x="21" y="20"/>
                      </a:lnTo>
                      <a:lnTo>
                        <a:pt x="10" y="64"/>
                      </a:lnTo>
                      <a:lnTo>
                        <a:pt x="6" y="90"/>
                      </a:lnTo>
                      <a:lnTo>
                        <a:pt x="2" y="117"/>
                      </a:lnTo>
                      <a:lnTo>
                        <a:pt x="0" y="131"/>
                      </a:lnTo>
                      <a:lnTo>
                        <a:pt x="0" y="145"/>
                      </a:lnTo>
                      <a:lnTo>
                        <a:pt x="0" y="157"/>
                      </a:lnTo>
                      <a:lnTo>
                        <a:pt x="2" y="169"/>
                      </a:lnTo>
                      <a:lnTo>
                        <a:pt x="6" y="168"/>
                      </a:lnTo>
                      <a:lnTo>
                        <a:pt x="4" y="157"/>
                      </a:lnTo>
                      <a:lnTo>
                        <a:pt x="4" y="145"/>
                      </a:lnTo>
                      <a:lnTo>
                        <a:pt x="4" y="131"/>
                      </a:lnTo>
                      <a:lnTo>
                        <a:pt x="6" y="117"/>
                      </a:lnTo>
                      <a:lnTo>
                        <a:pt x="8" y="91"/>
                      </a:lnTo>
                      <a:lnTo>
                        <a:pt x="14" y="64"/>
                      </a:lnTo>
                      <a:lnTo>
                        <a:pt x="25" y="22"/>
                      </a:lnTo>
                      <a:lnTo>
                        <a:pt x="30" y="1"/>
                      </a:lnTo>
                      <a:lnTo>
                        <a:pt x="27" y="0"/>
                      </a:lnTo>
                      <a:lnTo>
                        <a:pt x="30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1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09" name="Freeform 261"/>
                <p:cNvSpPr>
                  <a:spLocks/>
                </p:cNvSpPr>
                <p:nvPr/>
              </p:nvSpPr>
              <p:spPr bwMode="auto">
                <a:xfrm>
                  <a:off x="4594" y="2000"/>
                  <a:ext cx="51" cy="11"/>
                </a:xfrm>
                <a:custGeom>
                  <a:avLst/>
                  <a:gdLst>
                    <a:gd name="T0" fmla="*/ 3 w 51"/>
                    <a:gd name="T1" fmla="*/ 4 h 11"/>
                    <a:gd name="T2" fmla="*/ 2 w 51"/>
                    <a:gd name="T3" fmla="*/ 4 h 11"/>
                    <a:gd name="T4" fmla="*/ 13 w 51"/>
                    <a:gd name="T5" fmla="*/ 6 h 11"/>
                    <a:gd name="T6" fmla="*/ 24 w 51"/>
                    <a:gd name="T7" fmla="*/ 9 h 11"/>
                    <a:gd name="T8" fmla="*/ 37 w 51"/>
                    <a:gd name="T9" fmla="*/ 11 h 11"/>
                    <a:gd name="T10" fmla="*/ 51 w 51"/>
                    <a:gd name="T11" fmla="*/ 11 h 11"/>
                    <a:gd name="T12" fmla="*/ 49 w 51"/>
                    <a:gd name="T13" fmla="*/ 8 h 11"/>
                    <a:gd name="T14" fmla="*/ 37 w 51"/>
                    <a:gd name="T15" fmla="*/ 8 h 11"/>
                    <a:gd name="T16" fmla="*/ 25 w 51"/>
                    <a:gd name="T17" fmla="*/ 5 h 11"/>
                    <a:gd name="T18" fmla="*/ 13 w 51"/>
                    <a:gd name="T19" fmla="*/ 2 h 11"/>
                    <a:gd name="T20" fmla="*/ 3 w 51"/>
                    <a:gd name="T21" fmla="*/ 0 h 11"/>
                    <a:gd name="T22" fmla="*/ 2 w 51"/>
                    <a:gd name="T23" fmla="*/ 1 h 11"/>
                    <a:gd name="T24" fmla="*/ 3 w 51"/>
                    <a:gd name="T25" fmla="*/ 0 h 11"/>
                    <a:gd name="T26" fmla="*/ 2 w 51"/>
                    <a:gd name="T27" fmla="*/ 1 h 11"/>
                    <a:gd name="T28" fmla="*/ 0 w 51"/>
                    <a:gd name="T29" fmla="*/ 1 h 11"/>
                    <a:gd name="T30" fmla="*/ 0 w 51"/>
                    <a:gd name="T31" fmla="*/ 2 h 11"/>
                    <a:gd name="T32" fmla="*/ 2 w 51"/>
                    <a:gd name="T33" fmla="*/ 4 h 11"/>
                    <a:gd name="T34" fmla="*/ 3 w 51"/>
                    <a:gd name="T35" fmla="*/ 4 h 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1" h="11">
                      <a:moveTo>
                        <a:pt x="3" y="4"/>
                      </a:moveTo>
                      <a:lnTo>
                        <a:pt x="2" y="4"/>
                      </a:lnTo>
                      <a:lnTo>
                        <a:pt x="13" y="6"/>
                      </a:lnTo>
                      <a:lnTo>
                        <a:pt x="24" y="9"/>
                      </a:lnTo>
                      <a:lnTo>
                        <a:pt x="37" y="11"/>
                      </a:lnTo>
                      <a:lnTo>
                        <a:pt x="51" y="11"/>
                      </a:lnTo>
                      <a:lnTo>
                        <a:pt x="49" y="8"/>
                      </a:lnTo>
                      <a:lnTo>
                        <a:pt x="37" y="8"/>
                      </a:lnTo>
                      <a:lnTo>
                        <a:pt x="25" y="5"/>
                      </a:lnTo>
                      <a:lnTo>
                        <a:pt x="13" y="2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10" name="Freeform 262"/>
                <p:cNvSpPr>
                  <a:spLocks/>
                </p:cNvSpPr>
                <p:nvPr/>
              </p:nvSpPr>
              <p:spPr bwMode="auto">
                <a:xfrm>
                  <a:off x="4521" y="2001"/>
                  <a:ext cx="76" cy="14"/>
                </a:xfrm>
                <a:custGeom>
                  <a:avLst/>
                  <a:gdLst>
                    <a:gd name="T0" fmla="*/ 4 w 76"/>
                    <a:gd name="T1" fmla="*/ 7 h 14"/>
                    <a:gd name="T2" fmla="*/ 1 w 76"/>
                    <a:gd name="T3" fmla="*/ 10 h 14"/>
                    <a:gd name="T4" fmla="*/ 17 w 76"/>
                    <a:gd name="T5" fmla="*/ 11 h 14"/>
                    <a:gd name="T6" fmla="*/ 38 w 76"/>
                    <a:gd name="T7" fmla="*/ 14 h 14"/>
                    <a:gd name="T8" fmla="*/ 49 w 76"/>
                    <a:gd name="T9" fmla="*/ 12 h 14"/>
                    <a:gd name="T10" fmla="*/ 58 w 76"/>
                    <a:gd name="T11" fmla="*/ 11 h 14"/>
                    <a:gd name="T12" fmla="*/ 68 w 76"/>
                    <a:gd name="T13" fmla="*/ 8 h 14"/>
                    <a:gd name="T14" fmla="*/ 76 w 76"/>
                    <a:gd name="T15" fmla="*/ 3 h 14"/>
                    <a:gd name="T16" fmla="*/ 75 w 76"/>
                    <a:gd name="T17" fmla="*/ 0 h 14"/>
                    <a:gd name="T18" fmla="*/ 66 w 76"/>
                    <a:gd name="T19" fmla="*/ 4 h 14"/>
                    <a:gd name="T20" fmla="*/ 58 w 76"/>
                    <a:gd name="T21" fmla="*/ 8 h 14"/>
                    <a:gd name="T22" fmla="*/ 47 w 76"/>
                    <a:gd name="T23" fmla="*/ 10 h 14"/>
                    <a:gd name="T24" fmla="*/ 38 w 76"/>
                    <a:gd name="T25" fmla="*/ 10 h 14"/>
                    <a:gd name="T26" fmla="*/ 17 w 76"/>
                    <a:gd name="T27" fmla="*/ 8 h 14"/>
                    <a:gd name="T28" fmla="*/ 2 w 76"/>
                    <a:gd name="T29" fmla="*/ 5 h 14"/>
                    <a:gd name="T30" fmla="*/ 1 w 76"/>
                    <a:gd name="T31" fmla="*/ 8 h 14"/>
                    <a:gd name="T32" fmla="*/ 2 w 76"/>
                    <a:gd name="T33" fmla="*/ 5 h 14"/>
                    <a:gd name="T34" fmla="*/ 1 w 76"/>
                    <a:gd name="T35" fmla="*/ 5 h 14"/>
                    <a:gd name="T36" fmla="*/ 0 w 76"/>
                    <a:gd name="T37" fmla="*/ 7 h 14"/>
                    <a:gd name="T38" fmla="*/ 1 w 76"/>
                    <a:gd name="T39" fmla="*/ 8 h 14"/>
                    <a:gd name="T40" fmla="*/ 1 w 76"/>
                    <a:gd name="T41" fmla="*/ 10 h 14"/>
                    <a:gd name="T42" fmla="*/ 4 w 76"/>
                    <a:gd name="T43" fmla="*/ 7 h 1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6" h="14">
                      <a:moveTo>
                        <a:pt x="4" y="7"/>
                      </a:moveTo>
                      <a:lnTo>
                        <a:pt x="1" y="10"/>
                      </a:lnTo>
                      <a:lnTo>
                        <a:pt x="17" y="11"/>
                      </a:lnTo>
                      <a:lnTo>
                        <a:pt x="38" y="14"/>
                      </a:lnTo>
                      <a:lnTo>
                        <a:pt x="49" y="12"/>
                      </a:lnTo>
                      <a:lnTo>
                        <a:pt x="58" y="11"/>
                      </a:lnTo>
                      <a:lnTo>
                        <a:pt x="68" y="8"/>
                      </a:lnTo>
                      <a:lnTo>
                        <a:pt x="76" y="3"/>
                      </a:lnTo>
                      <a:lnTo>
                        <a:pt x="75" y="0"/>
                      </a:lnTo>
                      <a:lnTo>
                        <a:pt x="66" y="4"/>
                      </a:lnTo>
                      <a:lnTo>
                        <a:pt x="58" y="8"/>
                      </a:lnTo>
                      <a:lnTo>
                        <a:pt x="47" y="10"/>
                      </a:lnTo>
                      <a:lnTo>
                        <a:pt x="38" y="10"/>
                      </a:lnTo>
                      <a:lnTo>
                        <a:pt x="17" y="8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11" name="Freeform 263"/>
                <p:cNvSpPr>
                  <a:spLocks/>
                </p:cNvSpPr>
                <p:nvPr/>
              </p:nvSpPr>
              <p:spPr bwMode="auto">
                <a:xfrm>
                  <a:off x="4522" y="2008"/>
                  <a:ext cx="20" cy="22"/>
                </a:xfrm>
                <a:custGeom>
                  <a:avLst/>
                  <a:gdLst>
                    <a:gd name="T0" fmla="*/ 20 w 20"/>
                    <a:gd name="T1" fmla="*/ 20 h 22"/>
                    <a:gd name="T2" fmla="*/ 20 w 20"/>
                    <a:gd name="T3" fmla="*/ 19 h 22"/>
                    <a:gd name="T4" fmla="*/ 3 w 20"/>
                    <a:gd name="T5" fmla="*/ 0 h 22"/>
                    <a:gd name="T6" fmla="*/ 0 w 20"/>
                    <a:gd name="T7" fmla="*/ 1 h 22"/>
                    <a:gd name="T8" fmla="*/ 18 w 20"/>
                    <a:gd name="T9" fmla="*/ 20 h 22"/>
                    <a:gd name="T10" fmla="*/ 20 w 20"/>
                    <a:gd name="T11" fmla="*/ 20 h 22"/>
                    <a:gd name="T12" fmla="*/ 18 w 20"/>
                    <a:gd name="T13" fmla="*/ 20 h 22"/>
                    <a:gd name="T14" fmla="*/ 19 w 20"/>
                    <a:gd name="T15" fmla="*/ 22 h 22"/>
                    <a:gd name="T16" fmla="*/ 19 w 20"/>
                    <a:gd name="T17" fmla="*/ 20 h 22"/>
                    <a:gd name="T18" fmla="*/ 20 w 20"/>
                    <a:gd name="T19" fmla="*/ 20 h 22"/>
                    <a:gd name="T20" fmla="*/ 20 w 20"/>
                    <a:gd name="T21" fmla="*/ 19 h 22"/>
                    <a:gd name="T22" fmla="*/ 20 w 20"/>
                    <a:gd name="T23" fmla="*/ 20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0" h="22">
                      <a:moveTo>
                        <a:pt x="20" y="20"/>
                      </a:moveTo>
                      <a:lnTo>
                        <a:pt x="20" y="19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8" y="20"/>
                      </a:lnTo>
                      <a:lnTo>
                        <a:pt x="20" y="20"/>
                      </a:lnTo>
                      <a:lnTo>
                        <a:pt x="18" y="20"/>
                      </a:lnTo>
                      <a:lnTo>
                        <a:pt x="19" y="22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19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12" name="Freeform 264"/>
                <p:cNvSpPr>
                  <a:spLocks/>
                </p:cNvSpPr>
                <p:nvPr/>
              </p:nvSpPr>
              <p:spPr bwMode="auto">
                <a:xfrm>
                  <a:off x="4538" y="2020"/>
                  <a:ext cx="22" cy="14"/>
                </a:xfrm>
                <a:custGeom>
                  <a:avLst/>
                  <a:gdLst>
                    <a:gd name="T0" fmla="*/ 19 w 22"/>
                    <a:gd name="T1" fmla="*/ 11 h 14"/>
                    <a:gd name="T2" fmla="*/ 22 w 22"/>
                    <a:gd name="T3" fmla="*/ 12 h 14"/>
                    <a:gd name="T4" fmla="*/ 22 w 22"/>
                    <a:gd name="T5" fmla="*/ 8 h 14"/>
                    <a:gd name="T6" fmla="*/ 19 w 22"/>
                    <a:gd name="T7" fmla="*/ 4 h 14"/>
                    <a:gd name="T8" fmla="*/ 17 w 22"/>
                    <a:gd name="T9" fmla="*/ 2 h 14"/>
                    <a:gd name="T10" fmla="*/ 14 w 22"/>
                    <a:gd name="T11" fmla="*/ 0 h 14"/>
                    <a:gd name="T12" fmla="*/ 10 w 22"/>
                    <a:gd name="T13" fmla="*/ 0 h 14"/>
                    <a:gd name="T14" fmla="*/ 6 w 22"/>
                    <a:gd name="T15" fmla="*/ 0 h 14"/>
                    <a:gd name="T16" fmla="*/ 3 w 22"/>
                    <a:gd name="T17" fmla="*/ 3 h 14"/>
                    <a:gd name="T18" fmla="*/ 0 w 22"/>
                    <a:gd name="T19" fmla="*/ 7 h 14"/>
                    <a:gd name="T20" fmla="*/ 4 w 22"/>
                    <a:gd name="T21" fmla="*/ 8 h 14"/>
                    <a:gd name="T22" fmla="*/ 6 w 22"/>
                    <a:gd name="T23" fmla="*/ 6 h 14"/>
                    <a:gd name="T24" fmla="*/ 9 w 22"/>
                    <a:gd name="T25" fmla="*/ 4 h 14"/>
                    <a:gd name="T26" fmla="*/ 10 w 22"/>
                    <a:gd name="T27" fmla="*/ 3 h 14"/>
                    <a:gd name="T28" fmla="*/ 13 w 22"/>
                    <a:gd name="T29" fmla="*/ 4 h 14"/>
                    <a:gd name="T30" fmla="*/ 15 w 22"/>
                    <a:gd name="T31" fmla="*/ 6 h 14"/>
                    <a:gd name="T32" fmla="*/ 17 w 22"/>
                    <a:gd name="T33" fmla="*/ 7 h 14"/>
                    <a:gd name="T34" fmla="*/ 18 w 22"/>
                    <a:gd name="T35" fmla="*/ 10 h 14"/>
                    <a:gd name="T36" fmla="*/ 19 w 22"/>
                    <a:gd name="T37" fmla="*/ 12 h 14"/>
                    <a:gd name="T38" fmla="*/ 22 w 22"/>
                    <a:gd name="T39" fmla="*/ 14 h 14"/>
                    <a:gd name="T40" fmla="*/ 19 w 22"/>
                    <a:gd name="T41" fmla="*/ 12 h 14"/>
                    <a:gd name="T42" fmla="*/ 19 w 22"/>
                    <a:gd name="T43" fmla="*/ 14 h 14"/>
                    <a:gd name="T44" fmla="*/ 21 w 22"/>
                    <a:gd name="T45" fmla="*/ 14 h 14"/>
                    <a:gd name="T46" fmla="*/ 22 w 22"/>
                    <a:gd name="T47" fmla="*/ 14 h 14"/>
                    <a:gd name="T48" fmla="*/ 22 w 22"/>
                    <a:gd name="T49" fmla="*/ 12 h 14"/>
                    <a:gd name="T50" fmla="*/ 19 w 22"/>
                    <a:gd name="T51" fmla="*/ 11 h 1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2" h="14">
                      <a:moveTo>
                        <a:pt x="19" y="11"/>
                      </a:moveTo>
                      <a:lnTo>
                        <a:pt x="22" y="12"/>
                      </a:lnTo>
                      <a:lnTo>
                        <a:pt x="22" y="8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9" y="4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18" y="10"/>
                      </a:lnTo>
                      <a:lnTo>
                        <a:pt x="19" y="12"/>
                      </a:lnTo>
                      <a:lnTo>
                        <a:pt x="22" y="14"/>
                      </a:lnTo>
                      <a:lnTo>
                        <a:pt x="19" y="12"/>
                      </a:lnTo>
                      <a:lnTo>
                        <a:pt x="19" y="14"/>
                      </a:lnTo>
                      <a:lnTo>
                        <a:pt x="21" y="14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1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13" name="Freeform 265"/>
                <p:cNvSpPr>
                  <a:spLocks/>
                </p:cNvSpPr>
                <p:nvPr/>
              </p:nvSpPr>
              <p:spPr bwMode="auto">
                <a:xfrm>
                  <a:off x="4557" y="2028"/>
                  <a:ext cx="17" cy="11"/>
                </a:xfrm>
                <a:custGeom>
                  <a:avLst/>
                  <a:gdLst>
                    <a:gd name="T0" fmla="*/ 17 w 17"/>
                    <a:gd name="T1" fmla="*/ 10 h 11"/>
                    <a:gd name="T2" fmla="*/ 17 w 17"/>
                    <a:gd name="T3" fmla="*/ 10 h 11"/>
                    <a:gd name="T4" fmla="*/ 14 w 17"/>
                    <a:gd name="T5" fmla="*/ 6 h 11"/>
                    <a:gd name="T6" fmla="*/ 11 w 17"/>
                    <a:gd name="T7" fmla="*/ 2 h 11"/>
                    <a:gd name="T8" fmla="*/ 6 w 17"/>
                    <a:gd name="T9" fmla="*/ 0 h 11"/>
                    <a:gd name="T10" fmla="*/ 0 w 17"/>
                    <a:gd name="T11" fmla="*/ 3 h 11"/>
                    <a:gd name="T12" fmla="*/ 3 w 17"/>
                    <a:gd name="T13" fmla="*/ 6 h 11"/>
                    <a:gd name="T14" fmla="*/ 7 w 17"/>
                    <a:gd name="T15" fmla="*/ 4 h 11"/>
                    <a:gd name="T16" fmla="*/ 10 w 17"/>
                    <a:gd name="T17" fmla="*/ 6 h 11"/>
                    <a:gd name="T18" fmla="*/ 11 w 17"/>
                    <a:gd name="T19" fmla="*/ 7 h 11"/>
                    <a:gd name="T20" fmla="*/ 13 w 17"/>
                    <a:gd name="T21" fmla="*/ 10 h 11"/>
                    <a:gd name="T22" fmla="*/ 13 w 17"/>
                    <a:gd name="T23" fmla="*/ 10 h 11"/>
                    <a:gd name="T24" fmla="*/ 13 w 17"/>
                    <a:gd name="T25" fmla="*/ 10 h 11"/>
                    <a:gd name="T26" fmla="*/ 13 w 17"/>
                    <a:gd name="T27" fmla="*/ 11 h 11"/>
                    <a:gd name="T28" fmla="*/ 14 w 17"/>
                    <a:gd name="T29" fmla="*/ 11 h 11"/>
                    <a:gd name="T30" fmla="*/ 15 w 17"/>
                    <a:gd name="T31" fmla="*/ 11 h 11"/>
                    <a:gd name="T32" fmla="*/ 17 w 17"/>
                    <a:gd name="T33" fmla="*/ 10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1">
                      <a:moveTo>
                        <a:pt x="17" y="10"/>
                      </a:moveTo>
                      <a:lnTo>
                        <a:pt x="17" y="10"/>
                      </a:lnTo>
                      <a:lnTo>
                        <a:pt x="14" y="6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7" y="4"/>
                      </a:lnTo>
                      <a:lnTo>
                        <a:pt x="10" y="6"/>
                      </a:lnTo>
                      <a:lnTo>
                        <a:pt x="11" y="7"/>
                      </a:lnTo>
                      <a:lnTo>
                        <a:pt x="13" y="10"/>
                      </a:lnTo>
                      <a:lnTo>
                        <a:pt x="13" y="11"/>
                      </a:lnTo>
                      <a:lnTo>
                        <a:pt x="14" y="11"/>
                      </a:lnTo>
                      <a:lnTo>
                        <a:pt x="15" y="11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14" name="Freeform 266"/>
                <p:cNvSpPr>
                  <a:spLocks/>
                </p:cNvSpPr>
                <p:nvPr/>
              </p:nvSpPr>
              <p:spPr bwMode="auto">
                <a:xfrm>
                  <a:off x="4567" y="2038"/>
                  <a:ext cx="7" cy="19"/>
                </a:xfrm>
                <a:custGeom>
                  <a:avLst/>
                  <a:gdLst>
                    <a:gd name="T0" fmla="*/ 1 w 7"/>
                    <a:gd name="T1" fmla="*/ 16 h 19"/>
                    <a:gd name="T2" fmla="*/ 3 w 7"/>
                    <a:gd name="T3" fmla="*/ 18 h 19"/>
                    <a:gd name="T4" fmla="*/ 5 w 7"/>
                    <a:gd name="T5" fmla="*/ 8 h 19"/>
                    <a:gd name="T6" fmla="*/ 7 w 7"/>
                    <a:gd name="T7" fmla="*/ 0 h 19"/>
                    <a:gd name="T8" fmla="*/ 3 w 7"/>
                    <a:gd name="T9" fmla="*/ 0 h 19"/>
                    <a:gd name="T10" fmla="*/ 1 w 7"/>
                    <a:gd name="T11" fmla="*/ 8 h 19"/>
                    <a:gd name="T12" fmla="*/ 0 w 7"/>
                    <a:gd name="T13" fmla="*/ 18 h 19"/>
                    <a:gd name="T14" fmla="*/ 1 w 7"/>
                    <a:gd name="T15" fmla="*/ 19 h 19"/>
                    <a:gd name="T16" fmla="*/ 0 w 7"/>
                    <a:gd name="T17" fmla="*/ 18 h 19"/>
                    <a:gd name="T18" fmla="*/ 0 w 7"/>
                    <a:gd name="T19" fmla="*/ 19 h 19"/>
                    <a:gd name="T20" fmla="*/ 1 w 7"/>
                    <a:gd name="T21" fmla="*/ 19 h 19"/>
                    <a:gd name="T22" fmla="*/ 3 w 7"/>
                    <a:gd name="T23" fmla="*/ 19 h 19"/>
                    <a:gd name="T24" fmla="*/ 3 w 7"/>
                    <a:gd name="T25" fmla="*/ 18 h 19"/>
                    <a:gd name="T26" fmla="*/ 1 w 7"/>
                    <a:gd name="T27" fmla="*/ 16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" h="19">
                      <a:moveTo>
                        <a:pt x="1" y="16"/>
                      </a:moveTo>
                      <a:lnTo>
                        <a:pt x="3" y="18"/>
                      </a:lnTo>
                      <a:lnTo>
                        <a:pt x="5" y="8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1" y="8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15" name="Freeform 267"/>
                <p:cNvSpPr>
                  <a:spLocks/>
                </p:cNvSpPr>
                <p:nvPr/>
              </p:nvSpPr>
              <p:spPr bwMode="auto">
                <a:xfrm>
                  <a:off x="4566" y="2054"/>
                  <a:ext cx="15" cy="39"/>
                </a:xfrm>
                <a:custGeom>
                  <a:avLst/>
                  <a:gdLst>
                    <a:gd name="T0" fmla="*/ 1 w 15"/>
                    <a:gd name="T1" fmla="*/ 34 h 39"/>
                    <a:gd name="T2" fmla="*/ 2 w 15"/>
                    <a:gd name="T3" fmla="*/ 37 h 39"/>
                    <a:gd name="T4" fmla="*/ 6 w 15"/>
                    <a:gd name="T5" fmla="*/ 33 h 39"/>
                    <a:gd name="T6" fmla="*/ 9 w 15"/>
                    <a:gd name="T7" fmla="*/ 28 h 39"/>
                    <a:gd name="T8" fmla="*/ 12 w 15"/>
                    <a:gd name="T9" fmla="*/ 22 h 39"/>
                    <a:gd name="T10" fmla="*/ 15 w 15"/>
                    <a:gd name="T11" fmla="*/ 15 h 39"/>
                    <a:gd name="T12" fmla="*/ 15 w 15"/>
                    <a:gd name="T13" fmla="*/ 10 h 39"/>
                    <a:gd name="T14" fmla="*/ 13 w 15"/>
                    <a:gd name="T15" fmla="*/ 4 h 39"/>
                    <a:gd name="T16" fmla="*/ 12 w 15"/>
                    <a:gd name="T17" fmla="*/ 2 h 39"/>
                    <a:gd name="T18" fmla="*/ 9 w 15"/>
                    <a:gd name="T19" fmla="*/ 0 h 39"/>
                    <a:gd name="T20" fmla="*/ 6 w 15"/>
                    <a:gd name="T21" fmla="*/ 0 h 39"/>
                    <a:gd name="T22" fmla="*/ 2 w 15"/>
                    <a:gd name="T23" fmla="*/ 0 h 39"/>
                    <a:gd name="T24" fmla="*/ 2 w 15"/>
                    <a:gd name="T25" fmla="*/ 3 h 39"/>
                    <a:gd name="T26" fmla="*/ 5 w 15"/>
                    <a:gd name="T27" fmla="*/ 3 h 39"/>
                    <a:gd name="T28" fmla="*/ 8 w 15"/>
                    <a:gd name="T29" fmla="*/ 4 h 39"/>
                    <a:gd name="T30" fmla="*/ 9 w 15"/>
                    <a:gd name="T31" fmla="*/ 4 h 39"/>
                    <a:gd name="T32" fmla="*/ 11 w 15"/>
                    <a:gd name="T33" fmla="*/ 6 h 39"/>
                    <a:gd name="T34" fmla="*/ 12 w 15"/>
                    <a:gd name="T35" fmla="*/ 10 h 39"/>
                    <a:gd name="T36" fmla="*/ 11 w 15"/>
                    <a:gd name="T37" fmla="*/ 15 h 39"/>
                    <a:gd name="T38" fmla="*/ 9 w 15"/>
                    <a:gd name="T39" fmla="*/ 21 h 39"/>
                    <a:gd name="T40" fmla="*/ 6 w 15"/>
                    <a:gd name="T41" fmla="*/ 26 h 39"/>
                    <a:gd name="T42" fmla="*/ 4 w 15"/>
                    <a:gd name="T43" fmla="*/ 32 h 39"/>
                    <a:gd name="T44" fmla="*/ 1 w 15"/>
                    <a:gd name="T45" fmla="*/ 34 h 39"/>
                    <a:gd name="T46" fmla="*/ 2 w 15"/>
                    <a:gd name="T47" fmla="*/ 39 h 39"/>
                    <a:gd name="T48" fmla="*/ 1 w 15"/>
                    <a:gd name="T49" fmla="*/ 34 h 39"/>
                    <a:gd name="T50" fmla="*/ 0 w 15"/>
                    <a:gd name="T51" fmla="*/ 36 h 39"/>
                    <a:gd name="T52" fmla="*/ 1 w 15"/>
                    <a:gd name="T53" fmla="*/ 37 h 39"/>
                    <a:gd name="T54" fmla="*/ 1 w 15"/>
                    <a:gd name="T55" fmla="*/ 39 h 39"/>
                    <a:gd name="T56" fmla="*/ 2 w 15"/>
                    <a:gd name="T57" fmla="*/ 37 h 39"/>
                    <a:gd name="T58" fmla="*/ 1 w 15"/>
                    <a:gd name="T59" fmla="*/ 34 h 3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5" h="39">
                      <a:moveTo>
                        <a:pt x="1" y="34"/>
                      </a:moveTo>
                      <a:lnTo>
                        <a:pt x="2" y="37"/>
                      </a:lnTo>
                      <a:lnTo>
                        <a:pt x="6" y="33"/>
                      </a:lnTo>
                      <a:lnTo>
                        <a:pt x="9" y="28"/>
                      </a:lnTo>
                      <a:lnTo>
                        <a:pt x="12" y="22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11" y="6"/>
                      </a:lnTo>
                      <a:lnTo>
                        <a:pt x="12" y="10"/>
                      </a:lnTo>
                      <a:lnTo>
                        <a:pt x="11" y="15"/>
                      </a:lnTo>
                      <a:lnTo>
                        <a:pt x="9" y="21"/>
                      </a:lnTo>
                      <a:lnTo>
                        <a:pt x="6" y="26"/>
                      </a:lnTo>
                      <a:lnTo>
                        <a:pt x="4" y="32"/>
                      </a:lnTo>
                      <a:lnTo>
                        <a:pt x="1" y="34"/>
                      </a:lnTo>
                      <a:lnTo>
                        <a:pt x="2" y="39"/>
                      </a:lnTo>
                      <a:lnTo>
                        <a:pt x="1" y="34"/>
                      </a:lnTo>
                      <a:lnTo>
                        <a:pt x="0" y="36"/>
                      </a:lnTo>
                      <a:lnTo>
                        <a:pt x="1" y="37"/>
                      </a:lnTo>
                      <a:lnTo>
                        <a:pt x="1" y="39"/>
                      </a:lnTo>
                      <a:lnTo>
                        <a:pt x="2" y="37"/>
                      </a:lnTo>
                      <a:lnTo>
                        <a:pt x="1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16" name="Freeform 268"/>
                <p:cNvSpPr>
                  <a:spLocks/>
                </p:cNvSpPr>
                <p:nvPr/>
              </p:nvSpPr>
              <p:spPr bwMode="auto">
                <a:xfrm>
                  <a:off x="4566" y="2087"/>
                  <a:ext cx="16" cy="27"/>
                </a:xfrm>
                <a:custGeom>
                  <a:avLst/>
                  <a:gdLst>
                    <a:gd name="T0" fmla="*/ 4 w 16"/>
                    <a:gd name="T1" fmla="*/ 26 h 27"/>
                    <a:gd name="T2" fmla="*/ 2 w 16"/>
                    <a:gd name="T3" fmla="*/ 27 h 27"/>
                    <a:gd name="T4" fmla="*/ 8 w 16"/>
                    <a:gd name="T5" fmla="*/ 23 h 27"/>
                    <a:gd name="T6" fmla="*/ 12 w 16"/>
                    <a:gd name="T7" fmla="*/ 19 h 27"/>
                    <a:gd name="T8" fmla="*/ 15 w 16"/>
                    <a:gd name="T9" fmla="*/ 15 h 27"/>
                    <a:gd name="T10" fmla="*/ 16 w 16"/>
                    <a:gd name="T11" fmla="*/ 10 h 27"/>
                    <a:gd name="T12" fmla="*/ 16 w 16"/>
                    <a:gd name="T13" fmla="*/ 6 h 27"/>
                    <a:gd name="T14" fmla="*/ 13 w 16"/>
                    <a:gd name="T15" fmla="*/ 1 h 27"/>
                    <a:gd name="T16" fmla="*/ 8 w 16"/>
                    <a:gd name="T17" fmla="*/ 0 h 27"/>
                    <a:gd name="T18" fmla="*/ 1 w 16"/>
                    <a:gd name="T19" fmla="*/ 1 h 27"/>
                    <a:gd name="T20" fmla="*/ 2 w 16"/>
                    <a:gd name="T21" fmla="*/ 6 h 27"/>
                    <a:gd name="T22" fmla="*/ 8 w 16"/>
                    <a:gd name="T23" fmla="*/ 4 h 27"/>
                    <a:gd name="T24" fmla="*/ 11 w 16"/>
                    <a:gd name="T25" fmla="*/ 4 h 27"/>
                    <a:gd name="T26" fmla="*/ 12 w 16"/>
                    <a:gd name="T27" fmla="*/ 7 h 27"/>
                    <a:gd name="T28" fmla="*/ 12 w 16"/>
                    <a:gd name="T29" fmla="*/ 10 h 27"/>
                    <a:gd name="T30" fmla="*/ 11 w 16"/>
                    <a:gd name="T31" fmla="*/ 14 h 27"/>
                    <a:gd name="T32" fmla="*/ 9 w 16"/>
                    <a:gd name="T33" fmla="*/ 18 h 27"/>
                    <a:gd name="T34" fmla="*/ 5 w 16"/>
                    <a:gd name="T35" fmla="*/ 21 h 27"/>
                    <a:gd name="T36" fmla="*/ 1 w 16"/>
                    <a:gd name="T37" fmla="*/ 23 h 27"/>
                    <a:gd name="T38" fmla="*/ 0 w 16"/>
                    <a:gd name="T39" fmla="*/ 25 h 27"/>
                    <a:gd name="T40" fmla="*/ 1 w 16"/>
                    <a:gd name="T41" fmla="*/ 23 h 27"/>
                    <a:gd name="T42" fmla="*/ 0 w 16"/>
                    <a:gd name="T43" fmla="*/ 25 h 27"/>
                    <a:gd name="T44" fmla="*/ 0 w 16"/>
                    <a:gd name="T45" fmla="*/ 26 h 27"/>
                    <a:gd name="T46" fmla="*/ 1 w 16"/>
                    <a:gd name="T47" fmla="*/ 27 h 27"/>
                    <a:gd name="T48" fmla="*/ 2 w 16"/>
                    <a:gd name="T49" fmla="*/ 27 h 27"/>
                    <a:gd name="T50" fmla="*/ 4 w 16"/>
                    <a:gd name="T51" fmla="*/ 26 h 2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" h="27">
                      <a:moveTo>
                        <a:pt x="4" y="26"/>
                      </a:moveTo>
                      <a:lnTo>
                        <a:pt x="2" y="27"/>
                      </a:lnTo>
                      <a:lnTo>
                        <a:pt x="8" y="23"/>
                      </a:lnTo>
                      <a:lnTo>
                        <a:pt x="12" y="19"/>
                      </a:lnTo>
                      <a:lnTo>
                        <a:pt x="15" y="15"/>
                      </a:lnTo>
                      <a:lnTo>
                        <a:pt x="16" y="10"/>
                      </a:lnTo>
                      <a:lnTo>
                        <a:pt x="16" y="6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1" y="1"/>
                      </a:lnTo>
                      <a:lnTo>
                        <a:pt x="2" y="6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2" y="7"/>
                      </a:lnTo>
                      <a:lnTo>
                        <a:pt x="12" y="10"/>
                      </a:lnTo>
                      <a:lnTo>
                        <a:pt x="11" y="14"/>
                      </a:lnTo>
                      <a:lnTo>
                        <a:pt x="9" y="18"/>
                      </a:lnTo>
                      <a:lnTo>
                        <a:pt x="5" y="21"/>
                      </a:lnTo>
                      <a:lnTo>
                        <a:pt x="1" y="23"/>
                      </a:lnTo>
                      <a:lnTo>
                        <a:pt x="0" y="25"/>
                      </a:lnTo>
                      <a:lnTo>
                        <a:pt x="1" y="23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1" y="27"/>
                      </a:lnTo>
                      <a:lnTo>
                        <a:pt x="2" y="27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17" name="Freeform 269"/>
                <p:cNvSpPr>
                  <a:spLocks/>
                </p:cNvSpPr>
                <p:nvPr/>
              </p:nvSpPr>
              <p:spPr bwMode="auto">
                <a:xfrm>
                  <a:off x="4541" y="2112"/>
                  <a:ext cx="29" cy="23"/>
                </a:xfrm>
                <a:custGeom>
                  <a:avLst/>
                  <a:gdLst>
                    <a:gd name="T0" fmla="*/ 4 w 29"/>
                    <a:gd name="T1" fmla="*/ 21 h 23"/>
                    <a:gd name="T2" fmla="*/ 3 w 29"/>
                    <a:gd name="T3" fmla="*/ 23 h 23"/>
                    <a:gd name="T4" fmla="*/ 14 w 29"/>
                    <a:gd name="T5" fmla="*/ 20 h 23"/>
                    <a:gd name="T6" fmla="*/ 22 w 29"/>
                    <a:gd name="T7" fmla="*/ 19 h 23"/>
                    <a:gd name="T8" fmla="*/ 25 w 29"/>
                    <a:gd name="T9" fmla="*/ 16 h 23"/>
                    <a:gd name="T10" fmla="*/ 26 w 29"/>
                    <a:gd name="T11" fmla="*/ 12 h 23"/>
                    <a:gd name="T12" fmla="*/ 27 w 29"/>
                    <a:gd name="T13" fmla="*/ 8 h 23"/>
                    <a:gd name="T14" fmla="*/ 29 w 29"/>
                    <a:gd name="T15" fmla="*/ 1 h 23"/>
                    <a:gd name="T16" fmla="*/ 25 w 29"/>
                    <a:gd name="T17" fmla="*/ 0 h 23"/>
                    <a:gd name="T18" fmla="*/ 25 w 29"/>
                    <a:gd name="T19" fmla="*/ 6 h 23"/>
                    <a:gd name="T20" fmla="*/ 23 w 29"/>
                    <a:gd name="T21" fmla="*/ 11 h 23"/>
                    <a:gd name="T22" fmla="*/ 22 w 29"/>
                    <a:gd name="T23" fmla="*/ 13 h 23"/>
                    <a:gd name="T24" fmla="*/ 21 w 29"/>
                    <a:gd name="T25" fmla="*/ 15 h 23"/>
                    <a:gd name="T26" fmla="*/ 14 w 29"/>
                    <a:gd name="T27" fmla="*/ 17 h 23"/>
                    <a:gd name="T28" fmla="*/ 1 w 29"/>
                    <a:gd name="T29" fmla="*/ 19 h 23"/>
                    <a:gd name="T30" fmla="*/ 0 w 29"/>
                    <a:gd name="T31" fmla="*/ 21 h 23"/>
                    <a:gd name="T32" fmla="*/ 1 w 29"/>
                    <a:gd name="T33" fmla="*/ 19 h 23"/>
                    <a:gd name="T34" fmla="*/ 1 w 29"/>
                    <a:gd name="T35" fmla="*/ 20 h 23"/>
                    <a:gd name="T36" fmla="*/ 0 w 29"/>
                    <a:gd name="T37" fmla="*/ 21 h 23"/>
                    <a:gd name="T38" fmla="*/ 1 w 29"/>
                    <a:gd name="T39" fmla="*/ 23 h 23"/>
                    <a:gd name="T40" fmla="*/ 3 w 29"/>
                    <a:gd name="T41" fmla="*/ 23 h 23"/>
                    <a:gd name="T42" fmla="*/ 4 w 29"/>
                    <a:gd name="T43" fmla="*/ 21 h 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9" h="23">
                      <a:moveTo>
                        <a:pt x="4" y="21"/>
                      </a:moveTo>
                      <a:lnTo>
                        <a:pt x="3" y="23"/>
                      </a:lnTo>
                      <a:lnTo>
                        <a:pt x="14" y="20"/>
                      </a:lnTo>
                      <a:lnTo>
                        <a:pt x="22" y="19"/>
                      </a:lnTo>
                      <a:lnTo>
                        <a:pt x="25" y="16"/>
                      </a:lnTo>
                      <a:lnTo>
                        <a:pt x="26" y="12"/>
                      </a:lnTo>
                      <a:lnTo>
                        <a:pt x="27" y="8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25" y="6"/>
                      </a:lnTo>
                      <a:lnTo>
                        <a:pt x="23" y="11"/>
                      </a:lnTo>
                      <a:lnTo>
                        <a:pt x="22" y="13"/>
                      </a:lnTo>
                      <a:lnTo>
                        <a:pt x="21" y="15"/>
                      </a:lnTo>
                      <a:lnTo>
                        <a:pt x="14" y="17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3" y="23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18" name="Freeform 270"/>
                <p:cNvSpPr>
                  <a:spLocks/>
                </p:cNvSpPr>
                <p:nvPr/>
              </p:nvSpPr>
              <p:spPr bwMode="auto">
                <a:xfrm>
                  <a:off x="4529" y="2133"/>
                  <a:ext cx="16" cy="10"/>
                </a:xfrm>
                <a:custGeom>
                  <a:avLst/>
                  <a:gdLst>
                    <a:gd name="T0" fmla="*/ 0 w 16"/>
                    <a:gd name="T1" fmla="*/ 10 h 10"/>
                    <a:gd name="T2" fmla="*/ 0 w 16"/>
                    <a:gd name="T3" fmla="*/ 10 h 10"/>
                    <a:gd name="T4" fmla="*/ 5 w 16"/>
                    <a:gd name="T5" fmla="*/ 10 h 10"/>
                    <a:gd name="T6" fmla="*/ 11 w 16"/>
                    <a:gd name="T7" fmla="*/ 7 h 10"/>
                    <a:gd name="T8" fmla="*/ 15 w 16"/>
                    <a:gd name="T9" fmla="*/ 5 h 10"/>
                    <a:gd name="T10" fmla="*/ 16 w 16"/>
                    <a:gd name="T11" fmla="*/ 0 h 10"/>
                    <a:gd name="T12" fmla="*/ 12 w 16"/>
                    <a:gd name="T13" fmla="*/ 0 h 10"/>
                    <a:gd name="T14" fmla="*/ 12 w 16"/>
                    <a:gd name="T15" fmla="*/ 3 h 10"/>
                    <a:gd name="T16" fmla="*/ 9 w 16"/>
                    <a:gd name="T17" fmla="*/ 5 h 10"/>
                    <a:gd name="T18" fmla="*/ 5 w 16"/>
                    <a:gd name="T19" fmla="*/ 6 h 10"/>
                    <a:gd name="T20" fmla="*/ 0 w 16"/>
                    <a:gd name="T21" fmla="*/ 6 h 10"/>
                    <a:gd name="T22" fmla="*/ 0 w 16"/>
                    <a:gd name="T23" fmla="*/ 6 h 10"/>
                    <a:gd name="T24" fmla="*/ 0 w 16"/>
                    <a:gd name="T25" fmla="*/ 1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11" y="7"/>
                      </a:lnTo>
                      <a:lnTo>
                        <a:pt x="15" y="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19" name="Freeform 271"/>
                <p:cNvSpPr>
                  <a:spLocks/>
                </p:cNvSpPr>
                <p:nvPr/>
              </p:nvSpPr>
              <p:spPr bwMode="auto">
                <a:xfrm>
                  <a:off x="4501" y="2138"/>
                  <a:ext cx="28" cy="5"/>
                </a:xfrm>
                <a:custGeom>
                  <a:avLst/>
                  <a:gdLst>
                    <a:gd name="T0" fmla="*/ 3 w 28"/>
                    <a:gd name="T1" fmla="*/ 2 h 5"/>
                    <a:gd name="T2" fmla="*/ 0 w 28"/>
                    <a:gd name="T3" fmla="*/ 2 h 5"/>
                    <a:gd name="T4" fmla="*/ 13 w 28"/>
                    <a:gd name="T5" fmla="*/ 5 h 5"/>
                    <a:gd name="T6" fmla="*/ 28 w 28"/>
                    <a:gd name="T7" fmla="*/ 5 h 5"/>
                    <a:gd name="T8" fmla="*/ 28 w 28"/>
                    <a:gd name="T9" fmla="*/ 1 h 5"/>
                    <a:gd name="T10" fmla="*/ 13 w 28"/>
                    <a:gd name="T11" fmla="*/ 1 h 5"/>
                    <a:gd name="T12" fmla="*/ 3 w 28"/>
                    <a:gd name="T13" fmla="*/ 0 h 5"/>
                    <a:gd name="T14" fmla="*/ 0 w 28"/>
                    <a:gd name="T15" fmla="*/ 0 h 5"/>
                    <a:gd name="T16" fmla="*/ 3 w 28"/>
                    <a:gd name="T17" fmla="*/ 0 h 5"/>
                    <a:gd name="T18" fmla="*/ 2 w 28"/>
                    <a:gd name="T19" fmla="*/ 0 h 5"/>
                    <a:gd name="T20" fmla="*/ 0 w 28"/>
                    <a:gd name="T21" fmla="*/ 0 h 5"/>
                    <a:gd name="T22" fmla="*/ 0 w 28"/>
                    <a:gd name="T23" fmla="*/ 1 h 5"/>
                    <a:gd name="T24" fmla="*/ 0 w 28"/>
                    <a:gd name="T25" fmla="*/ 2 h 5"/>
                    <a:gd name="T26" fmla="*/ 3 w 28"/>
                    <a:gd name="T27" fmla="*/ 2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5">
                      <a:moveTo>
                        <a:pt x="3" y="2"/>
                      </a:moveTo>
                      <a:lnTo>
                        <a:pt x="0" y="2"/>
                      </a:lnTo>
                      <a:lnTo>
                        <a:pt x="13" y="5"/>
                      </a:lnTo>
                      <a:lnTo>
                        <a:pt x="28" y="5"/>
                      </a:lnTo>
                      <a:lnTo>
                        <a:pt x="28" y="1"/>
                      </a:lnTo>
                      <a:lnTo>
                        <a:pt x="1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20" name="Freeform 272"/>
                <p:cNvSpPr>
                  <a:spLocks/>
                </p:cNvSpPr>
                <p:nvPr/>
              </p:nvSpPr>
              <p:spPr bwMode="auto">
                <a:xfrm>
                  <a:off x="4485" y="2133"/>
                  <a:ext cx="19" cy="9"/>
                </a:xfrm>
                <a:custGeom>
                  <a:avLst/>
                  <a:gdLst>
                    <a:gd name="T0" fmla="*/ 0 w 19"/>
                    <a:gd name="T1" fmla="*/ 3 h 9"/>
                    <a:gd name="T2" fmla="*/ 0 w 19"/>
                    <a:gd name="T3" fmla="*/ 3 h 9"/>
                    <a:gd name="T4" fmla="*/ 4 w 19"/>
                    <a:gd name="T5" fmla="*/ 5 h 9"/>
                    <a:gd name="T6" fmla="*/ 8 w 19"/>
                    <a:gd name="T7" fmla="*/ 7 h 9"/>
                    <a:gd name="T8" fmla="*/ 10 w 19"/>
                    <a:gd name="T9" fmla="*/ 9 h 9"/>
                    <a:gd name="T10" fmla="*/ 12 w 19"/>
                    <a:gd name="T11" fmla="*/ 9 h 9"/>
                    <a:gd name="T12" fmla="*/ 15 w 19"/>
                    <a:gd name="T13" fmla="*/ 9 h 9"/>
                    <a:gd name="T14" fmla="*/ 19 w 19"/>
                    <a:gd name="T15" fmla="*/ 7 h 9"/>
                    <a:gd name="T16" fmla="*/ 16 w 19"/>
                    <a:gd name="T17" fmla="*/ 5 h 9"/>
                    <a:gd name="T18" fmla="*/ 15 w 19"/>
                    <a:gd name="T19" fmla="*/ 6 h 9"/>
                    <a:gd name="T20" fmla="*/ 12 w 19"/>
                    <a:gd name="T21" fmla="*/ 6 h 9"/>
                    <a:gd name="T22" fmla="*/ 11 w 19"/>
                    <a:gd name="T23" fmla="*/ 5 h 9"/>
                    <a:gd name="T24" fmla="*/ 10 w 19"/>
                    <a:gd name="T25" fmla="*/ 5 h 9"/>
                    <a:gd name="T26" fmla="*/ 6 w 19"/>
                    <a:gd name="T27" fmla="*/ 2 h 9"/>
                    <a:gd name="T28" fmla="*/ 0 w 19"/>
                    <a:gd name="T29" fmla="*/ 0 h 9"/>
                    <a:gd name="T30" fmla="*/ 0 w 19"/>
                    <a:gd name="T31" fmla="*/ 0 h 9"/>
                    <a:gd name="T32" fmla="*/ 0 w 19"/>
                    <a:gd name="T33" fmla="*/ 3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" h="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" y="5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2" y="9"/>
                      </a:lnTo>
                      <a:lnTo>
                        <a:pt x="15" y="9"/>
                      </a:lnTo>
                      <a:lnTo>
                        <a:pt x="19" y="7"/>
                      </a:lnTo>
                      <a:lnTo>
                        <a:pt x="16" y="5"/>
                      </a:lnTo>
                      <a:lnTo>
                        <a:pt x="15" y="6"/>
                      </a:lnTo>
                      <a:lnTo>
                        <a:pt x="12" y="6"/>
                      </a:lnTo>
                      <a:lnTo>
                        <a:pt x="11" y="5"/>
                      </a:lnTo>
                      <a:lnTo>
                        <a:pt x="10" y="5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21" name="Freeform 273"/>
                <p:cNvSpPr>
                  <a:spLocks/>
                </p:cNvSpPr>
                <p:nvPr/>
              </p:nvSpPr>
              <p:spPr bwMode="auto">
                <a:xfrm>
                  <a:off x="4460" y="2101"/>
                  <a:ext cx="25" cy="35"/>
                </a:xfrm>
                <a:custGeom>
                  <a:avLst/>
                  <a:gdLst>
                    <a:gd name="T0" fmla="*/ 5 w 25"/>
                    <a:gd name="T1" fmla="*/ 2 h 35"/>
                    <a:gd name="T2" fmla="*/ 0 w 25"/>
                    <a:gd name="T3" fmla="*/ 1 h 35"/>
                    <a:gd name="T4" fmla="*/ 5 w 25"/>
                    <a:gd name="T5" fmla="*/ 11 h 35"/>
                    <a:gd name="T6" fmla="*/ 10 w 25"/>
                    <a:gd name="T7" fmla="*/ 22 h 35"/>
                    <a:gd name="T8" fmla="*/ 14 w 25"/>
                    <a:gd name="T9" fmla="*/ 27 h 35"/>
                    <a:gd name="T10" fmla="*/ 17 w 25"/>
                    <a:gd name="T11" fmla="*/ 31 h 35"/>
                    <a:gd name="T12" fmla="*/ 21 w 25"/>
                    <a:gd name="T13" fmla="*/ 34 h 35"/>
                    <a:gd name="T14" fmla="*/ 25 w 25"/>
                    <a:gd name="T15" fmla="*/ 35 h 35"/>
                    <a:gd name="T16" fmla="*/ 25 w 25"/>
                    <a:gd name="T17" fmla="*/ 32 h 35"/>
                    <a:gd name="T18" fmla="*/ 22 w 25"/>
                    <a:gd name="T19" fmla="*/ 31 h 35"/>
                    <a:gd name="T20" fmla="*/ 20 w 25"/>
                    <a:gd name="T21" fmla="*/ 28 h 35"/>
                    <a:gd name="T22" fmla="*/ 17 w 25"/>
                    <a:gd name="T23" fmla="*/ 24 h 35"/>
                    <a:gd name="T24" fmla="*/ 13 w 25"/>
                    <a:gd name="T25" fmla="*/ 20 h 35"/>
                    <a:gd name="T26" fmla="*/ 7 w 25"/>
                    <a:gd name="T27" fmla="*/ 9 h 35"/>
                    <a:gd name="T28" fmla="*/ 5 w 25"/>
                    <a:gd name="T29" fmla="*/ 1 h 35"/>
                    <a:gd name="T30" fmla="*/ 0 w 25"/>
                    <a:gd name="T31" fmla="*/ 0 h 35"/>
                    <a:gd name="T32" fmla="*/ 5 w 25"/>
                    <a:gd name="T33" fmla="*/ 1 h 35"/>
                    <a:gd name="T34" fmla="*/ 3 w 25"/>
                    <a:gd name="T35" fmla="*/ 0 h 35"/>
                    <a:gd name="T36" fmla="*/ 2 w 25"/>
                    <a:gd name="T37" fmla="*/ 0 h 35"/>
                    <a:gd name="T38" fmla="*/ 0 w 25"/>
                    <a:gd name="T39" fmla="*/ 0 h 35"/>
                    <a:gd name="T40" fmla="*/ 0 w 25"/>
                    <a:gd name="T41" fmla="*/ 1 h 35"/>
                    <a:gd name="T42" fmla="*/ 5 w 25"/>
                    <a:gd name="T43" fmla="*/ 2 h 3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5" h="35">
                      <a:moveTo>
                        <a:pt x="5" y="2"/>
                      </a:moveTo>
                      <a:lnTo>
                        <a:pt x="0" y="1"/>
                      </a:lnTo>
                      <a:lnTo>
                        <a:pt x="5" y="11"/>
                      </a:lnTo>
                      <a:lnTo>
                        <a:pt x="10" y="22"/>
                      </a:lnTo>
                      <a:lnTo>
                        <a:pt x="14" y="27"/>
                      </a:lnTo>
                      <a:lnTo>
                        <a:pt x="17" y="31"/>
                      </a:lnTo>
                      <a:lnTo>
                        <a:pt x="21" y="34"/>
                      </a:lnTo>
                      <a:lnTo>
                        <a:pt x="25" y="35"/>
                      </a:lnTo>
                      <a:lnTo>
                        <a:pt x="25" y="32"/>
                      </a:lnTo>
                      <a:lnTo>
                        <a:pt x="22" y="31"/>
                      </a:lnTo>
                      <a:lnTo>
                        <a:pt x="20" y="28"/>
                      </a:lnTo>
                      <a:lnTo>
                        <a:pt x="17" y="24"/>
                      </a:lnTo>
                      <a:lnTo>
                        <a:pt x="13" y="20"/>
                      </a:lnTo>
                      <a:lnTo>
                        <a:pt x="7" y="9"/>
                      </a:ln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22" name="Freeform 274"/>
                <p:cNvSpPr>
                  <a:spLocks/>
                </p:cNvSpPr>
                <p:nvPr/>
              </p:nvSpPr>
              <p:spPr bwMode="auto">
                <a:xfrm>
                  <a:off x="4443" y="2101"/>
                  <a:ext cx="22" cy="13"/>
                </a:xfrm>
                <a:custGeom>
                  <a:avLst/>
                  <a:gdLst>
                    <a:gd name="T0" fmla="*/ 1 w 22"/>
                    <a:gd name="T1" fmla="*/ 13 h 13"/>
                    <a:gd name="T2" fmla="*/ 2 w 22"/>
                    <a:gd name="T3" fmla="*/ 13 h 13"/>
                    <a:gd name="T4" fmla="*/ 7 w 22"/>
                    <a:gd name="T5" fmla="*/ 11 h 13"/>
                    <a:gd name="T6" fmla="*/ 12 w 22"/>
                    <a:gd name="T7" fmla="*/ 9 h 13"/>
                    <a:gd name="T8" fmla="*/ 16 w 22"/>
                    <a:gd name="T9" fmla="*/ 8 h 13"/>
                    <a:gd name="T10" fmla="*/ 22 w 22"/>
                    <a:gd name="T11" fmla="*/ 2 h 13"/>
                    <a:gd name="T12" fmla="*/ 17 w 22"/>
                    <a:gd name="T13" fmla="*/ 0 h 13"/>
                    <a:gd name="T14" fmla="*/ 13 w 22"/>
                    <a:gd name="T15" fmla="*/ 5 h 13"/>
                    <a:gd name="T16" fmla="*/ 11 w 22"/>
                    <a:gd name="T17" fmla="*/ 7 h 13"/>
                    <a:gd name="T18" fmla="*/ 7 w 22"/>
                    <a:gd name="T19" fmla="*/ 8 h 13"/>
                    <a:gd name="T20" fmla="*/ 0 w 22"/>
                    <a:gd name="T21" fmla="*/ 9 h 13"/>
                    <a:gd name="T22" fmla="*/ 1 w 22"/>
                    <a:gd name="T23" fmla="*/ 9 h 13"/>
                    <a:gd name="T24" fmla="*/ 0 w 22"/>
                    <a:gd name="T25" fmla="*/ 9 h 13"/>
                    <a:gd name="T26" fmla="*/ 0 w 22"/>
                    <a:gd name="T27" fmla="*/ 11 h 13"/>
                    <a:gd name="T28" fmla="*/ 0 w 22"/>
                    <a:gd name="T29" fmla="*/ 12 h 13"/>
                    <a:gd name="T30" fmla="*/ 1 w 22"/>
                    <a:gd name="T31" fmla="*/ 13 h 13"/>
                    <a:gd name="T32" fmla="*/ 2 w 22"/>
                    <a:gd name="T33" fmla="*/ 13 h 13"/>
                    <a:gd name="T34" fmla="*/ 1 w 22"/>
                    <a:gd name="T35" fmla="*/ 13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" h="13">
                      <a:moveTo>
                        <a:pt x="1" y="13"/>
                      </a:moveTo>
                      <a:lnTo>
                        <a:pt x="2" y="13"/>
                      </a:lnTo>
                      <a:lnTo>
                        <a:pt x="7" y="11"/>
                      </a:lnTo>
                      <a:lnTo>
                        <a:pt x="12" y="9"/>
                      </a:lnTo>
                      <a:lnTo>
                        <a:pt x="16" y="8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3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23" name="Freeform 275"/>
                <p:cNvSpPr>
                  <a:spLocks/>
                </p:cNvSpPr>
                <p:nvPr/>
              </p:nvSpPr>
              <p:spPr bwMode="auto">
                <a:xfrm>
                  <a:off x="4403" y="2095"/>
                  <a:ext cx="41" cy="19"/>
                </a:xfrm>
                <a:custGeom>
                  <a:avLst/>
                  <a:gdLst>
                    <a:gd name="T0" fmla="*/ 0 w 41"/>
                    <a:gd name="T1" fmla="*/ 3 h 19"/>
                    <a:gd name="T2" fmla="*/ 0 w 41"/>
                    <a:gd name="T3" fmla="*/ 3 h 19"/>
                    <a:gd name="T4" fmla="*/ 4 w 41"/>
                    <a:gd name="T5" fmla="*/ 10 h 19"/>
                    <a:gd name="T6" fmla="*/ 8 w 41"/>
                    <a:gd name="T7" fmla="*/ 14 h 19"/>
                    <a:gd name="T8" fmla="*/ 14 w 41"/>
                    <a:gd name="T9" fmla="*/ 17 h 19"/>
                    <a:gd name="T10" fmla="*/ 18 w 41"/>
                    <a:gd name="T11" fmla="*/ 19 h 19"/>
                    <a:gd name="T12" fmla="*/ 29 w 41"/>
                    <a:gd name="T13" fmla="*/ 19 h 19"/>
                    <a:gd name="T14" fmla="*/ 41 w 41"/>
                    <a:gd name="T15" fmla="*/ 19 h 19"/>
                    <a:gd name="T16" fmla="*/ 41 w 41"/>
                    <a:gd name="T17" fmla="*/ 15 h 19"/>
                    <a:gd name="T18" fmla="*/ 29 w 41"/>
                    <a:gd name="T19" fmla="*/ 15 h 19"/>
                    <a:gd name="T20" fmla="*/ 19 w 41"/>
                    <a:gd name="T21" fmla="*/ 15 h 19"/>
                    <a:gd name="T22" fmla="*/ 15 w 41"/>
                    <a:gd name="T23" fmla="*/ 14 h 19"/>
                    <a:gd name="T24" fmla="*/ 11 w 41"/>
                    <a:gd name="T25" fmla="*/ 11 h 19"/>
                    <a:gd name="T26" fmla="*/ 7 w 41"/>
                    <a:gd name="T27" fmla="*/ 7 h 19"/>
                    <a:gd name="T28" fmla="*/ 3 w 41"/>
                    <a:gd name="T29" fmla="*/ 0 h 19"/>
                    <a:gd name="T30" fmla="*/ 3 w 41"/>
                    <a:gd name="T31" fmla="*/ 0 h 19"/>
                    <a:gd name="T32" fmla="*/ 3 w 41"/>
                    <a:gd name="T33" fmla="*/ 0 h 19"/>
                    <a:gd name="T34" fmla="*/ 1 w 41"/>
                    <a:gd name="T35" fmla="*/ 0 h 19"/>
                    <a:gd name="T36" fmla="*/ 0 w 41"/>
                    <a:gd name="T37" fmla="*/ 0 h 19"/>
                    <a:gd name="T38" fmla="*/ 0 w 41"/>
                    <a:gd name="T39" fmla="*/ 2 h 19"/>
                    <a:gd name="T40" fmla="*/ 0 w 41"/>
                    <a:gd name="T41" fmla="*/ 3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1" h="1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" y="10"/>
                      </a:lnTo>
                      <a:lnTo>
                        <a:pt x="8" y="14"/>
                      </a:lnTo>
                      <a:lnTo>
                        <a:pt x="14" y="17"/>
                      </a:lnTo>
                      <a:lnTo>
                        <a:pt x="18" y="19"/>
                      </a:lnTo>
                      <a:lnTo>
                        <a:pt x="29" y="19"/>
                      </a:lnTo>
                      <a:lnTo>
                        <a:pt x="41" y="19"/>
                      </a:lnTo>
                      <a:lnTo>
                        <a:pt x="41" y="15"/>
                      </a:lnTo>
                      <a:lnTo>
                        <a:pt x="29" y="15"/>
                      </a:lnTo>
                      <a:lnTo>
                        <a:pt x="19" y="15"/>
                      </a:lnTo>
                      <a:lnTo>
                        <a:pt x="15" y="14"/>
                      </a:lnTo>
                      <a:lnTo>
                        <a:pt x="11" y="11"/>
                      </a:lnTo>
                      <a:lnTo>
                        <a:pt x="7" y="7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24" name="Freeform 276"/>
                <p:cNvSpPr>
                  <a:spLocks/>
                </p:cNvSpPr>
                <p:nvPr/>
              </p:nvSpPr>
              <p:spPr bwMode="auto">
                <a:xfrm>
                  <a:off x="4388" y="2076"/>
                  <a:ext cx="18" cy="22"/>
                </a:xfrm>
                <a:custGeom>
                  <a:avLst/>
                  <a:gdLst>
                    <a:gd name="T0" fmla="*/ 3 w 18"/>
                    <a:gd name="T1" fmla="*/ 3 h 22"/>
                    <a:gd name="T2" fmla="*/ 0 w 18"/>
                    <a:gd name="T3" fmla="*/ 3 h 22"/>
                    <a:gd name="T4" fmla="*/ 4 w 18"/>
                    <a:gd name="T5" fmla="*/ 10 h 22"/>
                    <a:gd name="T6" fmla="*/ 15 w 18"/>
                    <a:gd name="T7" fmla="*/ 22 h 22"/>
                    <a:gd name="T8" fmla="*/ 18 w 18"/>
                    <a:gd name="T9" fmla="*/ 19 h 22"/>
                    <a:gd name="T10" fmla="*/ 8 w 18"/>
                    <a:gd name="T11" fmla="*/ 7 h 22"/>
                    <a:gd name="T12" fmla="*/ 3 w 18"/>
                    <a:gd name="T13" fmla="*/ 0 h 22"/>
                    <a:gd name="T14" fmla="*/ 0 w 18"/>
                    <a:gd name="T15" fmla="*/ 1 h 22"/>
                    <a:gd name="T16" fmla="*/ 3 w 18"/>
                    <a:gd name="T17" fmla="*/ 0 h 22"/>
                    <a:gd name="T18" fmla="*/ 1 w 18"/>
                    <a:gd name="T19" fmla="*/ 0 h 22"/>
                    <a:gd name="T20" fmla="*/ 0 w 18"/>
                    <a:gd name="T21" fmla="*/ 0 h 22"/>
                    <a:gd name="T22" fmla="*/ 0 w 18"/>
                    <a:gd name="T23" fmla="*/ 1 h 22"/>
                    <a:gd name="T24" fmla="*/ 0 w 18"/>
                    <a:gd name="T25" fmla="*/ 3 h 22"/>
                    <a:gd name="T26" fmla="*/ 3 w 18"/>
                    <a:gd name="T27" fmla="*/ 3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8" h="22"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4" y="10"/>
                      </a:lnTo>
                      <a:lnTo>
                        <a:pt x="15" y="22"/>
                      </a:lnTo>
                      <a:lnTo>
                        <a:pt x="18" y="19"/>
                      </a:lnTo>
                      <a:lnTo>
                        <a:pt x="8" y="7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25" name="Freeform 277"/>
                <p:cNvSpPr>
                  <a:spLocks/>
                </p:cNvSpPr>
                <p:nvPr/>
              </p:nvSpPr>
              <p:spPr bwMode="auto">
                <a:xfrm>
                  <a:off x="4379" y="2077"/>
                  <a:ext cx="12" cy="28"/>
                </a:xfrm>
                <a:custGeom>
                  <a:avLst/>
                  <a:gdLst>
                    <a:gd name="T0" fmla="*/ 2 w 12"/>
                    <a:gd name="T1" fmla="*/ 28 h 28"/>
                    <a:gd name="T2" fmla="*/ 2 w 12"/>
                    <a:gd name="T3" fmla="*/ 28 h 28"/>
                    <a:gd name="T4" fmla="*/ 8 w 12"/>
                    <a:gd name="T5" fmla="*/ 16 h 28"/>
                    <a:gd name="T6" fmla="*/ 12 w 12"/>
                    <a:gd name="T7" fmla="*/ 2 h 28"/>
                    <a:gd name="T8" fmla="*/ 9 w 12"/>
                    <a:gd name="T9" fmla="*/ 0 h 28"/>
                    <a:gd name="T10" fmla="*/ 4 w 12"/>
                    <a:gd name="T11" fmla="*/ 14 h 28"/>
                    <a:gd name="T12" fmla="*/ 0 w 12"/>
                    <a:gd name="T13" fmla="*/ 28 h 28"/>
                    <a:gd name="T14" fmla="*/ 0 w 12"/>
                    <a:gd name="T15" fmla="*/ 28 h 28"/>
                    <a:gd name="T16" fmla="*/ 2 w 12"/>
                    <a:gd name="T17" fmla="*/ 28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" h="28">
                      <a:moveTo>
                        <a:pt x="2" y="28"/>
                      </a:moveTo>
                      <a:lnTo>
                        <a:pt x="2" y="28"/>
                      </a:lnTo>
                      <a:lnTo>
                        <a:pt x="8" y="16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4" y="14"/>
                      </a:lnTo>
                      <a:lnTo>
                        <a:pt x="0" y="2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26" name="Freeform 278"/>
                <p:cNvSpPr>
                  <a:spLocks/>
                </p:cNvSpPr>
                <p:nvPr/>
              </p:nvSpPr>
              <p:spPr bwMode="auto">
                <a:xfrm>
                  <a:off x="4379" y="2105"/>
                  <a:ext cx="8" cy="38"/>
                </a:xfrm>
                <a:custGeom>
                  <a:avLst/>
                  <a:gdLst>
                    <a:gd name="T0" fmla="*/ 8 w 8"/>
                    <a:gd name="T1" fmla="*/ 37 h 38"/>
                    <a:gd name="T2" fmla="*/ 8 w 8"/>
                    <a:gd name="T3" fmla="*/ 35 h 38"/>
                    <a:gd name="T4" fmla="*/ 5 w 8"/>
                    <a:gd name="T5" fmla="*/ 28 h 38"/>
                    <a:gd name="T6" fmla="*/ 4 w 8"/>
                    <a:gd name="T7" fmla="*/ 19 h 38"/>
                    <a:gd name="T8" fmla="*/ 2 w 8"/>
                    <a:gd name="T9" fmla="*/ 9 h 38"/>
                    <a:gd name="T10" fmla="*/ 2 w 8"/>
                    <a:gd name="T11" fmla="*/ 0 h 38"/>
                    <a:gd name="T12" fmla="*/ 0 w 8"/>
                    <a:gd name="T13" fmla="*/ 0 h 38"/>
                    <a:gd name="T14" fmla="*/ 0 w 8"/>
                    <a:gd name="T15" fmla="*/ 9 h 38"/>
                    <a:gd name="T16" fmla="*/ 0 w 8"/>
                    <a:gd name="T17" fmla="*/ 19 h 38"/>
                    <a:gd name="T18" fmla="*/ 1 w 8"/>
                    <a:gd name="T19" fmla="*/ 30 h 38"/>
                    <a:gd name="T20" fmla="*/ 4 w 8"/>
                    <a:gd name="T21" fmla="*/ 38 h 38"/>
                    <a:gd name="T22" fmla="*/ 4 w 8"/>
                    <a:gd name="T23" fmla="*/ 37 h 38"/>
                    <a:gd name="T24" fmla="*/ 4 w 8"/>
                    <a:gd name="T25" fmla="*/ 38 h 38"/>
                    <a:gd name="T26" fmla="*/ 5 w 8"/>
                    <a:gd name="T27" fmla="*/ 38 h 38"/>
                    <a:gd name="T28" fmla="*/ 6 w 8"/>
                    <a:gd name="T29" fmla="*/ 38 h 38"/>
                    <a:gd name="T30" fmla="*/ 8 w 8"/>
                    <a:gd name="T31" fmla="*/ 38 h 38"/>
                    <a:gd name="T32" fmla="*/ 8 w 8"/>
                    <a:gd name="T33" fmla="*/ 35 h 38"/>
                    <a:gd name="T34" fmla="*/ 8 w 8"/>
                    <a:gd name="T35" fmla="*/ 37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" h="38">
                      <a:moveTo>
                        <a:pt x="8" y="37"/>
                      </a:moveTo>
                      <a:lnTo>
                        <a:pt x="8" y="35"/>
                      </a:lnTo>
                      <a:lnTo>
                        <a:pt x="5" y="28"/>
                      </a:lnTo>
                      <a:lnTo>
                        <a:pt x="4" y="19"/>
                      </a:lnTo>
                      <a:lnTo>
                        <a:pt x="2" y="9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1" y="30"/>
                      </a:lnTo>
                      <a:lnTo>
                        <a:pt x="4" y="38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8"/>
                      </a:lnTo>
                      <a:lnTo>
                        <a:pt x="6" y="38"/>
                      </a:lnTo>
                      <a:lnTo>
                        <a:pt x="8" y="38"/>
                      </a:lnTo>
                      <a:lnTo>
                        <a:pt x="8" y="35"/>
                      </a:lnTo>
                      <a:lnTo>
                        <a:pt x="8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27" name="Freeform 279"/>
                <p:cNvSpPr>
                  <a:spLocks/>
                </p:cNvSpPr>
                <p:nvPr/>
              </p:nvSpPr>
              <p:spPr bwMode="auto">
                <a:xfrm>
                  <a:off x="4361" y="2142"/>
                  <a:ext cx="26" cy="114"/>
                </a:xfrm>
                <a:custGeom>
                  <a:avLst/>
                  <a:gdLst>
                    <a:gd name="T0" fmla="*/ 2 w 26"/>
                    <a:gd name="T1" fmla="*/ 112 h 114"/>
                    <a:gd name="T2" fmla="*/ 2 w 26"/>
                    <a:gd name="T3" fmla="*/ 113 h 114"/>
                    <a:gd name="T4" fmla="*/ 8 w 26"/>
                    <a:gd name="T5" fmla="*/ 87 h 114"/>
                    <a:gd name="T6" fmla="*/ 12 w 26"/>
                    <a:gd name="T7" fmla="*/ 58 h 114"/>
                    <a:gd name="T8" fmla="*/ 15 w 26"/>
                    <a:gd name="T9" fmla="*/ 43 h 114"/>
                    <a:gd name="T10" fmla="*/ 18 w 26"/>
                    <a:gd name="T11" fmla="*/ 28 h 114"/>
                    <a:gd name="T12" fmla="*/ 20 w 26"/>
                    <a:gd name="T13" fmla="*/ 13 h 114"/>
                    <a:gd name="T14" fmla="*/ 26 w 26"/>
                    <a:gd name="T15" fmla="*/ 0 h 114"/>
                    <a:gd name="T16" fmla="*/ 22 w 26"/>
                    <a:gd name="T17" fmla="*/ 0 h 114"/>
                    <a:gd name="T18" fmla="*/ 18 w 26"/>
                    <a:gd name="T19" fmla="*/ 13 h 114"/>
                    <a:gd name="T20" fmla="*/ 13 w 26"/>
                    <a:gd name="T21" fmla="*/ 27 h 114"/>
                    <a:gd name="T22" fmla="*/ 11 w 26"/>
                    <a:gd name="T23" fmla="*/ 42 h 114"/>
                    <a:gd name="T24" fmla="*/ 9 w 26"/>
                    <a:gd name="T25" fmla="*/ 57 h 114"/>
                    <a:gd name="T26" fmla="*/ 5 w 26"/>
                    <a:gd name="T27" fmla="*/ 87 h 114"/>
                    <a:gd name="T28" fmla="*/ 0 w 26"/>
                    <a:gd name="T29" fmla="*/ 112 h 114"/>
                    <a:gd name="T30" fmla="*/ 0 w 26"/>
                    <a:gd name="T31" fmla="*/ 113 h 114"/>
                    <a:gd name="T32" fmla="*/ 0 w 26"/>
                    <a:gd name="T33" fmla="*/ 112 h 114"/>
                    <a:gd name="T34" fmla="*/ 0 w 26"/>
                    <a:gd name="T35" fmla="*/ 113 h 114"/>
                    <a:gd name="T36" fmla="*/ 1 w 26"/>
                    <a:gd name="T37" fmla="*/ 114 h 114"/>
                    <a:gd name="T38" fmla="*/ 2 w 26"/>
                    <a:gd name="T39" fmla="*/ 114 h 114"/>
                    <a:gd name="T40" fmla="*/ 2 w 26"/>
                    <a:gd name="T41" fmla="*/ 113 h 114"/>
                    <a:gd name="T42" fmla="*/ 2 w 26"/>
                    <a:gd name="T43" fmla="*/ 112 h 11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114">
                      <a:moveTo>
                        <a:pt x="2" y="112"/>
                      </a:moveTo>
                      <a:lnTo>
                        <a:pt x="2" y="113"/>
                      </a:lnTo>
                      <a:lnTo>
                        <a:pt x="8" y="87"/>
                      </a:lnTo>
                      <a:lnTo>
                        <a:pt x="12" y="58"/>
                      </a:lnTo>
                      <a:lnTo>
                        <a:pt x="15" y="43"/>
                      </a:lnTo>
                      <a:lnTo>
                        <a:pt x="18" y="28"/>
                      </a:lnTo>
                      <a:lnTo>
                        <a:pt x="20" y="13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8" y="13"/>
                      </a:lnTo>
                      <a:lnTo>
                        <a:pt x="13" y="27"/>
                      </a:lnTo>
                      <a:lnTo>
                        <a:pt x="11" y="42"/>
                      </a:lnTo>
                      <a:lnTo>
                        <a:pt x="9" y="57"/>
                      </a:lnTo>
                      <a:lnTo>
                        <a:pt x="5" y="87"/>
                      </a:lnTo>
                      <a:lnTo>
                        <a:pt x="0" y="112"/>
                      </a:lnTo>
                      <a:lnTo>
                        <a:pt x="0" y="113"/>
                      </a:lnTo>
                      <a:lnTo>
                        <a:pt x="0" y="112"/>
                      </a:lnTo>
                      <a:lnTo>
                        <a:pt x="0" y="113"/>
                      </a:lnTo>
                      <a:lnTo>
                        <a:pt x="1" y="114"/>
                      </a:lnTo>
                      <a:lnTo>
                        <a:pt x="2" y="114"/>
                      </a:lnTo>
                      <a:lnTo>
                        <a:pt x="2" y="113"/>
                      </a:lnTo>
                      <a:lnTo>
                        <a:pt x="2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28" name="Freeform 280"/>
                <p:cNvSpPr>
                  <a:spLocks/>
                </p:cNvSpPr>
                <p:nvPr/>
              </p:nvSpPr>
              <p:spPr bwMode="auto">
                <a:xfrm>
                  <a:off x="4361" y="2254"/>
                  <a:ext cx="33" cy="87"/>
                </a:xfrm>
                <a:custGeom>
                  <a:avLst/>
                  <a:gdLst>
                    <a:gd name="T0" fmla="*/ 33 w 33"/>
                    <a:gd name="T1" fmla="*/ 86 h 87"/>
                    <a:gd name="T2" fmla="*/ 31 w 33"/>
                    <a:gd name="T3" fmla="*/ 84 h 87"/>
                    <a:gd name="T4" fmla="*/ 27 w 33"/>
                    <a:gd name="T5" fmla="*/ 79 h 87"/>
                    <a:gd name="T6" fmla="*/ 24 w 33"/>
                    <a:gd name="T7" fmla="*/ 72 h 87"/>
                    <a:gd name="T8" fmla="*/ 23 w 33"/>
                    <a:gd name="T9" fmla="*/ 62 h 87"/>
                    <a:gd name="T10" fmla="*/ 20 w 33"/>
                    <a:gd name="T11" fmla="*/ 53 h 87"/>
                    <a:gd name="T12" fmla="*/ 18 w 33"/>
                    <a:gd name="T13" fmla="*/ 41 h 87"/>
                    <a:gd name="T14" fmla="*/ 15 w 33"/>
                    <a:gd name="T15" fmla="*/ 28 h 87"/>
                    <a:gd name="T16" fmla="*/ 9 w 33"/>
                    <a:gd name="T17" fmla="*/ 13 h 87"/>
                    <a:gd name="T18" fmla="*/ 2 w 33"/>
                    <a:gd name="T19" fmla="*/ 0 h 87"/>
                    <a:gd name="T20" fmla="*/ 0 w 33"/>
                    <a:gd name="T21" fmla="*/ 1 h 87"/>
                    <a:gd name="T22" fmla="*/ 7 w 33"/>
                    <a:gd name="T23" fmla="*/ 15 h 87"/>
                    <a:gd name="T24" fmla="*/ 11 w 33"/>
                    <a:gd name="T25" fmla="*/ 28 h 87"/>
                    <a:gd name="T26" fmla="*/ 15 w 33"/>
                    <a:gd name="T27" fmla="*/ 42 h 87"/>
                    <a:gd name="T28" fmla="*/ 16 w 33"/>
                    <a:gd name="T29" fmla="*/ 53 h 87"/>
                    <a:gd name="T30" fmla="*/ 19 w 33"/>
                    <a:gd name="T31" fmla="*/ 64 h 87"/>
                    <a:gd name="T32" fmla="*/ 22 w 33"/>
                    <a:gd name="T33" fmla="*/ 73 h 87"/>
                    <a:gd name="T34" fmla="*/ 24 w 33"/>
                    <a:gd name="T35" fmla="*/ 80 h 87"/>
                    <a:gd name="T36" fmla="*/ 28 w 33"/>
                    <a:gd name="T37" fmla="*/ 87 h 87"/>
                    <a:gd name="T38" fmla="*/ 28 w 33"/>
                    <a:gd name="T39" fmla="*/ 86 h 87"/>
                    <a:gd name="T40" fmla="*/ 28 w 33"/>
                    <a:gd name="T41" fmla="*/ 87 h 87"/>
                    <a:gd name="T42" fmla="*/ 30 w 33"/>
                    <a:gd name="T43" fmla="*/ 87 h 87"/>
                    <a:gd name="T44" fmla="*/ 31 w 33"/>
                    <a:gd name="T45" fmla="*/ 87 h 87"/>
                    <a:gd name="T46" fmla="*/ 33 w 33"/>
                    <a:gd name="T47" fmla="*/ 86 h 87"/>
                    <a:gd name="T48" fmla="*/ 31 w 33"/>
                    <a:gd name="T49" fmla="*/ 84 h 87"/>
                    <a:gd name="T50" fmla="*/ 33 w 33"/>
                    <a:gd name="T51" fmla="*/ 86 h 8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3" h="87">
                      <a:moveTo>
                        <a:pt x="33" y="86"/>
                      </a:moveTo>
                      <a:lnTo>
                        <a:pt x="31" y="84"/>
                      </a:lnTo>
                      <a:lnTo>
                        <a:pt x="27" y="79"/>
                      </a:lnTo>
                      <a:lnTo>
                        <a:pt x="24" y="72"/>
                      </a:lnTo>
                      <a:lnTo>
                        <a:pt x="23" y="62"/>
                      </a:lnTo>
                      <a:lnTo>
                        <a:pt x="20" y="53"/>
                      </a:lnTo>
                      <a:lnTo>
                        <a:pt x="18" y="41"/>
                      </a:lnTo>
                      <a:lnTo>
                        <a:pt x="15" y="28"/>
                      </a:lnTo>
                      <a:lnTo>
                        <a:pt x="9" y="13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7" y="15"/>
                      </a:lnTo>
                      <a:lnTo>
                        <a:pt x="11" y="28"/>
                      </a:lnTo>
                      <a:lnTo>
                        <a:pt x="15" y="42"/>
                      </a:lnTo>
                      <a:lnTo>
                        <a:pt x="16" y="53"/>
                      </a:lnTo>
                      <a:lnTo>
                        <a:pt x="19" y="64"/>
                      </a:lnTo>
                      <a:lnTo>
                        <a:pt x="22" y="73"/>
                      </a:lnTo>
                      <a:lnTo>
                        <a:pt x="24" y="80"/>
                      </a:lnTo>
                      <a:lnTo>
                        <a:pt x="28" y="87"/>
                      </a:lnTo>
                      <a:lnTo>
                        <a:pt x="28" y="86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1" y="87"/>
                      </a:lnTo>
                      <a:lnTo>
                        <a:pt x="33" y="86"/>
                      </a:lnTo>
                      <a:lnTo>
                        <a:pt x="31" y="84"/>
                      </a:lnTo>
                      <a:lnTo>
                        <a:pt x="33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29" name="Freeform 281"/>
                <p:cNvSpPr>
                  <a:spLocks/>
                </p:cNvSpPr>
                <p:nvPr/>
              </p:nvSpPr>
              <p:spPr bwMode="auto">
                <a:xfrm>
                  <a:off x="4381" y="2340"/>
                  <a:ext cx="22" cy="266"/>
                </a:xfrm>
                <a:custGeom>
                  <a:avLst/>
                  <a:gdLst>
                    <a:gd name="T0" fmla="*/ 22 w 22"/>
                    <a:gd name="T1" fmla="*/ 266 h 266"/>
                    <a:gd name="T2" fmla="*/ 22 w 22"/>
                    <a:gd name="T3" fmla="*/ 265 h 266"/>
                    <a:gd name="T4" fmla="*/ 14 w 22"/>
                    <a:gd name="T5" fmla="*/ 235 h 266"/>
                    <a:gd name="T6" fmla="*/ 7 w 22"/>
                    <a:gd name="T7" fmla="*/ 209 h 266"/>
                    <a:gd name="T8" fmla="*/ 4 w 22"/>
                    <a:gd name="T9" fmla="*/ 181 h 266"/>
                    <a:gd name="T10" fmla="*/ 3 w 22"/>
                    <a:gd name="T11" fmla="*/ 154 h 266"/>
                    <a:gd name="T12" fmla="*/ 4 w 22"/>
                    <a:gd name="T13" fmla="*/ 123 h 266"/>
                    <a:gd name="T14" fmla="*/ 6 w 22"/>
                    <a:gd name="T15" fmla="*/ 88 h 266"/>
                    <a:gd name="T16" fmla="*/ 8 w 22"/>
                    <a:gd name="T17" fmla="*/ 47 h 266"/>
                    <a:gd name="T18" fmla="*/ 13 w 22"/>
                    <a:gd name="T19" fmla="*/ 0 h 266"/>
                    <a:gd name="T20" fmla="*/ 8 w 22"/>
                    <a:gd name="T21" fmla="*/ 0 h 266"/>
                    <a:gd name="T22" fmla="*/ 6 w 22"/>
                    <a:gd name="T23" fmla="*/ 47 h 266"/>
                    <a:gd name="T24" fmla="*/ 2 w 22"/>
                    <a:gd name="T25" fmla="*/ 87 h 266"/>
                    <a:gd name="T26" fmla="*/ 0 w 22"/>
                    <a:gd name="T27" fmla="*/ 123 h 266"/>
                    <a:gd name="T28" fmla="*/ 0 w 22"/>
                    <a:gd name="T29" fmla="*/ 154 h 266"/>
                    <a:gd name="T30" fmla="*/ 0 w 22"/>
                    <a:gd name="T31" fmla="*/ 181 h 266"/>
                    <a:gd name="T32" fmla="*/ 4 w 22"/>
                    <a:gd name="T33" fmla="*/ 209 h 266"/>
                    <a:gd name="T34" fmla="*/ 10 w 22"/>
                    <a:gd name="T35" fmla="*/ 236 h 266"/>
                    <a:gd name="T36" fmla="*/ 19 w 22"/>
                    <a:gd name="T37" fmla="*/ 265 h 266"/>
                    <a:gd name="T38" fmla="*/ 19 w 22"/>
                    <a:gd name="T39" fmla="*/ 263 h 266"/>
                    <a:gd name="T40" fmla="*/ 19 w 22"/>
                    <a:gd name="T41" fmla="*/ 265 h 266"/>
                    <a:gd name="T42" fmla="*/ 19 w 22"/>
                    <a:gd name="T43" fmla="*/ 266 h 266"/>
                    <a:gd name="T44" fmla="*/ 21 w 22"/>
                    <a:gd name="T45" fmla="*/ 266 h 266"/>
                    <a:gd name="T46" fmla="*/ 22 w 22"/>
                    <a:gd name="T47" fmla="*/ 266 h 266"/>
                    <a:gd name="T48" fmla="*/ 22 w 22"/>
                    <a:gd name="T49" fmla="*/ 265 h 266"/>
                    <a:gd name="T50" fmla="*/ 22 w 22"/>
                    <a:gd name="T51" fmla="*/ 266 h 26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2" h="266">
                      <a:moveTo>
                        <a:pt x="22" y="266"/>
                      </a:moveTo>
                      <a:lnTo>
                        <a:pt x="22" y="265"/>
                      </a:lnTo>
                      <a:lnTo>
                        <a:pt x="14" y="235"/>
                      </a:lnTo>
                      <a:lnTo>
                        <a:pt x="7" y="209"/>
                      </a:lnTo>
                      <a:lnTo>
                        <a:pt x="4" y="181"/>
                      </a:lnTo>
                      <a:lnTo>
                        <a:pt x="3" y="154"/>
                      </a:lnTo>
                      <a:lnTo>
                        <a:pt x="4" y="123"/>
                      </a:lnTo>
                      <a:lnTo>
                        <a:pt x="6" y="88"/>
                      </a:lnTo>
                      <a:lnTo>
                        <a:pt x="8" y="47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6" y="47"/>
                      </a:lnTo>
                      <a:lnTo>
                        <a:pt x="2" y="87"/>
                      </a:lnTo>
                      <a:lnTo>
                        <a:pt x="0" y="123"/>
                      </a:lnTo>
                      <a:lnTo>
                        <a:pt x="0" y="154"/>
                      </a:lnTo>
                      <a:lnTo>
                        <a:pt x="0" y="181"/>
                      </a:lnTo>
                      <a:lnTo>
                        <a:pt x="4" y="209"/>
                      </a:lnTo>
                      <a:lnTo>
                        <a:pt x="10" y="236"/>
                      </a:lnTo>
                      <a:lnTo>
                        <a:pt x="19" y="265"/>
                      </a:lnTo>
                      <a:lnTo>
                        <a:pt x="19" y="263"/>
                      </a:lnTo>
                      <a:lnTo>
                        <a:pt x="19" y="265"/>
                      </a:lnTo>
                      <a:lnTo>
                        <a:pt x="19" y="266"/>
                      </a:lnTo>
                      <a:lnTo>
                        <a:pt x="21" y="266"/>
                      </a:lnTo>
                      <a:lnTo>
                        <a:pt x="22" y="266"/>
                      </a:lnTo>
                      <a:lnTo>
                        <a:pt x="22" y="265"/>
                      </a:lnTo>
                      <a:lnTo>
                        <a:pt x="22" y="2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30" name="Freeform 282"/>
                <p:cNvSpPr>
                  <a:spLocks/>
                </p:cNvSpPr>
                <p:nvPr/>
              </p:nvSpPr>
              <p:spPr bwMode="auto">
                <a:xfrm>
                  <a:off x="4369" y="2603"/>
                  <a:ext cx="34" cy="49"/>
                </a:xfrm>
                <a:custGeom>
                  <a:avLst/>
                  <a:gdLst>
                    <a:gd name="T0" fmla="*/ 4 w 34"/>
                    <a:gd name="T1" fmla="*/ 48 h 49"/>
                    <a:gd name="T2" fmla="*/ 4 w 34"/>
                    <a:gd name="T3" fmla="*/ 48 h 49"/>
                    <a:gd name="T4" fmla="*/ 10 w 34"/>
                    <a:gd name="T5" fmla="*/ 37 h 49"/>
                    <a:gd name="T6" fmla="*/ 18 w 34"/>
                    <a:gd name="T7" fmla="*/ 23 h 49"/>
                    <a:gd name="T8" fmla="*/ 27 w 34"/>
                    <a:gd name="T9" fmla="*/ 12 h 49"/>
                    <a:gd name="T10" fmla="*/ 34 w 34"/>
                    <a:gd name="T11" fmla="*/ 3 h 49"/>
                    <a:gd name="T12" fmla="*/ 31 w 34"/>
                    <a:gd name="T13" fmla="*/ 0 h 49"/>
                    <a:gd name="T14" fmla="*/ 25 w 34"/>
                    <a:gd name="T15" fmla="*/ 10 h 49"/>
                    <a:gd name="T16" fmla="*/ 15 w 34"/>
                    <a:gd name="T17" fmla="*/ 22 h 49"/>
                    <a:gd name="T18" fmla="*/ 5 w 34"/>
                    <a:gd name="T19" fmla="*/ 34 h 49"/>
                    <a:gd name="T20" fmla="*/ 0 w 34"/>
                    <a:gd name="T21" fmla="*/ 47 h 49"/>
                    <a:gd name="T22" fmla="*/ 1 w 34"/>
                    <a:gd name="T23" fmla="*/ 47 h 49"/>
                    <a:gd name="T24" fmla="*/ 0 w 34"/>
                    <a:gd name="T25" fmla="*/ 47 h 49"/>
                    <a:gd name="T26" fmla="*/ 1 w 34"/>
                    <a:gd name="T27" fmla="*/ 48 h 49"/>
                    <a:gd name="T28" fmla="*/ 1 w 34"/>
                    <a:gd name="T29" fmla="*/ 49 h 49"/>
                    <a:gd name="T30" fmla="*/ 3 w 34"/>
                    <a:gd name="T31" fmla="*/ 49 h 49"/>
                    <a:gd name="T32" fmla="*/ 4 w 34"/>
                    <a:gd name="T33" fmla="*/ 48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4" h="49">
                      <a:moveTo>
                        <a:pt x="4" y="48"/>
                      </a:moveTo>
                      <a:lnTo>
                        <a:pt x="4" y="48"/>
                      </a:lnTo>
                      <a:lnTo>
                        <a:pt x="10" y="37"/>
                      </a:lnTo>
                      <a:lnTo>
                        <a:pt x="18" y="23"/>
                      </a:lnTo>
                      <a:lnTo>
                        <a:pt x="27" y="12"/>
                      </a:lnTo>
                      <a:lnTo>
                        <a:pt x="34" y="3"/>
                      </a:lnTo>
                      <a:lnTo>
                        <a:pt x="31" y="0"/>
                      </a:lnTo>
                      <a:lnTo>
                        <a:pt x="25" y="10"/>
                      </a:lnTo>
                      <a:lnTo>
                        <a:pt x="15" y="22"/>
                      </a:lnTo>
                      <a:lnTo>
                        <a:pt x="5" y="34"/>
                      </a:lnTo>
                      <a:lnTo>
                        <a:pt x="0" y="47"/>
                      </a:lnTo>
                      <a:lnTo>
                        <a:pt x="1" y="47"/>
                      </a:lnTo>
                      <a:lnTo>
                        <a:pt x="0" y="47"/>
                      </a:ln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3" y="49"/>
                      </a:lnTo>
                      <a:lnTo>
                        <a:pt x="4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31" name="Freeform 283"/>
                <p:cNvSpPr>
                  <a:spLocks/>
                </p:cNvSpPr>
                <p:nvPr/>
              </p:nvSpPr>
              <p:spPr bwMode="auto">
                <a:xfrm>
                  <a:off x="4335" y="2650"/>
                  <a:ext cx="38" cy="230"/>
                </a:xfrm>
                <a:custGeom>
                  <a:avLst/>
                  <a:gdLst>
                    <a:gd name="T0" fmla="*/ 4 w 38"/>
                    <a:gd name="T1" fmla="*/ 229 h 230"/>
                    <a:gd name="T2" fmla="*/ 4 w 38"/>
                    <a:gd name="T3" fmla="*/ 229 h 230"/>
                    <a:gd name="T4" fmla="*/ 12 w 38"/>
                    <a:gd name="T5" fmla="*/ 195 h 230"/>
                    <a:gd name="T6" fmla="*/ 18 w 38"/>
                    <a:gd name="T7" fmla="*/ 159 h 230"/>
                    <a:gd name="T8" fmla="*/ 23 w 38"/>
                    <a:gd name="T9" fmla="*/ 123 h 230"/>
                    <a:gd name="T10" fmla="*/ 27 w 38"/>
                    <a:gd name="T11" fmla="*/ 87 h 230"/>
                    <a:gd name="T12" fmla="*/ 30 w 38"/>
                    <a:gd name="T13" fmla="*/ 56 h 230"/>
                    <a:gd name="T14" fmla="*/ 33 w 38"/>
                    <a:gd name="T15" fmla="*/ 30 h 230"/>
                    <a:gd name="T16" fmla="*/ 35 w 38"/>
                    <a:gd name="T17" fmla="*/ 11 h 230"/>
                    <a:gd name="T18" fmla="*/ 38 w 38"/>
                    <a:gd name="T19" fmla="*/ 1 h 230"/>
                    <a:gd name="T20" fmla="*/ 35 w 38"/>
                    <a:gd name="T21" fmla="*/ 0 h 230"/>
                    <a:gd name="T22" fmla="*/ 31 w 38"/>
                    <a:gd name="T23" fmla="*/ 9 h 230"/>
                    <a:gd name="T24" fmla="*/ 28 w 38"/>
                    <a:gd name="T25" fmla="*/ 28 h 230"/>
                    <a:gd name="T26" fmla="*/ 26 w 38"/>
                    <a:gd name="T27" fmla="*/ 56 h 230"/>
                    <a:gd name="T28" fmla="*/ 23 w 38"/>
                    <a:gd name="T29" fmla="*/ 87 h 230"/>
                    <a:gd name="T30" fmla="*/ 19 w 38"/>
                    <a:gd name="T31" fmla="*/ 121 h 230"/>
                    <a:gd name="T32" fmla="*/ 15 w 38"/>
                    <a:gd name="T33" fmla="*/ 158 h 230"/>
                    <a:gd name="T34" fmla="*/ 8 w 38"/>
                    <a:gd name="T35" fmla="*/ 195 h 230"/>
                    <a:gd name="T36" fmla="*/ 0 w 38"/>
                    <a:gd name="T37" fmla="*/ 229 h 230"/>
                    <a:gd name="T38" fmla="*/ 0 w 38"/>
                    <a:gd name="T39" fmla="*/ 229 h 230"/>
                    <a:gd name="T40" fmla="*/ 0 w 38"/>
                    <a:gd name="T41" fmla="*/ 229 h 230"/>
                    <a:gd name="T42" fmla="*/ 0 w 38"/>
                    <a:gd name="T43" fmla="*/ 230 h 230"/>
                    <a:gd name="T44" fmla="*/ 1 w 38"/>
                    <a:gd name="T45" fmla="*/ 230 h 230"/>
                    <a:gd name="T46" fmla="*/ 3 w 38"/>
                    <a:gd name="T47" fmla="*/ 230 h 230"/>
                    <a:gd name="T48" fmla="*/ 4 w 38"/>
                    <a:gd name="T49" fmla="*/ 229 h 2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8" h="230">
                      <a:moveTo>
                        <a:pt x="4" y="229"/>
                      </a:moveTo>
                      <a:lnTo>
                        <a:pt x="4" y="229"/>
                      </a:lnTo>
                      <a:lnTo>
                        <a:pt x="12" y="195"/>
                      </a:lnTo>
                      <a:lnTo>
                        <a:pt x="18" y="159"/>
                      </a:lnTo>
                      <a:lnTo>
                        <a:pt x="23" y="123"/>
                      </a:lnTo>
                      <a:lnTo>
                        <a:pt x="27" y="87"/>
                      </a:lnTo>
                      <a:lnTo>
                        <a:pt x="30" y="56"/>
                      </a:lnTo>
                      <a:lnTo>
                        <a:pt x="33" y="30"/>
                      </a:lnTo>
                      <a:lnTo>
                        <a:pt x="35" y="11"/>
                      </a:lnTo>
                      <a:lnTo>
                        <a:pt x="38" y="1"/>
                      </a:lnTo>
                      <a:lnTo>
                        <a:pt x="35" y="0"/>
                      </a:lnTo>
                      <a:lnTo>
                        <a:pt x="31" y="9"/>
                      </a:lnTo>
                      <a:lnTo>
                        <a:pt x="28" y="28"/>
                      </a:lnTo>
                      <a:lnTo>
                        <a:pt x="26" y="56"/>
                      </a:lnTo>
                      <a:lnTo>
                        <a:pt x="23" y="87"/>
                      </a:lnTo>
                      <a:lnTo>
                        <a:pt x="19" y="121"/>
                      </a:lnTo>
                      <a:lnTo>
                        <a:pt x="15" y="158"/>
                      </a:lnTo>
                      <a:lnTo>
                        <a:pt x="8" y="195"/>
                      </a:lnTo>
                      <a:lnTo>
                        <a:pt x="0" y="229"/>
                      </a:lnTo>
                      <a:lnTo>
                        <a:pt x="0" y="230"/>
                      </a:lnTo>
                      <a:lnTo>
                        <a:pt x="1" y="230"/>
                      </a:lnTo>
                      <a:lnTo>
                        <a:pt x="3" y="230"/>
                      </a:lnTo>
                      <a:lnTo>
                        <a:pt x="4" y="2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32" name="Freeform 284"/>
                <p:cNvSpPr>
                  <a:spLocks/>
                </p:cNvSpPr>
                <p:nvPr/>
              </p:nvSpPr>
              <p:spPr bwMode="auto">
                <a:xfrm>
                  <a:off x="4335" y="2879"/>
                  <a:ext cx="9" cy="68"/>
                </a:xfrm>
                <a:custGeom>
                  <a:avLst/>
                  <a:gdLst>
                    <a:gd name="T0" fmla="*/ 9 w 9"/>
                    <a:gd name="T1" fmla="*/ 68 h 68"/>
                    <a:gd name="T2" fmla="*/ 9 w 9"/>
                    <a:gd name="T3" fmla="*/ 67 h 68"/>
                    <a:gd name="T4" fmla="*/ 9 w 9"/>
                    <a:gd name="T5" fmla="*/ 41 h 68"/>
                    <a:gd name="T6" fmla="*/ 7 w 9"/>
                    <a:gd name="T7" fmla="*/ 23 h 68"/>
                    <a:gd name="T8" fmla="*/ 4 w 9"/>
                    <a:gd name="T9" fmla="*/ 11 h 68"/>
                    <a:gd name="T10" fmla="*/ 4 w 9"/>
                    <a:gd name="T11" fmla="*/ 0 h 68"/>
                    <a:gd name="T12" fmla="*/ 0 w 9"/>
                    <a:gd name="T13" fmla="*/ 0 h 68"/>
                    <a:gd name="T14" fmla="*/ 0 w 9"/>
                    <a:gd name="T15" fmla="*/ 12 h 68"/>
                    <a:gd name="T16" fmla="*/ 3 w 9"/>
                    <a:gd name="T17" fmla="*/ 25 h 68"/>
                    <a:gd name="T18" fmla="*/ 5 w 9"/>
                    <a:gd name="T19" fmla="*/ 41 h 68"/>
                    <a:gd name="T20" fmla="*/ 7 w 9"/>
                    <a:gd name="T21" fmla="*/ 67 h 68"/>
                    <a:gd name="T22" fmla="*/ 7 w 9"/>
                    <a:gd name="T23" fmla="*/ 67 h 68"/>
                    <a:gd name="T24" fmla="*/ 7 w 9"/>
                    <a:gd name="T25" fmla="*/ 67 h 68"/>
                    <a:gd name="T26" fmla="*/ 7 w 9"/>
                    <a:gd name="T27" fmla="*/ 68 h 68"/>
                    <a:gd name="T28" fmla="*/ 8 w 9"/>
                    <a:gd name="T29" fmla="*/ 68 h 68"/>
                    <a:gd name="T30" fmla="*/ 9 w 9"/>
                    <a:gd name="T31" fmla="*/ 68 h 68"/>
                    <a:gd name="T32" fmla="*/ 9 w 9"/>
                    <a:gd name="T33" fmla="*/ 67 h 68"/>
                    <a:gd name="T34" fmla="*/ 9 w 9"/>
                    <a:gd name="T35" fmla="*/ 68 h 6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" h="68">
                      <a:moveTo>
                        <a:pt x="9" y="68"/>
                      </a:moveTo>
                      <a:lnTo>
                        <a:pt x="9" y="67"/>
                      </a:lnTo>
                      <a:lnTo>
                        <a:pt x="9" y="41"/>
                      </a:lnTo>
                      <a:lnTo>
                        <a:pt x="7" y="23"/>
                      </a:lnTo>
                      <a:lnTo>
                        <a:pt x="4" y="1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3" y="25"/>
                      </a:lnTo>
                      <a:lnTo>
                        <a:pt x="5" y="41"/>
                      </a:lnTo>
                      <a:lnTo>
                        <a:pt x="7" y="67"/>
                      </a:lnTo>
                      <a:lnTo>
                        <a:pt x="7" y="68"/>
                      </a:lnTo>
                      <a:lnTo>
                        <a:pt x="8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33" name="Freeform 285"/>
                <p:cNvSpPr>
                  <a:spLocks/>
                </p:cNvSpPr>
                <p:nvPr/>
              </p:nvSpPr>
              <p:spPr bwMode="auto">
                <a:xfrm>
                  <a:off x="4329" y="2946"/>
                  <a:ext cx="15" cy="59"/>
                </a:xfrm>
                <a:custGeom>
                  <a:avLst/>
                  <a:gdLst>
                    <a:gd name="T0" fmla="*/ 9 w 15"/>
                    <a:gd name="T1" fmla="*/ 59 h 59"/>
                    <a:gd name="T2" fmla="*/ 9 w 15"/>
                    <a:gd name="T3" fmla="*/ 56 h 59"/>
                    <a:gd name="T4" fmla="*/ 6 w 15"/>
                    <a:gd name="T5" fmla="*/ 55 h 59"/>
                    <a:gd name="T6" fmla="*/ 4 w 15"/>
                    <a:gd name="T7" fmla="*/ 52 h 59"/>
                    <a:gd name="T8" fmla="*/ 4 w 15"/>
                    <a:gd name="T9" fmla="*/ 49 h 59"/>
                    <a:gd name="T10" fmla="*/ 3 w 15"/>
                    <a:gd name="T11" fmla="*/ 45 h 59"/>
                    <a:gd name="T12" fmla="*/ 4 w 15"/>
                    <a:gd name="T13" fmla="*/ 38 h 59"/>
                    <a:gd name="T14" fmla="*/ 6 w 15"/>
                    <a:gd name="T15" fmla="*/ 30 h 59"/>
                    <a:gd name="T16" fmla="*/ 11 w 15"/>
                    <a:gd name="T17" fmla="*/ 14 h 59"/>
                    <a:gd name="T18" fmla="*/ 15 w 15"/>
                    <a:gd name="T19" fmla="*/ 1 h 59"/>
                    <a:gd name="T20" fmla="*/ 13 w 15"/>
                    <a:gd name="T21" fmla="*/ 0 h 59"/>
                    <a:gd name="T22" fmla="*/ 9 w 15"/>
                    <a:gd name="T23" fmla="*/ 12 h 59"/>
                    <a:gd name="T24" fmla="*/ 2 w 15"/>
                    <a:gd name="T25" fmla="*/ 29 h 59"/>
                    <a:gd name="T26" fmla="*/ 0 w 15"/>
                    <a:gd name="T27" fmla="*/ 38 h 59"/>
                    <a:gd name="T28" fmla="*/ 0 w 15"/>
                    <a:gd name="T29" fmla="*/ 45 h 59"/>
                    <a:gd name="T30" fmla="*/ 0 w 15"/>
                    <a:gd name="T31" fmla="*/ 49 h 59"/>
                    <a:gd name="T32" fmla="*/ 2 w 15"/>
                    <a:gd name="T33" fmla="*/ 53 h 59"/>
                    <a:gd name="T34" fmla="*/ 3 w 15"/>
                    <a:gd name="T35" fmla="*/ 56 h 59"/>
                    <a:gd name="T36" fmla="*/ 6 w 15"/>
                    <a:gd name="T37" fmla="*/ 59 h 59"/>
                    <a:gd name="T38" fmla="*/ 6 w 15"/>
                    <a:gd name="T39" fmla="*/ 56 h 59"/>
                    <a:gd name="T40" fmla="*/ 6 w 15"/>
                    <a:gd name="T41" fmla="*/ 59 h 59"/>
                    <a:gd name="T42" fmla="*/ 7 w 15"/>
                    <a:gd name="T43" fmla="*/ 59 h 59"/>
                    <a:gd name="T44" fmla="*/ 9 w 15"/>
                    <a:gd name="T45" fmla="*/ 59 h 59"/>
                    <a:gd name="T46" fmla="*/ 9 w 15"/>
                    <a:gd name="T47" fmla="*/ 57 h 59"/>
                    <a:gd name="T48" fmla="*/ 9 w 15"/>
                    <a:gd name="T49" fmla="*/ 56 h 59"/>
                    <a:gd name="T50" fmla="*/ 9 w 15"/>
                    <a:gd name="T51" fmla="*/ 59 h 5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" h="59">
                      <a:moveTo>
                        <a:pt x="9" y="59"/>
                      </a:moveTo>
                      <a:lnTo>
                        <a:pt x="9" y="56"/>
                      </a:lnTo>
                      <a:lnTo>
                        <a:pt x="6" y="55"/>
                      </a:lnTo>
                      <a:lnTo>
                        <a:pt x="4" y="52"/>
                      </a:lnTo>
                      <a:lnTo>
                        <a:pt x="4" y="49"/>
                      </a:lnTo>
                      <a:lnTo>
                        <a:pt x="3" y="45"/>
                      </a:lnTo>
                      <a:lnTo>
                        <a:pt x="4" y="38"/>
                      </a:lnTo>
                      <a:lnTo>
                        <a:pt x="6" y="30"/>
                      </a:lnTo>
                      <a:lnTo>
                        <a:pt x="11" y="14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9" y="12"/>
                      </a:lnTo>
                      <a:lnTo>
                        <a:pt x="2" y="29"/>
                      </a:lnTo>
                      <a:lnTo>
                        <a:pt x="0" y="38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2" y="53"/>
                      </a:lnTo>
                      <a:lnTo>
                        <a:pt x="3" y="56"/>
                      </a:lnTo>
                      <a:lnTo>
                        <a:pt x="6" y="59"/>
                      </a:lnTo>
                      <a:lnTo>
                        <a:pt x="6" y="56"/>
                      </a:lnTo>
                      <a:lnTo>
                        <a:pt x="6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6"/>
                      </a:lnTo>
                      <a:lnTo>
                        <a:pt x="9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34" name="Freeform 286"/>
                <p:cNvSpPr>
                  <a:spLocks/>
                </p:cNvSpPr>
                <p:nvPr/>
              </p:nvSpPr>
              <p:spPr bwMode="auto">
                <a:xfrm>
                  <a:off x="4332" y="3002"/>
                  <a:ext cx="7" cy="30"/>
                </a:xfrm>
                <a:custGeom>
                  <a:avLst/>
                  <a:gdLst>
                    <a:gd name="T0" fmla="*/ 7 w 7"/>
                    <a:gd name="T1" fmla="*/ 26 h 30"/>
                    <a:gd name="T2" fmla="*/ 7 w 7"/>
                    <a:gd name="T3" fmla="*/ 27 h 30"/>
                    <a:gd name="T4" fmla="*/ 6 w 7"/>
                    <a:gd name="T5" fmla="*/ 19 h 30"/>
                    <a:gd name="T6" fmla="*/ 4 w 7"/>
                    <a:gd name="T7" fmla="*/ 12 h 30"/>
                    <a:gd name="T8" fmla="*/ 4 w 7"/>
                    <a:gd name="T9" fmla="*/ 7 h 30"/>
                    <a:gd name="T10" fmla="*/ 6 w 7"/>
                    <a:gd name="T11" fmla="*/ 3 h 30"/>
                    <a:gd name="T12" fmla="*/ 3 w 7"/>
                    <a:gd name="T13" fmla="*/ 0 h 30"/>
                    <a:gd name="T14" fmla="*/ 0 w 7"/>
                    <a:gd name="T15" fmla="*/ 5 h 30"/>
                    <a:gd name="T16" fmla="*/ 0 w 7"/>
                    <a:gd name="T17" fmla="*/ 12 h 30"/>
                    <a:gd name="T18" fmla="*/ 3 w 7"/>
                    <a:gd name="T19" fmla="*/ 20 h 30"/>
                    <a:gd name="T20" fmla="*/ 4 w 7"/>
                    <a:gd name="T21" fmla="*/ 29 h 30"/>
                    <a:gd name="T22" fmla="*/ 4 w 7"/>
                    <a:gd name="T23" fmla="*/ 30 h 30"/>
                    <a:gd name="T24" fmla="*/ 4 w 7"/>
                    <a:gd name="T25" fmla="*/ 29 h 30"/>
                    <a:gd name="T26" fmla="*/ 4 w 7"/>
                    <a:gd name="T27" fmla="*/ 30 h 30"/>
                    <a:gd name="T28" fmla="*/ 6 w 7"/>
                    <a:gd name="T29" fmla="*/ 30 h 30"/>
                    <a:gd name="T30" fmla="*/ 7 w 7"/>
                    <a:gd name="T31" fmla="*/ 29 h 30"/>
                    <a:gd name="T32" fmla="*/ 7 w 7"/>
                    <a:gd name="T33" fmla="*/ 27 h 30"/>
                    <a:gd name="T34" fmla="*/ 7 w 7"/>
                    <a:gd name="T35" fmla="*/ 26 h 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" h="30">
                      <a:moveTo>
                        <a:pt x="7" y="26"/>
                      </a:moveTo>
                      <a:lnTo>
                        <a:pt x="7" y="27"/>
                      </a:lnTo>
                      <a:lnTo>
                        <a:pt x="6" y="19"/>
                      </a:lnTo>
                      <a:lnTo>
                        <a:pt x="4" y="12"/>
                      </a:lnTo>
                      <a:lnTo>
                        <a:pt x="4" y="7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3" y="20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7" y="29"/>
                      </a:lnTo>
                      <a:lnTo>
                        <a:pt x="7" y="27"/>
                      </a:lnTo>
                      <a:lnTo>
                        <a:pt x="7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35" name="Freeform 287"/>
                <p:cNvSpPr>
                  <a:spLocks/>
                </p:cNvSpPr>
                <p:nvPr/>
              </p:nvSpPr>
              <p:spPr bwMode="auto">
                <a:xfrm>
                  <a:off x="4336" y="3028"/>
                  <a:ext cx="36" cy="8"/>
                </a:xfrm>
                <a:custGeom>
                  <a:avLst/>
                  <a:gdLst>
                    <a:gd name="T0" fmla="*/ 36 w 36"/>
                    <a:gd name="T1" fmla="*/ 4 h 8"/>
                    <a:gd name="T2" fmla="*/ 36 w 36"/>
                    <a:gd name="T3" fmla="*/ 4 h 8"/>
                    <a:gd name="T4" fmla="*/ 26 w 36"/>
                    <a:gd name="T5" fmla="*/ 4 h 8"/>
                    <a:gd name="T6" fmla="*/ 17 w 36"/>
                    <a:gd name="T7" fmla="*/ 4 h 8"/>
                    <a:gd name="T8" fmla="*/ 8 w 36"/>
                    <a:gd name="T9" fmla="*/ 3 h 8"/>
                    <a:gd name="T10" fmla="*/ 3 w 36"/>
                    <a:gd name="T11" fmla="*/ 0 h 8"/>
                    <a:gd name="T12" fmla="*/ 0 w 36"/>
                    <a:gd name="T13" fmla="*/ 4 h 8"/>
                    <a:gd name="T14" fmla="*/ 8 w 36"/>
                    <a:gd name="T15" fmla="*/ 7 h 8"/>
                    <a:gd name="T16" fmla="*/ 17 w 36"/>
                    <a:gd name="T17" fmla="*/ 8 h 8"/>
                    <a:gd name="T18" fmla="*/ 26 w 36"/>
                    <a:gd name="T19" fmla="*/ 8 h 8"/>
                    <a:gd name="T20" fmla="*/ 36 w 36"/>
                    <a:gd name="T21" fmla="*/ 8 h 8"/>
                    <a:gd name="T22" fmla="*/ 36 w 36"/>
                    <a:gd name="T23" fmla="*/ 8 h 8"/>
                    <a:gd name="T24" fmla="*/ 36 w 36"/>
                    <a:gd name="T25" fmla="*/ 4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6" h="8">
                      <a:moveTo>
                        <a:pt x="36" y="4"/>
                      </a:moveTo>
                      <a:lnTo>
                        <a:pt x="36" y="4"/>
                      </a:lnTo>
                      <a:lnTo>
                        <a:pt x="26" y="4"/>
                      </a:lnTo>
                      <a:lnTo>
                        <a:pt x="17" y="4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8" y="7"/>
                      </a:lnTo>
                      <a:lnTo>
                        <a:pt x="17" y="8"/>
                      </a:lnTo>
                      <a:lnTo>
                        <a:pt x="26" y="8"/>
                      </a:lnTo>
                      <a:lnTo>
                        <a:pt x="36" y="8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36" name="Freeform 288"/>
                <p:cNvSpPr>
                  <a:spLocks/>
                </p:cNvSpPr>
                <p:nvPr/>
              </p:nvSpPr>
              <p:spPr bwMode="auto">
                <a:xfrm>
                  <a:off x="4372" y="3028"/>
                  <a:ext cx="46" cy="8"/>
                </a:xfrm>
                <a:custGeom>
                  <a:avLst/>
                  <a:gdLst>
                    <a:gd name="T0" fmla="*/ 45 w 46"/>
                    <a:gd name="T1" fmla="*/ 0 h 8"/>
                    <a:gd name="T2" fmla="*/ 43 w 46"/>
                    <a:gd name="T3" fmla="*/ 0 h 8"/>
                    <a:gd name="T4" fmla="*/ 34 w 46"/>
                    <a:gd name="T5" fmla="*/ 3 h 8"/>
                    <a:gd name="T6" fmla="*/ 22 w 46"/>
                    <a:gd name="T7" fmla="*/ 4 h 8"/>
                    <a:gd name="T8" fmla="*/ 11 w 46"/>
                    <a:gd name="T9" fmla="*/ 4 h 8"/>
                    <a:gd name="T10" fmla="*/ 0 w 46"/>
                    <a:gd name="T11" fmla="*/ 4 h 8"/>
                    <a:gd name="T12" fmla="*/ 0 w 46"/>
                    <a:gd name="T13" fmla="*/ 8 h 8"/>
                    <a:gd name="T14" fmla="*/ 11 w 46"/>
                    <a:gd name="T15" fmla="*/ 8 h 8"/>
                    <a:gd name="T16" fmla="*/ 23 w 46"/>
                    <a:gd name="T17" fmla="*/ 8 h 8"/>
                    <a:gd name="T18" fmla="*/ 35 w 46"/>
                    <a:gd name="T19" fmla="*/ 7 h 8"/>
                    <a:gd name="T20" fmla="*/ 46 w 46"/>
                    <a:gd name="T21" fmla="*/ 3 h 8"/>
                    <a:gd name="T22" fmla="*/ 45 w 46"/>
                    <a:gd name="T23" fmla="*/ 3 h 8"/>
                    <a:gd name="T24" fmla="*/ 46 w 46"/>
                    <a:gd name="T25" fmla="*/ 3 h 8"/>
                    <a:gd name="T26" fmla="*/ 46 w 46"/>
                    <a:gd name="T27" fmla="*/ 1 h 8"/>
                    <a:gd name="T28" fmla="*/ 46 w 46"/>
                    <a:gd name="T29" fmla="*/ 0 h 8"/>
                    <a:gd name="T30" fmla="*/ 46 w 46"/>
                    <a:gd name="T31" fmla="*/ 0 h 8"/>
                    <a:gd name="T32" fmla="*/ 43 w 46"/>
                    <a:gd name="T33" fmla="*/ 0 h 8"/>
                    <a:gd name="T34" fmla="*/ 45 w 46"/>
                    <a:gd name="T35" fmla="*/ 0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6" h="8">
                      <a:moveTo>
                        <a:pt x="45" y="0"/>
                      </a:moveTo>
                      <a:lnTo>
                        <a:pt x="43" y="0"/>
                      </a:lnTo>
                      <a:lnTo>
                        <a:pt x="34" y="3"/>
                      </a:lnTo>
                      <a:lnTo>
                        <a:pt x="22" y="4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11" y="8"/>
                      </a:lnTo>
                      <a:lnTo>
                        <a:pt x="23" y="8"/>
                      </a:lnTo>
                      <a:lnTo>
                        <a:pt x="35" y="7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6" y="3"/>
                      </a:lnTo>
                      <a:lnTo>
                        <a:pt x="46" y="1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37" name="Freeform 289"/>
                <p:cNvSpPr>
                  <a:spLocks/>
                </p:cNvSpPr>
                <p:nvPr/>
              </p:nvSpPr>
              <p:spPr bwMode="auto">
                <a:xfrm>
                  <a:off x="4417" y="3021"/>
                  <a:ext cx="33" cy="10"/>
                </a:xfrm>
                <a:custGeom>
                  <a:avLst/>
                  <a:gdLst>
                    <a:gd name="T0" fmla="*/ 28 w 33"/>
                    <a:gd name="T1" fmla="*/ 1 h 10"/>
                    <a:gd name="T2" fmla="*/ 30 w 33"/>
                    <a:gd name="T3" fmla="*/ 0 h 10"/>
                    <a:gd name="T4" fmla="*/ 23 w 33"/>
                    <a:gd name="T5" fmla="*/ 4 h 10"/>
                    <a:gd name="T6" fmla="*/ 15 w 33"/>
                    <a:gd name="T7" fmla="*/ 6 h 10"/>
                    <a:gd name="T8" fmla="*/ 8 w 33"/>
                    <a:gd name="T9" fmla="*/ 7 h 10"/>
                    <a:gd name="T10" fmla="*/ 0 w 33"/>
                    <a:gd name="T11" fmla="*/ 7 h 10"/>
                    <a:gd name="T12" fmla="*/ 0 w 33"/>
                    <a:gd name="T13" fmla="*/ 10 h 10"/>
                    <a:gd name="T14" fmla="*/ 8 w 33"/>
                    <a:gd name="T15" fmla="*/ 10 h 10"/>
                    <a:gd name="T16" fmla="*/ 16 w 33"/>
                    <a:gd name="T17" fmla="*/ 10 h 10"/>
                    <a:gd name="T18" fmla="*/ 24 w 33"/>
                    <a:gd name="T19" fmla="*/ 7 h 10"/>
                    <a:gd name="T20" fmla="*/ 33 w 33"/>
                    <a:gd name="T21" fmla="*/ 3 h 10"/>
                    <a:gd name="T22" fmla="*/ 33 w 33"/>
                    <a:gd name="T23" fmla="*/ 1 h 10"/>
                    <a:gd name="T24" fmla="*/ 33 w 33"/>
                    <a:gd name="T25" fmla="*/ 3 h 10"/>
                    <a:gd name="T26" fmla="*/ 33 w 33"/>
                    <a:gd name="T27" fmla="*/ 1 h 10"/>
                    <a:gd name="T28" fmla="*/ 33 w 33"/>
                    <a:gd name="T29" fmla="*/ 0 h 10"/>
                    <a:gd name="T30" fmla="*/ 31 w 33"/>
                    <a:gd name="T31" fmla="*/ 0 h 10"/>
                    <a:gd name="T32" fmla="*/ 30 w 33"/>
                    <a:gd name="T33" fmla="*/ 0 h 10"/>
                    <a:gd name="T34" fmla="*/ 28 w 33"/>
                    <a:gd name="T35" fmla="*/ 1 h 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3" h="10">
                      <a:moveTo>
                        <a:pt x="28" y="1"/>
                      </a:moveTo>
                      <a:lnTo>
                        <a:pt x="30" y="0"/>
                      </a:lnTo>
                      <a:lnTo>
                        <a:pt x="23" y="4"/>
                      </a:lnTo>
                      <a:lnTo>
                        <a:pt x="15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24" y="7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38" name="Freeform 290"/>
                <p:cNvSpPr>
                  <a:spLocks/>
                </p:cNvSpPr>
                <p:nvPr/>
              </p:nvSpPr>
              <p:spPr bwMode="auto">
                <a:xfrm>
                  <a:off x="4445" y="2755"/>
                  <a:ext cx="76" cy="267"/>
                </a:xfrm>
                <a:custGeom>
                  <a:avLst/>
                  <a:gdLst>
                    <a:gd name="T0" fmla="*/ 71 w 76"/>
                    <a:gd name="T1" fmla="*/ 0 h 267"/>
                    <a:gd name="T2" fmla="*/ 71 w 76"/>
                    <a:gd name="T3" fmla="*/ 1 h 267"/>
                    <a:gd name="T4" fmla="*/ 71 w 76"/>
                    <a:gd name="T5" fmla="*/ 13 h 267"/>
                    <a:gd name="T6" fmla="*/ 70 w 76"/>
                    <a:gd name="T7" fmla="*/ 28 h 267"/>
                    <a:gd name="T8" fmla="*/ 67 w 76"/>
                    <a:gd name="T9" fmla="*/ 43 h 267"/>
                    <a:gd name="T10" fmla="*/ 63 w 76"/>
                    <a:gd name="T11" fmla="*/ 60 h 267"/>
                    <a:gd name="T12" fmla="*/ 51 w 76"/>
                    <a:gd name="T13" fmla="*/ 97 h 267"/>
                    <a:gd name="T14" fmla="*/ 37 w 76"/>
                    <a:gd name="T15" fmla="*/ 135 h 267"/>
                    <a:gd name="T16" fmla="*/ 24 w 76"/>
                    <a:gd name="T17" fmla="*/ 173 h 267"/>
                    <a:gd name="T18" fmla="*/ 11 w 76"/>
                    <a:gd name="T19" fmla="*/ 209 h 267"/>
                    <a:gd name="T20" fmla="*/ 7 w 76"/>
                    <a:gd name="T21" fmla="*/ 225 h 267"/>
                    <a:gd name="T22" fmla="*/ 3 w 76"/>
                    <a:gd name="T23" fmla="*/ 241 h 267"/>
                    <a:gd name="T24" fmla="*/ 2 w 76"/>
                    <a:gd name="T25" fmla="*/ 255 h 267"/>
                    <a:gd name="T26" fmla="*/ 0 w 76"/>
                    <a:gd name="T27" fmla="*/ 267 h 267"/>
                    <a:gd name="T28" fmla="*/ 5 w 76"/>
                    <a:gd name="T29" fmla="*/ 267 h 267"/>
                    <a:gd name="T30" fmla="*/ 5 w 76"/>
                    <a:gd name="T31" fmla="*/ 255 h 267"/>
                    <a:gd name="T32" fmla="*/ 7 w 76"/>
                    <a:gd name="T33" fmla="*/ 241 h 267"/>
                    <a:gd name="T34" fmla="*/ 10 w 76"/>
                    <a:gd name="T35" fmla="*/ 226 h 267"/>
                    <a:gd name="T36" fmla="*/ 15 w 76"/>
                    <a:gd name="T37" fmla="*/ 210 h 267"/>
                    <a:gd name="T38" fmla="*/ 28 w 76"/>
                    <a:gd name="T39" fmla="*/ 175 h 267"/>
                    <a:gd name="T40" fmla="*/ 41 w 76"/>
                    <a:gd name="T41" fmla="*/ 136 h 267"/>
                    <a:gd name="T42" fmla="*/ 55 w 76"/>
                    <a:gd name="T43" fmla="*/ 98 h 267"/>
                    <a:gd name="T44" fmla="*/ 66 w 76"/>
                    <a:gd name="T45" fmla="*/ 61 h 267"/>
                    <a:gd name="T46" fmla="*/ 71 w 76"/>
                    <a:gd name="T47" fmla="*/ 45 h 267"/>
                    <a:gd name="T48" fmla="*/ 74 w 76"/>
                    <a:gd name="T49" fmla="*/ 28 h 267"/>
                    <a:gd name="T50" fmla="*/ 76 w 76"/>
                    <a:gd name="T51" fmla="*/ 13 h 267"/>
                    <a:gd name="T52" fmla="*/ 76 w 76"/>
                    <a:gd name="T53" fmla="*/ 1 h 267"/>
                    <a:gd name="T54" fmla="*/ 76 w 76"/>
                    <a:gd name="T55" fmla="*/ 3 h 267"/>
                    <a:gd name="T56" fmla="*/ 76 w 76"/>
                    <a:gd name="T57" fmla="*/ 1 h 267"/>
                    <a:gd name="T58" fmla="*/ 74 w 76"/>
                    <a:gd name="T59" fmla="*/ 0 h 267"/>
                    <a:gd name="T60" fmla="*/ 73 w 76"/>
                    <a:gd name="T61" fmla="*/ 0 h 267"/>
                    <a:gd name="T62" fmla="*/ 71 w 76"/>
                    <a:gd name="T63" fmla="*/ 0 h 267"/>
                    <a:gd name="T64" fmla="*/ 71 w 76"/>
                    <a:gd name="T65" fmla="*/ 1 h 267"/>
                    <a:gd name="T66" fmla="*/ 71 w 76"/>
                    <a:gd name="T67" fmla="*/ 0 h 26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76" h="267">
                      <a:moveTo>
                        <a:pt x="71" y="0"/>
                      </a:moveTo>
                      <a:lnTo>
                        <a:pt x="71" y="1"/>
                      </a:lnTo>
                      <a:lnTo>
                        <a:pt x="71" y="13"/>
                      </a:lnTo>
                      <a:lnTo>
                        <a:pt x="70" y="28"/>
                      </a:lnTo>
                      <a:lnTo>
                        <a:pt x="67" y="43"/>
                      </a:lnTo>
                      <a:lnTo>
                        <a:pt x="63" y="60"/>
                      </a:lnTo>
                      <a:lnTo>
                        <a:pt x="51" y="97"/>
                      </a:lnTo>
                      <a:lnTo>
                        <a:pt x="37" y="135"/>
                      </a:lnTo>
                      <a:lnTo>
                        <a:pt x="24" y="173"/>
                      </a:lnTo>
                      <a:lnTo>
                        <a:pt x="11" y="209"/>
                      </a:lnTo>
                      <a:lnTo>
                        <a:pt x="7" y="225"/>
                      </a:lnTo>
                      <a:lnTo>
                        <a:pt x="3" y="241"/>
                      </a:lnTo>
                      <a:lnTo>
                        <a:pt x="2" y="255"/>
                      </a:lnTo>
                      <a:lnTo>
                        <a:pt x="0" y="267"/>
                      </a:lnTo>
                      <a:lnTo>
                        <a:pt x="5" y="267"/>
                      </a:lnTo>
                      <a:lnTo>
                        <a:pt x="5" y="255"/>
                      </a:lnTo>
                      <a:lnTo>
                        <a:pt x="7" y="241"/>
                      </a:lnTo>
                      <a:lnTo>
                        <a:pt x="10" y="226"/>
                      </a:lnTo>
                      <a:lnTo>
                        <a:pt x="15" y="210"/>
                      </a:lnTo>
                      <a:lnTo>
                        <a:pt x="28" y="175"/>
                      </a:lnTo>
                      <a:lnTo>
                        <a:pt x="41" y="136"/>
                      </a:lnTo>
                      <a:lnTo>
                        <a:pt x="55" y="98"/>
                      </a:lnTo>
                      <a:lnTo>
                        <a:pt x="66" y="61"/>
                      </a:lnTo>
                      <a:lnTo>
                        <a:pt x="71" y="45"/>
                      </a:lnTo>
                      <a:lnTo>
                        <a:pt x="74" y="28"/>
                      </a:lnTo>
                      <a:lnTo>
                        <a:pt x="76" y="13"/>
                      </a:lnTo>
                      <a:lnTo>
                        <a:pt x="76" y="1"/>
                      </a:lnTo>
                      <a:lnTo>
                        <a:pt x="76" y="3"/>
                      </a:lnTo>
                      <a:lnTo>
                        <a:pt x="76" y="1"/>
                      </a:lnTo>
                      <a:lnTo>
                        <a:pt x="74" y="0"/>
                      </a:lnTo>
                      <a:lnTo>
                        <a:pt x="73" y="0"/>
                      </a:lnTo>
                      <a:lnTo>
                        <a:pt x="71" y="0"/>
                      </a:lnTo>
                      <a:lnTo>
                        <a:pt x="71" y="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39" name="Freeform 291"/>
                <p:cNvSpPr>
                  <a:spLocks/>
                </p:cNvSpPr>
                <p:nvPr/>
              </p:nvSpPr>
              <p:spPr bwMode="auto">
                <a:xfrm>
                  <a:off x="4516" y="2699"/>
                  <a:ext cx="17" cy="59"/>
                </a:xfrm>
                <a:custGeom>
                  <a:avLst/>
                  <a:gdLst>
                    <a:gd name="T0" fmla="*/ 14 w 17"/>
                    <a:gd name="T1" fmla="*/ 0 h 59"/>
                    <a:gd name="T2" fmla="*/ 14 w 17"/>
                    <a:gd name="T3" fmla="*/ 1 h 59"/>
                    <a:gd name="T4" fmla="*/ 13 w 17"/>
                    <a:gd name="T5" fmla="*/ 15 h 59"/>
                    <a:gd name="T6" fmla="*/ 11 w 17"/>
                    <a:gd name="T7" fmla="*/ 28 h 59"/>
                    <a:gd name="T8" fmla="*/ 7 w 17"/>
                    <a:gd name="T9" fmla="*/ 42 h 59"/>
                    <a:gd name="T10" fmla="*/ 0 w 17"/>
                    <a:gd name="T11" fmla="*/ 56 h 59"/>
                    <a:gd name="T12" fmla="*/ 5 w 17"/>
                    <a:gd name="T13" fmla="*/ 59 h 59"/>
                    <a:gd name="T14" fmla="*/ 11 w 17"/>
                    <a:gd name="T15" fmla="*/ 43 h 59"/>
                    <a:gd name="T16" fmla="*/ 15 w 17"/>
                    <a:gd name="T17" fmla="*/ 28 h 59"/>
                    <a:gd name="T18" fmla="*/ 17 w 17"/>
                    <a:gd name="T19" fmla="*/ 15 h 59"/>
                    <a:gd name="T20" fmla="*/ 17 w 17"/>
                    <a:gd name="T21" fmla="*/ 1 h 59"/>
                    <a:gd name="T22" fmla="*/ 17 w 17"/>
                    <a:gd name="T23" fmla="*/ 3 h 59"/>
                    <a:gd name="T24" fmla="*/ 17 w 17"/>
                    <a:gd name="T25" fmla="*/ 1 h 59"/>
                    <a:gd name="T26" fmla="*/ 17 w 17"/>
                    <a:gd name="T27" fmla="*/ 0 h 59"/>
                    <a:gd name="T28" fmla="*/ 15 w 17"/>
                    <a:gd name="T29" fmla="*/ 0 h 59"/>
                    <a:gd name="T30" fmla="*/ 14 w 17"/>
                    <a:gd name="T31" fmla="*/ 0 h 59"/>
                    <a:gd name="T32" fmla="*/ 14 w 17"/>
                    <a:gd name="T33" fmla="*/ 1 h 59"/>
                    <a:gd name="T34" fmla="*/ 14 w 17"/>
                    <a:gd name="T35" fmla="*/ 0 h 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59">
                      <a:moveTo>
                        <a:pt x="14" y="0"/>
                      </a:moveTo>
                      <a:lnTo>
                        <a:pt x="14" y="1"/>
                      </a:lnTo>
                      <a:lnTo>
                        <a:pt x="13" y="15"/>
                      </a:lnTo>
                      <a:lnTo>
                        <a:pt x="11" y="28"/>
                      </a:lnTo>
                      <a:lnTo>
                        <a:pt x="7" y="42"/>
                      </a:lnTo>
                      <a:lnTo>
                        <a:pt x="0" y="56"/>
                      </a:lnTo>
                      <a:lnTo>
                        <a:pt x="5" y="59"/>
                      </a:lnTo>
                      <a:lnTo>
                        <a:pt x="11" y="43"/>
                      </a:lnTo>
                      <a:lnTo>
                        <a:pt x="15" y="28"/>
                      </a:lnTo>
                      <a:lnTo>
                        <a:pt x="17" y="15"/>
                      </a:lnTo>
                      <a:lnTo>
                        <a:pt x="17" y="1"/>
                      </a:lnTo>
                      <a:lnTo>
                        <a:pt x="17" y="3"/>
                      </a:lnTo>
                      <a:lnTo>
                        <a:pt x="17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40" name="Freeform 292"/>
                <p:cNvSpPr>
                  <a:spLocks/>
                </p:cNvSpPr>
                <p:nvPr/>
              </p:nvSpPr>
              <p:spPr bwMode="auto">
                <a:xfrm>
                  <a:off x="4530" y="2640"/>
                  <a:ext cx="45" cy="62"/>
                </a:xfrm>
                <a:custGeom>
                  <a:avLst/>
                  <a:gdLst>
                    <a:gd name="T0" fmla="*/ 42 w 45"/>
                    <a:gd name="T1" fmla="*/ 1 h 62"/>
                    <a:gd name="T2" fmla="*/ 42 w 45"/>
                    <a:gd name="T3" fmla="*/ 0 h 62"/>
                    <a:gd name="T4" fmla="*/ 34 w 45"/>
                    <a:gd name="T5" fmla="*/ 15 h 62"/>
                    <a:gd name="T6" fmla="*/ 26 w 45"/>
                    <a:gd name="T7" fmla="*/ 29 h 62"/>
                    <a:gd name="T8" fmla="*/ 15 w 45"/>
                    <a:gd name="T9" fmla="*/ 44 h 62"/>
                    <a:gd name="T10" fmla="*/ 0 w 45"/>
                    <a:gd name="T11" fmla="*/ 59 h 62"/>
                    <a:gd name="T12" fmla="*/ 3 w 45"/>
                    <a:gd name="T13" fmla="*/ 62 h 62"/>
                    <a:gd name="T14" fmla="*/ 18 w 45"/>
                    <a:gd name="T15" fmla="*/ 45 h 62"/>
                    <a:gd name="T16" fmla="*/ 29 w 45"/>
                    <a:gd name="T17" fmla="*/ 30 h 62"/>
                    <a:gd name="T18" fmla="*/ 37 w 45"/>
                    <a:gd name="T19" fmla="*/ 16 h 62"/>
                    <a:gd name="T20" fmla="*/ 45 w 45"/>
                    <a:gd name="T21" fmla="*/ 3 h 62"/>
                    <a:gd name="T22" fmla="*/ 45 w 45"/>
                    <a:gd name="T23" fmla="*/ 1 h 62"/>
                    <a:gd name="T24" fmla="*/ 45 w 45"/>
                    <a:gd name="T25" fmla="*/ 3 h 62"/>
                    <a:gd name="T26" fmla="*/ 45 w 45"/>
                    <a:gd name="T27" fmla="*/ 1 h 62"/>
                    <a:gd name="T28" fmla="*/ 44 w 45"/>
                    <a:gd name="T29" fmla="*/ 0 h 62"/>
                    <a:gd name="T30" fmla="*/ 44 w 45"/>
                    <a:gd name="T31" fmla="*/ 0 h 62"/>
                    <a:gd name="T32" fmla="*/ 42 w 45"/>
                    <a:gd name="T33" fmla="*/ 0 h 62"/>
                    <a:gd name="T34" fmla="*/ 42 w 45"/>
                    <a:gd name="T35" fmla="*/ 1 h 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5" h="62">
                      <a:moveTo>
                        <a:pt x="42" y="1"/>
                      </a:moveTo>
                      <a:lnTo>
                        <a:pt x="42" y="0"/>
                      </a:lnTo>
                      <a:lnTo>
                        <a:pt x="34" y="15"/>
                      </a:lnTo>
                      <a:lnTo>
                        <a:pt x="26" y="29"/>
                      </a:lnTo>
                      <a:lnTo>
                        <a:pt x="15" y="44"/>
                      </a:lnTo>
                      <a:lnTo>
                        <a:pt x="0" y="59"/>
                      </a:lnTo>
                      <a:lnTo>
                        <a:pt x="3" y="62"/>
                      </a:lnTo>
                      <a:lnTo>
                        <a:pt x="18" y="45"/>
                      </a:lnTo>
                      <a:lnTo>
                        <a:pt x="29" y="30"/>
                      </a:lnTo>
                      <a:lnTo>
                        <a:pt x="37" y="16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41" name="Freeform 293"/>
                <p:cNvSpPr>
                  <a:spLocks/>
                </p:cNvSpPr>
                <p:nvPr/>
              </p:nvSpPr>
              <p:spPr bwMode="auto">
                <a:xfrm>
                  <a:off x="4566" y="2580"/>
                  <a:ext cx="9" cy="61"/>
                </a:xfrm>
                <a:custGeom>
                  <a:avLst/>
                  <a:gdLst>
                    <a:gd name="T0" fmla="*/ 0 w 9"/>
                    <a:gd name="T1" fmla="*/ 0 h 61"/>
                    <a:gd name="T2" fmla="*/ 0 w 9"/>
                    <a:gd name="T3" fmla="*/ 1 h 61"/>
                    <a:gd name="T4" fmla="*/ 2 w 9"/>
                    <a:gd name="T5" fmla="*/ 16 h 61"/>
                    <a:gd name="T6" fmla="*/ 5 w 9"/>
                    <a:gd name="T7" fmla="*/ 27 h 61"/>
                    <a:gd name="T8" fmla="*/ 5 w 9"/>
                    <a:gd name="T9" fmla="*/ 41 h 61"/>
                    <a:gd name="T10" fmla="*/ 6 w 9"/>
                    <a:gd name="T11" fmla="*/ 61 h 61"/>
                    <a:gd name="T12" fmla="*/ 9 w 9"/>
                    <a:gd name="T13" fmla="*/ 61 h 61"/>
                    <a:gd name="T14" fmla="*/ 9 w 9"/>
                    <a:gd name="T15" fmla="*/ 41 h 61"/>
                    <a:gd name="T16" fmla="*/ 8 w 9"/>
                    <a:gd name="T17" fmla="*/ 27 h 61"/>
                    <a:gd name="T18" fmla="*/ 6 w 9"/>
                    <a:gd name="T19" fmla="*/ 15 h 61"/>
                    <a:gd name="T20" fmla="*/ 4 w 9"/>
                    <a:gd name="T21" fmla="*/ 0 h 61"/>
                    <a:gd name="T22" fmla="*/ 4 w 9"/>
                    <a:gd name="T23" fmla="*/ 1 h 61"/>
                    <a:gd name="T24" fmla="*/ 4 w 9"/>
                    <a:gd name="T25" fmla="*/ 0 h 61"/>
                    <a:gd name="T26" fmla="*/ 2 w 9"/>
                    <a:gd name="T27" fmla="*/ 0 h 61"/>
                    <a:gd name="T28" fmla="*/ 1 w 9"/>
                    <a:gd name="T29" fmla="*/ 0 h 61"/>
                    <a:gd name="T30" fmla="*/ 0 w 9"/>
                    <a:gd name="T31" fmla="*/ 0 h 61"/>
                    <a:gd name="T32" fmla="*/ 0 w 9"/>
                    <a:gd name="T33" fmla="*/ 1 h 61"/>
                    <a:gd name="T34" fmla="*/ 0 w 9"/>
                    <a:gd name="T35" fmla="*/ 0 h 6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" h="6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16"/>
                      </a:lnTo>
                      <a:lnTo>
                        <a:pt x="5" y="27"/>
                      </a:lnTo>
                      <a:lnTo>
                        <a:pt x="5" y="41"/>
                      </a:lnTo>
                      <a:lnTo>
                        <a:pt x="6" y="61"/>
                      </a:lnTo>
                      <a:lnTo>
                        <a:pt x="9" y="61"/>
                      </a:lnTo>
                      <a:lnTo>
                        <a:pt x="9" y="41"/>
                      </a:lnTo>
                      <a:lnTo>
                        <a:pt x="8" y="27"/>
                      </a:lnTo>
                      <a:lnTo>
                        <a:pt x="6" y="15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42" name="Freeform 294"/>
                <p:cNvSpPr>
                  <a:spLocks/>
                </p:cNvSpPr>
                <p:nvPr/>
              </p:nvSpPr>
              <p:spPr bwMode="auto">
                <a:xfrm>
                  <a:off x="4566" y="2378"/>
                  <a:ext cx="19" cy="203"/>
                </a:xfrm>
                <a:custGeom>
                  <a:avLst/>
                  <a:gdLst>
                    <a:gd name="T0" fmla="*/ 16 w 19"/>
                    <a:gd name="T1" fmla="*/ 1 h 203"/>
                    <a:gd name="T2" fmla="*/ 16 w 19"/>
                    <a:gd name="T3" fmla="*/ 1 h 203"/>
                    <a:gd name="T4" fmla="*/ 12 w 19"/>
                    <a:gd name="T5" fmla="*/ 27 h 203"/>
                    <a:gd name="T6" fmla="*/ 11 w 19"/>
                    <a:gd name="T7" fmla="*/ 53 h 203"/>
                    <a:gd name="T8" fmla="*/ 11 w 19"/>
                    <a:gd name="T9" fmla="*/ 79 h 203"/>
                    <a:gd name="T10" fmla="*/ 11 w 19"/>
                    <a:gd name="T11" fmla="*/ 104 h 203"/>
                    <a:gd name="T12" fmla="*/ 11 w 19"/>
                    <a:gd name="T13" fmla="*/ 130 h 203"/>
                    <a:gd name="T14" fmla="*/ 9 w 19"/>
                    <a:gd name="T15" fmla="*/ 154 h 203"/>
                    <a:gd name="T16" fmla="*/ 8 w 19"/>
                    <a:gd name="T17" fmla="*/ 166 h 203"/>
                    <a:gd name="T18" fmla="*/ 6 w 19"/>
                    <a:gd name="T19" fmla="*/ 179 h 203"/>
                    <a:gd name="T20" fmla="*/ 4 w 19"/>
                    <a:gd name="T21" fmla="*/ 191 h 203"/>
                    <a:gd name="T22" fmla="*/ 0 w 19"/>
                    <a:gd name="T23" fmla="*/ 202 h 203"/>
                    <a:gd name="T24" fmla="*/ 4 w 19"/>
                    <a:gd name="T25" fmla="*/ 203 h 203"/>
                    <a:gd name="T26" fmla="*/ 6 w 19"/>
                    <a:gd name="T27" fmla="*/ 191 h 203"/>
                    <a:gd name="T28" fmla="*/ 9 w 19"/>
                    <a:gd name="T29" fmla="*/ 180 h 203"/>
                    <a:gd name="T30" fmla="*/ 12 w 19"/>
                    <a:gd name="T31" fmla="*/ 168 h 203"/>
                    <a:gd name="T32" fmla="*/ 13 w 19"/>
                    <a:gd name="T33" fmla="*/ 154 h 203"/>
                    <a:gd name="T34" fmla="*/ 15 w 19"/>
                    <a:gd name="T35" fmla="*/ 130 h 203"/>
                    <a:gd name="T36" fmla="*/ 15 w 19"/>
                    <a:gd name="T37" fmla="*/ 104 h 203"/>
                    <a:gd name="T38" fmla="*/ 15 w 19"/>
                    <a:gd name="T39" fmla="*/ 79 h 203"/>
                    <a:gd name="T40" fmla="*/ 15 w 19"/>
                    <a:gd name="T41" fmla="*/ 53 h 203"/>
                    <a:gd name="T42" fmla="*/ 16 w 19"/>
                    <a:gd name="T43" fmla="*/ 27 h 203"/>
                    <a:gd name="T44" fmla="*/ 19 w 19"/>
                    <a:gd name="T45" fmla="*/ 3 h 203"/>
                    <a:gd name="T46" fmla="*/ 19 w 19"/>
                    <a:gd name="T47" fmla="*/ 3 h 203"/>
                    <a:gd name="T48" fmla="*/ 19 w 19"/>
                    <a:gd name="T49" fmla="*/ 3 h 203"/>
                    <a:gd name="T50" fmla="*/ 19 w 19"/>
                    <a:gd name="T51" fmla="*/ 1 h 203"/>
                    <a:gd name="T52" fmla="*/ 17 w 19"/>
                    <a:gd name="T53" fmla="*/ 0 h 203"/>
                    <a:gd name="T54" fmla="*/ 16 w 19"/>
                    <a:gd name="T55" fmla="*/ 1 h 203"/>
                    <a:gd name="T56" fmla="*/ 16 w 19"/>
                    <a:gd name="T57" fmla="*/ 1 h 20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9" h="203">
                      <a:moveTo>
                        <a:pt x="16" y="1"/>
                      </a:moveTo>
                      <a:lnTo>
                        <a:pt x="16" y="1"/>
                      </a:lnTo>
                      <a:lnTo>
                        <a:pt x="12" y="27"/>
                      </a:lnTo>
                      <a:lnTo>
                        <a:pt x="11" y="53"/>
                      </a:lnTo>
                      <a:lnTo>
                        <a:pt x="11" y="79"/>
                      </a:lnTo>
                      <a:lnTo>
                        <a:pt x="11" y="104"/>
                      </a:lnTo>
                      <a:lnTo>
                        <a:pt x="11" y="130"/>
                      </a:lnTo>
                      <a:lnTo>
                        <a:pt x="9" y="154"/>
                      </a:lnTo>
                      <a:lnTo>
                        <a:pt x="8" y="166"/>
                      </a:lnTo>
                      <a:lnTo>
                        <a:pt x="6" y="179"/>
                      </a:lnTo>
                      <a:lnTo>
                        <a:pt x="4" y="191"/>
                      </a:lnTo>
                      <a:lnTo>
                        <a:pt x="0" y="202"/>
                      </a:lnTo>
                      <a:lnTo>
                        <a:pt x="4" y="203"/>
                      </a:lnTo>
                      <a:lnTo>
                        <a:pt x="6" y="191"/>
                      </a:lnTo>
                      <a:lnTo>
                        <a:pt x="9" y="180"/>
                      </a:lnTo>
                      <a:lnTo>
                        <a:pt x="12" y="168"/>
                      </a:lnTo>
                      <a:lnTo>
                        <a:pt x="13" y="154"/>
                      </a:lnTo>
                      <a:lnTo>
                        <a:pt x="15" y="130"/>
                      </a:lnTo>
                      <a:lnTo>
                        <a:pt x="15" y="104"/>
                      </a:lnTo>
                      <a:lnTo>
                        <a:pt x="15" y="79"/>
                      </a:lnTo>
                      <a:lnTo>
                        <a:pt x="15" y="53"/>
                      </a:lnTo>
                      <a:lnTo>
                        <a:pt x="16" y="27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43" name="Freeform 295"/>
                <p:cNvSpPr>
                  <a:spLocks/>
                </p:cNvSpPr>
                <p:nvPr/>
              </p:nvSpPr>
              <p:spPr bwMode="auto">
                <a:xfrm>
                  <a:off x="4582" y="2250"/>
                  <a:ext cx="14" cy="131"/>
                </a:xfrm>
                <a:custGeom>
                  <a:avLst/>
                  <a:gdLst>
                    <a:gd name="T0" fmla="*/ 11 w 14"/>
                    <a:gd name="T1" fmla="*/ 0 h 131"/>
                    <a:gd name="T2" fmla="*/ 10 w 14"/>
                    <a:gd name="T3" fmla="*/ 1 h 131"/>
                    <a:gd name="T4" fmla="*/ 10 w 14"/>
                    <a:gd name="T5" fmla="*/ 34 h 131"/>
                    <a:gd name="T6" fmla="*/ 7 w 14"/>
                    <a:gd name="T7" fmla="*/ 68 h 131"/>
                    <a:gd name="T8" fmla="*/ 4 w 14"/>
                    <a:gd name="T9" fmla="*/ 99 h 131"/>
                    <a:gd name="T10" fmla="*/ 0 w 14"/>
                    <a:gd name="T11" fmla="*/ 129 h 131"/>
                    <a:gd name="T12" fmla="*/ 3 w 14"/>
                    <a:gd name="T13" fmla="*/ 131 h 131"/>
                    <a:gd name="T14" fmla="*/ 7 w 14"/>
                    <a:gd name="T15" fmla="*/ 101 h 131"/>
                    <a:gd name="T16" fmla="*/ 11 w 14"/>
                    <a:gd name="T17" fmla="*/ 68 h 131"/>
                    <a:gd name="T18" fmla="*/ 12 w 14"/>
                    <a:gd name="T19" fmla="*/ 34 h 131"/>
                    <a:gd name="T20" fmla="*/ 14 w 14"/>
                    <a:gd name="T21" fmla="*/ 1 h 131"/>
                    <a:gd name="T22" fmla="*/ 12 w 14"/>
                    <a:gd name="T23" fmla="*/ 2 h 131"/>
                    <a:gd name="T24" fmla="*/ 14 w 14"/>
                    <a:gd name="T25" fmla="*/ 1 h 131"/>
                    <a:gd name="T26" fmla="*/ 12 w 14"/>
                    <a:gd name="T27" fmla="*/ 0 h 131"/>
                    <a:gd name="T28" fmla="*/ 11 w 14"/>
                    <a:gd name="T29" fmla="*/ 0 h 131"/>
                    <a:gd name="T30" fmla="*/ 10 w 14"/>
                    <a:gd name="T31" fmla="*/ 0 h 131"/>
                    <a:gd name="T32" fmla="*/ 10 w 14"/>
                    <a:gd name="T33" fmla="*/ 1 h 131"/>
                    <a:gd name="T34" fmla="*/ 11 w 14"/>
                    <a:gd name="T35" fmla="*/ 0 h 1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" h="131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34"/>
                      </a:lnTo>
                      <a:lnTo>
                        <a:pt x="7" y="68"/>
                      </a:lnTo>
                      <a:lnTo>
                        <a:pt x="4" y="99"/>
                      </a:lnTo>
                      <a:lnTo>
                        <a:pt x="0" y="129"/>
                      </a:lnTo>
                      <a:lnTo>
                        <a:pt x="3" y="131"/>
                      </a:lnTo>
                      <a:lnTo>
                        <a:pt x="7" y="101"/>
                      </a:lnTo>
                      <a:lnTo>
                        <a:pt x="11" y="68"/>
                      </a:lnTo>
                      <a:lnTo>
                        <a:pt x="12" y="34"/>
                      </a:lnTo>
                      <a:lnTo>
                        <a:pt x="14" y="1"/>
                      </a:lnTo>
                      <a:lnTo>
                        <a:pt x="12" y="2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44" name="Freeform 296"/>
                <p:cNvSpPr>
                  <a:spLocks/>
                </p:cNvSpPr>
                <p:nvPr/>
              </p:nvSpPr>
              <p:spPr bwMode="auto">
                <a:xfrm>
                  <a:off x="4593" y="2179"/>
                  <a:ext cx="38" cy="73"/>
                </a:xfrm>
                <a:custGeom>
                  <a:avLst/>
                  <a:gdLst>
                    <a:gd name="T0" fmla="*/ 38 w 38"/>
                    <a:gd name="T1" fmla="*/ 1 h 73"/>
                    <a:gd name="T2" fmla="*/ 35 w 38"/>
                    <a:gd name="T3" fmla="*/ 0 h 73"/>
                    <a:gd name="T4" fmla="*/ 30 w 38"/>
                    <a:gd name="T5" fmla="*/ 4 h 73"/>
                    <a:gd name="T6" fmla="*/ 26 w 38"/>
                    <a:gd name="T7" fmla="*/ 8 h 73"/>
                    <a:gd name="T8" fmla="*/ 22 w 38"/>
                    <a:gd name="T9" fmla="*/ 12 h 73"/>
                    <a:gd name="T10" fmla="*/ 19 w 38"/>
                    <a:gd name="T11" fmla="*/ 17 h 73"/>
                    <a:gd name="T12" fmla="*/ 15 w 38"/>
                    <a:gd name="T13" fmla="*/ 27 h 73"/>
                    <a:gd name="T14" fmla="*/ 12 w 38"/>
                    <a:gd name="T15" fmla="*/ 38 h 73"/>
                    <a:gd name="T16" fmla="*/ 10 w 38"/>
                    <a:gd name="T17" fmla="*/ 49 h 73"/>
                    <a:gd name="T18" fmla="*/ 7 w 38"/>
                    <a:gd name="T19" fmla="*/ 58 h 73"/>
                    <a:gd name="T20" fmla="*/ 4 w 38"/>
                    <a:gd name="T21" fmla="*/ 65 h 73"/>
                    <a:gd name="T22" fmla="*/ 0 w 38"/>
                    <a:gd name="T23" fmla="*/ 71 h 73"/>
                    <a:gd name="T24" fmla="*/ 1 w 38"/>
                    <a:gd name="T25" fmla="*/ 73 h 73"/>
                    <a:gd name="T26" fmla="*/ 7 w 38"/>
                    <a:gd name="T27" fmla="*/ 68 h 73"/>
                    <a:gd name="T28" fmla="*/ 11 w 38"/>
                    <a:gd name="T29" fmla="*/ 60 h 73"/>
                    <a:gd name="T30" fmla="*/ 14 w 38"/>
                    <a:gd name="T31" fmla="*/ 50 h 73"/>
                    <a:gd name="T32" fmla="*/ 15 w 38"/>
                    <a:gd name="T33" fmla="*/ 39 h 73"/>
                    <a:gd name="T34" fmla="*/ 18 w 38"/>
                    <a:gd name="T35" fmla="*/ 28 h 73"/>
                    <a:gd name="T36" fmla="*/ 22 w 38"/>
                    <a:gd name="T37" fmla="*/ 19 h 73"/>
                    <a:gd name="T38" fmla="*/ 25 w 38"/>
                    <a:gd name="T39" fmla="*/ 13 h 73"/>
                    <a:gd name="T40" fmla="*/ 29 w 38"/>
                    <a:gd name="T41" fmla="*/ 9 h 73"/>
                    <a:gd name="T42" fmla="*/ 33 w 38"/>
                    <a:gd name="T43" fmla="*/ 6 h 73"/>
                    <a:gd name="T44" fmla="*/ 37 w 38"/>
                    <a:gd name="T45" fmla="*/ 2 h 73"/>
                    <a:gd name="T46" fmla="*/ 34 w 38"/>
                    <a:gd name="T47" fmla="*/ 1 h 73"/>
                    <a:gd name="T48" fmla="*/ 37 w 38"/>
                    <a:gd name="T49" fmla="*/ 2 h 73"/>
                    <a:gd name="T50" fmla="*/ 38 w 38"/>
                    <a:gd name="T51" fmla="*/ 1 h 73"/>
                    <a:gd name="T52" fmla="*/ 37 w 38"/>
                    <a:gd name="T53" fmla="*/ 0 h 73"/>
                    <a:gd name="T54" fmla="*/ 37 w 38"/>
                    <a:gd name="T55" fmla="*/ 0 h 73"/>
                    <a:gd name="T56" fmla="*/ 35 w 38"/>
                    <a:gd name="T57" fmla="*/ 0 h 73"/>
                    <a:gd name="T58" fmla="*/ 38 w 38"/>
                    <a:gd name="T59" fmla="*/ 1 h 7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8" h="73">
                      <a:moveTo>
                        <a:pt x="38" y="1"/>
                      </a:moveTo>
                      <a:lnTo>
                        <a:pt x="35" y="0"/>
                      </a:lnTo>
                      <a:lnTo>
                        <a:pt x="30" y="4"/>
                      </a:lnTo>
                      <a:lnTo>
                        <a:pt x="26" y="8"/>
                      </a:lnTo>
                      <a:lnTo>
                        <a:pt x="22" y="12"/>
                      </a:lnTo>
                      <a:lnTo>
                        <a:pt x="19" y="17"/>
                      </a:lnTo>
                      <a:lnTo>
                        <a:pt x="15" y="27"/>
                      </a:lnTo>
                      <a:lnTo>
                        <a:pt x="12" y="38"/>
                      </a:lnTo>
                      <a:lnTo>
                        <a:pt x="10" y="49"/>
                      </a:lnTo>
                      <a:lnTo>
                        <a:pt x="7" y="58"/>
                      </a:lnTo>
                      <a:lnTo>
                        <a:pt x="4" y="65"/>
                      </a:lnTo>
                      <a:lnTo>
                        <a:pt x="0" y="71"/>
                      </a:lnTo>
                      <a:lnTo>
                        <a:pt x="1" y="73"/>
                      </a:lnTo>
                      <a:lnTo>
                        <a:pt x="7" y="68"/>
                      </a:lnTo>
                      <a:lnTo>
                        <a:pt x="11" y="60"/>
                      </a:lnTo>
                      <a:lnTo>
                        <a:pt x="14" y="50"/>
                      </a:lnTo>
                      <a:lnTo>
                        <a:pt x="15" y="39"/>
                      </a:lnTo>
                      <a:lnTo>
                        <a:pt x="18" y="28"/>
                      </a:lnTo>
                      <a:lnTo>
                        <a:pt x="22" y="19"/>
                      </a:lnTo>
                      <a:lnTo>
                        <a:pt x="25" y="13"/>
                      </a:lnTo>
                      <a:lnTo>
                        <a:pt x="29" y="9"/>
                      </a:lnTo>
                      <a:lnTo>
                        <a:pt x="33" y="6"/>
                      </a:lnTo>
                      <a:lnTo>
                        <a:pt x="37" y="2"/>
                      </a:lnTo>
                      <a:lnTo>
                        <a:pt x="34" y="1"/>
                      </a:lnTo>
                      <a:lnTo>
                        <a:pt x="37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45" name="Freeform 297"/>
                <p:cNvSpPr>
                  <a:spLocks/>
                </p:cNvSpPr>
                <p:nvPr/>
              </p:nvSpPr>
              <p:spPr bwMode="auto">
                <a:xfrm>
                  <a:off x="4613" y="2180"/>
                  <a:ext cx="18" cy="34"/>
                </a:xfrm>
                <a:custGeom>
                  <a:avLst/>
                  <a:gdLst>
                    <a:gd name="T0" fmla="*/ 0 w 18"/>
                    <a:gd name="T1" fmla="*/ 31 h 34"/>
                    <a:gd name="T2" fmla="*/ 3 w 18"/>
                    <a:gd name="T3" fmla="*/ 33 h 34"/>
                    <a:gd name="T4" fmla="*/ 9 w 18"/>
                    <a:gd name="T5" fmla="*/ 16 h 34"/>
                    <a:gd name="T6" fmla="*/ 18 w 18"/>
                    <a:gd name="T7" fmla="*/ 0 h 34"/>
                    <a:gd name="T8" fmla="*/ 14 w 18"/>
                    <a:gd name="T9" fmla="*/ 0 h 34"/>
                    <a:gd name="T10" fmla="*/ 6 w 18"/>
                    <a:gd name="T11" fmla="*/ 15 h 34"/>
                    <a:gd name="T12" fmla="*/ 0 w 18"/>
                    <a:gd name="T13" fmla="*/ 33 h 34"/>
                    <a:gd name="T14" fmla="*/ 3 w 18"/>
                    <a:gd name="T15" fmla="*/ 34 h 34"/>
                    <a:gd name="T16" fmla="*/ 0 w 18"/>
                    <a:gd name="T17" fmla="*/ 33 h 34"/>
                    <a:gd name="T18" fmla="*/ 0 w 18"/>
                    <a:gd name="T19" fmla="*/ 34 h 34"/>
                    <a:gd name="T20" fmla="*/ 2 w 18"/>
                    <a:gd name="T21" fmla="*/ 34 h 34"/>
                    <a:gd name="T22" fmla="*/ 3 w 18"/>
                    <a:gd name="T23" fmla="*/ 34 h 34"/>
                    <a:gd name="T24" fmla="*/ 3 w 18"/>
                    <a:gd name="T25" fmla="*/ 33 h 34"/>
                    <a:gd name="T26" fmla="*/ 0 w 18"/>
                    <a:gd name="T27" fmla="*/ 31 h 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8" h="34">
                      <a:moveTo>
                        <a:pt x="0" y="31"/>
                      </a:moveTo>
                      <a:lnTo>
                        <a:pt x="3" y="33"/>
                      </a:lnTo>
                      <a:lnTo>
                        <a:pt x="9" y="16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6" y="15"/>
                      </a:lnTo>
                      <a:lnTo>
                        <a:pt x="0" y="33"/>
                      </a:lnTo>
                      <a:lnTo>
                        <a:pt x="3" y="34"/>
                      </a:lnTo>
                      <a:lnTo>
                        <a:pt x="0" y="33"/>
                      </a:lnTo>
                      <a:lnTo>
                        <a:pt x="0" y="34"/>
                      </a:lnTo>
                      <a:lnTo>
                        <a:pt x="2" y="34"/>
                      </a:lnTo>
                      <a:lnTo>
                        <a:pt x="3" y="34"/>
                      </a:lnTo>
                      <a:lnTo>
                        <a:pt x="3" y="3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46" name="Freeform 298"/>
                <p:cNvSpPr>
                  <a:spLocks/>
                </p:cNvSpPr>
                <p:nvPr/>
              </p:nvSpPr>
              <p:spPr bwMode="auto">
                <a:xfrm>
                  <a:off x="4613" y="2192"/>
                  <a:ext cx="43" cy="22"/>
                </a:xfrm>
                <a:custGeom>
                  <a:avLst/>
                  <a:gdLst>
                    <a:gd name="T0" fmla="*/ 41 w 43"/>
                    <a:gd name="T1" fmla="*/ 3 h 22"/>
                    <a:gd name="T2" fmla="*/ 40 w 43"/>
                    <a:gd name="T3" fmla="*/ 0 h 22"/>
                    <a:gd name="T4" fmla="*/ 30 w 43"/>
                    <a:gd name="T5" fmla="*/ 3 h 22"/>
                    <a:gd name="T6" fmla="*/ 20 w 43"/>
                    <a:gd name="T7" fmla="*/ 7 h 22"/>
                    <a:gd name="T8" fmla="*/ 9 w 43"/>
                    <a:gd name="T9" fmla="*/ 12 h 22"/>
                    <a:gd name="T10" fmla="*/ 0 w 43"/>
                    <a:gd name="T11" fmla="*/ 19 h 22"/>
                    <a:gd name="T12" fmla="*/ 3 w 43"/>
                    <a:gd name="T13" fmla="*/ 22 h 22"/>
                    <a:gd name="T14" fmla="*/ 11 w 43"/>
                    <a:gd name="T15" fmla="*/ 15 h 22"/>
                    <a:gd name="T16" fmla="*/ 21 w 43"/>
                    <a:gd name="T17" fmla="*/ 10 h 22"/>
                    <a:gd name="T18" fmla="*/ 32 w 43"/>
                    <a:gd name="T19" fmla="*/ 6 h 22"/>
                    <a:gd name="T20" fmla="*/ 41 w 43"/>
                    <a:gd name="T21" fmla="*/ 4 h 22"/>
                    <a:gd name="T22" fmla="*/ 40 w 43"/>
                    <a:gd name="T23" fmla="*/ 0 h 22"/>
                    <a:gd name="T24" fmla="*/ 41 w 43"/>
                    <a:gd name="T25" fmla="*/ 4 h 22"/>
                    <a:gd name="T26" fmla="*/ 43 w 43"/>
                    <a:gd name="T27" fmla="*/ 3 h 22"/>
                    <a:gd name="T28" fmla="*/ 43 w 43"/>
                    <a:gd name="T29" fmla="*/ 2 h 22"/>
                    <a:gd name="T30" fmla="*/ 41 w 43"/>
                    <a:gd name="T31" fmla="*/ 0 h 22"/>
                    <a:gd name="T32" fmla="*/ 40 w 43"/>
                    <a:gd name="T33" fmla="*/ 0 h 22"/>
                    <a:gd name="T34" fmla="*/ 41 w 43"/>
                    <a:gd name="T35" fmla="*/ 3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3" h="22">
                      <a:moveTo>
                        <a:pt x="41" y="3"/>
                      </a:moveTo>
                      <a:lnTo>
                        <a:pt x="40" y="0"/>
                      </a:lnTo>
                      <a:lnTo>
                        <a:pt x="30" y="3"/>
                      </a:lnTo>
                      <a:lnTo>
                        <a:pt x="20" y="7"/>
                      </a:lnTo>
                      <a:lnTo>
                        <a:pt x="9" y="12"/>
                      </a:lnTo>
                      <a:lnTo>
                        <a:pt x="0" y="19"/>
                      </a:lnTo>
                      <a:lnTo>
                        <a:pt x="3" y="22"/>
                      </a:lnTo>
                      <a:lnTo>
                        <a:pt x="11" y="15"/>
                      </a:lnTo>
                      <a:lnTo>
                        <a:pt x="21" y="10"/>
                      </a:lnTo>
                      <a:lnTo>
                        <a:pt x="32" y="6"/>
                      </a:lnTo>
                      <a:lnTo>
                        <a:pt x="41" y="4"/>
                      </a:lnTo>
                      <a:lnTo>
                        <a:pt x="40" y="0"/>
                      </a:lnTo>
                      <a:lnTo>
                        <a:pt x="41" y="4"/>
                      </a:lnTo>
                      <a:lnTo>
                        <a:pt x="43" y="3"/>
                      </a:lnTo>
                      <a:lnTo>
                        <a:pt x="43" y="2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4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47" name="Freeform 299"/>
                <p:cNvSpPr>
                  <a:spLocks/>
                </p:cNvSpPr>
                <p:nvPr/>
              </p:nvSpPr>
              <p:spPr bwMode="auto">
                <a:xfrm>
                  <a:off x="4596" y="2192"/>
                  <a:ext cx="58" cy="63"/>
                </a:xfrm>
                <a:custGeom>
                  <a:avLst/>
                  <a:gdLst>
                    <a:gd name="T0" fmla="*/ 2 w 58"/>
                    <a:gd name="T1" fmla="*/ 60 h 63"/>
                    <a:gd name="T2" fmla="*/ 2 w 58"/>
                    <a:gd name="T3" fmla="*/ 62 h 63"/>
                    <a:gd name="T4" fmla="*/ 9 w 58"/>
                    <a:gd name="T5" fmla="*/ 51 h 63"/>
                    <a:gd name="T6" fmla="*/ 15 w 58"/>
                    <a:gd name="T7" fmla="*/ 38 h 63"/>
                    <a:gd name="T8" fmla="*/ 20 w 58"/>
                    <a:gd name="T9" fmla="*/ 32 h 63"/>
                    <a:gd name="T10" fmla="*/ 28 w 58"/>
                    <a:gd name="T11" fmla="*/ 23 h 63"/>
                    <a:gd name="T12" fmla="*/ 41 w 58"/>
                    <a:gd name="T13" fmla="*/ 14 h 63"/>
                    <a:gd name="T14" fmla="*/ 58 w 58"/>
                    <a:gd name="T15" fmla="*/ 3 h 63"/>
                    <a:gd name="T16" fmla="*/ 57 w 58"/>
                    <a:gd name="T17" fmla="*/ 0 h 63"/>
                    <a:gd name="T18" fmla="*/ 39 w 58"/>
                    <a:gd name="T19" fmla="*/ 11 h 63"/>
                    <a:gd name="T20" fmla="*/ 26 w 58"/>
                    <a:gd name="T21" fmla="*/ 21 h 63"/>
                    <a:gd name="T22" fmla="*/ 17 w 58"/>
                    <a:gd name="T23" fmla="*/ 29 h 63"/>
                    <a:gd name="T24" fmla="*/ 12 w 58"/>
                    <a:gd name="T25" fmla="*/ 37 h 63"/>
                    <a:gd name="T26" fmla="*/ 7 w 58"/>
                    <a:gd name="T27" fmla="*/ 49 h 63"/>
                    <a:gd name="T28" fmla="*/ 0 w 58"/>
                    <a:gd name="T29" fmla="*/ 59 h 63"/>
                    <a:gd name="T30" fmla="*/ 0 w 58"/>
                    <a:gd name="T31" fmla="*/ 62 h 63"/>
                    <a:gd name="T32" fmla="*/ 0 w 58"/>
                    <a:gd name="T33" fmla="*/ 59 h 63"/>
                    <a:gd name="T34" fmla="*/ 0 w 58"/>
                    <a:gd name="T35" fmla="*/ 60 h 63"/>
                    <a:gd name="T36" fmla="*/ 0 w 58"/>
                    <a:gd name="T37" fmla="*/ 62 h 63"/>
                    <a:gd name="T38" fmla="*/ 1 w 58"/>
                    <a:gd name="T39" fmla="*/ 63 h 63"/>
                    <a:gd name="T40" fmla="*/ 2 w 58"/>
                    <a:gd name="T41" fmla="*/ 62 h 63"/>
                    <a:gd name="T42" fmla="*/ 2 w 58"/>
                    <a:gd name="T43" fmla="*/ 60 h 6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8" h="63">
                      <a:moveTo>
                        <a:pt x="2" y="60"/>
                      </a:moveTo>
                      <a:lnTo>
                        <a:pt x="2" y="62"/>
                      </a:lnTo>
                      <a:lnTo>
                        <a:pt x="9" y="51"/>
                      </a:lnTo>
                      <a:lnTo>
                        <a:pt x="15" y="38"/>
                      </a:lnTo>
                      <a:lnTo>
                        <a:pt x="20" y="32"/>
                      </a:lnTo>
                      <a:lnTo>
                        <a:pt x="28" y="23"/>
                      </a:lnTo>
                      <a:lnTo>
                        <a:pt x="41" y="14"/>
                      </a:lnTo>
                      <a:lnTo>
                        <a:pt x="58" y="3"/>
                      </a:lnTo>
                      <a:lnTo>
                        <a:pt x="57" y="0"/>
                      </a:lnTo>
                      <a:lnTo>
                        <a:pt x="39" y="11"/>
                      </a:lnTo>
                      <a:lnTo>
                        <a:pt x="26" y="21"/>
                      </a:lnTo>
                      <a:lnTo>
                        <a:pt x="17" y="29"/>
                      </a:lnTo>
                      <a:lnTo>
                        <a:pt x="12" y="37"/>
                      </a:lnTo>
                      <a:lnTo>
                        <a:pt x="7" y="49"/>
                      </a:lnTo>
                      <a:lnTo>
                        <a:pt x="0" y="59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1" y="63"/>
                      </a:lnTo>
                      <a:lnTo>
                        <a:pt x="2" y="62"/>
                      </a:lnTo>
                      <a:lnTo>
                        <a:pt x="2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48" name="Freeform 300"/>
                <p:cNvSpPr>
                  <a:spLocks/>
                </p:cNvSpPr>
                <p:nvPr/>
              </p:nvSpPr>
              <p:spPr bwMode="auto">
                <a:xfrm>
                  <a:off x="4587" y="2252"/>
                  <a:ext cx="13" cy="273"/>
                </a:xfrm>
                <a:custGeom>
                  <a:avLst/>
                  <a:gdLst>
                    <a:gd name="T0" fmla="*/ 5 w 13"/>
                    <a:gd name="T1" fmla="*/ 273 h 273"/>
                    <a:gd name="T2" fmla="*/ 5 w 13"/>
                    <a:gd name="T3" fmla="*/ 272 h 273"/>
                    <a:gd name="T4" fmla="*/ 5 w 13"/>
                    <a:gd name="T5" fmla="*/ 247 h 273"/>
                    <a:gd name="T6" fmla="*/ 6 w 13"/>
                    <a:gd name="T7" fmla="*/ 216 h 273"/>
                    <a:gd name="T8" fmla="*/ 9 w 13"/>
                    <a:gd name="T9" fmla="*/ 178 h 273"/>
                    <a:gd name="T10" fmla="*/ 10 w 13"/>
                    <a:gd name="T11" fmla="*/ 138 h 273"/>
                    <a:gd name="T12" fmla="*/ 13 w 13"/>
                    <a:gd name="T13" fmla="*/ 97 h 273"/>
                    <a:gd name="T14" fmla="*/ 13 w 13"/>
                    <a:gd name="T15" fmla="*/ 59 h 273"/>
                    <a:gd name="T16" fmla="*/ 13 w 13"/>
                    <a:gd name="T17" fmla="*/ 26 h 273"/>
                    <a:gd name="T18" fmla="*/ 11 w 13"/>
                    <a:gd name="T19" fmla="*/ 0 h 273"/>
                    <a:gd name="T20" fmla="*/ 9 w 13"/>
                    <a:gd name="T21" fmla="*/ 2 h 273"/>
                    <a:gd name="T22" fmla="*/ 10 w 13"/>
                    <a:gd name="T23" fmla="*/ 26 h 273"/>
                    <a:gd name="T24" fmla="*/ 10 w 13"/>
                    <a:gd name="T25" fmla="*/ 59 h 273"/>
                    <a:gd name="T26" fmla="*/ 9 w 13"/>
                    <a:gd name="T27" fmla="*/ 97 h 273"/>
                    <a:gd name="T28" fmla="*/ 7 w 13"/>
                    <a:gd name="T29" fmla="*/ 138 h 273"/>
                    <a:gd name="T30" fmla="*/ 5 w 13"/>
                    <a:gd name="T31" fmla="*/ 178 h 273"/>
                    <a:gd name="T32" fmla="*/ 3 w 13"/>
                    <a:gd name="T33" fmla="*/ 216 h 273"/>
                    <a:gd name="T34" fmla="*/ 2 w 13"/>
                    <a:gd name="T35" fmla="*/ 247 h 273"/>
                    <a:gd name="T36" fmla="*/ 0 w 13"/>
                    <a:gd name="T37" fmla="*/ 272 h 273"/>
                    <a:gd name="T38" fmla="*/ 2 w 13"/>
                    <a:gd name="T39" fmla="*/ 271 h 273"/>
                    <a:gd name="T40" fmla="*/ 0 w 13"/>
                    <a:gd name="T41" fmla="*/ 272 h 273"/>
                    <a:gd name="T42" fmla="*/ 2 w 13"/>
                    <a:gd name="T43" fmla="*/ 273 h 273"/>
                    <a:gd name="T44" fmla="*/ 3 w 13"/>
                    <a:gd name="T45" fmla="*/ 273 h 273"/>
                    <a:gd name="T46" fmla="*/ 5 w 13"/>
                    <a:gd name="T47" fmla="*/ 273 h 273"/>
                    <a:gd name="T48" fmla="*/ 5 w 13"/>
                    <a:gd name="T49" fmla="*/ 272 h 273"/>
                    <a:gd name="T50" fmla="*/ 5 w 13"/>
                    <a:gd name="T51" fmla="*/ 273 h 27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" h="273">
                      <a:moveTo>
                        <a:pt x="5" y="273"/>
                      </a:moveTo>
                      <a:lnTo>
                        <a:pt x="5" y="272"/>
                      </a:lnTo>
                      <a:lnTo>
                        <a:pt x="5" y="247"/>
                      </a:lnTo>
                      <a:lnTo>
                        <a:pt x="6" y="216"/>
                      </a:lnTo>
                      <a:lnTo>
                        <a:pt x="9" y="178"/>
                      </a:lnTo>
                      <a:lnTo>
                        <a:pt x="10" y="138"/>
                      </a:lnTo>
                      <a:lnTo>
                        <a:pt x="13" y="97"/>
                      </a:lnTo>
                      <a:lnTo>
                        <a:pt x="13" y="59"/>
                      </a:lnTo>
                      <a:lnTo>
                        <a:pt x="13" y="26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10" y="26"/>
                      </a:lnTo>
                      <a:lnTo>
                        <a:pt x="10" y="59"/>
                      </a:lnTo>
                      <a:lnTo>
                        <a:pt x="9" y="97"/>
                      </a:lnTo>
                      <a:lnTo>
                        <a:pt x="7" y="138"/>
                      </a:lnTo>
                      <a:lnTo>
                        <a:pt x="5" y="178"/>
                      </a:lnTo>
                      <a:lnTo>
                        <a:pt x="3" y="216"/>
                      </a:lnTo>
                      <a:lnTo>
                        <a:pt x="2" y="247"/>
                      </a:lnTo>
                      <a:lnTo>
                        <a:pt x="0" y="272"/>
                      </a:lnTo>
                      <a:lnTo>
                        <a:pt x="2" y="271"/>
                      </a:lnTo>
                      <a:lnTo>
                        <a:pt x="0" y="272"/>
                      </a:lnTo>
                      <a:lnTo>
                        <a:pt x="2" y="273"/>
                      </a:lnTo>
                      <a:lnTo>
                        <a:pt x="3" y="273"/>
                      </a:lnTo>
                      <a:lnTo>
                        <a:pt x="5" y="273"/>
                      </a:lnTo>
                      <a:lnTo>
                        <a:pt x="5" y="272"/>
                      </a:lnTo>
                      <a:lnTo>
                        <a:pt x="5" y="2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49" name="Freeform 301"/>
                <p:cNvSpPr>
                  <a:spLocks/>
                </p:cNvSpPr>
                <p:nvPr/>
              </p:nvSpPr>
              <p:spPr bwMode="auto">
                <a:xfrm>
                  <a:off x="4575" y="2523"/>
                  <a:ext cx="17" cy="155"/>
                </a:xfrm>
                <a:custGeom>
                  <a:avLst/>
                  <a:gdLst>
                    <a:gd name="T0" fmla="*/ 3 w 17"/>
                    <a:gd name="T1" fmla="*/ 154 h 155"/>
                    <a:gd name="T2" fmla="*/ 3 w 17"/>
                    <a:gd name="T3" fmla="*/ 154 h 155"/>
                    <a:gd name="T4" fmla="*/ 3 w 17"/>
                    <a:gd name="T5" fmla="*/ 121 h 155"/>
                    <a:gd name="T6" fmla="*/ 4 w 17"/>
                    <a:gd name="T7" fmla="*/ 73 h 155"/>
                    <a:gd name="T8" fmla="*/ 6 w 17"/>
                    <a:gd name="T9" fmla="*/ 50 h 155"/>
                    <a:gd name="T10" fmla="*/ 8 w 17"/>
                    <a:gd name="T11" fmla="*/ 28 h 155"/>
                    <a:gd name="T12" fmla="*/ 10 w 17"/>
                    <a:gd name="T13" fmla="*/ 20 h 155"/>
                    <a:gd name="T14" fmla="*/ 12 w 17"/>
                    <a:gd name="T15" fmla="*/ 12 h 155"/>
                    <a:gd name="T16" fmla="*/ 14 w 17"/>
                    <a:gd name="T17" fmla="*/ 6 h 155"/>
                    <a:gd name="T18" fmla="*/ 17 w 17"/>
                    <a:gd name="T19" fmla="*/ 2 h 155"/>
                    <a:gd name="T20" fmla="*/ 14 w 17"/>
                    <a:gd name="T21" fmla="*/ 0 h 155"/>
                    <a:gd name="T22" fmla="*/ 11 w 17"/>
                    <a:gd name="T23" fmla="*/ 5 h 155"/>
                    <a:gd name="T24" fmla="*/ 8 w 17"/>
                    <a:gd name="T25" fmla="*/ 11 h 155"/>
                    <a:gd name="T26" fmla="*/ 7 w 17"/>
                    <a:gd name="T27" fmla="*/ 19 h 155"/>
                    <a:gd name="T28" fmla="*/ 6 w 17"/>
                    <a:gd name="T29" fmla="*/ 28 h 155"/>
                    <a:gd name="T30" fmla="*/ 3 w 17"/>
                    <a:gd name="T31" fmla="*/ 50 h 155"/>
                    <a:gd name="T32" fmla="*/ 2 w 17"/>
                    <a:gd name="T33" fmla="*/ 73 h 155"/>
                    <a:gd name="T34" fmla="*/ 0 w 17"/>
                    <a:gd name="T35" fmla="*/ 121 h 155"/>
                    <a:gd name="T36" fmla="*/ 0 w 17"/>
                    <a:gd name="T37" fmla="*/ 154 h 155"/>
                    <a:gd name="T38" fmla="*/ 0 w 17"/>
                    <a:gd name="T39" fmla="*/ 153 h 155"/>
                    <a:gd name="T40" fmla="*/ 0 w 17"/>
                    <a:gd name="T41" fmla="*/ 154 h 155"/>
                    <a:gd name="T42" fmla="*/ 0 w 17"/>
                    <a:gd name="T43" fmla="*/ 155 h 155"/>
                    <a:gd name="T44" fmla="*/ 2 w 17"/>
                    <a:gd name="T45" fmla="*/ 155 h 155"/>
                    <a:gd name="T46" fmla="*/ 3 w 17"/>
                    <a:gd name="T47" fmla="*/ 155 h 155"/>
                    <a:gd name="T48" fmla="*/ 3 w 17"/>
                    <a:gd name="T49" fmla="*/ 154 h 15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7" h="155">
                      <a:moveTo>
                        <a:pt x="3" y="154"/>
                      </a:moveTo>
                      <a:lnTo>
                        <a:pt x="3" y="154"/>
                      </a:lnTo>
                      <a:lnTo>
                        <a:pt x="3" y="121"/>
                      </a:lnTo>
                      <a:lnTo>
                        <a:pt x="4" y="73"/>
                      </a:lnTo>
                      <a:lnTo>
                        <a:pt x="6" y="50"/>
                      </a:lnTo>
                      <a:lnTo>
                        <a:pt x="8" y="28"/>
                      </a:lnTo>
                      <a:lnTo>
                        <a:pt x="10" y="20"/>
                      </a:lnTo>
                      <a:lnTo>
                        <a:pt x="12" y="12"/>
                      </a:lnTo>
                      <a:lnTo>
                        <a:pt x="14" y="6"/>
                      </a:lnTo>
                      <a:lnTo>
                        <a:pt x="17" y="2"/>
                      </a:lnTo>
                      <a:lnTo>
                        <a:pt x="14" y="0"/>
                      </a:lnTo>
                      <a:lnTo>
                        <a:pt x="11" y="5"/>
                      </a:lnTo>
                      <a:lnTo>
                        <a:pt x="8" y="11"/>
                      </a:lnTo>
                      <a:lnTo>
                        <a:pt x="7" y="19"/>
                      </a:lnTo>
                      <a:lnTo>
                        <a:pt x="6" y="28"/>
                      </a:lnTo>
                      <a:lnTo>
                        <a:pt x="3" y="50"/>
                      </a:lnTo>
                      <a:lnTo>
                        <a:pt x="2" y="73"/>
                      </a:lnTo>
                      <a:lnTo>
                        <a:pt x="0" y="121"/>
                      </a:lnTo>
                      <a:lnTo>
                        <a:pt x="0" y="154"/>
                      </a:lnTo>
                      <a:lnTo>
                        <a:pt x="0" y="153"/>
                      </a:lnTo>
                      <a:lnTo>
                        <a:pt x="0" y="154"/>
                      </a:lnTo>
                      <a:lnTo>
                        <a:pt x="0" y="155"/>
                      </a:lnTo>
                      <a:lnTo>
                        <a:pt x="2" y="155"/>
                      </a:lnTo>
                      <a:lnTo>
                        <a:pt x="3" y="155"/>
                      </a:lnTo>
                      <a:lnTo>
                        <a:pt x="3" y="1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50" name="Freeform 302"/>
                <p:cNvSpPr>
                  <a:spLocks/>
                </p:cNvSpPr>
                <p:nvPr/>
              </p:nvSpPr>
              <p:spPr bwMode="auto">
                <a:xfrm>
                  <a:off x="4552" y="2676"/>
                  <a:ext cx="26" cy="208"/>
                </a:xfrm>
                <a:custGeom>
                  <a:avLst/>
                  <a:gdLst>
                    <a:gd name="T0" fmla="*/ 4 w 26"/>
                    <a:gd name="T1" fmla="*/ 207 h 208"/>
                    <a:gd name="T2" fmla="*/ 4 w 26"/>
                    <a:gd name="T3" fmla="*/ 207 h 208"/>
                    <a:gd name="T4" fmla="*/ 5 w 26"/>
                    <a:gd name="T5" fmla="*/ 195 h 208"/>
                    <a:gd name="T6" fmla="*/ 7 w 26"/>
                    <a:gd name="T7" fmla="*/ 173 h 208"/>
                    <a:gd name="T8" fmla="*/ 8 w 26"/>
                    <a:gd name="T9" fmla="*/ 147 h 208"/>
                    <a:gd name="T10" fmla="*/ 11 w 26"/>
                    <a:gd name="T11" fmla="*/ 116 h 208"/>
                    <a:gd name="T12" fmla="*/ 14 w 26"/>
                    <a:gd name="T13" fmla="*/ 83 h 208"/>
                    <a:gd name="T14" fmla="*/ 16 w 26"/>
                    <a:gd name="T15" fmla="*/ 51 h 208"/>
                    <a:gd name="T16" fmla="*/ 20 w 26"/>
                    <a:gd name="T17" fmla="*/ 24 h 208"/>
                    <a:gd name="T18" fmla="*/ 26 w 26"/>
                    <a:gd name="T19" fmla="*/ 1 h 208"/>
                    <a:gd name="T20" fmla="*/ 23 w 26"/>
                    <a:gd name="T21" fmla="*/ 0 h 208"/>
                    <a:gd name="T22" fmla="*/ 18 w 26"/>
                    <a:gd name="T23" fmla="*/ 23 h 208"/>
                    <a:gd name="T24" fmla="*/ 12 w 26"/>
                    <a:gd name="T25" fmla="*/ 51 h 208"/>
                    <a:gd name="T26" fmla="*/ 10 w 26"/>
                    <a:gd name="T27" fmla="*/ 83 h 208"/>
                    <a:gd name="T28" fmla="*/ 7 w 26"/>
                    <a:gd name="T29" fmla="*/ 116 h 208"/>
                    <a:gd name="T30" fmla="*/ 4 w 26"/>
                    <a:gd name="T31" fmla="*/ 146 h 208"/>
                    <a:gd name="T32" fmla="*/ 3 w 26"/>
                    <a:gd name="T33" fmla="*/ 173 h 208"/>
                    <a:gd name="T34" fmla="*/ 1 w 26"/>
                    <a:gd name="T35" fmla="*/ 195 h 208"/>
                    <a:gd name="T36" fmla="*/ 0 w 26"/>
                    <a:gd name="T37" fmla="*/ 207 h 208"/>
                    <a:gd name="T38" fmla="*/ 0 w 26"/>
                    <a:gd name="T39" fmla="*/ 207 h 208"/>
                    <a:gd name="T40" fmla="*/ 0 w 26"/>
                    <a:gd name="T41" fmla="*/ 207 h 208"/>
                    <a:gd name="T42" fmla="*/ 0 w 26"/>
                    <a:gd name="T43" fmla="*/ 208 h 208"/>
                    <a:gd name="T44" fmla="*/ 1 w 26"/>
                    <a:gd name="T45" fmla="*/ 208 h 208"/>
                    <a:gd name="T46" fmla="*/ 3 w 26"/>
                    <a:gd name="T47" fmla="*/ 208 h 208"/>
                    <a:gd name="T48" fmla="*/ 4 w 26"/>
                    <a:gd name="T49" fmla="*/ 207 h 20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6" h="208">
                      <a:moveTo>
                        <a:pt x="4" y="207"/>
                      </a:moveTo>
                      <a:lnTo>
                        <a:pt x="4" y="207"/>
                      </a:lnTo>
                      <a:lnTo>
                        <a:pt x="5" y="195"/>
                      </a:lnTo>
                      <a:lnTo>
                        <a:pt x="7" y="173"/>
                      </a:lnTo>
                      <a:lnTo>
                        <a:pt x="8" y="147"/>
                      </a:lnTo>
                      <a:lnTo>
                        <a:pt x="11" y="116"/>
                      </a:lnTo>
                      <a:lnTo>
                        <a:pt x="14" y="83"/>
                      </a:lnTo>
                      <a:lnTo>
                        <a:pt x="16" y="51"/>
                      </a:lnTo>
                      <a:lnTo>
                        <a:pt x="20" y="24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18" y="23"/>
                      </a:lnTo>
                      <a:lnTo>
                        <a:pt x="12" y="51"/>
                      </a:lnTo>
                      <a:lnTo>
                        <a:pt x="10" y="83"/>
                      </a:lnTo>
                      <a:lnTo>
                        <a:pt x="7" y="116"/>
                      </a:lnTo>
                      <a:lnTo>
                        <a:pt x="4" y="146"/>
                      </a:lnTo>
                      <a:lnTo>
                        <a:pt x="3" y="173"/>
                      </a:lnTo>
                      <a:lnTo>
                        <a:pt x="1" y="195"/>
                      </a:lnTo>
                      <a:lnTo>
                        <a:pt x="0" y="207"/>
                      </a:lnTo>
                      <a:lnTo>
                        <a:pt x="0" y="208"/>
                      </a:lnTo>
                      <a:lnTo>
                        <a:pt x="1" y="208"/>
                      </a:lnTo>
                      <a:lnTo>
                        <a:pt x="3" y="208"/>
                      </a:lnTo>
                      <a:lnTo>
                        <a:pt x="4" y="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51" name="Freeform 303"/>
                <p:cNvSpPr>
                  <a:spLocks/>
                </p:cNvSpPr>
                <p:nvPr/>
              </p:nvSpPr>
              <p:spPr bwMode="auto">
                <a:xfrm>
                  <a:off x="4547" y="2883"/>
                  <a:ext cx="13" cy="144"/>
                </a:xfrm>
                <a:custGeom>
                  <a:avLst/>
                  <a:gdLst>
                    <a:gd name="T0" fmla="*/ 13 w 13"/>
                    <a:gd name="T1" fmla="*/ 142 h 144"/>
                    <a:gd name="T2" fmla="*/ 13 w 13"/>
                    <a:gd name="T3" fmla="*/ 141 h 144"/>
                    <a:gd name="T4" fmla="*/ 8 w 13"/>
                    <a:gd name="T5" fmla="*/ 98 h 144"/>
                    <a:gd name="T6" fmla="*/ 4 w 13"/>
                    <a:gd name="T7" fmla="*/ 71 h 144"/>
                    <a:gd name="T8" fmla="*/ 4 w 13"/>
                    <a:gd name="T9" fmla="*/ 57 h 144"/>
                    <a:gd name="T10" fmla="*/ 4 w 13"/>
                    <a:gd name="T11" fmla="*/ 42 h 144"/>
                    <a:gd name="T12" fmla="*/ 5 w 13"/>
                    <a:gd name="T13" fmla="*/ 23 h 144"/>
                    <a:gd name="T14" fmla="*/ 9 w 13"/>
                    <a:gd name="T15" fmla="*/ 0 h 144"/>
                    <a:gd name="T16" fmla="*/ 5 w 13"/>
                    <a:gd name="T17" fmla="*/ 0 h 144"/>
                    <a:gd name="T18" fmla="*/ 2 w 13"/>
                    <a:gd name="T19" fmla="*/ 23 h 144"/>
                    <a:gd name="T20" fmla="*/ 0 w 13"/>
                    <a:gd name="T21" fmla="*/ 42 h 144"/>
                    <a:gd name="T22" fmla="*/ 0 w 13"/>
                    <a:gd name="T23" fmla="*/ 57 h 144"/>
                    <a:gd name="T24" fmla="*/ 1 w 13"/>
                    <a:gd name="T25" fmla="*/ 71 h 144"/>
                    <a:gd name="T26" fmla="*/ 5 w 13"/>
                    <a:gd name="T27" fmla="*/ 100 h 144"/>
                    <a:gd name="T28" fmla="*/ 9 w 13"/>
                    <a:gd name="T29" fmla="*/ 141 h 144"/>
                    <a:gd name="T30" fmla="*/ 10 w 13"/>
                    <a:gd name="T31" fmla="*/ 139 h 144"/>
                    <a:gd name="T32" fmla="*/ 9 w 13"/>
                    <a:gd name="T33" fmla="*/ 141 h 144"/>
                    <a:gd name="T34" fmla="*/ 10 w 13"/>
                    <a:gd name="T35" fmla="*/ 142 h 144"/>
                    <a:gd name="T36" fmla="*/ 12 w 13"/>
                    <a:gd name="T37" fmla="*/ 144 h 144"/>
                    <a:gd name="T38" fmla="*/ 12 w 13"/>
                    <a:gd name="T39" fmla="*/ 142 h 144"/>
                    <a:gd name="T40" fmla="*/ 13 w 13"/>
                    <a:gd name="T41" fmla="*/ 141 h 144"/>
                    <a:gd name="T42" fmla="*/ 13 w 13"/>
                    <a:gd name="T43" fmla="*/ 142 h 1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" h="144">
                      <a:moveTo>
                        <a:pt x="13" y="142"/>
                      </a:moveTo>
                      <a:lnTo>
                        <a:pt x="13" y="141"/>
                      </a:lnTo>
                      <a:lnTo>
                        <a:pt x="8" y="98"/>
                      </a:lnTo>
                      <a:lnTo>
                        <a:pt x="4" y="71"/>
                      </a:lnTo>
                      <a:lnTo>
                        <a:pt x="4" y="57"/>
                      </a:lnTo>
                      <a:lnTo>
                        <a:pt x="4" y="42"/>
                      </a:lnTo>
                      <a:lnTo>
                        <a:pt x="5" y="23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3"/>
                      </a:lnTo>
                      <a:lnTo>
                        <a:pt x="0" y="42"/>
                      </a:lnTo>
                      <a:lnTo>
                        <a:pt x="0" y="57"/>
                      </a:lnTo>
                      <a:lnTo>
                        <a:pt x="1" y="71"/>
                      </a:lnTo>
                      <a:lnTo>
                        <a:pt x="5" y="100"/>
                      </a:lnTo>
                      <a:lnTo>
                        <a:pt x="9" y="141"/>
                      </a:lnTo>
                      <a:lnTo>
                        <a:pt x="10" y="139"/>
                      </a:lnTo>
                      <a:lnTo>
                        <a:pt x="9" y="141"/>
                      </a:lnTo>
                      <a:lnTo>
                        <a:pt x="10" y="142"/>
                      </a:lnTo>
                      <a:lnTo>
                        <a:pt x="12" y="144"/>
                      </a:lnTo>
                      <a:lnTo>
                        <a:pt x="12" y="142"/>
                      </a:lnTo>
                      <a:lnTo>
                        <a:pt x="13" y="141"/>
                      </a:lnTo>
                      <a:lnTo>
                        <a:pt x="13" y="1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52" name="Freeform 304"/>
                <p:cNvSpPr>
                  <a:spLocks/>
                </p:cNvSpPr>
                <p:nvPr/>
              </p:nvSpPr>
              <p:spPr bwMode="auto">
                <a:xfrm>
                  <a:off x="4549" y="3022"/>
                  <a:ext cx="11" cy="35"/>
                </a:xfrm>
                <a:custGeom>
                  <a:avLst/>
                  <a:gdLst>
                    <a:gd name="T0" fmla="*/ 3 w 11"/>
                    <a:gd name="T1" fmla="*/ 32 h 35"/>
                    <a:gd name="T2" fmla="*/ 3 w 11"/>
                    <a:gd name="T3" fmla="*/ 33 h 35"/>
                    <a:gd name="T4" fmla="*/ 4 w 11"/>
                    <a:gd name="T5" fmla="*/ 26 h 35"/>
                    <a:gd name="T6" fmla="*/ 6 w 11"/>
                    <a:gd name="T7" fmla="*/ 18 h 35"/>
                    <a:gd name="T8" fmla="*/ 7 w 11"/>
                    <a:gd name="T9" fmla="*/ 10 h 35"/>
                    <a:gd name="T10" fmla="*/ 11 w 11"/>
                    <a:gd name="T11" fmla="*/ 3 h 35"/>
                    <a:gd name="T12" fmla="*/ 8 w 11"/>
                    <a:gd name="T13" fmla="*/ 0 h 35"/>
                    <a:gd name="T14" fmla="*/ 3 w 11"/>
                    <a:gd name="T15" fmla="*/ 9 h 35"/>
                    <a:gd name="T16" fmla="*/ 2 w 11"/>
                    <a:gd name="T17" fmla="*/ 18 h 35"/>
                    <a:gd name="T18" fmla="*/ 2 w 11"/>
                    <a:gd name="T19" fmla="*/ 25 h 35"/>
                    <a:gd name="T20" fmla="*/ 0 w 11"/>
                    <a:gd name="T21" fmla="*/ 33 h 35"/>
                    <a:gd name="T22" fmla="*/ 0 w 11"/>
                    <a:gd name="T23" fmla="*/ 35 h 35"/>
                    <a:gd name="T24" fmla="*/ 0 w 11"/>
                    <a:gd name="T25" fmla="*/ 33 h 35"/>
                    <a:gd name="T26" fmla="*/ 0 w 11"/>
                    <a:gd name="T27" fmla="*/ 35 h 35"/>
                    <a:gd name="T28" fmla="*/ 2 w 11"/>
                    <a:gd name="T29" fmla="*/ 35 h 35"/>
                    <a:gd name="T30" fmla="*/ 3 w 11"/>
                    <a:gd name="T31" fmla="*/ 35 h 35"/>
                    <a:gd name="T32" fmla="*/ 3 w 11"/>
                    <a:gd name="T33" fmla="*/ 33 h 35"/>
                    <a:gd name="T34" fmla="*/ 3 w 11"/>
                    <a:gd name="T35" fmla="*/ 32 h 3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" h="35">
                      <a:moveTo>
                        <a:pt x="3" y="32"/>
                      </a:moveTo>
                      <a:lnTo>
                        <a:pt x="3" y="33"/>
                      </a:lnTo>
                      <a:lnTo>
                        <a:pt x="4" y="26"/>
                      </a:lnTo>
                      <a:lnTo>
                        <a:pt x="6" y="18"/>
                      </a:lnTo>
                      <a:lnTo>
                        <a:pt x="7" y="10"/>
                      </a:lnTo>
                      <a:lnTo>
                        <a:pt x="11" y="3"/>
                      </a:lnTo>
                      <a:lnTo>
                        <a:pt x="8" y="0"/>
                      </a:lnTo>
                      <a:lnTo>
                        <a:pt x="3" y="9"/>
                      </a:lnTo>
                      <a:lnTo>
                        <a:pt x="2" y="18"/>
                      </a:lnTo>
                      <a:lnTo>
                        <a:pt x="2" y="25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2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53" name="Freeform 305"/>
                <p:cNvSpPr>
                  <a:spLocks/>
                </p:cNvSpPr>
                <p:nvPr/>
              </p:nvSpPr>
              <p:spPr bwMode="auto">
                <a:xfrm>
                  <a:off x="4549" y="3050"/>
                  <a:ext cx="15" cy="7"/>
                </a:xfrm>
                <a:custGeom>
                  <a:avLst/>
                  <a:gdLst>
                    <a:gd name="T0" fmla="*/ 13 w 15"/>
                    <a:gd name="T1" fmla="*/ 0 h 7"/>
                    <a:gd name="T2" fmla="*/ 13 w 15"/>
                    <a:gd name="T3" fmla="*/ 0 h 7"/>
                    <a:gd name="T4" fmla="*/ 7 w 15"/>
                    <a:gd name="T5" fmla="*/ 2 h 7"/>
                    <a:gd name="T6" fmla="*/ 3 w 15"/>
                    <a:gd name="T7" fmla="*/ 4 h 7"/>
                    <a:gd name="T8" fmla="*/ 0 w 15"/>
                    <a:gd name="T9" fmla="*/ 7 h 7"/>
                    <a:gd name="T10" fmla="*/ 7 w 15"/>
                    <a:gd name="T11" fmla="*/ 7 h 7"/>
                    <a:gd name="T12" fmla="*/ 13 w 15"/>
                    <a:gd name="T13" fmla="*/ 4 h 7"/>
                    <a:gd name="T14" fmla="*/ 13 w 15"/>
                    <a:gd name="T15" fmla="*/ 4 h 7"/>
                    <a:gd name="T16" fmla="*/ 13 w 15"/>
                    <a:gd name="T17" fmla="*/ 4 h 7"/>
                    <a:gd name="T18" fmla="*/ 14 w 15"/>
                    <a:gd name="T19" fmla="*/ 4 h 7"/>
                    <a:gd name="T20" fmla="*/ 15 w 15"/>
                    <a:gd name="T21" fmla="*/ 2 h 7"/>
                    <a:gd name="T22" fmla="*/ 14 w 15"/>
                    <a:gd name="T23" fmla="*/ 1 h 7"/>
                    <a:gd name="T24" fmla="*/ 13 w 15"/>
                    <a:gd name="T25" fmla="*/ 0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" h="7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54" name="Freeform 306"/>
                <p:cNvSpPr>
                  <a:spLocks/>
                </p:cNvSpPr>
                <p:nvPr/>
              </p:nvSpPr>
              <p:spPr bwMode="auto">
                <a:xfrm>
                  <a:off x="4562" y="3033"/>
                  <a:ext cx="88" cy="21"/>
                </a:xfrm>
                <a:custGeom>
                  <a:avLst/>
                  <a:gdLst>
                    <a:gd name="T0" fmla="*/ 87 w 88"/>
                    <a:gd name="T1" fmla="*/ 3 h 21"/>
                    <a:gd name="T2" fmla="*/ 87 w 88"/>
                    <a:gd name="T3" fmla="*/ 3 h 21"/>
                    <a:gd name="T4" fmla="*/ 81 w 88"/>
                    <a:gd name="T5" fmla="*/ 0 h 21"/>
                    <a:gd name="T6" fmla="*/ 75 w 88"/>
                    <a:gd name="T7" fmla="*/ 0 h 21"/>
                    <a:gd name="T8" fmla="*/ 69 w 88"/>
                    <a:gd name="T9" fmla="*/ 0 h 21"/>
                    <a:gd name="T10" fmla="*/ 62 w 88"/>
                    <a:gd name="T11" fmla="*/ 0 h 21"/>
                    <a:gd name="T12" fmla="*/ 49 w 88"/>
                    <a:gd name="T13" fmla="*/ 3 h 21"/>
                    <a:gd name="T14" fmla="*/ 36 w 88"/>
                    <a:gd name="T15" fmla="*/ 6 h 21"/>
                    <a:gd name="T16" fmla="*/ 13 w 88"/>
                    <a:gd name="T17" fmla="*/ 14 h 21"/>
                    <a:gd name="T18" fmla="*/ 0 w 88"/>
                    <a:gd name="T19" fmla="*/ 17 h 21"/>
                    <a:gd name="T20" fmla="*/ 0 w 88"/>
                    <a:gd name="T21" fmla="*/ 21 h 21"/>
                    <a:gd name="T22" fmla="*/ 15 w 88"/>
                    <a:gd name="T23" fmla="*/ 17 h 21"/>
                    <a:gd name="T24" fmla="*/ 38 w 88"/>
                    <a:gd name="T25" fmla="*/ 10 h 21"/>
                    <a:gd name="T26" fmla="*/ 50 w 88"/>
                    <a:gd name="T27" fmla="*/ 6 h 21"/>
                    <a:gd name="T28" fmla="*/ 62 w 88"/>
                    <a:gd name="T29" fmla="*/ 4 h 21"/>
                    <a:gd name="T30" fmla="*/ 69 w 88"/>
                    <a:gd name="T31" fmla="*/ 3 h 21"/>
                    <a:gd name="T32" fmla="*/ 75 w 88"/>
                    <a:gd name="T33" fmla="*/ 3 h 21"/>
                    <a:gd name="T34" fmla="*/ 80 w 88"/>
                    <a:gd name="T35" fmla="*/ 4 h 21"/>
                    <a:gd name="T36" fmla="*/ 86 w 88"/>
                    <a:gd name="T37" fmla="*/ 6 h 21"/>
                    <a:gd name="T38" fmla="*/ 86 w 88"/>
                    <a:gd name="T39" fmla="*/ 6 h 21"/>
                    <a:gd name="T40" fmla="*/ 86 w 88"/>
                    <a:gd name="T41" fmla="*/ 6 h 21"/>
                    <a:gd name="T42" fmla="*/ 87 w 88"/>
                    <a:gd name="T43" fmla="*/ 6 h 21"/>
                    <a:gd name="T44" fmla="*/ 88 w 88"/>
                    <a:gd name="T45" fmla="*/ 4 h 21"/>
                    <a:gd name="T46" fmla="*/ 88 w 88"/>
                    <a:gd name="T47" fmla="*/ 3 h 21"/>
                    <a:gd name="T48" fmla="*/ 87 w 88"/>
                    <a:gd name="T49" fmla="*/ 3 h 2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88" h="21">
                      <a:moveTo>
                        <a:pt x="87" y="3"/>
                      </a:moveTo>
                      <a:lnTo>
                        <a:pt x="87" y="3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49" y="3"/>
                      </a:lnTo>
                      <a:lnTo>
                        <a:pt x="36" y="6"/>
                      </a:lnTo>
                      <a:lnTo>
                        <a:pt x="13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5" y="17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2" y="4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0" y="4"/>
                      </a:lnTo>
                      <a:lnTo>
                        <a:pt x="86" y="6"/>
                      </a:lnTo>
                      <a:lnTo>
                        <a:pt x="87" y="6"/>
                      </a:lnTo>
                      <a:lnTo>
                        <a:pt x="88" y="4"/>
                      </a:lnTo>
                      <a:lnTo>
                        <a:pt x="88" y="3"/>
                      </a:lnTo>
                      <a:lnTo>
                        <a:pt x="8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55" name="Freeform 307"/>
                <p:cNvSpPr>
                  <a:spLocks/>
                </p:cNvSpPr>
                <p:nvPr/>
              </p:nvSpPr>
              <p:spPr bwMode="auto">
                <a:xfrm>
                  <a:off x="4648" y="3036"/>
                  <a:ext cx="36" cy="11"/>
                </a:xfrm>
                <a:custGeom>
                  <a:avLst/>
                  <a:gdLst>
                    <a:gd name="T0" fmla="*/ 35 w 36"/>
                    <a:gd name="T1" fmla="*/ 7 h 11"/>
                    <a:gd name="T2" fmla="*/ 35 w 36"/>
                    <a:gd name="T3" fmla="*/ 7 h 11"/>
                    <a:gd name="T4" fmla="*/ 24 w 36"/>
                    <a:gd name="T5" fmla="*/ 7 h 11"/>
                    <a:gd name="T6" fmla="*/ 17 w 36"/>
                    <a:gd name="T7" fmla="*/ 6 h 11"/>
                    <a:gd name="T8" fmla="*/ 12 w 36"/>
                    <a:gd name="T9" fmla="*/ 3 h 11"/>
                    <a:gd name="T10" fmla="*/ 1 w 36"/>
                    <a:gd name="T11" fmla="*/ 0 h 11"/>
                    <a:gd name="T12" fmla="*/ 0 w 36"/>
                    <a:gd name="T13" fmla="*/ 3 h 11"/>
                    <a:gd name="T14" fmla="*/ 11 w 36"/>
                    <a:gd name="T15" fmla="*/ 7 h 11"/>
                    <a:gd name="T16" fmla="*/ 17 w 36"/>
                    <a:gd name="T17" fmla="*/ 10 h 11"/>
                    <a:gd name="T18" fmla="*/ 24 w 36"/>
                    <a:gd name="T19" fmla="*/ 11 h 11"/>
                    <a:gd name="T20" fmla="*/ 35 w 36"/>
                    <a:gd name="T21" fmla="*/ 11 h 11"/>
                    <a:gd name="T22" fmla="*/ 35 w 36"/>
                    <a:gd name="T23" fmla="*/ 11 h 11"/>
                    <a:gd name="T24" fmla="*/ 35 w 36"/>
                    <a:gd name="T25" fmla="*/ 11 h 11"/>
                    <a:gd name="T26" fmla="*/ 36 w 36"/>
                    <a:gd name="T27" fmla="*/ 10 h 11"/>
                    <a:gd name="T28" fmla="*/ 36 w 36"/>
                    <a:gd name="T29" fmla="*/ 8 h 11"/>
                    <a:gd name="T30" fmla="*/ 36 w 36"/>
                    <a:gd name="T31" fmla="*/ 7 h 11"/>
                    <a:gd name="T32" fmla="*/ 35 w 36"/>
                    <a:gd name="T33" fmla="*/ 7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1">
                      <a:moveTo>
                        <a:pt x="35" y="7"/>
                      </a:moveTo>
                      <a:lnTo>
                        <a:pt x="35" y="7"/>
                      </a:lnTo>
                      <a:lnTo>
                        <a:pt x="24" y="7"/>
                      </a:lnTo>
                      <a:lnTo>
                        <a:pt x="17" y="6"/>
                      </a:lnTo>
                      <a:lnTo>
                        <a:pt x="12" y="3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1" y="7"/>
                      </a:lnTo>
                      <a:lnTo>
                        <a:pt x="17" y="10"/>
                      </a:lnTo>
                      <a:lnTo>
                        <a:pt x="24" y="11"/>
                      </a:lnTo>
                      <a:lnTo>
                        <a:pt x="35" y="11"/>
                      </a:lnTo>
                      <a:lnTo>
                        <a:pt x="36" y="10"/>
                      </a:lnTo>
                      <a:lnTo>
                        <a:pt x="36" y="8"/>
                      </a:lnTo>
                      <a:lnTo>
                        <a:pt x="36" y="7"/>
                      </a:lnTo>
                      <a:lnTo>
                        <a:pt x="3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56" name="Freeform 308"/>
                <p:cNvSpPr>
                  <a:spLocks/>
                </p:cNvSpPr>
                <p:nvPr/>
              </p:nvSpPr>
              <p:spPr bwMode="auto">
                <a:xfrm>
                  <a:off x="4683" y="3037"/>
                  <a:ext cx="10" cy="10"/>
                </a:xfrm>
                <a:custGeom>
                  <a:avLst/>
                  <a:gdLst>
                    <a:gd name="T0" fmla="*/ 7 w 10"/>
                    <a:gd name="T1" fmla="*/ 2 h 10"/>
                    <a:gd name="T2" fmla="*/ 7 w 10"/>
                    <a:gd name="T3" fmla="*/ 2 h 10"/>
                    <a:gd name="T4" fmla="*/ 6 w 10"/>
                    <a:gd name="T5" fmla="*/ 5 h 10"/>
                    <a:gd name="T6" fmla="*/ 4 w 10"/>
                    <a:gd name="T7" fmla="*/ 6 h 10"/>
                    <a:gd name="T8" fmla="*/ 3 w 10"/>
                    <a:gd name="T9" fmla="*/ 6 h 10"/>
                    <a:gd name="T10" fmla="*/ 0 w 10"/>
                    <a:gd name="T11" fmla="*/ 6 h 10"/>
                    <a:gd name="T12" fmla="*/ 0 w 10"/>
                    <a:gd name="T13" fmla="*/ 10 h 10"/>
                    <a:gd name="T14" fmla="*/ 3 w 10"/>
                    <a:gd name="T15" fmla="*/ 10 h 10"/>
                    <a:gd name="T16" fmla="*/ 7 w 10"/>
                    <a:gd name="T17" fmla="*/ 9 h 10"/>
                    <a:gd name="T18" fmla="*/ 8 w 10"/>
                    <a:gd name="T19" fmla="*/ 6 h 10"/>
                    <a:gd name="T20" fmla="*/ 10 w 10"/>
                    <a:gd name="T21" fmla="*/ 3 h 10"/>
                    <a:gd name="T22" fmla="*/ 10 w 10"/>
                    <a:gd name="T23" fmla="*/ 3 h 10"/>
                    <a:gd name="T24" fmla="*/ 10 w 10"/>
                    <a:gd name="T25" fmla="*/ 3 h 10"/>
                    <a:gd name="T26" fmla="*/ 10 w 10"/>
                    <a:gd name="T27" fmla="*/ 2 h 10"/>
                    <a:gd name="T28" fmla="*/ 8 w 10"/>
                    <a:gd name="T29" fmla="*/ 0 h 10"/>
                    <a:gd name="T30" fmla="*/ 7 w 10"/>
                    <a:gd name="T31" fmla="*/ 0 h 10"/>
                    <a:gd name="T32" fmla="*/ 7 w 10"/>
                    <a:gd name="T33" fmla="*/ 2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" h="10">
                      <a:moveTo>
                        <a:pt x="7" y="2"/>
                      </a:moveTo>
                      <a:lnTo>
                        <a:pt x="7" y="2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7" y="9"/>
                      </a:lnTo>
                      <a:lnTo>
                        <a:pt x="8" y="6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57" name="Freeform 309"/>
                <p:cNvSpPr>
                  <a:spLocks/>
                </p:cNvSpPr>
                <p:nvPr/>
              </p:nvSpPr>
              <p:spPr bwMode="auto">
                <a:xfrm>
                  <a:off x="4680" y="3010"/>
                  <a:ext cx="13" cy="30"/>
                </a:xfrm>
                <a:custGeom>
                  <a:avLst/>
                  <a:gdLst>
                    <a:gd name="T0" fmla="*/ 0 w 13"/>
                    <a:gd name="T1" fmla="*/ 1 h 30"/>
                    <a:gd name="T2" fmla="*/ 0 w 13"/>
                    <a:gd name="T3" fmla="*/ 3 h 30"/>
                    <a:gd name="T4" fmla="*/ 4 w 13"/>
                    <a:gd name="T5" fmla="*/ 19 h 30"/>
                    <a:gd name="T6" fmla="*/ 10 w 13"/>
                    <a:gd name="T7" fmla="*/ 29 h 30"/>
                    <a:gd name="T8" fmla="*/ 13 w 13"/>
                    <a:gd name="T9" fmla="*/ 30 h 30"/>
                    <a:gd name="T10" fmla="*/ 9 w 13"/>
                    <a:gd name="T11" fmla="*/ 18 h 30"/>
                    <a:gd name="T12" fmla="*/ 3 w 13"/>
                    <a:gd name="T13" fmla="*/ 3 h 30"/>
                    <a:gd name="T14" fmla="*/ 3 w 13"/>
                    <a:gd name="T15" fmla="*/ 3 h 30"/>
                    <a:gd name="T16" fmla="*/ 3 w 13"/>
                    <a:gd name="T17" fmla="*/ 3 h 30"/>
                    <a:gd name="T18" fmla="*/ 3 w 13"/>
                    <a:gd name="T19" fmla="*/ 1 h 30"/>
                    <a:gd name="T20" fmla="*/ 2 w 13"/>
                    <a:gd name="T21" fmla="*/ 0 h 30"/>
                    <a:gd name="T22" fmla="*/ 0 w 13"/>
                    <a:gd name="T23" fmla="*/ 1 h 30"/>
                    <a:gd name="T24" fmla="*/ 0 w 13"/>
                    <a:gd name="T25" fmla="*/ 3 h 30"/>
                    <a:gd name="T26" fmla="*/ 0 w 13"/>
                    <a:gd name="T27" fmla="*/ 1 h 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" h="30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4" y="19"/>
                      </a:lnTo>
                      <a:lnTo>
                        <a:pt x="10" y="29"/>
                      </a:lnTo>
                      <a:lnTo>
                        <a:pt x="13" y="30"/>
                      </a:lnTo>
                      <a:lnTo>
                        <a:pt x="9" y="18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58" name="Freeform 310"/>
                <p:cNvSpPr>
                  <a:spLocks/>
                </p:cNvSpPr>
                <p:nvPr/>
              </p:nvSpPr>
              <p:spPr bwMode="auto">
                <a:xfrm>
                  <a:off x="4680" y="2990"/>
                  <a:ext cx="17" cy="23"/>
                </a:xfrm>
                <a:custGeom>
                  <a:avLst/>
                  <a:gdLst>
                    <a:gd name="T0" fmla="*/ 13 w 17"/>
                    <a:gd name="T1" fmla="*/ 1 h 23"/>
                    <a:gd name="T2" fmla="*/ 14 w 17"/>
                    <a:gd name="T3" fmla="*/ 1 h 23"/>
                    <a:gd name="T4" fmla="*/ 7 w 17"/>
                    <a:gd name="T5" fmla="*/ 12 h 23"/>
                    <a:gd name="T6" fmla="*/ 0 w 17"/>
                    <a:gd name="T7" fmla="*/ 21 h 23"/>
                    <a:gd name="T8" fmla="*/ 3 w 17"/>
                    <a:gd name="T9" fmla="*/ 23 h 23"/>
                    <a:gd name="T10" fmla="*/ 10 w 17"/>
                    <a:gd name="T11" fmla="*/ 13 h 23"/>
                    <a:gd name="T12" fmla="*/ 17 w 17"/>
                    <a:gd name="T13" fmla="*/ 2 h 23"/>
                    <a:gd name="T14" fmla="*/ 17 w 17"/>
                    <a:gd name="T15" fmla="*/ 2 h 23"/>
                    <a:gd name="T16" fmla="*/ 17 w 17"/>
                    <a:gd name="T17" fmla="*/ 2 h 23"/>
                    <a:gd name="T18" fmla="*/ 17 w 17"/>
                    <a:gd name="T19" fmla="*/ 1 h 23"/>
                    <a:gd name="T20" fmla="*/ 15 w 17"/>
                    <a:gd name="T21" fmla="*/ 0 h 23"/>
                    <a:gd name="T22" fmla="*/ 15 w 17"/>
                    <a:gd name="T23" fmla="*/ 0 h 23"/>
                    <a:gd name="T24" fmla="*/ 14 w 17"/>
                    <a:gd name="T25" fmla="*/ 1 h 23"/>
                    <a:gd name="T26" fmla="*/ 13 w 17"/>
                    <a:gd name="T27" fmla="*/ 1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23">
                      <a:moveTo>
                        <a:pt x="13" y="1"/>
                      </a:moveTo>
                      <a:lnTo>
                        <a:pt x="14" y="1"/>
                      </a:lnTo>
                      <a:lnTo>
                        <a:pt x="7" y="12"/>
                      </a:lnTo>
                      <a:lnTo>
                        <a:pt x="0" y="21"/>
                      </a:lnTo>
                      <a:lnTo>
                        <a:pt x="3" y="23"/>
                      </a:lnTo>
                      <a:lnTo>
                        <a:pt x="10" y="13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59" name="Freeform 311"/>
                <p:cNvSpPr>
                  <a:spLocks/>
                </p:cNvSpPr>
                <p:nvPr/>
              </p:nvSpPr>
              <p:spPr bwMode="auto">
                <a:xfrm>
                  <a:off x="4693" y="2871"/>
                  <a:ext cx="41" cy="121"/>
                </a:xfrm>
                <a:custGeom>
                  <a:avLst/>
                  <a:gdLst>
                    <a:gd name="T0" fmla="*/ 37 w 41"/>
                    <a:gd name="T1" fmla="*/ 1 h 121"/>
                    <a:gd name="T2" fmla="*/ 37 w 41"/>
                    <a:gd name="T3" fmla="*/ 1 h 121"/>
                    <a:gd name="T4" fmla="*/ 37 w 41"/>
                    <a:gd name="T5" fmla="*/ 9 h 121"/>
                    <a:gd name="T6" fmla="*/ 34 w 41"/>
                    <a:gd name="T7" fmla="*/ 20 h 121"/>
                    <a:gd name="T8" fmla="*/ 30 w 41"/>
                    <a:gd name="T9" fmla="*/ 35 h 121"/>
                    <a:gd name="T10" fmla="*/ 24 w 41"/>
                    <a:gd name="T11" fmla="*/ 52 h 121"/>
                    <a:gd name="T12" fmla="*/ 12 w 41"/>
                    <a:gd name="T13" fmla="*/ 87 h 121"/>
                    <a:gd name="T14" fmla="*/ 0 w 41"/>
                    <a:gd name="T15" fmla="*/ 120 h 121"/>
                    <a:gd name="T16" fmla="*/ 4 w 41"/>
                    <a:gd name="T17" fmla="*/ 121 h 121"/>
                    <a:gd name="T18" fmla="*/ 15 w 41"/>
                    <a:gd name="T19" fmla="*/ 87 h 121"/>
                    <a:gd name="T20" fmla="*/ 27 w 41"/>
                    <a:gd name="T21" fmla="*/ 53 h 121"/>
                    <a:gd name="T22" fmla="*/ 32 w 41"/>
                    <a:gd name="T23" fmla="*/ 37 h 121"/>
                    <a:gd name="T24" fmla="*/ 37 w 41"/>
                    <a:gd name="T25" fmla="*/ 22 h 121"/>
                    <a:gd name="T26" fmla="*/ 39 w 41"/>
                    <a:gd name="T27" fmla="*/ 9 h 121"/>
                    <a:gd name="T28" fmla="*/ 41 w 41"/>
                    <a:gd name="T29" fmla="*/ 1 h 121"/>
                    <a:gd name="T30" fmla="*/ 41 w 41"/>
                    <a:gd name="T31" fmla="*/ 1 h 121"/>
                    <a:gd name="T32" fmla="*/ 41 w 41"/>
                    <a:gd name="T33" fmla="*/ 1 h 121"/>
                    <a:gd name="T34" fmla="*/ 41 w 41"/>
                    <a:gd name="T35" fmla="*/ 0 h 121"/>
                    <a:gd name="T36" fmla="*/ 39 w 41"/>
                    <a:gd name="T37" fmla="*/ 0 h 121"/>
                    <a:gd name="T38" fmla="*/ 38 w 41"/>
                    <a:gd name="T39" fmla="*/ 0 h 121"/>
                    <a:gd name="T40" fmla="*/ 37 w 41"/>
                    <a:gd name="T41" fmla="*/ 1 h 1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1" h="121">
                      <a:moveTo>
                        <a:pt x="37" y="1"/>
                      </a:moveTo>
                      <a:lnTo>
                        <a:pt x="37" y="1"/>
                      </a:lnTo>
                      <a:lnTo>
                        <a:pt x="37" y="9"/>
                      </a:lnTo>
                      <a:lnTo>
                        <a:pt x="34" y="20"/>
                      </a:lnTo>
                      <a:lnTo>
                        <a:pt x="30" y="35"/>
                      </a:lnTo>
                      <a:lnTo>
                        <a:pt x="24" y="52"/>
                      </a:lnTo>
                      <a:lnTo>
                        <a:pt x="12" y="87"/>
                      </a:lnTo>
                      <a:lnTo>
                        <a:pt x="0" y="120"/>
                      </a:lnTo>
                      <a:lnTo>
                        <a:pt x="4" y="121"/>
                      </a:lnTo>
                      <a:lnTo>
                        <a:pt x="15" y="87"/>
                      </a:lnTo>
                      <a:lnTo>
                        <a:pt x="27" y="53"/>
                      </a:lnTo>
                      <a:lnTo>
                        <a:pt x="32" y="37"/>
                      </a:lnTo>
                      <a:lnTo>
                        <a:pt x="37" y="22"/>
                      </a:lnTo>
                      <a:lnTo>
                        <a:pt x="39" y="9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60" name="Freeform 312"/>
                <p:cNvSpPr>
                  <a:spLocks/>
                </p:cNvSpPr>
                <p:nvPr/>
              </p:nvSpPr>
              <p:spPr bwMode="auto">
                <a:xfrm>
                  <a:off x="4730" y="2684"/>
                  <a:ext cx="23" cy="188"/>
                </a:xfrm>
                <a:custGeom>
                  <a:avLst/>
                  <a:gdLst>
                    <a:gd name="T0" fmla="*/ 20 w 23"/>
                    <a:gd name="T1" fmla="*/ 0 h 188"/>
                    <a:gd name="T2" fmla="*/ 19 w 23"/>
                    <a:gd name="T3" fmla="*/ 1 h 188"/>
                    <a:gd name="T4" fmla="*/ 19 w 23"/>
                    <a:gd name="T5" fmla="*/ 22 h 188"/>
                    <a:gd name="T6" fmla="*/ 16 w 23"/>
                    <a:gd name="T7" fmla="*/ 43 h 188"/>
                    <a:gd name="T8" fmla="*/ 13 w 23"/>
                    <a:gd name="T9" fmla="*/ 67 h 188"/>
                    <a:gd name="T10" fmla="*/ 10 w 23"/>
                    <a:gd name="T11" fmla="*/ 91 h 188"/>
                    <a:gd name="T12" fmla="*/ 6 w 23"/>
                    <a:gd name="T13" fmla="*/ 116 h 188"/>
                    <a:gd name="T14" fmla="*/ 4 w 23"/>
                    <a:gd name="T15" fmla="*/ 140 h 188"/>
                    <a:gd name="T16" fmla="*/ 1 w 23"/>
                    <a:gd name="T17" fmla="*/ 165 h 188"/>
                    <a:gd name="T18" fmla="*/ 0 w 23"/>
                    <a:gd name="T19" fmla="*/ 188 h 188"/>
                    <a:gd name="T20" fmla="*/ 4 w 23"/>
                    <a:gd name="T21" fmla="*/ 188 h 188"/>
                    <a:gd name="T22" fmla="*/ 5 w 23"/>
                    <a:gd name="T23" fmla="*/ 165 h 188"/>
                    <a:gd name="T24" fmla="*/ 6 w 23"/>
                    <a:gd name="T25" fmla="*/ 140 h 188"/>
                    <a:gd name="T26" fmla="*/ 10 w 23"/>
                    <a:gd name="T27" fmla="*/ 116 h 188"/>
                    <a:gd name="T28" fmla="*/ 13 w 23"/>
                    <a:gd name="T29" fmla="*/ 91 h 188"/>
                    <a:gd name="T30" fmla="*/ 17 w 23"/>
                    <a:gd name="T31" fmla="*/ 68 h 188"/>
                    <a:gd name="T32" fmla="*/ 20 w 23"/>
                    <a:gd name="T33" fmla="*/ 45 h 188"/>
                    <a:gd name="T34" fmla="*/ 23 w 23"/>
                    <a:gd name="T35" fmla="*/ 22 h 188"/>
                    <a:gd name="T36" fmla="*/ 23 w 23"/>
                    <a:gd name="T37" fmla="*/ 1 h 188"/>
                    <a:gd name="T38" fmla="*/ 23 w 23"/>
                    <a:gd name="T39" fmla="*/ 2 h 188"/>
                    <a:gd name="T40" fmla="*/ 23 w 23"/>
                    <a:gd name="T41" fmla="*/ 1 h 188"/>
                    <a:gd name="T42" fmla="*/ 23 w 23"/>
                    <a:gd name="T43" fmla="*/ 0 h 188"/>
                    <a:gd name="T44" fmla="*/ 21 w 23"/>
                    <a:gd name="T45" fmla="*/ 0 h 188"/>
                    <a:gd name="T46" fmla="*/ 20 w 23"/>
                    <a:gd name="T47" fmla="*/ 0 h 188"/>
                    <a:gd name="T48" fmla="*/ 19 w 23"/>
                    <a:gd name="T49" fmla="*/ 1 h 188"/>
                    <a:gd name="T50" fmla="*/ 20 w 23"/>
                    <a:gd name="T51" fmla="*/ 0 h 18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" h="188">
                      <a:moveTo>
                        <a:pt x="20" y="0"/>
                      </a:moveTo>
                      <a:lnTo>
                        <a:pt x="19" y="1"/>
                      </a:lnTo>
                      <a:lnTo>
                        <a:pt x="19" y="22"/>
                      </a:lnTo>
                      <a:lnTo>
                        <a:pt x="16" y="43"/>
                      </a:lnTo>
                      <a:lnTo>
                        <a:pt x="13" y="67"/>
                      </a:lnTo>
                      <a:lnTo>
                        <a:pt x="10" y="91"/>
                      </a:lnTo>
                      <a:lnTo>
                        <a:pt x="6" y="116"/>
                      </a:lnTo>
                      <a:lnTo>
                        <a:pt x="4" y="140"/>
                      </a:lnTo>
                      <a:lnTo>
                        <a:pt x="1" y="165"/>
                      </a:lnTo>
                      <a:lnTo>
                        <a:pt x="0" y="188"/>
                      </a:lnTo>
                      <a:lnTo>
                        <a:pt x="4" y="188"/>
                      </a:lnTo>
                      <a:lnTo>
                        <a:pt x="5" y="165"/>
                      </a:lnTo>
                      <a:lnTo>
                        <a:pt x="6" y="140"/>
                      </a:lnTo>
                      <a:lnTo>
                        <a:pt x="10" y="116"/>
                      </a:lnTo>
                      <a:lnTo>
                        <a:pt x="13" y="91"/>
                      </a:lnTo>
                      <a:lnTo>
                        <a:pt x="17" y="68"/>
                      </a:lnTo>
                      <a:lnTo>
                        <a:pt x="20" y="45"/>
                      </a:lnTo>
                      <a:lnTo>
                        <a:pt x="23" y="22"/>
                      </a:lnTo>
                      <a:lnTo>
                        <a:pt x="23" y="1"/>
                      </a:lnTo>
                      <a:lnTo>
                        <a:pt x="23" y="2"/>
                      </a:lnTo>
                      <a:lnTo>
                        <a:pt x="23" y="1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9" y="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61" name="Freeform 313"/>
                <p:cNvSpPr>
                  <a:spLocks/>
                </p:cNvSpPr>
                <p:nvPr/>
              </p:nvSpPr>
              <p:spPr bwMode="auto">
                <a:xfrm>
                  <a:off x="4750" y="2374"/>
                  <a:ext cx="56" cy="312"/>
                </a:xfrm>
                <a:custGeom>
                  <a:avLst/>
                  <a:gdLst>
                    <a:gd name="T0" fmla="*/ 52 w 56"/>
                    <a:gd name="T1" fmla="*/ 1 h 312"/>
                    <a:gd name="T2" fmla="*/ 52 w 56"/>
                    <a:gd name="T3" fmla="*/ 1 h 312"/>
                    <a:gd name="T4" fmla="*/ 45 w 56"/>
                    <a:gd name="T5" fmla="*/ 38 h 312"/>
                    <a:gd name="T6" fmla="*/ 40 w 56"/>
                    <a:gd name="T7" fmla="*/ 83 h 312"/>
                    <a:gd name="T8" fmla="*/ 33 w 56"/>
                    <a:gd name="T9" fmla="*/ 132 h 312"/>
                    <a:gd name="T10" fmla="*/ 27 w 56"/>
                    <a:gd name="T11" fmla="*/ 181 h 312"/>
                    <a:gd name="T12" fmla="*/ 21 w 56"/>
                    <a:gd name="T13" fmla="*/ 226 h 312"/>
                    <a:gd name="T14" fmla="*/ 14 w 56"/>
                    <a:gd name="T15" fmla="*/ 266 h 312"/>
                    <a:gd name="T16" fmla="*/ 11 w 56"/>
                    <a:gd name="T17" fmla="*/ 282 h 312"/>
                    <a:gd name="T18" fmla="*/ 7 w 56"/>
                    <a:gd name="T19" fmla="*/ 295 h 312"/>
                    <a:gd name="T20" fmla="*/ 3 w 56"/>
                    <a:gd name="T21" fmla="*/ 304 h 312"/>
                    <a:gd name="T22" fmla="*/ 0 w 56"/>
                    <a:gd name="T23" fmla="*/ 310 h 312"/>
                    <a:gd name="T24" fmla="*/ 3 w 56"/>
                    <a:gd name="T25" fmla="*/ 312 h 312"/>
                    <a:gd name="T26" fmla="*/ 7 w 56"/>
                    <a:gd name="T27" fmla="*/ 306 h 312"/>
                    <a:gd name="T28" fmla="*/ 11 w 56"/>
                    <a:gd name="T29" fmla="*/ 296 h 312"/>
                    <a:gd name="T30" fmla="*/ 14 w 56"/>
                    <a:gd name="T31" fmla="*/ 282 h 312"/>
                    <a:gd name="T32" fmla="*/ 18 w 56"/>
                    <a:gd name="T33" fmla="*/ 266 h 312"/>
                    <a:gd name="T34" fmla="*/ 25 w 56"/>
                    <a:gd name="T35" fmla="*/ 228 h 312"/>
                    <a:gd name="T36" fmla="*/ 31 w 56"/>
                    <a:gd name="T37" fmla="*/ 181 h 312"/>
                    <a:gd name="T38" fmla="*/ 37 w 56"/>
                    <a:gd name="T39" fmla="*/ 132 h 312"/>
                    <a:gd name="T40" fmla="*/ 44 w 56"/>
                    <a:gd name="T41" fmla="*/ 84 h 312"/>
                    <a:gd name="T42" fmla="*/ 49 w 56"/>
                    <a:gd name="T43" fmla="*/ 39 h 312"/>
                    <a:gd name="T44" fmla="*/ 56 w 56"/>
                    <a:gd name="T45" fmla="*/ 1 h 312"/>
                    <a:gd name="T46" fmla="*/ 56 w 56"/>
                    <a:gd name="T47" fmla="*/ 1 h 312"/>
                    <a:gd name="T48" fmla="*/ 56 w 56"/>
                    <a:gd name="T49" fmla="*/ 1 h 312"/>
                    <a:gd name="T50" fmla="*/ 56 w 56"/>
                    <a:gd name="T51" fmla="*/ 0 h 312"/>
                    <a:gd name="T52" fmla="*/ 55 w 56"/>
                    <a:gd name="T53" fmla="*/ 0 h 312"/>
                    <a:gd name="T54" fmla="*/ 53 w 56"/>
                    <a:gd name="T55" fmla="*/ 0 h 312"/>
                    <a:gd name="T56" fmla="*/ 52 w 56"/>
                    <a:gd name="T57" fmla="*/ 1 h 31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56" h="312">
                      <a:moveTo>
                        <a:pt x="52" y="1"/>
                      </a:moveTo>
                      <a:lnTo>
                        <a:pt x="52" y="1"/>
                      </a:lnTo>
                      <a:lnTo>
                        <a:pt x="45" y="38"/>
                      </a:lnTo>
                      <a:lnTo>
                        <a:pt x="40" y="83"/>
                      </a:lnTo>
                      <a:lnTo>
                        <a:pt x="33" y="132"/>
                      </a:lnTo>
                      <a:lnTo>
                        <a:pt x="27" y="181"/>
                      </a:lnTo>
                      <a:lnTo>
                        <a:pt x="21" y="226"/>
                      </a:lnTo>
                      <a:lnTo>
                        <a:pt x="14" y="266"/>
                      </a:lnTo>
                      <a:lnTo>
                        <a:pt x="11" y="282"/>
                      </a:lnTo>
                      <a:lnTo>
                        <a:pt x="7" y="295"/>
                      </a:lnTo>
                      <a:lnTo>
                        <a:pt x="3" y="304"/>
                      </a:lnTo>
                      <a:lnTo>
                        <a:pt x="0" y="310"/>
                      </a:lnTo>
                      <a:lnTo>
                        <a:pt x="3" y="312"/>
                      </a:lnTo>
                      <a:lnTo>
                        <a:pt x="7" y="306"/>
                      </a:lnTo>
                      <a:lnTo>
                        <a:pt x="11" y="296"/>
                      </a:lnTo>
                      <a:lnTo>
                        <a:pt x="14" y="282"/>
                      </a:lnTo>
                      <a:lnTo>
                        <a:pt x="18" y="266"/>
                      </a:lnTo>
                      <a:lnTo>
                        <a:pt x="25" y="228"/>
                      </a:lnTo>
                      <a:lnTo>
                        <a:pt x="31" y="181"/>
                      </a:lnTo>
                      <a:lnTo>
                        <a:pt x="37" y="132"/>
                      </a:lnTo>
                      <a:lnTo>
                        <a:pt x="44" y="84"/>
                      </a:lnTo>
                      <a:lnTo>
                        <a:pt x="49" y="39"/>
                      </a:lnTo>
                      <a:lnTo>
                        <a:pt x="56" y="1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5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62" name="Freeform 314"/>
                <p:cNvSpPr>
                  <a:spLocks/>
                </p:cNvSpPr>
                <p:nvPr/>
              </p:nvSpPr>
              <p:spPr bwMode="auto">
                <a:xfrm>
                  <a:off x="4802" y="2311"/>
                  <a:ext cx="11" cy="64"/>
                </a:xfrm>
                <a:custGeom>
                  <a:avLst/>
                  <a:gdLst>
                    <a:gd name="T0" fmla="*/ 8 w 11"/>
                    <a:gd name="T1" fmla="*/ 1 h 64"/>
                    <a:gd name="T2" fmla="*/ 8 w 11"/>
                    <a:gd name="T3" fmla="*/ 1 h 64"/>
                    <a:gd name="T4" fmla="*/ 5 w 11"/>
                    <a:gd name="T5" fmla="*/ 15 h 64"/>
                    <a:gd name="T6" fmla="*/ 4 w 11"/>
                    <a:gd name="T7" fmla="*/ 31 h 64"/>
                    <a:gd name="T8" fmla="*/ 3 w 11"/>
                    <a:gd name="T9" fmla="*/ 48 h 64"/>
                    <a:gd name="T10" fmla="*/ 0 w 11"/>
                    <a:gd name="T11" fmla="*/ 64 h 64"/>
                    <a:gd name="T12" fmla="*/ 4 w 11"/>
                    <a:gd name="T13" fmla="*/ 64 h 64"/>
                    <a:gd name="T14" fmla="*/ 5 w 11"/>
                    <a:gd name="T15" fmla="*/ 48 h 64"/>
                    <a:gd name="T16" fmla="*/ 7 w 11"/>
                    <a:gd name="T17" fmla="*/ 31 h 64"/>
                    <a:gd name="T18" fmla="*/ 9 w 11"/>
                    <a:gd name="T19" fmla="*/ 15 h 64"/>
                    <a:gd name="T20" fmla="*/ 11 w 11"/>
                    <a:gd name="T21" fmla="*/ 3 h 64"/>
                    <a:gd name="T22" fmla="*/ 11 w 11"/>
                    <a:gd name="T23" fmla="*/ 3 h 64"/>
                    <a:gd name="T24" fmla="*/ 11 w 11"/>
                    <a:gd name="T25" fmla="*/ 3 h 64"/>
                    <a:gd name="T26" fmla="*/ 11 w 11"/>
                    <a:gd name="T27" fmla="*/ 1 h 64"/>
                    <a:gd name="T28" fmla="*/ 9 w 11"/>
                    <a:gd name="T29" fmla="*/ 0 h 64"/>
                    <a:gd name="T30" fmla="*/ 8 w 11"/>
                    <a:gd name="T31" fmla="*/ 0 h 64"/>
                    <a:gd name="T32" fmla="*/ 8 w 11"/>
                    <a:gd name="T33" fmla="*/ 1 h 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1" h="64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5" y="15"/>
                      </a:lnTo>
                      <a:lnTo>
                        <a:pt x="4" y="31"/>
                      </a:lnTo>
                      <a:lnTo>
                        <a:pt x="3" y="48"/>
                      </a:lnTo>
                      <a:lnTo>
                        <a:pt x="0" y="64"/>
                      </a:lnTo>
                      <a:lnTo>
                        <a:pt x="4" y="64"/>
                      </a:lnTo>
                      <a:lnTo>
                        <a:pt x="5" y="48"/>
                      </a:lnTo>
                      <a:lnTo>
                        <a:pt x="7" y="31"/>
                      </a:lnTo>
                      <a:lnTo>
                        <a:pt x="9" y="15"/>
                      </a:ln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63" name="Freeform 315"/>
                <p:cNvSpPr>
                  <a:spLocks/>
                </p:cNvSpPr>
                <p:nvPr/>
              </p:nvSpPr>
              <p:spPr bwMode="auto">
                <a:xfrm>
                  <a:off x="4810" y="2297"/>
                  <a:ext cx="4" cy="17"/>
                </a:xfrm>
                <a:custGeom>
                  <a:avLst/>
                  <a:gdLst>
                    <a:gd name="T0" fmla="*/ 0 w 4"/>
                    <a:gd name="T1" fmla="*/ 2 h 17"/>
                    <a:gd name="T2" fmla="*/ 0 w 4"/>
                    <a:gd name="T3" fmla="*/ 2 h 17"/>
                    <a:gd name="T4" fmla="*/ 0 w 4"/>
                    <a:gd name="T5" fmla="*/ 9 h 17"/>
                    <a:gd name="T6" fmla="*/ 0 w 4"/>
                    <a:gd name="T7" fmla="*/ 15 h 17"/>
                    <a:gd name="T8" fmla="*/ 3 w 4"/>
                    <a:gd name="T9" fmla="*/ 17 h 17"/>
                    <a:gd name="T10" fmla="*/ 4 w 4"/>
                    <a:gd name="T11" fmla="*/ 9 h 17"/>
                    <a:gd name="T12" fmla="*/ 3 w 4"/>
                    <a:gd name="T13" fmla="*/ 2 h 17"/>
                    <a:gd name="T14" fmla="*/ 3 w 4"/>
                    <a:gd name="T15" fmla="*/ 2 h 17"/>
                    <a:gd name="T16" fmla="*/ 3 w 4"/>
                    <a:gd name="T17" fmla="*/ 2 h 17"/>
                    <a:gd name="T18" fmla="*/ 3 w 4"/>
                    <a:gd name="T19" fmla="*/ 0 h 17"/>
                    <a:gd name="T20" fmla="*/ 1 w 4"/>
                    <a:gd name="T21" fmla="*/ 0 h 17"/>
                    <a:gd name="T22" fmla="*/ 0 w 4"/>
                    <a:gd name="T23" fmla="*/ 0 h 17"/>
                    <a:gd name="T24" fmla="*/ 0 w 4"/>
                    <a:gd name="T25" fmla="*/ 2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1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4" y="9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64" name="Freeform 316"/>
                <p:cNvSpPr>
                  <a:spLocks/>
                </p:cNvSpPr>
                <p:nvPr/>
              </p:nvSpPr>
              <p:spPr bwMode="auto">
                <a:xfrm>
                  <a:off x="4810" y="2288"/>
                  <a:ext cx="6" cy="11"/>
                </a:xfrm>
                <a:custGeom>
                  <a:avLst/>
                  <a:gdLst>
                    <a:gd name="T0" fmla="*/ 3 w 6"/>
                    <a:gd name="T1" fmla="*/ 0 h 11"/>
                    <a:gd name="T2" fmla="*/ 3 w 6"/>
                    <a:gd name="T3" fmla="*/ 0 h 11"/>
                    <a:gd name="T4" fmla="*/ 1 w 6"/>
                    <a:gd name="T5" fmla="*/ 5 h 11"/>
                    <a:gd name="T6" fmla="*/ 0 w 6"/>
                    <a:gd name="T7" fmla="*/ 11 h 11"/>
                    <a:gd name="T8" fmla="*/ 3 w 6"/>
                    <a:gd name="T9" fmla="*/ 11 h 11"/>
                    <a:gd name="T10" fmla="*/ 4 w 6"/>
                    <a:gd name="T11" fmla="*/ 5 h 11"/>
                    <a:gd name="T12" fmla="*/ 6 w 6"/>
                    <a:gd name="T13" fmla="*/ 0 h 11"/>
                    <a:gd name="T14" fmla="*/ 6 w 6"/>
                    <a:gd name="T15" fmla="*/ 0 h 11"/>
                    <a:gd name="T16" fmla="*/ 3 w 6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1" y="5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4" y="5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65" name="Freeform 317"/>
                <p:cNvSpPr>
                  <a:spLocks/>
                </p:cNvSpPr>
                <p:nvPr/>
              </p:nvSpPr>
              <p:spPr bwMode="auto">
                <a:xfrm>
                  <a:off x="4813" y="2226"/>
                  <a:ext cx="7" cy="62"/>
                </a:xfrm>
                <a:custGeom>
                  <a:avLst/>
                  <a:gdLst>
                    <a:gd name="T0" fmla="*/ 3 w 7"/>
                    <a:gd name="T1" fmla="*/ 3 h 62"/>
                    <a:gd name="T2" fmla="*/ 3 w 7"/>
                    <a:gd name="T3" fmla="*/ 3 h 62"/>
                    <a:gd name="T4" fmla="*/ 3 w 7"/>
                    <a:gd name="T5" fmla="*/ 18 h 62"/>
                    <a:gd name="T6" fmla="*/ 3 w 7"/>
                    <a:gd name="T7" fmla="*/ 33 h 62"/>
                    <a:gd name="T8" fmla="*/ 1 w 7"/>
                    <a:gd name="T9" fmla="*/ 48 h 62"/>
                    <a:gd name="T10" fmla="*/ 0 w 7"/>
                    <a:gd name="T11" fmla="*/ 62 h 62"/>
                    <a:gd name="T12" fmla="*/ 3 w 7"/>
                    <a:gd name="T13" fmla="*/ 62 h 62"/>
                    <a:gd name="T14" fmla="*/ 5 w 7"/>
                    <a:gd name="T15" fmla="*/ 48 h 62"/>
                    <a:gd name="T16" fmla="*/ 5 w 7"/>
                    <a:gd name="T17" fmla="*/ 33 h 62"/>
                    <a:gd name="T18" fmla="*/ 7 w 7"/>
                    <a:gd name="T19" fmla="*/ 18 h 62"/>
                    <a:gd name="T20" fmla="*/ 7 w 7"/>
                    <a:gd name="T21" fmla="*/ 3 h 62"/>
                    <a:gd name="T22" fmla="*/ 7 w 7"/>
                    <a:gd name="T23" fmla="*/ 3 h 62"/>
                    <a:gd name="T24" fmla="*/ 7 w 7"/>
                    <a:gd name="T25" fmla="*/ 3 h 62"/>
                    <a:gd name="T26" fmla="*/ 7 w 7"/>
                    <a:gd name="T27" fmla="*/ 2 h 62"/>
                    <a:gd name="T28" fmla="*/ 5 w 7"/>
                    <a:gd name="T29" fmla="*/ 0 h 62"/>
                    <a:gd name="T30" fmla="*/ 4 w 7"/>
                    <a:gd name="T31" fmla="*/ 2 h 62"/>
                    <a:gd name="T32" fmla="*/ 3 w 7"/>
                    <a:gd name="T33" fmla="*/ 3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" h="62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18"/>
                      </a:lnTo>
                      <a:lnTo>
                        <a:pt x="3" y="33"/>
                      </a:lnTo>
                      <a:lnTo>
                        <a:pt x="1" y="48"/>
                      </a:lnTo>
                      <a:lnTo>
                        <a:pt x="0" y="62"/>
                      </a:lnTo>
                      <a:lnTo>
                        <a:pt x="3" y="62"/>
                      </a:lnTo>
                      <a:lnTo>
                        <a:pt x="5" y="48"/>
                      </a:lnTo>
                      <a:lnTo>
                        <a:pt x="5" y="33"/>
                      </a:lnTo>
                      <a:lnTo>
                        <a:pt x="7" y="18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66" name="Freeform 318"/>
                <p:cNvSpPr>
                  <a:spLocks/>
                </p:cNvSpPr>
                <p:nvPr/>
              </p:nvSpPr>
              <p:spPr bwMode="auto">
                <a:xfrm>
                  <a:off x="4816" y="2187"/>
                  <a:ext cx="6" cy="42"/>
                </a:xfrm>
                <a:custGeom>
                  <a:avLst/>
                  <a:gdLst>
                    <a:gd name="T0" fmla="*/ 2 w 6"/>
                    <a:gd name="T1" fmla="*/ 1 h 42"/>
                    <a:gd name="T2" fmla="*/ 2 w 6"/>
                    <a:gd name="T3" fmla="*/ 1 h 42"/>
                    <a:gd name="T4" fmla="*/ 1 w 6"/>
                    <a:gd name="T5" fmla="*/ 22 h 42"/>
                    <a:gd name="T6" fmla="*/ 0 w 6"/>
                    <a:gd name="T7" fmla="*/ 42 h 42"/>
                    <a:gd name="T8" fmla="*/ 4 w 6"/>
                    <a:gd name="T9" fmla="*/ 42 h 42"/>
                    <a:gd name="T10" fmla="*/ 5 w 6"/>
                    <a:gd name="T11" fmla="*/ 22 h 42"/>
                    <a:gd name="T12" fmla="*/ 6 w 6"/>
                    <a:gd name="T13" fmla="*/ 1 h 42"/>
                    <a:gd name="T14" fmla="*/ 6 w 6"/>
                    <a:gd name="T15" fmla="*/ 1 h 42"/>
                    <a:gd name="T16" fmla="*/ 6 w 6"/>
                    <a:gd name="T17" fmla="*/ 1 h 42"/>
                    <a:gd name="T18" fmla="*/ 5 w 6"/>
                    <a:gd name="T19" fmla="*/ 0 h 42"/>
                    <a:gd name="T20" fmla="*/ 4 w 6"/>
                    <a:gd name="T21" fmla="*/ 0 h 42"/>
                    <a:gd name="T22" fmla="*/ 2 w 6"/>
                    <a:gd name="T23" fmla="*/ 0 h 42"/>
                    <a:gd name="T24" fmla="*/ 2 w 6"/>
                    <a:gd name="T25" fmla="*/ 1 h 4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" h="42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1" y="22"/>
                      </a:lnTo>
                      <a:lnTo>
                        <a:pt x="0" y="42"/>
                      </a:lnTo>
                      <a:lnTo>
                        <a:pt x="4" y="42"/>
                      </a:lnTo>
                      <a:lnTo>
                        <a:pt x="5" y="22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67" name="Freeform 319"/>
                <p:cNvSpPr>
                  <a:spLocks/>
                </p:cNvSpPr>
                <p:nvPr/>
              </p:nvSpPr>
              <p:spPr bwMode="auto">
                <a:xfrm>
                  <a:off x="4806" y="2095"/>
                  <a:ext cx="16" cy="93"/>
                </a:xfrm>
                <a:custGeom>
                  <a:avLst/>
                  <a:gdLst>
                    <a:gd name="T0" fmla="*/ 0 w 16"/>
                    <a:gd name="T1" fmla="*/ 2 h 93"/>
                    <a:gd name="T2" fmla="*/ 0 w 16"/>
                    <a:gd name="T3" fmla="*/ 2 h 93"/>
                    <a:gd name="T4" fmla="*/ 5 w 16"/>
                    <a:gd name="T5" fmla="*/ 22 h 93"/>
                    <a:gd name="T6" fmla="*/ 10 w 16"/>
                    <a:gd name="T7" fmla="*/ 45 h 93"/>
                    <a:gd name="T8" fmla="*/ 11 w 16"/>
                    <a:gd name="T9" fmla="*/ 58 h 93"/>
                    <a:gd name="T10" fmla="*/ 12 w 16"/>
                    <a:gd name="T11" fmla="*/ 70 h 93"/>
                    <a:gd name="T12" fmla="*/ 12 w 16"/>
                    <a:gd name="T13" fmla="*/ 81 h 93"/>
                    <a:gd name="T14" fmla="*/ 12 w 16"/>
                    <a:gd name="T15" fmla="*/ 93 h 93"/>
                    <a:gd name="T16" fmla="*/ 16 w 16"/>
                    <a:gd name="T17" fmla="*/ 93 h 93"/>
                    <a:gd name="T18" fmla="*/ 16 w 16"/>
                    <a:gd name="T19" fmla="*/ 81 h 93"/>
                    <a:gd name="T20" fmla="*/ 16 w 16"/>
                    <a:gd name="T21" fmla="*/ 69 h 93"/>
                    <a:gd name="T22" fmla="*/ 15 w 16"/>
                    <a:gd name="T23" fmla="*/ 56 h 93"/>
                    <a:gd name="T24" fmla="*/ 14 w 16"/>
                    <a:gd name="T25" fmla="*/ 44 h 93"/>
                    <a:gd name="T26" fmla="*/ 8 w 16"/>
                    <a:gd name="T27" fmla="*/ 21 h 93"/>
                    <a:gd name="T28" fmla="*/ 4 w 16"/>
                    <a:gd name="T29" fmla="*/ 2 h 93"/>
                    <a:gd name="T30" fmla="*/ 4 w 16"/>
                    <a:gd name="T31" fmla="*/ 2 h 93"/>
                    <a:gd name="T32" fmla="*/ 4 w 16"/>
                    <a:gd name="T33" fmla="*/ 2 h 93"/>
                    <a:gd name="T34" fmla="*/ 3 w 16"/>
                    <a:gd name="T35" fmla="*/ 0 h 93"/>
                    <a:gd name="T36" fmla="*/ 1 w 16"/>
                    <a:gd name="T37" fmla="*/ 0 h 93"/>
                    <a:gd name="T38" fmla="*/ 1 w 16"/>
                    <a:gd name="T39" fmla="*/ 0 h 93"/>
                    <a:gd name="T40" fmla="*/ 0 w 16"/>
                    <a:gd name="T41" fmla="*/ 2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6" h="9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22"/>
                      </a:lnTo>
                      <a:lnTo>
                        <a:pt x="10" y="45"/>
                      </a:lnTo>
                      <a:lnTo>
                        <a:pt x="11" y="58"/>
                      </a:lnTo>
                      <a:lnTo>
                        <a:pt x="12" y="70"/>
                      </a:lnTo>
                      <a:lnTo>
                        <a:pt x="12" y="81"/>
                      </a:lnTo>
                      <a:lnTo>
                        <a:pt x="12" y="93"/>
                      </a:lnTo>
                      <a:lnTo>
                        <a:pt x="16" y="93"/>
                      </a:lnTo>
                      <a:lnTo>
                        <a:pt x="16" y="81"/>
                      </a:lnTo>
                      <a:lnTo>
                        <a:pt x="16" y="69"/>
                      </a:lnTo>
                      <a:lnTo>
                        <a:pt x="15" y="56"/>
                      </a:lnTo>
                      <a:lnTo>
                        <a:pt x="14" y="44"/>
                      </a:lnTo>
                      <a:lnTo>
                        <a:pt x="8" y="21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68" name="Freeform 320"/>
                <p:cNvSpPr>
                  <a:spLocks/>
                </p:cNvSpPr>
                <p:nvPr/>
              </p:nvSpPr>
              <p:spPr bwMode="auto">
                <a:xfrm>
                  <a:off x="4851" y="2080"/>
                  <a:ext cx="482" cy="484"/>
                </a:xfrm>
                <a:custGeom>
                  <a:avLst/>
                  <a:gdLst>
                    <a:gd name="T0" fmla="*/ 133 w 482"/>
                    <a:gd name="T1" fmla="*/ 469 h 484"/>
                    <a:gd name="T2" fmla="*/ 123 w 482"/>
                    <a:gd name="T3" fmla="*/ 436 h 484"/>
                    <a:gd name="T4" fmla="*/ 139 w 482"/>
                    <a:gd name="T5" fmla="*/ 392 h 484"/>
                    <a:gd name="T6" fmla="*/ 124 w 482"/>
                    <a:gd name="T7" fmla="*/ 366 h 484"/>
                    <a:gd name="T8" fmla="*/ 81 w 482"/>
                    <a:gd name="T9" fmla="*/ 363 h 484"/>
                    <a:gd name="T10" fmla="*/ 40 w 482"/>
                    <a:gd name="T11" fmla="*/ 327 h 484"/>
                    <a:gd name="T12" fmla="*/ 25 w 482"/>
                    <a:gd name="T13" fmla="*/ 302 h 484"/>
                    <a:gd name="T14" fmla="*/ 3 w 482"/>
                    <a:gd name="T15" fmla="*/ 273 h 484"/>
                    <a:gd name="T16" fmla="*/ 1 w 482"/>
                    <a:gd name="T17" fmla="*/ 254 h 484"/>
                    <a:gd name="T18" fmla="*/ 18 w 482"/>
                    <a:gd name="T19" fmla="*/ 256 h 484"/>
                    <a:gd name="T20" fmla="*/ 34 w 482"/>
                    <a:gd name="T21" fmla="*/ 247 h 484"/>
                    <a:gd name="T22" fmla="*/ 47 w 482"/>
                    <a:gd name="T23" fmla="*/ 260 h 484"/>
                    <a:gd name="T24" fmla="*/ 53 w 482"/>
                    <a:gd name="T25" fmla="*/ 250 h 484"/>
                    <a:gd name="T26" fmla="*/ 77 w 482"/>
                    <a:gd name="T27" fmla="*/ 236 h 484"/>
                    <a:gd name="T28" fmla="*/ 72 w 482"/>
                    <a:gd name="T29" fmla="*/ 261 h 484"/>
                    <a:gd name="T30" fmla="*/ 85 w 482"/>
                    <a:gd name="T31" fmla="*/ 265 h 484"/>
                    <a:gd name="T32" fmla="*/ 96 w 482"/>
                    <a:gd name="T33" fmla="*/ 243 h 484"/>
                    <a:gd name="T34" fmla="*/ 112 w 482"/>
                    <a:gd name="T35" fmla="*/ 219 h 484"/>
                    <a:gd name="T36" fmla="*/ 126 w 482"/>
                    <a:gd name="T37" fmla="*/ 183 h 484"/>
                    <a:gd name="T38" fmla="*/ 189 w 482"/>
                    <a:gd name="T39" fmla="*/ 138 h 484"/>
                    <a:gd name="T40" fmla="*/ 186 w 482"/>
                    <a:gd name="T41" fmla="*/ 120 h 484"/>
                    <a:gd name="T42" fmla="*/ 200 w 482"/>
                    <a:gd name="T43" fmla="*/ 103 h 484"/>
                    <a:gd name="T44" fmla="*/ 182 w 482"/>
                    <a:gd name="T45" fmla="*/ 78 h 484"/>
                    <a:gd name="T46" fmla="*/ 202 w 482"/>
                    <a:gd name="T47" fmla="*/ 71 h 484"/>
                    <a:gd name="T48" fmla="*/ 209 w 482"/>
                    <a:gd name="T49" fmla="*/ 86 h 484"/>
                    <a:gd name="T50" fmla="*/ 223 w 482"/>
                    <a:gd name="T51" fmla="*/ 101 h 484"/>
                    <a:gd name="T52" fmla="*/ 241 w 482"/>
                    <a:gd name="T53" fmla="*/ 122 h 484"/>
                    <a:gd name="T54" fmla="*/ 283 w 482"/>
                    <a:gd name="T55" fmla="*/ 81 h 484"/>
                    <a:gd name="T56" fmla="*/ 322 w 482"/>
                    <a:gd name="T57" fmla="*/ 66 h 484"/>
                    <a:gd name="T58" fmla="*/ 351 w 482"/>
                    <a:gd name="T59" fmla="*/ 62 h 484"/>
                    <a:gd name="T60" fmla="*/ 376 w 482"/>
                    <a:gd name="T61" fmla="*/ 52 h 484"/>
                    <a:gd name="T62" fmla="*/ 381 w 482"/>
                    <a:gd name="T63" fmla="*/ 32 h 484"/>
                    <a:gd name="T64" fmla="*/ 404 w 482"/>
                    <a:gd name="T65" fmla="*/ 2 h 484"/>
                    <a:gd name="T66" fmla="*/ 418 w 482"/>
                    <a:gd name="T67" fmla="*/ 18 h 484"/>
                    <a:gd name="T68" fmla="*/ 426 w 482"/>
                    <a:gd name="T69" fmla="*/ 47 h 484"/>
                    <a:gd name="T70" fmla="*/ 445 w 482"/>
                    <a:gd name="T71" fmla="*/ 53 h 484"/>
                    <a:gd name="T72" fmla="*/ 456 w 482"/>
                    <a:gd name="T73" fmla="*/ 51 h 484"/>
                    <a:gd name="T74" fmla="*/ 473 w 482"/>
                    <a:gd name="T75" fmla="*/ 40 h 484"/>
                    <a:gd name="T76" fmla="*/ 482 w 482"/>
                    <a:gd name="T77" fmla="*/ 52 h 484"/>
                    <a:gd name="T78" fmla="*/ 463 w 482"/>
                    <a:gd name="T79" fmla="*/ 85 h 484"/>
                    <a:gd name="T80" fmla="*/ 452 w 482"/>
                    <a:gd name="T81" fmla="*/ 115 h 484"/>
                    <a:gd name="T82" fmla="*/ 439 w 482"/>
                    <a:gd name="T83" fmla="*/ 187 h 484"/>
                    <a:gd name="T84" fmla="*/ 419 w 482"/>
                    <a:gd name="T85" fmla="*/ 251 h 484"/>
                    <a:gd name="T86" fmla="*/ 415 w 482"/>
                    <a:gd name="T87" fmla="*/ 306 h 484"/>
                    <a:gd name="T88" fmla="*/ 414 w 482"/>
                    <a:gd name="T89" fmla="*/ 346 h 484"/>
                    <a:gd name="T90" fmla="*/ 419 w 482"/>
                    <a:gd name="T91" fmla="*/ 426 h 484"/>
                    <a:gd name="T92" fmla="*/ 407 w 482"/>
                    <a:gd name="T93" fmla="*/ 440 h 484"/>
                    <a:gd name="T94" fmla="*/ 385 w 482"/>
                    <a:gd name="T95" fmla="*/ 454 h 484"/>
                    <a:gd name="T96" fmla="*/ 342 w 482"/>
                    <a:gd name="T97" fmla="*/ 458 h 484"/>
                    <a:gd name="T98" fmla="*/ 238 w 482"/>
                    <a:gd name="T99" fmla="*/ 484 h 484"/>
                    <a:gd name="T100" fmla="*/ 198 w 482"/>
                    <a:gd name="T101" fmla="*/ 478 h 484"/>
                    <a:gd name="T102" fmla="*/ 149 w 482"/>
                    <a:gd name="T103" fmla="*/ 470 h 48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482" h="484">
                      <a:moveTo>
                        <a:pt x="149" y="470"/>
                      </a:moveTo>
                      <a:lnTo>
                        <a:pt x="144" y="471"/>
                      </a:lnTo>
                      <a:lnTo>
                        <a:pt x="138" y="470"/>
                      </a:lnTo>
                      <a:lnTo>
                        <a:pt x="133" y="469"/>
                      </a:lnTo>
                      <a:lnTo>
                        <a:pt x="124" y="466"/>
                      </a:lnTo>
                      <a:lnTo>
                        <a:pt x="123" y="455"/>
                      </a:lnTo>
                      <a:lnTo>
                        <a:pt x="122" y="443"/>
                      </a:lnTo>
                      <a:lnTo>
                        <a:pt x="123" y="436"/>
                      </a:lnTo>
                      <a:lnTo>
                        <a:pt x="126" y="426"/>
                      </a:lnTo>
                      <a:lnTo>
                        <a:pt x="131" y="415"/>
                      </a:lnTo>
                      <a:lnTo>
                        <a:pt x="141" y="403"/>
                      </a:lnTo>
                      <a:lnTo>
                        <a:pt x="139" y="392"/>
                      </a:lnTo>
                      <a:lnTo>
                        <a:pt x="139" y="380"/>
                      </a:lnTo>
                      <a:lnTo>
                        <a:pt x="138" y="368"/>
                      </a:lnTo>
                      <a:lnTo>
                        <a:pt x="139" y="358"/>
                      </a:lnTo>
                      <a:lnTo>
                        <a:pt x="124" y="366"/>
                      </a:lnTo>
                      <a:lnTo>
                        <a:pt x="111" y="374"/>
                      </a:lnTo>
                      <a:lnTo>
                        <a:pt x="103" y="373"/>
                      </a:lnTo>
                      <a:lnTo>
                        <a:pt x="92" y="370"/>
                      </a:lnTo>
                      <a:lnTo>
                        <a:pt x="81" y="363"/>
                      </a:lnTo>
                      <a:lnTo>
                        <a:pt x="67" y="355"/>
                      </a:lnTo>
                      <a:lnTo>
                        <a:pt x="55" y="346"/>
                      </a:lnTo>
                      <a:lnTo>
                        <a:pt x="44" y="333"/>
                      </a:lnTo>
                      <a:lnTo>
                        <a:pt x="40" y="327"/>
                      </a:lnTo>
                      <a:lnTo>
                        <a:pt x="34" y="320"/>
                      </a:lnTo>
                      <a:lnTo>
                        <a:pt x="32" y="313"/>
                      </a:lnTo>
                      <a:lnTo>
                        <a:pt x="29" y="305"/>
                      </a:lnTo>
                      <a:lnTo>
                        <a:pt x="25" y="302"/>
                      </a:lnTo>
                      <a:lnTo>
                        <a:pt x="19" y="297"/>
                      </a:lnTo>
                      <a:lnTo>
                        <a:pt x="12" y="290"/>
                      </a:lnTo>
                      <a:lnTo>
                        <a:pt x="7" y="282"/>
                      </a:lnTo>
                      <a:lnTo>
                        <a:pt x="3" y="273"/>
                      </a:lnTo>
                      <a:lnTo>
                        <a:pt x="0" y="265"/>
                      </a:lnTo>
                      <a:lnTo>
                        <a:pt x="0" y="261"/>
                      </a:lnTo>
                      <a:lnTo>
                        <a:pt x="0" y="257"/>
                      </a:lnTo>
                      <a:lnTo>
                        <a:pt x="1" y="254"/>
                      </a:lnTo>
                      <a:lnTo>
                        <a:pt x="4" y="251"/>
                      </a:lnTo>
                      <a:lnTo>
                        <a:pt x="10" y="254"/>
                      </a:lnTo>
                      <a:lnTo>
                        <a:pt x="14" y="256"/>
                      </a:lnTo>
                      <a:lnTo>
                        <a:pt x="18" y="256"/>
                      </a:lnTo>
                      <a:lnTo>
                        <a:pt x="22" y="253"/>
                      </a:lnTo>
                      <a:lnTo>
                        <a:pt x="27" y="245"/>
                      </a:lnTo>
                      <a:lnTo>
                        <a:pt x="32" y="238"/>
                      </a:lnTo>
                      <a:lnTo>
                        <a:pt x="34" y="247"/>
                      </a:lnTo>
                      <a:lnTo>
                        <a:pt x="38" y="261"/>
                      </a:lnTo>
                      <a:lnTo>
                        <a:pt x="41" y="261"/>
                      </a:lnTo>
                      <a:lnTo>
                        <a:pt x="44" y="261"/>
                      </a:lnTo>
                      <a:lnTo>
                        <a:pt x="47" y="260"/>
                      </a:lnTo>
                      <a:lnTo>
                        <a:pt x="48" y="258"/>
                      </a:lnTo>
                      <a:lnTo>
                        <a:pt x="51" y="256"/>
                      </a:lnTo>
                      <a:lnTo>
                        <a:pt x="52" y="253"/>
                      </a:lnTo>
                      <a:lnTo>
                        <a:pt x="53" y="250"/>
                      </a:lnTo>
                      <a:lnTo>
                        <a:pt x="53" y="247"/>
                      </a:lnTo>
                      <a:lnTo>
                        <a:pt x="55" y="220"/>
                      </a:lnTo>
                      <a:lnTo>
                        <a:pt x="67" y="228"/>
                      </a:lnTo>
                      <a:lnTo>
                        <a:pt x="77" y="236"/>
                      </a:lnTo>
                      <a:lnTo>
                        <a:pt x="79" y="241"/>
                      </a:lnTo>
                      <a:lnTo>
                        <a:pt x="79" y="246"/>
                      </a:lnTo>
                      <a:lnTo>
                        <a:pt x="78" y="253"/>
                      </a:lnTo>
                      <a:lnTo>
                        <a:pt x="72" y="261"/>
                      </a:lnTo>
                      <a:lnTo>
                        <a:pt x="75" y="260"/>
                      </a:lnTo>
                      <a:lnTo>
                        <a:pt x="79" y="261"/>
                      </a:lnTo>
                      <a:lnTo>
                        <a:pt x="82" y="264"/>
                      </a:lnTo>
                      <a:lnTo>
                        <a:pt x="85" y="265"/>
                      </a:lnTo>
                      <a:lnTo>
                        <a:pt x="85" y="254"/>
                      </a:lnTo>
                      <a:lnTo>
                        <a:pt x="86" y="249"/>
                      </a:lnTo>
                      <a:lnTo>
                        <a:pt x="90" y="246"/>
                      </a:lnTo>
                      <a:lnTo>
                        <a:pt x="96" y="243"/>
                      </a:lnTo>
                      <a:lnTo>
                        <a:pt x="103" y="238"/>
                      </a:lnTo>
                      <a:lnTo>
                        <a:pt x="107" y="232"/>
                      </a:lnTo>
                      <a:lnTo>
                        <a:pt x="109" y="227"/>
                      </a:lnTo>
                      <a:lnTo>
                        <a:pt x="112" y="219"/>
                      </a:lnTo>
                      <a:lnTo>
                        <a:pt x="113" y="211"/>
                      </a:lnTo>
                      <a:lnTo>
                        <a:pt x="116" y="202"/>
                      </a:lnTo>
                      <a:lnTo>
                        <a:pt x="120" y="193"/>
                      </a:lnTo>
                      <a:lnTo>
                        <a:pt x="126" y="183"/>
                      </a:lnTo>
                      <a:lnTo>
                        <a:pt x="139" y="171"/>
                      </a:lnTo>
                      <a:lnTo>
                        <a:pt x="157" y="159"/>
                      </a:lnTo>
                      <a:lnTo>
                        <a:pt x="174" y="148"/>
                      </a:lnTo>
                      <a:lnTo>
                        <a:pt x="189" y="138"/>
                      </a:lnTo>
                      <a:lnTo>
                        <a:pt x="187" y="134"/>
                      </a:lnTo>
                      <a:lnTo>
                        <a:pt x="186" y="130"/>
                      </a:lnTo>
                      <a:lnTo>
                        <a:pt x="186" y="126"/>
                      </a:lnTo>
                      <a:lnTo>
                        <a:pt x="186" y="120"/>
                      </a:lnTo>
                      <a:lnTo>
                        <a:pt x="189" y="116"/>
                      </a:lnTo>
                      <a:lnTo>
                        <a:pt x="191" y="111"/>
                      </a:lnTo>
                      <a:lnTo>
                        <a:pt x="195" y="107"/>
                      </a:lnTo>
                      <a:lnTo>
                        <a:pt x="200" y="103"/>
                      </a:lnTo>
                      <a:lnTo>
                        <a:pt x="191" y="92"/>
                      </a:lnTo>
                      <a:lnTo>
                        <a:pt x="183" y="81"/>
                      </a:lnTo>
                      <a:lnTo>
                        <a:pt x="182" y="79"/>
                      </a:lnTo>
                      <a:lnTo>
                        <a:pt x="182" y="78"/>
                      </a:lnTo>
                      <a:lnTo>
                        <a:pt x="183" y="75"/>
                      </a:lnTo>
                      <a:lnTo>
                        <a:pt x="186" y="74"/>
                      </a:lnTo>
                      <a:lnTo>
                        <a:pt x="193" y="73"/>
                      </a:lnTo>
                      <a:lnTo>
                        <a:pt x="202" y="71"/>
                      </a:lnTo>
                      <a:lnTo>
                        <a:pt x="205" y="74"/>
                      </a:lnTo>
                      <a:lnTo>
                        <a:pt x="206" y="75"/>
                      </a:lnTo>
                      <a:lnTo>
                        <a:pt x="208" y="81"/>
                      </a:lnTo>
                      <a:lnTo>
                        <a:pt x="209" y="86"/>
                      </a:lnTo>
                      <a:lnTo>
                        <a:pt x="212" y="90"/>
                      </a:lnTo>
                      <a:lnTo>
                        <a:pt x="215" y="94"/>
                      </a:lnTo>
                      <a:lnTo>
                        <a:pt x="219" y="99"/>
                      </a:lnTo>
                      <a:lnTo>
                        <a:pt x="223" y="101"/>
                      </a:lnTo>
                      <a:lnTo>
                        <a:pt x="227" y="103"/>
                      </a:lnTo>
                      <a:lnTo>
                        <a:pt x="231" y="103"/>
                      </a:lnTo>
                      <a:lnTo>
                        <a:pt x="234" y="134"/>
                      </a:lnTo>
                      <a:lnTo>
                        <a:pt x="241" y="122"/>
                      </a:lnTo>
                      <a:lnTo>
                        <a:pt x="247" y="111"/>
                      </a:lnTo>
                      <a:lnTo>
                        <a:pt x="257" y="101"/>
                      </a:lnTo>
                      <a:lnTo>
                        <a:pt x="269" y="89"/>
                      </a:lnTo>
                      <a:lnTo>
                        <a:pt x="283" y="81"/>
                      </a:lnTo>
                      <a:lnTo>
                        <a:pt x="295" y="75"/>
                      </a:lnTo>
                      <a:lnTo>
                        <a:pt x="306" y="71"/>
                      </a:lnTo>
                      <a:lnTo>
                        <a:pt x="317" y="70"/>
                      </a:lnTo>
                      <a:lnTo>
                        <a:pt x="322" y="66"/>
                      </a:lnTo>
                      <a:lnTo>
                        <a:pt x="328" y="64"/>
                      </a:lnTo>
                      <a:lnTo>
                        <a:pt x="333" y="63"/>
                      </a:lnTo>
                      <a:lnTo>
                        <a:pt x="340" y="62"/>
                      </a:lnTo>
                      <a:lnTo>
                        <a:pt x="351" y="62"/>
                      </a:lnTo>
                      <a:lnTo>
                        <a:pt x="361" y="62"/>
                      </a:lnTo>
                      <a:lnTo>
                        <a:pt x="368" y="58"/>
                      </a:lnTo>
                      <a:lnTo>
                        <a:pt x="374" y="55"/>
                      </a:lnTo>
                      <a:lnTo>
                        <a:pt x="376" y="52"/>
                      </a:lnTo>
                      <a:lnTo>
                        <a:pt x="377" y="51"/>
                      </a:lnTo>
                      <a:lnTo>
                        <a:pt x="378" y="44"/>
                      </a:lnTo>
                      <a:lnTo>
                        <a:pt x="380" y="38"/>
                      </a:lnTo>
                      <a:lnTo>
                        <a:pt x="381" y="32"/>
                      </a:lnTo>
                      <a:lnTo>
                        <a:pt x="384" y="26"/>
                      </a:lnTo>
                      <a:lnTo>
                        <a:pt x="392" y="15"/>
                      </a:lnTo>
                      <a:lnTo>
                        <a:pt x="400" y="4"/>
                      </a:lnTo>
                      <a:lnTo>
                        <a:pt x="404" y="2"/>
                      </a:lnTo>
                      <a:lnTo>
                        <a:pt x="409" y="0"/>
                      </a:lnTo>
                      <a:lnTo>
                        <a:pt x="413" y="2"/>
                      </a:lnTo>
                      <a:lnTo>
                        <a:pt x="417" y="3"/>
                      </a:lnTo>
                      <a:lnTo>
                        <a:pt x="418" y="18"/>
                      </a:lnTo>
                      <a:lnTo>
                        <a:pt x="418" y="30"/>
                      </a:lnTo>
                      <a:lnTo>
                        <a:pt x="419" y="37"/>
                      </a:lnTo>
                      <a:lnTo>
                        <a:pt x="422" y="43"/>
                      </a:lnTo>
                      <a:lnTo>
                        <a:pt x="426" y="47"/>
                      </a:lnTo>
                      <a:lnTo>
                        <a:pt x="433" y="51"/>
                      </a:lnTo>
                      <a:lnTo>
                        <a:pt x="439" y="55"/>
                      </a:lnTo>
                      <a:lnTo>
                        <a:pt x="443" y="56"/>
                      </a:lnTo>
                      <a:lnTo>
                        <a:pt x="445" y="53"/>
                      </a:lnTo>
                      <a:lnTo>
                        <a:pt x="448" y="48"/>
                      </a:lnTo>
                      <a:lnTo>
                        <a:pt x="451" y="49"/>
                      </a:lnTo>
                      <a:lnTo>
                        <a:pt x="452" y="51"/>
                      </a:lnTo>
                      <a:lnTo>
                        <a:pt x="456" y="51"/>
                      </a:lnTo>
                      <a:lnTo>
                        <a:pt x="462" y="48"/>
                      </a:lnTo>
                      <a:lnTo>
                        <a:pt x="467" y="45"/>
                      </a:lnTo>
                      <a:lnTo>
                        <a:pt x="470" y="43"/>
                      </a:lnTo>
                      <a:lnTo>
                        <a:pt x="473" y="40"/>
                      </a:lnTo>
                      <a:lnTo>
                        <a:pt x="474" y="37"/>
                      </a:lnTo>
                      <a:lnTo>
                        <a:pt x="477" y="43"/>
                      </a:lnTo>
                      <a:lnTo>
                        <a:pt x="481" y="49"/>
                      </a:lnTo>
                      <a:lnTo>
                        <a:pt x="482" y="52"/>
                      </a:lnTo>
                      <a:lnTo>
                        <a:pt x="482" y="58"/>
                      </a:lnTo>
                      <a:lnTo>
                        <a:pt x="482" y="62"/>
                      </a:lnTo>
                      <a:lnTo>
                        <a:pt x="481" y="67"/>
                      </a:lnTo>
                      <a:lnTo>
                        <a:pt x="463" y="85"/>
                      </a:lnTo>
                      <a:lnTo>
                        <a:pt x="463" y="97"/>
                      </a:lnTo>
                      <a:lnTo>
                        <a:pt x="462" y="104"/>
                      </a:lnTo>
                      <a:lnTo>
                        <a:pt x="459" y="109"/>
                      </a:lnTo>
                      <a:lnTo>
                        <a:pt x="452" y="115"/>
                      </a:lnTo>
                      <a:lnTo>
                        <a:pt x="452" y="135"/>
                      </a:lnTo>
                      <a:lnTo>
                        <a:pt x="448" y="160"/>
                      </a:lnTo>
                      <a:lnTo>
                        <a:pt x="444" y="174"/>
                      </a:lnTo>
                      <a:lnTo>
                        <a:pt x="439" y="187"/>
                      </a:lnTo>
                      <a:lnTo>
                        <a:pt x="432" y="201"/>
                      </a:lnTo>
                      <a:lnTo>
                        <a:pt x="424" y="213"/>
                      </a:lnTo>
                      <a:lnTo>
                        <a:pt x="422" y="234"/>
                      </a:lnTo>
                      <a:lnTo>
                        <a:pt x="419" y="251"/>
                      </a:lnTo>
                      <a:lnTo>
                        <a:pt x="414" y="268"/>
                      </a:lnTo>
                      <a:lnTo>
                        <a:pt x="406" y="286"/>
                      </a:lnTo>
                      <a:lnTo>
                        <a:pt x="411" y="297"/>
                      </a:lnTo>
                      <a:lnTo>
                        <a:pt x="415" y="306"/>
                      </a:lnTo>
                      <a:lnTo>
                        <a:pt x="415" y="312"/>
                      </a:lnTo>
                      <a:lnTo>
                        <a:pt x="415" y="320"/>
                      </a:lnTo>
                      <a:lnTo>
                        <a:pt x="415" y="331"/>
                      </a:lnTo>
                      <a:lnTo>
                        <a:pt x="414" y="346"/>
                      </a:lnTo>
                      <a:lnTo>
                        <a:pt x="414" y="374"/>
                      </a:lnTo>
                      <a:lnTo>
                        <a:pt x="417" y="399"/>
                      </a:lnTo>
                      <a:lnTo>
                        <a:pt x="418" y="417"/>
                      </a:lnTo>
                      <a:lnTo>
                        <a:pt x="419" y="426"/>
                      </a:lnTo>
                      <a:lnTo>
                        <a:pt x="415" y="433"/>
                      </a:lnTo>
                      <a:lnTo>
                        <a:pt x="411" y="437"/>
                      </a:lnTo>
                      <a:lnTo>
                        <a:pt x="410" y="439"/>
                      </a:lnTo>
                      <a:lnTo>
                        <a:pt x="407" y="440"/>
                      </a:lnTo>
                      <a:lnTo>
                        <a:pt x="403" y="440"/>
                      </a:lnTo>
                      <a:lnTo>
                        <a:pt x="400" y="439"/>
                      </a:lnTo>
                      <a:lnTo>
                        <a:pt x="392" y="445"/>
                      </a:lnTo>
                      <a:lnTo>
                        <a:pt x="385" y="454"/>
                      </a:lnTo>
                      <a:lnTo>
                        <a:pt x="374" y="454"/>
                      </a:lnTo>
                      <a:lnTo>
                        <a:pt x="363" y="455"/>
                      </a:lnTo>
                      <a:lnTo>
                        <a:pt x="351" y="456"/>
                      </a:lnTo>
                      <a:lnTo>
                        <a:pt x="342" y="458"/>
                      </a:lnTo>
                      <a:lnTo>
                        <a:pt x="306" y="469"/>
                      </a:lnTo>
                      <a:lnTo>
                        <a:pt x="261" y="481"/>
                      </a:lnTo>
                      <a:lnTo>
                        <a:pt x="249" y="482"/>
                      </a:lnTo>
                      <a:lnTo>
                        <a:pt x="238" y="484"/>
                      </a:lnTo>
                      <a:lnTo>
                        <a:pt x="227" y="484"/>
                      </a:lnTo>
                      <a:lnTo>
                        <a:pt x="217" y="484"/>
                      </a:lnTo>
                      <a:lnTo>
                        <a:pt x="208" y="481"/>
                      </a:lnTo>
                      <a:lnTo>
                        <a:pt x="198" y="478"/>
                      </a:lnTo>
                      <a:lnTo>
                        <a:pt x="191" y="474"/>
                      </a:lnTo>
                      <a:lnTo>
                        <a:pt x="186" y="467"/>
                      </a:lnTo>
                      <a:lnTo>
                        <a:pt x="168" y="469"/>
                      </a:lnTo>
                      <a:lnTo>
                        <a:pt x="149" y="470"/>
                      </a:lnTo>
                      <a:close/>
                    </a:path>
                  </a:pathLst>
                </a:custGeom>
                <a:solidFill>
                  <a:srgbClr val="FF7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69" name="Freeform 321"/>
                <p:cNvSpPr>
                  <a:spLocks/>
                </p:cNvSpPr>
                <p:nvPr/>
              </p:nvSpPr>
              <p:spPr bwMode="auto">
                <a:xfrm>
                  <a:off x="4974" y="2544"/>
                  <a:ext cx="27" cy="9"/>
                </a:xfrm>
                <a:custGeom>
                  <a:avLst/>
                  <a:gdLst>
                    <a:gd name="T0" fmla="*/ 0 w 27"/>
                    <a:gd name="T1" fmla="*/ 2 h 9"/>
                    <a:gd name="T2" fmla="*/ 1 w 27"/>
                    <a:gd name="T3" fmla="*/ 5 h 9"/>
                    <a:gd name="T4" fmla="*/ 8 w 27"/>
                    <a:gd name="T5" fmla="*/ 7 h 9"/>
                    <a:gd name="T6" fmla="*/ 15 w 27"/>
                    <a:gd name="T7" fmla="*/ 9 h 9"/>
                    <a:gd name="T8" fmla="*/ 21 w 27"/>
                    <a:gd name="T9" fmla="*/ 9 h 9"/>
                    <a:gd name="T10" fmla="*/ 27 w 27"/>
                    <a:gd name="T11" fmla="*/ 7 h 9"/>
                    <a:gd name="T12" fmla="*/ 26 w 27"/>
                    <a:gd name="T13" fmla="*/ 5 h 9"/>
                    <a:gd name="T14" fmla="*/ 21 w 27"/>
                    <a:gd name="T15" fmla="*/ 5 h 9"/>
                    <a:gd name="T16" fmla="*/ 15 w 27"/>
                    <a:gd name="T17" fmla="*/ 5 h 9"/>
                    <a:gd name="T18" fmla="*/ 10 w 27"/>
                    <a:gd name="T19" fmla="*/ 3 h 9"/>
                    <a:gd name="T20" fmla="*/ 1 w 27"/>
                    <a:gd name="T21" fmla="*/ 0 h 9"/>
                    <a:gd name="T22" fmla="*/ 3 w 27"/>
                    <a:gd name="T23" fmla="*/ 2 h 9"/>
                    <a:gd name="T24" fmla="*/ 1 w 27"/>
                    <a:gd name="T25" fmla="*/ 0 h 9"/>
                    <a:gd name="T26" fmla="*/ 0 w 27"/>
                    <a:gd name="T27" fmla="*/ 0 h 9"/>
                    <a:gd name="T28" fmla="*/ 0 w 27"/>
                    <a:gd name="T29" fmla="*/ 2 h 9"/>
                    <a:gd name="T30" fmla="*/ 0 w 27"/>
                    <a:gd name="T31" fmla="*/ 3 h 9"/>
                    <a:gd name="T32" fmla="*/ 1 w 27"/>
                    <a:gd name="T33" fmla="*/ 5 h 9"/>
                    <a:gd name="T34" fmla="*/ 0 w 27"/>
                    <a:gd name="T35" fmla="*/ 2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7" h="9">
                      <a:moveTo>
                        <a:pt x="0" y="2"/>
                      </a:moveTo>
                      <a:lnTo>
                        <a:pt x="1" y="5"/>
                      </a:lnTo>
                      <a:lnTo>
                        <a:pt x="8" y="7"/>
                      </a:lnTo>
                      <a:lnTo>
                        <a:pt x="15" y="9"/>
                      </a:lnTo>
                      <a:lnTo>
                        <a:pt x="21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1" y="5"/>
                      </a:lnTo>
                      <a:lnTo>
                        <a:pt x="15" y="5"/>
                      </a:lnTo>
                      <a:lnTo>
                        <a:pt x="10" y="3"/>
                      </a:ln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70" name="Freeform 322"/>
                <p:cNvSpPr>
                  <a:spLocks/>
                </p:cNvSpPr>
                <p:nvPr/>
              </p:nvSpPr>
              <p:spPr bwMode="auto">
                <a:xfrm>
                  <a:off x="4970" y="2480"/>
                  <a:ext cx="25" cy="66"/>
                </a:xfrm>
                <a:custGeom>
                  <a:avLst/>
                  <a:gdLst>
                    <a:gd name="T0" fmla="*/ 20 w 25"/>
                    <a:gd name="T1" fmla="*/ 3 h 66"/>
                    <a:gd name="T2" fmla="*/ 20 w 25"/>
                    <a:gd name="T3" fmla="*/ 2 h 66"/>
                    <a:gd name="T4" fmla="*/ 11 w 25"/>
                    <a:gd name="T5" fmla="*/ 14 h 66"/>
                    <a:gd name="T6" fmla="*/ 5 w 25"/>
                    <a:gd name="T7" fmla="*/ 26 h 66"/>
                    <a:gd name="T8" fmla="*/ 1 w 25"/>
                    <a:gd name="T9" fmla="*/ 34 h 66"/>
                    <a:gd name="T10" fmla="*/ 0 w 25"/>
                    <a:gd name="T11" fmla="*/ 43 h 66"/>
                    <a:gd name="T12" fmla="*/ 1 w 25"/>
                    <a:gd name="T13" fmla="*/ 55 h 66"/>
                    <a:gd name="T14" fmla="*/ 4 w 25"/>
                    <a:gd name="T15" fmla="*/ 66 h 66"/>
                    <a:gd name="T16" fmla="*/ 7 w 25"/>
                    <a:gd name="T17" fmla="*/ 66 h 66"/>
                    <a:gd name="T18" fmla="*/ 5 w 25"/>
                    <a:gd name="T19" fmla="*/ 55 h 66"/>
                    <a:gd name="T20" fmla="*/ 4 w 25"/>
                    <a:gd name="T21" fmla="*/ 43 h 66"/>
                    <a:gd name="T22" fmla="*/ 5 w 25"/>
                    <a:gd name="T23" fmla="*/ 36 h 66"/>
                    <a:gd name="T24" fmla="*/ 8 w 25"/>
                    <a:gd name="T25" fmla="*/ 28 h 66"/>
                    <a:gd name="T26" fmla="*/ 14 w 25"/>
                    <a:gd name="T27" fmla="*/ 17 h 66"/>
                    <a:gd name="T28" fmla="*/ 23 w 25"/>
                    <a:gd name="T29" fmla="*/ 3 h 66"/>
                    <a:gd name="T30" fmla="*/ 25 w 25"/>
                    <a:gd name="T31" fmla="*/ 2 h 66"/>
                    <a:gd name="T32" fmla="*/ 23 w 25"/>
                    <a:gd name="T33" fmla="*/ 3 h 66"/>
                    <a:gd name="T34" fmla="*/ 25 w 25"/>
                    <a:gd name="T35" fmla="*/ 2 h 66"/>
                    <a:gd name="T36" fmla="*/ 23 w 25"/>
                    <a:gd name="T37" fmla="*/ 2 h 66"/>
                    <a:gd name="T38" fmla="*/ 22 w 25"/>
                    <a:gd name="T39" fmla="*/ 0 h 66"/>
                    <a:gd name="T40" fmla="*/ 20 w 25"/>
                    <a:gd name="T41" fmla="*/ 2 h 66"/>
                    <a:gd name="T42" fmla="*/ 20 w 25"/>
                    <a:gd name="T43" fmla="*/ 3 h 6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5" h="66">
                      <a:moveTo>
                        <a:pt x="20" y="3"/>
                      </a:moveTo>
                      <a:lnTo>
                        <a:pt x="20" y="2"/>
                      </a:lnTo>
                      <a:lnTo>
                        <a:pt x="11" y="14"/>
                      </a:lnTo>
                      <a:lnTo>
                        <a:pt x="5" y="26"/>
                      </a:lnTo>
                      <a:lnTo>
                        <a:pt x="1" y="34"/>
                      </a:lnTo>
                      <a:lnTo>
                        <a:pt x="0" y="43"/>
                      </a:lnTo>
                      <a:lnTo>
                        <a:pt x="1" y="55"/>
                      </a:lnTo>
                      <a:lnTo>
                        <a:pt x="4" y="66"/>
                      </a:lnTo>
                      <a:lnTo>
                        <a:pt x="7" y="66"/>
                      </a:lnTo>
                      <a:lnTo>
                        <a:pt x="5" y="55"/>
                      </a:lnTo>
                      <a:lnTo>
                        <a:pt x="4" y="43"/>
                      </a:lnTo>
                      <a:lnTo>
                        <a:pt x="5" y="36"/>
                      </a:lnTo>
                      <a:lnTo>
                        <a:pt x="8" y="28"/>
                      </a:lnTo>
                      <a:lnTo>
                        <a:pt x="14" y="17"/>
                      </a:lnTo>
                      <a:lnTo>
                        <a:pt x="23" y="3"/>
                      </a:lnTo>
                      <a:lnTo>
                        <a:pt x="25" y="2"/>
                      </a:lnTo>
                      <a:lnTo>
                        <a:pt x="23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2" y="0"/>
                      </a:lnTo>
                      <a:lnTo>
                        <a:pt x="20" y="2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71" name="Freeform 323"/>
                <p:cNvSpPr>
                  <a:spLocks/>
                </p:cNvSpPr>
                <p:nvPr/>
              </p:nvSpPr>
              <p:spPr bwMode="auto">
                <a:xfrm>
                  <a:off x="4988" y="2435"/>
                  <a:ext cx="7" cy="48"/>
                </a:xfrm>
                <a:custGeom>
                  <a:avLst/>
                  <a:gdLst>
                    <a:gd name="T0" fmla="*/ 2 w 7"/>
                    <a:gd name="T1" fmla="*/ 4 h 48"/>
                    <a:gd name="T2" fmla="*/ 0 w 7"/>
                    <a:gd name="T3" fmla="*/ 3 h 48"/>
                    <a:gd name="T4" fmla="*/ 0 w 7"/>
                    <a:gd name="T5" fmla="*/ 13 h 48"/>
                    <a:gd name="T6" fmla="*/ 0 w 7"/>
                    <a:gd name="T7" fmla="*/ 25 h 48"/>
                    <a:gd name="T8" fmla="*/ 1 w 7"/>
                    <a:gd name="T9" fmla="*/ 37 h 48"/>
                    <a:gd name="T10" fmla="*/ 2 w 7"/>
                    <a:gd name="T11" fmla="*/ 48 h 48"/>
                    <a:gd name="T12" fmla="*/ 7 w 7"/>
                    <a:gd name="T13" fmla="*/ 47 h 48"/>
                    <a:gd name="T14" fmla="*/ 4 w 7"/>
                    <a:gd name="T15" fmla="*/ 37 h 48"/>
                    <a:gd name="T16" fmla="*/ 4 w 7"/>
                    <a:gd name="T17" fmla="*/ 25 h 48"/>
                    <a:gd name="T18" fmla="*/ 4 w 7"/>
                    <a:gd name="T19" fmla="*/ 13 h 48"/>
                    <a:gd name="T20" fmla="*/ 4 w 7"/>
                    <a:gd name="T21" fmla="*/ 3 h 48"/>
                    <a:gd name="T22" fmla="*/ 1 w 7"/>
                    <a:gd name="T23" fmla="*/ 2 h 48"/>
                    <a:gd name="T24" fmla="*/ 4 w 7"/>
                    <a:gd name="T25" fmla="*/ 3 h 48"/>
                    <a:gd name="T26" fmla="*/ 4 w 7"/>
                    <a:gd name="T27" fmla="*/ 2 h 48"/>
                    <a:gd name="T28" fmla="*/ 2 w 7"/>
                    <a:gd name="T29" fmla="*/ 0 h 48"/>
                    <a:gd name="T30" fmla="*/ 1 w 7"/>
                    <a:gd name="T31" fmla="*/ 2 h 48"/>
                    <a:gd name="T32" fmla="*/ 0 w 7"/>
                    <a:gd name="T33" fmla="*/ 3 h 48"/>
                    <a:gd name="T34" fmla="*/ 2 w 7"/>
                    <a:gd name="T35" fmla="*/ 4 h 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" h="48">
                      <a:moveTo>
                        <a:pt x="2" y="4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1" y="37"/>
                      </a:lnTo>
                      <a:lnTo>
                        <a:pt x="2" y="48"/>
                      </a:lnTo>
                      <a:lnTo>
                        <a:pt x="7" y="47"/>
                      </a:lnTo>
                      <a:lnTo>
                        <a:pt x="4" y="37"/>
                      </a:lnTo>
                      <a:lnTo>
                        <a:pt x="4" y="25"/>
                      </a:lnTo>
                      <a:lnTo>
                        <a:pt x="4" y="13"/>
                      </a:lnTo>
                      <a:lnTo>
                        <a:pt x="4" y="3"/>
                      </a:lnTo>
                      <a:lnTo>
                        <a:pt x="1" y="2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72" name="Freeform 324"/>
                <p:cNvSpPr>
                  <a:spLocks/>
                </p:cNvSpPr>
                <p:nvPr/>
              </p:nvSpPr>
              <p:spPr bwMode="auto">
                <a:xfrm>
                  <a:off x="4959" y="2437"/>
                  <a:ext cx="31" cy="19"/>
                </a:xfrm>
                <a:custGeom>
                  <a:avLst/>
                  <a:gdLst>
                    <a:gd name="T0" fmla="*/ 3 w 31"/>
                    <a:gd name="T1" fmla="*/ 19 h 19"/>
                    <a:gd name="T2" fmla="*/ 3 w 31"/>
                    <a:gd name="T3" fmla="*/ 19 h 19"/>
                    <a:gd name="T4" fmla="*/ 18 w 31"/>
                    <a:gd name="T5" fmla="*/ 11 h 19"/>
                    <a:gd name="T6" fmla="*/ 31 w 31"/>
                    <a:gd name="T7" fmla="*/ 2 h 19"/>
                    <a:gd name="T8" fmla="*/ 30 w 31"/>
                    <a:gd name="T9" fmla="*/ 0 h 19"/>
                    <a:gd name="T10" fmla="*/ 16 w 31"/>
                    <a:gd name="T11" fmla="*/ 8 h 19"/>
                    <a:gd name="T12" fmla="*/ 1 w 31"/>
                    <a:gd name="T13" fmla="*/ 16 h 19"/>
                    <a:gd name="T14" fmla="*/ 3 w 31"/>
                    <a:gd name="T15" fmla="*/ 16 h 19"/>
                    <a:gd name="T16" fmla="*/ 1 w 31"/>
                    <a:gd name="T17" fmla="*/ 16 h 19"/>
                    <a:gd name="T18" fmla="*/ 0 w 31"/>
                    <a:gd name="T19" fmla="*/ 17 h 19"/>
                    <a:gd name="T20" fmla="*/ 1 w 31"/>
                    <a:gd name="T21" fmla="*/ 19 h 19"/>
                    <a:gd name="T22" fmla="*/ 1 w 31"/>
                    <a:gd name="T23" fmla="*/ 19 h 19"/>
                    <a:gd name="T24" fmla="*/ 3 w 31"/>
                    <a:gd name="T25" fmla="*/ 19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1" h="19">
                      <a:moveTo>
                        <a:pt x="3" y="19"/>
                      </a:moveTo>
                      <a:lnTo>
                        <a:pt x="3" y="19"/>
                      </a:lnTo>
                      <a:lnTo>
                        <a:pt x="18" y="11"/>
                      </a:lnTo>
                      <a:lnTo>
                        <a:pt x="31" y="2"/>
                      </a:lnTo>
                      <a:lnTo>
                        <a:pt x="30" y="0"/>
                      </a:lnTo>
                      <a:lnTo>
                        <a:pt x="16" y="8"/>
                      </a:ln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73" name="Freeform 325"/>
                <p:cNvSpPr>
                  <a:spLocks/>
                </p:cNvSpPr>
                <p:nvPr/>
              </p:nvSpPr>
              <p:spPr bwMode="auto">
                <a:xfrm>
                  <a:off x="4878" y="2383"/>
                  <a:ext cx="84" cy="73"/>
                </a:xfrm>
                <a:custGeom>
                  <a:avLst/>
                  <a:gdLst>
                    <a:gd name="T0" fmla="*/ 0 w 84"/>
                    <a:gd name="T1" fmla="*/ 3 h 73"/>
                    <a:gd name="T2" fmla="*/ 0 w 84"/>
                    <a:gd name="T3" fmla="*/ 2 h 73"/>
                    <a:gd name="T4" fmla="*/ 3 w 84"/>
                    <a:gd name="T5" fmla="*/ 10 h 73"/>
                    <a:gd name="T6" fmla="*/ 6 w 84"/>
                    <a:gd name="T7" fmla="*/ 18 h 73"/>
                    <a:gd name="T8" fmla="*/ 11 w 84"/>
                    <a:gd name="T9" fmla="*/ 25 h 73"/>
                    <a:gd name="T10" fmla="*/ 15 w 84"/>
                    <a:gd name="T11" fmla="*/ 32 h 73"/>
                    <a:gd name="T12" fmla="*/ 28 w 84"/>
                    <a:gd name="T13" fmla="*/ 44 h 73"/>
                    <a:gd name="T14" fmla="*/ 40 w 84"/>
                    <a:gd name="T15" fmla="*/ 54 h 73"/>
                    <a:gd name="T16" fmla="*/ 52 w 84"/>
                    <a:gd name="T17" fmla="*/ 62 h 73"/>
                    <a:gd name="T18" fmla="*/ 65 w 84"/>
                    <a:gd name="T19" fmla="*/ 69 h 73"/>
                    <a:gd name="T20" fmla="*/ 76 w 84"/>
                    <a:gd name="T21" fmla="*/ 71 h 73"/>
                    <a:gd name="T22" fmla="*/ 84 w 84"/>
                    <a:gd name="T23" fmla="*/ 73 h 73"/>
                    <a:gd name="T24" fmla="*/ 84 w 84"/>
                    <a:gd name="T25" fmla="*/ 70 h 73"/>
                    <a:gd name="T26" fmla="*/ 76 w 84"/>
                    <a:gd name="T27" fmla="*/ 69 h 73"/>
                    <a:gd name="T28" fmla="*/ 66 w 84"/>
                    <a:gd name="T29" fmla="*/ 65 h 73"/>
                    <a:gd name="T30" fmla="*/ 54 w 84"/>
                    <a:gd name="T31" fmla="*/ 59 h 73"/>
                    <a:gd name="T32" fmla="*/ 41 w 84"/>
                    <a:gd name="T33" fmla="*/ 51 h 73"/>
                    <a:gd name="T34" fmla="*/ 29 w 84"/>
                    <a:gd name="T35" fmla="*/ 41 h 73"/>
                    <a:gd name="T36" fmla="*/ 18 w 84"/>
                    <a:gd name="T37" fmla="*/ 29 h 73"/>
                    <a:gd name="T38" fmla="*/ 14 w 84"/>
                    <a:gd name="T39" fmla="*/ 24 h 73"/>
                    <a:gd name="T40" fmla="*/ 10 w 84"/>
                    <a:gd name="T41" fmla="*/ 17 h 73"/>
                    <a:gd name="T42" fmla="*/ 6 w 84"/>
                    <a:gd name="T43" fmla="*/ 9 h 73"/>
                    <a:gd name="T44" fmla="*/ 3 w 84"/>
                    <a:gd name="T45" fmla="*/ 2 h 73"/>
                    <a:gd name="T46" fmla="*/ 3 w 84"/>
                    <a:gd name="T47" fmla="*/ 0 h 73"/>
                    <a:gd name="T48" fmla="*/ 3 w 84"/>
                    <a:gd name="T49" fmla="*/ 2 h 73"/>
                    <a:gd name="T50" fmla="*/ 3 w 84"/>
                    <a:gd name="T51" fmla="*/ 0 h 73"/>
                    <a:gd name="T52" fmla="*/ 2 w 84"/>
                    <a:gd name="T53" fmla="*/ 0 h 73"/>
                    <a:gd name="T54" fmla="*/ 0 w 84"/>
                    <a:gd name="T55" fmla="*/ 0 h 73"/>
                    <a:gd name="T56" fmla="*/ 0 w 84"/>
                    <a:gd name="T57" fmla="*/ 2 h 73"/>
                    <a:gd name="T58" fmla="*/ 0 w 84"/>
                    <a:gd name="T59" fmla="*/ 3 h 7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4" h="7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3" y="10"/>
                      </a:lnTo>
                      <a:lnTo>
                        <a:pt x="6" y="18"/>
                      </a:lnTo>
                      <a:lnTo>
                        <a:pt x="11" y="25"/>
                      </a:lnTo>
                      <a:lnTo>
                        <a:pt x="15" y="32"/>
                      </a:lnTo>
                      <a:lnTo>
                        <a:pt x="28" y="44"/>
                      </a:lnTo>
                      <a:lnTo>
                        <a:pt x="40" y="54"/>
                      </a:lnTo>
                      <a:lnTo>
                        <a:pt x="52" y="62"/>
                      </a:lnTo>
                      <a:lnTo>
                        <a:pt x="65" y="69"/>
                      </a:lnTo>
                      <a:lnTo>
                        <a:pt x="76" y="71"/>
                      </a:lnTo>
                      <a:lnTo>
                        <a:pt x="84" y="73"/>
                      </a:lnTo>
                      <a:lnTo>
                        <a:pt x="84" y="70"/>
                      </a:lnTo>
                      <a:lnTo>
                        <a:pt x="76" y="69"/>
                      </a:lnTo>
                      <a:lnTo>
                        <a:pt x="66" y="65"/>
                      </a:lnTo>
                      <a:lnTo>
                        <a:pt x="54" y="59"/>
                      </a:lnTo>
                      <a:lnTo>
                        <a:pt x="41" y="51"/>
                      </a:lnTo>
                      <a:lnTo>
                        <a:pt x="29" y="41"/>
                      </a:lnTo>
                      <a:lnTo>
                        <a:pt x="18" y="29"/>
                      </a:lnTo>
                      <a:lnTo>
                        <a:pt x="14" y="24"/>
                      </a:lnTo>
                      <a:lnTo>
                        <a:pt x="10" y="17"/>
                      </a:lnTo>
                      <a:lnTo>
                        <a:pt x="6" y="9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74" name="Freeform 326"/>
                <p:cNvSpPr>
                  <a:spLocks/>
                </p:cNvSpPr>
                <p:nvPr/>
              </p:nvSpPr>
              <p:spPr bwMode="auto">
                <a:xfrm>
                  <a:off x="4848" y="2329"/>
                  <a:ext cx="33" cy="57"/>
                </a:xfrm>
                <a:custGeom>
                  <a:avLst/>
                  <a:gdLst>
                    <a:gd name="T0" fmla="*/ 9 w 33"/>
                    <a:gd name="T1" fmla="*/ 1 h 57"/>
                    <a:gd name="T2" fmla="*/ 6 w 33"/>
                    <a:gd name="T3" fmla="*/ 1 h 57"/>
                    <a:gd name="T4" fmla="*/ 3 w 33"/>
                    <a:gd name="T5" fmla="*/ 4 h 57"/>
                    <a:gd name="T6" fmla="*/ 2 w 33"/>
                    <a:gd name="T7" fmla="*/ 8 h 57"/>
                    <a:gd name="T8" fmla="*/ 0 w 33"/>
                    <a:gd name="T9" fmla="*/ 12 h 57"/>
                    <a:gd name="T10" fmla="*/ 2 w 33"/>
                    <a:gd name="T11" fmla="*/ 16 h 57"/>
                    <a:gd name="T12" fmla="*/ 3 w 33"/>
                    <a:gd name="T13" fmla="*/ 26 h 57"/>
                    <a:gd name="T14" fmla="*/ 9 w 33"/>
                    <a:gd name="T15" fmla="*/ 34 h 57"/>
                    <a:gd name="T16" fmla="*/ 14 w 33"/>
                    <a:gd name="T17" fmla="*/ 42 h 57"/>
                    <a:gd name="T18" fmla="*/ 21 w 33"/>
                    <a:gd name="T19" fmla="*/ 49 h 57"/>
                    <a:gd name="T20" fmla="*/ 26 w 33"/>
                    <a:gd name="T21" fmla="*/ 54 h 57"/>
                    <a:gd name="T22" fmla="*/ 30 w 33"/>
                    <a:gd name="T23" fmla="*/ 57 h 57"/>
                    <a:gd name="T24" fmla="*/ 33 w 33"/>
                    <a:gd name="T25" fmla="*/ 54 h 57"/>
                    <a:gd name="T26" fmla="*/ 29 w 33"/>
                    <a:gd name="T27" fmla="*/ 52 h 57"/>
                    <a:gd name="T28" fmla="*/ 24 w 33"/>
                    <a:gd name="T29" fmla="*/ 46 h 57"/>
                    <a:gd name="T30" fmla="*/ 17 w 33"/>
                    <a:gd name="T31" fmla="*/ 39 h 57"/>
                    <a:gd name="T32" fmla="*/ 11 w 33"/>
                    <a:gd name="T33" fmla="*/ 33 h 57"/>
                    <a:gd name="T34" fmla="*/ 7 w 33"/>
                    <a:gd name="T35" fmla="*/ 24 h 57"/>
                    <a:gd name="T36" fmla="*/ 4 w 33"/>
                    <a:gd name="T37" fmla="*/ 16 h 57"/>
                    <a:gd name="T38" fmla="*/ 4 w 33"/>
                    <a:gd name="T39" fmla="*/ 12 h 57"/>
                    <a:gd name="T40" fmla="*/ 4 w 33"/>
                    <a:gd name="T41" fmla="*/ 9 h 57"/>
                    <a:gd name="T42" fmla="*/ 6 w 33"/>
                    <a:gd name="T43" fmla="*/ 7 h 57"/>
                    <a:gd name="T44" fmla="*/ 9 w 33"/>
                    <a:gd name="T45" fmla="*/ 2 h 57"/>
                    <a:gd name="T46" fmla="*/ 6 w 33"/>
                    <a:gd name="T47" fmla="*/ 2 h 57"/>
                    <a:gd name="T48" fmla="*/ 9 w 33"/>
                    <a:gd name="T49" fmla="*/ 2 h 57"/>
                    <a:gd name="T50" fmla="*/ 10 w 33"/>
                    <a:gd name="T51" fmla="*/ 1 h 57"/>
                    <a:gd name="T52" fmla="*/ 9 w 33"/>
                    <a:gd name="T53" fmla="*/ 1 h 57"/>
                    <a:gd name="T54" fmla="*/ 7 w 33"/>
                    <a:gd name="T55" fmla="*/ 0 h 57"/>
                    <a:gd name="T56" fmla="*/ 6 w 33"/>
                    <a:gd name="T57" fmla="*/ 1 h 57"/>
                    <a:gd name="T58" fmla="*/ 9 w 33"/>
                    <a:gd name="T59" fmla="*/ 1 h 5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3" h="57">
                      <a:moveTo>
                        <a:pt x="9" y="1"/>
                      </a:move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3" y="26"/>
                      </a:lnTo>
                      <a:lnTo>
                        <a:pt x="9" y="34"/>
                      </a:lnTo>
                      <a:lnTo>
                        <a:pt x="14" y="42"/>
                      </a:lnTo>
                      <a:lnTo>
                        <a:pt x="21" y="49"/>
                      </a:lnTo>
                      <a:lnTo>
                        <a:pt x="26" y="54"/>
                      </a:lnTo>
                      <a:lnTo>
                        <a:pt x="30" y="57"/>
                      </a:lnTo>
                      <a:lnTo>
                        <a:pt x="33" y="54"/>
                      </a:lnTo>
                      <a:lnTo>
                        <a:pt x="29" y="52"/>
                      </a:lnTo>
                      <a:lnTo>
                        <a:pt x="24" y="46"/>
                      </a:lnTo>
                      <a:lnTo>
                        <a:pt x="17" y="39"/>
                      </a:lnTo>
                      <a:lnTo>
                        <a:pt x="11" y="33"/>
                      </a:lnTo>
                      <a:lnTo>
                        <a:pt x="7" y="24"/>
                      </a:lnTo>
                      <a:lnTo>
                        <a:pt x="4" y="16"/>
                      </a:lnTo>
                      <a:lnTo>
                        <a:pt x="4" y="12"/>
                      </a:lnTo>
                      <a:lnTo>
                        <a:pt x="4" y="9"/>
                      </a:lnTo>
                      <a:lnTo>
                        <a:pt x="6" y="7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75" name="Freeform 327"/>
                <p:cNvSpPr>
                  <a:spLocks/>
                </p:cNvSpPr>
                <p:nvPr/>
              </p:nvSpPr>
              <p:spPr bwMode="auto">
                <a:xfrm>
                  <a:off x="4854" y="2316"/>
                  <a:ext cx="30" cy="22"/>
                </a:xfrm>
                <a:custGeom>
                  <a:avLst/>
                  <a:gdLst>
                    <a:gd name="T0" fmla="*/ 27 w 30"/>
                    <a:gd name="T1" fmla="*/ 0 h 22"/>
                    <a:gd name="T2" fmla="*/ 27 w 30"/>
                    <a:gd name="T3" fmla="*/ 2 h 22"/>
                    <a:gd name="T4" fmla="*/ 23 w 30"/>
                    <a:gd name="T5" fmla="*/ 7 h 22"/>
                    <a:gd name="T6" fmla="*/ 18 w 30"/>
                    <a:gd name="T7" fmla="*/ 15 h 22"/>
                    <a:gd name="T8" fmla="*/ 15 w 30"/>
                    <a:gd name="T9" fmla="*/ 17 h 22"/>
                    <a:gd name="T10" fmla="*/ 11 w 30"/>
                    <a:gd name="T11" fmla="*/ 18 h 22"/>
                    <a:gd name="T12" fmla="*/ 8 w 30"/>
                    <a:gd name="T13" fmla="*/ 17 h 22"/>
                    <a:gd name="T14" fmla="*/ 3 w 30"/>
                    <a:gd name="T15" fmla="*/ 14 h 22"/>
                    <a:gd name="T16" fmla="*/ 0 w 30"/>
                    <a:gd name="T17" fmla="*/ 15 h 22"/>
                    <a:gd name="T18" fmla="*/ 5 w 30"/>
                    <a:gd name="T19" fmla="*/ 21 h 22"/>
                    <a:gd name="T20" fmla="*/ 11 w 30"/>
                    <a:gd name="T21" fmla="*/ 22 h 22"/>
                    <a:gd name="T22" fmla="*/ 16 w 30"/>
                    <a:gd name="T23" fmla="*/ 21 h 22"/>
                    <a:gd name="T24" fmla="*/ 20 w 30"/>
                    <a:gd name="T25" fmla="*/ 17 h 22"/>
                    <a:gd name="T26" fmla="*/ 26 w 30"/>
                    <a:gd name="T27" fmla="*/ 10 h 22"/>
                    <a:gd name="T28" fmla="*/ 30 w 30"/>
                    <a:gd name="T29" fmla="*/ 3 h 22"/>
                    <a:gd name="T30" fmla="*/ 30 w 30"/>
                    <a:gd name="T31" fmla="*/ 3 h 22"/>
                    <a:gd name="T32" fmla="*/ 30 w 30"/>
                    <a:gd name="T33" fmla="*/ 3 h 22"/>
                    <a:gd name="T34" fmla="*/ 30 w 30"/>
                    <a:gd name="T35" fmla="*/ 2 h 22"/>
                    <a:gd name="T36" fmla="*/ 30 w 30"/>
                    <a:gd name="T37" fmla="*/ 0 h 22"/>
                    <a:gd name="T38" fmla="*/ 29 w 30"/>
                    <a:gd name="T39" fmla="*/ 0 h 22"/>
                    <a:gd name="T40" fmla="*/ 27 w 30"/>
                    <a:gd name="T41" fmla="*/ 2 h 22"/>
                    <a:gd name="T42" fmla="*/ 27 w 30"/>
                    <a:gd name="T43" fmla="*/ 0 h 2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0" h="22">
                      <a:moveTo>
                        <a:pt x="27" y="0"/>
                      </a:moveTo>
                      <a:lnTo>
                        <a:pt x="27" y="2"/>
                      </a:lnTo>
                      <a:lnTo>
                        <a:pt x="23" y="7"/>
                      </a:lnTo>
                      <a:lnTo>
                        <a:pt x="18" y="15"/>
                      </a:lnTo>
                      <a:lnTo>
                        <a:pt x="15" y="17"/>
                      </a:lnTo>
                      <a:lnTo>
                        <a:pt x="11" y="18"/>
                      </a:lnTo>
                      <a:lnTo>
                        <a:pt x="8" y="17"/>
                      </a:lnTo>
                      <a:lnTo>
                        <a:pt x="3" y="14"/>
                      </a:lnTo>
                      <a:lnTo>
                        <a:pt x="0" y="15"/>
                      </a:lnTo>
                      <a:lnTo>
                        <a:pt x="5" y="21"/>
                      </a:lnTo>
                      <a:lnTo>
                        <a:pt x="11" y="22"/>
                      </a:lnTo>
                      <a:lnTo>
                        <a:pt x="16" y="21"/>
                      </a:lnTo>
                      <a:lnTo>
                        <a:pt x="20" y="17"/>
                      </a:lnTo>
                      <a:lnTo>
                        <a:pt x="26" y="10"/>
                      </a:lnTo>
                      <a:lnTo>
                        <a:pt x="30" y="3"/>
                      </a:lnTo>
                      <a:lnTo>
                        <a:pt x="30" y="2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7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76" name="Freeform 328"/>
                <p:cNvSpPr>
                  <a:spLocks/>
                </p:cNvSpPr>
                <p:nvPr/>
              </p:nvSpPr>
              <p:spPr bwMode="auto">
                <a:xfrm>
                  <a:off x="4881" y="2316"/>
                  <a:ext cx="10" cy="26"/>
                </a:xfrm>
                <a:custGeom>
                  <a:avLst/>
                  <a:gdLst>
                    <a:gd name="T0" fmla="*/ 10 w 10"/>
                    <a:gd name="T1" fmla="*/ 24 h 26"/>
                    <a:gd name="T2" fmla="*/ 10 w 10"/>
                    <a:gd name="T3" fmla="*/ 24 h 26"/>
                    <a:gd name="T4" fmla="*/ 6 w 10"/>
                    <a:gd name="T5" fmla="*/ 10 h 26"/>
                    <a:gd name="T6" fmla="*/ 0 w 10"/>
                    <a:gd name="T7" fmla="*/ 0 h 26"/>
                    <a:gd name="T8" fmla="*/ 3 w 10"/>
                    <a:gd name="T9" fmla="*/ 3 h 26"/>
                    <a:gd name="T10" fmla="*/ 3 w 10"/>
                    <a:gd name="T11" fmla="*/ 11 h 26"/>
                    <a:gd name="T12" fmla="*/ 8 w 10"/>
                    <a:gd name="T13" fmla="*/ 26 h 26"/>
                    <a:gd name="T14" fmla="*/ 8 w 10"/>
                    <a:gd name="T15" fmla="*/ 26 h 26"/>
                    <a:gd name="T16" fmla="*/ 10 w 10"/>
                    <a:gd name="T17" fmla="*/ 24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26">
                      <a:moveTo>
                        <a:pt x="10" y="24"/>
                      </a:moveTo>
                      <a:lnTo>
                        <a:pt x="10" y="24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3" y="11"/>
                      </a:lnTo>
                      <a:lnTo>
                        <a:pt x="8" y="26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77" name="Freeform 329"/>
                <p:cNvSpPr>
                  <a:spLocks/>
                </p:cNvSpPr>
                <p:nvPr/>
              </p:nvSpPr>
              <p:spPr bwMode="auto">
                <a:xfrm>
                  <a:off x="4889" y="2326"/>
                  <a:ext cx="17" cy="16"/>
                </a:xfrm>
                <a:custGeom>
                  <a:avLst/>
                  <a:gdLst>
                    <a:gd name="T0" fmla="*/ 13 w 17"/>
                    <a:gd name="T1" fmla="*/ 1 h 16"/>
                    <a:gd name="T2" fmla="*/ 13 w 17"/>
                    <a:gd name="T3" fmla="*/ 1 h 16"/>
                    <a:gd name="T4" fmla="*/ 14 w 17"/>
                    <a:gd name="T5" fmla="*/ 4 h 16"/>
                    <a:gd name="T6" fmla="*/ 13 w 17"/>
                    <a:gd name="T7" fmla="*/ 5 h 16"/>
                    <a:gd name="T8" fmla="*/ 11 w 17"/>
                    <a:gd name="T9" fmla="*/ 8 h 16"/>
                    <a:gd name="T10" fmla="*/ 10 w 17"/>
                    <a:gd name="T11" fmla="*/ 11 h 16"/>
                    <a:gd name="T12" fmla="*/ 7 w 17"/>
                    <a:gd name="T13" fmla="*/ 12 h 16"/>
                    <a:gd name="T14" fmla="*/ 4 w 17"/>
                    <a:gd name="T15" fmla="*/ 14 h 16"/>
                    <a:gd name="T16" fmla="*/ 3 w 17"/>
                    <a:gd name="T17" fmla="*/ 14 h 16"/>
                    <a:gd name="T18" fmla="*/ 2 w 17"/>
                    <a:gd name="T19" fmla="*/ 14 h 16"/>
                    <a:gd name="T20" fmla="*/ 0 w 17"/>
                    <a:gd name="T21" fmla="*/ 16 h 16"/>
                    <a:gd name="T22" fmla="*/ 3 w 17"/>
                    <a:gd name="T23" fmla="*/ 16 h 16"/>
                    <a:gd name="T24" fmla="*/ 6 w 17"/>
                    <a:gd name="T25" fmla="*/ 16 h 16"/>
                    <a:gd name="T26" fmla="*/ 9 w 17"/>
                    <a:gd name="T27" fmla="*/ 15 h 16"/>
                    <a:gd name="T28" fmla="*/ 11 w 17"/>
                    <a:gd name="T29" fmla="*/ 14 h 16"/>
                    <a:gd name="T30" fmla="*/ 14 w 17"/>
                    <a:gd name="T31" fmla="*/ 11 h 16"/>
                    <a:gd name="T32" fmla="*/ 15 w 17"/>
                    <a:gd name="T33" fmla="*/ 8 h 16"/>
                    <a:gd name="T34" fmla="*/ 17 w 17"/>
                    <a:gd name="T35" fmla="*/ 4 h 16"/>
                    <a:gd name="T36" fmla="*/ 17 w 17"/>
                    <a:gd name="T37" fmla="*/ 0 h 16"/>
                    <a:gd name="T38" fmla="*/ 17 w 17"/>
                    <a:gd name="T39" fmla="*/ 1 h 16"/>
                    <a:gd name="T40" fmla="*/ 17 w 17"/>
                    <a:gd name="T41" fmla="*/ 0 h 16"/>
                    <a:gd name="T42" fmla="*/ 15 w 17"/>
                    <a:gd name="T43" fmla="*/ 0 h 16"/>
                    <a:gd name="T44" fmla="*/ 14 w 17"/>
                    <a:gd name="T45" fmla="*/ 0 h 16"/>
                    <a:gd name="T46" fmla="*/ 14 w 17"/>
                    <a:gd name="T47" fmla="*/ 0 h 16"/>
                    <a:gd name="T48" fmla="*/ 13 w 17"/>
                    <a:gd name="T49" fmla="*/ 1 h 1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7" h="16">
                      <a:moveTo>
                        <a:pt x="13" y="1"/>
                      </a:moveTo>
                      <a:lnTo>
                        <a:pt x="13" y="1"/>
                      </a:lnTo>
                      <a:lnTo>
                        <a:pt x="14" y="4"/>
                      </a:lnTo>
                      <a:lnTo>
                        <a:pt x="13" y="5"/>
                      </a:lnTo>
                      <a:lnTo>
                        <a:pt x="11" y="8"/>
                      </a:lnTo>
                      <a:lnTo>
                        <a:pt x="10" y="11"/>
                      </a:lnTo>
                      <a:lnTo>
                        <a:pt x="7" y="12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9" y="15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5" y="8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78" name="Freeform 330"/>
                <p:cNvSpPr>
                  <a:spLocks/>
                </p:cNvSpPr>
                <p:nvPr/>
              </p:nvSpPr>
              <p:spPr bwMode="auto">
                <a:xfrm>
                  <a:off x="4902" y="2299"/>
                  <a:ext cx="6" cy="28"/>
                </a:xfrm>
                <a:custGeom>
                  <a:avLst/>
                  <a:gdLst>
                    <a:gd name="T0" fmla="*/ 5 w 6"/>
                    <a:gd name="T1" fmla="*/ 0 h 28"/>
                    <a:gd name="T2" fmla="*/ 2 w 6"/>
                    <a:gd name="T3" fmla="*/ 1 h 28"/>
                    <a:gd name="T4" fmla="*/ 0 w 6"/>
                    <a:gd name="T5" fmla="*/ 28 h 28"/>
                    <a:gd name="T6" fmla="*/ 4 w 6"/>
                    <a:gd name="T7" fmla="*/ 28 h 28"/>
                    <a:gd name="T8" fmla="*/ 6 w 6"/>
                    <a:gd name="T9" fmla="*/ 2 h 28"/>
                    <a:gd name="T10" fmla="*/ 5 w 6"/>
                    <a:gd name="T11" fmla="*/ 0 h 28"/>
                    <a:gd name="T12" fmla="*/ 6 w 6"/>
                    <a:gd name="T13" fmla="*/ 2 h 28"/>
                    <a:gd name="T14" fmla="*/ 5 w 6"/>
                    <a:gd name="T15" fmla="*/ 1 h 28"/>
                    <a:gd name="T16" fmla="*/ 4 w 6"/>
                    <a:gd name="T17" fmla="*/ 0 h 28"/>
                    <a:gd name="T18" fmla="*/ 4 w 6"/>
                    <a:gd name="T19" fmla="*/ 0 h 28"/>
                    <a:gd name="T20" fmla="*/ 2 w 6"/>
                    <a:gd name="T21" fmla="*/ 1 h 28"/>
                    <a:gd name="T22" fmla="*/ 5 w 6"/>
                    <a:gd name="T23" fmla="*/ 0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" h="28">
                      <a:moveTo>
                        <a:pt x="5" y="0"/>
                      </a:moveTo>
                      <a:lnTo>
                        <a:pt x="2" y="1"/>
                      </a:lnTo>
                      <a:lnTo>
                        <a:pt x="0" y="28"/>
                      </a:lnTo>
                      <a:lnTo>
                        <a:pt x="4" y="28"/>
                      </a:lnTo>
                      <a:lnTo>
                        <a:pt x="6" y="2"/>
                      </a:lnTo>
                      <a:lnTo>
                        <a:pt x="5" y="0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79" name="Freeform 331"/>
                <p:cNvSpPr>
                  <a:spLocks/>
                </p:cNvSpPr>
                <p:nvPr/>
              </p:nvSpPr>
              <p:spPr bwMode="auto">
                <a:xfrm>
                  <a:off x="4906" y="2299"/>
                  <a:ext cx="26" cy="43"/>
                </a:xfrm>
                <a:custGeom>
                  <a:avLst/>
                  <a:gdLst>
                    <a:gd name="T0" fmla="*/ 16 w 26"/>
                    <a:gd name="T1" fmla="*/ 39 h 43"/>
                    <a:gd name="T2" fmla="*/ 19 w 26"/>
                    <a:gd name="T3" fmla="*/ 42 h 43"/>
                    <a:gd name="T4" fmla="*/ 24 w 26"/>
                    <a:gd name="T5" fmla="*/ 35 h 43"/>
                    <a:gd name="T6" fmla="*/ 26 w 26"/>
                    <a:gd name="T7" fmla="*/ 28 h 43"/>
                    <a:gd name="T8" fmla="*/ 26 w 26"/>
                    <a:gd name="T9" fmla="*/ 22 h 43"/>
                    <a:gd name="T10" fmla="*/ 23 w 26"/>
                    <a:gd name="T11" fmla="*/ 16 h 43"/>
                    <a:gd name="T12" fmla="*/ 13 w 26"/>
                    <a:gd name="T13" fmla="*/ 8 h 43"/>
                    <a:gd name="T14" fmla="*/ 1 w 26"/>
                    <a:gd name="T15" fmla="*/ 0 h 43"/>
                    <a:gd name="T16" fmla="*/ 0 w 26"/>
                    <a:gd name="T17" fmla="*/ 4 h 43"/>
                    <a:gd name="T18" fmla="*/ 11 w 26"/>
                    <a:gd name="T19" fmla="*/ 11 h 43"/>
                    <a:gd name="T20" fmla="*/ 20 w 26"/>
                    <a:gd name="T21" fmla="*/ 19 h 43"/>
                    <a:gd name="T22" fmla="*/ 22 w 26"/>
                    <a:gd name="T23" fmla="*/ 23 h 43"/>
                    <a:gd name="T24" fmla="*/ 23 w 26"/>
                    <a:gd name="T25" fmla="*/ 27 h 43"/>
                    <a:gd name="T26" fmla="*/ 20 w 26"/>
                    <a:gd name="T27" fmla="*/ 32 h 43"/>
                    <a:gd name="T28" fmla="*/ 16 w 26"/>
                    <a:gd name="T29" fmla="*/ 41 h 43"/>
                    <a:gd name="T30" fmla="*/ 17 w 26"/>
                    <a:gd name="T31" fmla="*/ 43 h 43"/>
                    <a:gd name="T32" fmla="*/ 16 w 26"/>
                    <a:gd name="T33" fmla="*/ 41 h 43"/>
                    <a:gd name="T34" fmla="*/ 15 w 26"/>
                    <a:gd name="T35" fmla="*/ 42 h 43"/>
                    <a:gd name="T36" fmla="*/ 16 w 26"/>
                    <a:gd name="T37" fmla="*/ 43 h 43"/>
                    <a:gd name="T38" fmla="*/ 17 w 26"/>
                    <a:gd name="T39" fmla="*/ 43 h 43"/>
                    <a:gd name="T40" fmla="*/ 19 w 26"/>
                    <a:gd name="T41" fmla="*/ 42 h 43"/>
                    <a:gd name="T42" fmla="*/ 16 w 26"/>
                    <a:gd name="T43" fmla="*/ 39 h 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43">
                      <a:moveTo>
                        <a:pt x="16" y="39"/>
                      </a:moveTo>
                      <a:lnTo>
                        <a:pt x="19" y="42"/>
                      </a:lnTo>
                      <a:lnTo>
                        <a:pt x="24" y="35"/>
                      </a:lnTo>
                      <a:lnTo>
                        <a:pt x="26" y="28"/>
                      </a:lnTo>
                      <a:lnTo>
                        <a:pt x="26" y="22"/>
                      </a:lnTo>
                      <a:lnTo>
                        <a:pt x="23" y="16"/>
                      </a:lnTo>
                      <a:lnTo>
                        <a:pt x="13" y="8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11" y="11"/>
                      </a:lnTo>
                      <a:lnTo>
                        <a:pt x="20" y="19"/>
                      </a:lnTo>
                      <a:lnTo>
                        <a:pt x="22" y="23"/>
                      </a:lnTo>
                      <a:lnTo>
                        <a:pt x="23" y="27"/>
                      </a:lnTo>
                      <a:lnTo>
                        <a:pt x="20" y="32"/>
                      </a:lnTo>
                      <a:lnTo>
                        <a:pt x="16" y="41"/>
                      </a:lnTo>
                      <a:lnTo>
                        <a:pt x="17" y="43"/>
                      </a:lnTo>
                      <a:lnTo>
                        <a:pt x="16" y="41"/>
                      </a:lnTo>
                      <a:lnTo>
                        <a:pt x="15" y="42"/>
                      </a:lnTo>
                      <a:lnTo>
                        <a:pt x="16" y="43"/>
                      </a:lnTo>
                      <a:lnTo>
                        <a:pt x="17" y="43"/>
                      </a:lnTo>
                      <a:lnTo>
                        <a:pt x="19" y="42"/>
                      </a:lnTo>
                      <a:lnTo>
                        <a:pt x="16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80" name="Freeform 332"/>
                <p:cNvSpPr>
                  <a:spLocks/>
                </p:cNvSpPr>
                <p:nvPr/>
              </p:nvSpPr>
              <p:spPr bwMode="auto">
                <a:xfrm>
                  <a:off x="4922" y="2338"/>
                  <a:ext cx="15" cy="10"/>
                </a:xfrm>
                <a:custGeom>
                  <a:avLst/>
                  <a:gdLst>
                    <a:gd name="T0" fmla="*/ 12 w 15"/>
                    <a:gd name="T1" fmla="*/ 7 h 10"/>
                    <a:gd name="T2" fmla="*/ 15 w 15"/>
                    <a:gd name="T3" fmla="*/ 6 h 10"/>
                    <a:gd name="T4" fmla="*/ 12 w 15"/>
                    <a:gd name="T5" fmla="*/ 4 h 10"/>
                    <a:gd name="T6" fmla="*/ 8 w 15"/>
                    <a:gd name="T7" fmla="*/ 2 h 10"/>
                    <a:gd name="T8" fmla="*/ 4 w 15"/>
                    <a:gd name="T9" fmla="*/ 0 h 10"/>
                    <a:gd name="T10" fmla="*/ 0 w 15"/>
                    <a:gd name="T11" fmla="*/ 0 h 10"/>
                    <a:gd name="T12" fmla="*/ 1 w 15"/>
                    <a:gd name="T13" fmla="*/ 4 h 10"/>
                    <a:gd name="T14" fmla="*/ 4 w 15"/>
                    <a:gd name="T15" fmla="*/ 4 h 10"/>
                    <a:gd name="T16" fmla="*/ 7 w 15"/>
                    <a:gd name="T17" fmla="*/ 4 h 10"/>
                    <a:gd name="T18" fmla="*/ 10 w 15"/>
                    <a:gd name="T19" fmla="*/ 7 h 10"/>
                    <a:gd name="T20" fmla="*/ 12 w 15"/>
                    <a:gd name="T21" fmla="*/ 8 h 10"/>
                    <a:gd name="T22" fmla="*/ 15 w 15"/>
                    <a:gd name="T23" fmla="*/ 7 h 10"/>
                    <a:gd name="T24" fmla="*/ 12 w 15"/>
                    <a:gd name="T25" fmla="*/ 8 h 10"/>
                    <a:gd name="T26" fmla="*/ 14 w 15"/>
                    <a:gd name="T27" fmla="*/ 10 h 10"/>
                    <a:gd name="T28" fmla="*/ 15 w 15"/>
                    <a:gd name="T29" fmla="*/ 8 h 10"/>
                    <a:gd name="T30" fmla="*/ 15 w 15"/>
                    <a:gd name="T31" fmla="*/ 7 h 10"/>
                    <a:gd name="T32" fmla="*/ 15 w 15"/>
                    <a:gd name="T33" fmla="*/ 6 h 10"/>
                    <a:gd name="T34" fmla="*/ 12 w 15"/>
                    <a:gd name="T35" fmla="*/ 7 h 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" h="10">
                      <a:moveTo>
                        <a:pt x="12" y="7"/>
                      </a:moveTo>
                      <a:lnTo>
                        <a:pt x="15" y="6"/>
                      </a:lnTo>
                      <a:lnTo>
                        <a:pt x="12" y="4"/>
                      </a:ln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7" y="4"/>
                      </a:lnTo>
                      <a:lnTo>
                        <a:pt x="10" y="7"/>
                      </a:lnTo>
                      <a:lnTo>
                        <a:pt x="12" y="8"/>
                      </a:lnTo>
                      <a:lnTo>
                        <a:pt x="15" y="7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81" name="Freeform 333"/>
                <p:cNvSpPr>
                  <a:spLocks/>
                </p:cNvSpPr>
                <p:nvPr/>
              </p:nvSpPr>
              <p:spPr bwMode="auto">
                <a:xfrm>
                  <a:off x="4934" y="2321"/>
                  <a:ext cx="14" cy="24"/>
                </a:xfrm>
                <a:custGeom>
                  <a:avLst/>
                  <a:gdLst>
                    <a:gd name="T0" fmla="*/ 11 w 14"/>
                    <a:gd name="T1" fmla="*/ 0 h 24"/>
                    <a:gd name="T2" fmla="*/ 11 w 14"/>
                    <a:gd name="T3" fmla="*/ 0 h 24"/>
                    <a:gd name="T4" fmla="*/ 6 w 14"/>
                    <a:gd name="T5" fmla="*/ 4 h 24"/>
                    <a:gd name="T6" fmla="*/ 2 w 14"/>
                    <a:gd name="T7" fmla="*/ 6 h 24"/>
                    <a:gd name="T8" fmla="*/ 0 w 14"/>
                    <a:gd name="T9" fmla="*/ 13 h 24"/>
                    <a:gd name="T10" fmla="*/ 0 w 14"/>
                    <a:gd name="T11" fmla="*/ 24 h 24"/>
                    <a:gd name="T12" fmla="*/ 3 w 14"/>
                    <a:gd name="T13" fmla="*/ 24 h 24"/>
                    <a:gd name="T14" fmla="*/ 5 w 14"/>
                    <a:gd name="T15" fmla="*/ 13 h 24"/>
                    <a:gd name="T16" fmla="*/ 5 w 14"/>
                    <a:gd name="T17" fmla="*/ 8 h 24"/>
                    <a:gd name="T18" fmla="*/ 7 w 14"/>
                    <a:gd name="T19" fmla="*/ 6 h 24"/>
                    <a:gd name="T20" fmla="*/ 14 w 14"/>
                    <a:gd name="T21" fmla="*/ 4 h 24"/>
                    <a:gd name="T22" fmla="*/ 14 w 14"/>
                    <a:gd name="T23" fmla="*/ 4 h 24"/>
                    <a:gd name="T24" fmla="*/ 14 w 14"/>
                    <a:gd name="T25" fmla="*/ 4 h 24"/>
                    <a:gd name="T26" fmla="*/ 14 w 14"/>
                    <a:gd name="T27" fmla="*/ 2 h 24"/>
                    <a:gd name="T28" fmla="*/ 14 w 14"/>
                    <a:gd name="T29" fmla="*/ 1 h 24"/>
                    <a:gd name="T30" fmla="*/ 13 w 14"/>
                    <a:gd name="T31" fmla="*/ 0 h 24"/>
                    <a:gd name="T32" fmla="*/ 11 w 14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" h="24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0" y="13"/>
                      </a:lnTo>
                      <a:lnTo>
                        <a:pt x="0" y="24"/>
                      </a:lnTo>
                      <a:lnTo>
                        <a:pt x="3" y="24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82" name="Freeform 334"/>
                <p:cNvSpPr>
                  <a:spLocks/>
                </p:cNvSpPr>
                <p:nvPr/>
              </p:nvSpPr>
              <p:spPr bwMode="auto">
                <a:xfrm>
                  <a:off x="4945" y="2262"/>
                  <a:ext cx="33" cy="63"/>
                </a:xfrm>
                <a:custGeom>
                  <a:avLst/>
                  <a:gdLst>
                    <a:gd name="T0" fmla="*/ 30 w 33"/>
                    <a:gd name="T1" fmla="*/ 0 h 63"/>
                    <a:gd name="T2" fmla="*/ 29 w 33"/>
                    <a:gd name="T3" fmla="*/ 0 h 63"/>
                    <a:gd name="T4" fmla="*/ 24 w 33"/>
                    <a:gd name="T5" fmla="*/ 11 h 63"/>
                    <a:gd name="T6" fmla="*/ 21 w 33"/>
                    <a:gd name="T7" fmla="*/ 19 h 63"/>
                    <a:gd name="T8" fmla="*/ 18 w 33"/>
                    <a:gd name="T9" fmla="*/ 29 h 63"/>
                    <a:gd name="T10" fmla="*/ 15 w 33"/>
                    <a:gd name="T11" fmla="*/ 37 h 63"/>
                    <a:gd name="T12" fmla="*/ 14 w 33"/>
                    <a:gd name="T13" fmla="*/ 44 h 63"/>
                    <a:gd name="T14" fmla="*/ 11 w 33"/>
                    <a:gd name="T15" fmla="*/ 50 h 63"/>
                    <a:gd name="T16" fmla="*/ 7 w 33"/>
                    <a:gd name="T17" fmla="*/ 54 h 63"/>
                    <a:gd name="T18" fmla="*/ 0 w 33"/>
                    <a:gd name="T19" fmla="*/ 59 h 63"/>
                    <a:gd name="T20" fmla="*/ 3 w 33"/>
                    <a:gd name="T21" fmla="*/ 63 h 63"/>
                    <a:gd name="T22" fmla="*/ 9 w 33"/>
                    <a:gd name="T23" fmla="*/ 57 h 63"/>
                    <a:gd name="T24" fmla="*/ 14 w 33"/>
                    <a:gd name="T25" fmla="*/ 52 h 63"/>
                    <a:gd name="T26" fmla="*/ 17 w 33"/>
                    <a:gd name="T27" fmla="*/ 45 h 63"/>
                    <a:gd name="T28" fmla="*/ 19 w 33"/>
                    <a:gd name="T29" fmla="*/ 38 h 63"/>
                    <a:gd name="T30" fmla="*/ 21 w 33"/>
                    <a:gd name="T31" fmla="*/ 30 h 63"/>
                    <a:gd name="T32" fmla="*/ 24 w 33"/>
                    <a:gd name="T33" fmla="*/ 20 h 63"/>
                    <a:gd name="T34" fmla="*/ 28 w 33"/>
                    <a:gd name="T35" fmla="*/ 12 h 63"/>
                    <a:gd name="T36" fmla="*/ 33 w 33"/>
                    <a:gd name="T37" fmla="*/ 3 h 63"/>
                    <a:gd name="T38" fmla="*/ 32 w 33"/>
                    <a:gd name="T39" fmla="*/ 3 h 63"/>
                    <a:gd name="T40" fmla="*/ 33 w 33"/>
                    <a:gd name="T41" fmla="*/ 3 h 63"/>
                    <a:gd name="T42" fmla="*/ 33 w 33"/>
                    <a:gd name="T43" fmla="*/ 1 h 63"/>
                    <a:gd name="T44" fmla="*/ 32 w 33"/>
                    <a:gd name="T45" fmla="*/ 0 h 63"/>
                    <a:gd name="T46" fmla="*/ 30 w 33"/>
                    <a:gd name="T47" fmla="*/ 0 h 63"/>
                    <a:gd name="T48" fmla="*/ 29 w 33"/>
                    <a:gd name="T49" fmla="*/ 0 h 63"/>
                    <a:gd name="T50" fmla="*/ 30 w 33"/>
                    <a:gd name="T51" fmla="*/ 0 h 6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3" h="63">
                      <a:moveTo>
                        <a:pt x="30" y="0"/>
                      </a:moveTo>
                      <a:lnTo>
                        <a:pt x="29" y="0"/>
                      </a:lnTo>
                      <a:lnTo>
                        <a:pt x="24" y="11"/>
                      </a:lnTo>
                      <a:lnTo>
                        <a:pt x="21" y="19"/>
                      </a:lnTo>
                      <a:lnTo>
                        <a:pt x="18" y="29"/>
                      </a:lnTo>
                      <a:lnTo>
                        <a:pt x="15" y="37"/>
                      </a:lnTo>
                      <a:lnTo>
                        <a:pt x="14" y="44"/>
                      </a:lnTo>
                      <a:lnTo>
                        <a:pt x="11" y="50"/>
                      </a:lnTo>
                      <a:lnTo>
                        <a:pt x="7" y="54"/>
                      </a:lnTo>
                      <a:lnTo>
                        <a:pt x="0" y="59"/>
                      </a:lnTo>
                      <a:lnTo>
                        <a:pt x="3" y="63"/>
                      </a:lnTo>
                      <a:lnTo>
                        <a:pt x="9" y="57"/>
                      </a:lnTo>
                      <a:lnTo>
                        <a:pt x="14" y="52"/>
                      </a:lnTo>
                      <a:lnTo>
                        <a:pt x="17" y="45"/>
                      </a:lnTo>
                      <a:lnTo>
                        <a:pt x="19" y="38"/>
                      </a:lnTo>
                      <a:lnTo>
                        <a:pt x="21" y="30"/>
                      </a:lnTo>
                      <a:lnTo>
                        <a:pt x="24" y="20"/>
                      </a:lnTo>
                      <a:lnTo>
                        <a:pt x="28" y="12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83" name="Freeform 335"/>
                <p:cNvSpPr>
                  <a:spLocks/>
                </p:cNvSpPr>
                <p:nvPr/>
              </p:nvSpPr>
              <p:spPr bwMode="auto">
                <a:xfrm>
                  <a:off x="4975" y="2215"/>
                  <a:ext cx="67" cy="50"/>
                </a:xfrm>
                <a:custGeom>
                  <a:avLst/>
                  <a:gdLst>
                    <a:gd name="T0" fmla="*/ 63 w 67"/>
                    <a:gd name="T1" fmla="*/ 3 h 50"/>
                    <a:gd name="T2" fmla="*/ 65 w 67"/>
                    <a:gd name="T3" fmla="*/ 0 h 50"/>
                    <a:gd name="T4" fmla="*/ 48 w 67"/>
                    <a:gd name="T5" fmla="*/ 11 h 50"/>
                    <a:gd name="T6" fmla="*/ 32 w 67"/>
                    <a:gd name="T7" fmla="*/ 22 h 50"/>
                    <a:gd name="T8" fmla="*/ 15 w 67"/>
                    <a:gd name="T9" fmla="*/ 35 h 50"/>
                    <a:gd name="T10" fmla="*/ 0 w 67"/>
                    <a:gd name="T11" fmla="*/ 47 h 50"/>
                    <a:gd name="T12" fmla="*/ 2 w 67"/>
                    <a:gd name="T13" fmla="*/ 50 h 50"/>
                    <a:gd name="T14" fmla="*/ 17 w 67"/>
                    <a:gd name="T15" fmla="*/ 37 h 50"/>
                    <a:gd name="T16" fmla="*/ 33 w 67"/>
                    <a:gd name="T17" fmla="*/ 25 h 50"/>
                    <a:gd name="T18" fmla="*/ 51 w 67"/>
                    <a:gd name="T19" fmla="*/ 14 h 50"/>
                    <a:gd name="T20" fmla="*/ 66 w 67"/>
                    <a:gd name="T21" fmla="*/ 5 h 50"/>
                    <a:gd name="T22" fmla="*/ 66 w 67"/>
                    <a:gd name="T23" fmla="*/ 2 h 50"/>
                    <a:gd name="T24" fmla="*/ 66 w 67"/>
                    <a:gd name="T25" fmla="*/ 5 h 50"/>
                    <a:gd name="T26" fmla="*/ 67 w 67"/>
                    <a:gd name="T27" fmla="*/ 3 h 50"/>
                    <a:gd name="T28" fmla="*/ 67 w 67"/>
                    <a:gd name="T29" fmla="*/ 2 h 50"/>
                    <a:gd name="T30" fmla="*/ 66 w 67"/>
                    <a:gd name="T31" fmla="*/ 0 h 50"/>
                    <a:gd name="T32" fmla="*/ 65 w 67"/>
                    <a:gd name="T33" fmla="*/ 0 h 50"/>
                    <a:gd name="T34" fmla="*/ 63 w 67"/>
                    <a:gd name="T35" fmla="*/ 3 h 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7" h="50">
                      <a:moveTo>
                        <a:pt x="63" y="3"/>
                      </a:moveTo>
                      <a:lnTo>
                        <a:pt x="65" y="0"/>
                      </a:lnTo>
                      <a:lnTo>
                        <a:pt x="48" y="11"/>
                      </a:lnTo>
                      <a:lnTo>
                        <a:pt x="32" y="22"/>
                      </a:lnTo>
                      <a:lnTo>
                        <a:pt x="15" y="35"/>
                      </a:lnTo>
                      <a:lnTo>
                        <a:pt x="0" y="47"/>
                      </a:lnTo>
                      <a:lnTo>
                        <a:pt x="2" y="50"/>
                      </a:lnTo>
                      <a:lnTo>
                        <a:pt x="17" y="37"/>
                      </a:lnTo>
                      <a:lnTo>
                        <a:pt x="33" y="25"/>
                      </a:lnTo>
                      <a:lnTo>
                        <a:pt x="51" y="14"/>
                      </a:lnTo>
                      <a:lnTo>
                        <a:pt x="66" y="5"/>
                      </a:lnTo>
                      <a:lnTo>
                        <a:pt x="66" y="2"/>
                      </a:lnTo>
                      <a:lnTo>
                        <a:pt x="66" y="5"/>
                      </a:lnTo>
                      <a:lnTo>
                        <a:pt x="67" y="3"/>
                      </a:lnTo>
                      <a:lnTo>
                        <a:pt x="67" y="2"/>
                      </a:lnTo>
                      <a:lnTo>
                        <a:pt x="66" y="0"/>
                      </a:lnTo>
                      <a:lnTo>
                        <a:pt x="65" y="0"/>
                      </a:lnTo>
                      <a:lnTo>
                        <a:pt x="6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84" name="Freeform 336"/>
                <p:cNvSpPr>
                  <a:spLocks/>
                </p:cNvSpPr>
                <p:nvPr/>
              </p:nvSpPr>
              <p:spPr bwMode="auto">
                <a:xfrm>
                  <a:off x="5034" y="2181"/>
                  <a:ext cx="19" cy="37"/>
                </a:xfrm>
                <a:custGeom>
                  <a:avLst/>
                  <a:gdLst>
                    <a:gd name="T0" fmla="*/ 15 w 19"/>
                    <a:gd name="T1" fmla="*/ 3 h 37"/>
                    <a:gd name="T2" fmla="*/ 17 w 19"/>
                    <a:gd name="T3" fmla="*/ 0 h 37"/>
                    <a:gd name="T4" fmla="*/ 11 w 19"/>
                    <a:gd name="T5" fmla="*/ 4 h 37"/>
                    <a:gd name="T6" fmla="*/ 7 w 19"/>
                    <a:gd name="T7" fmla="*/ 10 h 37"/>
                    <a:gd name="T8" fmla="*/ 4 w 19"/>
                    <a:gd name="T9" fmla="*/ 14 h 37"/>
                    <a:gd name="T10" fmla="*/ 2 w 19"/>
                    <a:gd name="T11" fmla="*/ 19 h 37"/>
                    <a:gd name="T12" fmla="*/ 0 w 19"/>
                    <a:gd name="T13" fmla="*/ 23 h 37"/>
                    <a:gd name="T14" fmla="*/ 0 w 19"/>
                    <a:gd name="T15" fmla="*/ 29 h 37"/>
                    <a:gd name="T16" fmla="*/ 2 w 19"/>
                    <a:gd name="T17" fmla="*/ 33 h 37"/>
                    <a:gd name="T18" fmla="*/ 4 w 19"/>
                    <a:gd name="T19" fmla="*/ 37 h 37"/>
                    <a:gd name="T20" fmla="*/ 7 w 19"/>
                    <a:gd name="T21" fmla="*/ 36 h 37"/>
                    <a:gd name="T22" fmla="*/ 6 w 19"/>
                    <a:gd name="T23" fmla="*/ 32 h 37"/>
                    <a:gd name="T24" fmla="*/ 4 w 19"/>
                    <a:gd name="T25" fmla="*/ 29 h 37"/>
                    <a:gd name="T26" fmla="*/ 4 w 19"/>
                    <a:gd name="T27" fmla="*/ 25 h 37"/>
                    <a:gd name="T28" fmla="*/ 6 w 19"/>
                    <a:gd name="T29" fmla="*/ 21 h 37"/>
                    <a:gd name="T30" fmla="*/ 7 w 19"/>
                    <a:gd name="T31" fmla="*/ 15 h 37"/>
                    <a:gd name="T32" fmla="*/ 10 w 19"/>
                    <a:gd name="T33" fmla="*/ 11 h 37"/>
                    <a:gd name="T34" fmla="*/ 14 w 19"/>
                    <a:gd name="T35" fmla="*/ 7 h 37"/>
                    <a:gd name="T36" fmla="*/ 18 w 19"/>
                    <a:gd name="T37" fmla="*/ 3 h 37"/>
                    <a:gd name="T38" fmla="*/ 19 w 19"/>
                    <a:gd name="T39" fmla="*/ 2 h 37"/>
                    <a:gd name="T40" fmla="*/ 18 w 19"/>
                    <a:gd name="T41" fmla="*/ 3 h 37"/>
                    <a:gd name="T42" fmla="*/ 19 w 19"/>
                    <a:gd name="T43" fmla="*/ 2 h 37"/>
                    <a:gd name="T44" fmla="*/ 19 w 19"/>
                    <a:gd name="T45" fmla="*/ 0 h 37"/>
                    <a:gd name="T46" fmla="*/ 18 w 19"/>
                    <a:gd name="T47" fmla="*/ 0 h 37"/>
                    <a:gd name="T48" fmla="*/ 17 w 19"/>
                    <a:gd name="T49" fmla="*/ 0 h 37"/>
                    <a:gd name="T50" fmla="*/ 15 w 19"/>
                    <a:gd name="T51" fmla="*/ 3 h 3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9" h="37">
                      <a:moveTo>
                        <a:pt x="15" y="3"/>
                      </a:moveTo>
                      <a:lnTo>
                        <a:pt x="17" y="0"/>
                      </a:lnTo>
                      <a:lnTo>
                        <a:pt x="11" y="4"/>
                      </a:lnTo>
                      <a:lnTo>
                        <a:pt x="7" y="10"/>
                      </a:lnTo>
                      <a:lnTo>
                        <a:pt x="4" y="14"/>
                      </a:lnTo>
                      <a:lnTo>
                        <a:pt x="2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7" y="36"/>
                      </a:lnTo>
                      <a:lnTo>
                        <a:pt x="6" y="32"/>
                      </a:lnTo>
                      <a:lnTo>
                        <a:pt x="4" y="29"/>
                      </a:lnTo>
                      <a:lnTo>
                        <a:pt x="4" y="25"/>
                      </a:lnTo>
                      <a:lnTo>
                        <a:pt x="6" y="21"/>
                      </a:lnTo>
                      <a:lnTo>
                        <a:pt x="7" y="15"/>
                      </a:lnTo>
                      <a:lnTo>
                        <a:pt x="10" y="11"/>
                      </a:lnTo>
                      <a:lnTo>
                        <a:pt x="14" y="7"/>
                      </a:lnTo>
                      <a:lnTo>
                        <a:pt x="18" y="3"/>
                      </a:lnTo>
                      <a:lnTo>
                        <a:pt x="19" y="2"/>
                      </a:lnTo>
                      <a:lnTo>
                        <a:pt x="18" y="3"/>
                      </a:ln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85" name="Freeform 337"/>
                <p:cNvSpPr>
                  <a:spLocks/>
                </p:cNvSpPr>
                <p:nvPr/>
              </p:nvSpPr>
              <p:spPr bwMode="auto">
                <a:xfrm>
                  <a:off x="5031" y="2159"/>
                  <a:ext cx="22" cy="25"/>
                </a:xfrm>
                <a:custGeom>
                  <a:avLst/>
                  <a:gdLst>
                    <a:gd name="T0" fmla="*/ 0 w 22"/>
                    <a:gd name="T1" fmla="*/ 3 h 25"/>
                    <a:gd name="T2" fmla="*/ 2 w 22"/>
                    <a:gd name="T3" fmla="*/ 3 h 25"/>
                    <a:gd name="T4" fmla="*/ 10 w 22"/>
                    <a:gd name="T5" fmla="*/ 14 h 25"/>
                    <a:gd name="T6" fmla="*/ 18 w 22"/>
                    <a:gd name="T7" fmla="*/ 25 h 25"/>
                    <a:gd name="T8" fmla="*/ 22 w 22"/>
                    <a:gd name="T9" fmla="*/ 24 h 25"/>
                    <a:gd name="T10" fmla="*/ 13 w 22"/>
                    <a:gd name="T11" fmla="*/ 11 h 25"/>
                    <a:gd name="T12" fmla="*/ 3 w 22"/>
                    <a:gd name="T13" fmla="*/ 0 h 25"/>
                    <a:gd name="T14" fmla="*/ 5 w 22"/>
                    <a:gd name="T15" fmla="*/ 0 h 25"/>
                    <a:gd name="T16" fmla="*/ 3 w 22"/>
                    <a:gd name="T17" fmla="*/ 0 h 25"/>
                    <a:gd name="T18" fmla="*/ 3 w 22"/>
                    <a:gd name="T19" fmla="*/ 0 h 25"/>
                    <a:gd name="T20" fmla="*/ 2 w 22"/>
                    <a:gd name="T21" fmla="*/ 0 h 25"/>
                    <a:gd name="T22" fmla="*/ 0 w 22"/>
                    <a:gd name="T23" fmla="*/ 2 h 25"/>
                    <a:gd name="T24" fmla="*/ 2 w 22"/>
                    <a:gd name="T25" fmla="*/ 3 h 25"/>
                    <a:gd name="T26" fmla="*/ 0 w 22"/>
                    <a:gd name="T27" fmla="*/ 3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2" h="25">
                      <a:moveTo>
                        <a:pt x="0" y="3"/>
                      </a:moveTo>
                      <a:lnTo>
                        <a:pt x="2" y="3"/>
                      </a:lnTo>
                      <a:lnTo>
                        <a:pt x="10" y="14"/>
                      </a:lnTo>
                      <a:lnTo>
                        <a:pt x="18" y="25"/>
                      </a:lnTo>
                      <a:lnTo>
                        <a:pt x="22" y="24"/>
                      </a:lnTo>
                      <a:lnTo>
                        <a:pt x="13" y="11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86" name="Freeform 338"/>
                <p:cNvSpPr>
                  <a:spLocks/>
                </p:cNvSpPr>
                <p:nvPr/>
              </p:nvSpPr>
              <p:spPr bwMode="auto">
                <a:xfrm>
                  <a:off x="5031" y="2150"/>
                  <a:ext cx="24" cy="12"/>
                </a:xfrm>
                <a:custGeom>
                  <a:avLst/>
                  <a:gdLst>
                    <a:gd name="T0" fmla="*/ 24 w 24"/>
                    <a:gd name="T1" fmla="*/ 0 h 12"/>
                    <a:gd name="T2" fmla="*/ 22 w 24"/>
                    <a:gd name="T3" fmla="*/ 0 h 12"/>
                    <a:gd name="T4" fmla="*/ 11 w 24"/>
                    <a:gd name="T5" fmla="*/ 0 h 12"/>
                    <a:gd name="T6" fmla="*/ 5 w 24"/>
                    <a:gd name="T7" fmla="*/ 3 h 12"/>
                    <a:gd name="T8" fmla="*/ 2 w 24"/>
                    <a:gd name="T9" fmla="*/ 5 h 12"/>
                    <a:gd name="T10" fmla="*/ 0 w 24"/>
                    <a:gd name="T11" fmla="*/ 7 h 12"/>
                    <a:gd name="T12" fmla="*/ 0 w 24"/>
                    <a:gd name="T13" fmla="*/ 9 h 12"/>
                    <a:gd name="T14" fmla="*/ 0 w 24"/>
                    <a:gd name="T15" fmla="*/ 12 h 12"/>
                    <a:gd name="T16" fmla="*/ 5 w 24"/>
                    <a:gd name="T17" fmla="*/ 9 h 12"/>
                    <a:gd name="T18" fmla="*/ 5 w 24"/>
                    <a:gd name="T19" fmla="*/ 9 h 12"/>
                    <a:gd name="T20" fmla="*/ 5 w 24"/>
                    <a:gd name="T21" fmla="*/ 8 h 12"/>
                    <a:gd name="T22" fmla="*/ 5 w 24"/>
                    <a:gd name="T23" fmla="*/ 7 h 12"/>
                    <a:gd name="T24" fmla="*/ 6 w 24"/>
                    <a:gd name="T25" fmla="*/ 5 h 12"/>
                    <a:gd name="T26" fmla="*/ 13 w 24"/>
                    <a:gd name="T27" fmla="*/ 4 h 12"/>
                    <a:gd name="T28" fmla="*/ 22 w 24"/>
                    <a:gd name="T29" fmla="*/ 3 h 12"/>
                    <a:gd name="T30" fmla="*/ 21 w 24"/>
                    <a:gd name="T31" fmla="*/ 3 h 12"/>
                    <a:gd name="T32" fmla="*/ 22 w 24"/>
                    <a:gd name="T33" fmla="*/ 3 h 12"/>
                    <a:gd name="T34" fmla="*/ 24 w 24"/>
                    <a:gd name="T35" fmla="*/ 3 h 12"/>
                    <a:gd name="T36" fmla="*/ 24 w 24"/>
                    <a:gd name="T37" fmla="*/ 1 h 12"/>
                    <a:gd name="T38" fmla="*/ 24 w 24"/>
                    <a:gd name="T39" fmla="*/ 0 h 12"/>
                    <a:gd name="T40" fmla="*/ 22 w 24"/>
                    <a:gd name="T41" fmla="*/ 0 h 12"/>
                    <a:gd name="T42" fmla="*/ 24 w 24"/>
                    <a:gd name="T43" fmla="*/ 0 h 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4" h="12">
                      <a:moveTo>
                        <a:pt x="24" y="0"/>
                      </a:move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5" y="9"/>
                      </a:lnTo>
                      <a:lnTo>
                        <a:pt x="5" y="8"/>
                      </a:lnTo>
                      <a:lnTo>
                        <a:pt x="5" y="7"/>
                      </a:lnTo>
                      <a:lnTo>
                        <a:pt x="6" y="5"/>
                      </a:lnTo>
                      <a:lnTo>
                        <a:pt x="13" y="4"/>
                      </a:lnTo>
                      <a:lnTo>
                        <a:pt x="22" y="3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87" name="Freeform 339"/>
                <p:cNvSpPr>
                  <a:spLocks/>
                </p:cNvSpPr>
                <p:nvPr/>
              </p:nvSpPr>
              <p:spPr bwMode="auto">
                <a:xfrm>
                  <a:off x="5052" y="2150"/>
                  <a:ext cx="8" cy="8"/>
                </a:xfrm>
                <a:custGeom>
                  <a:avLst/>
                  <a:gdLst>
                    <a:gd name="T0" fmla="*/ 8 w 8"/>
                    <a:gd name="T1" fmla="*/ 5 h 8"/>
                    <a:gd name="T2" fmla="*/ 7 w 8"/>
                    <a:gd name="T3" fmla="*/ 4 h 8"/>
                    <a:gd name="T4" fmla="*/ 5 w 8"/>
                    <a:gd name="T5" fmla="*/ 3 h 8"/>
                    <a:gd name="T6" fmla="*/ 3 w 8"/>
                    <a:gd name="T7" fmla="*/ 0 h 8"/>
                    <a:gd name="T8" fmla="*/ 0 w 8"/>
                    <a:gd name="T9" fmla="*/ 3 h 8"/>
                    <a:gd name="T10" fmla="*/ 3 w 8"/>
                    <a:gd name="T11" fmla="*/ 5 h 8"/>
                    <a:gd name="T12" fmla="*/ 5 w 8"/>
                    <a:gd name="T13" fmla="*/ 7 h 8"/>
                    <a:gd name="T14" fmla="*/ 4 w 8"/>
                    <a:gd name="T15" fmla="*/ 5 h 8"/>
                    <a:gd name="T16" fmla="*/ 5 w 8"/>
                    <a:gd name="T17" fmla="*/ 7 h 8"/>
                    <a:gd name="T18" fmla="*/ 7 w 8"/>
                    <a:gd name="T19" fmla="*/ 8 h 8"/>
                    <a:gd name="T20" fmla="*/ 7 w 8"/>
                    <a:gd name="T21" fmla="*/ 7 h 8"/>
                    <a:gd name="T22" fmla="*/ 8 w 8"/>
                    <a:gd name="T23" fmla="*/ 5 h 8"/>
                    <a:gd name="T24" fmla="*/ 7 w 8"/>
                    <a:gd name="T25" fmla="*/ 4 h 8"/>
                    <a:gd name="T26" fmla="*/ 8 w 8"/>
                    <a:gd name="T27" fmla="*/ 5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7" y="4"/>
                      </a:lnTo>
                      <a:lnTo>
                        <a:pt x="5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7"/>
                      </a:lnTo>
                      <a:lnTo>
                        <a:pt x="4" y="5"/>
                      </a:lnTo>
                      <a:lnTo>
                        <a:pt x="5" y="7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8" y="5"/>
                      </a:lnTo>
                      <a:lnTo>
                        <a:pt x="7" y="4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88" name="Freeform 340"/>
                <p:cNvSpPr>
                  <a:spLocks/>
                </p:cNvSpPr>
                <p:nvPr/>
              </p:nvSpPr>
              <p:spPr bwMode="auto">
                <a:xfrm>
                  <a:off x="5056" y="2155"/>
                  <a:ext cx="27" cy="30"/>
                </a:xfrm>
                <a:custGeom>
                  <a:avLst/>
                  <a:gdLst>
                    <a:gd name="T0" fmla="*/ 27 w 27"/>
                    <a:gd name="T1" fmla="*/ 28 h 30"/>
                    <a:gd name="T2" fmla="*/ 26 w 27"/>
                    <a:gd name="T3" fmla="*/ 26 h 30"/>
                    <a:gd name="T4" fmla="*/ 22 w 27"/>
                    <a:gd name="T5" fmla="*/ 25 h 30"/>
                    <a:gd name="T6" fmla="*/ 18 w 27"/>
                    <a:gd name="T7" fmla="*/ 24 h 30"/>
                    <a:gd name="T8" fmla="*/ 15 w 27"/>
                    <a:gd name="T9" fmla="*/ 22 h 30"/>
                    <a:gd name="T10" fmla="*/ 11 w 27"/>
                    <a:gd name="T11" fmla="*/ 18 h 30"/>
                    <a:gd name="T12" fmla="*/ 8 w 27"/>
                    <a:gd name="T13" fmla="*/ 14 h 30"/>
                    <a:gd name="T14" fmla="*/ 5 w 27"/>
                    <a:gd name="T15" fmla="*/ 10 h 30"/>
                    <a:gd name="T16" fmla="*/ 4 w 27"/>
                    <a:gd name="T17" fmla="*/ 6 h 30"/>
                    <a:gd name="T18" fmla="*/ 4 w 27"/>
                    <a:gd name="T19" fmla="*/ 0 h 30"/>
                    <a:gd name="T20" fmla="*/ 0 w 27"/>
                    <a:gd name="T21" fmla="*/ 0 h 30"/>
                    <a:gd name="T22" fmla="*/ 0 w 27"/>
                    <a:gd name="T23" fmla="*/ 6 h 30"/>
                    <a:gd name="T24" fmla="*/ 3 w 27"/>
                    <a:gd name="T25" fmla="*/ 11 h 30"/>
                    <a:gd name="T26" fmla="*/ 5 w 27"/>
                    <a:gd name="T27" fmla="*/ 17 h 30"/>
                    <a:gd name="T28" fmla="*/ 8 w 27"/>
                    <a:gd name="T29" fmla="*/ 21 h 30"/>
                    <a:gd name="T30" fmla="*/ 12 w 27"/>
                    <a:gd name="T31" fmla="*/ 25 h 30"/>
                    <a:gd name="T32" fmla="*/ 16 w 27"/>
                    <a:gd name="T33" fmla="*/ 28 h 30"/>
                    <a:gd name="T34" fmla="*/ 20 w 27"/>
                    <a:gd name="T35" fmla="*/ 29 h 30"/>
                    <a:gd name="T36" fmla="*/ 26 w 27"/>
                    <a:gd name="T37" fmla="*/ 30 h 30"/>
                    <a:gd name="T38" fmla="*/ 23 w 27"/>
                    <a:gd name="T39" fmla="*/ 28 h 30"/>
                    <a:gd name="T40" fmla="*/ 26 w 27"/>
                    <a:gd name="T41" fmla="*/ 30 h 30"/>
                    <a:gd name="T42" fmla="*/ 27 w 27"/>
                    <a:gd name="T43" fmla="*/ 29 h 30"/>
                    <a:gd name="T44" fmla="*/ 27 w 27"/>
                    <a:gd name="T45" fmla="*/ 28 h 30"/>
                    <a:gd name="T46" fmla="*/ 27 w 27"/>
                    <a:gd name="T47" fmla="*/ 26 h 30"/>
                    <a:gd name="T48" fmla="*/ 26 w 27"/>
                    <a:gd name="T49" fmla="*/ 26 h 30"/>
                    <a:gd name="T50" fmla="*/ 27 w 27"/>
                    <a:gd name="T51" fmla="*/ 28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7" h="30">
                      <a:moveTo>
                        <a:pt x="27" y="28"/>
                      </a:moveTo>
                      <a:lnTo>
                        <a:pt x="26" y="26"/>
                      </a:lnTo>
                      <a:lnTo>
                        <a:pt x="22" y="25"/>
                      </a:lnTo>
                      <a:lnTo>
                        <a:pt x="18" y="24"/>
                      </a:lnTo>
                      <a:lnTo>
                        <a:pt x="15" y="22"/>
                      </a:lnTo>
                      <a:lnTo>
                        <a:pt x="11" y="18"/>
                      </a:lnTo>
                      <a:lnTo>
                        <a:pt x="8" y="14"/>
                      </a:lnTo>
                      <a:lnTo>
                        <a:pt x="5" y="10"/>
                      </a:lnTo>
                      <a:lnTo>
                        <a:pt x="4" y="6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11"/>
                      </a:lnTo>
                      <a:lnTo>
                        <a:pt x="5" y="17"/>
                      </a:lnTo>
                      <a:lnTo>
                        <a:pt x="8" y="21"/>
                      </a:lnTo>
                      <a:lnTo>
                        <a:pt x="12" y="25"/>
                      </a:lnTo>
                      <a:lnTo>
                        <a:pt x="16" y="28"/>
                      </a:lnTo>
                      <a:lnTo>
                        <a:pt x="20" y="29"/>
                      </a:lnTo>
                      <a:lnTo>
                        <a:pt x="26" y="30"/>
                      </a:lnTo>
                      <a:lnTo>
                        <a:pt x="23" y="28"/>
                      </a:lnTo>
                      <a:lnTo>
                        <a:pt x="26" y="30"/>
                      </a:lnTo>
                      <a:lnTo>
                        <a:pt x="27" y="29"/>
                      </a:lnTo>
                      <a:lnTo>
                        <a:pt x="27" y="28"/>
                      </a:lnTo>
                      <a:lnTo>
                        <a:pt x="27" y="26"/>
                      </a:lnTo>
                      <a:lnTo>
                        <a:pt x="26" y="26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89" name="Freeform 341"/>
                <p:cNvSpPr>
                  <a:spLocks/>
                </p:cNvSpPr>
                <p:nvPr/>
              </p:nvSpPr>
              <p:spPr bwMode="auto">
                <a:xfrm>
                  <a:off x="5079" y="2183"/>
                  <a:ext cx="8" cy="34"/>
                </a:xfrm>
                <a:custGeom>
                  <a:avLst/>
                  <a:gdLst>
                    <a:gd name="T0" fmla="*/ 7 w 8"/>
                    <a:gd name="T1" fmla="*/ 32 h 34"/>
                    <a:gd name="T2" fmla="*/ 8 w 8"/>
                    <a:gd name="T3" fmla="*/ 31 h 34"/>
                    <a:gd name="T4" fmla="*/ 4 w 8"/>
                    <a:gd name="T5" fmla="*/ 0 h 34"/>
                    <a:gd name="T6" fmla="*/ 0 w 8"/>
                    <a:gd name="T7" fmla="*/ 0 h 34"/>
                    <a:gd name="T8" fmla="*/ 4 w 8"/>
                    <a:gd name="T9" fmla="*/ 32 h 34"/>
                    <a:gd name="T10" fmla="*/ 7 w 8"/>
                    <a:gd name="T11" fmla="*/ 32 h 34"/>
                    <a:gd name="T12" fmla="*/ 4 w 8"/>
                    <a:gd name="T13" fmla="*/ 32 h 34"/>
                    <a:gd name="T14" fmla="*/ 4 w 8"/>
                    <a:gd name="T15" fmla="*/ 32 h 34"/>
                    <a:gd name="T16" fmla="*/ 6 w 8"/>
                    <a:gd name="T17" fmla="*/ 34 h 34"/>
                    <a:gd name="T18" fmla="*/ 7 w 8"/>
                    <a:gd name="T19" fmla="*/ 32 h 34"/>
                    <a:gd name="T20" fmla="*/ 8 w 8"/>
                    <a:gd name="T21" fmla="*/ 31 h 34"/>
                    <a:gd name="T22" fmla="*/ 7 w 8"/>
                    <a:gd name="T23" fmla="*/ 32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" h="34">
                      <a:moveTo>
                        <a:pt x="7" y="32"/>
                      </a:moveTo>
                      <a:lnTo>
                        <a:pt x="8" y="3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32"/>
                      </a:lnTo>
                      <a:lnTo>
                        <a:pt x="7" y="32"/>
                      </a:lnTo>
                      <a:lnTo>
                        <a:pt x="4" y="32"/>
                      </a:lnTo>
                      <a:lnTo>
                        <a:pt x="6" y="34"/>
                      </a:lnTo>
                      <a:lnTo>
                        <a:pt x="7" y="32"/>
                      </a:lnTo>
                      <a:lnTo>
                        <a:pt x="8" y="31"/>
                      </a:lnTo>
                      <a:lnTo>
                        <a:pt x="7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90" name="Freeform 342"/>
                <p:cNvSpPr>
                  <a:spLocks/>
                </p:cNvSpPr>
                <p:nvPr/>
              </p:nvSpPr>
              <p:spPr bwMode="auto">
                <a:xfrm>
                  <a:off x="5083" y="2168"/>
                  <a:ext cx="39" cy="47"/>
                </a:xfrm>
                <a:custGeom>
                  <a:avLst/>
                  <a:gdLst>
                    <a:gd name="T0" fmla="*/ 36 w 39"/>
                    <a:gd name="T1" fmla="*/ 0 h 47"/>
                    <a:gd name="T2" fmla="*/ 36 w 39"/>
                    <a:gd name="T3" fmla="*/ 0 h 47"/>
                    <a:gd name="T4" fmla="*/ 24 w 39"/>
                    <a:gd name="T5" fmla="*/ 12 h 47"/>
                    <a:gd name="T6" fmla="*/ 14 w 39"/>
                    <a:gd name="T7" fmla="*/ 21 h 47"/>
                    <a:gd name="T8" fmla="*/ 7 w 39"/>
                    <a:gd name="T9" fmla="*/ 34 h 47"/>
                    <a:gd name="T10" fmla="*/ 0 w 39"/>
                    <a:gd name="T11" fmla="*/ 46 h 47"/>
                    <a:gd name="T12" fmla="*/ 3 w 39"/>
                    <a:gd name="T13" fmla="*/ 47 h 47"/>
                    <a:gd name="T14" fmla="*/ 10 w 39"/>
                    <a:gd name="T15" fmla="*/ 35 h 47"/>
                    <a:gd name="T16" fmla="*/ 17 w 39"/>
                    <a:gd name="T17" fmla="*/ 24 h 47"/>
                    <a:gd name="T18" fmla="*/ 26 w 39"/>
                    <a:gd name="T19" fmla="*/ 13 h 47"/>
                    <a:gd name="T20" fmla="*/ 37 w 39"/>
                    <a:gd name="T21" fmla="*/ 2 h 47"/>
                    <a:gd name="T22" fmla="*/ 37 w 39"/>
                    <a:gd name="T23" fmla="*/ 2 h 47"/>
                    <a:gd name="T24" fmla="*/ 37 w 39"/>
                    <a:gd name="T25" fmla="*/ 2 h 47"/>
                    <a:gd name="T26" fmla="*/ 39 w 39"/>
                    <a:gd name="T27" fmla="*/ 1 h 47"/>
                    <a:gd name="T28" fmla="*/ 39 w 39"/>
                    <a:gd name="T29" fmla="*/ 0 h 47"/>
                    <a:gd name="T30" fmla="*/ 37 w 39"/>
                    <a:gd name="T31" fmla="*/ 0 h 47"/>
                    <a:gd name="T32" fmla="*/ 36 w 39"/>
                    <a:gd name="T33" fmla="*/ 0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9" h="47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24" y="12"/>
                      </a:lnTo>
                      <a:lnTo>
                        <a:pt x="14" y="21"/>
                      </a:lnTo>
                      <a:lnTo>
                        <a:pt x="7" y="34"/>
                      </a:lnTo>
                      <a:lnTo>
                        <a:pt x="0" y="46"/>
                      </a:lnTo>
                      <a:lnTo>
                        <a:pt x="3" y="47"/>
                      </a:lnTo>
                      <a:lnTo>
                        <a:pt x="10" y="35"/>
                      </a:lnTo>
                      <a:lnTo>
                        <a:pt x="17" y="24"/>
                      </a:lnTo>
                      <a:lnTo>
                        <a:pt x="26" y="13"/>
                      </a:lnTo>
                      <a:lnTo>
                        <a:pt x="37" y="2"/>
                      </a:lnTo>
                      <a:lnTo>
                        <a:pt x="39" y="1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91" name="Freeform 343"/>
                <p:cNvSpPr>
                  <a:spLocks/>
                </p:cNvSpPr>
                <p:nvPr/>
              </p:nvSpPr>
              <p:spPr bwMode="auto">
                <a:xfrm>
                  <a:off x="5119" y="2148"/>
                  <a:ext cx="50" cy="22"/>
                </a:xfrm>
                <a:custGeom>
                  <a:avLst/>
                  <a:gdLst>
                    <a:gd name="T0" fmla="*/ 48 w 50"/>
                    <a:gd name="T1" fmla="*/ 0 h 22"/>
                    <a:gd name="T2" fmla="*/ 49 w 50"/>
                    <a:gd name="T3" fmla="*/ 0 h 22"/>
                    <a:gd name="T4" fmla="*/ 38 w 50"/>
                    <a:gd name="T5" fmla="*/ 2 h 22"/>
                    <a:gd name="T6" fmla="*/ 26 w 50"/>
                    <a:gd name="T7" fmla="*/ 5 h 22"/>
                    <a:gd name="T8" fmla="*/ 13 w 50"/>
                    <a:gd name="T9" fmla="*/ 11 h 22"/>
                    <a:gd name="T10" fmla="*/ 0 w 50"/>
                    <a:gd name="T11" fmla="*/ 20 h 22"/>
                    <a:gd name="T12" fmla="*/ 1 w 50"/>
                    <a:gd name="T13" fmla="*/ 22 h 22"/>
                    <a:gd name="T14" fmla="*/ 16 w 50"/>
                    <a:gd name="T15" fmla="*/ 14 h 22"/>
                    <a:gd name="T16" fmla="*/ 27 w 50"/>
                    <a:gd name="T17" fmla="*/ 9 h 22"/>
                    <a:gd name="T18" fmla="*/ 38 w 50"/>
                    <a:gd name="T19" fmla="*/ 5 h 22"/>
                    <a:gd name="T20" fmla="*/ 49 w 50"/>
                    <a:gd name="T21" fmla="*/ 3 h 22"/>
                    <a:gd name="T22" fmla="*/ 50 w 50"/>
                    <a:gd name="T23" fmla="*/ 3 h 22"/>
                    <a:gd name="T24" fmla="*/ 49 w 50"/>
                    <a:gd name="T25" fmla="*/ 3 h 22"/>
                    <a:gd name="T26" fmla="*/ 50 w 50"/>
                    <a:gd name="T27" fmla="*/ 3 h 22"/>
                    <a:gd name="T28" fmla="*/ 50 w 50"/>
                    <a:gd name="T29" fmla="*/ 2 h 22"/>
                    <a:gd name="T30" fmla="*/ 50 w 50"/>
                    <a:gd name="T31" fmla="*/ 0 h 22"/>
                    <a:gd name="T32" fmla="*/ 49 w 50"/>
                    <a:gd name="T33" fmla="*/ 0 h 22"/>
                    <a:gd name="T34" fmla="*/ 48 w 50"/>
                    <a:gd name="T35" fmla="*/ 0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0" h="22">
                      <a:moveTo>
                        <a:pt x="48" y="0"/>
                      </a:moveTo>
                      <a:lnTo>
                        <a:pt x="49" y="0"/>
                      </a:lnTo>
                      <a:lnTo>
                        <a:pt x="38" y="2"/>
                      </a:lnTo>
                      <a:lnTo>
                        <a:pt x="26" y="5"/>
                      </a:lnTo>
                      <a:lnTo>
                        <a:pt x="13" y="11"/>
                      </a:lnTo>
                      <a:lnTo>
                        <a:pt x="0" y="20"/>
                      </a:lnTo>
                      <a:lnTo>
                        <a:pt x="1" y="22"/>
                      </a:lnTo>
                      <a:lnTo>
                        <a:pt x="16" y="14"/>
                      </a:lnTo>
                      <a:lnTo>
                        <a:pt x="27" y="9"/>
                      </a:lnTo>
                      <a:lnTo>
                        <a:pt x="38" y="5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0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92" name="Freeform 344"/>
                <p:cNvSpPr>
                  <a:spLocks/>
                </p:cNvSpPr>
                <p:nvPr/>
              </p:nvSpPr>
              <p:spPr bwMode="auto">
                <a:xfrm>
                  <a:off x="5167" y="2139"/>
                  <a:ext cx="47" cy="12"/>
                </a:xfrm>
                <a:custGeom>
                  <a:avLst/>
                  <a:gdLst>
                    <a:gd name="T0" fmla="*/ 45 w 47"/>
                    <a:gd name="T1" fmla="*/ 1 h 12"/>
                    <a:gd name="T2" fmla="*/ 45 w 47"/>
                    <a:gd name="T3" fmla="*/ 1 h 12"/>
                    <a:gd name="T4" fmla="*/ 35 w 47"/>
                    <a:gd name="T5" fmla="*/ 0 h 12"/>
                    <a:gd name="T6" fmla="*/ 24 w 47"/>
                    <a:gd name="T7" fmla="*/ 1 h 12"/>
                    <a:gd name="T8" fmla="*/ 17 w 47"/>
                    <a:gd name="T9" fmla="*/ 1 h 12"/>
                    <a:gd name="T10" fmla="*/ 12 w 47"/>
                    <a:gd name="T11" fmla="*/ 3 h 12"/>
                    <a:gd name="T12" fmla="*/ 5 w 47"/>
                    <a:gd name="T13" fmla="*/ 5 h 12"/>
                    <a:gd name="T14" fmla="*/ 0 w 47"/>
                    <a:gd name="T15" fmla="*/ 9 h 12"/>
                    <a:gd name="T16" fmla="*/ 2 w 47"/>
                    <a:gd name="T17" fmla="*/ 12 h 12"/>
                    <a:gd name="T18" fmla="*/ 8 w 47"/>
                    <a:gd name="T19" fmla="*/ 9 h 12"/>
                    <a:gd name="T20" fmla="*/ 13 w 47"/>
                    <a:gd name="T21" fmla="*/ 7 h 12"/>
                    <a:gd name="T22" fmla="*/ 19 w 47"/>
                    <a:gd name="T23" fmla="*/ 5 h 12"/>
                    <a:gd name="T24" fmla="*/ 24 w 47"/>
                    <a:gd name="T25" fmla="*/ 4 h 12"/>
                    <a:gd name="T26" fmla="*/ 35 w 47"/>
                    <a:gd name="T27" fmla="*/ 4 h 12"/>
                    <a:gd name="T28" fmla="*/ 45 w 47"/>
                    <a:gd name="T29" fmla="*/ 4 h 12"/>
                    <a:gd name="T30" fmla="*/ 46 w 47"/>
                    <a:gd name="T31" fmla="*/ 4 h 12"/>
                    <a:gd name="T32" fmla="*/ 45 w 47"/>
                    <a:gd name="T33" fmla="*/ 4 h 12"/>
                    <a:gd name="T34" fmla="*/ 46 w 47"/>
                    <a:gd name="T35" fmla="*/ 4 h 12"/>
                    <a:gd name="T36" fmla="*/ 47 w 47"/>
                    <a:gd name="T37" fmla="*/ 3 h 12"/>
                    <a:gd name="T38" fmla="*/ 46 w 47"/>
                    <a:gd name="T39" fmla="*/ 1 h 12"/>
                    <a:gd name="T40" fmla="*/ 45 w 47"/>
                    <a:gd name="T41" fmla="*/ 1 h 1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12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35" y="0"/>
                      </a:lnTo>
                      <a:lnTo>
                        <a:pt x="24" y="1"/>
                      </a:lnTo>
                      <a:lnTo>
                        <a:pt x="17" y="1"/>
                      </a:lnTo>
                      <a:lnTo>
                        <a:pt x="12" y="3"/>
                      </a:ln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8" y="9"/>
                      </a:lnTo>
                      <a:lnTo>
                        <a:pt x="13" y="7"/>
                      </a:lnTo>
                      <a:lnTo>
                        <a:pt x="19" y="5"/>
                      </a:lnTo>
                      <a:lnTo>
                        <a:pt x="24" y="4"/>
                      </a:lnTo>
                      <a:lnTo>
                        <a:pt x="35" y="4"/>
                      </a:lnTo>
                      <a:lnTo>
                        <a:pt x="45" y="4"/>
                      </a:lnTo>
                      <a:lnTo>
                        <a:pt x="46" y="4"/>
                      </a:lnTo>
                      <a:lnTo>
                        <a:pt x="45" y="4"/>
                      </a:lnTo>
                      <a:lnTo>
                        <a:pt x="46" y="4"/>
                      </a:lnTo>
                      <a:lnTo>
                        <a:pt x="47" y="3"/>
                      </a:lnTo>
                      <a:lnTo>
                        <a:pt x="46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93" name="Freeform 345"/>
                <p:cNvSpPr>
                  <a:spLocks/>
                </p:cNvSpPr>
                <p:nvPr/>
              </p:nvSpPr>
              <p:spPr bwMode="auto">
                <a:xfrm>
                  <a:off x="5212" y="2133"/>
                  <a:ext cx="15" cy="10"/>
                </a:xfrm>
                <a:custGeom>
                  <a:avLst/>
                  <a:gdLst>
                    <a:gd name="T0" fmla="*/ 12 w 15"/>
                    <a:gd name="T1" fmla="*/ 0 h 10"/>
                    <a:gd name="T2" fmla="*/ 12 w 15"/>
                    <a:gd name="T3" fmla="*/ 0 h 10"/>
                    <a:gd name="T4" fmla="*/ 7 w 15"/>
                    <a:gd name="T5" fmla="*/ 3 h 10"/>
                    <a:gd name="T6" fmla="*/ 0 w 15"/>
                    <a:gd name="T7" fmla="*/ 7 h 10"/>
                    <a:gd name="T8" fmla="*/ 1 w 15"/>
                    <a:gd name="T9" fmla="*/ 10 h 10"/>
                    <a:gd name="T10" fmla="*/ 8 w 15"/>
                    <a:gd name="T11" fmla="*/ 6 h 10"/>
                    <a:gd name="T12" fmla="*/ 13 w 15"/>
                    <a:gd name="T13" fmla="*/ 3 h 10"/>
                    <a:gd name="T14" fmla="*/ 15 w 15"/>
                    <a:gd name="T15" fmla="*/ 3 h 10"/>
                    <a:gd name="T16" fmla="*/ 13 w 15"/>
                    <a:gd name="T17" fmla="*/ 3 h 10"/>
                    <a:gd name="T18" fmla="*/ 15 w 15"/>
                    <a:gd name="T19" fmla="*/ 3 h 10"/>
                    <a:gd name="T20" fmla="*/ 15 w 15"/>
                    <a:gd name="T21" fmla="*/ 2 h 10"/>
                    <a:gd name="T22" fmla="*/ 13 w 15"/>
                    <a:gd name="T23" fmla="*/ 0 h 10"/>
                    <a:gd name="T24" fmla="*/ 12 w 15"/>
                    <a:gd name="T25" fmla="*/ 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" h="1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3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8" y="6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94" name="Freeform 346"/>
                <p:cNvSpPr>
                  <a:spLocks/>
                </p:cNvSpPr>
                <p:nvPr/>
              </p:nvSpPr>
              <p:spPr bwMode="auto">
                <a:xfrm>
                  <a:off x="5224" y="2129"/>
                  <a:ext cx="7" cy="7"/>
                </a:xfrm>
                <a:custGeom>
                  <a:avLst/>
                  <a:gdLst>
                    <a:gd name="T0" fmla="*/ 3 w 7"/>
                    <a:gd name="T1" fmla="*/ 2 h 7"/>
                    <a:gd name="T2" fmla="*/ 4 w 7"/>
                    <a:gd name="T3" fmla="*/ 0 h 7"/>
                    <a:gd name="T4" fmla="*/ 1 w 7"/>
                    <a:gd name="T5" fmla="*/ 2 h 7"/>
                    <a:gd name="T6" fmla="*/ 0 w 7"/>
                    <a:gd name="T7" fmla="*/ 4 h 7"/>
                    <a:gd name="T8" fmla="*/ 3 w 7"/>
                    <a:gd name="T9" fmla="*/ 7 h 7"/>
                    <a:gd name="T10" fmla="*/ 4 w 7"/>
                    <a:gd name="T11" fmla="*/ 4 h 7"/>
                    <a:gd name="T12" fmla="*/ 5 w 7"/>
                    <a:gd name="T13" fmla="*/ 4 h 7"/>
                    <a:gd name="T14" fmla="*/ 7 w 7"/>
                    <a:gd name="T15" fmla="*/ 2 h 7"/>
                    <a:gd name="T16" fmla="*/ 5 w 7"/>
                    <a:gd name="T17" fmla="*/ 4 h 7"/>
                    <a:gd name="T18" fmla="*/ 7 w 7"/>
                    <a:gd name="T19" fmla="*/ 3 h 7"/>
                    <a:gd name="T20" fmla="*/ 7 w 7"/>
                    <a:gd name="T21" fmla="*/ 2 h 7"/>
                    <a:gd name="T22" fmla="*/ 5 w 7"/>
                    <a:gd name="T23" fmla="*/ 0 h 7"/>
                    <a:gd name="T24" fmla="*/ 4 w 7"/>
                    <a:gd name="T25" fmla="*/ 0 h 7"/>
                    <a:gd name="T26" fmla="*/ 3 w 7"/>
                    <a:gd name="T27" fmla="*/ 2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95" name="Freeform 347"/>
                <p:cNvSpPr>
                  <a:spLocks/>
                </p:cNvSpPr>
                <p:nvPr/>
              </p:nvSpPr>
              <p:spPr bwMode="auto">
                <a:xfrm>
                  <a:off x="5227" y="2083"/>
                  <a:ext cx="26" cy="48"/>
                </a:xfrm>
                <a:custGeom>
                  <a:avLst/>
                  <a:gdLst>
                    <a:gd name="T0" fmla="*/ 23 w 26"/>
                    <a:gd name="T1" fmla="*/ 0 h 48"/>
                    <a:gd name="T2" fmla="*/ 22 w 26"/>
                    <a:gd name="T3" fmla="*/ 0 h 48"/>
                    <a:gd name="T4" fmla="*/ 13 w 26"/>
                    <a:gd name="T5" fmla="*/ 11 h 48"/>
                    <a:gd name="T6" fmla="*/ 7 w 26"/>
                    <a:gd name="T7" fmla="*/ 22 h 48"/>
                    <a:gd name="T8" fmla="*/ 4 w 26"/>
                    <a:gd name="T9" fmla="*/ 29 h 48"/>
                    <a:gd name="T10" fmla="*/ 1 w 26"/>
                    <a:gd name="T11" fmla="*/ 34 h 48"/>
                    <a:gd name="T12" fmla="*/ 0 w 26"/>
                    <a:gd name="T13" fmla="*/ 41 h 48"/>
                    <a:gd name="T14" fmla="*/ 0 w 26"/>
                    <a:gd name="T15" fmla="*/ 48 h 48"/>
                    <a:gd name="T16" fmla="*/ 4 w 26"/>
                    <a:gd name="T17" fmla="*/ 48 h 48"/>
                    <a:gd name="T18" fmla="*/ 4 w 26"/>
                    <a:gd name="T19" fmla="*/ 42 h 48"/>
                    <a:gd name="T20" fmla="*/ 5 w 26"/>
                    <a:gd name="T21" fmla="*/ 35 h 48"/>
                    <a:gd name="T22" fmla="*/ 8 w 26"/>
                    <a:gd name="T23" fmla="*/ 30 h 48"/>
                    <a:gd name="T24" fmla="*/ 11 w 26"/>
                    <a:gd name="T25" fmla="*/ 23 h 48"/>
                    <a:gd name="T26" fmla="*/ 17 w 26"/>
                    <a:gd name="T27" fmla="*/ 12 h 48"/>
                    <a:gd name="T28" fmla="*/ 26 w 26"/>
                    <a:gd name="T29" fmla="*/ 3 h 48"/>
                    <a:gd name="T30" fmla="*/ 24 w 26"/>
                    <a:gd name="T31" fmla="*/ 3 h 48"/>
                    <a:gd name="T32" fmla="*/ 26 w 26"/>
                    <a:gd name="T33" fmla="*/ 3 h 48"/>
                    <a:gd name="T34" fmla="*/ 26 w 26"/>
                    <a:gd name="T35" fmla="*/ 1 h 48"/>
                    <a:gd name="T36" fmla="*/ 24 w 26"/>
                    <a:gd name="T37" fmla="*/ 0 h 48"/>
                    <a:gd name="T38" fmla="*/ 23 w 26"/>
                    <a:gd name="T39" fmla="*/ 0 h 48"/>
                    <a:gd name="T40" fmla="*/ 22 w 26"/>
                    <a:gd name="T41" fmla="*/ 0 h 48"/>
                    <a:gd name="T42" fmla="*/ 23 w 26"/>
                    <a:gd name="T43" fmla="*/ 0 h 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48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13" y="11"/>
                      </a:lnTo>
                      <a:lnTo>
                        <a:pt x="7" y="22"/>
                      </a:lnTo>
                      <a:lnTo>
                        <a:pt x="4" y="29"/>
                      </a:lnTo>
                      <a:lnTo>
                        <a:pt x="1" y="34"/>
                      </a:lnTo>
                      <a:lnTo>
                        <a:pt x="0" y="41"/>
                      </a:lnTo>
                      <a:lnTo>
                        <a:pt x="0" y="48"/>
                      </a:lnTo>
                      <a:lnTo>
                        <a:pt x="4" y="48"/>
                      </a:lnTo>
                      <a:lnTo>
                        <a:pt x="4" y="42"/>
                      </a:lnTo>
                      <a:lnTo>
                        <a:pt x="5" y="35"/>
                      </a:lnTo>
                      <a:lnTo>
                        <a:pt x="8" y="30"/>
                      </a:lnTo>
                      <a:lnTo>
                        <a:pt x="11" y="23"/>
                      </a:lnTo>
                      <a:lnTo>
                        <a:pt x="17" y="12"/>
                      </a:lnTo>
                      <a:lnTo>
                        <a:pt x="26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96" name="Freeform 348"/>
                <p:cNvSpPr>
                  <a:spLocks/>
                </p:cNvSpPr>
                <p:nvPr/>
              </p:nvSpPr>
              <p:spPr bwMode="auto">
                <a:xfrm>
                  <a:off x="5250" y="2079"/>
                  <a:ext cx="20" cy="7"/>
                </a:xfrm>
                <a:custGeom>
                  <a:avLst/>
                  <a:gdLst>
                    <a:gd name="T0" fmla="*/ 20 w 20"/>
                    <a:gd name="T1" fmla="*/ 4 h 7"/>
                    <a:gd name="T2" fmla="*/ 19 w 20"/>
                    <a:gd name="T3" fmla="*/ 3 h 7"/>
                    <a:gd name="T4" fmla="*/ 15 w 20"/>
                    <a:gd name="T5" fmla="*/ 0 h 7"/>
                    <a:gd name="T6" fmla="*/ 10 w 20"/>
                    <a:gd name="T7" fmla="*/ 0 h 7"/>
                    <a:gd name="T8" fmla="*/ 5 w 20"/>
                    <a:gd name="T9" fmla="*/ 1 h 7"/>
                    <a:gd name="T10" fmla="*/ 0 w 20"/>
                    <a:gd name="T11" fmla="*/ 4 h 7"/>
                    <a:gd name="T12" fmla="*/ 1 w 20"/>
                    <a:gd name="T13" fmla="*/ 7 h 7"/>
                    <a:gd name="T14" fmla="*/ 7 w 20"/>
                    <a:gd name="T15" fmla="*/ 4 h 7"/>
                    <a:gd name="T16" fmla="*/ 10 w 20"/>
                    <a:gd name="T17" fmla="*/ 4 h 7"/>
                    <a:gd name="T18" fmla="*/ 14 w 20"/>
                    <a:gd name="T19" fmla="*/ 4 h 7"/>
                    <a:gd name="T20" fmla="*/ 18 w 20"/>
                    <a:gd name="T21" fmla="*/ 5 h 7"/>
                    <a:gd name="T22" fmla="*/ 16 w 20"/>
                    <a:gd name="T23" fmla="*/ 4 h 7"/>
                    <a:gd name="T24" fmla="*/ 18 w 20"/>
                    <a:gd name="T25" fmla="*/ 5 h 7"/>
                    <a:gd name="T26" fmla="*/ 19 w 20"/>
                    <a:gd name="T27" fmla="*/ 5 h 7"/>
                    <a:gd name="T28" fmla="*/ 20 w 20"/>
                    <a:gd name="T29" fmla="*/ 4 h 7"/>
                    <a:gd name="T30" fmla="*/ 20 w 20"/>
                    <a:gd name="T31" fmla="*/ 4 h 7"/>
                    <a:gd name="T32" fmla="*/ 19 w 20"/>
                    <a:gd name="T33" fmla="*/ 3 h 7"/>
                    <a:gd name="T34" fmla="*/ 20 w 20"/>
                    <a:gd name="T35" fmla="*/ 4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" h="7">
                      <a:moveTo>
                        <a:pt x="20" y="4"/>
                      </a:moveTo>
                      <a:lnTo>
                        <a:pt x="19" y="3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4" y="4"/>
                      </a:lnTo>
                      <a:lnTo>
                        <a:pt x="18" y="5"/>
                      </a:lnTo>
                      <a:lnTo>
                        <a:pt x="16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97" name="Freeform 349"/>
                <p:cNvSpPr>
                  <a:spLocks/>
                </p:cNvSpPr>
                <p:nvPr/>
              </p:nvSpPr>
              <p:spPr bwMode="auto">
                <a:xfrm>
                  <a:off x="5266" y="2083"/>
                  <a:ext cx="21" cy="50"/>
                </a:xfrm>
                <a:custGeom>
                  <a:avLst/>
                  <a:gdLst>
                    <a:gd name="T0" fmla="*/ 19 w 21"/>
                    <a:gd name="T1" fmla="*/ 46 h 50"/>
                    <a:gd name="T2" fmla="*/ 19 w 21"/>
                    <a:gd name="T3" fmla="*/ 46 h 50"/>
                    <a:gd name="T4" fmla="*/ 13 w 21"/>
                    <a:gd name="T5" fmla="*/ 42 h 50"/>
                    <a:gd name="T6" fmla="*/ 9 w 21"/>
                    <a:gd name="T7" fmla="*/ 38 h 50"/>
                    <a:gd name="T8" fmla="*/ 7 w 21"/>
                    <a:gd name="T9" fmla="*/ 34 h 50"/>
                    <a:gd name="T10" fmla="*/ 6 w 21"/>
                    <a:gd name="T11" fmla="*/ 27 h 50"/>
                    <a:gd name="T12" fmla="*/ 4 w 21"/>
                    <a:gd name="T13" fmla="*/ 15 h 50"/>
                    <a:gd name="T14" fmla="*/ 4 w 21"/>
                    <a:gd name="T15" fmla="*/ 0 h 50"/>
                    <a:gd name="T16" fmla="*/ 0 w 21"/>
                    <a:gd name="T17" fmla="*/ 0 h 50"/>
                    <a:gd name="T18" fmla="*/ 0 w 21"/>
                    <a:gd name="T19" fmla="*/ 16 h 50"/>
                    <a:gd name="T20" fmla="*/ 2 w 21"/>
                    <a:gd name="T21" fmla="*/ 27 h 50"/>
                    <a:gd name="T22" fmla="*/ 3 w 21"/>
                    <a:gd name="T23" fmla="*/ 34 h 50"/>
                    <a:gd name="T24" fmla="*/ 4 w 21"/>
                    <a:gd name="T25" fmla="*/ 40 h 50"/>
                    <a:gd name="T26" fmla="*/ 10 w 21"/>
                    <a:gd name="T27" fmla="*/ 45 h 50"/>
                    <a:gd name="T28" fmla="*/ 17 w 21"/>
                    <a:gd name="T29" fmla="*/ 49 h 50"/>
                    <a:gd name="T30" fmla="*/ 18 w 21"/>
                    <a:gd name="T31" fmla="*/ 50 h 50"/>
                    <a:gd name="T32" fmla="*/ 17 w 21"/>
                    <a:gd name="T33" fmla="*/ 49 h 50"/>
                    <a:gd name="T34" fmla="*/ 18 w 21"/>
                    <a:gd name="T35" fmla="*/ 50 h 50"/>
                    <a:gd name="T36" fmla="*/ 19 w 21"/>
                    <a:gd name="T37" fmla="*/ 49 h 50"/>
                    <a:gd name="T38" fmla="*/ 21 w 21"/>
                    <a:gd name="T39" fmla="*/ 48 h 50"/>
                    <a:gd name="T40" fmla="*/ 19 w 21"/>
                    <a:gd name="T41" fmla="*/ 46 h 5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50">
                      <a:moveTo>
                        <a:pt x="19" y="46"/>
                      </a:moveTo>
                      <a:lnTo>
                        <a:pt x="19" y="46"/>
                      </a:lnTo>
                      <a:lnTo>
                        <a:pt x="13" y="42"/>
                      </a:lnTo>
                      <a:lnTo>
                        <a:pt x="9" y="38"/>
                      </a:lnTo>
                      <a:lnTo>
                        <a:pt x="7" y="34"/>
                      </a:lnTo>
                      <a:lnTo>
                        <a:pt x="6" y="27"/>
                      </a:lnTo>
                      <a:lnTo>
                        <a:pt x="4" y="1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" y="27"/>
                      </a:lnTo>
                      <a:lnTo>
                        <a:pt x="3" y="34"/>
                      </a:lnTo>
                      <a:lnTo>
                        <a:pt x="4" y="40"/>
                      </a:lnTo>
                      <a:lnTo>
                        <a:pt x="10" y="45"/>
                      </a:lnTo>
                      <a:lnTo>
                        <a:pt x="17" y="49"/>
                      </a:lnTo>
                      <a:lnTo>
                        <a:pt x="18" y="50"/>
                      </a:lnTo>
                      <a:lnTo>
                        <a:pt x="17" y="49"/>
                      </a:lnTo>
                      <a:lnTo>
                        <a:pt x="18" y="50"/>
                      </a:lnTo>
                      <a:lnTo>
                        <a:pt x="19" y="49"/>
                      </a:lnTo>
                      <a:lnTo>
                        <a:pt x="21" y="48"/>
                      </a:lnTo>
                      <a:lnTo>
                        <a:pt x="19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98" name="Freeform 350"/>
                <p:cNvSpPr>
                  <a:spLocks/>
                </p:cNvSpPr>
                <p:nvPr/>
              </p:nvSpPr>
              <p:spPr bwMode="auto">
                <a:xfrm>
                  <a:off x="5284" y="2127"/>
                  <a:ext cx="16" cy="11"/>
                </a:xfrm>
                <a:custGeom>
                  <a:avLst/>
                  <a:gdLst>
                    <a:gd name="T0" fmla="*/ 16 w 16"/>
                    <a:gd name="T1" fmla="*/ 0 h 11"/>
                    <a:gd name="T2" fmla="*/ 14 w 16"/>
                    <a:gd name="T3" fmla="*/ 0 h 11"/>
                    <a:gd name="T4" fmla="*/ 11 w 16"/>
                    <a:gd name="T5" fmla="*/ 6 h 11"/>
                    <a:gd name="T6" fmla="*/ 10 w 16"/>
                    <a:gd name="T7" fmla="*/ 8 h 11"/>
                    <a:gd name="T8" fmla="*/ 7 w 16"/>
                    <a:gd name="T9" fmla="*/ 6 h 11"/>
                    <a:gd name="T10" fmla="*/ 1 w 16"/>
                    <a:gd name="T11" fmla="*/ 2 h 11"/>
                    <a:gd name="T12" fmla="*/ 0 w 16"/>
                    <a:gd name="T13" fmla="*/ 6 h 11"/>
                    <a:gd name="T14" fmla="*/ 4 w 16"/>
                    <a:gd name="T15" fmla="*/ 9 h 11"/>
                    <a:gd name="T16" fmla="*/ 10 w 16"/>
                    <a:gd name="T17" fmla="*/ 11 h 11"/>
                    <a:gd name="T18" fmla="*/ 14 w 16"/>
                    <a:gd name="T19" fmla="*/ 8 h 11"/>
                    <a:gd name="T20" fmla="*/ 16 w 16"/>
                    <a:gd name="T21" fmla="*/ 1 h 11"/>
                    <a:gd name="T22" fmla="*/ 14 w 16"/>
                    <a:gd name="T23" fmla="*/ 2 h 11"/>
                    <a:gd name="T24" fmla="*/ 16 w 16"/>
                    <a:gd name="T25" fmla="*/ 1 h 11"/>
                    <a:gd name="T26" fmla="*/ 16 w 16"/>
                    <a:gd name="T27" fmla="*/ 0 h 11"/>
                    <a:gd name="T28" fmla="*/ 16 w 16"/>
                    <a:gd name="T29" fmla="*/ 0 h 11"/>
                    <a:gd name="T30" fmla="*/ 15 w 16"/>
                    <a:gd name="T31" fmla="*/ 0 h 11"/>
                    <a:gd name="T32" fmla="*/ 14 w 16"/>
                    <a:gd name="T33" fmla="*/ 0 h 11"/>
                    <a:gd name="T34" fmla="*/ 16 w 16"/>
                    <a:gd name="T35" fmla="*/ 0 h 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11">
                      <a:moveTo>
                        <a:pt x="16" y="0"/>
                      </a:moveTo>
                      <a:lnTo>
                        <a:pt x="14" y="0"/>
                      </a:lnTo>
                      <a:lnTo>
                        <a:pt x="11" y="6"/>
                      </a:lnTo>
                      <a:lnTo>
                        <a:pt x="10" y="8"/>
                      </a:lnTo>
                      <a:lnTo>
                        <a:pt x="7" y="6"/>
                      </a:ln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4" y="9"/>
                      </a:lnTo>
                      <a:lnTo>
                        <a:pt x="10" y="11"/>
                      </a:lnTo>
                      <a:lnTo>
                        <a:pt x="14" y="8"/>
                      </a:lnTo>
                      <a:lnTo>
                        <a:pt x="16" y="1"/>
                      </a:lnTo>
                      <a:lnTo>
                        <a:pt x="14" y="2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99" name="Freeform 351"/>
                <p:cNvSpPr>
                  <a:spLocks/>
                </p:cNvSpPr>
                <p:nvPr/>
              </p:nvSpPr>
              <p:spPr bwMode="auto">
                <a:xfrm>
                  <a:off x="5298" y="2127"/>
                  <a:ext cx="15" cy="5"/>
                </a:xfrm>
                <a:custGeom>
                  <a:avLst/>
                  <a:gdLst>
                    <a:gd name="T0" fmla="*/ 13 w 15"/>
                    <a:gd name="T1" fmla="*/ 0 h 5"/>
                    <a:gd name="T2" fmla="*/ 13 w 15"/>
                    <a:gd name="T3" fmla="*/ 0 h 5"/>
                    <a:gd name="T4" fmla="*/ 9 w 15"/>
                    <a:gd name="T5" fmla="*/ 1 h 5"/>
                    <a:gd name="T6" fmla="*/ 7 w 15"/>
                    <a:gd name="T7" fmla="*/ 2 h 5"/>
                    <a:gd name="T8" fmla="*/ 4 w 15"/>
                    <a:gd name="T9" fmla="*/ 1 h 5"/>
                    <a:gd name="T10" fmla="*/ 2 w 15"/>
                    <a:gd name="T11" fmla="*/ 0 h 5"/>
                    <a:gd name="T12" fmla="*/ 0 w 15"/>
                    <a:gd name="T13" fmla="*/ 2 h 5"/>
                    <a:gd name="T14" fmla="*/ 2 w 15"/>
                    <a:gd name="T15" fmla="*/ 4 h 5"/>
                    <a:gd name="T16" fmla="*/ 5 w 15"/>
                    <a:gd name="T17" fmla="*/ 5 h 5"/>
                    <a:gd name="T18" fmla="*/ 9 w 15"/>
                    <a:gd name="T19" fmla="*/ 5 h 5"/>
                    <a:gd name="T20" fmla="*/ 15 w 15"/>
                    <a:gd name="T21" fmla="*/ 4 h 5"/>
                    <a:gd name="T22" fmla="*/ 15 w 15"/>
                    <a:gd name="T23" fmla="*/ 4 h 5"/>
                    <a:gd name="T24" fmla="*/ 13 w 15"/>
                    <a:gd name="T25" fmla="*/ 0 h 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" h="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5" y="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00" name="Freeform 352"/>
                <p:cNvSpPr>
                  <a:spLocks/>
                </p:cNvSpPr>
                <p:nvPr/>
              </p:nvSpPr>
              <p:spPr bwMode="auto">
                <a:xfrm>
                  <a:off x="5311" y="2114"/>
                  <a:ext cx="15" cy="17"/>
                </a:xfrm>
                <a:custGeom>
                  <a:avLst/>
                  <a:gdLst>
                    <a:gd name="T0" fmla="*/ 15 w 15"/>
                    <a:gd name="T1" fmla="*/ 2 h 17"/>
                    <a:gd name="T2" fmla="*/ 13 w 15"/>
                    <a:gd name="T3" fmla="*/ 2 h 17"/>
                    <a:gd name="T4" fmla="*/ 11 w 15"/>
                    <a:gd name="T5" fmla="*/ 4 h 17"/>
                    <a:gd name="T6" fmla="*/ 9 w 15"/>
                    <a:gd name="T7" fmla="*/ 9 h 17"/>
                    <a:gd name="T8" fmla="*/ 6 w 15"/>
                    <a:gd name="T9" fmla="*/ 10 h 17"/>
                    <a:gd name="T10" fmla="*/ 0 w 15"/>
                    <a:gd name="T11" fmla="*/ 13 h 17"/>
                    <a:gd name="T12" fmla="*/ 2 w 15"/>
                    <a:gd name="T13" fmla="*/ 17 h 17"/>
                    <a:gd name="T14" fmla="*/ 7 w 15"/>
                    <a:gd name="T15" fmla="*/ 14 h 17"/>
                    <a:gd name="T16" fmla="*/ 11 w 15"/>
                    <a:gd name="T17" fmla="*/ 10 h 17"/>
                    <a:gd name="T18" fmla="*/ 14 w 15"/>
                    <a:gd name="T19" fmla="*/ 7 h 17"/>
                    <a:gd name="T20" fmla="*/ 15 w 15"/>
                    <a:gd name="T21" fmla="*/ 3 h 17"/>
                    <a:gd name="T22" fmla="*/ 13 w 15"/>
                    <a:gd name="T23" fmla="*/ 3 h 17"/>
                    <a:gd name="T24" fmla="*/ 15 w 15"/>
                    <a:gd name="T25" fmla="*/ 3 h 17"/>
                    <a:gd name="T26" fmla="*/ 15 w 15"/>
                    <a:gd name="T27" fmla="*/ 2 h 17"/>
                    <a:gd name="T28" fmla="*/ 15 w 15"/>
                    <a:gd name="T29" fmla="*/ 2 h 17"/>
                    <a:gd name="T30" fmla="*/ 14 w 15"/>
                    <a:gd name="T31" fmla="*/ 0 h 17"/>
                    <a:gd name="T32" fmla="*/ 13 w 15"/>
                    <a:gd name="T33" fmla="*/ 2 h 17"/>
                    <a:gd name="T34" fmla="*/ 15 w 15"/>
                    <a:gd name="T35" fmla="*/ 2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" h="17">
                      <a:moveTo>
                        <a:pt x="15" y="2"/>
                      </a:move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9"/>
                      </a:lnTo>
                      <a:lnTo>
                        <a:pt x="6" y="10"/>
                      </a:lnTo>
                      <a:lnTo>
                        <a:pt x="0" y="13"/>
                      </a:lnTo>
                      <a:lnTo>
                        <a:pt x="2" y="17"/>
                      </a:lnTo>
                      <a:lnTo>
                        <a:pt x="7" y="14"/>
                      </a:lnTo>
                      <a:lnTo>
                        <a:pt x="11" y="10"/>
                      </a:lnTo>
                      <a:lnTo>
                        <a:pt x="14" y="7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4" y="0"/>
                      </a:lnTo>
                      <a:lnTo>
                        <a:pt x="13" y="2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01" name="Freeform 353"/>
                <p:cNvSpPr>
                  <a:spLocks/>
                </p:cNvSpPr>
                <p:nvPr/>
              </p:nvSpPr>
              <p:spPr bwMode="auto">
                <a:xfrm>
                  <a:off x="5324" y="2116"/>
                  <a:ext cx="11" cy="32"/>
                </a:xfrm>
                <a:custGeom>
                  <a:avLst/>
                  <a:gdLst>
                    <a:gd name="T0" fmla="*/ 9 w 11"/>
                    <a:gd name="T1" fmla="*/ 32 h 32"/>
                    <a:gd name="T2" fmla="*/ 9 w 11"/>
                    <a:gd name="T3" fmla="*/ 31 h 32"/>
                    <a:gd name="T4" fmla="*/ 11 w 11"/>
                    <a:gd name="T5" fmla="*/ 26 h 32"/>
                    <a:gd name="T6" fmla="*/ 11 w 11"/>
                    <a:gd name="T7" fmla="*/ 22 h 32"/>
                    <a:gd name="T8" fmla="*/ 11 w 11"/>
                    <a:gd name="T9" fmla="*/ 16 h 32"/>
                    <a:gd name="T10" fmla="*/ 9 w 11"/>
                    <a:gd name="T11" fmla="*/ 12 h 32"/>
                    <a:gd name="T12" fmla="*/ 7 w 11"/>
                    <a:gd name="T13" fmla="*/ 5 h 32"/>
                    <a:gd name="T14" fmla="*/ 2 w 11"/>
                    <a:gd name="T15" fmla="*/ 0 h 32"/>
                    <a:gd name="T16" fmla="*/ 0 w 11"/>
                    <a:gd name="T17" fmla="*/ 1 h 32"/>
                    <a:gd name="T18" fmla="*/ 2 w 11"/>
                    <a:gd name="T19" fmla="*/ 7 h 32"/>
                    <a:gd name="T20" fmla="*/ 7 w 11"/>
                    <a:gd name="T21" fmla="*/ 13 h 32"/>
                    <a:gd name="T22" fmla="*/ 7 w 11"/>
                    <a:gd name="T23" fmla="*/ 17 h 32"/>
                    <a:gd name="T24" fmla="*/ 8 w 11"/>
                    <a:gd name="T25" fmla="*/ 22 h 32"/>
                    <a:gd name="T26" fmla="*/ 7 w 11"/>
                    <a:gd name="T27" fmla="*/ 26 h 32"/>
                    <a:gd name="T28" fmla="*/ 7 w 11"/>
                    <a:gd name="T29" fmla="*/ 30 h 32"/>
                    <a:gd name="T30" fmla="*/ 7 w 11"/>
                    <a:gd name="T31" fmla="*/ 30 h 32"/>
                    <a:gd name="T32" fmla="*/ 7 w 11"/>
                    <a:gd name="T33" fmla="*/ 30 h 32"/>
                    <a:gd name="T34" fmla="*/ 7 w 11"/>
                    <a:gd name="T35" fmla="*/ 31 h 32"/>
                    <a:gd name="T36" fmla="*/ 7 w 11"/>
                    <a:gd name="T37" fmla="*/ 32 h 32"/>
                    <a:gd name="T38" fmla="*/ 8 w 11"/>
                    <a:gd name="T39" fmla="*/ 32 h 32"/>
                    <a:gd name="T40" fmla="*/ 9 w 11"/>
                    <a:gd name="T41" fmla="*/ 31 h 32"/>
                    <a:gd name="T42" fmla="*/ 9 w 11"/>
                    <a:gd name="T43" fmla="*/ 32 h 3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" h="32">
                      <a:moveTo>
                        <a:pt x="9" y="32"/>
                      </a:moveTo>
                      <a:lnTo>
                        <a:pt x="9" y="31"/>
                      </a:lnTo>
                      <a:lnTo>
                        <a:pt x="11" y="26"/>
                      </a:lnTo>
                      <a:lnTo>
                        <a:pt x="11" y="22"/>
                      </a:lnTo>
                      <a:lnTo>
                        <a:pt x="11" y="16"/>
                      </a:lnTo>
                      <a:lnTo>
                        <a:pt x="9" y="12"/>
                      </a:lnTo>
                      <a:lnTo>
                        <a:pt x="7" y="5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7"/>
                      </a:lnTo>
                      <a:lnTo>
                        <a:pt x="7" y="13"/>
                      </a:lnTo>
                      <a:lnTo>
                        <a:pt x="7" y="17"/>
                      </a:lnTo>
                      <a:lnTo>
                        <a:pt x="8" y="22"/>
                      </a:lnTo>
                      <a:lnTo>
                        <a:pt x="7" y="26"/>
                      </a:lnTo>
                      <a:lnTo>
                        <a:pt x="7" y="30"/>
                      </a:lnTo>
                      <a:lnTo>
                        <a:pt x="7" y="31"/>
                      </a:lnTo>
                      <a:lnTo>
                        <a:pt x="7" y="32"/>
                      </a:lnTo>
                      <a:lnTo>
                        <a:pt x="8" y="32"/>
                      </a:lnTo>
                      <a:lnTo>
                        <a:pt x="9" y="31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02" name="Freeform 354"/>
                <p:cNvSpPr>
                  <a:spLocks/>
                </p:cNvSpPr>
                <p:nvPr/>
              </p:nvSpPr>
              <p:spPr bwMode="auto">
                <a:xfrm>
                  <a:off x="5313" y="2146"/>
                  <a:ext cx="20" cy="20"/>
                </a:xfrm>
                <a:custGeom>
                  <a:avLst/>
                  <a:gdLst>
                    <a:gd name="T0" fmla="*/ 0 w 20"/>
                    <a:gd name="T1" fmla="*/ 19 h 20"/>
                    <a:gd name="T2" fmla="*/ 3 w 20"/>
                    <a:gd name="T3" fmla="*/ 20 h 20"/>
                    <a:gd name="T4" fmla="*/ 20 w 20"/>
                    <a:gd name="T5" fmla="*/ 2 h 20"/>
                    <a:gd name="T6" fmla="*/ 18 w 20"/>
                    <a:gd name="T7" fmla="*/ 0 h 20"/>
                    <a:gd name="T8" fmla="*/ 0 w 20"/>
                    <a:gd name="T9" fmla="*/ 18 h 20"/>
                    <a:gd name="T10" fmla="*/ 0 w 20"/>
                    <a:gd name="T11" fmla="*/ 19 h 20"/>
                    <a:gd name="T12" fmla="*/ 0 w 20"/>
                    <a:gd name="T13" fmla="*/ 18 h 20"/>
                    <a:gd name="T14" fmla="*/ 0 w 20"/>
                    <a:gd name="T15" fmla="*/ 19 h 20"/>
                    <a:gd name="T16" fmla="*/ 0 w 20"/>
                    <a:gd name="T17" fmla="*/ 20 h 20"/>
                    <a:gd name="T18" fmla="*/ 1 w 20"/>
                    <a:gd name="T19" fmla="*/ 20 h 20"/>
                    <a:gd name="T20" fmla="*/ 3 w 20"/>
                    <a:gd name="T21" fmla="*/ 20 h 20"/>
                    <a:gd name="T22" fmla="*/ 0 w 20"/>
                    <a:gd name="T23" fmla="*/ 19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0" h="20">
                      <a:moveTo>
                        <a:pt x="0" y="19"/>
                      </a:moveTo>
                      <a:lnTo>
                        <a:pt x="3" y="20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3" y="2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03" name="Freeform 355"/>
                <p:cNvSpPr>
                  <a:spLocks/>
                </p:cNvSpPr>
                <p:nvPr/>
              </p:nvSpPr>
              <p:spPr bwMode="auto">
                <a:xfrm>
                  <a:off x="5302" y="2165"/>
                  <a:ext cx="15" cy="31"/>
                </a:xfrm>
                <a:custGeom>
                  <a:avLst/>
                  <a:gdLst>
                    <a:gd name="T0" fmla="*/ 4 w 15"/>
                    <a:gd name="T1" fmla="*/ 30 h 31"/>
                    <a:gd name="T2" fmla="*/ 3 w 15"/>
                    <a:gd name="T3" fmla="*/ 31 h 31"/>
                    <a:gd name="T4" fmla="*/ 9 w 15"/>
                    <a:gd name="T5" fmla="*/ 26 h 31"/>
                    <a:gd name="T6" fmla="*/ 14 w 15"/>
                    <a:gd name="T7" fmla="*/ 20 h 31"/>
                    <a:gd name="T8" fmla="*/ 15 w 15"/>
                    <a:gd name="T9" fmla="*/ 12 h 31"/>
                    <a:gd name="T10" fmla="*/ 15 w 15"/>
                    <a:gd name="T11" fmla="*/ 0 h 31"/>
                    <a:gd name="T12" fmla="*/ 11 w 15"/>
                    <a:gd name="T13" fmla="*/ 0 h 31"/>
                    <a:gd name="T14" fmla="*/ 11 w 15"/>
                    <a:gd name="T15" fmla="*/ 12 h 31"/>
                    <a:gd name="T16" fmla="*/ 9 w 15"/>
                    <a:gd name="T17" fmla="*/ 19 h 31"/>
                    <a:gd name="T18" fmla="*/ 7 w 15"/>
                    <a:gd name="T19" fmla="*/ 23 h 31"/>
                    <a:gd name="T20" fmla="*/ 0 w 15"/>
                    <a:gd name="T21" fmla="*/ 29 h 31"/>
                    <a:gd name="T22" fmla="*/ 0 w 15"/>
                    <a:gd name="T23" fmla="*/ 30 h 31"/>
                    <a:gd name="T24" fmla="*/ 0 w 15"/>
                    <a:gd name="T25" fmla="*/ 29 h 31"/>
                    <a:gd name="T26" fmla="*/ 0 w 15"/>
                    <a:gd name="T27" fmla="*/ 30 h 31"/>
                    <a:gd name="T28" fmla="*/ 0 w 15"/>
                    <a:gd name="T29" fmla="*/ 31 h 31"/>
                    <a:gd name="T30" fmla="*/ 1 w 15"/>
                    <a:gd name="T31" fmla="*/ 31 h 31"/>
                    <a:gd name="T32" fmla="*/ 3 w 15"/>
                    <a:gd name="T33" fmla="*/ 31 h 31"/>
                    <a:gd name="T34" fmla="*/ 4 w 15"/>
                    <a:gd name="T35" fmla="*/ 30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" h="31">
                      <a:moveTo>
                        <a:pt x="4" y="30"/>
                      </a:moveTo>
                      <a:lnTo>
                        <a:pt x="3" y="31"/>
                      </a:lnTo>
                      <a:lnTo>
                        <a:pt x="9" y="26"/>
                      </a:lnTo>
                      <a:lnTo>
                        <a:pt x="14" y="20"/>
                      </a:lnTo>
                      <a:lnTo>
                        <a:pt x="15" y="12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1" y="12"/>
                      </a:lnTo>
                      <a:lnTo>
                        <a:pt x="9" y="19"/>
                      </a:lnTo>
                      <a:lnTo>
                        <a:pt x="7" y="23"/>
                      </a:lnTo>
                      <a:lnTo>
                        <a:pt x="0" y="29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1" y="31"/>
                      </a:lnTo>
                      <a:lnTo>
                        <a:pt x="3" y="31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04" name="Freeform 356"/>
                <p:cNvSpPr>
                  <a:spLocks/>
                </p:cNvSpPr>
                <p:nvPr/>
              </p:nvSpPr>
              <p:spPr bwMode="auto">
                <a:xfrm>
                  <a:off x="5273" y="2195"/>
                  <a:ext cx="33" cy="100"/>
                </a:xfrm>
                <a:custGeom>
                  <a:avLst/>
                  <a:gdLst>
                    <a:gd name="T0" fmla="*/ 4 w 33"/>
                    <a:gd name="T1" fmla="*/ 98 h 100"/>
                    <a:gd name="T2" fmla="*/ 3 w 33"/>
                    <a:gd name="T3" fmla="*/ 100 h 100"/>
                    <a:gd name="T4" fmla="*/ 12 w 33"/>
                    <a:gd name="T5" fmla="*/ 86 h 100"/>
                    <a:gd name="T6" fmla="*/ 18 w 33"/>
                    <a:gd name="T7" fmla="*/ 74 h 100"/>
                    <a:gd name="T8" fmla="*/ 23 w 33"/>
                    <a:gd name="T9" fmla="*/ 60 h 100"/>
                    <a:gd name="T10" fmla="*/ 27 w 33"/>
                    <a:gd name="T11" fmla="*/ 46 h 100"/>
                    <a:gd name="T12" fmla="*/ 32 w 33"/>
                    <a:gd name="T13" fmla="*/ 20 h 100"/>
                    <a:gd name="T14" fmla="*/ 33 w 33"/>
                    <a:gd name="T15" fmla="*/ 0 h 100"/>
                    <a:gd name="T16" fmla="*/ 29 w 33"/>
                    <a:gd name="T17" fmla="*/ 0 h 100"/>
                    <a:gd name="T18" fmla="*/ 27 w 33"/>
                    <a:gd name="T19" fmla="*/ 20 h 100"/>
                    <a:gd name="T20" fmla="*/ 23 w 33"/>
                    <a:gd name="T21" fmla="*/ 45 h 100"/>
                    <a:gd name="T22" fmla="*/ 21 w 33"/>
                    <a:gd name="T23" fmla="*/ 59 h 100"/>
                    <a:gd name="T24" fmla="*/ 15 w 33"/>
                    <a:gd name="T25" fmla="*/ 71 h 100"/>
                    <a:gd name="T26" fmla="*/ 8 w 33"/>
                    <a:gd name="T27" fmla="*/ 85 h 100"/>
                    <a:gd name="T28" fmla="*/ 0 w 33"/>
                    <a:gd name="T29" fmla="*/ 97 h 100"/>
                    <a:gd name="T30" fmla="*/ 0 w 33"/>
                    <a:gd name="T31" fmla="*/ 98 h 100"/>
                    <a:gd name="T32" fmla="*/ 0 w 33"/>
                    <a:gd name="T33" fmla="*/ 97 h 100"/>
                    <a:gd name="T34" fmla="*/ 0 w 33"/>
                    <a:gd name="T35" fmla="*/ 98 h 100"/>
                    <a:gd name="T36" fmla="*/ 0 w 33"/>
                    <a:gd name="T37" fmla="*/ 100 h 100"/>
                    <a:gd name="T38" fmla="*/ 2 w 33"/>
                    <a:gd name="T39" fmla="*/ 100 h 100"/>
                    <a:gd name="T40" fmla="*/ 3 w 33"/>
                    <a:gd name="T41" fmla="*/ 100 h 100"/>
                    <a:gd name="T42" fmla="*/ 4 w 33"/>
                    <a:gd name="T43" fmla="*/ 98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3" h="100">
                      <a:moveTo>
                        <a:pt x="4" y="98"/>
                      </a:moveTo>
                      <a:lnTo>
                        <a:pt x="3" y="100"/>
                      </a:lnTo>
                      <a:lnTo>
                        <a:pt x="12" y="86"/>
                      </a:lnTo>
                      <a:lnTo>
                        <a:pt x="18" y="74"/>
                      </a:lnTo>
                      <a:lnTo>
                        <a:pt x="23" y="60"/>
                      </a:lnTo>
                      <a:lnTo>
                        <a:pt x="27" y="46"/>
                      </a:lnTo>
                      <a:lnTo>
                        <a:pt x="32" y="2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7" y="20"/>
                      </a:lnTo>
                      <a:lnTo>
                        <a:pt x="23" y="45"/>
                      </a:lnTo>
                      <a:lnTo>
                        <a:pt x="21" y="59"/>
                      </a:lnTo>
                      <a:lnTo>
                        <a:pt x="15" y="71"/>
                      </a:lnTo>
                      <a:lnTo>
                        <a:pt x="8" y="85"/>
                      </a:lnTo>
                      <a:lnTo>
                        <a:pt x="0" y="97"/>
                      </a:lnTo>
                      <a:lnTo>
                        <a:pt x="0" y="98"/>
                      </a:lnTo>
                      <a:lnTo>
                        <a:pt x="0" y="97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2" y="100"/>
                      </a:lnTo>
                      <a:lnTo>
                        <a:pt x="3" y="100"/>
                      </a:lnTo>
                      <a:lnTo>
                        <a:pt x="4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05" name="Freeform 357"/>
                <p:cNvSpPr>
                  <a:spLocks/>
                </p:cNvSpPr>
                <p:nvPr/>
              </p:nvSpPr>
              <p:spPr bwMode="auto">
                <a:xfrm>
                  <a:off x="5255" y="2293"/>
                  <a:ext cx="22" cy="74"/>
                </a:xfrm>
                <a:custGeom>
                  <a:avLst/>
                  <a:gdLst>
                    <a:gd name="T0" fmla="*/ 5 w 22"/>
                    <a:gd name="T1" fmla="*/ 71 h 74"/>
                    <a:gd name="T2" fmla="*/ 5 w 22"/>
                    <a:gd name="T3" fmla="*/ 73 h 74"/>
                    <a:gd name="T4" fmla="*/ 11 w 22"/>
                    <a:gd name="T5" fmla="*/ 56 h 74"/>
                    <a:gd name="T6" fmla="*/ 17 w 22"/>
                    <a:gd name="T7" fmla="*/ 38 h 74"/>
                    <a:gd name="T8" fmla="*/ 21 w 22"/>
                    <a:gd name="T9" fmla="*/ 21 h 74"/>
                    <a:gd name="T10" fmla="*/ 22 w 22"/>
                    <a:gd name="T11" fmla="*/ 0 h 74"/>
                    <a:gd name="T12" fmla="*/ 18 w 22"/>
                    <a:gd name="T13" fmla="*/ 0 h 74"/>
                    <a:gd name="T14" fmla="*/ 17 w 22"/>
                    <a:gd name="T15" fmla="*/ 21 h 74"/>
                    <a:gd name="T16" fmla="*/ 14 w 22"/>
                    <a:gd name="T17" fmla="*/ 38 h 74"/>
                    <a:gd name="T18" fmla="*/ 9 w 22"/>
                    <a:gd name="T19" fmla="*/ 55 h 74"/>
                    <a:gd name="T20" fmla="*/ 0 w 22"/>
                    <a:gd name="T21" fmla="*/ 71 h 74"/>
                    <a:gd name="T22" fmla="*/ 0 w 22"/>
                    <a:gd name="T23" fmla="*/ 73 h 74"/>
                    <a:gd name="T24" fmla="*/ 0 w 22"/>
                    <a:gd name="T25" fmla="*/ 71 h 74"/>
                    <a:gd name="T26" fmla="*/ 0 w 22"/>
                    <a:gd name="T27" fmla="*/ 73 h 74"/>
                    <a:gd name="T28" fmla="*/ 2 w 22"/>
                    <a:gd name="T29" fmla="*/ 74 h 74"/>
                    <a:gd name="T30" fmla="*/ 3 w 22"/>
                    <a:gd name="T31" fmla="*/ 74 h 74"/>
                    <a:gd name="T32" fmla="*/ 5 w 22"/>
                    <a:gd name="T33" fmla="*/ 73 h 74"/>
                    <a:gd name="T34" fmla="*/ 5 w 22"/>
                    <a:gd name="T35" fmla="*/ 71 h 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" h="74">
                      <a:moveTo>
                        <a:pt x="5" y="71"/>
                      </a:moveTo>
                      <a:lnTo>
                        <a:pt x="5" y="73"/>
                      </a:lnTo>
                      <a:lnTo>
                        <a:pt x="11" y="56"/>
                      </a:lnTo>
                      <a:lnTo>
                        <a:pt x="17" y="38"/>
                      </a:lnTo>
                      <a:lnTo>
                        <a:pt x="21" y="2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7" y="21"/>
                      </a:lnTo>
                      <a:lnTo>
                        <a:pt x="14" y="38"/>
                      </a:lnTo>
                      <a:lnTo>
                        <a:pt x="9" y="55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2" y="74"/>
                      </a:lnTo>
                      <a:lnTo>
                        <a:pt x="3" y="74"/>
                      </a:lnTo>
                      <a:lnTo>
                        <a:pt x="5" y="73"/>
                      </a:lnTo>
                      <a:lnTo>
                        <a:pt x="5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06" name="Freeform 358"/>
                <p:cNvSpPr>
                  <a:spLocks/>
                </p:cNvSpPr>
                <p:nvPr/>
              </p:nvSpPr>
              <p:spPr bwMode="auto">
                <a:xfrm>
                  <a:off x="5255" y="2364"/>
                  <a:ext cx="14" cy="63"/>
                </a:xfrm>
                <a:custGeom>
                  <a:avLst/>
                  <a:gdLst>
                    <a:gd name="T0" fmla="*/ 11 w 14"/>
                    <a:gd name="T1" fmla="*/ 62 h 63"/>
                    <a:gd name="T2" fmla="*/ 11 w 14"/>
                    <a:gd name="T3" fmla="*/ 62 h 63"/>
                    <a:gd name="T4" fmla="*/ 13 w 14"/>
                    <a:gd name="T5" fmla="*/ 47 h 63"/>
                    <a:gd name="T6" fmla="*/ 14 w 14"/>
                    <a:gd name="T7" fmla="*/ 36 h 63"/>
                    <a:gd name="T8" fmla="*/ 14 w 14"/>
                    <a:gd name="T9" fmla="*/ 28 h 63"/>
                    <a:gd name="T10" fmla="*/ 13 w 14"/>
                    <a:gd name="T11" fmla="*/ 22 h 63"/>
                    <a:gd name="T12" fmla="*/ 9 w 14"/>
                    <a:gd name="T13" fmla="*/ 13 h 63"/>
                    <a:gd name="T14" fmla="*/ 5 w 14"/>
                    <a:gd name="T15" fmla="*/ 0 h 63"/>
                    <a:gd name="T16" fmla="*/ 0 w 14"/>
                    <a:gd name="T17" fmla="*/ 2 h 63"/>
                    <a:gd name="T18" fmla="*/ 6 w 14"/>
                    <a:gd name="T19" fmla="*/ 14 h 63"/>
                    <a:gd name="T20" fmla="*/ 9 w 14"/>
                    <a:gd name="T21" fmla="*/ 22 h 63"/>
                    <a:gd name="T22" fmla="*/ 10 w 14"/>
                    <a:gd name="T23" fmla="*/ 29 h 63"/>
                    <a:gd name="T24" fmla="*/ 10 w 14"/>
                    <a:gd name="T25" fmla="*/ 36 h 63"/>
                    <a:gd name="T26" fmla="*/ 10 w 14"/>
                    <a:gd name="T27" fmla="*/ 47 h 63"/>
                    <a:gd name="T28" fmla="*/ 7 w 14"/>
                    <a:gd name="T29" fmla="*/ 60 h 63"/>
                    <a:gd name="T30" fmla="*/ 7 w 14"/>
                    <a:gd name="T31" fmla="*/ 60 h 63"/>
                    <a:gd name="T32" fmla="*/ 7 w 14"/>
                    <a:gd name="T33" fmla="*/ 60 h 63"/>
                    <a:gd name="T34" fmla="*/ 9 w 14"/>
                    <a:gd name="T35" fmla="*/ 62 h 63"/>
                    <a:gd name="T36" fmla="*/ 10 w 14"/>
                    <a:gd name="T37" fmla="*/ 63 h 63"/>
                    <a:gd name="T38" fmla="*/ 11 w 14"/>
                    <a:gd name="T39" fmla="*/ 63 h 63"/>
                    <a:gd name="T40" fmla="*/ 11 w 14"/>
                    <a:gd name="T41" fmla="*/ 62 h 6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4" h="63">
                      <a:moveTo>
                        <a:pt x="11" y="62"/>
                      </a:moveTo>
                      <a:lnTo>
                        <a:pt x="11" y="62"/>
                      </a:lnTo>
                      <a:lnTo>
                        <a:pt x="13" y="47"/>
                      </a:lnTo>
                      <a:lnTo>
                        <a:pt x="14" y="36"/>
                      </a:lnTo>
                      <a:lnTo>
                        <a:pt x="14" y="28"/>
                      </a:lnTo>
                      <a:lnTo>
                        <a:pt x="13" y="22"/>
                      </a:lnTo>
                      <a:lnTo>
                        <a:pt x="9" y="13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6" y="14"/>
                      </a:lnTo>
                      <a:lnTo>
                        <a:pt x="9" y="22"/>
                      </a:lnTo>
                      <a:lnTo>
                        <a:pt x="10" y="29"/>
                      </a:lnTo>
                      <a:lnTo>
                        <a:pt x="10" y="36"/>
                      </a:lnTo>
                      <a:lnTo>
                        <a:pt x="10" y="47"/>
                      </a:lnTo>
                      <a:lnTo>
                        <a:pt x="7" y="60"/>
                      </a:lnTo>
                      <a:lnTo>
                        <a:pt x="9" y="62"/>
                      </a:lnTo>
                      <a:lnTo>
                        <a:pt x="10" y="63"/>
                      </a:lnTo>
                      <a:lnTo>
                        <a:pt x="11" y="63"/>
                      </a:lnTo>
                      <a:lnTo>
                        <a:pt x="11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07" name="Freeform 359"/>
                <p:cNvSpPr>
                  <a:spLocks/>
                </p:cNvSpPr>
                <p:nvPr/>
              </p:nvSpPr>
              <p:spPr bwMode="auto">
                <a:xfrm>
                  <a:off x="5262" y="2424"/>
                  <a:ext cx="10" cy="85"/>
                </a:xfrm>
                <a:custGeom>
                  <a:avLst/>
                  <a:gdLst>
                    <a:gd name="T0" fmla="*/ 10 w 10"/>
                    <a:gd name="T1" fmla="*/ 84 h 85"/>
                    <a:gd name="T2" fmla="*/ 10 w 10"/>
                    <a:gd name="T3" fmla="*/ 84 h 85"/>
                    <a:gd name="T4" fmla="*/ 10 w 10"/>
                    <a:gd name="T5" fmla="*/ 73 h 85"/>
                    <a:gd name="T6" fmla="*/ 7 w 10"/>
                    <a:gd name="T7" fmla="*/ 55 h 85"/>
                    <a:gd name="T8" fmla="*/ 4 w 10"/>
                    <a:gd name="T9" fmla="*/ 29 h 85"/>
                    <a:gd name="T10" fmla="*/ 4 w 10"/>
                    <a:gd name="T11" fmla="*/ 2 h 85"/>
                    <a:gd name="T12" fmla="*/ 0 w 10"/>
                    <a:gd name="T13" fmla="*/ 0 h 85"/>
                    <a:gd name="T14" fmla="*/ 2 w 10"/>
                    <a:gd name="T15" fmla="*/ 30 h 85"/>
                    <a:gd name="T16" fmla="*/ 3 w 10"/>
                    <a:gd name="T17" fmla="*/ 55 h 85"/>
                    <a:gd name="T18" fmla="*/ 6 w 10"/>
                    <a:gd name="T19" fmla="*/ 73 h 85"/>
                    <a:gd name="T20" fmla="*/ 6 w 10"/>
                    <a:gd name="T21" fmla="*/ 82 h 85"/>
                    <a:gd name="T22" fmla="*/ 6 w 10"/>
                    <a:gd name="T23" fmla="*/ 82 h 85"/>
                    <a:gd name="T24" fmla="*/ 6 w 10"/>
                    <a:gd name="T25" fmla="*/ 82 h 85"/>
                    <a:gd name="T26" fmla="*/ 6 w 10"/>
                    <a:gd name="T27" fmla="*/ 84 h 85"/>
                    <a:gd name="T28" fmla="*/ 7 w 10"/>
                    <a:gd name="T29" fmla="*/ 85 h 85"/>
                    <a:gd name="T30" fmla="*/ 8 w 10"/>
                    <a:gd name="T31" fmla="*/ 85 h 85"/>
                    <a:gd name="T32" fmla="*/ 10 w 10"/>
                    <a:gd name="T33" fmla="*/ 84 h 8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" h="85">
                      <a:moveTo>
                        <a:pt x="10" y="84"/>
                      </a:moveTo>
                      <a:lnTo>
                        <a:pt x="10" y="84"/>
                      </a:lnTo>
                      <a:lnTo>
                        <a:pt x="10" y="73"/>
                      </a:lnTo>
                      <a:lnTo>
                        <a:pt x="7" y="55"/>
                      </a:lnTo>
                      <a:lnTo>
                        <a:pt x="4" y="29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2" y="30"/>
                      </a:lnTo>
                      <a:lnTo>
                        <a:pt x="3" y="55"/>
                      </a:lnTo>
                      <a:lnTo>
                        <a:pt x="6" y="73"/>
                      </a:lnTo>
                      <a:lnTo>
                        <a:pt x="6" y="82"/>
                      </a:lnTo>
                      <a:lnTo>
                        <a:pt x="6" y="84"/>
                      </a:lnTo>
                      <a:lnTo>
                        <a:pt x="7" y="85"/>
                      </a:lnTo>
                      <a:lnTo>
                        <a:pt x="8" y="85"/>
                      </a:lnTo>
                      <a:lnTo>
                        <a:pt x="10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08" name="Freeform 360"/>
                <p:cNvSpPr>
                  <a:spLocks/>
                </p:cNvSpPr>
                <p:nvPr/>
              </p:nvSpPr>
              <p:spPr bwMode="auto">
                <a:xfrm>
                  <a:off x="5249" y="2506"/>
                  <a:ext cx="23" cy="15"/>
                </a:xfrm>
                <a:custGeom>
                  <a:avLst/>
                  <a:gdLst>
                    <a:gd name="T0" fmla="*/ 4 w 23"/>
                    <a:gd name="T1" fmla="*/ 14 h 15"/>
                    <a:gd name="T2" fmla="*/ 1 w 23"/>
                    <a:gd name="T3" fmla="*/ 14 h 15"/>
                    <a:gd name="T4" fmla="*/ 5 w 23"/>
                    <a:gd name="T5" fmla="*/ 15 h 15"/>
                    <a:gd name="T6" fmla="*/ 9 w 23"/>
                    <a:gd name="T7" fmla="*/ 15 h 15"/>
                    <a:gd name="T8" fmla="*/ 12 w 23"/>
                    <a:gd name="T9" fmla="*/ 14 h 15"/>
                    <a:gd name="T10" fmla="*/ 15 w 23"/>
                    <a:gd name="T11" fmla="*/ 13 h 15"/>
                    <a:gd name="T12" fmla="*/ 19 w 23"/>
                    <a:gd name="T13" fmla="*/ 8 h 15"/>
                    <a:gd name="T14" fmla="*/ 23 w 23"/>
                    <a:gd name="T15" fmla="*/ 2 h 15"/>
                    <a:gd name="T16" fmla="*/ 19 w 23"/>
                    <a:gd name="T17" fmla="*/ 0 h 15"/>
                    <a:gd name="T18" fmla="*/ 16 w 23"/>
                    <a:gd name="T19" fmla="*/ 6 h 15"/>
                    <a:gd name="T20" fmla="*/ 12 w 23"/>
                    <a:gd name="T21" fmla="*/ 10 h 15"/>
                    <a:gd name="T22" fmla="*/ 11 w 23"/>
                    <a:gd name="T23" fmla="*/ 11 h 15"/>
                    <a:gd name="T24" fmla="*/ 9 w 23"/>
                    <a:gd name="T25" fmla="*/ 11 h 15"/>
                    <a:gd name="T26" fmla="*/ 6 w 23"/>
                    <a:gd name="T27" fmla="*/ 11 h 15"/>
                    <a:gd name="T28" fmla="*/ 2 w 23"/>
                    <a:gd name="T29" fmla="*/ 11 h 15"/>
                    <a:gd name="T30" fmla="*/ 0 w 23"/>
                    <a:gd name="T31" fmla="*/ 11 h 15"/>
                    <a:gd name="T32" fmla="*/ 2 w 23"/>
                    <a:gd name="T33" fmla="*/ 11 h 15"/>
                    <a:gd name="T34" fmla="*/ 1 w 23"/>
                    <a:gd name="T35" fmla="*/ 11 h 15"/>
                    <a:gd name="T36" fmla="*/ 0 w 23"/>
                    <a:gd name="T37" fmla="*/ 13 h 15"/>
                    <a:gd name="T38" fmla="*/ 0 w 23"/>
                    <a:gd name="T39" fmla="*/ 14 h 15"/>
                    <a:gd name="T40" fmla="*/ 1 w 23"/>
                    <a:gd name="T41" fmla="*/ 14 h 15"/>
                    <a:gd name="T42" fmla="*/ 4 w 23"/>
                    <a:gd name="T43" fmla="*/ 14 h 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15">
                      <a:moveTo>
                        <a:pt x="4" y="14"/>
                      </a:moveTo>
                      <a:lnTo>
                        <a:pt x="1" y="14"/>
                      </a:lnTo>
                      <a:lnTo>
                        <a:pt x="5" y="15"/>
                      </a:lnTo>
                      <a:lnTo>
                        <a:pt x="9" y="15"/>
                      </a:lnTo>
                      <a:lnTo>
                        <a:pt x="12" y="14"/>
                      </a:lnTo>
                      <a:lnTo>
                        <a:pt x="15" y="13"/>
                      </a:lnTo>
                      <a:lnTo>
                        <a:pt x="19" y="8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6" y="11"/>
                      </a:lnTo>
                      <a:lnTo>
                        <a:pt x="2" y="11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09" name="Freeform 361"/>
                <p:cNvSpPr>
                  <a:spLocks/>
                </p:cNvSpPr>
                <p:nvPr/>
              </p:nvSpPr>
              <p:spPr bwMode="auto">
                <a:xfrm>
                  <a:off x="5234" y="2517"/>
                  <a:ext cx="19" cy="18"/>
                </a:xfrm>
                <a:custGeom>
                  <a:avLst/>
                  <a:gdLst>
                    <a:gd name="T0" fmla="*/ 2 w 19"/>
                    <a:gd name="T1" fmla="*/ 18 h 18"/>
                    <a:gd name="T2" fmla="*/ 4 w 19"/>
                    <a:gd name="T3" fmla="*/ 18 h 18"/>
                    <a:gd name="T4" fmla="*/ 10 w 19"/>
                    <a:gd name="T5" fmla="*/ 10 h 18"/>
                    <a:gd name="T6" fmla="*/ 19 w 19"/>
                    <a:gd name="T7" fmla="*/ 3 h 18"/>
                    <a:gd name="T8" fmla="*/ 15 w 19"/>
                    <a:gd name="T9" fmla="*/ 0 h 18"/>
                    <a:gd name="T10" fmla="*/ 8 w 19"/>
                    <a:gd name="T11" fmla="*/ 7 h 18"/>
                    <a:gd name="T12" fmla="*/ 1 w 19"/>
                    <a:gd name="T13" fmla="*/ 15 h 18"/>
                    <a:gd name="T14" fmla="*/ 2 w 19"/>
                    <a:gd name="T15" fmla="*/ 14 h 18"/>
                    <a:gd name="T16" fmla="*/ 1 w 19"/>
                    <a:gd name="T17" fmla="*/ 15 h 18"/>
                    <a:gd name="T18" fmla="*/ 0 w 19"/>
                    <a:gd name="T19" fmla="*/ 17 h 18"/>
                    <a:gd name="T20" fmla="*/ 1 w 19"/>
                    <a:gd name="T21" fmla="*/ 18 h 18"/>
                    <a:gd name="T22" fmla="*/ 2 w 19"/>
                    <a:gd name="T23" fmla="*/ 18 h 18"/>
                    <a:gd name="T24" fmla="*/ 4 w 19"/>
                    <a:gd name="T25" fmla="*/ 18 h 18"/>
                    <a:gd name="T26" fmla="*/ 2 w 19"/>
                    <a:gd name="T27" fmla="*/ 18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" h="18">
                      <a:moveTo>
                        <a:pt x="2" y="18"/>
                      </a:moveTo>
                      <a:lnTo>
                        <a:pt x="4" y="18"/>
                      </a:lnTo>
                      <a:lnTo>
                        <a:pt x="10" y="10"/>
                      </a:lnTo>
                      <a:lnTo>
                        <a:pt x="19" y="3"/>
                      </a:lnTo>
                      <a:lnTo>
                        <a:pt x="15" y="0"/>
                      </a:lnTo>
                      <a:lnTo>
                        <a:pt x="8" y="7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2" y="18"/>
                      </a:lnTo>
                      <a:lnTo>
                        <a:pt x="4" y="18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10" name="Freeform 362"/>
                <p:cNvSpPr>
                  <a:spLocks/>
                </p:cNvSpPr>
                <p:nvPr/>
              </p:nvSpPr>
              <p:spPr bwMode="auto">
                <a:xfrm>
                  <a:off x="5193" y="2531"/>
                  <a:ext cx="43" cy="8"/>
                </a:xfrm>
                <a:custGeom>
                  <a:avLst/>
                  <a:gdLst>
                    <a:gd name="T0" fmla="*/ 1 w 43"/>
                    <a:gd name="T1" fmla="*/ 8 h 8"/>
                    <a:gd name="T2" fmla="*/ 0 w 43"/>
                    <a:gd name="T3" fmla="*/ 8 h 8"/>
                    <a:gd name="T4" fmla="*/ 11 w 43"/>
                    <a:gd name="T5" fmla="*/ 8 h 8"/>
                    <a:gd name="T6" fmla="*/ 21 w 43"/>
                    <a:gd name="T7" fmla="*/ 7 h 8"/>
                    <a:gd name="T8" fmla="*/ 34 w 43"/>
                    <a:gd name="T9" fmla="*/ 5 h 8"/>
                    <a:gd name="T10" fmla="*/ 43 w 43"/>
                    <a:gd name="T11" fmla="*/ 4 h 8"/>
                    <a:gd name="T12" fmla="*/ 43 w 43"/>
                    <a:gd name="T13" fmla="*/ 0 h 8"/>
                    <a:gd name="T14" fmla="*/ 32 w 43"/>
                    <a:gd name="T15" fmla="*/ 1 h 8"/>
                    <a:gd name="T16" fmla="*/ 21 w 43"/>
                    <a:gd name="T17" fmla="*/ 3 h 8"/>
                    <a:gd name="T18" fmla="*/ 9 w 43"/>
                    <a:gd name="T19" fmla="*/ 4 h 8"/>
                    <a:gd name="T20" fmla="*/ 0 w 43"/>
                    <a:gd name="T21" fmla="*/ 5 h 8"/>
                    <a:gd name="T22" fmla="*/ 0 w 43"/>
                    <a:gd name="T23" fmla="*/ 5 h 8"/>
                    <a:gd name="T24" fmla="*/ 1 w 43"/>
                    <a:gd name="T25" fmla="*/ 8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3" h="8">
                      <a:moveTo>
                        <a:pt x="1" y="8"/>
                      </a:moveTo>
                      <a:lnTo>
                        <a:pt x="0" y="8"/>
                      </a:lnTo>
                      <a:lnTo>
                        <a:pt x="11" y="8"/>
                      </a:lnTo>
                      <a:lnTo>
                        <a:pt x="21" y="7"/>
                      </a:lnTo>
                      <a:lnTo>
                        <a:pt x="34" y="5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32" y="1"/>
                      </a:lnTo>
                      <a:lnTo>
                        <a:pt x="21" y="3"/>
                      </a:lnTo>
                      <a:lnTo>
                        <a:pt x="9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11" name="Freeform 363"/>
                <p:cNvSpPr>
                  <a:spLocks/>
                </p:cNvSpPr>
                <p:nvPr/>
              </p:nvSpPr>
              <p:spPr bwMode="auto">
                <a:xfrm>
                  <a:off x="5034" y="2536"/>
                  <a:ext cx="160" cy="30"/>
                </a:xfrm>
                <a:custGeom>
                  <a:avLst/>
                  <a:gdLst>
                    <a:gd name="T0" fmla="*/ 3 w 160"/>
                    <a:gd name="T1" fmla="*/ 13 h 30"/>
                    <a:gd name="T2" fmla="*/ 2 w 160"/>
                    <a:gd name="T3" fmla="*/ 13 h 30"/>
                    <a:gd name="T4" fmla="*/ 7 w 160"/>
                    <a:gd name="T5" fmla="*/ 19 h 30"/>
                    <a:gd name="T6" fmla="*/ 15 w 160"/>
                    <a:gd name="T7" fmla="*/ 24 h 30"/>
                    <a:gd name="T8" fmla="*/ 23 w 160"/>
                    <a:gd name="T9" fmla="*/ 28 h 30"/>
                    <a:gd name="T10" fmla="*/ 33 w 160"/>
                    <a:gd name="T11" fmla="*/ 29 h 30"/>
                    <a:gd name="T12" fmla="*/ 44 w 160"/>
                    <a:gd name="T13" fmla="*/ 30 h 30"/>
                    <a:gd name="T14" fmla="*/ 55 w 160"/>
                    <a:gd name="T15" fmla="*/ 29 h 30"/>
                    <a:gd name="T16" fmla="*/ 67 w 160"/>
                    <a:gd name="T17" fmla="*/ 28 h 30"/>
                    <a:gd name="T18" fmla="*/ 78 w 160"/>
                    <a:gd name="T19" fmla="*/ 26 h 30"/>
                    <a:gd name="T20" fmla="*/ 124 w 160"/>
                    <a:gd name="T21" fmla="*/ 14 h 30"/>
                    <a:gd name="T22" fmla="*/ 160 w 160"/>
                    <a:gd name="T23" fmla="*/ 3 h 30"/>
                    <a:gd name="T24" fmla="*/ 159 w 160"/>
                    <a:gd name="T25" fmla="*/ 0 h 30"/>
                    <a:gd name="T26" fmla="*/ 123 w 160"/>
                    <a:gd name="T27" fmla="*/ 11 h 30"/>
                    <a:gd name="T28" fmla="*/ 78 w 160"/>
                    <a:gd name="T29" fmla="*/ 22 h 30"/>
                    <a:gd name="T30" fmla="*/ 66 w 160"/>
                    <a:gd name="T31" fmla="*/ 25 h 30"/>
                    <a:gd name="T32" fmla="*/ 55 w 160"/>
                    <a:gd name="T33" fmla="*/ 26 h 30"/>
                    <a:gd name="T34" fmla="*/ 44 w 160"/>
                    <a:gd name="T35" fmla="*/ 26 h 30"/>
                    <a:gd name="T36" fmla="*/ 34 w 160"/>
                    <a:gd name="T37" fmla="*/ 25 h 30"/>
                    <a:gd name="T38" fmla="*/ 25 w 160"/>
                    <a:gd name="T39" fmla="*/ 24 h 30"/>
                    <a:gd name="T40" fmla="*/ 17 w 160"/>
                    <a:gd name="T41" fmla="*/ 21 h 30"/>
                    <a:gd name="T42" fmla="*/ 10 w 160"/>
                    <a:gd name="T43" fmla="*/ 17 h 30"/>
                    <a:gd name="T44" fmla="*/ 4 w 160"/>
                    <a:gd name="T45" fmla="*/ 10 h 30"/>
                    <a:gd name="T46" fmla="*/ 3 w 160"/>
                    <a:gd name="T47" fmla="*/ 10 h 30"/>
                    <a:gd name="T48" fmla="*/ 4 w 160"/>
                    <a:gd name="T49" fmla="*/ 10 h 30"/>
                    <a:gd name="T50" fmla="*/ 3 w 160"/>
                    <a:gd name="T51" fmla="*/ 10 h 30"/>
                    <a:gd name="T52" fmla="*/ 2 w 160"/>
                    <a:gd name="T53" fmla="*/ 10 h 30"/>
                    <a:gd name="T54" fmla="*/ 0 w 160"/>
                    <a:gd name="T55" fmla="*/ 11 h 30"/>
                    <a:gd name="T56" fmla="*/ 2 w 160"/>
                    <a:gd name="T57" fmla="*/ 13 h 30"/>
                    <a:gd name="T58" fmla="*/ 3 w 160"/>
                    <a:gd name="T59" fmla="*/ 13 h 3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60" h="30">
                      <a:moveTo>
                        <a:pt x="3" y="13"/>
                      </a:moveTo>
                      <a:lnTo>
                        <a:pt x="2" y="13"/>
                      </a:lnTo>
                      <a:lnTo>
                        <a:pt x="7" y="19"/>
                      </a:lnTo>
                      <a:lnTo>
                        <a:pt x="15" y="24"/>
                      </a:lnTo>
                      <a:lnTo>
                        <a:pt x="23" y="28"/>
                      </a:lnTo>
                      <a:lnTo>
                        <a:pt x="33" y="29"/>
                      </a:lnTo>
                      <a:lnTo>
                        <a:pt x="44" y="30"/>
                      </a:lnTo>
                      <a:lnTo>
                        <a:pt x="55" y="29"/>
                      </a:lnTo>
                      <a:lnTo>
                        <a:pt x="67" y="28"/>
                      </a:lnTo>
                      <a:lnTo>
                        <a:pt x="78" y="26"/>
                      </a:lnTo>
                      <a:lnTo>
                        <a:pt x="124" y="14"/>
                      </a:lnTo>
                      <a:lnTo>
                        <a:pt x="160" y="3"/>
                      </a:lnTo>
                      <a:lnTo>
                        <a:pt x="159" y="0"/>
                      </a:lnTo>
                      <a:lnTo>
                        <a:pt x="123" y="11"/>
                      </a:lnTo>
                      <a:lnTo>
                        <a:pt x="78" y="22"/>
                      </a:lnTo>
                      <a:lnTo>
                        <a:pt x="66" y="25"/>
                      </a:lnTo>
                      <a:lnTo>
                        <a:pt x="55" y="26"/>
                      </a:lnTo>
                      <a:lnTo>
                        <a:pt x="44" y="26"/>
                      </a:lnTo>
                      <a:lnTo>
                        <a:pt x="34" y="25"/>
                      </a:lnTo>
                      <a:lnTo>
                        <a:pt x="25" y="24"/>
                      </a:lnTo>
                      <a:lnTo>
                        <a:pt x="17" y="21"/>
                      </a:lnTo>
                      <a:lnTo>
                        <a:pt x="10" y="17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12" name="Freeform 364"/>
                <p:cNvSpPr>
                  <a:spLocks/>
                </p:cNvSpPr>
                <p:nvPr/>
              </p:nvSpPr>
              <p:spPr bwMode="auto">
                <a:xfrm>
                  <a:off x="4999" y="2546"/>
                  <a:ext cx="38" cy="5"/>
                </a:xfrm>
                <a:custGeom>
                  <a:avLst/>
                  <a:gdLst>
                    <a:gd name="T0" fmla="*/ 2 w 38"/>
                    <a:gd name="T1" fmla="*/ 5 h 5"/>
                    <a:gd name="T2" fmla="*/ 1 w 38"/>
                    <a:gd name="T3" fmla="*/ 5 h 5"/>
                    <a:gd name="T4" fmla="*/ 20 w 38"/>
                    <a:gd name="T5" fmla="*/ 4 h 5"/>
                    <a:gd name="T6" fmla="*/ 38 w 38"/>
                    <a:gd name="T7" fmla="*/ 3 h 5"/>
                    <a:gd name="T8" fmla="*/ 38 w 38"/>
                    <a:gd name="T9" fmla="*/ 0 h 5"/>
                    <a:gd name="T10" fmla="*/ 19 w 38"/>
                    <a:gd name="T11" fmla="*/ 1 h 5"/>
                    <a:gd name="T12" fmla="*/ 1 w 38"/>
                    <a:gd name="T13" fmla="*/ 3 h 5"/>
                    <a:gd name="T14" fmla="*/ 1 w 38"/>
                    <a:gd name="T15" fmla="*/ 3 h 5"/>
                    <a:gd name="T16" fmla="*/ 1 w 38"/>
                    <a:gd name="T17" fmla="*/ 3 h 5"/>
                    <a:gd name="T18" fmla="*/ 0 w 38"/>
                    <a:gd name="T19" fmla="*/ 3 h 5"/>
                    <a:gd name="T20" fmla="*/ 0 w 38"/>
                    <a:gd name="T21" fmla="*/ 4 h 5"/>
                    <a:gd name="T22" fmla="*/ 0 w 38"/>
                    <a:gd name="T23" fmla="*/ 5 h 5"/>
                    <a:gd name="T24" fmla="*/ 1 w 38"/>
                    <a:gd name="T25" fmla="*/ 5 h 5"/>
                    <a:gd name="T26" fmla="*/ 2 w 38"/>
                    <a:gd name="T27" fmla="*/ 5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5">
                      <a:moveTo>
                        <a:pt x="2" y="5"/>
                      </a:moveTo>
                      <a:lnTo>
                        <a:pt x="1" y="5"/>
                      </a:lnTo>
                      <a:lnTo>
                        <a:pt x="20" y="4"/>
                      </a:lnTo>
                      <a:lnTo>
                        <a:pt x="38" y="3"/>
                      </a:lnTo>
                      <a:lnTo>
                        <a:pt x="38" y="0"/>
                      </a:lnTo>
                      <a:lnTo>
                        <a:pt x="19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13" name="Freeform 365"/>
                <p:cNvSpPr>
                  <a:spLocks/>
                </p:cNvSpPr>
                <p:nvPr/>
              </p:nvSpPr>
              <p:spPr bwMode="auto">
                <a:xfrm>
                  <a:off x="3920" y="1941"/>
                  <a:ext cx="400" cy="1143"/>
                </a:xfrm>
                <a:custGeom>
                  <a:avLst/>
                  <a:gdLst>
                    <a:gd name="T0" fmla="*/ 169 w 400"/>
                    <a:gd name="T1" fmla="*/ 429 h 1143"/>
                    <a:gd name="T2" fmla="*/ 161 w 400"/>
                    <a:gd name="T3" fmla="*/ 539 h 1143"/>
                    <a:gd name="T4" fmla="*/ 163 w 400"/>
                    <a:gd name="T5" fmla="*/ 677 h 1143"/>
                    <a:gd name="T6" fmla="*/ 132 w 400"/>
                    <a:gd name="T7" fmla="*/ 968 h 1143"/>
                    <a:gd name="T8" fmla="*/ 109 w 400"/>
                    <a:gd name="T9" fmla="*/ 1137 h 1143"/>
                    <a:gd name="T10" fmla="*/ 49 w 400"/>
                    <a:gd name="T11" fmla="*/ 1111 h 1143"/>
                    <a:gd name="T12" fmla="*/ 4 w 400"/>
                    <a:gd name="T13" fmla="*/ 1113 h 1143"/>
                    <a:gd name="T14" fmla="*/ 28 w 400"/>
                    <a:gd name="T15" fmla="*/ 1090 h 1143"/>
                    <a:gd name="T16" fmla="*/ 17 w 400"/>
                    <a:gd name="T17" fmla="*/ 1046 h 1143"/>
                    <a:gd name="T18" fmla="*/ 17 w 400"/>
                    <a:gd name="T19" fmla="*/ 849 h 1143"/>
                    <a:gd name="T20" fmla="*/ 51 w 400"/>
                    <a:gd name="T21" fmla="*/ 725 h 1143"/>
                    <a:gd name="T22" fmla="*/ 90 w 400"/>
                    <a:gd name="T23" fmla="*/ 661 h 1143"/>
                    <a:gd name="T24" fmla="*/ 45 w 400"/>
                    <a:gd name="T25" fmla="*/ 699 h 1143"/>
                    <a:gd name="T26" fmla="*/ 24 w 400"/>
                    <a:gd name="T27" fmla="*/ 664 h 1143"/>
                    <a:gd name="T28" fmla="*/ 12 w 400"/>
                    <a:gd name="T29" fmla="*/ 698 h 1143"/>
                    <a:gd name="T30" fmla="*/ 43 w 400"/>
                    <a:gd name="T31" fmla="*/ 565 h 1143"/>
                    <a:gd name="T32" fmla="*/ 94 w 400"/>
                    <a:gd name="T33" fmla="*/ 624 h 1143"/>
                    <a:gd name="T34" fmla="*/ 75 w 400"/>
                    <a:gd name="T35" fmla="*/ 567 h 1143"/>
                    <a:gd name="T36" fmla="*/ 50 w 400"/>
                    <a:gd name="T37" fmla="*/ 441 h 1143"/>
                    <a:gd name="T38" fmla="*/ 64 w 400"/>
                    <a:gd name="T39" fmla="*/ 404 h 1143"/>
                    <a:gd name="T40" fmla="*/ 72 w 400"/>
                    <a:gd name="T41" fmla="*/ 287 h 1143"/>
                    <a:gd name="T42" fmla="*/ 72 w 400"/>
                    <a:gd name="T43" fmla="*/ 194 h 1143"/>
                    <a:gd name="T44" fmla="*/ 36 w 400"/>
                    <a:gd name="T45" fmla="*/ 126 h 1143"/>
                    <a:gd name="T46" fmla="*/ 30 w 400"/>
                    <a:gd name="T47" fmla="*/ 63 h 1143"/>
                    <a:gd name="T48" fmla="*/ 24 w 400"/>
                    <a:gd name="T49" fmla="*/ 5 h 1143"/>
                    <a:gd name="T50" fmla="*/ 39 w 400"/>
                    <a:gd name="T51" fmla="*/ 75 h 1143"/>
                    <a:gd name="T52" fmla="*/ 68 w 400"/>
                    <a:gd name="T53" fmla="*/ 31 h 1143"/>
                    <a:gd name="T54" fmla="*/ 176 w 400"/>
                    <a:gd name="T55" fmla="*/ 22 h 1143"/>
                    <a:gd name="T56" fmla="*/ 256 w 400"/>
                    <a:gd name="T57" fmla="*/ 57 h 1143"/>
                    <a:gd name="T58" fmla="*/ 258 w 400"/>
                    <a:gd name="T59" fmla="*/ 101 h 1143"/>
                    <a:gd name="T60" fmla="*/ 334 w 400"/>
                    <a:gd name="T61" fmla="*/ 33 h 1143"/>
                    <a:gd name="T62" fmla="*/ 400 w 400"/>
                    <a:gd name="T63" fmla="*/ 50 h 1143"/>
                    <a:gd name="T64" fmla="*/ 379 w 400"/>
                    <a:gd name="T65" fmla="*/ 139 h 1143"/>
                    <a:gd name="T66" fmla="*/ 389 w 400"/>
                    <a:gd name="T67" fmla="*/ 359 h 1143"/>
                    <a:gd name="T68" fmla="*/ 367 w 400"/>
                    <a:gd name="T69" fmla="*/ 601 h 1143"/>
                    <a:gd name="T70" fmla="*/ 292 w 400"/>
                    <a:gd name="T71" fmla="*/ 950 h 1143"/>
                    <a:gd name="T72" fmla="*/ 270 w 400"/>
                    <a:gd name="T73" fmla="*/ 1087 h 1143"/>
                    <a:gd name="T74" fmla="*/ 200 w 400"/>
                    <a:gd name="T75" fmla="*/ 1101 h 1143"/>
                    <a:gd name="T76" fmla="*/ 165 w 400"/>
                    <a:gd name="T77" fmla="*/ 1098 h 1143"/>
                    <a:gd name="T78" fmla="*/ 184 w 400"/>
                    <a:gd name="T79" fmla="*/ 1043 h 1143"/>
                    <a:gd name="T80" fmla="*/ 198 w 400"/>
                    <a:gd name="T81" fmla="*/ 954 h 1143"/>
                    <a:gd name="T82" fmla="*/ 199 w 400"/>
                    <a:gd name="T83" fmla="*/ 821 h 1143"/>
                    <a:gd name="T84" fmla="*/ 241 w 400"/>
                    <a:gd name="T85" fmla="*/ 691 h 1143"/>
                    <a:gd name="T86" fmla="*/ 211 w 400"/>
                    <a:gd name="T87" fmla="*/ 664 h 1143"/>
                    <a:gd name="T88" fmla="*/ 219 w 400"/>
                    <a:gd name="T89" fmla="*/ 640 h 1143"/>
                    <a:gd name="T90" fmla="*/ 209 w 400"/>
                    <a:gd name="T91" fmla="*/ 507 h 1143"/>
                    <a:gd name="T92" fmla="*/ 210 w 400"/>
                    <a:gd name="T93" fmla="*/ 449 h 1143"/>
                    <a:gd name="T94" fmla="*/ 219 w 400"/>
                    <a:gd name="T95" fmla="*/ 366 h 1143"/>
                    <a:gd name="T96" fmla="*/ 262 w 400"/>
                    <a:gd name="T97" fmla="*/ 421 h 1143"/>
                    <a:gd name="T98" fmla="*/ 199 w 400"/>
                    <a:gd name="T99" fmla="*/ 304 h 1143"/>
                    <a:gd name="T100" fmla="*/ 203 w 400"/>
                    <a:gd name="T101" fmla="*/ 238 h 1143"/>
                    <a:gd name="T102" fmla="*/ 225 w 400"/>
                    <a:gd name="T103" fmla="*/ 179 h 1143"/>
                    <a:gd name="T104" fmla="*/ 110 w 400"/>
                    <a:gd name="T105" fmla="*/ 287 h 1143"/>
                    <a:gd name="T106" fmla="*/ 181 w 400"/>
                    <a:gd name="T107" fmla="*/ 262 h 1143"/>
                    <a:gd name="T108" fmla="*/ 135 w 400"/>
                    <a:gd name="T109" fmla="*/ 332 h 1143"/>
                    <a:gd name="T110" fmla="*/ 192 w 400"/>
                    <a:gd name="T111" fmla="*/ 285 h 114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400" h="1143">
                      <a:moveTo>
                        <a:pt x="192" y="285"/>
                      </a:moveTo>
                      <a:lnTo>
                        <a:pt x="192" y="304"/>
                      </a:lnTo>
                      <a:lnTo>
                        <a:pt x="189" y="322"/>
                      </a:lnTo>
                      <a:lnTo>
                        <a:pt x="187" y="339"/>
                      </a:lnTo>
                      <a:lnTo>
                        <a:pt x="184" y="354"/>
                      </a:lnTo>
                      <a:lnTo>
                        <a:pt x="176" y="384"/>
                      </a:lnTo>
                      <a:lnTo>
                        <a:pt x="168" y="414"/>
                      </a:lnTo>
                      <a:lnTo>
                        <a:pt x="169" y="429"/>
                      </a:lnTo>
                      <a:lnTo>
                        <a:pt x="169" y="442"/>
                      </a:lnTo>
                      <a:lnTo>
                        <a:pt x="168" y="455"/>
                      </a:lnTo>
                      <a:lnTo>
                        <a:pt x="166" y="466"/>
                      </a:lnTo>
                      <a:lnTo>
                        <a:pt x="162" y="486"/>
                      </a:lnTo>
                      <a:lnTo>
                        <a:pt x="161" y="505"/>
                      </a:lnTo>
                      <a:lnTo>
                        <a:pt x="161" y="516"/>
                      </a:lnTo>
                      <a:lnTo>
                        <a:pt x="159" y="527"/>
                      </a:lnTo>
                      <a:lnTo>
                        <a:pt x="161" y="539"/>
                      </a:lnTo>
                      <a:lnTo>
                        <a:pt x="162" y="549"/>
                      </a:lnTo>
                      <a:lnTo>
                        <a:pt x="162" y="553"/>
                      </a:lnTo>
                      <a:lnTo>
                        <a:pt x="163" y="571"/>
                      </a:lnTo>
                      <a:lnTo>
                        <a:pt x="165" y="590"/>
                      </a:lnTo>
                      <a:lnTo>
                        <a:pt x="165" y="602"/>
                      </a:lnTo>
                      <a:lnTo>
                        <a:pt x="166" y="631"/>
                      </a:lnTo>
                      <a:lnTo>
                        <a:pt x="165" y="661"/>
                      </a:lnTo>
                      <a:lnTo>
                        <a:pt x="163" y="677"/>
                      </a:lnTo>
                      <a:lnTo>
                        <a:pt x="161" y="694"/>
                      </a:lnTo>
                      <a:lnTo>
                        <a:pt x="155" y="711"/>
                      </a:lnTo>
                      <a:lnTo>
                        <a:pt x="150" y="729"/>
                      </a:lnTo>
                      <a:lnTo>
                        <a:pt x="148" y="774"/>
                      </a:lnTo>
                      <a:lnTo>
                        <a:pt x="146" y="825"/>
                      </a:lnTo>
                      <a:lnTo>
                        <a:pt x="142" y="877"/>
                      </a:lnTo>
                      <a:lnTo>
                        <a:pt x="138" y="928"/>
                      </a:lnTo>
                      <a:lnTo>
                        <a:pt x="132" y="968"/>
                      </a:lnTo>
                      <a:lnTo>
                        <a:pt x="127" y="1002"/>
                      </a:lnTo>
                      <a:lnTo>
                        <a:pt x="124" y="1034"/>
                      </a:lnTo>
                      <a:lnTo>
                        <a:pt x="122" y="1062"/>
                      </a:lnTo>
                      <a:lnTo>
                        <a:pt x="121" y="1090"/>
                      </a:lnTo>
                      <a:lnTo>
                        <a:pt x="118" y="1109"/>
                      </a:lnTo>
                      <a:lnTo>
                        <a:pt x="116" y="1121"/>
                      </a:lnTo>
                      <a:lnTo>
                        <a:pt x="113" y="1132"/>
                      </a:lnTo>
                      <a:lnTo>
                        <a:pt x="109" y="1137"/>
                      </a:lnTo>
                      <a:lnTo>
                        <a:pt x="103" y="1143"/>
                      </a:lnTo>
                      <a:lnTo>
                        <a:pt x="91" y="1137"/>
                      </a:lnTo>
                      <a:lnTo>
                        <a:pt x="79" y="1133"/>
                      </a:lnTo>
                      <a:lnTo>
                        <a:pt x="73" y="1131"/>
                      </a:lnTo>
                      <a:lnTo>
                        <a:pt x="68" y="1126"/>
                      </a:lnTo>
                      <a:lnTo>
                        <a:pt x="61" y="1121"/>
                      </a:lnTo>
                      <a:lnTo>
                        <a:pt x="56" y="1116"/>
                      </a:lnTo>
                      <a:lnTo>
                        <a:pt x="49" y="1111"/>
                      </a:lnTo>
                      <a:lnTo>
                        <a:pt x="38" y="1106"/>
                      </a:lnTo>
                      <a:lnTo>
                        <a:pt x="27" y="1101"/>
                      </a:lnTo>
                      <a:lnTo>
                        <a:pt x="17" y="1099"/>
                      </a:lnTo>
                      <a:lnTo>
                        <a:pt x="15" y="1106"/>
                      </a:lnTo>
                      <a:lnTo>
                        <a:pt x="12" y="1113"/>
                      </a:lnTo>
                      <a:lnTo>
                        <a:pt x="8" y="1118"/>
                      </a:lnTo>
                      <a:lnTo>
                        <a:pt x="4" y="1122"/>
                      </a:lnTo>
                      <a:lnTo>
                        <a:pt x="4" y="1113"/>
                      </a:lnTo>
                      <a:lnTo>
                        <a:pt x="5" y="1106"/>
                      </a:lnTo>
                      <a:lnTo>
                        <a:pt x="6" y="1101"/>
                      </a:lnTo>
                      <a:lnTo>
                        <a:pt x="10" y="1098"/>
                      </a:lnTo>
                      <a:lnTo>
                        <a:pt x="15" y="1095"/>
                      </a:lnTo>
                      <a:lnTo>
                        <a:pt x="20" y="1095"/>
                      </a:lnTo>
                      <a:lnTo>
                        <a:pt x="27" y="1094"/>
                      </a:lnTo>
                      <a:lnTo>
                        <a:pt x="35" y="1094"/>
                      </a:lnTo>
                      <a:lnTo>
                        <a:pt x="28" y="1090"/>
                      </a:lnTo>
                      <a:lnTo>
                        <a:pt x="21" y="1084"/>
                      </a:lnTo>
                      <a:lnTo>
                        <a:pt x="12" y="1090"/>
                      </a:lnTo>
                      <a:lnTo>
                        <a:pt x="0" y="1094"/>
                      </a:lnTo>
                      <a:lnTo>
                        <a:pt x="1" y="1084"/>
                      </a:lnTo>
                      <a:lnTo>
                        <a:pt x="2" y="1075"/>
                      </a:lnTo>
                      <a:lnTo>
                        <a:pt x="5" y="1066"/>
                      </a:lnTo>
                      <a:lnTo>
                        <a:pt x="9" y="1060"/>
                      </a:lnTo>
                      <a:lnTo>
                        <a:pt x="17" y="1046"/>
                      </a:lnTo>
                      <a:lnTo>
                        <a:pt x="28" y="1032"/>
                      </a:lnTo>
                      <a:lnTo>
                        <a:pt x="27" y="1004"/>
                      </a:lnTo>
                      <a:lnTo>
                        <a:pt x="24" y="975"/>
                      </a:lnTo>
                      <a:lnTo>
                        <a:pt x="21" y="948"/>
                      </a:lnTo>
                      <a:lnTo>
                        <a:pt x="17" y="922"/>
                      </a:lnTo>
                      <a:lnTo>
                        <a:pt x="15" y="898"/>
                      </a:lnTo>
                      <a:lnTo>
                        <a:pt x="16" y="874"/>
                      </a:lnTo>
                      <a:lnTo>
                        <a:pt x="17" y="849"/>
                      </a:lnTo>
                      <a:lnTo>
                        <a:pt x="20" y="823"/>
                      </a:lnTo>
                      <a:lnTo>
                        <a:pt x="24" y="799"/>
                      </a:lnTo>
                      <a:lnTo>
                        <a:pt x="28" y="774"/>
                      </a:lnTo>
                      <a:lnTo>
                        <a:pt x="31" y="750"/>
                      </a:lnTo>
                      <a:lnTo>
                        <a:pt x="32" y="726"/>
                      </a:lnTo>
                      <a:lnTo>
                        <a:pt x="36" y="730"/>
                      </a:lnTo>
                      <a:lnTo>
                        <a:pt x="43" y="735"/>
                      </a:lnTo>
                      <a:lnTo>
                        <a:pt x="51" y="725"/>
                      </a:lnTo>
                      <a:lnTo>
                        <a:pt x="58" y="715"/>
                      </a:lnTo>
                      <a:lnTo>
                        <a:pt x="65" y="706"/>
                      </a:lnTo>
                      <a:lnTo>
                        <a:pt x="69" y="696"/>
                      </a:lnTo>
                      <a:lnTo>
                        <a:pt x="75" y="688"/>
                      </a:lnTo>
                      <a:lnTo>
                        <a:pt x="79" y="679"/>
                      </a:lnTo>
                      <a:lnTo>
                        <a:pt x="86" y="672"/>
                      </a:lnTo>
                      <a:lnTo>
                        <a:pt x="92" y="664"/>
                      </a:lnTo>
                      <a:lnTo>
                        <a:pt x="90" y="661"/>
                      </a:lnTo>
                      <a:lnTo>
                        <a:pt x="86" y="661"/>
                      </a:lnTo>
                      <a:lnTo>
                        <a:pt x="83" y="661"/>
                      </a:lnTo>
                      <a:lnTo>
                        <a:pt x="79" y="664"/>
                      </a:lnTo>
                      <a:lnTo>
                        <a:pt x="72" y="669"/>
                      </a:lnTo>
                      <a:lnTo>
                        <a:pt x="64" y="677"/>
                      </a:lnTo>
                      <a:lnTo>
                        <a:pt x="57" y="685"/>
                      </a:lnTo>
                      <a:lnTo>
                        <a:pt x="51" y="694"/>
                      </a:lnTo>
                      <a:lnTo>
                        <a:pt x="45" y="699"/>
                      </a:lnTo>
                      <a:lnTo>
                        <a:pt x="39" y="702"/>
                      </a:lnTo>
                      <a:lnTo>
                        <a:pt x="38" y="688"/>
                      </a:lnTo>
                      <a:lnTo>
                        <a:pt x="32" y="674"/>
                      </a:lnTo>
                      <a:lnTo>
                        <a:pt x="31" y="668"/>
                      </a:lnTo>
                      <a:lnTo>
                        <a:pt x="28" y="664"/>
                      </a:lnTo>
                      <a:lnTo>
                        <a:pt x="27" y="664"/>
                      </a:lnTo>
                      <a:lnTo>
                        <a:pt x="26" y="664"/>
                      </a:lnTo>
                      <a:lnTo>
                        <a:pt x="24" y="664"/>
                      </a:lnTo>
                      <a:lnTo>
                        <a:pt x="24" y="665"/>
                      </a:lnTo>
                      <a:lnTo>
                        <a:pt x="26" y="674"/>
                      </a:lnTo>
                      <a:lnTo>
                        <a:pt x="27" y="687"/>
                      </a:lnTo>
                      <a:lnTo>
                        <a:pt x="26" y="692"/>
                      </a:lnTo>
                      <a:lnTo>
                        <a:pt x="23" y="698"/>
                      </a:lnTo>
                      <a:lnTo>
                        <a:pt x="20" y="703"/>
                      </a:lnTo>
                      <a:lnTo>
                        <a:pt x="15" y="707"/>
                      </a:lnTo>
                      <a:lnTo>
                        <a:pt x="12" y="698"/>
                      </a:lnTo>
                      <a:lnTo>
                        <a:pt x="12" y="685"/>
                      </a:lnTo>
                      <a:lnTo>
                        <a:pt x="12" y="673"/>
                      </a:lnTo>
                      <a:lnTo>
                        <a:pt x="15" y="664"/>
                      </a:lnTo>
                      <a:lnTo>
                        <a:pt x="21" y="634"/>
                      </a:lnTo>
                      <a:lnTo>
                        <a:pt x="27" y="606"/>
                      </a:lnTo>
                      <a:lnTo>
                        <a:pt x="31" y="578"/>
                      </a:lnTo>
                      <a:lnTo>
                        <a:pt x="32" y="545"/>
                      </a:lnTo>
                      <a:lnTo>
                        <a:pt x="43" y="565"/>
                      </a:lnTo>
                      <a:lnTo>
                        <a:pt x="57" y="593"/>
                      </a:lnTo>
                      <a:lnTo>
                        <a:pt x="64" y="605"/>
                      </a:lnTo>
                      <a:lnTo>
                        <a:pt x="72" y="616"/>
                      </a:lnTo>
                      <a:lnTo>
                        <a:pt x="76" y="620"/>
                      </a:lnTo>
                      <a:lnTo>
                        <a:pt x="82" y="623"/>
                      </a:lnTo>
                      <a:lnTo>
                        <a:pt x="86" y="624"/>
                      </a:lnTo>
                      <a:lnTo>
                        <a:pt x="91" y="625"/>
                      </a:lnTo>
                      <a:lnTo>
                        <a:pt x="94" y="624"/>
                      </a:lnTo>
                      <a:lnTo>
                        <a:pt x="97" y="623"/>
                      </a:lnTo>
                      <a:lnTo>
                        <a:pt x="97" y="621"/>
                      </a:lnTo>
                      <a:lnTo>
                        <a:pt x="98" y="619"/>
                      </a:lnTo>
                      <a:lnTo>
                        <a:pt x="97" y="614"/>
                      </a:lnTo>
                      <a:lnTo>
                        <a:pt x="92" y="612"/>
                      </a:lnTo>
                      <a:lnTo>
                        <a:pt x="88" y="597"/>
                      </a:lnTo>
                      <a:lnTo>
                        <a:pt x="82" y="582"/>
                      </a:lnTo>
                      <a:lnTo>
                        <a:pt x="75" y="567"/>
                      </a:lnTo>
                      <a:lnTo>
                        <a:pt x="66" y="553"/>
                      </a:lnTo>
                      <a:lnTo>
                        <a:pt x="49" y="524"/>
                      </a:lnTo>
                      <a:lnTo>
                        <a:pt x="32" y="501"/>
                      </a:lnTo>
                      <a:lnTo>
                        <a:pt x="32" y="405"/>
                      </a:lnTo>
                      <a:lnTo>
                        <a:pt x="35" y="415"/>
                      </a:lnTo>
                      <a:lnTo>
                        <a:pt x="39" y="425"/>
                      </a:lnTo>
                      <a:lnTo>
                        <a:pt x="45" y="433"/>
                      </a:lnTo>
                      <a:lnTo>
                        <a:pt x="50" y="441"/>
                      </a:lnTo>
                      <a:lnTo>
                        <a:pt x="56" y="449"/>
                      </a:lnTo>
                      <a:lnTo>
                        <a:pt x="62" y="455"/>
                      </a:lnTo>
                      <a:lnTo>
                        <a:pt x="71" y="460"/>
                      </a:lnTo>
                      <a:lnTo>
                        <a:pt x="77" y="463"/>
                      </a:lnTo>
                      <a:lnTo>
                        <a:pt x="77" y="444"/>
                      </a:lnTo>
                      <a:lnTo>
                        <a:pt x="72" y="430"/>
                      </a:lnTo>
                      <a:lnTo>
                        <a:pt x="66" y="412"/>
                      </a:lnTo>
                      <a:lnTo>
                        <a:pt x="64" y="404"/>
                      </a:lnTo>
                      <a:lnTo>
                        <a:pt x="60" y="396"/>
                      </a:lnTo>
                      <a:lnTo>
                        <a:pt x="57" y="388"/>
                      </a:lnTo>
                      <a:lnTo>
                        <a:pt x="53" y="382"/>
                      </a:lnTo>
                      <a:lnTo>
                        <a:pt x="75" y="354"/>
                      </a:lnTo>
                      <a:lnTo>
                        <a:pt x="62" y="340"/>
                      </a:lnTo>
                      <a:lnTo>
                        <a:pt x="49" y="325"/>
                      </a:lnTo>
                      <a:lnTo>
                        <a:pt x="62" y="306"/>
                      </a:lnTo>
                      <a:lnTo>
                        <a:pt x="72" y="287"/>
                      </a:lnTo>
                      <a:lnTo>
                        <a:pt x="72" y="277"/>
                      </a:lnTo>
                      <a:lnTo>
                        <a:pt x="64" y="268"/>
                      </a:lnTo>
                      <a:lnTo>
                        <a:pt x="72" y="258"/>
                      </a:lnTo>
                      <a:lnTo>
                        <a:pt x="73" y="250"/>
                      </a:lnTo>
                      <a:lnTo>
                        <a:pt x="75" y="240"/>
                      </a:lnTo>
                      <a:lnTo>
                        <a:pt x="75" y="231"/>
                      </a:lnTo>
                      <a:lnTo>
                        <a:pt x="75" y="218"/>
                      </a:lnTo>
                      <a:lnTo>
                        <a:pt x="72" y="194"/>
                      </a:lnTo>
                      <a:lnTo>
                        <a:pt x="68" y="169"/>
                      </a:lnTo>
                      <a:lnTo>
                        <a:pt x="65" y="158"/>
                      </a:lnTo>
                      <a:lnTo>
                        <a:pt x="61" y="149"/>
                      </a:lnTo>
                      <a:lnTo>
                        <a:pt x="57" y="139"/>
                      </a:lnTo>
                      <a:lnTo>
                        <a:pt x="51" y="132"/>
                      </a:lnTo>
                      <a:lnTo>
                        <a:pt x="46" y="127"/>
                      </a:lnTo>
                      <a:lnTo>
                        <a:pt x="39" y="126"/>
                      </a:lnTo>
                      <a:lnTo>
                        <a:pt x="36" y="126"/>
                      </a:lnTo>
                      <a:lnTo>
                        <a:pt x="32" y="126"/>
                      </a:lnTo>
                      <a:lnTo>
                        <a:pt x="30" y="127"/>
                      </a:lnTo>
                      <a:lnTo>
                        <a:pt x="26" y="130"/>
                      </a:lnTo>
                      <a:lnTo>
                        <a:pt x="26" y="70"/>
                      </a:lnTo>
                      <a:lnTo>
                        <a:pt x="30" y="74"/>
                      </a:lnTo>
                      <a:lnTo>
                        <a:pt x="32" y="81"/>
                      </a:lnTo>
                      <a:lnTo>
                        <a:pt x="31" y="70"/>
                      </a:lnTo>
                      <a:lnTo>
                        <a:pt x="30" y="63"/>
                      </a:lnTo>
                      <a:lnTo>
                        <a:pt x="24" y="56"/>
                      </a:lnTo>
                      <a:lnTo>
                        <a:pt x="17" y="48"/>
                      </a:lnTo>
                      <a:lnTo>
                        <a:pt x="17" y="29"/>
                      </a:lnTo>
                      <a:lnTo>
                        <a:pt x="12" y="23"/>
                      </a:lnTo>
                      <a:lnTo>
                        <a:pt x="6" y="15"/>
                      </a:lnTo>
                      <a:lnTo>
                        <a:pt x="9" y="5"/>
                      </a:lnTo>
                      <a:lnTo>
                        <a:pt x="15" y="0"/>
                      </a:lnTo>
                      <a:lnTo>
                        <a:pt x="24" y="5"/>
                      </a:lnTo>
                      <a:lnTo>
                        <a:pt x="35" y="8"/>
                      </a:lnTo>
                      <a:lnTo>
                        <a:pt x="46" y="12"/>
                      </a:lnTo>
                      <a:lnTo>
                        <a:pt x="57" y="14"/>
                      </a:lnTo>
                      <a:lnTo>
                        <a:pt x="60" y="30"/>
                      </a:lnTo>
                      <a:lnTo>
                        <a:pt x="58" y="42"/>
                      </a:lnTo>
                      <a:lnTo>
                        <a:pt x="56" y="53"/>
                      </a:lnTo>
                      <a:lnTo>
                        <a:pt x="50" y="61"/>
                      </a:lnTo>
                      <a:lnTo>
                        <a:pt x="39" y="75"/>
                      </a:lnTo>
                      <a:lnTo>
                        <a:pt x="28" y="86"/>
                      </a:lnTo>
                      <a:lnTo>
                        <a:pt x="38" y="82"/>
                      </a:lnTo>
                      <a:lnTo>
                        <a:pt x="46" y="76"/>
                      </a:lnTo>
                      <a:lnTo>
                        <a:pt x="51" y="71"/>
                      </a:lnTo>
                      <a:lnTo>
                        <a:pt x="57" y="64"/>
                      </a:lnTo>
                      <a:lnTo>
                        <a:pt x="61" y="55"/>
                      </a:lnTo>
                      <a:lnTo>
                        <a:pt x="65" y="44"/>
                      </a:lnTo>
                      <a:lnTo>
                        <a:pt x="68" y="31"/>
                      </a:lnTo>
                      <a:lnTo>
                        <a:pt x="71" y="15"/>
                      </a:lnTo>
                      <a:lnTo>
                        <a:pt x="91" y="18"/>
                      </a:lnTo>
                      <a:lnTo>
                        <a:pt x="112" y="18"/>
                      </a:lnTo>
                      <a:lnTo>
                        <a:pt x="124" y="19"/>
                      </a:lnTo>
                      <a:lnTo>
                        <a:pt x="138" y="19"/>
                      </a:lnTo>
                      <a:lnTo>
                        <a:pt x="151" y="19"/>
                      </a:lnTo>
                      <a:lnTo>
                        <a:pt x="163" y="20"/>
                      </a:lnTo>
                      <a:lnTo>
                        <a:pt x="176" y="22"/>
                      </a:lnTo>
                      <a:lnTo>
                        <a:pt x="188" y="23"/>
                      </a:lnTo>
                      <a:lnTo>
                        <a:pt x="199" y="26"/>
                      </a:lnTo>
                      <a:lnTo>
                        <a:pt x="210" y="29"/>
                      </a:lnTo>
                      <a:lnTo>
                        <a:pt x="222" y="33"/>
                      </a:lnTo>
                      <a:lnTo>
                        <a:pt x="233" y="34"/>
                      </a:lnTo>
                      <a:lnTo>
                        <a:pt x="244" y="37"/>
                      </a:lnTo>
                      <a:lnTo>
                        <a:pt x="255" y="37"/>
                      </a:lnTo>
                      <a:lnTo>
                        <a:pt x="256" y="57"/>
                      </a:lnTo>
                      <a:lnTo>
                        <a:pt x="256" y="81"/>
                      </a:lnTo>
                      <a:lnTo>
                        <a:pt x="255" y="94"/>
                      </a:lnTo>
                      <a:lnTo>
                        <a:pt x="252" y="109"/>
                      </a:lnTo>
                      <a:lnTo>
                        <a:pt x="248" y="126"/>
                      </a:lnTo>
                      <a:lnTo>
                        <a:pt x="243" y="143"/>
                      </a:lnTo>
                      <a:lnTo>
                        <a:pt x="250" y="130"/>
                      </a:lnTo>
                      <a:lnTo>
                        <a:pt x="254" y="116"/>
                      </a:lnTo>
                      <a:lnTo>
                        <a:pt x="258" y="101"/>
                      </a:lnTo>
                      <a:lnTo>
                        <a:pt x="259" y="86"/>
                      </a:lnTo>
                      <a:lnTo>
                        <a:pt x="262" y="59"/>
                      </a:lnTo>
                      <a:lnTo>
                        <a:pt x="262" y="37"/>
                      </a:lnTo>
                      <a:lnTo>
                        <a:pt x="281" y="38"/>
                      </a:lnTo>
                      <a:lnTo>
                        <a:pt x="300" y="37"/>
                      </a:lnTo>
                      <a:lnTo>
                        <a:pt x="312" y="35"/>
                      </a:lnTo>
                      <a:lnTo>
                        <a:pt x="323" y="34"/>
                      </a:lnTo>
                      <a:lnTo>
                        <a:pt x="334" y="33"/>
                      </a:lnTo>
                      <a:lnTo>
                        <a:pt x="347" y="33"/>
                      </a:lnTo>
                      <a:lnTo>
                        <a:pt x="357" y="31"/>
                      </a:lnTo>
                      <a:lnTo>
                        <a:pt x="368" y="30"/>
                      </a:lnTo>
                      <a:lnTo>
                        <a:pt x="379" y="30"/>
                      </a:lnTo>
                      <a:lnTo>
                        <a:pt x="390" y="29"/>
                      </a:lnTo>
                      <a:lnTo>
                        <a:pt x="394" y="35"/>
                      </a:lnTo>
                      <a:lnTo>
                        <a:pt x="397" y="44"/>
                      </a:lnTo>
                      <a:lnTo>
                        <a:pt x="400" y="50"/>
                      </a:lnTo>
                      <a:lnTo>
                        <a:pt x="400" y="57"/>
                      </a:lnTo>
                      <a:lnTo>
                        <a:pt x="400" y="72"/>
                      </a:lnTo>
                      <a:lnTo>
                        <a:pt x="397" y="86"/>
                      </a:lnTo>
                      <a:lnTo>
                        <a:pt x="393" y="98"/>
                      </a:lnTo>
                      <a:lnTo>
                        <a:pt x="387" y="109"/>
                      </a:lnTo>
                      <a:lnTo>
                        <a:pt x="383" y="117"/>
                      </a:lnTo>
                      <a:lnTo>
                        <a:pt x="379" y="123"/>
                      </a:lnTo>
                      <a:lnTo>
                        <a:pt x="379" y="139"/>
                      </a:lnTo>
                      <a:lnTo>
                        <a:pt x="379" y="165"/>
                      </a:lnTo>
                      <a:lnTo>
                        <a:pt x="379" y="198"/>
                      </a:lnTo>
                      <a:lnTo>
                        <a:pt x="381" y="233"/>
                      </a:lnTo>
                      <a:lnTo>
                        <a:pt x="381" y="269"/>
                      </a:lnTo>
                      <a:lnTo>
                        <a:pt x="382" y="302"/>
                      </a:lnTo>
                      <a:lnTo>
                        <a:pt x="383" y="329"/>
                      </a:lnTo>
                      <a:lnTo>
                        <a:pt x="386" y="345"/>
                      </a:lnTo>
                      <a:lnTo>
                        <a:pt x="389" y="359"/>
                      </a:lnTo>
                      <a:lnTo>
                        <a:pt x="390" y="373"/>
                      </a:lnTo>
                      <a:lnTo>
                        <a:pt x="392" y="389"/>
                      </a:lnTo>
                      <a:lnTo>
                        <a:pt x="392" y="405"/>
                      </a:lnTo>
                      <a:lnTo>
                        <a:pt x="389" y="441"/>
                      </a:lnTo>
                      <a:lnTo>
                        <a:pt x="383" y="479"/>
                      </a:lnTo>
                      <a:lnTo>
                        <a:pt x="378" y="520"/>
                      </a:lnTo>
                      <a:lnTo>
                        <a:pt x="372" y="561"/>
                      </a:lnTo>
                      <a:lnTo>
                        <a:pt x="367" y="601"/>
                      </a:lnTo>
                      <a:lnTo>
                        <a:pt x="364" y="640"/>
                      </a:lnTo>
                      <a:lnTo>
                        <a:pt x="368" y="696"/>
                      </a:lnTo>
                      <a:lnTo>
                        <a:pt x="356" y="739"/>
                      </a:lnTo>
                      <a:lnTo>
                        <a:pt x="344" y="781"/>
                      </a:lnTo>
                      <a:lnTo>
                        <a:pt x="331" y="823"/>
                      </a:lnTo>
                      <a:lnTo>
                        <a:pt x="318" y="866"/>
                      </a:lnTo>
                      <a:lnTo>
                        <a:pt x="306" y="908"/>
                      </a:lnTo>
                      <a:lnTo>
                        <a:pt x="292" y="950"/>
                      </a:lnTo>
                      <a:lnTo>
                        <a:pt x="280" y="993"/>
                      </a:lnTo>
                      <a:lnTo>
                        <a:pt x="266" y="1034"/>
                      </a:lnTo>
                      <a:lnTo>
                        <a:pt x="266" y="1040"/>
                      </a:lnTo>
                      <a:lnTo>
                        <a:pt x="266" y="1047"/>
                      </a:lnTo>
                      <a:lnTo>
                        <a:pt x="266" y="1054"/>
                      </a:lnTo>
                      <a:lnTo>
                        <a:pt x="267" y="1062"/>
                      </a:lnTo>
                      <a:lnTo>
                        <a:pt x="270" y="1076"/>
                      </a:lnTo>
                      <a:lnTo>
                        <a:pt x="270" y="1087"/>
                      </a:lnTo>
                      <a:lnTo>
                        <a:pt x="265" y="1094"/>
                      </a:lnTo>
                      <a:lnTo>
                        <a:pt x="260" y="1098"/>
                      </a:lnTo>
                      <a:lnTo>
                        <a:pt x="255" y="1101"/>
                      </a:lnTo>
                      <a:lnTo>
                        <a:pt x="251" y="1102"/>
                      </a:lnTo>
                      <a:lnTo>
                        <a:pt x="237" y="1105"/>
                      </a:lnTo>
                      <a:lnTo>
                        <a:pt x="225" y="1105"/>
                      </a:lnTo>
                      <a:lnTo>
                        <a:pt x="213" y="1103"/>
                      </a:lnTo>
                      <a:lnTo>
                        <a:pt x="200" y="1101"/>
                      </a:lnTo>
                      <a:lnTo>
                        <a:pt x="188" y="1099"/>
                      </a:lnTo>
                      <a:lnTo>
                        <a:pt x="177" y="1098"/>
                      </a:lnTo>
                      <a:lnTo>
                        <a:pt x="172" y="1098"/>
                      </a:lnTo>
                      <a:lnTo>
                        <a:pt x="165" y="1099"/>
                      </a:lnTo>
                      <a:lnTo>
                        <a:pt x="159" y="1101"/>
                      </a:lnTo>
                      <a:lnTo>
                        <a:pt x="154" y="1103"/>
                      </a:lnTo>
                      <a:lnTo>
                        <a:pt x="161" y="1101"/>
                      </a:lnTo>
                      <a:lnTo>
                        <a:pt x="165" y="1098"/>
                      </a:lnTo>
                      <a:lnTo>
                        <a:pt x="168" y="1094"/>
                      </a:lnTo>
                      <a:lnTo>
                        <a:pt x="170" y="1088"/>
                      </a:lnTo>
                      <a:lnTo>
                        <a:pt x="172" y="1079"/>
                      </a:lnTo>
                      <a:lnTo>
                        <a:pt x="174" y="1070"/>
                      </a:lnTo>
                      <a:lnTo>
                        <a:pt x="178" y="1062"/>
                      </a:lnTo>
                      <a:lnTo>
                        <a:pt x="181" y="1057"/>
                      </a:lnTo>
                      <a:lnTo>
                        <a:pt x="183" y="1050"/>
                      </a:lnTo>
                      <a:lnTo>
                        <a:pt x="184" y="1043"/>
                      </a:lnTo>
                      <a:lnTo>
                        <a:pt x="183" y="1030"/>
                      </a:lnTo>
                      <a:lnTo>
                        <a:pt x="181" y="1013"/>
                      </a:lnTo>
                      <a:lnTo>
                        <a:pt x="187" y="1005"/>
                      </a:lnTo>
                      <a:lnTo>
                        <a:pt x="191" y="998"/>
                      </a:lnTo>
                      <a:lnTo>
                        <a:pt x="194" y="991"/>
                      </a:lnTo>
                      <a:lnTo>
                        <a:pt x="196" y="983"/>
                      </a:lnTo>
                      <a:lnTo>
                        <a:pt x="198" y="969"/>
                      </a:lnTo>
                      <a:lnTo>
                        <a:pt x="198" y="954"/>
                      </a:lnTo>
                      <a:lnTo>
                        <a:pt x="195" y="924"/>
                      </a:lnTo>
                      <a:lnTo>
                        <a:pt x="192" y="893"/>
                      </a:lnTo>
                      <a:lnTo>
                        <a:pt x="187" y="896"/>
                      </a:lnTo>
                      <a:lnTo>
                        <a:pt x="181" y="897"/>
                      </a:lnTo>
                      <a:lnTo>
                        <a:pt x="187" y="881"/>
                      </a:lnTo>
                      <a:lnTo>
                        <a:pt x="192" y="862"/>
                      </a:lnTo>
                      <a:lnTo>
                        <a:pt x="196" y="841"/>
                      </a:lnTo>
                      <a:lnTo>
                        <a:pt x="199" y="821"/>
                      </a:lnTo>
                      <a:lnTo>
                        <a:pt x="214" y="821"/>
                      </a:lnTo>
                      <a:lnTo>
                        <a:pt x="214" y="801"/>
                      </a:lnTo>
                      <a:lnTo>
                        <a:pt x="215" y="781"/>
                      </a:lnTo>
                      <a:lnTo>
                        <a:pt x="217" y="759"/>
                      </a:lnTo>
                      <a:lnTo>
                        <a:pt x="217" y="740"/>
                      </a:lnTo>
                      <a:lnTo>
                        <a:pt x="228" y="724"/>
                      </a:lnTo>
                      <a:lnTo>
                        <a:pt x="236" y="707"/>
                      </a:lnTo>
                      <a:lnTo>
                        <a:pt x="241" y="691"/>
                      </a:lnTo>
                      <a:lnTo>
                        <a:pt x="247" y="673"/>
                      </a:lnTo>
                      <a:lnTo>
                        <a:pt x="251" y="657"/>
                      </a:lnTo>
                      <a:lnTo>
                        <a:pt x="255" y="639"/>
                      </a:lnTo>
                      <a:lnTo>
                        <a:pt x="260" y="623"/>
                      </a:lnTo>
                      <a:lnTo>
                        <a:pt x="267" y="606"/>
                      </a:lnTo>
                      <a:lnTo>
                        <a:pt x="250" y="623"/>
                      </a:lnTo>
                      <a:lnTo>
                        <a:pt x="230" y="643"/>
                      </a:lnTo>
                      <a:lnTo>
                        <a:pt x="211" y="664"/>
                      </a:lnTo>
                      <a:lnTo>
                        <a:pt x="196" y="683"/>
                      </a:lnTo>
                      <a:lnTo>
                        <a:pt x="198" y="676"/>
                      </a:lnTo>
                      <a:lnTo>
                        <a:pt x="199" y="668"/>
                      </a:lnTo>
                      <a:lnTo>
                        <a:pt x="204" y="668"/>
                      </a:lnTo>
                      <a:lnTo>
                        <a:pt x="209" y="665"/>
                      </a:lnTo>
                      <a:lnTo>
                        <a:pt x="213" y="659"/>
                      </a:lnTo>
                      <a:lnTo>
                        <a:pt x="215" y="654"/>
                      </a:lnTo>
                      <a:lnTo>
                        <a:pt x="219" y="640"/>
                      </a:lnTo>
                      <a:lnTo>
                        <a:pt x="221" y="623"/>
                      </a:lnTo>
                      <a:lnTo>
                        <a:pt x="222" y="586"/>
                      </a:lnTo>
                      <a:lnTo>
                        <a:pt x="221" y="558"/>
                      </a:lnTo>
                      <a:lnTo>
                        <a:pt x="218" y="552"/>
                      </a:lnTo>
                      <a:lnTo>
                        <a:pt x="215" y="545"/>
                      </a:lnTo>
                      <a:lnTo>
                        <a:pt x="213" y="535"/>
                      </a:lnTo>
                      <a:lnTo>
                        <a:pt x="211" y="526"/>
                      </a:lnTo>
                      <a:lnTo>
                        <a:pt x="209" y="507"/>
                      </a:lnTo>
                      <a:lnTo>
                        <a:pt x="207" y="487"/>
                      </a:lnTo>
                      <a:lnTo>
                        <a:pt x="198" y="504"/>
                      </a:lnTo>
                      <a:lnTo>
                        <a:pt x="188" y="520"/>
                      </a:lnTo>
                      <a:lnTo>
                        <a:pt x="192" y="508"/>
                      </a:lnTo>
                      <a:lnTo>
                        <a:pt x="196" y="494"/>
                      </a:lnTo>
                      <a:lnTo>
                        <a:pt x="203" y="481"/>
                      </a:lnTo>
                      <a:lnTo>
                        <a:pt x="210" y="468"/>
                      </a:lnTo>
                      <a:lnTo>
                        <a:pt x="210" y="449"/>
                      </a:lnTo>
                      <a:lnTo>
                        <a:pt x="215" y="438"/>
                      </a:lnTo>
                      <a:lnTo>
                        <a:pt x="219" y="427"/>
                      </a:lnTo>
                      <a:lnTo>
                        <a:pt x="221" y="415"/>
                      </a:lnTo>
                      <a:lnTo>
                        <a:pt x="221" y="403"/>
                      </a:lnTo>
                      <a:lnTo>
                        <a:pt x="218" y="377"/>
                      </a:lnTo>
                      <a:lnTo>
                        <a:pt x="217" y="354"/>
                      </a:lnTo>
                      <a:lnTo>
                        <a:pt x="218" y="360"/>
                      </a:lnTo>
                      <a:lnTo>
                        <a:pt x="219" y="366"/>
                      </a:lnTo>
                      <a:lnTo>
                        <a:pt x="222" y="371"/>
                      </a:lnTo>
                      <a:lnTo>
                        <a:pt x="225" y="377"/>
                      </a:lnTo>
                      <a:lnTo>
                        <a:pt x="232" y="385"/>
                      </a:lnTo>
                      <a:lnTo>
                        <a:pt x="241" y="393"/>
                      </a:lnTo>
                      <a:lnTo>
                        <a:pt x="250" y="401"/>
                      </a:lnTo>
                      <a:lnTo>
                        <a:pt x="256" y="411"/>
                      </a:lnTo>
                      <a:lnTo>
                        <a:pt x="260" y="415"/>
                      </a:lnTo>
                      <a:lnTo>
                        <a:pt x="262" y="421"/>
                      </a:lnTo>
                      <a:lnTo>
                        <a:pt x="263" y="427"/>
                      </a:lnTo>
                      <a:lnTo>
                        <a:pt x="265" y="434"/>
                      </a:lnTo>
                      <a:lnTo>
                        <a:pt x="265" y="415"/>
                      </a:lnTo>
                      <a:lnTo>
                        <a:pt x="244" y="388"/>
                      </a:lnTo>
                      <a:lnTo>
                        <a:pt x="222" y="356"/>
                      </a:lnTo>
                      <a:lnTo>
                        <a:pt x="213" y="339"/>
                      </a:lnTo>
                      <a:lnTo>
                        <a:pt x="204" y="322"/>
                      </a:lnTo>
                      <a:lnTo>
                        <a:pt x="199" y="304"/>
                      </a:lnTo>
                      <a:lnTo>
                        <a:pt x="195" y="287"/>
                      </a:lnTo>
                      <a:lnTo>
                        <a:pt x="196" y="281"/>
                      </a:lnTo>
                      <a:lnTo>
                        <a:pt x="198" y="276"/>
                      </a:lnTo>
                      <a:lnTo>
                        <a:pt x="198" y="272"/>
                      </a:lnTo>
                      <a:lnTo>
                        <a:pt x="198" y="268"/>
                      </a:lnTo>
                      <a:lnTo>
                        <a:pt x="196" y="258"/>
                      </a:lnTo>
                      <a:lnTo>
                        <a:pt x="196" y="247"/>
                      </a:lnTo>
                      <a:lnTo>
                        <a:pt x="203" y="238"/>
                      </a:lnTo>
                      <a:lnTo>
                        <a:pt x="203" y="218"/>
                      </a:lnTo>
                      <a:lnTo>
                        <a:pt x="211" y="209"/>
                      </a:lnTo>
                      <a:lnTo>
                        <a:pt x="224" y="194"/>
                      </a:lnTo>
                      <a:lnTo>
                        <a:pt x="229" y="186"/>
                      </a:lnTo>
                      <a:lnTo>
                        <a:pt x="235" y="177"/>
                      </a:lnTo>
                      <a:lnTo>
                        <a:pt x="237" y="169"/>
                      </a:lnTo>
                      <a:lnTo>
                        <a:pt x="239" y="161"/>
                      </a:lnTo>
                      <a:lnTo>
                        <a:pt x="225" y="179"/>
                      </a:lnTo>
                      <a:lnTo>
                        <a:pt x="211" y="197"/>
                      </a:lnTo>
                      <a:lnTo>
                        <a:pt x="196" y="213"/>
                      </a:lnTo>
                      <a:lnTo>
                        <a:pt x="181" y="228"/>
                      </a:lnTo>
                      <a:lnTo>
                        <a:pt x="165" y="243"/>
                      </a:lnTo>
                      <a:lnTo>
                        <a:pt x="150" y="255"/>
                      </a:lnTo>
                      <a:lnTo>
                        <a:pt x="133" y="266"/>
                      </a:lnTo>
                      <a:lnTo>
                        <a:pt x="117" y="277"/>
                      </a:lnTo>
                      <a:lnTo>
                        <a:pt x="110" y="287"/>
                      </a:lnTo>
                      <a:lnTo>
                        <a:pt x="120" y="285"/>
                      </a:lnTo>
                      <a:lnTo>
                        <a:pt x="129" y="283"/>
                      </a:lnTo>
                      <a:lnTo>
                        <a:pt x="138" y="279"/>
                      </a:lnTo>
                      <a:lnTo>
                        <a:pt x="146" y="274"/>
                      </a:lnTo>
                      <a:lnTo>
                        <a:pt x="155" y="270"/>
                      </a:lnTo>
                      <a:lnTo>
                        <a:pt x="163" y="266"/>
                      </a:lnTo>
                      <a:lnTo>
                        <a:pt x="173" y="263"/>
                      </a:lnTo>
                      <a:lnTo>
                        <a:pt x="181" y="262"/>
                      </a:lnTo>
                      <a:lnTo>
                        <a:pt x="180" y="270"/>
                      </a:lnTo>
                      <a:lnTo>
                        <a:pt x="174" y="280"/>
                      </a:lnTo>
                      <a:lnTo>
                        <a:pt x="168" y="289"/>
                      </a:lnTo>
                      <a:lnTo>
                        <a:pt x="159" y="299"/>
                      </a:lnTo>
                      <a:lnTo>
                        <a:pt x="142" y="317"/>
                      </a:lnTo>
                      <a:lnTo>
                        <a:pt x="128" y="329"/>
                      </a:lnTo>
                      <a:lnTo>
                        <a:pt x="131" y="330"/>
                      </a:lnTo>
                      <a:lnTo>
                        <a:pt x="135" y="332"/>
                      </a:lnTo>
                      <a:lnTo>
                        <a:pt x="138" y="330"/>
                      </a:lnTo>
                      <a:lnTo>
                        <a:pt x="142" y="329"/>
                      </a:lnTo>
                      <a:lnTo>
                        <a:pt x="151" y="325"/>
                      </a:lnTo>
                      <a:lnTo>
                        <a:pt x="161" y="319"/>
                      </a:lnTo>
                      <a:lnTo>
                        <a:pt x="169" y="313"/>
                      </a:lnTo>
                      <a:lnTo>
                        <a:pt x="178" y="303"/>
                      </a:lnTo>
                      <a:lnTo>
                        <a:pt x="185" y="295"/>
                      </a:lnTo>
                      <a:lnTo>
                        <a:pt x="192" y="285"/>
                      </a:lnTo>
                      <a:close/>
                    </a:path>
                  </a:pathLst>
                </a:custGeom>
                <a:solidFill>
                  <a:srgbClr val="599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14" name="Freeform 366"/>
                <p:cNvSpPr>
                  <a:spLocks noEditPoints="1"/>
                </p:cNvSpPr>
                <p:nvPr/>
              </p:nvSpPr>
              <p:spPr bwMode="auto">
                <a:xfrm>
                  <a:off x="3891" y="1826"/>
                  <a:ext cx="952" cy="1247"/>
                </a:xfrm>
                <a:custGeom>
                  <a:avLst/>
                  <a:gdLst>
                    <a:gd name="T0" fmla="*/ 922 w 952"/>
                    <a:gd name="T1" fmla="*/ 290 h 1247"/>
                    <a:gd name="T2" fmla="*/ 929 w 952"/>
                    <a:gd name="T3" fmla="*/ 325 h 1247"/>
                    <a:gd name="T4" fmla="*/ 930 w 952"/>
                    <a:gd name="T5" fmla="*/ 350 h 1247"/>
                    <a:gd name="T6" fmla="*/ 929 w 952"/>
                    <a:gd name="T7" fmla="*/ 383 h 1247"/>
                    <a:gd name="T8" fmla="*/ 929 w 952"/>
                    <a:gd name="T9" fmla="*/ 384 h 1247"/>
                    <a:gd name="T10" fmla="*/ 944 w 952"/>
                    <a:gd name="T11" fmla="*/ 348 h 1247"/>
                    <a:gd name="T12" fmla="*/ 952 w 952"/>
                    <a:gd name="T13" fmla="*/ 333 h 1247"/>
                    <a:gd name="T14" fmla="*/ 946 w 952"/>
                    <a:gd name="T15" fmla="*/ 324 h 1247"/>
                    <a:gd name="T16" fmla="*/ 938 w 952"/>
                    <a:gd name="T17" fmla="*/ 302 h 1247"/>
                    <a:gd name="T18" fmla="*/ 929 w 952"/>
                    <a:gd name="T19" fmla="*/ 277 h 1247"/>
                    <a:gd name="T20" fmla="*/ 0 w 952"/>
                    <a:gd name="T21" fmla="*/ 0 h 1247"/>
                    <a:gd name="T22" fmla="*/ 20 w 952"/>
                    <a:gd name="T23" fmla="*/ 7 h 1247"/>
                    <a:gd name="T24" fmla="*/ 11 w 952"/>
                    <a:gd name="T25" fmla="*/ 19 h 1247"/>
                    <a:gd name="T26" fmla="*/ 7 w 952"/>
                    <a:gd name="T27" fmla="*/ 32 h 1247"/>
                    <a:gd name="T28" fmla="*/ 8 w 952"/>
                    <a:gd name="T29" fmla="*/ 44 h 1247"/>
                    <a:gd name="T30" fmla="*/ 16 w 952"/>
                    <a:gd name="T31" fmla="*/ 59 h 1247"/>
                    <a:gd name="T32" fmla="*/ 12 w 952"/>
                    <a:gd name="T33" fmla="*/ 71 h 1247"/>
                    <a:gd name="T34" fmla="*/ 14 w 952"/>
                    <a:gd name="T35" fmla="*/ 81 h 1247"/>
                    <a:gd name="T36" fmla="*/ 26 w 952"/>
                    <a:gd name="T37" fmla="*/ 96 h 1247"/>
                    <a:gd name="T38" fmla="*/ 15 w 952"/>
                    <a:gd name="T39" fmla="*/ 111 h 1247"/>
                    <a:gd name="T40" fmla="*/ 12 w 952"/>
                    <a:gd name="T41" fmla="*/ 82 h 1247"/>
                    <a:gd name="T42" fmla="*/ 7 w 952"/>
                    <a:gd name="T43" fmla="*/ 52 h 1247"/>
                    <a:gd name="T44" fmla="*/ 3 w 952"/>
                    <a:gd name="T45" fmla="*/ 18 h 1247"/>
                    <a:gd name="T46" fmla="*/ 197 w 952"/>
                    <a:gd name="T47" fmla="*/ 529 h 1247"/>
                    <a:gd name="T48" fmla="*/ 203 w 952"/>
                    <a:gd name="T49" fmla="*/ 540 h 1247"/>
                    <a:gd name="T50" fmla="*/ 206 w 952"/>
                    <a:gd name="T51" fmla="*/ 552 h 1247"/>
                    <a:gd name="T52" fmla="*/ 205 w 952"/>
                    <a:gd name="T53" fmla="*/ 578 h 1247"/>
                    <a:gd name="T54" fmla="*/ 198 w 952"/>
                    <a:gd name="T55" fmla="*/ 602 h 1247"/>
                    <a:gd name="T56" fmla="*/ 190 w 952"/>
                    <a:gd name="T57" fmla="*/ 620 h 1247"/>
                    <a:gd name="T58" fmla="*/ 195 w 952"/>
                    <a:gd name="T59" fmla="*/ 581 h 1247"/>
                    <a:gd name="T60" fmla="*/ 198 w 952"/>
                    <a:gd name="T61" fmla="*/ 557 h 1247"/>
                    <a:gd name="T62" fmla="*/ 197 w 952"/>
                    <a:gd name="T63" fmla="*/ 529 h 1247"/>
                    <a:gd name="T64" fmla="*/ 197 w 952"/>
                    <a:gd name="T65" fmla="*/ 731 h 1247"/>
                    <a:gd name="T66" fmla="*/ 207 w 952"/>
                    <a:gd name="T67" fmla="*/ 753 h 1247"/>
                    <a:gd name="T68" fmla="*/ 210 w 952"/>
                    <a:gd name="T69" fmla="*/ 777 h 1247"/>
                    <a:gd name="T70" fmla="*/ 203 w 952"/>
                    <a:gd name="T71" fmla="*/ 798 h 1247"/>
                    <a:gd name="T72" fmla="*/ 203 w 952"/>
                    <a:gd name="T73" fmla="*/ 820 h 1247"/>
                    <a:gd name="T74" fmla="*/ 202 w 952"/>
                    <a:gd name="T75" fmla="*/ 841 h 1247"/>
                    <a:gd name="T76" fmla="*/ 195 w 952"/>
                    <a:gd name="T77" fmla="*/ 865 h 1247"/>
                    <a:gd name="T78" fmla="*/ 190 w 952"/>
                    <a:gd name="T79" fmla="*/ 896 h 1247"/>
                    <a:gd name="T80" fmla="*/ 191 w 952"/>
                    <a:gd name="T81" fmla="*/ 927 h 1247"/>
                    <a:gd name="T82" fmla="*/ 184 w 952"/>
                    <a:gd name="T83" fmla="*/ 979 h 1247"/>
                    <a:gd name="T84" fmla="*/ 172 w 952"/>
                    <a:gd name="T85" fmla="*/ 1041 h 1247"/>
                    <a:gd name="T86" fmla="*/ 167 w 952"/>
                    <a:gd name="T87" fmla="*/ 1093 h 1247"/>
                    <a:gd name="T88" fmla="*/ 164 w 952"/>
                    <a:gd name="T89" fmla="*/ 1125 h 1247"/>
                    <a:gd name="T90" fmla="*/ 158 w 952"/>
                    <a:gd name="T91" fmla="*/ 1130 h 1247"/>
                    <a:gd name="T92" fmla="*/ 154 w 952"/>
                    <a:gd name="T93" fmla="*/ 1136 h 1247"/>
                    <a:gd name="T94" fmla="*/ 156 w 952"/>
                    <a:gd name="T95" fmla="*/ 1154 h 1247"/>
                    <a:gd name="T96" fmla="*/ 164 w 952"/>
                    <a:gd name="T97" fmla="*/ 1181 h 1247"/>
                    <a:gd name="T98" fmla="*/ 160 w 952"/>
                    <a:gd name="T99" fmla="*/ 1198 h 1247"/>
                    <a:gd name="T100" fmla="*/ 151 w 952"/>
                    <a:gd name="T101" fmla="*/ 1225 h 1247"/>
                    <a:gd name="T102" fmla="*/ 146 w 952"/>
                    <a:gd name="T103" fmla="*/ 1243 h 1247"/>
                    <a:gd name="T104" fmla="*/ 145 w 952"/>
                    <a:gd name="T105" fmla="*/ 1236 h 1247"/>
                    <a:gd name="T106" fmla="*/ 150 w 952"/>
                    <a:gd name="T107" fmla="*/ 1205 h 1247"/>
                    <a:gd name="T108" fmla="*/ 153 w 952"/>
                    <a:gd name="T109" fmla="*/ 1149 h 1247"/>
                    <a:gd name="T110" fmla="*/ 161 w 952"/>
                    <a:gd name="T111" fmla="*/ 1083 h 1247"/>
                    <a:gd name="T112" fmla="*/ 171 w 952"/>
                    <a:gd name="T113" fmla="*/ 992 h 1247"/>
                    <a:gd name="T114" fmla="*/ 177 w 952"/>
                    <a:gd name="T115" fmla="*/ 889 h 1247"/>
                    <a:gd name="T116" fmla="*/ 184 w 952"/>
                    <a:gd name="T117" fmla="*/ 826 h 1247"/>
                    <a:gd name="T118" fmla="*/ 192 w 952"/>
                    <a:gd name="T119" fmla="*/ 792 h 1247"/>
                    <a:gd name="T120" fmla="*/ 195 w 952"/>
                    <a:gd name="T121" fmla="*/ 746 h 124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952" h="1247">
                      <a:moveTo>
                        <a:pt x="918" y="271"/>
                      </a:moveTo>
                      <a:lnTo>
                        <a:pt x="922" y="290"/>
                      </a:lnTo>
                      <a:lnTo>
                        <a:pt x="926" y="313"/>
                      </a:lnTo>
                      <a:lnTo>
                        <a:pt x="929" y="325"/>
                      </a:lnTo>
                      <a:lnTo>
                        <a:pt x="929" y="338"/>
                      </a:lnTo>
                      <a:lnTo>
                        <a:pt x="930" y="350"/>
                      </a:lnTo>
                      <a:lnTo>
                        <a:pt x="929" y="362"/>
                      </a:lnTo>
                      <a:lnTo>
                        <a:pt x="929" y="383"/>
                      </a:lnTo>
                      <a:lnTo>
                        <a:pt x="927" y="403"/>
                      </a:lnTo>
                      <a:lnTo>
                        <a:pt x="929" y="384"/>
                      </a:lnTo>
                      <a:lnTo>
                        <a:pt x="934" y="366"/>
                      </a:lnTo>
                      <a:lnTo>
                        <a:pt x="944" y="348"/>
                      </a:lnTo>
                      <a:lnTo>
                        <a:pt x="951" y="336"/>
                      </a:lnTo>
                      <a:lnTo>
                        <a:pt x="952" y="333"/>
                      </a:lnTo>
                      <a:lnTo>
                        <a:pt x="952" y="328"/>
                      </a:lnTo>
                      <a:lnTo>
                        <a:pt x="946" y="324"/>
                      </a:lnTo>
                      <a:lnTo>
                        <a:pt x="941" y="321"/>
                      </a:lnTo>
                      <a:lnTo>
                        <a:pt x="938" y="302"/>
                      </a:lnTo>
                      <a:lnTo>
                        <a:pt x="937" y="284"/>
                      </a:lnTo>
                      <a:lnTo>
                        <a:pt x="929" y="277"/>
                      </a:lnTo>
                      <a:lnTo>
                        <a:pt x="918" y="271"/>
                      </a:lnTo>
                      <a:close/>
                      <a:moveTo>
                        <a:pt x="0" y="0"/>
                      </a:moveTo>
                      <a:lnTo>
                        <a:pt x="12" y="3"/>
                      </a:lnTo>
                      <a:lnTo>
                        <a:pt x="20" y="7"/>
                      </a:lnTo>
                      <a:lnTo>
                        <a:pt x="15" y="13"/>
                      </a:lnTo>
                      <a:lnTo>
                        <a:pt x="11" y="19"/>
                      </a:lnTo>
                      <a:lnTo>
                        <a:pt x="8" y="25"/>
                      </a:lnTo>
                      <a:lnTo>
                        <a:pt x="7" y="32"/>
                      </a:lnTo>
                      <a:lnTo>
                        <a:pt x="7" y="38"/>
                      </a:lnTo>
                      <a:lnTo>
                        <a:pt x="8" y="44"/>
                      </a:lnTo>
                      <a:lnTo>
                        <a:pt x="11" y="52"/>
                      </a:lnTo>
                      <a:lnTo>
                        <a:pt x="16" y="59"/>
                      </a:lnTo>
                      <a:lnTo>
                        <a:pt x="14" y="66"/>
                      </a:lnTo>
                      <a:lnTo>
                        <a:pt x="12" y="71"/>
                      </a:lnTo>
                      <a:lnTo>
                        <a:pt x="12" y="75"/>
                      </a:lnTo>
                      <a:lnTo>
                        <a:pt x="14" y="81"/>
                      </a:lnTo>
                      <a:lnTo>
                        <a:pt x="18" y="88"/>
                      </a:lnTo>
                      <a:lnTo>
                        <a:pt x="26" y="96"/>
                      </a:lnTo>
                      <a:lnTo>
                        <a:pt x="18" y="126"/>
                      </a:lnTo>
                      <a:lnTo>
                        <a:pt x="15" y="111"/>
                      </a:lnTo>
                      <a:lnTo>
                        <a:pt x="14" y="96"/>
                      </a:lnTo>
                      <a:lnTo>
                        <a:pt x="12" y="82"/>
                      </a:lnTo>
                      <a:lnTo>
                        <a:pt x="11" y="69"/>
                      </a:lnTo>
                      <a:lnTo>
                        <a:pt x="7" y="52"/>
                      </a:lnTo>
                      <a:lnTo>
                        <a:pt x="4" y="36"/>
                      </a:lnTo>
                      <a:lnTo>
                        <a:pt x="3" y="18"/>
                      </a:lnTo>
                      <a:lnTo>
                        <a:pt x="0" y="0"/>
                      </a:lnTo>
                      <a:close/>
                      <a:moveTo>
                        <a:pt x="197" y="529"/>
                      </a:moveTo>
                      <a:lnTo>
                        <a:pt x="201" y="534"/>
                      </a:lnTo>
                      <a:lnTo>
                        <a:pt x="203" y="540"/>
                      </a:lnTo>
                      <a:lnTo>
                        <a:pt x="206" y="545"/>
                      </a:lnTo>
                      <a:lnTo>
                        <a:pt x="206" y="552"/>
                      </a:lnTo>
                      <a:lnTo>
                        <a:pt x="207" y="564"/>
                      </a:lnTo>
                      <a:lnTo>
                        <a:pt x="205" y="578"/>
                      </a:lnTo>
                      <a:lnTo>
                        <a:pt x="202" y="591"/>
                      </a:lnTo>
                      <a:lnTo>
                        <a:pt x="198" y="602"/>
                      </a:lnTo>
                      <a:lnTo>
                        <a:pt x="194" y="613"/>
                      </a:lnTo>
                      <a:lnTo>
                        <a:pt x="190" y="620"/>
                      </a:lnTo>
                      <a:lnTo>
                        <a:pt x="191" y="601"/>
                      </a:lnTo>
                      <a:lnTo>
                        <a:pt x="195" y="581"/>
                      </a:lnTo>
                      <a:lnTo>
                        <a:pt x="197" y="570"/>
                      </a:lnTo>
                      <a:lnTo>
                        <a:pt x="198" y="557"/>
                      </a:lnTo>
                      <a:lnTo>
                        <a:pt x="198" y="544"/>
                      </a:lnTo>
                      <a:lnTo>
                        <a:pt x="197" y="529"/>
                      </a:lnTo>
                      <a:close/>
                      <a:moveTo>
                        <a:pt x="194" y="717"/>
                      </a:moveTo>
                      <a:lnTo>
                        <a:pt x="197" y="731"/>
                      </a:lnTo>
                      <a:lnTo>
                        <a:pt x="202" y="742"/>
                      </a:lnTo>
                      <a:lnTo>
                        <a:pt x="207" y="753"/>
                      </a:lnTo>
                      <a:lnTo>
                        <a:pt x="216" y="764"/>
                      </a:lnTo>
                      <a:lnTo>
                        <a:pt x="210" y="777"/>
                      </a:lnTo>
                      <a:lnTo>
                        <a:pt x="206" y="788"/>
                      </a:lnTo>
                      <a:lnTo>
                        <a:pt x="203" y="798"/>
                      </a:lnTo>
                      <a:lnTo>
                        <a:pt x="202" y="806"/>
                      </a:lnTo>
                      <a:lnTo>
                        <a:pt x="203" y="820"/>
                      </a:lnTo>
                      <a:lnTo>
                        <a:pt x="205" y="832"/>
                      </a:lnTo>
                      <a:lnTo>
                        <a:pt x="202" y="841"/>
                      </a:lnTo>
                      <a:lnTo>
                        <a:pt x="198" y="852"/>
                      </a:lnTo>
                      <a:lnTo>
                        <a:pt x="195" y="865"/>
                      </a:lnTo>
                      <a:lnTo>
                        <a:pt x="192" y="880"/>
                      </a:lnTo>
                      <a:lnTo>
                        <a:pt x="190" y="896"/>
                      </a:lnTo>
                      <a:lnTo>
                        <a:pt x="190" y="911"/>
                      </a:lnTo>
                      <a:lnTo>
                        <a:pt x="191" y="927"/>
                      </a:lnTo>
                      <a:lnTo>
                        <a:pt x="194" y="941"/>
                      </a:lnTo>
                      <a:lnTo>
                        <a:pt x="184" y="979"/>
                      </a:lnTo>
                      <a:lnTo>
                        <a:pt x="175" y="1019"/>
                      </a:lnTo>
                      <a:lnTo>
                        <a:pt x="172" y="1041"/>
                      </a:lnTo>
                      <a:lnTo>
                        <a:pt x="169" y="1065"/>
                      </a:lnTo>
                      <a:lnTo>
                        <a:pt x="167" y="1093"/>
                      </a:lnTo>
                      <a:lnTo>
                        <a:pt x="165" y="1123"/>
                      </a:lnTo>
                      <a:lnTo>
                        <a:pt x="164" y="1125"/>
                      </a:lnTo>
                      <a:lnTo>
                        <a:pt x="160" y="1128"/>
                      </a:lnTo>
                      <a:lnTo>
                        <a:pt x="158" y="1130"/>
                      </a:lnTo>
                      <a:lnTo>
                        <a:pt x="156" y="1132"/>
                      </a:lnTo>
                      <a:lnTo>
                        <a:pt x="154" y="1136"/>
                      </a:lnTo>
                      <a:lnTo>
                        <a:pt x="154" y="1142"/>
                      </a:lnTo>
                      <a:lnTo>
                        <a:pt x="156" y="1154"/>
                      </a:lnTo>
                      <a:lnTo>
                        <a:pt x="160" y="1169"/>
                      </a:lnTo>
                      <a:lnTo>
                        <a:pt x="164" y="1181"/>
                      </a:lnTo>
                      <a:lnTo>
                        <a:pt x="165" y="1188"/>
                      </a:lnTo>
                      <a:lnTo>
                        <a:pt x="160" y="1198"/>
                      </a:lnTo>
                      <a:lnTo>
                        <a:pt x="154" y="1211"/>
                      </a:lnTo>
                      <a:lnTo>
                        <a:pt x="151" y="1225"/>
                      </a:lnTo>
                      <a:lnTo>
                        <a:pt x="150" y="1239"/>
                      </a:lnTo>
                      <a:lnTo>
                        <a:pt x="146" y="1243"/>
                      </a:lnTo>
                      <a:lnTo>
                        <a:pt x="142" y="1247"/>
                      </a:lnTo>
                      <a:lnTo>
                        <a:pt x="145" y="1236"/>
                      </a:lnTo>
                      <a:lnTo>
                        <a:pt x="147" y="1224"/>
                      </a:lnTo>
                      <a:lnTo>
                        <a:pt x="150" y="1205"/>
                      </a:lnTo>
                      <a:lnTo>
                        <a:pt x="151" y="1177"/>
                      </a:lnTo>
                      <a:lnTo>
                        <a:pt x="153" y="1149"/>
                      </a:lnTo>
                      <a:lnTo>
                        <a:pt x="156" y="1117"/>
                      </a:lnTo>
                      <a:lnTo>
                        <a:pt x="161" y="1083"/>
                      </a:lnTo>
                      <a:lnTo>
                        <a:pt x="167" y="1043"/>
                      </a:lnTo>
                      <a:lnTo>
                        <a:pt x="171" y="992"/>
                      </a:lnTo>
                      <a:lnTo>
                        <a:pt x="175" y="940"/>
                      </a:lnTo>
                      <a:lnTo>
                        <a:pt x="177" y="889"/>
                      </a:lnTo>
                      <a:lnTo>
                        <a:pt x="179" y="844"/>
                      </a:lnTo>
                      <a:lnTo>
                        <a:pt x="184" y="826"/>
                      </a:lnTo>
                      <a:lnTo>
                        <a:pt x="190" y="809"/>
                      </a:lnTo>
                      <a:lnTo>
                        <a:pt x="192" y="792"/>
                      </a:lnTo>
                      <a:lnTo>
                        <a:pt x="194" y="776"/>
                      </a:lnTo>
                      <a:lnTo>
                        <a:pt x="195" y="746"/>
                      </a:lnTo>
                      <a:lnTo>
                        <a:pt x="194" y="7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15" name="Freeform 367"/>
                <p:cNvSpPr>
                  <a:spLocks/>
                </p:cNvSpPr>
                <p:nvPr/>
              </p:nvSpPr>
              <p:spPr bwMode="auto">
                <a:xfrm>
                  <a:off x="4806" y="2097"/>
                  <a:ext cx="16" cy="92"/>
                </a:xfrm>
                <a:custGeom>
                  <a:avLst/>
                  <a:gdLst>
                    <a:gd name="T0" fmla="*/ 16 w 16"/>
                    <a:gd name="T1" fmla="*/ 91 h 92"/>
                    <a:gd name="T2" fmla="*/ 16 w 16"/>
                    <a:gd name="T3" fmla="*/ 91 h 92"/>
                    <a:gd name="T4" fmla="*/ 16 w 16"/>
                    <a:gd name="T5" fmla="*/ 79 h 92"/>
                    <a:gd name="T6" fmla="*/ 16 w 16"/>
                    <a:gd name="T7" fmla="*/ 67 h 92"/>
                    <a:gd name="T8" fmla="*/ 15 w 16"/>
                    <a:gd name="T9" fmla="*/ 54 h 92"/>
                    <a:gd name="T10" fmla="*/ 14 w 16"/>
                    <a:gd name="T11" fmla="*/ 42 h 92"/>
                    <a:gd name="T12" fmla="*/ 8 w 16"/>
                    <a:gd name="T13" fmla="*/ 19 h 92"/>
                    <a:gd name="T14" fmla="*/ 4 w 16"/>
                    <a:gd name="T15" fmla="*/ 0 h 92"/>
                    <a:gd name="T16" fmla="*/ 0 w 16"/>
                    <a:gd name="T17" fmla="*/ 0 h 92"/>
                    <a:gd name="T18" fmla="*/ 5 w 16"/>
                    <a:gd name="T19" fmla="*/ 20 h 92"/>
                    <a:gd name="T20" fmla="*/ 10 w 16"/>
                    <a:gd name="T21" fmla="*/ 43 h 92"/>
                    <a:gd name="T22" fmla="*/ 11 w 16"/>
                    <a:gd name="T23" fmla="*/ 56 h 92"/>
                    <a:gd name="T24" fmla="*/ 12 w 16"/>
                    <a:gd name="T25" fmla="*/ 68 h 92"/>
                    <a:gd name="T26" fmla="*/ 12 w 16"/>
                    <a:gd name="T27" fmla="*/ 79 h 92"/>
                    <a:gd name="T28" fmla="*/ 12 w 16"/>
                    <a:gd name="T29" fmla="*/ 91 h 92"/>
                    <a:gd name="T30" fmla="*/ 12 w 16"/>
                    <a:gd name="T31" fmla="*/ 91 h 92"/>
                    <a:gd name="T32" fmla="*/ 12 w 16"/>
                    <a:gd name="T33" fmla="*/ 91 h 92"/>
                    <a:gd name="T34" fmla="*/ 12 w 16"/>
                    <a:gd name="T35" fmla="*/ 92 h 92"/>
                    <a:gd name="T36" fmla="*/ 14 w 16"/>
                    <a:gd name="T37" fmla="*/ 92 h 92"/>
                    <a:gd name="T38" fmla="*/ 15 w 16"/>
                    <a:gd name="T39" fmla="*/ 92 h 92"/>
                    <a:gd name="T40" fmla="*/ 16 w 16"/>
                    <a:gd name="T41" fmla="*/ 91 h 9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6" h="92">
                      <a:moveTo>
                        <a:pt x="16" y="91"/>
                      </a:moveTo>
                      <a:lnTo>
                        <a:pt x="16" y="91"/>
                      </a:lnTo>
                      <a:lnTo>
                        <a:pt x="16" y="79"/>
                      </a:lnTo>
                      <a:lnTo>
                        <a:pt x="16" y="67"/>
                      </a:lnTo>
                      <a:lnTo>
                        <a:pt x="15" y="54"/>
                      </a:lnTo>
                      <a:lnTo>
                        <a:pt x="14" y="42"/>
                      </a:lnTo>
                      <a:lnTo>
                        <a:pt x="8" y="19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5" y="20"/>
                      </a:lnTo>
                      <a:lnTo>
                        <a:pt x="10" y="43"/>
                      </a:lnTo>
                      <a:lnTo>
                        <a:pt x="11" y="56"/>
                      </a:lnTo>
                      <a:lnTo>
                        <a:pt x="12" y="68"/>
                      </a:lnTo>
                      <a:lnTo>
                        <a:pt x="12" y="79"/>
                      </a:lnTo>
                      <a:lnTo>
                        <a:pt x="12" y="91"/>
                      </a:lnTo>
                      <a:lnTo>
                        <a:pt x="12" y="92"/>
                      </a:lnTo>
                      <a:lnTo>
                        <a:pt x="14" y="92"/>
                      </a:lnTo>
                      <a:lnTo>
                        <a:pt x="15" y="92"/>
                      </a:lnTo>
                      <a:lnTo>
                        <a:pt x="16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16" name="Freeform 368"/>
                <p:cNvSpPr>
                  <a:spLocks/>
                </p:cNvSpPr>
                <p:nvPr/>
              </p:nvSpPr>
              <p:spPr bwMode="auto">
                <a:xfrm>
                  <a:off x="4816" y="2188"/>
                  <a:ext cx="6" cy="42"/>
                </a:xfrm>
                <a:custGeom>
                  <a:avLst/>
                  <a:gdLst>
                    <a:gd name="T0" fmla="*/ 0 w 6"/>
                    <a:gd name="T1" fmla="*/ 40 h 42"/>
                    <a:gd name="T2" fmla="*/ 4 w 6"/>
                    <a:gd name="T3" fmla="*/ 41 h 42"/>
                    <a:gd name="T4" fmla="*/ 5 w 6"/>
                    <a:gd name="T5" fmla="*/ 21 h 42"/>
                    <a:gd name="T6" fmla="*/ 6 w 6"/>
                    <a:gd name="T7" fmla="*/ 0 h 42"/>
                    <a:gd name="T8" fmla="*/ 2 w 6"/>
                    <a:gd name="T9" fmla="*/ 0 h 42"/>
                    <a:gd name="T10" fmla="*/ 1 w 6"/>
                    <a:gd name="T11" fmla="*/ 21 h 42"/>
                    <a:gd name="T12" fmla="*/ 0 w 6"/>
                    <a:gd name="T13" fmla="*/ 41 h 42"/>
                    <a:gd name="T14" fmla="*/ 4 w 6"/>
                    <a:gd name="T15" fmla="*/ 41 h 42"/>
                    <a:gd name="T16" fmla="*/ 0 w 6"/>
                    <a:gd name="T17" fmla="*/ 41 h 42"/>
                    <a:gd name="T18" fmla="*/ 1 w 6"/>
                    <a:gd name="T19" fmla="*/ 42 h 42"/>
                    <a:gd name="T20" fmla="*/ 2 w 6"/>
                    <a:gd name="T21" fmla="*/ 42 h 42"/>
                    <a:gd name="T22" fmla="*/ 4 w 6"/>
                    <a:gd name="T23" fmla="*/ 42 h 42"/>
                    <a:gd name="T24" fmla="*/ 4 w 6"/>
                    <a:gd name="T25" fmla="*/ 41 h 42"/>
                    <a:gd name="T26" fmla="*/ 0 w 6"/>
                    <a:gd name="T27" fmla="*/ 40 h 4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" h="42">
                      <a:moveTo>
                        <a:pt x="0" y="40"/>
                      </a:moveTo>
                      <a:lnTo>
                        <a:pt x="4" y="41"/>
                      </a:lnTo>
                      <a:lnTo>
                        <a:pt x="5" y="21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1" y="21"/>
                      </a:lnTo>
                      <a:lnTo>
                        <a:pt x="0" y="41"/>
                      </a:lnTo>
                      <a:lnTo>
                        <a:pt x="4" y="41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2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17" name="Freeform 369"/>
                <p:cNvSpPr>
                  <a:spLocks/>
                </p:cNvSpPr>
                <p:nvPr/>
              </p:nvSpPr>
              <p:spPr bwMode="auto">
                <a:xfrm>
                  <a:off x="4816" y="2189"/>
                  <a:ext cx="11" cy="40"/>
                </a:xfrm>
                <a:custGeom>
                  <a:avLst/>
                  <a:gdLst>
                    <a:gd name="T0" fmla="*/ 8 w 11"/>
                    <a:gd name="T1" fmla="*/ 2 h 40"/>
                    <a:gd name="T2" fmla="*/ 8 w 11"/>
                    <a:gd name="T3" fmla="*/ 2 h 40"/>
                    <a:gd name="T4" fmla="*/ 2 w 11"/>
                    <a:gd name="T5" fmla="*/ 21 h 40"/>
                    <a:gd name="T6" fmla="*/ 0 w 11"/>
                    <a:gd name="T7" fmla="*/ 39 h 40"/>
                    <a:gd name="T8" fmla="*/ 4 w 11"/>
                    <a:gd name="T9" fmla="*/ 40 h 40"/>
                    <a:gd name="T10" fmla="*/ 6 w 11"/>
                    <a:gd name="T11" fmla="*/ 22 h 40"/>
                    <a:gd name="T12" fmla="*/ 11 w 11"/>
                    <a:gd name="T13" fmla="*/ 3 h 40"/>
                    <a:gd name="T14" fmla="*/ 11 w 11"/>
                    <a:gd name="T15" fmla="*/ 3 h 40"/>
                    <a:gd name="T16" fmla="*/ 11 w 11"/>
                    <a:gd name="T17" fmla="*/ 3 h 40"/>
                    <a:gd name="T18" fmla="*/ 11 w 11"/>
                    <a:gd name="T19" fmla="*/ 2 h 40"/>
                    <a:gd name="T20" fmla="*/ 11 w 11"/>
                    <a:gd name="T21" fmla="*/ 2 h 40"/>
                    <a:gd name="T22" fmla="*/ 9 w 11"/>
                    <a:gd name="T23" fmla="*/ 0 h 40"/>
                    <a:gd name="T24" fmla="*/ 8 w 11"/>
                    <a:gd name="T25" fmla="*/ 2 h 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" h="40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2" y="21"/>
                      </a:lnTo>
                      <a:lnTo>
                        <a:pt x="0" y="39"/>
                      </a:lnTo>
                      <a:lnTo>
                        <a:pt x="4" y="40"/>
                      </a:lnTo>
                      <a:lnTo>
                        <a:pt x="6" y="22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18" name="Freeform 370"/>
                <p:cNvSpPr>
                  <a:spLocks/>
                </p:cNvSpPr>
                <p:nvPr/>
              </p:nvSpPr>
              <p:spPr bwMode="auto">
                <a:xfrm>
                  <a:off x="4824" y="2161"/>
                  <a:ext cx="20" cy="31"/>
                </a:xfrm>
                <a:custGeom>
                  <a:avLst/>
                  <a:gdLst>
                    <a:gd name="T0" fmla="*/ 16 w 20"/>
                    <a:gd name="T1" fmla="*/ 1 h 31"/>
                    <a:gd name="T2" fmla="*/ 16 w 20"/>
                    <a:gd name="T3" fmla="*/ 0 h 31"/>
                    <a:gd name="T4" fmla="*/ 9 w 20"/>
                    <a:gd name="T5" fmla="*/ 13 h 31"/>
                    <a:gd name="T6" fmla="*/ 0 w 20"/>
                    <a:gd name="T7" fmla="*/ 30 h 31"/>
                    <a:gd name="T8" fmla="*/ 3 w 20"/>
                    <a:gd name="T9" fmla="*/ 31 h 31"/>
                    <a:gd name="T10" fmla="*/ 12 w 20"/>
                    <a:gd name="T11" fmla="*/ 15 h 31"/>
                    <a:gd name="T12" fmla="*/ 20 w 20"/>
                    <a:gd name="T13" fmla="*/ 3 h 31"/>
                    <a:gd name="T14" fmla="*/ 20 w 20"/>
                    <a:gd name="T15" fmla="*/ 1 h 31"/>
                    <a:gd name="T16" fmla="*/ 20 w 20"/>
                    <a:gd name="T17" fmla="*/ 3 h 31"/>
                    <a:gd name="T18" fmla="*/ 20 w 20"/>
                    <a:gd name="T19" fmla="*/ 1 h 31"/>
                    <a:gd name="T20" fmla="*/ 19 w 20"/>
                    <a:gd name="T21" fmla="*/ 0 h 31"/>
                    <a:gd name="T22" fmla="*/ 18 w 20"/>
                    <a:gd name="T23" fmla="*/ 0 h 31"/>
                    <a:gd name="T24" fmla="*/ 16 w 20"/>
                    <a:gd name="T25" fmla="*/ 0 h 31"/>
                    <a:gd name="T26" fmla="*/ 16 w 20"/>
                    <a:gd name="T27" fmla="*/ 1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" h="31">
                      <a:moveTo>
                        <a:pt x="16" y="1"/>
                      </a:moveTo>
                      <a:lnTo>
                        <a:pt x="16" y="0"/>
                      </a:lnTo>
                      <a:lnTo>
                        <a:pt x="9" y="13"/>
                      </a:lnTo>
                      <a:lnTo>
                        <a:pt x="0" y="30"/>
                      </a:lnTo>
                      <a:lnTo>
                        <a:pt x="3" y="31"/>
                      </a:lnTo>
                      <a:lnTo>
                        <a:pt x="12" y="15"/>
                      </a:lnTo>
                      <a:lnTo>
                        <a:pt x="20" y="3"/>
                      </a:lnTo>
                      <a:lnTo>
                        <a:pt x="20" y="1"/>
                      </a:lnTo>
                      <a:lnTo>
                        <a:pt x="20" y="3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19" name="Freeform 371"/>
                <p:cNvSpPr>
                  <a:spLocks/>
                </p:cNvSpPr>
                <p:nvPr/>
              </p:nvSpPr>
              <p:spPr bwMode="auto">
                <a:xfrm>
                  <a:off x="4840" y="2151"/>
                  <a:ext cx="4" cy="11"/>
                </a:xfrm>
                <a:custGeom>
                  <a:avLst/>
                  <a:gdLst>
                    <a:gd name="T0" fmla="*/ 3 w 4"/>
                    <a:gd name="T1" fmla="*/ 4 h 11"/>
                    <a:gd name="T2" fmla="*/ 2 w 4"/>
                    <a:gd name="T3" fmla="*/ 3 h 11"/>
                    <a:gd name="T4" fmla="*/ 0 w 4"/>
                    <a:gd name="T5" fmla="*/ 8 h 11"/>
                    <a:gd name="T6" fmla="*/ 0 w 4"/>
                    <a:gd name="T7" fmla="*/ 11 h 11"/>
                    <a:gd name="T8" fmla="*/ 4 w 4"/>
                    <a:gd name="T9" fmla="*/ 11 h 11"/>
                    <a:gd name="T10" fmla="*/ 4 w 4"/>
                    <a:gd name="T11" fmla="*/ 8 h 11"/>
                    <a:gd name="T12" fmla="*/ 4 w 4"/>
                    <a:gd name="T13" fmla="*/ 2 h 11"/>
                    <a:gd name="T14" fmla="*/ 3 w 4"/>
                    <a:gd name="T15" fmla="*/ 0 h 11"/>
                    <a:gd name="T16" fmla="*/ 4 w 4"/>
                    <a:gd name="T17" fmla="*/ 2 h 11"/>
                    <a:gd name="T18" fmla="*/ 4 w 4"/>
                    <a:gd name="T19" fmla="*/ 2 h 11"/>
                    <a:gd name="T20" fmla="*/ 3 w 4"/>
                    <a:gd name="T21" fmla="*/ 0 h 11"/>
                    <a:gd name="T22" fmla="*/ 2 w 4"/>
                    <a:gd name="T23" fmla="*/ 2 h 11"/>
                    <a:gd name="T24" fmla="*/ 2 w 4"/>
                    <a:gd name="T25" fmla="*/ 3 h 11"/>
                    <a:gd name="T26" fmla="*/ 3 w 4"/>
                    <a:gd name="T27" fmla="*/ 4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" h="11">
                      <a:moveTo>
                        <a:pt x="3" y="4"/>
                      </a:move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4" y="8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20" name="Freeform 372"/>
                <p:cNvSpPr>
                  <a:spLocks/>
                </p:cNvSpPr>
                <p:nvPr/>
              </p:nvSpPr>
              <p:spPr bwMode="auto">
                <a:xfrm>
                  <a:off x="4831" y="2146"/>
                  <a:ext cx="12" cy="9"/>
                </a:xfrm>
                <a:custGeom>
                  <a:avLst/>
                  <a:gdLst>
                    <a:gd name="T0" fmla="*/ 0 w 12"/>
                    <a:gd name="T1" fmla="*/ 1 h 9"/>
                    <a:gd name="T2" fmla="*/ 1 w 12"/>
                    <a:gd name="T3" fmla="*/ 4 h 9"/>
                    <a:gd name="T4" fmla="*/ 5 w 12"/>
                    <a:gd name="T5" fmla="*/ 7 h 9"/>
                    <a:gd name="T6" fmla="*/ 12 w 12"/>
                    <a:gd name="T7" fmla="*/ 9 h 9"/>
                    <a:gd name="T8" fmla="*/ 12 w 12"/>
                    <a:gd name="T9" fmla="*/ 5 h 9"/>
                    <a:gd name="T10" fmla="*/ 6 w 12"/>
                    <a:gd name="T11" fmla="*/ 2 h 9"/>
                    <a:gd name="T12" fmla="*/ 1 w 12"/>
                    <a:gd name="T13" fmla="*/ 0 h 9"/>
                    <a:gd name="T14" fmla="*/ 2 w 12"/>
                    <a:gd name="T15" fmla="*/ 1 h 9"/>
                    <a:gd name="T16" fmla="*/ 1 w 12"/>
                    <a:gd name="T17" fmla="*/ 0 h 9"/>
                    <a:gd name="T18" fmla="*/ 0 w 12"/>
                    <a:gd name="T19" fmla="*/ 0 h 9"/>
                    <a:gd name="T20" fmla="*/ 0 w 12"/>
                    <a:gd name="T21" fmla="*/ 1 h 9"/>
                    <a:gd name="T22" fmla="*/ 0 w 12"/>
                    <a:gd name="T23" fmla="*/ 2 h 9"/>
                    <a:gd name="T24" fmla="*/ 1 w 12"/>
                    <a:gd name="T25" fmla="*/ 4 h 9"/>
                    <a:gd name="T26" fmla="*/ 0 w 12"/>
                    <a:gd name="T27" fmla="*/ 1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9">
                      <a:moveTo>
                        <a:pt x="0" y="1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2" y="9"/>
                      </a:lnTo>
                      <a:lnTo>
                        <a:pt x="12" y="5"/>
                      </a:lnTo>
                      <a:lnTo>
                        <a:pt x="6" y="2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21" name="Freeform 373"/>
                <p:cNvSpPr>
                  <a:spLocks/>
                </p:cNvSpPr>
                <p:nvPr/>
              </p:nvSpPr>
              <p:spPr bwMode="auto">
                <a:xfrm>
                  <a:off x="4825" y="2109"/>
                  <a:ext cx="8" cy="38"/>
                </a:xfrm>
                <a:custGeom>
                  <a:avLst/>
                  <a:gdLst>
                    <a:gd name="T0" fmla="*/ 2 w 8"/>
                    <a:gd name="T1" fmla="*/ 3 h 38"/>
                    <a:gd name="T2" fmla="*/ 0 w 8"/>
                    <a:gd name="T3" fmla="*/ 1 h 38"/>
                    <a:gd name="T4" fmla="*/ 3 w 8"/>
                    <a:gd name="T5" fmla="*/ 20 h 38"/>
                    <a:gd name="T6" fmla="*/ 6 w 8"/>
                    <a:gd name="T7" fmla="*/ 38 h 38"/>
                    <a:gd name="T8" fmla="*/ 8 w 8"/>
                    <a:gd name="T9" fmla="*/ 38 h 38"/>
                    <a:gd name="T10" fmla="*/ 7 w 8"/>
                    <a:gd name="T11" fmla="*/ 19 h 38"/>
                    <a:gd name="T12" fmla="*/ 4 w 8"/>
                    <a:gd name="T13" fmla="*/ 1 h 38"/>
                    <a:gd name="T14" fmla="*/ 3 w 8"/>
                    <a:gd name="T15" fmla="*/ 0 h 38"/>
                    <a:gd name="T16" fmla="*/ 4 w 8"/>
                    <a:gd name="T17" fmla="*/ 1 h 38"/>
                    <a:gd name="T18" fmla="*/ 4 w 8"/>
                    <a:gd name="T19" fmla="*/ 0 h 38"/>
                    <a:gd name="T20" fmla="*/ 3 w 8"/>
                    <a:gd name="T21" fmla="*/ 0 h 38"/>
                    <a:gd name="T22" fmla="*/ 2 w 8"/>
                    <a:gd name="T23" fmla="*/ 0 h 38"/>
                    <a:gd name="T24" fmla="*/ 0 w 8"/>
                    <a:gd name="T25" fmla="*/ 1 h 38"/>
                    <a:gd name="T26" fmla="*/ 2 w 8"/>
                    <a:gd name="T27" fmla="*/ 3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" h="38">
                      <a:moveTo>
                        <a:pt x="2" y="3"/>
                      </a:moveTo>
                      <a:lnTo>
                        <a:pt x="0" y="1"/>
                      </a:lnTo>
                      <a:lnTo>
                        <a:pt x="3" y="20"/>
                      </a:lnTo>
                      <a:lnTo>
                        <a:pt x="6" y="38"/>
                      </a:lnTo>
                      <a:lnTo>
                        <a:pt x="8" y="38"/>
                      </a:lnTo>
                      <a:lnTo>
                        <a:pt x="7" y="19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22" name="Freeform 374"/>
                <p:cNvSpPr>
                  <a:spLocks/>
                </p:cNvSpPr>
                <p:nvPr/>
              </p:nvSpPr>
              <p:spPr bwMode="auto">
                <a:xfrm>
                  <a:off x="4806" y="2095"/>
                  <a:ext cx="22" cy="17"/>
                </a:xfrm>
                <a:custGeom>
                  <a:avLst/>
                  <a:gdLst>
                    <a:gd name="T0" fmla="*/ 4 w 22"/>
                    <a:gd name="T1" fmla="*/ 2 h 17"/>
                    <a:gd name="T2" fmla="*/ 1 w 22"/>
                    <a:gd name="T3" fmla="*/ 3 h 17"/>
                    <a:gd name="T4" fmla="*/ 12 w 22"/>
                    <a:gd name="T5" fmla="*/ 10 h 17"/>
                    <a:gd name="T6" fmla="*/ 21 w 22"/>
                    <a:gd name="T7" fmla="*/ 17 h 17"/>
                    <a:gd name="T8" fmla="*/ 22 w 22"/>
                    <a:gd name="T9" fmla="*/ 14 h 17"/>
                    <a:gd name="T10" fmla="*/ 14 w 22"/>
                    <a:gd name="T11" fmla="*/ 7 h 17"/>
                    <a:gd name="T12" fmla="*/ 3 w 22"/>
                    <a:gd name="T13" fmla="*/ 0 h 17"/>
                    <a:gd name="T14" fmla="*/ 0 w 22"/>
                    <a:gd name="T15" fmla="*/ 2 h 17"/>
                    <a:gd name="T16" fmla="*/ 3 w 22"/>
                    <a:gd name="T17" fmla="*/ 0 h 17"/>
                    <a:gd name="T18" fmla="*/ 1 w 22"/>
                    <a:gd name="T19" fmla="*/ 0 h 17"/>
                    <a:gd name="T20" fmla="*/ 0 w 22"/>
                    <a:gd name="T21" fmla="*/ 2 h 17"/>
                    <a:gd name="T22" fmla="*/ 0 w 22"/>
                    <a:gd name="T23" fmla="*/ 3 h 17"/>
                    <a:gd name="T24" fmla="*/ 1 w 22"/>
                    <a:gd name="T25" fmla="*/ 3 h 17"/>
                    <a:gd name="T26" fmla="*/ 4 w 22"/>
                    <a:gd name="T27" fmla="*/ 2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2" h="17">
                      <a:moveTo>
                        <a:pt x="4" y="2"/>
                      </a:moveTo>
                      <a:lnTo>
                        <a:pt x="1" y="3"/>
                      </a:lnTo>
                      <a:lnTo>
                        <a:pt x="12" y="10"/>
                      </a:lnTo>
                      <a:lnTo>
                        <a:pt x="21" y="17"/>
                      </a:lnTo>
                      <a:lnTo>
                        <a:pt x="22" y="14"/>
                      </a:ln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23" name="Freeform 375"/>
                <p:cNvSpPr>
                  <a:spLocks/>
                </p:cNvSpPr>
                <p:nvPr/>
              </p:nvSpPr>
              <p:spPr bwMode="auto">
                <a:xfrm>
                  <a:off x="3891" y="1825"/>
                  <a:ext cx="22" cy="9"/>
                </a:xfrm>
                <a:custGeom>
                  <a:avLst/>
                  <a:gdLst>
                    <a:gd name="T0" fmla="*/ 22 w 22"/>
                    <a:gd name="T1" fmla="*/ 9 h 9"/>
                    <a:gd name="T2" fmla="*/ 22 w 22"/>
                    <a:gd name="T3" fmla="*/ 7 h 9"/>
                    <a:gd name="T4" fmla="*/ 12 w 22"/>
                    <a:gd name="T5" fmla="*/ 3 h 9"/>
                    <a:gd name="T6" fmla="*/ 1 w 22"/>
                    <a:gd name="T7" fmla="*/ 0 h 9"/>
                    <a:gd name="T8" fmla="*/ 0 w 22"/>
                    <a:gd name="T9" fmla="*/ 3 h 9"/>
                    <a:gd name="T10" fmla="*/ 11 w 22"/>
                    <a:gd name="T11" fmla="*/ 7 h 9"/>
                    <a:gd name="T12" fmla="*/ 19 w 22"/>
                    <a:gd name="T13" fmla="*/ 8 h 9"/>
                    <a:gd name="T14" fmla="*/ 19 w 22"/>
                    <a:gd name="T15" fmla="*/ 7 h 9"/>
                    <a:gd name="T16" fmla="*/ 19 w 22"/>
                    <a:gd name="T17" fmla="*/ 8 h 9"/>
                    <a:gd name="T18" fmla="*/ 20 w 22"/>
                    <a:gd name="T19" fmla="*/ 9 h 9"/>
                    <a:gd name="T20" fmla="*/ 22 w 22"/>
                    <a:gd name="T21" fmla="*/ 9 h 9"/>
                    <a:gd name="T22" fmla="*/ 22 w 22"/>
                    <a:gd name="T23" fmla="*/ 8 h 9"/>
                    <a:gd name="T24" fmla="*/ 22 w 22"/>
                    <a:gd name="T25" fmla="*/ 7 h 9"/>
                    <a:gd name="T26" fmla="*/ 22 w 22"/>
                    <a:gd name="T27" fmla="*/ 9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2" h="9">
                      <a:moveTo>
                        <a:pt x="22" y="9"/>
                      </a:moveTo>
                      <a:lnTo>
                        <a:pt x="22" y="7"/>
                      </a:lnTo>
                      <a:lnTo>
                        <a:pt x="12" y="3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1" y="7"/>
                      </a:lnTo>
                      <a:lnTo>
                        <a:pt x="19" y="8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20" y="9"/>
                      </a:lnTo>
                      <a:lnTo>
                        <a:pt x="22" y="9"/>
                      </a:lnTo>
                      <a:lnTo>
                        <a:pt x="22" y="8"/>
                      </a:lnTo>
                      <a:lnTo>
                        <a:pt x="22" y="7"/>
                      </a:lnTo>
                      <a:lnTo>
                        <a:pt x="2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24" name="Freeform 376"/>
                <p:cNvSpPr>
                  <a:spLocks/>
                </p:cNvSpPr>
                <p:nvPr/>
              </p:nvSpPr>
              <p:spPr bwMode="auto">
                <a:xfrm>
                  <a:off x="3896" y="1832"/>
                  <a:ext cx="17" cy="54"/>
                </a:xfrm>
                <a:custGeom>
                  <a:avLst/>
                  <a:gdLst>
                    <a:gd name="T0" fmla="*/ 13 w 17"/>
                    <a:gd name="T1" fmla="*/ 53 h 54"/>
                    <a:gd name="T2" fmla="*/ 13 w 17"/>
                    <a:gd name="T3" fmla="*/ 52 h 54"/>
                    <a:gd name="T4" fmla="*/ 9 w 17"/>
                    <a:gd name="T5" fmla="*/ 45 h 54"/>
                    <a:gd name="T6" fmla="*/ 6 w 17"/>
                    <a:gd name="T7" fmla="*/ 38 h 54"/>
                    <a:gd name="T8" fmla="*/ 4 w 17"/>
                    <a:gd name="T9" fmla="*/ 31 h 54"/>
                    <a:gd name="T10" fmla="*/ 4 w 17"/>
                    <a:gd name="T11" fmla="*/ 26 h 54"/>
                    <a:gd name="T12" fmla="*/ 4 w 17"/>
                    <a:gd name="T13" fmla="*/ 20 h 54"/>
                    <a:gd name="T14" fmla="*/ 7 w 17"/>
                    <a:gd name="T15" fmla="*/ 13 h 54"/>
                    <a:gd name="T16" fmla="*/ 11 w 17"/>
                    <a:gd name="T17" fmla="*/ 8 h 54"/>
                    <a:gd name="T18" fmla="*/ 17 w 17"/>
                    <a:gd name="T19" fmla="*/ 2 h 54"/>
                    <a:gd name="T20" fmla="*/ 14 w 17"/>
                    <a:gd name="T21" fmla="*/ 0 h 54"/>
                    <a:gd name="T22" fmla="*/ 9 w 17"/>
                    <a:gd name="T23" fmla="*/ 5 h 54"/>
                    <a:gd name="T24" fmla="*/ 4 w 17"/>
                    <a:gd name="T25" fmla="*/ 12 h 54"/>
                    <a:gd name="T26" fmla="*/ 2 w 17"/>
                    <a:gd name="T27" fmla="*/ 19 h 54"/>
                    <a:gd name="T28" fmla="*/ 0 w 17"/>
                    <a:gd name="T29" fmla="*/ 26 h 54"/>
                    <a:gd name="T30" fmla="*/ 0 w 17"/>
                    <a:gd name="T31" fmla="*/ 32 h 54"/>
                    <a:gd name="T32" fmla="*/ 2 w 17"/>
                    <a:gd name="T33" fmla="*/ 39 h 54"/>
                    <a:gd name="T34" fmla="*/ 4 w 17"/>
                    <a:gd name="T35" fmla="*/ 46 h 54"/>
                    <a:gd name="T36" fmla="*/ 10 w 17"/>
                    <a:gd name="T37" fmla="*/ 54 h 54"/>
                    <a:gd name="T38" fmla="*/ 9 w 17"/>
                    <a:gd name="T39" fmla="*/ 52 h 54"/>
                    <a:gd name="T40" fmla="*/ 10 w 17"/>
                    <a:gd name="T41" fmla="*/ 54 h 54"/>
                    <a:gd name="T42" fmla="*/ 11 w 17"/>
                    <a:gd name="T43" fmla="*/ 54 h 54"/>
                    <a:gd name="T44" fmla="*/ 11 w 17"/>
                    <a:gd name="T45" fmla="*/ 54 h 54"/>
                    <a:gd name="T46" fmla="*/ 13 w 17"/>
                    <a:gd name="T47" fmla="*/ 53 h 54"/>
                    <a:gd name="T48" fmla="*/ 13 w 17"/>
                    <a:gd name="T49" fmla="*/ 52 h 54"/>
                    <a:gd name="T50" fmla="*/ 13 w 17"/>
                    <a:gd name="T51" fmla="*/ 53 h 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7" h="54">
                      <a:moveTo>
                        <a:pt x="13" y="53"/>
                      </a:moveTo>
                      <a:lnTo>
                        <a:pt x="13" y="52"/>
                      </a:lnTo>
                      <a:lnTo>
                        <a:pt x="9" y="45"/>
                      </a:lnTo>
                      <a:lnTo>
                        <a:pt x="6" y="38"/>
                      </a:lnTo>
                      <a:lnTo>
                        <a:pt x="4" y="31"/>
                      </a:lnTo>
                      <a:lnTo>
                        <a:pt x="4" y="26"/>
                      </a:lnTo>
                      <a:lnTo>
                        <a:pt x="4" y="20"/>
                      </a:lnTo>
                      <a:lnTo>
                        <a:pt x="7" y="13"/>
                      </a:lnTo>
                      <a:lnTo>
                        <a:pt x="11" y="8"/>
                      </a:lnTo>
                      <a:lnTo>
                        <a:pt x="17" y="2"/>
                      </a:lnTo>
                      <a:lnTo>
                        <a:pt x="14" y="0"/>
                      </a:lnTo>
                      <a:lnTo>
                        <a:pt x="9" y="5"/>
                      </a:lnTo>
                      <a:lnTo>
                        <a:pt x="4" y="12"/>
                      </a:lnTo>
                      <a:lnTo>
                        <a:pt x="2" y="19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2" y="39"/>
                      </a:lnTo>
                      <a:lnTo>
                        <a:pt x="4" y="46"/>
                      </a:lnTo>
                      <a:lnTo>
                        <a:pt x="10" y="54"/>
                      </a:lnTo>
                      <a:lnTo>
                        <a:pt x="9" y="52"/>
                      </a:lnTo>
                      <a:lnTo>
                        <a:pt x="10" y="54"/>
                      </a:lnTo>
                      <a:lnTo>
                        <a:pt x="11" y="54"/>
                      </a:lnTo>
                      <a:lnTo>
                        <a:pt x="13" y="53"/>
                      </a:lnTo>
                      <a:lnTo>
                        <a:pt x="13" y="52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25" name="Freeform 377"/>
                <p:cNvSpPr>
                  <a:spLocks/>
                </p:cNvSpPr>
                <p:nvPr/>
              </p:nvSpPr>
              <p:spPr bwMode="auto">
                <a:xfrm>
                  <a:off x="3902" y="1884"/>
                  <a:ext cx="16" cy="41"/>
                </a:xfrm>
                <a:custGeom>
                  <a:avLst/>
                  <a:gdLst>
                    <a:gd name="T0" fmla="*/ 16 w 16"/>
                    <a:gd name="T1" fmla="*/ 39 h 41"/>
                    <a:gd name="T2" fmla="*/ 16 w 16"/>
                    <a:gd name="T3" fmla="*/ 36 h 41"/>
                    <a:gd name="T4" fmla="*/ 8 w 16"/>
                    <a:gd name="T5" fmla="*/ 30 h 41"/>
                    <a:gd name="T6" fmla="*/ 4 w 16"/>
                    <a:gd name="T7" fmla="*/ 21 h 41"/>
                    <a:gd name="T8" fmla="*/ 3 w 16"/>
                    <a:gd name="T9" fmla="*/ 17 h 41"/>
                    <a:gd name="T10" fmla="*/ 3 w 16"/>
                    <a:gd name="T11" fmla="*/ 13 h 41"/>
                    <a:gd name="T12" fmla="*/ 4 w 16"/>
                    <a:gd name="T13" fmla="*/ 8 h 41"/>
                    <a:gd name="T14" fmla="*/ 7 w 16"/>
                    <a:gd name="T15" fmla="*/ 1 h 41"/>
                    <a:gd name="T16" fmla="*/ 3 w 16"/>
                    <a:gd name="T17" fmla="*/ 0 h 41"/>
                    <a:gd name="T18" fmla="*/ 1 w 16"/>
                    <a:gd name="T19" fmla="*/ 6 h 41"/>
                    <a:gd name="T20" fmla="*/ 0 w 16"/>
                    <a:gd name="T21" fmla="*/ 13 h 41"/>
                    <a:gd name="T22" fmla="*/ 0 w 16"/>
                    <a:gd name="T23" fmla="*/ 19 h 41"/>
                    <a:gd name="T24" fmla="*/ 0 w 16"/>
                    <a:gd name="T25" fmla="*/ 23 h 41"/>
                    <a:gd name="T26" fmla="*/ 5 w 16"/>
                    <a:gd name="T27" fmla="*/ 31 h 41"/>
                    <a:gd name="T28" fmla="*/ 13 w 16"/>
                    <a:gd name="T29" fmla="*/ 39 h 41"/>
                    <a:gd name="T30" fmla="*/ 12 w 16"/>
                    <a:gd name="T31" fmla="*/ 38 h 41"/>
                    <a:gd name="T32" fmla="*/ 13 w 16"/>
                    <a:gd name="T33" fmla="*/ 39 h 41"/>
                    <a:gd name="T34" fmla="*/ 15 w 16"/>
                    <a:gd name="T35" fmla="*/ 41 h 41"/>
                    <a:gd name="T36" fmla="*/ 16 w 16"/>
                    <a:gd name="T37" fmla="*/ 39 h 41"/>
                    <a:gd name="T38" fmla="*/ 16 w 16"/>
                    <a:gd name="T39" fmla="*/ 38 h 41"/>
                    <a:gd name="T40" fmla="*/ 16 w 16"/>
                    <a:gd name="T41" fmla="*/ 36 h 41"/>
                    <a:gd name="T42" fmla="*/ 16 w 16"/>
                    <a:gd name="T43" fmla="*/ 39 h 4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6" h="41">
                      <a:moveTo>
                        <a:pt x="16" y="39"/>
                      </a:moveTo>
                      <a:lnTo>
                        <a:pt x="16" y="36"/>
                      </a:lnTo>
                      <a:lnTo>
                        <a:pt x="8" y="30"/>
                      </a:lnTo>
                      <a:lnTo>
                        <a:pt x="4" y="21"/>
                      </a:lnTo>
                      <a:lnTo>
                        <a:pt x="3" y="17"/>
                      </a:lnTo>
                      <a:lnTo>
                        <a:pt x="3" y="13"/>
                      </a:lnTo>
                      <a:lnTo>
                        <a:pt x="4" y="8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1" y="6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5" y="31"/>
                      </a:lnTo>
                      <a:lnTo>
                        <a:pt x="13" y="39"/>
                      </a:lnTo>
                      <a:lnTo>
                        <a:pt x="12" y="38"/>
                      </a:lnTo>
                      <a:lnTo>
                        <a:pt x="13" y="39"/>
                      </a:lnTo>
                      <a:lnTo>
                        <a:pt x="15" y="41"/>
                      </a:lnTo>
                      <a:lnTo>
                        <a:pt x="16" y="39"/>
                      </a:lnTo>
                      <a:lnTo>
                        <a:pt x="16" y="38"/>
                      </a:lnTo>
                      <a:lnTo>
                        <a:pt x="16" y="36"/>
                      </a:lnTo>
                      <a:lnTo>
                        <a:pt x="16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26" name="Freeform 378"/>
                <p:cNvSpPr>
                  <a:spLocks/>
                </p:cNvSpPr>
                <p:nvPr/>
              </p:nvSpPr>
              <p:spPr bwMode="auto">
                <a:xfrm>
                  <a:off x="3906" y="1922"/>
                  <a:ext cx="12" cy="33"/>
                </a:xfrm>
                <a:custGeom>
                  <a:avLst/>
                  <a:gdLst>
                    <a:gd name="T0" fmla="*/ 0 w 12"/>
                    <a:gd name="T1" fmla="*/ 31 h 33"/>
                    <a:gd name="T2" fmla="*/ 4 w 12"/>
                    <a:gd name="T3" fmla="*/ 31 h 33"/>
                    <a:gd name="T4" fmla="*/ 12 w 12"/>
                    <a:gd name="T5" fmla="*/ 1 h 33"/>
                    <a:gd name="T6" fmla="*/ 8 w 12"/>
                    <a:gd name="T7" fmla="*/ 0 h 33"/>
                    <a:gd name="T8" fmla="*/ 0 w 12"/>
                    <a:gd name="T9" fmla="*/ 30 h 33"/>
                    <a:gd name="T10" fmla="*/ 0 w 12"/>
                    <a:gd name="T11" fmla="*/ 31 h 33"/>
                    <a:gd name="T12" fmla="*/ 0 w 12"/>
                    <a:gd name="T13" fmla="*/ 30 h 33"/>
                    <a:gd name="T14" fmla="*/ 1 w 12"/>
                    <a:gd name="T15" fmla="*/ 31 h 33"/>
                    <a:gd name="T16" fmla="*/ 1 w 12"/>
                    <a:gd name="T17" fmla="*/ 33 h 33"/>
                    <a:gd name="T18" fmla="*/ 3 w 12"/>
                    <a:gd name="T19" fmla="*/ 33 h 33"/>
                    <a:gd name="T20" fmla="*/ 4 w 12"/>
                    <a:gd name="T21" fmla="*/ 31 h 33"/>
                    <a:gd name="T22" fmla="*/ 0 w 12"/>
                    <a:gd name="T23" fmla="*/ 31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" h="33">
                      <a:moveTo>
                        <a:pt x="0" y="31"/>
                      </a:moveTo>
                      <a:lnTo>
                        <a:pt x="4" y="31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3" y="33"/>
                      </a:lnTo>
                      <a:lnTo>
                        <a:pt x="4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27" name="Freeform 379"/>
                <p:cNvSpPr>
                  <a:spLocks/>
                </p:cNvSpPr>
                <p:nvPr/>
              </p:nvSpPr>
              <p:spPr bwMode="auto">
                <a:xfrm>
                  <a:off x="3900" y="1893"/>
                  <a:ext cx="10" cy="60"/>
                </a:xfrm>
                <a:custGeom>
                  <a:avLst/>
                  <a:gdLst>
                    <a:gd name="T0" fmla="*/ 0 w 10"/>
                    <a:gd name="T1" fmla="*/ 2 h 60"/>
                    <a:gd name="T2" fmla="*/ 0 w 10"/>
                    <a:gd name="T3" fmla="*/ 2 h 60"/>
                    <a:gd name="T4" fmla="*/ 2 w 10"/>
                    <a:gd name="T5" fmla="*/ 15 h 60"/>
                    <a:gd name="T6" fmla="*/ 3 w 10"/>
                    <a:gd name="T7" fmla="*/ 30 h 60"/>
                    <a:gd name="T8" fmla="*/ 5 w 10"/>
                    <a:gd name="T9" fmla="*/ 44 h 60"/>
                    <a:gd name="T10" fmla="*/ 6 w 10"/>
                    <a:gd name="T11" fmla="*/ 60 h 60"/>
                    <a:gd name="T12" fmla="*/ 10 w 10"/>
                    <a:gd name="T13" fmla="*/ 59 h 60"/>
                    <a:gd name="T14" fmla="*/ 9 w 10"/>
                    <a:gd name="T15" fmla="*/ 44 h 60"/>
                    <a:gd name="T16" fmla="*/ 6 w 10"/>
                    <a:gd name="T17" fmla="*/ 29 h 60"/>
                    <a:gd name="T18" fmla="*/ 5 w 10"/>
                    <a:gd name="T19" fmla="*/ 15 h 60"/>
                    <a:gd name="T20" fmla="*/ 5 w 10"/>
                    <a:gd name="T21" fmla="*/ 2 h 60"/>
                    <a:gd name="T22" fmla="*/ 5 w 10"/>
                    <a:gd name="T23" fmla="*/ 0 h 60"/>
                    <a:gd name="T24" fmla="*/ 5 w 10"/>
                    <a:gd name="T25" fmla="*/ 2 h 60"/>
                    <a:gd name="T26" fmla="*/ 3 w 10"/>
                    <a:gd name="T27" fmla="*/ 0 h 60"/>
                    <a:gd name="T28" fmla="*/ 2 w 10"/>
                    <a:gd name="T29" fmla="*/ 0 h 60"/>
                    <a:gd name="T30" fmla="*/ 2 w 10"/>
                    <a:gd name="T31" fmla="*/ 0 h 60"/>
                    <a:gd name="T32" fmla="*/ 0 w 10"/>
                    <a:gd name="T33" fmla="*/ 2 h 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" h="6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15"/>
                      </a:lnTo>
                      <a:lnTo>
                        <a:pt x="3" y="30"/>
                      </a:lnTo>
                      <a:lnTo>
                        <a:pt x="5" y="44"/>
                      </a:lnTo>
                      <a:lnTo>
                        <a:pt x="6" y="60"/>
                      </a:lnTo>
                      <a:lnTo>
                        <a:pt x="10" y="59"/>
                      </a:lnTo>
                      <a:lnTo>
                        <a:pt x="9" y="44"/>
                      </a:lnTo>
                      <a:lnTo>
                        <a:pt x="6" y="29"/>
                      </a:lnTo>
                      <a:lnTo>
                        <a:pt x="5" y="15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28" name="Freeform 380"/>
                <p:cNvSpPr>
                  <a:spLocks/>
                </p:cNvSpPr>
                <p:nvPr/>
              </p:nvSpPr>
              <p:spPr bwMode="auto">
                <a:xfrm>
                  <a:off x="3890" y="1825"/>
                  <a:ext cx="15" cy="70"/>
                </a:xfrm>
                <a:custGeom>
                  <a:avLst/>
                  <a:gdLst>
                    <a:gd name="T0" fmla="*/ 2 w 15"/>
                    <a:gd name="T1" fmla="*/ 0 h 70"/>
                    <a:gd name="T2" fmla="*/ 0 w 15"/>
                    <a:gd name="T3" fmla="*/ 1 h 70"/>
                    <a:gd name="T4" fmla="*/ 1 w 15"/>
                    <a:gd name="T5" fmla="*/ 19 h 70"/>
                    <a:gd name="T6" fmla="*/ 2 w 15"/>
                    <a:gd name="T7" fmla="*/ 37 h 70"/>
                    <a:gd name="T8" fmla="*/ 5 w 15"/>
                    <a:gd name="T9" fmla="*/ 54 h 70"/>
                    <a:gd name="T10" fmla="*/ 10 w 15"/>
                    <a:gd name="T11" fmla="*/ 70 h 70"/>
                    <a:gd name="T12" fmla="*/ 15 w 15"/>
                    <a:gd name="T13" fmla="*/ 68 h 70"/>
                    <a:gd name="T14" fmla="*/ 9 w 15"/>
                    <a:gd name="T15" fmla="*/ 53 h 70"/>
                    <a:gd name="T16" fmla="*/ 6 w 15"/>
                    <a:gd name="T17" fmla="*/ 37 h 70"/>
                    <a:gd name="T18" fmla="*/ 5 w 15"/>
                    <a:gd name="T19" fmla="*/ 19 h 70"/>
                    <a:gd name="T20" fmla="*/ 4 w 15"/>
                    <a:gd name="T21" fmla="*/ 1 h 70"/>
                    <a:gd name="T22" fmla="*/ 1 w 15"/>
                    <a:gd name="T23" fmla="*/ 3 h 70"/>
                    <a:gd name="T24" fmla="*/ 4 w 15"/>
                    <a:gd name="T25" fmla="*/ 1 h 70"/>
                    <a:gd name="T26" fmla="*/ 2 w 15"/>
                    <a:gd name="T27" fmla="*/ 0 h 70"/>
                    <a:gd name="T28" fmla="*/ 1 w 15"/>
                    <a:gd name="T29" fmla="*/ 0 h 70"/>
                    <a:gd name="T30" fmla="*/ 0 w 15"/>
                    <a:gd name="T31" fmla="*/ 0 h 70"/>
                    <a:gd name="T32" fmla="*/ 0 w 15"/>
                    <a:gd name="T33" fmla="*/ 1 h 70"/>
                    <a:gd name="T34" fmla="*/ 2 w 15"/>
                    <a:gd name="T35" fmla="*/ 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" h="70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1" y="19"/>
                      </a:lnTo>
                      <a:lnTo>
                        <a:pt x="2" y="37"/>
                      </a:lnTo>
                      <a:lnTo>
                        <a:pt x="5" y="54"/>
                      </a:lnTo>
                      <a:lnTo>
                        <a:pt x="10" y="70"/>
                      </a:lnTo>
                      <a:lnTo>
                        <a:pt x="15" y="68"/>
                      </a:lnTo>
                      <a:lnTo>
                        <a:pt x="9" y="53"/>
                      </a:lnTo>
                      <a:lnTo>
                        <a:pt x="6" y="37"/>
                      </a:lnTo>
                      <a:lnTo>
                        <a:pt x="5" y="19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29" name="Freeform 381"/>
                <p:cNvSpPr>
                  <a:spLocks/>
                </p:cNvSpPr>
                <p:nvPr/>
              </p:nvSpPr>
              <p:spPr bwMode="auto">
                <a:xfrm>
                  <a:off x="4079" y="2353"/>
                  <a:ext cx="21" cy="95"/>
                </a:xfrm>
                <a:custGeom>
                  <a:avLst/>
                  <a:gdLst>
                    <a:gd name="T0" fmla="*/ 0 w 21"/>
                    <a:gd name="T1" fmla="*/ 93 h 95"/>
                    <a:gd name="T2" fmla="*/ 3 w 21"/>
                    <a:gd name="T3" fmla="*/ 95 h 95"/>
                    <a:gd name="T4" fmla="*/ 7 w 21"/>
                    <a:gd name="T5" fmla="*/ 86 h 95"/>
                    <a:gd name="T6" fmla="*/ 11 w 21"/>
                    <a:gd name="T7" fmla="*/ 77 h 95"/>
                    <a:gd name="T8" fmla="*/ 15 w 21"/>
                    <a:gd name="T9" fmla="*/ 64 h 95"/>
                    <a:gd name="T10" fmla="*/ 19 w 21"/>
                    <a:gd name="T11" fmla="*/ 51 h 95"/>
                    <a:gd name="T12" fmla="*/ 21 w 21"/>
                    <a:gd name="T13" fmla="*/ 37 h 95"/>
                    <a:gd name="T14" fmla="*/ 21 w 21"/>
                    <a:gd name="T15" fmla="*/ 25 h 95"/>
                    <a:gd name="T16" fmla="*/ 19 w 21"/>
                    <a:gd name="T17" fmla="*/ 18 h 95"/>
                    <a:gd name="T18" fmla="*/ 17 w 21"/>
                    <a:gd name="T19" fmla="*/ 11 h 95"/>
                    <a:gd name="T20" fmla="*/ 14 w 21"/>
                    <a:gd name="T21" fmla="*/ 6 h 95"/>
                    <a:gd name="T22" fmla="*/ 10 w 21"/>
                    <a:gd name="T23" fmla="*/ 0 h 95"/>
                    <a:gd name="T24" fmla="*/ 7 w 21"/>
                    <a:gd name="T25" fmla="*/ 3 h 95"/>
                    <a:gd name="T26" fmla="*/ 11 w 21"/>
                    <a:gd name="T27" fmla="*/ 9 h 95"/>
                    <a:gd name="T28" fmla="*/ 14 w 21"/>
                    <a:gd name="T29" fmla="*/ 13 h 95"/>
                    <a:gd name="T30" fmla="*/ 15 w 21"/>
                    <a:gd name="T31" fmla="*/ 19 h 95"/>
                    <a:gd name="T32" fmla="*/ 17 w 21"/>
                    <a:gd name="T33" fmla="*/ 25 h 95"/>
                    <a:gd name="T34" fmla="*/ 17 w 21"/>
                    <a:gd name="T35" fmla="*/ 37 h 95"/>
                    <a:gd name="T36" fmla="*/ 15 w 21"/>
                    <a:gd name="T37" fmla="*/ 51 h 95"/>
                    <a:gd name="T38" fmla="*/ 13 w 21"/>
                    <a:gd name="T39" fmla="*/ 63 h 95"/>
                    <a:gd name="T40" fmla="*/ 9 w 21"/>
                    <a:gd name="T41" fmla="*/ 75 h 95"/>
                    <a:gd name="T42" fmla="*/ 4 w 21"/>
                    <a:gd name="T43" fmla="*/ 85 h 95"/>
                    <a:gd name="T44" fmla="*/ 0 w 21"/>
                    <a:gd name="T45" fmla="*/ 92 h 95"/>
                    <a:gd name="T46" fmla="*/ 3 w 21"/>
                    <a:gd name="T47" fmla="*/ 93 h 95"/>
                    <a:gd name="T48" fmla="*/ 0 w 21"/>
                    <a:gd name="T49" fmla="*/ 92 h 95"/>
                    <a:gd name="T50" fmla="*/ 0 w 21"/>
                    <a:gd name="T51" fmla="*/ 95 h 95"/>
                    <a:gd name="T52" fmla="*/ 0 w 21"/>
                    <a:gd name="T53" fmla="*/ 95 h 95"/>
                    <a:gd name="T54" fmla="*/ 2 w 21"/>
                    <a:gd name="T55" fmla="*/ 95 h 95"/>
                    <a:gd name="T56" fmla="*/ 3 w 21"/>
                    <a:gd name="T57" fmla="*/ 95 h 95"/>
                    <a:gd name="T58" fmla="*/ 0 w 21"/>
                    <a:gd name="T59" fmla="*/ 93 h 9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1" h="95">
                      <a:moveTo>
                        <a:pt x="0" y="93"/>
                      </a:moveTo>
                      <a:lnTo>
                        <a:pt x="3" y="95"/>
                      </a:lnTo>
                      <a:lnTo>
                        <a:pt x="7" y="86"/>
                      </a:lnTo>
                      <a:lnTo>
                        <a:pt x="11" y="77"/>
                      </a:lnTo>
                      <a:lnTo>
                        <a:pt x="15" y="64"/>
                      </a:lnTo>
                      <a:lnTo>
                        <a:pt x="19" y="51"/>
                      </a:lnTo>
                      <a:lnTo>
                        <a:pt x="21" y="37"/>
                      </a:lnTo>
                      <a:lnTo>
                        <a:pt x="21" y="25"/>
                      </a:lnTo>
                      <a:lnTo>
                        <a:pt x="19" y="18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11" y="9"/>
                      </a:lnTo>
                      <a:lnTo>
                        <a:pt x="14" y="13"/>
                      </a:lnTo>
                      <a:lnTo>
                        <a:pt x="15" y="19"/>
                      </a:lnTo>
                      <a:lnTo>
                        <a:pt x="17" y="25"/>
                      </a:lnTo>
                      <a:lnTo>
                        <a:pt x="17" y="37"/>
                      </a:lnTo>
                      <a:lnTo>
                        <a:pt x="15" y="51"/>
                      </a:lnTo>
                      <a:lnTo>
                        <a:pt x="13" y="63"/>
                      </a:lnTo>
                      <a:lnTo>
                        <a:pt x="9" y="75"/>
                      </a:lnTo>
                      <a:lnTo>
                        <a:pt x="4" y="85"/>
                      </a:lnTo>
                      <a:lnTo>
                        <a:pt x="0" y="92"/>
                      </a:lnTo>
                      <a:lnTo>
                        <a:pt x="3" y="93"/>
                      </a:lnTo>
                      <a:lnTo>
                        <a:pt x="0" y="92"/>
                      </a:lnTo>
                      <a:lnTo>
                        <a:pt x="0" y="95"/>
                      </a:lnTo>
                      <a:lnTo>
                        <a:pt x="2" y="95"/>
                      </a:lnTo>
                      <a:lnTo>
                        <a:pt x="3" y="95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30" name="Freeform 382"/>
                <p:cNvSpPr>
                  <a:spLocks/>
                </p:cNvSpPr>
                <p:nvPr/>
              </p:nvSpPr>
              <p:spPr bwMode="auto">
                <a:xfrm>
                  <a:off x="4079" y="2353"/>
                  <a:ext cx="11" cy="93"/>
                </a:xfrm>
                <a:custGeom>
                  <a:avLst/>
                  <a:gdLst>
                    <a:gd name="T0" fmla="*/ 10 w 11"/>
                    <a:gd name="T1" fmla="*/ 0 h 93"/>
                    <a:gd name="T2" fmla="*/ 7 w 11"/>
                    <a:gd name="T3" fmla="*/ 2 h 93"/>
                    <a:gd name="T4" fmla="*/ 7 w 11"/>
                    <a:gd name="T5" fmla="*/ 17 h 93"/>
                    <a:gd name="T6" fmla="*/ 7 w 11"/>
                    <a:gd name="T7" fmla="*/ 30 h 93"/>
                    <a:gd name="T8" fmla="*/ 6 w 11"/>
                    <a:gd name="T9" fmla="*/ 43 h 93"/>
                    <a:gd name="T10" fmla="*/ 4 w 11"/>
                    <a:gd name="T11" fmla="*/ 54 h 93"/>
                    <a:gd name="T12" fmla="*/ 2 w 11"/>
                    <a:gd name="T13" fmla="*/ 73 h 93"/>
                    <a:gd name="T14" fmla="*/ 0 w 11"/>
                    <a:gd name="T15" fmla="*/ 93 h 93"/>
                    <a:gd name="T16" fmla="*/ 3 w 11"/>
                    <a:gd name="T17" fmla="*/ 93 h 93"/>
                    <a:gd name="T18" fmla="*/ 4 w 11"/>
                    <a:gd name="T19" fmla="*/ 74 h 93"/>
                    <a:gd name="T20" fmla="*/ 9 w 11"/>
                    <a:gd name="T21" fmla="*/ 54 h 93"/>
                    <a:gd name="T22" fmla="*/ 10 w 11"/>
                    <a:gd name="T23" fmla="*/ 43 h 93"/>
                    <a:gd name="T24" fmla="*/ 11 w 11"/>
                    <a:gd name="T25" fmla="*/ 30 h 93"/>
                    <a:gd name="T26" fmla="*/ 11 w 11"/>
                    <a:gd name="T27" fmla="*/ 17 h 93"/>
                    <a:gd name="T28" fmla="*/ 11 w 11"/>
                    <a:gd name="T29" fmla="*/ 2 h 93"/>
                    <a:gd name="T30" fmla="*/ 7 w 11"/>
                    <a:gd name="T31" fmla="*/ 3 h 93"/>
                    <a:gd name="T32" fmla="*/ 11 w 11"/>
                    <a:gd name="T33" fmla="*/ 2 h 93"/>
                    <a:gd name="T34" fmla="*/ 10 w 11"/>
                    <a:gd name="T35" fmla="*/ 0 h 93"/>
                    <a:gd name="T36" fmla="*/ 9 w 11"/>
                    <a:gd name="T37" fmla="*/ 0 h 93"/>
                    <a:gd name="T38" fmla="*/ 7 w 11"/>
                    <a:gd name="T39" fmla="*/ 0 h 93"/>
                    <a:gd name="T40" fmla="*/ 7 w 11"/>
                    <a:gd name="T41" fmla="*/ 2 h 93"/>
                    <a:gd name="T42" fmla="*/ 10 w 11"/>
                    <a:gd name="T43" fmla="*/ 0 h 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" h="93">
                      <a:moveTo>
                        <a:pt x="10" y="0"/>
                      </a:moveTo>
                      <a:lnTo>
                        <a:pt x="7" y="2"/>
                      </a:lnTo>
                      <a:lnTo>
                        <a:pt x="7" y="17"/>
                      </a:lnTo>
                      <a:lnTo>
                        <a:pt x="7" y="30"/>
                      </a:lnTo>
                      <a:lnTo>
                        <a:pt x="6" y="43"/>
                      </a:lnTo>
                      <a:lnTo>
                        <a:pt x="4" y="54"/>
                      </a:lnTo>
                      <a:lnTo>
                        <a:pt x="2" y="73"/>
                      </a:lnTo>
                      <a:lnTo>
                        <a:pt x="0" y="93"/>
                      </a:lnTo>
                      <a:lnTo>
                        <a:pt x="3" y="93"/>
                      </a:lnTo>
                      <a:lnTo>
                        <a:pt x="4" y="74"/>
                      </a:lnTo>
                      <a:lnTo>
                        <a:pt x="9" y="54"/>
                      </a:lnTo>
                      <a:lnTo>
                        <a:pt x="10" y="43"/>
                      </a:lnTo>
                      <a:lnTo>
                        <a:pt x="11" y="30"/>
                      </a:lnTo>
                      <a:lnTo>
                        <a:pt x="11" y="17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31" name="Freeform 383"/>
                <p:cNvSpPr>
                  <a:spLocks/>
                </p:cNvSpPr>
                <p:nvPr/>
              </p:nvSpPr>
              <p:spPr bwMode="auto">
                <a:xfrm>
                  <a:off x="4082" y="2543"/>
                  <a:ext cx="26" cy="49"/>
                </a:xfrm>
                <a:custGeom>
                  <a:avLst/>
                  <a:gdLst>
                    <a:gd name="T0" fmla="*/ 26 w 26"/>
                    <a:gd name="T1" fmla="*/ 48 h 49"/>
                    <a:gd name="T2" fmla="*/ 26 w 26"/>
                    <a:gd name="T3" fmla="*/ 47 h 49"/>
                    <a:gd name="T4" fmla="*/ 18 w 26"/>
                    <a:gd name="T5" fmla="*/ 36 h 49"/>
                    <a:gd name="T6" fmla="*/ 12 w 26"/>
                    <a:gd name="T7" fmla="*/ 25 h 49"/>
                    <a:gd name="T8" fmla="*/ 7 w 26"/>
                    <a:gd name="T9" fmla="*/ 12 h 49"/>
                    <a:gd name="T10" fmla="*/ 4 w 26"/>
                    <a:gd name="T11" fmla="*/ 0 h 49"/>
                    <a:gd name="T12" fmla="*/ 0 w 26"/>
                    <a:gd name="T13" fmla="*/ 0 h 49"/>
                    <a:gd name="T14" fmla="*/ 4 w 26"/>
                    <a:gd name="T15" fmla="*/ 14 h 49"/>
                    <a:gd name="T16" fmla="*/ 8 w 26"/>
                    <a:gd name="T17" fmla="*/ 26 h 49"/>
                    <a:gd name="T18" fmla="*/ 15 w 26"/>
                    <a:gd name="T19" fmla="*/ 37 h 49"/>
                    <a:gd name="T20" fmla="*/ 23 w 26"/>
                    <a:gd name="T21" fmla="*/ 48 h 49"/>
                    <a:gd name="T22" fmla="*/ 22 w 26"/>
                    <a:gd name="T23" fmla="*/ 47 h 49"/>
                    <a:gd name="T24" fmla="*/ 23 w 26"/>
                    <a:gd name="T25" fmla="*/ 48 h 49"/>
                    <a:gd name="T26" fmla="*/ 25 w 26"/>
                    <a:gd name="T27" fmla="*/ 49 h 49"/>
                    <a:gd name="T28" fmla="*/ 25 w 26"/>
                    <a:gd name="T29" fmla="*/ 48 h 49"/>
                    <a:gd name="T30" fmla="*/ 26 w 26"/>
                    <a:gd name="T31" fmla="*/ 48 h 49"/>
                    <a:gd name="T32" fmla="*/ 26 w 26"/>
                    <a:gd name="T33" fmla="*/ 47 h 49"/>
                    <a:gd name="T34" fmla="*/ 26 w 26"/>
                    <a:gd name="T35" fmla="*/ 48 h 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6" h="49">
                      <a:moveTo>
                        <a:pt x="26" y="48"/>
                      </a:moveTo>
                      <a:lnTo>
                        <a:pt x="26" y="47"/>
                      </a:lnTo>
                      <a:lnTo>
                        <a:pt x="18" y="36"/>
                      </a:lnTo>
                      <a:lnTo>
                        <a:pt x="12" y="25"/>
                      </a:lnTo>
                      <a:lnTo>
                        <a:pt x="7" y="1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14"/>
                      </a:lnTo>
                      <a:lnTo>
                        <a:pt x="8" y="26"/>
                      </a:lnTo>
                      <a:lnTo>
                        <a:pt x="15" y="37"/>
                      </a:lnTo>
                      <a:lnTo>
                        <a:pt x="23" y="48"/>
                      </a:lnTo>
                      <a:lnTo>
                        <a:pt x="22" y="47"/>
                      </a:lnTo>
                      <a:lnTo>
                        <a:pt x="23" y="48"/>
                      </a:lnTo>
                      <a:lnTo>
                        <a:pt x="25" y="49"/>
                      </a:lnTo>
                      <a:lnTo>
                        <a:pt x="25" y="48"/>
                      </a:lnTo>
                      <a:lnTo>
                        <a:pt x="26" y="48"/>
                      </a:lnTo>
                      <a:lnTo>
                        <a:pt x="26" y="47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32" name="Freeform 384"/>
                <p:cNvSpPr>
                  <a:spLocks/>
                </p:cNvSpPr>
                <p:nvPr/>
              </p:nvSpPr>
              <p:spPr bwMode="auto">
                <a:xfrm>
                  <a:off x="4092" y="2590"/>
                  <a:ext cx="16" cy="71"/>
                </a:xfrm>
                <a:custGeom>
                  <a:avLst/>
                  <a:gdLst>
                    <a:gd name="T0" fmla="*/ 5 w 16"/>
                    <a:gd name="T1" fmla="*/ 69 h 71"/>
                    <a:gd name="T2" fmla="*/ 5 w 16"/>
                    <a:gd name="T3" fmla="*/ 68 h 71"/>
                    <a:gd name="T4" fmla="*/ 4 w 16"/>
                    <a:gd name="T5" fmla="*/ 56 h 71"/>
                    <a:gd name="T6" fmla="*/ 4 w 16"/>
                    <a:gd name="T7" fmla="*/ 42 h 71"/>
                    <a:gd name="T8" fmla="*/ 4 w 16"/>
                    <a:gd name="T9" fmla="*/ 34 h 71"/>
                    <a:gd name="T10" fmla="*/ 6 w 16"/>
                    <a:gd name="T11" fmla="*/ 25 h 71"/>
                    <a:gd name="T12" fmla="*/ 11 w 16"/>
                    <a:gd name="T13" fmla="*/ 15 h 71"/>
                    <a:gd name="T14" fmla="*/ 16 w 16"/>
                    <a:gd name="T15" fmla="*/ 1 h 71"/>
                    <a:gd name="T16" fmla="*/ 12 w 16"/>
                    <a:gd name="T17" fmla="*/ 0 h 71"/>
                    <a:gd name="T18" fmla="*/ 6 w 16"/>
                    <a:gd name="T19" fmla="*/ 13 h 71"/>
                    <a:gd name="T20" fmla="*/ 4 w 16"/>
                    <a:gd name="T21" fmla="*/ 24 h 71"/>
                    <a:gd name="T22" fmla="*/ 1 w 16"/>
                    <a:gd name="T23" fmla="*/ 34 h 71"/>
                    <a:gd name="T24" fmla="*/ 0 w 16"/>
                    <a:gd name="T25" fmla="*/ 42 h 71"/>
                    <a:gd name="T26" fmla="*/ 1 w 16"/>
                    <a:gd name="T27" fmla="*/ 56 h 71"/>
                    <a:gd name="T28" fmla="*/ 2 w 16"/>
                    <a:gd name="T29" fmla="*/ 69 h 71"/>
                    <a:gd name="T30" fmla="*/ 2 w 16"/>
                    <a:gd name="T31" fmla="*/ 68 h 71"/>
                    <a:gd name="T32" fmla="*/ 2 w 16"/>
                    <a:gd name="T33" fmla="*/ 69 h 71"/>
                    <a:gd name="T34" fmla="*/ 2 w 16"/>
                    <a:gd name="T35" fmla="*/ 69 h 71"/>
                    <a:gd name="T36" fmla="*/ 4 w 16"/>
                    <a:gd name="T37" fmla="*/ 71 h 71"/>
                    <a:gd name="T38" fmla="*/ 5 w 16"/>
                    <a:gd name="T39" fmla="*/ 69 h 71"/>
                    <a:gd name="T40" fmla="*/ 5 w 16"/>
                    <a:gd name="T41" fmla="*/ 68 h 71"/>
                    <a:gd name="T42" fmla="*/ 5 w 16"/>
                    <a:gd name="T43" fmla="*/ 69 h 7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6" h="71">
                      <a:moveTo>
                        <a:pt x="5" y="69"/>
                      </a:moveTo>
                      <a:lnTo>
                        <a:pt x="5" y="68"/>
                      </a:lnTo>
                      <a:lnTo>
                        <a:pt x="4" y="56"/>
                      </a:lnTo>
                      <a:lnTo>
                        <a:pt x="4" y="42"/>
                      </a:lnTo>
                      <a:lnTo>
                        <a:pt x="4" y="34"/>
                      </a:lnTo>
                      <a:lnTo>
                        <a:pt x="6" y="25"/>
                      </a:lnTo>
                      <a:lnTo>
                        <a:pt x="11" y="15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6" y="13"/>
                      </a:lnTo>
                      <a:lnTo>
                        <a:pt x="4" y="24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56"/>
                      </a:lnTo>
                      <a:lnTo>
                        <a:pt x="2" y="69"/>
                      </a:lnTo>
                      <a:lnTo>
                        <a:pt x="2" y="68"/>
                      </a:lnTo>
                      <a:lnTo>
                        <a:pt x="2" y="69"/>
                      </a:lnTo>
                      <a:lnTo>
                        <a:pt x="4" y="71"/>
                      </a:lnTo>
                      <a:lnTo>
                        <a:pt x="5" y="69"/>
                      </a:lnTo>
                      <a:lnTo>
                        <a:pt x="5" y="68"/>
                      </a:lnTo>
                      <a:lnTo>
                        <a:pt x="5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33" name="Freeform 385"/>
                <p:cNvSpPr>
                  <a:spLocks/>
                </p:cNvSpPr>
                <p:nvPr/>
              </p:nvSpPr>
              <p:spPr bwMode="auto">
                <a:xfrm>
                  <a:off x="4079" y="2658"/>
                  <a:ext cx="18" cy="110"/>
                </a:xfrm>
                <a:custGeom>
                  <a:avLst/>
                  <a:gdLst>
                    <a:gd name="T0" fmla="*/ 7 w 18"/>
                    <a:gd name="T1" fmla="*/ 109 h 110"/>
                    <a:gd name="T2" fmla="*/ 7 w 18"/>
                    <a:gd name="T3" fmla="*/ 109 h 110"/>
                    <a:gd name="T4" fmla="*/ 4 w 18"/>
                    <a:gd name="T5" fmla="*/ 94 h 110"/>
                    <a:gd name="T6" fmla="*/ 3 w 18"/>
                    <a:gd name="T7" fmla="*/ 79 h 110"/>
                    <a:gd name="T8" fmla="*/ 4 w 18"/>
                    <a:gd name="T9" fmla="*/ 64 h 110"/>
                    <a:gd name="T10" fmla="*/ 6 w 18"/>
                    <a:gd name="T11" fmla="*/ 48 h 110"/>
                    <a:gd name="T12" fmla="*/ 9 w 18"/>
                    <a:gd name="T13" fmla="*/ 34 h 110"/>
                    <a:gd name="T14" fmla="*/ 11 w 18"/>
                    <a:gd name="T15" fmla="*/ 20 h 110"/>
                    <a:gd name="T16" fmla="*/ 15 w 18"/>
                    <a:gd name="T17" fmla="*/ 9 h 110"/>
                    <a:gd name="T18" fmla="*/ 18 w 18"/>
                    <a:gd name="T19" fmla="*/ 1 h 110"/>
                    <a:gd name="T20" fmla="*/ 15 w 18"/>
                    <a:gd name="T21" fmla="*/ 0 h 110"/>
                    <a:gd name="T22" fmla="*/ 11 w 18"/>
                    <a:gd name="T23" fmla="*/ 8 h 110"/>
                    <a:gd name="T24" fmla="*/ 9 w 18"/>
                    <a:gd name="T25" fmla="*/ 19 h 110"/>
                    <a:gd name="T26" fmla="*/ 4 w 18"/>
                    <a:gd name="T27" fmla="*/ 33 h 110"/>
                    <a:gd name="T28" fmla="*/ 2 w 18"/>
                    <a:gd name="T29" fmla="*/ 48 h 110"/>
                    <a:gd name="T30" fmla="*/ 0 w 18"/>
                    <a:gd name="T31" fmla="*/ 64 h 110"/>
                    <a:gd name="T32" fmla="*/ 0 w 18"/>
                    <a:gd name="T33" fmla="*/ 79 h 110"/>
                    <a:gd name="T34" fmla="*/ 0 w 18"/>
                    <a:gd name="T35" fmla="*/ 95 h 110"/>
                    <a:gd name="T36" fmla="*/ 3 w 18"/>
                    <a:gd name="T37" fmla="*/ 109 h 110"/>
                    <a:gd name="T38" fmla="*/ 3 w 18"/>
                    <a:gd name="T39" fmla="*/ 109 h 110"/>
                    <a:gd name="T40" fmla="*/ 3 w 18"/>
                    <a:gd name="T41" fmla="*/ 109 h 110"/>
                    <a:gd name="T42" fmla="*/ 4 w 18"/>
                    <a:gd name="T43" fmla="*/ 110 h 110"/>
                    <a:gd name="T44" fmla="*/ 6 w 18"/>
                    <a:gd name="T45" fmla="*/ 110 h 110"/>
                    <a:gd name="T46" fmla="*/ 7 w 18"/>
                    <a:gd name="T47" fmla="*/ 110 h 110"/>
                    <a:gd name="T48" fmla="*/ 7 w 18"/>
                    <a:gd name="T49" fmla="*/ 109 h 1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8" h="110">
                      <a:moveTo>
                        <a:pt x="7" y="109"/>
                      </a:moveTo>
                      <a:lnTo>
                        <a:pt x="7" y="109"/>
                      </a:lnTo>
                      <a:lnTo>
                        <a:pt x="4" y="94"/>
                      </a:lnTo>
                      <a:lnTo>
                        <a:pt x="3" y="79"/>
                      </a:lnTo>
                      <a:lnTo>
                        <a:pt x="4" y="64"/>
                      </a:lnTo>
                      <a:lnTo>
                        <a:pt x="6" y="48"/>
                      </a:lnTo>
                      <a:lnTo>
                        <a:pt x="9" y="34"/>
                      </a:lnTo>
                      <a:lnTo>
                        <a:pt x="11" y="20"/>
                      </a:lnTo>
                      <a:lnTo>
                        <a:pt x="15" y="9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1" y="8"/>
                      </a:lnTo>
                      <a:lnTo>
                        <a:pt x="9" y="19"/>
                      </a:lnTo>
                      <a:lnTo>
                        <a:pt x="4" y="33"/>
                      </a:lnTo>
                      <a:lnTo>
                        <a:pt x="2" y="48"/>
                      </a:lnTo>
                      <a:lnTo>
                        <a:pt x="0" y="64"/>
                      </a:lnTo>
                      <a:lnTo>
                        <a:pt x="0" y="79"/>
                      </a:lnTo>
                      <a:lnTo>
                        <a:pt x="0" y="95"/>
                      </a:lnTo>
                      <a:lnTo>
                        <a:pt x="3" y="109"/>
                      </a:lnTo>
                      <a:lnTo>
                        <a:pt x="4" y="110"/>
                      </a:lnTo>
                      <a:lnTo>
                        <a:pt x="6" y="110"/>
                      </a:lnTo>
                      <a:lnTo>
                        <a:pt x="7" y="110"/>
                      </a:lnTo>
                      <a:lnTo>
                        <a:pt x="7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34" name="Freeform 386"/>
                <p:cNvSpPr>
                  <a:spLocks/>
                </p:cNvSpPr>
                <p:nvPr/>
              </p:nvSpPr>
              <p:spPr bwMode="auto">
                <a:xfrm>
                  <a:off x="4055" y="2767"/>
                  <a:ext cx="31" cy="183"/>
                </a:xfrm>
                <a:custGeom>
                  <a:avLst/>
                  <a:gdLst>
                    <a:gd name="T0" fmla="*/ 3 w 31"/>
                    <a:gd name="T1" fmla="*/ 182 h 183"/>
                    <a:gd name="T2" fmla="*/ 3 w 31"/>
                    <a:gd name="T3" fmla="*/ 182 h 183"/>
                    <a:gd name="T4" fmla="*/ 4 w 31"/>
                    <a:gd name="T5" fmla="*/ 152 h 183"/>
                    <a:gd name="T6" fmla="*/ 7 w 31"/>
                    <a:gd name="T7" fmla="*/ 124 h 183"/>
                    <a:gd name="T8" fmla="*/ 9 w 31"/>
                    <a:gd name="T9" fmla="*/ 100 h 183"/>
                    <a:gd name="T10" fmla="*/ 13 w 31"/>
                    <a:gd name="T11" fmla="*/ 78 h 183"/>
                    <a:gd name="T12" fmla="*/ 22 w 31"/>
                    <a:gd name="T13" fmla="*/ 38 h 183"/>
                    <a:gd name="T14" fmla="*/ 31 w 31"/>
                    <a:gd name="T15" fmla="*/ 0 h 183"/>
                    <a:gd name="T16" fmla="*/ 27 w 31"/>
                    <a:gd name="T17" fmla="*/ 0 h 183"/>
                    <a:gd name="T18" fmla="*/ 19 w 31"/>
                    <a:gd name="T19" fmla="*/ 37 h 183"/>
                    <a:gd name="T20" fmla="*/ 9 w 31"/>
                    <a:gd name="T21" fmla="*/ 78 h 183"/>
                    <a:gd name="T22" fmla="*/ 5 w 31"/>
                    <a:gd name="T23" fmla="*/ 100 h 183"/>
                    <a:gd name="T24" fmla="*/ 3 w 31"/>
                    <a:gd name="T25" fmla="*/ 124 h 183"/>
                    <a:gd name="T26" fmla="*/ 1 w 31"/>
                    <a:gd name="T27" fmla="*/ 152 h 183"/>
                    <a:gd name="T28" fmla="*/ 0 w 31"/>
                    <a:gd name="T29" fmla="*/ 182 h 183"/>
                    <a:gd name="T30" fmla="*/ 0 w 31"/>
                    <a:gd name="T31" fmla="*/ 182 h 183"/>
                    <a:gd name="T32" fmla="*/ 0 w 31"/>
                    <a:gd name="T33" fmla="*/ 182 h 183"/>
                    <a:gd name="T34" fmla="*/ 0 w 31"/>
                    <a:gd name="T35" fmla="*/ 183 h 183"/>
                    <a:gd name="T36" fmla="*/ 1 w 31"/>
                    <a:gd name="T37" fmla="*/ 183 h 183"/>
                    <a:gd name="T38" fmla="*/ 3 w 31"/>
                    <a:gd name="T39" fmla="*/ 183 h 183"/>
                    <a:gd name="T40" fmla="*/ 3 w 31"/>
                    <a:gd name="T41" fmla="*/ 182 h 18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1" h="183">
                      <a:moveTo>
                        <a:pt x="3" y="182"/>
                      </a:moveTo>
                      <a:lnTo>
                        <a:pt x="3" y="182"/>
                      </a:lnTo>
                      <a:lnTo>
                        <a:pt x="4" y="152"/>
                      </a:lnTo>
                      <a:lnTo>
                        <a:pt x="7" y="124"/>
                      </a:lnTo>
                      <a:lnTo>
                        <a:pt x="9" y="100"/>
                      </a:lnTo>
                      <a:lnTo>
                        <a:pt x="13" y="78"/>
                      </a:lnTo>
                      <a:lnTo>
                        <a:pt x="22" y="38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19" y="37"/>
                      </a:lnTo>
                      <a:lnTo>
                        <a:pt x="9" y="78"/>
                      </a:lnTo>
                      <a:lnTo>
                        <a:pt x="5" y="100"/>
                      </a:lnTo>
                      <a:lnTo>
                        <a:pt x="3" y="124"/>
                      </a:lnTo>
                      <a:lnTo>
                        <a:pt x="1" y="152"/>
                      </a:lnTo>
                      <a:lnTo>
                        <a:pt x="0" y="182"/>
                      </a:lnTo>
                      <a:lnTo>
                        <a:pt x="0" y="183"/>
                      </a:lnTo>
                      <a:lnTo>
                        <a:pt x="1" y="183"/>
                      </a:lnTo>
                      <a:lnTo>
                        <a:pt x="3" y="183"/>
                      </a:lnTo>
                      <a:lnTo>
                        <a:pt x="3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35" name="Freeform 387"/>
                <p:cNvSpPr>
                  <a:spLocks/>
                </p:cNvSpPr>
                <p:nvPr/>
              </p:nvSpPr>
              <p:spPr bwMode="auto">
                <a:xfrm>
                  <a:off x="4044" y="2949"/>
                  <a:ext cx="14" cy="20"/>
                </a:xfrm>
                <a:custGeom>
                  <a:avLst/>
                  <a:gdLst>
                    <a:gd name="T0" fmla="*/ 3 w 14"/>
                    <a:gd name="T1" fmla="*/ 19 h 20"/>
                    <a:gd name="T2" fmla="*/ 3 w 14"/>
                    <a:gd name="T3" fmla="*/ 19 h 20"/>
                    <a:gd name="T4" fmla="*/ 4 w 14"/>
                    <a:gd name="T5" fmla="*/ 13 h 20"/>
                    <a:gd name="T6" fmla="*/ 4 w 14"/>
                    <a:gd name="T7" fmla="*/ 11 h 20"/>
                    <a:gd name="T8" fmla="*/ 7 w 14"/>
                    <a:gd name="T9" fmla="*/ 8 h 20"/>
                    <a:gd name="T10" fmla="*/ 8 w 14"/>
                    <a:gd name="T11" fmla="*/ 7 h 20"/>
                    <a:gd name="T12" fmla="*/ 12 w 14"/>
                    <a:gd name="T13" fmla="*/ 4 h 20"/>
                    <a:gd name="T14" fmla="*/ 14 w 14"/>
                    <a:gd name="T15" fmla="*/ 0 h 20"/>
                    <a:gd name="T16" fmla="*/ 11 w 14"/>
                    <a:gd name="T17" fmla="*/ 0 h 20"/>
                    <a:gd name="T18" fmla="*/ 9 w 14"/>
                    <a:gd name="T19" fmla="*/ 1 h 20"/>
                    <a:gd name="T20" fmla="*/ 5 w 14"/>
                    <a:gd name="T21" fmla="*/ 4 h 20"/>
                    <a:gd name="T22" fmla="*/ 4 w 14"/>
                    <a:gd name="T23" fmla="*/ 5 h 20"/>
                    <a:gd name="T24" fmla="*/ 1 w 14"/>
                    <a:gd name="T25" fmla="*/ 9 h 20"/>
                    <a:gd name="T26" fmla="*/ 0 w 14"/>
                    <a:gd name="T27" fmla="*/ 13 h 20"/>
                    <a:gd name="T28" fmla="*/ 0 w 14"/>
                    <a:gd name="T29" fmla="*/ 19 h 20"/>
                    <a:gd name="T30" fmla="*/ 0 w 14"/>
                    <a:gd name="T31" fmla="*/ 19 h 20"/>
                    <a:gd name="T32" fmla="*/ 0 w 14"/>
                    <a:gd name="T33" fmla="*/ 19 h 20"/>
                    <a:gd name="T34" fmla="*/ 0 w 14"/>
                    <a:gd name="T35" fmla="*/ 20 h 20"/>
                    <a:gd name="T36" fmla="*/ 1 w 14"/>
                    <a:gd name="T37" fmla="*/ 20 h 20"/>
                    <a:gd name="T38" fmla="*/ 3 w 14"/>
                    <a:gd name="T39" fmla="*/ 20 h 20"/>
                    <a:gd name="T40" fmla="*/ 3 w 14"/>
                    <a:gd name="T41" fmla="*/ 19 h 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4" h="20">
                      <a:moveTo>
                        <a:pt x="3" y="19"/>
                      </a:moveTo>
                      <a:lnTo>
                        <a:pt x="3" y="19"/>
                      </a:lnTo>
                      <a:lnTo>
                        <a:pt x="4" y="13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8" y="7"/>
                      </a:lnTo>
                      <a:lnTo>
                        <a:pt x="12" y="4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3" y="20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36" name="Freeform 388"/>
                <p:cNvSpPr>
                  <a:spLocks/>
                </p:cNvSpPr>
                <p:nvPr/>
              </p:nvSpPr>
              <p:spPr bwMode="auto">
                <a:xfrm>
                  <a:off x="4044" y="2968"/>
                  <a:ext cx="14" cy="49"/>
                </a:xfrm>
                <a:custGeom>
                  <a:avLst/>
                  <a:gdLst>
                    <a:gd name="T0" fmla="*/ 14 w 14"/>
                    <a:gd name="T1" fmla="*/ 48 h 49"/>
                    <a:gd name="T2" fmla="*/ 14 w 14"/>
                    <a:gd name="T3" fmla="*/ 46 h 49"/>
                    <a:gd name="T4" fmla="*/ 12 w 14"/>
                    <a:gd name="T5" fmla="*/ 39 h 49"/>
                    <a:gd name="T6" fmla="*/ 8 w 14"/>
                    <a:gd name="T7" fmla="*/ 27 h 49"/>
                    <a:gd name="T8" fmla="*/ 5 w 14"/>
                    <a:gd name="T9" fmla="*/ 12 h 49"/>
                    <a:gd name="T10" fmla="*/ 3 w 14"/>
                    <a:gd name="T11" fmla="*/ 0 h 49"/>
                    <a:gd name="T12" fmla="*/ 0 w 14"/>
                    <a:gd name="T13" fmla="*/ 0 h 49"/>
                    <a:gd name="T14" fmla="*/ 1 w 14"/>
                    <a:gd name="T15" fmla="*/ 13 h 49"/>
                    <a:gd name="T16" fmla="*/ 5 w 14"/>
                    <a:gd name="T17" fmla="*/ 27 h 49"/>
                    <a:gd name="T18" fmla="*/ 9 w 14"/>
                    <a:gd name="T19" fmla="*/ 39 h 49"/>
                    <a:gd name="T20" fmla="*/ 11 w 14"/>
                    <a:gd name="T21" fmla="*/ 46 h 49"/>
                    <a:gd name="T22" fmla="*/ 11 w 14"/>
                    <a:gd name="T23" fmla="*/ 45 h 49"/>
                    <a:gd name="T24" fmla="*/ 11 w 14"/>
                    <a:gd name="T25" fmla="*/ 46 h 49"/>
                    <a:gd name="T26" fmla="*/ 11 w 14"/>
                    <a:gd name="T27" fmla="*/ 48 h 49"/>
                    <a:gd name="T28" fmla="*/ 12 w 14"/>
                    <a:gd name="T29" fmla="*/ 49 h 49"/>
                    <a:gd name="T30" fmla="*/ 14 w 14"/>
                    <a:gd name="T31" fmla="*/ 48 h 49"/>
                    <a:gd name="T32" fmla="*/ 14 w 14"/>
                    <a:gd name="T33" fmla="*/ 46 h 49"/>
                    <a:gd name="T34" fmla="*/ 14 w 14"/>
                    <a:gd name="T35" fmla="*/ 48 h 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" h="49">
                      <a:moveTo>
                        <a:pt x="14" y="48"/>
                      </a:moveTo>
                      <a:lnTo>
                        <a:pt x="14" y="46"/>
                      </a:lnTo>
                      <a:lnTo>
                        <a:pt x="12" y="39"/>
                      </a:lnTo>
                      <a:lnTo>
                        <a:pt x="8" y="27"/>
                      </a:lnTo>
                      <a:lnTo>
                        <a:pt x="5" y="1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5" y="27"/>
                      </a:lnTo>
                      <a:lnTo>
                        <a:pt x="9" y="39"/>
                      </a:lnTo>
                      <a:lnTo>
                        <a:pt x="11" y="46"/>
                      </a:lnTo>
                      <a:lnTo>
                        <a:pt x="11" y="45"/>
                      </a:lnTo>
                      <a:lnTo>
                        <a:pt x="11" y="46"/>
                      </a:lnTo>
                      <a:lnTo>
                        <a:pt x="11" y="48"/>
                      </a:lnTo>
                      <a:lnTo>
                        <a:pt x="12" y="49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37" name="Freeform 389"/>
                <p:cNvSpPr>
                  <a:spLocks/>
                </p:cNvSpPr>
                <p:nvPr/>
              </p:nvSpPr>
              <p:spPr bwMode="auto">
                <a:xfrm>
                  <a:off x="4038" y="3013"/>
                  <a:ext cx="20" cy="54"/>
                </a:xfrm>
                <a:custGeom>
                  <a:avLst/>
                  <a:gdLst>
                    <a:gd name="T0" fmla="*/ 3 w 20"/>
                    <a:gd name="T1" fmla="*/ 54 h 54"/>
                    <a:gd name="T2" fmla="*/ 4 w 20"/>
                    <a:gd name="T3" fmla="*/ 52 h 54"/>
                    <a:gd name="T4" fmla="*/ 6 w 20"/>
                    <a:gd name="T5" fmla="*/ 38 h 54"/>
                    <a:gd name="T6" fmla="*/ 9 w 20"/>
                    <a:gd name="T7" fmla="*/ 24 h 54"/>
                    <a:gd name="T8" fmla="*/ 14 w 20"/>
                    <a:gd name="T9" fmla="*/ 12 h 54"/>
                    <a:gd name="T10" fmla="*/ 20 w 20"/>
                    <a:gd name="T11" fmla="*/ 3 h 54"/>
                    <a:gd name="T12" fmla="*/ 17 w 20"/>
                    <a:gd name="T13" fmla="*/ 0 h 54"/>
                    <a:gd name="T14" fmla="*/ 11 w 20"/>
                    <a:gd name="T15" fmla="*/ 11 h 54"/>
                    <a:gd name="T16" fmla="*/ 6 w 20"/>
                    <a:gd name="T17" fmla="*/ 23 h 54"/>
                    <a:gd name="T18" fmla="*/ 2 w 20"/>
                    <a:gd name="T19" fmla="*/ 38 h 54"/>
                    <a:gd name="T20" fmla="*/ 0 w 20"/>
                    <a:gd name="T21" fmla="*/ 52 h 54"/>
                    <a:gd name="T22" fmla="*/ 3 w 20"/>
                    <a:gd name="T23" fmla="*/ 50 h 54"/>
                    <a:gd name="T24" fmla="*/ 0 w 20"/>
                    <a:gd name="T25" fmla="*/ 52 h 54"/>
                    <a:gd name="T26" fmla="*/ 2 w 20"/>
                    <a:gd name="T27" fmla="*/ 53 h 54"/>
                    <a:gd name="T28" fmla="*/ 3 w 20"/>
                    <a:gd name="T29" fmla="*/ 54 h 54"/>
                    <a:gd name="T30" fmla="*/ 4 w 20"/>
                    <a:gd name="T31" fmla="*/ 53 h 54"/>
                    <a:gd name="T32" fmla="*/ 4 w 20"/>
                    <a:gd name="T33" fmla="*/ 52 h 54"/>
                    <a:gd name="T34" fmla="*/ 3 w 20"/>
                    <a:gd name="T35" fmla="*/ 54 h 5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" h="54">
                      <a:moveTo>
                        <a:pt x="3" y="54"/>
                      </a:moveTo>
                      <a:lnTo>
                        <a:pt x="4" y="52"/>
                      </a:lnTo>
                      <a:lnTo>
                        <a:pt x="6" y="38"/>
                      </a:lnTo>
                      <a:lnTo>
                        <a:pt x="9" y="24"/>
                      </a:lnTo>
                      <a:lnTo>
                        <a:pt x="14" y="12"/>
                      </a:lnTo>
                      <a:lnTo>
                        <a:pt x="20" y="3"/>
                      </a:lnTo>
                      <a:lnTo>
                        <a:pt x="17" y="0"/>
                      </a:lnTo>
                      <a:lnTo>
                        <a:pt x="11" y="11"/>
                      </a:lnTo>
                      <a:lnTo>
                        <a:pt x="6" y="23"/>
                      </a:lnTo>
                      <a:lnTo>
                        <a:pt x="2" y="38"/>
                      </a:lnTo>
                      <a:lnTo>
                        <a:pt x="0" y="52"/>
                      </a:lnTo>
                      <a:lnTo>
                        <a:pt x="3" y="50"/>
                      </a:lnTo>
                      <a:lnTo>
                        <a:pt x="0" y="52"/>
                      </a:lnTo>
                      <a:lnTo>
                        <a:pt x="2" y="53"/>
                      </a:lnTo>
                      <a:lnTo>
                        <a:pt x="3" y="54"/>
                      </a:lnTo>
                      <a:lnTo>
                        <a:pt x="4" y="53"/>
                      </a:lnTo>
                      <a:lnTo>
                        <a:pt x="4" y="52"/>
                      </a:lnTo>
                      <a:lnTo>
                        <a:pt x="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38" name="Freeform 390"/>
                <p:cNvSpPr>
                  <a:spLocks/>
                </p:cNvSpPr>
                <p:nvPr/>
              </p:nvSpPr>
              <p:spPr bwMode="auto">
                <a:xfrm>
                  <a:off x="4032" y="3063"/>
                  <a:ext cx="9" cy="13"/>
                </a:xfrm>
                <a:custGeom>
                  <a:avLst/>
                  <a:gdLst>
                    <a:gd name="T0" fmla="*/ 0 w 9"/>
                    <a:gd name="T1" fmla="*/ 10 h 13"/>
                    <a:gd name="T2" fmla="*/ 1 w 9"/>
                    <a:gd name="T3" fmla="*/ 13 h 13"/>
                    <a:gd name="T4" fmla="*/ 6 w 9"/>
                    <a:gd name="T5" fmla="*/ 7 h 13"/>
                    <a:gd name="T6" fmla="*/ 9 w 9"/>
                    <a:gd name="T7" fmla="*/ 4 h 13"/>
                    <a:gd name="T8" fmla="*/ 9 w 9"/>
                    <a:gd name="T9" fmla="*/ 0 h 13"/>
                    <a:gd name="T10" fmla="*/ 4 w 9"/>
                    <a:gd name="T11" fmla="*/ 6 h 13"/>
                    <a:gd name="T12" fmla="*/ 1 w 9"/>
                    <a:gd name="T13" fmla="*/ 9 h 13"/>
                    <a:gd name="T14" fmla="*/ 4 w 9"/>
                    <a:gd name="T15" fmla="*/ 10 h 13"/>
                    <a:gd name="T16" fmla="*/ 1 w 9"/>
                    <a:gd name="T17" fmla="*/ 9 h 13"/>
                    <a:gd name="T18" fmla="*/ 0 w 9"/>
                    <a:gd name="T19" fmla="*/ 9 h 13"/>
                    <a:gd name="T20" fmla="*/ 0 w 9"/>
                    <a:gd name="T21" fmla="*/ 10 h 13"/>
                    <a:gd name="T22" fmla="*/ 0 w 9"/>
                    <a:gd name="T23" fmla="*/ 11 h 13"/>
                    <a:gd name="T24" fmla="*/ 1 w 9"/>
                    <a:gd name="T25" fmla="*/ 13 h 13"/>
                    <a:gd name="T26" fmla="*/ 0 w 9"/>
                    <a:gd name="T27" fmla="*/ 1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" h="13">
                      <a:moveTo>
                        <a:pt x="0" y="10"/>
                      </a:moveTo>
                      <a:lnTo>
                        <a:pt x="1" y="13"/>
                      </a:lnTo>
                      <a:lnTo>
                        <a:pt x="6" y="7"/>
                      </a:lnTo>
                      <a:lnTo>
                        <a:pt x="9" y="4"/>
                      </a:lnTo>
                      <a:lnTo>
                        <a:pt x="9" y="0"/>
                      </a:lnTo>
                      <a:lnTo>
                        <a:pt x="4" y="6"/>
                      </a:lnTo>
                      <a:lnTo>
                        <a:pt x="1" y="9"/>
                      </a:lnTo>
                      <a:lnTo>
                        <a:pt x="4" y="10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39" name="Freeform 391"/>
                <p:cNvSpPr>
                  <a:spLocks/>
                </p:cNvSpPr>
                <p:nvPr/>
              </p:nvSpPr>
              <p:spPr bwMode="auto">
                <a:xfrm>
                  <a:off x="4032" y="3001"/>
                  <a:ext cx="13" cy="72"/>
                </a:xfrm>
                <a:custGeom>
                  <a:avLst/>
                  <a:gdLst>
                    <a:gd name="T0" fmla="*/ 9 w 13"/>
                    <a:gd name="T1" fmla="*/ 2 h 72"/>
                    <a:gd name="T2" fmla="*/ 9 w 13"/>
                    <a:gd name="T3" fmla="*/ 2 h 72"/>
                    <a:gd name="T4" fmla="*/ 8 w 13"/>
                    <a:gd name="T5" fmla="*/ 30 h 72"/>
                    <a:gd name="T6" fmla="*/ 4 w 13"/>
                    <a:gd name="T7" fmla="*/ 47 h 72"/>
                    <a:gd name="T8" fmla="*/ 1 w 13"/>
                    <a:gd name="T9" fmla="*/ 61 h 72"/>
                    <a:gd name="T10" fmla="*/ 0 w 13"/>
                    <a:gd name="T11" fmla="*/ 72 h 72"/>
                    <a:gd name="T12" fmla="*/ 4 w 13"/>
                    <a:gd name="T13" fmla="*/ 72 h 72"/>
                    <a:gd name="T14" fmla="*/ 5 w 13"/>
                    <a:gd name="T15" fmla="*/ 61 h 72"/>
                    <a:gd name="T16" fmla="*/ 8 w 13"/>
                    <a:gd name="T17" fmla="*/ 49 h 72"/>
                    <a:gd name="T18" fmla="*/ 10 w 13"/>
                    <a:gd name="T19" fmla="*/ 30 h 72"/>
                    <a:gd name="T20" fmla="*/ 13 w 13"/>
                    <a:gd name="T21" fmla="*/ 2 h 72"/>
                    <a:gd name="T22" fmla="*/ 13 w 13"/>
                    <a:gd name="T23" fmla="*/ 2 h 72"/>
                    <a:gd name="T24" fmla="*/ 13 w 13"/>
                    <a:gd name="T25" fmla="*/ 2 h 72"/>
                    <a:gd name="T26" fmla="*/ 12 w 13"/>
                    <a:gd name="T27" fmla="*/ 1 h 72"/>
                    <a:gd name="T28" fmla="*/ 10 w 13"/>
                    <a:gd name="T29" fmla="*/ 0 h 72"/>
                    <a:gd name="T30" fmla="*/ 9 w 13"/>
                    <a:gd name="T31" fmla="*/ 1 h 72"/>
                    <a:gd name="T32" fmla="*/ 9 w 13"/>
                    <a:gd name="T33" fmla="*/ 2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" h="72">
                      <a:moveTo>
                        <a:pt x="9" y="2"/>
                      </a:moveTo>
                      <a:lnTo>
                        <a:pt x="9" y="2"/>
                      </a:lnTo>
                      <a:lnTo>
                        <a:pt x="8" y="30"/>
                      </a:lnTo>
                      <a:lnTo>
                        <a:pt x="4" y="47"/>
                      </a:lnTo>
                      <a:lnTo>
                        <a:pt x="1" y="61"/>
                      </a:lnTo>
                      <a:lnTo>
                        <a:pt x="0" y="72"/>
                      </a:lnTo>
                      <a:lnTo>
                        <a:pt x="4" y="72"/>
                      </a:lnTo>
                      <a:lnTo>
                        <a:pt x="5" y="61"/>
                      </a:lnTo>
                      <a:lnTo>
                        <a:pt x="8" y="49"/>
                      </a:lnTo>
                      <a:lnTo>
                        <a:pt x="10" y="30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40" name="Freeform 392"/>
                <p:cNvSpPr>
                  <a:spLocks/>
                </p:cNvSpPr>
                <p:nvPr/>
              </p:nvSpPr>
              <p:spPr bwMode="auto">
                <a:xfrm>
                  <a:off x="4041" y="2867"/>
                  <a:ext cx="18" cy="136"/>
                </a:xfrm>
                <a:custGeom>
                  <a:avLst/>
                  <a:gdLst>
                    <a:gd name="T0" fmla="*/ 14 w 18"/>
                    <a:gd name="T1" fmla="*/ 1 h 136"/>
                    <a:gd name="T2" fmla="*/ 14 w 18"/>
                    <a:gd name="T3" fmla="*/ 1 h 136"/>
                    <a:gd name="T4" fmla="*/ 10 w 18"/>
                    <a:gd name="T5" fmla="*/ 41 h 136"/>
                    <a:gd name="T6" fmla="*/ 4 w 18"/>
                    <a:gd name="T7" fmla="*/ 76 h 136"/>
                    <a:gd name="T8" fmla="*/ 1 w 18"/>
                    <a:gd name="T9" fmla="*/ 108 h 136"/>
                    <a:gd name="T10" fmla="*/ 0 w 18"/>
                    <a:gd name="T11" fmla="*/ 136 h 136"/>
                    <a:gd name="T12" fmla="*/ 4 w 18"/>
                    <a:gd name="T13" fmla="*/ 136 h 136"/>
                    <a:gd name="T14" fmla="*/ 4 w 18"/>
                    <a:gd name="T15" fmla="*/ 108 h 136"/>
                    <a:gd name="T16" fmla="*/ 8 w 18"/>
                    <a:gd name="T17" fmla="*/ 76 h 136"/>
                    <a:gd name="T18" fmla="*/ 12 w 18"/>
                    <a:gd name="T19" fmla="*/ 42 h 136"/>
                    <a:gd name="T20" fmla="*/ 18 w 18"/>
                    <a:gd name="T21" fmla="*/ 2 h 136"/>
                    <a:gd name="T22" fmla="*/ 18 w 18"/>
                    <a:gd name="T23" fmla="*/ 2 h 136"/>
                    <a:gd name="T24" fmla="*/ 18 w 18"/>
                    <a:gd name="T25" fmla="*/ 2 h 136"/>
                    <a:gd name="T26" fmla="*/ 18 w 18"/>
                    <a:gd name="T27" fmla="*/ 1 h 136"/>
                    <a:gd name="T28" fmla="*/ 17 w 18"/>
                    <a:gd name="T29" fmla="*/ 0 h 136"/>
                    <a:gd name="T30" fmla="*/ 15 w 18"/>
                    <a:gd name="T31" fmla="*/ 0 h 136"/>
                    <a:gd name="T32" fmla="*/ 14 w 18"/>
                    <a:gd name="T33" fmla="*/ 1 h 1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" h="136">
                      <a:moveTo>
                        <a:pt x="14" y="1"/>
                      </a:moveTo>
                      <a:lnTo>
                        <a:pt x="14" y="1"/>
                      </a:lnTo>
                      <a:lnTo>
                        <a:pt x="10" y="41"/>
                      </a:lnTo>
                      <a:lnTo>
                        <a:pt x="4" y="76"/>
                      </a:lnTo>
                      <a:lnTo>
                        <a:pt x="1" y="108"/>
                      </a:lnTo>
                      <a:lnTo>
                        <a:pt x="0" y="136"/>
                      </a:lnTo>
                      <a:lnTo>
                        <a:pt x="4" y="136"/>
                      </a:lnTo>
                      <a:lnTo>
                        <a:pt x="4" y="108"/>
                      </a:lnTo>
                      <a:lnTo>
                        <a:pt x="8" y="76"/>
                      </a:lnTo>
                      <a:lnTo>
                        <a:pt x="12" y="42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41" name="Freeform 393"/>
                <p:cNvSpPr>
                  <a:spLocks/>
                </p:cNvSpPr>
                <p:nvPr/>
              </p:nvSpPr>
              <p:spPr bwMode="auto">
                <a:xfrm>
                  <a:off x="4055" y="2669"/>
                  <a:ext cx="16" cy="200"/>
                </a:xfrm>
                <a:custGeom>
                  <a:avLst/>
                  <a:gdLst>
                    <a:gd name="T0" fmla="*/ 13 w 16"/>
                    <a:gd name="T1" fmla="*/ 1 h 200"/>
                    <a:gd name="T2" fmla="*/ 12 w 16"/>
                    <a:gd name="T3" fmla="*/ 1 h 200"/>
                    <a:gd name="T4" fmla="*/ 11 w 16"/>
                    <a:gd name="T5" fmla="*/ 46 h 200"/>
                    <a:gd name="T6" fmla="*/ 9 w 16"/>
                    <a:gd name="T7" fmla="*/ 95 h 200"/>
                    <a:gd name="T8" fmla="*/ 5 w 16"/>
                    <a:gd name="T9" fmla="*/ 149 h 200"/>
                    <a:gd name="T10" fmla="*/ 0 w 16"/>
                    <a:gd name="T11" fmla="*/ 199 h 200"/>
                    <a:gd name="T12" fmla="*/ 4 w 16"/>
                    <a:gd name="T13" fmla="*/ 200 h 200"/>
                    <a:gd name="T14" fmla="*/ 9 w 16"/>
                    <a:gd name="T15" fmla="*/ 149 h 200"/>
                    <a:gd name="T16" fmla="*/ 12 w 16"/>
                    <a:gd name="T17" fmla="*/ 97 h 200"/>
                    <a:gd name="T18" fmla="*/ 15 w 16"/>
                    <a:gd name="T19" fmla="*/ 46 h 200"/>
                    <a:gd name="T20" fmla="*/ 16 w 16"/>
                    <a:gd name="T21" fmla="*/ 1 h 200"/>
                    <a:gd name="T22" fmla="*/ 16 w 16"/>
                    <a:gd name="T23" fmla="*/ 1 h 200"/>
                    <a:gd name="T24" fmla="*/ 16 w 16"/>
                    <a:gd name="T25" fmla="*/ 1 h 200"/>
                    <a:gd name="T26" fmla="*/ 16 w 16"/>
                    <a:gd name="T27" fmla="*/ 0 h 200"/>
                    <a:gd name="T28" fmla="*/ 15 w 16"/>
                    <a:gd name="T29" fmla="*/ 0 h 200"/>
                    <a:gd name="T30" fmla="*/ 13 w 16"/>
                    <a:gd name="T31" fmla="*/ 0 h 200"/>
                    <a:gd name="T32" fmla="*/ 12 w 16"/>
                    <a:gd name="T33" fmla="*/ 1 h 200"/>
                    <a:gd name="T34" fmla="*/ 13 w 16"/>
                    <a:gd name="T35" fmla="*/ 1 h 2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200">
                      <a:moveTo>
                        <a:pt x="13" y="1"/>
                      </a:moveTo>
                      <a:lnTo>
                        <a:pt x="12" y="1"/>
                      </a:lnTo>
                      <a:lnTo>
                        <a:pt x="11" y="46"/>
                      </a:lnTo>
                      <a:lnTo>
                        <a:pt x="9" y="95"/>
                      </a:lnTo>
                      <a:lnTo>
                        <a:pt x="5" y="149"/>
                      </a:lnTo>
                      <a:lnTo>
                        <a:pt x="0" y="199"/>
                      </a:lnTo>
                      <a:lnTo>
                        <a:pt x="4" y="200"/>
                      </a:lnTo>
                      <a:lnTo>
                        <a:pt x="9" y="149"/>
                      </a:lnTo>
                      <a:lnTo>
                        <a:pt x="12" y="97"/>
                      </a:lnTo>
                      <a:lnTo>
                        <a:pt x="15" y="46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42" name="Freeform 394"/>
                <p:cNvSpPr>
                  <a:spLocks/>
                </p:cNvSpPr>
                <p:nvPr/>
              </p:nvSpPr>
              <p:spPr bwMode="auto">
                <a:xfrm>
                  <a:off x="4068" y="2540"/>
                  <a:ext cx="20" cy="130"/>
                </a:xfrm>
                <a:custGeom>
                  <a:avLst/>
                  <a:gdLst>
                    <a:gd name="T0" fmla="*/ 18 w 20"/>
                    <a:gd name="T1" fmla="*/ 3 h 130"/>
                    <a:gd name="T2" fmla="*/ 14 w 20"/>
                    <a:gd name="T3" fmla="*/ 3 h 130"/>
                    <a:gd name="T4" fmla="*/ 15 w 20"/>
                    <a:gd name="T5" fmla="*/ 32 h 130"/>
                    <a:gd name="T6" fmla="*/ 15 w 20"/>
                    <a:gd name="T7" fmla="*/ 62 h 130"/>
                    <a:gd name="T8" fmla="*/ 14 w 20"/>
                    <a:gd name="T9" fmla="*/ 78 h 130"/>
                    <a:gd name="T10" fmla="*/ 11 w 20"/>
                    <a:gd name="T11" fmla="*/ 95 h 130"/>
                    <a:gd name="T12" fmla="*/ 6 w 20"/>
                    <a:gd name="T13" fmla="*/ 111 h 130"/>
                    <a:gd name="T14" fmla="*/ 0 w 20"/>
                    <a:gd name="T15" fmla="*/ 130 h 130"/>
                    <a:gd name="T16" fmla="*/ 3 w 20"/>
                    <a:gd name="T17" fmla="*/ 130 h 130"/>
                    <a:gd name="T18" fmla="*/ 10 w 20"/>
                    <a:gd name="T19" fmla="*/ 112 h 130"/>
                    <a:gd name="T20" fmla="*/ 14 w 20"/>
                    <a:gd name="T21" fmla="*/ 95 h 130"/>
                    <a:gd name="T22" fmla="*/ 17 w 20"/>
                    <a:gd name="T23" fmla="*/ 78 h 130"/>
                    <a:gd name="T24" fmla="*/ 20 w 20"/>
                    <a:gd name="T25" fmla="*/ 62 h 130"/>
                    <a:gd name="T26" fmla="*/ 20 w 20"/>
                    <a:gd name="T27" fmla="*/ 32 h 130"/>
                    <a:gd name="T28" fmla="*/ 18 w 20"/>
                    <a:gd name="T29" fmla="*/ 3 h 130"/>
                    <a:gd name="T30" fmla="*/ 14 w 20"/>
                    <a:gd name="T31" fmla="*/ 3 h 130"/>
                    <a:gd name="T32" fmla="*/ 18 w 20"/>
                    <a:gd name="T33" fmla="*/ 3 h 130"/>
                    <a:gd name="T34" fmla="*/ 17 w 20"/>
                    <a:gd name="T35" fmla="*/ 2 h 130"/>
                    <a:gd name="T36" fmla="*/ 15 w 20"/>
                    <a:gd name="T37" fmla="*/ 0 h 130"/>
                    <a:gd name="T38" fmla="*/ 15 w 20"/>
                    <a:gd name="T39" fmla="*/ 2 h 130"/>
                    <a:gd name="T40" fmla="*/ 14 w 20"/>
                    <a:gd name="T41" fmla="*/ 3 h 130"/>
                    <a:gd name="T42" fmla="*/ 18 w 20"/>
                    <a:gd name="T43" fmla="*/ 3 h 1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0" h="130">
                      <a:moveTo>
                        <a:pt x="18" y="3"/>
                      </a:moveTo>
                      <a:lnTo>
                        <a:pt x="14" y="3"/>
                      </a:lnTo>
                      <a:lnTo>
                        <a:pt x="15" y="32"/>
                      </a:lnTo>
                      <a:lnTo>
                        <a:pt x="15" y="62"/>
                      </a:lnTo>
                      <a:lnTo>
                        <a:pt x="14" y="78"/>
                      </a:lnTo>
                      <a:lnTo>
                        <a:pt x="11" y="95"/>
                      </a:lnTo>
                      <a:lnTo>
                        <a:pt x="6" y="111"/>
                      </a:lnTo>
                      <a:lnTo>
                        <a:pt x="0" y="130"/>
                      </a:lnTo>
                      <a:lnTo>
                        <a:pt x="3" y="130"/>
                      </a:lnTo>
                      <a:lnTo>
                        <a:pt x="10" y="112"/>
                      </a:lnTo>
                      <a:lnTo>
                        <a:pt x="14" y="95"/>
                      </a:lnTo>
                      <a:lnTo>
                        <a:pt x="17" y="78"/>
                      </a:lnTo>
                      <a:lnTo>
                        <a:pt x="20" y="62"/>
                      </a:lnTo>
                      <a:lnTo>
                        <a:pt x="20" y="32"/>
                      </a:lnTo>
                      <a:lnTo>
                        <a:pt x="18" y="3"/>
                      </a:lnTo>
                      <a:lnTo>
                        <a:pt x="14" y="3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5" y="2"/>
                      </a:lnTo>
                      <a:lnTo>
                        <a:pt x="14" y="3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43" name="Freeform 395"/>
                <p:cNvSpPr>
                  <a:spLocks noEditPoints="1"/>
                </p:cNvSpPr>
                <p:nvPr/>
              </p:nvSpPr>
              <p:spPr bwMode="auto">
                <a:xfrm>
                  <a:off x="4338" y="2002"/>
                  <a:ext cx="958" cy="1096"/>
                </a:xfrm>
                <a:custGeom>
                  <a:avLst/>
                  <a:gdLst>
                    <a:gd name="T0" fmla="*/ 307 w 958"/>
                    <a:gd name="T1" fmla="*/ 136 h 1096"/>
                    <a:gd name="T2" fmla="*/ 337 w 958"/>
                    <a:gd name="T3" fmla="*/ 44 h 1096"/>
                    <a:gd name="T4" fmla="*/ 292 w 958"/>
                    <a:gd name="T5" fmla="*/ 145 h 1096"/>
                    <a:gd name="T6" fmla="*/ 346 w 958"/>
                    <a:gd name="T7" fmla="*/ 15 h 1096"/>
                    <a:gd name="T8" fmla="*/ 341 w 958"/>
                    <a:gd name="T9" fmla="*/ 146 h 1096"/>
                    <a:gd name="T10" fmla="*/ 383 w 958"/>
                    <a:gd name="T11" fmla="*/ 6 h 1096"/>
                    <a:gd name="T12" fmla="*/ 428 w 958"/>
                    <a:gd name="T13" fmla="*/ 162 h 1096"/>
                    <a:gd name="T14" fmla="*/ 387 w 958"/>
                    <a:gd name="T15" fmla="*/ 66 h 1096"/>
                    <a:gd name="T16" fmla="*/ 389 w 958"/>
                    <a:gd name="T17" fmla="*/ 295 h 1096"/>
                    <a:gd name="T18" fmla="*/ 412 w 958"/>
                    <a:gd name="T19" fmla="*/ 429 h 1096"/>
                    <a:gd name="T20" fmla="*/ 370 w 958"/>
                    <a:gd name="T21" fmla="*/ 633 h 1096"/>
                    <a:gd name="T22" fmla="*/ 385 w 958"/>
                    <a:gd name="T23" fmla="*/ 873 h 1096"/>
                    <a:gd name="T24" fmla="*/ 312 w 958"/>
                    <a:gd name="T25" fmla="*/ 1004 h 1096"/>
                    <a:gd name="T26" fmla="*/ 239 w 958"/>
                    <a:gd name="T27" fmla="*/ 1046 h 1096"/>
                    <a:gd name="T28" fmla="*/ 222 w 958"/>
                    <a:gd name="T29" fmla="*/ 881 h 1096"/>
                    <a:gd name="T30" fmla="*/ 245 w 958"/>
                    <a:gd name="T31" fmla="*/ 541 h 1096"/>
                    <a:gd name="T32" fmla="*/ 271 w 958"/>
                    <a:gd name="T33" fmla="*/ 227 h 1096"/>
                    <a:gd name="T34" fmla="*/ 278 w 958"/>
                    <a:gd name="T35" fmla="*/ 190 h 1096"/>
                    <a:gd name="T36" fmla="*/ 241 w 958"/>
                    <a:gd name="T37" fmla="*/ 429 h 1096"/>
                    <a:gd name="T38" fmla="*/ 224 w 958"/>
                    <a:gd name="T39" fmla="*/ 653 h 1096"/>
                    <a:gd name="T40" fmla="*/ 142 w 958"/>
                    <a:gd name="T41" fmla="*/ 888 h 1096"/>
                    <a:gd name="T42" fmla="*/ 45 w 958"/>
                    <a:gd name="T43" fmla="*/ 1031 h 1096"/>
                    <a:gd name="T44" fmla="*/ 38 w 958"/>
                    <a:gd name="T45" fmla="*/ 1009 h 1096"/>
                    <a:gd name="T46" fmla="*/ 30 w 958"/>
                    <a:gd name="T47" fmla="*/ 967 h 1096"/>
                    <a:gd name="T48" fmla="*/ 53 w 958"/>
                    <a:gd name="T49" fmla="*/ 846 h 1096"/>
                    <a:gd name="T50" fmla="*/ 125 w 958"/>
                    <a:gd name="T51" fmla="*/ 667 h 1096"/>
                    <a:gd name="T52" fmla="*/ 132 w 958"/>
                    <a:gd name="T53" fmla="*/ 616 h 1096"/>
                    <a:gd name="T54" fmla="*/ 114 w 958"/>
                    <a:gd name="T55" fmla="*/ 639 h 1096"/>
                    <a:gd name="T56" fmla="*/ 87 w 958"/>
                    <a:gd name="T57" fmla="*/ 581 h 1096"/>
                    <a:gd name="T58" fmla="*/ 124 w 958"/>
                    <a:gd name="T59" fmla="*/ 309 h 1096"/>
                    <a:gd name="T60" fmla="*/ 165 w 958"/>
                    <a:gd name="T61" fmla="*/ 137 h 1096"/>
                    <a:gd name="T62" fmla="*/ 234 w 958"/>
                    <a:gd name="T63" fmla="*/ 107 h 1096"/>
                    <a:gd name="T64" fmla="*/ 240 w 958"/>
                    <a:gd name="T65" fmla="*/ 56 h 1096"/>
                    <a:gd name="T66" fmla="*/ 217 w 958"/>
                    <a:gd name="T67" fmla="*/ 21 h 1096"/>
                    <a:gd name="T68" fmla="*/ 269 w 958"/>
                    <a:gd name="T69" fmla="*/ 2 h 1096"/>
                    <a:gd name="T70" fmla="*/ 715 w 958"/>
                    <a:gd name="T71" fmla="*/ 1053 h 1096"/>
                    <a:gd name="T72" fmla="*/ 700 w 958"/>
                    <a:gd name="T73" fmla="*/ 974 h 1096"/>
                    <a:gd name="T74" fmla="*/ 681 w 958"/>
                    <a:gd name="T75" fmla="*/ 887 h 1096"/>
                    <a:gd name="T76" fmla="*/ 729 w 958"/>
                    <a:gd name="T77" fmla="*/ 857 h 1096"/>
                    <a:gd name="T78" fmla="*/ 667 w 958"/>
                    <a:gd name="T79" fmla="*/ 675 h 1096"/>
                    <a:gd name="T80" fmla="*/ 680 w 958"/>
                    <a:gd name="T81" fmla="*/ 547 h 1096"/>
                    <a:gd name="T82" fmla="*/ 846 w 958"/>
                    <a:gd name="T83" fmla="*/ 556 h 1096"/>
                    <a:gd name="T84" fmla="*/ 876 w 958"/>
                    <a:gd name="T85" fmla="*/ 648 h 1096"/>
                    <a:gd name="T86" fmla="*/ 922 w 958"/>
                    <a:gd name="T87" fmla="*/ 570 h 1096"/>
                    <a:gd name="T88" fmla="*/ 919 w 958"/>
                    <a:gd name="T89" fmla="*/ 664 h 1096"/>
                    <a:gd name="T90" fmla="*/ 901 w 958"/>
                    <a:gd name="T91" fmla="*/ 689 h 1096"/>
                    <a:gd name="T92" fmla="*/ 878 w 958"/>
                    <a:gd name="T93" fmla="*/ 740 h 1096"/>
                    <a:gd name="T94" fmla="*/ 889 w 958"/>
                    <a:gd name="T95" fmla="*/ 802 h 1096"/>
                    <a:gd name="T96" fmla="*/ 916 w 958"/>
                    <a:gd name="T97" fmla="*/ 839 h 1096"/>
                    <a:gd name="T98" fmla="*/ 923 w 958"/>
                    <a:gd name="T99" fmla="*/ 877 h 1096"/>
                    <a:gd name="T100" fmla="*/ 915 w 958"/>
                    <a:gd name="T101" fmla="*/ 970 h 1096"/>
                    <a:gd name="T102" fmla="*/ 952 w 958"/>
                    <a:gd name="T103" fmla="*/ 1040 h 1096"/>
                    <a:gd name="T104" fmla="*/ 958 w 958"/>
                    <a:gd name="T105" fmla="*/ 1057 h 1096"/>
                    <a:gd name="T106" fmla="*/ 881 w 958"/>
                    <a:gd name="T107" fmla="*/ 1096 h 1096"/>
                    <a:gd name="T108" fmla="*/ 872 w 958"/>
                    <a:gd name="T109" fmla="*/ 1020 h 1096"/>
                    <a:gd name="T110" fmla="*/ 825 w 958"/>
                    <a:gd name="T111" fmla="*/ 846 h 1096"/>
                    <a:gd name="T112" fmla="*/ 816 w 958"/>
                    <a:gd name="T113" fmla="*/ 705 h 1096"/>
                    <a:gd name="T114" fmla="*/ 845 w 958"/>
                    <a:gd name="T115" fmla="*/ 687 h 1096"/>
                    <a:gd name="T116" fmla="*/ 796 w 958"/>
                    <a:gd name="T117" fmla="*/ 809 h 1096"/>
                    <a:gd name="T118" fmla="*/ 738 w 958"/>
                    <a:gd name="T119" fmla="*/ 1019 h 1096"/>
                    <a:gd name="T120" fmla="*/ 767 w 958"/>
                    <a:gd name="T121" fmla="*/ 1055 h 109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958" h="1096">
                      <a:moveTo>
                        <a:pt x="307" y="7"/>
                      </a:moveTo>
                      <a:lnTo>
                        <a:pt x="300" y="28"/>
                      </a:lnTo>
                      <a:lnTo>
                        <a:pt x="290" y="70"/>
                      </a:lnTo>
                      <a:lnTo>
                        <a:pt x="285" y="96"/>
                      </a:lnTo>
                      <a:lnTo>
                        <a:pt x="281" y="123"/>
                      </a:lnTo>
                      <a:lnTo>
                        <a:pt x="281" y="137"/>
                      </a:lnTo>
                      <a:lnTo>
                        <a:pt x="280" y="151"/>
                      </a:lnTo>
                      <a:lnTo>
                        <a:pt x="281" y="163"/>
                      </a:lnTo>
                      <a:lnTo>
                        <a:pt x="282" y="174"/>
                      </a:lnTo>
                      <a:lnTo>
                        <a:pt x="284" y="168"/>
                      </a:lnTo>
                      <a:lnTo>
                        <a:pt x="285" y="162"/>
                      </a:lnTo>
                      <a:lnTo>
                        <a:pt x="296" y="146"/>
                      </a:lnTo>
                      <a:lnTo>
                        <a:pt x="307" y="136"/>
                      </a:lnTo>
                      <a:lnTo>
                        <a:pt x="319" y="126"/>
                      </a:lnTo>
                      <a:lnTo>
                        <a:pt x="330" y="116"/>
                      </a:lnTo>
                      <a:lnTo>
                        <a:pt x="330" y="106"/>
                      </a:lnTo>
                      <a:lnTo>
                        <a:pt x="330" y="96"/>
                      </a:lnTo>
                      <a:lnTo>
                        <a:pt x="334" y="91"/>
                      </a:lnTo>
                      <a:lnTo>
                        <a:pt x="336" y="84"/>
                      </a:lnTo>
                      <a:lnTo>
                        <a:pt x="336" y="77"/>
                      </a:lnTo>
                      <a:lnTo>
                        <a:pt x="336" y="70"/>
                      </a:lnTo>
                      <a:lnTo>
                        <a:pt x="334" y="63"/>
                      </a:lnTo>
                      <a:lnTo>
                        <a:pt x="337" y="58"/>
                      </a:lnTo>
                      <a:lnTo>
                        <a:pt x="338" y="48"/>
                      </a:lnTo>
                      <a:lnTo>
                        <a:pt x="341" y="29"/>
                      </a:lnTo>
                      <a:lnTo>
                        <a:pt x="337" y="44"/>
                      </a:lnTo>
                      <a:lnTo>
                        <a:pt x="331" y="59"/>
                      </a:lnTo>
                      <a:lnTo>
                        <a:pt x="326" y="74"/>
                      </a:lnTo>
                      <a:lnTo>
                        <a:pt x="319" y="86"/>
                      </a:lnTo>
                      <a:lnTo>
                        <a:pt x="321" y="93"/>
                      </a:lnTo>
                      <a:lnTo>
                        <a:pt x="322" y="101"/>
                      </a:lnTo>
                      <a:lnTo>
                        <a:pt x="322" y="106"/>
                      </a:lnTo>
                      <a:lnTo>
                        <a:pt x="322" y="110"/>
                      </a:lnTo>
                      <a:lnTo>
                        <a:pt x="322" y="114"/>
                      </a:lnTo>
                      <a:lnTo>
                        <a:pt x="319" y="116"/>
                      </a:lnTo>
                      <a:lnTo>
                        <a:pt x="310" y="126"/>
                      </a:lnTo>
                      <a:lnTo>
                        <a:pt x="301" y="136"/>
                      </a:lnTo>
                      <a:lnTo>
                        <a:pt x="296" y="140"/>
                      </a:lnTo>
                      <a:lnTo>
                        <a:pt x="292" y="145"/>
                      </a:lnTo>
                      <a:lnTo>
                        <a:pt x="288" y="151"/>
                      </a:lnTo>
                      <a:lnTo>
                        <a:pt x="285" y="159"/>
                      </a:lnTo>
                      <a:lnTo>
                        <a:pt x="285" y="144"/>
                      </a:lnTo>
                      <a:lnTo>
                        <a:pt x="286" y="127"/>
                      </a:lnTo>
                      <a:lnTo>
                        <a:pt x="288" y="107"/>
                      </a:lnTo>
                      <a:lnTo>
                        <a:pt x="290" y="85"/>
                      </a:lnTo>
                      <a:lnTo>
                        <a:pt x="295" y="65"/>
                      </a:lnTo>
                      <a:lnTo>
                        <a:pt x="299" y="43"/>
                      </a:lnTo>
                      <a:lnTo>
                        <a:pt x="303" y="24"/>
                      </a:lnTo>
                      <a:lnTo>
                        <a:pt x="308" y="7"/>
                      </a:lnTo>
                      <a:lnTo>
                        <a:pt x="326" y="7"/>
                      </a:lnTo>
                      <a:lnTo>
                        <a:pt x="346" y="7"/>
                      </a:lnTo>
                      <a:lnTo>
                        <a:pt x="346" y="15"/>
                      </a:lnTo>
                      <a:lnTo>
                        <a:pt x="349" y="24"/>
                      </a:lnTo>
                      <a:lnTo>
                        <a:pt x="353" y="30"/>
                      </a:lnTo>
                      <a:lnTo>
                        <a:pt x="357" y="39"/>
                      </a:lnTo>
                      <a:lnTo>
                        <a:pt x="361" y="47"/>
                      </a:lnTo>
                      <a:lnTo>
                        <a:pt x="364" y="55"/>
                      </a:lnTo>
                      <a:lnTo>
                        <a:pt x="366" y="66"/>
                      </a:lnTo>
                      <a:lnTo>
                        <a:pt x="366" y="78"/>
                      </a:lnTo>
                      <a:lnTo>
                        <a:pt x="363" y="91"/>
                      </a:lnTo>
                      <a:lnTo>
                        <a:pt x="359" y="103"/>
                      </a:lnTo>
                      <a:lnTo>
                        <a:pt x="355" y="114"/>
                      </a:lnTo>
                      <a:lnTo>
                        <a:pt x="349" y="123"/>
                      </a:lnTo>
                      <a:lnTo>
                        <a:pt x="342" y="138"/>
                      </a:lnTo>
                      <a:lnTo>
                        <a:pt x="341" y="146"/>
                      </a:lnTo>
                      <a:lnTo>
                        <a:pt x="345" y="146"/>
                      </a:lnTo>
                      <a:lnTo>
                        <a:pt x="349" y="145"/>
                      </a:lnTo>
                      <a:lnTo>
                        <a:pt x="353" y="144"/>
                      </a:lnTo>
                      <a:lnTo>
                        <a:pt x="356" y="141"/>
                      </a:lnTo>
                      <a:lnTo>
                        <a:pt x="361" y="134"/>
                      </a:lnTo>
                      <a:lnTo>
                        <a:pt x="367" y="125"/>
                      </a:lnTo>
                      <a:lnTo>
                        <a:pt x="370" y="115"/>
                      </a:lnTo>
                      <a:lnTo>
                        <a:pt x="372" y="103"/>
                      </a:lnTo>
                      <a:lnTo>
                        <a:pt x="375" y="91"/>
                      </a:lnTo>
                      <a:lnTo>
                        <a:pt x="377" y="78"/>
                      </a:lnTo>
                      <a:lnTo>
                        <a:pt x="378" y="30"/>
                      </a:lnTo>
                      <a:lnTo>
                        <a:pt x="378" y="6"/>
                      </a:lnTo>
                      <a:lnTo>
                        <a:pt x="383" y="6"/>
                      </a:lnTo>
                      <a:lnTo>
                        <a:pt x="389" y="6"/>
                      </a:lnTo>
                      <a:lnTo>
                        <a:pt x="394" y="21"/>
                      </a:lnTo>
                      <a:lnTo>
                        <a:pt x="396" y="33"/>
                      </a:lnTo>
                      <a:lnTo>
                        <a:pt x="397" y="44"/>
                      </a:lnTo>
                      <a:lnTo>
                        <a:pt x="397" y="54"/>
                      </a:lnTo>
                      <a:lnTo>
                        <a:pt x="397" y="63"/>
                      </a:lnTo>
                      <a:lnTo>
                        <a:pt x="398" y="74"/>
                      </a:lnTo>
                      <a:lnTo>
                        <a:pt x="400" y="85"/>
                      </a:lnTo>
                      <a:lnTo>
                        <a:pt x="402" y="99"/>
                      </a:lnTo>
                      <a:lnTo>
                        <a:pt x="411" y="125"/>
                      </a:lnTo>
                      <a:lnTo>
                        <a:pt x="422" y="145"/>
                      </a:lnTo>
                      <a:lnTo>
                        <a:pt x="426" y="153"/>
                      </a:lnTo>
                      <a:lnTo>
                        <a:pt x="428" y="162"/>
                      </a:lnTo>
                      <a:lnTo>
                        <a:pt x="430" y="167"/>
                      </a:lnTo>
                      <a:lnTo>
                        <a:pt x="431" y="172"/>
                      </a:lnTo>
                      <a:lnTo>
                        <a:pt x="423" y="163"/>
                      </a:lnTo>
                      <a:lnTo>
                        <a:pt x="416" y="153"/>
                      </a:lnTo>
                      <a:lnTo>
                        <a:pt x="411" y="142"/>
                      </a:lnTo>
                      <a:lnTo>
                        <a:pt x="405" y="130"/>
                      </a:lnTo>
                      <a:lnTo>
                        <a:pt x="400" y="118"/>
                      </a:lnTo>
                      <a:lnTo>
                        <a:pt x="397" y="104"/>
                      </a:lnTo>
                      <a:lnTo>
                        <a:pt x="393" y="91"/>
                      </a:lnTo>
                      <a:lnTo>
                        <a:pt x="392" y="75"/>
                      </a:lnTo>
                      <a:lnTo>
                        <a:pt x="390" y="70"/>
                      </a:lnTo>
                      <a:lnTo>
                        <a:pt x="389" y="66"/>
                      </a:lnTo>
                      <a:lnTo>
                        <a:pt x="387" y="66"/>
                      </a:lnTo>
                      <a:lnTo>
                        <a:pt x="386" y="69"/>
                      </a:lnTo>
                      <a:lnTo>
                        <a:pt x="385" y="78"/>
                      </a:lnTo>
                      <a:lnTo>
                        <a:pt x="382" y="95"/>
                      </a:lnTo>
                      <a:lnTo>
                        <a:pt x="378" y="115"/>
                      </a:lnTo>
                      <a:lnTo>
                        <a:pt x="374" y="136"/>
                      </a:lnTo>
                      <a:lnTo>
                        <a:pt x="368" y="155"/>
                      </a:lnTo>
                      <a:lnTo>
                        <a:pt x="361" y="171"/>
                      </a:lnTo>
                      <a:lnTo>
                        <a:pt x="371" y="196"/>
                      </a:lnTo>
                      <a:lnTo>
                        <a:pt x="381" y="226"/>
                      </a:lnTo>
                      <a:lnTo>
                        <a:pt x="385" y="242"/>
                      </a:lnTo>
                      <a:lnTo>
                        <a:pt x="389" y="260"/>
                      </a:lnTo>
                      <a:lnTo>
                        <a:pt x="390" y="278"/>
                      </a:lnTo>
                      <a:lnTo>
                        <a:pt x="389" y="295"/>
                      </a:lnTo>
                      <a:lnTo>
                        <a:pt x="386" y="316"/>
                      </a:lnTo>
                      <a:lnTo>
                        <a:pt x="382" y="340"/>
                      </a:lnTo>
                      <a:lnTo>
                        <a:pt x="382" y="353"/>
                      </a:lnTo>
                      <a:lnTo>
                        <a:pt x="382" y="365"/>
                      </a:lnTo>
                      <a:lnTo>
                        <a:pt x="383" y="372"/>
                      </a:lnTo>
                      <a:lnTo>
                        <a:pt x="385" y="377"/>
                      </a:lnTo>
                      <a:lnTo>
                        <a:pt x="387" y="383"/>
                      </a:lnTo>
                      <a:lnTo>
                        <a:pt x="392" y="388"/>
                      </a:lnTo>
                      <a:lnTo>
                        <a:pt x="397" y="395"/>
                      </a:lnTo>
                      <a:lnTo>
                        <a:pt x="401" y="403"/>
                      </a:lnTo>
                      <a:lnTo>
                        <a:pt x="405" y="411"/>
                      </a:lnTo>
                      <a:lnTo>
                        <a:pt x="409" y="420"/>
                      </a:lnTo>
                      <a:lnTo>
                        <a:pt x="412" y="429"/>
                      </a:lnTo>
                      <a:lnTo>
                        <a:pt x="413" y="440"/>
                      </a:lnTo>
                      <a:lnTo>
                        <a:pt x="413" y="451"/>
                      </a:lnTo>
                      <a:lnTo>
                        <a:pt x="413" y="465"/>
                      </a:lnTo>
                      <a:lnTo>
                        <a:pt x="415" y="474"/>
                      </a:lnTo>
                      <a:lnTo>
                        <a:pt x="413" y="485"/>
                      </a:lnTo>
                      <a:lnTo>
                        <a:pt x="412" y="497"/>
                      </a:lnTo>
                      <a:lnTo>
                        <a:pt x="409" y="510"/>
                      </a:lnTo>
                      <a:lnTo>
                        <a:pt x="402" y="537"/>
                      </a:lnTo>
                      <a:lnTo>
                        <a:pt x="393" y="564"/>
                      </a:lnTo>
                      <a:lnTo>
                        <a:pt x="383" y="590"/>
                      </a:lnTo>
                      <a:lnTo>
                        <a:pt x="375" y="613"/>
                      </a:lnTo>
                      <a:lnTo>
                        <a:pt x="372" y="623"/>
                      </a:lnTo>
                      <a:lnTo>
                        <a:pt x="370" y="633"/>
                      </a:lnTo>
                      <a:lnTo>
                        <a:pt x="370" y="639"/>
                      </a:lnTo>
                      <a:lnTo>
                        <a:pt x="370" y="644"/>
                      </a:lnTo>
                      <a:lnTo>
                        <a:pt x="378" y="653"/>
                      </a:lnTo>
                      <a:lnTo>
                        <a:pt x="386" y="661"/>
                      </a:lnTo>
                      <a:lnTo>
                        <a:pt x="389" y="667"/>
                      </a:lnTo>
                      <a:lnTo>
                        <a:pt x="392" y="672"/>
                      </a:lnTo>
                      <a:lnTo>
                        <a:pt x="394" y="679"/>
                      </a:lnTo>
                      <a:lnTo>
                        <a:pt x="396" y="689"/>
                      </a:lnTo>
                      <a:lnTo>
                        <a:pt x="396" y="731"/>
                      </a:lnTo>
                      <a:lnTo>
                        <a:pt x="394" y="773"/>
                      </a:lnTo>
                      <a:lnTo>
                        <a:pt x="393" y="814"/>
                      </a:lnTo>
                      <a:lnTo>
                        <a:pt x="387" y="854"/>
                      </a:lnTo>
                      <a:lnTo>
                        <a:pt x="385" y="873"/>
                      </a:lnTo>
                      <a:lnTo>
                        <a:pt x="381" y="892"/>
                      </a:lnTo>
                      <a:lnTo>
                        <a:pt x="375" y="911"/>
                      </a:lnTo>
                      <a:lnTo>
                        <a:pt x="370" y="929"/>
                      </a:lnTo>
                      <a:lnTo>
                        <a:pt x="363" y="947"/>
                      </a:lnTo>
                      <a:lnTo>
                        <a:pt x="355" y="963"/>
                      </a:lnTo>
                      <a:lnTo>
                        <a:pt x="345" y="979"/>
                      </a:lnTo>
                      <a:lnTo>
                        <a:pt x="334" y="994"/>
                      </a:lnTo>
                      <a:lnTo>
                        <a:pt x="327" y="997"/>
                      </a:lnTo>
                      <a:lnTo>
                        <a:pt x="321" y="997"/>
                      </a:lnTo>
                      <a:lnTo>
                        <a:pt x="318" y="997"/>
                      </a:lnTo>
                      <a:lnTo>
                        <a:pt x="316" y="999"/>
                      </a:lnTo>
                      <a:lnTo>
                        <a:pt x="314" y="1000"/>
                      </a:lnTo>
                      <a:lnTo>
                        <a:pt x="312" y="1004"/>
                      </a:lnTo>
                      <a:lnTo>
                        <a:pt x="319" y="1004"/>
                      </a:lnTo>
                      <a:lnTo>
                        <a:pt x="326" y="1004"/>
                      </a:lnTo>
                      <a:lnTo>
                        <a:pt x="331" y="1005"/>
                      </a:lnTo>
                      <a:lnTo>
                        <a:pt x="338" y="1009"/>
                      </a:lnTo>
                      <a:lnTo>
                        <a:pt x="323" y="1022"/>
                      </a:lnTo>
                      <a:lnTo>
                        <a:pt x="311" y="1035"/>
                      </a:lnTo>
                      <a:lnTo>
                        <a:pt x="305" y="1034"/>
                      </a:lnTo>
                      <a:lnTo>
                        <a:pt x="299" y="1033"/>
                      </a:lnTo>
                      <a:lnTo>
                        <a:pt x="293" y="1033"/>
                      </a:lnTo>
                      <a:lnTo>
                        <a:pt x="286" y="1033"/>
                      </a:lnTo>
                      <a:lnTo>
                        <a:pt x="274" y="1035"/>
                      </a:lnTo>
                      <a:lnTo>
                        <a:pt x="260" y="1040"/>
                      </a:lnTo>
                      <a:lnTo>
                        <a:pt x="239" y="1046"/>
                      </a:lnTo>
                      <a:lnTo>
                        <a:pt x="224" y="1050"/>
                      </a:lnTo>
                      <a:lnTo>
                        <a:pt x="218" y="1052"/>
                      </a:lnTo>
                      <a:lnTo>
                        <a:pt x="213" y="1053"/>
                      </a:lnTo>
                      <a:lnTo>
                        <a:pt x="214" y="1046"/>
                      </a:lnTo>
                      <a:lnTo>
                        <a:pt x="217" y="1038"/>
                      </a:lnTo>
                      <a:lnTo>
                        <a:pt x="219" y="1030"/>
                      </a:lnTo>
                      <a:lnTo>
                        <a:pt x="224" y="1022"/>
                      </a:lnTo>
                      <a:lnTo>
                        <a:pt x="219" y="981"/>
                      </a:lnTo>
                      <a:lnTo>
                        <a:pt x="217" y="952"/>
                      </a:lnTo>
                      <a:lnTo>
                        <a:pt x="215" y="938"/>
                      </a:lnTo>
                      <a:lnTo>
                        <a:pt x="217" y="923"/>
                      </a:lnTo>
                      <a:lnTo>
                        <a:pt x="218" y="904"/>
                      </a:lnTo>
                      <a:lnTo>
                        <a:pt x="222" y="881"/>
                      </a:lnTo>
                      <a:lnTo>
                        <a:pt x="222" y="869"/>
                      </a:lnTo>
                      <a:lnTo>
                        <a:pt x="224" y="847"/>
                      </a:lnTo>
                      <a:lnTo>
                        <a:pt x="225" y="820"/>
                      </a:lnTo>
                      <a:lnTo>
                        <a:pt x="226" y="790"/>
                      </a:lnTo>
                      <a:lnTo>
                        <a:pt x="229" y="757"/>
                      </a:lnTo>
                      <a:lnTo>
                        <a:pt x="232" y="725"/>
                      </a:lnTo>
                      <a:lnTo>
                        <a:pt x="236" y="697"/>
                      </a:lnTo>
                      <a:lnTo>
                        <a:pt x="241" y="675"/>
                      </a:lnTo>
                      <a:lnTo>
                        <a:pt x="240" y="642"/>
                      </a:lnTo>
                      <a:lnTo>
                        <a:pt x="241" y="594"/>
                      </a:lnTo>
                      <a:lnTo>
                        <a:pt x="243" y="571"/>
                      </a:lnTo>
                      <a:lnTo>
                        <a:pt x="244" y="549"/>
                      </a:lnTo>
                      <a:lnTo>
                        <a:pt x="245" y="541"/>
                      </a:lnTo>
                      <a:lnTo>
                        <a:pt x="247" y="533"/>
                      </a:lnTo>
                      <a:lnTo>
                        <a:pt x="249" y="526"/>
                      </a:lnTo>
                      <a:lnTo>
                        <a:pt x="252" y="522"/>
                      </a:lnTo>
                      <a:lnTo>
                        <a:pt x="252" y="497"/>
                      </a:lnTo>
                      <a:lnTo>
                        <a:pt x="254" y="466"/>
                      </a:lnTo>
                      <a:lnTo>
                        <a:pt x="256" y="428"/>
                      </a:lnTo>
                      <a:lnTo>
                        <a:pt x="258" y="388"/>
                      </a:lnTo>
                      <a:lnTo>
                        <a:pt x="259" y="347"/>
                      </a:lnTo>
                      <a:lnTo>
                        <a:pt x="260" y="309"/>
                      </a:lnTo>
                      <a:lnTo>
                        <a:pt x="260" y="276"/>
                      </a:lnTo>
                      <a:lnTo>
                        <a:pt x="259" y="250"/>
                      </a:lnTo>
                      <a:lnTo>
                        <a:pt x="266" y="239"/>
                      </a:lnTo>
                      <a:lnTo>
                        <a:pt x="271" y="227"/>
                      </a:lnTo>
                      <a:lnTo>
                        <a:pt x="277" y="220"/>
                      </a:lnTo>
                      <a:lnTo>
                        <a:pt x="285" y="212"/>
                      </a:lnTo>
                      <a:lnTo>
                        <a:pt x="297" y="202"/>
                      </a:lnTo>
                      <a:lnTo>
                        <a:pt x="316" y="192"/>
                      </a:lnTo>
                      <a:lnTo>
                        <a:pt x="305" y="194"/>
                      </a:lnTo>
                      <a:lnTo>
                        <a:pt x="295" y="198"/>
                      </a:lnTo>
                      <a:lnTo>
                        <a:pt x="285" y="204"/>
                      </a:lnTo>
                      <a:lnTo>
                        <a:pt x="277" y="211"/>
                      </a:lnTo>
                      <a:lnTo>
                        <a:pt x="282" y="194"/>
                      </a:lnTo>
                      <a:lnTo>
                        <a:pt x="290" y="178"/>
                      </a:lnTo>
                      <a:lnTo>
                        <a:pt x="286" y="182"/>
                      </a:lnTo>
                      <a:lnTo>
                        <a:pt x="282" y="185"/>
                      </a:lnTo>
                      <a:lnTo>
                        <a:pt x="278" y="190"/>
                      </a:lnTo>
                      <a:lnTo>
                        <a:pt x="275" y="194"/>
                      </a:lnTo>
                      <a:lnTo>
                        <a:pt x="271" y="205"/>
                      </a:lnTo>
                      <a:lnTo>
                        <a:pt x="269" y="216"/>
                      </a:lnTo>
                      <a:lnTo>
                        <a:pt x="266" y="226"/>
                      </a:lnTo>
                      <a:lnTo>
                        <a:pt x="265" y="235"/>
                      </a:lnTo>
                      <a:lnTo>
                        <a:pt x="260" y="243"/>
                      </a:lnTo>
                      <a:lnTo>
                        <a:pt x="255" y="249"/>
                      </a:lnTo>
                      <a:lnTo>
                        <a:pt x="255" y="282"/>
                      </a:lnTo>
                      <a:lnTo>
                        <a:pt x="252" y="316"/>
                      </a:lnTo>
                      <a:lnTo>
                        <a:pt x="249" y="347"/>
                      </a:lnTo>
                      <a:lnTo>
                        <a:pt x="245" y="379"/>
                      </a:lnTo>
                      <a:lnTo>
                        <a:pt x="243" y="403"/>
                      </a:lnTo>
                      <a:lnTo>
                        <a:pt x="241" y="429"/>
                      </a:lnTo>
                      <a:lnTo>
                        <a:pt x="241" y="455"/>
                      </a:lnTo>
                      <a:lnTo>
                        <a:pt x="241" y="480"/>
                      </a:lnTo>
                      <a:lnTo>
                        <a:pt x="241" y="506"/>
                      </a:lnTo>
                      <a:lnTo>
                        <a:pt x="240" y="530"/>
                      </a:lnTo>
                      <a:lnTo>
                        <a:pt x="237" y="542"/>
                      </a:lnTo>
                      <a:lnTo>
                        <a:pt x="236" y="555"/>
                      </a:lnTo>
                      <a:lnTo>
                        <a:pt x="233" y="567"/>
                      </a:lnTo>
                      <a:lnTo>
                        <a:pt x="230" y="579"/>
                      </a:lnTo>
                      <a:lnTo>
                        <a:pt x="232" y="593"/>
                      </a:lnTo>
                      <a:lnTo>
                        <a:pt x="233" y="605"/>
                      </a:lnTo>
                      <a:lnTo>
                        <a:pt x="233" y="619"/>
                      </a:lnTo>
                      <a:lnTo>
                        <a:pt x="233" y="639"/>
                      </a:lnTo>
                      <a:lnTo>
                        <a:pt x="224" y="653"/>
                      </a:lnTo>
                      <a:lnTo>
                        <a:pt x="214" y="668"/>
                      </a:lnTo>
                      <a:lnTo>
                        <a:pt x="203" y="683"/>
                      </a:lnTo>
                      <a:lnTo>
                        <a:pt x="187" y="698"/>
                      </a:lnTo>
                      <a:lnTo>
                        <a:pt x="187" y="712"/>
                      </a:lnTo>
                      <a:lnTo>
                        <a:pt x="184" y="725"/>
                      </a:lnTo>
                      <a:lnTo>
                        <a:pt x="180" y="739"/>
                      </a:lnTo>
                      <a:lnTo>
                        <a:pt x="174" y="754"/>
                      </a:lnTo>
                      <a:lnTo>
                        <a:pt x="174" y="766"/>
                      </a:lnTo>
                      <a:lnTo>
                        <a:pt x="173" y="781"/>
                      </a:lnTo>
                      <a:lnTo>
                        <a:pt x="169" y="796"/>
                      </a:lnTo>
                      <a:lnTo>
                        <a:pt x="165" y="814"/>
                      </a:lnTo>
                      <a:lnTo>
                        <a:pt x="154" y="850"/>
                      </a:lnTo>
                      <a:lnTo>
                        <a:pt x="142" y="888"/>
                      </a:lnTo>
                      <a:lnTo>
                        <a:pt x="128" y="926"/>
                      </a:lnTo>
                      <a:lnTo>
                        <a:pt x="117" y="962"/>
                      </a:lnTo>
                      <a:lnTo>
                        <a:pt x="113" y="979"/>
                      </a:lnTo>
                      <a:lnTo>
                        <a:pt x="109" y="994"/>
                      </a:lnTo>
                      <a:lnTo>
                        <a:pt x="107" y="1008"/>
                      </a:lnTo>
                      <a:lnTo>
                        <a:pt x="107" y="1020"/>
                      </a:lnTo>
                      <a:lnTo>
                        <a:pt x="99" y="1025"/>
                      </a:lnTo>
                      <a:lnTo>
                        <a:pt x="92" y="1027"/>
                      </a:lnTo>
                      <a:lnTo>
                        <a:pt x="86" y="1027"/>
                      </a:lnTo>
                      <a:lnTo>
                        <a:pt x="79" y="1027"/>
                      </a:lnTo>
                      <a:lnTo>
                        <a:pt x="68" y="1031"/>
                      </a:lnTo>
                      <a:lnTo>
                        <a:pt x="57" y="1031"/>
                      </a:lnTo>
                      <a:lnTo>
                        <a:pt x="45" y="1031"/>
                      </a:lnTo>
                      <a:lnTo>
                        <a:pt x="34" y="1031"/>
                      </a:lnTo>
                      <a:lnTo>
                        <a:pt x="24" y="1031"/>
                      </a:lnTo>
                      <a:lnTo>
                        <a:pt x="15" y="1031"/>
                      </a:lnTo>
                      <a:lnTo>
                        <a:pt x="6" y="1031"/>
                      </a:lnTo>
                      <a:lnTo>
                        <a:pt x="0" y="1029"/>
                      </a:lnTo>
                      <a:lnTo>
                        <a:pt x="9" y="1029"/>
                      </a:lnTo>
                      <a:lnTo>
                        <a:pt x="20" y="1029"/>
                      </a:lnTo>
                      <a:lnTo>
                        <a:pt x="25" y="1027"/>
                      </a:lnTo>
                      <a:lnTo>
                        <a:pt x="30" y="1026"/>
                      </a:lnTo>
                      <a:lnTo>
                        <a:pt x="35" y="1025"/>
                      </a:lnTo>
                      <a:lnTo>
                        <a:pt x="41" y="1022"/>
                      </a:lnTo>
                      <a:lnTo>
                        <a:pt x="39" y="1015"/>
                      </a:lnTo>
                      <a:lnTo>
                        <a:pt x="38" y="1009"/>
                      </a:lnTo>
                      <a:lnTo>
                        <a:pt x="42" y="1008"/>
                      </a:lnTo>
                      <a:lnTo>
                        <a:pt x="46" y="1007"/>
                      </a:lnTo>
                      <a:lnTo>
                        <a:pt x="50" y="1005"/>
                      </a:lnTo>
                      <a:lnTo>
                        <a:pt x="53" y="1003"/>
                      </a:lnTo>
                      <a:lnTo>
                        <a:pt x="51" y="999"/>
                      </a:lnTo>
                      <a:lnTo>
                        <a:pt x="49" y="994"/>
                      </a:lnTo>
                      <a:lnTo>
                        <a:pt x="46" y="993"/>
                      </a:lnTo>
                      <a:lnTo>
                        <a:pt x="42" y="990"/>
                      </a:lnTo>
                      <a:lnTo>
                        <a:pt x="38" y="988"/>
                      </a:lnTo>
                      <a:lnTo>
                        <a:pt x="34" y="985"/>
                      </a:lnTo>
                      <a:lnTo>
                        <a:pt x="30" y="979"/>
                      </a:lnTo>
                      <a:lnTo>
                        <a:pt x="28" y="971"/>
                      </a:lnTo>
                      <a:lnTo>
                        <a:pt x="30" y="967"/>
                      </a:lnTo>
                      <a:lnTo>
                        <a:pt x="34" y="963"/>
                      </a:lnTo>
                      <a:lnTo>
                        <a:pt x="39" y="959"/>
                      </a:lnTo>
                      <a:lnTo>
                        <a:pt x="46" y="956"/>
                      </a:lnTo>
                      <a:lnTo>
                        <a:pt x="53" y="952"/>
                      </a:lnTo>
                      <a:lnTo>
                        <a:pt x="60" y="949"/>
                      </a:lnTo>
                      <a:lnTo>
                        <a:pt x="64" y="947"/>
                      </a:lnTo>
                      <a:lnTo>
                        <a:pt x="66" y="943"/>
                      </a:lnTo>
                      <a:lnTo>
                        <a:pt x="66" y="922"/>
                      </a:lnTo>
                      <a:lnTo>
                        <a:pt x="64" y="895"/>
                      </a:lnTo>
                      <a:lnTo>
                        <a:pt x="62" y="881"/>
                      </a:lnTo>
                      <a:lnTo>
                        <a:pt x="60" y="869"/>
                      </a:lnTo>
                      <a:lnTo>
                        <a:pt x="57" y="857"/>
                      </a:lnTo>
                      <a:lnTo>
                        <a:pt x="53" y="846"/>
                      </a:lnTo>
                      <a:lnTo>
                        <a:pt x="54" y="817"/>
                      </a:lnTo>
                      <a:lnTo>
                        <a:pt x="57" y="788"/>
                      </a:lnTo>
                      <a:lnTo>
                        <a:pt x="58" y="758"/>
                      </a:lnTo>
                      <a:lnTo>
                        <a:pt x="60" y="727"/>
                      </a:lnTo>
                      <a:lnTo>
                        <a:pt x="60" y="723"/>
                      </a:lnTo>
                      <a:lnTo>
                        <a:pt x="62" y="719"/>
                      </a:lnTo>
                      <a:lnTo>
                        <a:pt x="65" y="715"/>
                      </a:lnTo>
                      <a:lnTo>
                        <a:pt x="69" y="710"/>
                      </a:lnTo>
                      <a:lnTo>
                        <a:pt x="76" y="704"/>
                      </a:lnTo>
                      <a:lnTo>
                        <a:pt x="81" y="698"/>
                      </a:lnTo>
                      <a:lnTo>
                        <a:pt x="95" y="689"/>
                      </a:lnTo>
                      <a:lnTo>
                        <a:pt x="114" y="675"/>
                      </a:lnTo>
                      <a:lnTo>
                        <a:pt x="125" y="667"/>
                      </a:lnTo>
                      <a:lnTo>
                        <a:pt x="133" y="659"/>
                      </a:lnTo>
                      <a:lnTo>
                        <a:pt x="140" y="652"/>
                      </a:lnTo>
                      <a:lnTo>
                        <a:pt x="143" y="645"/>
                      </a:lnTo>
                      <a:lnTo>
                        <a:pt x="146" y="642"/>
                      </a:lnTo>
                      <a:lnTo>
                        <a:pt x="148" y="638"/>
                      </a:lnTo>
                      <a:lnTo>
                        <a:pt x="148" y="637"/>
                      </a:lnTo>
                      <a:lnTo>
                        <a:pt x="148" y="635"/>
                      </a:lnTo>
                      <a:lnTo>
                        <a:pt x="147" y="634"/>
                      </a:lnTo>
                      <a:lnTo>
                        <a:pt x="143" y="633"/>
                      </a:lnTo>
                      <a:lnTo>
                        <a:pt x="143" y="629"/>
                      </a:lnTo>
                      <a:lnTo>
                        <a:pt x="140" y="623"/>
                      </a:lnTo>
                      <a:lnTo>
                        <a:pt x="136" y="620"/>
                      </a:lnTo>
                      <a:lnTo>
                        <a:pt x="132" y="616"/>
                      </a:lnTo>
                      <a:lnTo>
                        <a:pt x="122" y="611"/>
                      </a:lnTo>
                      <a:lnTo>
                        <a:pt x="117" y="607"/>
                      </a:lnTo>
                      <a:lnTo>
                        <a:pt x="118" y="596"/>
                      </a:lnTo>
                      <a:lnTo>
                        <a:pt x="121" y="583"/>
                      </a:lnTo>
                      <a:lnTo>
                        <a:pt x="109" y="593"/>
                      </a:lnTo>
                      <a:lnTo>
                        <a:pt x="101" y="597"/>
                      </a:lnTo>
                      <a:lnTo>
                        <a:pt x="98" y="600"/>
                      </a:lnTo>
                      <a:lnTo>
                        <a:pt x="97" y="603"/>
                      </a:lnTo>
                      <a:lnTo>
                        <a:pt x="94" y="609"/>
                      </a:lnTo>
                      <a:lnTo>
                        <a:pt x="92" y="618"/>
                      </a:lnTo>
                      <a:lnTo>
                        <a:pt x="112" y="624"/>
                      </a:lnTo>
                      <a:lnTo>
                        <a:pt x="131" y="631"/>
                      </a:lnTo>
                      <a:lnTo>
                        <a:pt x="114" y="639"/>
                      </a:lnTo>
                      <a:lnTo>
                        <a:pt x="97" y="652"/>
                      </a:lnTo>
                      <a:lnTo>
                        <a:pt x="88" y="656"/>
                      </a:lnTo>
                      <a:lnTo>
                        <a:pt x="80" y="659"/>
                      </a:lnTo>
                      <a:lnTo>
                        <a:pt x="76" y="659"/>
                      </a:lnTo>
                      <a:lnTo>
                        <a:pt x="73" y="657"/>
                      </a:lnTo>
                      <a:lnTo>
                        <a:pt x="71" y="654"/>
                      </a:lnTo>
                      <a:lnTo>
                        <a:pt x="66" y="650"/>
                      </a:lnTo>
                      <a:lnTo>
                        <a:pt x="66" y="645"/>
                      </a:lnTo>
                      <a:lnTo>
                        <a:pt x="66" y="638"/>
                      </a:lnTo>
                      <a:lnTo>
                        <a:pt x="68" y="630"/>
                      </a:lnTo>
                      <a:lnTo>
                        <a:pt x="71" y="622"/>
                      </a:lnTo>
                      <a:lnTo>
                        <a:pt x="77" y="603"/>
                      </a:lnTo>
                      <a:lnTo>
                        <a:pt x="87" y="581"/>
                      </a:lnTo>
                      <a:lnTo>
                        <a:pt x="95" y="553"/>
                      </a:lnTo>
                      <a:lnTo>
                        <a:pt x="102" y="523"/>
                      </a:lnTo>
                      <a:lnTo>
                        <a:pt x="105" y="506"/>
                      </a:lnTo>
                      <a:lnTo>
                        <a:pt x="106" y="487"/>
                      </a:lnTo>
                      <a:lnTo>
                        <a:pt x="107" y="466"/>
                      </a:lnTo>
                      <a:lnTo>
                        <a:pt x="106" y="446"/>
                      </a:lnTo>
                      <a:lnTo>
                        <a:pt x="112" y="437"/>
                      </a:lnTo>
                      <a:lnTo>
                        <a:pt x="116" y="428"/>
                      </a:lnTo>
                      <a:lnTo>
                        <a:pt x="118" y="418"/>
                      </a:lnTo>
                      <a:lnTo>
                        <a:pt x="121" y="407"/>
                      </a:lnTo>
                      <a:lnTo>
                        <a:pt x="124" y="384"/>
                      </a:lnTo>
                      <a:lnTo>
                        <a:pt x="125" y="360"/>
                      </a:lnTo>
                      <a:lnTo>
                        <a:pt x="124" y="309"/>
                      </a:lnTo>
                      <a:lnTo>
                        <a:pt x="121" y="264"/>
                      </a:lnTo>
                      <a:lnTo>
                        <a:pt x="121" y="249"/>
                      </a:lnTo>
                      <a:lnTo>
                        <a:pt x="122" y="234"/>
                      </a:lnTo>
                      <a:lnTo>
                        <a:pt x="127" y="216"/>
                      </a:lnTo>
                      <a:lnTo>
                        <a:pt x="131" y="198"/>
                      </a:lnTo>
                      <a:lnTo>
                        <a:pt x="140" y="163"/>
                      </a:lnTo>
                      <a:lnTo>
                        <a:pt x="147" y="133"/>
                      </a:lnTo>
                      <a:lnTo>
                        <a:pt x="151" y="134"/>
                      </a:lnTo>
                      <a:lnTo>
                        <a:pt x="155" y="137"/>
                      </a:lnTo>
                      <a:lnTo>
                        <a:pt x="158" y="138"/>
                      </a:lnTo>
                      <a:lnTo>
                        <a:pt x="159" y="138"/>
                      </a:lnTo>
                      <a:lnTo>
                        <a:pt x="162" y="138"/>
                      </a:lnTo>
                      <a:lnTo>
                        <a:pt x="165" y="137"/>
                      </a:lnTo>
                      <a:lnTo>
                        <a:pt x="176" y="138"/>
                      </a:lnTo>
                      <a:lnTo>
                        <a:pt x="191" y="138"/>
                      </a:lnTo>
                      <a:lnTo>
                        <a:pt x="196" y="138"/>
                      </a:lnTo>
                      <a:lnTo>
                        <a:pt x="202" y="137"/>
                      </a:lnTo>
                      <a:lnTo>
                        <a:pt x="204" y="134"/>
                      </a:lnTo>
                      <a:lnTo>
                        <a:pt x="206" y="131"/>
                      </a:lnTo>
                      <a:lnTo>
                        <a:pt x="217" y="129"/>
                      </a:lnTo>
                      <a:lnTo>
                        <a:pt x="224" y="127"/>
                      </a:lnTo>
                      <a:lnTo>
                        <a:pt x="226" y="125"/>
                      </a:lnTo>
                      <a:lnTo>
                        <a:pt x="228" y="122"/>
                      </a:lnTo>
                      <a:lnTo>
                        <a:pt x="229" y="116"/>
                      </a:lnTo>
                      <a:lnTo>
                        <a:pt x="230" y="110"/>
                      </a:lnTo>
                      <a:lnTo>
                        <a:pt x="234" y="107"/>
                      </a:lnTo>
                      <a:lnTo>
                        <a:pt x="239" y="103"/>
                      </a:lnTo>
                      <a:lnTo>
                        <a:pt x="241" y="99"/>
                      </a:lnTo>
                      <a:lnTo>
                        <a:pt x="243" y="95"/>
                      </a:lnTo>
                      <a:lnTo>
                        <a:pt x="241" y="91"/>
                      </a:lnTo>
                      <a:lnTo>
                        <a:pt x="240" y="88"/>
                      </a:lnTo>
                      <a:lnTo>
                        <a:pt x="236" y="86"/>
                      </a:lnTo>
                      <a:lnTo>
                        <a:pt x="230" y="88"/>
                      </a:lnTo>
                      <a:lnTo>
                        <a:pt x="233" y="85"/>
                      </a:lnTo>
                      <a:lnTo>
                        <a:pt x="236" y="80"/>
                      </a:lnTo>
                      <a:lnTo>
                        <a:pt x="239" y="73"/>
                      </a:lnTo>
                      <a:lnTo>
                        <a:pt x="240" y="67"/>
                      </a:lnTo>
                      <a:lnTo>
                        <a:pt x="241" y="62"/>
                      </a:lnTo>
                      <a:lnTo>
                        <a:pt x="240" y="56"/>
                      </a:lnTo>
                      <a:lnTo>
                        <a:pt x="239" y="55"/>
                      </a:lnTo>
                      <a:lnTo>
                        <a:pt x="236" y="54"/>
                      </a:lnTo>
                      <a:lnTo>
                        <a:pt x="234" y="54"/>
                      </a:lnTo>
                      <a:lnTo>
                        <a:pt x="230" y="54"/>
                      </a:lnTo>
                      <a:lnTo>
                        <a:pt x="232" y="44"/>
                      </a:lnTo>
                      <a:lnTo>
                        <a:pt x="233" y="36"/>
                      </a:lnTo>
                      <a:lnTo>
                        <a:pt x="232" y="33"/>
                      </a:lnTo>
                      <a:lnTo>
                        <a:pt x="229" y="29"/>
                      </a:lnTo>
                      <a:lnTo>
                        <a:pt x="225" y="29"/>
                      </a:lnTo>
                      <a:lnTo>
                        <a:pt x="221" y="30"/>
                      </a:lnTo>
                      <a:lnTo>
                        <a:pt x="221" y="26"/>
                      </a:lnTo>
                      <a:lnTo>
                        <a:pt x="218" y="24"/>
                      </a:lnTo>
                      <a:lnTo>
                        <a:pt x="217" y="21"/>
                      </a:lnTo>
                      <a:lnTo>
                        <a:pt x="214" y="20"/>
                      </a:lnTo>
                      <a:lnTo>
                        <a:pt x="210" y="20"/>
                      </a:lnTo>
                      <a:lnTo>
                        <a:pt x="207" y="21"/>
                      </a:lnTo>
                      <a:lnTo>
                        <a:pt x="204" y="22"/>
                      </a:lnTo>
                      <a:lnTo>
                        <a:pt x="203" y="25"/>
                      </a:lnTo>
                      <a:lnTo>
                        <a:pt x="185" y="6"/>
                      </a:lnTo>
                      <a:lnTo>
                        <a:pt x="200" y="9"/>
                      </a:lnTo>
                      <a:lnTo>
                        <a:pt x="221" y="10"/>
                      </a:lnTo>
                      <a:lnTo>
                        <a:pt x="230" y="10"/>
                      </a:lnTo>
                      <a:lnTo>
                        <a:pt x="241" y="9"/>
                      </a:lnTo>
                      <a:lnTo>
                        <a:pt x="251" y="4"/>
                      </a:lnTo>
                      <a:lnTo>
                        <a:pt x="259" y="0"/>
                      </a:lnTo>
                      <a:lnTo>
                        <a:pt x="269" y="2"/>
                      </a:lnTo>
                      <a:lnTo>
                        <a:pt x="281" y="4"/>
                      </a:lnTo>
                      <a:lnTo>
                        <a:pt x="293" y="7"/>
                      </a:lnTo>
                      <a:lnTo>
                        <a:pt x="307" y="7"/>
                      </a:lnTo>
                      <a:close/>
                      <a:moveTo>
                        <a:pt x="773" y="1071"/>
                      </a:moveTo>
                      <a:lnTo>
                        <a:pt x="763" y="1071"/>
                      </a:lnTo>
                      <a:lnTo>
                        <a:pt x="740" y="1071"/>
                      </a:lnTo>
                      <a:lnTo>
                        <a:pt x="726" y="1072"/>
                      </a:lnTo>
                      <a:lnTo>
                        <a:pt x="715" y="1074"/>
                      </a:lnTo>
                      <a:lnTo>
                        <a:pt x="706" y="1075"/>
                      </a:lnTo>
                      <a:lnTo>
                        <a:pt x="700" y="1076"/>
                      </a:lnTo>
                      <a:lnTo>
                        <a:pt x="706" y="1067"/>
                      </a:lnTo>
                      <a:lnTo>
                        <a:pt x="713" y="1057"/>
                      </a:lnTo>
                      <a:lnTo>
                        <a:pt x="715" y="1053"/>
                      </a:lnTo>
                      <a:lnTo>
                        <a:pt x="717" y="1046"/>
                      </a:lnTo>
                      <a:lnTo>
                        <a:pt x="717" y="1038"/>
                      </a:lnTo>
                      <a:lnTo>
                        <a:pt x="715" y="1026"/>
                      </a:lnTo>
                      <a:lnTo>
                        <a:pt x="707" y="1033"/>
                      </a:lnTo>
                      <a:lnTo>
                        <a:pt x="696" y="1042"/>
                      </a:lnTo>
                      <a:lnTo>
                        <a:pt x="702" y="1037"/>
                      </a:lnTo>
                      <a:lnTo>
                        <a:pt x="706" y="1030"/>
                      </a:lnTo>
                      <a:lnTo>
                        <a:pt x="708" y="1027"/>
                      </a:lnTo>
                      <a:lnTo>
                        <a:pt x="710" y="1022"/>
                      </a:lnTo>
                      <a:lnTo>
                        <a:pt x="710" y="1018"/>
                      </a:lnTo>
                      <a:lnTo>
                        <a:pt x="710" y="1012"/>
                      </a:lnTo>
                      <a:lnTo>
                        <a:pt x="704" y="992"/>
                      </a:lnTo>
                      <a:lnTo>
                        <a:pt x="700" y="974"/>
                      </a:lnTo>
                      <a:lnTo>
                        <a:pt x="696" y="958"/>
                      </a:lnTo>
                      <a:lnTo>
                        <a:pt x="691" y="937"/>
                      </a:lnTo>
                      <a:lnTo>
                        <a:pt x="691" y="930"/>
                      </a:lnTo>
                      <a:lnTo>
                        <a:pt x="692" y="925"/>
                      </a:lnTo>
                      <a:lnTo>
                        <a:pt x="695" y="921"/>
                      </a:lnTo>
                      <a:lnTo>
                        <a:pt x="698" y="918"/>
                      </a:lnTo>
                      <a:lnTo>
                        <a:pt x="699" y="910"/>
                      </a:lnTo>
                      <a:lnTo>
                        <a:pt x="699" y="900"/>
                      </a:lnTo>
                      <a:lnTo>
                        <a:pt x="693" y="896"/>
                      </a:lnTo>
                      <a:lnTo>
                        <a:pt x="688" y="893"/>
                      </a:lnTo>
                      <a:lnTo>
                        <a:pt x="685" y="892"/>
                      </a:lnTo>
                      <a:lnTo>
                        <a:pt x="684" y="889"/>
                      </a:lnTo>
                      <a:lnTo>
                        <a:pt x="681" y="887"/>
                      </a:lnTo>
                      <a:lnTo>
                        <a:pt x="681" y="881"/>
                      </a:lnTo>
                      <a:lnTo>
                        <a:pt x="681" y="877"/>
                      </a:lnTo>
                      <a:lnTo>
                        <a:pt x="682" y="873"/>
                      </a:lnTo>
                      <a:lnTo>
                        <a:pt x="685" y="869"/>
                      </a:lnTo>
                      <a:lnTo>
                        <a:pt x="691" y="865"/>
                      </a:lnTo>
                      <a:lnTo>
                        <a:pt x="699" y="858"/>
                      </a:lnTo>
                      <a:lnTo>
                        <a:pt x="706" y="852"/>
                      </a:lnTo>
                      <a:lnTo>
                        <a:pt x="696" y="837"/>
                      </a:lnTo>
                      <a:lnTo>
                        <a:pt x="682" y="820"/>
                      </a:lnTo>
                      <a:lnTo>
                        <a:pt x="693" y="829"/>
                      </a:lnTo>
                      <a:lnTo>
                        <a:pt x="706" y="840"/>
                      </a:lnTo>
                      <a:lnTo>
                        <a:pt x="718" y="848"/>
                      </a:lnTo>
                      <a:lnTo>
                        <a:pt x="729" y="857"/>
                      </a:lnTo>
                      <a:lnTo>
                        <a:pt x="715" y="839"/>
                      </a:lnTo>
                      <a:lnTo>
                        <a:pt x="700" y="824"/>
                      </a:lnTo>
                      <a:lnTo>
                        <a:pt x="693" y="814"/>
                      </a:lnTo>
                      <a:lnTo>
                        <a:pt x="687" y="805"/>
                      </a:lnTo>
                      <a:lnTo>
                        <a:pt x="680" y="794"/>
                      </a:lnTo>
                      <a:lnTo>
                        <a:pt x="673" y="781"/>
                      </a:lnTo>
                      <a:lnTo>
                        <a:pt x="669" y="761"/>
                      </a:lnTo>
                      <a:lnTo>
                        <a:pt x="667" y="742"/>
                      </a:lnTo>
                      <a:lnTo>
                        <a:pt x="667" y="723"/>
                      </a:lnTo>
                      <a:lnTo>
                        <a:pt x="666" y="695"/>
                      </a:lnTo>
                      <a:lnTo>
                        <a:pt x="666" y="690"/>
                      </a:lnTo>
                      <a:lnTo>
                        <a:pt x="666" y="683"/>
                      </a:lnTo>
                      <a:lnTo>
                        <a:pt x="667" y="675"/>
                      </a:lnTo>
                      <a:lnTo>
                        <a:pt x="670" y="667"/>
                      </a:lnTo>
                      <a:lnTo>
                        <a:pt x="673" y="659"/>
                      </a:lnTo>
                      <a:lnTo>
                        <a:pt x="676" y="653"/>
                      </a:lnTo>
                      <a:lnTo>
                        <a:pt x="678" y="649"/>
                      </a:lnTo>
                      <a:lnTo>
                        <a:pt x="681" y="646"/>
                      </a:lnTo>
                      <a:lnTo>
                        <a:pt x="677" y="646"/>
                      </a:lnTo>
                      <a:lnTo>
                        <a:pt x="674" y="644"/>
                      </a:lnTo>
                      <a:lnTo>
                        <a:pt x="673" y="639"/>
                      </a:lnTo>
                      <a:lnTo>
                        <a:pt x="672" y="635"/>
                      </a:lnTo>
                      <a:lnTo>
                        <a:pt x="670" y="624"/>
                      </a:lnTo>
                      <a:lnTo>
                        <a:pt x="670" y="609"/>
                      </a:lnTo>
                      <a:lnTo>
                        <a:pt x="674" y="578"/>
                      </a:lnTo>
                      <a:lnTo>
                        <a:pt x="680" y="547"/>
                      </a:lnTo>
                      <a:lnTo>
                        <a:pt x="689" y="545"/>
                      </a:lnTo>
                      <a:lnTo>
                        <a:pt x="699" y="545"/>
                      </a:lnTo>
                      <a:lnTo>
                        <a:pt x="704" y="552"/>
                      </a:lnTo>
                      <a:lnTo>
                        <a:pt x="711" y="556"/>
                      </a:lnTo>
                      <a:lnTo>
                        <a:pt x="721" y="559"/>
                      </a:lnTo>
                      <a:lnTo>
                        <a:pt x="730" y="562"/>
                      </a:lnTo>
                      <a:lnTo>
                        <a:pt x="740" y="562"/>
                      </a:lnTo>
                      <a:lnTo>
                        <a:pt x="751" y="562"/>
                      </a:lnTo>
                      <a:lnTo>
                        <a:pt x="762" y="560"/>
                      </a:lnTo>
                      <a:lnTo>
                        <a:pt x="774" y="559"/>
                      </a:lnTo>
                      <a:lnTo>
                        <a:pt x="819" y="547"/>
                      </a:lnTo>
                      <a:lnTo>
                        <a:pt x="855" y="536"/>
                      </a:lnTo>
                      <a:lnTo>
                        <a:pt x="846" y="556"/>
                      </a:lnTo>
                      <a:lnTo>
                        <a:pt x="837" y="575"/>
                      </a:lnTo>
                      <a:lnTo>
                        <a:pt x="835" y="589"/>
                      </a:lnTo>
                      <a:lnTo>
                        <a:pt x="835" y="600"/>
                      </a:lnTo>
                      <a:lnTo>
                        <a:pt x="835" y="608"/>
                      </a:lnTo>
                      <a:lnTo>
                        <a:pt x="837" y="618"/>
                      </a:lnTo>
                      <a:lnTo>
                        <a:pt x="838" y="626"/>
                      </a:lnTo>
                      <a:lnTo>
                        <a:pt x="837" y="634"/>
                      </a:lnTo>
                      <a:lnTo>
                        <a:pt x="835" y="644"/>
                      </a:lnTo>
                      <a:lnTo>
                        <a:pt x="830" y="654"/>
                      </a:lnTo>
                      <a:lnTo>
                        <a:pt x="841" y="656"/>
                      </a:lnTo>
                      <a:lnTo>
                        <a:pt x="852" y="654"/>
                      </a:lnTo>
                      <a:lnTo>
                        <a:pt x="864" y="652"/>
                      </a:lnTo>
                      <a:lnTo>
                        <a:pt x="876" y="648"/>
                      </a:lnTo>
                      <a:lnTo>
                        <a:pt x="889" y="645"/>
                      </a:lnTo>
                      <a:lnTo>
                        <a:pt x="900" y="642"/>
                      </a:lnTo>
                      <a:lnTo>
                        <a:pt x="911" y="641"/>
                      </a:lnTo>
                      <a:lnTo>
                        <a:pt x="919" y="642"/>
                      </a:lnTo>
                      <a:lnTo>
                        <a:pt x="919" y="634"/>
                      </a:lnTo>
                      <a:lnTo>
                        <a:pt x="916" y="624"/>
                      </a:lnTo>
                      <a:lnTo>
                        <a:pt x="911" y="616"/>
                      </a:lnTo>
                      <a:lnTo>
                        <a:pt x="905" y="609"/>
                      </a:lnTo>
                      <a:lnTo>
                        <a:pt x="909" y="600"/>
                      </a:lnTo>
                      <a:lnTo>
                        <a:pt x="913" y="586"/>
                      </a:lnTo>
                      <a:lnTo>
                        <a:pt x="917" y="571"/>
                      </a:lnTo>
                      <a:lnTo>
                        <a:pt x="920" y="556"/>
                      </a:lnTo>
                      <a:lnTo>
                        <a:pt x="922" y="570"/>
                      </a:lnTo>
                      <a:lnTo>
                        <a:pt x="924" y="579"/>
                      </a:lnTo>
                      <a:lnTo>
                        <a:pt x="928" y="586"/>
                      </a:lnTo>
                      <a:lnTo>
                        <a:pt x="934" y="593"/>
                      </a:lnTo>
                      <a:lnTo>
                        <a:pt x="924" y="608"/>
                      </a:lnTo>
                      <a:lnTo>
                        <a:pt x="916" y="618"/>
                      </a:lnTo>
                      <a:lnTo>
                        <a:pt x="919" y="631"/>
                      </a:lnTo>
                      <a:lnTo>
                        <a:pt x="920" y="644"/>
                      </a:lnTo>
                      <a:lnTo>
                        <a:pt x="924" y="648"/>
                      </a:lnTo>
                      <a:lnTo>
                        <a:pt x="926" y="652"/>
                      </a:lnTo>
                      <a:lnTo>
                        <a:pt x="926" y="656"/>
                      </a:lnTo>
                      <a:lnTo>
                        <a:pt x="924" y="660"/>
                      </a:lnTo>
                      <a:lnTo>
                        <a:pt x="922" y="663"/>
                      </a:lnTo>
                      <a:lnTo>
                        <a:pt x="919" y="664"/>
                      </a:lnTo>
                      <a:lnTo>
                        <a:pt x="916" y="665"/>
                      </a:lnTo>
                      <a:lnTo>
                        <a:pt x="913" y="665"/>
                      </a:lnTo>
                      <a:lnTo>
                        <a:pt x="905" y="663"/>
                      </a:lnTo>
                      <a:lnTo>
                        <a:pt x="894" y="663"/>
                      </a:lnTo>
                      <a:lnTo>
                        <a:pt x="883" y="664"/>
                      </a:lnTo>
                      <a:lnTo>
                        <a:pt x="871" y="667"/>
                      </a:lnTo>
                      <a:lnTo>
                        <a:pt x="845" y="675"/>
                      </a:lnTo>
                      <a:lnTo>
                        <a:pt x="818" y="680"/>
                      </a:lnTo>
                      <a:lnTo>
                        <a:pt x="844" y="682"/>
                      </a:lnTo>
                      <a:lnTo>
                        <a:pt x="870" y="683"/>
                      </a:lnTo>
                      <a:lnTo>
                        <a:pt x="882" y="683"/>
                      </a:lnTo>
                      <a:lnTo>
                        <a:pt x="894" y="686"/>
                      </a:lnTo>
                      <a:lnTo>
                        <a:pt x="901" y="689"/>
                      </a:lnTo>
                      <a:lnTo>
                        <a:pt x="906" y="690"/>
                      </a:lnTo>
                      <a:lnTo>
                        <a:pt x="912" y="694"/>
                      </a:lnTo>
                      <a:lnTo>
                        <a:pt x="916" y="698"/>
                      </a:lnTo>
                      <a:lnTo>
                        <a:pt x="906" y="700"/>
                      </a:lnTo>
                      <a:lnTo>
                        <a:pt x="901" y="702"/>
                      </a:lnTo>
                      <a:lnTo>
                        <a:pt x="900" y="705"/>
                      </a:lnTo>
                      <a:lnTo>
                        <a:pt x="900" y="710"/>
                      </a:lnTo>
                      <a:lnTo>
                        <a:pt x="900" y="716"/>
                      </a:lnTo>
                      <a:lnTo>
                        <a:pt x="900" y="724"/>
                      </a:lnTo>
                      <a:lnTo>
                        <a:pt x="901" y="739"/>
                      </a:lnTo>
                      <a:lnTo>
                        <a:pt x="901" y="750"/>
                      </a:lnTo>
                      <a:lnTo>
                        <a:pt x="887" y="743"/>
                      </a:lnTo>
                      <a:lnTo>
                        <a:pt x="878" y="740"/>
                      </a:lnTo>
                      <a:lnTo>
                        <a:pt x="866" y="739"/>
                      </a:lnTo>
                      <a:lnTo>
                        <a:pt x="852" y="732"/>
                      </a:lnTo>
                      <a:lnTo>
                        <a:pt x="856" y="739"/>
                      </a:lnTo>
                      <a:lnTo>
                        <a:pt x="861" y="745"/>
                      </a:lnTo>
                      <a:lnTo>
                        <a:pt x="867" y="747"/>
                      </a:lnTo>
                      <a:lnTo>
                        <a:pt x="874" y="750"/>
                      </a:lnTo>
                      <a:lnTo>
                        <a:pt x="889" y="754"/>
                      </a:lnTo>
                      <a:lnTo>
                        <a:pt x="909" y="760"/>
                      </a:lnTo>
                      <a:lnTo>
                        <a:pt x="896" y="775"/>
                      </a:lnTo>
                      <a:lnTo>
                        <a:pt x="886" y="786"/>
                      </a:lnTo>
                      <a:lnTo>
                        <a:pt x="886" y="791"/>
                      </a:lnTo>
                      <a:lnTo>
                        <a:pt x="887" y="796"/>
                      </a:lnTo>
                      <a:lnTo>
                        <a:pt x="889" y="802"/>
                      </a:lnTo>
                      <a:lnTo>
                        <a:pt x="890" y="806"/>
                      </a:lnTo>
                      <a:lnTo>
                        <a:pt x="896" y="814"/>
                      </a:lnTo>
                      <a:lnTo>
                        <a:pt x="898" y="824"/>
                      </a:lnTo>
                      <a:lnTo>
                        <a:pt x="908" y="809"/>
                      </a:lnTo>
                      <a:lnTo>
                        <a:pt x="919" y="790"/>
                      </a:lnTo>
                      <a:lnTo>
                        <a:pt x="917" y="801"/>
                      </a:lnTo>
                      <a:lnTo>
                        <a:pt x="912" y="810"/>
                      </a:lnTo>
                      <a:lnTo>
                        <a:pt x="909" y="814"/>
                      </a:lnTo>
                      <a:lnTo>
                        <a:pt x="908" y="820"/>
                      </a:lnTo>
                      <a:lnTo>
                        <a:pt x="906" y="825"/>
                      </a:lnTo>
                      <a:lnTo>
                        <a:pt x="905" y="832"/>
                      </a:lnTo>
                      <a:lnTo>
                        <a:pt x="911" y="835"/>
                      </a:lnTo>
                      <a:lnTo>
                        <a:pt x="916" y="839"/>
                      </a:lnTo>
                      <a:lnTo>
                        <a:pt x="922" y="846"/>
                      </a:lnTo>
                      <a:lnTo>
                        <a:pt x="927" y="852"/>
                      </a:lnTo>
                      <a:lnTo>
                        <a:pt x="911" y="855"/>
                      </a:lnTo>
                      <a:lnTo>
                        <a:pt x="896" y="855"/>
                      </a:lnTo>
                      <a:lnTo>
                        <a:pt x="897" y="850"/>
                      </a:lnTo>
                      <a:lnTo>
                        <a:pt x="897" y="843"/>
                      </a:lnTo>
                      <a:lnTo>
                        <a:pt x="893" y="851"/>
                      </a:lnTo>
                      <a:lnTo>
                        <a:pt x="887" y="865"/>
                      </a:lnTo>
                      <a:lnTo>
                        <a:pt x="890" y="872"/>
                      </a:lnTo>
                      <a:lnTo>
                        <a:pt x="894" y="876"/>
                      </a:lnTo>
                      <a:lnTo>
                        <a:pt x="904" y="876"/>
                      </a:lnTo>
                      <a:lnTo>
                        <a:pt x="917" y="876"/>
                      </a:lnTo>
                      <a:lnTo>
                        <a:pt x="923" y="877"/>
                      </a:lnTo>
                      <a:lnTo>
                        <a:pt x="930" y="878"/>
                      </a:lnTo>
                      <a:lnTo>
                        <a:pt x="937" y="881"/>
                      </a:lnTo>
                      <a:lnTo>
                        <a:pt x="942" y="884"/>
                      </a:lnTo>
                      <a:lnTo>
                        <a:pt x="945" y="887"/>
                      </a:lnTo>
                      <a:lnTo>
                        <a:pt x="946" y="891"/>
                      </a:lnTo>
                      <a:lnTo>
                        <a:pt x="946" y="896"/>
                      </a:lnTo>
                      <a:lnTo>
                        <a:pt x="946" y="904"/>
                      </a:lnTo>
                      <a:lnTo>
                        <a:pt x="943" y="913"/>
                      </a:lnTo>
                      <a:lnTo>
                        <a:pt x="939" y="923"/>
                      </a:lnTo>
                      <a:lnTo>
                        <a:pt x="932" y="934"/>
                      </a:lnTo>
                      <a:lnTo>
                        <a:pt x="926" y="947"/>
                      </a:lnTo>
                      <a:lnTo>
                        <a:pt x="917" y="962"/>
                      </a:lnTo>
                      <a:lnTo>
                        <a:pt x="915" y="970"/>
                      </a:lnTo>
                      <a:lnTo>
                        <a:pt x="911" y="978"/>
                      </a:lnTo>
                      <a:lnTo>
                        <a:pt x="902" y="996"/>
                      </a:lnTo>
                      <a:lnTo>
                        <a:pt x="912" y="982"/>
                      </a:lnTo>
                      <a:lnTo>
                        <a:pt x="923" y="962"/>
                      </a:lnTo>
                      <a:lnTo>
                        <a:pt x="935" y="943"/>
                      </a:lnTo>
                      <a:lnTo>
                        <a:pt x="945" y="928"/>
                      </a:lnTo>
                      <a:lnTo>
                        <a:pt x="945" y="951"/>
                      </a:lnTo>
                      <a:lnTo>
                        <a:pt x="943" y="978"/>
                      </a:lnTo>
                      <a:lnTo>
                        <a:pt x="943" y="1005"/>
                      </a:lnTo>
                      <a:lnTo>
                        <a:pt x="945" y="1029"/>
                      </a:lnTo>
                      <a:lnTo>
                        <a:pt x="950" y="1035"/>
                      </a:lnTo>
                      <a:lnTo>
                        <a:pt x="954" y="1042"/>
                      </a:lnTo>
                      <a:lnTo>
                        <a:pt x="952" y="1040"/>
                      </a:lnTo>
                      <a:lnTo>
                        <a:pt x="946" y="1035"/>
                      </a:lnTo>
                      <a:lnTo>
                        <a:pt x="938" y="1033"/>
                      </a:lnTo>
                      <a:lnTo>
                        <a:pt x="930" y="1030"/>
                      </a:lnTo>
                      <a:lnTo>
                        <a:pt x="911" y="1025"/>
                      </a:lnTo>
                      <a:lnTo>
                        <a:pt x="896" y="1020"/>
                      </a:lnTo>
                      <a:lnTo>
                        <a:pt x="902" y="1027"/>
                      </a:lnTo>
                      <a:lnTo>
                        <a:pt x="911" y="1031"/>
                      </a:lnTo>
                      <a:lnTo>
                        <a:pt x="919" y="1034"/>
                      </a:lnTo>
                      <a:lnTo>
                        <a:pt x="927" y="1038"/>
                      </a:lnTo>
                      <a:lnTo>
                        <a:pt x="935" y="1041"/>
                      </a:lnTo>
                      <a:lnTo>
                        <a:pt x="943" y="1044"/>
                      </a:lnTo>
                      <a:lnTo>
                        <a:pt x="952" y="1049"/>
                      </a:lnTo>
                      <a:lnTo>
                        <a:pt x="958" y="1057"/>
                      </a:lnTo>
                      <a:lnTo>
                        <a:pt x="958" y="1061"/>
                      </a:lnTo>
                      <a:lnTo>
                        <a:pt x="956" y="1065"/>
                      </a:lnTo>
                      <a:lnTo>
                        <a:pt x="952" y="1071"/>
                      </a:lnTo>
                      <a:lnTo>
                        <a:pt x="947" y="1075"/>
                      </a:lnTo>
                      <a:lnTo>
                        <a:pt x="941" y="1067"/>
                      </a:lnTo>
                      <a:lnTo>
                        <a:pt x="927" y="1067"/>
                      </a:lnTo>
                      <a:lnTo>
                        <a:pt x="916" y="1068"/>
                      </a:lnTo>
                      <a:lnTo>
                        <a:pt x="906" y="1071"/>
                      </a:lnTo>
                      <a:lnTo>
                        <a:pt x="898" y="1075"/>
                      </a:lnTo>
                      <a:lnTo>
                        <a:pt x="891" y="1080"/>
                      </a:lnTo>
                      <a:lnTo>
                        <a:pt x="886" y="1086"/>
                      </a:lnTo>
                      <a:lnTo>
                        <a:pt x="883" y="1090"/>
                      </a:lnTo>
                      <a:lnTo>
                        <a:pt x="881" y="1096"/>
                      </a:lnTo>
                      <a:lnTo>
                        <a:pt x="874" y="1093"/>
                      </a:lnTo>
                      <a:lnTo>
                        <a:pt x="868" y="1090"/>
                      </a:lnTo>
                      <a:lnTo>
                        <a:pt x="866" y="1087"/>
                      </a:lnTo>
                      <a:lnTo>
                        <a:pt x="864" y="1085"/>
                      </a:lnTo>
                      <a:lnTo>
                        <a:pt x="863" y="1082"/>
                      </a:lnTo>
                      <a:lnTo>
                        <a:pt x="861" y="1076"/>
                      </a:lnTo>
                      <a:lnTo>
                        <a:pt x="870" y="1071"/>
                      </a:lnTo>
                      <a:lnTo>
                        <a:pt x="866" y="1067"/>
                      </a:lnTo>
                      <a:lnTo>
                        <a:pt x="864" y="1060"/>
                      </a:lnTo>
                      <a:lnTo>
                        <a:pt x="864" y="1053"/>
                      </a:lnTo>
                      <a:lnTo>
                        <a:pt x="866" y="1046"/>
                      </a:lnTo>
                      <a:lnTo>
                        <a:pt x="870" y="1033"/>
                      </a:lnTo>
                      <a:lnTo>
                        <a:pt x="872" y="1020"/>
                      </a:lnTo>
                      <a:lnTo>
                        <a:pt x="867" y="1009"/>
                      </a:lnTo>
                      <a:lnTo>
                        <a:pt x="864" y="1000"/>
                      </a:lnTo>
                      <a:lnTo>
                        <a:pt x="864" y="990"/>
                      </a:lnTo>
                      <a:lnTo>
                        <a:pt x="866" y="977"/>
                      </a:lnTo>
                      <a:lnTo>
                        <a:pt x="859" y="967"/>
                      </a:lnTo>
                      <a:lnTo>
                        <a:pt x="853" y="958"/>
                      </a:lnTo>
                      <a:lnTo>
                        <a:pt x="848" y="947"/>
                      </a:lnTo>
                      <a:lnTo>
                        <a:pt x="844" y="936"/>
                      </a:lnTo>
                      <a:lnTo>
                        <a:pt x="838" y="913"/>
                      </a:lnTo>
                      <a:lnTo>
                        <a:pt x="835" y="888"/>
                      </a:lnTo>
                      <a:lnTo>
                        <a:pt x="826" y="876"/>
                      </a:lnTo>
                      <a:lnTo>
                        <a:pt x="819" y="865"/>
                      </a:lnTo>
                      <a:lnTo>
                        <a:pt x="825" y="846"/>
                      </a:lnTo>
                      <a:lnTo>
                        <a:pt x="823" y="835"/>
                      </a:lnTo>
                      <a:lnTo>
                        <a:pt x="820" y="811"/>
                      </a:lnTo>
                      <a:lnTo>
                        <a:pt x="819" y="783"/>
                      </a:lnTo>
                      <a:lnTo>
                        <a:pt x="819" y="761"/>
                      </a:lnTo>
                      <a:lnTo>
                        <a:pt x="819" y="751"/>
                      </a:lnTo>
                      <a:lnTo>
                        <a:pt x="816" y="745"/>
                      </a:lnTo>
                      <a:lnTo>
                        <a:pt x="814" y="738"/>
                      </a:lnTo>
                      <a:lnTo>
                        <a:pt x="810" y="732"/>
                      </a:lnTo>
                      <a:lnTo>
                        <a:pt x="811" y="725"/>
                      </a:lnTo>
                      <a:lnTo>
                        <a:pt x="811" y="720"/>
                      </a:lnTo>
                      <a:lnTo>
                        <a:pt x="810" y="715"/>
                      </a:lnTo>
                      <a:lnTo>
                        <a:pt x="810" y="708"/>
                      </a:lnTo>
                      <a:lnTo>
                        <a:pt x="816" y="705"/>
                      </a:lnTo>
                      <a:lnTo>
                        <a:pt x="825" y="701"/>
                      </a:lnTo>
                      <a:lnTo>
                        <a:pt x="834" y="698"/>
                      </a:lnTo>
                      <a:lnTo>
                        <a:pt x="844" y="695"/>
                      </a:lnTo>
                      <a:lnTo>
                        <a:pt x="855" y="694"/>
                      </a:lnTo>
                      <a:lnTo>
                        <a:pt x="864" y="694"/>
                      </a:lnTo>
                      <a:lnTo>
                        <a:pt x="872" y="695"/>
                      </a:lnTo>
                      <a:lnTo>
                        <a:pt x="881" y="698"/>
                      </a:lnTo>
                      <a:lnTo>
                        <a:pt x="876" y="694"/>
                      </a:lnTo>
                      <a:lnTo>
                        <a:pt x="872" y="691"/>
                      </a:lnTo>
                      <a:lnTo>
                        <a:pt x="868" y="689"/>
                      </a:lnTo>
                      <a:lnTo>
                        <a:pt x="864" y="687"/>
                      </a:lnTo>
                      <a:lnTo>
                        <a:pt x="855" y="687"/>
                      </a:lnTo>
                      <a:lnTo>
                        <a:pt x="845" y="687"/>
                      </a:lnTo>
                      <a:lnTo>
                        <a:pt x="835" y="689"/>
                      </a:lnTo>
                      <a:lnTo>
                        <a:pt x="825" y="689"/>
                      </a:lnTo>
                      <a:lnTo>
                        <a:pt x="815" y="687"/>
                      </a:lnTo>
                      <a:lnTo>
                        <a:pt x="805" y="683"/>
                      </a:lnTo>
                      <a:lnTo>
                        <a:pt x="810" y="674"/>
                      </a:lnTo>
                      <a:lnTo>
                        <a:pt x="815" y="663"/>
                      </a:lnTo>
                      <a:lnTo>
                        <a:pt x="820" y="654"/>
                      </a:lnTo>
                      <a:lnTo>
                        <a:pt x="826" y="646"/>
                      </a:lnTo>
                      <a:lnTo>
                        <a:pt x="810" y="664"/>
                      </a:lnTo>
                      <a:lnTo>
                        <a:pt x="792" y="679"/>
                      </a:lnTo>
                      <a:lnTo>
                        <a:pt x="797" y="689"/>
                      </a:lnTo>
                      <a:lnTo>
                        <a:pt x="797" y="746"/>
                      </a:lnTo>
                      <a:lnTo>
                        <a:pt x="796" y="809"/>
                      </a:lnTo>
                      <a:lnTo>
                        <a:pt x="797" y="863"/>
                      </a:lnTo>
                      <a:lnTo>
                        <a:pt x="796" y="887"/>
                      </a:lnTo>
                      <a:lnTo>
                        <a:pt x="794" y="906"/>
                      </a:lnTo>
                      <a:lnTo>
                        <a:pt x="793" y="914"/>
                      </a:lnTo>
                      <a:lnTo>
                        <a:pt x="792" y="921"/>
                      </a:lnTo>
                      <a:lnTo>
                        <a:pt x="789" y="926"/>
                      </a:lnTo>
                      <a:lnTo>
                        <a:pt x="786" y="930"/>
                      </a:lnTo>
                      <a:lnTo>
                        <a:pt x="777" y="948"/>
                      </a:lnTo>
                      <a:lnTo>
                        <a:pt x="769" y="964"/>
                      </a:lnTo>
                      <a:lnTo>
                        <a:pt x="759" y="979"/>
                      </a:lnTo>
                      <a:lnTo>
                        <a:pt x="747" y="997"/>
                      </a:lnTo>
                      <a:lnTo>
                        <a:pt x="741" y="1009"/>
                      </a:lnTo>
                      <a:lnTo>
                        <a:pt x="738" y="1019"/>
                      </a:lnTo>
                      <a:lnTo>
                        <a:pt x="737" y="1026"/>
                      </a:lnTo>
                      <a:lnTo>
                        <a:pt x="737" y="1031"/>
                      </a:lnTo>
                      <a:lnTo>
                        <a:pt x="741" y="1038"/>
                      </a:lnTo>
                      <a:lnTo>
                        <a:pt x="747" y="1048"/>
                      </a:lnTo>
                      <a:lnTo>
                        <a:pt x="747" y="1038"/>
                      </a:lnTo>
                      <a:lnTo>
                        <a:pt x="748" y="1027"/>
                      </a:lnTo>
                      <a:lnTo>
                        <a:pt x="749" y="1019"/>
                      </a:lnTo>
                      <a:lnTo>
                        <a:pt x="752" y="1015"/>
                      </a:lnTo>
                      <a:lnTo>
                        <a:pt x="751" y="1025"/>
                      </a:lnTo>
                      <a:lnTo>
                        <a:pt x="752" y="1033"/>
                      </a:lnTo>
                      <a:lnTo>
                        <a:pt x="755" y="1040"/>
                      </a:lnTo>
                      <a:lnTo>
                        <a:pt x="759" y="1045"/>
                      </a:lnTo>
                      <a:lnTo>
                        <a:pt x="767" y="1055"/>
                      </a:lnTo>
                      <a:lnTo>
                        <a:pt x="775" y="1067"/>
                      </a:lnTo>
                      <a:lnTo>
                        <a:pt x="769" y="1061"/>
                      </a:lnTo>
                      <a:lnTo>
                        <a:pt x="762" y="1060"/>
                      </a:lnTo>
                      <a:lnTo>
                        <a:pt x="754" y="1059"/>
                      </a:lnTo>
                      <a:lnTo>
                        <a:pt x="747" y="1060"/>
                      </a:lnTo>
                      <a:lnTo>
                        <a:pt x="755" y="1061"/>
                      </a:lnTo>
                      <a:lnTo>
                        <a:pt x="760" y="1063"/>
                      </a:lnTo>
                      <a:lnTo>
                        <a:pt x="767" y="1065"/>
                      </a:lnTo>
                      <a:lnTo>
                        <a:pt x="773" y="1071"/>
                      </a:lnTo>
                      <a:close/>
                    </a:path>
                  </a:pathLst>
                </a:custGeom>
                <a:solidFill>
                  <a:srgbClr val="599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44" name="Freeform 396"/>
                <p:cNvSpPr>
                  <a:spLocks noEditPoints="1"/>
                </p:cNvSpPr>
                <p:nvPr/>
              </p:nvSpPr>
              <p:spPr bwMode="auto">
                <a:xfrm>
                  <a:off x="3843" y="1152"/>
                  <a:ext cx="1490" cy="1189"/>
                </a:xfrm>
                <a:custGeom>
                  <a:avLst/>
                  <a:gdLst>
                    <a:gd name="T0" fmla="*/ 7 w 1490"/>
                    <a:gd name="T1" fmla="*/ 992 h 1189"/>
                    <a:gd name="T2" fmla="*/ 37 w 1490"/>
                    <a:gd name="T3" fmla="*/ 919 h 1189"/>
                    <a:gd name="T4" fmla="*/ 93 w 1490"/>
                    <a:gd name="T5" fmla="*/ 912 h 1189"/>
                    <a:gd name="T6" fmla="*/ 138 w 1490"/>
                    <a:gd name="T7" fmla="*/ 994 h 1189"/>
                    <a:gd name="T8" fmla="*/ 135 w 1490"/>
                    <a:gd name="T9" fmla="*/ 1025 h 1189"/>
                    <a:gd name="T10" fmla="*/ 104 w 1490"/>
                    <a:gd name="T11" fmla="*/ 1035 h 1189"/>
                    <a:gd name="T12" fmla="*/ 109 w 1490"/>
                    <a:gd name="T13" fmla="*/ 1085 h 1189"/>
                    <a:gd name="T14" fmla="*/ 72 w 1490"/>
                    <a:gd name="T15" fmla="*/ 1069 h 1189"/>
                    <a:gd name="T16" fmla="*/ 418 w 1490"/>
                    <a:gd name="T17" fmla="*/ 196 h 1189"/>
                    <a:gd name="T18" fmla="*/ 440 w 1490"/>
                    <a:gd name="T19" fmla="*/ 166 h 1189"/>
                    <a:gd name="T20" fmla="*/ 462 w 1490"/>
                    <a:gd name="T21" fmla="*/ 131 h 1189"/>
                    <a:gd name="T22" fmla="*/ 496 w 1490"/>
                    <a:gd name="T23" fmla="*/ 117 h 1189"/>
                    <a:gd name="T24" fmla="*/ 508 w 1490"/>
                    <a:gd name="T25" fmla="*/ 30 h 1189"/>
                    <a:gd name="T26" fmla="*/ 448 w 1490"/>
                    <a:gd name="T27" fmla="*/ 20 h 1189"/>
                    <a:gd name="T28" fmla="*/ 380 w 1490"/>
                    <a:gd name="T29" fmla="*/ 19 h 1189"/>
                    <a:gd name="T30" fmla="*/ 343 w 1490"/>
                    <a:gd name="T31" fmla="*/ 37 h 1189"/>
                    <a:gd name="T32" fmla="*/ 342 w 1490"/>
                    <a:gd name="T33" fmla="*/ 58 h 1189"/>
                    <a:gd name="T34" fmla="*/ 232 w 1490"/>
                    <a:gd name="T35" fmla="*/ 132 h 1189"/>
                    <a:gd name="T36" fmla="*/ 306 w 1490"/>
                    <a:gd name="T37" fmla="*/ 180 h 1189"/>
                    <a:gd name="T38" fmla="*/ 358 w 1490"/>
                    <a:gd name="T39" fmla="*/ 181 h 1189"/>
                    <a:gd name="T40" fmla="*/ 975 w 1490"/>
                    <a:gd name="T41" fmla="*/ 1092 h 1189"/>
                    <a:gd name="T42" fmla="*/ 1004 w 1490"/>
                    <a:gd name="T43" fmla="*/ 991 h 1189"/>
                    <a:gd name="T44" fmla="*/ 1055 w 1490"/>
                    <a:gd name="T45" fmla="*/ 999 h 1189"/>
                    <a:gd name="T46" fmla="*/ 1067 w 1490"/>
                    <a:gd name="T47" fmla="*/ 1107 h 1189"/>
                    <a:gd name="T48" fmla="*/ 1056 w 1490"/>
                    <a:gd name="T49" fmla="*/ 1186 h 1189"/>
                    <a:gd name="T50" fmla="*/ 1026 w 1490"/>
                    <a:gd name="T51" fmla="*/ 1184 h 1189"/>
                    <a:gd name="T52" fmla="*/ 992 w 1490"/>
                    <a:gd name="T53" fmla="*/ 1182 h 1189"/>
                    <a:gd name="T54" fmla="*/ 986 w 1490"/>
                    <a:gd name="T55" fmla="*/ 1148 h 1189"/>
                    <a:gd name="T56" fmla="*/ 896 w 1490"/>
                    <a:gd name="T57" fmla="*/ 277 h 1189"/>
                    <a:gd name="T58" fmla="*/ 882 w 1490"/>
                    <a:gd name="T59" fmla="*/ 323 h 1189"/>
                    <a:gd name="T60" fmla="*/ 848 w 1490"/>
                    <a:gd name="T61" fmla="*/ 329 h 1189"/>
                    <a:gd name="T62" fmla="*/ 828 w 1490"/>
                    <a:gd name="T63" fmla="*/ 360 h 1189"/>
                    <a:gd name="T64" fmla="*/ 781 w 1490"/>
                    <a:gd name="T65" fmla="*/ 379 h 1189"/>
                    <a:gd name="T66" fmla="*/ 747 w 1490"/>
                    <a:gd name="T67" fmla="*/ 363 h 1189"/>
                    <a:gd name="T68" fmla="*/ 697 w 1490"/>
                    <a:gd name="T69" fmla="*/ 330 h 1189"/>
                    <a:gd name="T70" fmla="*/ 729 w 1490"/>
                    <a:gd name="T71" fmla="*/ 297 h 1189"/>
                    <a:gd name="T72" fmla="*/ 776 w 1490"/>
                    <a:gd name="T73" fmla="*/ 230 h 1189"/>
                    <a:gd name="T74" fmla="*/ 829 w 1490"/>
                    <a:gd name="T75" fmla="*/ 241 h 1189"/>
                    <a:gd name="T76" fmla="*/ 876 w 1490"/>
                    <a:gd name="T77" fmla="*/ 244 h 1189"/>
                    <a:gd name="T78" fmla="*/ 897 w 1490"/>
                    <a:gd name="T79" fmla="*/ 245 h 1189"/>
                    <a:gd name="T80" fmla="*/ 1212 w 1490"/>
                    <a:gd name="T81" fmla="*/ 920 h 1189"/>
                    <a:gd name="T82" fmla="*/ 1273 w 1490"/>
                    <a:gd name="T83" fmla="*/ 887 h 1189"/>
                    <a:gd name="T84" fmla="*/ 1315 w 1490"/>
                    <a:gd name="T85" fmla="*/ 864 h 1189"/>
                    <a:gd name="T86" fmla="*/ 1340 w 1490"/>
                    <a:gd name="T87" fmla="*/ 965 h 1189"/>
                    <a:gd name="T88" fmla="*/ 1382 w 1490"/>
                    <a:gd name="T89" fmla="*/ 976 h 1189"/>
                    <a:gd name="T90" fmla="*/ 1325 w 1490"/>
                    <a:gd name="T91" fmla="*/ 998 h 1189"/>
                    <a:gd name="T92" fmla="*/ 1239 w 1490"/>
                    <a:gd name="T93" fmla="*/ 1031 h 1189"/>
                    <a:gd name="T94" fmla="*/ 1213 w 1490"/>
                    <a:gd name="T95" fmla="*/ 1002 h 1189"/>
                    <a:gd name="T96" fmla="*/ 1203 w 1490"/>
                    <a:gd name="T97" fmla="*/ 947 h 1189"/>
                    <a:gd name="T98" fmla="*/ 1470 w 1490"/>
                    <a:gd name="T99" fmla="*/ 976 h 1189"/>
                    <a:gd name="T100" fmla="*/ 1434 w 1490"/>
                    <a:gd name="T101" fmla="*/ 975 h 1189"/>
                    <a:gd name="T102" fmla="*/ 1444 w 1490"/>
                    <a:gd name="T103" fmla="*/ 908 h 1189"/>
                    <a:gd name="T104" fmla="*/ 1485 w 1490"/>
                    <a:gd name="T105" fmla="*/ 909 h 1189"/>
                    <a:gd name="T106" fmla="*/ 660 w 1490"/>
                    <a:gd name="T107" fmla="*/ 830 h 1189"/>
                    <a:gd name="T108" fmla="*/ 702 w 1490"/>
                    <a:gd name="T109" fmla="*/ 871 h 1189"/>
                    <a:gd name="T110" fmla="*/ 727 w 1490"/>
                    <a:gd name="T111" fmla="*/ 883 h 1189"/>
                    <a:gd name="T112" fmla="*/ 735 w 1490"/>
                    <a:gd name="T113" fmla="*/ 917 h 1189"/>
                    <a:gd name="T114" fmla="*/ 736 w 1490"/>
                    <a:gd name="T115" fmla="*/ 949 h 1189"/>
                    <a:gd name="T116" fmla="*/ 701 w 1490"/>
                    <a:gd name="T117" fmla="*/ 981 h 1189"/>
                    <a:gd name="T118" fmla="*/ 653 w 1490"/>
                    <a:gd name="T119" fmla="*/ 988 h 1189"/>
                    <a:gd name="T120" fmla="*/ 619 w 1490"/>
                    <a:gd name="T121" fmla="*/ 950 h 1189"/>
                    <a:gd name="T122" fmla="*/ 578 w 1490"/>
                    <a:gd name="T123" fmla="*/ 904 h 1189"/>
                    <a:gd name="T124" fmla="*/ 607 w 1490"/>
                    <a:gd name="T125" fmla="*/ 834 h 118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90" h="1189">
                      <a:moveTo>
                        <a:pt x="62" y="1068"/>
                      </a:moveTo>
                      <a:lnTo>
                        <a:pt x="51" y="1059"/>
                      </a:lnTo>
                      <a:lnTo>
                        <a:pt x="38" y="1052"/>
                      </a:lnTo>
                      <a:lnTo>
                        <a:pt x="33" y="1050"/>
                      </a:lnTo>
                      <a:lnTo>
                        <a:pt x="29" y="1047"/>
                      </a:lnTo>
                      <a:lnTo>
                        <a:pt x="25" y="1043"/>
                      </a:lnTo>
                      <a:lnTo>
                        <a:pt x="21" y="1037"/>
                      </a:lnTo>
                      <a:lnTo>
                        <a:pt x="8" y="1001"/>
                      </a:lnTo>
                      <a:lnTo>
                        <a:pt x="7" y="992"/>
                      </a:lnTo>
                      <a:lnTo>
                        <a:pt x="6" y="980"/>
                      </a:lnTo>
                      <a:lnTo>
                        <a:pt x="4" y="962"/>
                      </a:lnTo>
                      <a:lnTo>
                        <a:pt x="0" y="939"/>
                      </a:lnTo>
                      <a:lnTo>
                        <a:pt x="10" y="936"/>
                      </a:lnTo>
                      <a:lnTo>
                        <a:pt x="16" y="934"/>
                      </a:lnTo>
                      <a:lnTo>
                        <a:pt x="22" y="931"/>
                      </a:lnTo>
                      <a:lnTo>
                        <a:pt x="29" y="924"/>
                      </a:lnTo>
                      <a:lnTo>
                        <a:pt x="33" y="920"/>
                      </a:lnTo>
                      <a:lnTo>
                        <a:pt x="37" y="919"/>
                      </a:lnTo>
                      <a:lnTo>
                        <a:pt x="44" y="917"/>
                      </a:lnTo>
                      <a:lnTo>
                        <a:pt x="51" y="917"/>
                      </a:lnTo>
                      <a:lnTo>
                        <a:pt x="57" y="916"/>
                      </a:lnTo>
                      <a:lnTo>
                        <a:pt x="66" y="913"/>
                      </a:lnTo>
                      <a:lnTo>
                        <a:pt x="72" y="910"/>
                      </a:lnTo>
                      <a:lnTo>
                        <a:pt x="79" y="904"/>
                      </a:lnTo>
                      <a:lnTo>
                        <a:pt x="85" y="905"/>
                      </a:lnTo>
                      <a:lnTo>
                        <a:pt x="87" y="908"/>
                      </a:lnTo>
                      <a:lnTo>
                        <a:pt x="93" y="912"/>
                      </a:lnTo>
                      <a:lnTo>
                        <a:pt x="100" y="919"/>
                      </a:lnTo>
                      <a:lnTo>
                        <a:pt x="105" y="924"/>
                      </a:lnTo>
                      <a:lnTo>
                        <a:pt x="111" y="930"/>
                      </a:lnTo>
                      <a:lnTo>
                        <a:pt x="113" y="935"/>
                      </a:lnTo>
                      <a:lnTo>
                        <a:pt x="119" y="943"/>
                      </a:lnTo>
                      <a:lnTo>
                        <a:pt x="123" y="960"/>
                      </a:lnTo>
                      <a:lnTo>
                        <a:pt x="128" y="975"/>
                      </a:lnTo>
                      <a:lnTo>
                        <a:pt x="133" y="984"/>
                      </a:lnTo>
                      <a:lnTo>
                        <a:pt x="138" y="994"/>
                      </a:lnTo>
                      <a:lnTo>
                        <a:pt x="139" y="1002"/>
                      </a:lnTo>
                      <a:lnTo>
                        <a:pt x="143" y="1010"/>
                      </a:lnTo>
                      <a:lnTo>
                        <a:pt x="146" y="1013"/>
                      </a:lnTo>
                      <a:lnTo>
                        <a:pt x="148" y="1017"/>
                      </a:lnTo>
                      <a:lnTo>
                        <a:pt x="149" y="1021"/>
                      </a:lnTo>
                      <a:lnTo>
                        <a:pt x="148" y="1025"/>
                      </a:lnTo>
                      <a:lnTo>
                        <a:pt x="143" y="1027"/>
                      </a:lnTo>
                      <a:lnTo>
                        <a:pt x="139" y="1027"/>
                      </a:lnTo>
                      <a:lnTo>
                        <a:pt x="135" y="1025"/>
                      </a:lnTo>
                      <a:lnTo>
                        <a:pt x="131" y="1022"/>
                      </a:lnTo>
                      <a:lnTo>
                        <a:pt x="124" y="1014"/>
                      </a:lnTo>
                      <a:lnTo>
                        <a:pt x="119" y="1006"/>
                      </a:lnTo>
                      <a:lnTo>
                        <a:pt x="111" y="992"/>
                      </a:lnTo>
                      <a:lnTo>
                        <a:pt x="98" y="977"/>
                      </a:lnTo>
                      <a:lnTo>
                        <a:pt x="97" y="995"/>
                      </a:lnTo>
                      <a:lnTo>
                        <a:pt x="98" y="1013"/>
                      </a:lnTo>
                      <a:lnTo>
                        <a:pt x="101" y="1024"/>
                      </a:lnTo>
                      <a:lnTo>
                        <a:pt x="104" y="1035"/>
                      </a:lnTo>
                      <a:lnTo>
                        <a:pt x="119" y="1069"/>
                      </a:lnTo>
                      <a:lnTo>
                        <a:pt x="119" y="1074"/>
                      </a:lnTo>
                      <a:lnTo>
                        <a:pt x="118" y="1078"/>
                      </a:lnTo>
                      <a:lnTo>
                        <a:pt x="116" y="1080"/>
                      </a:lnTo>
                      <a:lnTo>
                        <a:pt x="115" y="1081"/>
                      </a:lnTo>
                      <a:lnTo>
                        <a:pt x="113" y="1081"/>
                      </a:lnTo>
                      <a:lnTo>
                        <a:pt x="112" y="1081"/>
                      </a:lnTo>
                      <a:lnTo>
                        <a:pt x="111" y="1083"/>
                      </a:lnTo>
                      <a:lnTo>
                        <a:pt x="109" y="1085"/>
                      </a:lnTo>
                      <a:lnTo>
                        <a:pt x="108" y="1087"/>
                      </a:lnTo>
                      <a:lnTo>
                        <a:pt x="107" y="1087"/>
                      </a:lnTo>
                      <a:lnTo>
                        <a:pt x="101" y="1085"/>
                      </a:lnTo>
                      <a:lnTo>
                        <a:pt x="97" y="1081"/>
                      </a:lnTo>
                      <a:lnTo>
                        <a:pt x="90" y="1076"/>
                      </a:lnTo>
                      <a:lnTo>
                        <a:pt x="82" y="1070"/>
                      </a:lnTo>
                      <a:lnTo>
                        <a:pt x="79" y="1070"/>
                      </a:lnTo>
                      <a:lnTo>
                        <a:pt x="77" y="1070"/>
                      </a:lnTo>
                      <a:lnTo>
                        <a:pt x="72" y="1069"/>
                      </a:lnTo>
                      <a:lnTo>
                        <a:pt x="68" y="1066"/>
                      </a:lnTo>
                      <a:lnTo>
                        <a:pt x="67" y="1068"/>
                      </a:lnTo>
                      <a:lnTo>
                        <a:pt x="66" y="1069"/>
                      </a:lnTo>
                      <a:lnTo>
                        <a:pt x="63" y="1069"/>
                      </a:lnTo>
                      <a:lnTo>
                        <a:pt x="62" y="1068"/>
                      </a:lnTo>
                      <a:close/>
                      <a:moveTo>
                        <a:pt x="377" y="181"/>
                      </a:moveTo>
                      <a:lnTo>
                        <a:pt x="395" y="189"/>
                      </a:lnTo>
                      <a:lnTo>
                        <a:pt x="414" y="195"/>
                      </a:lnTo>
                      <a:lnTo>
                        <a:pt x="418" y="196"/>
                      </a:lnTo>
                      <a:lnTo>
                        <a:pt x="422" y="196"/>
                      </a:lnTo>
                      <a:lnTo>
                        <a:pt x="426" y="194"/>
                      </a:lnTo>
                      <a:lnTo>
                        <a:pt x="429" y="191"/>
                      </a:lnTo>
                      <a:lnTo>
                        <a:pt x="432" y="187"/>
                      </a:lnTo>
                      <a:lnTo>
                        <a:pt x="433" y="183"/>
                      </a:lnTo>
                      <a:lnTo>
                        <a:pt x="434" y="179"/>
                      </a:lnTo>
                      <a:lnTo>
                        <a:pt x="434" y="176"/>
                      </a:lnTo>
                      <a:lnTo>
                        <a:pt x="437" y="170"/>
                      </a:lnTo>
                      <a:lnTo>
                        <a:pt x="440" y="166"/>
                      </a:lnTo>
                      <a:lnTo>
                        <a:pt x="443" y="164"/>
                      </a:lnTo>
                      <a:lnTo>
                        <a:pt x="445" y="161"/>
                      </a:lnTo>
                      <a:lnTo>
                        <a:pt x="448" y="159"/>
                      </a:lnTo>
                      <a:lnTo>
                        <a:pt x="449" y="158"/>
                      </a:lnTo>
                      <a:lnTo>
                        <a:pt x="449" y="155"/>
                      </a:lnTo>
                      <a:lnTo>
                        <a:pt x="448" y="153"/>
                      </a:lnTo>
                      <a:lnTo>
                        <a:pt x="451" y="146"/>
                      </a:lnTo>
                      <a:lnTo>
                        <a:pt x="456" y="140"/>
                      </a:lnTo>
                      <a:lnTo>
                        <a:pt x="462" y="131"/>
                      </a:lnTo>
                      <a:lnTo>
                        <a:pt x="467" y="124"/>
                      </a:lnTo>
                      <a:lnTo>
                        <a:pt x="474" y="125"/>
                      </a:lnTo>
                      <a:lnTo>
                        <a:pt x="481" y="128"/>
                      </a:lnTo>
                      <a:lnTo>
                        <a:pt x="485" y="129"/>
                      </a:lnTo>
                      <a:lnTo>
                        <a:pt x="488" y="129"/>
                      </a:lnTo>
                      <a:lnTo>
                        <a:pt x="490" y="128"/>
                      </a:lnTo>
                      <a:lnTo>
                        <a:pt x="493" y="125"/>
                      </a:lnTo>
                      <a:lnTo>
                        <a:pt x="495" y="121"/>
                      </a:lnTo>
                      <a:lnTo>
                        <a:pt x="496" y="117"/>
                      </a:lnTo>
                      <a:lnTo>
                        <a:pt x="496" y="112"/>
                      </a:lnTo>
                      <a:lnTo>
                        <a:pt x="496" y="106"/>
                      </a:lnTo>
                      <a:lnTo>
                        <a:pt x="492" y="64"/>
                      </a:lnTo>
                      <a:lnTo>
                        <a:pt x="496" y="60"/>
                      </a:lnTo>
                      <a:lnTo>
                        <a:pt x="501" y="57"/>
                      </a:lnTo>
                      <a:lnTo>
                        <a:pt x="504" y="53"/>
                      </a:lnTo>
                      <a:lnTo>
                        <a:pt x="508" y="47"/>
                      </a:lnTo>
                      <a:lnTo>
                        <a:pt x="508" y="39"/>
                      </a:lnTo>
                      <a:lnTo>
                        <a:pt x="508" y="30"/>
                      </a:lnTo>
                      <a:lnTo>
                        <a:pt x="512" y="20"/>
                      </a:lnTo>
                      <a:lnTo>
                        <a:pt x="514" y="15"/>
                      </a:lnTo>
                      <a:lnTo>
                        <a:pt x="500" y="8"/>
                      </a:lnTo>
                      <a:lnTo>
                        <a:pt x="486" y="0"/>
                      </a:lnTo>
                      <a:lnTo>
                        <a:pt x="481" y="7"/>
                      </a:lnTo>
                      <a:lnTo>
                        <a:pt x="475" y="12"/>
                      </a:lnTo>
                      <a:lnTo>
                        <a:pt x="469" y="16"/>
                      </a:lnTo>
                      <a:lnTo>
                        <a:pt x="462" y="17"/>
                      </a:lnTo>
                      <a:lnTo>
                        <a:pt x="448" y="20"/>
                      </a:lnTo>
                      <a:lnTo>
                        <a:pt x="436" y="20"/>
                      </a:lnTo>
                      <a:lnTo>
                        <a:pt x="433" y="30"/>
                      </a:lnTo>
                      <a:lnTo>
                        <a:pt x="432" y="35"/>
                      </a:lnTo>
                      <a:lnTo>
                        <a:pt x="432" y="41"/>
                      </a:lnTo>
                      <a:lnTo>
                        <a:pt x="428" y="53"/>
                      </a:lnTo>
                      <a:lnTo>
                        <a:pt x="402" y="53"/>
                      </a:lnTo>
                      <a:lnTo>
                        <a:pt x="392" y="38"/>
                      </a:lnTo>
                      <a:lnTo>
                        <a:pt x="384" y="24"/>
                      </a:lnTo>
                      <a:lnTo>
                        <a:pt x="380" y="19"/>
                      </a:lnTo>
                      <a:lnTo>
                        <a:pt x="374" y="15"/>
                      </a:lnTo>
                      <a:lnTo>
                        <a:pt x="368" y="11"/>
                      </a:lnTo>
                      <a:lnTo>
                        <a:pt x="358" y="11"/>
                      </a:lnTo>
                      <a:lnTo>
                        <a:pt x="355" y="12"/>
                      </a:lnTo>
                      <a:lnTo>
                        <a:pt x="352" y="15"/>
                      </a:lnTo>
                      <a:lnTo>
                        <a:pt x="351" y="19"/>
                      </a:lnTo>
                      <a:lnTo>
                        <a:pt x="350" y="23"/>
                      </a:lnTo>
                      <a:lnTo>
                        <a:pt x="346" y="31"/>
                      </a:lnTo>
                      <a:lnTo>
                        <a:pt x="343" y="37"/>
                      </a:lnTo>
                      <a:lnTo>
                        <a:pt x="343" y="46"/>
                      </a:lnTo>
                      <a:lnTo>
                        <a:pt x="346" y="57"/>
                      </a:lnTo>
                      <a:lnTo>
                        <a:pt x="348" y="68"/>
                      </a:lnTo>
                      <a:lnTo>
                        <a:pt x="352" y="76"/>
                      </a:lnTo>
                      <a:lnTo>
                        <a:pt x="351" y="75"/>
                      </a:lnTo>
                      <a:lnTo>
                        <a:pt x="348" y="73"/>
                      </a:lnTo>
                      <a:lnTo>
                        <a:pt x="346" y="69"/>
                      </a:lnTo>
                      <a:lnTo>
                        <a:pt x="344" y="65"/>
                      </a:lnTo>
                      <a:lnTo>
                        <a:pt x="342" y="58"/>
                      </a:lnTo>
                      <a:lnTo>
                        <a:pt x="339" y="54"/>
                      </a:lnTo>
                      <a:lnTo>
                        <a:pt x="335" y="73"/>
                      </a:lnTo>
                      <a:lnTo>
                        <a:pt x="331" y="91"/>
                      </a:lnTo>
                      <a:lnTo>
                        <a:pt x="310" y="90"/>
                      </a:lnTo>
                      <a:lnTo>
                        <a:pt x="290" y="86"/>
                      </a:lnTo>
                      <a:lnTo>
                        <a:pt x="272" y="80"/>
                      </a:lnTo>
                      <a:lnTo>
                        <a:pt x="253" y="76"/>
                      </a:lnTo>
                      <a:lnTo>
                        <a:pt x="224" y="121"/>
                      </a:lnTo>
                      <a:lnTo>
                        <a:pt x="232" y="132"/>
                      </a:lnTo>
                      <a:lnTo>
                        <a:pt x="240" y="140"/>
                      </a:lnTo>
                      <a:lnTo>
                        <a:pt x="250" y="146"/>
                      </a:lnTo>
                      <a:lnTo>
                        <a:pt x="261" y="153"/>
                      </a:lnTo>
                      <a:lnTo>
                        <a:pt x="272" y="158"/>
                      </a:lnTo>
                      <a:lnTo>
                        <a:pt x="281" y="165"/>
                      </a:lnTo>
                      <a:lnTo>
                        <a:pt x="291" y="172"/>
                      </a:lnTo>
                      <a:lnTo>
                        <a:pt x="298" y="183"/>
                      </a:lnTo>
                      <a:lnTo>
                        <a:pt x="302" y="180"/>
                      </a:lnTo>
                      <a:lnTo>
                        <a:pt x="306" y="180"/>
                      </a:lnTo>
                      <a:lnTo>
                        <a:pt x="309" y="183"/>
                      </a:lnTo>
                      <a:lnTo>
                        <a:pt x="312" y="185"/>
                      </a:lnTo>
                      <a:lnTo>
                        <a:pt x="314" y="195"/>
                      </a:lnTo>
                      <a:lnTo>
                        <a:pt x="316" y="202"/>
                      </a:lnTo>
                      <a:lnTo>
                        <a:pt x="327" y="203"/>
                      </a:lnTo>
                      <a:lnTo>
                        <a:pt x="337" y="205"/>
                      </a:lnTo>
                      <a:lnTo>
                        <a:pt x="344" y="195"/>
                      </a:lnTo>
                      <a:lnTo>
                        <a:pt x="351" y="184"/>
                      </a:lnTo>
                      <a:lnTo>
                        <a:pt x="358" y="181"/>
                      </a:lnTo>
                      <a:lnTo>
                        <a:pt x="365" y="180"/>
                      </a:lnTo>
                      <a:lnTo>
                        <a:pt x="372" y="180"/>
                      </a:lnTo>
                      <a:lnTo>
                        <a:pt x="377" y="181"/>
                      </a:lnTo>
                      <a:close/>
                      <a:moveTo>
                        <a:pt x="968" y="1147"/>
                      </a:moveTo>
                      <a:lnTo>
                        <a:pt x="970" y="1141"/>
                      </a:lnTo>
                      <a:lnTo>
                        <a:pt x="971" y="1136"/>
                      </a:lnTo>
                      <a:lnTo>
                        <a:pt x="973" y="1122"/>
                      </a:lnTo>
                      <a:lnTo>
                        <a:pt x="974" y="1107"/>
                      </a:lnTo>
                      <a:lnTo>
                        <a:pt x="975" y="1092"/>
                      </a:lnTo>
                      <a:lnTo>
                        <a:pt x="975" y="1077"/>
                      </a:lnTo>
                      <a:lnTo>
                        <a:pt x="977" y="1058"/>
                      </a:lnTo>
                      <a:lnTo>
                        <a:pt x="982" y="1040"/>
                      </a:lnTo>
                      <a:lnTo>
                        <a:pt x="992" y="1022"/>
                      </a:lnTo>
                      <a:lnTo>
                        <a:pt x="999" y="1010"/>
                      </a:lnTo>
                      <a:lnTo>
                        <a:pt x="1000" y="1007"/>
                      </a:lnTo>
                      <a:lnTo>
                        <a:pt x="1000" y="1001"/>
                      </a:lnTo>
                      <a:lnTo>
                        <a:pt x="1001" y="996"/>
                      </a:lnTo>
                      <a:lnTo>
                        <a:pt x="1004" y="991"/>
                      </a:lnTo>
                      <a:lnTo>
                        <a:pt x="1008" y="987"/>
                      </a:lnTo>
                      <a:lnTo>
                        <a:pt x="1011" y="984"/>
                      </a:lnTo>
                      <a:lnTo>
                        <a:pt x="1016" y="981"/>
                      </a:lnTo>
                      <a:lnTo>
                        <a:pt x="1022" y="981"/>
                      </a:lnTo>
                      <a:lnTo>
                        <a:pt x="1027" y="981"/>
                      </a:lnTo>
                      <a:lnTo>
                        <a:pt x="1033" y="983"/>
                      </a:lnTo>
                      <a:lnTo>
                        <a:pt x="1044" y="988"/>
                      </a:lnTo>
                      <a:lnTo>
                        <a:pt x="1053" y="995"/>
                      </a:lnTo>
                      <a:lnTo>
                        <a:pt x="1055" y="999"/>
                      </a:lnTo>
                      <a:lnTo>
                        <a:pt x="1055" y="1002"/>
                      </a:lnTo>
                      <a:lnTo>
                        <a:pt x="1057" y="1013"/>
                      </a:lnTo>
                      <a:lnTo>
                        <a:pt x="1059" y="1025"/>
                      </a:lnTo>
                      <a:lnTo>
                        <a:pt x="1060" y="1037"/>
                      </a:lnTo>
                      <a:lnTo>
                        <a:pt x="1060" y="1050"/>
                      </a:lnTo>
                      <a:lnTo>
                        <a:pt x="1059" y="1072"/>
                      </a:lnTo>
                      <a:lnTo>
                        <a:pt x="1059" y="1083"/>
                      </a:lnTo>
                      <a:lnTo>
                        <a:pt x="1063" y="1096"/>
                      </a:lnTo>
                      <a:lnTo>
                        <a:pt x="1067" y="1107"/>
                      </a:lnTo>
                      <a:lnTo>
                        <a:pt x="1067" y="1117"/>
                      </a:lnTo>
                      <a:lnTo>
                        <a:pt x="1065" y="1128"/>
                      </a:lnTo>
                      <a:lnTo>
                        <a:pt x="1064" y="1139"/>
                      </a:lnTo>
                      <a:lnTo>
                        <a:pt x="1063" y="1148"/>
                      </a:lnTo>
                      <a:lnTo>
                        <a:pt x="1061" y="1175"/>
                      </a:lnTo>
                      <a:lnTo>
                        <a:pt x="1061" y="1178"/>
                      </a:lnTo>
                      <a:lnTo>
                        <a:pt x="1060" y="1181"/>
                      </a:lnTo>
                      <a:lnTo>
                        <a:pt x="1059" y="1184"/>
                      </a:lnTo>
                      <a:lnTo>
                        <a:pt x="1056" y="1186"/>
                      </a:lnTo>
                      <a:lnTo>
                        <a:pt x="1055" y="1188"/>
                      </a:lnTo>
                      <a:lnTo>
                        <a:pt x="1052" y="1189"/>
                      </a:lnTo>
                      <a:lnTo>
                        <a:pt x="1049" y="1189"/>
                      </a:lnTo>
                      <a:lnTo>
                        <a:pt x="1046" y="1189"/>
                      </a:lnTo>
                      <a:lnTo>
                        <a:pt x="1042" y="1175"/>
                      </a:lnTo>
                      <a:lnTo>
                        <a:pt x="1040" y="1166"/>
                      </a:lnTo>
                      <a:lnTo>
                        <a:pt x="1035" y="1173"/>
                      </a:lnTo>
                      <a:lnTo>
                        <a:pt x="1030" y="1181"/>
                      </a:lnTo>
                      <a:lnTo>
                        <a:pt x="1026" y="1184"/>
                      </a:lnTo>
                      <a:lnTo>
                        <a:pt x="1022" y="1184"/>
                      </a:lnTo>
                      <a:lnTo>
                        <a:pt x="1018" y="1182"/>
                      </a:lnTo>
                      <a:lnTo>
                        <a:pt x="1012" y="1179"/>
                      </a:lnTo>
                      <a:lnTo>
                        <a:pt x="1011" y="1173"/>
                      </a:lnTo>
                      <a:lnTo>
                        <a:pt x="1007" y="1170"/>
                      </a:lnTo>
                      <a:lnTo>
                        <a:pt x="1004" y="1173"/>
                      </a:lnTo>
                      <a:lnTo>
                        <a:pt x="999" y="1178"/>
                      </a:lnTo>
                      <a:lnTo>
                        <a:pt x="994" y="1181"/>
                      </a:lnTo>
                      <a:lnTo>
                        <a:pt x="992" y="1182"/>
                      </a:lnTo>
                      <a:lnTo>
                        <a:pt x="989" y="1182"/>
                      </a:lnTo>
                      <a:lnTo>
                        <a:pt x="986" y="1181"/>
                      </a:lnTo>
                      <a:lnTo>
                        <a:pt x="985" y="1178"/>
                      </a:lnTo>
                      <a:lnTo>
                        <a:pt x="985" y="1174"/>
                      </a:lnTo>
                      <a:lnTo>
                        <a:pt x="985" y="1171"/>
                      </a:lnTo>
                      <a:lnTo>
                        <a:pt x="986" y="1169"/>
                      </a:lnTo>
                      <a:lnTo>
                        <a:pt x="990" y="1162"/>
                      </a:lnTo>
                      <a:lnTo>
                        <a:pt x="993" y="1158"/>
                      </a:lnTo>
                      <a:lnTo>
                        <a:pt x="986" y="1148"/>
                      </a:lnTo>
                      <a:lnTo>
                        <a:pt x="982" y="1134"/>
                      </a:lnTo>
                      <a:lnTo>
                        <a:pt x="975" y="1140"/>
                      </a:lnTo>
                      <a:lnTo>
                        <a:pt x="968" y="1147"/>
                      </a:lnTo>
                      <a:close/>
                      <a:moveTo>
                        <a:pt x="922" y="237"/>
                      </a:moveTo>
                      <a:lnTo>
                        <a:pt x="918" y="244"/>
                      </a:lnTo>
                      <a:lnTo>
                        <a:pt x="912" y="252"/>
                      </a:lnTo>
                      <a:lnTo>
                        <a:pt x="906" y="259"/>
                      </a:lnTo>
                      <a:lnTo>
                        <a:pt x="899" y="265"/>
                      </a:lnTo>
                      <a:lnTo>
                        <a:pt x="896" y="277"/>
                      </a:lnTo>
                      <a:lnTo>
                        <a:pt x="895" y="286"/>
                      </a:lnTo>
                      <a:lnTo>
                        <a:pt x="895" y="296"/>
                      </a:lnTo>
                      <a:lnTo>
                        <a:pt x="896" y="303"/>
                      </a:lnTo>
                      <a:lnTo>
                        <a:pt x="896" y="308"/>
                      </a:lnTo>
                      <a:lnTo>
                        <a:pt x="895" y="314"/>
                      </a:lnTo>
                      <a:lnTo>
                        <a:pt x="893" y="318"/>
                      </a:lnTo>
                      <a:lnTo>
                        <a:pt x="889" y="322"/>
                      </a:lnTo>
                      <a:lnTo>
                        <a:pt x="887" y="323"/>
                      </a:lnTo>
                      <a:lnTo>
                        <a:pt x="882" y="323"/>
                      </a:lnTo>
                      <a:lnTo>
                        <a:pt x="880" y="323"/>
                      </a:lnTo>
                      <a:lnTo>
                        <a:pt x="877" y="322"/>
                      </a:lnTo>
                      <a:lnTo>
                        <a:pt x="870" y="318"/>
                      </a:lnTo>
                      <a:lnTo>
                        <a:pt x="863" y="315"/>
                      </a:lnTo>
                      <a:lnTo>
                        <a:pt x="861" y="319"/>
                      </a:lnTo>
                      <a:lnTo>
                        <a:pt x="856" y="323"/>
                      </a:lnTo>
                      <a:lnTo>
                        <a:pt x="854" y="326"/>
                      </a:lnTo>
                      <a:lnTo>
                        <a:pt x="851" y="327"/>
                      </a:lnTo>
                      <a:lnTo>
                        <a:pt x="848" y="329"/>
                      </a:lnTo>
                      <a:lnTo>
                        <a:pt x="843" y="330"/>
                      </a:lnTo>
                      <a:lnTo>
                        <a:pt x="844" y="332"/>
                      </a:lnTo>
                      <a:lnTo>
                        <a:pt x="844" y="336"/>
                      </a:lnTo>
                      <a:lnTo>
                        <a:pt x="841" y="340"/>
                      </a:lnTo>
                      <a:lnTo>
                        <a:pt x="836" y="345"/>
                      </a:lnTo>
                      <a:lnTo>
                        <a:pt x="836" y="349"/>
                      </a:lnTo>
                      <a:lnTo>
                        <a:pt x="833" y="353"/>
                      </a:lnTo>
                      <a:lnTo>
                        <a:pt x="831" y="357"/>
                      </a:lnTo>
                      <a:lnTo>
                        <a:pt x="828" y="360"/>
                      </a:lnTo>
                      <a:lnTo>
                        <a:pt x="824" y="363"/>
                      </a:lnTo>
                      <a:lnTo>
                        <a:pt x="820" y="366"/>
                      </a:lnTo>
                      <a:lnTo>
                        <a:pt x="817" y="367"/>
                      </a:lnTo>
                      <a:lnTo>
                        <a:pt x="814" y="366"/>
                      </a:lnTo>
                      <a:lnTo>
                        <a:pt x="809" y="370"/>
                      </a:lnTo>
                      <a:lnTo>
                        <a:pt x="802" y="370"/>
                      </a:lnTo>
                      <a:lnTo>
                        <a:pt x="795" y="368"/>
                      </a:lnTo>
                      <a:lnTo>
                        <a:pt x="791" y="366"/>
                      </a:lnTo>
                      <a:lnTo>
                        <a:pt x="781" y="379"/>
                      </a:lnTo>
                      <a:lnTo>
                        <a:pt x="776" y="387"/>
                      </a:lnTo>
                      <a:lnTo>
                        <a:pt x="775" y="394"/>
                      </a:lnTo>
                      <a:lnTo>
                        <a:pt x="773" y="409"/>
                      </a:lnTo>
                      <a:lnTo>
                        <a:pt x="769" y="397"/>
                      </a:lnTo>
                      <a:lnTo>
                        <a:pt x="765" y="389"/>
                      </a:lnTo>
                      <a:lnTo>
                        <a:pt x="761" y="385"/>
                      </a:lnTo>
                      <a:lnTo>
                        <a:pt x="757" y="383"/>
                      </a:lnTo>
                      <a:lnTo>
                        <a:pt x="753" y="375"/>
                      </a:lnTo>
                      <a:lnTo>
                        <a:pt x="747" y="363"/>
                      </a:lnTo>
                      <a:lnTo>
                        <a:pt x="740" y="366"/>
                      </a:lnTo>
                      <a:lnTo>
                        <a:pt x="735" y="367"/>
                      </a:lnTo>
                      <a:lnTo>
                        <a:pt x="732" y="368"/>
                      </a:lnTo>
                      <a:lnTo>
                        <a:pt x="731" y="368"/>
                      </a:lnTo>
                      <a:lnTo>
                        <a:pt x="729" y="368"/>
                      </a:lnTo>
                      <a:lnTo>
                        <a:pt x="728" y="366"/>
                      </a:lnTo>
                      <a:lnTo>
                        <a:pt x="714" y="348"/>
                      </a:lnTo>
                      <a:lnTo>
                        <a:pt x="705" y="337"/>
                      </a:lnTo>
                      <a:lnTo>
                        <a:pt x="697" y="330"/>
                      </a:lnTo>
                      <a:lnTo>
                        <a:pt x="691" y="325"/>
                      </a:lnTo>
                      <a:lnTo>
                        <a:pt x="697" y="325"/>
                      </a:lnTo>
                      <a:lnTo>
                        <a:pt x="704" y="322"/>
                      </a:lnTo>
                      <a:lnTo>
                        <a:pt x="709" y="319"/>
                      </a:lnTo>
                      <a:lnTo>
                        <a:pt x="714" y="315"/>
                      </a:lnTo>
                      <a:lnTo>
                        <a:pt x="719" y="311"/>
                      </a:lnTo>
                      <a:lnTo>
                        <a:pt x="724" y="307"/>
                      </a:lnTo>
                      <a:lnTo>
                        <a:pt x="727" y="301"/>
                      </a:lnTo>
                      <a:lnTo>
                        <a:pt x="729" y="297"/>
                      </a:lnTo>
                      <a:lnTo>
                        <a:pt x="731" y="282"/>
                      </a:lnTo>
                      <a:lnTo>
                        <a:pt x="734" y="270"/>
                      </a:lnTo>
                      <a:lnTo>
                        <a:pt x="736" y="260"/>
                      </a:lnTo>
                      <a:lnTo>
                        <a:pt x="739" y="254"/>
                      </a:lnTo>
                      <a:lnTo>
                        <a:pt x="743" y="247"/>
                      </a:lnTo>
                      <a:lnTo>
                        <a:pt x="747" y="241"/>
                      </a:lnTo>
                      <a:lnTo>
                        <a:pt x="753" y="236"/>
                      </a:lnTo>
                      <a:lnTo>
                        <a:pt x="758" y="230"/>
                      </a:lnTo>
                      <a:lnTo>
                        <a:pt x="776" y="230"/>
                      </a:lnTo>
                      <a:lnTo>
                        <a:pt x="796" y="229"/>
                      </a:lnTo>
                      <a:lnTo>
                        <a:pt x="807" y="228"/>
                      </a:lnTo>
                      <a:lnTo>
                        <a:pt x="818" y="224"/>
                      </a:lnTo>
                      <a:lnTo>
                        <a:pt x="829" y="220"/>
                      </a:lnTo>
                      <a:lnTo>
                        <a:pt x="839" y="211"/>
                      </a:lnTo>
                      <a:lnTo>
                        <a:pt x="831" y="225"/>
                      </a:lnTo>
                      <a:lnTo>
                        <a:pt x="822" y="233"/>
                      </a:lnTo>
                      <a:lnTo>
                        <a:pt x="825" y="237"/>
                      </a:lnTo>
                      <a:lnTo>
                        <a:pt x="829" y="241"/>
                      </a:lnTo>
                      <a:lnTo>
                        <a:pt x="835" y="244"/>
                      </a:lnTo>
                      <a:lnTo>
                        <a:pt x="839" y="247"/>
                      </a:lnTo>
                      <a:lnTo>
                        <a:pt x="844" y="248"/>
                      </a:lnTo>
                      <a:lnTo>
                        <a:pt x="850" y="250"/>
                      </a:lnTo>
                      <a:lnTo>
                        <a:pt x="855" y="250"/>
                      </a:lnTo>
                      <a:lnTo>
                        <a:pt x="861" y="250"/>
                      </a:lnTo>
                      <a:lnTo>
                        <a:pt x="866" y="250"/>
                      </a:lnTo>
                      <a:lnTo>
                        <a:pt x="870" y="247"/>
                      </a:lnTo>
                      <a:lnTo>
                        <a:pt x="876" y="244"/>
                      </a:lnTo>
                      <a:lnTo>
                        <a:pt x="878" y="240"/>
                      </a:lnTo>
                      <a:lnTo>
                        <a:pt x="882" y="236"/>
                      </a:lnTo>
                      <a:lnTo>
                        <a:pt x="885" y="230"/>
                      </a:lnTo>
                      <a:lnTo>
                        <a:pt x="887" y="224"/>
                      </a:lnTo>
                      <a:lnTo>
                        <a:pt x="887" y="215"/>
                      </a:lnTo>
                      <a:lnTo>
                        <a:pt x="895" y="226"/>
                      </a:lnTo>
                      <a:lnTo>
                        <a:pt x="899" y="236"/>
                      </a:lnTo>
                      <a:lnTo>
                        <a:pt x="899" y="240"/>
                      </a:lnTo>
                      <a:lnTo>
                        <a:pt x="897" y="245"/>
                      </a:lnTo>
                      <a:lnTo>
                        <a:pt x="893" y="251"/>
                      </a:lnTo>
                      <a:lnTo>
                        <a:pt x="887" y="258"/>
                      </a:lnTo>
                      <a:lnTo>
                        <a:pt x="893" y="258"/>
                      </a:lnTo>
                      <a:lnTo>
                        <a:pt x="899" y="256"/>
                      </a:lnTo>
                      <a:lnTo>
                        <a:pt x="903" y="254"/>
                      </a:lnTo>
                      <a:lnTo>
                        <a:pt x="908" y="251"/>
                      </a:lnTo>
                      <a:lnTo>
                        <a:pt x="915" y="244"/>
                      </a:lnTo>
                      <a:lnTo>
                        <a:pt x="922" y="237"/>
                      </a:lnTo>
                      <a:close/>
                      <a:moveTo>
                        <a:pt x="1212" y="920"/>
                      </a:moveTo>
                      <a:lnTo>
                        <a:pt x="1217" y="905"/>
                      </a:lnTo>
                      <a:lnTo>
                        <a:pt x="1225" y="889"/>
                      </a:lnTo>
                      <a:lnTo>
                        <a:pt x="1227" y="886"/>
                      </a:lnTo>
                      <a:lnTo>
                        <a:pt x="1231" y="886"/>
                      </a:lnTo>
                      <a:lnTo>
                        <a:pt x="1236" y="885"/>
                      </a:lnTo>
                      <a:lnTo>
                        <a:pt x="1242" y="885"/>
                      </a:lnTo>
                      <a:lnTo>
                        <a:pt x="1255" y="885"/>
                      </a:lnTo>
                      <a:lnTo>
                        <a:pt x="1272" y="885"/>
                      </a:lnTo>
                      <a:lnTo>
                        <a:pt x="1273" y="887"/>
                      </a:lnTo>
                      <a:lnTo>
                        <a:pt x="1279" y="891"/>
                      </a:lnTo>
                      <a:lnTo>
                        <a:pt x="1291" y="880"/>
                      </a:lnTo>
                      <a:lnTo>
                        <a:pt x="1295" y="890"/>
                      </a:lnTo>
                      <a:lnTo>
                        <a:pt x="1300" y="897"/>
                      </a:lnTo>
                      <a:lnTo>
                        <a:pt x="1307" y="901"/>
                      </a:lnTo>
                      <a:lnTo>
                        <a:pt x="1317" y="902"/>
                      </a:lnTo>
                      <a:lnTo>
                        <a:pt x="1314" y="890"/>
                      </a:lnTo>
                      <a:lnTo>
                        <a:pt x="1314" y="876"/>
                      </a:lnTo>
                      <a:lnTo>
                        <a:pt x="1315" y="864"/>
                      </a:lnTo>
                      <a:lnTo>
                        <a:pt x="1318" y="854"/>
                      </a:lnTo>
                      <a:lnTo>
                        <a:pt x="1318" y="871"/>
                      </a:lnTo>
                      <a:lnTo>
                        <a:pt x="1321" y="885"/>
                      </a:lnTo>
                      <a:lnTo>
                        <a:pt x="1324" y="897"/>
                      </a:lnTo>
                      <a:lnTo>
                        <a:pt x="1328" y="909"/>
                      </a:lnTo>
                      <a:lnTo>
                        <a:pt x="1330" y="919"/>
                      </a:lnTo>
                      <a:lnTo>
                        <a:pt x="1335" y="934"/>
                      </a:lnTo>
                      <a:lnTo>
                        <a:pt x="1339" y="950"/>
                      </a:lnTo>
                      <a:lnTo>
                        <a:pt x="1340" y="965"/>
                      </a:lnTo>
                      <a:lnTo>
                        <a:pt x="1344" y="968"/>
                      </a:lnTo>
                      <a:lnTo>
                        <a:pt x="1348" y="969"/>
                      </a:lnTo>
                      <a:lnTo>
                        <a:pt x="1354" y="969"/>
                      </a:lnTo>
                      <a:lnTo>
                        <a:pt x="1358" y="969"/>
                      </a:lnTo>
                      <a:lnTo>
                        <a:pt x="1367" y="968"/>
                      </a:lnTo>
                      <a:lnTo>
                        <a:pt x="1376" y="965"/>
                      </a:lnTo>
                      <a:lnTo>
                        <a:pt x="1381" y="968"/>
                      </a:lnTo>
                      <a:lnTo>
                        <a:pt x="1385" y="969"/>
                      </a:lnTo>
                      <a:lnTo>
                        <a:pt x="1382" y="976"/>
                      </a:lnTo>
                      <a:lnTo>
                        <a:pt x="1382" y="983"/>
                      </a:lnTo>
                      <a:lnTo>
                        <a:pt x="1376" y="986"/>
                      </a:lnTo>
                      <a:lnTo>
                        <a:pt x="1369" y="990"/>
                      </a:lnTo>
                      <a:lnTo>
                        <a:pt x="1359" y="990"/>
                      </a:lnTo>
                      <a:lnTo>
                        <a:pt x="1348" y="990"/>
                      </a:lnTo>
                      <a:lnTo>
                        <a:pt x="1341" y="991"/>
                      </a:lnTo>
                      <a:lnTo>
                        <a:pt x="1336" y="992"/>
                      </a:lnTo>
                      <a:lnTo>
                        <a:pt x="1330" y="994"/>
                      </a:lnTo>
                      <a:lnTo>
                        <a:pt x="1325" y="998"/>
                      </a:lnTo>
                      <a:lnTo>
                        <a:pt x="1314" y="999"/>
                      </a:lnTo>
                      <a:lnTo>
                        <a:pt x="1303" y="1003"/>
                      </a:lnTo>
                      <a:lnTo>
                        <a:pt x="1291" y="1009"/>
                      </a:lnTo>
                      <a:lnTo>
                        <a:pt x="1277" y="1017"/>
                      </a:lnTo>
                      <a:lnTo>
                        <a:pt x="1265" y="1029"/>
                      </a:lnTo>
                      <a:lnTo>
                        <a:pt x="1255" y="1039"/>
                      </a:lnTo>
                      <a:lnTo>
                        <a:pt x="1249" y="1050"/>
                      </a:lnTo>
                      <a:lnTo>
                        <a:pt x="1242" y="1062"/>
                      </a:lnTo>
                      <a:lnTo>
                        <a:pt x="1239" y="1031"/>
                      </a:lnTo>
                      <a:lnTo>
                        <a:pt x="1235" y="1031"/>
                      </a:lnTo>
                      <a:lnTo>
                        <a:pt x="1231" y="1029"/>
                      </a:lnTo>
                      <a:lnTo>
                        <a:pt x="1227" y="1027"/>
                      </a:lnTo>
                      <a:lnTo>
                        <a:pt x="1223" y="1022"/>
                      </a:lnTo>
                      <a:lnTo>
                        <a:pt x="1220" y="1018"/>
                      </a:lnTo>
                      <a:lnTo>
                        <a:pt x="1217" y="1014"/>
                      </a:lnTo>
                      <a:lnTo>
                        <a:pt x="1216" y="1009"/>
                      </a:lnTo>
                      <a:lnTo>
                        <a:pt x="1214" y="1003"/>
                      </a:lnTo>
                      <a:lnTo>
                        <a:pt x="1213" y="1002"/>
                      </a:lnTo>
                      <a:lnTo>
                        <a:pt x="1210" y="999"/>
                      </a:lnTo>
                      <a:lnTo>
                        <a:pt x="1208" y="995"/>
                      </a:lnTo>
                      <a:lnTo>
                        <a:pt x="1205" y="990"/>
                      </a:lnTo>
                      <a:lnTo>
                        <a:pt x="1203" y="987"/>
                      </a:lnTo>
                      <a:lnTo>
                        <a:pt x="1202" y="981"/>
                      </a:lnTo>
                      <a:lnTo>
                        <a:pt x="1202" y="976"/>
                      </a:lnTo>
                      <a:lnTo>
                        <a:pt x="1202" y="969"/>
                      </a:lnTo>
                      <a:lnTo>
                        <a:pt x="1202" y="957"/>
                      </a:lnTo>
                      <a:lnTo>
                        <a:pt x="1203" y="947"/>
                      </a:lnTo>
                      <a:lnTo>
                        <a:pt x="1205" y="941"/>
                      </a:lnTo>
                      <a:lnTo>
                        <a:pt x="1206" y="934"/>
                      </a:lnTo>
                      <a:lnTo>
                        <a:pt x="1209" y="928"/>
                      </a:lnTo>
                      <a:lnTo>
                        <a:pt x="1212" y="920"/>
                      </a:lnTo>
                      <a:close/>
                      <a:moveTo>
                        <a:pt x="1482" y="965"/>
                      </a:moveTo>
                      <a:lnTo>
                        <a:pt x="1481" y="968"/>
                      </a:lnTo>
                      <a:lnTo>
                        <a:pt x="1478" y="971"/>
                      </a:lnTo>
                      <a:lnTo>
                        <a:pt x="1475" y="973"/>
                      </a:lnTo>
                      <a:lnTo>
                        <a:pt x="1470" y="976"/>
                      </a:lnTo>
                      <a:lnTo>
                        <a:pt x="1464" y="979"/>
                      </a:lnTo>
                      <a:lnTo>
                        <a:pt x="1460" y="979"/>
                      </a:lnTo>
                      <a:lnTo>
                        <a:pt x="1459" y="977"/>
                      </a:lnTo>
                      <a:lnTo>
                        <a:pt x="1456" y="976"/>
                      </a:lnTo>
                      <a:lnTo>
                        <a:pt x="1453" y="981"/>
                      </a:lnTo>
                      <a:lnTo>
                        <a:pt x="1451" y="984"/>
                      </a:lnTo>
                      <a:lnTo>
                        <a:pt x="1447" y="983"/>
                      </a:lnTo>
                      <a:lnTo>
                        <a:pt x="1441" y="979"/>
                      </a:lnTo>
                      <a:lnTo>
                        <a:pt x="1434" y="975"/>
                      </a:lnTo>
                      <a:lnTo>
                        <a:pt x="1430" y="971"/>
                      </a:lnTo>
                      <a:lnTo>
                        <a:pt x="1427" y="965"/>
                      </a:lnTo>
                      <a:lnTo>
                        <a:pt x="1426" y="958"/>
                      </a:lnTo>
                      <a:lnTo>
                        <a:pt x="1426" y="946"/>
                      </a:lnTo>
                      <a:lnTo>
                        <a:pt x="1425" y="931"/>
                      </a:lnTo>
                      <a:lnTo>
                        <a:pt x="1429" y="927"/>
                      </a:lnTo>
                      <a:lnTo>
                        <a:pt x="1436" y="917"/>
                      </a:lnTo>
                      <a:lnTo>
                        <a:pt x="1441" y="909"/>
                      </a:lnTo>
                      <a:lnTo>
                        <a:pt x="1444" y="908"/>
                      </a:lnTo>
                      <a:lnTo>
                        <a:pt x="1447" y="906"/>
                      </a:lnTo>
                      <a:lnTo>
                        <a:pt x="1451" y="906"/>
                      </a:lnTo>
                      <a:lnTo>
                        <a:pt x="1453" y="908"/>
                      </a:lnTo>
                      <a:lnTo>
                        <a:pt x="1457" y="902"/>
                      </a:lnTo>
                      <a:lnTo>
                        <a:pt x="1460" y="900"/>
                      </a:lnTo>
                      <a:lnTo>
                        <a:pt x="1464" y="898"/>
                      </a:lnTo>
                      <a:lnTo>
                        <a:pt x="1467" y="898"/>
                      </a:lnTo>
                      <a:lnTo>
                        <a:pt x="1475" y="902"/>
                      </a:lnTo>
                      <a:lnTo>
                        <a:pt x="1485" y="909"/>
                      </a:lnTo>
                      <a:lnTo>
                        <a:pt x="1489" y="921"/>
                      </a:lnTo>
                      <a:lnTo>
                        <a:pt x="1490" y="934"/>
                      </a:lnTo>
                      <a:lnTo>
                        <a:pt x="1490" y="943"/>
                      </a:lnTo>
                      <a:lnTo>
                        <a:pt x="1490" y="949"/>
                      </a:lnTo>
                      <a:lnTo>
                        <a:pt x="1486" y="957"/>
                      </a:lnTo>
                      <a:lnTo>
                        <a:pt x="1482" y="965"/>
                      </a:lnTo>
                      <a:close/>
                      <a:moveTo>
                        <a:pt x="638" y="794"/>
                      </a:moveTo>
                      <a:lnTo>
                        <a:pt x="649" y="811"/>
                      </a:lnTo>
                      <a:lnTo>
                        <a:pt x="660" y="830"/>
                      </a:lnTo>
                      <a:lnTo>
                        <a:pt x="667" y="837"/>
                      </a:lnTo>
                      <a:lnTo>
                        <a:pt x="673" y="842"/>
                      </a:lnTo>
                      <a:lnTo>
                        <a:pt x="676" y="845"/>
                      </a:lnTo>
                      <a:lnTo>
                        <a:pt x="678" y="848"/>
                      </a:lnTo>
                      <a:lnTo>
                        <a:pt x="679" y="852"/>
                      </a:lnTo>
                      <a:lnTo>
                        <a:pt x="680" y="856"/>
                      </a:lnTo>
                      <a:lnTo>
                        <a:pt x="698" y="875"/>
                      </a:lnTo>
                      <a:lnTo>
                        <a:pt x="699" y="872"/>
                      </a:lnTo>
                      <a:lnTo>
                        <a:pt x="702" y="871"/>
                      </a:lnTo>
                      <a:lnTo>
                        <a:pt x="705" y="870"/>
                      </a:lnTo>
                      <a:lnTo>
                        <a:pt x="709" y="870"/>
                      </a:lnTo>
                      <a:lnTo>
                        <a:pt x="712" y="871"/>
                      </a:lnTo>
                      <a:lnTo>
                        <a:pt x="713" y="874"/>
                      </a:lnTo>
                      <a:lnTo>
                        <a:pt x="716" y="876"/>
                      </a:lnTo>
                      <a:lnTo>
                        <a:pt x="716" y="880"/>
                      </a:lnTo>
                      <a:lnTo>
                        <a:pt x="720" y="879"/>
                      </a:lnTo>
                      <a:lnTo>
                        <a:pt x="724" y="879"/>
                      </a:lnTo>
                      <a:lnTo>
                        <a:pt x="727" y="883"/>
                      </a:lnTo>
                      <a:lnTo>
                        <a:pt x="728" y="886"/>
                      </a:lnTo>
                      <a:lnTo>
                        <a:pt x="727" y="894"/>
                      </a:lnTo>
                      <a:lnTo>
                        <a:pt x="725" y="904"/>
                      </a:lnTo>
                      <a:lnTo>
                        <a:pt x="729" y="904"/>
                      </a:lnTo>
                      <a:lnTo>
                        <a:pt x="731" y="904"/>
                      </a:lnTo>
                      <a:lnTo>
                        <a:pt x="734" y="905"/>
                      </a:lnTo>
                      <a:lnTo>
                        <a:pt x="735" y="906"/>
                      </a:lnTo>
                      <a:lnTo>
                        <a:pt x="736" y="912"/>
                      </a:lnTo>
                      <a:lnTo>
                        <a:pt x="735" y="917"/>
                      </a:lnTo>
                      <a:lnTo>
                        <a:pt x="734" y="923"/>
                      </a:lnTo>
                      <a:lnTo>
                        <a:pt x="731" y="930"/>
                      </a:lnTo>
                      <a:lnTo>
                        <a:pt x="728" y="935"/>
                      </a:lnTo>
                      <a:lnTo>
                        <a:pt x="725" y="938"/>
                      </a:lnTo>
                      <a:lnTo>
                        <a:pt x="731" y="936"/>
                      </a:lnTo>
                      <a:lnTo>
                        <a:pt x="735" y="938"/>
                      </a:lnTo>
                      <a:lnTo>
                        <a:pt x="736" y="941"/>
                      </a:lnTo>
                      <a:lnTo>
                        <a:pt x="738" y="945"/>
                      </a:lnTo>
                      <a:lnTo>
                        <a:pt x="736" y="949"/>
                      </a:lnTo>
                      <a:lnTo>
                        <a:pt x="734" y="953"/>
                      </a:lnTo>
                      <a:lnTo>
                        <a:pt x="729" y="957"/>
                      </a:lnTo>
                      <a:lnTo>
                        <a:pt x="725" y="960"/>
                      </a:lnTo>
                      <a:lnTo>
                        <a:pt x="724" y="966"/>
                      </a:lnTo>
                      <a:lnTo>
                        <a:pt x="723" y="972"/>
                      </a:lnTo>
                      <a:lnTo>
                        <a:pt x="721" y="975"/>
                      </a:lnTo>
                      <a:lnTo>
                        <a:pt x="719" y="977"/>
                      </a:lnTo>
                      <a:lnTo>
                        <a:pt x="712" y="979"/>
                      </a:lnTo>
                      <a:lnTo>
                        <a:pt x="701" y="981"/>
                      </a:lnTo>
                      <a:lnTo>
                        <a:pt x="699" y="984"/>
                      </a:lnTo>
                      <a:lnTo>
                        <a:pt x="697" y="987"/>
                      </a:lnTo>
                      <a:lnTo>
                        <a:pt x="691" y="988"/>
                      </a:lnTo>
                      <a:lnTo>
                        <a:pt x="686" y="988"/>
                      </a:lnTo>
                      <a:lnTo>
                        <a:pt x="671" y="988"/>
                      </a:lnTo>
                      <a:lnTo>
                        <a:pt x="660" y="987"/>
                      </a:lnTo>
                      <a:lnTo>
                        <a:pt x="657" y="988"/>
                      </a:lnTo>
                      <a:lnTo>
                        <a:pt x="654" y="988"/>
                      </a:lnTo>
                      <a:lnTo>
                        <a:pt x="653" y="988"/>
                      </a:lnTo>
                      <a:lnTo>
                        <a:pt x="650" y="987"/>
                      </a:lnTo>
                      <a:lnTo>
                        <a:pt x="646" y="984"/>
                      </a:lnTo>
                      <a:lnTo>
                        <a:pt x="642" y="983"/>
                      </a:lnTo>
                      <a:lnTo>
                        <a:pt x="638" y="981"/>
                      </a:lnTo>
                      <a:lnTo>
                        <a:pt x="635" y="979"/>
                      </a:lnTo>
                      <a:lnTo>
                        <a:pt x="632" y="975"/>
                      </a:lnTo>
                      <a:lnTo>
                        <a:pt x="628" y="969"/>
                      </a:lnTo>
                      <a:lnTo>
                        <a:pt x="623" y="958"/>
                      </a:lnTo>
                      <a:lnTo>
                        <a:pt x="619" y="950"/>
                      </a:lnTo>
                      <a:lnTo>
                        <a:pt x="615" y="949"/>
                      </a:lnTo>
                      <a:lnTo>
                        <a:pt x="608" y="946"/>
                      </a:lnTo>
                      <a:lnTo>
                        <a:pt x="597" y="935"/>
                      </a:lnTo>
                      <a:lnTo>
                        <a:pt x="585" y="928"/>
                      </a:lnTo>
                      <a:lnTo>
                        <a:pt x="579" y="924"/>
                      </a:lnTo>
                      <a:lnTo>
                        <a:pt x="575" y="919"/>
                      </a:lnTo>
                      <a:lnTo>
                        <a:pt x="574" y="912"/>
                      </a:lnTo>
                      <a:lnTo>
                        <a:pt x="574" y="904"/>
                      </a:lnTo>
                      <a:lnTo>
                        <a:pt x="578" y="904"/>
                      </a:lnTo>
                      <a:lnTo>
                        <a:pt x="582" y="901"/>
                      </a:lnTo>
                      <a:lnTo>
                        <a:pt x="587" y="900"/>
                      </a:lnTo>
                      <a:lnTo>
                        <a:pt x="592" y="897"/>
                      </a:lnTo>
                      <a:lnTo>
                        <a:pt x="600" y="890"/>
                      </a:lnTo>
                      <a:lnTo>
                        <a:pt x="609" y="885"/>
                      </a:lnTo>
                      <a:lnTo>
                        <a:pt x="604" y="865"/>
                      </a:lnTo>
                      <a:lnTo>
                        <a:pt x="598" y="846"/>
                      </a:lnTo>
                      <a:lnTo>
                        <a:pt x="602" y="841"/>
                      </a:lnTo>
                      <a:lnTo>
                        <a:pt x="607" y="834"/>
                      </a:lnTo>
                      <a:lnTo>
                        <a:pt x="608" y="827"/>
                      </a:lnTo>
                      <a:lnTo>
                        <a:pt x="609" y="818"/>
                      </a:lnTo>
                      <a:lnTo>
                        <a:pt x="611" y="814"/>
                      </a:lnTo>
                      <a:lnTo>
                        <a:pt x="612" y="809"/>
                      </a:lnTo>
                      <a:lnTo>
                        <a:pt x="616" y="807"/>
                      </a:lnTo>
                      <a:lnTo>
                        <a:pt x="620" y="803"/>
                      </a:lnTo>
                      <a:lnTo>
                        <a:pt x="630" y="797"/>
                      </a:lnTo>
                      <a:lnTo>
                        <a:pt x="638" y="794"/>
                      </a:lnTo>
                      <a:close/>
                    </a:path>
                  </a:pathLst>
                </a:custGeom>
                <a:solidFill>
                  <a:srgbClr val="D994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45" name="Freeform 397"/>
                <p:cNvSpPr>
                  <a:spLocks/>
                </p:cNvSpPr>
                <p:nvPr/>
              </p:nvSpPr>
              <p:spPr bwMode="auto">
                <a:xfrm>
                  <a:off x="3862" y="2188"/>
                  <a:ext cx="44" cy="33"/>
                </a:xfrm>
                <a:custGeom>
                  <a:avLst/>
                  <a:gdLst>
                    <a:gd name="T0" fmla="*/ 0 w 44"/>
                    <a:gd name="T1" fmla="*/ 1 h 33"/>
                    <a:gd name="T2" fmla="*/ 0 w 44"/>
                    <a:gd name="T3" fmla="*/ 3 h 33"/>
                    <a:gd name="T4" fmla="*/ 4 w 44"/>
                    <a:gd name="T5" fmla="*/ 8 h 33"/>
                    <a:gd name="T6" fmla="*/ 8 w 44"/>
                    <a:gd name="T7" fmla="*/ 12 h 33"/>
                    <a:gd name="T8" fmla="*/ 14 w 44"/>
                    <a:gd name="T9" fmla="*/ 15 h 33"/>
                    <a:gd name="T10" fmla="*/ 19 w 44"/>
                    <a:gd name="T11" fmla="*/ 19 h 33"/>
                    <a:gd name="T12" fmla="*/ 30 w 44"/>
                    <a:gd name="T13" fmla="*/ 25 h 33"/>
                    <a:gd name="T14" fmla="*/ 41 w 44"/>
                    <a:gd name="T15" fmla="*/ 33 h 33"/>
                    <a:gd name="T16" fmla="*/ 44 w 44"/>
                    <a:gd name="T17" fmla="*/ 30 h 33"/>
                    <a:gd name="T18" fmla="*/ 33 w 44"/>
                    <a:gd name="T19" fmla="*/ 22 h 33"/>
                    <a:gd name="T20" fmla="*/ 21 w 44"/>
                    <a:gd name="T21" fmla="*/ 15 h 33"/>
                    <a:gd name="T22" fmla="*/ 15 w 44"/>
                    <a:gd name="T23" fmla="*/ 12 h 33"/>
                    <a:gd name="T24" fmla="*/ 10 w 44"/>
                    <a:gd name="T25" fmla="*/ 10 h 33"/>
                    <a:gd name="T26" fmla="*/ 7 w 44"/>
                    <a:gd name="T27" fmla="*/ 6 h 33"/>
                    <a:gd name="T28" fmla="*/ 4 w 44"/>
                    <a:gd name="T29" fmla="*/ 1 h 33"/>
                    <a:gd name="T30" fmla="*/ 4 w 44"/>
                    <a:gd name="T31" fmla="*/ 1 h 33"/>
                    <a:gd name="T32" fmla="*/ 4 w 44"/>
                    <a:gd name="T33" fmla="*/ 1 h 33"/>
                    <a:gd name="T34" fmla="*/ 3 w 44"/>
                    <a:gd name="T35" fmla="*/ 0 h 33"/>
                    <a:gd name="T36" fmla="*/ 2 w 44"/>
                    <a:gd name="T37" fmla="*/ 0 h 33"/>
                    <a:gd name="T38" fmla="*/ 0 w 44"/>
                    <a:gd name="T39" fmla="*/ 0 h 33"/>
                    <a:gd name="T40" fmla="*/ 0 w 44"/>
                    <a:gd name="T41" fmla="*/ 3 h 33"/>
                    <a:gd name="T42" fmla="*/ 0 w 44"/>
                    <a:gd name="T43" fmla="*/ 1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4" h="33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4" y="8"/>
                      </a:lnTo>
                      <a:lnTo>
                        <a:pt x="8" y="12"/>
                      </a:lnTo>
                      <a:lnTo>
                        <a:pt x="14" y="15"/>
                      </a:lnTo>
                      <a:lnTo>
                        <a:pt x="19" y="19"/>
                      </a:lnTo>
                      <a:lnTo>
                        <a:pt x="30" y="25"/>
                      </a:lnTo>
                      <a:lnTo>
                        <a:pt x="41" y="33"/>
                      </a:lnTo>
                      <a:lnTo>
                        <a:pt x="44" y="30"/>
                      </a:lnTo>
                      <a:lnTo>
                        <a:pt x="33" y="22"/>
                      </a:lnTo>
                      <a:lnTo>
                        <a:pt x="21" y="15"/>
                      </a:lnTo>
                      <a:lnTo>
                        <a:pt x="15" y="12"/>
                      </a:lnTo>
                      <a:lnTo>
                        <a:pt x="10" y="10"/>
                      </a:lnTo>
                      <a:lnTo>
                        <a:pt x="7" y="6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46" name="Freeform 398"/>
                <p:cNvSpPr>
                  <a:spLocks/>
                </p:cNvSpPr>
                <p:nvPr/>
              </p:nvSpPr>
              <p:spPr bwMode="auto">
                <a:xfrm>
                  <a:off x="3849" y="2151"/>
                  <a:ext cx="17" cy="38"/>
                </a:xfrm>
                <a:custGeom>
                  <a:avLst/>
                  <a:gdLst>
                    <a:gd name="T0" fmla="*/ 0 w 17"/>
                    <a:gd name="T1" fmla="*/ 2 h 38"/>
                    <a:gd name="T2" fmla="*/ 1 w 17"/>
                    <a:gd name="T3" fmla="*/ 3 h 38"/>
                    <a:gd name="T4" fmla="*/ 13 w 17"/>
                    <a:gd name="T5" fmla="*/ 38 h 38"/>
                    <a:gd name="T6" fmla="*/ 17 w 17"/>
                    <a:gd name="T7" fmla="*/ 38 h 38"/>
                    <a:gd name="T8" fmla="*/ 4 w 17"/>
                    <a:gd name="T9" fmla="*/ 2 h 38"/>
                    <a:gd name="T10" fmla="*/ 0 w 17"/>
                    <a:gd name="T11" fmla="*/ 2 h 38"/>
                    <a:gd name="T12" fmla="*/ 4 w 17"/>
                    <a:gd name="T13" fmla="*/ 2 h 38"/>
                    <a:gd name="T14" fmla="*/ 2 w 17"/>
                    <a:gd name="T15" fmla="*/ 0 h 38"/>
                    <a:gd name="T16" fmla="*/ 1 w 17"/>
                    <a:gd name="T17" fmla="*/ 0 h 38"/>
                    <a:gd name="T18" fmla="*/ 1 w 17"/>
                    <a:gd name="T19" fmla="*/ 0 h 38"/>
                    <a:gd name="T20" fmla="*/ 1 w 17"/>
                    <a:gd name="T21" fmla="*/ 3 h 38"/>
                    <a:gd name="T22" fmla="*/ 0 w 17"/>
                    <a:gd name="T23" fmla="*/ 2 h 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" h="38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13" y="38"/>
                      </a:lnTo>
                      <a:lnTo>
                        <a:pt x="17" y="38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47" name="Freeform 399"/>
                <p:cNvSpPr>
                  <a:spLocks/>
                </p:cNvSpPr>
                <p:nvPr/>
              </p:nvSpPr>
              <p:spPr bwMode="auto">
                <a:xfrm>
                  <a:off x="3842" y="2090"/>
                  <a:ext cx="11" cy="63"/>
                </a:xfrm>
                <a:custGeom>
                  <a:avLst/>
                  <a:gdLst>
                    <a:gd name="T0" fmla="*/ 1 w 11"/>
                    <a:gd name="T1" fmla="*/ 0 h 63"/>
                    <a:gd name="T2" fmla="*/ 0 w 11"/>
                    <a:gd name="T3" fmla="*/ 3 h 63"/>
                    <a:gd name="T4" fmla="*/ 2 w 11"/>
                    <a:gd name="T5" fmla="*/ 24 h 63"/>
                    <a:gd name="T6" fmla="*/ 5 w 11"/>
                    <a:gd name="T7" fmla="*/ 42 h 63"/>
                    <a:gd name="T8" fmla="*/ 7 w 11"/>
                    <a:gd name="T9" fmla="*/ 54 h 63"/>
                    <a:gd name="T10" fmla="*/ 7 w 11"/>
                    <a:gd name="T11" fmla="*/ 63 h 63"/>
                    <a:gd name="T12" fmla="*/ 11 w 11"/>
                    <a:gd name="T13" fmla="*/ 63 h 63"/>
                    <a:gd name="T14" fmla="*/ 11 w 11"/>
                    <a:gd name="T15" fmla="*/ 54 h 63"/>
                    <a:gd name="T16" fmla="*/ 9 w 11"/>
                    <a:gd name="T17" fmla="*/ 41 h 63"/>
                    <a:gd name="T18" fmla="*/ 7 w 11"/>
                    <a:gd name="T19" fmla="*/ 24 h 63"/>
                    <a:gd name="T20" fmla="*/ 4 w 11"/>
                    <a:gd name="T21" fmla="*/ 1 h 63"/>
                    <a:gd name="T22" fmla="*/ 2 w 11"/>
                    <a:gd name="T23" fmla="*/ 4 h 63"/>
                    <a:gd name="T24" fmla="*/ 4 w 11"/>
                    <a:gd name="T25" fmla="*/ 1 h 63"/>
                    <a:gd name="T26" fmla="*/ 2 w 11"/>
                    <a:gd name="T27" fmla="*/ 0 h 63"/>
                    <a:gd name="T28" fmla="*/ 1 w 11"/>
                    <a:gd name="T29" fmla="*/ 0 h 63"/>
                    <a:gd name="T30" fmla="*/ 0 w 11"/>
                    <a:gd name="T31" fmla="*/ 0 h 63"/>
                    <a:gd name="T32" fmla="*/ 0 w 11"/>
                    <a:gd name="T33" fmla="*/ 3 h 63"/>
                    <a:gd name="T34" fmla="*/ 1 w 11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" h="6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2" y="24"/>
                      </a:lnTo>
                      <a:lnTo>
                        <a:pt x="5" y="42"/>
                      </a:lnTo>
                      <a:lnTo>
                        <a:pt x="7" y="54"/>
                      </a:lnTo>
                      <a:lnTo>
                        <a:pt x="7" y="63"/>
                      </a:lnTo>
                      <a:lnTo>
                        <a:pt x="11" y="63"/>
                      </a:lnTo>
                      <a:lnTo>
                        <a:pt x="11" y="54"/>
                      </a:lnTo>
                      <a:lnTo>
                        <a:pt x="9" y="41"/>
                      </a:lnTo>
                      <a:lnTo>
                        <a:pt x="7" y="24"/>
                      </a:lnTo>
                      <a:lnTo>
                        <a:pt x="4" y="1"/>
                      </a:lnTo>
                      <a:lnTo>
                        <a:pt x="2" y="4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48" name="Freeform 400"/>
                <p:cNvSpPr>
                  <a:spLocks/>
                </p:cNvSpPr>
                <p:nvPr/>
              </p:nvSpPr>
              <p:spPr bwMode="auto">
                <a:xfrm>
                  <a:off x="3843" y="2075"/>
                  <a:ext cx="30" cy="19"/>
                </a:xfrm>
                <a:custGeom>
                  <a:avLst/>
                  <a:gdLst>
                    <a:gd name="T0" fmla="*/ 27 w 30"/>
                    <a:gd name="T1" fmla="*/ 0 h 19"/>
                    <a:gd name="T2" fmla="*/ 27 w 30"/>
                    <a:gd name="T3" fmla="*/ 0 h 19"/>
                    <a:gd name="T4" fmla="*/ 22 w 30"/>
                    <a:gd name="T5" fmla="*/ 5 h 19"/>
                    <a:gd name="T6" fmla="*/ 15 w 30"/>
                    <a:gd name="T7" fmla="*/ 9 h 19"/>
                    <a:gd name="T8" fmla="*/ 8 w 30"/>
                    <a:gd name="T9" fmla="*/ 11 h 19"/>
                    <a:gd name="T10" fmla="*/ 0 w 30"/>
                    <a:gd name="T11" fmla="*/ 15 h 19"/>
                    <a:gd name="T12" fmla="*/ 1 w 30"/>
                    <a:gd name="T13" fmla="*/ 19 h 19"/>
                    <a:gd name="T14" fmla="*/ 10 w 30"/>
                    <a:gd name="T15" fmla="*/ 15 h 19"/>
                    <a:gd name="T16" fmla="*/ 18 w 30"/>
                    <a:gd name="T17" fmla="*/ 12 h 19"/>
                    <a:gd name="T18" fmla="*/ 23 w 30"/>
                    <a:gd name="T19" fmla="*/ 9 h 19"/>
                    <a:gd name="T20" fmla="*/ 30 w 30"/>
                    <a:gd name="T21" fmla="*/ 2 h 19"/>
                    <a:gd name="T22" fmla="*/ 30 w 30"/>
                    <a:gd name="T23" fmla="*/ 2 h 19"/>
                    <a:gd name="T24" fmla="*/ 27 w 30"/>
                    <a:gd name="T25" fmla="*/ 0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0" h="19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22" y="5"/>
                      </a:lnTo>
                      <a:lnTo>
                        <a:pt x="15" y="9"/>
                      </a:lnTo>
                      <a:lnTo>
                        <a:pt x="8" y="11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10" y="15"/>
                      </a:lnTo>
                      <a:lnTo>
                        <a:pt x="18" y="12"/>
                      </a:lnTo>
                      <a:lnTo>
                        <a:pt x="23" y="9"/>
                      </a:lnTo>
                      <a:lnTo>
                        <a:pt x="30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49" name="Freeform 401"/>
                <p:cNvSpPr>
                  <a:spLocks/>
                </p:cNvSpPr>
                <p:nvPr/>
              </p:nvSpPr>
              <p:spPr bwMode="auto">
                <a:xfrm>
                  <a:off x="3870" y="2054"/>
                  <a:ext cx="54" cy="23"/>
                </a:xfrm>
                <a:custGeom>
                  <a:avLst/>
                  <a:gdLst>
                    <a:gd name="T0" fmla="*/ 52 w 54"/>
                    <a:gd name="T1" fmla="*/ 0 h 23"/>
                    <a:gd name="T2" fmla="*/ 51 w 54"/>
                    <a:gd name="T3" fmla="*/ 0 h 23"/>
                    <a:gd name="T4" fmla="*/ 44 w 54"/>
                    <a:gd name="T5" fmla="*/ 6 h 23"/>
                    <a:gd name="T6" fmla="*/ 37 w 54"/>
                    <a:gd name="T7" fmla="*/ 10 h 23"/>
                    <a:gd name="T8" fmla="*/ 30 w 54"/>
                    <a:gd name="T9" fmla="*/ 13 h 23"/>
                    <a:gd name="T10" fmla="*/ 24 w 54"/>
                    <a:gd name="T11" fmla="*/ 13 h 23"/>
                    <a:gd name="T12" fmla="*/ 17 w 54"/>
                    <a:gd name="T13" fmla="*/ 14 h 23"/>
                    <a:gd name="T14" fmla="*/ 10 w 54"/>
                    <a:gd name="T15" fmla="*/ 15 h 23"/>
                    <a:gd name="T16" fmla="*/ 4 w 54"/>
                    <a:gd name="T17" fmla="*/ 17 h 23"/>
                    <a:gd name="T18" fmla="*/ 0 w 54"/>
                    <a:gd name="T19" fmla="*/ 21 h 23"/>
                    <a:gd name="T20" fmla="*/ 3 w 54"/>
                    <a:gd name="T21" fmla="*/ 23 h 23"/>
                    <a:gd name="T22" fmla="*/ 6 w 54"/>
                    <a:gd name="T23" fmla="*/ 19 h 23"/>
                    <a:gd name="T24" fmla="*/ 11 w 54"/>
                    <a:gd name="T25" fmla="*/ 18 h 23"/>
                    <a:gd name="T26" fmla="*/ 17 w 54"/>
                    <a:gd name="T27" fmla="*/ 18 h 23"/>
                    <a:gd name="T28" fmla="*/ 24 w 54"/>
                    <a:gd name="T29" fmla="*/ 17 h 23"/>
                    <a:gd name="T30" fmla="*/ 32 w 54"/>
                    <a:gd name="T31" fmla="*/ 15 h 23"/>
                    <a:gd name="T32" fmla="*/ 39 w 54"/>
                    <a:gd name="T33" fmla="*/ 14 h 23"/>
                    <a:gd name="T34" fmla="*/ 47 w 54"/>
                    <a:gd name="T35" fmla="*/ 10 h 23"/>
                    <a:gd name="T36" fmla="*/ 54 w 54"/>
                    <a:gd name="T37" fmla="*/ 3 h 23"/>
                    <a:gd name="T38" fmla="*/ 52 w 54"/>
                    <a:gd name="T39" fmla="*/ 3 h 23"/>
                    <a:gd name="T40" fmla="*/ 54 w 54"/>
                    <a:gd name="T41" fmla="*/ 3 h 23"/>
                    <a:gd name="T42" fmla="*/ 54 w 54"/>
                    <a:gd name="T43" fmla="*/ 2 h 23"/>
                    <a:gd name="T44" fmla="*/ 54 w 54"/>
                    <a:gd name="T45" fmla="*/ 0 h 23"/>
                    <a:gd name="T46" fmla="*/ 52 w 54"/>
                    <a:gd name="T47" fmla="*/ 0 h 23"/>
                    <a:gd name="T48" fmla="*/ 51 w 54"/>
                    <a:gd name="T49" fmla="*/ 0 h 23"/>
                    <a:gd name="T50" fmla="*/ 52 w 54"/>
                    <a:gd name="T51" fmla="*/ 0 h 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54" h="23">
                      <a:moveTo>
                        <a:pt x="52" y="0"/>
                      </a:moveTo>
                      <a:lnTo>
                        <a:pt x="51" y="0"/>
                      </a:lnTo>
                      <a:lnTo>
                        <a:pt x="44" y="6"/>
                      </a:lnTo>
                      <a:lnTo>
                        <a:pt x="37" y="10"/>
                      </a:lnTo>
                      <a:lnTo>
                        <a:pt x="30" y="13"/>
                      </a:lnTo>
                      <a:lnTo>
                        <a:pt x="24" y="13"/>
                      </a:lnTo>
                      <a:lnTo>
                        <a:pt x="17" y="14"/>
                      </a:lnTo>
                      <a:lnTo>
                        <a:pt x="10" y="15"/>
                      </a:lnTo>
                      <a:lnTo>
                        <a:pt x="4" y="17"/>
                      </a:lnTo>
                      <a:lnTo>
                        <a:pt x="0" y="21"/>
                      </a:lnTo>
                      <a:lnTo>
                        <a:pt x="3" y="23"/>
                      </a:lnTo>
                      <a:lnTo>
                        <a:pt x="6" y="19"/>
                      </a:lnTo>
                      <a:lnTo>
                        <a:pt x="11" y="18"/>
                      </a:lnTo>
                      <a:lnTo>
                        <a:pt x="17" y="18"/>
                      </a:lnTo>
                      <a:lnTo>
                        <a:pt x="24" y="17"/>
                      </a:lnTo>
                      <a:lnTo>
                        <a:pt x="32" y="15"/>
                      </a:lnTo>
                      <a:lnTo>
                        <a:pt x="39" y="14"/>
                      </a:lnTo>
                      <a:lnTo>
                        <a:pt x="47" y="10"/>
                      </a:lnTo>
                      <a:lnTo>
                        <a:pt x="54" y="3"/>
                      </a:lnTo>
                      <a:lnTo>
                        <a:pt x="52" y="3"/>
                      </a:lnTo>
                      <a:lnTo>
                        <a:pt x="54" y="3"/>
                      </a:lnTo>
                      <a:lnTo>
                        <a:pt x="54" y="2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50" name="Freeform 402"/>
                <p:cNvSpPr>
                  <a:spLocks/>
                </p:cNvSpPr>
                <p:nvPr/>
              </p:nvSpPr>
              <p:spPr bwMode="auto">
                <a:xfrm>
                  <a:off x="3922" y="2054"/>
                  <a:ext cx="10" cy="7"/>
                </a:xfrm>
                <a:custGeom>
                  <a:avLst/>
                  <a:gdLst>
                    <a:gd name="T0" fmla="*/ 10 w 10"/>
                    <a:gd name="T1" fmla="*/ 3 h 7"/>
                    <a:gd name="T2" fmla="*/ 10 w 10"/>
                    <a:gd name="T3" fmla="*/ 4 h 7"/>
                    <a:gd name="T4" fmla="*/ 6 w 10"/>
                    <a:gd name="T5" fmla="*/ 0 h 7"/>
                    <a:gd name="T6" fmla="*/ 0 w 10"/>
                    <a:gd name="T7" fmla="*/ 0 h 7"/>
                    <a:gd name="T8" fmla="*/ 0 w 10"/>
                    <a:gd name="T9" fmla="*/ 3 h 7"/>
                    <a:gd name="T10" fmla="*/ 4 w 10"/>
                    <a:gd name="T11" fmla="*/ 4 h 7"/>
                    <a:gd name="T12" fmla="*/ 7 w 10"/>
                    <a:gd name="T13" fmla="*/ 7 h 7"/>
                    <a:gd name="T14" fmla="*/ 7 w 10"/>
                    <a:gd name="T15" fmla="*/ 7 h 7"/>
                    <a:gd name="T16" fmla="*/ 10 w 10"/>
                    <a:gd name="T17" fmla="*/ 3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7">
                      <a:moveTo>
                        <a:pt x="10" y="3"/>
                      </a:moveTo>
                      <a:lnTo>
                        <a:pt x="10" y="4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4" y="4"/>
                      </a:lnTo>
                      <a:lnTo>
                        <a:pt x="7" y="7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51" name="Freeform 403"/>
                <p:cNvSpPr>
                  <a:spLocks/>
                </p:cNvSpPr>
                <p:nvPr/>
              </p:nvSpPr>
              <p:spPr bwMode="auto">
                <a:xfrm>
                  <a:off x="3929" y="2057"/>
                  <a:ext cx="15" cy="15"/>
                </a:xfrm>
                <a:custGeom>
                  <a:avLst/>
                  <a:gdLst>
                    <a:gd name="T0" fmla="*/ 15 w 15"/>
                    <a:gd name="T1" fmla="*/ 12 h 15"/>
                    <a:gd name="T2" fmla="*/ 15 w 15"/>
                    <a:gd name="T3" fmla="*/ 12 h 15"/>
                    <a:gd name="T4" fmla="*/ 8 w 15"/>
                    <a:gd name="T5" fmla="*/ 5 h 15"/>
                    <a:gd name="T6" fmla="*/ 3 w 15"/>
                    <a:gd name="T7" fmla="*/ 0 h 15"/>
                    <a:gd name="T8" fmla="*/ 0 w 15"/>
                    <a:gd name="T9" fmla="*/ 4 h 15"/>
                    <a:gd name="T10" fmla="*/ 6 w 15"/>
                    <a:gd name="T11" fmla="*/ 8 h 15"/>
                    <a:gd name="T12" fmla="*/ 12 w 15"/>
                    <a:gd name="T13" fmla="*/ 15 h 15"/>
                    <a:gd name="T14" fmla="*/ 12 w 15"/>
                    <a:gd name="T15" fmla="*/ 15 h 15"/>
                    <a:gd name="T16" fmla="*/ 15 w 15"/>
                    <a:gd name="T17" fmla="*/ 12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" h="15">
                      <a:moveTo>
                        <a:pt x="15" y="12"/>
                      </a:moveTo>
                      <a:lnTo>
                        <a:pt x="15" y="12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12" y="15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52" name="Freeform 404"/>
                <p:cNvSpPr>
                  <a:spLocks/>
                </p:cNvSpPr>
                <p:nvPr/>
              </p:nvSpPr>
              <p:spPr bwMode="auto">
                <a:xfrm>
                  <a:off x="3941" y="2069"/>
                  <a:ext cx="22" cy="28"/>
                </a:xfrm>
                <a:custGeom>
                  <a:avLst/>
                  <a:gdLst>
                    <a:gd name="T0" fmla="*/ 22 w 22"/>
                    <a:gd name="T1" fmla="*/ 25 h 28"/>
                    <a:gd name="T2" fmla="*/ 22 w 22"/>
                    <a:gd name="T3" fmla="*/ 25 h 28"/>
                    <a:gd name="T4" fmla="*/ 18 w 22"/>
                    <a:gd name="T5" fmla="*/ 18 h 28"/>
                    <a:gd name="T6" fmla="*/ 14 w 22"/>
                    <a:gd name="T7" fmla="*/ 11 h 28"/>
                    <a:gd name="T8" fmla="*/ 9 w 22"/>
                    <a:gd name="T9" fmla="*/ 6 h 28"/>
                    <a:gd name="T10" fmla="*/ 3 w 22"/>
                    <a:gd name="T11" fmla="*/ 0 h 28"/>
                    <a:gd name="T12" fmla="*/ 0 w 22"/>
                    <a:gd name="T13" fmla="*/ 3 h 28"/>
                    <a:gd name="T14" fmla="*/ 7 w 22"/>
                    <a:gd name="T15" fmla="*/ 7 h 28"/>
                    <a:gd name="T16" fmla="*/ 11 w 22"/>
                    <a:gd name="T17" fmla="*/ 14 h 28"/>
                    <a:gd name="T18" fmla="*/ 14 w 22"/>
                    <a:gd name="T19" fmla="*/ 19 h 28"/>
                    <a:gd name="T20" fmla="*/ 18 w 22"/>
                    <a:gd name="T21" fmla="*/ 26 h 28"/>
                    <a:gd name="T22" fmla="*/ 18 w 22"/>
                    <a:gd name="T23" fmla="*/ 26 h 28"/>
                    <a:gd name="T24" fmla="*/ 18 w 22"/>
                    <a:gd name="T25" fmla="*/ 26 h 28"/>
                    <a:gd name="T26" fmla="*/ 20 w 22"/>
                    <a:gd name="T27" fmla="*/ 28 h 28"/>
                    <a:gd name="T28" fmla="*/ 21 w 22"/>
                    <a:gd name="T29" fmla="*/ 28 h 28"/>
                    <a:gd name="T30" fmla="*/ 22 w 22"/>
                    <a:gd name="T31" fmla="*/ 26 h 28"/>
                    <a:gd name="T32" fmla="*/ 22 w 22"/>
                    <a:gd name="T33" fmla="*/ 25 h 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28">
                      <a:moveTo>
                        <a:pt x="22" y="25"/>
                      </a:moveTo>
                      <a:lnTo>
                        <a:pt x="22" y="25"/>
                      </a:lnTo>
                      <a:lnTo>
                        <a:pt x="18" y="18"/>
                      </a:lnTo>
                      <a:lnTo>
                        <a:pt x="14" y="11"/>
                      </a:lnTo>
                      <a:lnTo>
                        <a:pt x="9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7" y="7"/>
                      </a:lnTo>
                      <a:lnTo>
                        <a:pt x="11" y="14"/>
                      </a:lnTo>
                      <a:lnTo>
                        <a:pt x="14" y="19"/>
                      </a:lnTo>
                      <a:lnTo>
                        <a:pt x="18" y="26"/>
                      </a:lnTo>
                      <a:lnTo>
                        <a:pt x="20" y="28"/>
                      </a:lnTo>
                      <a:lnTo>
                        <a:pt x="21" y="28"/>
                      </a:lnTo>
                      <a:lnTo>
                        <a:pt x="22" y="26"/>
                      </a:lnTo>
                      <a:lnTo>
                        <a:pt x="22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53" name="Freeform 405"/>
                <p:cNvSpPr>
                  <a:spLocks/>
                </p:cNvSpPr>
                <p:nvPr/>
              </p:nvSpPr>
              <p:spPr bwMode="auto">
                <a:xfrm>
                  <a:off x="3959" y="2094"/>
                  <a:ext cx="14" cy="35"/>
                </a:xfrm>
                <a:custGeom>
                  <a:avLst/>
                  <a:gdLst>
                    <a:gd name="T0" fmla="*/ 14 w 14"/>
                    <a:gd name="T1" fmla="*/ 33 h 35"/>
                    <a:gd name="T2" fmla="*/ 12 w 14"/>
                    <a:gd name="T3" fmla="*/ 31 h 35"/>
                    <a:gd name="T4" fmla="*/ 8 w 14"/>
                    <a:gd name="T5" fmla="*/ 16 h 35"/>
                    <a:gd name="T6" fmla="*/ 4 w 14"/>
                    <a:gd name="T7" fmla="*/ 0 h 35"/>
                    <a:gd name="T8" fmla="*/ 0 w 14"/>
                    <a:gd name="T9" fmla="*/ 1 h 35"/>
                    <a:gd name="T10" fmla="*/ 4 w 14"/>
                    <a:gd name="T11" fmla="*/ 18 h 35"/>
                    <a:gd name="T12" fmla="*/ 11 w 14"/>
                    <a:gd name="T13" fmla="*/ 34 h 35"/>
                    <a:gd name="T14" fmla="*/ 10 w 14"/>
                    <a:gd name="T15" fmla="*/ 34 h 35"/>
                    <a:gd name="T16" fmla="*/ 11 w 14"/>
                    <a:gd name="T17" fmla="*/ 34 h 35"/>
                    <a:gd name="T18" fmla="*/ 12 w 14"/>
                    <a:gd name="T19" fmla="*/ 35 h 35"/>
                    <a:gd name="T20" fmla="*/ 12 w 14"/>
                    <a:gd name="T21" fmla="*/ 34 h 35"/>
                    <a:gd name="T22" fmla="*/ 14 w 14"/>
                    <a:gd name="T23" fmla="*/ 33 h 35"/>
                    <a:gd name="T24" fmla="*/ 12 w 14"/>
                    <a:gd name="T25" fmla="*/ 31 h 35"/>
                    <a:gd name="T26" fmla="*/ 14 w 14"/>
                    <a:gd name="T27" fmla="*/ 33 h 3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4" h="35">
                      <a:moveTo>
                        <a:pt x="14" y="33"/>
                      </a:moveTo>
                      <a:lnTo>
                        <a:pt x="12" y="31"/>
                      </a:lnTo>
                      <a:lnTo>
                        <a:pt x="8" y="16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4" y="18"/>
                      </a:lnTo>
                      <a:lnTo>
                        <a:pt x="11" y="34"/>
                      </a:lnTo>
                      <a:lnTo>
                        <a:pt x="10" y="34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4"/>
                      </a:lnTo>
                      <a:lnTo>
                        <a:pt x="14" y="33"/>
                      </a:lnTo>
                      <a:lnTo>
                        <a:pt x="12" y="31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54" name="Freeform 406"/>
                <p:cNvSpPr>
                  <a:spLocks/>
                </p:cNvSpPr>
                <p:nvPr/>
              </p:nvSpPr>
              <p:spPr bwMode="auto">
                <a:xfrm>
                  <a:off x="3969" y="2127"/>
                  <a:ext cx="13" cy="20"/>
                </a:xfrm>
                <a:custGeom>
                  <a:avLst/>
                  <a:gdLst>
                    <a:gd name="T0" fmla="*/ 13 w 13"/>
                    <a:gd name="T1" fmla="*/ 19 h 20"/>
                    <a:gd name="T2" fmla="*/ 13 w 13"/>
                    <a:gd name="T3" fmla="*/ 17 h 20"/>
                    <a:gd name="T4" fmla="*/ 8 w 13"/>
                    <a:gd name="T5" fmla="*/ 9 h 20"/>
                    <a:gd name="T6" fmla="*/ 4 w 13"/>
                    <a:gd name="T7" fmla="*/ 0 h 20"/>
                    <a:gd name="T8" fmla="*/ 0 w 13"/>
                    <a:gd name="T9" fmla="*/ 1 h 20"/>
                    <a:gd name="T10" fmla="*/ 5 w 13"/>
                    <a:gd name="T11" fmla="*/ 11 h 20"/>
                    <a:gd name="T12" fmla="*/ 9 w 13"/>
                    <a:gd name="T13" fmla="*/ 19 h 20"/>
                    <a:gd name="T14" fmla="*/ 9 w 13"/>
                    <a:gd name="T15" fmla="*/ 19 h 20"/>
                    <a:gd name="T16" fmla="*/ 9 w 13"/>
                    <a:gd name="T17" fmla="*/ 19 h 20"/>
                    <a:gd name="T18" fmla="*/ 11 w 13"/>
                    <a:gd name="T19" fmla="*/ 20 h 20"/>
                    <a:gd name="T20" fmla="*/ 12 w 13"/>
                    <a:gd name="T21" fmla="*/ 20 h 20"/>
                    <a:gd name="T22" fmla="*/ 13 w 13"/>
                    <a:gd name="T23" fmla="*/ 19 h 20"/>
                    <a:gd name="T24" fmla="*/ 13 w 13"/>
                    <a:gd name="T25" fmla="*/ 17 h 20"/>
                    <a:gd name="T26" fmla="*/ 13 w 13"/>
                    <a:gd name="T27" fmla="*/ 19 h 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" h="20">
                      <a:moveTo>
                        <a:pt x="13" y="19"/>
                      </a:moveTo>
                      <a:lnTo>
                        <a:pt x="13" y="17"/>
                      </a:lnTo>
                      <a:lnTo>
                        <a:pt x="8" y="9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5" y="11"/>
                      </a:lnTo>
                      <a:lnTo>
                        <a:pt x="9" y="19"/>
                      </a:lnTo>
                      <a:lnTo>
                        <a:pt x="11" y="20"/>
                      </a:lnTo>
                      <a:lnTo>
                        <a:pt x="12" y="20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55" name="Freeform 407"/>
                <p:cNvSpPr>
                  <a:spLocks/>
                </p:cNvSpPr>
                <p:nvPr/>
              </p:nvSpPr>
              <p:spPr bwMode="auto">
                <a:xfrm>
                  <a:off x="3978" y="2146"/>
                  <a:ext cx="10" cy="18"/>
                </a:xfrm>
                <a:custGeom>
                  <a:avLst/>
                  <a:gdLst>
                    <a:gd name="T0" fmla="*/ 10 w 10"/>
                    <a:gd name="T1" fmla="*/ 15 h 18"/>
                    <a:gd name="T2" fmla="*/ 10 w 10"/>
                    <a:gd name="T3" fmla="*/ 15 h 18"/>
                    <a:gd name="T4" fmla="*/ 7 w 10"/>
                    <a:gd name="T5" fmla="*/ 8 h 18"/>
                    <a:gd name="T6" fmla="*/ 4 w 10"/>
                    <a:gd name="T7" fmla="*/ 0 h 18"/>
                    <a:gd name="T8" fmla="*/ 0 w 10"/>
                    <a:gd name="T9" fmla="*/ 0 h 18"/>
                    <a:gd name="T10" fmla="*/ 3 w 10"/>
                    <a:gd name="T11" fmla="*/ 8 h 18"/>
                    <a:gd name="T12" fmla="*/ 7 w 10"/>
                    <a:gd name="T13" fmla="*/ 16 h 18"/>
                    <a:gd name="T14" fmla="*/ 7 w 10"/>
                    <a:gd name="T15" fmla="*/ 16 h 18"/>
                    <a:gd name="T16" fmla="*/ 7 w 10"/>
                    <a:gd name="T17" fmla="*/ 16 h 18"/>
                    <a:gd name="T18" fmla="*/ 7 w 10"/>
                    <a:gd name="T19" fmla="*/ 18 h 18"/>
                    <a:gd name="T20" fmla="*/ 8 w 10"/>
                    <a:gd name="T21" fmla="*/ 18 h 18"/>
                    <a:gd name="T22" fmla="*/ 10 w 10"/>
                    <a:gd name="T23" fmla="*/ 16 h 18"/>
                    <a:gd name="T24" fmla="*/ 10 w 10"/>
                    <a:gd name="T25" fmla="*/ 15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0" h="18">
                      <a:moveTo>
                        <a:pt x="10" y="15"/>
                      </a:moveTo>
                      <a:lnTo>
                        <a:pt x="10" y="15"/>
                      </a:lnTo>
                      <a:lnTo>
                        <a:pt x="7" y="8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8" y="18"/>
                      </a:lnTo>
                      <a:lnTo>
                        <a:pt x="10" y="16"/>
                      </a:ln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56" name="Freeform 408"/>
                <p:cNvSpPr>
                  <a:spLocks/>
                </p:cNvSpPr>
                <p:nvPr/>
              </p:nvSpPr>
              <p:spPr bwMode="auto">
                <a:xfrm>
                  <a:off x="3985" y="2161"/>
                  <a:ext cx="10" cy="18"/>
                </a:xfrm>
                <a:custGeom>
                  <a:avLst/>
                  <a:gdLst>
                    <a:gd name="T0" fmla="*/ 7 w 10"/>
                    <a:gd name="T1" fmla="*/ 18 h 18"/>
                    <a:gd name="T2" fmla="*/ 7 w 10"/>
                    <a:gd name="T3" fmla="*/ 18 h 18"/>
                    <a:gd name="T4" fmla="*/ 10 w 10"/>
                    <a:gd name="T5" fmla="*/ 12 h 18"/>
                    <a:gd name="T6" fmla="*/ 7 w 10"/>
                    <a:gd name="T7" fmla="*/ 7 h 18"/>
                    <a:gd name="T8" fmla="*/ 6 w 10"/>
                    <a:gd name="T9" fmla="*/ 3 h 18"/>
                    <a:gd name="T10" fmla="*/ 3 w 10"/>
                    <a:gd name="T11" fmla="*/ 0 h 18"/>
                    <a:gd name="T12" fmla="*/ 0 w 10"/>
                    <a:gd name="T13" fmla="*/ 1 h 18"/>
                    <a:gd name="T14" fmla="*/ 1 w 10"/>
                    <a:gd name="T15" fmla="*/ 5 h 18"/>
                    <a:gd name="T16" fmla="*/ 4 w 10"/>
                    <a:gd name="T17" fmla="*/ 8 h 18"/>
                    <a:gd name="T18" fmla="*/ 6 w 10"/>
                    <a:gd name="T19" fmla="*/ 11 h 18"/>
                    <a:gd name="T20" fmla="*/ 4 w 10"/>
                    <a:gd name="T21" fmla="*/ 15 h 18"/>
                    <a:gd name="T22" fmla="*/ 4 w 10"/>
                    <a:gd name="T23" fmla="*/ 15 h 18"/>
                    <a:gd name="T24" fmla="*/ 4 w 10"/>
                    <a:gd name="T25" fmla="*/ 15 h 18"/>
                    <a:gd name="T26" fmla="*/ 4 w 10"/>
                    <a:gd name="T27" fmla="*/ 16 h 18"/>
                    <a:gd name="T28" fmla="*/ 4 w 10"/>
                    <a:gd name="T29" fmla="*/ 18 h 18"/>
                    <a:gd name="T30" fmla="*/ 6 w 10"/>
                    <a:gd name="T31" fmla="*/ 18 h 18"/>
                    <a:gd name="T32" fmla="*/ 7 w 10"/>
                    <a:gd name="T33" fmla="*/ 18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" h="18">
                      <a:moveTo>
                        <a:pt x="7" y="18"/>
                      </a:moveTo>
                      <a:lnTo>
                        <a:pt x="7" y="18"/>
                      </a:lnTo>
                      <a:lnTo>
                        <a:pt x="10" y="12"/>
                      </a:lnTo>
                      <a:lnTo>
                        <a:pt x="7" y="7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5"/>
                      </a:ln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4" y="15"/>
                      </a:lnTo>
                      <a:lnTo>
                        <a:pt x="4" y="16"/>
                      </a:lnTo>
                      <a:lnTo>
                        <a:pt x="4" y="18"/>
                      </a:lnTo>
                      <a:lnTo>
                        <a:pt x="6" y="18"/>
                      </a:lnTo>
                      <a:lnTo>
                        <a:pt x="7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57" name="Freeform 409"/>
                <p:cNvSpPr>
                  <a:spLocks/>
                </p:cNvSpPr>
                <p:nvPr/>
              </p:nvSpPr>
              <p:spPr bwMode="auto">
                <a:xfrm>
                  <a:off x="3961" y="2157"/>
                  <a:ext cx="31" cy="24"/>
                </a:xfrm>
                <a:custGeom>
                  <a:avLst/>
                  <a:gdLst>
                    <a:gd name="T0" fmla="*/ 0 w 31"/>
                    <a:gd name="T1" fmla="*/ 2 h 24"/>
                    <a:gd name="T2" fmla="*/ 0 w 31"/>
                    <a:gd name="T3" fmla="*/ 2 h 24"/>
                    <a:gd name="T4" fmla="*/ 5 w 31"/>
                    <a:gd name="T5" fmla="*/ 11 h 24"/>
                    <a:gd name="T6" fmla="*/ 12 w 31"/>
                    <a:gd name="T7" fmla="*/ 19 h 24"/>
                    <a:gd name="T8" fmla="*/ 16 w 31"/>
                    <a:gd name="T9" fmla="*/ 22 h 24"/>
                    <a:gd name="T10" fmla="*/ 21 w 31"/>
                    <a:gd name="T11" fmla="*/ 23 h 24"/>
                    <a:gd name="T12" fmla="*/ 25 w 31"/>
                    <a:gd name="T13" fmla="*/ 24 h 24"/>
                    <a:gd name="T14" fmla="*/ 31 w 31"/>
                    <a:gd name="T15" fmla="*/ 22 h 24"/>
                    <a:gd name="T16" fmla="*/ 28 w 31"/>
                    <a:gd name="T17" fmla="*/ 19 h 24"/>
                    <a:gd name="T18" fmla="*/ 25 w 31"/>
                    <a:gd name="T19" fmla="*/ 20 h 24"/>
                    <a:gd name="T20" fmla="*/ 21 w 31"/>
                    <a:gd name="T21" fmla="*/ 20 h 24"/>
                    <a:gd name="T22" fmla="*/ 17 w 31"/>
                    <a:gd name="T23" fmla="*/ 19 h 24"/>
                    <a:gd name="T24" fmla="*/ 15 w 31"/>
                    <a:gd name="T25" fmla="*/ 16 h 24"/>
                    <a:gd name="T26" fmla="*/ 8 w 31"/>
                    <a:gd name="T27" fmla="*/ 8 h 24"/>
                    <a:gd name="T28" fmla="*/ 2 w 31"/>
                    <a:gd name="T29" fmla="*/ 0 h 24"/>
                    <a:gd name="T30" fmla="*/ 2 w 31"/>
                    <a:gd name="T31" fmla="*/ 0 h 24"/>
                    <a:gd name="T32" fmla="*/ 2 w 31"/>
                    <a:gd name="T33" fmla="*/ 0 h 24"/>
                    <a:gd name="T34" fmla="*/ 1 w 31"/>
                    <a:gd name="T35" fmla="*/ 0 h 24"/>
                    <a:gd name="T36" fmla="*/ 0 w 31"/>
                    <a:gd name="T37" fmla="*/ 0 h 24"/>
                    <a:gd name="T38" fmla="*/ 0 w 31"/>
                    <a:gd name="T39" fmla="*/ 0 h 24"/>
                    <a:gd name="T40" fmla="*/ 0 w 31"/>
                    <a:gd name="T41" fmla="*/ 2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1" h="2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11"/>
                      </a:lnTo>
                      <a:lnTo>
                        <a:pt x="12" y="19"/>
                      </a:lnTo>
                      <a:lnTo>
                        <a:pt x="16" y="22"/>
                      </a:lnTo>
                      <a:lnTo>
                        <a:pt x="21" y="23"/>
                      </a:lnTo>
                      <a:lnTo>
                        <a:pt x="25" y="24"/>
                      </a:lnTo>
                      <a:lnTo>
                        <a:pt x="31" y="22"/>
                      </a:lnTo>
                      <a:lnTo>
                        <a:pt x="28" y="19"/>
                      </a:lnTo>
                      <a:lnTo>
                        <a:pt x="25" y="20"/>
                      </a:lnTo>
                      <a:lnTo>
                        <a:pt x="21" y="20"/>
                      </a:lnTo>
                      <a:lnTo>
                        <a:pt x="17" y="19"/>
                      </a:lnTo>
                      <a:lnTo>
                        <a:pt x="15" y="16"/>
                      </a:lnTo>
                      <a:lnTo>
                        <a:pt x="8" y="8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58" name="Freeform 410"/>
                <p:cNvSpPr>
                  <a:spLocks/>
                </p:cNvSpPr>
                <p:nvPr/>
              </p:nvSpPr>
              <p:spPr bwMode="auto">
                <a:xfrm>
                  <a:off x="3940" y="2128"/>
                  <a:ext cx="23" cy="31"/>
                </a:xfrm>
                <a:custGeom>
                  <a:avLst/>
                  <a:gdLst>
                    <a:gd name="T0" fmla="*/ 3 w 23"/>
                    <a:gd name="T1" fmla="*/ 1 h 31"/>
                    <a:gd name="T2" fmla="*/ 0 w 23"/>
                    <a:gd name="T3" fmla="*/ 3 h 31"/>
                    <a:gd name="T4" fmla="*/ 12 w 23"/>
                    <a:gd name="T5" fmla="*/ 18 h 31"/>
                    <a:gd name="T6" fmla="*/ 21 w 23"/>
                    <a:gd name="T7" fmla="*/ 31 h 31"/>
                    <a:gd name="T8" fmla="*/ 23 w 23"/>
                    <a:gd name="T9" fmla="*/ 29 h 31"/>
                    <a:gd name="T10" fmla="*/ 15 w 23"/>
                    <a:gd name="T11" fmla="*/ 15 h 31"/>
                    <a:gd name="T12" fmla="*/ 3 w 23"/>
                    <a:gd name="T13" fmla="*/ 0 h 31"/>
                    <a:gd name="T14" fmla="*/ 0 w 23"/>
                    <a:gd name="T15" fmla="*/ 1 h 31"/>
                    <a:gd name="T16" fmla="*/ 3 w 23"/>
                    <a:gd name="T17" fmla="*/ 0 h 31"/>
                    <a:gd name="T18" fmla="*/ 1 w 23"/>
                    <a:gd name="T19" fmla="*/ 0 h 31"/>
                    <a:gd name="T20" fmla="*/ 0 w 23"/>
                    <a:gd name="T21" fmla="*/ 0 h 31"/>
                    <a:gd name="T22" fmla="*/ 0 w 23"/>
                    <a:gd name="T23" fmla="*/ 1 h 31"/>
                    <a:gd name="T24" fmla="*/ 0 w 23"/>
                    <a:gd name="T25" fmla="*/ 3 h 31"/>
                    <a:gd name="T26" fmla="*/ 3 w 23"/>
                    <a:gd name="T27" fmla="*/ 1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3" h="31">
                      <a:moveTo>
                        <a:pt x="3" y="1"/>
                      </a:moveTo>
                      <a:lnTo>
                        <a:pt x="0" y="3"/>
                      </a:lnTo>
                      <a:lnTo>
                        <a:pt x="12" y="18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15" y="15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59" name="Freeform 411"/>
                <p:cNvSpPr>
                  <a:spLocks/>
                </p:cNvSpPr>
                <p:nvPr/>
              </p:nvSpPr>
              <p:spPr bwMode="auto">
                <a:xfrm>
                  <a:off x="3939" y="2129"/>
                  <a:ext cx="4" cy="37"/>
                </a:xfrm>
                <a:custGeom>
                  <a:avLst/>
                  <a:gdLst>
                    <a:gd name="T0" fmla="*/ 4 w 4"/>
                    <a:gd name="T1" fmla="*/ 35 h 37"/>
                    <a:gd name="T2" fmla="*/ 4 w 4"/>
                    <a:gd name="T3" fmla="*/ 35 h 37"/>
                    <a:gd name="T4" fmla="*/ 4 w 4"/>
                    <a:gd name="T5" fmla="*/ 18 h 37"/>
                    <a:gd name="T6" fmla="*/ 4 w 4"/>
                    <a:gd name="T7" fmla="*/ 0 h 37"/>
                    <a:gd name="T8" fmla="*/ 1 w 4"/>
                    <a:gd name="T9" fmla="*/ 0 h 37"/>
                    <a:gd name="T10" fmla="*/ 0 w 4"/>
                    <a:gd name="T11" fmla="*/ 18 h 37"/>
                    <a:gd name="T12" fmla="*/ 1 w 4"/>
                    <a:gd name="T13" fmla="*/ 36 h 37"/>
                    <a:gd name="T14" fmla="*/ 1 w 4"/>
                    <a:gd name="T15" fmla="*/ 36 h 37"/>
                    <a:gd name="T16" fmla="*/ 1 w 4"/>
                    <a:gd name="T17" fmla="*/ 36 h 37"/>
                    <a:gd name="T18" fmla="*/ 1 w 4"/>
                    <a:gd name="T19" fmla="*/ 37 h 37"/>
                    <a:gd name="T20" fmla="*/ 2 w 4"/>
                    <a:gd name="T21" fmla="*/ 37 h 37"/>
                    <a:gd name="T22" fmla="*/ 4 w 4"/>
                    <a:gd name="T23" fmla="*/ 37 h 37"/>
                    <a:gd name="T24" fmla="*/ 4 w 4"/>
                    <a:gd name="T25" fmla="*/ 35 h 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37">
                      <a:moveTo>
                        <a:pt x="4" y="35"/>
                      </a:moveTo>
                      <a:lnTo>
                        <a:pt x="4" y="35"/>
                      </a:lnTo>
                      <a:lnTo>
                        <a:pt x="4" y="18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18"/>
                      </a:lnTo>
                      <a:lnTo>
                        <a:pt x="1" y="36"/>
                      </a:lnTo>
                      <a:lnTo>
                        <a:pt x="1" y="37"/>
                      </a:lnTo>
                      <a:lnTo>
                        <a:pt x="2" y="37"/>
                      </a:lnTo>
                      <a:lnTo>
                        <a:pt x="4" y="37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60" name="Freeform 412"/>
                <p:cNvSpPr>
                  <a:spLocks/>
                </p:cNvSpPr>
                <p:nvPr/>
              </p:nvSpPr>
              <p:spPr bwMode="auto">
                <a:xfrm>
                  <a:off x="3940" y="2164"/>
                  <a:ext cx="10" cy="24"/>
                </a:xfrm>
                <a:custGeom>
                  <a:avLst/>
                  <a:gdLst>
                    <a:gd name="T0" fmla="*/ 10 w 10"/>
                    <a:gd name="T1" fmla="*/ 21 h 24"/>
                    <a:gd name="T2" fmla="*/ 10 w 10"/>
                    <a:gd name="T3" fmla="*/ 23 h 24"/>
                    <a:gd name="T4" fmla="*/ 7 w 10"/>
                    <a:gd name="T5" fmla="*/ 10 h 24"/>
                    <a:gd name="T6" fmla="*/ 3 w 10"/>
                    <a:gd name="T7" fmla="*/ 0 h 24"/>
                    <a:gd name="T8" fmla="*/ 0 w 10"/>
                    <a:gd name="T9" fmla="*/ 1 h 24"/>
                    <a:gd name="T10" fmla="*/ 3 w 10"/>
                    <a:gd name="T11" fmla="*/ 12 h 24"/>
                    <a:gd name="T12" fmla="*/ 6 w 10"/>
                    <a:gd name="T13" fmla="*/ 23 h 24"/>
                    <a:gd name="T14" fmla="*/ 6 w 10"/>
                    <a:gd name="T15" fmla="*/ 23 h 24"/>
                    <a:gd name="T16" fmla="*/ 6 w 10"/>
                    <a:gd name="T17" fmla="*/ 23 h 24"/>
                    <a:gd name="T18" fmla="*/ 7 w 10"/>
                    <a:gd name="T19" fmla="*/ 24 h 24"/>
                    <a:gd name="T20" fmla="*/ 8 w 10"/>
                    <a:gd name="T21" fmla="*/ 24 h 24"/>
                    <a:gd name="T22" fmla="*/ 8 w 10"/>
                    <a:gd name="T23" fmla="*/ 24 h 24"/>
                    <a:gd name="T24" fmla="*/ 10 w 10"/>
                    <a:gd name="T25" fmla="*/ 23 h 24"/>
                    <a:gd name="T26" fmla="*/ 10 w 10"/>
                    <a:gd name="T27" fmla="*/ 21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0" h="24">
                      <a:moveTo>
                        <a:pt x="10" y="21"/>
                      </a:moveTo>
                      <a:lnTo>
                        <a:pt x="10" y="23"/>
                      </a:lnTo>
                      <a:lnTo>
                        <a:pt x="7" y="1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1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4"/>
                      </a:lnTo>
                      <a:lnTo>
                        <a:pt x="10" y="23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9131" name="Freeform 414"/>
              <p:cNvSpPr>
                <a:spLocks/>
              </p:cNvSpPr>
              <p:nvPr/>
            </p:nvSpPr>
            <p:spPr bwMode="auto">
              <a:xfrm>
                <a:off x="3946" y="2185"/>
                <a:ext cx="17" cy="37"/>
              </a:xfrm>
              <a:custGeom>
                <a:avLst/>
                <a:gdLst>
                  <a:gd name="T0" fmla="*/ 17 w 17"/>
                  <a:gd name="T1" fmla="*/ 35 h 37"/>
                  <a:gd name="T2" fmla="*/ 17 w 17"/>
                  <a:gd name="T3" fmla="*/ 35 h 37"/>
                  <a:gd name="T4" fmla="*/ 4 w 17"/>
                  <a:gd name="T5" fmla="*/ 0 h 37"/>
                  <a:gd name="T6" fmla="*/ 0 w 17"/>
                  <a:gd name="T7" fmla="*/ 2 h 37"/>
                  <a:gd name="T8" fmla="*/ 15 w 17"/>
                  <a:gd name="T9" fmla="*/ 36 h 37"/>
                  <a:gd name="T10" fmla="*/ 17 w 17"/>
                  <a:gd name="T11" fmla="*/ 35 h 37"/>
                  <a:gd name="T12" fmla="*/ 15 w 17"/>
                  <a:gd name="T13" fmla="*/ 36 h 37"/>
                  <a:gd name="T14" fmla="*/ 16 w 17"/>
                  <a:gd name="T15" fmla="*/ 37 h 37"/>
                  <a:gd name="T16" fmla="*/ 17 w 17"/>
                  <a:gd name="T17" fmla="*/ 37 h 37"/>
                  <a:gd name="T18" fmla="*/ 17 w 17"/>
                  <a:gd name="T19" fmla="*/ 36 h 37"/>
                  <a:gd name="T20" fmla="*/ 17 w 17"/>
                  <a:gd name="T21" fmla="*/ 35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37">
                    <a:moveTo>
                      <a:pt x="17" y="35"/>
                    </a:moveTo>
                    <a:lnTo>
                      <a:pt x="17" y="3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5" y="36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32" name="Freeform 415"/>
              <p:cNvSpPr>
                <a:spLocks/>
              </p:cNvSpPr>
              <p:nvPr/>
            </p:nvSpPr>
            <p:spPr bwMode="auto">
              <a:xfrm>
                <a:off x="3952" y="2220"/>
                <a:ext cx="13" cy="16"/>
              </a:xfrm>
              <a:custGeom>
                <a:avLst/>
                <a:gdLst>
                  <a:gd name="T0" fmla="*/ 4 w 13"/>
                  <a:gd name="T1" fmla="*/ 13 h 16"/>
                  <a:gd name="T2" fmla="*/ 2 w 13"/>
                  <a:gd name="T3" fmla="*/ 15 h 16"/>
                  <a:gd name="T4" fmla="*/ 4 w 13"/>
                  <a:gd name="T5" fmla="*/ 16 h 16"/>
                  <a:gd name="T6" fmla="*/ 6 w 13"/>
                  <a:gd name="T7" fmla="*/ 15 h 16"/>
                  <a:gd name="T8" fmla="*/ 9 w 13"/>
                  <a:gd name="T9" fmla="*/ 13 h 16"/>
                  <a:gd name="T10" fmla="*/ 10 w 13"/>
                  <a:gd name="T11" fmla="*/ 12 h 16"/>
                  <a:gd name="T12" fmla="*/ 13 w 13"/>
                  <a:gd name="T13" fmla="*/ 6 h 16"/>
                  <a:gd name="T14" fmla="*/ 11 w 13"/>
                  <a:gd name="T15" fmla="*/ 0 h 16"/>
                  <a:gd name="T16" fmla="*/ 9 w 13"/>
                  <a:gd name="T17" fmla="*/ 1 h 16"/>
                  <a:gd name="T18" fmla="*/ 9 w 13"/>
                  <a:gd name="T19" fmla="*/ 6 h 16"/>
                  <a:gd name="T20" fmla="*/ 7 w 13"/>
                  <a:gd name="T21" fmla="*/ 10 h 16"/>
                  <a:gd name="T22" fmla="*/ 6 w 13"/>
                  <a:gd name="T23" fmla="*/ 10 h 16"/>
                  <a:gd name="T24" fmla="*/ 4 w 13"/>
                  <a:gd name="T25" fmla="*/ 12 h 16"/>
                  <a:gd name="T26" fmla="*/ 4 w 13"/>
                  <a:gd name="T27" fmla="*/ 12 h 16"/>
                  <a:gd name="T28" fmla="*/ 4 w 13"/>
                  <a:gd name="T29" fmla="*/ 12 h 16"/>
                  <a:gd name="T30" fmla="*/ 0 w 13"/>
                  <a:gd name="T31" fmla="*/ 13 h 16"/>
                  <a:gd name="T32" fmla="*/ 4 w 13"/>
                  <a:gd name="T33" fmla="*/ 12 h 16"/>
                  <a:gd name="T34" fmla="*/ 2 w 13"/>
                  <a:gd name="T35" fmla="*/ 12 h 16"/>
                  <a:gd name="T36" fmla="*/ 2 w 13"/>
                  <a:gd name="T37" fmla="*/ 12 h 16"/>
                  <a:gd name="T38" fmla="*/ 0 w 13"/>
                  <a:gd name="T39" fmla="*/ 13 h 16"/>
                  <a:gd name="T40" fmla="*/ 2 w 13"/>
                  <a:gd name="T41" fmla="*/ 15 h 16"/>
                  <a:gd name="T42" fmla="*/ 4 w 13"/>
                  <a:gd name="T43" fmla="*/ 13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" h="16">
                    <a:moveTo>
                      <a:pt x="4" y="13"/>
                    </a:moveTo>
                    <a:lnTo>
                      <a:pt x="2" y="15"/>
                    </a:lnTo>
                    <a:lnTo>
                      <a:pt x="4" y="16"/>
                    </a:lnTo>
                    <a:lnTo>
                      <a:pt x="6" y="15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3" y="6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6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0" y="1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33" name="Freeform 416"/>
              <p:cNvSpPr>
                <a:spLocks/>
              </p:cNvSpPr>
              <p:nvPr/>
            </p:nvSpPr>
            <p:spPr bwMode="auto">
              <a:xfrm>
                <a:off x="3939" y="2232"/>
                <a:ext cx="17" cy="8"/>
              </a:xfrm>
              <a:custGeom>
                <a:avLst/>
                <a:gdLst>
                  <a:gd name="T0" fmla="*/ 0 w 17"/>
                  <a:gd name="T1" fmla="*/ 3 h 8"/>
                  <a:gd name="T2" fmla="*/ 0 w 17"/>
                  <a:gd name="T3" fmla="*/ 3 h 8"/>
                  <a:gd name="T4" fmla="*/ 5 w 17"/>
                  <a:gd name="T5" fmla="*/ 7 h 8"/>
                  <a:gd name="T6" fmla="*/ 11 w 17"/>
                  <a:gd name="T7" fmla="*/ 8 h 8"/>
                  <a:gd name="T8" fmla="*/ 13 w 17"/>
                  <a:gd name="T9" fmla="*/ 8 h 8"/>
                  <a:gd name="T10" fmla="*/ 15 w 17"/>
                  <a:gd name="T11" fmla="*/ 7 h 8"/>
                  <a:gd name="T12" fmla="*/ 16 w 17"/>
                  <a:gd name="T13" fmla="*/ 4 h 8"/>
                  <a:gd name="T14" fmla="*/ 17 w 17"/>
                  <a:gd name="T15" fmla="*/ 1 h 8"/>
                  <a:gd name="T16" fmla="*/ 13 w 17"/>
                  <a:gd name="T17" fmla="*/ 1 h 8"/>
                  <a:gd name="T18" fmla="*/ 13 w 17"/>
                  <a:gd name="T19" fmla="*/ 3 h 8"/>
                  <a:gd name="T20" fmla="*/ 12 w 17"/>
                  <a:gd name="T21" fmla="*/ 4 h 8"/>
                  <a:gd name="T22" fmla="*/ 12 w 17"/>
                  <a:gd name="T23" fmla="*/ 4 h 8"/>
                  <a:gd name="T24" fmla="*/ 11 w 17"/>
                  <a:gd name="T25" fmla="*/ 5 h 8"/>
                  <a:gd name="T26" fmla="*/ 7 w 17"/>
                  <a:gd name="T27" fmla="*/ 4 h 8"/>
                  <a:gd name="T28" fmla="*/ 2 w 17"/>
                  <a:gd name="T29" fmla="*/ 1 h 8"/>
                  <a:gd name="T30" fmla="*/ 2 w 17"/>
                  <a:gd name="T31" fmla="*/ 1 h 8"/>
                  <a:gd name="T32" fmla="*/ 2 w 17"/>
                  <a:gd name="T33" fmla="*/ 1 h 8"/>
                  <a:gd name="T34" fmla="*/ 1 w 17"/>
                  <a:gd name="T35" fmla="*/ 0 h 8"/>
                  <a:gd name="T36" fmla="*/ 0 w 17"/>
                  <a:gd name="T37" fmla="*/ 0 h 8"/>
                  <a:gd name="T38" fmla="*/ 0 w 17"/>
                  <a:gd name="T39" fmla="*/ 1 h 8"/>
                  <a:gd name="T40" fmla="*/ 0 w 17"/>
                  <a:gd name="T41" fmla="*/ 3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" h="8">
                    <a:moveTo>
                      <a:pt x="0" y="3"/>
                    </a:moveTo>
                    <a:lnTo>
                      <a:pt x="0" y="3"/>
                    </a:lnTo>
                    <a:lnTo>
                      <a:pt x="5" y="7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5" y="7"/>
                    </a:lnTo>
                    <a:lnTo>
                      <a:pt x="16" y="4"/>
                    </a:lnTo>
                    <a:lnTo>
                      <a:pt x="17" y="1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1" y="5"/>
                    </a:lnTo>
                    <a:lnTo>
                      <a:pt x="7" y="4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34" name="Freeform 417"/>
              <p:cNvSpPr>
                <a:spLocks/>
              </p:cNvSpPr>
              <p:nvPr/>
            </p:nvSpPr>
            <p:spPr bwMode="auto">
              <a:xfrm>
                <a:off x="3924" y="2220"/>
                <a:ext cx="17" cy="15"/>
              </a:xfrm>
              <a:custGeom>
                <a:avLst/>
                <a:gdLst>
                  <a:gd name="T0" fmla="*/ 2 w 17"/>
                  <a:gd name="T1" fmla="*/ 4 h 15"/>
                  <a:gd name="T2" fmla="*/ 0 w 17"/>
                  <a:gd name="T3" fmla="*/ 4 h 15"/>
                  <a:gd name="T4" fmla="*/ 8 w 17"/>
                  <a:gd name="T5" fmla="*/ 9 h 15"/>
                  <a:gd name="T6" fmla="*/ 15 w 17"/>
                  <a:gd name="T7" fmla="*/ 15 h 15"/>
                  <a:gd name="T8" fmla="*/ 17 w 17"/>
                  <a:gd name="T9" fmla="*/ 13 h 15"/>
                  <a:gd name="T10" fmla="*/ 9 w 17"/>
                  <a:gd name="T11" fmla="*/ 6 h 15"/>
                  <a:gd name="T12" fmla="*/ 2 w 17"/>
                  <a:gd name="T13" fmla="*/ 1 h 15"/>
                  <a:gd name="T14" fmla="*/ 1 w 17"/>
                  <a:gd name="T15" fmla="*/ 1 h 15"/>
                  <a:gd name="T16" fmla="*/ 2 w 17"/>
                  <a:gd name="T17" fmla="*/ 1 h 15"/>
                  <a:gd name="T18" fmla="*/ 1 w 17"/>
                  <a:gd name="T19" fmla="*/ 0 h 15"/>
                  <a:gd name="T20" fmla="*/ 0 w 17"/>
                  <a:gd name="T21" fmla="*/ 1 h 15"/>
                  <a:gd name="T22" fmla="*/ 0 w 17"/>
                  <a:gd name="T23" fmla="*/ 2 h 15"/>
                  <a:gd name="T24" fmla="*/ 0 w 17"/>
                  <a:gd name="T25" fmla="*/ 4 h 15"/>
                  <a:gd name="T26" fmla="*/ 2 w 17"/>
                  <a:gd name="T27" fmla="*/ 4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" h="15">
                    <a:moveTo>
                      <a:pt x="2" y="4"/>
                    </a:moveTo>
                    <a:lnTo>
                      <a:pt x="0" y="4"/>
                    </a:lnTo>
                    <a:lnTo>
                      <a:pt x="8" y="9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9" y="6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35" name="Freeform 418"/>
              <p:cNvSpPr>
                <a:spLocks/>
              </p:cNvSpPr>
              <p:nvPr/>
            </p:nvSpPr>
            <p:spPr bwMode="auto">
              <a:xfrm>
                <a:off x="3910" y="2217"/>
                <a:ext cx="16" cy="8"/>
              </a:xfrm>
              <a:custGeom>
                <a:avLst/>
                <a:gdLst>
                  <a:gd name="T0" fmla="*/ 3 w 16"/>
                  <a:gd name="T1" fmla="*/ 1 h 8"/>
                  <a:gd name="T2" fmla="*/ 0 w 16"/>
                  <a:gd name="T3" fmla="*/ 3 h 8"/>
                  <a:gd name="T4" fmla="*/ 4 w 16"/>
                  <a:gd name="T5" fmla="*/ 5 h 8"/>
                  <a:gd name="T6" fmla="*/ 8 w 16"/>
                  <a:gd name="T7" fmla="*/ 8 h 8"/>
                  <a:gd name="T8" fmla="*/ 12 w 16"/>
                  <a:gd name="T9" fmla="*/ 8 h 8"/>
                  <a:gd name="T10" fmla="*/ 16 w 16"/>
                  <a:gd name="T11" fmla="*/ 7 h 8"/>
                  <a:gd name="T12" fmla="*/ 15 w 16"/>
                  <a:gd name="T13" fmla="*/ 4 h 8"/>
                  <a:gd name="T14" fmla="*/ 12 w 16"/>
                  <a:gd name="T15" fmla="*/ 4 h 8"/>
                  <a:gd name="T16" fmla="*/ 10 w 16"/>
                  <a:gd name="T17" fmla="*/ 4 h 8"/>
                  <a:gd name="T18" fmla="*/ 5 w 16"/>
                  <a:gd name="T19" fmla="*/ 3 h 8"/>
                  <a:gd name="T20" fmla="*/ 3 w 16"/>
                  <a:gd name="T21" fmla="*/ 0 h 8"/>
                  <a:gd name="T22" fmla="*/ 0 w 16"/>
                  <a:gd name="T23" fmla="*/ 1 h 8"/>
                  <a:gd name="T24" fmla="*/ 3 w 16"/>
                  <a:gd name="T25" fmla="*/ 0 h 8"/>
                  <a:gd name="T26" fmla="*/ 1 w 16"/>
                  <a:gd name="T27" fmla="*/ 0 h 8"/>
                  <a:gd name="T28" fmla="*/ 0 w 16"/>
                  <a:gd name="T29" fmla="*/ 0 h 8"/>
                  <a:gd name="T30" fmla="*/ 0 w 16"/>
                  <a:gd name="T31" fmla="*/ 1 h 8"/>
                  <a:gd name="T32" fmla="*/ 0 w 16"/>
                  <a:gd name="T33" fmla="*/ 3 h 8"/>
                  <a:gd name="T34" fmla="*/ 3 w 16"/>
                  <a:gd name="T35" fmla="*/ 1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8">
                    <a:moveTo>
                      <a:pt x="3" y="1"/>
                    </a:moveTo>
                    <a:lnTo>
                      <a:pt x="0" y="3"/>
                    </a:lnTo>
                    <a:lnTo>
                      <a:pt x="4" y="5"/>
                    </a:lnTo>
                    <a:lnTo>
                      <a:pt x="8" y="8"/>
                    </a:lnTo>
                    <a:lnTo>
                      <a:pt x="12" y="8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36" name="Freeform 419"/>
              <p:cNvSpPr>
                <a:spLocks/>
              </p:cNvSpPr>
              <p:nvPr/>
            </p:nvSpPr>
            <p:spPr bwMode="auto">
              <a:xfrm>
                <a:off x="3902" y="2218"/>
                <a:ext cx="11" cy="4"/>
              </a:xfrm>
              <a:custGeom>
                <a:avLst/>
                <a:gdLst>
                  <a:gd name="T0" fmla="*/ 1 w 11"/>
                  <a:gd name="T1" fmla="*/ 3 h 4"/>
                  <a:gd name="T2" fmla="*/ 1 w 11"/>
                  <a:gd name="T3" fmla="*/ 3 h 4"/>
                  <a:gd name="T4" fmla="*/ 4 w 11"/>
                  <a:gd name="T5" fmla="*/ 4 h 4"/>
                  <a:gd name="T6" fmla="*/ 7 w 11"/>
                  <a:gd name="T7" fmla="*/ 4 h 4"/>
                  <a:gd name="T8" fmla="*/ 9 w 11"/>
                  <a:gd name="T9" fmla="*/ 3 h 4"/>
                  <a:gd name="T10" fmla="*/ 11 w 11"/>
                  <a:gd name="T11" fmla="*/ 0 h 4"/>
                  <a:gd name="T12" fmla="*/ 8 w 11"/>
                  <a:gd name="T13" fmla="*/ 0 h 4"/>
                  <a:gd name="T14" fmla="*/ 7 w 11"/>
                  <a:gd name="T15" fmla="*/ 0 h 4"/>
                  <a:gd name="T16" fmla="*/ 7 w 11"/>
                  <a:gd name="T17" fmla="*/ 0 h 4"/>
                  <a:gd name="T18" fmla="*/ 5 w 11"/>
                  <a:gd name="T19" fmla="*/ 0 h 4"/>
                  <a:gd name="T20" fmla="*/ 3 w 11"/>
                  <a:gd name="T21" fmla="*/ 0 h 4"/>
                  <a:gd name="T22" fmla="*/ 4 w 11"/>
                  <a:gd name="T23" fmla="*/ 0 h 4"/>
                  <a:gd name="T24" fmla="*/ 3 w 11"/>
                  <a:gd name="T25" fmla="*/ 0 h 4"/>
                  <a:gd name="T26" fmla="*/ 1 w 11"/>
                  <a:gd name="T27" fmla="*/ 0 h 4"/>
                  <a:gd name="T28" fmla="*/ 0 w 11"/>
                  <a:gd name="T29" fmla="*/ 2 h 4"/>
                  <a:gd name="T30" fmla="*/ 0 w 11"/>
                  <a:gd name="T31" fmla="*/ 3 h 4"/>
                  <a:gd name="T32" fmla="*/ 1 w 11"/>
                  <a:gd name="T33" fmla="*/ 3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" h="4">
                    <a:moveTo>
                      <a:pt x="1" y="3"/>
                    </a:moveTo>
                    <a:lnTo>
                      <a:pt x="1" y="3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37" name="Freeform 420"/>
              <p:cNvSpPr>
                <a:spLocks/>
              </p:cNvSpPr>
              <p:nvPr/>
            </p:nvSpPr>
            <p:spPr bwMode="auto">
              <a:xfrm>
                <a:off x="4220" y="1331"/>
                <a:ext cx="38" cy="19"/>
              </a:xfrm>
              <a:custGeom>
                <a:avLst/>
                <a:gdLst>
                  <a:gd name="T0" fmla="*/ 37 w 38"/>
                  <a:gd name="T1" fmla="*/ 15 h 19"/>
                  <a:gd name="T2" fmla="*/ 37 w 38"/>
                  <a:gd name="T3" fmla="*/ 15 h 19"/>
                  <a:gd name="T4" fmla="*/ 18 w 38"/>
                  <a:gd name="T5" fmla="*/ 9 h 19"/>
                  <a:gd name="T6" fmla="*/ 1 w 38"/>
                  <a:gd name="T7" fmla="*/ 0 h 19"/>
                  <a:gd name="T8" fmla="*/ 0 w 38"/>
                  <a:gd name="T9" fmla="*/ 4 h 19"/>
                  <a:gd name="T10" fmla="*/ 18 w 38"/>
                  <a:gd name="T11" fmla="*/ 12 h 19"/>
                  <a:gd name="T12" fmla="*/ 36 w 38"/>
                  <a:gd name="T13" fmla="*/ 19 h 19"/>
                  <a:gd name="T14" fmla="*/ 36 w 38"/>
                  <a:gd name="T15" fmla="*/ 19 h 19"/>
                  <a:gd name="T16" fmla="*/ 36 w 38"/>
                  <a:gd name="T17" fmla="*/ 19 h 19"/>
                  <a:gd name="T18" fmla="*/ 37 w 38"/>
                  <a:gd name="T19" fmla="*/ 19 h 19"/>
                  <a:gd name="T20" fmla="*/ 38 w 38"/>
                  <a:gd name="T21" fmla="*/ 17 h 19"/>
                  <a:gd name="T22" fmla="*/ 38 w 38"/>
                  <a:gd name="T23" fmla="*/ 16 h 19"/>
                  <a:gd name="T24" fmla="*/ 37 w 38"/>
                  <a:gd name="T25" fmla="*/ 15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8" h="19">
                    <a:moveTo>
                      <a:pt x="37" y="15"/>
                    </a:moveTo>
                    <a:lnTo>
                      <a:pt x="37" y="15"/>
                    </a:lnTo>
                    <a:lnTo>
                      <a:pt x="18" y="9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8" y="12"/>
                    </a:lnTo>
                    <a:lnTo>
                      <a:pt x="36" y="19"/>
                    </a:lnTo>
                    <a:lnTo>
                      <a:pt x="37" y="19"/>
                    </a:lnTo>
                    <a:lnTo>
                      <a:pt x="38" y="17"/>
                    </a:lnTo>
                    <a:lnTo>
                      <a:pt x="38" y="16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38" name="Freeform 421"/>
              <p:cNvSpPr>
                <a:spLocks/>
              </p:cNvSpPr>
              <p:nvPr/>
            </p:nvSpPr>
            <p:spPr bwMode="auto">
              <a:xfrm>
                <a:off x="4256" y="1326"/>
                <a:ext cx="23" cy="25"/>
              </a:xfrm>
              <a:custGeom>
                <a:avLst/>
                <a:gdLst>
                  <a:gd name="T0" fmla="*/ 19 w 23"/>
                  <a:gd name="T1" fmla="*/ 0 h 25"/>
                  <a:gd name="T2" fmla="*/ 19 w 23"/>
                  <a:gd name="T3" fmla="*/ 2 h 25"/>
                  <a:gd name="T4" fmla="*/ 19 w 23"/>
                  <a:gd name="T5" fmla="*/ 5 h 25"/>
                  <a:gd name="T6" fmla="*/ 19 w 23"/>
                  <a:gd name="T7" fmla="*/ 9 h 25"/>
                  <a:gd name="T8" fmla="*/ 17 w 23"/>
                  <a:gd name="T9" fmla="*/ 13 h 25"/>
                  <a:gd name="T10" fmla="*/ 15 w 23"/>
                  <a:gd name="T11" fmla="*/ 15 h 25"/>
                  <a:gd name="T12" fmla="*/ 12 w 23"/>
                  <a:gd name="T13" fmla="*/ 18 h 25"/>
                  <a:gd name="T14" fmla="*/ 9 w 23"/>
                  <a:gd name="T15" fmla="*/ 21 h 25"/>
                  <a:gd name="T16" fmla="*/ 5 w 23"/>
                  <a:gd name="T17" fmla="*/ 21 h 25"/>
                  <a:gd name="T18" fmla="*/ 1 w 23"/>
                  <a:gd name="T19" fmla="*/ 20 h 25"/>
                  <a:gd name="T20" fmla="*/ 0 w 23"/>
                  <a:gd name="T21" fmla="*/ 24 h 25"/>
                  <a:gd name="T22" fmla="*/ 5 w 23"/>
                  <a:gd name="T23" fmla="*/ 25 h 25"/>
                  <a:gd name="T24" fmla="*/ 9 w 23"/>
                  <a:gd name="T25" fmla="*/ 24 h 25"/>
                  <a:gd name="T26" fmla="*/ 13 w 23"/>
                  <a:gd name="T27" fmla="*/ 21 h 25"/>
                  <a:gd name="T28" fmla="*/ 17 w 23"/>
                  <a:gd name="T29" fmla="*/ 18 h 25"/>
                  <a:gd name="T30" fmla="*/ 20 w 23"/>
                  <a:gd name="T31" fmla="*/ 14 h 25"/>
                  <a:gd name="T32" fmla="*/ 21 w 23"/>
                  <a:gd name="T33" fmla="*/ 10 h 25"/>
                  <a:gd name="T34" fmla="*/ 23 w 23"/>
                  <a:gd name="T35" fmla="*/ 6 h 25"/>
                  <a:gd name="T36" fmla="*/ 23 w 23"/>
                  <a:gd name="T37" fmla="*/ 2 h 25"/>
                  <a:gd name="T38" fmla="*/ 23 w 23"/>
                  <a:gd name="T39" fmla="*/ 2 h 25"/>
                  <a:gd name="T40" fmla="*/ 23 w 23"/>
                  <a:gd name="T41" fmla="*/ 2 h 25"/>
                  <a:gd name="T42" fmla="*/ 21 w 23"/>
                  <a:gd name="T43" fmla="*/ 0 h 25"/>
                  <a:gd name="T44" fmla="*/ 20 w 23"/>
                  <a:gd name="T45" fmla="*/ 0 h 25"/>
                  <a:gd name="T46" fmla="*/ 20 w 23"/>
                  <a:gd name="T47" fmla="*/ 0 h 25"/>
                  <a:gd name="T48" fmla="*/ 19 w 23"/>
                  <a:gd name="T49" fmla="*/ 2 h 25"/>
                  <a:gd name="T50" fmla="*/ 19 w 23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3" h="25">
                    <a:moveTo>
                      <a:pt x="19" y="0"/>
                    </a:moveTo>
                    <a:lnTo>
                      <a:pt x="19" y="2"/>
                    </a:lnTo>
                    <a:lnTo>
                      <a:pt x="19" y="5"/>
                    </a:lnTo>
                    <a:lnTo>
                      <a:pt x="19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2" y="18"/>
                    </a:lnTo>
                    <a:lnTo>
                      <a:pt x="9" y="21"/>
                    </a:lnTo>
                    <a:lnTo>
                      <a:pt x="5" y="21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5" y="25"/>
                    </a:lnTo>
                    <a:lnTo>
                      <a:pt x="9" y="24"/>
                    </a:lnTo>
                    <a:lnTo>
                      <a:pt x="13" y="21"/>
                    </a:lnTo>
                    <a:lnTo>
                      <a:pt x="17" y="18"/>
                    </a:lnTo>
                    <a:lnTo>
                      <a:pt x="20" y="14"/>
                    </a:lnTo>
                    <a:lnTo>
                      <a:pt x="21" y="10"/>
                    </a:lnTo>
                    <a:lnTo>
                      <a:pt x="23" y="6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9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39" name="Freeform 422"/>
              <p:cNvSpPr>
                <a:spLocks/>
              </p:cNvSpPr>
              <p:nvPr/>
            </p:nvSpPr>
            <p:spPr bwMode="auto">
              <a:xfrm>
                <a:off x="4275" y="1302"/>
                <a:ext cx="19" cy="26"/>
              </a:xfrm>
              <a:custGeom>
                <a:avLst/>
                <a:gdLst>
                  <a:gd name="T0" fmla="*/ 15 w 19"/>
                  <a:gd name="T1" fmla="*/ 1 h 26"/>
                  <a:gd name="T2" fmla="*/ 15 w 19"/>
                  <a:gd name="T3" fmla="*/ 3 h 26"/>
                  <a:gd name="T4" fmla="*/ 16 w 19"/>
                  <a:gd name="T5" fmla="*/ 5 h 26"/>
                  <a:gd name="T6" fmla="*/ 16 w 19"/>
                  <a:gd name="T7" fmla="*/ 7 h 26"/>
                  <a:gd name="T8" fmla="*/ 15 w 19"/>
                  <a:gd name="T9" fmla="*/ 8 h 26"/>
                  <a:gd name="T10" fmla="*/ 12 w 19"/>
                  <a:gd name="T11" fmla="*/ 9 h 26"/>
                  <a:gd name="T12" fmla="*/ 9 w 19"/>
                  <a:gd name="T13" fmla="*/ 12 h 26"/>
                  <a:gd name="T14" fmla="*/ 7 w 19"/>
                  <a:gd name="T15" fmla="*/ 15 h 26"/>
                  <a:gd name="T16" fmla="*/ 4 w 19"/>
                  <a:gd name="T17" fmla="*/ 19 h 26"/>
                  <a:gd name="T18" fmla="*/ 0 w 19"/>
                  <a:gd name="T19" fmla="*/ 24 h 26"/>
                  <a:gd name="T20" fmla="*/ 4 w 19"/>
                  <a:gd name="T21" fmla="*/ 26 h 26"/>
                  <a:gd name="T22" fmla="*/ 7 w 19"/>
                  <a:gd name="T23" fmla="*/ 22 h 26"/>
                  <a:gd name="T24" fmla="*/ 9 w 19"/>
                  <a:gd name="T25" fmla="*/ 18 h 26"/>
                  <a:gd name="T26" fmla="*/ 12 w 19"/>
                  <a:gd name="T27" fmla="*/ 15 h 26"/>
                  <a:gd name="T28" fmla="*/ 15 w 19"/>
                  <a:gd name="T29" fmla="*/ 12 h 26"/>
                  <a:gd name="T30" fmla="*/ 17 w 19"/>
                  <a:gd name="T31" fmla="*/ 11 h 26"/>
                  <a:gd name="T32" fmla="*/ 19 w 19"/>
                  <a:gd name="T33" fmla="*/ 8 h 26"/>
                  <a:gd name="T34" fmla="*/ 19 w 19"/>
                  <a:gd name="T35" fmla="*/ 5 h 26"/>
                  <a:gd name="T36" fmla="*/ 17 w 19"/>
                  <a:gd name="T37" fmla="*/ 1 h 26"/>
                  <a:gd name="T38" fmla="*/ 17 w 19"/>
                  <a:gd name="T39" fmla="*/ 3 h 26"/>
                  <a:gd name="T40" fmla="*/ 17 w 19"/>
                  <a:gd name="T41" fmla="*/ 1 h 26"/>
                  <a:gd name="T42" fmla="*/ 16 w 19"/>
                  <a:gd name="T43" fmla="*/ 0 h 26"/>
                  <a:gd name="T44" fmla="*/ 15 w 19"/>
                  <a:gd name="T45" fmla="*/ 0 h 26"/>
                  <a:gd name="T46" fmla="*/ 15 w 19"/>
                  <a:gd name="T47" fmla="*/ 1 h 26"/>
                  <a:gd name="T48" fmla="*/ 15 w 19"/>
                  <a:gd name="T49" fmla="*/ 3 h 26"/>
                  <a:gd name="T50" fmla="*/ 15 w 19"/>
                  <a:gd name="T51" fmla="*/ 1 h 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9" h="26">
                    <a:moveTo>
                      <a:pt x="15" y="1"/>
                    </a:moveTo>
                    <a:lnTo>
                      <a:pt x="15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2" y="9"/>
                    </a:lnTo>
                    <a:lnTo>
                      <a:pt x="9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7" y="22"/>
                    </a:lnTo>
                    <a:lnTo>
                      <a:pt x="9" y="18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7" y="11"/>
                    </a:lnTo>
                    <a:lnTo>
                      <a:pt x="19" y="8"/>
                    </a:lnTo>
                    <a:lnTo>
                      <a:pt x="19" y="5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40" name="Freeform 423"/>
              <p:cNvSpPr>
                <a:spLocks/>
              </p:cNvSpPr>
              <p:nvPr/>
            </p:nvSpPr>
            <p:spPr bwMode="auto">
              <a:xfrm>
                <a:off x="4290" y="1291"/>
                <a:ext cx="11" cy="14"/>
              </a:xfrm>
              <a:custGeom>
                <a:avLst/>
                <a:gdLst>
                  <a:gd name="T0" fmla="*/ 8 w 11"/>
                  <a:gd name="T1" fmla="*/ 0 h 14"/>
                  <a:gd name="T2" fmla="*/ 8 w 11"/>
                  <a:gd name="T3" fmla="*/ 0 h 14"/>
                  <a:gd name="T4" fmla="*/ 2 w 11"/>
                  <a:gd name="T5" fmla="*/ 7 h 14"/>
                  <a:gd name="T6" fmla="*/ 0 w 11"/>
                  <a:gd name="T7" fmla="*/ 12 h 14"/>
                  <a:gd name="T8" fmla="*/ 2 w 11"/>
                  <a:gd name="T9" fmla="*/ 14 h 14"/>
                  <a:gd name="T10" fmla="*/ 5 w 11"/>
                  <a:gd name="T11" fmla="*/ 8 h 14"/>
                  <a:gd name="T12" fmla="*/ 11 w 11"/>
                  <a:gd name="T13" fmla="*/ 3 h 14"/>
                  <a:gd name="T14" fmla="*/ 11 w 11"/>
                  <a:gd name="T15" fmla="*/ 3 h 14"/>
                  <a:gd name="T16" fmla="*/ 8 w 11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8" y="0"/>
                    </a:moveTo>
                    <a:lnTo>
                      <a:pt x="8" y="0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11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41" name="Freeform 424"/>
              <p:cNvSpPr>
                <a:spLocks/>
              </p:cNvSpPr>
              <p:nvPr/>
            </p:nvSpPr>
            <p:spPr bwMode="auto">
              <a:xfrm>
                <a:off x="4298" y="1273"/>
                <a:ext cx="15" cy="21"/>
              </a:xfrm>
              <a:custGeom>
                <a:avLst/>
                <a:gdLst>
                  <a:gd name="T0" fmla="*/ 14 w 15"/>
                  <a:gd name="T1" fmla="*/ 0 h 21"/>
                  <a:gd name="T2" fmla="*/ 12 w 15"/>
                  <a:gd name="T3" fmla="*/ 0 h 21"/>
                  <a:gd name="T4" fmla="*/ 4 w 15"/>
                  <a:gd name="T5" fmla="*/ 10 h 21"/>
                  <a:gd name="T6" fmla="*/ 0 w 15"/>
                  <a:gd name="T7" fmla="*/ 18 h 21"/>
                  <a:gd name="T8" fmla="*/ 3 w 15"/>
                  <a:gd name="T9" fmla="*/ 21 h 21"/>
                  <a:gd name="T10" fmla="*/ 8 w 15"/>
                  <a:gd name="T11" fmla="*/ 11 h 21"/>
                  <a:gd name="T12" fmla="*/ 14 w 15"/>
                  <a:gd name="T13" fmla="*/ 4 h 21"/>
                  <a:gd name="T14" fmla="*/ 12 w 15"/>
                  <a:gd name="T15" fmla="*/ 4 h 21"/>
                  <a:gd name="T16" fmla="*/ 14 w 15"/>
                  <a:gd name="T17" fmla="*/ 4 h 21"/>
                  <a:gd name="T18" fmla="*/ 15 w 15"/>
                  <a:gd name="T19" fmla="*/ 3 h 21"/>
                  <a:gd name="T20" fmla="*/ 15 w 15"/>
                  <a:gd name="T21" fmla="*/ 2 h 21"/>
                  <a:gd name="T22" fmla="*/ 14 w 15"/>
                  <a:gd name="T23" fmla="*/ 0 h 21"/>
                  <a:gd name="T24" fmla="*/ 12 w 15"/>
                  <a:gd name="T25" fmla="*/ 0 h 21"/>
                  <a:gd name="T26" fmla="*/ 14 w 15"/>
                  <a:gd name="T27" fmla="*/ 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21">
                    <a:moveTo>
                      <a:pt x="14" y="0"/>
                    </a:moveTo>
                    <a:lnTo>
                      <a:pt x="12" y="0"/>
                    </a:lnTo>
                    <a:lnTo>
                      <a:pt x="4" y="10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8" y="11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42" name="Freeform 425"/>
              <p:cNvSpPr>
                <a:spLocks/>
              </p:cNvSpPr>
              <p:nvPr/>
            </p:nvSpPr>
            <p:spPr bwMode="auto">
              <a:xfrm>
                <a:off x="4310" y="1273"/>
                <a:ext cx="15" cy="10"/>
              </a:xfrm>
              <a:custGeom>
                <a:avLst/>
                <a:gdLst>
                  <a:gd name="T0" fmla="*/ 14 w 15"/>
                  <a:gd name="T1" fmla="*/ 6 h 10"/>
                  <a:gd name="T2" fmla="*/ 14 w 15"/>
                  <a:gd name="T3" fmla="*/ 6 h 10"/>
                  <a:gd name="T4" fmla="*/ 7 w 15"/>
                  <a:gd name="T5" fmla="*/ 3 h 10"/>
                  <a:gd name="T6" fmla="*/ 2 w 15"/>
                  <a:gd name="T7" fmla="*/ 0 h 10"/>
                  <a:gd name="T8" fmla="*/ 0 w 15"/>
                  <a:gd name="T9" fmla="*/ 4 h 10"/>
                  <a:gd name="T10" fmla="*/ 6 w 15"/>
                  <a:gd name="T11" fmla="*/ 6 h 10"/>
                  <a:gd name="T12" fmla="*/ 13 w 15"/>
                  <a:gd name="T13" fmla="*/ 10 h 10"/>
                  <a:gd name="T14" fmla="*/ 13 w 15"/>
                  <a:gd name="T15" fmla="*/ 10 h 10"/>
                  <a:gd name="T16" fmla="*/ 13 w 15"/>
                  <a:gd name="T17" fmla="*/ 10 h 10"/>
                  <a:gd name="T18" fmla="*/ 14 w 15"/>
                  <a:gd name="T19" fmla="*/ 10 h 10"/>
                  <a:gd name="T20" fmla="*/ 15 w 15"/>
                  <a:gd name="T21" fmla="*/ 8 h 10"/>
                  <a:gd name="T22" fmla="*/ 15 w 15"/>
                  <a:gd name="T23" fmla="*/ 7 h 10"/>
                  <a:gd name="T24" fmla="*/ 14 w 15"/>
                  <a:gd name="T25" fmla="*/ 6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10">
                    <a:moveTo>
                      <a:pt x="14" y="6"/>
                    </a:moveTo>
                    <a:lnTo>
                      <a:pt x="14" y="6"/>
                    </a:lnTo>
                    <a:lnTo>
                      <a:pt x="7" y="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43" name="Freeform 426"/>
              <p:cNvSpPr>
                <a:spLocks/>
              </p:cNvSpPr>
              <p:nvPr/>
            </p:nvSpPr>
            <p:spPr bwMode="auto">
              <a:xfrm>
                <a:off x="4323" y="1255"/>
                <a:ext cx="19" cy="28"/>
              </a:xfrm>
              <a:custGeom>
                <a:avLst/>
                <a:gdLst>
                  <a:gd name="T0" fmla="*/ 15 w 19"/>
                  <a:gd name="T1" fmla="*/ 3 h 28"/>
                  <a:gd name="T2" fmla="*/ 15 w 19"/>
                  <a:gd name="T3" fmla="*/ 3 h 28"/>
                  <a:gd name="T4" fmla="*/ 15 w 19"/>
                  <a:gd name="T5" fmla="*/ 9 h 28"/>
                  <a:gd name="T6" fmla="*/ 15 w 19"/>
                  <a:gd name="T7" fmla="*/ 14 h 28"/>
                  <a:gd name="T8" fmla="*/ 13 w 19"/>
                  <a:gd name="T9" fmla="*/ 18 h 28"/>
                  <a:gd name="T10" fmla="*/ 12 w 19"/>
                  <a:gd name="T11" fmla="*/ 21 h 28"/>
                  <a:gd name="T12" fmla="*/ 10 w 19"/>
                  <a:gd name="T13" fmla="*/ 24 h 28"/>
                  <a:gd name="T14" fmla="*/ 8 w 19"/>
                  <a:gd name="T15" fmla="*/ 25 h 28"/>
                  <a:gd name="T16" fmla="*/ 5 w 19"/>
                  <a:gd name="T17" fmla="*/ 25 h 28"/>
                  <a:gd name="T18" fmla="*/ 1 w 19"/>
                  <a:gd name="T19" fmla="*/ 24 h 28"/>
                  <a:gd name="T20" fmla="*/ 0 w 19"/>
                  <a:gd name="T21" fmla="*/ 28 h 28"/>
                  <a:gd name="T22" fmla="*/ 4 w 19"/>
                  <a:gd name="T23" fmla="*/ 28 h 28"/>
                  <a:gd name="T24" fmla="*/ 8 w 19"/>
                  <a:gd name="T25" fmla="*/ 28 h 28"/>
                  <a:gd name="T26" fmla="*/ 12 w 19"/>
                  <a:gd name="T27" fmla="*/ 26 h 28"/>
                  <a:gd name="T28" fmla="*/ 15 w 19"/>
                  <a:gd name="T29" fmla="*/ 22 h 28"/>
                  <a:gd name="T30" fmla="*/ 17 w 19"/>
                  <a:gd name="T31" fmla="*/ 18 h 28"/>
                  <a:gd name="T32" fmla="*/ 19 w 19"/>
                  <a:gd name="T33" fmla="*/ 14 h 28"/>
                  <a:gd name="T34" fmla="*/ 19 w 19"/>
                  <a:gd name="T35" fmla="*/ 9 h 28"/>
                  <a:gd name="T36" fmla="*/ 17 w 19"/>
                  <a:gd name="T37" fmla="*/ 2 h 28"/>
                  <a:gd name="T38" fmla="*/ 17 w 19"/>
                  <a:gd name="T39" fmla="*/ 3 h 28"/>
                  <a:gd name="T40" fmla="*/ 17 w 19"/>
                  <a:gd name="T41" fmla="*/ 2 h 28"/>
                  <a:gd name="T42" fmla="*/ 17 w 19"/>
                  <a:gd name="T43" fmla="*/ 2 h 28"/>
                  <a:gd name="T44" fmla="*/ 16 w 19"/>
                  <a:gd name="T45" fmla="*/ 0 h 28"/>
                  <a:gd name="T46" fmla="*/ 15 w 19"/>
                  <a:gd name="T47" fmla="*/ 2 h 28"/>
                  <a:gd name="T48" fmla="*/ 15 w 19"/>
                  <a:gd name="T49" fmla="*/ 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" h="28">
                    <a:moveTo>
                      <a:pt x="15" y="3"/>
                    </a:moveTo>
                    <a:lnTo>
                      <a:pt x="15" y="3"/>
                    </a:lnTo>
                    <a:lnTo>
                      <a:pt x="15" y="9"/>
                    </a:lnTo>
                    <a:lnTo>
                      <a:pt x="15" y="14"/>
                    </a:lnTo>
                    <a:lnTo>
                      <a:pt x="13" y="18"/>
                    </a:lnTo>
                    <a:lnTo>
                      <a:pt x="12" y="21"/>
                    </a:lnTo>
                    <a:lnTo>
                      <a:pt x="10" y="24"/>
                    </a:lnTo>
                    <a:lnTo>
                      <a:pt x="8" y="25"/>
                    </a:lnTo>
                    <a:lnTo>
                      <a:pt x="5" y="25"/>
                    </a:lnTo>
                    <a:lnTo>
                      <a:pt x="1" y="24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5" y="22"/>
                    </a:lnTo>
                    <a:lnTo>
                      <a:pt x="17" y="18"/>
                    </a:lnTo>
                    <a:lnTo>
                      <a:pt x="19" y="14"/>
                    </a:lnTo>
                    <a:lnTo>
                      <a:pt x="19" y="9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15" y="2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44" name="Freeform 427"/>
              <p:cNvSpPr>
                <a:spLocks/>
              </p:cNvSpPr>
              <p:nvPr/>
            </p:nvSpPr>
            <p:spPr bwMode="auto">
              <a:xfrm>
                <a:off x="4333" y="1214"/>
                <a:ext cx="7" cy="44"/>
              </a:xfrm>
              <a:custGeom>
                <a:avLst/>
                <a:gdLst>
                  <a:gd name="T0" fmla="*/ 0 w 7"/>
                  <a:gd name="T1" fmla="*/ 0 h 44"/>
                  <a:gd name="T2" fmla="*/ 0 w 7"/>
                  <a:gd name="T3" fmla="*/ 2 h 44"/>
                  <a:gd name="T4" fmla="*/ 5 w 7"/>
                  <a:gd name="T5" fmla="*/ 44 h 44"/>
                  <a:gd name="T6" fmla="*/ 7 w 7"/>
                  <a:gd name="T7" fmla="*/ 44 h 44"/>
                  <a:gd name="T8" fmla="*/ 5 w 7"/>
                  <a:gd name="T9" fmla="*/ 2 h 44"/>
                  <a:gd name="T10" fmla="*/ 0 w 7"/>
                  <a:gd name="T11" fmla="*/ 0 h 44"/>
                  <a:gd name="T12" fmla="*/ 5 w 7"/>
                  <a:gd name="T13" fmla="*/ 2 h 44"/>
                  <a:gd name="T14" fmla="*/ 3 w 7"/>
                  <a:gd name="T15" fmla="*/ 0 h 44"/>
                  <a:gd name="T16" fmla="*/ 2 w 7"/>
                  <a:gd name="T17" fmla="*/ 0 h 44"/>
                  <a:gd name="T18" fmla="*/ 0 w 7"/>
                  <a:gd name="T19" fmla="*/ 0 h 44"/>
                  <a:gd name="T20" fmla="*/ 0 w 7"/>
                  <a:gd name="T21" fmla="*/ 2 h 44"/>
                  <a:gd name="T22" fmla="*/ 0 w 7"/>
                  <a:gd name="T23" fmla="*/ 0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44">
                    <a:moveTo>
                      <a:pt x="0" y="0"/>
                    </a:moveTo>
                    <a:lnTo>
                      <a:pt x="0" y="2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45" name="Freeform 428"/>
              <p:cNvSpPr>
                <a:spLocks/>
              </p:cNvSpPr>
              <p:nvPr/>
            </p:nvSpPr>
            <p:spPr bwMode="auto">
              <a:xfrm>
                <a:off x="4333" y="1198"/>
                <a:ext cx="20" cy="19"/>
              </a:xfrm>
              <a:custGeom>
                <a:avLst/>
                <a:gdLst>
                  <a:gd name="T0" fmla="*/ 17 w 20"/>
                  <a:gd name="T1" fmla="*/ 1 h 19"/>
                  <a:gd name="T2" fmla="*/ 17 w 20"/>
                  <a:gd name="T3" fmla="*/ 0 h 19"/>
                  <a:gd name="T4" fmla="*/ 13 w 20"/>
                  <a:gd name="T5" fmla="*/ 6 h 19"/>
                  <a:gd name="T6" fmla="*/ 10 w 20"/>
                  <a:gd name="T7" fmla="*/ 10 h 19"/>
                  <a:gd name="T8" fmla="*/ 6 w 20"/>
                  <a:gd name="T9" fmla="*/ 12 h 19"/>
                  <a:gd name="T10" fmla="*/ 0 w 20"/>
                  <a:gd name="T11" fmla="*/ 16 h 19"/>
                  <a:gd name="T12" fmla="*/ 3 w 20"/>
                  <a:gd name="T13" fmla="*/ 19 h 19"/>
                  <a:gd name="T14" fmla="*/ 7 w 20"/>
                  <a:gd name="T15" fmla="*/ 15 h 19"/>
                  <a:gd name="T16" fmla="*/ 11 w 20"/>
                  <a:gd name="T17" fmla="*/ 12 h 19"/>
                  <a:gd name="T18" fmla="*/ 17 w 20"/>
                  <a:gd name="T19" fmla="*/ 8 h 19"/>
                  <a:gd name="T20" fmla="*/ 20 w 20"/>
                  <a:gd name="T21" fmla="*/ 3 h 19"/>
                  <a:gd name="T22" fmla="*/ 20 w 20"/>
                  <a:gd name="T23" fmla="*/ 1 h 19"/>
                  <a:gd name="T24" fmla="*/ 20 w 20"/>
                  <a:gd name="T25" fmla="*/ 3 h 19"/>
                  <a:gd name="T26" fmla="*/ 20 w 20"/>
                  <a:gd name="T27" fmla="*/ 1 h 19"/>
                  <a:gd name="T28" fmla="*/ 20 w 20"/>
                  <a:gd name="T29" fmla="*/ 0 h 19"/>
                  <a:gd name="T30" fmla="*/ 18 w 20"/>
                  <a:gd name="T31" fmla="*/ 0 h 19"/>
                  <a:gd name="T32" fmla="*/ 17 w 20"/>
                  <a:gd name="T33" fmla="*/ 0 h 19"/>
                  <a:gd name="T34" fmla="*/ 17 w 20"/>
                  <a:gd name="T35" fmla="*/ 1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19">
                    <a:moveTo>
                      <a:pt x="17" y="1"/>
                    </a:moveTo>
                    <a:lnTo>
                      <a:pt x="17" y="0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6" y="12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7" y="15"/>
                    </a:lnTo>
                    <a:lnTo>
                      <a:pt x="11" y="12"/>
                    </a:lnTo>
                    <a:lnTo>
                      <a:pt x="17" y="8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46" name="Freeform 429"/>
              <p:cNvSpPr>
                <a:spLocks/>
              </p:cNvSpPr>
              <p:nvPr/>
            </p:nvSpPr>
            <p:spPr bwMode="auto">
              <a:xfrm>
                <a:off x="4350" y="1180"/>
                <a:ext cx="3" cy="19"/>
              </a:xfrm>
              <a:custGeom>
                <a:avLst/>
                <a:gdLst>
                  <a:gd name="T0" fmla="*/ 0 w 3"/>
                  <a:gd name="T1" fmla="*/ 0 h 19"/>
                  <a:gd name="T2" fmla="*/ 0 w 3"/>
                  <a:gd name="T3" fmla="*/ 0 h 19"/>
                  <a:gd name="T4" fmla="*/ 0 w 3"/>
                  <a:gd name="T5" fmla="*/ 11 h 19"/>
                  <a:gd name="T6" fmla="*/ 0 w 3"/>
                  <a:gd name="T7" fmla="*/ 19 h 19"/>
                  <a:gd name="T8" fmla="*/ 3 w 3"/>
                  <a:gd name="T9" fmla="*/ 19 h 19"/>
                  <a:gd name="T10" fmla="*/ 3 w 3"/>
                  <a:gd name="T11" fmla="*/ 11 h 19"/>
                  <a:gd name="T12" fmla="*/ 3 w 3"/>
                  <a:gd name="T13" fmla="*/ 2 h 19"/>
                  <a:gd name="T14" fmla="*/ 3 w 3"/>
                  <a:gd name="T15" fmla="*/ 2 h 19"/>
                  <a:gd name="T16" fmla="*/ 0 w 3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1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47" name="Freeform 430"/>
              <p:cNvSpPr>
                <a:spLocks/>
              </p:cNvSpPr>
              <p:nvPr/>
            </p:nvSpPr>
            <p:spPr bwMode="auto">
              <a:xfrm>
                <a:off x="4350" y="1165"/>
                <a:ext cx="8" cy="17"/>
              </a:xfrm>
              <a:custGeom>
                <a:avLst/>
                <a:gdLst>
                  <a:gd name="T0" fmla="*/ 5 w 8"/>
                  <a:gd name="T1" fmla="*/ 4 h 17"/>
                  <a:gd name="T2" fmla="*/ 5 w 8"/>
                  <a:gd name="T3" fmla="*/ 2 h 17"/>
                  <a:gd name="T4" fmla="*/ 3 w 8"/>
                  <a:gd name="T5" fmla="*/ 7 h 17"/>
                  <a:gd name="T6" fmla="*/ 0 w 8"/>
                  <a:gd name="T7" fmla="*/ 15 h 17"/>
                  <a:gd name="T8" fmla="*/ 3 w 8"/>
                  <a:gd name="T9" fmla="*/ 17 h 17"/>
                  <a:gd name="T10" fmla="*/ 7 w 8"/>
                  <a:gd name="T11" fmla="*/ 9 h 17"/>
                  <a:gd name="T12" fmla="*/ 8 w 8"/>
                  <a:gd name="T13" fmla="*/ 2 h 17"/>
                  <a:gd name="T14" fmla="*/ 7 w 8"/>
                  <a:gd name="T15" fmla="*/ 0 h 17"/>
                  <a:gd name="T16" fmla="*/ 8 w 8"/>
                  <a:gd name="T17" fmla="*/ 2 h 17"/>
                  <a:gd name="T18" fmla="*/ 8 w 8"/>
                  <a:gd name="T19" fmla="*/ 0 h 17"/>
                  <a:gd name="T20" fmla="*/ 7 w 8"/>
                  <a:gd name="T21" fmla="*/ 0 h 17"/>
                  <a:gd name="T22" fmla="*/ 5 w 8"/>
                  <a:gd name="T23" fmla="*/ 0 h 17"/>
                  <a:gd name="T24" fmla="*/ 5 w 8"/>
                  <a:gd name="T25" fmla="*/ 2 h 17"/>
                  <a:gd name="T26" fmla="*/ 5 w 8"/>
                  <a:gd name="T27" fmla="*/ 4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17">
                    <a:moveTo>
                      <a:pt x="5" y="4"/>
                    </a:moveTo>
                    <a:lnTo>
                      <a:pt x="5" y="2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7" y="9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48" name="Freeform 431"/>
              <p:cNvSpPr>
                <a:spLocks/>
              </p:cNvSpPr>
              <p:nvPr/>
            </p:nvSpPr>
            <p:spPr bwMode="auto">
              <a:xfrm>
                <a:off x="4328" y="1150"/>
                <a:ext cx="29" cy="19"/>
              </a:xfrm>
              <a:custGeom>
                <a:avLst/>
                <a:gdLst>
                  <a:gd name="T0" fmla="*/ 4 w 29"/>
                  <a:gd name="T1" fmla="*/ 3 h 19"/>
                  <a:gd name="T2" fmla="*/ 1 w 29"/>
                  <a:gd name="T3" fmla="*/ 3 h 19"/>
                  <a:gd name="T4" fmla="*/ 14 w 29"/>
                  <a:gd name="T5" fmla="*/ 11 h 19"/>
                  <a:gd name="T6" fmla="*/ 27 w 29"/>
                  <a:gd name="T7" fmla="*/ 19 h 19"/>
                  <a:gd name="T8" fmla="*/ 29 w 29"/>
                  <a:gd name="T9" fmla="*/ 15 h 19"/>
                  <a:gd name="T10" fmla="*/ 15 w 29"/>
                  <a:gd name="T11" fmla="*/ 9 h 19"/>
                  <a:gd name="T12" fmla="*/ 3 w 29"/>
                  <a:gd name="T13" fmla="*/ 0 h 19"/>
                  <a:gd name="T14" fmla="*/ 0 w 29"/>
                  <a:gd name="T15" fmla="*/ 0 h 19"/>
                  <a:gd name="T16" fmla="*/ 3 w 29"/>
                  <a:gd name="T17" fmla="*/ 0 h 19"/>
                  <a:gd name="T18" fmla="*/ 1 w 29"/>
                  <a:gd name="T19" fmla="*/ 0 h 19"/>
                  <a:gd name="T20" fmla="*/ 0 w 29"/>
                  <a:gd name="T21" fmla="*/ 0 h 19"/>
                  <a:gd name="T22" fmla="*/ 0 w 29"/>
                  <a:gd name="T23" fmla="*/ 2 h 19"/>
                  <a:gd name="T24" fmla="*/ 1 w 29"/>
                  <a:gd name="T25" fmla="*/ 3 h 19"/>
                  <a:gd name="T26" fmla="*/ 4 w 29"/>
                  <a:gd name="T27" fmla="*/ 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" h="19">
                    <a:moveTo>
                      <a:pt x="4" y="3"/>
                    </a:moveTo>
                    <a:lnTo>
                      <a:pt x="1" y="3"/>
                    </a:lnTo>
                    <a:lnTo>
                      <a:pt x="14" y="11"/>
                    </a:lnTo>
                    <a:lnTo>
                      <a:pt x="27" y="19"/>
                    </a:lnTo>
                    <a:lnTo>
                      <a:pt x="29" y="15"/>
                    </a:lnTo>
                    <a:lnTo>
                      <a:pt x="15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49" name="Freeform 432"/>
              <p:cNvSpPr>
                <a:spLocks/>
              </p:cNvSpPr>
              <p:nvPr/>
            </p:nvSpPr>
            <p:spPr bwMode="auto">
              <a:xfrm>
                <a:off x="4277" y="1150"/>
                <a:ext cx="55" cy="24"/>
              </a:xfrm>
              <a:custGeom>
                <a:avLst/>
                <a:gdLst>
                  <a:gd name="T0" fmla="*/ 5 w 55"/>
                  <a:gd name="T1" fmla="*/ 24 h 24"/>
                  <a:gd name="T2" fmla="*/ 2 w 55"/>
                  <a:gd name="T3" fmla="*/ 24 h 24"/>
                  <a:gd name="T4" fmla="*/ 14 w 55"/>
                  <a:gd name="T5" fmla="*/ 24 h 24"/>
                  <a:gd name="T6" fmla="*/ 28 w 55"/>
                  <a:gd name="T7" fmla="*/ 22 h 24"/>
                  <a:gd name="T8" fmla="*/ 35 w 55"/>
                  <a:gd name="T9" fmla="*/ 19 h 24"/>
                  <a:gd name="T10" fmla="*/ 41 w 55"/>
                  <a:gd name="T11" fmla="*/ 15 h 24"/>
                  <a:gd name="T12" fmla="*/ 48 w 55"/>
                  <a:gd name="T13" fmla="*/ 10 h 24"/>
                  <a:gd name="T14" fmla="*/ 55 w 55"/>
                  <a:gd name="T15" fmla="*/ 3 h 24"/>
                  <a:gd name="T16" fmla="*/ 51 w 55"/>
                  <a:gd name="T17" fmla="*/ 0 h 24"/>
                  <a:gd name="T18" fmla="*/ 46 w 55"/>
                  <a:gd name="T19" fmla="*/ 7 h 24"/>
                  <a:gd name="T20" fmla="*/ 40 w 55"/>
                  <a:gd name="T21" fmla="*/ 13 h 24"/>
                  <a:gd name="T22" fmla="*/ 33 w 55"/>
                  <a:gd name="T23" fmla="*/ 17 h 24"/>
                  <a:gd name="T24" fmla="*/ 28 w 55"/>
                  <a:gd name="T25" fmla="*/ 18 h 24"/>
                  <a:gd name="T26" fmla="*/ 14 w 55"/>
                  <a:gd name="T27" fmla="*/ 21 h 24"/>
                  <a:gd name="T28" fmla="*/ 2 w 55"/>
                  <a:gd name="T29" fmla="*/ 21 h 24"/>
                  <a:gd name="T30" fmla="*/ 0 w 55"/>
                  <a:gd name="T31" fmla="*/ 22 h 24"/>
                  <a:gd name="T32" fmla="*/ 2 w 55"/>
                  <a:gd name="T33" fmla="*/ 21 h 24"/>
                  <a:gd name="T34" fmla="*/ 0 w 55"/>
                  <a:gd name="T35" fmla="*/ 21 h 24"/>
                  <a:gd name="T36" fmla="*/ 0 w 55"/>
                  <a:gd name="T37" fmla="*/ 22 h 24"/>
                  <a:gd name="T38" fmla="*/ 0 w 55"/>
                  <a:gd name="T39" fmla="*/ 24 h 24"/>
                  <a:gd name="T40" fmla="*/ 2 w 55"/>
                  <a:gd name="T41" fmla="*/ 24 h 24"/>
                  <a:gd name="T42" fmla="*/ 5 w 55"/>
                  <a:gd name="T43" fmla="*/ 24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24">
                    <a:moveTo>
                      <a:pt x="5" y="24"/>
                    </a:moveTo>
                    <a:lnTo>
                      <a:pt x="2" y="24"/>
                    </a:lnTo>
                    <a:lnTo>
                      <a:pt x="14" y="24"/>
                    </a:lnTo>
                    <a:lnTo>
                      <a:pt x="28" y="22"/>
                    </a:lnTo>
                    <a:lnTo>
                      <a:pt x="35" y="19"/>
                    </a:lnTo>
                    <a:lnTo>
                      <a:pt x="41" y="15"/>
                    </a:lnTo>
                    <a:lnTo>
                      <a:pt x="48" y="10"/>
                    </a:lnTo>
                    <a:lnTo>
                      <a:pt x="55" y="3"/>
                    </a:lnTo>
                    <a:lnTo>
                      <a:pt x="51" y="0"/>
                    </a:lnTo>
                    <a:lnTo>
                      <a:pt x="46" y="7"/>
                    </a:lnTo>
                    <a:lnTo>
                      <a:pt x="40" y="13"/>
                    </a:lnTo>
                    <a:lnTo>
                      <a:pt x="33" y="17"/>
                    </a:lnTo>
                    <a:lnTo>
                      <a:pt x="28" y="18"/>
                    </a:lnTo>
                    <a:lnTo>
                      <a:pt x="14" y="21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50" name="Freeform 433"/>
              <p:cNvSpPr>
                <a:spLocks/>
              </p:cNvSpPr>
              <p:nvPr/>
            </p:nvSpPr>
            <p:spPr bwMode="auto">
              <a:xfrm>
                <a:off x="4269" y="1172"/>
                <a:ext cx="13" cy="34"/>
              </a:xfrm>
              <a:custGeom>
                <a:avLst/>
                <a:gdLst>
                  <a:gd name="T0" fmla="*/ 2 w 13"/>
                  <a:gd name="T1" fmla="*/ 34 h 34"/>
                  <a:gd name="T2" fmla="*/ 4 w 13"/>
                  <a:gd name="T3" fmla="*/ 33 h 34"/>
                  <a:gd name="T4" fmla="*/ 7 w 13"/>
                  <a:gd name="T5" fmla="*/ 21 h 34"/>
                  <a:gd name="T6" fmla="*/ 7 w 13"/>
                  <a:gd name="T7" fmla="*/ 15 h 34"/>
                  <a:gd name="T8" fmla="*/ 8 w 13"/>
                  <a:gd name="T9" fmla="*/ 11 h 34"/>
                  <a:gd name="T10" fmla="*/ 13 w 13"/>
                  <a:gd name="T11" fmla="*/ 2 h 34"/>
                  <a:gd name="T12" fmla="*/ 8 w 13"/>
                  <a:gd name="T13" fmla="*/ 0 h 34"/>
                  <a:gd name="T14" fmla="*/ 6 w 13"/>
                  <a:gd name="T15" fmla="*/ 10 h 34"/>
                  <a:gd name="T16" fmla="*/ 4 w 13"/>
                  <a:gd name="T17" fmla="*/ 15 h 34"/>
                  <a:gd name="T18" fmla="*/ 3 w 13"/>
                  <a:gd name="T19" fmla="*/ 21 h 34"/>
                  <a:gd name="T20" fmla="*/ 0 w 13"/>
                  <a:gd name="T21" fmla="*/ 32 h 34"/>
                  <a:gd name="T22" fmla="*/ 2 w 13"/>
                  <a:gd name="T23" fmla="*/ 32 h 34"/>
                  <a:gd name="T24" fmla="*/ 0 w 13"/>
                  <a:gd name="T25" fmla="*/ 32 h 34"/>
                  <a:gd name="T26" fmla="*/ 0 w 13"/>
                  <a:gd name="T27" fmla="*/ 34 h 34"/>
                  <a:gd name="T28" fmla="*/ 2 w 13"/>
                  <a:gd name="T29" fmla="*/ 34 h 34"/>
                  <a:gd name="T30" fmla="*/ 3 w 13"/>
                  <a:gd name="T31" fmla="*/ 34 h 34"/>
                  <a:gd name="T32" fmla="*/ 4 w 13"/>
                  <a:gd name="T33" fmla="*/ 33 h 34"/>
                  <a:gd name="T34" fmla="*/ 2 w 13"/>
                  <a:gd name="T35" fmla="*/ 3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34">
                    <a:moveTo>
                      <a:pt x="2" y="34"/>
                    </a:moveTo>
                    <a:lnTo>
                      <a:pt x="4" y="33"/>
                    </a:lnTo>
                    <a:lnTo>
                      <a:pt x="7" y="21"/>
                    </a:lnTo>
                    <a:lnTo>
                      <a:pt x="7" y="15"/>
                    </a:lnTo>
                    <a:lnTo>
                      <a:pt x="8" y="11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6" y="10"/>
                    </a:lnTo>
                    <a:lnTo>
                      <a:pt x="4" y="15"/>
                    </a:lnTo>
                    <a:lnTo>
                      <a:pt x="3" y="21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4" y="33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51" name="Freeform 434"/>
              <p:cNvSpPr>
                <a:spLocks/>
              </p:cNvSpPr>
              <p:nvPr/>
            </p:nvSpPr>
            <p:spPr bwMode="auto">
              <a:xfrm>
                <a:off x="4243" y="1204"/>
                <a:ext cx="28" cy="2"/>
              </a:xfrm>
              <a:custGeom>
                <a:avLst/>
                <a:gdLst>
                  <a:gd name="T0" fmla="*/ 0 w 28"/>
                  <a:gd name="T1" fmla="*/ 2 h 2"/>
                  <a:gd name="T2" fmla="*/ 2 w 28"/>
                  <a:gd name="T3" fmla="*/ 2 h 2"/>
                  <a:gd name="T4" fmla="*/ 28 w 28"/>
                  <a:gd name="T5" fmla="*/ 2 h 2"/>
                  <a:gd name="T6" fmla="*/ 28 w 28"/>
                  <a:gd name="T7" fmla="*/ 0 h 2"/>
                  <a:gd name="T8" fmla="*/ 2 w 28"/>
                  <a:gd name="T9" fmla="*/ 0 h 2"/>
                  <a:gd name="T10" fmla="*/ 0 w 28"/>
                  <a:gd name="T11" fmla="*/ 2 h 2"/>
                  <a:gd name="T12" fmla="*/ 2 w 28"/>
                  <a:gd name="T13" fmla="*/ 0 h 2"/>
                  <a:gd name="T14" fmla="*/ 0 w 28"/>
                  <a:gd name="T15" fmla="*/ 0 h 2"/>
                  <a:gd name="T16" fmla="*/ 0 w 28"/>
                  <a:gd name="T17" fmla="*/ 1 h 2"/>
                  <a:gd name="T18" fmla="*/ 0 w 28"/>
                  <a:gd name="T19" fmla="*/ 2 h 2"/>
                  <a:gd name="T20" fmla="*/ 2 w 28"/>
                  <a:gd name="T21" fmla="*/ 2 h 2"/>
                  <a:gd name="T22" fmla="*/ 0 w 28"/>
                  <a:gd name="T23" fmla="*/ 2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2">
                    <a:moveTo>
                      <a:pt x="0" y="2"/>
                    </a:moveTo>
                    <a:lnTo>
                      <a:pt x="2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52" name="Freeform 435"/>
              <p:cNvSpPr>
                <a:spLocks/>
              </p:cNvSpPr>
              <p:nvPr/>
            </p:nvSpPr>
            <p:spPr bwMode="auto">
              <a:xfrm>
                <a:off x="4200" y="1160"/>
                <a:ext cx="46" cy="46"/>
              </a:xfrm>
              <a:custGeom>
                <a:avLst/>
                <a:gdLst>
                  <a:gd name="T0" fmla="*/ 2 w 46"/>
                  <a:gd name="T1" fmla="*/ 4 h 46"/>
                  <a:gd name="T2" fmla="*/ 1 w 46"/>
                  <a:gd name="T3" fmla="*/ 4 h 46"/>
                  <a:gd name="T4" fmla="*/ 9 w 46"/>
                  <a:gd name="T5" fmla="*/ 5 h 46"/>
                  <a:gd name="T6" fmla="*/ 16 w 46"/>
                  <a:gd name="T7" fmla="*/ 8 h 46"/>
                  <a:gd name="T8" fmla="*/ 21 w 46"/>
                  <a:gd name="T9" fmla="*/ 12 h 46"/>
                  <a:gd name="T10" fmla="*/ 26 w 46"/>
                  <a:gd name="T11" fmla="*/ 18 h 46"/>
                  <a:gd name="T12" fmla="*/ 34 w 46"/>
                  <a:gd name="T13" fmla="*/ 31 h 46"/>
                  <a:gd name="T14" fmla="*/ 43 w 46"/>
                  <a:gd name="T15" fmla="*/ 46 h 46"/>
                  <a:gd name="T16" fmla="*/ 46 w 46"/>
                  <a:gd name="T17" fmla="*/ 44 h 46"/>
                  <a:gd name="T18" fmla="*/ 36 w 46"/>
                  <a:gd name="T19" fmla="*/ 29 h 46"/>
                  <a:gd name="T20" fmla="*/ 28 w 46"/>
                  <a:gd name="T21" fmla="*/ 15 h 46"/>
                  <a:gd name="T22" fmla="*/ 24 w 46"/>
                  <a:gd name="T23" fmla="*/ 9 h 46"/>
                  <a:gd name="T24" fmla="*/ 17 w 46"/>
                  <a:gd name="T25" fmla="*/ 4 h 46"/>
                  <a:gd name="T26" fmla="*/ 11 w 46"/>
                  <a:gd name="T27" fmla="*/ 1 h 46"/>
                  <a:gd name="T28" fmla="*/ 1 w 46"/>
                  <a:gd name="T29" fmla="*/ 0 h 46"/>
                  <a:gd name="T30" fmla="*/ 1 w 46"/>
                  <a:gd name="T31" fmla="*/ 0 h 46"/>
                  <a:gd name="T32" fmla="*/ 1 w 46"/>
                  <a:gd name="T33" fmla="*/ 0 h 46"/>
                  <a:gd name="T34" fmla="*/ 0 w 46"/>
                  <a:gd name="T35" fmla="*/ 1 h 46"/>
                  <a:gd name="T36" fmla="*/ 0 w 46"/>
                  <a:gd name="T37" fmla="*/ 3 h 46"/>
                  <a:gd name="T38" fmla="*/ 0 w 46"/>
                  <a:gd name="T39" fmla="*/ 4 h 46"/>
                  <a:gd name="T40" fmla="*/ 1 w 46"/>
                  <a:gd name="T41" fmla="*/ 4 h 46"/>
                  <a:gd name="T42" fmla="*/ 2 w 46"/>
                  <a:gd name="T43" fmla="*/ 4 h 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" y="4"/>
                    </a:moveTo>
                    <a:lnTo>
                      <a:pt x="1" y="4"/>
                    </a:lnTo>
                    <a:lnTo>
                      <a:pt x="9" y="5"/>
                    </a:lnTo>
                    <a:lnTo>
                      <a:pt x="16" y="8"/>
                    </a:lnTo>
                    <a:lnTo>
                      <a:pt x="21" y="12"/>
                    </a:lnTo>
                    <a:lnTo>
                      <a:pt x="26" y="18"/>
                    </a:lnTo>
                    <a:lnTo>
                      <a:pt x="34" y="31"/>
                    </a:lnTo>
                    <a:lnTo>
                      <a:pt x="43" y="46"/>
                    </a:lnTo>
                    <a:lnTo>
                      <a:pt x="46" y="44"/>
                    </a:lnTo>
                    <a:lnTo>
                      <a:pt x="36" y="29"/>
                    </a:lnTo>
                    <a:lnTo>
                      <a:pt x="28" y="15"/>
                    </a:lnTo>
                    <a:lnTo>
                      <a:pt x="24" y="9"/>
                    </a:lnTo>
                    <a:lnTo>
                      <a:pt x="17" y="4"/>
                    </a:lnTo>
                    <a:lnTo>
                      <a:pt x="1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53" name="Freeform 436"/>
              <p:cNvSpPr>
                <a:spLocks/>
              </p:cNvSpPr>
              <p:nvPr/>
            </p:nvSpPr>
            <p:spPr bwMode="auto">
              <a:xfrm>
                <a:off x="4185" y="1160"/>
                <a:ext cx="17" cy="30"/>
              </a:xfrm>
              <a:custGeom>
                <a:avLst/>
                <a:gdLst>
                  <a:gd name="T0" fmla="*/ 4 w 17"/>
                  <a:gd name="T1" fmla="*/ 29 h 30"/>
                  <a:gd name="T2" fmla="*/ 2 w 17"/>
                  <a:gd name="T3" fmla="*/ 30 h 30"/>
                  <a:gd name="T4" fmla="*/ 6 w 17"/>
                  <a:gd name="T5" fmla="*/ 23 h 30"/>
                  <a:gd name="T6" fmla="*/ 9 w 17"/>
                  <a:gd name="T7" fmla="*/ 15 h 30"/>
                  <a:gd name="T8" fmla="*/ 10 w 17"/>
                  <a:gd name="T9" fmla="*/ 11 h 30"/>
                  <a:gd name="T10" fmla="*/ 12 w 17"/>
                  <a:gd name="T11" fmla="*/ 8 h 30"/>
                  <a:gd name="T12" fmla="*/ 15 w 17"/>
                  <a:gd name="T13" fmla="*/ 5 h 30"/>
                  <a:gd name="T14" fmla="*/ 17 w 17"/>
                  <a:gd name="T15" fmla="*/ 4 h 30"/>
                  <a:gd name="T16" fmla="*/ 16 w 17"/>
                  <a:gd name="T17" fmla="*/ 0 h 30"/>
                  <a:gd name="T18" fmla="*/ 12 w 17"/>
                  <a:gd name="T19" fmla="*/ 3 h 30"/>
                  <a:gd name="T20" fmla="*/ 9 w 17"/>
                  <a:gd name="T21" fmla="*/ 5 h 30"/>
                  <a:gd name="T22" fmla="*/ 8 w 17"/>
                  <a:gd name="T23" fmla="*/ 9 h 30"/>
                  <a:gd name="T24" fmla="*/ 5 w 17"/>
                  <a:gd name="T25" fmla="*/ 14 h 30"/>
                  <a:gd name="T26" fmla="*/ 2 w 17"/>
                  <a:gd name="T27" fmla="*/ 22 h 30"/>
                  <a:gd name="T28" fmla="*/ 0 w 17"/>
                  <a:gd name="T29" fmla="*/ 27 h 30"/>
                  <a:gd name="T30" fmla="*/ 0 w 17"/>
                  <a:gd name="T31" fmla="*/ 29 h 30"/>
                  <a:gd name="T32" fmla="*/ 0 w 17"/>
                  <a:gd name="T33" fmla="*/ 27 h 30"/>
                  <a:gd name="T34" fmla="*/ 0 w 17"/>
                  <a:gd name="T35" fmla="*/ 29 h 30"/>
                  <a:gd name="T36" fmla="*/ 1 w 17"/>
                  <a:gd name="T37" fmla="*/ 30 h 30"/>
                  <a:gd name="T38" fmla="*/ 1 w 17"/>
                  <a:gd name="T39" fmla="*/ 30 h 30"/>
                  <a:gd name="T40" fmla="*/ 2 w 17"/>
                  <a:gd name="T41" fmla="*/ 30 h 30"/>
                  <a:gd name="T42" fmla="*/ 4 w 17"/>
                  <a:gd name="T43" fmla="*/ 29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4" y="29"/>
                    </a:moveTo>
                    <a:lnTo>
                      <a:pt x="2" y="30"/>
                    </a:lnTo>
                    <a:lnTo>
                      <a:pt x="6" y="23"/>
                    </a:lnTo>
                    <a:lnTo>
                      <a:pt x="9" y="15"/>
                    </a:lnTo>
                    <a:lnTo>
                      <a:pt x="10" y="11"/>
                    </a:lnTo>
                    <a:lnTo>
                      <a:pt x="12" y="8"/>
                    </a:lnTo>
                    <a:lnTo>
                      <a:pt x="15" y="5"/>
                    </a:lnTo>
                    <a:lnTo>
                      <a:pt x="17" y="4"/>
                    </a:lnTo>
                    <a:lnTo>
                      <a:pt x="16" y="0"/>
                    </a:lnTo>
                    <a:lnTo>
                      <a:pt x="12" y="3"/>
                    </a:lnTo>
                    <a:lnTo>
                      <a:pt x="9" y="5"/>
                    </a:lnTo>
                    <a:lnTo>
                      <a:pt x="8" y="9"/>
                    </a:lnTo>
                    <a:lnTo>
                      <a:pt x="5" y="14"/>
                    </a:lnTo>
                    <a:lnTo>
                      <a:pt x="2" y="22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0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54" name="Freeform 437"/>
              <p:cNvSpPr>
                <a:spLocks/>
              </p:cNvSpPr>
              <p:nvPr/>
            </p:nvSpPr>
            <p:spPr bwMode="auto">
              <a:xfrm>
                <a:off x="4185" y="1189"/>
                <a:ext cx="13" cy="41"/>
              </a:xfrm>
              <a:custGeom>
                <a:avLst/>
                <a:gdLst>
                  <a:gd name="T0" fmla="*/ 12 w 13"/>
                  <a:gd name="T1" fmla="*/ 41 h 41"/>
                  <a:gd name="T2" fmla="*/ 12 w 13"/>
                  <a:gd name="T3" fmla="*/ 38 h 41"/>
                  <a:gd name="T4" fmla="*/ 8 w 13"/>
                  <a:gd name="T5" fmla="*/ 30 h 41"/>
                  <a:gd name="T6" fmla="*/ 5 w 13"/>
                  <a:gd name="T7" fmla="*/ 20 h 41"/>
                  <a:gd name="T8" fmla="*/ 4 w 13"/>
                  <a:gd name="T9" fmla="*/ 9 h 41"/>
                  <a:gd name="T10" fmla="*/ 4 w 13"/>
                  <a:gd name="T11" fmla="*/ 0 h 41"/>
                  <a:gd name="T12" fmla="*/ 0 w 13"/>
                  <a:gd name="T13" fmla="*/ 0 h 41"/>
                  <a:gd name="T14" fmla="*/ 0 w 13"/>
                  <a:gd name="T15" fmla="*/ 9 h 41"/>
                  <a:gd name="T16" fmla="*/ 1 w 13"/>
                  <a:gd name="T17" fmla="*/ 20 h 41"/>
                  <a:gd name="T18" fmla="*/ 5 w 13"/>
                  <a:gd name="T19" fmla="*/ 31 h 41"/>
                  <a:gd name="T20" fmla="*/ 9 w 13"/>
                  <a:gd name="T21" fmla="*/ 39 h 41"/>
                  <a:gd name="T22" fmla="*/ 10 w 13"/>
                  <a:gd name="T23" fmla="*/ 36 h 41"/>
                  <a:gd name="T24" fmla="*/ 9 w 13"/>
                  <a:gd name="T25" fmla="*/ 39 h 41"/>
                  <a:gd name="T26" fmla="*/ 10 w 13"/>
                  <a:gd name="T27" fmla="*/ 41 h 41"/>
                  <a:gd name="T28" fmla="*/ 12 w 13"/>
                  <a:gd name="T29" fmla="*/ 41 h 41"/>
                  <a:gd name="T30" fmla="*/ 13 w 13"/>
                  <a:gd name="T31" fmla="*/ 39 h 41"/>
                  <a:gd name="T32" fmla="*/ 12 w 13"/>
                  <a:gd name="T33" fmla="*/ 38 h 41"/>
                  <a:gd name="T34" fmla="*/ 12 w 13"/>
                  <a:gd name="T35" fmla="*/ 41 h 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41">
                    <a:moveTo>
                      <a:pt x="12" y="41"/>
                    </a:moveTo>
                    <a:lnTo>
                      <a:pt x="12" y="38"/>
                    </a:lnTo>
                    <a:lnTo>
                      <a:pt x="8" y="30"/>
                    </a:lnTo>
                    <a:lnTo>
                      <a:pt x="5" y="20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" y="20"/>
                    </a:lnTo>
                    <a:lnTo>
                      <a:pt x="5" y="31"/>
                    </a:lnTo>
                    <a:lnTo>
                      <a:pt x="9" y="39"/>
                    </a:lnTo>
                    <a:lnTo>
                      <a:pt x="10" y="36"/>
                    </a:lnTo>
                    <a:lnTo>
                      <a:pt x="9" y="39"/>
                    </a:lnTo>
                    <a:lnTo>
                      <a:pt x="10" y="41"/>
                    </a:lnTo>
                    <a:lnTo>
                      <a:pt x="12" y="41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2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55" name="Freeform 438"/>
              <p:cNvSpPr>
                <a:spLocks/>
              </p:cNvSpPr>
              <p:nvPr/>
            </p:nvSpPr>
            <p:spPr bwMode="auto">
              <a:xfrm>
                <a:off x="4179" y="1205"/>
                <a:ext cx="18" cy="25"/>
              </a:xfrm>
              <a:custGeom>
                <a:avLst/>
                <a:gdLst>
                  <a:gd name="T0" fmla="*/ 4 w 18"/>
                  <a:gd name="T1" fmla="*/ 1 h 25"/>
                  <a:gd name="T2" fmla="*/ 3 w 18"/>
                  <a:gd name="T3" fmla="*/ 4 h 25"/>
                  <a:gd name="T4" fmla="*/ 3 w 18"/>
                  <a:gd name="T5" fmla="*/ 7 h 25"/>
                  <a:gd name="T6" fmla="*/ 7 w 18"/>
                  <a:gd name="T7" fmla="*/ 14 h 25"/>
                  <a:gd name="T8" fmla="*/ 8 w 18"/>
                  <a:gd name="T9" fmla="*/ 18 h 25"/>
                  <a:gd name="T10" fmla="*/ 11 w 18"/>
                  <a:gd name="T11" fmla="*/ 20 h 25"/>
                  <a:gd name="T12" fmla="*/ 14 w 18"/>
                  <a:gd name="T13" fmla="*/ 23 h 25"/>
                  <a:gd name="T14" fmla="*/ 18 w 18"/>
                  <a:gd name="T15" fmla="*/ 25 h 25"/>
                  <a:gd name="T16" fmla="*/ 16 w 18"/>
                  <a:gd name="T17" fmla="*/ 20 h 25"/>
                  <a:gd name="T18" fmla="*/ 15 w 18"/>
                  <a:gd name="T19" fmla="*/ 20 h 25"/>
                  <a:gd name="T20" fmla="*/ 14 w 18"/>
                  <a:gd name="T21" fmla="*/ 19 h 25"/>
                  <a:gd name="T22" fmla="*/ 12 w 18"/>
                  <a:gd name="T23" fmla="*/ 16 h 25"/>
                  <a:gd name="T24" fmla="*/ 10 w 18"/>
                  <a:gd name="T25" fmla="*/ 12 h 25"/>
                  <a:gd name="T26" fmla="*/ 7 w 18"/>
                  <a:gd name="T27" fmla="*/ 4 h 25"/>
                  <a:gd name="T28" fmla="*/ 3 w 18"/>
                  <a:gd name="T29" fmla="*/ 0 h 25"/>
                  <a:gd name="T30" fmla="*/ 0 w 18"/>
                  <a:gd name="T31" fmla="*/ 1 h 25"/>
                  <a:gd name="T32" fmla="*/ 3 w 18"/>
                  <a:gd name="T33" fmla="*/ 0 h 25"/>
                  <a:gd name="T34" fmla="*/ 1 w 18"/>
                  <a:gd name="T35" fmla="*/ 1 h 25"/>
                  <a:gd name="T36" fmla="*/ 0 w 18"/>
                  <a:gd name="T37" fmla="*/ 1 h 25"/>
                  <a:gd name="T38" fmla="*/ 1 w 18"/>
                  <a:gd name="T39" fmla="*/ 3 h 25"/>
                  <a:gd name="T40" fmla="*/ 3 w 18"/>
                  <a:gd name="T41" fmla="*/ 4 h 25"/>
                  <a:gd name="T42" fmla="*/ 4 w 18"/>
                  <a:gd name="T43" fmla="*/ 1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" h="25">
                    <a:moveTo>
                      <a:pt x="4" y="1"/>
                    </a:moveTo>
                    <a:lnTo>
                      <a:pt x="3" y="4"/>
                    </a:lnTo>
                    <a:lnTo>
                      <a:pt x="3" y="7"/>
                    </a:lnTo>
                    <a:lnTo>
                      <a:pt x="7" y="14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4" y="23"/>
                    </a:lnTo>
                    <a:lnTo>
                      <a:pt x="18" y="25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4" y="19"/>
                    </a:lnTo>
                    <a:lnTo>
                      <a:pt x="12" y="16"/>
                    </a:lnTo>
                    <a:lnTo>
                      <a:pt x="10" y="12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56" name="Freeform 439"/>
              <p:cNvSpPr>
                <a:spLocks/>
              </p:cNvSpPr>
              <p:nvPr/>
            </p:nvSpPr>
            <p:spPr bwMode="auto">
              <a:xfrm>
                <a:off x="4171" y="1206"/>
                <a:ext cx="12" cy="39"/>
              </a:xfrm>
              <a:custGeom>
                <a:avLst/>
                <a:gdLst>
                  <a:gd name="T0" fmla="*/ 3 w 12"/>
                  <a:gd name="T1" fmla="*/ 39 h 39"/>
                  <a:gd name="T2" fmla="*/ 4 w 12"/>
                  <a:gd name="T3" fmla="*/ 37 h 39"/>
                  <a:gd name="T4" fmla="*/ 8 w 12"/>
                  <a:gd name="T5" fmla="*/ 19 h 39"/>
                  <a:gd name="T6" fmla="*/ 12 w 12"/>
                  <a:gd name="T7" fmla="*/ 0 h 39"/>
                  <a:gd name="T8" fmla="*/ 8 w 12"/>
                  <a:gd name="T9" fmla="*/ 0 h 39"/>
                  <a:gd name="T10" fmla="*/ 4 w 12"/>
                  <a:gd name="T11" fmla="*/ 18 h 39"/>
                  <a:gd name="T12" fmla="*/ 0 w 12"/>
                  <a:gd name="T13" fmla="*/ 37 h 39"/>
                  <a:gd name="T14" fmla="*/ 3 w 12"/>
                  <a:gd name="T15" fmla="*/ 36 h 39"/>
                  <a:gd name="T16" fmla="*/ 0 w 12"/>
                  <a:gd name="T17" fmla="*/ 37 h 39"/>
                  <a:gd name="T18" fmla="*/ 1 w 12"/>
                  <a:gd name="T19" fmla="*/ 39 h 39"/>
                  <a:gd name="T20" fmla="*/ 3 w 12"/>
                  <a:gd name="T21" fmla="*/ 39 h 39"/>
                  <a:gd name="T22" fmla="*/ 4 w 12"/>
                  <a:gd name="T23" fmla="*/ 39 h 39"/>
                  <a:gd name="T24" fmla="*/ 4 w 12"/>
                  <a:gd name="T25" fmla="*/ 37 h 39"/>
                  <a:gd name="T26" fmla="*/ 3 w 12"/>
                  <a:gd name="T27" fmla="*/ 39 h 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39">
                    <a:moveTo>
                      <a:pt x="3" y="39"/>
                    </a:moveTo>
                    <a:lnTo>
                      <a:pt x="4" y="37"/>
                    </a:lnTo>
                    <a:lnTo>
                      <a:pt x="8" y="19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18"/>
                    </a:lnTo>
                    <a:lnTo>
                      <a:pt x="0" y="37"/>
                    </a:lnTo>
                    <a:lnTo>
                      <a:pt x="3" y="36"/>
                    </a:lnTo>
                    <a:lnTo>
                      <a:pt x="0" y="37"/>
                    </a:lnTo>
                    <a:lnTo>
                      <a:pt x="1" y="39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3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57" name="Freeform 440"/>
              <p:cNvSpPr>
                <a:spLocks/>
              </p:cNvSpPr>
              <p:nvPr/>
            </p:nvSpPr>
            <p:spPr bwMode="auto">
              <a:xfrm>
                <a:off x="4094" y="1225"/>
                <a:ext cx="80" cy="20"/>
              </a:xfrm>
              <a:custGeom>
                <a:avLst/>
                <a:gdLst>
                  <a:gd name="T0" fmla="*/ 3 w 80"/>
                  <a:gd name="T1" fmla="*/ 3 h 20"/>
                  <a:gd name="T2" fmla="*/ 2 w 80"/>
                  <a:gd name="T3" fmla="*/ 5 h 20"/>
                  <a:gd name="T4" fmla="*/ 20 w 80"/>
                  <a:gd name="T5" fmla="*/ 9 h 20"/>
                  <a:gd name="T6" fmla="*/ 39 w 80"/>
                  <a:gd name="T7" fmla="*/ 14 h 20"/>
                  <a:gd name="T8" fmla="*/ 58 w 80"/>
                  <a:gd name="T9" fmla="*/ 18 h 20"/>
                  <a:gd name="T10" fmla="*/ 80 w 80"/>
                  <a:gd name="T11" fmla="*/ 20 h 20"/>
                  <a:gd name="T12" fmla="*/ 80 w 80"/>
                  <a:gd name="T13" fmla="*/ 17 h 20"/>
                  <a:gd name="T14" fmla="*/ 59 w 80"/>
                  <a:gd name="T15" fmla="*/ 14 h 20"/>
                  <a:gd name="T16" fmla="*/ 40 w 80"/>
                  <a:gd name="T17" fmla="*/ 11 h 20"/>
                  <a:gd name="T18" fmla="*/ 21 w 80"/>
                  <a:gd name="T19" fmla="*/ 6 h 20"/>
                  <a:gd name="T20" fmla="*/ 2 w 80"/>
                  <a:gd name="T21" fmla="*/ 0 h 20"/>
                  <a:gd name="T22" fmla="*/ 0 w 80"/>
                  <a:gd name="T23" fmla="*/ 2 h 20"/>
                  <a:gd name="T24" fmla="*/ 2 w 80"/>
                  <a:gd name="T25" fmla="*/ 0 h 20"/>
                  <a:gd name="T26" fmla="*/ 0 w 80"/>
                  <a:gd name="T27" fmla="*/ 0 h 20"/>
                  <a:gd name="T28" fmla="*/ 0 w 80"/>
                  <a:gd name="T29" fmla="*/ 2 h 20"/>
                  <a:gd name="T30" fmla="*/ 0 w 80"/>
                  <a:gd name="T31" fmla="*/ 3 h 20"/>
                  <a:gd name="T32" fmla="*/ 2 w 80"/>
                  <a:gd name="T33" fmla="*/ 5 h 20"/>
                  <a:gd name="T34" fmla="*/ 3 w 80"/>
                  <a:gd name="T35" fmla="*/ 3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" h="20">
                    <a:moveTo>
                      <a:pt x="3" y="3"/>
                    </a:moveTo>
                    <a:lnTo>
                      <a:pt x="2" y="5"/>
                    </a:lnTo>
                    <a:lnTo>
                      <a:pt x="20" y="9"/>
                    </a:lnTo>
                    <a:lnTo>
                      <a:pt x="39" y="14"/>
                    </a:lnTo>
                    <a:lnTo>
                      <a:pt x="58" y="18"/>
                    </a:lnTo>
                    <a:lnTo>
                      <a:pt x="80" y="20"/>
                    </a:lnTo>
                    <a:lnTo>
                      <a:pt x="80" y="17"/>
                    </a:lnTo>
                    <a:lnTo>
                      <a:pt x="59" y="14"/>
                    </a:lnTo>
                    <a:lnTo>
                      <a:pt x="40" y="11"/>
                    </a:lnTo>
                    <a:lnTo>
                      <a:pt x="21" y="6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58" name="Freeform 441"/>
              <p:cNvSpPr>
                <a:spLocks/>
              </p:cNvSpPr>
              <p:nvPr/>
            </p:nvSpPr>
            <p:spPr bwMode="auto">
              <a:xfrm>
                <a:off x="4066" y="1227"/>
                <a:ext cx="31" cy="48"/>
              </a:xfrm>
              <a:custGeom>
                <a:avLst/>
                <a:gdLst>
                  <a:gd name="T0" fmla="*/ 0 w 31"/>
                  <a:gd name="T1" fmla="*/ 48 h 48"/>
                  <a:gd name="T2" fmla="*/ 2 w 31"/>
                  <a:gd name="T3" fmla="*/ 48 h 48"/>
                  <a:gd name="T4" fmla="*/ 31 w 31"/>
                  <a:gd name="T5" fmla="*/ 1 h 48"/>
                  <a:gd name="T6" fmla="*/ 28 w 31"/>
                  <a:gd name="T7" fmla="*/ 0 h 48"/>
                  <a:gd name="T8" fmla="*/ 0 w 31"/>
                  <a:gd name="T9" fmla="*/ 45 h 48"/>
                  <a:gd name="T10" fmla="*/ 0 w 31"/>
                  <a:gd name="T11" fmla="*/ 48 h 48"/>
                  <a:gd name="T12" fmla="*/ 0 w 31"/>
                  <a:gd name="T13" fmla="*/ 45 h 48"/>
                  <a:gd name="T14" fmla="*/ 0 w 31"/>
                  <a:gd name="T15" fmla="*/ 46 h 48"/>
                  <a:gd name="T16" fmla="*/ 0 w 31"/>
                  <a:gd name="T17" fmla="*/ 48 h 48"/>
                  <a:gd name="T18" fmla="*/ 1 w 31"/>
                  <a:gd name="T19" fmla="*/ 48 h 48"/>
                  <a:gd name="T20" fmla="*/ 2 w 31"/>
                  <a:gd name="T21" fmla="*/ 48 h 48"/>
                  <a:gd name="T22" fmla="*/ 0 w 31"/>
                  <a:gd name="T23" fmla="*/ 48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48">
                    <a:moveTo>
                      <a:pt x="0" y="48"/>
                    </a:moveTo>
                    <a:lnTo>
                      <a:pt x="2" y="48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59" name="Freeform 442"/>
              <p:cNvSpPr>
                <a:spLocks/>
              </p:cNvSpPr>
              <p:nvPr/>
            </p:nvSpPr>
            <p:spPr bwMode="auto">
              <a:xfrm>
                <a:off x="4066" y="1272"/>
                <a:ext cx="76" cy="64"/>
              </a:xfrm>
              <a:custGeom>
                <a:avLst/>
                <a:gdLst>
                  <a:gd name="T0" fmla="*/ 73 w 76"/>
                  <a:gd name="T1" fmla="*/ 61 h 64"/>
                  <a:gd name="T2" fmla="*/ 76 w 76"/>
                  <a:gd name="T3" fmla="*/ 61 h 64"/>
                  <a:gd name="T4" fmla="*/ 68 w 76"/>
                  <a:gd name="T5" fmla="*/ 52 h 64"/>
                  <a:gd name="T6" fmla="*/ 60 w 76"/>
                  <a:gd name="T7" fmla="*/ 44 h 64"/>
                  <a:gd name="T8" fmla="*/ 49 w 76"/>
                  <a:gd name="T9" fmla="*/ 37 h 64"/>
                  <a:gd name="T10" fmla="*/ 39 w 76"/>
                  <a:gd name="T11" fmla="*/ 31 h 64"/>
                  <a:gd name="T12" fmla="*/ 28 w 76"/>
                  <a:gd name="T13" fmla="*/ 24 h 64"/>
                  <a:gd name="T14" fmla="*/ 19 w 76"/>
                  <a:gd name="T15" fmla="*/ 19 h 64"/>
                  <a:gd name="T16" fmla="*/ 11 w 76"/>
                  <a:gd name="T17" fmla="*/ 11 h 64"/>
                  <a:gd name="T18" fmla="*/ 2 w 76"/>
                  <a:gd name="T19" fmla="*/ 0 h 64"/>
                  <a:gd name="T20" fmla="*/ 0 w 76"/>
                  <a:gd name="T21" fmla="*/ 3 h 64"/>
                  <a:gd name="T22" fmla="*/ 8 w 76"/>
                  <a:gd name="T23" fmla="*/ 14 h 64"/>
                  <a:gd name="T24" fmla="*/ 16 w 76"/>
                  <a:gd name="T25" fmla="*/ 22 h 64"/>
                  <a:gd name="T26" fmla="*/ 27 w 76"/>
                  <a:gd name="T27" fmla="*/ 29 h 64"/>
                  <a:gd name="T28" fmla="*/ 37 w 76"/>
                  <a:gd name="T29" fmla="*/ 34 h 64"/>
                  <a:gd name="T30" fmla="*/ 48 w 76"/>
                  <a:gd name="T31" fmla="*/ 39 h 64"/>
                  <a:gd name="T32" fmla="*/ 57 w 76"/>
                  <a:gd name="T33" fmla="*/ 46 h 64"/>
                  <a:gd name="T34" fmla="*/ 67 w 76"/>
                  <a:gd name="T35" fmla="*/ 53 h 64"/>
                  <a:gd name="T36" fmla="*/ 73 w 76"/>
                  <a:gd name="T37" fmla="*/ 63 h 64"/>
                  <a:gd name="T38" fmla="*/ 76 w 76"/>
                  <a:gd name="T39" fmla="*/ 64 h 64"/>
                  <a:gd name="T40" fmla="*/ 73 w 76"/>
                  <a:gd name="T41" fmla="*/ 63 h 64"/>
                  <a:gd name="T42" fmla="*/ 75 w 76"/>
                  <a:gd name="T43" fmla="*/ 64 h 64"/>
                  <a:gd name="T44" fmla="*/ 76 w 76"/>
                  <a:gd name="T45" fmla="*/ 64 h 64"/>
                  <a:gd name="T46" fmla="*/ 76 w 76"/>
                  <a:gd name="T47" fmla="*/ 63 h 64"/>
                  <a:gd name="T48" fmla="*/ 76 w 76"/>
                  <a:gd name="T49" fmla="*/ 61 h 64"/>
                  <a:gd name="T50" fmla="*/ 73 w 76"/>
                  <a:gd name="T51" fmla="*/ 61 h 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6" h="64">
                    <a:moveTo>
                      <a:pt x="73" y="61"/>
                    </a:moveTo>
                    <a:lnTo>
                      <a:pt x="76" y="61"/>
                    </a:lnTo>
                    <a:lnTo>
                      <a:pt x="68" y="52"/>
                    </a:lnTo>
                    <a:lnTo>
                      <a:pt x="60" y="44"/>
                    </a:lnTo>
                    <a:lnTo>
                      <a:pt x="49" y="37"/>
                    </a:lnTo>
                    <a:lnTo>
                      <a:pt x="39" y="31"/>
                    </a:lnTo>
                    <a:lnTo>
                      <a:pt x="28" y="24"/>
                    </a:lnTo>
                    <a:lnTo>
                      <a:pt x="19" y="19"/>
                    </a:lnTo>
                    <a:lnTo>
                      <a:pt x="11" y="1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6" y="22"/>
                    </a:lnTo>
                    <a:lnTo>
                      <a:pt x="27" y="29"/>
                    </a:lnTo>
                    <a:lnTo>
                      <a:pt x="37" y="34"/>
                    </a:lnTo>
                    <a:lnTo>
                      <a:pt x="48" y="39"/>
                    </a:lnTo>
                    <a:lnTo>
                      <a:pt x="57" y="46"/>
                    </a:lnTo>
                    <a:lnTo>
                      <a:pt x="67" y="53"/>
                    </a:lnTo>
                    <a:lnTo>
                      <a:pt x="73" y="63"/>
                    </a:lnTo>
                    <a:lnTo>
                      <a:pt x="76" y="64"/>
                    </a:lnTo>
                    <a:lnTo>
                      <a:pt x="73" y="63"/>
                    </a:lnTo>
                    <a:lnTo>
                      <a:pt x="75" y="64"/>
                    </a:lnTo>
                    <a:lnTo>
                      <a:pt x="76" y="64"/>
                    </a:lnTo>
                    <a:lnTo>
                      <a:pt x="76" y="63"/>
                    </a:lnTo>
                    <a:lnTo>
                      <a:pt x="76" y="61"/>
                    </a:lnTo>
                    <a:lnTo>
                      <a:pt x="7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60" name="Freeform 443"/>
              <p:cNvSpPr>
                <a:spLocks/>
              </p:cNvSpPr>
              <p:nvPr/>
            </p:nvSpPr>
            <p:spPr bwMode="auto">
              <a:xfrm>
                <a:off x="4139" y="1331"/>
                <a:ext cx="22" cy="26"/>
              </a:xfrm>
              <a:custGeom>
                <a:avLst/>
                <a:gdLst>
                  <a:gd name="T0" fmla="*/ 20 w 22"/>
                  <a:gd name="T1" fmla="*/ 21 h 26"/>
                  <a:gd name="T2" fmla="*/ 22 w 22"/>
                  <a:gd name="T3" fmla="*/ 23 h 26"/>
                  <a:gd name="T4" fmla="*/ 20 w 22"/>
                  <a:gd name="T5" fmla="*/ 15 h 26"/>
                  <a:gd name="T6" fmla="*/ 17 w 22"/>
                  <a:gd name="T7" fmla="*/ 6 h 26"/>
                  <a:gd name="T8" fmla="*/ 14 w 22"/>
                  <a:gd name="T9" fmla="*/ 2 h 26"/>
                  <a:gd name="T10" fmla="*/ 10 w 22"/>
                  <a:gd name="T11" fmla="*/ 0 h 26"/>
                  <a:gd name="T12" fmla="*/ 6 w 22"/>
                  <a:gd name="T13" fmla="*/ 0 h 26"/>
                  <a:gd name="T14" fmla="*/ 0 w 22"/>
                  <a:gd name="T15" fmla="*/ 2 h 26"/>
                  <a:gd name="T16" fmla="*/ 3 w 22"/>
                  <a:gd name="T17" fmla="*/ 5 h 26"/>
                  <a:gd name="T18" fmla="*/ 6 w 22"/>
                  <a:gd name="T19" fmla="*/ 2 h 26"/>
                  <a:gd name="T20" fmla="*/ 9 w 22"/>
                  <a:gd name="T21" fmla="*/ 4 h 26"/>
                  <a:gd name="T22" fmla="*/ 11 w 22"/>
                  <a:gd name="T23" fmla="*/ 5 h 26"/>
                  <a:gd name="T24" fmla="*/ 14 w 22"/>
                  <a:gd name="T25" fmla="*/ 8 h 26"/>
                  <a:gd name="T26" fmla="*/ 17 w 22"/>
                  <a:gd name="T27" fmla="*/ 16 h 26"/>
                  <a:gd name="T28" fmla="*/ 18 w 22"/>
                  <a:gd name="T29" fmla="*/ 24 h 26"/>
                  <a:gd name="T30" fmla="*/ 20 w 22"/>
                  <a:gd name="T31" fmla="*/ 26 h 26"/>
                  <a:gd name="T32" fmla="*/ 18 w 22"/>
                  <a:gd name="T33" fmla="*/ 24 h 26"/>
                  <a:gd name="T34" fmla="*/ 20 w 22"/>
                  <a:gd name="T35" fmla="*/ 24 h 26"/>
                  <a:gd name="T36" fmla="*/ 21 w 22"/>
                  <a:gd name="T37" fmla="*/ 26 h 26"/>
                  <a:gd name="T38" fmla="*/ 22 w 22"/>
                  <a:gd name="T39" fmla="*/ 24 h 26"/>
                  <a:gd name="T40" fmla="*/ 22 w 22"/>
                  <a:gd name="T41" fmla="*/ 23 h 26"/>
                  <a:gd name="T42" fmla="*/ 20 w 22"/>
                  <a:gd name="T43" fmla="*/ 21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2" h="26">
                    <a:moveTo>
                      <a:pt x="20" y="21"/>
                    </a:moveTo>
                    <a:lnTo>
                      <a:pt x="22" y="23"/>
                    </a:lnTo>
                    <a:lnTo>
                      <a:pt x="20" y="15"/>
                    </a:lnTo>
                    <a:lnTo>
                      <a:pt x="17" y="6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4" y="8"/>
                    </a:lnTo>
                    <a:lnTo>
                      <a:pt x="17" y="16"/>
                    </a:lnTo>
                    <a:lnTo>
                      <a:pt x="18" y="24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1" y="26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61" name="Freeform 444"/>
              <p:cNvSpPr>
                <a:spLocks/>
              </p:cNvSpPr>
              <p:nvPr/>
            </p:nvSpPr>
            <p:spPr bwMode="auto">
              <a:xfrm>
                <a:off x="4159" y="1352"/>
                <a:ext cx="23" cy="7"/>
              </a:xfrm>
              <a:custGeom>
                <a:avLst/>
                <a:gdLst>
                  <a:gd name="T0" fmla="*/ 19 w 23"/>
                  <a:gd name="T1" fmla="*/ 5 h 7"/>
                  <a:gd name="T2" fmla="*/ 21 w 23"/>
                  <a:gd name="T3" fmla="*/ 3 h 7"/>
                  <a:gd name="T4" fmla="*/ 11 w 23"/>
                  <a:gd name="T5" fmla="*/ 2 h 7"/>
                  <a:gd name="T6" fmla="*/ 0 w 23"/>
                  <a:gd name="T7" fmla="*/ 0 h 7"/>
                  <a:gd name="T8" fmla="*/ 0 w 23"/>
                  <a:gd name="T9" fmla="*/ 5 h 7"/>
                  <a:gd name="T10" fmla="*/ 11 w 23"/>
                  <a:gd name="T11" fmla="*/ 6 h 7"/>
                  <a:gd name="T12" fmla="*/ 21 w 23"/>
                  <a:gd name="T13" fmla="*/ 7 h 7"/>
                  <a:gd name="T14" fmla="*/ 23 w 23"/>
                  <a:gd name="T15" fmla="*/ 6 h 7"/>
                  <a:gd name="T16" fmla="*/ 21 w 23"/>
                  <a:gd name="T17" fmla="*/ 7 h 7"/>
                  <a:gd name="T18" fmla="*/ 23 w 23"/>
                  <a:gd name="T19" fmla="*/ 6 h 7"/>
                  <a:gd name="T20" fmla="*/ 23 w 23"/>
                  <a:gd name="T21" fmla="*/ 5 h 7"/>
                  <a:gd name="T22" fmla="*/ 23 w 23"/>
                  <a:gd name="T23" fmla="*/ 5 h 7"/>
                  <a:gd name="T24" fmla="*/ 21 w 23"/>
                  <a:gd name="T25" fmla="*/ 3 h 7"/>
                  <a:gd name="T26" fmla="*/ 19 w 23"/>
                  <a:gd name="T27" fmla="*/ 5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" h="7">
                    <a:moveTo>
                      <a:pt x="19" y="5"/>
                    </a:moveTo>
                    <a:lnTo>
                      <a:pt x="21" y="3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6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62" name="Freeform 445"/>
              <p:cNvSpPr>
                <a:spLocks/>
              </p:cNvSpPr>
              <p:nvPr/>
            </p:nvSpPr>
            <p:spPr bwMode="auto">
              <a:xfrm>
                <a:off x="4178" y="1335"/>
                <a:ext cx="19" cy="23"/>
              </a:xfrm>
              <a:custGeom>
                <a:avLst/>
                <a:gdLst>
                  <a:gd name="T0" fmla="*/ 16 w 19"/>
                  <a:gd name="T1" fmla="*/ 0 h 23"/>
                  <a:gd name="T2" fmla="*/ 15 w 19"/>
                  <a:gd name="T3" fmla="*/ 1 h 23"/>
                  <a:gd name="T4" fmla="*/ 8 w 19"/>
                  <a:gd name="T5" fmla="*/ 11 h 23"/>
                  <a:gd name="T6" fmla="*/ 0 w 19"/>
                  <a:gd name="T7" fmla="*/ 22 h 23"/>
                  <a:gd name="T8" fmla="*/ 4 w 19"/>
                  <a:gd name="T9" fmla="*/ 23 h 23"/>
                  <a:gd name="T10" fmla="*/ 11 w 19"/>
                  <a:gd name="T11" fmla="*/ 13 h 23"/>
                  <a:gd name="T12" fmla="*/ 17 w 19"/>
                  <a:gd name="T13" fmla="*/ 2 h 23"/>
                  <a:gd name="T14" fmla="*/ 17 w 19"/>
                  <a:gd name="T15" fmla="*/ 2 h 23"/>
                  <a:gd name="T16" fmla="*/ 17 w 19"/>
                  <a:gd name="T17" fmla="*/ 2 h 23"/>
                  <a:gd name="T18" fmla="*/ 19 w 19"/>
                  <a:gd name="T19" fmla="*/ 1 h 23"/>
                  <a:gd name="T20" fmla="*/ 17 w 19"/>
                  <a:gd name="T21" fmla="*/ 0 h 23"/>
                  <a:gd name="T22" fmla="*/ 16 w 19"/>
                  <a:gd name="T23" fmla="*/ 0 h 23"/>
                  <a:gd name="T24" fmla="*/ 15 w 19"/>
                  <a:gd name="T25" fmla="*/ 1 h 23"/>
                  <a:gd name="T26" fmla="*/ 16 w 19"/>
                  <a:gd name="T27" fmla="*/ 0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3">
                    <a:moveTo>
                      <a:pt x="16" y="0"/>
                    </a:moveTo>
                    <a:lnTo>
                      <a:pt x="15" y="1"/>
                    </a:lnTo>
                    <a:lnTo>
                      <a:pt x="8" y="11"/>
                    </a:lnTo>
                    <a:lnTo>
                      <a:pt x="0" y="22"/>
                    </a:lnTo>
                    <a:lnTo>
                      <a:pt x="4" y="23"/>
                    </a:lnTo>
                    <a:lnTo>
                      <a:pt x="11" y="1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63" name="Freeform 446"/>
              <p:cNvSpPr>
                <a:spLocks/>
              </p:cNvSpPr>
              <p:nvPr/>
            </p:nvSpPr>
            <p:spPr bwMode="auto">
              <a:xfrm>
                <a:off x="4194" y="1329"/>
                <a:ext cx="27" cy="8"/>
              </a:xfrm>
              <a:custGeom>
                <a:avLst/>
                <a:gdLst>
                  <a:gd name="T0" fmla="*/ 27 w 27"/>
                  <a:gd name="T1" fmla="*/ 2 h 8"/>
                  <a:gd name="T2" fmla="*/ 27 w 27"/>
                  <a:gd name="T3" fmla="*/ 2 h 8"/>
                  <a:gd name="T4" fmla="*/ 21 w 27"/>
                  <a:gd name="T5" fmla="*/ 0 h 8"/>
                  <a:gd name="T6" fmla="*/ 14 w 27"/>
                  <a:gd name="T7" fmla="*/ 0 h 8"/>
                  <a:gd name="T8" fmla="*/ 7 w 27"/>
                  <a:gd name="T9" fmla="*/ 3 h 8"/>
                  <a:gd name="T10" fmla="*/ 0 w 27"/>
                  <a:gd name="T11" fmla="*/ 6 h 8"/>
                  <a:gd name="T12" fmla="*/ 1 w 27"/>
                  <a:gd name="T13" fmla="*/ 8 h 8"/>
                  <a:gd name="T14" fmla="*/ 8 w 27"/>
                  <a:gd name="T15" fmla="*/ 6 h 8"/>
                  <a:gd name="T16" fmla="*/ 14 w 27"/>
                  <a:gd name="T17" fmla="*/ 4 h 8"/>
                  <a:gd name="T18" fmla="*/ 21 w 27"/>
                  <a:gd name="T19" fmla="*/ 4 h 8"/>
                  <a:gd name="T20" fmla="*/ 26 w 27"/>
                  <a:gd name="T21" fmla="*/ 6 h 8"/>
                  <a:gd name="T22" fmla="*/ 26 w 27"/>
                  <a:gd name="T23" fmla="*/ 6 h 8"/>
                  <a:gd name="T24" fmla="*/ 26 w 27"/>
                  <a:gd name="T25" fmla="*/ 6 h 8"/>
                  <a:gd name="T26" fmla="*/ 27 w 27"/>
                  <a:gd name="T27" fmla="*/ 6 h 8"/>
                  <a:gd name="T28" fmla="*/ 27 w 27"/>
                  <a:gd name="T29" fmla="*/ 4 h 8"/>
                  <a:gd name="T30" fmla="*/ 27 w 27"/>
                  <a:gd name="T31" fmla="*/ 3 h 8"/>
                  <a:gd name="T32" fmla="*/ 27 w 27"/>
                  <a:gd name="T33" fmla="*/ 2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8">
                    <a:moveTo>
                      <a:pt x="27" y="2"/>
                    </a:moveTo>
                    <a:lnTo>
                      <a:pt x="27" y="2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8" y="6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64" name="Freeform 447"/>
              <p:cNvSpPr>
                <a:spLocks/>
              </p:cNvSpPr>
              <p:nvPr/>
            </p:nvSpPr>
            <p:spPr bwMode="auto">
              <a:xfrm>
                <a:off x="4810" y="2288"/>
                <a:ext cx="6" cy="11"/>
              </a:xfrm>
              <a:custGeom>
                <a:avLst/>
                <a:gdLst>
                  <a:gd name="T0" fmla="*/ 3 w 6"/>
                  <a:gd name="T1" fmla="*/ 0 h 11"/>
                  <a:gd name="T2" fmla="*/ 3 w 6"/>
                  <a:gd name="T3" fmla="*/ 0 h 11"/>
                  <a:gd name="T4" fmla="*/ 1 w 6"/>
                  <a:gd name="T5" fmla="*/ 5 h 11"/>
                  <a:gd name="T6" fmla="*/ 0 w 6"/>
                  <a:gd name="T7" fmla="*/ 11 h 11"/>
                  <a:gd name="T8" fmla="*/ 3 w 6"/>
                  <a:gd name="T9" fmla="*/ 11 h 11"/>
                  <a:gd name="T10" fmla="*/ 4 w 6"/>
                  <a:gd name="T11" fmla="*/ 5 h 11"/>
                  <a:gd name="T12" fmla="*/ 6 w 6"/>
                  <a:gd name="T13" fmla="*/ 0 h 11"/>
                  <a:gd name="T14" fmla="*/ 6 w 6"/>
                  <a:gd name="T15" fmla="*/ 0 h 11"/>
                  <a:gd name="T16" fmla="*/ 3 w 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4" y="5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65" name="Freeform 448"/>
              <p:cNvSpPr>
                <a:spLocks/>
              </p:cNvSpPr>
              <p:nvPr/>
            </p:nvSpPr>
            <p:spPr bwMode="auto">
              <a:xfrm>
                <a:off x="4813" y="2226"/>
                <a:ext cx="7" cy="62"/>
              </a:xfrm>
              <a:custGeom>
                <a:avLst/>
                <a:gdLst>
                  <a:gd name="T0" fmla="*/ 3 w 7"/>
                  <a:gd name="T1" fmla="*/ 2 h 62"/>
                  <a:gd name="T2" fmla="*/ 3 w 7"/>
                  <a:gd name="T3" fmla="*/ 3 h 62"/>
                  <a:gd name="T4" fmla="*/ 3 w 7"/>
                  <a:gd name="T5" fmla="*/ 18 h 62"/>
                  <a:gd name="T6" fmla="*/ 3 w 7"/>
                  <a:gd name="T7" fmla="*/ 33 h 62"/>
                  <a:gd name="T8" fmla="*/ 1 w 7"/>
                  <a:gd name="T9" fmla="*/ 48 h 62"/>
                  <a:gd name="T10" fmla="*/ 0 w 7"/>
                  <a:gd name="T11" fmla="*/ 62 h 62"/>
                  <a:gd name="T12" fmla="*/ 3 w 7"/>
                  <a:gd name="T13" fmla="*/ 62 h 62"/>
                  <a:gd name="T14" fmla="*/ 5 w 7"/>
                  <a:gd name="T15" fmla="*/ 48 h 62"/>
                  <a:gd name="T16" fmla="*/ 5 w 7"/>
                  <a:gd name="T17" fmla="*/ 33 h 62"/>
                  <a:gd name="T18" fmla="*/ 7 w 7"/>
                  <a:gd name="T19" fmla="*/ 18 h 62"/>
                  <a:gd name="T20" fmla="*/ 7 w 7"/>
                  <a:gd name="T21" fmla="*/ 3 h 62"/>
                  <a:gd name="T22" fmla="*/ 7 w 7"/>
                  <a:gd name="T23" fmla="*/ 3 h 62"/>
                  <a:gd name="T24" fmla="*/ 7 w 7"/>
                  <a:gd name="T25" fmla="*/ 3 h 62"/>
                  <a:gd name="T26" fmla="*/ 7 w 7"/>
                  <a:gd name="T27" fmla="*/ 2 h 62"/>
                  <a:gd name="T28" fmla="*/ 5 w 7"/>
                  <a:gd name="T29" fmla="*/ 0 h 62"/>
                  <a:gd name="T30" fmla="*/ 4 w 7"/>
                  <a:gd name="T31" fmla="*/ 2 h 62"/>
                  <a:gd name="T32" fmla="*/ 3 w 7"/>
                  <a:gd name="T33" fmla="*/ 3 h 62"/>
                  <a:gd name="T34" fmla="*/ 3 w 7"/>
                  <a:gd name="T35" fmla="*/ 2 h 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62">
                    <a:moveTo>
                      <a:pt x="3" y="2"/>
                    </a:moveTo>
                    <a:lnTo>
                      <a:pt x="3" y="3"/>
                    </a:lnTo>
                    <a:lnTo>
                      <a:pt x="3" y="18"/>
                    </a:lnTo>
                    <a:lnTo>
                      <a:pt x="3" y="33"/>
                    </a:lnTo>
                    <a:lnTo>
                      <a:pt x="1" y="48"/>
                    </a:lnTo>
                    <a:lnTo>
                      <a:pt x="0" y="62"/>
                    </a:lnTo>
                    <a:lnTo>
                      <a:pt x="3" y="62"/>
                    </a:lnTo>
                    <a:lnTo>
                      <a:pt x="5" y="48"/>
                    </a:lnTo>
                    <a:lnTo>
                      <a:pt x="5" y="33"/>
                    </a:lnTo>
                    <a:lnTo>
                      <a:pt x="7" y="18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66" name="Freeform 449"/>
              <p:cNvSpPr>
                <a:spLocks/>
              </p:cNvSpPr>
              <p:nvPr/>
            </p:nvSpPr>
            <p:spPr bwMode="auto">
              <a:xfrm>
                <a:off x="4816" y="2189"/>
                <a:ext cx="11" cy="40"/>
              </a:xfrm>
              <a:custGeom>
                <a:avLst/>
                <a:gdLst>
                  <a:gd name="T0" fmla="*/ 8 w 11"/>
                  <a:gd name="T1" fmla="*/ 2 h 40"/>
                  <a:gd name="T2" fmla="*/ 8 w 11"/>
                  <a:gd name="T3" fmla="*/ 2 h 40"/>
                  <a:gd name="T4" fmla="*/ 2 w 11"/>
                  <a:gd name="T5" fmla="*/ 21 h 40"/>
                  <a:gd name="T6" fmla="*/ 0 w 11"/>
                  <a:gd name="T7" fmla="*/ 39 h 40"/>
                  <a:gd name="T8" fmla="*/ 4 w 11"/>
                  <a:gd name="T9" fmla="*/ 40 h 40"/>
                  <a:gd name="T10" fmla="*/ 6 w 11"/>
                  <a:gd name="T11" fmla="*/ 22 h 40"/>
                  <a:gd name="T12" fmla="*/ 11 w 11"/>
                  <a:gd name="T13" fmla="*/ 3 h 40"/>
                  <a:gd name="T14" fmla="*/ 11 w 11"/>
                  <a:gd name="T15" fmla="*/ 3 h 40"/>
                  <a:gd name="T16" fmla="*/ 11 w 11"/>
                  <a:gd name="T17" fmla="*/ 3 h 40"/>
                  <a:gd name="T18" fmla="*/ 11 w 11"/>
                  <a:gd name="T19" fmla="*/ 2 h 40"/>
                  <a:gd name="T20" fmla="*/ 11 w 11"/>
                  <a:gd name="T21" fmla="*/ 2 h 40"/>
                  <a:gd name="T22" fmla="*/ 9 w 11"/>
                  <a:gd name="T23" fmla="*/ 0 h 40"/>
                  <a:gd name="T24" fmla="*/ 8 w 11"/>
                  <a:gd name="T25" fmla="*/ 2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40">
                    <a:moveTo>
                      <a:pt x="8" y="2"/>
                    </a:moveTo>
                    <a:lnTo>
                      <a:pt x="8" y="2"/>
                    </a:lnTo>
                    <a:lnTo>
                      <a:pt x="2" y="21"/>
                    </a:lnTo>
                    <a:lnTo>
                      <a:pt x="0" y="39"/>
                    </a:lnTo>
                    <a:lnTo>
                      <a:pt x="4" y="40"/>
                    </a:lnTo>
                    <a:lnTo>
                      <a:pt x="6" y="22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67" name="Freeform 450"/>
              <p:cNvSpPr>
                <a:spLocks/>
              </p:cNvSpPr>
              <p:nvPr/>
            </p:nvSpPr>
            <p:spPr bwMode="auto">
              <a:xfrm>
                <a:off x="4824" y="2161"/>
                <a:ext cx="20" cy="31"/>
              </a:xfrm>
              <a:custGeom>
                <a:avLst/>
                <a:gdLst>
                  <a:gd name="T0" fmla="*/ 16 w 20"/>
                  <a:gd name="T1" fmla="*/ 1 h 31"/>
                  <a:gd name="T2" fmla="*/ 16 w 20"/>
                  <a:gd name="T3" fmla="*/ 0 h 31"/>
                  <a:gd name="T4" fmla="*/ 9 w 20"/>
                  <a:gd name="T5" fmla="*/ 13 h 31"/>
                  <a:gd name="T6" fmla="*/ 0 w 20"/>
                  <a:gd name="T7" fmla="*/ 30 h 31"/>
                  <a:gd name="T8" fmla="*/ 3 w 20"/>
                  <a:gd name="T9" fmla="*/ 31 h 31"/>
                  <a:gd name="T10" fmla="*/ 12 w 20"/>
                  <a:gd name="T11" fmla="*/ 15 h 31"/>
                  <a:gd name="T12" fmla="*/ 20 w 20"/>
                  <a:gd name="T13" fmla="*/ 3 h 31"/>
                  <a:gd name="T14" fmla="*/ 20 w 20"/>
                  <a:gd name="T15" fmla="*/ 1 h 31"/>
                  <a:gd name="T16" fmla="*/ 20 w 20"/>
                  <a:gd name="T17" fmla="*/ 3 h 31"/>
                  <a:gd name="T18" fmla="*/ 20 w 20"/>
                  <a:gd name="T19" fmla="*/ 1 h 31"/>
                  <a:gd name="T20" fmla="*/ 19 w 20"/>
                  <a:gd name="T21" fmla="*/ 0 h 31"/>
                  <a:gd name="T22" fmla="*/ 18 w 20"/>
                  <a:gd name="T23" fmla="*/ 0 h 31"/>
                  <a:gd name="T24" fmla="*/ 16 w 20"/>
                  <a:gd name="T25" fmla="*/ 0 h 31"/>
                  <a:gd name="T26" fmla="*/ 16 w 20"/>
                  <a:gd name="T27" fmla="*/ 1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31">
                    <a:moveTo>
                      <a:pt x="16" y="1"/>
                    </a:moveTo>
                    <a:lnTo>
                      <a:pt x="16" y="0"/>
                    </a:lnTo>
                    <a:lnTo>
                      <a:pt x="9" y="13"/>
                    </a:lnTo>
                    <a:lnTo>
                      <a:pt x="0" y="30"/>
                    </a:lnTo>
                    <a:lnTo>
                      <a:pt x="3" y="31"/>
                    </a:lnTo>
                    <a:lnTo>
                      <a:pt x="12" y="15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68" name="Freeform 451"/>
              <p:cNvSpPr>
                <a:spLocks/>
              </p:cNvSpPr>
              <p:nvPr/>
            </p:nvSpPr>
            <p:spPr bwMode="auto">
              <a:xfrm>
                <a:off x="4840" y="2151"/>
                <a:ext cx="4" cy="11"/>
              </a:xfrm>
              <a:custGeom>
                <a:avLst/>
                <a:gdLst>
                  <a:gd name="T0" fmla="*/ 2 w 4"/>
                  <a:gd name="T1" fmla="*/ 2 h 11"/>
                  <a:gd name="T2" fmla="*/ 2 w 4"/>
                  <a:gd name="T3" fmla="*/ 2 h 11"/>
                  <a:gd name="T4" fmla="*/ 0 w 4"/>
                  <a:gd name="T5" fmla="*/ 8 h 11"/>
                  <a:gd name="T6" fmla="*/ 0 w 4"/>
                  <a:gd name="T7" fmla="*/ 11 h 11"/>
                  <a:gd name="T8" fmla="*/ 4 w 4"/>
                  <a:gd name="T9" fmla="*/ 11 h 11"/>
                  <a:gd name="T10" fmla="*/ 4 w 4"/>
                  <a:gd name="T11" fmla="*/ 8 h 11"/>
                  <a:gd name="T12" fmla="*/ 4 w 4"/>
                  <a:gd name="T13" fmla="*/ 2 h 11"/>
                  <a:gd name="T14" fmla="*/ 4 w 4"/>
                  <a:gd name="T15" fmla="*/ 2 h 11"/>
                  <a:gd name="T16" fmla="*/ 4 w 4"/>
                  <a:gd name="T17" fmla="*/ 2 h 11"/>
                  <a:gd name="T18" fmla="*/ 4 w 4"/>
                  <a:gd name="T19" fmla="*/ 0 h 11"/>
                  <a:gd name="T20" fmla="*/ 3 w 4"/>
                  <a:gd name="T21" fmla="*/ 0 h 11"/>
                  <a:gd name="T22" fmla="*/ 2 w 4"/>
                  <a:gd name="T23" fmla="*/ 0 h 11"/>
                  <a:gd name="T24" fmla="*/ 2 w 4"/>
                  <a:gd name="T25" fmla="*/ 2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11">
                    <a:moveTo>
                      <a:pt x="2" y="2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69" name="Freeform 452"/>
              <p:cNvSpPr>
                <a:spLocks/>
              </p:cNvSpPr>
              <p:nvPr/>
            </p:nvSpPr>
            <p:spPr bwMode="auto">
              <a:xfrm>
                <a:off x="4842" y="2133"/>
                <a:ext cx="13" cy="20"/>
              </a:xfrm>
              <a:custGeom>
                <a:avLst/>
                <a:gdLst>
                  <a:gd name="T0" fmla="*/ 10 w 13"/>
                  <a:gd name="T1" fmla="*/ 2 h 20"/>
                  <a:gd name="T2" fmla="*/ 12 w 13"/>
                  <a:gd name="T3" fmla="*/ 0 h 20"/>
                  <a:gd name="T4" fmla="*/ 8 w 13"/>
                  <a:gd name="T5" fmla="*/ 5 h 20"/>
                  <a:gd name="T6" fmla="*/ 4 w 13"/>
                  <a:gd name="T7" fmla="*/ 9 h 20"/>
                  <a:gd name="T8" fmla="*/ 1 w 13"/>
                  <a:gd name="T9" fmla="*/ 14 h 20"/>
                  <a:gd name="T10" fmla="*/ 0 w 13"/>
                  <a:gd name="T11" fmla="*/ 20 h 20"/>
                  <a:gd name="T12" fmla="*/ 2 w 13"/>
                  <a:gd name="T13" fmla="*/ 20 h 20"/>
                  <a:gd name="T14" fmla="*/ 4 w 13"/>
                  <a:gd name="T15" fmla="*/ 15 h 20"/>
                  <a:gd name="T16" fmla="*/ 6 w 13"/>
                  <a:gd name="T17" fmla="*/ 11 h 20"/>
                  <a:gd name="T18" fmla="*/ 10 w 13"/>
                  <a:gd name="T19" fmla="*/ 6 h 20"/>
                  <a:gd name="T20" fmla="*/ 13 w 13"/>
                  <a:gd name="T21" fmla="*/ 5 h 20"/>
                  <a:gd name="T22" fmla="*/ 13 w 13"/>
                  <a:gd name="T23" fmla="*/ 5 h 20"/>
                  <a:gd name="T24" fmla="*/ 10 w 13"/>
                  <a:gd name="T25" fmla="*/ 2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20">
                    <a:moveTo>
                      <a:pt x="10" y="2"/>
                    </a:moveTo>
                    <a:lnTo>
                      <a:pt x="12" y="0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10" y="6"/>
                    </a:lnTo>
                    <a:lnTo>
                      <a:pt x="13" y="5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70" name="Freeform 453"/>
              <p:cNvSpPr>
                <a:spLocks/>
              </p:cNvSpPr>
              <p:nvPr/>
            </p:nvSpPr>
            <p:spPr bwMode="auto">
              <a:xfrm>
                <a:off x="4852" y="2131"/>
                <a:ext cx="47" cy="19"/>
              </a:xfrm>
              <a:custGeom>
                <a:avLst/>
                <a:gdLst>
                  <a:gd name="T0" fmla="*/ 47 w 47"/>
                  <a:gd name="T1" fmla="*/ 16 h 19"/>
                  <a:gd name="T2" fmla="*/ 46 w 47"/>
                  <a:gd name="T3" fmla="*/ 15 h 19"/>
                  <a:gd name="T4" fmla="*/ 36 w 47"/>
                  <a:gd name="T5" fmla="*/ 8 h 19"/>
                  <a:gd name="T6" fmla="*/ 25 w 47"/>
                  <a:gd name="T7" fmla="*/ 2 h 19"/>
                  <a:gd name="T8" fmla="*/ 18 w 47"/>
                  <a:gd name="T9" fmla="*/ 1 h 19"/>
                  <a:gd name="T10" fmla="*/ 13 w 47"/>
                  <a:gd name="T11" fmla="*/ 0 h 19"/>
                  <a:gd name="T12" fmla="*/ 7 w 47"/>
                  <a:gd name="T13" fmla="*/ 1 h 19"/>
                  <a:gd name="T14" fmla="*/ 0 w 47"/>
                  <a:gd name="T15" fmla="*/ 4 h 19"/>
                  <a:gd name="T16" fmla="*/ 3 w 47"/>
                  <a:gd name="T17" fmla="*/ 7 h 19"/>
                  <a:gd name="T18" fmla="*/ 7 w 47"/>
                  <a:gd name="T19" fmla="*/ 4 h 19"/>
                  <a:gd name="T20" fmla="*/ 13 w 47"/>
                  <a:gd name="T21" fmla="*/ 4 h 19"/>
                  <a:gd name="T22" fmla="*/ 18 w 47"/>
                  <a:gd name="T23" fmla="*/ 4 h 19"/>
                  <a:gd name="T24" fmla="*/ 24 w 47"/>
                  <a:gd name="T25" fmla="*/ 5 h 19"/>
                  <a:gd name="T26" fmla="*/ 35 w 47"/>
                  <a:gd name="T27" fmla="*/ 11 h 19"/>
                  <a:gd name="T28" fmla="*/ 43 w 47"/>
                  <a:gd name="T29" fmla="*/ 17 h 19"/>
                  <a:gd name="T30" fmla="*/ 43 w 47"/>
                  <a:gd name="T31" fmla="*/ 17 h 19"/>
                  <a:gd name="T32" fmla="*/ 43 w 47"/>
                  <a:gd name="T33" fmla="*/ 17 h 19"/>
                  <a:gd name="T34" fmla="*/ 46 w 47"/>
                  <a:gd name="T35" fmla="*/ 19 h 19"/>
                  <a:gd name="T36" fmla="*/ 46 w 47"/>
                  <a:gd name="T37" fmla="*/ 17 h 19"/>
                  <a:gd name="T38" fmla="*/ 47 w 47"/>
                  <a:gd name="T39" fmla="*/ 16 h 19"/>
                  <a:gd name="T40" fmla="*/ 46 w 47"/>
                  <a:gd name="T41" fmla="*/ 15 h 19"/>
                  <a:gd name="T42" fmla="*/ 47 w 47"/>
                  <a:gd name="T43" fmla="*/ 16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19">
                    <a:moveTo>
                      <a:pt x="47" y="16"/>
                    </a:moveTo>
                    <a:lnTo>
                      <a:pt x="46" y="15"/>
                    </a:lnTo>
                    <a:lnTo>
                      <a:pt x="36" y="8"/>
                    </a:lnTo>
                    <a:lnTo>
                      <a:pt x="25" y="2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8" y="4"/>
                    </a:lnTo>
                    <a:lnTo>
                      <a:pt x="24" y="5"/>
                    </a:lnTo>
                    <a:lnTo>
                      <a:pt x="35" y="11"/>
                    </a:lnTo>
                    <a:lnTo>
                      <a:pt x="43" y="17"/>
                    </a:lnTo>
                    <a:lnTo>
                      <a:pt x="46" y="19"/>
                    </a:lnTo>
                    <a:lnTo>
                      <a:pt x="46" y="17"/>
                    </a:lnTo>
                    <a:lnTo>
                      <a:pt x="47" y="16"/>
                    </a:lnTo>
                    <a:lnTo>
                      <a:pt x="46" y="15"/>
                    </a:ln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71" name="Freeform 454"/>
              <p:cNvSpPr>
                <a:spLocks/>
              </p:cNvSpPr>
              <p:nvPr/>
            </p:nvSpPr>
            <p:spPr bwMode="auto">
              <a:xfrm>
                <a:off x="4895" y="2147"/>
                <a:ext cx="4" cy="8"/>
              </a:xfrm>
              <a:custGeom>
                <a:avLst/>
                <a:gdLst>
                  <a:gd name="T0" fmla="*/ 4 w 4"/>
                  <a:gd name="T1" fmla="*/ 7 h 8"/>
                  <a:gd name="T2" fmla="*/ 4 w 4"/>
                  <a:gd name="T3" fmla="*/ 7 h 8"/>
                  <a:gd name="T4" fmla="*/ 4 w 4"/>
                  <a:gd name="T5" fmla="*/ 3 h 8"/>
                  <a:gd name="T6" fmla="*/ 4 w 4"/>
                  <a:gd name="T7" fmla="*/ 0 h 8"/>
                  <a:gd name="T8" fmla="*/ 0 w 4"/>
                  <a:gd name="T9" fmla="*/ 1 h 8"/>
                  <a:gd name="T10" fmla="*/ 1 w 4"/>
                  <a:gd name="T11" fmla="*/ 4 h 8"/>
                  <a:gd name="T12" fmla="*/ 1 w 4"/>
                  <a:gd name="T13" fmla="*/ 7 h 8"/>
                  <a:gd name="T14" fmla="*/ 1 w 4"/>
                  <a:gd name="T15" fmla="*/ 8 h 8"/>
                  <a:gd name="T16" fmla="*/ 1 w 4"/>
                  <a:gd name="T17" fmla="*/ 7 h 8"/>
                  <a:gd name="T18" fmla="*/ 1 w 4"/>
                  <a:gd name="T19" fmla="*/ 8 h 8"/>
                  <a:gd name="T20" fmla="*/ 3 w 4"/>
                  <a:gd name="T21" fmla="*/ 8 h 8"/>
                  <a:gd name="T22" fmla="*/ 4 w 4"/>
                  <a:gd name="T23" fmla="*/ 8 h 8"/>
                  <a:gd name="T24" fmla="*/ 4 w 4"/>
                  <a:gd name="T25" fmla="*/ 7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8">
                    <a:moveTo>
                      <a:pt x="4" y="7"/>
                    </a:moveTo>
                    <a:lnTo>
                      <a:pt x="4" y="7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72" name="Freeform 455"/>
              <p:cNvSpPr>
                <a:spLocks/>
              </p:cNvSpPr>
              <p:nvPr/>
            </p:nvSpPr>
            <p:spPr bwMode="auto">
              <a:xfrm>
                <a:off x="4896" y="2154"/>
                <a:ext cx="8" cy="83"/>
              </a:xfrm>
              <a:custGeom>
                <a:avLst/>
                <a:gdLst>
                  <a:gd name="T0" fmla="*/ 7 w 8"/>
                  <a:gd name="T1" fmla="*/ 81 h 83"/>
                  <a:gd name="T2" fmla="*/ 7 w 8"/>
                  <a:gd name="T3" fmla="*/ 81 h 83"/>
                  <a:gd name="T4" fmla="*/ 7 w 8"/>
                  <a:gd name="T5" fmla="*/ 70 h 83"/>
                  <a:gd name="T6" fmla="*/ 8 w 8"/>
                  <a:gd name="T7" fmla="*/ 48 h 83"/>
                  <a:gd name="T8" fmla="*/ 8 w 8"/>
                  <a:gd name="T9" fmla="*/ 35 h 83"/>
                  <a:gd name="T10" fmla="*/ 7 w 8"/>
                  <a:gd name="T11" fmla="*/ 23 h 83"/>
                  <a:gd name="T12" fmla="*/ 6 w 8"/>
                  <a:gd name="T13" fmla="*/ 11 h 83"/>
                  <a:gd name="T14" fmla="*/ 3 w 8"/>
                  <a:gd name="T15" fmla="*/ 0 h 83"/>
                  <a:gd name="T16" fmla="*/ 0 w 8"/>
                  <a:gd name="T17" fmla="*/ 1 h 83"/>
                  <a:gd name="T18" fmla="*/ 3 w 8"/>
                  <a:gd name="T19" fmla="*/ 11 h 83"/>
                  <a:gd name="T20" fmla="*/ 4 w 8"/>
                  <a:gd name="T21" fmla="*/ 23 h 83"/>
                  <a:gd name="T22" fmla="*/ 4 w 8"/>
                  <a:gd name="T23" fmla="*/ 35 h 83"/>
                  <a:gd name="T24" fmla="*/ 4 w 8"/>
                  <a:gd name="T25" fmla="*/ 48 h 83"/>
                  <a:gd name="T26" fmla="*/ 4 w 8"/>
                  <a:gd name="T27" fmla="*/ 70 h 83"/>
                  <a:gd name="T28" fmla="*/ 4 w 8"/>
                  <a:gd name="T29" fmla="*/ 82 h 83"/>
                  <a:gd name="T30" fmla="*/ 4 w 8"/>
                  <a:gd name="T31" fmla="*/ 82 h 83"/>
                  <a:gd name="T32" fmla="*/ 4 w 8"/>
                  <a:gd name="T33" fmla="*/ 82 h 83"/>
                  <a:gd name="T34" fmla="*/ 6 w 8"/>
                  <a:gd name="T35" fmla="*/ 83 h 83"/>
                  <a:gd name="T36" fmla="*/ 6 w 8"/>
                  <a:gd name="T37" fmla="*/ 83 h 83"/>
                  <a:gd name="T38" fmla="*/ 7 w 8"/>
                  <a:gd name="T39" fmla="*/ 82 h 83"/>
                  <a:gd name="T40" fmla="*/ 7 w 8"/>
                  <a:gd name="T41" fmla="*/ 81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83">
                    <a:moveTo>
                      <a:pt x="7" y="81"/>
                    </a:moveTo>
                    <a:lnTo>
                      <a:pt x="7" y="81"/>
                    </a:lnTo>
                    <a:lnTo>
                      <a:pt x="7" y="70"/>
                    </a:lnTo>
                    <a:lnTo>
                      <a:pt x="8" y="48"/>
                    </a:lnTo>
                    <a:lnTo>
                      <a:pt x="8" y="35"/>
                    </a:lnTo>
                    <a:lnTo>
                      <a:pt x="7" y="23"/>
                    </a:lnTo>
                    <a:lnTo>
                      <a:pt x="6" y="1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11"/>
                    </a:lnTo>
                    <a:lnTo>
                      <a:pt x="4" y="23"/>
                    </a:lnTo>
                    <a:lnTo>
                      <a:pt x="4" y="35"/>
                    </a:lnTo>
                    <a:lnTo>
                      <a:pt x="4" y="48"/>
                    </a:lnTo>
                    <a:lnTo>
                      <a:pt x="4" y="70"/>
                    </a:lnTo>
                    <a:lnTo>
                      <a:pt x="4" y="82"/>
                    </a:lnTo>
                    <a:lnTo>
                      <a:pt x="6" y="83"/>
                    </a:lnTo>
                    <a:lnTo>
                      <a:pt x="7" y="82"/>
                    </a:ln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73" name="Freeform 456"/>
              <p:cNvSpPr>
                <a:spLocks/>
              </p:cNvSpPr>
              <p:nvPr/>
            </p:nvSpPr>
            <p:spPr bwMode="auto">
              <a:xfrm>
                <a:off x="4900" y="2235"/>
                <a:ext cx="11" cy="27"/>
              </a:xfrm>
              <a:custGeom>
                <a:avLst/>
                <a:gdLst>
                  <a:gd name="T0" fmla="*/ 11 w 11"/>
                  <a:gd name="T1" fmla="*/ 24 h 27"/>
                  <a:gd name="T2" fmla="*/ 11 w 11"/>
                  <a:gd name="T3" fmla="*/ 24 h 27"/>
                  <a:gd name="T4" fmla="*/ 8 w 11"/>
                  <a:gd name="T5" fmla="*/ 12 h 27"/>
                  <a:gd name="T6" fmla="*/ 3 w 11"/>
                  <a:gd name="T7" fmla="*/ 0 h 27"/>
                  <a:gd name="T8" fmla="*/ 0 w 11"/>
                  <a:gd name="T9" fmla="*/ 1 h 27"/>
                  <a:gd name="T10" fmla="*/ 4 w 11"/>
                  <a:gd name="T11" fmla="*/ 13 h 27"/>
                  <a:gd name="T12" fmla="*/ 8 w 11"/>
                  <a:gd name="T13" fmla="*/ 24 h 27"/>
                  <a:gd name="T14" fmla="*/ 8 w 11"/>
                  <a:gd name="T15" fmla="*/ 24 h 27"/>
                  <a:gd name="T16" fmla="*/ 8 w 11"/>
                  <a:gd name="T17" fmla="*/ 24 h 27"/>
                  <a:gd name="T18" fmla="*/ 8 w 11"/>
                  <a:gd name="T19" fmla="*/ 25 h 27"/>
                  <a:gd name="T20" fmla="*/ 10 w 11"/>
                  <a:gd name="T21" fmla="*/ 27 h 27"/>
                  <a:gd name="T22" fmla="*/ 11 w 11"/>
                  <a:gd name="T23" fmla="*/ 25 h 27"/>
                  <a:gd name="T24" fmla="*/ 11 w 11"/>
                  <a:gd name="T25" fmla="*/ 24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27">
                    <a:moveTo>
                      <a:pt x="11" y="24"/>
                    </a:moveTo>
                    <a:lnTo>
                      <a:pt x="11" y="24"/>
                    </a:lnTo>
                    <a:lnTo>
                      <a:pt x="8" y="12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4" y="13"/>
                    </a:lnTo>
                    <a:lnTo>
                      <a:pt x="8" y="24"/>
                    </a:lnTo>
                    <a:lnTo>
                      <a:pt x="8" y="25"/>
                    </a:lnTo>
                    <a:lnTo>
                      <a:pt x="10" y="27"/>
                    </a:lnTo>
                    <a:lnTo>
                      <a:pt x="11" y="25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74" name="Freeform 457"/>
              <p:cNvSpPr>
                <a:spLocks/>
              </p:cNvSpPr>
              <p:nvPr/>
            </p:nvSpPr>
            <p:spPr bwMode="auto">
              <a:xfrm>
                <a:off x="4904" y="2259"/>
                <a:ext cx="7" cy="44"/>
              </a:xfrm>
              <a:custGeom>
                <a:avLst/>
                <a:gdLst>
                  <a:gd name="T0" fmla="*/ 4 w 7"/>
                  <a:gd name="T1" fmla="*/ 42 h 44"/>
                  <a:gd name="T2" fmla="*/ 4 w 7"/>
                  <a:gd name="T3" fmla="*/ 42 h 44"/>
                  <a:gd name="T4" fmla="*/ 6 w 7"/>
                  <a:gd name="T5" fmla="*/ 33 h 44"/>
                  <a:gd name="T6" fmla="*/ 6 w 7"/>
                  <a:gd name="T7" fmla="*/ 21 h 44"/>
                  <a:gd name="T8" fmla="*/ 7 w 7"/>
                  <a:gd name="T9" fmla="*/ 10 h 44"/>
                  <a:gd name="T10" fmla="*/ 7 w 7"/>
                  <a:gd name="T11" fmla="*/ 0 h 44"/>
                  <a:gd name="T12" fmla="*/ 4 w 7"/>
                  <a:gd name="T13" fmla="*/ 0 h 44"/>
                  <a:gd name="T14" fmla="*/ 3 w 7"/>
                  <a:gd name="T15" fmla="*/ 10 h 44"/>
                  <a:gd name="T16" fmla="*/ 3 w 7"/>
                  <a:gd name="T17" fmla="*/ 21 h 44"/>
                  <a:gd name="T18" fmla="*/ 2 w 7"/>
                  <a:gd name="T19" fmla="*/ 32 h 44"/>
                  <a:gd name="T20" fmla="*/ 0 w 7"/>
                  <a:gd name="T21" fmla="*/ 41 h 44"/>
                  <a:gd name="T22" fmla="*/ 0 w 7"/>
                  <a:gd name="T23" fmla="*/ 41 h 44"/>
                  <a:gd name="T24" fmla="*/ 0 w 7"/>
                  <a:gd name="T25" fmla="*/ 41 h 44"/>
                  <a:gd name="T26" fmla="*/ 0 w 7"/>
                  <a:gd name="T27" fmla="*/ 42 h 44"/>
                  <a:gd name="T28" fmla="*/ 2 w 7"/>
                  <a:gd name="T29" fmla="*/ 44 h 44"/>
                  <a:gd name="T30" fmla="*/ 3 w 7"/>
                  <a:gd name="T31" fmla="*/ 44 h 44"/>
                  <a:gd name="T32" fmla="*/ 4 w 7"/>
                  <a:gd name="T33" fmla="*/ 42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" h="44">
                    <a:moveTo>
                      <a:pt x="4" y="42"/>
                    </a:moveTo>
                    <a:lnTo>
                      <a:pt x="4" y="42"/>
                    </a:lnTo>
                    <a:lnTo>
                      <a:pt x="6" y="33"/>
                    </a:lnTo>
                    <a:lnTo>
                      <a:pt x="6" y="21"/>
                    </a:lnTo>
                    <a:lnTo>
                      <a:pt x="7" y="1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10"/>
                    </a:lnTo>
                    <a:lnTo>
                      <a:pt x="3" y="21"/>
                    </a:lnTo>
                    <a:lnTo>
                      <a:pt x="2" y="32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75" name="Freeform 458"/>
              <p:cNvSpPr>
                <a:spLocks/>
              </p:cNvSpPr>
              <p:nvPr/>
            </p:nvSpPr>
            <p:spPr bwMode="auto">
              <a:xfrm>
                <a:off x="4902" y="2300"/>
                <a:ext cx="6" cy="29"/>
              </a:xfrm>
              <a:custGeom>
                <a:avLst/>
                <a:gdLst>
                  <a:gd name="T0" fmla="*/ 0 w 6"/>
                  <a:gd name="T1" fmla="*/ 27 h 29"/>
                  <a:gd name="T2" fmla="*/ 4 w 6"/>
                  <a:gd name="T3" fmla="*/ 27 h 29"/>
                  <a:gd name="T4" fmla="*/ 6 w 6"/>
                  <a:gd name="T5" fmla="*/ 1 h 29"/>
                  <a:gd name="T6" fmla="*/ 2 w 6"/>
                  <a:gd name="T7" fmla="*/ 0 h 29"/>
                  <a:gd name="T8" fmla="*/ 0 w 6"/>
                  <a:gd name="T9" fmla="*/ 27 h 29"/>
                  <a:gd name="T10" fmla="*/ 0 w 6"/>
                  <a:gd name="T11" fmla="*/ 27 h 29"/>
                  <a:gd name="T12" fmla="*/ 0 w 6"/>
                  <a:gd name="T13" fmla="*/ 27 h 29"/>
                  <a:gd name="T14" fmla="*/ 1 w 6"/>
                  <a:gd name="T15" fmla="*/ 29 h 29"/>
                  <a:gd name="T16" fmla="*/ 2 w 6"/>
                  <a:gd name="T17" fmla="*/ 29 h 29"/>
                  <a:gd name="T18" fmla="*/ 4 w 6"/>
                  <a:gd name="T19" fmla="*/ 29 h 29"/>
                  <a:gd name="T20" fmla="*/ 4 w 6"/>
                  <a:gd name="T21" fmla="*/ 27 h 29"/>
                  <a:gd name="T22" fmla="*/ 0 w 6"/>
                  <a:gd name="T23" fmla="*/ 27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29">
                    <a:moveTo>
                      <a:pt x="0" y="27"/>
                    </a:moveTo>
                    <a:lnTo>
                      <a:pt x="4" y="27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76" name="Freeform 459"/>
              <p:cNvSpPr>
                <a:spLocks/>
              </p:cNvSpPr>
              <p:nvPr/>
            </p:nvSpPr>
            <p:spPr bwMode="auto">
              <a:xfrm>
                <a:off x="4889" y="2326"/>
                <a:ext cx="17" cy="16"/>
              </a:xfrm>
              <a:custGeom>
                <a:avLst/>
                <a:gdLst>
                  <a:gd name="T0" fmla="*/ 0 w 17"/>
                  <a:gd name="T1" fmla="*/ 16 h 16"/>
                  <a:gd name="T2" fmla="*/ 0 w 17"/>
                  <a:gd name="T3" fmla="*/ 16 h 16"/>
                  <a:gd name="T4" fmla="*/ 3 w 17"/>
                  <a:gd name="T5" fmla="*/ 16 h 16"/>
                  <a:gd name="T6" fmla="*/ 6 w 17"/>
                  <a:gd name="T7" fmla="*/ 16 h 16"/>
                  <a:gd name="T8" fmla="*/ 9 w 17"/>
                  <a:gd name="T9" fmla="*/ 15 h 16"/>
                  <a:gd name="T10" fmla="*/ 11 w 17"/>
                  <a:gd name="T11" fmla="*/ 14 h 16"/>
                  <a:gd name="T12" fmla="*/ 14 w 17"/>
                  <a:gd name="T13" fmla="*/ 11 h 16"/>
                  <a:gd name="T14" fmla="*/ 15 w 17"/>
                  <a:gd name="T15" fmla="*/ 8 h 16"/>
                  <a:gd name="T16" fmla="*/ 17 w 17"/>
                  <a:gd name="T17" fmla="*/ 4 h 16"/>
                  <a:gd name="T18" fmla="*/ 17 w 17"/>
                  <a:gd name="T19" fmla="*/ 0 h 16"/>
                  <a:gd name="T20" fmla="*/ 13 w 17"/>
                  <a:gd name="T21" fmla="*/ 1 h 16"/>
                  <a:gd name="T22" fmla="*/ 14 w 17"/>
                  <a:gd name="T23" fmla="*/ 4 h 16"/>
                  <a:gd name="T24" fmla="*/ 13 w 17"/>
                  <a:gd name="T25" fmla="*/ 5 h 16"/>
                  <a:gd name="T26" fmla="*/ 11 w 17"/>
                  <a:gd name="T27" fmla="*/ 8 h 16"/>
                  <a:gd name="T28" fmla="*/ 10 w 17"/>
                  <a:gd name="T29" fmla="*/ 11 h 16"/>
                  <a:gd name="T30" fmla="*/ 7 w 17"/>
                  <a:gd name="T31" fmla="*/ 12 h 16"/>
                  <a:gd name="T32" fmla="*/ 4 w 17"/>
                  <a:gd name="T33" fmla="*/ 14 h 16"/>
                  <a:gd name="T34" fmla="*/ 3 w 17"/>
                  <a:gd name="T35" fmla="*/ 14 h 16"/>
                  <a:gd name="T36" fmla="*/ 2 w 17"/>
                  <a:gd name="T37" fmla="*/ 14 h 16"/>
                  <a:gd name="T38" fmla="*/ 2 w 17"/>
                  <a:gd name="T39" fmla="*/ 14 h 16"/>
                  <a:gd name="T40" fmla="*/ 0 w 17"/>
                  <a:gd name="T41" fmla="*/ 16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" h="16">
                    <a:moveTo>
                      <a:pt x="0" y="16"/>
                    </a:moveTo>
                    <a:lnTo>
                      <a:pt x="0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4" y="11"/>
                    </a:lnTo>
                    <a:lnTo>
                      <a:pt x="15" y="8"/>
                    </a:lnTo>
                    <a:lnTo>
                      <a:pt x="17" y="4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4" y="4"/>
                    </a:lnTo>
                    <a:lnTo>
                      <a:pt x="13" y="5"/>
                    </a:lnTo>
                    <a:lnTo>
                      <a:pt x="11" y="8"/>
                    </a:lnTo>
                    <a:lnTo>
                      <a:pt x="10" y="11"/>
                    </a:lnTo>
                    <a:lnTo>
                      <a:pt x="7" y="12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77" name="Freeform 460"/>
              <p:cNvSpPr>
                <a:spLocks/>
              </p:cNvSpPr>
              <p:nvPr/>
            </p:nvSpPr>
            <p:spPr bwMode="auto">
              <a:xfrm>
                <a:off x="4881" y="2316"/>
                <a:ext cx="10" cy="26"/>
              </a:xfrm>
              <a:custGeom>
                <a:avLst/>
                <a:gdLst>
                  <a:gd name="T0" fmla="*/ 3 w 10"/>
                  <a:gd name="T1" fmla="*/ 3 h 26"/>
                  <a:gd name="T2" fmla="*/ 3 w 10"/>
                  <a:gd name="T3" fmla="*/ 3 h 26"/>
                  <a:gd name="T4" fmla="*/ 3 w 10"/>
                  <a:gd name="T5" fmla="*/ 11 h 26"/>
                  <a:gd name="T6" fmla="*/ 8 w 10"/>
                  <a:gd name="T7" fmla="*/ 26 h 26"/>
                  <a:gd name="T8" fmla="*/ 10 w 10"/>
                  <a:gd name="T9" fmla="*/ 24 h 26"/>
                  <a:gd name="T10" fmla="*/ 6 w 10"/>
                  <a:gd name="T11" fmla="*/ 10 h 26"/>
                  <a:gd name="T12" fmla="*/ 0 w 10"/>
                  <a:gd name="T13" fmla="*/ 0 h 26"/>
                  <a:gd name="T14" fmla="*/ 0 w 10"/>
                  <a:gd name="T15" fmla="*/ 2 h 26"/>
                  <a:gd name="T16" fmla="*/ 0 w 10"/>
                  <a:gd name="T17" fmla="*/ 0 h 26"/>
                  <a:gd name="T18" fmla="*/ 0 w 10"/>
                  <a:gd name="T19" fmla="*/ 2 h 26"/>
                  <a:gd name="T20" fmla="*/ 0 w 10"/>
                  <a:gd name="T21" fmla="*/ 3 h 26"/>
                  <a:gd name="T22" fmla="*/ 2 w 10"/>
                  <a:gd name="T23" fmla="*/ 5 h 26"/>
                  <a:gd name="T24" fmla="*/ 3 w 10"/>
                  <a:gd name="T25" fmla="*/ 3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26">
                    <a:moveTo>
                      <a:pt x="3" y="3"/>
                    </a:moveTo>
                    <a:lnTo>
                      <a:pt x="3" y="3"/>
                    </a:lnTo>
                    <a:lnTo>
                      <a:pt x="3" y="11"/>
                    </a:lnTo>
                    <a:lnTo>
                      <a:pt x="8" y="26"/>
                    </a:lnTo>
                    <a:lnTo>
                      <a:pt x="10" y="24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78" name="Freeform 461"/>
              <p:cNvSpPr>
                <a:spLocks/>
              </p:cNvSpPr>
              <p:nvPr/>
            </p:nvSpPr>
            <p:spPr bwMode="auto">
              <a:xfrm>
                <a:off x="4854" y="2318"/>
                <a:ext cx="30" cy="20"/>
              </a:xfrm>
              <a:custGeom>
                <a:avLst/>
                <a:gdLst>
                  <a:gd name="T0" fmla="*/ 0 w 30"/>
                  <a:gd name="T1" fmla="*/ 13 h 20"/>
                  <a:gd name="T2" fmla="*/ 0 w 30"/>
                  <a:gd name="T3" fmla="*/ 13 h 20"/>
                  <a:gd name="T4" fmla="*/ 5 w 30"/>
                  <a:gd name="T5" fmla="*/ 19 h 20"/>
                  <a:gd name="T6" fmla="*/ 11 w 30"/>
                  <a:gd name="T7" fmla="*/ 20 h 20"/>
                  <a:gd name="T8" fmla="*/ 16 w 30"/>
                  <a:gd name="T9" fmla="*/ 19 h 20"/>
                  <a:gd name="T10" fmla="*/ 20 w 30"/>
                  <a:gd name="T11" fmla="*/ 15 h 20"/>
                  <a:gd name="T12" fmla="*/ 26 w 30"/>
                  <a:gd name="T13" fmla="*/ 8 h 20"/>
                  <a:gd name="T14" fmla="*/ 30 w 30"/>
                  <a:gd name="T15" fmla="*/ 1 h 20"/>
                  <a:gd name="T16" fmla="*/ 27 w 30"/>
                  <a:gd name="T17" fmla="*/ 0 h 20"/>
                  <a:gd name="T18" fmla="*/ 23 w 30"/>
                  <a:gd name="T19" fmla="*/ 5 h 20"/>
                  <a:gd name="T20" fmla="*/ 18 w 30"/>
                  <a:gd name="T21" fmla="*/ 13 h 20"/>
                  <a:gd name="T22" fmla="*/ 15 w 30"/>
                  <a:gd name="T23" fmla="*/ 15 h 20"/>
                  <a:gd name="T24" fmla="*/ 11 w 30"/>
                  <a:gd name="T25" fmla="*/ 16 h 20"/>
                  <a:gd name="T26" fmla="*/ 8 w 30"/>
                  <a:gd name="T27" fmla="*/ 15 h 20"/>
                  <a:gd name="T28" fmla="*/ 3 w 30"/>
                  <a:gd name="T29" fmla="*/ 12 h 20"/>
                  <a:gd name="T30" fmla="*/ 3 w 30"/>
                  <a:gd name="T31" fmla="*/ 12 h 20"/>
                  <a:gd name="T32" fmla="*/ 3 w 30"/>
                  <a:gd name="T33" fmla="*/ 12 h 20"/>
                  <a:gd name="T34" fmla="*/ 1 w 30"/>
                  <a:gd name="T35" fmla="*/ 11 h 20"/>
                  <a:gd name="T36" fmla="*/ 0 w 30"/>
                  <a:gd name="T37" fmla="*/ 12 h 20"/>
                  <a:gd name="T38" fmla="*/ 0 w 30"/>
                  <a:gd name="T39" fmla="*/ 12 h 20"/>
                  <a:gd name="T40" fmla="*/ 0 w 30"/>
                  <a:gd name="T41" fmla="*/ 13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" h="20">
                    <a:moveTo>
                      <a:pt x="0" y="13"/>
                    </a:moveTo>
                    <a:lnTo>
                      <a:pt x="0" y="13"/>
                    </a:lnTo>
                    <a:lnTo>
                      <a:pt x="5" y="19"/>
                    </a:lnTo>
                    <a:lnTo>
                      <a:pt x="11" y="20"/>
                    </a:lnTo>
                    <a:lnTo>
                      <a:pt x="16" y="19"/>
                    </a:lnTo>
                    <a:lnTo>
                      <a:pt x="20" y="15"/>
                    </a:lnTo>
                    <a:lnTo>
                      <a:pt x="26" y="8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3" y="5"/>
                    </a:lnTo>
                    <a:lnTo>
                      <a:pt x="18" y="13"/>
                    </a:lnTo>
                    <a:lnTo>
                      <a:pt x="15" y="15"/>
                    </a:lnTo>
                    <a:lnTo>
                      <a:pt x="11" y="16"/>
                    </a:lnTo>
                    <a:lnTo>
                      <a:pt x="8" y="15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79" name="Freeform 462"/>
              <p:cNvSpPr>
                <a:spLocks/>
              </p:cNvSpPr>
              <p:nvPr/>
            </p:nvSpPr>
            <p:spPr bwMode="auto">
              <a:xfrm>
                <a:off x="4848" y="2319"/>
                <a:ext cx="9" cy="12"/>
              </a:xfrm>
              <a:custGeom>
                <a:avLst/>
                <a:gdLst>
                  <a:gd name="T0" fmla="*/ 3 w 9"/>
                  <a:gd name="T1" fmla="*/ 4 h 12"/>
                  <a:gd name="T2" fmla="*/ 2 w 9"/>
                  <a:gd name="T3" fmla="*/ 4 h 12"/>
                  <a:gd name="T4" fmla="*/ 4 w 9"/>
                  <a:gd name="T5" fmla="*/ 7 h 12"/>
                  <a:gd name="T6" fmla="*/ 6 w 9"/>
                  <a:gd name="T7" fmla="*/ 12 h 12"/>
                  <a:gd name="T8" fmla="*/ 9 w 9"/>
                  <a:gd name="T9" fmla="*/ 11 h 12"/>
                  <a:gd name="T10" fmla="*/ 7 w 9"/>
                  <a:gd name="T11" fmla="*/ 6 h 12"/>
                  <a:gd name="T12" fmla="*/ 3 w 9"/>
                  <a:gd name="T13" fmla="*/ 0 h 12"/>
                  <a:gd name="T14" fmla="*/ 2 w 9"/>
                  <a:gd name="T15" fmla="*/ 0 h 12"/>
                  <a:gd name="T16" fmla="*/ 3 w 9"/>
                  <a:gd name="T17" fmla="*/ 0 h 12"/>
                  <a:gd name="T18" fmla="*/ 2 w 9"/>
                  <a:gd name="T19" fmla="*/ 0 h 12"/>
                  <a:gd name="T20" fmla="*/ 0 w 9"/>
                  <a:gd name="T21" fmla="*/ 2 h 12"/>
                  <a:gd name="T22" fmla="*/ 0 w 9"/>
                  <a:gd name="T23" fmla="*/ 3 h 12"/>
                  <a:gd name="T24" fmla="*/ 2 w 9"/>
                  <a:gd name="T25" fmla="*/ 4 h 12"/>
                  <a:gd name="T26" fmla="*/ 3 w 9"/>
                  <a:gd name="T27" fmla="*/ 4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2">
                    <a:moveTo>
                      <a:pt x="3" y="4"/>
                    </a:moveTo>
                    <a:lnTo>
                      <a:pt x="2" y="4"/>
                    </a:lnTo>
                    <a:lnTo>
                      <a:pt x="4" y="7"/>
                    </a:lnTo>
                    <a:lnTo>
                      <a:pt x="6" y="12"/>
                    </a:lnTo>
                    <a:lnTo>
                      <a:pt x="9" y="11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80" name="Freeform 463"/>
              <p:cNvSpPr>
                <a:spLocks/>
              </p:cNvSpPr>
              <p:nvPr/>
            </p:nvSpPr>
            <p:spPr bwMode="auto">
              <a:xfrm>
                <a:off x="4828" y="2319"/>
                <a:ext cx="23" cy="18"/>
              </a:xfrm>
              <a:custGeom>
                <a:avLst/>
                <a:gdLst>
                  <a:gd name="T0" fmla="*/ 0 w 23"/>
                  <a:gd name="T1" fmla="*/ 15 h 18"/>
                  <a:gd name="T2" fmla="*/ 0 w 23"/>
                  <a:gd name="T3" fmla="*/ 15 h 18"/>
                  <a:gd name="T4" fmla="*/ 4 w 23"/>
                  <a:gd name="T5" fmla="*/ 18 h 18"/>
                  <a:gd name="T6" fmla="*/ 8 w 23"/>
                  <a:gd name="T7" fmla="*/ 17 h 18"/>
                  <a:gd name="T8" fmla="*/ 11 w 23"/>
                  <a:gd name="T9" fmla="*/ 15 h 18"/>
                  <a:gd name="T10" fmla="*/ 15 w 23"/>
                  <a:gd name="T11" fmla="*/ 12 h 18"/>
                  <a:gd name="T12" fmla="*/ 20 w 23"/>
                  <a:gd name="T13" fmla="*/ 7 h 18"/>
                  <a:gd name="T14" fmla="*/ 23 w 23"/>
                  <a:gd name="T15" fmla="*/ 4 h 18"/>
                  <a:gd name="T16" fmla="*/ 22 w 23"/>
                  <a:gd name="T17" fmla="*/ 0 h 18"/>
                  <a:gd name="T18" fmla="*/ 18 w 23"/>
                  <a:gd name="T19" fmla="*/ 4 h 18"/>
                  <a:gd name="T20" fmla="*/ 12 w 23"/>
                  <a:gd name="T21" fmla="*/ 10 h 18"/>
                  <a:gd name="T22" fmla="*/ 9 w 23"/>
                  <a:gd name="T23" fmla="*/ 12 h 18"/>
                  <a:gd name="T24" fmla="*/ 7 w 23"/>
                  <a:gd name="T25" fmla="*/ 14 h 18"/>
                  <a:gd name="T26" fmla="*/ 4 w 23"/>
                  <a:gd name="T27" fmla="*/ 14 h 18"/>
                  <a:gd name="T28" fmla="*/ 3 w 23"/>
                  <a:gd name="T29" fmla="*/ 12 h 18"/>
                  <a:gd name="T30" fmla="*/ 3 w 23"/>
                  <a:gd name="T31" fmla="*/ 14 h 18"/>
                  <a:gd name="T32" fmla="*/ 3 w 23"/>
                  <a:gd name="T33" fmla="*/ 12 h 18"/>
                  <a:gd name="T34" fmla="*/ 1 w 23"/>
                  <a:gd name="T35" fmla="*/ 12 h 18"/>
                  <a:gd name="T36" fmla="*/ 0 w 23"/>
                  <a:gd name="T37" fmla="*/ 12 h 18"/>
                  <a:gd name="T38" fmla="*/ 0 w 23"/>
                  <a:gd name="T39" fmla="*/ 14 h 18"/>
                  <a:gd name="T40" fmla="*/ 0 w 23"/>
                  <a:gd name="T41" fmla="*/ 15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" h="18">
                    <a:moveTo>
                      <a:pt x="0" y="15"/>
                    </a:moveTo>
                    <a:lnTo>
                      <a:pt x="0" y="15"/>
                    </a:lnTo>
                    <a:lnTo>
                      <a:pt x="4" y="18"/>
                    </a:lnTo>
                    <a:lnTo>
                      <a:pt x="8" y="17"/>
                    </a:lnTo>
                    <a:lnTo>
                      <a:pt x="11" y="15"/>
                    </a:lnTo>
                    <a:lnTo>
                      <a:pt x="15" y="12"/>
                    </a:lnTo>
                    <a:lnTo>
                      <a:pt x="20" y="7"/>
                    </a:lnTo>
                    <a:lnTo>
                      <a:pt x="23" y="4"/>
                    </a:lnTo>
                    <a:lnTo>
                      <a:pt x="22" y="0"/>
                    </a:lnTo>
                    <a:lnTo>
                      <a:pt x="18" y="4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81" name="Freeform 464"/>
              <p:cNvSpPr>
                <a:spLocks/>
              </p:cNvSpPr>
              <p:nvPr/>
            </p:nvSpPr>
            <p:spPr bwMode="auto">
              <a:xfrm>
                <a:off x="4827" y="2308"/>
                <a:ext cx="10" cy="26"/>
              </a:xfrm>
              <a:custGeom>
                <a:avLst/>
                <a:gdLst>
                  <a:gd name="T0" fmla="*/ 8 w 10"/>
                  <a:gd name="T1" fmla="*/ 3 h 26"/>
                  <a:gd name="T2" fmla="*/ 6 w 10"/>
                  <a:gd name="T3" fmla="*/ 0 h 26"/>
                  <a:gd name="T4" fmla="*/ 4 w 10"/>
                  <a:gd name="T5" fmla="*/ 6 h 26"/>
                  <a:gd name="T6" fmla="*/ 1 w 10"/>
                  <a:gd name="T7" fmla="*/ 11 h 26"/>
                  <a:gd name="T8" fmla="*/ 0 w 10"/>
                  <a:gd name="T9" fmla="*/ 14 h 26"/>
                  <a:gd name="T10" fmla="*/ 0 w 10"/>
                  <a:gd name="T11" fmla="*/ 18 h 26"/>
                  <a:gd name="T12" fmla="*/ 0 w 10"/>
                  <a:gd name="T13" fmla="*/ 22 h 26"/>
                  <a:gd name="T14" fmla="*/ 1 w 10"/>
                  <a:gd name="T15" fmla="*/ 26 h 26"/>
                  <a:gd name="T16" fmla="*/ 4 w 10"/>
                  <a:gd name="T17" fmla="*/ 25 h 26"/>
                  <a:gd name="T18" fmla="*/ 4 w 10"/>
                  <a:gd name="T19" fmla="*/ 21 h 26"/>
                  <a:gd name="T20" fmla="*/ 2 w 10"/>
                  <a:gd name="T21" fmla="*/ 18 h 26"/>
                  <a:gd name="T22" fmla="*/ 4 w 10"/>
                  <a:gd name="T23" fmla="*/ 15 h 26"/>
                  <a:gd name="T24" fmla="*/ 4 w 10"/>
                  <a:gd name="T25" fmla="*/ 13 h 26"/>
                  <a:gd name="T26" fmla="*/ 8 w 10"/>
                  <a:gd name="T27" fmla="*/ 7 h 26"/>
                  <a:gd name="T28" fmla="*/ 10 w 10"/>
                  <a:gd name="T29" fmla="*/ 2 h 26"/>
                  <a:gd name="T30" fmla="*/ 10 w 10"/>
                  <a:gd name="T31" fmla="*/ 0 h 26"/>
                  <a:gd name="T32" fmla="*/ 10 w 10"/>
                  <a:gd name="T33" fmla="*/ 2 h 26"/>
                  <a:gd name="T34" fmla="*/ 10 w 10"/>
                  <a:gd name="T35" fmla="*/ 0 h 26"/>
                  <a:gd name="T36" fmla="*/ 9 w 10"/>
                  <a:gd name="T37" fmla="*/ 0 h 26"/>
                  <a:gd name="T38" fmla="*/ 8 w 10"/>
                  <a:gd name="T39" fmla="*/ 0 h 26"/>
                  <a:gd name="T40" fmla="*/ 6 w 10"/>
                  <a:gd name="T41" fmla="*/ 0 h 26"/>
                  <a:gd name="T42" fmla="*/ 8 w 10"/>
                  <a:gd name="T43" fmla="*/ 3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26">
                    <a:moveTo>
                      <a:pt x="8" y="3"/>
                    </a:moveTo>
                    <a:lnTo>
                      <a:pt x="6" y="0"/>
                    </a:lnTo>
                    <a:lnTo>
                      <a:pt x="4" y="6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8" y="7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82" name="Freeform 465"/>
              <p:cNvSpPr>
                <a:spLocks/>
              </p:cNvSpPr>
              <p:nvPr/>
            </p:nvSpPr>
            <p:spPr bwMode="auto">
              <a:xfrm>
                <a:off x="4822" y="2285"/>
                <a:ext cx="15" cy="26"/>
              </a:xfrm>
              <a:custGeom>
                <a:avLst/>
                <a:gdLst>
                  <a:gd name="T0" fmla="*/ 3 w 15"/>
                  <a:gd name="T1" fmla="*/ 3 h 26"/>
                  <a:gd name="T2" fmla="*/ 0 w 15"/>
                  <a:gd name="T3" fmla="*/ 3 h 26"/>
                  <a:gd name="T4" fmla="*/ 6 w 15"/>
                  <a:gd name="T5" fmla="*/ 15 h 26"/>
                  <a:gd name="T6" fmla="*/ 13 w 15"/>
                  <a:gd name="T7" fmla="*/ 26 h 26"/>
                  <a:gd name="T8" fmla="*/ 15 w 15"/>
                  <a:gd name="T9" fmla="*/ 23 h 26"/>
                  <a:gd name="T10" fmla="*/ 9 w 15"/>
                  <a:gd name="T11" fmla="*/ 14 h 26"/>
                  <a:gd name="T12" fmla="*/ 5 w 15"/>
                  <a:gd name="T13" fmla="*/ 1 h 26"/>
                  <a:gd name="T14" fmla="*/ 2 w 15"/>
                  <a:gd name="T15" fmla="*/ 0 h 26"/>
                  <a:gd name="T16" fmla="*/ 5 w 15"/>
                  <a:gd name="T17" fmla="*/ 1 h 26"/>
                  <a:gd name="T18" fmla="*/ 3 w 15"/>
                  <a:gd name="T19" fmla="*/ 0 h 26"/>
                  <a:gd name="T20" fmla="*/ 2 w 15"/>
                  <a:gd name="T21" fmla="*/ 0 h 26"/>
                  <a:gd name="T22" fmla="*/ 0 w 15"/>
                  <a:gd name="T23" fmla="*/ 0 h 26"/>
                  <a:gd name="T24" fmla="*/ 0 w 15"/>
                  <a:gd name="T25" fmla="*/ 3 h 26"/>
                  <a:gd name="T26" fmla="*/ 3 w 15"/>
                  <a:gd name="T27" fmla="*/ 3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26">
                    <a:moveTo>
                      <a:pt x="3" y="3"/>
                    </a:moveTo>
                    <a:lnTo>
                      <a:pt x="0" y="3"/>
                    </a:lnTo>
                    <a:lnTo>
                      <a:pt x="6" y="15"/>
                    </a:lnTo>
                    <a:lnTo>
                      <a:pt x="13" y="26"/>
                    </a:lnTo>
                    <a:lnTo>
                      <a:pt x="15" y="23"/>
                    </a:lnTo>
                    <a:lnTo>
                      <a:pt x="9" y="14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83" name="Freeform 466"/>
              <p:cNvSpPr>
                <a:spLocks/>
              </p:cNvSpPr>
              <p:nvPr/>
            </p:nvSpPr>
            <p:spPr bwMode="auto">
              <a:xfrm>
                <a:off x="4810" y="2285"/>
                <a:ext cx="15" cy="15"/>
              </a:xfrm>
              <a:custGeom>
                <a:avLst/>
                <a:gdLst>
                  <a:gd name="T0" fmla="*/ 0 w 15"/>
                  <a:gd name="T1" fmla="*/ 14 h 15"/>
                  <a:gd name="T2" fmla="*/ 3 w 15"/>
                  <a:gd name="T3" fmla="*/ 15 h 15"/>
                  <a:gd name="T4" fmla="*/ 10 w 15"/>
                  <a:gd name="T5" fmla="*/ 8 h 15"/>
                  <a:gd name="T6" fmla="*/ 15 w 15"/>
                  <a:gd name="T7" fmla="*/ 3 h 15"/>
                  <a:gd name="T8" fmla="*/ 14 w 15"/>
                  <a:gd name="T9" fmla="*/ 0 h 15"/>
                  <a:gd name="T10" fmla="*/ 7 w 15"/>
                  <a:gd name="T11" fmla="*/ 6 h 15"/>
                  <a:gd name="T12" fmla="*/ 0 w 15"/>
                  <a:gd name="T13" fmla="*/ 12 h 15"/>
                  <a:gd name="T14" fmla="*/ 3 w 15"/>
                  <a:gd name="T15" fmla="*/ 14 h 15"/>
                  <a:gd name="T16" fmla="*/ 0 w 15"/>
                  <a:gd name="T17" fmla="*/ 12 h 15"/>
                  <a:gd name="T18" fmla="*/ 0 w 15"/>
                  <a:gd name="T19" fmla="*/ 14 h 15"/>
                  <a:gd name="T20" fmla="*/ 0 w 15"/>
                  <a:gd name="T21" fmla="*/ 15 h 15"/>
                  <a:gd name="T22" fmla="*/ 1 w 15"/>
                  <a:gd name="T23" fmla="*/ 15 h 15"/>
                  <a:gd name="T24" fmla="*/ 3 w 15"/>
                  <a:gd name="T25" fmla="*/ 15 h 15"/>
                  <a:gd name="T26" fmla="*/ 0 w 15"/>
                  <a:gd name="T27" fmla="*/ 14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15">
                    <a:moveTo>
                      <a:pt x="0" y="14"/>
                    </a:moveTo>
                    <a:lnTo>
                      <a:pt x="3" y="15"/>
                    </a:lnTo>
                    <a:lnTo>
                      <a:pt x="10" y="8"/>
                    </a:lnTo>
                    <a:lnTo>
                      <a:pt x="15" y="3"/>
                    </a:lnTo>
                    <a:lnTo>
                      <a:pt x="14" y="0"/>
                    </a:lnTo>
                    <a:lnTo>
                      <a:pt x="7" y="6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84" name="Freeform 467"/>
              <p:cNvSpPr>
                <a:spLocks/>
              </p:cNvSpPr>
              <p:nvPr/>
            </p:nvSpPr>
            <p:spPr bwMode="auto">
              <a:xfrm>
                <a:off x="4739" y="1388"/>
                <a:ext cx="27" cy="30"/>
              </a:xfrm>
              <a:custGeom>
                <a:avLst/>
                <a:gdLst>
                  <a:gd name="T0" fmla="*/ 4 w 27"/>
                  <a:gd name="T1" fmla="*/ 29 h 30"/>
                  <a:gd name="T2" fmla="*/ 3 w 27"/>
                  <a:gd name="T3" fmla="*/ 30 h 30"/>
                  <a:gd name="T4" fmla="*/ 11 w 27"/>
                  <a:gd name="T5" fmla="*/ 24 h 30"/>
                  <a:gd name="T6" fmla="*/ 18 w 27"/>
                  <a:gd name="T7" fmla="*/ 18 h 30"/>
                  <a:gd name="T8" fmla="*/ 23 w 27"/>
                  <a:gd name="T9" fmla="*/ 9 h 30"/>
                  <a:gd name="T10" fmla="*/ 27 w 27"/>
                  <a:gd name="T11" fmla="*/ 3 h 30"/>
                  <a:gd name="T12" fmla="*/ 25 w 27"/>
                  <a:gd name="T13" fmla="*/ 0 h 30"/>
                  <a:gd name="T14" fmla="*/ 19 w 27"/>
                  <a:gd name="T15" fmla="*/ 8 h 30"/>
                  <a:gd name="T16" fmla="*/ 15 w 27"/>
                  <a:gd name="T17" fmla="*/ 15 h 30"/>
                  <a:gd name="T18" fmla="*/ 8 w 27"/>
                  <a:gd name="T19" fmla="*/ 22 h 30"/>
                  <a:gd name="T20" fmla="*/ 1 w 27"/>
                  <a:gd name="T21" fmla="*/ 27 h 30"/>
                  <a:gd name="T22" fmla="*/ 0 w 27"/>
                  <a:gd name="T23" fmla="*/ 29 h 30"/>
                  <a:gd name="T24" fmla="*/ 1 w 27"/>
                  <a:gd name="T25" fmla="*/ 27 h 30"/>
                  <a:gd name="T26" fmla="*/ 0 w 27"/>
                  <a:gd name="T27" fmla="*/ 29 h 30"/>
                  <a:gd name="T28" fmla="*/ 1 w 27"/>
                  <a:gd name="T29" fmla="*/ 30 h 30"/>
                  <a:gd name="T30" fmla="*/ 1 w 27"/>
                  <a:gd name="T31" fmla="*/ 30 h 30"/>
                  <a:gd name="T32" fmla="*/ 3 w 27"/>
                  <a:gd name="T33" fmla="*/ 30 h 30"/>
                  <a:gd name="T34" fmla="*/ 4 w 27"/>
                  <a:gd name="T35" fmla="*/ 29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7" h="30">
                    <a:moveTo>
                      <a:pt x="4" y="29"/>
                    </a:moveTo>
                    <a:lnTo>
                      <a:pt x="3" y="30"/>
                    </a:lnTo>
                    <a:lnTo>
                      <a:pt x="11" y="24"/>
                    </a:lnTo>
                    <a:lnTo>
                      <a:pt x="18" y="18"/>
                    </a:lnTo>
                    <a:lnTo>
                      <a:pt x="23" y="9"/>
                    </a:lnTo>
                    <a:lnTo>
                      <a:pt x="27" y="3"/>
                    </a:lnTo>
                    <a:lnTo>
                      <a:pt x="25" y="0"/>
                    </a:lnTo>
                    <a:lnTo>
                      <a:pt x="19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3" y="30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85" name="Freeform 468"/>
              <p:cNvSpPr>
                <a:spLocks/>
              </p:cNvSpPr>
              <p:nvPr/>
            </p:nvSpPr>
            <p:spPr bwMode="auto">
              <a:xfrm>
                <a:off x="4731" y="1417"/>
                <a:ext cx="12" cy="58"/>
              </a:xfrm>
              <a:custGeom>
                <a:avLst/>
                <a:gdLst>
                  <a:gd name="T0" fmla="*/ 3 w 12"/>
                  <a:gd name="T1" fmla="*/ 58 h 58"/>
                  <a:gd name="T2" fmla="*/ 3 w 12"/>
                  <a:gd name="T3" fmla="*/ 58 h 58"/>
                  <a:gd name="T4" fmla="*/ 7 w 12"/>
                  <a:gd name="T5" fmla="*/ 54 h 58"/>
                  <a:gd name="T6" fmla="*/ 9 w 12"/>
                  <a:gd name="T7" fmla="*/ 49 h 58"/>
                  <a:gd name="T8" fmla="*/ 9 w 12"/>
                  <a:gd name="T9" fmla="*/ 43 h 58"/>
                  <a:gd name="T10" fmla="*/ 9 w 12"/>
                  <a:gd name="T11" fmla="*/ 38 h 58"/>
                  <a:gd name="T12" fmla="*/ 9 w 12"/>
                  <a:gd name="T13" fmla="*/ 31 h 58"/>
                  <a:gd name="T14" fmla="*/ 9 w 12"/>
                  <a:gd name="T15" fmla="*/ 21 h 58"/>
                  <a:gd name="T16" fmla="*/ 9 w 12"/>
                  <a:gd name="T17" fmla="*/ 12 h 58"/>
                  <a:gd name="T18" fmla="*/ 12 w 12"/>
                  <a:gd name="T19" fmla="*/ 0 h 58"/>
                  <a:gd name="T20" fmla="*/ 8 w 12"/>
                  <a:gd name="T21" fmla="*/ 0 h 58"/>
                  <a:gd name="T22" fmla="*/ 7 w 12"/>
                  <a:gd name="T23" fmla="*/ 12 h 58"/>
                  <a:gd name="T24" fmla="*/ 5 w 12"/>
                  <a:gd name="T25" fmla="*/ 21 h 58"/>
                  <a:gd name="T26" fmla="*/ 5 w 12"/>
                  <a:gd name="T27" fmla="*/ 31 h 58"/>
                  <a:gd name="T28" fmla="*/ 5 w 12"/>
                  <a:gd name="T29" fmla="*/ 38 h 58"/>
                  <a:gd name="T30" fmla="*/ 5 w 12"/>
                  <a:gd name="T31" fmla="*/ 43 h 58"/>
                  <a:gd name="T32" fmla="*/ 5 w 12"/>
                  <a:gd name="T33" fmla="*/ 47 h 58"/>
                  <a:gd name="T34" fmla="*/ 4 w 12"/>
                  <a:gd name="T35" fmla="*/ 51 h 58"/>
                  <a:gd name="T36" fmla="*/ 0 w 12"/>
                  <a:gd name="T37" fmla="*/ 56 h 58"/>
                  <a:gd name="T38" fmla="*/ 1 w 12"/>
                  <a:gd name="T39" fmla="*/ 56 h 58"/>
                  <a:gd name="T40" fmla="*/ 0 w 12"/>
                  <a:gd name="T41" fmla="*/ 56 h 58"/>
                  <a:gd name="T42" fmla="*/ 0 w 12"/>
                  <a:gd name="T43" fmla="*/ 57 h 58"/>
                  <a:gd name="T44" fmla="*/ 0 w 12"/>
                  <a:gd name="T45" fmla="*/ 58 h 58"/>
                  <a:gd name="T46" fmla="*/ 1 w 12"/>
                  <a:gd name="T47" fmla="*/ 58 h 58"/>
                  <a:gd name="T48" fmla="*/ 3 w 12"/>
                  <a:gd name="T49" fmla="*/ 58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58">
                    <a:moveTo>
                      <a:pt x="3" y="58"/>
                    </a:moveTo>
                    <a:lnTo>
                      <a:pt x="3" y="58"/>
                    </a:lnTo>
                    <a:lnTo>
                      <a:pt x="7" y="54"/>
                    </a:lnTo>
                    <a:lnTo>
                      <a:pt x="9" y="49"/>
                    </a:lnTo>
                    <a:lnTo>
                      <a:pt x="9" y="43"/>
                    </a:lnTo>
                    <a:lnTo>
                      <a:pt x="9" y="38"/>
                    </a:lnTo>
                    <a:lnTo>
                      <a:pt x="9" y="31"/>
                    </a:lnTo>
                    <a:lnTo>
                      <a:pt x="9" y="21"/>
                    </a:lnTo>
                    <a:lnTo>
                      <a:pt x="9" y="1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2"/>
                    </a:lnTo>
                    <a:lnTo>
                      <a:pt x="5" y="21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5" y="43"/>
                    </a:lnTo>
                    <a:lnTo>
                      <a:pt x="5" y="47"/>
                    </a:lnTo>
                    <a:lnTo>
                      <a:pt x="4" y="51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3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86" name="Freeform 469"/>
              <p:cNvSpPr>
                <a:spLocks/>
              </p:cNvSpPr>
              <p:nvPr/>
            </p:nvSpPr>
            <p:spPr bwMode="auto">
              <a:xfrm>
                <a:off x="4705" y="1464"/>
                <a:ext cx="29" cy="14"/>
              </a:xfrm>
              <a:custGeom>
                <a:avLst/>
                <a:gdLst>
                  <a:gd name="T0" fmla="*/ 3 w 29"/>
                  <a:gd name="T1" fmla="*/ 4 h 14"/>
                  <a:gd name="T2" fmla="*/ 1 w 29"/>
                  <a:gd name="T3" fmla="*/ 4 h 14"/>
                  <a:gd name="T4" fmla="*/ 7 w 29"/>
                  <a:gd name="T5" fmla="*/ 7 h 14"/>
                  <a:gd name="T6" fmla="*/ 14 w 29"/>
                  <a:gd name="T7" fmla="*/ 11 h 14"/>
                  <a:gd name="T8" fmla="*/ 16 w 29"/>
                  <a:gd name="T9" fmla="*/ 13 h 14"/>
                  <a:gd name="T10" fmla="*/ 20 w 29"/>
                  <a:gd name="T11" fmla="*/ 14 h 14"/>
                  <a:gd name="T12" fmla="*/ 25 w 29"/>
                  <a:gd name="T13" fmla="*/ 13 h 14"/>
                  <a:gd name="T14" fmla="*/ 29 w 29"/>
                  <a:gd name="T15" fmla="*/ 11 h 14"/>
                  <a:gd name="T16" fmla="*/ 27 w 29"/>
                  <a:gd name="T17" fmla="*/ 9 h 14"/>
                  <a:gd name="T18" fmla="*/ 23 w 29"/>
                  <a:gd name="T19" fmla="*/ 10 h 14"/>
                  <a:gd name="T20" fmla="*/ 20 w 29"/>
                  <a:gd name="T21" fmla="*/ 10 h 14"/>
                  <a:gd name="T22" fmla="*/ 18 w 29"/>
                  <a:gd name="T23" fmla="*/ 10 h 14"/>
                  <a:gd name="T24" fmla="*/ 15 w 29"/>
                  <a:gd name="T25" fmla="*/ 9 h 14"/>
                  <a:gd name="T26" fmla="*/ 10 w 29"/>
                  <a:gd name="T27" fmla="*/ 4 h 14"/>
                  <a:gd name="T28" fmla="*/ 3 w 29"/>
                  <a:gd name="T29" fmla="*/ 0 h 14"/>
                  <a:gd name="T30" fmla="*/ 0 w 29"/>
                  <a:gd name="T31" fmla="*/ 2 h 14"/>
                  <a:gd name="T32" fmla="*/ 3 w 29"/>
                  <a:gd name="T33" fmla="*/ 0 h 14"/>
                  <a:gd name="T34" fmla="*/ 1 w 29"/>
                  <a:gd name="T35" fmla="*/ 2 h 14"/>
                  <a:gd name="T36" fmla="*/ 0 w 29"/>
                  <a:gd name="T37" fmla="*/ 2 h 14"/>
                  <a:gd name="T38" fmla="*/ 0 w 29"/>
                  <a:gd name="T39" fmla="*/ 3 h 14"/>
                  <a:gd name="T40" fmla="*/ 1 w 29"/>
                  <a:gd name="T41" fmla="*/ 4 h 14"/>
                  <a:gd name="T42" fmla="*/ 3 w 29"/>
                  <a:gd name="T43" fmla="*/ 4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9" h="14">
                    <a:moveTo>
                      <a:pt x="3" y="4"/>
                    </a:moveTo>
                    <a:lnTo>
                      <a:pt x="1" y="4"/>
                    </a:lnTo>
                    <a:lnTo>
                      <a:pt x="7" y="7"/>
                    </a:lnTo>
                    <a:lnTo>
                      <a:pt x="14" y="11"/>
                    </a:lnTo>
                    <a:lnTo>
                      <a:pt x="16" y="13"/>
                    </a:lnTo>
                    <a:lnTo>
                      <a:pt x="20" y="14"/>
                    </a:lnTo>
                    <a:lnTo>
                      <a:pt x="25" y="13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5" y="9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87" name="Freeform 470"/>
              <p:cNvSpPr>
                <a:spLocks/>
              </p:cNvSpPr>
              <p:nvPr/>
            </p:nvSpPr>
            <p:spPr bwMode="auto">
              <a:xfrm>
                <a:off x="4684" y="1466"/>
                <a:ext cx="24" cy="18"/>
              </a:xfrm>
              <a:custGeom>
                <a:avLst/>
                <a:gdLst>
                  <a:gd name="T0" fmla="*/ 5 w 24"/>
                  <a:gd name="T1" fmla="*/ 15 h 18"/>
                  <a:gd name="T2" fmla="*/ 2 w 24"/>
                  <a:gd name="T3" fmla="*/ 18 h 18"/>
                  <a:gd name="T4" fmla="*/ 7 w 24"/>
                  <a:gd name="T5" fmla="*/ 16 h 18"/>
                  <a:gd name="T6" fmla="*/ 11 w 24"/>
                  <a:gd name="T7" fmla="*/ 15 h 18"/>
                  <a:gd name="T8" fmla="*/ 14 w 24"/>
                  <a:gd name="T9" fmla="*/ 13 h 18"/>
                  <a:gd name="T10" fmla="*/ 17 w 24"/>
                  <a:gd name="T11" fmla="*/ 11 h 18"/>
                  <a:gd name="T12" fmla="*/ 21 w 24"/>
                  <a:gd name="T13" fmla="*/ 7 h 18"/>
                  <a:gd name="T14" fmla="*/ 24 w 24"/>
                  <a:gd name="T15" fmla="*/ 2 h 18"/>
                  <a:gd name="T16" fmla="*/ 21 w 24"/>
                  <a:gd name="T17" fmla="*/ 0 h 18"/>
                  <a:gd name="T18" fmla="*/ 18 w 24"/>
                  <a:gd name="T19" fmla="*/ 4 h 18"/>
                  <a:gd name="T20" fmla="*/ 14 w 24"/>
                  <a:gd name="T21" fmla="*/ 8 h 18"/>
                  <a:gd name="T22" fmla="*/ 13 w 24"/>
                  <a:gd name="T23" fmla="*/ 11 h 18"/>
                  <a:gd name="T24" fmla="*/ 10 w 24"/>
                  <a:gd name="T25" fmla="*/ 12 h 18"/>
                  <a:gd name="T26" fmla="*/ 6 w 24"/>
                  <a:gd name="T27" fmla="*/ 13 h 18"/>
                  <a:gd name="T28" fmla="*/ 2 w 24"/>
                  <a:gd name="T29" fmla="*/ 13 h 18"/>
                  <a:gd name="T30" fmla="*/ 0 w 24"/>
                  <a:gd name="T31" fmla="*/ 16 h 18"/>
                  <a:gd name="T32" fmla="*/ 2 w 24"/>
                  <a:gd name="T33" fmla="*/ 13 h 18"/>
                  <a:gd name="T34" fmla="*/ 0 w 24"/>
                  <a:gd name="T35" fmla="*/ 15 h 18"/>
                  <a:gd name="T36" fmla="*/ 0 w 24"/>
                  <a:gd name="T37" fmla="*/ 16 h 18"/>
                  <a:gd name="T38" fmla="*/ 0 w 24"/>
                  <a:gd name="T39" fmla="*/ 16 h 18"/>
                  <a:gd name="T40" fmla="*/ 2 w 24"/>
                  <a:gd name="T41" fmla="*/ 18 h 18"/>
                  <a:gd name="T42" fmla="*/ 5 w 24"/>
                  <a:gd name="T43" fmla="*/ 15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" h="18">
                    <a:moveTo>
                      <a:pt x="5" y="15"/>
                    </a:moveTo>
                    <a:lnTo>
                      <a:pt x="2" y="18"/>
                    </a:lnTo>
                    <a:lnTo>
                      <a:pt x="7" y="16"/>
                    </a:lnTo>
                    <a:lnTo>
                      <a:pt x="11" y="15"/>
                    </a:lnTo>
                    <a:lnTo>
                      <a:pt x="14" y="13"/>
                    </a:lnTo>
                    <a:lnTo>
                      <a:pt x="17" y="11"/>
                    </a:lnTo>
                    <a:lnTo>
                      <a:pt x="21" y="7"/>
                    </a:lnTo>
                    <a:lnTo>
                      <a:pt x="24" y="2"/>
                    </a:lnTo>
                    <a:lnTo>
                      <a:pt x="21" y="0"/>
                    </a:lnTo>
                    <a:lnTo>
                      <a:pt x="18" y="4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0" y="12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88" name="Freeform 471"/>
              <p:cNvSpPr>
                <a:spLocks/>
              </p:cNvSpPr>
              <p:nvPr/>
            </p:nvSpPr>
            <p:spPr bwMode="auto">
              <a:xfrm>
                <a:off x="4684" y="1481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5 w 5"/>
                  <a:gd name="T3" fmla="*/ 7 h 7"/>
                  <a:gd name="T4" fmla="*/ 5 w 5"/>
                  <a:gd name="T5" fmla="*/ 3 h 7"/>
                  <a:gd name="T6" fmla="*/ 5 w 5"/>
                  <a:gd name="T7" fmla="*/ 0 h 7"/>
                  <a:gd name="T8" fmla="*/ 0 w 5"/>
                  <a:gd name="T9" fmla="*/ 1 h 7"/>
                  <a:gd name="T10" fmla="*/ 0 w 5"/>
                  <a:gd name="T11" fmla="*/ 3 h 7"/>
                  <a:gd name="T12" fmla="*/ 0 w 5"/>
                  <a:gd name="T13" fmla="*/ 7 h 7"/>
                  <a:gd name="T14" fmla="*/ 0 w 5"/>
                  <a:gd name="T15" fmla="*/ 7 h 7"/>
                  <a:gd name="T16" fmla="*/ 5 w 5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7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89" name="Freeform 472"/>
              <p:cNvSpPr>
                <a:spLocks/>
              </p:cNvSpPr>
              <p:nvPr/>
            </p:nvSpPr>
            <p:spPr bwMode="auto">
              <a:xfrm>
                <a:off x="4678" y="1488"/>
                <a:ext cx="11" cy="11"/>
              </a:xfrm>
              <a:custGeom>
                <a:avLst/>
                <a:gdLst>
                  <a:gd name="T0" fmla="*/ 2 w 11"/>
                  <a:gd name="T1" fmla="*/ 9 h 11"/>
                  <a:gd name="T2" fmla="*/ 2 w 11"/>
                  <a:gd name="T3" fmla="*/ 11 h 11"/>
                  <a:gd name="T4" fmla="*/ 8 w 11"/>
                  <a:gd name="T5" fmla="*/ 5 h 11"/>
                  <a:gd name="T6" fmla="*/ 11 w 11"/>
                  <a:gd name="T7" fmla="*/ 0 h 11"/>
                  <a:gd name="T8" fmla="*/ 6 w 11"/>
                  <a:gd name="T9" fmla="*/ 0 h 11"/>
                  <a:gd name="T10" fmla="*/ 5 w 11"/>
                  <a:gd name="T11" fmla="*/ 2 h 11"/>
                  <a:gd name="T12" fmla="*/ 0 w 11"/>
                  <a:gd name="T13" fmla="*/ 8 h 11"/>
                  <a:gd name="T14" fmla="*/ 0 w 11"/>
                  <a:gd name="T15" fmla="*/ 9 h 11"/>
                  <a:gd name="T16" fmla="*/ 0 w 11"/>
                  <a:gd name="T17" fmla="*/ 8 h 11"/>
                  <a:gd name="T18" fmla="*/ 0 w 11"/>
                  <a:gd name="T19" fmla="*/ 9 h 11"/>
                  <a:gd name="T20" fmla="*/ 0 w 11"/>
                  <a:gd name="T21" fmla="*/ 11 h 11"/>
                  <a:gd name="T22" fmla="*/ 1 w 11"/>
                  <a:gd name="T23" fmla="*/ 11 h 11"/>
                  <a:gd name="T24" fmla="*/ 2 w 11"/>
                  <a:gd name="T25" fmla="*/ 11 h 11"/>
                  <a:gd name="T26" fmla="*/ 2 w 11"/>
                  <a:gd name="T27" fmla="*/ 9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9"/>
                    </a:moveTo>
                    <a:lnTo>
                      <a:pt x="2" y="11"/>
                    </a:lnTo>
                    <a:lnTo>
                      <a:pt x="8" y="5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90" name="Freeform 473"/>
              <p:cNvSpPr>
                <a:spLocks/>
              </p:cNvSpPr>
              <p:nvPr/>
            </p:nvSpPr>
            <p:spPr bwMode="auto">
              <a:xfrm>
                <a:off x="4654" y="1497"/>
                <a:ext cx="26" cy="23"/>
              </a:xfrm>
              <a:custGeom>
                <a:avLst/>
                <a:gdLst>
                  <a:gd name="T0" fmla="*/ 5 w 26"/>
                  <a:gd name="T1" fmla="*/ 23 h 23"/>
                  <a:gd name="T2" fmla="*/ 2 w 26"/>
                  <a:gd name="T3" fmla="*/ 23 h 23"/>
                  <a:gd name="T4" fmla="*/ 6 w 26"/>
                  <a:gd name="T5" fmla="*/ 23 h 23"/>
                  <a:gd name="T6" fmla="*/ 9 w 26"/>
                  <a:gd name="T7" fmla="*/ 22 h 23"/>
                  <a:gd name="T8" fmla="*/ 13 w 26"/>
                  <a:gd name="T9" fmla="*/ 21 h 23"/>
                  <a:gd name="T10" fmla="*/ 17 w 26"/>
                  <a:gd name="T11" fmla="*/ 17 h 23"/>
                  <a:gd name="T12" fmla="*/ 21 w 26"/>
                  <a:gd name="T13" fmla="*/ 14 h 23"/>
                  <a:gd name="T14" fmla="*/ 24 w 26"/>
                  <a:gd name="T15" fmla="*/ 8 h 23"/>
                  <a:gd name="T16" fmla="*/ 26 w 26"/>
                  <a:gd name="T17" fmla="*/ 4 h 23"/>
                  <a:gd name="T18" fmla="*/ 26 w 26"/>
                  <a:gd name="T19" fmla="*/ 0 h 23"/>
                  <a:gd name="T20" fmla="*/ 24 w 26"/>
                  <a:gd name="T21" fmla="*/ 0 h 23"/>
                  <a:gd name="T22" fmla="*/ 22 w 26"/>
                  <a:gd name="T23" fmla="*/ 3 h 23"/>
                  <a:gd name="T24" fmla="*/ 21 w 26"/>
                  <a:gd name="T25" fmla="*/ 7 h 23"/>
                  <a:gd name="T26" fmla="*/ 18 w 26"/>
                  <a:gd name="T27" fmla="*/ 11 h 23"/>
                  <a:gd name="T28" fmla="*/ 15 w 26"/>
                  <a:gd name="T29" fmla="*/ 14 h 23"/>
                  <a:gd name="T30" fmla="*/ 11 w 26"/>
                  <a:gd name="T31" fmla="*/ 17 h 23"/>
                  <a:gd name="T32" fmla="*/ 7 w 26"/>
                  <a:gd name="T33" fmla="*/ 19 h 23"/>
                  <a:gd name="T34" fmla="*/ 5 w 26"/>
                  <a:gd name="T35" fmla="*/ 19 h 23"/>
                  <a:gd name="T36" fmla="*/ 3 w 26"/>
                  <a:gd name="T37" fmla="*/ 19 h 23"/>
                  <a:gd name="T38" fmla="*/ 2 w 26"/>
                  <a:gd name="T39" fmla="*/ 19 h 23"/>
                  <a:gd name="T40" fmla="*/ 3 w 26"/>
                  <a:gd name="T41" fmla="*/ 19 h 23"/>
                  <a:gd name="T42" fmla="*/ 2 w 26"/>
                  <a:gd name="T43" fmla="*/ 19 h 23"/>
                  <a:gd name="T44" fmla="*/ 2 w 26"/>
                  <a:gd name="T45" fmla="*/ 21 h 23"/>
                  <a:gd name="T46" fmla="*/ 0 w 26"/>
                  <a:gd name="T47" fmla="*/ 22 h 23"/>
                  <a:gd name="T48" fmla="*/ 2 w 26"/>
                  <a:gd name="T49" fmla="*/ 23 h 23"/>
                  <a:gd name="T50" fmla="*/ 5 w 26"/>
                  <a:gd name="T51" fmla="*/ 23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" h="23">
                    <a:moveTo>
                      <a:pt x="5" y="23"/>
                    </a:moveTo>
                    <a:lnTo>
                      <a:pt x="2" y="23"/>
                    </a:lnTo>
                    <a:lnTo>
                      <a:pt x="6" y="23"/>
                    </a:lnTo>
                    <a:lnTo>
                      <a:pt x="9" y="22"/>
                    </a:lnTo>
                    <a:lnTo>
                      <a:pt x="13" y="21"/>
                    </a:lnTo>
                    <a:lnTo>
                      <a:pt x="17" y="17"/>
                    </a:lnTo>
                    <a:lnTo>
                      <a:pt x="21" y="14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3"/>
                    </a:lnTo>
                    <a:lnTo>
                      <a:pt x="21" y="7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17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91" name="Freeform 474"/>
              <p:cNvSpPr>
                <a:spLocks/>
              </p:cNvSpPr>
              <p:nvPr/>
            </p:nvSpPr>
            <p:spPr bwMode="auto">
              <a:xfrm>
                <a:off x="4633" y="1516"/>
                <a:ext cx="26" cy="7"/>
              </a:xfrm>
              <a:custGeom>
                <a:avLst/>
                <a:gdLst>
                  <a:gd name="T0" fmla="*/ 2 w 26"/>
                  <a:gd name="T1" fmla="*/ 3 h 7"/>
                  <a:gd name="T2" fmla="*/ 0 w 26"/>
                  <a:gd name="T3" fmla="*/ 3 h 7"/>
                  <a:gd name="T4" fmla="*/ 5 w 26"/>
                  <a:gd name="T5" fmla="*/ 7 h 7"/>
                  <a:gd name="T6" fmla="*/ 12 w 26"/>
                  <a:gd name="T7" fmla="*/ 7 h 7"/>
                  <a:gd name="T8" fmla="*/ 19 w 26"/>
                  <a:gd name="T9" fmla="*/ 7 h 7"/>
                  <a:gd name="T10" fmla="*/ 26 w 26"/>
                  <a:gd name="T11" fmla="*/ 4 h 7"/>
                  <a:gd name="T12" fmla="*/ 23 w 26"/>
                  <a:gd name="T13" fmla="*/ 0 h 7"/>
                  <a:gd name="T14" fmla="*/ 17 w 26"/>
                  <a:gd name="T15" fmla="*/ 3 h 7"/>
                  <a:gd name="T16" fmla="*/ 12 w 26"/>
                  <a:gd name="T17" fmla="*/ 4 h 7"/>
                  <a:gd name="T18" fmla="*/ 6 w 26"/>
                  <a:gd name="T19" fmla="*/ 3 h 7"/>
                  <a:gd name="T20" fmla="*/ 2 w 26"/>
                  <a:gd name="T21" fmla="*/ 2 h 7"/>
                  <a:gd name="T22" fmla="*/ 0 w 26"/>
                  <a:gd name="T23" fmla="*/ 2 h 7"/>
                  <a:gd name="T24" fmla="*/ 2 w 26"/>
                  <a:gd name="T25" fmla="*/ 2 h 7"/>
                  <a:gd name="T26" fmla="*/ 1 w 26"/>
                  <a:gd name="T27" fmla="*/ 0 h 7"/>
                  <a:gd name="T28" fmla="*/ 0 w 26"/>
                  <a:gd name="T29" fmla="*/ 2 h 7"/>
                  <a:gd name="T30" fmla="*/ 0 w 26"/>
                  <a:gd name="T31" fmla="*/ 2 h 7"/>
                  <a:gd name="T32" fmla="*/ 0 w 26"/>
                  <a:gd name="T33" fmla="*/ 3 h 7"/>
                  <a:gd name="T34" fmla="*/ 2 w 26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6" h="7">
                    <a:moveTo>
                      <a:pt x="2" y="3"/>
                    </a:moveTo>
                    <a:lnTo>
                      <a:pt x="0" y="3"/>
                    </a:lnTo>
                    <a:lnTo>
                      <a:pt x="5" y="7"/>
                    </a:lnTo>
                    <a:lnTo>
                      <a:pt x="12" y="7"/>
                    </a:lnTo>
                    <a:lnTo>
                      <a:pt x="19" y="7"/>
                    </a:lnTo>
                    <a:lnTo>
                      <a:pt x="26" y="4"/>
                    </a:lnTo>
                    <a:lnTo>
                      <a:pt x="23" y="0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6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92" name="Freeform 475"/>
              <p:cNvSpPr>
                <a:spLocks/>
              </p:cNvSpPr>
              <p:nvPr/>
            </p:nvSpPr>
            <p:spPr bwMode="auto">
              <a:xfrm>
                <a:off x="4616" y="1518"/>
                <a:ext cx="19" cy="21"/>
              </a:xfrm>
              <a:custGeom>
                <a:avLst/>
                <a:gdLst>
                  <a:gd name="T0" fmla="*/ 4 w 19"/>
                  <a:gd name="T1" fmla="*/ 21 h 21"/>
                  <a:gd name="T2" fmla="*/ 4 w 19"/>
                  <a:gd name="T3" fmla="*/ 21 h 21"/>
                  <a:gd name="T4" fmla="*/ 10 w 19"/>
                  <a:gd name="T5" fmla="*/ 13 h 21"/>
                  <a:gd name="T6" fmla="*/ 19 w 19"/>
                  <a:gd name="T7" fmla="*/ 1 h 21"/>
                  <a:gd name="T8" fmla="*/ 17 w 19"/>
                  <a:gd name="T9" fmla="*/ 0 h 21"/>
                  <a:gd name="T10" fmla="*/ 7 w 19"/>
                  <a:gd name="T11" fmla="*/ 12 h 21"/>
                  <a:gd name="T12" fmla="*/ 0 w 19"/>
                  <a:gd name="T13" fmla="*/ 21 h 21"/>
                  <a:gd name="T14" fmla="*/ 0 w 19"/>
                  <a:gd name="T15" fmla="*/ 21 h 21"/>
                  <a:gd name="T16" fmla="*/ 4 w 19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21">
                    <a:moveTo>
                      <a:pt x="4" y="21"/>
                    </a:moveTo>
                    <a:lnTo>
                      <a:pt x="4" y="21"/>
                    </a:lnTo>
                    <a:lnTo>
                      <a:pt x="10" y="1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7" y="12"/>
                    </a:lnTo>
                    <a:lnTo>
                      <a:pt x="0" y="21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93" name="Freeform 476"/>
              <p:cNvSpPr>
                <a:spLocks/>
              </p:cNvSpPr>
              <p:nvPr/>
            </p:nvSpPr>
            <p:spPr bwMode="auto">
              <a:xfrm>
                <a:off x="4613" y="1539"/>
                <a:ext cx="7" cy="24"/>
              </a:xfrm>
              <a:custGeom>
                <a:avLst/>
                <a:gdLst>
                  <a:gd name="T0" fmla="*/ 0 w 7"/>
                  <a:gd name="T1" fmla="*/ 22 h 24"/>
                  <a:gd name="T2" fmla="*/ 5 w 7"/>
                  <a:gd name="T3" fmla="*/ 22 h 24"/>
                  <a:gd name="T4" fmla="*/ 7 w 7"/>
                  <a:gd name="T5" fmla="*/ 7 h 24"/>
                  <a:gd name="T6" fmla="*/ 7 w 7"/>
                  <a:gd name="T7" fmla="*/ 0 h 24"/>
                  <a:gd name="T8" fmla="*/ 3 w 7"/>
                  <a:gd name="T9" fmla="*/ 0 h 24"/>
                  <a:gd name="T10" fmla="*/ 3 w 7"/>
                  <a:gd name="T11" fmla="*/ 7 h 24"/>
                  <a:gd name="T12" fmla="*/ 0 w 7"/>
                  <a:gd name="T13" fmla="*/ 21 h 24"/>
                  <a:gd name="T14" fmla="*/ 5 w 7"/>
                  <a:gd name="T15" fmla="*/ 21 h 24"/>
                  <a:gd name="T16" fmla="*/ 0 w 7"/>
                  <a:gd name="T17" fmla="*/ 21 h 24"/>
                  <a:gd name="T18" fmla="*/ 0 w 7"/>
                  <a:gd name="T19" fmla="*/ 22 h 24"/>
                  <a:gd name="T20" fmla="*/ 2 w 7"/>
                  <a:gd name="T21" fmla="*/ 24 h 24"/>
                  <a:gd name="T22" fmla="*/ 3 w 7"/>
                  <a:gd name="T23" fmla="*/ 24 h 24"/>
                  <a:gd name="T24" fmla="*/ 5 w 7"/>
                  <a:gd name="T25" fmla="*/ 22 h 24"/>
                  <a:gd name="T26" fmla="*/ 0 w 7"/>
                  <a:gd name="T27" fmla="*/ 22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24">
                    <a:moveTo>
                      <a:pt x="0" y="22"/>
                    </a:moveTo>
                    <a:lnTo>
                      <a:pt x="5" y="22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5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94" name="Freeform 477"/>
              <p:cNvSpPr>
                <a:spLocks/>
              </p:cNvSpPr>
              <p:nvPr/>
            </p:nvSpPr>
            <p:spPr bwMode="auto">
              <a:xfrm>
                <a:off x="4598" y="1534"/>
                <a:ext cx="20" cy="27"/>
              </a:xfrm>
              <a:custGeom>
                <a:avLst/>
                <a:gdLst>
                  <a:gd name="T0" fmla="*/ 0 w 20"/>
                  <a:gd name="T1" fmla="*/ 3 h 27"/>
                  <a:gd name="T2" fmla="*/ 0 w 20"/>
                  <a:gd name="T3" fmla="*/ 3 h 27"/>
                  <a:gd name="T4" fmla="*/ 5 w 20"/>
                  <a:gd name="T5" fmla="*/ 4 h 27"/>
                  <a:gd name="T6" fmla="*/ 9 w 20"/>
                  <a:gd name="T7" fmla="*/ 8 h 27"/>
                  <a:gd name="T8" fmla="*/ 11 w 20"/>
                  <a:gd name="T9" fmla="*/ 15 h 27"/>
                  <a:gd name="T10" fmla="*/ 15 w 20"/>
                  <a:gd name="T11" fmla="*/ 27 h 27"/>
                  <a:gd name="T12" fmla="*/ 20 w 20"/>
                  <a:gd name="T13" fmla="*/ 26 h 27"/>
                  <a:gd name="T14" fmla="*/ 15 w 20"/>
                  <a:gd name="T15" fmla="*/ 14 h 27"/>
                  <a:gd name="T16" fmla="*/ 11 w 20"/>
                  <a:gd name="T17" fmla="*/ 5 h 27"/>
                  <a:gd name="T18" fmla="*/ 6 w 20"/>
                  <a:gd name="T19" fmla="*/ 1 h 27"/>
                  <a:gd name="T20" fmla="*/ 2 w 20"/>
                  <a:gd name="T21" fmla="*/ 0 h 27"/>
                  <a:gd name="T22" fmla="*/ 2 w 20"/>
                  <a:gd name="T23" fmla="*/ 0 h 27"/>
                  <a:gd name="T24" fmla="*/ 0 w 20"/>
                  <a:gd name="T25" fmla="*/ 3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27">
                    <a:moveTo>
                      <a:pt x="0" y="3"/>
                    </a:moveTo>
                    <a:lnTo>
                      <a:pt x="0" y="3"/>
                    </a:lnTo>
                    <a:lnTo>
                      <a:pt x="5" y="4"/>
                    </a:lnTo>
                    <a:lnTo>
                      <a:pt x="9" y="8"/>
                    </a:lnTo>
                    <a:lnTo>
                      <a:pt x="11" y="15"/>
                    </a:lnTo>
                    <a:lnTo>
                      <a:pt x="15" y="27"/>
                    </a:lnTo>
                    <a:lnTo>
                      <a:pt x="20" y="26"/>
                    </a:lnTo>
                    <a:lnTo>
                      <a:pt x="15" y="14"/>
                    </a:lnTo>
                    <a:lnTo>
                      <a:pt x="11" y="5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95" name="Freeform 478"/>
              <p:cNvSpPr>
                <a:spLocks/>
              </p:cNvSpPr>
              <p:nvPr/>
            </p:nvSpPr>
            <p:spPr bwMode="auto">
              <a:xfrm>
                <a:off x="4587" y="1514"/>
                <a:ext cx="13" cy="23"/>
              </a:xfrm>
              <a:custGeom>
                <a:avLst/>
                <a:gdLst>
                  <a:gd name="T0" fmla="*/ 3 w 13"/>
                  <a:gd name="T1" fmla="*/ 4 h 23"/>
                  <a:gd name="T2" fmla="*/ 2 w 13"/>
                  <a:gd name="T3" fmla="*/ 2 h 23"/>
                  <a:gd name="T4" fmla="*/ 6 w 13"/>
                  <a:gd name="T5" fmla="*/ 15 h 23"/>
                  <a:gd name="T6" fmla="*/ 11 w 13"/>
                  <a:gd name="T7" fmla="*/ 23 h 23"/>
                  <a:gd name="T8" fmla="*/ 13 w 13"/>
                  <a:gd name="T9" fmla="*/ 20 h 23"/>
                  <a:gd name="T10" fmla="*/ 10 w 13"/>
                  <a:gd name="T11" fmla="*/ 13 h 23"/>
                  <a:gd name="T12" fmla="*/ 5 w 13"/>
                  <a:gd name="T13" fmla="*/ 0 h 23"/>
                  <a:gd name="T14" fmla="*/ 2 w 13"/>
                  <a:gd name="T15" fmla="*/ 0 h 23"/>
                  <a:gd name="T16" fmla="*/ 5 w 13"/>
                  <a:gd name="T17" fmla="*/ 0 h 23"/>
                  <a:gd name="T18" fmla="*/ 3 w 13"/>
                  <a:gd name="T19" fmla="*/ 0 h 23"/>
                  <a:gd name="T20" fmla="*/ 2 w 13"/>
                  <a:gd name="T21" fmla="*/ 0 h 23"/>
                  <a:gd name="T22" fmla="*/ 0 w 13"/>
                  <a:gd name="T23" fmla="*/ 1 h 23"/>
                  <a:gd name="T24" fmla="*/ 2 w 13"/>
                  <a:gd name="T25" fmla="*/ 2 h 23"/>
                  <a:gd name="T26" fmla="*/ 3 w 13"/>
                  <a:gd name="T27" fmla="*/ 4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" h="23">
                    <a:moveTo>
                      <a:pt x="3" y="4"/>
                    </a:moveTo>
                    <a:lnTo>
                      <a:pt x="2" y="2"/>
                    </a:lnTo>
                    <a:lnTo>
                      <a:pt x="6" y="15"/>
                    </a:lnTo>
                    <a:lnTo>
                      <a:pt x="11" y="23"/>
                    </a:lnTo>
                    <a:lnTo>
                      <a:pt x="13" y="20"/>
                    </a:lnTo>
                    <a:lnTo>
                      <a:pt x="10" y="1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96" name="Freeform 479"/>
              <p:cNvSpPr>
                <a:spLocks/>
              </p:cNvSpPr>
              <p:nvPr/>
            </p:nvSpPr>
            <p:spPr bwMode="auto">
              <a:xfrm>
                <a:off x="4568" y="1514"/>
                <a:ext cx="22" cy="8"/>
              </a:xfrm>
              <a:custGeom>
                <a:avLst/>
                <a:gdLst>
                  <a:gd name="T0" fmla="*/ 2 w 22"/>
                  <a:gd name="T1" fmla="*/ 5 h 8"/>
                  <a:gd name="T2" fmla="*/ 0 w 22"/>
                  <a:gd name="T3" fmla="*/ 5 h 8"/>
                  <a:gd name="T4" fmla="*/ 3 w 22"/>
                  <a:gd name="T5" fmla="*/ 8 h 8"/>
                  <a:gd name="T6" fmla="*/ 6 w 22"/>
                  <a:gd name="T7" fmla="*/ 8 h 8"/>
                  <a:gd name="T8" fmla="*/ 9 w 22"/>
                  <a:gd name="T9" fmla="*/ 8 h 8"/>
                  <a:gd name="T10" fmla="*/ 11 w 22"/>
                  <a:gd name="T11" fmla="*/ 6 h 8"/>
                  <a:gd name="T12" fmla="*/ 17 w 22"/>
                  <a:gd name="T13" fmla="*/ 5 h 8"/>
                  <a:gd name="T14" fmla="*/ 22 w 22"/>
                  <a:gd name="T15" fmla="*/ 4 h 8"/>
                  <a:gd name="T16" fmla="*/ 21 w 22"/>
                  <a:gd name="T17" fmla="*/ 0 h 8"/>
                  <a:gd name="T18" fmla="*/ 15 w 22"/>
                  <a:gd name="T19" fmla="*/ 1 h 8"/>
                  <a:gd name="T20" fmla="*/ 10 w 22"/>
                  <a:gd name="T21" fmla="*/ 4 h 8"/>
                  <a:gd name="T22" fmla="*/ 7 w 22"/>
                  <a:gd name="T23" fmla="*/ 4 h 8"/>
                  <a:gd name="T24" fmla="*/ 6 w 22"/>
                  <a:gd name="T25" fmla="*/ 5 h 8"/>
                  <a:gd name="T26" fmla="*/ 4 w 22"/>
                  <a:gd name="T27" fmla="*/ 4 h 8"/>
                  <a:gd name="T28" fmla="*/ 4 w 22"/>
                  <a:gd name="T29" fmla="*/ 4 h 8"/>
                  <a:gd name="T30" fmla="*/ 4 w 22"/>
                  <a:gd name="T31" fmla="*/ 4 h 8"/>
                  <a:gd name="T32" fmla="*/ 4 w 22"/>
                  <a:gd name="T33" fmla="*/ 4 h 8"/>
                  <a:gd name="T34" fmla="*/ 3 w 22"/>
                  <a:gd name="T35" fmla="*/ 2 h 8"/>
                  <a:gd name="T36" fmla="*/ 2 w 22"/>
                  <a:gd name="T37" fmla="*/ 2 h 8"/>
                  <a:gd name="T38" fmla="*/ 0 w 22"/>
                  <a:gd name="T39" fmla="*/ 4 h 8"/>
                  <a:gd name="T40" fmla="*/ 0 w 22"/>
                  <a:gd name="T41" fmla="*/ 5 h 8"/>
                  <a:gd name="T42" fmla="*/ 2 w 22"/>
                  <a:gd name="T43" fmla="*/ 5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2" h="8">
                    <a:moveTo>
                      <a:pt x="2" y="5"/>
                    </a:moveTo>
                    <a:lnTo>
                      <a:pt x="0" y="5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7" y="5"/>
                    </a:lnTo>
                    <a:lnTo>
                      <a:pt x="22" y="4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97" name="Freeform 480"/>
              <p:cNvSpPr>
                <a:spLocks/>
              </p:cNvSpPr>
              <p:nvPr/>
            </p:nvSpPr>
            <p:spPr bwMode="auto">
              <a:xfrm>
                <a:off x="4531" y="1475"/>
                <a:ext cx="41" cy="44"/>
              </a:xfrm>
              <a:custGeom>
                <a:avLst/>
                <a:gdLst>
                  <a:gd name="T0" fmla="*/ 3 w 41"/>
                  <a:gd name="T1" fmla="*/ 0 h 44"/>
                  <a:gd name="T2" fmla="*/ 2 w 41"/>
                  <a:gd name="T3" fmla="*/ 3 h 44"/>
                  <a:gd name="T4" fmla="*/ 9 w 41"/>
                  <a:gd name="T5" fmla="*/ 9 h 44"/>
                  <a:gd name="T6" fmla="*/ 16 w 41"/>
                  <a:gd name="T7" fmla="*/ 15 h 44"/>
                  <a:gd name="T8" fmla="*/ 25 w 41"/>
                  <a:gd name="T9" fmla="*/ 26 h 44"/>
                  <a:gd name="T10" fmla="*/ 39 w 41"/>
                  <a:gd name="T11" fmla="*/ 44 h 44"/>
                  <a:gd name="T12" fmla="*/ 41 w 41"/>
                  <a:gd name="T13" fmla="*/ 43 h 44"/>
                  <a:gd name="T14" fmla="*/ 28 w 41"/>
                  <a:gd name="T15" fmla="*/ 24 h 44"/>
                  <a:gd name="T16" fmla="*/ 18 w 41"/>
                  <a:gd name="T17" fmla="*/ 13 h 44"/>
                  <a:gd name="T18" fmla="*/ 10 w 41"/>
                  <a:gd name="T19" fmla="*/ 6 h 44"/>
                  <a:gd name="T20" fmla="*/ 5 w 41"/>
                  <a:gd name="T21" fmla="*/ 0 h 44"/>
                  <a:gd name="T22" fmla="*/ 3 w 41"/>
                  <a:gd name="T23" fmla="*/ 4 h 44"/>
                  <a:gd name="T24" fmla="*/ 5 w 41"/>
                  <a:gd name="T25" fmla="*/ 0 h 44"/>
                  <a:gd name="T26" fmla="*/ 2 w 41"/>
                  <a:gd name="T27" fmla="*/ 0 h 44"/>
                  <a:gd name="T28" fmla="*/ 2 w 41"/>
                  <a:gd name="T29" fmla="*/ 0 h 44"/>
                  <a:gd name="T30" fmla="*/ 0 w 41"/>
                  <a:gd name="T31" fmla="*/ 2 h 44"/>
                  <a:gd name="T32" fmla="*/ 2 w 41"/>
                  <a:gd name="T33" fmla="*/ 3 h 44"/>
                  <a:gd name="T34" fmla="*/ 3 w 41"/>
                  <a:gd name="T35" fmla="*/ 0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44">
                    <a:moveTo>
                      <a:pt x="3" y="0"/>
                    </a:moveTo>
                    <a:lnTo>
                      <a:pt x="2" y="3"/>
                    </a:lnTo>
                    <a:lnTo>
                      <a:pt x="9" y="9"/>
                    </a:lnTo>
                    <a:lnTo>
                      <a:pt x="16" y="15"/>
                    </a:lnTo>
                    <a:lnTo>
                      <a:pt x="25" y="26"/>
                    </a:lnTo>
                    <a:lnTo>
                      <a:pt x="39" y="44"/>
                    </a:lnTo>
                    <a:lnTo>
                      <a:pt x="41" y="43"/>
                    </a:lnTo>
                    <a:lnTo>
                      <a:pt x="28" y="24"/>
                    </a:lnTo>
                    <a:lnTo>
                      <a:pt x="18" y="13"/>
                    </a:lnTo>
                    <a:lnTo>
                      <a:pt x="10" y="6"/>
                    </a:lnTo>
                    <a:lnTo>
                      <a:pt x="5" y="0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98" name="Freeform 481"/>
              <p:cNvSpPr>
                <a:spLocks/>
              </p:cNvSpPr>
              <p:nvPr/>
            </p:nvSpPr>
            <p:spPr bwMode="auto">
              <a:xfrm>
                <a:off x="4534" y="1448"/>
                <a:ext cx="40" cy="31"/>
              </a:xfrm>
              <a:custGeom>
                <a:avLst/>
                <a:gdLst>
                  <a:gd name="T0" fmla="*/ 36 w 40"/>
                  <a:gd name="T1" fmla="*/ 1 h 31"/>
                  <a:gd name="T2" fmla="*/ 37 w 40"/>
                  <a:gd name="T3" fmla="*/ 0 h 31"/>
                  <a:gd name="T4" fmla="*/ 34 w 40"/>
                  <a:gd name="T5" fmla="*/ 5 h 31"/>
                  <a:gd name="T6" fmla="*/ 30 w 40"/>
                  <a:gd name="T7" fmla="*/ 10 h 31"/>
                  <a:gd name="T8" fmla="*/ 28 w 40"/>
                  <a:gd name="T9" fmla="*/ 14 h 31"/>
                  <a:gd name="T10" fmla="*/ 22 w 40"/>
                  <a:gd name="T11" fmla="*/ 18 h 31"/>
                  <a:gd name="T12" fmla="*/ 17 w 40"/>
                  <a:gd name="T13" fmla="*/ 22 h 31"/>
                  <a:gd name="T14" fmla="*/ 11 w 40"/>
                  <a:gd name="T15" fmla="*/ 25 h 31"/>
                  <a:gd name="T16" fmla="*/ 6 w 40"/>
                  <a:gd name="T17" fmla="*/ 26 h 31"/>
                  <a:gd name="T18" fmla="*/ 0 w 40"/>
                  <a:gd name="T19" fmla="*/ 27 h 31"/>
                  <a:gd name="T20" fmla="*/ 0 w 40"/>
                  <a:gd name="T21" fmla="*/ 31 h 31"/>
                  <a:gd name="T22" fmla="*/ 7 w 40"/>
                  <a:gd name="T23" fmla="*/ 30 h 31"/>
                  <a:gd name="T24" fmla="*/ 13 w 40"/>
                  <a:gd name="T25" fmla="*/ 27 h 31"/>
                  <a:gd name="T26" fmla="*/ 19 w 40"/>
                  <a:gd name="T27" fmla="*/ 25 h 31"/>
                  <a:gd name="T28" fmla="*/ 25 w 40"/>
                  <a:gd name="T29" fmla="*/ 20 h 31"/>
                  <a:gd name="T30" fmla="*/ 29 w 40"/>
                  <a:gd name="T31" fmla="*/ 16 h 31"/>
                  <a:gd name="T32" fmla="*/ 34 w 40"/>
                  <a:gd name="T33" fmla="*/ 12 h 31"/>
                  <a:gd name="T34" fmla="*/ 37 w 40"/>
                  <a:gd name="T35" fmla="*/ 7 h 31"/>
                  <a:gd name="T36" fmla="*/ 40 w 40"/>
                  <a:gd name="T37" fmla="*/ 1 h 31"/>
                  <a:gd name="T38" fmla="*/ 40 w 40"/>
                  <a:gd name="T39" fmla="*/ 1 h 31"/>
                  <a:gd name="T40" fmla="*/ 40 w 40"/>
                  <a:gd name="T41" fmla="*/ 1 h 31"/>
                  <a:gd name="T42" fmla="*/ 40 w 40"/>
                  <a:gd name="T43" fmla="*/ 0 h 31"/>
                  <a:gd name="T44" fmla="*/ 38 w 40"/>
                  <a:gd name="T45" fmla="*/ 0 h 31"/>
                  <a:gd name="T46" fmla="*/ 37 w 40"/>
                  <a:gd name="T47" fmla="*/ 0 h 31"/>
                  <a:gd name="T48" fmla="*/ 37 w 40"/>
                  <a:gd name="T49" fmla="*/ 0 h 31"/>
                  <a:gd name="T50" fmla="*/ 36 w 40"/>
                  <a:gd name="T51" fmla="*/ 1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0" h="31">
                    <a:moveTo>
                      <a:pt x="36" y="1"/>
                    </a:moveTo>
                    <a:lnTo>
                      <a:pt x="37" y="0"/>
                    </a:lnTo>
                    <a:lnTo>
                      <a:pt x="34" y="5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17" y="22"/>
                    </a:lnTo>
                    <a:lnTo>
                      <a:pt x="11" y="25"/>
                    </a:lnTo>
                    <a:lnTo>
                      <a:pt x="6" y="26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7" y="30"/>
                    </a:lnTo>
                    <a:lnTo>
                      <a:pt x="13" y="27"/>
                    </a:lnTo>
                    <a:lnTo>
                      <a:pt x="19" y="25"/>
                    </a:lnTo>
                    <a:lnTo>
                      <a:pt x="25" y="20"/>
                    </a:lnTo>
                    <a:lnTo>
                      <a:pt x="29" y="16"/>
                    </a:lnTo>
                    <a:lnTo>
                      <a:pt x="34" y="12"/>
                    </a:lnTo>
                    <a:lnTo>
                      <a:pt x="37" y="7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99" name="Freeform 482"/>
              <p:cNvSpPr>
                <a:spLocks/>
              </p:cNvSpPr>
              <p:nvPr/>
            </p:nvSpPr>
            <p:spPr bwMode="auto">
              <a:xfrm>
                <a:off x="4570" y="1380"/>
                <a:ext cx="34" cy="69"/>
              </a:xfrm>
              <a:custGeom>
                <a:avLst/>
                <a:gdLst>
                  <a:gd name="T0" fmla="*/ 31 w 34"/>
                  <a:gd name="T1" fmla="*/ 0 h 69"/>
                  <a:gd name="T2" fmla="*/ 30 w 34"/>
                  <a:gd name="T3" fmla="*/ 1 h 69"/>
                  <a:gd name="T4" fmla="*/ 24 w 34"/>
                  <a:gd name="T5" fmla="*/ 7 h 69"/>
                  <a:gd name="T6" fmla="*/ 19 w 34"/>
                  <a:gd name="T7" fmla="*/ 12 h 69"/>
                  <a:gd name="T8" fmla="*/ 15 w 34"/>
                  <a:gd name="T9" fmla="*/ 17 h 69"/>
                  <a:gd name="T10" fmla="*/ 11 w 34"/>
                  <a:gd name="T11" fmla="*/ 24 h 69"/>
                  <a:gd name="T12" fmla="*/ 8 w 34"/>
                  <a:gd name="T13" fmla="*/ 32 h 69"/>
                  <a:gd name="T14" fmla="*/ 5 w 34"/>
                  <a:gd name="T15" fmla="*/ 42 h 69"/>
                  <a:gd name="T16" fmla="*/ 2 w 34"/>
                  <a:gd name="T17" fmla="*/ 54 h 69"/>
                  <a:gd name="T18" fmla="*/ 0 w 34"/>
                  <a:gd name="T19" fmla="*/ 69 h 69"/>
                  <a:gd name="T20" fmla="*/ 4 w 34"/>
                  <a:gd name="T21" fmla="*/ 69 h 69"/>
                  <a:gd name="T22" fmla="*/ 7 w 34"/>
                  <a:gd name="T23" fmla="*/ 54 h 69"/>
                  <a:gd name="T24" fmla="*/ 8 w 34"/>
                  <a:gd name="T25" fmla="*/ 42 h 69"/>
                  <a:gd name="T26" fmla="*/ 11 w 34"/>
                  <a:gd name="T27" fmla="*/ 34 h 69"/>
                  <a:gd name="T28" fmla="*/ 13 w 34"/>
                  <a:gd name="T29" fmla="*/ 26 h 69"/>
                  <a:gd name="T30" fmla="*/ 17 w 34"/>
                  <a:gd name="T31" fmla="*/ 20 h 69"/>
                  <a:gd name="T32" fmla="*/ 22 w 34"/>
                  <a:gd name="T33" fmla="*/ 15 h 69"/>
                  <a:gd name="T34" fmla="*/ 27 w 34"/>
                  <a:gd name="T35" fmla="*/ 9 h 69"/>
                  <a:gd name="T36" fmla="*/ 33 w 34"/>
                  <a:gd name="T37" fmla="*/ 4 h 69"/>
                  <a:gd name="T38" fmla="*/ 31 w 34"/>
                  <a:gd name="T39" fmla="*/ 4 h 69"/>
                  <a:gd name="T40" fmla="*/ 33 w 34"/>
                  <a:gd name="T41" fmla="*/ 4 h 69"/>
                  <a:gd name="T42" fmla="*/ 34 w 34"/>
                  <a:gd name="T43" fmla="*/ 2 h 69"/>
                  <a:gd name="T44" fmla="*/ 33 w 34"/>
                  <a:gd name="T45" fmla="*/ 1 h 69"/>
                  <a:gd name="T46" fmla="*/ 31 w 34"/>
                  <a:gd name="T47" fmla="*/ 0 h 69"/>
                  <a:gd name="T48" fmla="*/ 30 w 34"/>
                  <a:gd name="T49" fmla="*/ 1 h 69"/>
                  <a:gd name="T50" fmla="*/ 31 w 34"/>
                  <a:gd name="T51" fmla="*/ 0 h 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4" h="69">
                    <a:moveTo>
                      <a:pt x="31" y="0"/>
                    </a:moveTo>
                    <a:lnTo>
                      <a:pt x="30" y="1"/>
                    </a:lnTo>
                    <a:lnTo>
                      <a:pt x="24" y="7"/>
                    </a:lnTo>
                    <a:lnTo>
                      <a:pt x="19" y="12"/>
                    </a:lnTo>
                    <a:lnTo>
                      <a:pt x="15" y="17"/>
                    </a:lnTo>
                    <a:lnTo>
                      <a:pt x="11" y="24"/>
                    </a:lnTo>
                    <a:lnTo>
                      <a:pt x="8" y="32"/>
                    </a:lnTo>
                    <a:lnTo>
                      <a:pt x="5" y="42"/>
                    </a:lnTo>
                    <a:lnTo>
                      <a:pt x="2" y="54"/>
                    </a:lnTo>
                    <a:lnTo>
                      <a:pt x="0" y="69"/>
                    </a:lnTo>
                    <a:lnTo>
                      <a:pt x="4" y="69"/>
                    </a:lnTo>
                    <a:lnTo>
                      <a:pt x="7" y="54"/>
                    </a:lnTo>
                    <a:lnTo>
                      <a:pt x="8" y="42"/>
                    </a:lnTo>
                    <a:lnTo>
                      <a:pt x="11" y="34"/>
                    </a:lnTo>
                    <a:lnTo>
                      <a:pt x="13" y="26"/>
                    </a:lnTo>
                    <a:lnTo>
                      <a:pt x="17" y="20"/>
                    </a:lnTo>
                    <a:lnTo>
                      <a:pt x="22" y="15"/>
                    </a:lnTo>
                    <a:lnTo>
                      <a:pt x="27" y="9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00" name="Freeform 483"/>
              <p:cNvSpPr>
                <a:spLocks/>
              </p:cNvSpPr>
              <p:nvPr/>
            </p:nvSpPr>
            <p:spPr bwMode="auto">
              <a:xfrm>
                <a:off x="4601" y="1362"/>
                <a:ext cx="82" cy="22"/>
              </a:xfrm>
              <a:custGeom>
                <a:avLst/>
                <a:gdLst>
                  <a:gd name="T0" fmla="*/ 82 w 82"/>
                  <a:gd name="T1" fmla="*/ 1 h 22"/>
                  <a:gd name="T2" fmla="*/ 79 w 82"/>
                  <a:gd name="T3" fmla="*/ 0 h 22"/>
                  <a:gd name="T4" fmla="*/ 70 w 82"/>
                  <a:gd name="T5" fmla="*/ 8 h 22"/>
                  <a:gd name="T6" fmla="*/ 60 w 82"/>
                  <a:gd name="T7" fmla="*/ 12 h 22"/>
                  <a:gd name="T8" fmla="*/ 49 w 82"/>
                  <a:gd name="T9" fmla="*/ 16 h 22"/>
                  <a:gd name="T10" fmla="*/ 38 w 82"/>
                  <a:gd name="T11" fmla="*/ 18 h 22"/>
                  <a:gd name="T12" fmla="*/ 18 w 82"/>
                  <a:gd name="T13" fmla="*/ 19 h 22"/>
                  <a:gd name="T14" fmla="*/ 0 w 82"/>
                  <a:gd name="T15" fmla="*/ 18 h 22"/>
                  <a:gd name="T16" fmla="*/ 0 w 82"/>
                  <a:gd name="T17" fmla="*/ 22 h 22"/>
                  <a:gd name="T18" fmla="*/ 18 w 82"/>
                  <a:gd name="T19" fmla="*/ 22 h 22"/>
                  <a:gd name="T20" fmla="*/ 40 w 82"/>
                  <a:gd name="T21" fmla="*/ 22 h 22"/>
                  <a:gd name="T22" fmla="*/ 51 w 82"/>
                  <a:gd name="T23" fmla="*/ 19 h 22"/>
                  <a:gd name="T24" fmla="*/ 62 w 82"/>
                  <a:gd name="T25" fmla="*/ 16 h 22"/>
                  <a:gd name="T26" fmla="*/ 71 w 82"/>
                  <a:gd name="T27" fmla="*/ 11 h 22"/>
                  <a:gd name="T28" fmla="*/ 82 w 82"/>
                  <a:gd name="T29" fmla="*/ 3 h 22"/>
                  <a:gd name="T30" fmla="*/ 79 w 82"/>
                  <a:gd name="T31" fmla="*/ 1 h 22"/>
                  <a:gd name="T32" fmla="*/ 82 w 82"/>
                  <a:gd name="T33" fmla="*/ 3 h 22"/>
                  <a:gd name="T34" fmla="*/ 82 w 82"/>
                  <a:gd name="T35" fmla="*/ 1 h 22"/>
                  <a:gd name="T36" fmla="*/ 82 w 82"/>
                  <a:gd name="T37" fmla="*/ 0 h 22"/>
                  <a:gd name="T38" fmla="*/ 81 w 82"/>
                  <a:gd name="T39" fmla="*/ 0 h 22"/>
                  <a:gd name="T40" fmla="*/ 79 w 82"/>
                  <a:gd name="T41" fmla="*/ 0 h 22"/>
                  <a:gd name="T42" fmla="*/ 82 w 82"/>
                  <a:gd name="T43" fmla="*/ 1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2" h="22">
                    <a:moveTo>
                      <a:pt x="82" y="1"/>
                    </a:moveTo>
                    <a:lnTo>
                      <a:pt x="79" y="0"/>
                    </a:lnTo>
                    <a:lnTo>
                      <a:pt x="70" y="8"/>
                    </a:lnTo>
                    <a:lnTo>
                      <a:pt x="60" y="12"/>
                    </a:lnTo>
                    <a:lnTo>
                      <a:pt x="49" y="16"/>
                    </a:lnTo>
                    <a:lnTo>
                      <a:pt x="38" y="18"/>
                    </a:lnTo>
                    <a:lnTo>
                      <a:pt x="18" y="19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8" y="22"/>
                    </a:lnTo>
                    <a:lnTo>
                      <a:pt x="40" y="22"/>
                    </a:lnTo>
                    <a:lnTo>
                      <a:pt x="51" y="19"/>
                    </a:lnTo>
                    <a:lnTo>
                      <a:pt x="62" y="16"/>
                    </a:lnTo>
                    <a:lnTo>
                      <a:pt x="71" y="11"/>
                    </a:lnTo>
                    <a:lnTo>
                      <a:pt x="82" y="3"/>
                    </a:lnTo>
                    <a:lnTo>
                      <a:pt x="79" y="1"/>
                    </a:lnTo>
                    <a:lnTo>
                      <a:pt x="82" y="3"/>
                    </a:lnTo>
                    <a:lnTo>
                      <a:pt x="82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01" name="Freeform 484"/>
              <p:cNvSpPr>
                <a:spLocks/>
              </p:cNvSpPr>
              <p:nvPr/>
            </p:nvSpPr>
            <p:spPr bwMode="auto">
              <a:xfrm>
                <a:off x="4663" y="1363"/>
                <a:ext cx="20" cy="24"/>
              </a:xfrm>
              <a:custGeom>
                <a:avLst/>
                <a:gdLst>
                  <a:gd name="T0" fmla="*/ 4 w 20"/>
                  <a:gd name="T1" fmla="*/ 21 h 24"/>
                  <a:gd name="T2" fmla="*/ 4 w 20"/>
                  <a:gd name="T3" fmla="*/ 24 h 24"/>
                  <a:gd name="T4" fmla="*/ 12 w 20"/>
                  <a:gd name="T5" fmla="*/ 14 h 24"/>
                  <a:gd name="T6" fmla="*/ 20 w 20"/>
                  <a:gd name="T7" fmla="*/ 0 h 24"/>
                  <a:gd name="T8" fmla="*/ 17 w 20"/>
                  <a:gd name="T9" fmla="*/ 0 h 24"/>
                  <a:gd name="T10" fmla="*/ 9 w 20"/>
                  <a:gd name="T11" fmla="*/ 13 h 24"/>
                  <a:gd name="T12" fmla="*/ 1 w 20"/>
                  <a:gd name="T13" fmla="*/ 21 h 24"/>
                  <a:gd name="T14" fmla="*/ 1 w 20"/>
                  <a:gd name="T15" fmla="*/ 24 h 24"/>
                  <a:gd name="T16" fmla="*/ 1 w 20"/>
                  <a:gd name="T17" fmla="*/ 21 h 24"/>
                  <a:gd name="T18" fmla="*/ 0 w 20"/>
                  <a:gd name="T19" fmla="*/ 22 h 24"/>
                  <a:gd name="T20" fmla="*/ 1 w 20"/>
                  <a:gd name="T21" fmla="*/ 24 h 24"/>
                  <a:gd name="T22" fmla="*/ 2 w 20"/>
                  <a:gd name="T23" fmla="*/ 24 h 24"/>
                  <a:gd name="T24" fmla="*/ 4 w 20"/>
                  <a:gd name="T25" fmla="*/ 24 h 24"/>
                  <a:gd name="T26" fmla="*/ 4 w 20"/>
                  <a:gd name="T27" fmla="*/ 21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24">
                    <a:moveTo>
                      <a:pt x="4" y="21"/>
                    </a:moveTo>
                    <a:lnTo>
                      <a:pt x="4" y="24"/>
                    </a:lnTo>
                    <a:lnTo>
                      <a:pt x="12" y="14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9" y="13"/>
                    </a:lnTo>
                    <a:lnTo>
                      <a:pt x="1" y="21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02" name="Freeform 485"/>
              <p:cNvSpPr>
                <a:spLocks/>
              </p:cNvSpPr>
              <p:nvPr/>
            </p:nvSpPr>
            <p:spPr bwMode="auto">
              <a:xfrm>
                <a:off x="4664" y="1366"/>
                <a:ext cx="67" cy="38"/>
              </a:xfrm>
              <a:custGeom>
                <a:avLst/>
                <a:gdLst>
                  <a:gd name="T0" fmla="*/ 67 w 67"/>
                  <a:gd name="T1" fmla="*/ 0 h 38"/>
                  <a:gd name="T2" fmla="*/ 64 w 67"/>
                  <a:gd name="T3" fmla="*/ 1 h 38"/>
                  <a:gd name="T4" fmla="*/ 63 w 67"/>
                  <a:gd name="T5" fmla="*/ 10 h 38"/>
                  <a:gd name="T6" fmla="*/ 61 w 67"/>
                  <a:gd name="T7" fmla="*/ 15 h 38"/>
                  <a:gd name="T8" fmla="*/ 60 w 67"/>
                  <a:gd name="T9" fmla="*/ 21 h 38"/>
                  <a:gd name="T10" fmla="*/ 56 w 67"/>
                  <a:gd name="T11" fmla="*/ 26 h 38"/>
                  <a:gd name="T12" fmla="*/ 53 w 67"/>
                  <a:gd name="T13" fmla="*/ 29 h 38"/>
                  <a:gd name="T14" fmla="*/ 49 w 67"/>
                  <a:gd name="T15" fmla="*/ 31 h 38"/>
                  <a:gd name="T16" fmla="*/ 45 w 67"/>
                  <a:gd name="T17" fmla="*/ 33 h 38"/>
                  <a:gd name="T18" fmla="*/ 40 w 67"/>
                  <a:gd name="T19" fmla="*/ 34 h 38"/>
                  <a:gd name="T20" fmla="*/ 34 w 67"/>
                  <a:gd name="T21" fmla="*/ 34 h 38"/>
                  <a:gd name="T22" fmla="*/ 30 w 67"/>
                  <a:gd name="T23" fmla="*/ 34 h 38"/>
                  <a:gd name="T24" fmla="*/ 25 w 67"/>
                  <a:gd name="T25" fmla="*/ 33 h 38"/>
                  <a:gd name="T26" fmla="*/ 19 w 67"/>
                  <a:gd name="T27" fmla="*/ 30 h 38"/>
                  <a:gd name="T28" fmla="*/ 14 w 67"/>
                  <a:gd name="T29" fmla="*/ 29 h 38"/>
                  <a:gd name="T30" fmla="*/ 10 w 67"/>
                  <a:gd name="T31" fmla="*/ 25 h 38"/>
                  <a:gd name="T32" fmla="*/ 5 w 67"/>
                  <a:gd name="T33" fmla="*/ 22 h 38"/>
                  <a:gd name="T34" fmla="*/ 3 w 67"/>
                  <a:gd name="T35" fmla="*/ 18 h 38"/>
                  <a:gd name="T36" fmla="*/ 0 w 67"/>
                  <a:gd name="T37" fmla="*/ 21 h 38"/>
                  <a:gd name="T38" fmla="*/ 3 w 67"/>
                  <a:gd name="T39" fmla="*/ 25 h 38"/>
                  <a:gd name="T40" fmla="*/ 8 w 67"/>
                  <a:gd name="T41" fmla="*/ 29 h 38"/>
                  <a:gd name="T42" fmla="*/ 12 w 67"/>
                  <a:gd name="T43" fmla="*/ 31 h 38"/>
                  <a:gd name="T44" fmla="*/ 18 w 67"/>
                  <a:gd name="T45" fmla="*/ 34 h 38"/>
                  <a:gd name="T46" fmla="*/ 23 w 67"/>
                  <a:gd name="T47" fmla="*/ 36 h 38"/>
                  <a:gd name="T48" fmla="*/ 29 w 67"/>
                  <a:gd name="T49" fmla="*/ 37 h 38"/>
                  <a:gd name="T50" fmla="*/ 34 w 67"/>
                  <a:gd name="T51" fmla="*/ 38 h 38"/>
                  <a:gd name="T52" fmla="*/ 40 w 67"/>
                  <a:gd name="T53" fmla="*/ 38 h 38"/>
                  <a:gd name="T54" fmla="*/ 45 w 67"/>
                  <a:gd name="T55" fmla="*/ 37 h 38"/>
                  <a:gd name="T56" fmla="*/ 51 w 67"/>
                  <a:gd name="T57" fmla="*/ 34 h 38"/>
                  <a:gd name="T58" fmla="*/ 55 w 67"/>
                  <a:gd name="T59" fmla="*/ 31 h 38"/>
                  <a:gd name="T60" fmla="*/ 59 w 67"/>
                  <a:gd name="T61" fmla="*/ 27 h 38"/>
                  <a:gd name="T62" fmla="*/ 63 w 67"/>
                  <a:gd name="T63" fmla="*/ 23 h 38"/>
                  <a:gd name="T64" fmla="*/ 66 w 67"/>
                  <a:gd name="T65" fmla="*/ 16 h 38"/>
                  <a:gd name="T66" fmla="*/ 67 w 67"/>
                  <a:gd name="T67" fmla="*/ 10 h 38"/>
                  <a:gd name="T68" fmla="*/ 67 w 67"/>
                  <a:gd name="T69" fmla="*/ 1 h 38"/>
                  <a:gd name="T70" fmla="*/ 64 w 67"/>
                  <a:gd name="T71" fmla="*/ 3 h 38"/>
                  <a:gd name="T72" fmla="*/ 67 w 67"/>
                  <a:gd name="T73" fmla="*/ 1 h 38"/>
                  <a:gd name="T74" fmla="*/ 67 w 67"/>
                  <a:gd name="T75" fmla="*/ 0 h 38"/>
                  <a:gd name="T76" fmla="*/ 66 w 67"/>
                  <a:gd name="T77" fmla="*/ 0 h 38"/>
                  <a:gd name="T78" fmla="*/ 64 w 67"/>
                  <a:gd name="T79" fmla="*/ 0 h 38"/>
                  <a:gd name="T80" fmla="*/ 64 w 67"/>
                  <a:gd name="T81" fmla="*/ 1 h 38"/>
                  <a:gd name="T82" fmla="*/ 67 w 67"/>
                  <a:gd name="T83" fmla="*/ 0 h 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" h="38">
                    <a:moveTo>
                      <a:pt x="67" y="0"/>
                    </a:moveTo>
                    <a:lnTo>
                      <a:pt x="64" y="1"/>
                    </a:lnTo>
                    <a:lnTo>
                      <a:pt x="63" y="10"/>
                    </a:lnTo>
                    <a:lnTo>
                      <a:pt x="61" y="15"/>
                    </a:lnTo>
                    <a:lnTo>
                      <a:pt x="60" y="21"/>
                    </a:lnTo>
                    <a:lnTo>
                      <a:pt x="56" y="26"/>
                    </a:lnTo>
                    <a:lnTo>
                      <a:pt x="53" y="29"/>
                    </a:lnTo>
                    <a:lnTo>
                      <a:pt x="49" y="31"/>
                    </a:lnTo>
                    <a:lnTo>
                      <a:pt x="45" y="33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0" y="34"/>
                    </a:lnTo>
                    <a:lnTo>
                      <a:pt x="25" y="33"/>
                    </a:lnTo>
                    <a:lnTo>
                      <a:pt x="19" y="30"/>
                    </a:lnTo>
                    <a:lnTo>
                      <a:pt x="14" y="29"/>
                    </a:lnTo>
                    <a:lnTo>
                      <a:pt x="10" y="25"/>
                    </a:lnTo>
                    <a:lnTo>
                      <a:pt x="5" y="22"/>
                    </a:lnTo>
                    <a:lnTo>
                      <a:pt x="3" y="18"/>
                    </a:lnTo>
                    <a:lnTo>
                      <a:pt x="0" y="21"/>
                    </a:lnTo>
                    <a:lnTo>
                      <a:pt x="3" y="25"/>
                    </a:lnTo>
                    <a:lnTo>
                      <a:pt x="8" y="29"/>
                    </a:lnTo>
                    <a:lnTo>
                      <a:pt x="12" y="31"/>
                    </a:lnTo>
                    <a:lnTo>
                      <a:pt x="18" y="34"/>
                    </a:lnTo>
                    <a:lnTo>
                      <a:pt x="23" y="36"/>
                    </a:lnTo>
                    <a:lnTo>
                      <a:pt x="29" y="37"/>
                    </a:lnTo>
                    <a:lnTo>
                      <a:pt x="34" y="38"/>
                    </a:lnTo>
                    <a:lnTo>
                      <a:pt x="40" y="38"/>
                    </a:lnTo>
                    <a:lnTo>
                      <a:pt x="45" y="37"/>
                    </a:lnTo>
                    <a:lnTo>
                      <a:pt x="51" y="34"/>
                    </a:lnTo>
                    <a:lnTo>
                      <a:pt x="55" y="31"/>
                    </a:lnTo>
                    <a:lnTo>
                      <a:pt x="59" y="27"/>
                    </a:lnTo>
                    <a:lnTo>
                      <a:pt x="63" y="23"/>
                    </a:lnTo>
                    <a:lnTo>
                      <a:pt x="66" y="16"/>
                    </a:lnTo>
                    <a:lnTo>
                      <a:pt x="67" y="10"/>
                    </a:lnTo>
                    <a:lnTo>
                      <a:pt x="67" y="1"/>
                    </a:lnTo>
                    <a:lnTo>
                      <a:pt x="64" y="3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03" name="Freeform 486"/>
              <p:cNvSpPr>
                <a:spLocks/>
              </p:cNvSpPr>
              <p:nvPr/>
            </p:nvSpPr>
            <p:spPr bwMode="auto">
              <a:xfrm>
                <a:off x="4728" y="1366"/>
                <a:ext cx="17" cy="46"/>
              </a:xfrm>
              <a:custGeom>
                <a:avLst/>
                <a:gdLst>
                  <a:gd name="T0" fmla="*/ 2 w 17"/>
                  <a:gd name="T1" fmla="*/ 42 h 46"/>
                  <a:gd name="T2" fmla="*/ 3 w 17"/>
                  <a:gd name="T3" fmla="*/ 45 h 46"/>
                  <a:gd name="T4" fmla="*/ 10 w 17"/>
                  <a:gd name="T5" fmla="*/ 38 h 46"/>
                  <a:gd name="T6" fmla="*/ 14 w 17"/>
                  <a:gd name="T7" fmla="*/ 33 h 46"/>
                  <a:gd name="T8" fmla="*/ 17 w 17"/>
                  <a:gd name="T9" fmla="*/ 26 h 46"/>
                  <a:gd name="T10" fmla="*/ 17 w 17"/>
                  <a:gd name="T11" fmla="*/ 21 h 46"/>
                  <a:gd name="T12" fmla="*/ 11 w 17"/>
                  <a:gd name="T13" fmla="*/ 11 h 46"/>
                  <a:gd name="T14" fmla="*/ 3 w 17"/>
                  <a:gd name="T15" fmla="*/ 0 h 46"/>
                  <a:gd name="T16" fmla="*/ 0 w 17"/>
                  <a:gd name="T17" fmla="*/ 3 h 46"/>
                  <a:gd name="T18" fmla="*/ 8 w 17"/>
                  <a:gd name="T19" fmla="*/ 12 h 46"/>
                  <a:gd name="T20" fmla="*/ 12 w 17"/>
                  <a:gd name="T21" fmla="*/ 22 h 46"/>
                  <a:gd name="T22" fmla="*/ 12 w 17"/>
                  <a:gd name="T23" fmla="*/ 26 h 46"/>
                  <a:gd name="T24" fmla="*/ 11 w 17"/>
                  <a:gd name="T25" fmla="*/ 30 h 46"/>
                  <a:gd name="T26" fmla="*/ 7 w 17"/>
                  <a:gd name="T27" fmla="*/ 36 h 46"/>
                  <a:gd name="T28" fmla="*/ 0 w 17"/>
                  <a:gd name="T29" fmla="*/ 42 h 46"/>
                  <a:gd name="T30" fmla="*/ 2 w 17"/>
                  <a:gd name="T31" fmla="*/ 46 h 46"/>
                  <a:gd name="T32" fmla="*/ 0 w 17"/>
                  <a:gd name="T33" fmla="*/ 42 h 46"/>
                  <a:gd name="T34" fmla="*/ 0 w 17"/>
                  <a:gd name="T35" fmla="*/ 44 h 46"/>
                  <a:gd name="T36" fmla="*/ 0 w 17"/>
                  <a:gd name="T37" fmla="*/ 45 h 46"/>
                  <a:gd name="T38" fmla="*/ 2 w 17"/>
                  <a:gd name="T39" fmla="*/ 46 h 46"/>
                  <a:gd name="T40" fmla="*/ 3 w 17"/>
                  <a:gd name="T41" fmla="*/ 45 h 46"/>
                  <a:gd name="T42" fmla="*/ 2 w 17"/>
                  <a:gd name="T43" fmla="*/ 42 h 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" h="46">
                    <a:moveTo>
                      <a:pt x="2" y="42"/>
                    </a:moveTo>
                    <a:lnTo>
                      <a:pt x="3" y="45"/>
                    </a:lnTo>
                    <a:lnTo>
                      <a:pt x="10" y="38"/>
                    </a:lnTo>
                    <a:lnTo>
                      <a:pt x="14" y="33"/>
                    </a:lnTo>
                    <a:lnTo>
                      <a:pt x="17" y="26"/>
                    </a:lnTo>
                    <a:lnTo>
                      <a:pt x="17" y="21"/>
                    </a:lnTo>
                    <a:lnTo>
                      <a:pt x="11" y="11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" y="1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1" y="30"/>
                    </a:lnTo>
                    <a:lnTo>
                      <a:pt x="7" y="36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6"/>
                    </a:lnTo>
                    <a:lnTo>
                      <a:pt x="3" y="45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04" name="Freeform 487"/>
              <p:cNvSpPr>
                <a:spLocks/>
              </p:cNvSpPr>
              <p:nvPr/>
            </p:nvSpPr>
            <p:spPr bwMode="auto">
              <a:xfrm>
                <a:off x="4730" y="1388"/>
                <a:ext cx="38" cy="24"/>
              </a:xfrm>
              <a:custGeom>
                <a:avLst/>
                <a:gdLst>
                  <a:gd name="T0" fmla="*/ 36 w 38"/>
                  <a:gd name="T1" fmla="*/ 3 h 24"/>
                  <a:gd name="T2" fmla="*/ 35 w 38"/>
                  <a:gd name="T3" fmla="*/ 0 h 24"/>
                  <a:gd name="T4" fmla="*/ 28 w 38"/>
                  <a:gd name="T5" fmla="*/ 7 h 24"/>
                  <a:gd name="T6" fmla="*/ 20 w 38"/>
                  <a:gd name="T7" fmla="*/ 14 h 24"/>
                  <a:gd name="T8" fmla="*/ 16 w 38"/>
                  <a:gd name="T9" fmla="*/ 16 h 24"/>
                  <a:gd name="T10" fmla="*/ 10 w 38"/>
                  <a:gd name="T11" fmla="*/ 19 h 24"/>
                  <a:gd name="T12" fmla="*/ 5 w 38"/>
                  <a:gd name="T13" fmla="*/ 20 h 24"/>
                  <a:gd name="T14" fmla="*/ 0 w 38"/>
                  <a:gd name="T15" fmla="*/ 20 h 24"/>
                  <a:gd name="T16" fmla="*/ 0 w 38"/>
                  <a:gd name="T17" fmla="*/ 24 h 24"/>
                  <a:gd name="T18" fmla="*/ 6 w 38"/>
                  <a:gd name="T19" fmla="*/ 23 h 24"/>
                  <a:gd name="T20" fmla="*/ 12 w 38"/>
                  <a:gd name="T21" fmla="*/ 22 h 24"/>
                  <a:gd name="T22" fmla="*/ 17 w 38"/>
                  <a:gd name="T23" fmla="*/ 19 h 24"/>
                  <a:gd name="T24" fmla="*/ 21 w 38"/>
                  <a:gd name="T25" fmla="*/ 16 h 24"/>
                  <a:gd name="T26" fmla="*/ 30 w 38"/>
                  <a:gd name="T27" fmla="*/ 9 h 24"/>
                  <a:gd name="T28" fmla="*/ 36 w 38"/>
                  <a:gd name="T29" fmla="*/ 3 h 24"/>
                  <a:gd name="T30" fmla="*/ 34 w 38"/>
                  <a:gd name="T31" fmla="*/ 0 h 24"/>
                  <a:gd name="T32" fmla="*/ 36 w 38"/>
                  <a:gd name="T33" fmla="*/ 3 h 24"/>
                  <a:gd name="T34" fmla="*/ 38 w 38"/>
                  <a:gd name="T35" fmla="*/ 1 h 24"/>
                  <a:gd name="T36" fmla="*/ 36 w 38"/>
                  <a:gd name="T37" fmla="*/ 0 h 24"/>
                  <a:gd name="T38" fmla="*/ 36 w 38"/>
                  <a:gd name="T39" fmla="*/ 0 h 24"/>
                  <a:gd name="T40" fmla="*/ 35 w 38"/>
                  <a:gd name="T41" fmla="*/ 0 h 24"/>
                  <a:gd name="T42" fmla="*/ 36 w 38"/>
                  <a:gd name="T43" fmla="*/ 3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8" h="24">
                    <a:moveTo>
                      <a:pt x="36" y="3"/>
                    </a:moveTo>
                    <a:lnTo>
                      <a:pt x="35" y="0"/>
                    </a:lnTo>
                    <a:lnTo>
                      <a:pt x="28" y="7"/>
                    </a:lnTo>
                    <a:lnTo>
                      <a:pt x="20" y="14"/>
                    </a:lnTo>
                    <a:lnTo>
                      <a:pt x="16" y="16"/>
                    </a:lnTo>
                    <a:lnTo>
                      <a:pt x="10" y="19"/>
                    </a:lnTo>
                    <a:lnTo>
                      <a:pt x="5" y="20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6" y="23"/>
                    </a:lnTo>
                    <a:lnTo>
                      <a:pt x="12" y="22"/>
                    </a:lnTo>
                    <a:lnTo>
                      <a:pt x="17" y="19"/>
                    </a:lnTo>
                    <a:lnTo>
                      <a:pt x="21" y="16"/>
                    </a:lnTo>
                    <a:lnTo>
                      <a:pt x="30" y="9"/>
                    </a:lnTo>
                    <a:lnTo>
                      <a:pt x="36" y="3"/>
                    </a:lnTo>
                    <a:lnTo>
                      <a:pt x="34" y="0"/>
                    </a:lnTo>
                    <a:lnTo>
                      <a:pt x="36" y="3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05" name="Freeform 488"/>
              <p:cNvSpPr>
                <a:spLocks/>
              </p:cNvSpPr>
              <p:nvPr/>
            </p:nvSpPr>
            <p:spPr bwMode="auto">
              <a:xfrm>
                <a:off x="5053" y="2038"/>
                <a:ext cx="17" cy="35"/>
              </a:xfrm>
              <a:custGeom>
                <a:avLst/>
                <a:gdLst>
                  <a:gd name="T0" fmla="*/ 14 w 17"/>
                  <a:gd name="T1" fmla="*/ 1 h 35"/>
                  <a:gd name="T2" fmla="*/ 14 w 17"/>
                  <a:gd name="T3" fmla="*/ 1 h 35"/>
                  <a:gd name="T4" fmla="*/ 6 w 17"/>
                  <a:gd name="T5" fmla="*/ 19 h 35"/>
                  <a:gd name="T6" fmla="*/ 0 w 17"/>
                  <a:gd name="T7" fmla="*/ 33 h 35"/>
                  <a:gd name="T8" fmla="*/ 3 w 17"/>
                  <a:gd name="T9" fmla="*/ 35 h 35"/>
                  <a:gd name="T10" fmla="*/ 8 w 17"/>
                  <a:gd name="T11" fmla="*/ 20 h 35"/>
                  <a:gd name="T12" fmla="*/ 17 w 17"/>
                  <a:gd name="T13" fmla="*/ 4 h 35"/>
                  <a:gd name="T14" fmla="*/ 17 w 17"/>
                  <a:gd name="T15" fmla="*/ 3 h 35"/>
                  <a:gd name="T16" fmla="*/ 17 w 17"/>
                  <a:gd name="T17" fmla="*/ 4 h 35"/>
                  <a:gd name="T18" fmla="*/ 17 w 17"/>
                  <a:gd name="T19" fmla="*/ 3 h 35"/>
                  <a:gd name="T20" fmla="*/ 17 w 17"/>
                  <a:gd name="T21" fmla="*/ 1 h 35"/>
                  <a:gd name="T22" fmla="*/ 15 w 17"/>
                  <a:gd name="T23" fmla="*/ 0 h 35"/>
                  <a:gd name="T24" fmla="*/ 14 w 17"/>
                  <a:gd name="T25" fmla="*/ 1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35">
                    <a:moveTo>
                      <a:pt x="14" y="1"/>
                    </a:moveTo>
                    <a:lnTo>
                      <a:pt x="14" y="1"/>
                    </a:lnTo>
                    <a:lnTo>
                      <a:pt x="6" y="19"/>
                    </a:lnTo>
                    <a:lnTo>
                      <a:pt x="0" y="33"/>
                    </a:lnTo>
                    <a:lnTo>
                      <a:pt x="3" y="35"/>
                    </a:lnTo>
                    <a:lnTo>
                      <a:pt x="8" y="20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06" name="Freeform 489"/>
              <p:cNvSpPr>
                <a:spLocks/>
              </p:cNvSpPr>
              <p:nvPr/>
            </p:nvSpPr>
            <p:spPr bwMode="auto">
              <a:xfrm>
                <a:off x="5067" y="2034"/>
                <a:ext cx="49" cy="7"/>
              </a:xfrm>
              <a:custGeom>
                <a:avLst/>
                <a:gdLst>
                  <a:gd name="T0" fmla="*/ 49 w 49"/>
                  <a:gd name="T1" fmla="*/ 1 h 7"/>
                  <a:gd name="T2" fmla="*/ 48 w 49"/>
                  <a:gd name="T3" fmla="*/ 1 h 7"/>
                  <a:gd name="T4" fmla="*/ 31 w 49"/>
                  <a:gd name="T5" fmla="*/ 0 h 7"/>
                  <a:gd name="T6" fmla="*/ 18 w 49"/>
                  <a:gd name="T7" fmla="*/ 0 h 7"/>
                  <a:gd name="T8" fmla="*/ 11 w 49"/>
                  <a:gd name="T9" fmla="*/ 1 h 7"/>
                  <a:gd name="T10" fmla="*/ 7 w 49"/>
                  <a:gd name="T11" fmla="*/ 1 h 7"/>
                  <a:gd name="T12" fmla="*/ 3 w 49"/>
                  <a:gd name="T13" fmla="*/ 3 h 7"/>
                  <a:gd name="T14" fmla="*/ 0 w 49"/>
                  <a:gd name="T15" fmla="*/ 5 h 7"/>
                  <a:gd name="T16" fmla="*/ 3 w 49"/>
                  <a:gd name="T17" fmla="*/ 7 h 7"/>
                  <a:gd name="T18" fmla="*/ 4 w 49"/>
                  <a:gd name="T19" fmla="*/ 7 h 7"/>
                  <a:gd name="T20" fmla="*/ 7 w 49"/>
                  <a:gd name="T21" fmla="*/ 5 h 7"/>
                  <a:gd name="T22" fmla="*/ 12 w 49"/>
                  <a:gd name="T23" fmla="*/ 4 h 7"/>
                  <a:gd name="T24" fmla="*/ 18 w 49"/>
                  <a:gd name="T25" fmla="*/ 4 h 7"/>
                  <a:gd name="T26" fmla="*/ 31 w 49"/>
                  <a:gd name="T27" fmla="*/ 4 h 7"/>
                  <a:gd name="T28" fmla="*/ 48 w 49"/>
                  <a:gd name="T29" fmla="*/ 4 h 7"/>
                  <a:gd name="T30" fmla="*/ 46 w 49"/>
                  <a:gd name="T31" fmla="*/ 3 h 7"/>
                  <a:gd name="T32" fmla="*/ 48 w 49"/>
                  <a:gd name="T33" fmla="*/ 4 h 7"/>
                  <a:gd name="T34" fmla="*/ 49 w 49"/>
                  <a:gd name="T35" fmla="*/ 4 h 7"/>
                  <a:gd name="T36" fmla="*/ 49 w 49"/>
                  <a:gd name="T37" fmla="*/ 3 h 7"/>
                  <a:gd name="T38" fmla="*/ 49 w 49"/>
                  <a:gd name="T39" fmla="*/ 1 h 7"/>
                  <a:gd name="T40" fmla="*/ 48 w 49"/>
                  <a:gd name="T41" fmla="*/ 1 h 7"/>
                  <a:gd name="T42" fmla="*/ 49 w 49"/>
                  <a:gd name="T43" fmla="*/ 1 h 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9" h="7">
                    <a:moveTo>
                      <a:pt x="49" y="1"/>
                    </a:moveTo>
                    <a:lnTo>
                      <a:pt x="48" y="1"/>
                    </a:lnTo>
                    <a:lnTo>
                      <a:pt x="31" y="0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31" y="4"/>
                    </a:lnTo>
                    <a:lnTo>
                      <a:pt x="48" y="4"/>
                    </a:lnTo>
                    <a:lnTo>
                      <a:pt x="46" y="3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49" y="3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07" name="Freeform 490"/>
              <p:cNvSpPr>
                <a:spLocks/>
              </p:cNvSpPr>
              <p:nvPr/>
            </p:nvSpPr>
            <p:spPr bwMode="auto">
              <a:xfrm>
                <a:off x="5113" y="2035"/>
                <a:ext cx="10" cy="11"/>
              </a:xfrm>
              <a:custGeom>
                <a:avLst/>
                <a:gdLst>
                  <a:gd name="T0" fmla="*/ 7 w 10"/>
                  <a:gd name="T1" fmla="*/ 7 h 11"/>
                  <a:gd name="T2" fmla="*/ 9 w 10"/>
                  <a:gd name="T3" fmla="*/ 7 h 11"/>
                  <a:gd name="T4" fmla="*/ 4 w 10"/>
                  <a:gd name="T5" fmla="*/ 3 h 11"/>
                  <a:gd name="T6" fmla="*/ 3 w 10"/>
                  <a:gd name="T7" fmla="*/ 0 h 11"/>
                  <a:gd name="T8" fmla="*/ 0 w 10"/>
                  <a:gd name="T9" fmla="*/ 2 h 11"/>
                  <a:gd name="T10" fmla="*/ 2 w 10"/>
                  <a:gd name="T11" fmla="*/ 6 h 11"/>
                  <a:gd name="T12" fmla="*/ 7 w 10"/>
                  <a:gd name="T13" fmla="*/ 11 h 11"/>
                  <a:gd name="T14" fmla="*/ 10 w 10"/>
                  <a:gd name="T15" fmla="*/ 10 h 11"/>
                  <a:gd name="T16" fmla="*/ 7 w 10"/>
                  <a:gd name="T17" fmla="*/ 11 h 11"/>
                  <a:gd name="T18" fmla="*/ 9 w 10"/>
                  <a:gd name="T19" fmla="*/ 10 h 11"/>
                  <a:gd name="T20" fmla="*/ 10 w 10"/>
                  <a:gd name="T21" fmla="*/ 10 h 11"/>
                  <a:gd name="T22" fmla="*/ 10 w 10"/>
                  <a:gd name="T23" fmla="*/ 8 h 11"/>
                  <a:gd name="T24" fmla="*/ 9 w 10"/>
                  <a:gd name="T25" fmla="*/ 7 h 11"/>
                  <a:gd name="T26" fmla="*/ 7 w 10"/>
                  <a:gd name="T27" fmla="*/ 7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7" y="7"/>
                    </a:moveTo>
                    <a:lnTo>
                      <a:pt x="9" y="7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7" y="11"/>
                    </a:lnTo>
                    <a:lnTo>
                      <a:pt x="10" y="10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08" name="Freeform 491"/>
              <p:cNvSpPr>
                <a:spLocks/>
              </p:cNvSpPr>
              <p:nvPr/>
            </p:nvSpPr>
            <p:spPr bwMode="auto">
              <a:xfrm>
                <a:off x="5120" y="2031"/>
                <a:ext cx="15" cy="14"/>
              </a:xfrm>
              <a:custGeom>
                <a:avLst/>
                <a:gdLst>
                  <a:gd name="T0" fmla="*/ 15 w 15"/>
                  <a:gd name="T1" fmla="*/ 1 h 14"/>
                  <a:gd name="T2" fmla="*/ 12 w 15"/>
                  <a:gd name="T3" fmla="*/ 0 h 14"/>
                  <a:gd name="T4" fmla="*/ 0 w 15"/>
                  <a:gd name="T5" fmla="*/ 11 h 14"/>
                  <a:gd name="T6" fmla="*/ 3 w 15"/>
                  <a:gd name="T7" fmla="*/ 14 h 14"/>
                  <a:gd name="T8" fmla="*/ 15 w 15"/>
                  <a:gd name="T9" fmla="*/ 3 h 14"/>
                  <a:gd name="T10" fmla="*/ 15 w 15"/>
                  <a:gd name="T11" fmla="*/ 1 h 14"/>
                  <a:gd name="T12" fmla="*/ 15 w 15"/>
                  <a:gd name="T13" fmla="*/ 3 h 14"/>
                  <a:gd name="T14" fmla="*/ 15 w 15"/>
                  <a:gd name="T15" fmla="*/ 1 h 14"/>
                  <a:gd name="T16" fmla="*/ 15 w 15"/>
                  <a:gd name="T17" fmla="*/ 0 h 14"/>
                  <a:gd name="T18" fmla="*/ 14 w 15"/>
                  <a:gd name="T19" fmla="*/ 0 h 14"/>
                  <a:gd name="T20" fmla="*/ 12 w 15"/>
                  <a:gd name="T21" fmla="*/ 0 h 14"/>
                  <a:gd name="T22" fmla="*/ 15 w 15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14">
                    <a:moveTo>
                      <a:pt x="15" y="1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09" name="Freeform 492"/>
              <p:cNvSpPr>
                <a:spLocks/>
              </p:cNvSpPr>
              <p:nvPr/>
            </p:nvSpPr>
            <p:spPr bwMode="auto">
              <a:xfrm>
                <a:off x="5132" y="2032"/>
                <a:ext cx="29" cy="25"/>
              </a:xfrm>
              <a:custGeom>
                <a:avLst/>
                <a:gdLst>
                  <a:gd name="T0" fmla="*/ 25 w 29"/>
                  <a:gd name="T1" fmla="*/ 24 h 25"/>
                  <a:gd name="T2" fmla="*/ 28 w 29"/>
                  <a:gd name="T3" fmla="*/ 21 h 25"/>
                  <a:gd name="T4" fmla="*/ 20 w 29"/>
                  <a:gd name="T5" fmla="*/ 20 h 25"/>
                  <a:gd name="T6" fmla="*/ 13 w 29"/>
                  <a:gd name="T7" fmla="*/ 15 h 25"/>
                  <a:gd name="T8" fmla="*/ 7 w 29"/>
                  <a:gd name="T9" fmla="*/ 9 h 25"/>
                  <a:gd name="T10" fmla="*/ 3 w 29"/>
                  <a:gd name="T11" fmla="*/ 0 h 25"/>
                  <a:gd name="T12" fmla="*/ 0 w 29"/>
                  <a:gd name="T13" fmla="*/ 2 h 25"/>
                  <a:gd name="T14" fmla="*/ 5 w 29"/>
                  <a:gd name="T15" fmla="*/ 10 h 25"/>
                  <a:gd name="T16" fmla="*/ 10 w 29"/>
                  <a:gd name="T17" fmla="*/ 18 h 25"/>
                  <a:gd name="T18" fmla="*/ 18 w 29"/>
                  <a:gd name="T19" fmla="*/ 22 h 25"/>
                  <a:gd name="T20" fmla="*/ 28 w 29"/>
                  <a:gd name="T21" fmla="*/ 25 h 25"/>
                  <a:gd name="T22" fmla="*/ 29 w 29"/>
                  <a:gd name="T23" fmla="*/ 22 h 25"/>
                  <a:gd name="T24" fmla="*/ 28 w 29"/>
                  <a:gd name="T25" fmla="*/ 25 h 25"/>
                  <a:gd name="T26" fmla="*/ 29 w 29"/>
                  <a:gd name="T27" fmla="*/ 24 h 25"/>
                  <a:gd name="T28" fmla="*/ 29 w 29"/>
                  <a:gd name="T29" fmla="*/ 24 h 25"/>
                  <a:gd name="T30" fmla="*/ 29 w 29"/>
                  <a:gd name="T31" fmla="*/ 22 h 25"/>
                  <a:gd name="T32" fmla="*/ 28 w 29"/>
                  <a:gd name="T33" fmla="*/ 21 h 25"/>
                  <a:gd name="T34" fmla="*/ 25 w 29"/>
                  <a:gd name="T35" fmla="*/ 24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9" h="25">
                    <a:moveTo>
                      <a:pt x="25" y="24"/>
                    </a:moveTo>
                    <a:lnTo>
                      <a:pt x="28" y="21"/>
                    </a:lnTo>
                    <a:lnTo>
                      <a:pt x="20" y="20"/>
                    </a:lnTo>
                    <a:lnTo>
                      <a:pt x="13" y="15"/>
                    </a:lnTo>
                    <a:lnTo>
                      <a:pt x="7" y="9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5" y="10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8" y="25"/>
                    </a:lnTo>
                    <a:lnTo>
                      <a:pt x="29" y="22"/>
                    </a:lnTo>
                    <a:lnTo>
                      <a:pt x="28" y="25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8" y="21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10" name="Freeform 493"/>
              <p:cNvSpPr>
                <a:spLocks/>
              </p:cNvSpPr>
              <p:nvPr/>
            </p:nvSpPr>
            <p:spPr bwMode="auto">
              <a:xfrm>
                <a:off x="5154" y="2005"/>
                <a:ext cx="9" cy="51"/>
              </a:xfrm>
              <a:custGeom>
                <a:avLst/>
                <a:gdLst>
                  <a:gd name="T0" fmla="*/ 9 w 9"/>
                  <a:gd name="T1" fmla="*/ 1 h 51"/>
                  <a:gd name="T2" fmla="*/ 6 w 9"/>
                  <a:gd name="T3" fmla="*/ 1 h 51"/>
                  <a:gd name="T4" fmla="*/ 3 w 9"/>
                  <a:gd name="T5" fmla="*/ 11 h 51"/>
                  <a:gd name="T6" fmla="*/ 0 w 9"/>
                  <a:gd name="T7" fmla="*/ 23 h 51"/>
                  <a:gd name="T8" fmla="*/ 2 w 9"/>
                  <a:gd name="T9" fmla="*/ 37 h 51"/>
                  <a:gd name="T10" fmla="*/ 3 w 9"/>
                  <a:gd name="T11" fmla="*/ 51 h 51"/>
                  <a:gd name="T12" fmla="*/ 7 w 9"/>
                  <a:gd name="T13" fmla="*/ 49 h 51"/>
                  <a:gd name="T14" fmla="*/ 4 w 9"/>
                  <a:gd name="T15" fmla="*/ 36 h 51"/>
                  <a:gd name="T16" fmla="*/ 4 w 9"/>
                  <a:gd name="T17" fmla="*/ 23 h 51"/>
                  <a:gd name="T18" fmla="*/ 6 w 9"/>
                  <a:gd name="T19" fmla="*/ 11 h 51"/>
                  <a:gd name="T20" fmla="*/ 9 w 9"/>
                  <a:gd name="T21" fmla="*/ 3 h 51"/>
                  <a:gd name="T22" fmla="*/ 4 w 9"/>
                  <a:gd name="T23" fmla="*/ 1 h 51"/>
                  <a:gd name="T24" fmla="*/ 9 w 9"/>
                  <a:gd name="T25" fmla="*/ 3 h 51"/>
                  <a:gd name="T26" fmla="*/ 9 w 9"/>
                  <a:gd name="T27" fmla="*/ 1 h 51"/>
                  <a:gd name="T28" fmla="*/ 7 w 9"/>
                  <a:gd name="T29" fmla="*/ 0 h 51"/>
                  <a:gd name="T30" fmla="*/ 6 w 9"/>
                  <a:gd name="T31" fmla="*/ 0 h 51"/>
                  <a:gd name="T32" fmla="*/ 6 w 9"/>
                  <a:gd name="T33" fmla="*/ 1 h 51"/>
                  <a:gd name="T34" fmla="*/ 9 w 9"/>
                  <a:gd name="T35" fmla="*/ 1 h 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51">
                    <a:moveTo>
                      <a:pt x="9" y="1"/>
                    </a:moveTo>
                    <a:lnTo>
                      <a:pt x="6" y="1"/>
                    </a:lnTo>
                    <a:lnTo>
                      <a:pt x="3" y="11"/>
                    </a:lnTo>
                    <a:lnTo>
                      <a:pt x="0" y="23"/>
                    </a:lnTo>
                    <a:lnTo>
                      <a:pt x="2" y="37"/>
                    </a:lnTo>
                    <a:lnTo>
                      <a:pt x="3" y="51"/>
                    </a:lnTo>
                    <a:lnTo>
                      <a:pt x="7" y="49"/>
                    </a:lnTo>
                    <a:lnTo>
                      <a:pt x="4" y="36"/>
                    </a:lnTo>
                    <a:lnTo>
                      <a:pt x="4" y="23"/>
                    </a:lnTo>
                    <a:lnTo>
                      <a:pt x="6" y="11"/>
                    </a:lnTo>
                    <a:lnTo>
                      <a:pt x="9" y="3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11" name="Freeform 494"/>
              <p:cNvSpPr>
                <a:spLocks/>
              </p:cNvSpPr>
              <p:nvPr/>
            </p:nvSpPr>
            <p:spPr bwMode="auto">
              <a:xfrm>
                <a:off x="5158" y="2006"/>
                <a:ext cx="15" cy="56"/>
              </a:xfrm>
              <a:custGeom>
                <a:avLst/>
                <a:gdLst>
                  <a:gd name="T0" fmla="*/ 15 w 15"/>
                  <a:gd name="T1" fmla="*/ 54 h 56"/>
                  <a:gd name="T2" fmla="*/ 15 w 15"/>
                  <a:gd name="T3" fmla="*/ 54 h 56"/>
                  <a:gd name="T4" fmla="*/ 11 w 15"/>
                  <a:gd name="T5" fmla="*/ 43 h 56"/>
                  <a:gd name="T6" fmla="*/ 7 w 15"/>
                  <a:gd name="T7" fmla="*/ 31 h 56"/>
                  <a:gd name="T8" fmla="*/ 6 w 15"/>
                  <a:gd name="T9" fmla="*/ 17 h 56"/>
                  <a:gd name="T10" fmla="*/ 5 w 15"/>
                  <a:gd name="T11" fmla="*/ 0 h 56"/>
                  <a:gd name="T12" fmla="*/ 0 w 15"/>
                  <a:gd name="T13" fmla="*/ 0 h 56"/>
                  <a:gd name="T14" fmla="*/ 2 w 15"/>
                  <a:gd name="T15" fmla="*/ 17 h 56"/>
                  <a:gd name="T16" fmla="*/ 5 w 15"/>
                  <a:gd name="T17" fmla="*/ 31 h 56"/>
                  <a:gd name="T18" fmla="*/ 7 w 15"/>
                  <a:gd name="T19" fmla="*/ 43 h 56"/>
                  <a:gd name="T20" fmla="*/ 11 w 15"/>
                  <a:gd name="T21" fmla="*/ 55 h 56"/>
                  <a:gd name="T22" fmla="*/ 11 w 15"/>
                  <a:gd name="T23" fmla="*/ 55 h 56"/>
                  <a:gd name="T24" fmla="*/ 11 w 15"/>
                  <a:gd name="T25" fmla="*/ 55 h 56"/>
                  <a:gd name="T26" fmla="*/ 13 w 15"/>
                  <a:gd name="T27" fmla="*/ 56 h 56"/>
                  <a:gd name="T28" fmla="*/ 14 w 15"/>
                  <a:gd name="T29" fmla="*/ 56 h 56"/>
                  <a:gd name="T30" fmla="*/ 14 w 15"/>
                  <a:gd name="T31" fmla="*/ 55 h 56"/>
                  <a:gd name="T32" fmla="*/ 15 w 15"/>
                  <a:gd name="T33" fmla="*/ 54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56">
                    <a:moveTo>
                      <a:pt x="15" y="54"/>
                    </a:moveTo>
                    <a:lnTo>
                      <a:pt x="15" y="54"/>
                    </a:lnTo>
                    <a:lnTo>
                      <a:pt x="11" y="43"/>
                    </a:lnTo>
                    <a:lnTo>
                      <a:pt x="7" y="31"/>
                    </a:lnTo>
                    <a:lnTo>
                      <a:pt x="6" y="1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5" y="31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12" name="Freeform 495"/>
              <p:cNvSpPr>
                <a:spLocks/>
              </p:cNvSpPr>
              <p:nvPr/>
            </p:nvSpPr>
            <p:spPr bwMode="auto">
              <a:xfrm>
                <a:off x="5169" y="2060"/>
                <a:ext cx="15" cy="58"/>
              </a:xfrm>
              <a:custGeom>
                <a:avLst/>
                <a:gdLst>
                  <a:gd name="T0" fmla="*/ 15 w 15"/>
                  <a:gd name="T1" fmla="*/ 56 h 58"/>
                  <a:gd name="T2" fmla="*/ 15 w 15"/>
                  <a:gd name="T3" fmla="*/ 57 h 58"/>
                  <a:gd name="T4" fmla="*/ 14 w 15"/>
                  <a:gd name="T5" fmla="*/ 42 h 58"/>
                  <a:gd name="T6" fmla="*/ 11 w 15"/>
                  <a:gd name="T7" fmla="*/ 24 h 58"/>
                  <a:gd name="T8" fmla="*/ 7 w 15"/>
                  <a:gd name="T9" fmla="*/ 9 h 58"/>
                  <a:gd name="T10" fmla="*/ 4 w 15"/>
                  <a:gd name="T11" fmla="*/ 0 h 58"/>
                  <a:gd name="T12" fmla="*/ 0 w 15"/>
                  <a:gd name="T13" fmla="*/ 1 h 58"/>
                  <a:gd name="T14" fmla="*/ 3 w 15"/>
                  <a:gd name="T15" fmla="*/ 11 h 58"/>
                  <a:gd name="T16" fmla="*/ 7 w 15"/>
                  <a:gd name="T17" fmla="*/ 26 h 58"/>
                  <a:gd name="T18" fmla="*/ 11 w 15"/>
                  <a:gd name="T19" fmla="*/ 42 h 58"/>
                  <a:gd name="T20" fmla="*/ 13 w 15"/>
                  <a:gd name="T21" fmla="*/ 57 h 58"/>
                  <a:gd name="T22" fmla="*/ 13 w 15"/>
                  <a:gd name="T23" fmla="*/ 58 h 58"/>
                  <a:gd name="T24" fmla="*/ 13 w 15"/>
                  <a:gd name="T25" fmla="*/ 57 h 58"/>
                  <a:gd name="T26" fmla="*/ 13 w 15"/>
                  <a:gd name="T27" fmla="*/ 58 h 58"/>
                  <a:gd name="T28" fmla="*/ 14 w 15"/>
                  <a:gd name="T29" fmla="*/ 58 h 58"/>
                  <a:gd name="T30" fmla="*/ 15 w 15"/>
                  <a:gd name="T31" fmla="*/ 58 h 58"/>
                  <a:gd name="T32" fmla="*/ 15 w 15"/>
                  <a:gd name="T33" fmla="*/ 57 h 58"/>
                  <a:gd name="T34" fmla="*/ 15 w 15"/>
                  <a:gd name="T35" fmla="*/ 5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58">
                    <a:moveTo>
                      <a:pt x="15" y="56"/>
                    </a:moveTo>
                    <a:lnTo>
                      <a:pt x="15" y="57"/>
                    </a:lnTo>
                    <a:lnTo>
                      <a:pt x="14" y="42"/>
                    </a:lnTo>
                    <a:lnTo>
                      <a:pt x="11" y="24"/>
                    </a:lnTo>
                    <a:lnTo>
                      <a:pt x="7" y="9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3" y="11"/>
                    </a:lnTo>
                    <a:lnTo>
                      <a:pt x="7" y="26"/>
                    </a:lnTo>
                    <a:lnTo>
                      <a:pt x="11" y="42"/>
                    </a:lnTo>
                    <a:lnTo>
                      <a:pt x="13" y="57"/>
                    </a:lnTo>
                    <a:lnTo>
                      <a:pt x="13" y="58"/>
                    </a:lnTo>
                    <a:lnTo>
                      <a:pt x="13" y="57"/>
                    </a:lnTo>
                    <a:lnTo>
                      <a:pt x="13" y="58"/>
                    </a:lnTo>
                    <a:lnTo>
                      <a:pt x="14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5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13" name="Freeform 496"/>
              <p:cNvSpPr>
                <a:spLocks/>
              </p:cNvSpPr>
              <p:nvPr/>
            </p:nvSpPr>
            <p:spPr bwMode="auto">
              <a:xfrm>
                <a:off x="5182" y="2116"/>
                <a:ext cx="38" cy="8"/>
              </a:xfrm>
              <a:custGeom>
                <a:avLst/>
                <a:gdLst>
                  <a:gd name="T0" fmla="*/ 37 w 38"/>
                  <a:gd name="T1" fmla="*/ 0 h 8"/>
                  <a:gd name="T2" fmla="*/ 35 w 38"/>
                  <a:gd name="T3" fmla="*/ 0 h 8"/>
                  <a:gd name="T4" fmla="*/ 28 w 38"/>
                  <a:gd name="T5" fmla="*/ 2 h 8"/>
                  <a:gd name="T6" fmla="*/ 19 w 38"/>
                  <a:gd name="T7" fmla="*/ 4 h 8"/>
                  <a:gd name="T8" fmla="*/ 15 w 38"/>
                  <a:gd name="T9" fmla="*/ 4 h 8"/>
                  <a:gd name="T10" fmla="*/ 9 w 38"/>
                  <a:gd name="T11" fmla="*/ 2 h 8"/>
                  <a:gd name="T12" fmla="*/ 5 w 38"/>
                  <a:gd name="T13" fmla="*/ 1 h 8"/>
                  <a:gd name="T14" fmla="*/ 2 w 38"/>
                  <a:gd name="T15" fmla="*/ 0 h 8"/>
                  <a:gd name="T16" fmla="*/ 0 w 38"/>
                  <a:gd name="T17" fmla="*/ 2 h 8"/>
                  <a:gd name="T18" fmla="*/ 4 w 38"/>
                  <a:gd name="T19" fmla="*/ 5 h 8"/>
                  <a:gd name="T20" fmla="*/ 9 w 38"/>
                  <a:gd name="T21" fmla="*/ 7 h 8"/>
                  <a:gd name="T22" fmla="*/ 15 w 38"/>
                  <a:gd name="T23" fmla="*/ 8 h 8"/>
                  <a:gd name="T24" fmla="*/ 20 w 38"/>
                  <a:gd name="T25" fmla="*/ 8 h 8"/>
                  <a:gd name="T26" fmla="*/ 30 w 38"/>
                  <a:gd name="T27" fmla="*/ 7 h 8"/>
                  <a:gd name="T28" fmla="*/ 37 w 38"/>
                  <a:gd name="T29" fmla="*/ 2 h 8"/>
                  <a:gd name="T30" fmla="*/ 37 w 38"/>
                  <a:gd name="T31" fmla="*/ 4 h 8"/>
                  <a:gd name="T32" fmla="*/ 37 w 38"/>
                  <a:gd name="T33" fmla="*/ 2 h 8"/>
                  <a:gd name="T34" fmla="*/ 38 w 38"/>
                  <a:gd name="T35" fmla="*/ 1 h 8"/>
                  <a:gd name="T36" fmla="*/ 38 w 38"/>
                  <a:gd name="T37" fmla="*/ 1 h 8"/>
                  <a:gd name="T38" fmla="*/ 37 w 38"/>
                  <a:gd name="T39" fmla="*/ 0 h 8"/>
                  <a:gd name="T40" fmla="*/ 35 w 38"/>
                  <a:gd name="T41" fmla="*/ 0 h 8"/>
                  <a:gd name="T42" fmla="*/ 37 w 38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8" h="8">
                    <a:moveTo>
                      <a:pt x="37" y="0"/>
                    </a:moveTo>
                    <a:lnTo>
                      <a:pt x="35" y="0"/>
                    </a:lnTo>
                    <a:lnTo>
                      <a:pt x="28" y="2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9" y="2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9" y="7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30" y="7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14" name="Freeform 497"/>
              <p:cNvSpPr>
                <a:spLocks/>
              </p:cNvSpPr>
              <p:nvPr/>
            </p:nvSpPr>
            <p:spPr bwMode="auto">
              <a:xfrm>
                <a:off x="5219" y="2116"/>
                <a:ext cx="12" cy="8"/>
              </a:xfrm>
              <a:custGeom>
                <a:avLst/>
                <a:gdLst>
                  <a:gd name="T0" fmla="*/ 12 w 12"/>
                  <a:gd name="T1" fmla="*/ 7 h 8"/>
                  <a:gd name="T2" fmla="*/ 9 w 12"/>
                  <a:gd name="T3" fmla="*/ 4 h 8"/>
                  <a:gd name="T4" fmla="*/ 5 w 12"/>
                  <a:gd name="T5" fmla="*/ 2 h 8"/>
                  <a:gd name="T6" fmla="*/ 0 w 12"/>
                  <a:gd name="T7" fmla="*/ 0 h 8"/>
                  <a:gd name="T8" fmla="*/ 0 w 12"/>
                  <a:gd name="T9" fmla="*/ 4 h 8"/>
                  <a:gd name="T10" fmla="*/ 4 w 12"/>
                  <a:gd name="T11" fmla="*/ 5 h 8"/>
                  <a:gd name="T12" fmla="*/ 9 w 12"/>
                  <a:gd name="T13" fmla="*/ 8 h 8"/>
                  <a:gd name="T14" fmla="*/ 8 w 12"/>
                  <a:gd name="T15" fmla="*/ 5 h 8"/>
                  <a:gd name="T16" fmla="*/ 9 w 12"/>
                  <a:gd name="T17" fmla="*/ 8 h 8"/>
                  <a:gd name="T18" fmla="*/ 10 w 12"/>
                  <a:gd name="T19" fmla="*/ 7 h 8"/>
                  <a:gd name="T20" fmla="*/ 12 w 12"/>
                  <a:gd name="T21" fmla="*/ 5 h 8"/>
                  <a:gd name="T22" fmla="*/ 10 w 12"/>
                  <a:gd name="T23" fmla="*/ 5 h 8"/>
                  <a:gd name="T24" fmla="*/ 9 w 12"/>
                  <a:gd name="T25" fmla="*/ 4 h 8"/>
                  <a:gd name="T26" fmla="*/ 12 w 12"/>
                  <a:gd name="T27" fmla="*/ 7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8">
                    <a:moveTo>
                      <a:pt x="12" y="7"/>
                    </a:moveTo>
                    <a:lnTo>
                      <a:pt x="9" y="4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9" y="8"/>
                    </a:lnTo>
                    <a:lnTo>
                      <a:pt x="8" y="5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15" name="Freeform 498"/>
              <p:cNvSpPr>
                <a:spLocks/>
              </p:cNvSpPr>
              <p:nvPr/>
            </p:nvSpPr>
            <p:spPr bwMode="auto">
              <a:xfrm>
                <a:off x="5223" y="2121"/>
                <a:ext cx="8" cy="15"/>
              </a:xfrm>
              <a:custGeom>
                <a:avLst/>
                <a:gdLst>
                  <a:gd name="T0" fmla="*/ 2 w 8"/>
                  <a:gd name="T1" fmla="*/ 15 h 15"/>
                  <a:gd name="T2" fmla="*/ 4 w 8"/>
                  <a:gd name="T3" fmla="*/ 14 h 15"/>
                  <a:gd name="T4" fmla="*/ 4 w 8"/>
                  <a:gd name="T5" fmla="*/ 8 h 15"/>
                  <a:gd name="T6" fmla="*/ 8 w 8"/>
                  <a:gd name="T7" fmla="*/ 2 h 15"/>
                  <a:gd name="T8" fmla="*/ 4 w 8"/>
                  <a:gd name="T9" fmla="*/ 0 h 15"/>
                  <a:gd name="T10" fmla="*/ 1 w 8"/>
                  <a:gd name="T11" fmla="*/ 7 h 15"/>
                  <a:gd name="T12" fmla="*/ 0 w 8"/>
                  <a:gd name="T13" fmla="*/ 15 h 15"/>
                  <a:gd name="T14" fmla="*/ 1 w 8"/>
                  <a:gd name="T15" fmla="*/ 12 h 15"/>
                  <a:gd name="T16" fmla="*/ 0 w 8"/>
                  <a:gd name="T17" fmla="*/ 15 h 15"/>
                  <a:gd name="T18" fmla="*/ 1 w 8"/>
                  <a:gd name="T19" fmla="*/ 15 h 15"/>
                  <a:gd name="T20" fmla="*/ 2 w 8"/>
                  <a:gd name="T21" fmla="*/ 15 h 15"/>
                  <a:gd name="T22" fmla="*/ 4 w 8"/>
                  <a:gd name="T23" fmla="*/ 15 h 15"/>
                  <a:gd name="T24" fmla="*/ 4 w 8"/>
                  <a:gd name="T25" fmla="*/ 14 h 15"/>
                  <a:gd name="T26" fmla="*/ 2 w 8"/>
                  <a:gd name="T27" fmla="*/ 15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15">
                    <a:moveTo>
                      <a:pt x="2" y="15"/>
                    </a:moveTo>
                    <a:lnTo>
                      <a:pt x="4" y="14"/>
                    </a:lnTo>
                    <a:lnTo>
                      <a:pt x="4" y="8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1" y="7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16" name="Freeform 499"/>
              <p:cNvSpPr>
                <a:spLocks/>
              </p:cNvSpPr>
              <p:nvPr/>
            </p:nvSpPr>
            <p:spPr bwMode="auto">
              <a:xfrm>
                <a:off x="5210" y="2133"/>
                <a:ext cx="15" cy="10"/>
              </a:xfrm>
              <a:custGeom>
                <a:avLst/>
                <a:gdLst>
                  <a:gd name="T0" fmla="*/ 2 w 15"/>
                  <a:gd name="T1" fmla="*/ 10 h 10"/>
                  <a:gd name="T2" fmla="*/ 3 w 15"/>
                  <a:gd name="T3" fmla="*/ 10 h 10"/>
                  <a:gd name="T4" fmla="*/ 10 w 15"/>
                  <a:gd name="T5" fmla="*/ 6 h 10"/>
                  <a:gd name="T6" fmla="*/ 15 w 15"/>
                  <a:gd name="T7" fmla="*/ 3 h 10"/>
                  <a:gd name="T8" fmla="*/ 14 w 15"/>
                  <a:gd name="T9" fmla="*/ 0 h 10"/>
                  <a:gd name="T10" fmla="*/ 9 w 15"/>
                  <a:gd name="T11" fmla="*/ 3 h 10"/>
                  <a:gd name="T12" fmla="*/ 2 w 15"/>
                  <a:gd name="T13" fmla="*/ 7 h 10"/>
                  <a:gd name="T14" fmla="*/ 2 w 15"/>
                  <a:gd name="T15" fmla="*/ 7 h 10"/>
                  <a:gd name="T16" fmla="*/ 2 w 15"/>
                  <a:gd name="T17" fmla="*/ 7 h 10"/>
                  <a:gd name="T18" fmla="*/ 0 w 15"/>
                  <a:gd name="T19" fmla="*/ 9 h 10"/>
                  <a:gd name="T20" fmla="*/ 0 w 15"/>
                  <a:gd name="T21" fmla="*/ 10 h 10"/>
                  <a:gd name="T22" fmla="*/ 2 w 15"/>
                  <a:gd name="T23" fmla="*/ 10 h 10"/>
                  <a:gd name="T24" fmla="*/ 3 w 15"/>
                  <a:gd name="T25" fmla="*/ 10 h 10"/>
                  <a:gd name="T26" fmla="*/ 2 w 15"/>
                  <a:gd name="T27" fmla="*/ 1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10">
                    <a:moveTo>
                      <a:pt x="2" y="10"/>
                    </a:moveTo>
                    <a:lnTo>
                      <a:pt x="3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17" name="Freeform 500"/>
              <p:cNvSpPr>
                <a:spLocks/>
              </p:cNvSpPr>
              <p:nvPr/>
            </p:nvSpPr>
            <p:spPr bwMode="auto">
              <a:xfrm>
                <a:off x="5167" y="2139"/>
                <a:ext cx="45" cy="12"/>
              </a:xfrm>
              <a:custGeom>
                <a:avLst/>
                <a:gdLst>
                  <a:gd name="T0" fmla="*/ 1 w 45"/>
                  <a:gd name="T1" fmla="*/ 12 h 12"/>
                  <a:gd name="T2" fmla="*/ 2 w 45"/>
                  <a:gd name="T3" fmla="*/ 12 h 12"/>
                  <a:gd name="T4" fmla="*/ 8 w 45"/>
                  <a:gd name="T5" fmla="*/ 9 h 12"/>
                  <a:gd name="T6" fmla="*/ 13 w 45"/>
                  <a:gd name="T7" fmla="*/ 7 h 12"/>
                  <a:gd name="T8" fmla="*/ 19 w 45"/>
                  <a:gd name="T9" fmla="*/ 5 h 12"/>
                  <a:gd name="T10" fmla="*/ 24 w 45"/>
                  <a:gd name="T11" fmla="*/ 4 h 12"/>
                  <a:gd name="T12" fmla="*/ 35 w 45"/>
                  <a:gd name="T13" fmla="*/ 4 h 12"/>
                  <a:gd name="T14" fmla="*/ 45 w 45"/>
                  <a:gd name="T15" fmla="*/ 4 h 12"/>
                  <a:gd name="T16" fmla="*/ 45 w 45"/>
                  <a:gd name="T17" fmla="*/ 1 h 12"/>
                  <a:gd name="T18" fmla="*/ 35 w 45"/>
                  <a:gd name="T19" fmla="*/ 0 h 12"/>
                  <a:gd name="T20" fmla="*/ 24 w 45"/>
                  <a:gd name="T21" fmla="*/ 1 h 12"/>
                  <a:gd name="T22" fmla="*/ 17 w 45"/>
                  <a:gd name="T23" fmla="*/ 1 h 12"/>
                  <a:gd name="T24" fmla="*/ 12 w 45"/>
                  <a:gd name="T25" fmla="*/ 3 h 12"/>
                  <a:gd name="T26" fmla="*/ 5 w 45"/>
                  <a:gd name="T27" fmla="*/ 5 h 12"/>
                  <a:gd name="T28" fmla="*/ 0 w 45"/>
                  <a:gd name="T29" fmla="*/ 9 h 12"/>
                  <a:gd name="T30" fmla="*/ 1 w 45"/>
                  <a:gd name="T31" fmla="*/ 9 h 12"/>
                  <a:gd name="T32" fmla="*/ 0 w 45"/>
                  <a:gd name="T33" fmla="*/ 9 h 12"/>
                  <a:gd name="T34" fmla="*/ 0 w 45"/>
                  <a:gd name="T35" fmla="*/ 11 h 12"/>
                  <a:gd name="T36" fmla="*/ 0 w 45"/>
                  <a:gd name="T37" fmla="*/ 12 h 12"/>
                  <a:gd name="T38" fmla="*/ 1 w 45"/>
                  <a:gd name="T39" fmla="*/ 12 h 12"/>
                  <a:gd name="T40" fmla="*/ 2 w 45"/>
                  <a:gd name="T41" fmla="*/ 12 h 12"/>
                  <a:gd name="T42" fmla="*/ 1 w 45"/>
                  <a:gd name="T43" fmla="*/ 12 h 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5" h="12">
                    <a:moveTo>
                      <a:pt x="1" y="12"/>
                    </a:moveTo>
                    <a:lnTo>
                      <a:pt x="2" y="12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9" y="5"/>
                    </a:lnTo>
                    <a:lnTo>
                      <a:pt x="24" y="4"/>
                    </a:lnTo>
                    <a:lnTo>
                      <a:pt x="35" y="4"/>
                    </a:lnTo>
                    <a:lnTo>
                      <a:pt x="45" y="4"/>
                    </a:lnTo>
                    <a:lnTo>
                      <a:pt x="45" y="1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5" y="5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18" name="Freeform 501"/>
              <p:cNvSpPr>
                <a:spLocks/>
              </p:cNvSpPr>
              <p:nvPr/>
            </p:nvSpPr>
            <p:spPr bwMode="auto">
              <a:xfrm>
                <a:off x="5117" y="2148"/>
                <a:ext cx="51" cy="22"/>
              </a:xfrm>
              <a:custGeom>
                <a:avLst/>
                <a:gdLst>
                  <a:gd name="T0" fmla="*/ 3 w 51"/>
                  <a:gd name="T1" fmla="*/ 22 h 22"/>
                  <a:gd name="T2" fmla="*/ 3 w 51"/>
                  <a:gd name="T3" fmla="*/ 22 h 22"/>
                  <a:gd name="T4" fmla="*/ 18 w 51"/>
                  <a:gd name="T5" fmla="*/ 14 h 22"/>
                  <a:gd name="T6" fmla="*/ 29 w 51"/>
                  <a:gd name="T7" fmla="*/ 9 h 22"/>
                  <a:gd name="T8" fmla="*/ 40 w 51"/>
                  <a:gd name="T9" fmla="*/ 5 h 22"/>
                  <a:gd name="T10" fmla="*/ 51 w 51"/>
                  <a:gd name="T11" fmla="*/ 3 h 22"/>
                  <a:gd name="T12" fmla="*/ 51 w 51"/>
                  <a:gd name="T13" fmla="*/ 0 h 22"/>
                  <a:gd name="T14" fmla="*/ 40 w 51"/>
                  <a:gd name="T15" fmla="*/ 2 h 22"/>
                  <a:gd name="T16" fmla="*/ 28 w 51"/>
                  <a:gd name="T17" fmla="*/ 5 h 22"/>
                  <a:gd name="T18" fmla="*/ 15 w 51"/>
                  <a:gd name="T19" fmla="*/ 11 h 22"/>
                  <a:gd name="T20" fmla="*/ 2 w 51"/>
                  <a:gd name="T21" fmla="*/ 20 h 22"/>
                  <a:gd name="T22" fmla="*/ 2 w 51"/>
                  <a:gd name="T23" fmla="*/ 20 h 22"/>
                  <a:gd name="T24" fmla="*/ 2 w 51"/>
                  <a:gd name="T25" fmla="*/ 20 h 22"/>
                  <a:gd name="T26" fmla="*/ 0 w 51"/>
                  <a:gd name="T27" fmla="*/ 21 h 22"/>
                  <a:gd name="T28" fmla="*/ 0 w 51"/>
                  <a:gd name="T29" fmla="*/ 22 h 22"/>
                  <a:gd name="T30" fmla="*/ 2 w 51"/>
                  <a:gd name="T31" fmla="*/ 22 h 22"/>
                  <a:gd name="T32" fmla="*/ 3 w 51"/>
                  <a:gd name="T33" fmla="*/ 22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22">
                    <a:moveTo>
                      <a:pt x="3" y="22"/>
                    </a:moveTo>
                    <a:lnTo>
                      <a:pt x="3" y="22"/>
                    </a:lnTo>
                    <a:lnTo>
                      <a:pt x="18" y="14"/>
                    </a:lnTo>
                    <a:lnTo>
                      <a:pt x="29" y="9"/>
                    </a:lnTo>
                    <a:lnTo>
                      <a:pt x="40" y="5"/>
                    </a:lnTo>
                    <a:lnTo>
                      <a:pt x="51" y="3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28" y="5"/>
                    </a:lnTo>
                    <a:lnTo>
                      <a:pt x="15" y="11"/>
                    </a:lnTo>
                    <a:lnTo>
                      <a:pt x="2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19" name="Freeform 502"/>
              <p:cNvSpPr>
                <a:spLocks/>
              </p:cNvSpPr>
              <p:nvPr/>
            </p:nvSpPr>
            <p:spPr bwMode="auto">
              <a:xfrm>
                <a:off x="5083" y="2168"/>
                <a:ext cx="37" cy="49"/>
              </a:xfrm>
              <a:custGeom>
                <a:avLst/>
                <a:gdLst>
                  <a:gd name="T0" fmla="*/ 0 w 37"/>
                  <a:gd name="T1" fmla="*/ 47 h 49"/>
                  <a:gd name="T2" fmla="*/ 3 w 37"/>
                  <a:gd name="T3" fmla="*/ 47 h 49"/>
                  <a:gd name="T4" fmla="*/ 10 w 37"/>
                  <a:gd name="T5" fmla="*/ 35 h 49"/>
                  <a:gd name="T6" fmla="*/ 17 w 37"/>
                  <a:gd name="T7" fmla="*/ 24 h 49"/>
                  <a:gd name="T8" fmla="*/ 26 w 37"/>
                  <a:gd name="T9" fmla="*/ 13 h 49"/>
                  <a:gd name="T10" fmla="*/ 37 w 37"/>
                  <a:gd name="T11" fmla="*/ 2 h 49"/>
                  <a:gd name="T12" fmla="*/ 36 w 37"/>
                  <a:gd name="T13" fmla="*/ 0 h 49"/>
                  <a:gd name="T14" fmla="*/ 24 w 37"/>
                  <a:gd name="T15" fmla="*/ 12 h 49"/>
                  <a:gd name="T16" fmla="*/ 14 w 37"/>
                  <a:gd name="T17" fmla="*/ 21 h 49"/>
                  <a:gd name="T18" fmla="*/ 7 w 37"/>
                  <a:gd name="T19" fmla="*/ 34 h 49"/>
                  <a:gd name="T20" fmla="*/ 0 w 37"/>
                  <a:gd name="T21" fmla="*/ 46 h 49"/>
                  <a:gd name="T22" fmla="*/ 4 w 37"/>
                  <a:gd name="T23" fmla="*/ 46 h 49"/>
                  <a:gd name="T24" fmla="*/ 0 w 37"/>
                  <a:gd name="T25" fmla="*/ 46 h 49"/>
                  <a:gd name="T26" fmla="*/ 0 w 37"/>
                  <a:gd name="T27" fmla="*/ 47 h 49"/>
                  <a:gd name="T28" fmla="*/ 2 w 37"/>
                  <a:gd name="T29" fmla="*/ 49 h 49"/>
                  <a:gd name="T30" fmla="*/ 3 w 37"/>
                  <a:gd name="T31" fmla="*/ 49 h 49"/>
                  <a:gd name="T32" fmla="*/ 3 w 37"/>
                  <a:gd name="T33" fmla="*/ 47 h 49"/>
                  <a:gd name="T34" fmla="*/ 0 w 37"/>
                  <a:gd name="T35" fmla="*/ 47 h 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7" h="49">
                    <a:moveTo>
                      <a:pt x="0" y="47"/>
                    </a:moveTo>
                    <a:lnTo>
                      <a:pt x="3" y="47"/>
                    </a:lnTo>
                    <a:lnTo>
                      <a:pt x="10" y="35"/>
                    </a:lnTo>
                    <a:lnTo>
                      <a:pt x="17" y="24"/>
                    </a:lnTo>
                    <a:lnTo>
                      <a:pt x="26" y="13"/>
                    </a:lnTo>
                    <a:lnTo>
                      <a:pt x="37" y="2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4" y="21"/>
                    </a:lnTo>
                    <a:lnTo>
                      <a:pt x="7" y="34"/>
                    </a:lnTo>
                    <a:lnTo>
                      <a:pt x="0" y="46"/>
                    </a:lnTo>
                    <a:lnTo>
                      <a:pt x="4" y="46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20" name="Freeform 503"/>
              <p:cNvSpPr>
                <a:spLocks/>
              </p:cNvSpPr>
              <p:nvPr/>
            </p:nvSpPr>
            <p:spPr bwMode="auto">
              <a:xfrm>
                <a:off x="5079" y="2181"/>
                <a:ext cx="8" cy="34"/>
              </a:xfrm>
              <a:custGeom>
                <a:avLst/>
                <a:gdLst>
                  <a:gd name="T0" fmla="*/ 3 w 8"/>
                  <a:gd name="T1" fmla="*/ 0 h 34"/>
                  <a:gd name="T2" fmla="*/ 0 w 8"/>
                  <a:gd name="T3" fmla="*/ 2 h 34"/>
                  <a:gd name="T4" fmla="*/ 4 w 8"/>
                  <a:gd name="T5" fmla="*/ 34 h 34"/>
                  <a:gd name="T6" fmla="*/ 8 w 8"/>
                  <a:gd name="T7" fmla="*/ 33 h 34"/>
                  <a:gd name="T8" fmla="*/ 4 w 8"/>
                  <a:gd name="T9" fmla="*/ 2 h 34"/>
                  <a:gd name="T10" fmla="*/ 3 w 8"/>
                  <a:gd name="T11" fmla="*/ 0 h 34"/>
                  <a:gd name="T12" fmla="*/ 4 w 8"/>
                  <a:gd name="T13" fmla="*/ 2 h 34"/>
                  <a:gd name="T14" fmla="*/ 3 w 8"/>
                  <a:gd name="T15" fmla="*/ 0 h 34"/>
                  <a:gd name="T16" fmla="*/ 2 w 8"/>
                  <a:gd name="T17" fmla="*/ 0 h 34"/>
                  <a:gd name="T18" fmla="*/ 2 w 8"/>
                  <a:gd name="T19" fmla="*/ 0 h 34"/>
                  <a:gd name="T20" fmla="*/ 0 w 8"/>
                  <a:gd name="T21" fmla="*/ 2 h 34"/>
                  <a:gd name="T22" fmla="*/ 3 w 8"/>
                  <a:gd name="T23" fmla="*/ 0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34">
                    <a:moveTo>
                      <a:pt x="3" y="0"/>
                    </a:moveTo>
                    <a:lnTo>
                      <a:pt x="0" y="2"/>
                    </a:lnTo>
                    <a:lnTo>
                      <a:pt x="4" y="34"/>
                    </a:lnTo>
                    <a:lnTo>
                      <a:pt x="8" y="33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21" name="Freeform 504"/>
              <p:cNvSpPr>
                <a:spLocks/>
              </p:cNvSpPr>
              <p:nvPr/>
            </p:nvSpPr>
            <p:spPr bwMode="auto">
              <a:xfrm>
                <a:off x="5056" y="2154"/>
                <a:ext cx="26" cy="31"/>
              </a:xfrm>
              <a:custGeom>
                <a:avLst/>
                <a:gdLst>
                  <a:gd name="T0" fmla="*/ 1 w 26"/>
                  <a:gd name="T1" fmla="*/ 3 h 31"/>
                  <a:gd name="T2" fmla="*/ 0 w 26"/>
                  <a:gd name="T3" fmla="*/ 1 h 31"/>
                  <a:gd name="T4" fmla="*/ 0 w 26"/>
                  <a:gd name="T5" fmla="*/ 7 h 31"/>
                  <a:gd name="T6" fmla="*/ 3 w 26"/>
                  <a:gd name="T7" fmla="*/ 12 h 31"/>
                  <a:gd name="T8" fmla="*/ 5 w 26"/>
                  <a:gd name="T9" fmla="*/ 18 h 31"/>
                  <a:gd name="T10" fmla="*/ 8 w 26"/>
                  <a:gd name="T11" fmla="*/ 22 h 31"/>
                  <a:gd name="T12" fmla="*/ 12 w 26"/>
                  <a:gd name="T13" fmla="*/ 26 h 31"/>
                  <a:gd name="T14" fmla="*/ 16 w 26"/>
                  <a:gd name="T15" fmla="*/ 29 h 31"/>
                  <a:gd name="T16" fmla="*/ 20 w 26"/>
                  <a:gd name="T17" fmla="*/ 30 h 31"/>
                  <a:gd name="T18" fmla="*/ 26 w 26"/>
                  <a:gd name="T19" fmla="*/ 31 h 31"/>
                  <a:gd name="T20" fmla="*/ 26 w 26"/>
                  <a:gd name="T21" fmla="*/ 27 h 31"/>
                  <a:gd name="T22" fmla="*/ 22 w 26"/>
                  <a:gd name="T23" fmla="*/ 26 h 31"/>
                  <a:gd name="T24" fmla="*/ 18 w 26"/>
                  <a:gd name="T25" fmla="*/ 25 h 31"/>
                  <a:gd name="T26" fmla="*/ 15 w 26"/>
                  <a:gd name="T27" fmla="*/ 23 h 31"/>
                  <a:gd name="T28" fmla="*/ 11 w 26"/>
                  <a:gd name="T29" fmla="*/ 19 h 31"/>
                  <a:gd name="T30" fmla="*/ 8 w 26"/>
                  <a:gd name="T31" fmla="*/ 15 h 31"/>
                  <a:gd name="T32" fmla="*/ 5 w 26"/>
                  <a:gd name="T33" fmla="*/ 11 h 31"/>
                  <a:gd name="T34" fmla="*/ 4 w 26"/>
                  <a:gd name="T35" fmla="*/ 7 h 31"/>
                  <a:gd name="T36" fmla="*/ 4 w 26"/>
                  <a:gd name="T37" fmla="*/ 1 h 31"/>
                  <a:gd name="T38" fmla="*/ 3 w 26"/>
                  <a:gd name="T39" fmla="*/ 0 h 31"/>
                  <a:gd name="T40" fmla="*/ 4 w 26"/>
                  <a:gd name="T41" fmla="*/ 1 h 31"/>
                  <a:gd name="T42" fmla="*/ 3 w 26"/>
                  <a:gd name="T43" fmla="*/ 0 h 31"/>
                  <a:gd name="T44" fmla="*/ 1 w 26"/>
                  <a:gd name="T45" fmla="*/ 0 h 31"/>
                  <a:gd name="T46" fmla="*/ 0 w 26"/>
                  <a:gd name="T47" fmla="*/ 0 h 31"/>
                  <a:gd name="T48" fmla="*/ 0 w 26"/>
                  <a:gd name="T49" fmla="*/ 1 h 31"/>
                  <a:gd name="T50" fmla="*/ 1 w 26"/>
                  <a:gd name="T51" fmla="*/ 3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" h="31">
                    <a:moveTo>
                      <a:pt x="1" y="3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8"/>
                    </a:lnTo>
                    <a:lnTo>
                      <a:pt x="8" y="22"/>
                    </a:lnTo>
                    <a:lnTo>
                      <a:pt x="12" y="26"/>
                    </a:lnTo>
                    <a:lnTo>
                      <a:pt x="16" y="29"/>
                    </a:lnTo>
                    <a:lnTo>
                      <a:pt x="20" y="30"/>
                    </a:lnTo>
                    <a:lnTo>
                      <a:pt x="26" y="31"/>
                    </a:lnTo>
                    <a:lnTo>
                      <a:pt x="26" y="27"/>
                    </a:lnTo>
                    <a:lnTo>
                      <a:pt x="22" y="26"/>
                    </a:lnTo>
                    <a:lnTo>
                      <a:pt x="18" y="25"/>
                    </a:lnTo>
                    <a:lnTo>
                      <a:pt x="15" y="23"/>
                    </a:lnTo>
                    <a:lnTo>
                      <a:pt x="11" y="19"/>
                    </a:lnTo>
                    <a:lnTo>
                      <a:pt x="8" y="15"/>
                    </a:lnTo>
                    <a:lnTo>
                      <a:pt x="5" y="11"/>
                    </a:lnTo>
                    <a:lnTo>
                      <a:pt x="4" y="7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22" name="Freeform 505"/>
              <p:cNvSpPr>
                <a:spLocks/>
              </p:cNvSpPr>
              <p:nvPr/>
            </p:nvSpPr>
            <p:spPr bwMode="auto">
              <a:xfrm>
                <a:off x="5052" y="2150"/>
                <a:ext cx="7" cy="7"/>
              </a:xfrm>
              <a:custGeom>
                <a:avLst/>
                <a:gdLst>
                  <a:gd name="T0" fmla="*/ 0 w 7"/>
                  <a:gd name="T1" fmla="*/ 3 h 7"/>
                  <a:gd name="T2" fmla="*/ 0 w 7"/>
                  <a:gd name="T3" fmla="*/ 3 h 7"/>
                  <a:gd name="T4" fmla="*/ 3 w 7"/>
                  <a:gd name="T5" fmla="*/ 5 h 7"/>
                  <a:gd name="T6" fmla="*/ 5 w 7"/>
                  <a:gd name="T7" fmla="*/ 7 h 7"/>
                  <a:gd name="T8" fmla="*/ 7 w 7"/>
                  <a:gd name="T9" fmla="*/ 4 h 7"/>
                  <a:gd name="T10" fmla="*/ 5 w 7"/>
                  <a:gd name="T11" fmla="*/ 3 h 7"/>
                  <a:gd name="T12" fmla="*/ 3 w 7"/>
                  <a:gd name="T13" fmla="*/ 0 h 7"/>
                  <a:gd name="T14" fmla="*/ 3 w 7"/>
                  <a:gd name="T15" fmla="*/ 0 h 7"/>
                  <a:gd name="T16" fmla="*/ 3 w 7"/>
                  <a:gd name="T17" fmla="*/ 0 h 7"/>
                  <a:gd name="T18" fmla="*/ 1 w 7"/>
                  <a:gd name="T19" fmla="*/ 0 h 7"/>
                  <a:gd name="T20" fmla="*/ 0 w 7"/>
                  <a:gd name="T21" fmla="*/ 0 h 7"/>
                  <a:gd name="T22" fmla="*/ 0 w 7"/>
                  <a:gd name="T23" fmla="*/ 1 h 7"/>
                  <a:gd name="T24" fmla="*/ 0 w 7"/>
                  <a:gd name="T25" fmla="*/ 3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0" y="3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23" name="Freeform 506"/>
              <p:cNvSpPr>
                <a:spLocks/>
              </p:cNvSpPr>
              <p:nvPr/>
            </p:nvSpPr>
            <p:spPr bwMode="auto">
              <a:xfrm>
                <a:off x="5046" y="2140"/>
                <a:ext cx="9" cy="13"/>
              </a:xfrm>
              <a:custGeom>
                <a:avLst/>
                <a:gdLst>
                  <a:gd name="T0" fmla="*/ 0 w 9"/>
                  <a:gd name="T1" fmla="*/ 3 h 13"/>
                  <a:gd name="T2" fmla="*/ 0 w 9"/>
                  <a:gd name="T3" fmla="*/ 2 h 13"/>
                  <a:gd name="T4" fmla="*/ 3 w 9"/>
                  <a:gd name="T5" fmla="*/ 8 h 13"/>
                  <a:gd name="T6" fmla="*/ 6 w 9"/>
                  <a:gd name="T7" fmla="*/ 13 h 13"/>
                  <a:gd name="T8" fmla="*/ 9 w 9"/>
                  <a:gd name="T9" fmla="*/ 10 h 13"/>
                  <a:gd name="T10" fmla="*/ 6 w 9"/>
                  <a:gd name="T11" fmla="*/ 6 h 13"/>
                  <a:gd name="T12" fmla="*/ 5 w 9"/>
                  <a:gd name="T13" fmla="*/ 2 h 13"/>
                  <a:gd name="T14" fmla="*/ 3 w 9"/>
                  <a:gd name="T15" fmla="*/ 0 h 13"/>
                  <a:gd name="T16" fmla="*/ 5 w 9"/>
                  <a:gd name="T17" fmla="*/ 2 h 13"/>
                  <a:gd name="T18" fmla="*/ 3 w 9"/>
                  <a:gd name="T19" fmla="*/ 0 h 13"/>
                  <a:gd name="T20" fmla="*/ 2 w 9"/>
                  <a:gd name="T21" fmla="*/ 0 h 13"/>
                  <a:gd name="T22" fmla="*/ 0 w 9"/>
                  <a:gd name="T23" fmla="*/ 0 h 13"/>
                  <a:gd name="T24" fmla="*/ 0 w 9"/>
                  <a:gd name="T25" fmla="*/ 2 h 13"/>
                  <a:gd name="T26" fmla="*/ 0 w 9"/>
                  <a:gd name="T27" fmla="*/ 3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3">
                    <a:moveTo>
                      <a:pt x="0" y="3"/>
                    </a:moveTo>
                    <a:lnTo>
                      <a:pt x="0" y="2"/>
                    </a:lnTo>
                    <a:lnTo>
                      <a:pt x="3" y="8"/>
                    </a:lnTo>
                    <a:lnTo>
                      <a:pt x="6" y="13"/>
                    </a:lnTo>
                    <a:lnTo>
                      <a:pt x="9" y="10"/>
                    </a:lnTo>
                    <a:lnTo>
                      <a:pt x="6" y="6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24" name="Freeform 507"/>
              <p:cNvSpPr>
                <a:spLocks/>
              </p:cNvSpPr>
              <p:nvPr/>
            </p:nvSpPr>
            <p:spPr bwMode="auto">
              <a:xfrm>
                <a:off x="5042" y="2098"/>
                <a:ext cx="7" cy="45"/>
              </a:xfrm>
              <a:custGeom>
                <a:avLst/>
                <a:gdLst>
                  <a:gd name="T0" fmla="*/ 3 w 7"/>
                  <a:gd name="T1" fmla="*/ 1 h 45"/>
                  <a:gd name="T2" fmla="*/ 3 w 7"/>
                  <a:gd name="T3" fmla="*/ 1 h 45"/>
                  <a:gd name="T4" fmla="*/ 2 w 7"/>
                  <a:gd name="T5" fmla="*/ 11 h 45"/>
                  <a:gd name="T6" fmla="*/ 0 w 7"/>
                  <a:gd name="T7" fmla="*/ 23 h 45"/>
                  <a:gd name="T8" fmla="*/ 0 w 7"/>
                  <a:gd name="T9" fmla="*/ 30 h 45"/>
                  <a:gd name="T10" fmla="*/ 2 w 7"/>
                  <a:gd name="T11" fmla="*/ 35 h 45"/>
                  <a:gd name="T12" fmla="*/ 3 w 7"/>
                  <a:gd name="T13" fmla="*/ 41 h 45"/>
                  <a:gd name="T14" fmla="*/ 4 w 7"/>
                  <a:gd name="T15" fmla="*/ 45 h 45"/>
                  <a:gd name="T16" fmla="*/ 7 w 7"/>
                  <a:gd name="T17" fmla="*/ 42 h 45"/>
                  <a:gd name="T18" fmla="*/ 6 w 7"/>
                  <a:gd name="T19" fmla="*/ 40 h 45"/>
                  <a:gd name="T20" fmla="*/ 4 w 7"/>
                  <a:gd name="T21" fmla="*/ 35 h 45"/>
                  <a:gd name="T22" fmla="*/ 4 w 7"/>
                  <a:gd name="T23" fmla="*/ 30 h 45"/>
                  <a:gd name="T24" fmla="*/ 4 w 7"/>
                  <a:gd name="T25" fmla="*/ 23 h 45"/>
                  <a:gd name="T26" fmla="*/ 4 w 7"/>
                  <a:gd name="T27" fmla="*/ 11 h 45"/>
                  <a:gd name="T28" fmla="*/ 7 w 7"/>
                  <a:gd name="T29" fmla="*/ 3 h 45"/>
                  <a:gd name="T30" fmla="*/ 7 w 7"/>
                  <a:gd name="T31" fmla="*/ 1 h 45"/>
                  <a:gd name="T32" fmla="*/ 7 w 7"/>
                  <a:gd name="T33" fmla="*/ 3 h 45"/>
                  <a:gd name="T34" fmla="*/ 6 w 7"/>
                  <a:gd name="T35" fmla="*/ 1 h 45"/>
                  <a:gd name="T36" fmla="*/ 6 w 7"/>
                  <a:gd name="T37" fmla="*/ 0 h 45"/>
                  <a:gd name="T38" fmla="*/ 4 w 7"/>
                  <a:gd name="T39" fmla="*/ 0 h 45"/>
                  <a:gd name="T40" fmla="*/ 3 w 7"/>
                  <a:gd name="T41" fmla="*/ 1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" h="45">
                    <a:moveTo>
                      <a:pt x="3" y="1"/>
                    </a:moveTo>
                    <a:lnTo>
                      <a:pt x="3" y="1"/>
                    </a:lnTo>
                    <a:lnTo>
                      <a:pt x="2" y="11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4" y="45"/>
                    </a:lnTo>
                    <a:lnTo>
                      <a:pt x="7" y="42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4" y="30"/>
                    </a:lnTo>
                    <a:lnTo>
                      <a:pt x="4" y="23"/>
                    </a:lnTo>
                    <a:lnTo>
                      <a:pt x="4" y="1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25" name="Freeform 508"/>
              <p:cNvSpPr>
                <a:spLocks/>
              </p:cNvSpPr>
              <p:nvPr/>
            </p:nvSpPr>
            <p:spPr bwMode="auto">
              <a:xfrm>
                <a:off x="5045" y="2071"/>
                <a:ext cx="11" cy="28"/>
              </a:xfrm>
              <a:custGeom>
                <a:avLst/>
                <a:gdLst>
                  <a:gd name="T0" fmla="*/ 8 w 11"/>
                  <a:gd name="T1" fmla="*/ 0 h 28"/>
                  <a:gd name="T2" fmla="*/ 8 w 11"/>
                  <a:gd name="T3" fmla="*/ 1 h 28"/>
                  <a:gd name="T4" fmla="*/ 6 w 11"/>
                  <a:gd name="T5" fmla="*/ 8 h 28"/>
                  <a:gd name="T6" fmla="*/ 3 w 11"/>
                  <a:gd name="T7" fmla="*/ 15 h 28"/>
                  <a:gd name="T8" fmla="*/ 1 w 11"/>
                  <a:gd name="T9" fmla="*/ 22 h 28"/>
                  <a:gd name="T10" fmla="*/ 0 w 11"/>
                  <a:gd name="T11" fmla="*/ 28 h 28"/>
                  <a:gd name="T12" fmla="*/ 4 w 11"/>
                  <a:gd name="T13" fmla="*/ 28 h 28"/>
                  <a:gd name="T14" fmla="*/ 4 w 11"/>
                  <a:gd name="T15" fmla="*/ 22 h 28"/>
                  <a:gd name="T16" fmla="*/ 6 w 11"/>
                  <a:gd name="T17" fmla="*/ 15 h 28"/>
                  <a:gd name="T18" fmla="*/ 8 w 11"/>
                  <a:gd name="T19" fmla="*/ 9 h 28"/>
                  <a:gd name="T20" fmla="*/ 11 w 11"/>
                  <a:gd name="T21" fmla="*/ 2 h 28"/>
                  <a:gd name="T22" fmla="*/ 11 w 11"/>
                  <a:gd name="T23" fmla="*/ 2 h 28"/>
                  <a:gd name="T24" fmla="*/ 11 w 11"/>
                  <a:gd name="T25" fmla="*/ 2 h 28"/>
                  <a:gd name="T26" fmla="*/ 11 w 11"/>
                  <a:gd name="T27" fmla="*/ 1 h 28"/>
                  <a:gd name="T28" fmla="*/ 11 w 11"/>
                  <a:gd name="T29" fmla="*/ 0 h 28"/>
                  <a:gd name="T30" fmla="*/ 10 w 11"/>
                  <a:gd name="T31" fmla="*/ 0 h 28"/>
                  <a:gd name="T32" fmla="*/ 8 w 11"/>
                  <a:gd name="T33" fmla="*/ 1 h 28"/>
                  <a:gd name="T34" fmla="*/ 8 w 11"/>
                  <a:gd name="T35" fmla="*/ 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28">
                    <a:moveTo>
                      <a:pt x="8" y="0"/>
                    </a:moveTo>
                    <a:lnTo>
                      <a:pt x="8" y="1"/>
                    </a:lnTo>
                    <a:lnTo>
                      <a:pt x="6" y="8"/>
                    </a:lnTo>
                    <a:lnTo>
                      <a:pt x="3" y="15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8" y="9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26" name="Freeform 509"/>
              <p:cNvSpPr>
                <a:spLocks/>
              </p:cNvSpPr>
              <p:nvPr/>
            </p:nvSpPr>
            <p:spPr bwMode="auto">
              <a:xfrm>
                <a:off x="5311" y="2116"/>
                <a:ext cx="15" cy="15"/>
              </a:xfrm>
              <a:custGeom>
                <a:avLst/>
                <a:gdLst>
                  <a:gd name="T0" fmla="*/ 2 w 15"/>
                  <a:gd name="T1" fmla="*/ 15 h 15"/>
                  <a:gd name="T2" fmla="*/ 2 w 15"/>
                  <a:gd name="T3" fmla="*/ 15 h 15"/>
                  <a:gd name="T4" fmla="*/ 7 w 15"/>
                  <a:gd name="T5" fmla="*/ 12 h 15"/>
                  <a:gd name="T6" fmla="*/ 11 w 15"/>
                  <a:gd name="T7" fmla="*/ 8 h 15"/>
                  <a:gd name="T8" fmla="*/ 14 w 15"/>
                  <a:gd name="T9" fmla="*/ 5 h 15"/>
                  <a:gd name="T10" fmla="*/ 15 w 15"/>
                  <a:gd name="T11" fmla="*/ 1 h 15"/>
                  <a:gd name="T12" fmla="*/ 13 w 15"/>
                  <a:gd name="T13" fmla="*/ 0 h 15"/>
                  <a:gd name="T14" fmla="*/ 11 w 15"/>
                  <a:gd name="T15" fmla="*/ 2 h 15"/>
                  <a:gd name="T16" fmla="*/ 9 w 15"/>
                  <a:gd name="T17" fmla="*/ 7 h 15"/>
                  <a:gd name="T18" fmla="*/ 6 w 15"/>
                  <a:gd name="T19" fmla="*/ 8 h 15"/>
                  <a:gd name="T20" fmla="*/ 0 w 15"/>
                  <a:gd name="T21" fmla="*/ 11 h 15"/>
                  <a:gd name="T22" fmla="*/ 0 w 15"/>
                  <a:gd name="T23" fmla="*/ 11 h 15"/>
                  <a:gd name="T24" fmla="*/ 2 w 15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15">
                    <a:moveTo>
                      <a:pt x="2" y="15"/>
                    </a:moveTo>
                    <a:lnTo>
                      <a:pt x="2" y="15"/>
                    </a:lnTo>
                    <a:lnTo>
                      <a:pt x="7" y="12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0" y="11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27" name="Freeform 510"/>
              <p:cNvSpPr>
                <a:spLocks/>
              </p:cNvSpPr>
              <p:nvPr/>
            </p:nvSpPr>
            <p:spPr bwMode="auto">
              <a:xfrm>
                <a:off x="5298" y="2125"/>
                <a:ext cx="15" cy="7"/>
              </a:xfrm>
              <a:custGeom>
                <a:avLst/>
                <a:gdLst>
                  <a:gd name="T0" fmla="*/ 2 w 15"/>
                  <a:gd name="T1" fmla="*/ 3 h 7"/>
                  <a:gd name="T2" fmla="*/ 0 w 15"/>
                  <a:gd name="T3" fmla="*/ 4 h 7"/>
                  <a:gd name="T4" fmla="*/ 2 w 15"/>
                  <a:gd name="T5" fmla="*/ 6 h 7"/>
                  <a:gd name="T6" fmla="*/ 5 w 15"/>
                  <a:gd name="T7" fmla="*/ 7 h 7"/>
                  <a:gd name="T8" fmla="*/ 9 w 15"/>
                  <a:gd name="T9" fmla="*/ 7 h 7"/>
                  <a:gd name="T10" fmla="*/ 15 w 15"/>
                  <a:gd name="T11" fmla="*/ 6 h 7"/>
                  <a:gd name="T12" fmla="*/ 13 w 15"/>
                  <a:gd name="T13" fmla="*/ 2 h 7"/>
                  <a:gd name="T14" fmla="*/ 9 w 15"/>
                  <a:gd name="T15" fmla="*/ 3 h 7"/>
                  <a:gd name="T16" fmla="*/ 7 w 15"/>
                  <a:gd name="T17" fmla="*/ 4 h 7"/>
                  <a:gd name="T18" fmla="*/ 4 w 15"/>
                  <a:gd name="T19" fmla="*/ 3 h 7"/>
                  <a:gd name="T20" fmla="*/ 2 w 15"/>
                  <a:gd name="T21" fmla="*/ 2 h 7"/>
                  <a:gd name="T22" fmla="*/ 0 w 15"/>
                  <a:gd name="T23" fmla="*/ 2 h 7"/>
                  <a:gd name="T24" fmla="*/ 2 w 15"/>
                  <a:gd name="T25" fmla="*/ 2 h 7"/>
                  <a:gd name="T26" fmla="*/ 1 w 15"/>
                  <a:gd name="T27" fmla="*/ 0 h 7"/>
                  <a:gd name="T28" fmla="*/ 0 w 15"/>
                  <a:gd name="T29" fmla="*/ 2 h 7"/>
                  <a:gd name="T30" fmla="*/ 0 w 15"/>
                  <a:gd name="T31" fmla="*/ 3 h 7"/>
                  <a:gd name="T32" fmla="*/ 0 w 15"/>
                  <a:gd name="T33" fmla="*/ 4 h 7"/>
                  <a:gd name="T34" fmla="*/ 2 w 15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7">
                    <a:moveTo>
                      <a:pt x="2" y="3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9" y="7"/>
                    </a:lnTo>
                    <a:lnTo>
                      <a:pt x="15" y="6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28" name="Freeform 511"/>
              <p:cNvSpPr>
                <a:spLocks/>
              </p:cNvSpPr>
              <p:nvPr/>
            </p:nvSpPr>
            <p:spPr bwMode="auto">
              <a:xfrm>
                <a:off x="5283" y="2127"/>
                <a:ext cx="17" cy="11"/>
              </a:xfrm>
              <a:custGeom>
                <a:avLst/>
                <a:gdLst>
                  <a:gd name="T0" fmla="*/ 0 w 17"/>
                  <a:gd name="T1" fmla="*/ 5 h 11"/>
                  <a:gd name="T2" fmla="*/ 1 w 17"/>
                  <a:gd name="T3" fmla="*/ 6 h 11"/>
                  <a:gd name="T4" fmla="*/ 5 w 17"/>
                  <a:gd name="T5" fmla="*/ 9 h 11"/>
                  <a:gd name="T6" fmla="*/ 11 w 17"/>
                  <a:gd name="T7" fmla="*/ 11 h 11"/>
                  <a:gd name="T8" fmla="*/ 15 w 17"/>
                  <a:gd name="T9" fmla="*/ 8 h 11"/>
                  <a:gd name="T10" fmla="*/ 17 w 17"/>
                  <a:gd name="T11" fmla="*/ 1 h 11"/>
                  <a:gd name="T12" fmla="*/ 15 w 17"/>
                  <a:gd name="T13" fmla="*/ 0 h 11"/>
                  <a:gd name="T14" fmla="*/ 12 w 17"/>
                  <a:gd name="T15" fmla="*/ 6 h 11"/>
                  <a:gd name="T16" fmla="*/ 11 w 17"/>
                  <a:gd name="T17" fmla="*/ 8 h 11"/>
                  <a:gd name="T18" fmla="*/ 8 w 17"/>
                  <a:gd name="T19" fmla="*/ 6 h 11"/>
                  <a:gd name="T20" fmla="*/ 2 w 17"/>
                  <a:gd name="T21" fmla="*/ 2 h 11"/>
                  <a:gd name="T22" fmla="*/ 2 w 17"/>
                  <a:gd name="T23" fmla="*/ 2 h 11"/>
                  <a:gd name="T24" fmla="*/ 2 w 17"/>
                  <a:gd name="T25" fmla="*/ 2 h 11"/>
                  <a:gd name="T26" fmla="*/ 1 w 17"/>
                  <a:gd name="T27" fmla="*/ 2 h 11"/>
                  <a:gd name="T28" fmla="*/ 0 w 17"/>
                  <a:gd name="T29" fmla="*/ 4 h 11"/>
                  <a:gd name="T30" fmla="*/ 0 w 17"/>
                  <a:gd name="T31" fmla="*/ 5 h 11"/>
                  <a:gd name="T32" fmla="*/ 1 w 17"/>
                  <a:gd name="T33" fmla="*/ 6 h 11"/>
                  <a:gd name="T34" fmla="*/ 0 w 17"/>
                  <a:gd name="T35" fmla="*/ 5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1">
                    <a:moveTo>
                      <a:pt x="0" y="5"/>
                    </a:moveTo>
                    <a:lnTo>
                      <a:pt x="1" y="6"/>
                    </a:lnTo>
                    <a:lnTo>
                      <a:pt x="5" y="9"/>
                    </a:lnTo>
                    <a:lnTo>
                      <a:pt x="11" y="11"/>
                    </a:lnTo>
                    <a:lnTo>
                      <a:pt x="15" y="8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8" y="6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29" name="Freeform 512"/>
              <p:cNvSpPr>
                <a:spLocks/>
              </p:cNvSpPr>
              <p:nvPr/>
            </p:nvSpPr>
            <p:spPr bwMode="auto">
              <a:xfrm>
                <a:off x="5266" y="2082"/>
                <a:ext cx="19" cy="50"/>
              </a:xfrm>
              <a:custGeom>
                <a:avLst/>
                <a:gdLst>
                  <a:gd name="T0" fmla="*/ 0 w 19"/>
                  <a:gd name="T1" fmla="*/ 0 h 50"/>
                  <a:gd name="T2" fmla="*/ 0 w 19"/>
                  <a:gd name="T3" fmla="*/ 1 h 50"/>
                  <a:gd name="T4" fmla="*/ 0 w 19"/>
                  <a:gd name="T5" fmla="*/ 17 h 50"/>
                  <a:gd name="T6" fmla="*/ 2 w 19"/>
                  <a:gd name="T7" fmla="*/ 28 h 50"/>
                  <a:gd name="T8" fmla="*/ 3 w 19"/>
                  <a:gd name="T9" fmla="*/ 35 h 50"/>
                  <a:gd name="T10" fmla="*/ 4 w 19"/>
                  <a:gd name="T11" fmla="*/ 41 h 50"/>
                  <a:gd name="T12" fmla="*/ 10 w 19"/>
                  <a:gd name="T13" fmla="*/ 46 h 50"/>
                  <a:gd name="T14" fmla="*/ 17 w 19"/>
                  <a:gd name="T15" fmla="*/ 50 h 50"/>
                  <a:gd name="T16" fmla="*/ 19 w 19"/>
                  <a:gd name="T17" fmla="*/ 47 h 50"/>
                  <a:gd name="T18" fmla="*/ 13 w 19"/>
                  <a:gd name="T19" fmla="*/ 43 h 50"/>
                  <a:gd name="T20" fmla="*/ 9 w 19"/>
                  <a:gd name="T21" fmla="*/ 39 h 50"/>
                  <a:gd name="T22" fmla="*/ 7 w 19"/>
                  <a:gd name="T23" fmla="*/ 35 h 50"/>
                  <a:gd name="T24" fmla="*/ 6 w 19"/>
                  <a:gd name="T25" fmla="*/ 28 h 50"/>
                  <a:gd name="T26" fmla="*/ 4 w 19"/>
                  <a:gd name="T27" fmla="*/ 16 h 50"/>
                  <a:gd name="T28" fmla="*/ 4 w 19"/>
                  <a:gd name="T29" fmla="*/ 1 h 50"/>
                  <a:gd name="T30" fmla="*/ 4 w 19"/>
                  <a:gd name="T31" fmla="*/ 2 h 50"/>
                  <a:gd name="T32" fmla="*/ 4 w 19"/>
                  <a:gd name="T33" fmla="*/ 1 h 50"/>
                  <a:gd name="T34" fmla="*/ 3 w 19"/>
                  <a:gd name="T35" fmla="*/ 0 h 50"/>
                  <a:gd name="T36" fmla="*/ 2 w 19"/>
                  <a:gd name="T37" fmla="*/ 0 h 50"/>
                  <a:gd name="T38" fmla="*/ 2 w 19"/>
                  <a:gd name="T39" fmla="*/ 0 h 50"/>
                  <a:gd name="T40" fmla="*/ 0 w 19"/>
                  <a:gd name="T41" fmla="*/ 1 h 50"/>
                  <a:gd name="T42" fmla="*/ 0 w 19"/>
                  <a:gd name="T43" fmla="*/ 0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50">
                    <a:moveTo>
                      <a:pt x="0" y="0"/>
                    </a:moveTo>
                    <a:lnTo>
                      <a:pt x="0" y="1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3" y="35"/>
                    </a:lnTo>
                    <a:lnTo>
                      <a:pt x="4" y="41"/>
                    </a:lnTo>
                    <a:lnTo>
                      <a:pt x="10" y="46"/>
                    </a:lnTo>
                    <a:lnTo>
                      <a:pt x="17" y="50"/>
                    </a:lnTo>
                    <a:lnTo>
                      <a:pt x="19" y="47"/>
                    </a:lnTo>
                    <a:lnTo>
                      <a:pt x="13" y="43"/>
                    </a:lnTo>
                    <a:lnTo>
                      <a:pt x="9" y="39"/>
                    </a:lnTo>
                    <a:lnTo>
                      <a:pt x="7" y="35"/>
                    </a:lnTo>
                    <a:lnTo>
                      <a:pt x="6" y="28"/>
                    </a:lnTo>
                    <a:lnTo>
                      <a:pt x="4" y="16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30" name="Freeform 513"/>
              <p:cNvSpPr>
                <a:spLocks/>
              </p:cNvSpPr>
              <p:nvPr/>
            </p:nvSpPr>
            <p:spPr bwMode="auto">
              <a:xfrm>
                <a:off x="5266" y="2076"/>
                <a:ext cx="7" cy="8"/>
              </a:xfrm>
              <a:custGeom>
                <a:avLst/>
                <a:gdLst>
                  <a:gd name="T0" fmla="*/ 4 w 7"/>
                  <a:gd name="T1" fmla="*/ 1 h 8"/>
                  <a:gd name="T2" fmla="*/ 3 w 7"/>
                  <a:gd name="T3" fmla="*/ 1 h 8"/>
                  <a:gd name="T4" fmla="*/ 0 w 7"/>
                  <a:gd name="T5" fmla="*/ 6 h 8"/>
                  <a:gd name="T6" fmla="*/ 4 w 7"/>
                  <a:gd name="T7" fmla="*/ 8 h 8"/>
                  <a:gd name="T8" fmla="*/ 7 w 7"/>
                  <a:gd name="T9" fmla="*/ 3 h 8"/>
                  <a:gd name="T10" fmla="*/ 4 w 7"/>
                  <a:gd name="T11" fmla="*/ 1 h 8"/>
                  <a:gd name="T12" fmla="*/ 7 w 7"/>
                  <a:gd name="T13" fmla="*/ 3 h 8"/>
                  <a:gd name="T14" fmla="*/ 7 w 7"/>
                  <a:gd name="T15" fmla="*/ 1 h 8"/>
                  <a:gd name="T16" fmla="*/ 6 w 7"/>
                  <a:gd name="T17" fmla="*/ 1 h 8"/>
                  <a:gd name="T18" fmla="*/ 4 w 7"/>
                  <a:gd name="T19" fmla="*/ 0 h 8"/>
                  <a:gd name="T20" fmla="*/ 3 w 7"/>
                  <a:gd name="T21" fmla="*/ 1 h 8"/>
                  <a:gd name="T22" fmla="*/ 4 w 7"/>
                  <a:gd name="T23" fmla="*/ 1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8">
                    <a:moveTo>
                      <a:pt x="4" y="1"/>
                    </a:moveTo>
                    <a:lnTo>
                      <a:pt x="3" y="1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31" name="Freeform 514"/>
              <p:cNvSpPr>
                <a:spLocks/>
              </p:cNvSpPr>
              <p:nvPr/>
            </p:nvSpPr>
            <p:spPr bwMode="auto">
              <a:xfrm>
                <a:off x="5270" y="2056"/>
                <a:ext cx="29" cy="24"/>
              </a:xfrm>
              <a:custGeom>
                <a:avLst/>
                <a:gdLst>
                  <a:gd name="T0" fmla="*/ 25 w 29"/>
                  <a:gd name="T1" fmla="*/ 4 h 24"/>
                  <a:gd name="T2" fmla="*/ 28 w 29"/>
                  <a:gd name="T3" fmla="*/ 2 h 24"/>
                  <a:gd name="T4" fmla="*/ 24 w 29"/>
                  <a:gd name="T5" fmla="*/ 1 h 24"/>
                  <a:gd name="T6" fmla="*/ 20 w 29"/>
                  <a:gd name="T7" fmla="*/ 0 h 24"/>
                  <a:gd name="T8" fmla="*/ 17 w 29"/>
                  <a:gd name="T9" fmla="*/ 1 h 24"/>
                  <a:gd name="T10" fmla="*/ 13 w 29"/>
                  <a:gd name="T11" fmla="*/ 4 h 24"/>
                  <a:gd name="T12" fmla="*/ 7 w 29"/>
                  <a:gd name="T13" fmla="*/ 12 h 24"/>
                  <a:gd name="T14" fmla="*/ 0 w 29"/>
                  <a:gd name="T15" fmla="*/ 21 h 24"/>
                  <a:gd name="T16" fmla="*/ 3 w 29"/>
                  <a:gd name="T17" fmla="*/ 24 h 24"/>
                  <a:gd name="T18" fmla="*/ 10 w 29"/>
                  <a:gd name="T19" fmla="*/ 13 h 24"/>
                  <a:gd name="T20" fmla="*/ 15 w 29"/>
                  <a:gd name="T21" fmla="*/ 6 h 24"/>
                  <a:gd name="T22" fmla="*/ 18 w 29"/>
                  <a:gd name="T23" fmla="*/ 5 h 24"/>
                  <a:gd name="T24" fmla="*/ 20 w 29"/>
                  <a:gd name="T25" fmla="*/ 4 h 24"/>
                  <a:gd name="T26" fmla="*/ 22 w 29"/>
                  <a:gd name="T27" fmla="*/ 4 h 24"/>
                  <a:gd name="T28" fmla="*/ 26 w 29"/>
                  <a:gd name="T29" fmla="*/ 5 h 24"/>
                  <a:gd name="T30" fmla="*/ 29 w 29"/>
                  <a:gd name="T31" fmla="*/ 5 h 24"/>
                  <a:gd name="T32" fmla="*/ 26 w 29"/>
                  <a:gd name="T33" fmla="*/ 5 h 24"/>
                  <a:gd name="T34" fmla="*/ 28 w 29"/>
                  <a:gd name="T35" fmla="*/ 5 h 24"/>
                  <a:gd name="T36" fmla="*/ 29 w 29"/>
                  <a:gd name="T37" fmla="*/ 5 h 24"/>
                  <a:gd name="T38" fmla="*/ 29 w 29"/>
                  <a:gd name="T39" fmla="*/ 4 h 24"/>
                  <a:gd name="T40" fmla="*/ 28 w 29"/>
                  <a:gd name="T41" fmla="*/ 2 h 24"/>
                  <a:gd name="T42" fmla="*/ 25 w 29"/>
                  <a:gd name="T43" fmla="*/ 4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9" h="24">
                    <a:moveTo>
                      <a:pt x="25" y="4"/>
                    </a:moveTo>
                    <a:lnTo>
                      <a:pt x="28" y="2"/>
                    </a:lnTo>
                    <a:lnTo>
                      <a:pt x="24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3" y="4"/>
                    </a:lnTo>
                    <a:lnTo>
                      <a:pt x="7" y="12"/>
                    </a:lnTo>
                    <a:lnTo>
                      <a:pt x="0" y="21"/>
                    </a:lnTo>
                    <a:lnTo>
                      <a:pt x="3" y="24"/>
                    </a:lnTo>
                    <a:lnTo>
                      <a:pt x="10" y="13"/>
                    </a:lnTo>
                    <a:lnTo>
                      <a:pt x="15" y="6"/>
                    </a:lnTo>
                    <a:lnTo>
                      <a:pt x="18" y="5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32" name="Freeform 515"/>
              <p:cNvSpPr>
                <a:spLocks/>
              </p:cNvSpPr>
              <p:nvPr/>
            </p:nvSpPr>
            <p:spPr bwMode="auto">
              <a:xfrm>
                <a:off x="5295" y="2049"/>
                <a:ext cx="34" cy="15"/>
              </a:xfrm>
              <a:custGeom>
                <a:avLst/>
                <a:gdLst>
                  <a:gd name="T0" fmla="*/ 34 w 34"/>
                  <a:gd name="T1" fmla="*/ 12 h 15"/>
                  <a:gd name="T2" fmla="*/ 34 w 34"/>
                  <a:gd name="T3" fmla="*/ 11 h 15"/>
                  <a:gd name="T4" fmla="*/ 25 w 34"/>
                  <a:gd name="T5" fmla="*/ 4 h 15"/>
                  <a:gd name="T6" fmla="*/ 16 w 34"/>
                  <a:gd name="T7" fmla="*/ 0 h 15"/>
                  <a:gd name="T8" fmla="*/ 11 w 34"/>
                  <a:gd name="T9" fmla="*/ 0 h 15"/>
                  <a:gd name="T10" fmla="*/ 7 w 34"/>
                  <a:gd name="T11" fmla="*/ 1 h 15"/>
                  <a:gd name="T12" fmla="*/ 4 w 34"/>
                  <a:gd name="T13" fmla="*/ 5 h 15"/>
                  <a:gd name="T14" fmla="*/ 0 w 34"/>
                  <a:gd name="T15" fmla="*/ 11 h 15"/>
                  <a:gd name="T16" fmla="*/ 4 w 34"/>
                  <a:gd name="T17" fmla="*/ 12 h 15"/>
                  <a:gd name="T18" fmla="*/ 7 w 34"/>
                  <a:gd name="T19" fmla="*/ 7 h 15"/>
                  <a:gd name="T20" fmla="*/ 10 w 34"/>
                  <a:gd name="T21" fmla="*/ 4 h 15"/>
                  <a:gd name="T22" fmla="*/ 12 w 34"/>
                  <a:gd name="T23" fmla="*/ 4 h 15"/>
                  <a:gd name="T24" fmla="*/ 15 w 34"/>
                  <a:gd name="T25" fmla="*/ 4 h 15"/>
                  <a:gd name="T26" fmla="*/ 23 w 34"/>
                  <a:gd name="T27" fmla="*/ 8 h 15"/>
                  <a:gd name="T28" fmla="*/ 31 w 34"/>
                  <a:gd name="T29" fmla="*/ 13 h 15"/>
                  <a:gd name="T30" fmla="*/ 31 w 34"/>
                  <a:gd name="T31" fmla="*/ 13 h 15"/>
                  <a:gd name="T32" fmla="*/ 31 w 34"/>
                  <a:gd name="T33" fmla="*/ 13 h 15"/>
                  <a:gd name="T34" fmla="*/ 33 w 34"/>
                  <a:gd name="T35" fmla="*/ 15 h 15"/>
                  <a:gd name="T36" fmla="*/ 34 w 34"/>
                  <a:gd name="T37" fmla="*/ 13 h 15"/>
                  <a:gd name="T38" fmla="*/ 34 w 34"/>
                  <a:gd name="T39" fmla="*/ 12 h 15"/>
                  <a:gd name="T40" fmla="*/ 34 w 34"/>
                  <a:gd name="T41" fmla="*/ 11 h 15"/>
                  <a:gd name="T42" fmla="*/ 34 w 34"/>
                  <a:gd name="T43" fmla="*/ 12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4" h="15">
                    <a:moveTo>
                      <a:pt x="34" y="12"/>
                    </a:moveTo>
                    <a:lnTo>
                      <a:pt x="34" y="11"/>
                    </a:lnTo>
                    <a:lnTo>
                      <a:pt x="25" y="4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23" y="8"/>
                    </a:lnTo>
                    <a:lnTo>
                      <a:pt x="31" y="13"/>
                    </a:lnTo>
                    <a:lnTo>
                      <a:pt x="33" y="15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4" y="11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33" name="Freeform 516"/>
              <p:cNvSpPr>
                <a:spLocks/>
              </p:cNvSpPr>
              <p:nvPr/>
            </p:nvSpPr>
            <p:spPr bwMode="auto">
              <a:xfrm>
                <a:off x="5326" y="2061"/>
                <a:ext cx="9" cy="42"/>
              </a:xfrm>
              <a:custGeom>
                <a:avLst/>
                <a:gdLst>
                  <a:gd name="T0" fmla="*/ 9 w 9"/>
                  <a:gd name="T1" fmla="*/ 41 h 42"/>
                  <a:gd name="T2" fmla="*/ 9 w 9"/>
                  <a:gd name="T3" fmla="*/ 40 h 42"/>
                  <a:gd name="T4" fmla="*/ 9 w 9"/>
                  <a:gd name="T5" fmla="*/ 34 h 42"/>
                  <a:gd name="T6" fmla="*/ 9 w 9"/>
                  <a:gd name="T7" fmla="*/ 25 h 42"/>
                  <a:gd name="T8" fmla="*/ 7 w 9"/>
                  <a:gd name="T9" fmla="*/ 12 h 42"/>
                  <a:gd name="T10" fmla="*/ 3 w 9"/>
                  <a:gd name="T11" fmla="*/ 0 h 42"/>
                  <a:gd name="T12" fmla="*/ 0 w 9"/>
                  <a:gd name="T13" fmla="*/ 1 h 42"/>
                  <a:gd name="T14" fmla="*/ 3 w 9"/>
                  <a:gd name="T15" fmla="*/ 12 h 42"/>
                  <a:gd name="T16" fmla="*/ 5 w 9"/>
                  <a:gd name="T17" fmla="*/ 25 h 42"/>
                  <a:gd name="T18" fmla="*/ 6 w 9"/>
                  <a:gd name="T19" fmla="*/ 34 h 42"/>
                  <a:gd name="T20" fmla="*/ 6 w 9"/>
                  <a:gd name="T21" fmla="*/ 40 h 42"/>
                  <a:gd name="T22" fmla="*/ 6 w 9"/>
                  <a:gd name="T23" fmla="*/ 40 h 42"/>
                  <a:gd name="T24" fmla="*/ 6 w 9"/>
                  <a:gd name="T25" fmla="*/ 40 h 42"/>
                  <a:gd name="T26" fmla="*/ 6 w 9"/>
                  <a:gd name="T27" fmla="*/ 41 h 42"/>
                  <a:gd name="T28" fmla="*/ 7 w 9"/>
                  <a:gd name="T29" fmla="*/ 42 h 42"/>
                  <a:gd name="T30" fmla="*/ 9 w 9"/>
                  <a:gd name="T31" fmla="*/ 41 h 42"/>
                  <a:gd name="T32" fmla="*/ 9 w 9"/>
                  <a:gd name="T33" fmla="*/ 40 h 42"/>
                  <a:gd name="T34" fmla="*/ 9 w 9"/>
                  <a:gd name="T35" fmla="*/ 41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42">
                    <a:moveTo>
                      <a:pt x="9" y="41"/>
                    </a:moveTo>
                    <a:lnTo>
                      <a:pt x="9" y="40"/>
                    </a:lnTo>
                    <a:lnTo>
                      <a:pt x="9" y="34"/>
                    </a:lnTo>
                    <a:lnTo>
                      <a:pt x="9" y="25"/>
                    </a:lnTo>
                    <a:lnTo>
                      <a:pt x="7" y="12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12"/>
                    </a:lnTo>
                    <a:lnTo>
                      <a:pt x="5" y="25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1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34" name="Freeform 517"/>
              <p:cNvSpPr>
                <a:spLocks/>
              </p:cNvSpPr>
              <p:nvPr/>
            </p:nvSpPr>
            <p:spPr bwMode="auto">
              <a:xfrm>
                <a:off x="5324" y="2101"/>
                <a:ext cx="11" cy="17"/>
              </a:xfrm>
              <a:custGeom>
                <a:avLst/>
                <a:gdLst>
                  <a:gd name="T0" fmla="*/ 2 w 11"/>
                  <a:gd name="T1" fmla="*/ 16 h 17"/>
                  <a:gd name="T2" fmla="*/ 2 w 11"/>
                  <a:gd name="T3" fmla="*/ 16 h 17"/>
                  <a:gd name="T4" fmla="*/ 7 w 11"/>
                  <a:gd name="T5" fmla="*/ 9 h 17"/>
                  <a:gd name="T6" fmla="*/ 11 w 11"/>
                  <a:gd name="T7" fmla="*/ 1 h 17"/>
                  <a:gd name="T8" fmla="*/ 8 w 11"/>
                  <a:gd name="T9" fmla="*/ 0 h 17"/>
                  <a:gd name="T10" fmla="*/ 4 w 11"/>
                  <a:gd name="T11" fmla="*/ 7 h 17"/>
                  <a:gd name="T12" fmla="*/ 0 w 11"/>
                  <a:gd name="T13" fmla="*/ 15 h 17"/>
                  <a:gd name="T14" fmla="*/ 0 w 11"/>
                  <a:gd name="T15" fmla="*/ 15 h 17"/>
                  <a:gd name="T16" fmla="*/ 0 w 11"/>
                  <a:gd name="T17" fmla="*/ 15 h 17"/>
                  <a:gd name="T18" fmla="*/ 0 w 11"/>
                  <a:gd name="T19" fmla="*/ 16 h 17"/>
                  <a:gd name="T20" fmla="*/ 0 w 11"/>
                  <a:gd name="T21" fmla="*/ 17 h 17"/>
                  <a:gd name="T22" fmla="*/ 1 w 11"/>
                  <a:gd name="T23" fmla="*/ 17 h 17"/>
                  <a:gd name="T24" fmla="*/ 2 w 11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17">
                    <a:moveTo>
                      <a:pt x="2" y="16"/>
                    </a:moveTo>
                    <a:lnTo>
                      <a:pt x="2" y="16"/>
                    </a:lnTo>
                    <a:lnTo>
                      <a:pt x="7" y="9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4" y="7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35" name="Freeform 518"/>
              <p:cNvSpPr>
                <a:spLocks/>
              </p:cNvSpPr>
              <p:nvPr/>
            </p:nvSpPr>
            <p:spPr bwMode="auto">
              <a:xfrm>
                <a:off x="4480" y="1945"/>
                <a:ext cx="24" cy="38"/>
              </a:xfrm>
              <a:custGeom>
                <a:avLst/>
                <a:gdLst>
                  <a:gd name="T0" fmla="*/ 24 w 24"/>
                  <a:gd name="T1" fmla="*/ 36 h 38"/>
                  <a:gd name="T2" fmla="*/ 24 w 24"/>
                  <a:gd name="T3" fmla="*/ 36 h 38"/>
                  <a:gd name="T4" fmla="*/ 15 w 24"/>
                  <a:gd name="T5" fmla="*/ 16 h 38"/>
                  <a:gd name="T6" fmla="*/ 4 w 24"/>
                  <a:gd name="T7" fmla="*/ 0 h 38"/>
                  <a:gd name="T8" fmla="*/ 0 w 24"/>
                  <a:gd name="T9" fmla="*/ 3 h 38"/>
                  <a:gd name="T10" fmla="*/ 11 w 24"/>
                  <a:gd name="T11" fmla="*/ 19 h 38"/>
                  <a:gd name="T12" fmla="*/ 21 w 24"/>
                  <a:gd name="T13" fmla="*/ 37 h 38"/>
                  <a:gd name="T14" fmla="*/ 21 w 24"/>
                  <a:gd name="T15" fmla="*/ 37 h 38"/>
                  <a:gd name="T16" fmla="*/ 21 w 24"/>
                  <a:gd name="T17" fmla="*/ 37 h 38"/>
                  <a:gd name="T18" fmla="*/ 23 w 24"/>
                  <a:gd name="T19" fmla="*/ 38 h 38"/>
                  <a:gd name="T20" fmla="*/ 24 w 24"/>
                  <a:gd name="T21" fmla="*/ 38 h 38"/>
                  <a:gd name="T22" fmla="*/ 24 w 24"/>
                  <a:gd name="T23" fmla="*/ 37 h 38"/>
                  <a:gd name="T24" fmla="*/ 24 w 24"/>
                  <a:gd name="T25" fmla="*/ 36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38">
                    <a:moveTo>
                      <a:pt x="24" y="36"/>
                    </a:moveTo>
                    <a:lnTo>
                      <a:pt x="24" y="36"/>
                    </a:lnTo>
                    <a:lnTo>
                      <a:pt x="15" y="16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1" y="19"/>
                    </a:lnTo>
                    <a:lnTo>
                      <a:pt x="21" y="37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7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36" name="Freeform 519"/>
              <p:cNvSpPr>
                <a:spLocks/>
              </p:cNvSpPr>
              <p:nvPr/>
            </p:nvSpPr>
            <p:spPr bwMode="auto">
              <a:xfrm>
                <a:off x="4501" y="1981"/>
                <a:ext cx="24" cy="30"/>
              </a:xfrm>
              <a:custGeom>
                <a:avLst/>
                <a:gdLst>
                  <a:gd name="T0" fmla="*/ 24 w 24"/>
                  <a:gd name="T1" fmla="*/ 27 h 30"/>
                  <a:gd name="T2" fmla="*/ 24 w 24"/>
                  <a:gd name="T3" fmla="*/ 27 h 30"/>
                  <a:gd name="T4" fmla="*/ 22 w 24"/>
                  <a:gd name="T5" fmla="*/ 23 h 30"/>
                  <a:gd name="T6" fmla="*/ 21 w 24"/>
                  <a:gd name="T7" fmla="*/ 17 h 30"/>
                  <a:gd name="T8" fmla="*/ 20 w 24"/>
                  <a:gd name="T9" fmla="*/ 15 h 30"/>
                  <a:gd name="T10" fmla="*/ 17 w 24"/>
                  <a:gd name="T11" fmla="*/ 12 h 30"/>
                  <a:gd name="T12" fmla="*/ 10 w 24"/>
                  <a:gd name="T13" fmla="*/ 6 h 30"/>
                  <a:gd name="T14" fmla="*/ 3 w 24"/>
                  <a:gd name="T15" fmla="*/ 0 h 30"/>
                  <a:gd name="T16" fmla="*/ 0 w 24"/>
                  <a:gd name="T17" fmla="*/ 1 h 30"/>
                  <a:gd name="T18" fmla="*/ 9 w 24"/>
                  <a:gd name="T19" fmla="*/ 9 h 30"/>
                  <a:gd name="T20" fmla="*/ 14 w 24"/>
                  <a:gd name="T21" fmla="*/ 15 h 30"/>
                  <a:gd name="T22" fmla="*/ 17 w 24"/>
                  <a:gd name="T23" fmla="*/ 16 h 30"/>
                  <a:gd name="T24" fmla="*/ 18 w 24"/>
                  <a:gd name="T25" fmla="*/ 20 h 30"/>
                  <a:gd name="T26" fmla="*/ 20 w 24"/>
                  <a:gd name="T27" fmla="*/ 23 h 30"/>
                  <a:gd name="T28" fmla="*/ 20 w 24"/>
                  <a:gd name="T29" fmla="*/ 28 h 30"/>
                  <a:gd name="T30" fmla="*/ 21 w 24"/>
                  <a:gd name="T31" fmla="*/ 28 h 30"/>
                  <a:gd name="T32" fmla="*/ 20 w 24"/>
                  <a:gd name="T33" fmla="*/ 28 h 30"/>
                  <a:gd name="T34" fmla="*/ 21 w 24"/>
                  <a:gd name="T35" fmla="*/ 28 h 30"/>
                  <a:gd name="T36" fmla="*/ 22 w 24"/>
                  <a:gd name="T37" fmla="*/ 30 h 30"/>
                  <a:gd name="T38" fmla="*/ 24 w 24"/>
                  <a:gd name="T39" fmla="*/ 28 h 30"/>
                  <a:gd name="T40" fmla="*/ 24 w 24"/>
                  <a:gd name="T41" fmla="*/ 27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30">
                    <a:moveTo>
                      <a:pt x="24" y="27"/>
                    </a:moveTo>
                    <a:lnTo>
                      <a:pt x="24" y="27"/>
                    </a:lnTo>
                    <a:lnTo>
                      <a:pt x="22" y="23"/>
                    </a:lnTo>
                    <a:lnTo>
                      <a:pt x="21" y="17"/>
                    </a:lnTo>
                    <a:lnTo>
                      <a:pt x="20" y="15"/>
                    </a:lnTo>
                    <a:lnTo>
                      <a:pt x="17" y="12"/>
                    </a:lnTo>
                    <a:lnTo>
                      <a:pt x="10" y="6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9" y="9"/>
                    </a:lnTo>
                    <a:lnTo>
                      <a:pt x="14" y="15"/>
                    </a:lnTo>
                    <a:lnTo>
                      <a:pt x="17" y="16"/>
                    </a:lnTo>
                    <a:lnTo>
                      <a:pt x="18" y="20"/>
                    </a:lnTo>
                    <a:lnTo>
                      <a:pt x="20" y="23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37" name="Freeform 520"/>
              <p:cNvSpPr>
                <a:spLocks/>
              </p:cNvSpPr>
              <p:nvPr/>
            </p:nvSpPr>
            <p:spPr bwMode="auto">
              <a:xfrm>
                <a:off x="4522" y="2008"/>
                <a:ext cx="20" cy="22"/>
              </a:xfrm>
              <a:custGeom>
                <a:avLst/>
                <a:gdLst>
                  <a:gd name="T0" fmla="*/ 20 w 20"/>
                  <a:gd name="T1" fmla="*/ 20 h 22"/>
                  <a:gd name="T2" fmla="*/ 20 w 20"/>
                  <a:gd name="T3" fmla="*/ 19 h 22"/>
                  <a:gd name="T4" fmla="*/ 3 w 20"/>
                  <a:gd name="T5" fmla="*/ 0 h 22"/>
                  <a:gd name="T6" fmla="*/ 0 w 20"/>
                  <a:gd name="T7" fmla="*/ 1 h 22"/>
                  <a:gd name="T8" fmla="*/ 18 w 20"/>
                  <a:gd name="T9" fmla="*/ 20 h 22"/>
                  <a:gd name="T10" fmla="*/ 20 w 20"/>
                  <a:gd name="T11" fmla="*/ 20 h 22"/>
                  <a:gd name="T12" fmla="*/ 18 w 20"/>
                  <a:gd name="T13" fmla="*/ 20 h 22"/>
                  <a:gd name="T14" fmla="*/ 19 w 20"/>
                  <a:gd name="T15" fmla="*/ 22 h 22"/>
                  <a:gd name="T16" fmla="*/ 19 w 20"/>
                  <a:gd name="T17" fmla="*/ 20 h 22"/>
                  <a:gd name="T18" fmla="*/ 20 w 20"/>
                  <a:gd name="T19" fmla="*/ 20 h 22"/>
                  <a:gd name="T20" fmla="*/ 20 w 20"/>
                  <a:gd name="T21" fmla="*/ 19 h 22"/>
                  <a:gd name="T22" fmla="*/ 20 w 20"/>
                  <a:gd name="T23" fmla="*/ 2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22">
                    <a:moveTo>
                      <a:pt x="20" y="20"/>
                    </a:moveTo>
                    <a:lnTo>
                      <a:pt x="20" y="19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9" y="22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38" name="Freeform 521"/>
              <p:cNvSpPr>
                <a:spLocks/>
              </p:cNvSpPr>
              <p:nvPr/>
            </p:nvSpPr>
            <p:spPr bwMode="auto">
              <a:xfrm>
                <a:off x="4538" y="2020"/>
                <a:ext cx="22" cy="14"/>
              </a:xfrm>
              <a:custGeom>
                <a:avLst/>
                <a:gdLst>
                  <a:gd name="T0" fmla="*/ 19 w 22"/>
                  <a:gd name="T1" fmla="*/ 11 h 14"/>
                  <a:gd name="T2" fmla="*/ 22 w 22"/>
                  <a:gd name="T3" fmla="*/ 12 h 14"/>
                  <a:gd name="T4" fmla="*/ 22 w 22"/>
                  <a:gd name="T5" fmla="*/ 8 h 14"/>
                  <a:gd name="T6" fmla="*/ 19 w 22"/>
                  <a:gd name="T7" fmla="*/ 4 h 14"/>
                  <a:gd name="T8" fmla="*/ 17 w 22"/>
                  <a:gd name="T9" fmla="*/ 2 h 14"/>
                  <a:gd name="T10" fmla="*/ 14 w 22"/>
                  <a:gd name="T11" fmla="*/ 0 h 14"/>
                  <a:gd name="T12" fmla="*/ 10 w 22"/>
                  <a:gd name="T13" fmla="*/ 0 h 14"/>
                  <a:gd name="T14" fmla="*/ 6 w 22"/>
                  <a:gd name="T15" fmla="*/ 0 h 14"/>
                  <a:gd name="T16" fmla="*/ 3 w 22"/>
                  <a:gd name="T17" fmla="*/ 3 h 14"/>
                  <a:gd name="T18" fmla="*/ 0 w 22"/>
                  <a:gd name="T19" fmla="*/ 7 h 14"/>
                  <a:gd name="T20" fmla="*/ 4 w 22"/>
                  <a:gd name="T21" fmla="*/ 8 h 14"/>
                  <a:gd name="T22" fmla="*/ 6 w 22"/>
                  <a:gd name="T23" fmla="*/ 6 h 14"/>
                  <a:gd name="T24" fmla="*/ 9 w 22"/>
                  <a:gd name="T25" fmla="*/ 4 h 14"/>
                  <a:gd name="T26" fmla="*/ 10 w 22"/>
                  <a:gd name="T27" fmla="*/ 3 h 14"/>
                  <a:gd name="T28" fmla="*/ 13 w 22"/>
                  <a:gd name="T29" fmla="*/ 4 h 14"/>
                  <a:gd name="T30" fmla="*/ 15 w 22"/>
                  <a:gd name="T31" fmla="*/ 6 h 14"/>
                  <a:gd name="T32" fmla="*/ 17 w 22"/>
                  <a:gd name="T33" fmla="*/ 7 h 14"/>
                  <a:gd name="T34" fmla="*/ 18 w 22"/>
                  <a:gd name="T35" fmla="*/ 10 h 14"/>
                  <a:gd name="T36" fmla="*/ 19 w 22"/>
                  <a:gd name="T37" fmla="*/ 12 h 14"/>
                  <a:gd name="T38" fmla="*/ 22 w 22"/>
                  <a:gd name="T39" fmla="*/ 14 h 14"/>
                  <a:gd name="T40" fmla="*/ 19 w 22"/>
                  <a:gd name="T41" fmla="*/ 12 h 14"/>
                  <a:gd name="T42" fmla="*/ 19 w 22"/>
                  <a:gd name="T43" fmla="*/ 14 h 14"/>
                  <a:gd name="T44" fmla="*/ 21 w 22"/>
                  <a:gd name="T45" fmla="*/ 14 h 14"/>
                  <a:gd name="T46" fmla="*/ 22 w 22"/>
                  <a:gd name="T47" fmla="*/ 14 h 14"/>
                  <a:gd name="T48" fmla="*/ 22 w 22"/>
                  <a:gd name="T49" fmla="*/ 12 h 14"/>
                  <a:gd name="T50" fmla="*/ 19 w 22"/>
                  <a:gd name="T51" fmla="*/ 11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" h="14">
                    <a:moveTo>
                      <a:pt x="19" y="11"/>
                    </a:moveTo>
                    <a:lnTo>
                      <a:pt x="22" y="12"/>
                    </a:lnTo>
                    <a:lnTo>
                      <a:pt x="22" y="8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7"/>
                    </a:lnTo>
                    <a:lnTo>
                      <a:pt x="18" y="10"/>
                    </a:lnTo>
                    <a:lnTo>
                      <a:pt x="19" y="12"/>
                    </a:lnTo>
                    <a:lnTo>
                      <a:pt x="22" y="14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39" name="Freeform 522"/>
              <p:cNvSpPr>
                <a:spLocks/>
              </p:cNvSpPr>
              <p:nvPr/>
            </p:nvSpPr>
            <p:spPr bwMode="auto">
              <a:xfrm>
                <a:off x="4557" y="2028"/>
                <a:ext cx="17" cy="11"/>
              </a:xfrm>
              <a:custGeom>
                <a:avLst/>
                <a:gdLst>
                  <a:gd name="T0" fmla="*/ 17 w 17"/>
                  <a:gd name="T1" fmla="*/ 10 h 11"/>
                  <a:gd name="T2" fmla="*/ 17 w 17"/>
                  <a:gd name="T3" fmla="*/ 10 h 11"/>
                  <a:gd name="T4" fmla="*/ 14 w 17"/>
                  <a:gd name="T5" fmla="*/ 6 h 11"/>
                  <a:gd name="T6" fmla="*/ 11 w 17"/>
                  <a:gd name="T7" fmla="*/ 2 h 11"/>
                  <a:gd name="T8" fmla="*/ 6 w 17"/>
                  <a:gd name="T9" fmla="*/ 0 h 11"/>
                  <a:gd name="T10" fmla="*/ 0 w 17"/>
                  <a:gd name="T11" fmla="*/ 3 h 11"/>
                  <a:gd name="T12" fmla="*/ 3 w 17"/>
                  <a:gd name="T13" fmla="*/ 6 h 11"/>
                  <a:gd name="T14" fmla="*/ 7 w 17"/>
                  <a:gd name="T15" fmla="*/ 4 h 11"/>
                  <a:gd name="T16" fmla="*/ 10 w 17"/>
                  <a:gd name="T17" fmla="*/ 6 h 11"/>
                  <a:gd name="T18" fmla="*/ 11 w 17"/>
                  <a:gd name="T19" fmla="*/ 7 h 11"/>
                  <a:gd name="T20" fmla="*/ 13 w 17"/>
                  <a:gd name="T21" fmla="*/ 10 h 11"/>
                  <a:gd name="T22" fmla="*/ 13 w 17"/>
                  <a:gd name="T23" fmla="*/ 10 h 11"/>
                  <a:gd name="T24" fmla="*/ 13 w 17"/>
                  <a:gd name="T25" fmla="*/ 10 h 11"/>
                  <a:gd name="T26" fmla="*/ 13 w 17"/>
                  <a:gd name="T27" fmla="*/ 11 h 11"/>
                  <a:gd name="T28" fmla="*/ 14 w 17"/>
                  <a:gd name="T29" fmla="*/ 11 h 11"/>
                  <a:gd name="T30" fmla="*/ 15 w 17"/>
                  <a:gd name="T31" fmla="*/ 11 h 11"/>
                  <a:gd name="T32" fmla="*/ 17 w 17"/>
                  <a:gd name="T33" fmla="*/ 1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17" y="10"/>
                    </a:moveTo>
                    <a:lnTo>
                      <a:pt x="17" y="10"/>
                    </a:lnTo>
                    <a:lnTo>
                      <a:pt x="14" y="6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40" name="Freeform 523"/>
              <p:cNvSpPr>
                <a:spLocks/>
              </p:cNvSpPr>
              <p:nvPr/>
            </p:nvSpPr>
            <p:spPr bwMode="auto">
              <a:xfrm>
                <a:off x="4567" y="2038"/>
                <a:ext cx="7" cy="19"/>
              </a:xfrm>
              <a:custGeom>
                <a:avLst/>
                <a:gdLst>
                  <a:gd name="T0" fmla="*/ 1 w 7"/>
                  <a:gd name="T1" fmla="*/ 16 h 19"/>
                  <a:gd name="T2" fmla="*/ 3 w 7"/>
                  <a:gd name="T3" fmla="*/ 18 h 19"/>
                  <a:gd name="T4" fmla="*/ 5 w 7"/>
                  <a:gd name="T5" fmla="*/ 8 h 19"/>
                  <a:gd name="T6" fmla="*/ 7 w 7"/>
                  <a:gd name="T7" fmla="*/ 0 h 19"/>
                  <a:gd name="T8" fmla="*/ 3 w 7"/>
                  <a:gd name="T9" fmla="*/ 0 h 19"/>
                  <a:gd name="T10" fmla="*/ 1 w 7"/>
                  <a:gd name="T11" fmla="*/ 8 h 19"/>
                  <a:gd name="T12" fmla="*/ 0 w 7"/>
                  <a:gd name="T13" fmla="*/ 18 h 19"/>
                  <a:gd name="T14" fmla="*/ 1 w 7"/>
                  <a:gd name="T15" fmla="*/ 19 h 19"/>
                  <a:gd name="T16" fmla="*/ 0 w 7"/>
                  <a:gd name="T17" fmla="*/ 18 h 19"/>
                  <a:gd name="T18" fmla="*/ 0 w 7"/>
                  <a:gd name="T19" fmla="*/ 19 h 19"/>
                  <a:gd name="T20" fmla="*/ 1 w 7"/>
                  <a:gd name="T21" fmla="*/ 19 h 19"/>
                  <a:gd name="T22" fmla="*/ 3 w 7"/>
                  <a:gd name="T23" fmla="*/ 19 h 19"/>
                  <a:gd name="T24" fmla="*/ 3 w 7"/>
                  <a:gd name="T25" fmla="*/ 18 h 19"/>
                  <a:gd name="T26" fmla="*/ 1 w 7"/>
                  <a:gd name="T27" fmla="*/ 16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19">
                    <a:moveTo>
                      <a:pt x="1" y="16"/>
                    </a:moveTo>
                    <a:lnTo>
                      <a:pt x="3" y="18"/>
                    </a:lnTo>
                    <a:lnTo>
                      <a:pt x="5" y="8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8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41" name="Freeform 524"/>
              <p:cNvSpPr>
                <a:spLocks/>
              </p:cNvSpPr>
              <p:nvPr/>
            </p:nvSpPr>
            <p:spPr bwMode="auto">
              <a:xfrm>
                <a:off x="4566" y="2054"/>
                <a:ext cx="15" cy="39"/>
              </a:xfrm>
              <a:custGeom>
                <a:avLst/>
                <a:gdLst>
                  <a:gd name="T0" fmla="*/ 1 w 15"/>
                  <a:gd name="T1" fmla="*/ 34 h 39"/>
                  <a:gd name="T2" fmla="*/ 2 w 15"/>
                  <a:gd name="T3" fmla="*/ 37 h 39"/>
                  <a:gd name="T4" fmla="*/ 6 w 15"/>
                  <a:gd name="T5" fmla="*/ 33 h 39"/>
                  <a:gd name="T6" fmla="*/ 9 w 15"/>
                  <a:gd name="T7" fmla="*/ 28 h 39"/>
                  <a:gd name="T8" fmla="*/ 12 w 15"/>
                  <a:gd name="T9" fmla="*/ 22 h 39"/>
                  <a:gd name="T10" fmla="*/ 15 w 15"/>
                  <a:gd name="T11" fmla="*/ 15 h 39"/>
                  <a:gd name="T12" fmla="*/ 15 w 15"/>
                  <a:gd name="T13" fmla="*/ 10 h 39"/>
                  <a:gd name="T14" fmla="*/ 13 w 15"/>
                  <a:gd name="T15" fmla="*/ 4 h 39"/>
                  <a:gd name="T16" fmla="*/ 12 w 15"/>
                  <a:gd name="T17" fmla="*/ 2 h 39"/>
                  <a:gd name="T18" fmla="*/ 9 w 15"/>
                  <a:gd name="T19" fmla="*/ 0 h 39"/>
                  <a:gd name="T20" fmla="*/ 6 w 15"/>
                  <a:gd name="T21" fmla="*/ 0 h 39"/>
                  <a:gd name="T22" fmla="*/ 2 w 15"/>
                  <a:gd name="T23" fmla="*/ 0 h 39"/>
                  <a:gd name="T24" fmla="*/ 2 w 15"/>
                  <a:gd name="T25" fmla="*/ 3 h 39"/>
                  <a:gd name="T26" fmla="*/ 5 w 15"/>
                  <a:gd name="T27" fmla="*/ 3 h 39"/>
                  <a:gd name="T28" fmla="*/ 8 w 15"/>
                  <a:gd name="T29" fmla="*/ 4 h 39"/>
                  <a:gd name="T30" fmla="*/ 9 w 15"/>
                  <a:gd name="T31" fmla="*/ 4 h 39"/>
                  <a:gd name="T32" fmla="*/ 11 w 15"/>
                  <a:gd name="T33" fmla="*/ 6 h 39"/>
                  <a:gd name="T34" fmla="*/ 12 w 15"/>
                  <a:gd name="T35" fmla="*/ 10 h 39"/>
                  <a:gd name="T36" fmla="*/ 11 w 15"/>
                  <a:gd name="T37" fmla="*/ 15 h 39"/>
                  <a:gd name="T38" fmla="*/ 9 w 15"/>
                  <a:gd name="T39" fmla="*/ 21 h 39"/>
                  <a:gd name="T40" fmla="*/ 6 w 15"/>
                  <a:gd name="T41" fmla="*/ 26 h 39"/>
                  <a:gd name="T42" fmla="*/ 4 w 15"/>
                  <a:gd name="T43" fmla="*/ 32 h 39"/>
                  <a:gd name="T44" fmla="*/ 1 w 15"/>
                  <a:gd name="T45" fmla="*/ 34 h 39"/>
                  <a:gd name="T46" fmla="*/ 2 w 15"/>
                  <a:gd name="T47" fmla="*/ 39 h 39"/>
                  <a:gd name="T48" fmla="*/ 1 w 15"/>
                  <a:gd name="T49" fmla="*/ 34 h 39"/>
                  <a:gd name="T50" fmla="*/ 0 w 15"/>
                  <a:gd name="T51" fmla="*/ 36 h 39"/>
                  <a:gd name="T52" fmla="*/ 1 w 15"/>
                  <a:gd name="T53" fmla="*/ 37 h 39"/>
                  <a:gd name="T54" fmla="*/ 1 w 15"/>
                  <a:gd name="T55" fmla="*/ 39 h 39"/>
                  <a:gd name="T56" fmla="*/ 2 w 15"/>
                  <a:gd name="T57" fmla="*/ 37 h 39"/>
                  <a:gd name="T58" fmla="*/ 1 w 15"/>
                  <a:gd name="T59" fmla="*/ 34 h 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" h="39">
                    <a:moveTo>
                      <a:pt x="1" y="34"/>
                    </a:moveTo>
                    <a:lnTo>
                      <a:pt x="2" y="37"/>
                    </a:lnTo>
                    <a:lnTo>
                      <a:pt x="6" y="33"/>
                    </a:lnTo>
                    <a:lnTo>
                      <a:pt x="9" y="28"/>
                    </a:lnTo>
                    <a:lnTo>
                      <a:pt x="12" y="22"/>
                    </a:lnTo>
                    <a:lnTo>
                      <a:pt x="15" y="15"/>
                    </a:lnTo>
                    <a:lnTo>
                      <a:pt x="15" y="10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2" y="10"/>
                    </a:lnTo>
                    <a:lnTo>
                      <a:pt x="11" y="15"/>
                    </a:lnTo>
                    <a:lnTo>
                      <a:pt x="9" y="21"/>
                    </a:lnTo>
                    <a:lnTo>
                      <a:pt x="6" y="26"/>
                    </a:lnTo>
                    <a:lnTo>
                      <a:pt x="4" y="32"/>
                    </a:lnTo>
                    <a:lnTo>
                      <a:pt x="1" y="34"/>
                    </a:lnTo>
                    <a:lnTo>
                      <a:pt x="2" y="39"/>
                    </a:lnTo>
                    <a:lnTo>
                      <a:pt x="1" y="34"/>
                    </a:lnTo>
                    <a:lnTo>
                      <a:pt x="0" y="36"/>
                    </a:lnTo>
                    <a:lnTo>
                      <a:pt x="1" y="37"/>
                    </a:lnTo>
                    <a:lnTo>
                      <a:pt x="1" y="39"/>
                    </a:lnTo>
                    <a:lnTo>
                      <a:pt x="2" y="37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42" name="Freeform 525"/>
              <p:cNvSpPr>
                <a:spLocks/>
              </p:cNvSpPr>
              <p:nvPr/>
            </p:nvSpPr>
            <p:spPr bwMode="auto">
              <a:xfrm>
                <a:off x="4566" y="2087"/>
                <a:ext cx="16" cy="27"/>
              </a:xfrm>
              <a:custGeom>
                <a:avLst/>
                <a:gdLst>
                  <a:gd name="T0" fmla="*/ 4 w 16"/>
                  <a:gd name="T1" fmla="*/ 26 h 27"/>
                  <a:gd name="T2" fmla="*/ 2 w 16"/>
                  <a:gd name="T3" fmla="*/ 27 h 27"/>
                  <a:gd name="T4" fmla="*/ 8 w 16"/>
                  <a:gd name="T5" fmla="*/ 23 h 27"/>
                  <a:gd name="T6" fmla="*/ 12 w 16"/>
                  <a:gd name="T7" fmla="*/ 19 h 27"/>
                  <a:gd name="T8" fmla="*/ 15 w 16"/>
                  <a:gd name="T9" fmla="*/ 15 h 27"/>
                  <a:gd name="T10" fmla="*/ 16 w 16"/>
                  <a:gd name="T11" fmla="*/ 10 h 27"/>
                  <a:gd name="T12" fmla="*/ 16 w 16"/>
                  <a:gd name="T13" fmla="*/ 6 h 27"/>
                  <a:gd name="T14" fmla="*/ 13 w 16"/>
                  <a:gd name="T15" fmla="*/ 1 h 27"/>
                  <a:gd name="T16" fmla="*/ 8 w 16"/>
                  <a:gd name="T17" fmla="*/ 0 h 27"/>
                  <a:gd name="T18" fmla="*/ 1 w 16"/>
                  <a:gd name="T19" fmla="*/ 1 h 27"/>
                  <a:gd name="T20" fmla="*/ 2 w 16"/>
                  <a:gd name="T21" fmla="*/ 6 h 27"/>
                  <a:gd name="T22" fmla="*/ 8 w 16"/>
                  <a:gd name="T23" fmla="*/ 4 h 27"/>
                  <a:gd name="T24" fmla="*/ 11 w 16"/>
                  <a:gd name="T25" fmla="*/ 4 h 27"/>
                  <a:gd name="T26" fmla="*/ 12 w 16"/>
                  <a:gd name="T27" fmla="*/ 7 h 27"/>
                  <a:gd name="T28" fmla="*/ 12 w 16"/>
                  <a:gd name="T29" fmla="*/ 10 h 27"/>
                  <a:gd name="T30" fmla="*/ 11 w 16"/>
                  <a:gd name="T31" fmla="*/ 14 h 27"/>
                  <a:gd name="T32" fmla="*/ 9 w 16"/>
                  <a:gd name="T33" fmla="*/ 18 h 27"/>
                  <a:gd name="T34" fmla="*/ 5 w 16"/>
                  <a:gd name="T35" fmla="*/ 21 h 27"/>
                  <a:gd name="T36" fmla="*/ 1 w 16"/>
                  <a:gd name="T37" fmla="*/ 23 h 27"/>
                  <a:gd name="T38" fmla="*/ 0 w 16"/>
                  <a:gd name="T39" fmla="*/ 25 h 27"/>
                  <a:gd name="T40" fmla="*/ 1 w 16"/>
                  <a:gd name="T41" fmla="*/ 23 h 27"/>
                  <a:gd name="T42" fmla="*/ 0 w 16"/>
                  <a:gd name="T43" fmla="*/ 25 h 27"/>
                  <a:gd name="T44" fmla="*/ 0 w 16"/>
                  <a:gd name="T45" fmla="*/ 26 h 27"/>
                  <a:gd name="T46" fmla="*/ 1 w 16"/>
                  <a:gd name="T47" fmla="*/ 27 h 27"/>
                  <a:gd name="T48" fmla="*/ 2 w 16"/>
                  <a:gd name="T49" fmla="*/ 27 h 27"/>
                  <a:gd name="T50" fmla="*/ 4 w 16"/>
                  <a:gd name="T51" fmla="*/ 26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" h="27">
                    <a:moveTo>
                      <a:pt x="4" y="26"/>
                    </a:moveTo>
                    <a:lnTo>
                      <a:pt x="2" y="27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5" y="15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2" y="6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1" y="14"/>
                    </a:lnTo>
                    <a:lnTo>
                      <a:pt x="9" y="18"/>
                    </a:lnTo>
                    <a:lnTo>
                      <a:pt x="5" y="21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43" name="Freeform 526"/>
              <p:cNvSpPr>
                <a:spLocks/>
              </p:cNvSpPr>
              <p:nvPr/>
            </p:nvSpPr>
            <p:spPr bwMode="auto">
              <a:xfrm>
                <a:off x="4541" y="2112"/>
                <a:ext cx="29" cy="23"/>
              </a:xfrm>
              <a:custGeom>
                <a:avLst/>
                <a:gdLst>
                  <a:gd name="T0" fmla="*/ 4 w 29"/>
                  <a:gd name="T1" fmla="*/ 21 h 23"/>
                  <a:gd name="T2" fmla="*/ 3 w 29"/>
                  <a:gd name="T3" fmla="*/ 23 h 23"/>
                  <a:gd name="T4" fmla="*/ 14 w 29"/>
                  <a:gd name="T5" fmla="*/ 20 h 23"/>
                  <a:gd name="T6" fmla="*/ 22 w 29"/>
                  <a:gd name="T7" fmla="*/ 19 h 23"/>
                  <a:gd name="T8" fmla="*/ 25 w 29"/>
                  <a:gd name="T9" fmla="*/ 16 h 23"/>
                  <a:gd name="T10" fmla="*/ 26 w 29"/>
                  <a:gd name="T11" fmla="*/ 12 h 23"/>
                  <a:gd name="T12" fmla="*/ 27 w 29"/>
                  <a:gd name="T13" fmla="*/ 8 h 23"/>
                  <a:gd name="T14" fmla="*/ 29 w 29"/>
                  <a:gd name="T15" fmla="*/ 1 h 23"/>
                  <a:gd name="T16" fmla="*/ 25 w 29"/>
                  <a:gd name="T17" fmla="*/ 0 h 23"/>
                  <a:gd name="T18" fmla="*/ 25 w 29"/>
                  <a:gd name="T19" fmla="*/ 6 h 23"/>
                  <a:gd name="T20" fmla="*/ 23 w 29"/>
                  <a:gd name="T21" fmla="*/ 11 h 23"/>
                  <a:gd name="T22" fmla="*/ 22 w 29"/>
                  <a:gd name="T23" fmla="*/ 13 h 23"/>
                  <a:gd name="T24" fmla="*/ 21 w 29"/>
                  <a:gd name="T25" fmla="*/ 15 h 23"/>
                  <a:gd name="T26" fmla="*/ 14 w 29"/>
                  <a:gd name="T27" fmla="*/ 17 h 23"/>
                  <a:gd name="T28" fmla="*/ 1 w 29"/>
                  <a:gd name="T29" fmla="*/ 19 h 23"/>
                  <a:gd name="T30" fmla="*/ 0 w 29"/>
                  <a:gd name="T31" fmla="*/ 21 h 23"/>
                  <a:gd name="T32" fmla="*/ 1 w 29"/>
                  <a:gd name="T33" fmla="*/ 19 h 23"/>
                  <a:gd name="T34" fmla="*/ 1 w 29"/>
                  <a:gd name="T35" fmla="*/ 20 h 23"/>
                  <a:gd name="T36" fmla="*/ 0 w 29"/>
                  <a:gd name="T37" fmla="*/ 21 h 23"/>
                  <a:gd name="T38" fmla="*/ 1 w 29"/>
                  <a:gd name="T39" fmla="*/ 23 h 23"/>
                  <a:gd name="T40" fmla="*/ 3 w 29"/>
                  <a:gd name="T41" fmla="*/ 23 h 23"/>
                  <a:gd name="T42" fmla="*/ 4 w 29"/>
                  <a:gd name="T43" fmla="*/ 21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9" h="23">
                    <a:moveTo>
                      <a:pt x="4" y="21"/>
                    </a:moveTo>
                    <a:lnTo>
                      <a:pt x="3" y="23"/>
                    </a:lnTo>
                    <a:lnTo>
                      <a:pt x="14" y="20"/>
                    </a:lnTo>
                    <a:lnTo>
                      <a:pt x="22" y="19"/>
                    </a:lnTo>
                    <a:lnTo>
                      <a:pt x="25" y="16"/>
                    </a:lnTo>
                    <a:lnTo>
                      <a:pt x="26" y="12"/>
                    </a:lnTo>
                    <a:lnTo>
                      <a:pt x="27" y="8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5" y="6"/>
                    </a:lnTo>
                    <a:lnTo>
                      <a:pt x="23" y="11"/>
                    </a:lnTo>
                    <a:lnTo>
                      <a:pt x="22" y="13"/>
                    </a:lnTo>
                    <a:lnTo>
                      <a:pt x="21" y="15"/>
                    </a:lnTo>
                    <a:lnTo>
                      <a:pt x="14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44" name="Freeform 527"/>
              <p:cNvSpPr>
                <a:spLocks/>
              </p:cNvSpPr>
              <p:nvPr/>
            </p:nvSpPr>
            <p:spPr bwMode="auto">
              <a:xfrm>
                <a:off x="4529" y="2133"/>
                <a:ext cx="16" cy="10"/>
              </a:xfrm>
              <a:custGeom>
                <a:avLst/>
                <a:gdLst>
                  <a:gd name="T0" fmla="*/ 0 w 16"/>
                  <a:gd name="T1" fmla="*/ 10 h 10"/>
                  <a:gd name="T2" fmla="*/ 0 w 16"/>
                  <a:gd name="T3" fmla="*/ 10 h 10"/>
                  <a:gd name="T4" fmla="*/ 5 w 16"/>
                  <a:gd name="T5" fmla="*/ 10 h 10"/>
                  <a:gd name="T6" fmla="*/ 11 w 16"/>
                  <a:gd name="T7" fmla="*/ 7 h 10"/>
                  <a:gd name="T8" fmla="*/ 15 w 16"/>
                  <a:gd name="T9" fmla="*/ 5 h 10"/>
                  <a:gd name="T10" fmla="*/ 16 w 16"/>
                  <a:gd name="T11" fmla="*/ 0 h 10"/>
                  <a:gd name="T12" fmla="*/ 12 w 16"/>
                  <a:gd name="T13" fmla="*/ 0 h 10"/>
                  <a:gd name="T14" fmla="*/ 12 w 16"/>
                  <a:gd name="T15" fmla="*/ 3 h 10"/>
                  <a:gd name="T16" fmla="*/ 9 w 16"/>
                  <a:gd name="T17" fmla="*/ 5 h 10"/>
                  <a:gd name="T18" fmla="*/ 5 w 16"/>
                  <a:gd name="T19" fmla="*/ 6 h 10"/>
                  <a:gd name="T20" fmla="*/ 0 w 16"/>
                  <a:gd name="T21" fmla="*/ 6 h 10"/>
                  <a:gd name="T22" fmla="*/ 0 w 16"/>
                  <a:gd name="T23" fmla="*/ 6 h 10"/>
                  <a:gd name="T24" fmla="*/ 0 w 16"/>
                  <a:gd name="T25" fmla="*/ 1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0">
                    <a:moveTo>
                      <a:pt x="0" y="10"/>
                    </a:moveTo>
                    <a:lnTo>
                      <a:pt x="0" y="10"/>
                    </a:lnTo>
                    <a:lnTo>
                      <a:pt x="5" y="10"/>
                    </a:lnTo>
                    <a:lnTo>
                      <a:pt x="11" y="7"/>
                    </a:lnTo>
                    <a:lnTo>
                      <a:pt x="15" y="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9" y="5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45" name="Freeform 528"/>
              <p:cNvSpPr>
                <a:spLocks/>
              </p:cNvSpPr>
              <p:nvPr/>
            </p:nvSpPr>
            <p:spPr bwMode="auto">
              <a:xfrm>
                <a:off x="4501" y="2138"/>
                <a:ext cx="28" cy="5"/>
              </a:xfrm>
              <a:custGeom>
                <a:avLst/>
                <a:gdLst>
                  <a:gd name="T0" fmla="*/ 3 w 28"/>
                  <a:gd name="T1" fmla="*/ 2 h 5"/>
                  <a:gd name="T2" fmla="*/ 0 w 28"/>
                  <a:gd name="T3" fmla="*/ 2 h 5"/>
                  <a:gd name="T4" fmla="*/ 13 w 28"/>
                  <a:gd name="T5" fmla="*/ 5 h 5"/>
                  <a:gd name="T6" fmla="*/ 28 w 28"/>
                  <a:gd name="T7" fmla="*/ 5 h 5"/>
                  <a:gd name="T8" fmla="*/ 28 w 28"/>
                  <a:gd name="T9" fmla="*/ 1 h 5"/>
                  <a:gd name="T10" fmla="*/ 13 w 28"/>
                  <a:gd name="T11" fmla="*/ 1 h 5"/>
                  <a:gd name="T12" fmla="*/ 3 w 28"/>
                  <a:gd name="T13" fmla="*/ 0 h 5"/>
                  <a:gd name="T14" fmla="*/ 0 w 28"/>
                  <a:gd name="T15" fmla="*/ 0 h 5"/>
                  <a:gd name="T16" fmla="*/ 3 w 28"/>
                  <a:gd name="T17" fmla="*/ 0 h 5"/>
                  <a:gd name="T18" fmla="*/ 2 w 28"/>
                  <a:gd name="T19" fmla="*/ 0 h 5"/>
                  <a:gd name="T20" fmla="*/ 0 w 28"/>
                  <a:gd name="T21" fmla="*/ 0 h 5"/>
                  <a:gd name="T22" fmla="*/ 0 w 28"/>
                  <a:gd name="T23" fmla="*/ 1 h 5"/>
                  <a:gd name="T24" fmla="*/ 0 w 28"/>
                  <a:gd name="T25" fmla="*/ 2 h 5"/>
                  <a:gd name="T26" fmla="*/ 3 w 28"/>
                  <a:gd name="T27" fmla="*/ 2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" h="5">
                    <a:moveTo>
                      <a:pt x="3" y="2"/>
                    </a:moveTo>
                    <a:lnTo>
                      <a:pt x="0" y="2"/>
                    </a:lnTo>
                    <a:lnTo>
                      <a:pt x="13" y="5"/>
                    </a:lnTo>
                    <a:lnTo>
                      <a:pt x="28" y="5"/>
                    </a:lnTo>
                    <a:lnTo>
                      <a:pt x="28" y="1"/>
                    </a:lnTo>
                    <a:lnTo>
                      <a:pt x="13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46" name="Freeform 529"/>
              <p:cNvSpPr>
                <a:spLocks/>
              </p:cNvSpPr>
              <p:nvPr/>
            </p:nvSpPr>
            <p:spPr bwMode="auto">
              <a:xfrm>
                <a:off x="4485" y="2133"/>
                <a:ext cx="19" cy="9"/>
              </a:xfrm>
              <a:custGeom>
                <a:avLst/>
                <a:gdLst>
                  <a:gd name="T0" fmla="*/ 0 w 19"/>
                  <a:gd name="T1" fmla="*/ 3 h 9"/>
                  <a:gd name="T2" fmla="*/ 0 w 19"/>
                  <a:gd name="T3" fmla="*/ 3 h 9"/>
                  <a:gd name="T4" fmla="*/ 4 w 19"/>
                  <a:gd name="T5" fmla="*/ 5 h 9"/>
                  <a:gd name="T6" fmla="*/ 8 w 19"/>
                  <a:gd name="T7" fmla="*/ 7 h 9"/>
                  <a:gd name="T8" fmla="*/ 10 w 19"/>
                  <a:gd name="T9" fmla="*/ 9 h 9"/>
                  <a:gd name="T10" fmla="*/ 12 w 19"/>
                  <a:gd name="T11" fmla="*/ 9 h 9"/>
                  <a:gd name="T12" fmla="*/ 15 w 19"/>
                  <a:gd name="T13" fmla="*/ 9 h 9"/>
                  <a:gd name="T14" fmla="*/ 19 w 19"/>
                  <a:gd name="T15" fmla="*/ 7 h 9"/>
                  <a:gd name="T16" fmla="*/ 16 w 19"/>
                  <a:gd name="T17" fmla="*/ 5 h 9"/>
                  <a:gd name="T18" fmla="*/ 15 w 19"/>
                  <a:gd name="T19" fmla="*/ 6 h 9"/>
                  <a:gd name="T20" fmla="*/ 12 w 19"/>
                  <a:gd name="T21" fmla="*/ 6 h 9"/>
                  <a:gd name="T22" fmla="*/ 11 w 19"/>
                  <a:gd name="T23" fmla="*/ 5 h 9"/>
                  <a:gd name="T24" fmla="*/ 10 w 19"/>
                  <a:gd name="T25" fmla="*/ 5 h 9"/>
                  <a:gd name="T26" fmla="*/ 6 w 19"/>
                  <a:gd name="T27" fmla="*/ 2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3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4" y="5"/>
                    </a:lnTo>
                    <a:lnTo>
                      <a:pt x="8" y="7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47" name="Freeform 530"/>
              <p:cNvSpPr>
                <a:spLocks/>
              </p:cNvSpPr>
              <p:nvPr/>
            </p:nvSpPr>
            <p:spPr bwMode="auto">
              <a:xfrm>
                <a:off x="4460" y="2101"/>
                <a:ext cx="25" cy="35"/>
              </a:xfrm>
              <a:custGeom>
                <a:avLst/>
                <a:gdLst>
                  <a:gd name="T0" fmla="*/ 3 w 25"/>
                  <a:gd name="T1" fmla="*/ 2 h 35"/>
                  <a:gd name="T2" fmla="*/ 0 w 25"/>
                  <a:gd name="T3" fmla="*/ 1 h 35"/>
                  <a:gd name="T4" fmla="*/ 5 w 25"/>
                  <a:gd name="T5" fmla="*/ 11 h 35"/>
                  <a:gd name="T6" fmla="*/ 10 w 25"/>
                  <a:gd name="T7" fmla="*/ 22 h 35"/>
                  <a:gd name="T8" fmla="*/ 14 w 25"/>
                  <a:gd name="T9" fmla="*/ 27 h 35"/>
                  <a:gd name="T10" fmla="*/ 17 w 25"/>
                  <a:gd name="T11" fmla="*/ 31 h 35"/>
                  <a:gd name="T12" fmla="*/ 21 w 25"/>
                  <a:gd name="T13" fmla="*/ 34 h 35"/>
                  <a:gd name="T14" fmla="*/ 25 w 25"/>
                  <a:gd name="T15" fmla="*/ 35 h 35"/>
                  <a:gd name="T16" fmla="*/ 25 w 25"/>
                  <a:gd name="T17" fmla="*/ 32 h 35"/>
                  <a:gd name="T18" fmla="*/ 22 w 25"/>
                  <a:gd name="T19" fmla="*/ 31 h 35"/>
                  <a:gd name="T20" fmla="*/ 20 w 25"/>
                  <a:gd name="T21" fmla="*/ 28 h 35"/>
                  <a:gd name="T22" fmla="*/ 17 w 25"/>
                  <a:gd name="T23" fmla="*/ 24 h 35"/>
                  <a:gd name="T24" fmla="*/ 13 w 25"/>
                  <a:gd name="T25" fmla="*/ 20 h 35"/>
                  <a:gd name="T26" fmla="*/ 7 w 25"/>
                  <a:gd name="T27" fmla="*/ 9 h 35"/>
                  <a:gd name="T28" fmla="*/ 5 w 25"/>
                  <a:gd name="T29" fmla="*/ 1 h 35"/>
                  <a:gd name="T30" fmla="*/ 2 w 25"/>
                  <a:gd name="T31" fmla="*/ 0 h 35"/>
                  <a:gd name="T32" fmla="*/ 5 w 25"/>
                  <a:gd name="T33" fmla="*/ 1 h 35"/>
                  <a:gd name="T34" fmla="*/ 3 w 25"/>
                  <a:gd name="T35" fmla="*/ 0 h 35"/>
                  <a:gd name="T36" fmla="*/ 2 w 25"/>
                  <a:gd name="T37" fmla="*/ 0 h 35"/>
                  <a:gd name="T38" fmla="*/ 0 w 25"/>
                  <a:gd name="T39" fmla="*/ 0 h 35"/>
                  <a:gd name="T40" fmla="*/ 0 w 25"/>
                  <a:gd name="T41" fmla="*/ 1 h 35"/>
                  <a:gd name="T42" fmla="*/ 3 w 25"/>
                  <a:gd name="T43" fmla="*/ 2 h 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" h="35">
                    <a:moveTo>
                      <a:pt x="3" y="2"/>
                    </a:moveTo>
                    <a:lnTo>
                      <a:pt x="0" y="1"/>
                    </a:lnTo>
                    <a:lnTo>
                      <a:pt x="5" y="11"/>
                    </a:lnTo>
                    <a:lnTo>
                      <a:pt x="10" y="22"/>
                    </a:lnTo>
                    <a:lnTo>
                      <a:pt x="14" y="27"/>
                    </a:lnTo>
                    <a:lnTo>
                      <a:pt x="17" y="31"/>
                    </a:lnTo>
                    <a:lnTo>
                      <a:pt x="21" y="34"/>
                    </a:lnTo>
                    <a:lnTo>
                      <a:pt x="25" y="35"/>
                    </a:lnTo>
                    <a:lnTo>
                      <a:pt x="25" y="32"/>
                    </a:lnTo>
                    <a:lnTo>
                      <a:pt x="22" y="31"/>
                    </a:lnTo>
                    <a:lnTo>
                      <a:pt x="20" y="28"/>
                    </a:lnTo>
                    <a:lnTo>
                      <a:pt x="17" y="24"/>
                    </a:lnTo>
                    <a:lnTo>
                      <a:pt x="13" y="20"/>
                    </a:lnTo>
                    <a:lnTo>
                      <a:pt x="7" y="9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48" name="Freeform 531"/>
              <p:cNvSpPr>
                <a:spLocks/>
              </p:cNvSpPr>
              <p:nvPr/>
            </p:nvSpPr>
            <p:spPr bwMode="auto">
              <a:xfrm>
                <a:off x="4450" y="2095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1 w 13"/>
                  <a:gd name="T3" fmla="*/ 4 h 8"/>
                  <a:gd name="T4" fmla="*/ 6 w 13"/>
                  <a:gd name="T5" fmla="*/ 7 h 8"/>
                  <a:gd name="T6" fmla="*/ 13 w 13"/>
                  <a:gd name="T7" fmla="*/ 8 h 8"/>
                  <a:gd name="T8" fmla="*/ 12 w 13"/>
                  <a:gd name="T9" fmla="*/ 6 h 8"/>
                  <a:gd name="T10" fmla="*/ 8 w 13"/>
                  <a:gd name="T11" fmla="*/ 3 h 8"/>
                  <a:gd name="T12" fmla="*/ 2 w 13"/>
                  <a:gd name="T13" fmla="*/ 0 h 8"/>
                  <a:gd name="T14" fmla="*/ 2 w 13"/>
                  <a:gd name="T15" fmla="*/ 2 h 8"/>
                  <a:gd name="T16" fmla="*/ 2 w 13"/>
                  <a:gd name="T17" fmla="*/ 0 h 8"/>
                  <a:gd name="T18" fmla="*/ 1 w 13"/>
                  <a:gd name="T19" fmla="*/ 2 h 8"/>
                  <a:gd name="T20" fmla="*/ 0 w 13"/>
                  <a:gd name="T21" fmla="*/ 2 h 8"/>
                  <a:gd name="T22" fmla="*/ 0 w 13"/>
                  <a:gd name="T23" fmla="*/ 3 h 8"/>
                  <a:gd name="T24" fmla="*/ 1 w 13"/>
                  <a:gd name="T25" fmla="*/ 4 h 8"/>
                  <a:gd name="T26" fmla="*/ 0 w 13"/>
                  <a:gd name="T27" fmla="*/ 3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" h="8">
                    <a:moveTo>
                      <a:pt x="0" y="3"/>
                    </a:moveTo>
                    <a:lnTo>
                      <a:pt x="1" y="4"/>
                    </a:lnTo>
                    <a:lnTo>
                      <a:pt x="6" y="7"/>
                    </a:lnTo>
                    <a:lnTo>
                      <a:pt x="13" y="8"/>
                    </a:lnTo>
                    <a:lnTo>
                      <a:pt x="12" y="6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49" name="Freeform 532"/>
              <p:cNvSpPr>
                <a:spLocks/>
              </p:cNvSpPr>
              <p:nvPr/>
            </p:nvSpPr>
            <p:spPr bwMode="auto">
              <a:xfrm>
                <a:off x="4414" y="2054"/>
                <a:ext cx="38" cy="44"/>
              </a:xfrm>
              <a:custGeom>
                <a:avLst/>
                <a:gdLst>
                  <a:gd name="T0" fmla="*/ 3 w 38"/>
                  <a:gd name="T1" fmla="*/ 0 h 44"/>
                  <a:gd name="T2" fmla="*/ 0 w 38"/>
                  <a:gd name="T3" fmla="*/ 2 h 44"/>
                  <a:gd name="T4" fmla="*/ 0 w 38"/>
                  <a:gd name="T5" fmla="*/ 11 h 44"/>
                  <a:gd name="T6" fmla="*/ 3 w 38"/>
                  <a:gd name="T7" fmla="*/ 18 h 44"/>
                  <a:gd name="T8" fmla="*/ 7 w 38"/>
                  <a:gd name="T9" fmla="*/ 23 h 44"/>
                  <a:gd name="T10" fmla="*/ 12 w 38"/>
                  <a:gd name="T11" fmla="*/ 28 h 44"/>
                  <a:gd name="T12" fmla="*/ 25 w 38"/>
                  <a:gd name="T13" fmla="*/ 36 h 44"/>
                  <a:gd name="T14" fmla="*/ 36 w 38"/>
                  <a:gd name="T15" fmla="*/ 44 h 44"/>
                  <a:gd name="T16" fmla="*/ 38 w 38"/>
                  <a:gd name="T17" fmla="*/ 43 h 44"/>
                  <a:gd name="T18" fmla="*/ 27 w 38"/>
                  <a:gd name="T19" fmla="*/ 32 h 44"/>
                  <a:gd name="T20" fmla="*/ 15 w 38"/>
                  <a:gd name="T21" fmla="*/ 25 h 44"/>
                  <a:gd name="T22" fmla="*/ 10 w 38"/>
                  <a:gd name="T23" fmla="*/ 21 h 44"/>
                  <a:gd name="T24" fmla="*/ 5 w 38"/>
                  <a:gd name="T25" fmla="*/ 17 h 44"/>
                  <a:gd name="T26" fmla="*/ 4 w 38"/>
                  <a:gd name="T27" fmla="*/ 10 h 44"/>
                  <a:gd name="T28" fmla="*/ 4 w 38"/>
                  <a:gd name="T29" fmla="*/ 2 h 44"/>
                  <a:gd name="T30" fmla="*/ 3 w 38"/>
                  <a:gd name="T31" fmla="*/ 3 h 44"/>
                  <a:gd name="T32" fmla="*/ 4 w 38"/>
                  <a:gd name="T33" fmla="*/ 2 h 44"/>
                  <a:gd name="T34" fmla="*/ 4 w 38"/>
                  <a:gd name="T35" fmla="*/ 0 h 44"/>
                  <a:gd name="T36" fmla="*/ 3 w 38"/>
                  <a:gd name="T37" fmla="*/ 0 h 44"/>
                  <a:gd name="T38" fmla="*/ 1 w 38"/>
                  <a:gd name="T39" fmla="*/ 0 h 44"/>
                  <a:gd name="T40" fmla="*/ 0 w 38"/>
                  <a:gd name="T41" fmla="*/ 2 h 44"/>
                  <a:gd name="T42" fmla="*/ 3 w 38"/>
                  <a:gd name="T43" fmla="*/ 0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8" h="44">
                    <a:moveTo>
                      <a:pt x="3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3" y="18"/>
                    </a:lnTo>
                    <a:lnTo>
                      <a:pt x="7" y="23"/>
                    </a:lnTo>
                    <a:lnTo>
                      <a:pt x="12" y="28"/>
                    </a:lnTo>
                    <a:lnTo>
                      <a:pt x="25" y="36"/>
                    </a:lnTo>
                    <a:lnTo>
                      <a:pt x="36" y="44"/>
                    </a:lnTo>
                    <a:lnTo>
                      <a:pt x="38" y="43"/>
                    </a:lnTo>
                    <a:lnTo>
                      <a:pt x="27" y="32"/>
                    </a:lnTo>
                    <a:lnTo>
                      <a:pt x="15" y="25"/>
                    </a:lnTo>
                    <a:lnTo>
                      <a:pt x="10" y="21"/>
                    </a:lnTo>
                    <a:lnTo>
                      <a:pt x="5" y="17"/>
                    </a:lnTo>
                    <a:lnTo>
                      <a:pt x="4" y="1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50" name="Freeform 533"/>
              <p:cNvSpPr>
                <a:spLocks/>
              </p:cNvSpPr>
              <p:nvPr/>
            </p:nvSpPr>
            <p:spPr bwMode="auto">
              <a:xfrm>
                <a:off x="4417" y="2035"/>
                <a:ext cx="37" cy="22"/>
              </a:xfrm>
              <a:custGeom>
                <a:avLst/>
                <a:gdLst>
                  <a:gd name="T0" fmla="*/ 34 w 37"/>
                  <a:gd name="T1" fmla="*/ 3 h 22"/>
                  <a:gd name="T2" fmla="*/ 34 w 37"/>
                  <a:gd name="T3" fmla="*/ 0 h 22"/>
                  <a:gd name="T4" fmla="*/ 24 w 37"/>
                  <a:gd name="T5" fmla="*/ 6 h 22"/>
                  <a:gd name="T6" fmla="*/ 16 w 37"/>
                  <a:gd name="T7" fmla="*/ 12 h 22"/>
                  <a:gd name="T8" fmla="*/ 12 w 37"/>
                  <a:gd name="T9" fmla="*/ 15 h 22"/>
                  <a:gd name="T10" fmla="*/ 8 w 37"/>
                  <a:gd name="T11" fmla="*/ 17 h 22"/>
                  <a:gd name="T12" fmla="*/ 4 w 37"/>
                  <a:gd name="T13" fmla="*/ 18 h 22"/>
                  <a:gd name="T14" fmla="*/ 0 w 37"/>
                  <a:gd name="T15" fmla="*/ 19 h 22"/>
                  <a:gd name="T16" fmla="*/ 0 w 37"/>
                  <a:gd name="T17" fmla="*/ 22 h 22"/>
                  <a:gd name="T18" fmla="*/ 4 w 37"/>
                  <a:gd name="T19" fmla="*/ 22 h 22"/>
                  <a:gd name="T20" fmla="*/ 9 w 37"/>
                  <a:gd name="T21" fmla="*/ 21 h 22"/>
                  <a:gd name="T22" fmla="*/ 13 w 37"/>
                  <a:gd name="T23" fmla="*/ 18 h 22"/>
                  <a:gd name="T24" fmla="*/ 18 w 37"/>
                  <a:gd name="T25" fmla="*/ 15 h 22"/>
                  <a:gd name="T26" fmla="*/ 26 w 37"/>
                  <a:gd name="T27" fmla="*/ 10 h 22"/>
                  <a:gd name="T28" fmla="*/ 35 w 37"/>
                  <a:gd name="T29" fmla="*/ 4 h 22"/>
                  <a:gd name="T30" fmla="*/ 37 w 37"/>
                  <a:gd name="T31" fmla="*/ 2 h 22"/>
                  <a:gd name="T32" fmla="*/ 35 w 37"/>
                  <a:gd name="T33" fmla="*/ 4 h 22"/>
                  <a:gd name="T34" fmla="*/ 37 w 37"/>
                  <a:gd name="T35" fmla="*/ 3 h 22"/>
                  <a:gd name="T36" fmla="*/ 37 w 37"/>
                  <a:gd name="T37" fmla="*/ 2 h 22"/>
                  <a:gd name="T38" fmla="*/ 37 w 37"/>
                  <a:gd name="T39" fmla="*/ 0 h 22"/>
                  <a:gd name="T40" fmla="*/ 34 w 37"/>
                  <a:gd name="T41" fmla="*/ 0 h 22"/>
                  <a:gd name="T42" fmla="*/ 34 w 37"/>
                  <a:gd name="T43" fmla="*/ 3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" h="22">
                    <a:moveTo>
                      <a:pt x="34" y="3"/>
                    </a:moveTo>
                    <a:lnTo>
                      <a:pt x="34" y="0"/>
                    </a:lnTo>
                    <a:lnTo>
                      <a:pt x="24" y="6"/>
                    </a:lnTo>
                    <a:lnTo>
                      <a:pt x="16" y="12"/>
                    </a:lnTo>
                    <a:lnTo>
                      <a:pt x="12" y="15"/>
                    </a:lnTo>
                    <a:lnTo>
                      <a:pt x="8" y="17"/>
                    </a:lnTo>
                    <a:lnTo>
                      <a:pt x="4" y="18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4" y="22"/>
                    </a:lnTo>
                    <a:lnTo>
                      <a:pt x="9" y="21"/>
                    </a:lnTo>
                    <a:lnTo>
                      <a:pt x="13" y="18"/>
                    </a:lnTo>
                    <a:lnTo>
                      <a:pt x="18" y="15"/>
                    </a:lnTo>
                    <a:lnTo>
                      <a:pt x="26" y="10"/>
                    </a:lnTo>
                    <a:lnTo>
                      <a:pt x="35" y="4"/>
                    </a:lnTo>
                    <a:lnTo>
                      <a:pt x="37" y="2"/>
                    </a:lnTo>
                    <a:lnTo>
                      <a:pt x="35" y="4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51" name="Freeform 534"/>
              <p:cNvSpPr>
                <a:spLocks/>
              </p:cNvSpPr>
              <p:nvPr/>
            </p:nvSpPr>
            <p:spPr bwMode="auto">
              <a:xfrm>
                <a:off x="4440" y="1997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0 w 14"/>
                  <a:gd name="T3" fmla="*/ 3 h 41"/>
                  <a:gd name="T4" fmla="*/ 5 w 14"/>
                  <a:gd name="T5" fmla="*/ 22 h 41"/>
                  <a:gd name="T6" fmla="*/ 11 w 14"/>
                  <a:gd name="T7" fmla="*/ 41 h 41"/>
                  <a:gd name="T8" fmla="*/ 14 w 14"/>
                  <a:gd name="T9" fmla="*/ 40 h 41"/>
                  <a:gd name="T10" fmla="*/ 8 w 14"/>
                  <a:gd name="T11" fmla="*/ 20 h 41"/>
                  <a:gd name="T12" fmla="*/ 3 w 14"/>
                  <a:gd name="T13" fmla="*/ 0 h 41"/>
                  <a:gd name="T14" fmla="*/ 3 w 14"/>
                  <a:gd name="T15" fmla="*/ 3 h 41"/>
                  <a:gd name="T16" fmla="*/ 3 w 14"/>
                  <a:gd name="T17" fmla="*/ 0 h 41"/>
                  <a:gd name="T18" fmla="*/ 1 w 14"/>
                  <a:gd name="T19" fmla="*/ 0 h 41"/>
                  <a:gd name="T20" fmla="*/ 0 w 14"/>
                  <a:gd name="T21" fmla="*/ 0 h 41"/>
                  <a:gd name="T22" fmla="*/ 0 w 14"/>
                  <a:gd name="T23" fmla="*/ 1 h 41"/>
                  <a:gd name="T24" fmla="*/ 0 w 14"/>
                  <a:gd name="T25" fmla="*/ 3 h 41"/>
                  <a:gd name="T26" fmla="*/ 0 w 14"/>
                  <a:gd name="T27" fmla="*/ 0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" h="41">
                    <a:moveTo>
                      <a:pt x="0" y="0"/>
                    </a:moveTo>
                    <a:lnTo>
                      <a:pt x="0" y="3"/>
                    </a:lnTo>
                    <a:lnTo>
                      <a:pt x="5" y="22"/>
                    </a:lnTo>
                    <a:lnTo>
                      <a:pt x="11" y="41"/>
                    </a:lnTo>
                    <a:lnTo>
                      <a:pt x="14" y="40"/>
                    </a:lnTo>
                    <a:lnTo>
                      <a:pt x="8" y="2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52" name="Freeform 535"/>
              <p:cNvSpPr>
                <a:spLocks/>
              </p:cNvSpPr>
              <p:nvPr/>
            </p:nvSpPr>
            <p:spPr bwMode="auto">
              <a:xfrm>
                <a:off x="4440" y="1970"/>
                <a:ext cx="14" cy="30"/>
              </a:xfrm>
              <a:custGeom>
                <a:avLst/>
                <a:gdLst>
                  <a:gd name="T0" fmla="*/ 11 w 14"/>
                  <a:gd name="T1" fmla="*/ 0 h 30"/>
                  <a:gd name="T2" fmla="*/ 11 w 14"/>
                  <a:gd name="T3" fmla="*/ 0 h 30"/>
                  <a:gd name="T4" fmla="*/ 10 w 14"/>
                  <a:gd name="T5" fmla="*/ 9 h 30"/>
                  <a:gd name="T6" fmla="*/ 7 w 14"/>
                  <a:gd name="T7" fmla="*/ 16 h 30"/>
                  <a:gd name="T8" fmla="*/ 4 w 14"/>
                  <a:gd name="T9" fmla="*/ 21 h 30"/>
                  <a:gd name="T10" fmla="*/ 0 w 14"/>
                  <a:gd name="T11" fmla="*/ 27 h 30"/>
                  <a:gd name="T12" fmla="*/ 3 w 14"/>
                  <a:gd name="T13" fmla="*/ 30 h 30"/>
                  <a:gd name="T14" fmla="*/ 7 w 14"/>
                  <a:gd name="T15" fmla="*/ 24 h 30"/>
                  <a:gd name="T16" fmla="*/ 11 w 14"/>
                  <a:gd name="T17" fmla="*/ 17 h 30"/>
                  <a:gd name="T18" fmla="*/ 14 w 14"/>
                  <a:gd name="T19" fmla="*/ 9 h 30"/>
                  <a:gd name="T20" fmla="*/ 14 w 14"/>
                  <a:gd name="T21" fmla="*/ 0 h 30"/>
                  <a:gd name="T22" fmla="*/ 14 w 14"/>
                  <a:gd name="T23" fmla="*/ 0 h 30"/>
                  <a:gd name="T24" fmla="*/ 11 w 1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30">
                    <a:moveTo>
                      <a:pt x="11" y="0"/>
                    </a:moveTo>
                    <a:lnTo>
                      <a:pt x="11" y="0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4" y="21"/>
                    </a:lnTo>
                    <a:lnTo>
                      <a:pt x="0" y="27"/>
                    </a:lnTo>
                    <a:lnTo>
                      <a:pt x="3" y="30"/>
                    </a:lnTo>
                    <a:lnTo>
                      <a:pt x="7" y="24"/>
                    </a:lnTo>
                    <a:lnTo>
                      <a:pt x="11" y="17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53" name="Freeform 536"/>
              <p:cNvSpPr>
                <a:spLocks/>
              </p:cNvSpPr>
              <p:nvPr/>
            </p:nvSpPr>
            <p:spPr bwMode="auto">
              <a:xfrm>
                <a:off x="4451" y="1945"/>
                <a:ext cx="33" cy="25"/>
              </a:xfrm>
              <a:custGeom>
                <a:avLst/>
                <a:gdLst>
                  <a:gd name="T0" fmla="*/ 33 w 33"/>
                  <a:gd name="T1" fmla="*/ 0 h 25"/>
                  <a:gd name="T2" fmla="*/ 30 w 33"/>
                  <a:gd name="T3" fmla="*/ 0 h 25"/>
                  <a:gd name="T4" fmla="*/ 20 w 33"/>
                  <a:gd name="T5" fmla="*/ 3 h 25"/>
                  <a:gd name="T6" fmla="*/ 11 w 33"/>
                  <a:gd name="T7" fmla="*/ 8 h 25"/>
                  <a:gd name="T8" fmla="*/ 7 w 33"/>
                  <a:gd name="T9" fmla="*/ 12 h 25"/>
                  <a:gd name="T10" fmla="*/ 3 w 33"/>
                  <a:gd name="T11" fmla="*/ 16 h 25"/>
                  <a:gd name="T12" fmla="*/ 0 w 33"/>
                  <a:gd name="T13" fmla="*/ 21 h 25"/>
                  <a:gd name="T14" fmla="*/ 0 w 33"/>
                  <a:gd name="T15" fmla="*/ 25 h 25"/>
                  <a:gd name="T16" fmla="*/ 3 w 33"/>
                  <a:gd name="T17" fmla="*/ 25 h 25"/>
                  <a:gd name="T18" fmla="*/ 4 w 33"/>
                  <a:gd name="T19" fmla="*/ 22 h 25"/>
                  <a:gd name="T20" fmla="*/ 5 w 33"/>
                  <a:gd name="T21" fmla="*/ 18 h 25"/>
                  <a:gd name="T22" fmla="*/ 9 w 33"/>
                  <a:gd name="T23" fmla="*/ 15 h 25"/>
                  <a:gd name="T24" fmla="*/ 14 w 33"/>
                  <a:gd name="T25" fmla="*/ 11 h 25"/>
                  <a:gd name="T26" fmla="*/ 22 w 33"/>
                  <a:gd name="T27" fmla="*/ 7 h 25"/>
                  <a:gd name="T28" fmla="*/ 31 w 33"/>
                  <a:gd name="T29" fmla="*/ 3 h 25"/>
                  <a:gd name="T30" fmla="*/ 29 w 33"/>
                  <a:gd name="T31" fmla="*/ 3 h 25"/>
                  <a:gd name="T32" fmla="*/ 31 w 33"/>
                  <a:gd name="T33" fmla="*/ 3 h 25"/>
                  <a:gd name="T34" fmla="*/ 33 w 33"/>
                  <a:gd name="T35" fmla="*/ 3 h 25"/>
                  <a:gd name="T36" fmla="*/ 33 w 33"/>
                  <a:gd name="T37" fmla="*/ 1 h 25"/>
                  <a:gd name="T38" fmla="*/ 31 w 33"/>
                  <a:gd name="T39" fmla="*/ 0 h 25"/>
                  <a:gd name="T40" fmla="*/ 30 w 33"/>
                  <a:gd name="T41" fmla="*/ 0 h 25"/>
                  <a:gd name="T42" fmla="*/ 33 w 33"/>
                  <a:gd name="T43" fmla="*/ 0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" h="25">
                    <a:moveTo>
                      <a:pt x="33" y="0"/>
                    </a:moveTo>
                    <a:lnTo>
                      <a:pt x="30" y="0"/>
                    </a:lnTo>
                    <a:lnTo>
                      <a:pt x="20" y="3"/>
                    </a:lnTo>
                    <a:lnTo>
                      <a:pt x="11" y="8"/>
                    </a:lnTo>
                    <a:lnTo>
                      <a:pt x="7" y="12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4" y="22"/>
                    </a:lnTo>
                    <a:lnTo>
                      <a:pt x="5" y="18"/>
                    </a:lnTo>
                    <a:lnTo>
                      <a:pt x="9" y="15"/>
                    </a:lnTo>
                    <a:lnTo>
                      <a:pt x="14" y="11"/>
                    </a:lnTo>
                    <a:lnTo>
                      <a:pt x="22" y="7"/>
                    </a:lnTo>
                    <a:lnTo>
                      <a:pt x="31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54" name="Freeform 537"/>
              <p:cNvSpPr>
                <a:spLocks noEditPoints="1"/>
              </p:cNvSpPr>
              <p:nvPr/>
            </p:nvSpPr>
            <p:spPr bwMode="auto">
              <a:xfrm>
                <a:off x="4342" y="1516"/>
                <a:ext cx="571" cy="638"/>
              </a:xfrm>
              <a:custGeom>
                <a:avLst/>
                <a:gdLst>
                  <a:gd name="T0" fmla="*/ 45 w 571"/>
                  <a:gd name="T1" fmla="*/ 504 h 638"/>
                  <a:gd name="T2" fmla="*/ 39 w 571"/>
                  <a:gd name="T3" fmla="*/ 536 h 638"/>
                  <a:gd name="T4" fmla="*/ 60 w 571"/>
                  <a:gd name="T5" fmla="*/ 478 h 638"/>
                  <a:gd name="T6" fmla="*/ 27 w 571"/>
                  <a:gd name="T7" fmla="*/ 200 h 638"/>
                  <a:gd name="T8" fmla="*/ 12 w 571"/>
                  <a:gd name="T9" fmla="*/ 182 h 638"/>
                  <a:gd name="T10" fmla="*/ 64 w 571"/>
                  <a:gd name="T11" fmla="*/ 145 h 638"/>
                  <a:gd name="T12" fmla="*/ 82 w 571"/>
                  <a:gd name="T13" fmla="*/ 107 h 638"/>
                  <a:gd name="T14" fmla="*/ 94 w 571"/>
                  <a:gd name="T15" fmla="*/ 34 h 638"/>
                  <a:gd name="T16" fmla="*/ 121 w 571"/>
                  <a:gd name="T17" fmla="*/ 40 h 638"/>
                  <a:gd name="T18" fmla="*/ 146 w 571"/>
                  <a:gd name="T19" fmla="*/ 13 h 638"/>
                  <a:gd name="T20" fmla="*/ 220 w 571"/>
                  <a:gd name="T21" fmla="*/ 51 h 638"/>
                  <a:gd name="T22" fmla="*/ 203 w 571"/>
                  <a:gd name="T23" fmla="*/ 3 h 638"/>
                  <a:gd name="T24" fmla="*/ 291 w 571"/>
                  <a:gd name="T25" fmla="*/ 155 h 638"/>
                  <a:gd name="T26" fmla="*/ 158 w 571"/>
                  <a:gd name="T27" fmla="*/ 44 h 638"/>
                  <a:gd name="T28" fmla="*/ 174 w 571"/>
                  <a:gd name="T29" fmla="*/ 161 h 638"/>
                  <a:gd name="T30" fmla="*/ 144 w 571"/>
                  <a:gd name="T31" fmla="*/ 122 h 638"/>
                  <a:gd name="T32" fmla="*/ 158 w 571"/>
                  <a:gd name="T33" fmla="*/ 201 h 638"/>
                  <a:gd name="T34" fmla="*/ 154 w 571"/>
                  <a:gd name="T35" fmla="*/ 279 h 638"/>
                  <a:gd name="T36" fmla="*/ 168 w 571"/>
                  <a:gd name="T37" fmla="*/ 310 h 638"/>
                  <a:gd name="T38" fmla="*/ 183 w 571"/>
                  <a:gd name="T39" fmla="*/ 335 h 638"/>
                  <a:gd name="T40" fmla="*/ 255 w 571"/>
                  <a:gd name="T41" fmla="*/ 301 h 638"/>
                  <a:gd name="T42" fmla="*/ 218 w 571"/>
                  <a:gd name="T43" fmla="*/ 451 h 638"/>
                  <a:gd name="T44" fmla="*/ 318 w 571"/>
                  <a:gd name="T45" fmla="*/ 269 h 638"/>
                  <a:gd name="T46" fmla="*/ 353 w 571"/>
                  <a:gd name="T47" fmla="*/ 247 h 638"/>
                  <a:gd name="T48" fmla="*/ 375 w 571"/>
                  <a:gd name="T49" fmla="*/ 231 h 638"/>
                  <a:gd name="T50" fmla="*/ 392 w 571"/>
                  <a:gd name="T51" fmla="*/ 320 h 638"/>
                  <a:gd name="T52" fmla="*/ 362 w 571"/>
                  <a:gd name="T53" fmla="*/ 413 h 638"/>
                  <a:gd name="T54" fmla="*/ 326 w 571"/>
                  <a:gd name="T55" fmla="*/ 380 h 638"/>
                  <a:gd name="T56" fmla="*/ 274 w 571"/>
                  <a:gd name="T57" fmla="*/ 470 h 638"/>
                  <a:gd name="T58" fmla="*/ 180 w 571"/>
                  <a:gd name="T59" fmla="*/ 488 h 638"/>
                  <a:gd name="T60" fmla="*/ 143 w 571"/>
                  <a:gd name="T61" fmla="*/ 406 h 638"/>
                  <a:gd name="T62" fmla="*/ 138 w 571"/>
                  <a:gd name="T63" fmla="*/ 268 h 638"/>
                  <a:gd name="T64" fmla="*/ 118 w 571"/>
                  <a:gd name="T65" fmla="*/ 127 h 638"/>
                  <a:gd name="T66" fmla="*/ 149 w 571"/>
                  <a:gd name="T67" fmla="*/ 155 h 638"/>
                  <a:gd name="T68" fmla="*/ 106 w 571"/>
                  <a:gd name="T69" fmla="*/ 79 h 638"/>
                  <a:gd name="T70" fmla="*/ 114 w 571"/>
                  <a:gd name="T71" fmla="*/ 144 h 638"/>
                  <a:gd name="T72" fmla="*/ 103 w 571"/>
                  <a:gd name="T73" fmla="*/ 190 h 638"/>
                  <a:gd name="T74" fmla="*/ 75 w 571"/>
                  <a:gd name="T75" fmla="*/ 196 h 638"/>
                  <a:gd name="T76" fmla="*/ 120 w 571"/>
                  <a:gd name="T77" fmla="*/ 268 h 638"/>
                  <a:gd name="T78" fmla="*/ 69 w 571"/>
                  <a:gd name="T79" fmla="*/ 239 h 638"/>
                  <a:gd name="T80" fmla="*/ 82 w 571"/>
                  <a:gd name="T81" fmla="*/ 309 h 638"/>
                  <a:gd name="T82" fmla="*/ 495 w 571"/>
                  <a:gd name="T83" fmla="*/ 634 h 638"/>
                  <a:gd name="T84" fmla="*/ 554 w 571"/>
                  <a:gd name="T85" fmla="*/ 631 h 638"/>
                  <a:gd name="T86" fmla="*/ 554 w 571"/>
                  <a:gd name="T87" fmla="*/ 571 h 638"/>
                  <a:gd name="T88" fmla="*/ 519 w 571"/>
                  <a:gd name="T89" fmla="*/ 523 h 638"/>
                  <a:gd name="T90" fmla="*/ 510 w 571"/>
                  <a:gd name="T91" fmla="*/ 478 h 638"/>
                  <a:gd name="T92" fmla="*/ 476 w 571"/>
                  <a:gd name="T93" fmla="*/ 501 h 638"/>
                  <a:gd name="T94" fmla="*/ 474 w 571"/>
                  <a:gd name="T95" fmla="*/ 432 h 638"/>
                  <a:gd name="T96" fmla="*/ 498 w 571"/>
                  <a:gd name="T97" fmla="*/ 320 h 638"/>
                  <a:gd name="T98" fmla="*/ 439 w 571"/>
                  <a:gd name="T99" fmla="*/ 370 h 638"/>
                  <a:gd name="T100" fmla="*/ 441 w 571"/>
                  <a:gd name="T101" fmla="*/ 342 h 638"/>
                  <a:gd name="T102" fmla="*/ 463 w 571"/>
                  <a:gd name="T103" fmla="*/ 284 h 638"/>
                  <a:gd name="T104" fmla="*/ 471 w 571"/>
                  <a:gd name="T105" fmla="*/ 152 h 638"/>
                  <a:gd name="T106" fmla="*/ 463 w 571"/>
                  <a:gd name="T107" fmla="*/ 185 h 638"/>
                  <a:gd name="T108" fmla="*/ 434 w 571"/>
                  <a:gd name="T109" fmla="*/ 380 h 638"/>
                  <a:gd name="T110" fmla="*/ 467 w 571"/>
                  <a:gd name="T111" fmla="*/ 484 h 638"/>
                  <a:gd name="T112" fmla="*/ 441 w 571"/>
                  <a:gd name="T113" fmla="*/ 104 h 638"/>
                  <a:gd name="T114" fmla="*/ 472 w 571"/>
                  <a:gd name="T115" fmla="*/ 29 h 638"/>
                  <a:gd name="T116" fmla="*/ 438 w 571"/>
                  <a:gd name="T117" fmla="*/ 161 h 638"/>
                  <a:gd name="T118" fmla="*/ 426 w 571"/>
                  <a:gd name="T119" fmla="*/ 33 h 6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71" h="638">
                    <a:moveTo>
                      <a:pt x="60" y="478"/>
                    </a:moveTo>
                    <a:lnTo>
                      <a:pt x="80" y="485"/>
                    </a:lnTo>
                    <a:lnTo>
                      <a:pt x="99" y="492"/>
                    </a:lnTo>
                    <a:lnTo>
                      <a:pt x="87" y="490"/>
                    </a:lnTo>
                    <a:lnTo>
                      <a:pt x="77" y="488"/>
                    </a:lnTo>
                    <a:lnTo>
                      <a:pt x="72" y="486"/>
                    </a:lnTo>
                    <a:lnTo>
                      <a:pt x="68" y="486"/>
                    </a:lnTo>
                    <a:lnTo>
                      <a:pt x="62" y="488"/>
                    </a:lnTo>
                    <a:lnTo>
                      <a:pt x="57" y="492"/>
                    </a:lnTo>
                    <a:lnTo>
                      <a:pt x="52" y="497"/>
                    </a:lnTo>
                    <a:lnTo>
                      <a:pt x="45" y="504"/>
                    </a:lnTo>
                    <a:lnTo>
                      <a:pt x="42" y="508"/>
                    </a:lnTo>
                    <a:lnTo>
                      <a:pt x="39" y="512"/>
                    </a:lnTo>
                    <a:lnTo>
                      <a:pt x="38" y="516"/>
                    </a:lnTo>
                    <a:lnTo>
                      <a:pt x="38" y="521"/>
                    </a:lnTo>
                    <a:lnTo>
                      <a:pt x="39" y="527"/>
                    </a:lnTo>
                    <a:lnTo>
                      <a:pt x="43" y="536"/>
                    </a:lnTo>
                    <a:lnTo>
                      <a:pt x="45" y="540"/>
                    </a:lnTo>
                    <a:lnTo>
                      <a:pt x="45" y="544"/>
                    </a:lnTo>
                    <a:lnTo>
                      <a:pt x="46" y="548"/>
                    </a:lnTo>
                    <a:lnTo>
                      <a:pt x="45" y="553"/>
                    </a:lnTo>
                    <a:lnTo>
                      <a:pt x="39" y="536"/>
                    </a:lnTo>
                    <a:lnTo>
                      <a:pt x="35" y="518"/>
                    </a:lnTo>
                    <a:lnTo>
                      <a:pt x="38" y="511"/>
                    </a:lnTo>
                    <a:lnTo>
                      <a:pt x="43" y="501"/>
                    </a:lnTo>
                    <a:lnTo>
                      <a:pt x="49" y="493"/>
                    </a:lnTo>
                    <a:lnTo>
                      <a:pt x="57" y="488"/>
                    </a:lnTo>
                    <a:lnTo>
                      <a:pt x="52" y="482"/>
                    </a:lnTo>
                    <a:lnTo>
                      <a:pt x="46" y="478"/>
                    </a:lnTo>
                    <a:lnTo>
                      <a:pt x="39" y="475"/>
                    </a:lnTo>
                    <a:lnTo>
                      <a:pt x="34" y="473"/>
                    </a:lnTo>
                    <a:lnTo>
                      <a:pt x="49" y="475"/>
                    </a:lnTo>
                    <a:lnTo>
                      <a:pt x="60" y="478"/>
                    </a:lnTo>
                    <a:close/>
                    <a:moveTo>
                      <a:pt x="84" y="323"/>
                    </a:moveTo>
                    <a:lnTo>
                      <a:pt x="72" y="313"/>
                    </a:lnTo>
                    <a:lnTo>
                      <a:pt x="58" y="302"/>
                    </a:lnTo>
                    <a:lnTo>
                      <a:pt x="46" y="291"/>
                    </a:lnTo>
                    <a:lnTo>
                      <a:pt x="32" y="279"/>
                    </a:lnTo>
                    <a:lnTo>
                      <a:pt x="42" y="264"/>
                    </a:lnTo>
                    <a:lnTo>
                      <a:pt x="39" y="245"/>
                    </a:lnTo>
                    <a:lnTo>
                      <a:pt x="35" y="228"/>
                    </a:lnTo>
                    <a:lnTo>
                      <a:pt x="32" y="215"/>
                    </a:lnTo>
                    <a:lnTo>
                      <a:pt x="28" y="204"/>
                    </a:lnTo>
                    <a:lnTo>
                      <a:pt x="27" y="200"/>
                    </a:lnTo>
                    <a:lnTo>
                      <a:pt x="24" y="196"/>
                    </a:lnTo>
                    <a:lnTo>
                      <a:pt x="21" y="193"/>
                    </a:lnTo>
                    <a:lnTo>
                      <a:pt x="17" y="190"/>
                    </a:lnTo>
                    <a:lnTo>
                      <a:pt x="13" y="189"/>
                    </a:lnTo>
                    <a:lnTo>
                      <a:pt x="9" y="187"/>
                    </a:lnTo>
                    <a:lnTo>
                      <a:pt x="5" y="186"/>
                    </a:lnTo>
                    <a:lnTo>
                      <a:pt x="0" y="186"/>
                    </a:lnTo>
                    <a:lnTo>
                      <a:pt x="1" y="183"/>
                    </a:lnTo>
                    <a:lnTo>
                      <a:pt x="5" y="182"/>
                    </a:lnTo>
                    <a:lnTo>
                      <a:pt x="8" y="182"/>
                    </a:lnTo>
                    <a:lnTo>
                      <a:pt x="12" y="182"/>
                    </a:lnTo>
                    <a:lnTo>
                      <a:pt x="21" y="185"/>
                    </a:lnTo>
                    <a:lnTo>
                      <a:pt x="30" y="189"/>
                    </a:lnTo>
                    <a:lnTo>
                      <a:pt x="39" y="193"/>
                    </a:lnTo>
                    <a:lnTo>
                      <a:pt x="46" y="194"/>
                    </a:lnTo>
                    <a:lnTo>
                      <a:pt x="49" y="193"/>
                    </a:lnTo>
                    <a:lnTo>
                      <a:pt x="52" y="190"/>
                    </a:lnTo>
                    <a:lnTo>
                      <a:pt x="54" y="187"/>
                    </a:lnTo>
                    <a:lnTo>
                      <a:pt x="56" y="181"/>
                    </a:lnTo>
                    <a:lnTo>
                      <a:pt x="61" y="170"/>
                    </a:lnTo>
                    <a:lnTo>
                      <a:pt x="67" y="156"/>
                    </a:lnTo>
                    <a:lnTo>
                      <a:pt x="64" y="145"/>
                    </a:lnTo>
                    <a:lnTo>
                      <a:pt x="62" y="134"/>
                    </a:lnTo>
                    <a:lnTo>
                      <a:pt x="62" y="129"/>
                    </a:lnTo>
                    <a:lnTo>
                      <a:pt x="60" y="125"/>
                    </a:lnTo>
                    <a:lnTo>
                      <a:pt x="57" y="119"/>
                    </a:lnTo>
                    <a:lnTo>
                      <a:pt x="53" y="114"/>
                    </a:lnTo>
                    <a:lnTo>
                      <a:pt x="60" y="116"/>
                    </a:lnTo>
                    <a:lnTo>
                      <a:pt x="67" y="119"/>
                    </a:lnTo>
                    <a:lnTo>
                      <a:pt x="72" y="123"/>
                    </a:lnTo>
                    <a:lnTo>
                      <a:pt x="77" y="130"/>
                    </a:lnTo>
                    <a:lnTo>
                      <a:pt x="79" y="118"/>
                    </a:lnTo>
                    <a:lnTo>
                      <a:pt x="82" y="107"/>
                    </a:lnTo>
                    <a:lnTo>
                      <a:pt x="87" y="97"/>
                    </a:lnTo>
                    <a:lnTo>
                      <a:pt x="91" y="89"/>
                    </a:lnTo>
                    <a:lnTo>
                      <a:pt x="97" y="81"/>
                    </a:lnTo>
                    <a:lnTo>
                      <a:pt x="101" y="73"/>
                    </a:lnTo>
                    <a:lnTo>
                      <a:pt x="103" y="64"/>
                    </a:lnTo>
                    <a:lnTo>
                      <a:pt x="103" y="56"/>
                    </a:lnTo>
                    <a:lnTo>
                      <a:pt x="101" y="51"/>
                    </a:lnTo>
                    <a:lnTo>
                      <a:pt x="99" y="44"/>
                    </a:lnTo>
                    <a:lnTo>
                      <a:pt x="98" y="41"/>
                    </a:lnTo>
                    <a:lnTo>
                      <a:pt x="97" y="37"/>
                    </a:lnTo>
                    <a:lnTo>
                      <a:pt x="94" y="34"/>
                    </a:lnTo>
                    <a:lnTo>
                      <a:pt x="91" y="33"/>
                    </a:lnTo>
                    <a:lnTo>
                      <a:pt x="98" y="34"/>
                    </a:lnTo>
                    <a:lnTo>
                      <a:pt x="103" y="37"/>
                    </a:lnTo>
                    <a:lnTo>
                      <a:pt x="109" y="41"/>
                    </a:lnTo>
                    <a:lnTo>
                      <a:pt x="114" y="45"/>
                    </a:lnTo>
                    <a:lnTo>
                      <a:pt x="124" y="54"/>
                    </a:lnTo>
                    <a:lnTo>
                      <a:pt x="132" y="62"/>
                    </a:lnTo>
                    <a:lnTo>
                      <a:pt x="131" y="56"/>
                    </a:lnTo>
                    <a:lnTo>
                      <a:pt x="128" y="51"/>
                    </a:lnTo>
                    <a:lnTo>
                      <a:pt x="125" y="45"/>
                    </a:lnTo>
                    <a:lnTo>
                      <a:pt x="121" y="40"/>
                    </a:lnTo>
                    <a:lnTo>
                      <a:pt x="117" y="34"/>
                    </a:lnTo>
                    <a:lnTo>
                      <a:pt x="114" y="28"/>
                    </a:lnTo>
                    <a:lnTo>
                      <a:pt x="112" y="22"/>
                    </a:lnTo>
                    <a:lnTo>
                      <a:pt x="110" y="14"/>
                    </a:lnTo>
                    <a:lnTo>
                      <a:pt x="117" y="25"/>
                    </a:lnTo>
                    <a:lnTo>
                      <a:pt x="124" y="33"/>
                    </a:lnTo>
                    <a:lnTo>
                      <a:pt x="138" y="29"/>
                    </a:lnTo>
                    <a:lnTo>
                      <a:pt x="153" y="23"/>
                    </a:lnTo>
                    <a:lnTo>
                      <a:pt x="147" y="17"/>
                    </a:lnTo>
                    <a:lnTo>
                      <a:pt x="140" y="8"/>
                    </a:lnTo>
                    <a:lnTo>
                      <a:pt x="146" y="13"/>
                    </a:lnTo>
                    <a:lnTo>
                      <a:pt x="153" y="15"/>
                    </a:lnTo>
                    <a:lnTo>
                      <a:pt x="158" y="18"/>
                    </a:lnTo>
                    <a:lnTo>
                      <a:pt x="164" y="23"/>
                    </a:lnTo>
                    <a:lnTo>
                      <a:pt x="168" y="17"/>
                    </a:lnTo>
                    <a:lnTo>
                      <a:pt x="170" y="8"/>
                    </a:lnTo>
                    <a:lnTo>
                      <a:pt x="180" y="13"/>
                    </a:lnTo>
                    <a:lnTo>
                      <a:pt x="189" y="18"/>
                    </a:lnTo>
                    <a:lnTo>
                      <a:pt x="196" y="26"/>
                    </a:lnTo>
                    <a:lnTo>
                      <a:pt x="205" y="34"/>
                    </a:lnTo>
                    <a:lnTo>
                      <a:pt x="211" y="44"/>
                    </a:lnTo>
                    <a:lnTo>
                      <a:pt x="220" y="51"/>
                    </a:lnTo>
                    <a:lnTo>
                      <a:pt x="228" y="58"/>
                    </a:lnTo>
                    <a:lnTo>
                      <a:pt x="237" y="63"/>
                    </a:lnTo>
                    <a:lnTo>
                      <a:pt x="233" y="51"/>
                    </a:lnTo>
                    <a:lnTo>
                      <a:pt x="228" y="41"/>
                    </a:lnTo>
                    <a:lnTo>
                      <a:pt x="222" y="34"/>
                    </a:lnTo>
                    <a:lnTo>
                      <a:pt x="217" y="29"/>
                    </a:lnTo>
                    <a:lnTo>
                      <a:pt x="210" y="22"/>
                    </a:lnTo>
                    <a:lnTo>
                      <a:pt x="205" y="17"/>
                    </a:lnTo>
                    <a:lnTo>
                      <a:pt x="198" y="10"/>
                    </a:lnTo>
                    <a:lnTo>
                      <a:pt x="191" y="0"/>
                    </a:lnTo>
                    <a:lnTo>
                      <a:pt x="203" y="3"/>
                    </a:lnTo>
                    <a:lnTo>
                      <a:pt x="215" y="4"/>
                    </a:lnTo>
                    <a:lnTo>
                      <a:pt x="226" y="4"/>
                    </a:lnTo>
                    <a:lnTo>
                      <a:pt x="237" y="4"/>
                    </a:lnTo>
                    <a:lnTo>
                      <a:pt x="256" y="32"/>
                    </a:lnTo>
                    <a:lnTo>
                      <a:pt x="274" y="60"/>
                    </a:lnTo>
                    <a:lnTo>
                      <a:pt x="281" y="75"/>
                    </a:lnTo>
                    <a:lnTo>
                      <a:pt x="286" y="90"/>
                    </a:lnTo>
                    <a:lnTo>
                      <a:pt x="291" y="104"/>
                    </a:lnTo>
                    <a:lnTo>
                      <a:pt x="293" y="116"/>
                    </a:lnTo>
                    <a:lnTo>
                      <a:pt x="291" y="135"/>
                    </a:lnTo>
                    <a:lnTo>
                      <a:pt x="291" y="155"/>
                    </a:lnTo>
                    <a:lnTo>
                      <a:pt x="291" y="174"/>
                    </a:lnTo>
                    <a:lnTo>
                      <a:pt x="289" y="189"/>
                    </a:lnTo>
                    <a:lnTo>
                      <a:pt x="274" y="178"/>
                    </a:lnTo>
                    <a:lnTo>
                      <a:pt x="261" y="163"/>
                    </a:lnTo>
                    <a:lnTo>
                      <a:pt x="247" y="146"/>
                    </a:lnTo>
                    <a:lnTo>
                      <a:pt x="235" y="130"/>
                    </a:lnTo>
                    <a:lnTo>
                      <a:pt x="213" y="93"/>
                    </a:lnTo>
                    <a:lnTo>
                      <a:pt x="191" y="62"/>
                    </a:lnTo>
                    <a:lnTo>
                      <a:pt x="180" y="56"/>
                    </a:lnTo>
                    <a:lnTo>
                      <a:pt x="161" y="45"/>
                    </a:lnTo>
                    <a:lnTo>
                      <a:pt x="158" y="44"/>
                    </a:lnTo>
                    <a:lnTo>
                      <a:pt x="153" y="44"/>
                    </a:lnTo>
                    <a:lnTo>
                      <a:pt x="147" y="45"/>
                    </a:lnTo>
                    <a:lnTo>
                      <a:pt x="142" y="48"/>
                    </a:lnTo>
                    <a:lnTo>
                      <a:pt x="150" y="60"/>
                    </a:lnTo>
                    <a:lnTo>
                      <a:pt x="155" y="73"/>
                    </a:lnTo>
                    <a:lnTo>
                      <a:pt x="161" y="86"/>
                    </a:lnTo>
                    <a:lnTo>
                      <a:pt x="165" y="99"/>
                    </a:lnTo>
                    <a:lnTo>
                      <a:pt x="169" y="114"/>
                    </a:lnTo>
                    <a:lnTo>
                      <a:pt x="170" y="127"/>
                    </a:lnTo>
                    <a:lnTo>
                      <a:pt x="173" y="144"/>
                    </a:lnTo>
                    <a:lnTo>
                      <a:pt x="174" y="161"/>
                    </a:lnTo>
                    <a:lnTo>
                      <a:pt x="172" y="152"/>
                    </a:lnTo>
                    <a:lnTo>
                      <a:pt x="168" y="141"/>
                    </a:lnTo>
                    <a:lnTo>
                      <a:pt x="162" y="129"/>
                    </a:lnTo>
                    <a:lnTo>
                      <a:pt x="155" y="116"/>
                    </a:lnTo>
                    <a:lnTo>
                      <a:pt x="142" y="94"/>
                    </a:lnTo>
                    <a:lnTo>
                      <a:pt x="131" y="81"/>
                    </a:lnTo>
                    <a:lnTo>
                      <a:pt x="120" y="77"/>
                    </a:lnTo>
                    <a:lnTo>
                      <a:pt x="110" y="75"/>
                    </a:lnTo>
                    <a:lnTo>
                      <a:pt x="125" y="94"/>
                    </a:lnTo>
                    <a:lnTo>
                      <a:pt x="139" y="112"/>
                    </a:lnTo>
                    <a:lnTo>
                      <a:pt x="144" y="122"/>
                    </a:lnTo>
                    <a:lnTo>
                      <a:pt x="150" y="130"/>
                    </a:lnTo>
                    <a:lnTo>
                      <a:pt x="153" y="140"/>
                    </a:lnTo>
                    <a:lnTo>
                      <a:pt x="154" y="150"/>
                    </a:lnTo>
                    <a:lnTo>
                      <a:pt x="154" y="165"/>
                    </a:lnTo>
                    <a:lnTo>
                      <a:pt x="154" y="186"/>
                    </a:lnTo>
                    <a:lnTo>
                      <a:pt x="153" y="196"/>
                    </a:lnTo>
                    <a:lnTo>
                      <a:pt x="154" y="205"/>
                    </a:lnTo>
                    <a:lnTo>
                      <a:pt x="155" y="213"/>
                    </a:lnTo>
                    <a:lnTo>
                      <a:pt x="159" y="219"/>
                    </a:lnTo>
                    <a:lnTo>
                      <a:pt x="158" y="209"/>
                    </a:lnTo>
                    <a:lnTo>
                      <a:pt x="158" y="201"/>
                    </a:lnTo>
                    <a:lnTo>
                      <a:pt x="159" y="193"/>
                    </a:lnTo>
                    <a:lnTo>
                      <a:pt x="162" y="186"/>
                    </a:lnTo>
                    <a:lnTo>
                      <a:pt x="165" y="196"/>
                    </a:lnTo>
                    <a:lnTo>
                      <a:pt x="166" y="206"/>
                    </a:lnTo>
                    <a:lnTo>
                      <a:pt x="166" y="217"/>
                    </a:lnTo>
                    <a:lnTo>
                      <a:pt x="166" y="228"/>
                    </a:lnTo>
                    <a:lnTo>
                      <a:pt x="165" y="241"/>
                    </a:lnTo>
                    <a:lnTo>
                      <a:pt x="162" y="252"/>
                    </a:lnTo>
                    <a:lnTo>
                      <a:pt x="158" y="265"/>
                    </a:lnTo>
                    <a:lnTo>
                      <a:pt x="154" y="277"/>
                    </a:lnTo>
                    <a:lnTo>
                      <a:pt x="154" y="279"/>
                    </a:lnTo>
                    <a:lnTo>
                      <a:pt x="154" y="280"/>
                    </a:lnTo>
                    <a:lnTo>
                      <a:pt x="155" y="282"/>
                    </a:lnTo>
                    <a:lnTo>
                      <a:pt x="157" y="283"/>
                    </a:lnTo>
                    <a:lnTo>
                      <a:pt x="162" y="283"/>
                    </a:lnTo>
                    <a:lnTo>
                      <a:pt x="168" y="282"/>
                    </a:lnTo>
                    <a:lnTo>
                      <a:pt x="158" y="291"/>
                    </a:lnTo>
                    <a:lnTo>
                      <a:pt x="147" y="303"/>
                    </a:lnTo>
                    <a:lnTo>
                      <a:pt x="150" y="308"/>
                    </a:lnTo>
                    <a:lnTo>
                      <a:pt x="154" y="309"/>
                    </a:lnTo>
                    <a:lnTo>
                      <a:pt x="161" y="310"/>
                    </a:lnTo>
                    <a:lnTo>
                      <a:pt x="168" y="310"/>
                    </a:lnTo>
                    <a:lnTo>
                      <a:pt x="176" y="310"/>
                    </a:lnTo>
                    <a:lnTo>
                      <a:pt x="184" y="308"/>
                    </a:lnTo>
                    <a:lnTo>
                      <a:pt x="191" y="302"/>
                    </a:lnTo>
                    <a:lnTo>
                      <a:pt x="199" y="297"/>
                    </a:lnTo>
                    <a:lnTo>
                      <a:pt x="200" y="297"/>
                    </a:lnTo>
                    <a:lnTo>
                      <a:pt x="202" y="297"/>
                    </a:lnTo>
                    <a:lnTo>
                      <a:pt x="202" y="298"/>
                    </a:lnTo>
                    <a:lnTo>
                      <a:pt x="202" y="301"/>
                    </a:lnTo>
                    <a:lnTo>
                      <a:pt x="199" y="308"/>
                    </a:lnTo>
                    <a:lnTo>
                      <a:pt x="195" y="316"/>
                    </a:lnTo>
                    <a:lnTo>
                      <a:pt x="183" y="335"/>
                    </a:lnTo>
                    <a:lnTo>
                      <a:pt x="172" y="354"/>
                    </a:lnTo>
                    <a:lnTo>
                      <a:pt x="187" y="347"/>
                    </a:lnTo>
                    <a:lnTo>
                      <a:pt x="200" y="342"/>
                    </a:lnTo>
                    <a:lnTo>
                      <a:pt x="211" y="336"/>
                    </a:lnTo>
                    <a:lnTo>
                      <a:pt x="220" y="331"/>
                    </a:lnTo>
                    <a:lnTo>
                      <a:pt x="233" y="321"/>
                    </a:lnTo>
                    <a:lnTo>
                      <a:pt x="240" y="312"/>
                    </a:lnTo>
                    <a:lnTo>
                      <a:pt x="247" y="299"/>
                    </a:lnTo>
                    <a:lnTo>
                      <a:pt x="250" y="295"/>
                    </a:lnTo>
                    <a:lnTo>
                      <a:pt x="254" y="298"/>
                    </a:lnTo>
                    <a:lnTo>
                      <a:pt x="255" y="301"/>
                    </a:lnTo>
                    <a:lnTo>
                      <a:pt x="256" y="305"/>
                    </a:lnTo>
                    <a:lnTo>
                      <a:pt x="256" y="310"/>
                    </a:lnTo>
                    <a:lnTo>
                      <a:pt x="255" y="321"/>
                    </a:lnTo>
                    <a:lnTo>
                      <a:pt x="251" y="332"/>
                    </a:lnTo>
                    <a:lnTo>
                      <a:pt x="239" y="358"/>
                    </a:lnTo>
                    <a:lnTo>
                      <a:pt x="230" y="383"/>
                    </a:lnTo>
                    <a:lnTo>
                      <a:pt x="226" y="407"/>
                    </a:lnTo>
                    <a:lnTo>
                      <a:pt x="226" y="426"/>
                    </a:lnTo>
                    <a:lnTo>
                      <a:pt x="225" y="434"/>
                    </a:lnTo>
                    <a:lnTo>
                      <a:pt x="222" y="443"/>
                    </a:lnTo>
                    <a:lnTo>
                      <a:pt x="218" y="451"/>
                    </a:lnTo>
                    <a:lnTo>
                      <a:pt x="210" y="458"/>
                    </a:lnTo>
                    <a:lnTo>
                      <a:pt x="218" y="458"/>
                    </a:lnTo>
                    <a:lnTo>
                      <a:pt x="225" y="455"/>
                    </a:lnTo>
                    <a:lnTo>
                      <a:pt x="233" y="451"/>
                    </a:lnTo>
                    <a:lnTo>
                      <a:pt x="240" y="443"/>
                    </a:lnTo>
                    <a:lnTo>
                      <a:pt x="250" y="414"/>
                    </a:lnTo>
                    <a:lnTo>
                      <a:pt x="262" y="385"/>
                    </a:lnTo>
                    <a:lnTo>
                      <a:pt x="276" y="357"/>
                    </a:lnTo>
                    <a:lnTo>
                      <a:pt x="289" y="328"/>
                    </a:lnTo>
                    <a:lnTo>
                      <a:pt x="303" y="299"/>
                    </a:lnTo>
                    <a:lnTo>
                      <a:pt x="318" y="269"/>
                    </a:lnTo>
                    <a:lnTo>
                      <a:pt x="332" y="239"/>
                    </a:lnTo>
                    <a:lnTo>
                      <a:pt x="344" y="209"/>
                    </a:lnTo>
                    <a:lnTo>
                      <a:pt x="347" y="209"/>
                    </a:lnTo>
                    <a:lnTo>
                      <a:pt x="349" y="212"/>
                    </a:lnTo>
                    <a:lnTo>
                      <a:pt x="351" y="215"/>
                    </a:lnTo>
                    <a:lnTo>
                      <a:pt x="352" y="219"/>
                    </a:lnTo>
                    <a:lnTo>
                      <a:pt x="352" y="230"/>
                    </a:lnTo>
                    <a:lnTo>
                      <a:pt x="352" y="242"/>
                    </a:lnTo>
                    <a:lnTo>
                      <a:pt x="352" y="246"/>
                    </a:lnTo>
                    <a:lnTo>
                      <a:pt x="352" y="247"/>
                    </a:lnTo>
                    <a:lnTo>
                      <a:pt x="353" y="247"/>
                    </a:lnTo>
                    <a:lnTo>
                      <a:pt x="355" y="246"/>
                    </a:lnTo>
                    <a:lnTo>
                      <a:pt x="357" y="242"/>
                    </a:lnTo>
                    <a:lnTo>
                      <a:pt x="362" y="234"/>
                    </a:lnTo>
                    <a:lnTo>
                      <a:pt x="366" y="226"/>
                    </a:lnTo>
                    <a:lnTo>
                      <a:pt x="371" y="217"/>
                    </a:lnTo>
                    <a:lnTo>
                      <a:pt x="377" y="211"/>
                    </a:lnTo>
                    <a:lnTo>
                      <a:pt x="381" y="208"/>
                    </a:lnTo>
                    <a:lnTo>
                      <a:pt x="382" y="211"/>
                    </a:lnTo>
                    <a:lnTo>
                      <a:pt x="381" y="216"/>
                    </a:lnTo>
                    <a:lnTo>
                      <a:pt x="378" y="223"/>
                    </a:lnTo>
                    <a:lnTo>
                      <a:pt x="375" y="231"/>
                    </a:lnTo>
                    <a:lnTo>
                      <a:pt x="373" y="239"/>
                    </a:lnTo>
                    <a:lnTo>
                      <a:pt x="371" y="249"/>
                    </a:lnTo>
                    <a:lnTo>
                      <a:pt x="371" y="253"/>
                    </a:lnTo>
                    <a:lnTo>
                      <a:pt x="373" y="257"/>
                    </a:lnTo>
                    <a:lnTo>
                      <a:pt x="374" y="261"/>
                    </a:lnTo>
                    <a:lnTo>
                      <a:pt x="375" y="265"/>
                    </a:lnTo>
                    <a:lnTo>
                      <a:pt x="383" y="268"/>
                    </a:lnTo>
                    <a:lnTo>
                      <a:pt x="392" y="272"/>
                    </a:lnTo>
                    <a:lnTo>
                      <a:pt x="392" y="290"/>
                    </a:lnTo>
                    <a:lnTo>
                      <a:pt x="392" y="305"/>
                    </a:lnTo>
                    <a:lnTo>
                      <a:pt x="392" y="320"/>
                    </a:lnTo>
                    <a:lnTo>
                      <a:pt x="392" y="338"/>
                    </a:lnTo>
                    <a:lnTo>
                      <a:pt x="392" y="346"/>
                    </a:lnTo>
                    <a:lnTo>
                      <a:pt x="390" y="355"/>
                    </a:lnTo>
                    <a:lnTo>
                      <a:pt x="388" y="366"/>
                    </a:lnTo>
                    <a:lnTo>
                      <a:pt x="383" y="377"/>
                    </a:lnTo>
                    <a:lnTo>
                      <a:pt x="379" y="391"/>
                    </a:lnTo>
                    <a:lnTo>
                      <a:pt x="375" y="404"/>
                    </a:lnTo>
                    <a:lnTo>
                      <a:pt x="371" y="419"/>
                    </a:lnTo>
                    <a:lnTo>
                      <a:pt x="370" y="434"/>
                    </a:lnTo>
                    <a:lnTo>
                      <a:pt x="364" y="424"/>
                    </a:lnTo>
                    <a:lnTo>
                      <a:pt x="362" y="413"/>
                    </a:lnTo>
                    <a:lnTo>
                      <a:pt x="360" y="402"/>
                    </a:lnTo>
                    <a:lnTo>
                      <a:pt x="357" y="389"/>
                    </a:lnTo>
                    <a:lnTo>
                      <a:pt x="352" y="377"/>
                    </a:lnTo>
                    <a:lnTo>
                      <a:pt x="345" y="366"/>
                    </a:lnTo>
                    <a:lnTo>
                      <a:pt x="341" y="361"/>
                    </a:lnTo>
                    <a:lnTo>
                      <a:pt x="334" y="355"/>
                    </a:lnTo>
                    <a:lnTo>
                      <a:pt x="326" y="350"/>
                    </a:lnTo>
                    <a:lnTo>
                      <a:pt x="318" y="344"/>
                    </a:lnTo>
                    <a:lnTo>
                      <a:pt x="322" y="358"/>
                    </a:lnTo>
                    <a:lnTo>
                      <a:pt x="325" y="369"/>
                    </a:lnTo>
                    <a:lnTo>
                      <a:pt x="326" y="380"/>
                    </a:lnTo>
                    <a:lnTo>
                      <a:pt x="326" y="389"/>
                    </a:lnTo>
                    <a:lnTo>
                      <a:pt x="325" y="398"/>
                    </a:lnTo>
                    <a:lnTo>
                      <a:pt x="322" y="406"/>
                    </a:lnTo>
                    <a:lnTo>
                      <a:pt x="319" y="414"/>
                    </a:lnTo>
                    <a:lnTo>
                      <a:pt x="315" y="421"/>
                    </a:lnTo>
                    <a:lnTo>
                      <a:pt x="307" y="433"/>
                    </a:lnTo>
                    <a:lnTo>
                      <a:pt x="297" y="445"/>
                    </a:lnTo>
                    <a:lnTo>
                      <a:pt x="289" y="458"/>
                    </a:lnTo>
                    <a:lnTo>
                      <a:pt x="284" y="471"/>
                    </a:lnTo>
                    <a:lnTo>
                      <a:pt x="280" y="470"/>
                    </a:lnTo>
                    <a:lnTo>
                      <a:pt x="274" y="470"/>
                    </a:lnTo>
                    <a:lnTo>
                      <a:pt x="270" y="470"/>
                    </a:lnTo>
                    <a:lnTo>
                      <a:pt x="266" y="470"/>
                    </a:lnTo>
                    <a:lnTo>
                      <a:pt x="258" y="473"/>
                    </a:lnTo>
                    <a:lnTo>
                      <a:pt x="250" y="478"/>
                    </a:lnTo>
                    <a:lnTo>
                      <a:pt x="243" y="484"/>
                    </a:lnTo>
                    <a:lnTo>
                      <a:pt x="235" y="489"/>
                    </a:lnTo>
                    <a:lnTo>
                      <a:pt x="225" y="493"/>
                    </a:lnTo>
                    <a:lnTo>
                      <a:pt x="217" y="496"/>
                    </a:lnTo>
                    <a:lnTo>
                      <a:pt x="196" y="495"/>
                    </a:lnTo>
                    <a:lnTo>
                      <a:pt x="181" y="492"/>
                    </a:lnTo>
                    <a:lnTo>
                      <a:pt x="180" y="488"/>
                    </a:lnTo>
                    <a:lnTo>
                      <a:pt x="179" y="484"/>
                    </a:lnTo>
                    <a:lnTo>
                      <a:pt x="177" y="481"/>
                    </a:lnTo>
                    <a:lnTo>
                      <a:pt x="174" y="478"/>
                    </a:lnTo>
                    <a:lnTo>
                      <a:pt x="168" y="473"/>
                    </a:lnTo>
                    <a:lnTo>
                      <a:pt x="161" y="466"/>
                    </a:lnTo>
                    <a:lnTo>
                      <a:pt x="155" y="455"/>
                    </a:lnTo>
                    <a:lnTo>
                      <a:pt x="151" y="445"/>
                    </a:lnTo>
                    <a:lnTo>
                      <a:pt x="153" y="437"/>
                    </a:lnTo>
                    <a:lnTo>
                      <a:pt x="153" y="430"/>
                    </a:lnTo>
                    <a:lnTo>
                      <a:pt x="144" y="421"/>
                    </a:lnTo>
                    <a:lnTo>
                      <a:pt x="143" y="406"/>
                    </a:lnTo>
                    <a:lnTo>
                      <a:pt x="140" y="391"/>
                    </a:lnTo>
                    <a:lnTo>
                      <a:pt x="136" y="377"/>
                    </a:lnTo>
                    <a:lnTo>
                      <a:pt x="132" y="363"/>
                    </a:lnTo>
                    <a:lnTo>
                      <a:pt x="132" y="351"/>
                    </a:lnTo>
                    <a:lnTo>
                      <a:pt x="135" y="340"/>
                    </a:lnTo>
                    <a:lnTo>
                      <a:pt x="136" y="328"/>
                    </a:lnTo>
                    <a:lnTo>
                      <a:pt x="135" y="314"/>
                    </a:lnTo>
                    <a:lnTo>
                      <a:pt x="138" y="299"/>
                    </a:lnTo>
                    <a:lnTo>
                      <a:pt x="139" y="284"/>
                    </a:lnTo>
                    <a:lnTo>
                      <a:pt x="139" y="276"/>
                    </a:lnTo>
                    <a:lnTo>
                      <a:pt x="138" y="268"/>
                    </a:lnTo>
                    <a:lnTo>
                      <a:pt x="135" y="260"/>
                    </a:lnTo>
                    <a:lnTo>
                      <a:pt x="131" y="253"/>
                    </a:lnTo>
                    <a:lnTo>
                      <a:pt x="132" y="238"/>
                    </a:lnTo>
                    <a:lnTo>
                      <a:pt x="133" y="226"/>
                    </a:lnTo>
                    <a:lnTo>
                      <a:pt x="136" y="212"/>
                    </a:lnTo>
                    <a:lnTo>
                      <a:pt x="138" y="200"/>
                    </a:lnTo>
                    <a:lnTo>
                      <a:pt x="131" y="178"/>
                    </a:lnTo>
                    <a:lnTo>
                      <a:pt x="124" y="157"/>
                    </a:lnTo>
                    <a:lnTo>
                      <a:pt x="117" y="137"/>
                    </a:lnTo>
                    <a:lnTo>
                      <a:pt x="110" y="115"/>
                    </a:lnTo>
                    <a:lnTo>
                      <a:pt x="118" y="127"/>
                    </a:lnTo>
                    <a:lnTo>
                      <a:pt x="125" y="138"/>
                    </a:lnTo>
                    <a:lnTo>
                      <a:pt x="132" y="150"/>
                    </a:lnTo>
                    <a:lnTo>
                      <a:pt x="136" y="163"/>
                    </a:lnTo>
                    <a:lnTo>
                      <a:pt x="140" y="175"/>
                    </a:lnTo>
                    <a:lnTo>
                      <a:pt x="143" y="189"/>
                    </a:lnTo>
                    <a:lnTo>
                      <a:pt x="144" y="201"/>
                    </a:lnTo>
                    <a:lnTo>
                      <a:pt x="146" y="215"/>
                    </a:lnTo>
                    <a:lnTo>
                      <a:pt x="149" y="196"/>
                    </a:lnTo>
                    <a:lnTo>
                      <a:pt x="150" y="179"/>
                    </a:lnTo>
                    <a:lnTo>
                      <a:pt x="150" y="165"/>
                    </a:lnTo>
                    <a:lnTo>
                      <a:pt x="149" y="155"/>
                    </a:lnTo>
                    <a:lnTo>
                      <a:pt x="147" y="145"/>
                    </a:lnTo>
                    <a:lnTo>
                      <a:pt x="146" y="137"/>
                    </a:lnTo>
                    <a:lnTo>
                      <a:pt x="142" y="130"/>
                    </a:lnTo>
                    <a:lnTo>
                      <a:pt x="139" y="125"/>
                    </a:lnTo>
                    <a:lnTo>
                      <a:pt x="131" y="115"/>
                    </a:lnTo>
                    <a:lnTo>
                      <a:pt x="123" y="105"/>
                    </a:lnTo>
                    <a:lnTo>
                      <a:pt x="118" y="100"/>
                    </a:lnTo>
                    <a:lnTo>
                      <a:pt x="116" y="93"/>
                    </a:lnTo>
                    <a:lnTo>
                      <a:pt x="112" y="86"/>
                    </a:lnTo>
                    <a:lnTo>
                      <a:pt x="109" y="77"/>
                    </a:lnTo>
                    <a:lnTo>
                      <a:pt x="106" y="79"/>
                    </a:lnTo>
                    <a:lnTo>
                      <a:pt x="105" y="82"/>
                    </a:lnTo>
                    <a:lnTo>
                      <a:pt x="102" y="85"/>
                    </a:lnTo>
                    <a:lnTo>
                      <a:pt x="101" y="89"/>
                    </a:lnTo>
                    <a:lnTo>
                      <a:pt x="99" y="99"/>
                    </a:lnTo>
                    <a:lnTo>
                      <a:pt x="99" y="111"/>
                    </a:lnTo>
                    <a:lnTo>
                      <a:pt x="101" y="111"/>
                    </a:lnTo>
                    <a:lnTo>
                      <a:pt x="103" y="114"/>
                    </a:lnTo>
                    <a:lnTo>
                      <a:pt x="105" y="116"/>
                    </a:lnTo>
                    <a:lnTo>
                      <a:pt x="108" y="120"/>
                    </a:lnTo>
                    <a:lnTo>
                      <a:pt x="110" y="131"/>
                    </a:lnTo>
                    <a:lnTo>
                      <a:pt x="114" y="144"/>
                    </a:lnTo>
                    <a:lnTo>
                      <a:pt x="121" y="172"/>
                    </a:lnTo>
                    <a:lnTo>
                      <a:pt x="129" y="200"/>
                    </a:lnTo>
                    <a:lnTo>
                      <a:pt x="117" y="185"/>
                    </a:lnTo>
                    <a:lnTo>
                      <a:pt x="103" y="171"/>
                    </a:lnTo>
                    <a:lnTo>
                      <a:pt x="95" y="164"/>
                    </a:lnTo>
                    <a:lnTo>
                      <a:pt x="88" y="159"/>
                    </a:lnTo>
                    <a:lnTo>
                      <a:pt x="82" y="155"/>
                    </a:lnTo>
                    <a:lnTo>
                      <a:pt x="75" y="152"/>
                    </a:lnTo>
                    <a:lnTo>
                      <a:pt x="87" y="170"/>
                    </a:lnTo>
                    <a:lnTo>
                      <a:pt x="98" y="183"/>
                    </a:lnTo>
                    <a:lnTo>
                      <a:pt x="103" y="190"/>
                    </a:lnTo>
                    <a:lnTo>
                      <a:pt x="108" y="198"/>
                    </a:lnTo>
                    <a:lnTo>
                      <a:pt x="110" y="208"/>
                    </a:lnTo>
                    <a:lnTo>
                      <a:pt x="114" y="219"/>
                    </a:lnTo>
                    <a:lnTo>
                      <a:pt x="99" y="202"/>
                    </a:lnTo>
                    <a:lnTo>
                      <a:pt x="88" y="189"/>
                    </a:lnTo>
                    <a:lnTo>
                      <a:pt x="84" y="183"/>
                    </a:lnTo>
                    <a:lnTo>
                      <a:pt x="80" y="181"/>
                    </a:lnTo>
                    <a:lnTo>
                      <a:pt x="79" y="181"/>
                    </a:lnTo>
                    <a:lnTo>
                      <a:pt x="77" y="183"/>
                    </a:lnTo>
                    <a:lnTo>
                      <a:pt x="76" y="190"/>
                    </a:lnTo>
                    <a:lnTo>
                      <a:pt x="75" y="196"/>
                    </a:lnTo>
                    <a:lnTo>
                      <a:pt x="75" y="201"/>
                    </a:lnTo>
                    <a:lnTo>
                      <a:pt x="76" y="205"/>
                    </a:lnTo>
                    <a:lnTo>
                      <a:pt x="79" y="211"/>
                    </a:lnTo>
                    <a:lnTo>
                      <a:pt x="84" y="216"/>
                    </a:lnTo>
                    <a:lnTo>
                      <a:pt x="93" y="221"/>
                    </a:lnTo>
                    <a:lnTo>
                      <a:pt x="103" y="230"/>
                    </a:lnTo>
                    <a:lnTo>
                      <a:pt x="106" y="234"/>
                    </a:lnTo>
                    <a:lnTo>
                      <a:pt x="109" y="238"/>
                    </a:lnTo>
                    <a:lnTo>
                      <a:pt x="112" y="245"/>
                    </a:lnTo>
                    <a:lnTo>
                      <a:pt x="113" y="252"/>
                    </a:lnTo>
                    <a:lnTo>
                      <a:pt x="120" y="268"/>
                    </a:lnTo>
                    <a:lnTo>
                      <a:pt x="129" y="287"/>
                    </a:lnTo>
                    <a:lnTo>
                      <a:pt x="117" y="275"/>
                    </a:lnTo>
                    <a:lnTo>
                      <a:pt x="99" y="253"/>
                    </a:lnTo>
                    <a:lnTo>
                      <a:pt x="90" y="243"/>
                    </a:lnTo>
                    <a:lnTo>
                      <a:pt x="82" y="235"/>
                    </a:lnTo>
                    <a:lnTo>
                      <a:pt x="77" y="232"/>
                    </a:lnTo>
                    <a:lnTo>
                      <a:pt x="75" y="231"/>
                    </a:lnTo>
                    <a:lnTo>
                      <a:pt x="72" y="230"/>
                    </a:lnTo>
                    <a:lnTo>
                      <a:pt x="71" y="232"/>
                    </a:lnTo>
                    <a:lnTo>
                      <a:pt x="69" y="235"/>
                    </a:lnTo>
                    <a:lnTo>
                      <a:pt x="69" y="239"/>
                    </a:lnTo>
                    <a:lnTo>
                      <a:pt x="71" y="243"/>
                    </a:lnTo>
                    <a:lnTo>
                      <a:pt x="72" y="249"/>
                    </a:lnTo>
                    <a:lnTo>
                      <a:pt x="77" y="258"/>
                    </a:lnTo>
                    <a:lnTo>
                      <a:pt x="86" y="268"/>
                    </a:lnTo>
                    <a:lnTo>
                      <a:pt x="88" y="272"/>
                    </a:lnTo>
                    <a:lnTo>
                      <a:pt x="88" y="276"/>
                    </a:lnTo>
                    <a:lnTo>
                      <a:pt x="87" y="280"/>
                    </a:lnTo>
                    <a:lnTo>
                      <a:pt x="84" y="284"/>
                    </a:lnTo>
                    <a:lnTo>
                      <a:pt x="83" y="290"/>
                    </a:lnTo>
                    <a:lnTo>
                      <a:pt x="82" y="298"/>
                    </a:lnTo>
                    <a:lnTo>
                      <a:pt x="82" y="309"/>
                    </a:lnTo>
                    <a:lnTo>
                      <a:pt x="84" y="323"/>
                    </a:lnTo>
                    <a:close/>
                    <a:moveTo>
                      <a:pt x="454" y="504"/>
                    </a:moveTo>
                    <a:lnTo>
                      <a:pt x="460" y="525"/>
                    </a:lnTo>
                    <a:lnTo>
                      <a:pt x="464" y="544"/>
                    </a:lnTo>
                    <a:lnTo>
                      <a:pt x="465" y="563"/>
                    </a:lnTo>
                    <a:lnTo>
                      <a:pt x="467" y="581"/>
                    </a:lnTo>
                    <a:lnTo>
                      <a:pt x="478" y="587"/>
                    </a:lnTo>
                    <a:lnTo>
                      <a:pt x="486" y="594"/>
                    </a:lnTo>
                    <a:lnTo>
                      <a:pt x="487" y="612"/>
                    </a:lnTo>
                    <a:lnTo>
                      <a:pt x="490" y="631"/>
                    </a:lnTo>
                    <a:lnTo>
                      <a:pt x="495" y="634"/>
                    </a:lnTo>
                    <a:lnTo>
                      <a:pt x="501" y="638"/>
                    </a:lnTo>
                    <a:lnTo>
                      <a:pt x="502" y="632"/>
                    </a:lnTo>
                    <a:lnTo>
                      <a:pt x="505" y="627"/>
                    </a:lnTo>
                    <a:lnTo>
                      <a:pt x="509" y="623"/>
                    </a:lnTo>
                    <a:lnTo>
                      <a:pt x="512" y="620"/>
                    </a:lnTo>
                    <a:lnTo>
                      <a:pt x="517" y="617"/>
                    </a:lnTo>
                    <a:lnTo>
                      <a:pt x="523" y="617"/>
                    </a:lnTo>
                    <a:lnTo>
                      <a:pt x="528" y="617"/>
                    </a:lnTo>
                    <a:lnTo>
                      <a:pt x="534" y="619"/>
                    </a:lnTo>
                    <a:lnTo>
                      <a:pt x="545" y="624"/>
                    </a:lnTo>
                    <a:lnTo>
                      <a:pt x="554" y="631"/>
                    </a:lnTo>
                    <a:lnTo>
                      <a:pt x="556" y="635"/>
                    </a:lnTo>
                    <a:lnTo>
                      <a:pt x="556" y="638"/>
                    </a:lnTo>
                    <a:lnTo>
                      <a:pt x="557" y="624"/>
                    </a:lnTo>
                    <a:lnTo>
                      <a:pt x="560" y="608"/>
                    </a:lnTo>
                    <a:lnTo>
                      <a:pt x="560" y="601"/>
                    </a:lnTo>
                    <a:lnTo>
                      <a:pt x="560" y="594"/>
                    </a:lnTo>
                    <a:lnTo>
                      <a:pt x="558" y="590"/>
                    </a:lnTo>
                    <a:lnTo>
                      <a:pt x="554" y="586"/>
                    </a:lnTo>
                    <a:lnTo>
                      <a:pt x="546" y="585"/>
                    </a:lnTo>
                    <a:lnTo>
                      <a:pt x="538" y="582"/>
                    </a:lnTo>
                    <a:lnTo>
                      <a:pt x="554" y="571"/>
                    </a:lnTo>
                    <a:lnTo>
                      <a:pt x="571" y="560"/>
                    </a:lnTo>
                    <a:lnTo>
                      <a:pt x="566" y="557"/>
                    </a:lnTo>
                    <a:lnTo>
                      <a:pt x="561" y="555"/>
                    </a:lnTo>
                    <a:lnTo>
                      <a:pt x="554" y="553"/>
                    </a:lnTo>
                    <a:lnTo>
                      <a:pt x="547" y="552"/>
                    </a:lnTo>
                    <a:lnTo>
                      <a:pt x="541" y="551"/>
                    </a:lnTo>
                    <a:lnTo>
                      <a:pt x="534" y="548"/>
                    </a:lnTo>
                    <a:lnTo>
                      <a:pt x="528" y="545"/>
                    </a:lnTo>
                    <a:lnTo>
                      <a:pt x="523" y="540"/>
                    </a:lnTo>
                    <a:lnTo>
                      <a:pt x="520" y="529"/>
                    </a:lnTo>
                    <a:lnTo>
                      <a:pt x="519" y="523"/>
                    </a:lnTo>
                    <a:lnTo>
                      <a:pt x="516" y="522"/>
                    </a:lnTo>
                    <a:lnTo>
                      <a:pt x="513" y="522"/>
                    </a:lnTo>
                    <a:lnTo>
                      <a:pt x="509" y="523"/>
                    </a:lnTo>
                    <a:lnTo>
                      <a:pt x="506" y="522"/>
                    </a:lnTo>
                    <a:lnTo>
                      <a:pt x="504" y="518"/>
                    </a:lnTo>
                    <a:lnTo>
                      <a:pt x="500" y="508"/>
                    </a:lnTo>
                    <a:lnTo>
                      <a:pt x="500" y="504"/>
                    </a:lnTo>
                    <a:lnTo>
                      <a:pt x="501" y="499"/>
                    </a:lnTo>
                    <a:lnTo>
                      <a:pt x="504" y="492"/>
                    </a:lnTo>
                    <a:lnTo>
                      <a:pt x="508" y="485"/>
                    </a:lnTo>
                    <a:lnTo>
                      <a:pt x="510" y="478"/>
                    </a:lnTo>
                    <a:lnTo>
                      <a:pt x="513" y="470"/>
                    </a:lnTo>
                    <a:lnTo>
                      <a:pt x="516" y="463"/>
                    </a:lnTo>
                    <a:lnTo>
                      <a:pt x="516" y="458"/>
                    </a:lnTo>
                    <a:lnTo>
                      <a:pt x="513" y="466"/>
                    </a:lnTo>
                    <a:lnTo>
                      <a:pt x="509" y="473"/>
                    </a:lnTo>
                    <a:lnTo>
                      <a:pt x="505" y="478"/>
                    </a:lnTo>
                    <a:lnTo>
                      <a:pt x="501" y="482"/>
                    </a:lnTo>
                    <a:lnTo>
                      <a:pt x="493" y="490"/>
                    </a:lnTo>
                    <a:lnTo>
                      <a:pt x="483" y="501"/>
                    </a:lnTo>
                    <a:lnTo>
                      <a:pt x="479" y="501"/>
                    </a:lnTo>
                    <a:lnTo>
                      <a:pt x="476" y="501"/>
                    </a:lnTo>
                    <a:lnTo>
                      <a:pt x="475" y="499"/>
                    </a:lnTo>
                    <a:lnTo>
                      <a:pt x="475" y="496"/>
                    </a:lnTo>
                    <a:lnTo>
                      <a:pt x="475" y="489"/>
                    </a:lnTo>
                    <a:lnTo>
                      <a:pt x="476" y="480"/>
                    </a:lnTo>
                    <a:lnTo>
                      <a:pt x="480" y="469"/>
                    </a:lnTo>
                    <a:lnTo>
                      <a:pt x="482" y="459"/>
                    </a:lnTo>
                    <a:lnTo>
                      <a:pt x="483" y="455"/>
                    </a:lnTo>
                    <a:lnTo>
                      <a:pt x="483" y="451"/>
                    </a:lnTo>
                    <a:lnTo>
                      <a:pt x="482" y="448"/>
                    </a:lnTo>
                    <a:lnTo>
                      <a:pt x="480" y="447"/>
                    </a:lnTo>
                    <a:lnTo>
                      <a:pt x="474" y="432"/>
                    </a:lnTo>
                    <a:lnTo>
                      <a:pt x="465" y="415"/>
                    </a:lnTo>
                    <a:lnTo>
                      <a:pt x="464" y="414"/>
                    </a:lnTo>
                    <a:lnTo>
                      <a:pt x="463" y="410"/>
                    </a:lnTo>
                    <a:lnTo>
                      <a:pt x="463" y="406"/>
                    </a:lnTo>
                    <a:lnTo>
                      <a:pt x="463" y="400"/>
                    </a:lnTo>
                    <a:lnTo>
                      <a:pt x="467" y="389"/>
                    </a:lnTo>
                    <a:lnTo>
                      <a:pt x="474" y="376"/>
                    </a:lnTo>
                    <a:lnTo>
                      <a:pt x="480" y="361"/>
                    </a:lnTo>
                    <a:lnTo>
                      <a:pt x="489" y="347"/>
                    </a:lnTo>
                    <a:lnTo>
                      <a:pt x="494" y="332"/>
                    </a:lnTo>
                    <a:lnTo>
                      <a:pt x="498" y="320"/>
                    </a:lnTo>
                    <a:lnTo>
                      <a:pt x="486" y="340"/>
                    </a:lnTo>
                    <a:lnTo>
                      <a:pt x="469" y="370"/>
                    </a:lnTo>
                    <a:lnTo>
                      <a:pt x="453" y="400"/>
                    </a:lnTo>
                    <a:lnTo>
                      <a:pt x="439" y="421"/>
                    </a:lnTo>
                    <a:lnTo>
                      <a:pt x="437" y="415"/>
                    </a:lnTo>
                    <a:lnTo>
                      <a:pt x="435" y="409"/>
                    </a:lnTo>
                    <a:lnTo>
                      <a:pt x="437" y="400"/>
                    </a:lnTo>
                    <a:lnTo>
                      <a:pt x="438" y="394"/>
                    </a:lnTo>
                    <a:lnTo>
                      <a:pt x="439" y="385"/>
                    </a:lnTo>
                    <a:lnTo>
                      <a:pt x="439" y="379"/>
                    </a:lnTo>
                    <a:lnTo>
                      <a:pt x="439" y="370"/>
                    </a:lnTo>
                    <a:lnTo>
                      <a:pt x="438" y="365"/>
                    </a:lnTo>
                    <a:lnTo>
                      <a:pt x="433" y="357"/>
                    </a:lnTo>
                    <a:lnTo>
                      <a:pt x="427" y="350"/>
                    </a:lnTo>
                    <a:lnTo>
                      <a:pt x="427" y="342"/>
                    </a:lnTo>
                    <a:lnTo>
                      <a:pt x="430" y="333"/>
                    </a:lnTo>
                    <a:lnTo>
                      <a:pt x="434" y="324"/>
                    </a:lnTo>
                    <a:lnTo>
                      <a:pt x="438" y="316"/>
                    </a:lnTo>
                    <a:lnTo>
                      <a:pt x="437" y="335"/>
                    </a:lnTo>
                    <a:lnTo>
                      <a:pt x="437" y="354"/>
                    </a:lnTo>
                    <a:lnTo>
                      <a:pt x="439" y="348"/>
                    </a:lnTo>
                    <a:lnTo>
                      <a:pt x="441" y="342"/>
                    </a:lnTo>
                    <a:lnTo>
                      <a:pt x="442" y="333"/>
                    </a:lnTo>
                    <a:lnTo>
                      <a:pt x="444" y="325"/>
                    </a:lnTo>
                    <a:lnTo>
                      <a:pt x="444" y="305"/>
                    </a:lnTo>
                    <a:lnTo>
                      <a:pt x="446" y="287"/>
                    </a:lnTo>
                    <a:lnTo>
                      <a:pt x="449" y="280"/>
                    </a:lnTo>
                    <a:lnTo>
                      <a:pt x="452" y="277"/>
                    </a:lnTo>
                    <a:lnTo>
                      <a:pt x="453" y="279"/>
                    </a:lnTo>
                    <a:lnTo>
                      <a:pt x="456" y="280"/>
                    </a:lnTo>
                    <a:lnTo>
                      <a:pt x="457" y="282"/>
                    </a:lnTo>
                    <a:lnTo>
                      <a:pt x="460" y="284"/>
                    </a:lnTo>
                    <a:lnTo>
                      <a:pt x="463" y="284"/>
                    </a:lnTo>
                    <a:lnTo>
                      <a:pt x="467" y="283"/>
                    </a:lnTo>
                    <a:lnTo>
                      <a:pt x="475" y="269"/>
                    </a:lnTo>
                    <a:lnTo>
                      <a:pt x="482" y="254"/>
                    </a:lnTo>
                    <a:lnTo>
                      <a:pt x="480" y="245"/>
                    </a:lnTo>
                    <a:lnTo>
                      <a:pt x="480" y="234"/>
                    </a:lnTo>
                    <a:lnTo>
                      <a:pt x="479" y="224"/>
                    </a:lnTo>
                    <a:lnTo>
                      <a:pt x="479" y="213"/>
                    </a:lnTo>
                    <a:lnTo>
                      <a:pt x="480" y="198"/>
                    </a:lnTo>
                    <a:lnTo>
                      <a:pt x="482" y="185"/>
                    </a:lnTo>
                    <a:lnTo>
                      <a:pt x="476" y="168"/>
                    </a:lnTo>
                    <a:lnTo>
                      <a:pt x="471" y="152"/>
                    </a:lnTo>
                    <a:lnTo>
                      <a:pt x="475" y="144"/>
                    </a:lnTo>
                    <a:lnTo>
                      <a:pt x="479" y="134"/>
                    </a:lnTo>
                    <a:lnTo>
                      <a:pt x="485" y="125"/>
                    </a:lnTo>
                    <a:lnTo>
                      <a:pt x="493" y="115"/>
                    </a:lnTo>
                    <a:lnTo>
                      <a:pt x="483" y="120"/>
                    </a:lnTo>
                    <a:lnTo>
                      <a:pt x="476" y="129"/>
                    </a:lnTo>
                    <a:lnTo>
                      <a:pt x="472" y="134"/>
                    </a:lnTo>
                    <a:lnTo>
                      <a:pt x="469" y="140"/>
                    </a:lnTo>
                    <a:lnTo>
                      <a:pt x="467" y="146"/>
                    </a:lnTo>
                    <a:lnTo>
                      <a:pt x="465" y="153"/>
                    </a:lnTo>
                    <a:lnTo>
                      <a:pt x="463" y="185"/>
                    </a:lnTo>
                    <a:lnTo>
                      <a:pt x="459" y="215"/>
                    </a:lnTo>
                    <a:lnTo>
                      <a:pt x="453" y="245"/>
                    </a:lnTo>
                    <a:lnTo>
                      <a:pt x="445" y="275"/>
                    </a:lnTo>
                    <a:lnTo>
                      <a:pt x="435" y="303"/>
                    </a:lnTo>
                    <a:lnTo>
                      <a:pt x="427" y="331"/>
                    </a:lnTo>
                    <a:lnTo>
                      <a:pt x="423" y="342"/>
                    </a:lnTo>
                    <a:lnTo>
                      <a:pt x="420" y="350"/>
                    </a:lnTo>
                    <a:lnTo>
                      <a:pt x="420" y="357"/>
                    </a:lnTo>
                    <a:lnTo>
                      <a:pt x="420" y="361"/>
                    </a:lnTo>
                    <a:lnTo>
                      <a:pt x="427" y="370"/>
                    </a:lnTo>
                    <a:lnTo>
                      <a:pt x="434" y="380"/>
                    </a:lnTo>
                    <a:lnTo>
                      <a:pt x="431" y="396"/>
                    </a:lnTo>
                    <a:lnTo>
                      <a:pt x="429" y="413"/>
                    </a:lnTo>
                    <a:lnTo>
                      <a:pt x="438" y="422"/>
                    </a:lnTo>
                    <a:lnTo>
                      <a:pt x="448" y="433"/>
                    </a:lnTo>
                    <a:lnTo>
                      <a:pt x="456" y="444"/>
                    </a:lnTo>
                    <a:lnTo>
                      <a:pt x="465" y="454"/>
                    </a:lnTo>
                    <a:lnTo>
                      <a:pt x="468" y="458"/>
                    </a:lnTo>
                    <a:lnTo>
                      <a:pt x="469" y="463"/>
                    </a:lnTo>
                    <a:lnTo>
                      <a:pt x="469" y="470"/>
                    </a:lnTo>
                    <a:lnTo>
                      <a:pt x="468" y="477"/>
                    </a:lnTo>
                    <a:lnTo>
                      <a:pt x="467" y="484"/>
                    </a:lnTo>
                    <a:lnTo>
                      <a:pt x="463" y="492"/>
                    </a:lnTo>
                    <a:lnTo>
                      <a:pt x="459" y="497"/>
                    </a:lnTo>
                    <a:lnTo>
                      <a:pt x="454" y="504"/>
                    </a:lnTo>
                    <a:close/>
                    <a:moveTo>
                      <a:pt x="465" y="21"/>
                    </a:moveTo>
                    <a:lnTo>
                      <a:pt x="464" y="36"/>
                    </a:lnTo>
                    <a:lnTo>
                      <a:pt x="461" y="49"/>
                    </a:lnTo>
                    <a:lnTo>
                      <a:pt x="456" y="62"/>
                    </a:lnTo>
                    <a:lnTo>
                      <a:pt x="450" y="74"/>
                    </a:lnTo>
                    <a:lnTo>
                      <a:pt x="446" y="86"/>
                    </a:lnTo>
                    <a:lnTo>
                      <a:pt x="442" y="99"/>
                    </a:lnTo>
                    <a:lnTo>
                      <a:pt x="441" y="104"/>
                    </a:lnTo>
                    <a:lnTo>
                      <a:pt x="441" y="111"/>
                    </a:lnTo>
                    <a:lnTo>
                      <a:pt x="441" y="118"/>
                    </a:lnTo>
                    <a:lnTo>
                      <a:pt x="442" y="125"/>
                    </a:lnTo>
                    <a:lnTo>
                      <a:pt x="450" y="110"/>
                    </a:lnTo>
                    <a:lnTo>
                      <a:pt x="459" y="94"/>
                    </a:lnTo>
                    <a:lnTo>
                      <a:pt x="467" y="78"/>
                    </a:lnTo>
                    <a:lnTo>
                      <a:pt x="476" y="62"/>
                    </a:lnTo>
                    <a:lnTo>
                      <a:pt x="476" y="51"/>
                    </a:lnTo>
                    <a:lnTo>
                      <a:pt x="475" y="40"/>
                    </a:lnTo>
                    <a:lnTo>
                      <a:pt x="474" y="34"/>
                    </a:lnTo>
                    <a:lnTo>
                      <a:pt x="472" y="29"/>
                    </a:lnTo>
                    <a:lnTo>
                      <a:pt x="469" y="25"/>
                    </a:lnTo>
                    <a:lnTo>
                      <a:pt x="465" y="21"/>
                    </a:lnTo>
                    <a:close/>
                    <a:moveTo>
                      <a:pt x="430" y="0"/>
                    </a:moveTo>
                    <a:lnTo>
                      <a:pt x="433" y="15"/>
                    </a:lnTo>
                    <a:lnTo>
                      <a:pt x="433" y="41"/>
                    </a:lnTo>
                    <a:lnTo>
                      <a:pt x="433" y="74"/>
                    </a:lnTo>
                    <a:lnTo>
                      <a:pt x="433" y="104"/>
                    </a:lnTo>
                    <a:lnTo>
                      <a:pt x="435" y="127"/>
                    </a:lnTo>
                    <a:lnTo>
                      <a:pt x="437" y="144"/>
                    </a:lnTo>
                    <a:lnTo>
                      <a:pt x="438" y="152"/>
                    </a:lnTo>
                    <a:lnTo>
                      <a:pt x="438" y="161"/>
                    </a:lnTo>
                    <a:lnTo>
                      <a:pt x="437" y="171"/>
                    </a:lnTo>
                    <a:lnTo>
                      <a:pt x="434" y="185"/>
                    </a:lnTo>
                    <a:lnTo>
                      <a:pt x="429" y="160"/>
                    </a:lnTo>
                    <a:lnTo>
                      <a:pt x="422" y="138"/>
                    </a:lnTo>
                    <a:lnTo>
                      <a:pt x="419" y="125"/>
                    </a:lnTo>
                    <a:lnTo>
                      <a:pt x="418" y="107"/>
                    </a:lnTo>
                    <a:lnTo>
                      <a:pt x="418" y="84"/>
                    </a:lnTo>
                    <a:lnTo>
                      <a:pt x="419" y="54"/>
                    </a:lnTo>
                    <a:lnTo>
                      <a:pt x="420" y="45"/>
                    </a:lnTo>
                    <a:lnTo>
                      <a:pt x="423" y="39"/>
                    </a:lnTo>
                    <a:lnTo>
                      <a:pt x="426" y="33"/>
                    </a:lnTo>
                    <a:lnTo>
                      <a:pt x="427" y="25"/>
                    </a:lnTo>
                    <a:lnTo>
                      <a:pt x="429" y="14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55" name="Freeform 538"/>
              <p:cNvSpPr>
                <a:spLocks/>
              </p:cNvSpPr>
              <p:nvPr/>
            </p:nvSpPr>
            <p:spPr bwMode="auto">
              <a:xfrm>
                <a:off x="3802" y="1307"/>
                <a:ext cx="679" cy="769"/>
              </a:xfrm>
              <a:custGeom>
                <a:avLst/>
                <a:gdLst>
                  <a:gd name="T0" fmla="*/ 503 w 679"/>
                  <a:gd name="T1" fmla="*/ 600 h 769"/>
                  <a:gd name="T2" fmla="*/ 501 w 679"/>
                  <a:gd name="T3" fmla="*/ 478 h 769"/>
                  <a:gd name="T4" fmla="*/ 449 w 679"/>
                  <a:gd name="T5" fmla="*/ 481 h 769"/>
                  <a:gd name="T6" fmla="*/ 511 w 679"/>
                  <a:gd name="T7" fmla="*/ 234 h 769"/>
                  <a:gd name="T8" fmla="*/ 511 w 679"/>
                  <a:gd name="T9" fmla="*/ 217 h 769"/>
                  <a:gd name="T10" fmla="*/ 521 w 679"/>
                  <a:gd name="T11" fmla="*/ 196 h 769"/>
                  <a:gd name="T12" fmla="*/ 515 w 679"/>
                  <a:gd name="T13" fmla="*/ 329 h 769"/>
                  <a:gd name="T14" fmla="*/ 508 w 679"/>
                  <a:gd name="T15" fmla="*/ 466 h 769"/>
                  <a:gd name="T16" fmla="*/ 516 w 679"/>
                  <a:gd name="T17" fmla="*/ 601 h 769"/>
                  <a:gd name="T18" fmla="*/ 574 w 679"/>
                  <a:gd name="T19" fmla="*/ 604 h 769"/>
                  <a:gd name="T20" fmla="*/ 596 w 679"/>
                  <a:gd name="T21" fmla="*/ 596 h 769"/>
                  <a:gd name="T22" fmla="*/ 557 w 679"/>
                  <a:gd name="T23" fmla="*/ 642 h 769"/>
                  <a:gd name="T24" fmla="*/ 596 w 679"/>
                  <a:gd name="T25" fmla="*/ 668 h 769"/>
                  <a:gd name="T26" fmla="*/ 648 w 679"/>
                  <a:gd name="T27" fmla="*/ 669 h 769"/>
                  <a:gd name="T28" fmla="*/ 673 w 679"/>
                  <a:gd name="T29" fmla="*/ 635 h 769"/>
                  <a:gd name="T30" fmla="*/ 649 w 679"/>
                  <a:gd name="T31" fmla="*/ 590 h 769"/>
                  <a:gd name="T32" fmla="*/ 597 w 679"/>
                  <a:gd name="T33" fmla="*/ 601 h 769"/>
                  <a:gd name="T34" fmla="*/ 638 w 679"/>
                  <a:gd name="T35" fmla="*/ 553 h 769"/>
                  <a:gd name="T36" fmla="*/ 598 w 679"/>
                  <a:gd name="T37" fmla="*/ 541 h 769"/>
                  <a:gd name="T38" fmla="*/ 574 w 679"/>
                  <a:gd name="T39" fmla="*/ 497 h 769"/>
                  <a:gd name="T40" fmla="*/ 559 w 679"/>
                  <a:gd name="T41" fmla="*/ 510 h 769"/>
                  <a:gd name="T42" fmla="*/ 560 w 679"/>
                  <a:gd name="T43" fmla="*/ 405 h 769"/>
                  <a:gd name="T44" fmla="*/ 527 w 679"/>
                  <a:gd name="T45" fmla="*/ 452 h 769"/>
                  <a:gd name="T46" fmla="*/ 541 w 679"/>
                  <a:gd name="T47" fmla="*/ 362 h 769"/>
                  <a:gd name="T48" fmla="*/ 522 w 679"/>
                  <a:gd name="T49" fmla="*/ 343 h 769"/>
                  <a:gd name="T50" fmla="*/ 533 w 679"/>
                  <a:gd name="T51" fmla="*/ 287 h 769"/>
                  <a:gd name="T52" fmla="*/ 527 w 679"/>
                  <a:gd name="T53" fmla="*/ 234 h 769"/>
                  <a:gd name="T54" fmla="*/ 516 w 679"/>
                  <a:gd name="T55" fmla="*/ 153 h 769"/>
                  <a:gd name="T56" fmla="*/ 469 w 679"/>
                  <a:gd name="T57" fmla="*/ 73 h 769"/>
                  <a:gd name="T58" fmla="*/ 357 w 679"/>
                  <a:gd name="T59" fmla="*/ 47 h 769"/>
                  <a:gd name="T60" fmla="*/ 231 w 679"/>
                  <a:gd name="T61" fmla="*/ 25 h 769"/>
                  <a:gd name="T62" fmla="*/ 194 w 679"/>
                  <a:gd name="T63" fmla="*/ 48 h 769"/>
                  <a:gd name="T64" fmla="*/ 139 w 679"/>
                  <a:gd name="T65" fmla="*/ 103 h 769"/>
                  <a:gd name="T66" fmla="*/ 111 w 679"/>
                  <a:gd name="T67" fmla="*/ 153 h 769"/>
                  <a:gd name="T68" fmla="*/ 63 w 679"/>
                  <a:gd name="T69" fmla="*/ 208 h 769"/>
                  <a:gd name="T70" fmla="*/ 42 w 679"/>
                  <a:gd name="T71" fmla="*/ 361 h 769"/>
                  <a:gd name="T72" fmla="*/ 16 w 679"/>
                  <a:gd name="T73" fmla="*/ 335 h 769"/>
                  <a:gd name="T74" fmla="*/ 7 w 679"/>
                  <a:gd name="T75" fmla="*/ 447 h 769"/>
                  <a:gd name="T76" fmla="*/ 3 w 679"/>
                  <a:gd name="T77" fmla="*/ 601 h 769"/>
                  <a:gd name="T78" fmla="*/ 59 w 679"/>
                  <a:gd name="T79" fmla="*/ 630 h 769"/>
                  <a:gd name="T80" fmla="*/ 57 w 679"/>
                  <a:gd name="T81" fmla="*/ 708 h 769"/>
                  <a:gd name="T82" fmla="*/ 67 w 679"/>
                  <a:gd name="T83" fmla="*/ 736 h 769"/>
                  <a:gd name="T84" fmla="*/ 98 w 679"/>
                  <a:gd name="T85" fmla="*/ 761 h 769"/>
                  <a:gd name="T86" fmla="*/ 123 w 679"/>
                  <a:gd name="T87" fmla="*/ 731 h 769"/>
                  <a:gd name="T88" fmla="*/ 109 w 679"/>
                  <a:gd name="T89" fmla="*/ 661 h 769"/>
                  <a:gd name="T90" fmla="*/ 96 w 679"/>
                  <a:gd name="T91" fmla="*/ 571 h 769"/>
                  <a:gd name="T92" fmla="*/ 94 w 679"/>
                  <a:gd name="T93" fmla="*/ 456 h 769"/>
                  <a:gd name="T94" fmla="*/ 83 w 679"/>
                  <a:gd name="T95" fmla="*/ 392 h 769"/>
                  <a:gd name="T96" fmla="*/ 134 w 679"/>
                  <a:gd name="T97" fmla="*/ 385 h 769"/>
                  <a:gd name="T98" fmla="*/ 179 w 679"/>
                  <a:gd name="T99" fmla="*/ 334 h 769"/>
                  <a:gd name="T100" fmla="*/ 193 w 679"/>
                  <a:gd name="T101" fmla="*/ 164 h 769"/>
                  <a:gd name="T102" fmla="*/ 189 w 679"/>
                  <a:gd name="T103" fmla="*/ 275 h 769"/>
                  <a:gd name="T104" fmla="*/ 206 w 679"/>
                  <a:gd name="T105" fmla="*/ 261 h 769"/>
                  <a:gd name="T106" fmla="*/ 182 w 679"/>
                  <a:gd name="T107" fmla="*/ 342 h 769"/>
                  <a:gd name="T108" fmla="*/ 105 w 679"/>
                  <a:gd name="T109" fmla="*/ 466 h 769"/>
                  <a:gd name="T110" fmla="*/ 105 w 679"/>
                  <a:gd name="T111" fmla="*/ 522 h 769"/>
                  <a:gd name="T112" fmla="*/ 109 w 679"/>
                  <a:gd name="T113" fmla="*/ 553 h 769"/>
                  <a:gd name="T114" fmla="*/ 118 w 679"/>
                  <a:gd name="T115" fmla="*/ 607 h 769"/>
                  <a:gd name="T116" fmla="*/ 165 w 679"/>
                  <a:gd name="T117" fmla="*/ 646 h 769"/>
                  <a:gd name="T118" fmla="*/ 317 w 679"/>
                  <a:gd name="T119" fmla="*/ 660 h 7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79" h="769">
                    <a:moveTo>
                      <a:pt x="503" y="663"/>
                    </a:moveTo>
                    <a:lnTo>
                      <a:pt x="508" y="661"/>
                    </a:lnTo>
                    <a:lnTo>
                      <a:pt x="514" y="659"/>
                    </a:lnTo>
                    <a:lnTo>
                      <a:pt x="512" y="645"/>
                    </a:lnTo>
                    <a:lnTo>
                      <a:pt x="508" y="633"/>
                    </a:lnTo>
                    <a:lnTo>
                      <a:pt x="504" y="620"/>
                    </a:lnTo>
                    <a:lnTo>
                      <a:pt x="503" y="611"/>
                    </a:lnTo>
                    <a:lnTo>
                      <a:pt x="503" y="600"/>
                    </a:lnTo>
                    <a:lnTo>
                      <a:pt x="503" y="589"/>
                    </a:lnTo>
                    <a:lnTo>
                      <a:pt x="504" y="578"/>
                    </a:lnTo>
                    <a:lnTo>
                      <a:pt x="505" y="567"/>
                    </a:lnTo>
                    <a:lnTo>
                      <a:pt x="508" y="548"/>
                    </a:lnTo>
                    <a:lnTo>
                      <a:pt x="511" y="529"/>
                    </a:lnTo>
                    <a:lnTo>
                      <a:pt x="508" y="512"/>
                    </a:lnTo>
                    <a:lnTo>
                      <a:pt x="505" y="495"/>
                    </a:lnTo>
                    <a:lnTo>
                      <a:pt x="501" y="478"/>
                    </a:lnTo>
                    <a:lnTo>
                      <a:pt x="500" y="462"/>
                    </a:lnTo>
                    <a:lnTo>
                      <a:pt x="493" y="448"/>
                    </a:lnTo>
                    <a:lnTo>
                      <a:pt x="485" y="433"/>
                    </a:lnTo>
                    <a:lnTo>
                      <a:pt x="478" y="448"/>
                    </a:lnTo>
                    <a:lnTo>
                      <a:pt x="469" y="463"/>
                    </a:lnTo>
                    <a:lnTo>
                      <a:pt x="459" y="478"/>
                    </a:lnTo>
                    <a:lnTo>
                      <a:pt x="449" y="491"/>
                    </a:lnTo>
                    <a:lnTo>
                      <a:pt x="449" y="481"/>
                    </a:lnTo>
                    <a:lnTo>
                      <a:pt x="459" y="458"/>
                    </a:lnTo>
                    <a:lnTo>
                      <a:pt x="469" y="433"/>
                    </a:lnTo>
                    <a:lnTo>
                      <a:pt x="478" y="405"/>
                    </a:lnTo>
                    <a:lnTo>
                      <a:pt x="488" y="374"/>
                    </a:lnTo>
                    <a:lnTo>
                      <a:pt x="495" y="343"/>
                    </a:lnTo>
                    <a:lnTo>
                      <a:pt x="501" y="309"/>
                    </a:lnTo>
                    <a:lnTo>
                      <a:pt x="507" y="272"/>
                    </a:lnTo>
                    <a:lnTo>
                      <a:pt x="511" y="234"/>
                    </a:lnTo>
                    <a:lnTo>
                      <a:pt x="504" y="217"/>
                    </a:lnTo>
                    <a:lnTo>
                      <a:pt x="495" y="201"/>
                    </a:lnTo>
                    <a:lnTo>
                      <a:pt x="485" y="187"/>
                    </a:lnTo>
                    <a:lnTo>
                      <a:pt x="477" y="175"/>
                    </a:lnTo>
                    <a:lnTo>
                      <a:pt x="489" y="189"/>
                    </a:lnTo>
                    <a:lnTo>
                      <a:pt x="501" y="204"/>
                    </a:lnTo>
                    <a:lnTo>
                      <a:pt x="507" y="211"/>
                    </a:lnTo>
                    <a:lnTo>
                      <a:pt x="511" y="217"/>
                    </a:lnTo>
                    <a:lnTo>
                      <a:pt x="515" y="226"/>
                    </a:lnTo>
                    <a:lnTo>
                      <a:pt x="516" y="232"/>
                    </a:lnTo>
                    <a:lnTo>
                      <a:pt x="518" y="220"/>
                    </a:lnTo>
                    <a:lnTo>
                      <a:pt x="518" y="207"/>
                    </a:lnTo>
                    <a:lnTo>
                      <a:pt x="516" y="193"/>
                    </a:lnTo>
                    <a:lnTo>
                      <a:pt x="515" y="179"/>
                    </a:lnTo>
                    <a:lnTo>
                      <a:pt x="518" y="186"/>
                    </a:lnTo>
                    <a:lnTo>
                      <a:pt x="521" y="196"/>
                    </a:lnTo>
                    <a:lnTo>
                      <a:pt x="521" y="207"/>
                    </a:lnTo>
                    <a:lnTo>
                      <a:pt x="522" y="219"/>
                    </a:lnTo>
                    <a:lnTo>
                      <a:pt x="521" y="242"/>
                    </a:lnTo>
                    <a:lnTo>
                      <a:pt x="521" y="261"/>
                    </a:lnTo>
                    <a:lnTo>
                      <a:pt x="521" y="284"/>
                    </a:lnTo>
                    <a:lnTo>
                      <a:pt x="519" y="308"/>
                    </a:lnTo>
                    <a:lnTo>
                      <a:pt x="518" y="319"/>
                    </a:lnTo>
                    <a:lnTo>
                      <a:pt x="515" y="329"/>
                    </a:lnTo>
                    <a:lnTo>
                      <a:pt x="511" y="340"/>
                    </a:lnTo>
                    <a:lnTo>
                      <a:pt x="505" y="350"/>
                    </a:lnTo>
                    <a:lnTo>
                      <a:pt x="504" y="365"/>
                    </a:lnTo>
                    <a:lnTo>
                      <a:pt x="501" y="380"/>
                    </a:lnTo>
                    <a:lnTo>
                      <a:pt x="497" y="395"/>
                    </a:lnTo>
                    <a:lnTo>
                      <a:pt x="493" y="409"/>
                    </a:lnTo>
                    <a:lnTo>
                      <a:pt x="507" y="428"/>
                    </a:lnTo>
                    <a:lnTo>
                      <a:pt x="508" y="466"/>
                    </a:lnTo>
                    <a:lnTo>
                      <a:pt x="511" y="500"/>
                    </a:lnTo>
                    <a:lnTo>
                      <a:pt x="512" y="518"/>
                    </a:lnTo>
                    <a:lnTo>
                      <a:pt x="512" y="534"/>
                    </a:lnTo>
                    <a:lnTo>
                      <a:pt x="512" y="553"/>
                    </a:lnTo>
                    <a:lnTo>
                      <a:pt x="511" y="572"/>
                    </a:lnTo>
                    <a:lnTo>
                      <a:pt x="511" y="583"/>
                    </a:lnTo>
                    <a:lnTo>
                      <a:pt x="512" y="593"/>
                    </a:lnTo>
                    <a:lnTo>
                      <a:pt x="516" y="601"/>
                    </a:lnTo>
                    <a:lnTo>
                      <a:pt x="523" y="608"/>
                    </a:lnTo>
                    <a:lnTo>
                      <a:pt x="530" y="613"/>
                    </a:lnTo>
                    <a:lnTo>
                      <a:pt x="537" y="616"/>
                    </a:lnTo>
                    <a:lnTo>
                      <a:pt x="544" y="619"/>
                    </a:lnTo>
                    <a:lnTo>
                      <a:pt x="552" y="619"/>
                    </a:lnTo>
                    <a:lnTo>
                      <a:pt x="560" y="615"/>
                    </a:lnTo>
                    <a:lnTo>
                      <a:pt x="567" y="609"/>
                    </a:lnTo>
                    <a:lnTo>
                      <a:pt x="574" y="604"/>
                    </a:lnTo>
                    <a:lnTo>
                      <a:pt x="579" y="597"/>
                    </a:lnTo>
                    <a:lnTo>
                      <a:pt x="585" y="592"/>
                    </a:lnTo>
                    <a:lnTo>
                      <a:pt x="590" y="589"/>
                    </a:lnTo>
                    <a:lnTo>
                      <a:pt x="592" y="589"/>
                    </a:lnTo>
                    <a:lnTo>
                      <a:pt x="593" y="589"/>
                    </a:lnTo>
                    <a:lnTo>
                      <a:pt x="596" y="589"/>
                    </a:lnTo>
                    <a:lnTo>
                      <a:pt x="597" y="592"/>
                    </a:lnTo>
                    <a:lnTo>
                      <a:pt x="596" y="596"/>
                    </a:lnTo>
                    <a:lnTo>
                      <a:pt x="593" y="601"/>
                    </a:lnTo>
                    <a:lnTo>
                      <a:pt x="586" y="607"/>
                    </a:lnTo>
                    <a:lnTo>
                      <a:pt x="581" y="613"/>
                    </a:lnTo>
                    <a:lnTo>
                      <a:pt x="572" y="619"/>
                    </a:lnTo>
                    <a:lnTo>
                      <a:pt x="567" y="626"/>
                    </a:lnTo>
                    <a:lnTo>
                      <a:pt x="561" y="631"/>
                    </a:lnTo>
                    <a:lnTo>
                      <a:pt x="560" y="635"/>
                    </a:lnTo>
                    <a:lnTo>
                      <a:pt x="557" y="642"/>
                    </a:lnTo>
                    <a:lnTo>
                      <a:pt x="559" y="648"/>
                    </a:lnTo>
                    <a:lnTo>
                      <a:pt x="560" y="653"/>
                    </a:lnTo>
                    <a:lnTo>
                      <a:pt x="564" y="659"/>
                    </a:lnTo>
                    <a:lnTo>
                      <a:pt x="570" y="661"/>
                    </a:lnTo>
                    <a:lnTo>
                      <a:pt x="577" y="664"/>
                    </a:lnTo>
                    <a:lnTo>
                      <a:pt x="585" y="664"/>
                    </a:lnTo>
                    <a:lnTo>
                      <a:pt x="593" y="663"/>
                    </a:lnTo>
                    <a:lnTo>
                      <a:pt x="596" y="668"/>
                    </a:lnTo>
                    <a:lnTo>
                      <a:pt x="600" y="674"/>
                    </a:lnTo>
                    <a:lnTo>
                      <a:pt x="605" y="678"/>
                    </a:lnTo>
                    <a:lnTo>
                      <a:pt x="612" y="682"/>
                    </a:lnTo>
                    <a:lnTo>
                      <a:pt x="626" y="689"/>
                    </a:lnTo>
                    <a:lnTo>
                      <a:pt x="637" y="693"/>
                    </a:lnTo>
                    <a:lnTo>
                      <a:pt x="641" y="686"/>
                    </a:lnTo>
                    <a:lnTo>
                      <a:pt x="645" y="678"/>
                    </a:lnTo>
                    <a:lnTo>
                      <a:pt x="648" y="669"/>
                    </a:lnTo>
                    <a:lnTo>
                      <a:pt x="648" y="661"/>
                    </a:lnTo>
                    <a:lnTo>
                      <a:pt x="649" y="656"/>
                    </a:lnTo>
                    <a:lnTo>
                      <a:pt x="652" y="652"/>
                    </a:lnTo>
                    <a:lnTo>
                      <a:pt x="654" y="648"/>
                    </a:lnTo>
                    <a:lnTo>
                      <a:pt x="658" y="643"/>
                    </a:lnTo>
                    <a:lnTo>
                      <a:pt x="663" y="639"/>
                    </a:lnTo>
                    <a:lnTo>
                      <a:pt x="668" y="637"/>
                    </a:lnTo>
                    <a:lnTo>
                      <a:pt x="673" y="635"/>
                    </a:lnTo>
                    <a:lnTo>
                      <a:pt x="678" y="634"/>
                    </a:lnTo>
                    <a:lnTo>
                      <a:pt x="679" y="633"/>
                    </a:lnTo>
                    <a:lnTo>
                      <a:pt x="679" y="631"/>
                    </a:lnTo>
                    <a:lnTo>
                      <a:pt x="678" y="628"/>
                    </a:lnTo>
                    <a:lnTo>
                      <a:pt x="676" y="624"/>
                    </a:lnTo>
                    <a:lnTo>
                      <a:pt x="671" y="618"/>
                    </a:lnTo>
                    <a:lnTo>
                      <a:pt x="664" y="609"/>
                    </a:lnTo>
                    <a:lnTo>
                      <a:pt x="649" y="590"/>
                    </a:lnTo>
                    <a:lnTo>
                      <a:pt x="638" y="574"/>
                    </a:lnTo>
                    <a:lnTo>
                      <a:pt x="633" y="578"/>
                    </a:lnTo>
                    <a:lnTo>
                      <a:pt x="628" y="582"/>
                    </a:lnTo>
                    <a:lnTo>
                      <a:pt x="622" y="586"/>
                    </a:lnTo>
                    <a:lnTo>
                      <a:pt x="615" y="589"/>
                    </a:lnTo>
                    <a:lnTo>
                      <a:pt x="609" y="593"/>
                    </a:lnTo>
                    <a:lnTo>
                      <a:pt x="602" y="597"/>
                    </a:lnTo>
                    <a:lnTo>
                      <a:pt x="597" y="601"/>
                    </a:lnTo>
                    <a:lnTo>
                      <a:pt x="593" y="605"/>
                    </a:lnTo>
                    <a:lnTo>
                      <a:pt x="597" y="598"/>
                    </a:lnTo>
                    <a:lnTo>
                      <a:pt x="602" y="592"/>
                    </a:lnTo>
                    <a:lnTo>
                      <a:pt x="609" y="586"/>
                    </a:lnTo>
                    <a:lnTo>
                      <a:pt x="616" y="579"/>
                    </a:lnTo>
                    <a:lnTo>
                      <a:pt x="628" y="568"/>
                    </a:lnTo>
                    <a:lnTo>
                      <a:pt x="639" y="557"/>
                    </a:lnTo>
                    <a:lnTo>
                      <a:pt x="638" y="553"/>
                    </a:lnTo>
                    <a:lnTo>
                      <a:pt x="635" y="549"/>
                    </a:lnTo>
                    <a:lnTo>
                      <a:pt x="633" y="545"/>
                    </a:lnTo>
                    <a:lnTo>
                      <a:pt x="628" y="542"/>
                    </a:lnTo>
                    <a:lnTo>
                      <a:pt x="620" y="536"/>
                    </a:lnTo>
                    <a:lnTo>
                      <a:pt x="615" y="529"/>
                    </a:lnTo>
                    <a:lnTo>
                      <a:pt x="608" y="534"/>
                    </a:lnTo>
                    <a:lnTo>
                      <a:pt x="602" y="540"/>
                    </a:lnTo>
                    <a:lnTo>
                      <a:pt x="598" y="541"/>
                    </a:lnTo>
                    <a:lnTo>
                      <a:pt x="596" y="541"/>
                    </a:lnTo>
                    <a:lnTo>
                      <a:pt x="593" y="538"/>
                    </a:lnTo>
                    <a:lnTo>
                      <a:pt x="590" y="533"/>
                    </a:lnTo>
                    <a:lnTo>
                      <a:pt x="589" y="526"/>
                    </a:lnTo>
                    <a:lnTo>
                      <a:pt x="589" y="515"/>
                    </a:lnTo>
                    <a:lnTo>
                      <a:pt x="582" y="503"/>
                    </a:lnTo>
                    <a:lnTo>
                      <a:pt x="575" y="497"/>
                    </a:lnTo>
                    <a:lnTo>
                      <a:pt x="574" y="497"/>
                    </a:lnTo>
                    <a:lnTo>
                      <a:pt x="571" y="497"/>
                    </a:lnTo>
                    <a:lnTo>
                      <a:pt x="570" y="499"/>
                    </a:lnTo>
                    <a:lnTo>
                      <a:pt x="567" y="501"/>
                    </a:lnTo>
                    <a:lnTo>
                      <a:pt x="564" y="507"/>
                    </a:lnTo>
                    <a:lnTo>
                      <a:pt x="560" y="512"/>
                    </a:lnTo>
                    <a:lnTo>
                      <a:pt x="556" y="518"/>
                    </a:lnTo>
                    <a:lnTo>
                      <a:pt x="552" y="521"/>
                    </a:lnTo>
                    <a:lnTo>
                      <a:pt x="559" y="510"/>
                    </a:lnTo>
                    <a:lnTo>
                      <a:pt x="563" y="497"/>
                    </a:lnTo>
                    <a:lnTo>
                      <a:pt x="566" y="486"/>
                    </a:lnTo>
                    <a:lnTo>
                      <a:pt x="570" y="474"/>
                    </a:lnTo>
                    <a:lnTo>
                      <a:pt x="571" y="462"/>
                    </a:lnTo>
                    <a:lnTo>
                      <a:pt x="571" y="446"/>
                    </a:lnTo>
                    <a:lnTo>
                      <a:pt x="570" y="428"/>
                    </a:lnTo>
                    <a:lnTo>
                      <a:pt x="566" y="411"/>
                    </a:lnTo>
                    <a:lnTo>
                      <a:pt x="560" y="405"/>
                    </a:lnTo>
                    <a:lnTo>
                      <a:pt x="555" y="402"/>
                    </a:lnTo>
                    <a:lnTo>
                      <a:pt x="548" y="400"/>
                    </a:lnTo>
                    <a:lnTo>
                      <a:pt x="538" y="399"/>
                    </a:lnTo>
                    <a:lnTo>
                      <a:pt x="534" y="417"/>
                    </a:lnTo>
                    <a:lnTo>
                      <a:pt x="531" y="435"/>
                    </a:lnTo>
                    <a:lnTo>
                      <a:pt x="530" y="443"/>
                    </a:lnTo>
                    <a:lnTo>
                      <a:pt x="529" y="448"/>
                    </a:lnTo>
                    <a:lnTo>
                      <a:pt x="527" y="452"/>
                    </a:lnTo>
                    <a:lnTo>
                      <a:pt x="525" y="452"/>
                    </a:lnTo>
                    <a:lnTo>
                      <a:pt x="525" y="450"/>
                    </a:lnTo>
                    <a:lnTo>
                      <a:pt x="525" y="443"/>
                    </a:lnTo>
                    <a:lnTo>
                      <a:pt x="525" y="433"/>
                    </a:lnTo>
                    <a:lnTo>
                      <a:pt x="526" y="422"/>
                    </a:lnTo>
                    <a:lnTo>
                      <a:pt x="531" y="398"/>
                    </a:lnTo>
                    <a:lnTo>
                      <a:pt x="540" y="370"/>
                    </a:lnTo>
                    <a:lnTo>
                      <a:pt x="541" y="362"/>
                    </a:lnTo>
                    <a:lnTo>
                      <a:pt x="542" y="353"/>
                    </a:lnTo>
                    <a:lnTo>
                      <a:pt x="542" y="343"/>
                    </a:lnTo>
                    <a:lnTo>
                      <a:pt x="542" y="334"/>
                    </a:lnTo>
                    <a:lnTo>
                      <a:pt x="540" y="316"/>
                    </a:lnTo>
                    <a:lnTo>
                      <a:pt x="540" y="299"/>
                    </a:lnTo>
                    <a:lnTo>
                      <a:pt x="533" y="319"/>
                    </a:lnTo>
                    <a:lnTo>
                      <a:pt x="526" y="336"/>
                    </a:lnTo>
                    <a:lnTo>
                      <a:pt x="522" y="343"/>
                    </a:lnTo>
                    <a:lnTo>
                      <a:pt x="518" y="349"/>
                    </a:lnTo>
                    <a:lnTo>
                      <a:pt x="514" y="353"/>
                    </a:lnTo>
                    <a:lnTo>
                      <a:pt x="508" y="354"/>
                    </a:lnTo>
                    <a:lnTo>
                      <a:pt x="516" y="343"/>
                    </a:lnTo>
                    <a:lnTo>
                      <a:pt x="522" y="329"/>
                    </a:lnTo>
                    <a:lnTo>
                      <a:pt x="526" y="316"/>
                    </a:lnTo>
                    <a:lnTo>
                      <a:pt x="530" y="302"/>
                    </a:lnTo>
                    <a:lnTo>
                      <a:pt x="533" y="287"/>
                    </a:lnTo>
                    <a:lnTo>
                      <a:pt x="534" y="272"/>
                    </a:lnTo>
                    <a:lnTo>
                      <a:pt x="536" y="257"/>
                    </a:lnTo>
                    <a:lnTo>
                      <a:pt x="536" y="242"/>
                    </a:lnTo>
                    <a:lnTo>
                      <a:pt x="531" y="250"/>
                    </a:lnTo>
                    <a:lnTo>
                      <a:pt x="526" y="264"/>
                    </a:lnTo>
                    <a:lnTo>
                      <a:pt x="525" y="256"/>
                    </a:lnTo>
                    <a:lnTo>
                      <a:pt x="525" y="246"/>
                    </a:lnTo>
                    <a:lnTo>
                      <a:pt x="527" y="234"/>
                    </a:lnTo>
                    <a:lnTo>
                      <a:pt x="530" y="222"/>
                    </a:lnTo>
                    <a:lnTo>
                      <a:pt x="531" y="209"/>
                    </a:lnTo>
                    <a:lnTo>
                      <a:pt x="530" y="194"/>
                    </a:lnTo>
                    <a:lnTo>
                      <a:pt x="529" y="187"/>
                    </a:lnTo>
                    <a:lnTo>
                      <a:pt x="526" y="181"/>
                    </a:lnTo>
                    <a:lnTo>
                      <a:pt x="523" y="172"/>
                    </a:lnTo>
                    <a:lnTo>
                      <a:pt x="518" y="166"/>
                    </a:lnTo>
                    <a:lnTo>
                      <a:pt x="516" y="153"/>
                    </a:lnTo>
                    <a:lnTo>
                      <a:pt x="514" y="142"/>
                    </a:lnTo>
                    <a:lnTo>
                      <a:pt x="510" y="131"/>
                    </a:lnTo>
                    <a:lnTo>
                      <a:pt x="505" y="122"/>
                    </a:lnTo>
                    <a:lnTo>
                      <a:pt x="501" y="112"/>
                    </a:lnTo>
                    <a:lnTo>
                      <a:pt x="496" y="104"/>
                    </a:lnTo>
                    <a:lnTo>
                      <a:pt x="490" y="96"/>
                    </a:lnTo>
                    <a:lnTo>
                      <a:pt x="484" y="88"/>
                    </a:lnTo>
                    <a:lnTo>
                      <a:pt x="469" y="73"/>
                    </a:lnTo>
                    <a:lnTo>
                      <a:pt x="452" y="59"/>
                    </a:lnTo>
                    <a:lnTo>
                      <a:pt x="434" y="47"/>
                    </a:lnTo>
                    <a:lnTo>
                      <a:pt x="415" y="34"/>
                    </a:lnTo>
                    <a:lnTo>
                      <a:pt x="400" y="51"/>
                    </a:lnTo>
                    <a:lnTo>
                      <a:pt x="391" y="51"/>
                    </a:lnTo>
                    <a:lnTo>
                      <a:pt x="378" y="51"/>
                    </a:lnTo>
                    <a:lnTo>
                      <a:pt x="366" y="48"/>
                    </a:lnTo>
                    <a:lnTo>
                      <a:pt x="357" y="47"/>
                    </a:lnTo>
                    <a:lnTo>
                      <a:pt x="350" y="48"/>
                    </a:lnTo>
                    <a:lnTo>
                      <a:pt x="343" y="51"/>
                    </a:lnTo>
                    <a:lnTo>
                      <a:pt x="310" y="45"/>
                    </a:lnTo>
                    <a:lnTo>
                      <a:pt x="269" y="39"/>
                    </a:lnTo>
                    <a:lnTo>
                      <a:pt x="260" y="36"/>
                    </a:lnTo>
                    <a:lnTo>
                      <a:pt x="249" y="33"/>
                    </a:lnTo>
                    <a:lnTo>
                      <a:pt x="239" y="30"/>
                    </a:lnTo>
                    <a:lnTo>
                      <a:pt x="231" y="25"/>
                    </a:lnTo>
                    <a:lnTo>
                      <a:pt x="223" y="21"/>
                    </a:lnTo>
                    <a:lnTo>
                      <a:pt x="216" y="15"/>
                    </a:lnTo>
                    <a:lnTo>
                      <a:pt x="210" y="9"/>
                    </a:lnTo>
                    <a:lnTo>
                      <a:pt x="206" y="0"/>
                    </a:lnTo>
                    <a:lnTo>
                      <a:pt x="225" y="28"/>
                    </a:lnTo>
                    <a:lnTo>
                      <a:pt x="216" y="36"/>
                    </a:lnTo>
                    <a:lnTo>
                      <a:pt x="205" y="43"/>
                    </a:lnTo>
                    <a:lnTo>
                      <a:pt x="194" y="48"/>
                    </a:lnTo>
                    <a:lnTo>
                      <a:pt x="183" y="54"/>
                    </a:lnTo>
                    <a:lnTo>
                      <a:pt x="172" y="59"/>
                    </a:lnTo>
                    <a:lnTo>
                      <a:pt x="161" y="67"/>
                    </a:lnTo>
                    <a:lnTo>
                      <a:pt x="157" y="73"/>
                    </a:lnTo>
                    <a:lnTo>
                      <a:pt x="153" y="78"/>
                    </a:lnTo>
                    <a:lnTo>
                      <a:pt x="149" y="86"/>
                    </a:lnTo>
                    <a:lnTo>
                      <a:pt x="146" y="95"/>
                    </a:lnTo>
                    <a:lnTo>
                      <a:pt x="139" y="103"/>
                    </a:lnTo>
                    <a:lnTo>
                      <a:pt x="139" y="189"/>
                    </a:lnTo>
                    <a:lnTo>
                      <a:pt x="134" y="179"/>
                    </a:lnTo>
                    <a:lnTo>
                      <a:pt x="131" y="167"/>
                    </a:lnTo>
                    <a:lnTo>
                      <a:pt x="128" y="155"/>
                    </a:lnTo>
                    <a:lnTo>
                      <a:pt x="128" y="142"/>
                    </a:lnTo>
                    <a:lnTo>
                      <a:pt x="122" y="131"/>
                    </a:lnTo>
                    <a:lnTo>
                      <a:pt x="115" y="142"/>
                    </a:lnTo>
                    <a:lnTo>
                      <a:pt x="111" y="153"/>
                    </a:lnTo>
                    <a:lnTo>
                      <a:pt x="108" y="167"/>
                    </a:lnTo>
                    <a:lnTo>
                      <a:pt x="107" y="181"/>
                    </a:lnTo>
                    <a:lnTo>
                      <a:pt x="103" y="208"/>
                    </a:lnTo>
                    <a:lnTo>
                      <a:pt x="96" y="232"/>
                    </a:lnTo>
                    <a:lnTo>
                      <a:pt x="86" y="226"/>
                    </a:lnTo>
                    <a:lnTo>
                      <a:pt x="75" y="216"/>
                    </a:lnTo>
                    <a:lnTo>
                      <a:pt x="68" y="212"/>
                    </a:lnTo>
                    <a:lnTo>
                      <a:pt x="63" y="208"/>
                    </a:lnTo>
                    <a:lnTo>
                      <a:pt x="57" y="205"/>
                    </a:lnTo>
                    <a:lnTo>
                      <a:pt x="53" y="204"/>
                    </a:lnTo>
                    <a:lnTo>
                      <a:pt x="48" y="223"/>
                    </a:lnTo>
                    <a:lnTo>
                      <a:pt x="45" y="242"/>
                    </a:lnTo>
                    <a:lnTo>
                      <a:pt x="42" y="261"/>
                    </a:lnTo>
                    <a:lnTo>
                      <a:pt x="42" y="282"/>
                    </a:lnTo>
                    <a:lnTo>
                      <a:pt x="44" y="321"/>
                    </a:lnTo>
                    <a:lnTo>
                      <a:pt x="42" y="361"/>
                    </a:lnTo>
                    <a:lnTo>
                      <a:pt x="41" y="370"/>
                    </a:lnTo>
                    <a:lnTo>
                      <a:pt x="36" y="380"/>
                    </a:lnTo>
                    <a:lnTo>
                      <a:pt x="33" y="384"/>
                    </a:lnTo>
                    <a:lnTo>
                      <a:pt x="29" y="387"/>
                    </a:lnTo>
                    <a:lnTo>
                      <a:pt x="25" y="390"/>
                    </a:lnTo>
                    <a:lnTo>
                      <a:pt x="21" y="390"/>
                    </a:lnTo>
                    <a:lnTo>
                      <a:pt x="18" y="365"/>
                    </a:lnTo>
                    <a:lnTo>
                      <a:pt x="16" y="335"/>
                    </a:lnTo>
                    <a:lnTo>
                      <a:pt x="16" y="323"/>
                    </a:lnTo>
                    <a:lnTo>
                      <a:pt x="16" y="314"/>
                    </a:lnTo>
                    <a:lnTo>
                      <a:pt x="15" y="313"/>
                    </a:lnTo>
                    <a:lnTo>
                      <a:pt x="14" y="319"/>
                    </a:lnTo>
                    <a:lnTo>
                      <a:pt x="10" y="351"/>
                    </a:lnTo>
                    <a:lnTo>
                      <a:pt x="7" y="383"/>
                    </a:lnTo>
                    <a:lnTo>
                      <a:pt x="6" y="415"/>
                    </a:lnTo>
                    <a:lnTo>
                      <a:pt x="7" y="447"/>
                    </a:lnTo>
                    <a:lnTo>
                      <a:pt x="8" y="478"/>
                    </a:lnTo>
                    <a:lnTo>
                      <a:pt x="11" y="510"/>
                    </a:lnTo>
                    <a:lnTo>
                      <a:pt x="14" y="541"/>
                    </a:lnTo>
                    <a:lnTo>
                      <a:pt x="18" y="572"/>
                    </a:lnTo>
                    <a:lnTo>
                      <a:pt x="18" y="582"/>
                    </a:lnTo>
                    <a:lnTo>
                      <a:pt x="12" y="589"/>
                    </a:lnTo>
                    <a:lnTo>
                      <a:pt x="6" y="597"/>
                    </a:lnTo>
                    <a:lnTo>
                      <a:pt x="3" y="601"/>
                    </a:lnTo>
                    <a:lnTo>
                      <a:pt x="1" y="605"/>
                    </a:lnTo>
                    <a:lnTo>
                      <a:pt x="0" y="609"/>
                    </a:lnTo>
                    <a:lnTo>
                      <a:pt x="0" y="615"/>
                    </a:lnTo>
                    <a:lnTo>
                      <a:pt x="12" y="619"/>
                    </a:lnTo>
                    <a:lnTo>
                      <a:pt x="33" y="624"/>
                    </a:lnTo>
                    <a:lnTo>
                      <a:pt x="53" y="627"/>
                    </a:lnTo>
                    <a:lnTo>
                      <a:pt x="68" y="630"/>
                    </a:lnTo>
                    <a:lnTo>
                      <a:pt x="59" y="630"/>
                    </a:lnTo>
                    <a:lnTo>
                      <a:pt x="51" y="630"/>
                    </a:lnTo>
                    <a:lnTo>
                      <a:pt x="42" y="631"/>
                    </a:lnTo>
                    <a:lnTo>
                      <a:pt x="36" y="634"/>
                    </a:lnTo>
                    <a:lnTo>
                      <a:pt x="44" y="652"/>
                    </a:lnTo>
                    <a:lnTo>
                      <a:pt x="51" y="669"/>
                    </a:lnTo>
                    <a:lnTo>
                      <a:pt x="56" y="687"/>
                    </a:lnTo>
                    <a:lnTo>
                      <a:pt x="60" y="706"/>
                    </a:lnTo>
                    <a:lnTo>
                      <a:pt x="57" y="708"/>
                    </a:lnTo>
                    <a:lnTo>
                      <a:pt x="52" y="712"/>
                    </a:lnTo>
                    <a:lnTo>
                      <a:pt x="47" y="716"/>
                    </a:lnTo>
                    <a:lnTo>
                      <a:pt x="42" y="720"/>
                    </a:lnTo>
                    <a:lnTo>
                      <a:pt x="51" y="720"/>
                    </a:lnTo>
                    <a:lnTo>
                      <a:pt x="56" y="723"/>
                    </a:lnTo>
                    <a:lnTo>
                      <a:pt x="60" y="725"/>
                    </a:lnTo>
                    <a:lnTo>
                      <a:pt x="64" y="730"/>
                    </a:lnTo>
                    <a:lnTo>
                      <a:pt x="67" y="736"/>
                    </a:lnTo>
                    <a:lnTo>
                      <a:pt x="68" y="746"/>
                    </a:lnTo>
                    <a:lnTo>
                      <a:pt x="70" y="755"/>
                    </a:lnTo>
                    <a:lnTo>
                      <a:pt x="70" y="769"/>
                    </a:lnTo>
                    <a:lnTo>
                      <a:pt x="74" y="765"/>
                    </a:lnTo>
                    <a:lnTo>
                      <a:pt x="78" y="764"/>
                    </a:lnTo>
                    <a:lnTo>
                      <a:pt x="85" y="762"/>
                    </a:lnTo>
                    <a:lnTo>
                      <a:pt x="92" y="762"/>
                    </a:lnTo>
                    <a:lnTo>
                      <a:pt x="98" y="761"/>
                    </a:lnTo>
                    <a:lnTo>
                      <a:pt x="107" y="758"/>
                    </a:lnTo>
                    <a:lnTo>
                      <a:pt x="113" y="755"/>
                    </a:lnTo>
                    <a:lnTo>
                      <a:pt x="120" y="749"/>
                    </a:lnTo>
                    <a:lnTo>
                      <a:pt x="126" y="750"/>
                    </a:lnTo>
                    <a:lnTo>
                      <a:pt x="128" y="753"/>
                    </a:lnTo>
                    <a:lnTo>
                      <a:pt x="127" y="745"/>
                    </a:lnTo>
                    <a:lnTo>
                      <a:pt x="126" y="738"/>
                    </a:lnTo>
                    <a:lnTo>
                      <a:pt x="123" y="731"/>
                    </a:lnTo>
                    <a:lnTo>
                      <a:pt x="119" y="725"/>
                    </a:lnTo>
                    <a:lnTo>
                      <a:pt x="116" y="719"/>
                    </a:lnTo>
                    <a:lnTo>
                      <a:pt x="113" y="712"/>
                    </a:lnTo>
                    <a:lnTo>
                      <a:pt x="112" y="706"/>
                    </a:lnTo>
                    <a:lnTo>
                      <a:pt x="111" y="701"/>
                    </a:lnTo>
                    <a:lnTo>
                      <a:pt x="112" y="684"/>
                    </a:lnTo>
                    <a:lnTo>
                      <a:pt x="113" y="667"/>
                    </a:lnTo>
                    <a:lnTo>
                      <a:pt x="109" y="661"/>
                    </a:lnTo>
                    <a:lnTo>
                      <a:pt x="107" y="659"/>
                    </a:lnTo>
                    <a:lnTo>
                      <a:pt x="107" y="653"/>
                    </a:lnTo>
                    <a:lnTo>
                      <a:pt x="107" y="645"/>
                    </a:lnTo>
                    <a:lnTo>
                      <a:pt x="104" y="630"/>
                    </a:lnTo>
                    <a:lnTo>
                      <a:pt x="103" y="615"/>
                    </a:lnTo>
                    <a:lnTo>
                      <a:pt x="101" y="601"/>
                    </a:lnTo>
                    <a:lnTo>
                      <a:pt x="100" y="588"/>
                    </a:lnTo>
                    <a:lnTo>
                      <a:pt x="96" y="571"/>
                    </a:lnTo>
                    <a:lnTo>
                      <a:pt x="93" y="555"/>
                    </a:lnTo>
                    <a:lnTo>
                      <a:pt x="92" y="537"/>
                    </a:lnTo>
                    <a:lnTo>
                      <a:pt x="89" y="519"/>
                    </a:lnTo>
                    <a:lnTo>
                      <a:pt x="92" y="510"/>
                    </a:lnTo>
                    <a:lnTo>
                      <a:pt x="94" y="499"/>
                    </a:lnTo>
                    <a:lnTo>
                      <a:pt x="96" y="489"/>
                    </a:lnTo>
                    <a:lnTo>
                      <a:pt x="96" y="478"/>
                    </a:lnTo>
                    <a:lnTo>
                      <a:pt x="94" y="456"/>
                    </a:lnTo>
                    <a:lnTo>
                      <a:pt x="90" y="435"/>
                    </a:lnTo>
                    <a:lnTo>
                      <a:pt x="85" y="413"/>
                    </a:lnTo>
                    <a:lnTo>
                      <a:pt x="78" y="394"/>
                    </a:lnTo>
                    <a:lnTo>
                      <a:pt x="71" y="374"/>
                    </a:lnTo>
                    <a:lnTo>
                      <a:pt x="64" y="357"/>
                    </a:lnTo>
                    <a:lnTo>
                      <a:pt x="72" y="368"/>
                    </a:lnTo>
                    <a:lnTo>
                      <a:pt x="79" y="380"/>
                    </a:lnTo>
                    <a:lnTo>
                      <a:pt x="83" y="392"/>
                    </a:lnTo>
                    <a:lnTo>
                      <a:pt x="88" y="405"/>
                    </a:lnTo>
                    <a:lnTo>
                      <a:pt x="92" y="417"/>
                    </a:lnTo>
                    <a:lnTo>
                      <a:pt x="94" y="429"/>
                    </a:lnTo>
                    <a:lnTo>
                      <a:pt x="98" y="439"/>
                    </a:lnTo>
                    <a:lnTo>
                      <a:pt x="104" y="447"/>
                    </a:lnTo>
                    <a:lnTo>
                      <a:pt x="115" y="428"/>
                    </a:lnTo>
                    <a:lnTo>
                      <a:pt x="124" y="407"/>
                    </a:lnTo>
                    <a:lnTo>
                      <a:pt x="134" y="385"/>
                    </a:lnTo>
                    <a:lnTo>
                      <a:pt x="146" y="366"/>
                    </a:lnTo>
                    <a:lnTo>
                      <a:pt x="148" y="376"/>
                    </a:lnTo>
                    <a:lnTo>
                      <a:pt x="150" y="385"/>
                    </a:lnTo>
                    <a:lnTo>
                      <a:pt x="159" y="379"/>
                    </a:lnTo>
                    <a:lnTo>
                      <a:pt x="165" y="369"/>
                    </a:lnTo>
                    <a:lnTo>
                      <a:pt x="171" y="358"/>
                    </a:lnTo>
                    <a:lnTo>
                      <a:pt x="176" y="347"/>
                    </a:lnTo>
                    <a:lnTo>
                      <a:pt x="179" y="334"/>
                    </a:lnTo>
                    <a:lnTo>
                      <a:pt x="182" y="320"/>
                    </a:lnTo>
                    <a:lnTo>
                      <a:pt x="183" y="306"/>
                    </a:lnTo>
                    <a:lnTo>
                      <a:pt x="184" y="291"/>
                    </a:lnTo>
                    <a:lnTo>
                      <a:pt x="184" y="232"/>
                    </a:lnTo>
                    <a:lnTo>
                      <a:pt x="184" y="185"/>
                    </a:lnTo>
                    <a:lnTo>
                      <a:pt x="187" y="174"/>
                    </a:lnTo>
                    <a:lnTo>
                      <a:pt x="190" y="168"/>
                    </a:lnTo>
                    <a:lnTo>
                      <a:pt x="193" y="164"/>
                    </a:lnTo>
                    <a:lnTo>
                      <a:pt x="195" y="161"/>
                    </a:lnTo>
                    <a:lnTo>
                      <a:pt x="197" y="171"/>
                    </a:lnTo>
                    <a:lnTo>
                      <a:pt x="197" y="183"/>
                    </a:lnTo>
                    <a:lnTo>
                      <a:pt x="194" y="198"/>
                    </a:lnTo>
                    <a:lnTo>
                      <a:pt x="193" y="216"/>
                    </a:lnTo>
                    <a:lnTo>
                      <a:pt x="190" y="235"/>
                    </a:lnTo>
                    <a:lnTo>
                      <a:pt x="189" y="254"/>
                    </a:lnTo>
                    <a:lnTo>
                      <a:pt x="189" y="275"/>
                    </a:lnTo>
                    <a:lnTo>
                      <a:pt x="190" y="294"/>
                    </a:lnTo>
                    <a:lnTo>
                      <a:pt x="190" y="287"/>
                    </a:lnTo>
                    <a:lnTo>
                      <a:pt x="193" y="276"/>
                    </a:lnTo>
                    <a:lnTo>
                      <a:pt x="194" y="271"/>
                    </a:lnTo>
                    <a:lnTo>
                      <a:pt x="197" y="265"/>
                    </a:lnTo>
                    <a:lnTo>
                      <a:pt x="200" y="263"/>
                    </a:lnTo>
                    <a:lnTo>
                      <a:pt x="204" y="261"/>
                    </a:lnTo>
                    <a:lnTo>
                      <a:pt x="206" y="261"/>
                    </a:lnTo>
                    <a:lnTo>
                      <a:pt x="210" y="263"/>
                    </a:lnTo>
                    <a:lnTo>
                      <a:pt x="212" y="264"/>
                    </a:lnTo>
                    <a:lnTo>
                      <a:pt x="215" y="265"/>
                    </a:lnTo>
                    <a:lnTo>
                      <a:pt x="217" y="272"/>
                    </a:lnTo>
                    <a:lnTo>
                      <a:pt x="217" y="280"/>
                    </a:lnTo>
                    <a:lnTo>
                      <a:pt x="201" y="306"/>
                    </a:lnTo>
                    <a:lnTo>
                      <a:pt x="187" y="329"/>
                    </a:lnTo>
                    <a:lnTo>
                      <a:pt x="182" y="342"/>
                    </a:lnTo>
                    <a:lnTo>
                      <a:pt x="178" y="354"/>
                    </a:lnTo>
                    <a:lnTo>
                      <a:pt x="175" y="369"/>
                    </a:lnTo>
                    <a:lnTo>
                      <a:pt x="175" y="385"/>
                    </a:lnTo>
                    <a:lnTo>
                      <a:pt x="154" y="409"/>
                    </a:lnTo>
                    <a:lnTo>
                      <a:pt x="133" y="429"/>
                    </a:lnTo>
                    <a:lnTo>
                      <a:pt x="123" y="440"/>
                    </a:lnTo>
                    <a:lnTo>
                      <a:pt x="113" y="452"/>
                    </a:lnTo>
                    <a:lnTo>
                      <a:pt x="105" y="466"/>
                    </a:lnTo>
                    <a:lnTo>
                      <a:pt x="98" y="481"/>
                    </a:lnTo>
                    <a:lnTo>
                      <a:pt x="97" y="486"/>
                    </a:lnTo>
                    <a:lnTo>
                      <a:pt x="96" y="493"/>
                    </a:lnTo>
                    <a:lnTo>
                      <a:pt x="96" y="500"/>
                    </a:lnTo>
                    <a:lnTo>
                      <a:pt x="97" y="506"/>
                    </a:lnTo>
                    <a:lnTo>
                      <a:pt x="98" y="511"/>
                    </a:lnTo>
                    <a:lnTo>
                      <a:pt x="101" y="517"/>
                    </a:lnTo>
                    <a:lnTo>
                      <a:pt x="105" y="522"/>
                    </a:lnTo>
                    <a:lnTo>
                      <a:pt x="109" y="526"/>
                    </a:lnTo>
                    <a:lnTo>
                      <a:pt x="113" y="530"/>
                    </a:lnTo>
                    <a:lnTo>
                      <a:pt x="116" y="533"/>
                    </a:lnTo>
                    <a:lnTo>
                      <a:pt x="119" y="534"/>
                    </a:lnTo>
                    <a:lnTo>
                      <a:pt x="123" y="536"/>
                    </a:lnTo>
                    <a:lnTo>
                      <a:pt x="118" y="541"/>
                    </a:lnTo>
                    <a:lnTo>
                      <a:pt x="112" y="548"/>
                    </a:lnTo>
                    <a:lnTo>
                      <a:pt x="109" y="553"/>
                    </a:lnTo>
                    <a:lnTo>
                      <a:pt x="107" y="559"/>
                    </a:lnTo>
                    <a:lnTo>
                      <a:pt x="107" y="564"/>
                    </a:lnTo>
                    <a:lnTo>
                      <a:pt x="108" y="570"/>
                    </a:lnTo>
                    <a:lnTo>
                      <a:pt x="112" y="575"/>
                    </a:lnTo>
                    <a:lnTo>
                      <a:pt x="118" y="582"/>
                    </a:lnTo>
                    <a:lnTo>
                      <a:pt x="116" y="593"/>
                    </a:lnTo>
                    <a:lnTo>
                      <a:pt x="116" y="601"/>
                    </a:lnTo>
                    <a:lnTo>
                      <a:pt x="118" y="607"/>
                    </a:lnTo>
                    <a:lnTo>
                      <a:pt x="120" y="611"/>
                    </a:lnTo>
                    <a:lnTo>
                      <a:pt x="123" y="613"/>
                    </a:lnTo>
                    <a:lnTo>
                      <a:pt x="127" y="618"/>
                    </a:lnTo>
                    <a:lnTo>
                      <a:pt x="130" y="624"/>
                    </a:lnTo>
                    <a:lnTo>
                      <a:pt x="133" y="634"/>
                    </a:lnTo>
                    <a:lnTo>
                      <a:pt x="142" y="638"/>
                    </a:lnTo>
                    <a:lnTo>
                      <a:pt x="153" y="642"/>
                    </a:lnTo>
                    <a:lnTo>
                      <a:pt x="165" y="646"/>
                    </a:lnTo>
                    <a:lnTo>
                      <a:pt x="178" y="648"/>
                    </a:lnTo>
                    <a:lnTo>
                      <a:pt x="202" y="650"/>
                    </a:lnTo>
                    <a:lnTo>
                      <a:pt x="230" y="652"/>
                    </a:lnTo>
                    <a:lnTo>
                      <a:pt x="256" y="653"/>
                    </a:lnTo>
                    <a:lnTo>
                      <a:pt x="281" y="654"/>
                    </a:lnTo>
                    <a:lnTo>
                      <a:pt x="294" y="656"/>
                    </a:lnTo>
                    <a:lnTo>
                      <a:pt x="306" y="657"/>
                    </a:lnTo>
                    <a:lnTo>
                      <a:pt x="317" y="660"/>
                    </a:lnTo>
                    <a:lnTo>
                      <a:pt x="328" y="663"/>
                    </a:lnTo>
                    <a:lnTo>
                      <a:pt x="351" y="668"/>
                    </a:lnTo>
                    <a:lnTo>
                      <a:pt x="373" y="671"/>
                    </a:lnTo>
                    <a:lnTo>
                      <a:pt x="395" y="671"/>
                    </a:lnTo>
                    <a:lnTo>
                      <a:pt x="415" y="669"/>
                    </a:lnTo>
                    <a:lnTo>
                      <a:pt x="459" y="665"/>
                    </a:lnTo>
                    <a:lnTo>
                      <a:pt x="503" y="663"/>
                    </a:lnTo>
                    <a:close/>
                  </a:path>
                </a:pathLst>
              </a:custGeom>
              <a:solidFill>
                <a:srgbClr val="59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56" name="Freeform 539"/>
              <p:cNvSpPr>
                <a:spLocks/>
              </p:cNvSpPr>
              <p:nvPr/>
            </p:nvSpPr>
            <p:spPr bwMode="auto">
              <a:xfrm>
                <a:off x="4855" y="2083"/>
                <a:ext cx="461" cy="475"/>
              </a:xfrm>
              <a:custGeom>
                <a:avLst/>
                <a:gdLst>
                  <a:gd name="T0" fmla="*/ 120 w 461"/>
                  <a:gd name="T1" fmla="*/ 463 h 475"/>
                  <a:gd name="T2" fmla="*/ 127 w 461"/>
                  <a:gd name="T3" fmla="*/ 412 h 475"/>
                  <a:gd name="T4" fmla="*/ 135 w 461"/>
                  <a:gd name="T5" fmla="*/ 355 h 475"/>
                  <a:gd name="T6" fmla="*/ 100 w 461"/>
                  <a:gd name="T7" fmla="*/ 366 h 475"/>
                  <a:gd name="T8" fmla="*/ 53 w 461"/>
                  <a:gd name="T9" fmla="*/ 336 h 475"/>
                  <a:gd name="T10" fmla="*/ 37 w 461"/>
                  <a:gd name="T11" fmla="*/ 302 h 475"/>
                  <a:gd name="T12" fmla="*/ 6 w 461"/>
                  <a:gd name="T13" fmla="*/ 268 h 475"/>
                  <a:gd name="T14" fmla="*/ 6 w 461"/>
                  <a:gd name="T15" fmla="*/ 251 h 475"/>
                  <a:gd name="T16" fmla="*/ 28 w 461"/>
                  <a:gd name="T17" fmla="*/ 235 h 475"/>
                  <a:gd name="T18" fmla="*/ 43 w 461"/>
                  <a:gd name="T19" fmla="*/ 257 h 475"/>
                  <a:gd name="T20" fmla="*/ 49 w 461"/>
                  <a:gd name="T21" fmla="*/ 244 h 475"/>
                  <a:gd name="T22" fmla="*/ 75 w 461"/>
                  <a:gd name="T23" fmla="*/ 243 h 475"/>
                  <a:gd name="T24" fmla="*/ 78 w 461"/>
                  <a:gd name="T25" fmla="*/ 261 h 475"/>
                  <a:gd name="T26" fmla="*/ 86 w 461"/>
                  <a:gd name="T27" fmla="*/ 253 h 475"/>
                  <a:gd name="T28" fmla="*/ 123 w 461"/>
                  <a:gd name="T29" fmla="*/ 243 h 475"/>
                  <a:gd name="T30" fmla="*/ 122 w 461"/>
                  <a:gd name="T31" fmla="*/ 190 h 475"/>
                  <a:gd name="T32" fmla="*/ 193 w 461"/>
                  <a:gd name="T33" fmla="*/ 132 h 475"/>
                  <a:gd name="T34" fmla="*/ 202 w 461"/>
                  <a:gd name="T35" fmla="*/ 116 h 475"/>
                  <a:gd name="T36" fmla="*/ 204 w 461"/>
                  <a:gd name="T37" fmla="*/ 93 h 475"/>
                  <a:gd name="T38" fmla="*/ 202 w 461"/>
                  <a:gd name="T39" fmla="*/ 72 h 475"/>
                  <a:gd name="T40" fmla="*/ 215 w 461"/>
                  <a:gd name="T41" fmla="*/ 96 h 475"/>
                  <a:gd name="T42" fmla="*/ 234 w 461"/>
                  <a:gd name="T43" fmla="*/ 127 h 475"/>
                  <a:gd name="T44" fmla="*/ 254 w 461"/>
                  <a:gd name="T45" fmla="*/ 106 h 475"/>
                  <a:gd name="T46" fmla="*/ 309 w 461"/>
                  <a:gd name="T47" fmla="*/ 90 h 475"/>
                  <a:gd name="T48" fmla="*/ 299 w 461"/>
                  <a:gd name="T49" fmla="*/ 157 h 475"/>
                  <a:gd name="T50" fmla="*/ 333 w 461"/>
                  <a:gd name="T51" fmla="*/ 97 h 475"/>
                  <a:gd name="T52" fmla="*/ 357 w 461"/>
                  <a:gd name="T53" fmla="*/ 74 h 475"/>
                  <a:gd name="T54" fmla="*/ 372 w 461"/>
                  <a:gd name="T55" fmla="*/ 49 h 475"/>
                  <a:gd name="T56" fmla="*/ 380 w 461"/>
                  <a:gd name="T57" fmla="*/ 52 h 475"/>
                  <a:gd name="T58" fmla="*/ 403 w 461"/>
                  <a:gd name="T59" fmla="*/ 85 h 475"/>
                  <a:gd name="T60" fmla="*/ 402 w 461"/>
                  <a:gd name="T61" fmla="*/ 67 h 475"/>
                  <a:gd name="T62" fmla="*/ 403 w 461"/>
                  <a:gd name="T63" fmla="*/ 18 h 475"/>
                  <a:gd name="T64" fmla="*/ 418 w 461"/>
                  <a:gd name="T65" fmla="*/ 40 h 475"/>
                  <a:gd name="T66" fmla="*/ 441 w 461"/>
                  <a:gd name="T67" fmla="*/ 50 h 475"/>
                  <a:gd name="T68" fmla="*/ 458 w 461"/>
                  <a:gd name="T69" fmla="*/ 45 h 475"/>
                  <a:gd name="T70" fmla="*/ 456 w 461"/>
                  <a:gd name="T71" fmla="*/ 56 h 475"/>
                  <a:gd name="T72" fmla="*/ 456 w 461"/>
                  <a:gd name="T73" fmla="*/ 68 h 475"/>
                  <a:gd name="T74" fmla="*/ 447 w 461"/>
                  <a:gd name="T75" fmla="*/ 89 h 475"/>
                  <a:gd name="T76" fmla="*/ 410 w 461"/>
                  <a:gd name="T77" fmla="*/ 156 h 475"/>
                  <a:gd name="T78" fmla="*/ 389 w 461"/>
                  <a:gd name="T79" fmla="*/ 229 h 475"/>
                  <a:gd name="T80" fmla="*/ 346 w 461"/>
                  <a:gd name="T81" fmla="*/ 175 h 475"/>
                  <a:gd name="T82" fmla="*/ 391 w 461"/>
                  <a:gd name="T83" fmla="*/ 326 h 475"/>
                  <a:gd name="T84" fmla="*/ 373 w 461"/>
                  <a:gd name="T85" fmla="*/ 322 h 475"/>
                  <a:gd name="T86" fmla="*/ 313 w 461"/>
                  <a:gd name="T87" fmla="*/ 281 h 475"/>
                  <a:gd name="T88" fmla="*/ 298 w 461"/>
                  <a:gd name="T89" fmla="*/ 205 h 475"/>
                  <a:gd name="T90" fmla="*/ 280 w 461"/>
                  <a:gd name="T91" fmla="*/ 246 h 475"/>
                  <a:gd name="T92" fmla="*/ 288 w 461"/>
                  <a:gd name="T93" fmla="*/ 302 h 475"/>
                  <a:gd name="T94" fmla="*/ 358 w 461"/>
                  <a:gd name="T95" fmla="*/ 354 h 475"/>
                  <a:gd name="T96" fmla="*/ 370 w 461"/>
                  <a:gd name="T97" fmla="*/ 411 h 475"/>
                  <a:gd name="T98" fmla="*/ 338 w 461"/>
                  <a:gd name="T99" fmla="*/ 422 h 475"/>
                  <a:gd name="T100" fmla="*/ 312 w 461"/>
                  <a:gd name="T101" fmla="*/ 401 h 475"/>
                  <a:gd name="T102" fmla="*/ 279 w 461"/>
                  <a:gd name="T103" fmla="*/ 406 h 475"/>
                  <a:gd name="T104" fmla="*/ 305 w 461"/>
                  <a:gd name="T105" fmla="*/ 430 h 475"/>
                  <a:gd name="T106" fmla="*/ 306 w 461"/>
                  <a:gd name="T107" fmla="*/ 453 h 475"/>
                  <a:gd name="T108" fmla="*/ 213 w 461"/>
                  <a:gd name="T109" fmla="*/ 475 h 475"/>
                  <a:gd name="T110" fmla="*/ 164 w 461"/>
                  <a:gd name="T111" fmla="*/ 466 h 47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61" h="475">
                    <a:moveTo>
                      <a:pt x="145" y="467"/>
                    </a:moveTo>
                    <a:lnTo>
                      <a:pt x="140" y="468"/>
                    </a:lnTo>
                    <a:lnTo>
                      <a:pt x="134" y="467"/>
                    </a:lnTo>
                    <a:lnTo>
                      <a:pt x="129" y="466"/>
                    </a:lnTo>
                    <a:lnTo>
                      <a:pt x="120" y="463"/>
                    </a:lnTo>
                    <a:lnTo>
                      <a:pt x="119" y="452"/>
                    </a:lnTo>
                    <a:lnTo>
                      <a:pt x="118" y="440"/>
                    </a:lnTo>
                    <a:lnTo>
                      <a:pt x="119" y="433"/>
                    </a:lnTo>
                    <a:lnTo>
                      <a:pt x="122" y="423"/>
                    </a:lnTo>
                    <a:lnTo>
                      <a:pt x="127" y="412"/>
                    </a:lnTo>
                    <a:lnTo>
                      <a:pt x="137" y="400"/>
                    </a:lnTo>
                    <a:lnTo>
                      <a:pt x="135" y="389"/>
                    </a:lnTo>
                    <a:lnTo>
                      <a:pt x="135" y="377"/>
                    </a:lnTo>
                    <a:lnTo>
                      <a:pt x="134" y="365"/>
                    </a:lnTo>
                    <a:lnTo>
                      <a:pt x="135" y="355"/>
                    </a:lnTo>
                    <a:lnTo>
                      <a:pt x="129" y="359"/>
                    </a:lnTo>
                    <a:lnTo>
                      <a:pt x="120" y="362"/>
                    </a:lnTo>
                    <a:lnTo>
                      <a:pt x="114" y="365"/>
                    </a:lnTo>
                    <a:lnTo>
                      <a:pt x="107" y="367"/>
                    </a:lnTo>
                    <a:lnTo>
                      <a:pt x="100" y="366"/>
                    </a:lnTo>
                    <a:lnTo>
                      <a:pt x="92" y="365"/>
                    </a:lnTo>
                    <a:lnTo>
                      <a:pt x="84" y="362"/>
                    </a:lnTo>
                    <a:lnTo>
                      <a:pt x="74" y="355"/>
                    </a:lnTo>
                    <a:lnTo>
                      <a:pt x="64" y="347"/>
                    </a:lnTo>
                    <a:lnTo>
                      <a:pt x="53" y="336"/>
                    </a:lnTo>
                    <a:lnTo>
                      <a:pt x="43" y="321"/>
                    </a:lnTo>
                    <a:lnTo>
                      <a:pt x="30" y="303"/>
                    </a:lnTo>
                    <a:lnTo>
                      <a:pt x="34" y="303"/>
                    </a:lnTo>
                    <a:lnTo>
                      <a:pt x="36" y="303"/>
                    </a:lnTo>
                    <a:lnTo>
                      <a:pt x="37" y="302"/>
                    </a:lnTo>
                    <a:lnTo>
                      <a:pt x="36" y="300"/>
                    </a:lnTo>
                    <a:lnTo>
                      <a:pt x="32" y="295"/>
                    </a:lnTo>
                    <a:lnTo>
                      <a:pt x="23" y="288"/>
                    </a:lnTo>
                    <a:lnTo>
                      <a:pt x="15" y="279"/>
                    </a:lnTo>
                    <a:lnTo>
                      <a:pt x="6" y="268"/>
                    </a:lnTo>
                    <a:lnTo>
                      <a:pt x="3" y="262"/>
                    </a:lnTo>
                    <a:lnTo>
                      <a:pt x="0" y="257"/>
                    </a:lnTo>
                    <a:lnTo>
                      <a:pt x="0" y="253"/>
                    </a:lnTo>
                    <a:lnTo>
                      <a:pt x="0" y="248"/>
                    </a:lnTo>
                    <a:lnTo>
                      <a:pt x="6" y="251"/>
                    </a:lnTo>
                    <a:lnTo>
                      <a:pt x="10" y="253"/>
                    </a:lnTo>
                    <a:lnTo>
                      <a:pt x="14" y="253"/>
                    </a:lnTo>
                    <a:lnTo>
                      <a:pt x="18" y="250"/>
                    </a:lnTo>
                    <a:lnTo>
                      <a:pt x="23" y="242"/>
                    </a:lnTo>
                    <a:lnTo>
                      <a:pt x="28" y="235"/>
                    </a:lnTo>
                    <a:lnTo>
                      <a:pt x="30" y="244"/>
                    </a:lnTo>
                    <a:lnTo>
                      <a:pt x="34" y="258"/>
                    </a:lnTo>
                    <a:lnTo>
                      <a:pt x="37" y="258"/>
                    </a:lnTo>
                    <a:lnTo>
                      <a:pt x="40" y="258"/>
                    </a:lnTo>
                    <a:lnTo>
                      <a:pt x="43" y="257"/>
                    </a:lnTo>
                    <a:lnTo>
                      <a:pt x="44" y="255"/>
                    </a:lnTo>
                    <a:lnTo>
                      <a:pt x="47" y="253"/>
                    </a:lnTo>
                    <a:lnTo>
                      <a:pt x="48" y="250"/>
                    </a:lnTo>
                    <a:lnTo>
                      <a:pt x="49" y="247"/>
                    </a:lnTo>
                    <a:lnTo>
                      <a:pt x="49" y="244"/>
                    </a:lnTo>
                    <a:lnTo>
                      <a:pt x="51" y="217"/>
                    </a:lnTo>
                    <a:lnTo>
                      <a:pt x="63" y="225"/>
                    </a:lnTo>
                    <a:lnTo>
                      <a:pt x="73" y="233"/>
                    </a:lnTo>
                    <a:lnTo>
                      <a:pt x="75" y="238"/>
                    </a:lnTo>
                    <a:lnTo>
                      <a:pt x="75" y="243"/>
                    </a:lnTo>
                    <a:lnTo>
                      <a:pt x="74" y="250"/>
                    </a:lnTo>
                    <a:lnTo>
                      <a:pt x="68" y="258"/>
                    </a:lnTo>
                    <a:lnTo>
                      <a:pt x="71" y="257"/>
                    </a:lnTo>
                    <a:lnTo>
                      <a:pt x="75" y="258"/>
                    </a:lnTo>
                    <a:lnTo>
                      <a:pt x="78" y="261"/>
                    </a:lnTo>
                    <a:lnTo>
                      <a:pt x="81" y="262"/>
                    </a:lnTo>
                    <a:lnTo>
                      <a:pt x="81" y="259"/>
                    </a:lnTo>
                    <a:lnTo>
                      <a:pt x="82" y="257"/>
                    </a:lnTo>
                    <a:lnTo>
                      <a:pt x="85" y="254"/>
                    </a:lnTo>
                    <a:lnTo>
                      <a:pt x="86" y="253"/>
                    </a:lnTo>
                    <a:lnTo>
                      <a:pt x="93" y="250"/>
                    </a:lnTo>
                    <a:lnTo>
                      <a:pt x="100" y="250"/>
                    </a:lnTo>
                    <a:lnTo>
                      <a:pt x="116" y="250"/>
                    </a:lnTo>
                    <a:lnTo>
                      <a:pt x="127" y="248"/>
                    </a:lnTo>
                    <a:lnTo>
                      <a:pt x="123" y="243"/>
                    </a:lnTo>
                    <a:lnTo>
                      <a:pt x="120" y="235"/>
                    </a:lnTo>
                    <a:lnTo>
                      <a:pt x="119" y="228"/>
                    </a:lnTo>
                    <a:lnTo>
                      <a:pt x="119" y="218"/>
                    </a:lnTo>
                    <a:lnTo>
                      <a:pt x="119" y="206"/>
                    </a:lnTo>
                    <a:lnTo>
                      <a:pt x="122" y="190"/>
                    </a:lnTo>
                    <a:lnTo>
                      <a:pt x="137" y="176"/>
                    </a:lnTo>
                    <a:lnTo>
                      <a:pt x="157" y="164"/>
                    </a:lnTo>
                    <a:lnTo>
                      <a:pt x="178" y="150"/>
                    </a:lnTo>
                    <a:lnTo>
                      <a:pt x="194" y="137"/>
                    </a:lnTo>
                    <a:lnTo>
                      <a:pt x="193" y="132"/>
                    </a:lnTo>
                    <a:lnTo>
                      <a:pt x="190" y="131"/>
                    </a:lnTo>
                    <a:lnTo>
                      <a:pt x="190" y="128"/>
                    </a:lnTo>
                    <a:lnTo>
                      <a:pt x="190" y="126"/>
                    </a:lnTo>
                    <a:lnTo>
                      <a:pt x="194" y="121"/>
                    </a:lnTo>
                    <a:lnTo>
                      <a:pt x="202" y="116"/>
                    </a:lnTo>
                    <a:lnTo>
                      <a:pt x="209" y="120"/>
                    </a:lnTo>
                    <a:lnTo>
                      <a:pt x="216" y="126"/>
                    </a:lnTo>
                    <a:lnTo>
                      <a:pt x="213" y="119"/>
                    </a:lnTo>
                    <a:lnTo>
                      <a:pt x="209" y="106"/>
                    </a:lnTo>
                    <a:lnTo>
                      <a:pt x="204" y="93"/>
                    </a:lnTo>
                    <a:lnTo>
                      <a:pt x="198" y="82"/>
                    </a:lnTo>
                    <a:lnTo>
                      <a:pt x="197" y="76"/>
                    </a:lnTo>
                    <a:lnTo>
                      <a:pt x="198" y="68"/>
                    </a:lnTo>
                    <a:lnTo>
                      <a:pt x="201" y="71"/>
                    </a:lnTo>
                    <a:lnTo>
                      <a:pt x="202" y="72"/>
                    </a:lnTo>
                    <a:lnTo>
                      <a:pt x="204" y="78"/>
                    </a:lnTo>
                    <a:lnTo>
                      <a:pt x="205" y="83"/>
                    </a:lnTo>
                    <a:lnTo>
                      <a:pt x="208" y="87"/>
                    </a:lnTo>
                    <a:lnTo>
                      <a:pt x="211" y="91"/>
                    </a:lnTo>
                    <a:lnTo>
                      <a:pt x="215" y="96"/>
                    </a:lnTo>
                    <a:lnTo>
                      <a:pt x="219" y="98"/>
                    </a:lnTo>
                    <a:lnTo>
                      <a:pt x="223" y="100"/>
                    </a:lnTo>
                    <a:lnTo>
                      <a:pt x="227" y="100"/>
                    </a:lnTo>
                    <a:lnTo>
                      <a:pt x="230" y="131"/>
                    </a:lnTo>
                    <a:lnTo>
                      <a:pt x="234" y="127"/>
                    </a:lnTo>
                    <a:lnTo>
                      <a:pt x="238" y="120"/>
                    </a:lnTo>
                    <a:lnTo>
                      <a:pt x="241" y="116"/>
                    </a:lnTo>
                    <a:lnTo>
                      <a:pt x="245" y="113"/>
                    </a:lnTo>
                    <a:lnTo>
                      <a:pt x="249" y="109"/>
                    </a:lnTo>
                    <a:lnTo>
                      <a:pt x="254" y="106"/>
                    </a:lnTo>
                    <a:lnTo>
                      <a:pt x="268" y="101"/>
                    </a:lnTo>
                    <a:lnTo>
                      <a:pt x="286" y="93"/>
                    </a:lnTo>
                    <a:lnTo>
                      <a:pt x="303" y="86"/>
                    </a:lnTo>
                    <a:lnTo>
                      <a:pt x="318" y="81"/>
                    </a:lnTo>
                    <a:lnTo>
                      <a:pt x="309" y="90"/>
                    </a:lnTo>
                    <a:lnTo>
                      <a:pt x="303" y="97"/>
                    </a:lnTo>
                    <a:lnTo>
                      <a:pt x="299" y="104"/>
                    </a:lnTo>
                    <a:lnTo>
                      <a:pt x="298" y="111"/>
                    </a:lnTo>
                    <a:lnTo>
                      <a:pt x="298" y="128"/>
                    </a:lnTo>
                    <a:lnTo>
                      <a:pt x="299" y="157"/>
                    </a:lnTo>
                    <a:lnTo>
                      <a:pt x="301" y="146"/>
                    </a:lnTo>
                    <a:lnTo>
                      <a:pt x="308" y="128"/>
                    </a:lnTo>
                    <a:lnTo>
                      <a:pt x="313" y="117"/>
                    </a:lnTo>
                    <a:lnTo>
                      <a:pt x="321" y="108"/>
                    </a:lnTo>
                    <a:lnTo>
                      <a:pt x="333" y="97"/>
                    </a:lnTo>
                    <a:lnTo>
                      <a:pt x="349" y="89"/>
                    </a:lnTo>
                    <a:lnTo>
                      <a:pt x="339" y="81"/>
                    </a:lnTo>
                    <a:lnTo>
                      <a:pt x="335" y="76"/>
                    </a:lnTo>
                    <a:lnTo>
                      <a:pt x="347" y="76"/>
                    </a:lnTo>
                    <a:lnTo>
                      <a:pt x="357" y="74"/>
                    </a:lnTo>
                    <a:lnTo>
                      <a:pt x="364" y="70"/>
                    </a:lnTo>
                    <a:lnTo>
                      <a:pt x="370" y="64"/>
                    </a:lnTo>
                    <a:lnTo>
                      <a:pt x="370" y="57"/>
                    </a:lnTo>
                    <a:lnTo>
                      <a:pt x="370" y="52"/>
                    </a:lnTo>
                    <a:lnTo>
                      <a:pt x="372" y="49"/>
                    </a:lnTo>
                    <a:lnTo>
                      <a:pt x="373" y="48"/>
                    </a:lnTo>
                    <a:lnTo>
                      <a:pt x="374" y="48"/>
                    </a:lnTo>
                    <a:lnTo>
                      <a:pt x="376" y="48"/>
                    </a:lnTo>
                    <a:lnTo>
                      <a:pt x="377" y="49"/>
                    </a:lnTo>
                    <a:lnTo>
                      <a:pt x="380" y="52"/>
                    </a:lnTo>
                    <a:lnTo>
                      <a:pt x="384" y="59"/>
                    </a:lnTo>
                    <a:lnTo>
                      <a:pt x="388" y="67"/>
                    </a:lnTo>
                    <a:lnTo>
                      <a:pt x="394" y="75"/>
                    </a:lnTo>
                    <a:lnTo>
                      <a:pt x="400" y="82"/>
                    </a:lnTo>
                    <a:lnTo>
                      <a:pt x="403" y="85"/>
                    </a:lnTo>
                    <a:lnTo>
                      <a:pt x="406" y="86"/>
                    </a:lnTo>
                    <a:lnTo>
                      <a:pt x="410" y="86"/>
                    </a:lnTo>
                    <a:lnTo>
                      <a:pt x="413" y="86"/>
                    </a:lnTo>
                    <a:lnTo>
                      <a:pt x="409" y="79"/>
                    </a:lnTo>
                    <a:lnTo>
                      <a:pt x="402" y="67"/>
                    </a:lnTo>
                    <a:lnTo>
                      <a:pt x="399" y="59"/>
                    </a:lnTo>
                    <a:lnTo>
                      <a:pt x="398" y="50"/>
                    </a:lnTo>
                    <a:lnTo>
                      <a:pt x="395" y="42"/>
                    </a:lnTo>
                    <a:lnTo>
                      <a:pt x="395" y="34"/>
                    </a:lnTo>
                    <a:lnTo>
                      <a:pt x="403" y="18"/>
                    </a:lnTo>
                    <a:lnTo>
                      <a:pt x="413" y="0"/>
                    </a:lnTo>
                    <a:lnTo>
                      <a:pt x="414" y="15"/>
                    </a:lnTo>
                    <a:lnTo>
                      <a:pt x="414" y="27"/>
                    </a:lnTo>
                    <a:lnTo>
                      <a:pt x="415" y="34"/>
                    </a:lnTo>
                    <a:lnTo>
                      <a:pt x="418" y="40"/>
                    </a:lnTo>
                    <a:lnTo>
                      <a:pt x="422" y="44"/>
                    </a:lnTo>
                    <a:lnTo>
                      <a:pt x="429" y="48"/>
                    </a:lnTo>
                    <a:lnTo>
                      <a:pt x="435" y="52"/>
                    </a:lnTo>
                    <a:lnTo>
                      <a:pt x="439" y="53"/>
                    </a:lnTo>
                    <a:lnTo>
                      <a:pt x="441" y="50"/>
                    </a:lnTo>
                    <a:lnTo>
                      <a:pt x="444" y="45"/>
                    </a:lnTo>
                    <a:lnTo>
                      <a:pt x="447" y="46"/>
                    </a:lnTo>
                    <a:lnTo>
                      <a:pt x="448" y="48"/>
                    </a:lnTo>
                    <a:lnTo>
                      <a:pt x="452" y="48"/>
                    </a:lnTo>
                    <a:lnTo>
                      <a:pt x="458" y="45"/>
                    </a:lnTo>
                    <a:lnTo>
                      <a:pt x="461" y="45"/>
                    </a:lnTo>
                    <a:lnTo>
                      <a:pt x="461" y="46"/>
                    </a:lnTo>
                    <a:lnTo>
                      <a:pt x="461" y="49"/>
                    </a:lnTo>
                    <a:lnTo>
                      <a:pt x="459" y="53"/>
                    </a:lnTo>
                    <a:lnTo>
                      <a:pt x="456" y="56"/>
                    </a:lnTo>
                    <a:lnTo>
                      <a:pt x="452" y="60"/>
                    </a:lnTo>
                    <a:lnTo>
                      <a:pt x="450" y="61"/>
                    </a:lnTo>
                    <a:lnTo>
                      <a:pt x="445" y="63"/>
                    </a:lnTo>
                    <a:lnTo>
                      <a:pt x="452" y="67"/>
                    </a:lnTo>
                    <a:lnTo>
                      <a:pt x="456" y="68"/>
                    </a:lnTo>
                    <a:lnTo>
                      <a:pt x="455" y="74"/>
                    </a:lnTo>
                    <a:lnTo>
                      <a:pt x="452" y="79"/>
                    </a:lnTo>
                    <a:lnTo>
                      <a:pt x="448" y="83"/>
                    </a:lnTo>
                    <a:lnTo>
                      <a:pt x="441" y="86"/>
                    </a:lnTo>
                    <a:lnTo>
                      <a:pt x="447" y="89"/>
                    </a:lnTo>
                    <a:lnTo>
                      <a:pt x="452" y="90"/>
                    </a:lnTo>
                    <a:lnTo>
                      <a:pt x="441" y="105"/>
                    </a:lnTo>
                    <a:lnTo>
                      <a:pt x="430" y="121"/>
                    </a:lnTo>
                    <a:lnTo>
                      <a:pt x="420" y="138"/>
                    </a:lnTo>
                    <a:lnTo>
                      <a:pt x="410" y="156"/>
                    </a:lnTo>
                    <a:lnTo>
                      <a:pt x="402" y="175"/>
                    </a:lnTo>
                    <a:lnTo>
                      <a:pt x="395" y="195"/>
                    </a:lnTo>
                    <a:lnTo>
                      <a:pt x="392" y="206"/>
                    </a:lnTo>
                    <a:lnTo>
                      <a:pt x="391" y="218"/>
                    </a:lnTo>
                    <a:lnTo>
                      <a:pt x="389" y="229"/>
                    </a:lnTo>
                    <a:lnTo>
                      <a:pt x="389" y="242"/>
                    </a:lnTo>
                    <a:lnTo>
                      <a:pt x="381" y="224"/>
                    </a:lnTo>
                    <a:lnTo>
                      <a:pt x="373" y="209"/>
                    </a:lnTo>
                    <a:lnTo>
                      <a:pt x="362" y="194"/>
                    </a:lnTo>
                    <a:lnTo>
                      <a:pt x="346" y="175"/>
                    </a:lnTo>
                    <a:lnTo>
                      <a:pt x="359" y="212"/>
                    </a:lnTo>
                    <a:lnTo>
                      <a:pt x="376" y="259"/>
                    </a:lnTo>
                    <a:lnTo>
                      <a:pt x="383" y="284"/>
                    </a:lnTo>
                    <a:lnTo>
                      <a:pt x="388" y="306"/>
                    </a:lnTo>
                    <a:lnTo>
                      <a:pt x="391" y="326"/>
                    </a:lnTo>
                    <a:lnTo>
                      <a:pt x="391" y="341"/>
                    </a:lnTo>
                    <a:lnTo>
                      <a:pt x="389" y="336"/>
                    </a:lnTo>
                    <a:lnTo>
                      <a:pt x="385" y="330"/>
                    </a:lnTo>
                    <a:lnTo>
                      <a:pt x="380" y="326"/>
                    </a:lnTo>
                    <a:lnTo>
                      <a:pt x="373" y="322"/>
                    </a:lnTo>
                    <a:lnTo>
                      <a:pt x="357" y="314"/>
                    </a:lnTo>
                    <a:lnTo>
                      <a:pt x="339" y="304"/>
                    </a:lnTo>
                    <a:lnTo>
                      <a:pt x="329" y="298"/>
                    </a:lnTo>
                    <a:lnTo>
                      <a:pt x="321" y="291"/>
                    </a:lnTo>
                    <a:lnTo>
                      <a:pt x="313" y="281"/>
                    </a:lnTo>
                    <a:lnTo>
                      <a:pt x="308" y="270"/>
                    </a:lnTo>
                    <a:lnTo>
                      <a:pt x="302" y="258"/>
                    </a:lnTo>
                    <a:lnTo>
                      <a:pt x="298" y="243"/>
                    </a:lnTo>
                    <a:lnTo>
                      <a:pt x="297" y="225"/>
                    </a:lnTo>
                    <a:lnTo>
                      <a:pt x="298" y="205"/>
                    </a:lnTo>
                    <a:lnTo>
                      <a:pt x="293" y="210"/>
                    </a:lnTo>
                    <a:lnTo>
                      <a:pt x="288" y="217"/>
                    </a:lnTo>
                    <a:lnTo>
                      <a:pt x="286" y="224"/>
                    </a:lnTo>
                    <a:lnTo>
                      <a:pt x="283" y="231"/>
                    </a:lnTo>
                    <a:lnTo>
                      <a:pt x="280" y="246"/>
                    </a:lnTo>
                    <a:lnTo>
                      <a:pt x="280" y="262"/>
                    </a:lnTo>
                    <a:lnTo>
                      <a:pt x="280" y="276"/>
                    </a:lnTo>
                    <a:lnTo>
                      <a:pt x="283" y="288"/>
                    </a:lnTo>
                    <a:lnTo>
                      <a:pt x="286" y="298"/>
                    </a:lnTo>
                    <a:lnTo>
                      <a:pt x="288" y="302"/>
                    </a:lnTo>
                    <a:lnTo>
                      <a:pt x="313" y="315"/>
                    </a:lnTo>
                    <a:lnTo>
                      <a:pt x="331" y="328"/>
                    </a:lnTo>
                    <a:lnTo>
                      <a:pt x="344" y="337"/>
                    </a:lnTo>
                    <a:lnTo>
                      <a:pt x="354" y="348"/>
                    </a:lnTo>
                    <a:lnTo>
                      <a:pt x="358" y="354"/>
                    </a:lnTo>
                    <a:lnTo>
                      <a:pt x="361" y="359"/>
                    </a:lnTo>
                    <a:lnTo>
                      <a:pt x="364" y="365"/>
                    </a:lnTo>
                    <a:lnTo>
                      <a:pt x="365" y="371"/>
                    </a:lnTo>
                    <a:lnTo>
                      <a:pt x="369" y="389"/>
                    </a:lnTo>
                    <a:lnTo>
                      <a:pt x="370" y="411"/>
                    </a:lnTo>
                    <a:lnTo>
                      <a:pt x="364" y="422"/>
                    </a:lnTo>
                    <a:lnTo>
                      <a:pt x="361" y="425"/>
                    </a:lnTo>
                    <a:lnTo>
                      <a:pt x="353" y="426"/>
                    </a:lnTo>
                    <a:lnTo>
                      <a:pt x="344" y="425"/>
                    </a:lnTo>
                    <a:lnTo>
                      <a:pt x="338" y="422"/>
                    </a:lnTo>
                    <a:lnTo>
                      <a:pt x="332" y="419"/>
                    </a:lnTo>
                    <a:lnTo>
                      <a:pt x="327" y="416"/>
                    </a:lnTo>
                    <a:lnTo>
                      <a:pt x="321" y="411"/>
                    </a:lnTo>
                    <a:lnTo>
                      <a:pt x="317" y="407"/>
                    </a:lnTo>
                    <a:lnTo>
                      <a:pt x="312" y="401"/>
                    </a:lnTo>
                    <a:lnTo>
                      <a:pt x="297" y="377"/>
                    </a:lnTo>
                    <a:lnTo>
                      <a:pt x="280" y="352"/>
                    </a:lnTo>
                    <a:lnTo>
                      <a:pt x="279" y="378"/>
                    </a:lnTo>
                    <a:lnTo>
                      <a:pt x="277" y="397"/>
                    </a:lnTo>
                    <a:lnTo>
                      <a:pt x="279" y="406"/>
                    </a:lnTo>
                    <a:lnTo>
                      <a:pt x="280" y="412"/>
                    </a:lnTo>
                    <a:lnTo>
                      <a:pt x="284" y="418"/>
                    </a:lnTo>
                    <a:lnTo>
                      <a:pt x="288" y="423"/>
                    </a:lnTo>
                    <a:lnTo>
                      <a:pt x="297" y="427"/>
                    </a:lnTo>
                    <a:lnTo>
                      <a:pt x="305" y="430"/>
                    </a:lnTo>
                    <a:lnTo>
                      <a:pt x="314" y="433"/>
                    </a:lnTo>
                    <a:lnTo>
                      <a:pt x="323" y="436"/>
                    </a:lnTo>
                    <a:lnTo>
                      <a:pt x="338" y="440"/>
                    </a:lnTo>
                    <a:lnTo>
                      <a:pt x="340" y="441"/>
                    </a:lnTo>
                    <a:lnTo>
                      <a:pt x="306" y="453"/>
                    </a:lnTo>
                    <a:lnTo>
                      <a:pt x="260" y="468"/>
                    </a:lnTo>
                    <a:lnTo>
                      <a:pt x="247" y="471"/>
                    </a:lnTo>
                    <a:lnTo>
                      <a:pt x="235" y="472"/>
                    </a:lnTo>
                    <a:lnTo>
                      <a:pt x="224" y="474"/>
                    </a:lnTo>
                    <a:lnTo>
                      <a:pt x="213" y="475"/>
                    </a:lnTo>
                    <a:lnTo>
                      <a:pt x="204" y="474"/>
                    </a:lnTo>
                    <a:lnTo>
                      <a:pt x="196" y="472"/>
                    </a:lnTo>
                    <a:lnTo>
                      <a:pt x="187" y="470"/>
                    </a:lnTo>
                    <a:lnTo>
                      <a:pt x="182" y="464"/>
                    </a:lnTo>
                    <a:lnTo>
                      <a:pt x="164" y="466"/>
                    </a:lnTo>
                    <a:lnTo>
                      <a:pt x="145" y="467"/>
                    </a:lnTo>
                    <a:close/>
                  </a:path>
                </a:pathLst>
              </a:custGeom>
              <a:solidFill>
                <a:srgbClr val="D95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57" name="Freeform 540"/>
              <p:cNvSpPr>
                <a:spLocks noEditPoints="1"/>
              </p:cNvSpPr>
              <p:nvPr/>
            </p:nvSpPr>
            <p:spPr bwMode="auto">
              <a:xfrm>
                <a:off x="3843" y="1981"/>
                <a:ext cx="1490" cy="310"/>
              </a:xfrm>
              <a:custGeom>
                <a:avLst/>
                <a:gdLst>
                  <a:gd name="T0" fmla="*/ 1453 w 1490"/>
                  <a:gd name="T1" fmla="*/ 143 h 310"/>
                  <a:gd name="T2" fmla="*/ 1456 w 1490"/>
                  <a:gd name="T3" fmla="*/ 122 h 310"/>
                  <a:gd name="T4" fmla="*/ 1451 w 1490"/>
                  <a:gd name="T5" fmla="*/ 107 h 310"/>
                  <a:gd name="T6" fmla="*/ 1457 w 1490"/>
                  <a:gd name="T7" fmla="*/ 105 h 310"/>
                  <a:gd name="T8" fmla="*/ 1470 w 1490"/>
                  <a:gd name="T9" fmla="*/ 84 h 310"/>
                  <a:gd name="T10" fmla="*/ 1473 w 1490"/>
                  <a:gd name="T11" fmla="*/ 101 h 310"/>
                  <a:gd name="T12" fmla="*/ 1475 w 1490"/>
                  <a:gd name="T13" fmla="*/ 116 h 310"/>
                  <a:gd name="T14" fmla="*/ 1466 w 1490"/>
                  <a:gd name="T15" fmla="*/ 132 h 310"/>
                  <a:gd name="T16" fmla="*/ 1460 w 1490"/>
                  <a:gd name="T17" fmla="*/ 147 h 310"/>
                  <a:gd name="T18" fmla="*/ 1481 w 1490"/>
                  <a:gd name="T19" fmla="*/ 139 h 310"/>
                  <a:gd name="T20" fmla="*/ 1489 w 1490"/>
                  <a:gd name="T21" fmla="*/ 92 h 310"/>
                  <a:gd name="T22" fmla="*/ 1457 w 1490"/>
                  <a:gd name="T23" fmla="*/ 73 h 310"/>
                  <a:gd name="T24" fmla="*/ 1436 w 1490"/>
                  <a:gd name="T25" fmla="*/ 88 h 310"/>
                  <a:gd name="T26" fmla="*/ 1430 w 1490"/>
                  <a:gd name="T27" fmla="*/ 140 h 310"/>
                  <a:gd name="T28" fmla="*/ 1053 w 1490"/>
                  <a:gd name="T29" fmla="*/ 211 h 310"/>
                  <a:gd name="T30" fmla="*/ 1056 w 1490"/>
                  <a:gd name="T31" fmla="*/ 270 h 310"/>
                  <a:gd name="T32" fmla="*/ 1057 w 1490"/>
                  <a:gd name="T33" fmla="*/ 184 h 310"/>
                  <a:gd name="T34" fmla="*/ 1031 w 1490"/>
                  <a:gd name="T35" fmla="*/ 248 h 310"/>
                  <a:gd name="T36" fmla="*/ 1027 w 1490"/>
                  <a:gd name="T37" fmla="*/ 260 h 310"/>
                  <a:gd name="T38" fmla="*/ 1040 w 1490"/>
                  <a:gd name="T39" fmla="*/ 277 h 310"/>
                  <a:gd name="T40" fmla="*/ 1040 w 1490"/>
                  <a:gd name="T41" fmla="*/ 284 h 310"/>
                  <a:gd name="T42" fmla="*/ 1020 w 1490"/>
                  <a:gd name="T43" fmla="*/ 296 h 310"/>
                  <a:gd name="T44" fmla="*/ 993 w 1490"/>
                  <a:gd name="T45" fmla="*/ 310 h 310"/>
                  <a:gd name="T46" fmla="*/ 1015 w 1490"/>
                  <a:gd name="T47" fmla="*/ 289 h 310"/>
                  <a:gd name="T48" fmla="*/ 1014 w 1490"/>
                  <a:gd name="T49" fmla="*/ 273 h 310"/>
                  <a:gd name="T50" fmla="*/ 996 w 1490"/>
                  <a:gd name="T51" fmla="*/ 266 h 310"/>
                  <a:gd name="T52" fmla="*/ 1001 w 1490"/>
                  <a:gd name="T53" fmla="*/ 255 h 310"/>
                  <a:gd name="T54" fmla="*/ 1023 w 1490"/>
                  <a:gd name="T55" fmla="*/ 244 h 310"/>
                  <a:gd name="T56" fmla="*/ 627 w 1490"/>
                  <a:gd name="T57" fmla="*/ 8 h 310"/>
                  <a:gd name="T58" fmla="*/ 650 w 1490"/>
                  <a:gd name="T59" fmla="*/ 5 h 310"/>
                  <a:gd name="T60" fmla="*/ 638 w 1490"/>
                  <a:gd name="T61" fmla="*/ 23 h 310"/>
                  <a:gd name="T62" fmla="*/ 652 w 1490"/>
                  <a:gd name="T63" fmla="*/ 43 h 310"/>
                  <a:gd name="T64" fmla="*/ 627 w 1490"/>
                  <a:gd name="T65" fmla="*/ 60 h 310"/>
                  <a:gd name="T66" fmla="*/ 627 w 1490"/>
                  <a:gd name="T67" fmla="*/ 84 h 310"/>
                  <a:gd name="T68" fmla="*/ 638 w 1490"/>
                  <a:gd name="T69" fmla="*/ 110 h 310"/>
                  <a:gd name="T70" fmla="*/ 579 w 1490"/>
                  <a:gd name="T71" fmla="*/ 95 h 310"/>
                  <a:gd name="T72" fmla="*/ 587 w 1490"/>
                  <a:gd name="T73" fmla="*/ 71 h 310"/>
                  <a:gd name="T74" fmla="*/ 686 w 1490"/>
                  <a:gd name="T75" fmla="*/ 159 h 310"/>
                  <a:gd name="T76" fmla="*/ 671 w 1490"/>
                  <a:gd name="T77" fmla="*/ 128 h 310"/>
                  <a:gd name="T78" fmla="*/ 684 w 1490"/>
                  <a:gd name="T79" fmla="*/ 132 h 310"/>
                  <a:gd name="T80" fmla="*/ 721 w 1490"/>
                  <a:gd name="T81" fmla="*/ 125 h 310"/>
                  <a:gd name="T82" fmla="*/ 704 w 1490"/>
                  <a:gd name="T83" fmla="*/ 121 h 310"/>
                  <a:gd name="T84" fmla="*/ 725 w 1490"/>
                  <a:gd name="T85" fmla="*/ 94 h 310"/>
                  <a:gd name="T86" fmla="*/ 712 w 1490"/>
                  <a:gd name="T87" fmla="*/ 102 h 310"/>
                  <a:gd name="T88" fmla="*/ 716 w 1490"/>
                  <a:gd name="T89" fmla="*/ 53 h 310"/>
                  <a:gd name="T90" fmla="*/ 709 w 1490"/>
                  <a:gd name="T91" fmla="*/ 42 h 310"/>
                  <a:gd name="T92" fmla="*/ 724 w 1490"/>
                  <a:gd name="T93" fmla="*/ 50 h 310"/>
                  <a:gd name="T94" fmla="*/ 731 w 1490"/>
                  <a:gd name="T95" fmla="*/ 75 h 310"/>
                  <a:gd name="T96" fmla="*/ 731 w 1490"/>
                  <a:gd name="T97" fmla="*/ 101 h 310"/>
                  <a:gd name="T98" fmla="*/ 738 w 1490"/>
                  <a:gd name="T99" fmla="*/ 116 h 310"/>
                  <a:gd name="T100" fmla="*/ 723 w 1490"/>
                  <a:gd name="T101" fmla="*/ 143 h 310"/>
                  <a:gd name="T102" fmla="*/ 697 w 1490"/>
                  <a:gd name="T103" fmla="*/ 158 h 310"/>
                  <a:gd name="T104" fmla="*/ 25 w 1490"/>
                  <a:gd name="T105" fmla="*/ 193 h 310"/>
                  <a:gd name="T106" fmla="*/ 38 w 1490"/>
                  <a:gd name="T107" fmla="*/ 221 h 310"/>
                  <a:gd name="T108" fmla="*/ 41 w 1490"/>
                  <a:gd name="T109" fmla="*/ 193 h 310"/>
                  <a:gd name="T110" fmla="*/ 52 w 1490"/>
                  <a:gd name="T111" fmla="*/ 198 h 310"/>
                  <a:gd name="T112" fmla="*/ 72 w 1490"/>
                  <a:gd name="T113" fmla="*/ 232 h 310"/>
                  <a:gd name="T114" fmla="*/ 59 w 1490"/>
                  <a:gd name="T115" fmla="*/ 180 h 310"/>
                  <a:gd name="T116" fmla="*/ 71 w 1490"/>
                  <a:gd name="T117" fmla="*/ 165 h 310"/>
                  <a:gd name="T118" fmla="*/ 77 w 1490"/>
                  <a:gd name="T119" fmla="*/ 151 h 310"/>
                  <a:gd name="T120" fmla="*/ 81 w 1490"/>
                  <a:gd name="T121" fmla="*/ 105 h 310"/>
                  <a:gd name="T122" fmla="*/ 53 w 1490"/>
                  <a:gd name="T123" fmla="*/ 94 h 310"/>
                  <a:gd name="T124" fmla="*/ 0 w 1490"/>
                  <a:gd name="T125" fmla="*/ 110 h 31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490" h="310">
                    <a:moveTo>
                      <a:pt x="1430" y="140"/>
                    </a:moveTo>
                    <a:lnTo>
                      <a:pt x="1440" y="139"/>
                    </a:lnTo>
                    <a:lnTo>
                      <a:pt x="1448" y="135"/>
                    </a:lnTo>
                    <a:lnTo>
                      <a:pt x="1449" y="139"/>
                    </a:lnTo>
                    <a:lnTo>
                      <a:pt x="1451" y="142"/>
                    </a:lnTo>
                    <a:lnTo>
                      <a:pt x="1453" y="143"/>
                    </a:lnTo>
                    <a:lnTo>
                      <a:pt x="1456" y="144"/>
                    </a:lnTo>
                    <a:lnTo>
                      <a:pt x="1455" y="140"/>
                    </a:lnTo>
                    <a:lnTo>
                      <a:pt x="1453" y="136"/>
                    </a:lnTo>
                    <a:lnTo>
                      <a:pt x="1455" y="133"/>
                    </a:lnTo>
                    <a:lnTo>
                      <a:pt x="1456" y="128"/>
                    </a:lnTo>
                    <a:lnTo>
                      <a:pt x="1456" y="122"/>
                    </a:lnTo>
                    <a:lnTo>
                      <a:pt x="1453" y="117"/>
                    </a:lnTo>
                    <a:lnTo>
                      <a:pt x="1457" y="116"/>
                    </a:lnTo>
                    <a:lnTo>
                      <a:pt x="1464" y="118"/>
                    </a:lnTo>
                    <a:lnTo>
                      <a:pt x="1463" y="112"/>
                    </a:lnTo>
                    <a:lnTo>
                      <a:pt x="1462" y="106"/>
                    </a:lnTo>
                    <a:lnTo>
                      <a:pt x="1451" y="107"/>
                    </a:lnTo>
                    <a:lnTo>
                      <a:pt x="1441" y="107"/>
                    </a:lnTo>
                    <a:lnTo>
                      <a:pt x="1444" y="105"/>
                    </a:lnTo>
                    <a:lnTo>
                      <a:pt x="1447" y="101"/>
                    </a:lnTo>
                    <a:lnTo>
                      <a:pt x="1449" y="105"/>
                    </a:lnTo>
                    <a:lnTo>
                      <a:pt x="1452" y="106"/>
                    </a:lnTo>
                    <a:lnTo>
                      <a:pt x="1457" y="105"/>
                    </a:lnTo>
                    <a:lnTo>
                      <a:pt x="1463" y="102"/>
                    </a:lnTo>
                    <a:lnTo>
                      <a:pt x="1460" y="94"/>
                    </a:lnTo>
                    <a:lnTo>
                      <a:pt x="1459" y="84"/>
                    </a:lnTo>
                    <a:lnTo>
                      <a:pt x="1463" y="80"/>
                    </a:lnTo>
                    <a:lnTo>
                      <a:pt x="1467" y="79"/>
                    </a:lnTo>
                    <a:lnTo>
                      <a:pt x="1470" y="84"/>
                    </a:lnTo>
                    <a:lnTo>
                      <a:pt x="1473" y="91"/>
                    </a:lnTo>
                    <a:lnTo>
                      <a:pt x="1478" y="92"/>
                    </a:lnTo>
                    <a:lnTo>
                      <a:pt x="1483" y="94"/>
                    </a:lnTo>
                    <a:lnTo>
                      <a:pt x="1477" y="94"/>
                    </a:lnTo>
                    <a:lnTo>
                      <a:pt x="1471" y="94"/>
                    </a:lnTo>
                    <a:lnTo>
                      <a:pt x="1473" y="101"/>
                    </a:lnTo>
                    <a:lnTo>
                      <a:pt x="1475" y="106"/>
                    </a:lnTo>
                    <a:lnTo>
                      <a:pt x="1479" y="110"/>
                    </a:lnTo>
                    <a:lnTo>
                      <a:pt x="1485" y="114"/>
                    </a:lnTo>
                    <a:lnTo>
                      <a:pt x="1479" y="113"/>
                    </a:lnTo>
                    <a:lnTo>
                      <a:pt x="1475" y="109"/>
                    </a:lnTo>
                    <a:lnTo>
                      <a:pt x="1475" y="116"/>
                    </a:lnTo>
                    <a:lnTo>
                      <a:pt x="1474" y="121"/>
                    </a:lnTo>
                    <a:lnTo>
                      <a:pt x="1477" y="127"/>
                    </a:lnTo>
                    <a:lnTo>
                      <a:pt x="1479" y="133"/>
                    </a:lnTo>
                    <a:lnTo>
                      <a:pt x="1473" y="129"/>
                    </a:lnTo>
                    <a:lnTo>
                      <a:pt x="1464" y="127"/>
                    </a:lnTo>
                    <a:lnTo>
                      <a:pt x="1466" y="132"/>
                    </a:lnTo>
                    <a:lnTo>
                      <a:pt x="1467" y="136"/>
                    </a:lnTo>
                    <a:lnTo>
                      <a:pt x="1470" y="139"/>
                    </a:lnTo>
                    <a:lnTo>
                      <a:pt x="1473" y="142"/>
                    </a:lnTo>
                    <a:lnTo>
                      <a:pt x="1466" y="143"/>
                    </a:lnTo>
                    <a:lnTo>
                      <a:pt x="1459" y="144"/>
                    </a:lnTo>
                    <a:lnTo>
                      <a:pt x="1460" y="147"/>
                    </a:lnTo>
                    <a:lnTo>
                      <a:pt x="1462" y="148"/>
                    </a:lnTo>
                    <a:lnTo>
                      <a:pt x="1464" y="148"/>
                    </a:lnTo>
                    <a:lnTo>
                      <a:pt x="1470" y="147"/>
                    </a:lnTo>
                    <a:lnTo>
                      <a:pt x="1475" y="144"/>
                    </a:lnTo>
                    <a:lnTo>
                      <a:pt x="1478" y="142"/>
                    </a:lnTo>
                    <a:lnTo>
                      <a:pt x="1481" y="139"/>
                    </a:lnTo>
                    <a:lnTo>
                      <a:pt x="1482" y="136"/>
                    </a:lnTo>
                    <a:lnTo>
                      <a:pt x="1486" y="128"/>
                    </a:lnTo>
                    <a:lnTo>
                      <a:pt x="1490" y="120"/>
                    </a:lnTo>
                    <a:lnTo>
                      <a:pt x="1490" y="114"/>
                    </a:lnTo>
                    <a:lnTo>
                      <a:pt x="1490" y="105"/>
                    </a:lnTo>
                    <a:lnTo>
                      <a:pt x="1489" y="92"/>
                    </a:lnTo>
                    <a:lnTo>
                      <a:pt x="1485" y="80"/>
                    </a:lnTo>
                    <a:lnTo>
                      <a:pt x="1475" y="73"/>
                    </a:lnTo>
                    <a:lnTo>
                      <a:pt x="1467" y="69"/>
                    </a:lnTo>
                    <a:lnTo>
                      <a:pt x="1464" y="69"/>
                    </a:lnTo>
                    <a:lnTo>
                      <a:pt x="1460" y="71"/>
                    </a:lnTo>
                    <a:lnTo>
                      <a:pt x="1457" y="73"/>
                    </a:lnTo>
                    <a:lnTo>
                      <a:pt x="1453" y="79"/>
                    </a:lnTo>
                    <a:lnTo>
                      <a:pt x="1451" y="77"/>
                    </a:lnTo>
                    <a:lnTo>
                      <a:pt x="1447" y="77"/>
                    </a:lnTo>
                    <a:lnTo>
                      <a:pt x="1444" y="79"/>
                    </a:lnTo>
                    <a:lnTo>
                      <a:pt x="1441" y="80"/>
                    </a:lnTo>
                    <a:lnTo>
                      <a:pt x="1436" y="88"/>
                    </a:lnTo>
                    <a:lnTo>
                      <a:pt x="1429" y="98"/>
                    </a:lnTo>
                    <a:lnTo>
                      <a:pt x="1425" y="102"/>
                    </a:lnTo>
                    <a:lnTo>
                      <a:pt x="1426" y="117"/>
                    </a:lnTo>
                    <a:lnTo>
                      <a:pt x="1426" y="128"/>
                    </a:lnTo>
                    <a:lnTo>
                      <a:pt x="1427" y="136"/>
                    </a:lnTo>
                    <a:lnTo>
                      <a:pt x="1430" y="140"/>
                    </a:lnTo>
                    <a:close/>
                    <a:moveTo>
                      <a:pt x="1053" y="166"/>
                    </a:moveTo>
                    <a:lnTo>
                      <a:pt x="1052" y="174"/>
                    </a:lnTo>
                    <a:lnTo>
                      <a:pt x="1052" y="181"/>
                    </a:lnTo>
                    <a:lnTo>
                      <a:pt x="1052" y="189"/>
                    </a:lnTo>
                    <a:lnTo>
                      <a:pt x="1052" y="196"/>
                    </a:lnTo>
                    <a:lnTo>
                      <a:pt x="1053" y="211"/>
                    </a:lnTo>
                    <a:lnTo>
                      <a:pt x="1053" y="225"/>
                    </a:lnTo>
                    <a:lnTo>
                      <a:pt x="1053" y="240"/>
                    </a:lnTo>
                    <a:lnTo>
                      <a:pt x="1053" y="255"/>
                    </a:lnTo>
                    <a:lnTo>
                      <a:pt x="1053" y="270"/>
                    </a:lnTo>
                    <a:lnTo>
                      <a:pt x="1050" y="285"/>
                    </a:lnTo>
                    <a:lnTo>
                      <a:pt x="1056" y="270"/>
                    </a:lnTo>
                    <a:lnTo>
                      <a:pt x="1059" y="254"/>
                    </a:lnTo>
                    <a:lnTo>
                      <a:pt x="1059" y="243"/>
                    </a:lnTo>
                    <a:lnTo>
                      <a:pt x="1060" y="221"/>
                    </a:lnTo>
                    <a:lnTo>
                      <a:pt x="1060" y="208"/>
                    </a:lnTo>
                    <a:lnTo>
                      <a:pt x="1059" y="196"/>
                    </a:lnTo>
                    <a:lnTo>
                      <a:pt x="1057" y="184"/>
                    </a:lnTo>
                    <a:lnTo>
                      <a:pt x="1055" y="173"/>
                    </a:lnTo>
                    <a:lnTo>
                      <a:pt x="1055" y="170"/>
                    </a:lnTo>
                    <a:lnTo>
                      <a:pt x="1053" y="166"/>
                    </a:lnTo>
                    <a:close/>
                    <a:moveTo>
                      <a:pt x="1023" y="244"/>
                    </a:moveTo>
                    <a:lnTo>
                      <a:pt x="1027" y="247"/>
                    </a:lnTo>
                    <a:lnTo>
                      <a:pt x="1031" y="248"/>
                    </a:lnTo>
                    <a:lnTo>
                      <a:pt x="1035" y="251"/>
                    </a:lnTo>
                    <a:lnTo>
                      <a:pt x="1037" y="255"/>
                    </a:lnTo>
                    <a:lnTo>
                      <a:pt x="1038" y="258"/>
                    </a:lnTo>
                    <a:lnTo>
                      <a:pt x="1037" y="259"/>
                    </a:lnTo>
                    <a:lnTo>
                      <a:pt x="1033" y="260"/>
                    </a:lnTo>
                    <a:lnTo>
                      <a:pt x="1027" y="260"/>
                    </a:lnTo>
                    <a:lnTo>
                      <a:pt x="1033" y="263"/>
                    </a:lnTo>
                    <a:lnTo>
                      <a:pt x="1038" y="267"/>
                    </a:lnTo>
                    <a:lnTo>
                      <a:pt x="1042" y="270"/>
                    </a:lnTo>
                    <a:lnTo>
                      <a:pt x="1042" y="274"/>
                    </a:lnTo>
                    <a:lnTo>
                      <a:pt x="1041" y="277"/>
                    </a:lnTo>
                    <a:lnTo>
                      <a:pt x="1040" y="277"/>
                    </a:lnTo>
                    <a:lnTo>
                      <a:pt x="1035" y="275"/>
                    </a:lnTo>
                    <a:lnTo>
                      <a:pt x="1027" y="273"/>
                    </a:lnTo>
                    <a:lnTo>
                      <a:pt x="1033" y="277"/>
                    </a:lnTo>
                    <a:lnTo>
                      <a:pt x="1038" y="281"/>
                    </a:lnTo>
                    <a:lnTo>
                      <a:pt x="1040" y="281"/>
                    </a:lnTo>
                    <a:lnTo>
                      <a:pt x="1040" y="284"/>
                    </a:lnTo>
                    <a:lnTo>
                      <a:pt x="1040" y="285"/>
                    </a:lnTo>
                    <a:lnTo>
                      <a:pt x="1037" y="288"/>
                    </a:lnTo>
                    <a:lnTo>
                      <a:pt x="1030" y="289"/>
                    </a:lnTo>
                    <a:lnTo>
                      <a:pt x="1022" y="289"/>
                    </a:lnTo>
                    <a:lnTo>
                      <a:pt x="1022" y="293"/>
                    </a:lnTo>
                    <a:lnTo>
                      <a:pt x="1020" y="296"/>
                    </a:lnTo>
                    <a:lnTo>
                      <a:pt x="1019" y="299"/>
                    </a:lnTo>
                    <a:lnTo>
                      <a:pt x="1015" y="299"/>
                    </a:lnTo>
                    <a:lnTo>
                      <a:pt x="1009" y="299"/>
                    </a:lnTo>
                    <a:lnTo>
                      <a:pt x="1005" y="299"/>
                    </a:lnTo>
                    <a:lnTo>
                      <a:pt x="999" y="304"/>
                    </a:lnTo>
                    <a:lnTo>
                      <a:pt x="993" y="310"/>
                    </a:lnTo>
                    <a:lnTo>
                      <a:pt x="993" y="305"/>
                    </a:lnTo>
                    <a:lnTo>
                      <a:pt x="994" y="300"/>
                    </a:lnTo>
                    <a:lnTo>
                      <a:pt x="1000" y="293"/>
                    </a:lnTo>
                    <a:lnTo>
                      <a:pt x="1005" y="290"/>
                    </a:lnTo>
                    <a:lnTo>
                      <a:pt x="1009" y="289"/>
                    </a:lnTo>
                    <a:lnTo>
                      <a:pt x="1015" y="289"/>
                    </a:lnTo>
                    <a:lnTo>
                      <a:pt x="1007" y="288"/>
                    </a:lnTo>
                    <a:lnTo>
                      <a:pt x="1000" y="286"/>
                    </a:lnTo>
                    <a:lnTo>
                      <a:pt x="1001" y="281"/>
                    </a:lnTo>
                    <a:lnTo>
                      <a:pt x="1003" y="277"/>
                    </a:lnTo>
                    <a:lnTo>
                      <a:pt x="1007" y="275"/>
                    </a:lnTo>
                    <a:lnTo>
                      <a:pt x="1014" y="273"/>
                    </a:lnTo>
                    <a:lnTo>
                      <a:pt x="1007" y="273"/>
                    </a:lnTo>
                    <a:lnTo>
                      <a:pt x="1001" y="274"/>
                    </a:lnTo>
                    <a:lnTo>
                      <a:pt x="999" y="273"/>
                    </a:lnTo>
                    <a:lnTo>
                      <a:pt x="997" y="273"/>
                    </a:lnTo>
                    <a:lnTo>
                      <a:pt x="996" y="270"/>
                    </a:lnTo>
                    <a:lnTo>
                      <a:pt x="996" y="266"/>
                    </a:lnTo>
                    <a:lnTo>
                      <a:pt x="999" y="263"/>
                    </a:lnTo>
                    <a:lnTo>
                      <a:pt x="1003" y="262"/>
                    </a:lnTo>
                    <a:lnTo>
                      <a:pt x="1008" y="260"/>
                    </a:lnTo>
                    <a:lnTo>
                      <a:pt x="1012" y="260"/>
                    </a:lnTo>
                    <a:lnTo>
                      <a:pt x="1007" y="258"/>
                    </a:lnTo>
                    <a:lnTo>
                      <a:pt x="1001" y="255"/>
                    </a:lnTo>
                    <a:lnTo>
                      <a:pt x="1001" y="249"/>
                    </a:lnTo>
                    <a:lnTo>
                      <a:pt x="1004" y="244"/>
                    </a:lnTo>
                    <a:lnTo>
                      <a:pt x="1007" y="243"/>
                    </a:lnTo>
                    <a:lnTo>
                      <a:pt x="1009" y="241"/>
                    </a:lnTo>
                    <a:lnTo>
                      <a:pt x="1015" y="243"/>
                    </a:lnTo>
                    <a:lnTo>
                      <a:pt x="1023" y="244"/>
                    </a:lnTo>
                    <a:close/>
                    <a:moveTo>
                      <a:pt x="598" y="17"/>
                    </a:moveTo>
                    <a:lnTo>
                      <a:pt x="609" y="28"/>
                    </a:lnTo>
                    <a:lnTo>
                      <a:pt x="616" y="36"/>
                    </a:lnTo>
                    <a:lnTo>
                      <a:pt x="619" y="25"/>
                    </a:lnTo>
                    <a:lnTo>
                      <a:pt x="623" y="16"/>
                    </a:lnTo>
                    <a:lnTo>
                      <a:pt x="627" y="8"/>
                    </a:lnTo>
                    <a:lnTo>
                      <a:pt x="631" y="2"/>
                    </a:lnTo>
                    <a:lnTo>
                      <a:pt x="634" y="1"/>
                    </a:lnTo>
                    <a:lnTo>
                      <a:pt x="638" y="0"/>
                    </a:lnTo>
                    <a:lnTo>
                      <a:pt x="641" y="0"/>
                    </a:lnTo>
                    <a:lnTo>
                      <a:pt x="643" y="1"/>
                    </a:lnTo>
                    <a:lnTo>
                      <a:pt x="650" y="5"/>
                    </a:lnTo>
                    <a:lnTo>
                      <a:pt x="658" y="13"/>
                    </a:lnTo>
                    <a:lnTo>
                      <a:pt x="652" y="16"/>
                    </a:lnTo>
                    <a:lnTo>
                      <a:pt x="645" y="17"/>
                    </a:lnTo>
                    <a:lnTo>
                      <a:pt x="642" y="19"/>
                    </a:lnTo>
                    <a:lnTo>
                      <a:pt x="639" y="20"/>
                    </a:lnTo>
                    <a:lnTo>
                      <a:pt x="638" y="23"/>
                    </a:lnTo>
                    <a:lnTo>
                      <a:pt x="638" y="25"/>
                    </a:lnTo>
                    <a:lnTo>
                      <a:pt x="639" y="31"/>
                    </a:lnTo>
                    <a:lnTo>
                      <a:pt x="643" y="36"/>
                    </a:lnTo>
                    <a:lnTo>
                      <a:pt x="650" y="41"/>
                    </a:lnTo>
                    <a:lnTo>
                      <a:pt x="657" y="46"/>
                    </a:lnTo>
                    <a:lnTo>
                      <a:pt x="652" y="43"/>
                    </a:lnTo>
                    <a:lnTo>
                      <a:pt x="646" y="43"/>
                    </a:lnTo>
                    <a:lnTo>
                      <a:pt x="641" y="43"/>
                    </a:lnTo>
                    <a:lnTo>
                      <a:pt x="635" y="45"/>
                    </a:lnTo>
                    <a:lnTo>
                      <a:pt x="631" y="49"/>
                    </a:lnTo>
                    <a:lnTo>
                      <a:pt x="628" y="53"/>
                    </a:lnTo>
                    <a:lnTo>
                      <a:pt x="627" y="60"/>
                    </a:lnTo>
                    <a:lnTo>
                      <a:pt x="627" y="68"/>
                    </a:lnTo>
                    <a:lnTo>
                      <a:pt x="620" y="66"/>
                    </a:lnTo>
                    <a:lnTo>
                      <a:pt x="615" y="62"/>
                    </a:lnTo>
                    <a:lnTo>
                      <a:pt x="622" y="77"/>
                    </a:lnTo>
                    <a:lnTo>
                      <a:pt x="624" y="84"/>
                    </a:lnTo>
                    <a:lnTo>
                      <a:pt x="627" y="84"/>
                    </a:lnTo>
                    <a:lnTo>
                      <a:pt x="631" y="84"/>
                    </a:lnTo>
                    <a:lnTo>
                      <a:pt x="637" y="83"/>
                    </a:lnTo>
                    <a:lnTo>
                      <a:pt x="645" y="80"/>
                    </a:lnTo>
                    <a:lnTo>
                      <a:pt x="641" y="103"/>
                    </a:lnTo>
                    <a:lnTo>
                      <a:pt x="623" y="101"/>
                    </a:lnTo>
                    <a:lnTo>
                      <a:pt x="638" y="110"/>
                    </a:lnTo>
                    <a:lnTo>
                      <a:pt x="619" y="121"/>
                    </a:lnTo>
                    <a:lnTo>
                      <a:pt x="615" y="120"/>
                    </a:lnTo>
                    <a:lnTo>
                      <a:pt x="608" y="117"/>
                    </a:lnTo>
                    <a:lnTo>
                      <a:pt x="597" y="106"/>
                    </a:lnTo>
                    <a:lnTo>
                      <a:pt x="585" y="99"/>
                    </a:lnTo>
                    <a:lnTo>
                      <a:pt x="579" y="95"/>
                    </a:lnTo>
                    <a:lnTo>
                      <a:pt x="575" y="90"/>
                    </a:lnTo>
                    <a:lnTo>
                      <a:pt x="574" y="83"/>
                    </a:lnTo>
                    <a:lnTo>
                      <a:pt x="574" y="75"/>
                    </a:lnTo>
                    <a:lnTo>
                      <a:pt x="578" y="75"/>
                    </a:lnTo>
                    <a:lnTo>
                      <a:pt x="582" y="72"/>
                    </a:lnTo>
                    <a:lnTo>
                      <a:pt x="587" y="71"/>
                    </a:lnTo>
                    <a:lnTo>
                      <a:pt x="592" y="68"/>
                    </a:lnTo>
                    <a:lnTo>
                      <a:pt x="600" y="61"/>
                    </a:lnTo>
                    <a:lnTo>
                      <a:pt x="609" y="56"/>
                    </a:lnTo>
                    <a:lnTo>
                      <a:pt x="604" y="36"/>
                    </a:lnTo>
                    <a:lnTo>
                      <a:pt x="598" y="17"/>
                    </a:lnTo>
                    <a:close/>
                    <a:moveTo>
                      <a:pt x="686" y="159"/>
                    </a:moveTo>
                    <a:lnTo>
                      <a:pt x="680" y="151"/>
                    </a:lnTo>
                    <a:lnTo>
                      <a:pt x="675" y="143"/>
                    </a:lnTo>
                    <a:lnTo>
                      <a:pt x="672" y="137"/>
                    </a:lnTo>
                    <a:lnTo>
                      <a:pt x="671" y="135"/>
                    </a:lnTo>
                    <a:lnTo>
                      <a:pt x="669" y="131"/>
                    </a:lnTo>
                    <a:lnTo>
                      <a:pt x="671" y="128"/>
                    </a:lnTo>
                    <a:lnTo>
                      <a:pt x="672" y="127"/>
                    </a:lnTo>
                    <a:lnTo>
                      <a:pt x="673" y="125"/>
                    </a:lnTo>
                    <a:lnTo>
                      <a:pt x="676" y="125"/>
                    </a:lnTo>
                    <a:lnTo>
                      <a:pt x="679" y="127"/>
                    </a:lnTo>
                    <a:lnTo>
                      <a:pt x="682" y="129"/>
                    </a:lnTo>
                    <a:lnTo>
                      <a:pt x="684" y="132"/>
                    </a:lnTo>
                    <a:lnTo>
                      <a:pt x="687" y="136"/>
                    </a:lnTo>
                    <a:lnTo>
                      <a:pt x="690" y="142"/>
                    </a:lnTo>
                    <a:lnTo>
                      <a:pt x="698" y="142"/>
                    </a:lnTo>
                    <a:lnTo>
                      <a:pt x="708" y="140"/>
                    </a:lnTo>
                    <a:lnTo>
                      <a:pt x="714" y="133"/>
                    </a:lnTo>
                    <a:lnTo>
                      <a:pt x="721" y="125"/>
                    </a:lnTo>
                    <a:lnTo>
                      <a:pt x="725" y="118"/>
                    </a:lnTo>
                    <a:lnTo>
                      <a:pt x="728" y="112"/>
                    </a:lnTo>
                    <a:lnTo>
                      <a:pt x="725" y="112"/>
                    </a:lnTo>
                    <a:lnTo>
                      <a:pt x="724" y="109"/>
                    </a:lnTo>
                    <a:lnTo>
                      <a:pt x="714" y="116"/>
                    </a:lnTo>
                    <a:lnTo>
                      <a:pt x="704" y="121"/>
                    </a:lnTo>
                    <a:lnTo>
                      <a:pt x="704" y="116"/>
                    </a:lnTo>
                    <a:lnTo>
                      <a:pt x="701" y="110"/>
                    </a:lnTo>
                    <a:lnTo>
                      <a:pt x="706" y="107"/>
                    </a:lnTo>
                    <a:lnTo>
                      <a:pt x="712" y="105"/>
                    </a:lnTo>
                    <a:lnTo>
                      <a:pt x="719" y="101"/>
                    </a:lnTo>
                    <a:lnTo>
                      <a:pt x="725" y="94"/>
                    </a:lnTo>
                    <a:lnTo>
                      <a:pt x="725" y="87"/>
                    </a:lnTo>
                    <a:lnTo>
                      <a:pt x="725" y="75"/>
                    </a:lnTo>
                    <a:lnTo>
                      <a:pt x="724" y="86"/>
                    </a:lnTo>
                    <a:lnTo>
                      <a:pt x="723" y="92"/>
                    </a:lnTo>
                    <a:lnTo>
                      <a:pt x="719" y="98"/>
                    </a:lnTo>
                    <a:lnTo>
                      <a:pt x="712" y="102"/>
                    </a:lnTo>
                    <a:lnTo>
                      <a:pt x="709" y="96"/>
                    </a:lnTo>
                    <a:lnTo>
                      <a:pt x="708" y="91"/>
                    </a:lnTo>
                    <a:lnTo>
                      <a:pt x="712" y="80"/>
                    </a:lnTo>
                    <a:lnTo>
                      <a:pt x="714" y="69"/>
                    </a:lnTo>
                    <a:lnTo>
                      <a:pt x="714" y="61"/>
                    </a:lnTo>
                    <a:lnTo>
                      <a:pt x="716" y="53"/>
                    </a:lnTo>
                    <a:lnTo>
                      <a:pt x="709" y="69"/>
                    </a:lnTo>
                    <a:lnTo>
                      <a:pt x="701" y="84"/>
                    </a:lnTo>
                    <a:lnTo>
                      <a:pt x="698" y="75"/>
                    </a:lnTo>
                    <a:lnTo>
                      <a:pt x="694" y="69"/>
                    </a:lnTo>
                    <a:lnTo>
                      <a:pt x="702" y="56"/>
                    </a:lnTo>
                    <a:lnTo>
                      <a:pt x="709" y="42"/>
                    </a:lnTo>
                    <a:lnTo>
                      <a:pt x="712" y="43"/>
                    </a:lnTo>
                    <a:lnTo>
                      <a:pt x="713" y="45"/>
                    </a:lnTo>
                    <a:lnTo>
                      <a:pt x="716" y="47"/>
                    </a:lnTo>
                    <a:lnTo>
                      <a:pt x="716" y="51"/>
                    </a:lnTo>
                    <a:lnTo>
                      <a:pt x="720" y="50"/>
                    </a:lnTo>
                    <a:lnTo>
                      <a:pt x="724" y="50"/>
                    </a:lnTo>
                    <a:lnTo>
                      <a:pt x="727" y="54"/>
                    </a:lnTo>
                    <a:lnTo>
                      <a:pt x="728" y="57"/>
                    </a:lnTo>
                    <a:lnTo>
                      <a:pt x="727" y="65"/>
                    </a:lnTo>
                    <a:lnTo>
                      <a:pt x="725" y="75"/>
                    </a:lnTo>
                    <a:lnTo>
                      <a:pt x="729" y="75"/>
                    </a:lnTo>
                    <a:lnTo>
                      <a:pt x="731" y="75"/>
                    </a:lnTo>
                    <a:lnTo>
                      <a:pt x="734" y="76"/>
                    </a:lnTo>
                    <a:lnTo>
                      <a:pt x="735" y="77"/>
                    </a:lnTo>
                    <a:lnTo>
                      <a:pt x="736" y="83"/>
                    </a:lnTo>
                    <a:lnTo>
                      <a:pt x="735" y="88"/>
                    </a:lnTo>
                    <a:lnTo>
                      <a:pt x="734" y="94"/>
                    </a:lnTo>
                    <a:lnTo>
                      <a:pt x="731" y="101"/>
                    </a:lnTo>
                    <a:lnTo>
                      <a:pt x="728" y="106"/>
                    </a:lnTo>
                    <a:lnTo>
                      <a:pt x="725" y="109"/>
                    </a:lnTo>
                    <a:lnTo>
                      <a:pt x="731" y="107"/>
                    </a:lnTo>
                    <a:lnTo>
                      <a:pt x="735" y="109"/>
                    </a:lnTo>
                    <a:lnTo>
                      <a:pt x="736" y="112"/>
                    </a:lnTo>
                    <a:lnTo>
                      <a:pt x="738" y="116"/>
                    </a:lnTo>
                    <a:lnTo>
                      <a:pt x="736" y="120"/>
                    </a:lnTo>
                    <a:lnTo>
                      <a:pt x="734" y="124"/>
                    </a:lnTo>
                    <a:lnTo>
                      <a:pt x="729" y="128"/>
                    </a:lnTo>
                    <a:lnTo>
                      <a:pt x="725" y="131"/>
                    </a:lnTo>
                    <a:lnTo>
                      <a:pt x="724" y="137"/>
                    </a:lnTo>
                    <a:lnTo>
                      <a:pt x="723" y="143"/>
                    </a:lnTo>
                    <a:lnTo>
                      <a:pt x="721" y="146"/>
                    </a:lnTo>
                    <a:lnTo>
                      <a:pt x="719" y="148"/>
                    </a:lnTo>
                    <a:lnTo>
                      <a:pt x="712" y="150"/>
                    </a:lnTo>
                    <a:lnTo>
                      <a:pt x="701" y="152"/>
                    </a:lnTo>
                    <a:lnTo>
                      <a:pt x="699" y="155"/>
                    </a:lnTo>
                    <a:lnTo>
                      <a:pt x="697" y="158"/>
                    </a:lnTo>
                    <a:lnTo>
                      <a:pt x="691" y="159"/>
                    </a:lnTo>
                    <a:lnTo>
                      <a:pt x="686" y="159"/>
                    </a:lnTo>
                    <a:close/>
                    <a:moveTo>
                      <a:pt x="21" y="208"/>
                    </a:moveTo>
                    <a:lnTo>
                      <a:pt x="30" y="217"/>
                    </a:lnTo>
                    <a:lnTo>
                      <a:pt x="27" y="204"/>
                    </a:lnTo>
                    <a:lnTo>
                      <a:pt x="25" y="193"/>
                    </a:lnTo>
                    <a:lnTo>
                      <a:pt x="22" y="181"/>
                    </a:lnTo>
                    <a:lnTo>
                      <a:pt x="19" y="169"/>
                    </a:lnTo>
                    <a:lnTo>
                      <a:pt x="26" y="181"/>
                    </a:lnTo>
                    <a:lnTo>
                      <a:pt x="31" y="193"/>
                    </a:lnTo>
                    <a:lnTo>
                      <a:pt x="34" y="207"/>
                    </a:lnTo>
                    <a:lnTo>
                      <a:pt x="38" y="221"/>
                    </a:lnTo>
                    <a:lnTo>
                      <a:pt x="41" y="222"/>
                    </a:lnTo>
                    <a:lnTo>
                      <a:pt x="44" y="223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44" y="207"/>
                    </a:lnTo>
                    <a:lnTo>
                      <a:pt x="41" y="193"/>
                    </a:lnTo>
                    <a:lnTo>
                      <a:pt x="37" y="180"/>
                    </a:lnTo>
                    <a:lnTo>
                      <a:pt x="30" y="165"/>
                    </a:lnTo>
                    <a:lnTo>
                      <a:pt x="36" y="166"/>
                    </a:lnTo>
                    <a:lnTo>
                      <a:pt x="40" y="169"/>
                    </a:lnTo>
                    <a:lnTo>
                      <a:pt x="45" y="184"/>
                    </a:lnTo>
                    <a:lnTo>
                      <a:pt x="52" y="198"/>
                    </a:lnTo>
                    <a:lnTo>
                      <a:pt x="57" y="213"/>
                    </a:lnTo>
                    <a:lnTo>
                      <a:pt x="64" y="228"/>
                    </a:lnTo>
                    <a:lnTo>
                      <a:pt x="66" y="230"/>
                    </a:lnTo>
                    <a:lnTo>
                      <a:pt x="68" y="232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2" y="223"/>
                    </a:lnTo>
                    <a:lnTo>
                      <a:pt x="71" y="215"/>
                    </a:lnTo>
                    <a:lnTo>
                      <a:pt x="70" y="206"/>
                    </a:lnTo>
                    <a:lnTo>
                      <a:pt x="67" y="196"/>
                    </a:lnTo>
                    <a:lnTo>
                      <a:pt x="63" y="188"/>
                    </a:lnTo>
                    <a:lnTo>
                      <a:pt x="59" y="180"/>
                    </a:lnTo>
                    <a:lnTo>
                      <a:pt x="55" y="174"/>
                    </a:lnTo>
                    <a:lnTo>
                      <a:pt x="49" y="169"/>
                    </a:lnTo>
                    <a:lnTo>
                      <a:pt x="53" y="162"/>
                    </a:lnTo>
                    <a:lnTo>
                      <a:pt x="59" y="155"/>
                    </a:lnTo>
                    <a:lnTo>
                      <a:pt x="64" y="159"/>
                    </a:lnTo>
                    <a:lnTo>
                      <a:pt x="71" y="165"/>
                    </a:lnTo>
                    <a:lnTo>
                      <a:pt x="75" y="166"/>
                    </a:lnTo>
                    <a:lnTo>
                      <a:pt x="79" y="169"/>
                    </a:lnTo>
                    <a:lnTo>
                      <a:pt x="83" y="169"/>
                    </a:lnTo>
                    <a:lnTo>
                      <a:pt x="87" y="169"/>
                    </a:lnTo>
                    <a:lnTo>
                      <a:pt x="79" y="158"/>
                    </a:lnTo>
                    <a:lnTo>
                      <a:pt x="77" y="151"/>
                    </a:lnTo>
                    <a:lnTo>
                      <a:pt x="78" y="148"/>
                    </a:lnTo>
                    <a:lnTo>
                      <a:pt x="81" y="144"/>
                    </a:lnTo>
                    <a:lnTo>
                      <a:pt x="77" y="144"/>
                    </a:lnTo>
                    <a:lnTo>
                      <a:pt x="67" y="144"/>
                    </a:lnTo>
                    <a:lnTo>
                      <a:pt x="75" y="124"/>
                    </a:lnTo>
                    <a:lnTo>
                      <a:pt x="81" y="105"/>
                    </a:lnTo>
                    <a:lnTo>
                      <a:pt x="70" y="101"/>
                    </a:lnTo>
                    <a:lnTo>
                      <a:pt x="59" y="98"/>
                    </a:lnTo>
                    <a:lnTo>
                      <a:pt x="53" y="105"/>
                    </a:lnTo>
                    <a:lnTo>
                      <a:pt x="48" y="116"/>
                    </a:lnTo>
                    <a:lnTo>
                      <a:pt x="51" y="105"/>
                    </a:lnTo>
                    <a:lnTo>
                      <a:pt x="53" y="94"/>
                    </a:lnTo>
                    <a:lnTo>
                      <a:pt x="41" y="94"/>
                    </a:lnTo>
                    <a:lnTo>
                      <a:pt x="29" y="95"/>
                    </a:lnTo>
                    <a:lnTo>
                      <a:pt x="22" y="102"/>
                    </a:lnTo>
                    <a:lnTo>
                      <a:pt x="16" y="105"/>
                    </a:lnTo>
                    <a:lnTo>
                      <a:pt x="10" y="107"/>
                    </a:lnTo>
                    <a:lnTo>
                      <a:pt x="0" y="110"/>
                    </a:lnTo>
                    <a:lnTo>
                      <a:pt x="4" y="133"/>
                    </a:lnTo>
                    <a:lnTo>
                      <a:pt x="6" y="151"/>
                    </a:lnTo>
                    <a:lnTo>
                      <a:pt x="7" y="163"/>
                    </a:lnTo>
                    <a:lnTo>
                      <a:pt x="8" y="172"/>
                    </a:lnTo>
                    <a:lnTo>
                      <a:pt x="21" y="208"/>
                    </a:lnTo>
                    <a:close/>
                  </a:path>
                </a:pathLst>
              </a:custGeom>
              <a:solidFill>
                <a:srgbClr val="FFB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58" name="Freeform 541"/>
              <p:cNvSpPr>
                <a:spLocks noEditPoints="1"/>
              </p:cNvSpPr>
              <p:nvPr/>
            </p:nvSpPr>
            <p:spPr bwMode="auto">
              <a:xfrm>
                <a:off x="4068" y="1152"/>
                <a:ext cx="1160" cy="1031"/>
              </a:xfrm>
              <a:custGeom>
                <a:avLst/>
                <a:gdLst>
                  <a:gd name="T0" fmla="*/ 513 w 1160"/>
                  <a:gd name="T1" fmla="*/ 259 h 1031"/>
                  <a:gd name="T2" fmla="*/ 528 w 1160"/>
                  <a:gd name="T3" fmla="*/ 245 h 1031"/>
                  <a:gd name="T4" fmla="*/ 652 w 1160"/>
                  <a:gd name="T5" fmla="*/ 299 h 1031"/>
                  <a:gd name="T6" fmla="*/ 616 w 1160"/>
                  <a:gd name="T7" fmla="*/ 276 h 1031"/>
                  <a:gd name="T8" fmla="*/ 647 w 1160"/>
                  <a:gd name="T9" fmla="*/ 267 h 1031"/>
                  <a:gd name="T10" fmla="*/ 596 w 1160"/>
                  <a:gd name="T11" fmla="*/ 280 h 1031"/>
                  <a:gd name="T12" fmla="*/ 611 w 1160"/>
                  <a:gd name="T13" fmla="*/ 301 h 1031"/>
                  <a:gd name="T14" fmla="*/ 625 w 1160"/>
                  <a:gd name="T15" fmla="*/ 307 h 1031"/>
                  <a:gd name="T16" fmla="*/ 642 w 1160"/>
                  <a:gd name="T17" fmla="*/ 300 h 1031"/>
                  <a:gd name="T18" fmla="*/ 655 w 1160"/>
                  <a:gd name="T19" fmla="*/ 323 h 1031"/>
                  <a:gd name="T20" fmla="*/ 671 w 1160"/>
                  <a:gd name="T21" fmla="*/ 303 h 1031"/>
                  <a:gd name="T22" fmla="*/ 693 w 1160"/>
                  <a:gd name="T23" fmla="*/ 244 h 1031"/>
                  <a:gd name="T24" fmla="*/ 662 w 1160"/>
                  <a:gd name="T25" fmla="*/ 258 h 1031"/>
                  <a:gd name="T26" fmla="*/ 660 w 1160"/>
                  <a:gd name="T27" fmla="*/ 288 h 1031"/>
                  <a:gd name="T28" fmla="*/ 652 w 1160"/>
                  <a:gd name="T29" fmla="*/ 322 h 1031"/>
                  <a:gd name="T30" fmla="*/ 595 w 1160"/>
                  <a:gd name="T31" fmla="*/ 366 h 1031"/>
                  <a:gd name="T32" fmla="*/ 608 w 1160"/>
                  <a:gd name="T33" fmla="*/ 344 h 1031"/>
                  <a:gd name="T34" fmla="*/ 596 w 1160"/>
                  <a:gd name="T35" fmla="*/ 352 h 1031"/>
                  <a:gd name="T36" fmla="*/ 560 w 1160"/>
                  <a:gd name="T37" fmla="*/ 344 h 1031"/>
                  <a:gd name="T38" fmla="*/ 559 w 1160"/>
                  <a:gd name="T39" fmla="*/ 347 h 1031"/>
                  <a:gd name="T40" fmla="*/ 0 w 1160"/>
                  <a:gd name="T41" fmla="*/ 121 h 1031"/>
                  <a:gd name="T42" fmla="*/ 62 w 1160"/>
                  <a:gd name="T43" fmla="*/ 112 h 1031"/>
                  <a:gd name="T44" fmla="*/ 14 w 1160"/>
                  <a:gd name="T45" fmla="*/ 99 h 1031"/>
                  <a:gd name="T46" fmla="*/ 1073 w 1160"/>
                  <a:gd name="T47" fmla="*/ 990 h 1031"/>
                  <a:gd name="T48" fmla="*/ 1080 w 1160"/>
                  <a:gd name="T49" fmla="*/ 956 h 1031"/>
                  <a:gd name="T50" fmla="*/ 1089 w 1160"/>
                  <a:gd name="T51" fmla="*/ 936 h 1031"/>
                  <a:gd name="T52" fmla="*/ 1105 w 1160"/>
                  <a:gd name="T53" fmla="*/ 919 h 1031"/>
                  <a:gd name="T54" fmla="*/ 1133 w 1160"/>
                  <a:gd name="T55" fmla="*/ 969 h 1031"/>
                  <a:gd name="T56" fmla="*/ 1151 w 1160"/>
                  <a:gd name="T57" fmla="*/ 986 h 1031"/>
                  <a:gd name="T58" fmla="*/ 1100 w 1160"/>
                  <a:gd name="T59" fmla="*/ 998 h 1031"/>
                  <a:gd name="T60" fmla="*/ 1036 w 1160"/>
                  <a:gd name="T61" fmla="*/ 934 h 1031"/>
                  <a:gd name="T62" fmla="*/ 1033 w 1160"/>
                  <a:gd name="T63" fmla="*/ 950 h 1031"/>
                  <a:gd name="T64" fmla="*/ 1030 w 1160"/>
                  <a:gd name="T65" fmla="*/ 998 h 1031"/>
                  <a:gd name="T66" fmla="*/ 1025 w 1160"/>
                  <a:gd name="T67" fmla="*/ 1018 h 1031"/>
                  <a:gd name="T68" fmla="*/ 1045 w 1160"/>
                  <a:gd name="T69" fmla="*/ 990 h 1031"/>
                  <a:gd name="T70" fmla="*/ 992 w 1160"/>
                  <a:gd name="T71" fmla="*/ 992 h 1031"/>
                  <a:gd name="T72" fmla="*/ 1006 w 1160"/>
                  <a:gd name="T73" fmla="*/ 1027 h 1031"/>
                  <a:gd name="T74" fmla="*/ 995 w 1160"/>
                  <a:gd name="T75" fmla="*/ 1018 h 1031"/>
                  <a:gd name="T76" fmla="*/ 980 w 1160"/>
                  <a:gd name="T77" fmla="*/ 990 h 1031"/>
                  <a:gd name="T78" fmla="*/ 980 w 1160"/>
                  <a:gd name="T79" fmla="*/ 941 h 1031"/>
                  <a:gd name="T80" fmla="*/ 1017 w 1160"/>
                  <a:gd name="T81" fmla="*/ 885 h 1031"/>
                  <a:gd name="T82" fmla="*/ 1000 w 1160"/>
                  <a:gd name="T83" fmla="*/ 910 h 1031"/>
                  <a:gd name="T84" fmla="*/ 1002 w 1160"/>
                  <a:gd name="T85" fmla="*/ 928 h 1031"/>
                  <a:gd name="T86" fmla="*/ 1006 w 1160"/>
                  <a:gd name="T87" fmla="*/ 941 h 1031"/>
                  <a:gd name="T88" fmla="*/ 992 w 1160"/>
                  <a:gd name="T89" fmla="*/ 964 h 1031"/>
                  <a:gd name="T90" fmla="*/ 261 w 1160"/>
                  <a:gd name="T91" fmla="*/ 0 h 1031"/>
                  <a:gd name="T92" fmla="*/ 275 w 1160"/>
                  <a:gd name="T93" fmla="*/ 56 h 1031"/>
                  <a:gd name="T94" fmla="*/ 270 w 1160"/>
                  <a:gd name="T95" fmla="*/ 121 h 1031"/>
                  <a:gd name="T96" fmla="*/ 241 w 1160"/>
                  <a:gd name="T97" fmla="*/ 105 h 1031"/>
                  <a:gd name="T98" fmla="*/ 230 w 1160"/>
                  <a:gd name="T99" fmla="*/ 116 h 1031"/>
                  <a:gd name="T100" fmla="*/ 199 w 1160"/>
                  <a:gd name="T101" fmla="*/ 144 h 1031"/>
                  <a:gd name="T102" fmla="*/ 207 w 1160"/>
                  <a:gd name="T103" fmla="*/ 177 h 1031"/>
                  <a:gd name="T104" fmla="*/ 188 w 1160"/>
                  <a:gd name="T105" fmla="*/ 159 h 1031"/>
                  <a:gd name="T106" fmla="*/ 216 w 1160"/>
                  <a:gd name="T107" fmla="*/ 116 h 1031"/>
                  <a:gd name="T108" fmla="*/ 220 w 1160"/>
                  <a:gd name="T109" fmla="*/ 54 h 1031"/>
                  <a:gd name="T110" fmla="*/ 256 w 1160"/>
                  <a:gd name="T111" fmla="*/ 31 h 1031"/>
                  <a:gd name="T112" fmla="*/ 204 w 1160"/>
                  <a:gd name="T113" fmla="*/ 118 h 1031"/>
                  <a:gd name="T114" fmla="*/ 188 w 1160"/>
                  <a:gd name="T115" fmla="*/ 185 h 1031"/>
                  <a:gd name="T116" fmla="*/ 196 w 1160"/>
                  <a:gd name="T117" fmla="*/ 129 h 1031"/>
                  <a:gd name="T118" fmla="*/ 230 w 1160"/>
                  <a:gd name="T119" fmla="*/ 91 h 10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60" h="1031">
                    <a:moveTo>
                      <a:pt x="540" y="230"/>
                    </a:moveTo>
                    <a:lnTo>
                      <a:pt x="537" y="251"/>
                    </a:lnTo>
                    <a:lnTo>
                      <a:pt x="533" y="263"/>
                    </a:lnTo>
                    <a:lnTo>
                      <a:pt x="530" y="265"/>
                    </a:lnTo>
                    <a:lnTo>
                      <a:pt x="526" y="265"/>
                    </a:lnTo>
                    <a:lnTo>
                      <a:pt x="519" y="263"/>
                    </a:lnTo>
                    <a:lnTo>
                      <a:pt x="513" y="259"/>
                    </a:lnTo>
                    <a:lnTo>
                      <a:pt x="514" y="255"/>
                    </a:lnTo>
                    <a:lnTo>
                      <a:pt x="517" y="251"/>
                    </a:lnTo>
                    <a:lnTo>
                      <a:pt x="521" y="252"/>
                    </a:lnTo>
                    <a:lnTo>
                      <a:pt x="524" y="252"/>
                    </a:lnTo>
                    <a:lnTo>
                      <a:pt x="525" y="252"/>
                    </a:lnTo>
                    <a:lnTo>
                      <a:pt x="526" y="251"/>
                    </a:lnTo>
                    <a:lnTo>
                      <a:pt x="528" y="245"/>
                    </a:lnTo>
                    <a:lnTo>
                      <a:pt x="529" y="235"/>
                    </a:lnTo>
                    <a:lnTo>
                      <a:pt x="532" y="233"/>
                    </a:lnTo>
                    <a:lnTo>
                      <a:pt x="533" y="230"/>
                    </a:lnTo>
                    <a:lnTo>
                      <a:pt x="537" y="230"/>
                    </a:lnTo>
                    <a:lnTo>
                      <a:pt x="540" y="230"/>
                    </a:lnTo>
                    <a:close/>
                    <a:moveTo>
                      <a:pt x="655" y="311"/>
                    </a:moveTo>
                    <a:lnTo>
                      <a:pt x="652" y="299"/>
                    </a:lnTo>
                    <a:lnTo>
                      <a:pt x="647" y="284"/>
                    </a:lnTo>
                    <a:lnTo>
                      <a:pt x="638" y="285"/>
                    </a:lnTo>
                    <a:lnTo>
                      <a:pt x="631" y="286"/>
                    </a:lnTo>
                    <a:lnTo>
                      <a:pt x="626" y="285"/>
                    </a:lnTo>
                    <a:lnTo>
                      <a:pt x="619" y="282"/>
                    </a:lnTo>
                    <a:lnTo>
                      <a:pt x="618" y="278"/>
                    </a:lnTo>
                    <a:lnTo>
                      <a:pt x="616" y="276"/>
                    </a:lnTo>
                    <a:lnTo>
                      <a:pt x="622" y="277"/>
                    </a:lnTo>
                    <a:lnTo>
                      <a:pt x="630" y="278"/>
                    </a:lnTo>
                    <a:lnTo>
                      <a:pt x="636" y="278"/>
                    </a:lnTo>
                    <a:lnTo>
                      <a:pt x="640" y="277"/>
                    </a:lnTo>
                    <a:lnTo>
                      <a:pt x="645" y="274"/>
                    </a:lnTo>
                    <a:lnTo>
                      <a:pt x="649" y="270"/>
                    </a:lnTo>
                    <a:lnTo>
                      <a:pt x="647" y="267"/>
                    </a:lnTo>
                    <a:lnTo>
                      <a:pt x="642" y="265"/>
                    </a:lnTo>
                    <a:lnTo>
                      <a:pt x="638" y="263"/>
                    </a:lnTo>
                    <a:lnTo>
                      <a:pt x="633" y="263"/>
                    </a:lnTo>
                    <a:lnTo>
                      <a:pt x="625" y="266"/>
                    </a:lnTo>
                    <a:lnTo>
                      <a:pt x="616" y="270"/>
                    </a:lnTo>
                    <a:lnTo>
                      <a:pt x="604" y="277"/>
                    </a:lnTo>
                    <a:lnTo>
                      <a:pt x="596" y="280"/>
                    </a:lnTo>
                    <a:lnTo>
                      <a:pt x="601" y="282"/>
                    </a:lnTo>
                    <a:lnTo>
                      <a:pt x="608" y="285"/>
                    </a:lnTo>
                    <a:lnTo>
                      <a:pt x="610" y="286"/>
                    </a:lnTo>
                    <a:lnTo>
                      <a:pt x="612" y="289"/>
                    </a:lnTo>
                    <a:lnTo>
                      <a:pt x="614" y="292"/>
                    </a:lnTo>
                    <a:lnTo>
                      <a:pt x="614" y="297"/>
                    </a:lnTo>
                    <a:lnTo>
                      <a:pt x="611" y="301"/>
                    </a:lnTo>
                    <a:lnTo>
                      <a:pt x="608" y="306"/>
                    </a:lnTo>
                    <a:lnTo>
                      <a:pt x="604" y="308"/>
                    </a:lnTo>
                    <a:lnTo>
                      <a:pt x="601" y="310"/>
                    </a:lnTo>
                    <a:lnTo>
                      <a:pt x="593" y="312"/>
                    </a:lnTo>
                    <a:lnTo>
                      <a:pt x="585" y="314"/>
                    </a:lnTo>
                    <a:lnTo>
                      <a:pt x="604" y="311"/>
                    </a:lnTo>
                    <a:lnTo>
                      <a:pt x="625" y="307"/>
                    </a:lnTo>
                    <a:lnTo>
                      <a:pt x="633" y="299"/>
                    </a:lnTo>
                    <a:lnTo>
                      <a:pt x="640" y="292"/>
                    </a:lnTo>
                    <a:lnTo>
                      <a:pt x="638" y="295"/>
                    </a:lnTo>
                    <a:lnTo>
                      <a:pt x="638" y="297"/>
                    </a:lnTo>
                    <a:lnTo>
                      <a:pt x="638" y="300"/>
                    </a:lnTo>
                    <a:lnTo>
                      <a:pt x="640" y="301"/>
                    </a:lnTo>
                    <a:lnTo>
                      <a:pt x="642" y="300"/>
                    </a:lnTo>
                    <a:lnTo>
                      <a:pt x="645" y="301"/>
                    </a:lnTo>
                    <a:lnTo>
                      <a:pt x="648" y="301"/>
                    </a:lnTo>
                    <a:lnTo>
                      <a:pt x="649" y="304"/>
                    </a:lnTo>
                    <a:lnTo>
                      <a:pt x="652" y="308"/>
                    </a:lnTo>
                    <a:lnTo>
                      <a:pt x="655" y="311"/>
                    </a:lnTo>
                    <a:close/>
                    <a:moveTo>
                      <a:pt x="652" y="322"/>
                    </a:moveTo>
                    <a:lnTo>
                      <a:pt x="655" y="323"/>
                    </a:lnTo>
                    <a:lnTo>
                      <a:pt x="657" y="325"/>
                    </a:lnTo>
                    <a:lnTo>
                      <a:pt x="660" y="323"/>
                    </a:lnTo>
                    <a:lnTo>
                      <a:pt x="664" y="322"/>
                    </a:lnTo>
                    <a:lnTo>
                      <a:pt x="668" y="318"/>
                    </a:lnTo>
                    <a:lnTo>
                      <a:pt x="670" y="314"/>
                    </a:lnTo>
                    <a:lnTo>
                      <a:pt x="671" y="308"/>
                    </a:lnTo>
                    <a:lnTo>
                      <a:pt x="671" y="303"/>
                    </a:lnTo>
                    <a:lnTo>
                      <a:pt x="670" y="296"/>
                    </a:lnTo>
                    <a:lnTo>
                      <a:pt x="670" y="286"/>
                    </a:lnTo>
                    <a:lnTo>
                      <a:pt x="671" y="277"/>
                    </a:lnTo>
                    <a:lnTo>
                      <a:pt x="674" y="265"/>
                    </a:lnTo>
                    <a:lnTo>
                      <a:pt x="681" y="259"/>
                    </a:lnTo>
                    <a:lnTo>
                      <a:pt x="687" y="252"/>
                    </a:lnTo>
                    <a:lnTo>
                      <a:pt x="693" y="244"/>
                    </a:lnTo>
                    <a:lnTo>
                      <a:pt x="697" y="237"/>
                    </a:lnTo>
                    <a:lnTo>
                      <a:pt x="690" y="244"/>
                    </a:lnTo>
                    <a:lnTo>
                      <a:pt x="683" y="251"/>
                    </a:lnTo>
                    <a:lnTo>
                      <a:pt x="678" y="254"/>
                    </a:lnTo>
                    <a:lnTo>
                      <a:pt x="674" y="256"/>
                    </a:lnTo>
                    <a:lnTo>
                      <a:pt x="668" y="258"/>
                    </a:lnTo>
                    <a:lnTo>
                      <a:pt x="662" y="258"/>
                    </a:lnTo>
                    <a:lnTo>
                      <a:pt x="653" y="259"/>
                    </a:lnTo>
                    <a:lnTo>
                      <a:pt x="647" y="259"/>
                    </a:lnTo>
                    <a:lnTo>
                      <a:pt x="653" y="262"/>
                    </a:lnTo>
                    <a:lnTo>
                      <a:pt x="662" y="265"/>
                    </a:lnTo>
                    <a:lnTo>
                      <a:pt x="660" y="271"/>
                    </a:lnTo>
                    <a:lnTo>
                      <a:pt x="660" y="280"/>
                    </a:lnTo>
                    <a:lnTo>
                      <a:pt x="660" y="288"/>
                    </a:lnTo>
                    <a:lnTo>
                      <a:pt x="662" y="299"/>
                    </a:lnTo>
                    <a:lnTo>
                      <a:pt x="663" y="310"/>
                    </a:lnTo>
                    <a:lnTo>
                      <a:pt x="663" y="318"/>
                    </a:lnTo>
                    <a:lnTo>
                      <a:pt x="660" y="321"/>
                    </a:lnTo>
                    <a:lnTo>
                      <a:pt x="659" y="322"/>
                    </a:lnTo>
                    <a:lnTo>
                      <a:pt x="656" y="323"/>
                    </a:lnTo>
                    <a:lnTo>
                      <a:pt x="652" y="322"/>
                    </a:lnTo>
                    <a:close/>
                    <a:moveTo>
                      <a:pt x="566" y="366"/>
                    </a:moveTo>
                    <a:lnTo>
                      <a:pt x="570" y="368"/>
                    </a:lnTo>
                    <a:lnTo>
                      <a:pt x="577" y="370"/>
                    </a:lnTo>
                    <a:lnTo>
                      <a:pt x="584" y="370"/>
                    </a:lnTo>
                    <a:lnTo>
                      <a:pt x="589" y="366"/>
                    </a:lnTo>
                    <a:lnTo>
                      <a:pt x="592" y="367"/>
                    </a:lnTo>
                    <a:lnTo>
                      <a:pt x="595" y="366"/>
                    </a:lnTo>
                    <a:lnTo>
                      <a:pt x="599" y="363"/>
                    </a:lnTo>
                    <a:lnTo>
                      <a:pt x="603" y="360"/>
                    </a:lnTo>
                    <a:lnTo>
                      <a:pt x="606" y="357"/>
                    </a:lnTo>
                    <a:lnTo>
                      <a:pt x="608" y="353"/>
                    </a:lnTo>
                    <a:lnTo>
                      <a:pt x="611" y="349"/>
                    </a:lnTo>
                    <a:lnTo>
                      <a:pt x="611" y="345"/>
                    </a:lnTo>
                    <a:lnTo>
                      <a:pt x="608" y="344"/>
                    </a:lnTo>
                    <a:lnTo>
                      <a:pt x="604" y="341"/>
                    </a:lnTo>
                    <a:lnTo>
                      <a:pt x="600" y="337"/>
                    </a:lnTo>
                    <a:lnTo>
                      <a:pt x="596" y="333"/>
                    </a:lnTo>
                    <a:lnTo>
                      <a:pt x="599" y="338"/>
                    </a:lnTo>
                    <a:lnTo>
                      <a:pt x="603" y="344"/>
                    </a:lnTo>
                    <a:lnTo>
                      <a:pt x="599" y="348"/>
                    </a:lnTo>
                    <a:lnTo>
                      <a:pt x="596" y="352"/>
                    </a:lnTo>
                    <a:lnTo>
                      <a:pt x="593" y="357"/>
                    </a:lnTo>
                    <a:lnTo>
                      <a:pt x="591" y="363"/>
                    </a:lnTo>
                    <a:lnTo>
                      <a:pt x="582" y="363"/>
                    </a:lnTo>
                    <a:lnTo>
                      <a:pt x="577" y="363"/>
                    </a:lnTo>
                    <a:lnTo>
                      <a:pt x="570" y="359"/>
                    </a:lnTo>
                    <a:lnTo>
                      <a:pt x="562" y="351"/>
                    </a:lnTo>
                    <a:lnTo>
                      <a:pt x="560" y="344"/>
                    </a:lnTo>
                    <a:lnTo>
                      <a:pt x="563" y="337"/>
                    </a:lnTo>
                    <a:lnTo>
                      <a:pt x="566" y="330"/>
                    </a:lnTo>
                    <a:lnTo>
                      <a:pt x="570" y="322"/>
                    </a:lnTo>
                    <a:lnTo>
                      <a:pt x="565" y="327"/>
                    </a:lnTo>
                    <a:lnTo>
                      <a:pt x="560" y="333"/>
                    </a:lnTo>
                    <a:lnTo>
                      <a:pt x="558" y="340"/>
                    </a:lnTo>
                    <a:lnTo>
                      <a:pt x="559" y="347"/>
                    </a:lnTo>
                    <a:lnTo>
                      <a:pt x="551" y="344"/>
                    </a:lnTo>
                    <a:lnTo>
                      <a:pt x="544" y="338"/>
                    </a:lnTo>
                    <a:lnTo>
                      <a:pt x="539" y="333"/>
                    </a:lnTo>
                    <a:lnTo>
                      <a:pt x="532" y="327"/>
                    </a:lnTo>
                    <a:lnTo>
                      <a:pt x="547" y="345"/>
                    </a:lnTo>
                    <a:lnTo>
                      <a:pt x="566" y="366"/>
                    </a:lnTo>
                    <a:close/>
                    <a:moveTo>
                      <a:pt x="0" y="121"/>
                    </a:moveTo>
                    <a:lnTo>
                      <a:pt x="6" y="131"/>
                    </a:lnTo>
                    <a:lnTo>
                      <a:pt x="13" y="136"/>
                    </a:lnTo>
                    <a:lnTo>
                      <a:pt x="20" y="142"/>
                    </a:lnTo>
                    <a:lnTo>
                      <a:pt x="26" y="146"/>
                    </a:lnTo>
                    <a:lnTo>
                      <a:pt x="39" y="135"/>
                    </a:lnTo>
                    <a:lnTo>
                      <a:pt x="51" y="124"/>
                    </a:lnTo>
                    <a:lnTo>
                      <a:pt x="62" y="112"/>
                    </a:lnTo>
                    <a:lnTo>
                      <a:pt x="73" y="102"/>
                    </a:lnTo>
                    <a:lnTo>
                      <a:pt x="62" y="94"/>
                    </a:lnTo>
                    <a:lnTo>
                      <a:pt x="52" y="82"/>
                    </a:lnTo>
                    <a:lnTo>
                      <a:pt x="40" y="80"/>
                    </a:lnTo>
                    <a:lnTo>
                      <a:pt x="29" y="78"/>
                    </a:lnTo>
                    <a:lnTo>
                      <a:pt x="21" y="88"/>
                    </a:lnTo>
                    <a:lnTo>
                      <a:pt x="14" y="99"/>
                    </a:lnTo>
                    <a:lnTo>
                      <a:pt x="7" y="110"/>
                    </a:lnTo>
                    <a:lnTo>
                      <a:pt x="0" y="121"/>
                    </a:lnTo>
                    <a:close/>
                    <a:moveTo>
                      <a:pt x="1077" y="1003"/>
                    </a:moveTo>
                    <a:lnTo>
                      <a:pt x="1074" y="999"/>
                    </a:lnTo>
                    <a:lnTo>
                      <a:pt x="1070" y="995"/>
                    </a:lnTo>
                    <a:lnTo>
                      <a:pt x="1071" y="992"/>
                    </a:lnTo>
                    <a:lnTo>
                      <a:pt x="1073" y="990"/>
                    </a:lnTo>
                    <a:lnTo>
                      <a:pt x="1074" y="986"/>
                    </a:lnTo>
                    <a:lnTo>
                      <a:pt x="1074" y="983"/>
                    </a:lnTo>
                    <a:lnTo>
                      <a:pt x="1069" y="971"/>
                    </a:lnTo>
                    <a:lnTo>
                      <a:pt x="1062" y="960"/>
                    </a:lnTo>
                    <a:lnTo>
                      <a:pt x="1071" y="960"/>
                    </a:lnTo>
                    <a:lnTo>
                      <a:pt x="1078" y="958"/>
                    </a:lnTo>
                    <a:lnTo>
                      <a:pt x="1080" y="956"/>
                    </a:lnTo>
                    <a:lnTo>
                      <a:pt x="1081" y="953"/>
                    </a:lnTo>
                    <a:lnTo>
                      <a:pt x="1081" y="949"/>
                    </a:lnTo>
                    <a:lnTo>
                      <a:pt x="1081" y="945"/>
                    </a:lnTo>
                    <a:lnTo>
                      <a:pt x="1067" y="936"/>
                    </a:lnTo>
                    <a:lnTo>
                      <a:pt x="1054" y="931"/>
                    </a:lnTo>
                    <a:lnTo>
                      <a:pt x="1078" y="935"/>
                    </a:lnTo>
                    <a:lnTo>
                      <a:pt x="1089" y="936"/>
                    </a:lnTo>
                    <a:lnTo>
                      <a:pt x="1086" y="930"/>
                    </a:lnTo>
                    <a:lnTo>
                      <a:pt x="1082" y="924"/>
                    </a:lnTo>
                    <a:lnTo>
                      <a:pt x="1090" y="923"/>
                    </a:lnTo>
                    <a:lnTo>
                      <a:pt x="1096" y="920"/>
                    </a:lnTo>
                    <a:lnTo>
                      <a:pt x="1100" y="915"/>
                    </a:lnTo>
                    <a:lnTo>
                      <a:pt x="1103" y="909"/>
                    </a:lnTo>
                    <a:lnTo>
                      <a:pt x="1105" y="919"/>
                    </a:lnTo>
                    <a:lnTo>
                      <a:pt x="1110" y="934"/>
                    </a:lnTo>
                    <a:lnTo>
                      <a:pt x="1114" y="950"/>
                    </a:lnTo>
                    <a:lnTo>
                      <a:pt x="1115" y="965"/>
                    </a:lnTo>
                    <a:lnTo>
                      <a:pt x="1119" y="968"/>
                    </a:lnTo>
                    <a:lnTo>
                      <a:pt x="1123" y="969"/>
                    </a:lnTo>
                    <a:lnTo>
                      <a:pt x="1129" y="969"/>
                    </a:lnTo>
                    <a:lnTo>
                      <a:pt x="1133" y="969"/>
                    </a:lnTo>
                    <a:lnTo>
                      <a:pt x="1142" y="968"/>
                    </a:lnTo>
                    <a:lnTo>
                      <a:pt x="1151" y="965"/>
                    </a:lnTo>
                    <a:lnTo>
                      <a:pt x="1156" y="968"/>
                    </a:lnTo>
                    <a:lnTo>
                      <a:pt x="1160" y="969"/>
                    </a:lnTo>
                    <a:lnTo>
                      <a:pt x="1157" y="976"/>
                    </a:lnTo>
                    <a:lnTo>
                      <a:pt x="1157" y="983"/>
                    </a:lnTo>
                    <a:lnTo>
                      <a:pt x="1151" y="986"/>
                    </a:lnTo>
                    <a:lnTo>
                      <a:pt x="1144" y="990"/>
                    </a:lnTo>
                    <a:lnTo>
                      <a:pt x="1134" y="990"/>
                    </a:lnTo>
                    <a:lnTo>
                      <a:pt x="1123" y="990"/>
                    </a:lnTo>
                    <a:lnTo>
                      <a:pt x="1116" y="991"/>
                    </a:lnTo>
                    <a:lnTo>
                      <a:pt x="1111" y="992"/>
                    </a:lnTo>
                    <a:lnTo>
                      <a:pt x="1105" y="994"/>
                    </a:lnTo>
                    <a:lnTo>
                      <a:pt x="1100" y="998"/>
                    </a:lnTo>
                    <a:lnTo>
                      <a:pt x="1089" y="999"/>
                    </a:lnTo>
                    <a:lnTo>
                      <a:pt x="1077" y="1003"/>
                    </a:lnTo>
                    <a:close/>
                    <a:moveTo>
                      <a:pt x="1017" y="949"/>
                    </a:moveTo>
                    <a:lnTo>
                      <a:pt x="1021" y="943"/>
                    </a:lnTo>
                    <a:lnTo>
                      <a:pt x="1025" y="939"/>
                    </a:lnTo>
                    <a:lnTo>
                      <a:pt x="1030" y="936"/>
                    </a:lnTo>
                    <a:lnTo>
                      <a:pt x="1036" y="934"/>
                    </a:lnTo>
                    <a:lnTo>
                      <a:pt x="1039" y="936"/>
                    </a:lnTo>
                    <a:lnTo>
                      <a:pt x="1040" y="939"/>
                    </a:lnTo>
                    <a:lnTo>
                      <a:pt x="1040" y="942"/>
                    </a:lnTo>
                    <a:lnTo>
                      <a:pt x="1039" y="945"/>
                    </a:lnTo>
                    <a:lnTo>
                      <a:pt x="1037" y="947"/>
                    </a:lnTo>
                    <a:lnTo>
                      <a:pt x="1036" y="950"/>
                    </a:lnTo>
                    <a:lnTo>
                      <a:pt x="1033" y="950"/>
                    </a:lnTo>
                    <a:lnTo>
                      <a:pt x="1029" y="950"/>
                    </a:lnTo>
                    <a:lnTo>
                      <a:pt x="1029" y="946"/>
                    </a:lnTo>
                    <a:lnTo>
                      <a:pt x="1029" y="941"/>
                    </a:lnTo>
                    <a:lnTo>
                      <a:pt x="1022" y="945"/>
                    </a:lnTo>
                    <a:lnTo>
                      <a:pt x="1017" y="949"/>
                    </a:lnTo>
                    <a:close/>
                    <a:moveTo>
                      <a:pt x="1044" y="990"/>
                    </a:moveTo>
                    <a:lnTo>
                      <a:pt x="1030" y="998"/>
                    </a:lnTo>
                    <a:lnTo>
                      <a:pt x="1017" y="1006"/>
                    </a:lnTo>
                    <a:lnTo>
                      <a:pt x="1015" y="1009"/>
                    </a:lnTo>
                    <a:lnTo>
                      <a:pt x="1017" y="1013"/>
                    </a:lnTo>
                    <a:lnTo>
                      <a:pt x="1018" y="1014"/>
                    </a:lnTo>
                    <a:lnTo>
                      <a:pt x="1019" y="1017"/>
                    </a:lnTo>
                    <a:lnTo>
                      <a:pt x="1022" y="1018"/>
                    </a:lnTo>
                    <a:lnTo>
                      <a:pt x="1025" y="1018"/>
                    </a:lnTo>
                    <a:lnTo>
                      <a:pt x="1030" y="1018"/>
                    </a:lnTo>
                    <a:lnTo>
                      <a:pt x="1034" y="1017"/>
                    </a:lnTo>
                    <a:lnTo>
                      <a:pt x="1039" y="1013"/>
                    </a:lnTo>
                    <a:lnTo>
                      <a:pt x="1043" y="1005"/>
                    </a:lnTo>
                    <a:lnTo>
                      <a:pt x="1045" y="996"/>
                    </a:lnTo>
                    <a:lnTo>
                      <a:pt x="1047" y="991"/>
                    </a:lnTo>
                    <a:lnTo>
                      <a:pt x="1045" y="990"/>
                    </a:lnTo>
                    <a:lnTo>
                      <a:pt x="1044" y="990"/>
                    </a:lnTo>
                    <a:close/>
                    <a:moveTo>
                      <a:pt x="978" y="961"/>
                    </a:moveTo>
                    <a:lnTo>
                      <a:pt x="978" y="971"/>
                    </a:lnTo>
                    <a:lnTo>
                      <a:pt x="981" y="979"/>
                    </a:lnTo>
                    <a:lnTo>
                      <a:pt x="984" y="986"/>
                    </a:lnTo>
                    <a:lnTo>
                      <a:pt x="989" y="991"/>
                    </a:lnTo>
                    <a:lnTo>
                      <a:pt x="992" y="992"/>
                    </a:lnTo>
                    <a:lnTo>
                      <a:pt x="995" y="994"/>
                    </a:lnTo>
                    <a:lnTo>
                      <a:pt x="992" y="996"/>
                    </a:lnTo>
                    <a:lnTo>
                      <a:pt x="992" y="1002"/>
                    </a:lnTo>
                    <a:lnTo>
                      <a:pt x="993" y="1010"/>
                    </a:lnTo>
                    <a:lnTo>
                      <a:pt x="999" y="1018"/>
                    </a:lnTo>
                    <a:lnTo>
                      <a:pt x="1002" y="1022"/>
                    </a:lnTo>
                    <a:lnTo>
                      <a:pt x="1006" y="1027"/>
                    </a:lnTo>
                    <a:lnTo>
                      <a:pt x="1010" y="1029"/>
                    </a:lnTo>
                    <a:lnTo>
                      <a:pt x="1014" y="1031"/>
                    </a:lnTo>
                    <a:lnTo>
                      <a:pt x="1010" y="1031"/>
                    </a:lnTo>
                    <a:lnTo>
                      <a:pt x="1006" y="1029"/>
                    </a:lnTo>
                    <a:lnTo>
                      <a:pt x="1002" y="1027"/>
                    </a:lnTo>
                    <a:lnTo>
                      <a:pt x="998" y="1022"/>
                    </a:lnTo>
                    <a:lnTo>
                      <a:pt x="995" y="1018"/>
                    </a:lnTo>
                    <a:lnTo>
                      <a:pt x="992" y="1014"/>
                    </a:lnTo>
                    <a:lnTo>
                      <a:pt x="991" y="1009"/>
                    </a:lnTo>
                    <a:lnTo>
                      <a:pt x="989" y="1003"/>
                    </a:lnTo>
                    <a:lnTo>
                      <a:pt x="988" y="1002"/>
                    </a:lnTo>
                    <a:lnTo>
                      <a:pt x="985" y="999"/>
                    </a:lnTo>
                    <a:lnTo>
                      <a:pt x="983" y="995"/>
                    </a:lnTo>
                    <a:lnTo>
                      <a:pt x="980" y="990"/>
                    </a:lnTo>
                    <a:lnTo>
                      <a:pt x="978" y="987"/>
                    </a:lnTo>
                    <a:lnTo>
                      <a:pt x="977" y="981"/>
                    </a:lnTo>
                    <a:lnTo>
                      <a:pt x="977" y="976"/>
                    </a:lnTo>
                    <a:lnTo>
                      <a:pt x="977" y="969"/>
                    </a:lnTo>
                    <a:lnTo>
                      <a:pt x="977" y="957"/>
                    </a:lnTo>
                    <a:lnTo>
                      <a:pt x="978" y="947"/>
                    </a:lnTo>
                    <a:lnTo>
                      <a:pt x="980" y="941"/>
                    </a:lnTo>
                    <a:lnTo>
                      <a:pt x="981" y="934"/>
                    </a:lnTo>
                    <a:lnTo>
                      <a:pt x="984" y="928"/>
                    </a:lnTo>
                    <a:lnTo>
                      <a:pt x="987" y="920"/>
                    </a:lnTo>
                    <a:lnTo>
                      <a:pt x="992" y="905"/>
                    </a:lnTo>
                    <a:lnTo>
                      <a:pt x="1000" y="889"/>
                    </a:lnTo>
                    <a:lnTo>
                      <a:pt x="1006" y="886"/>
                    </a:lnTo>
                    <a:lnTo>
                      <a:pt x="1017" y="885"/>
                    </a:lnTo>
                    <a:lnTo>
                      <a:pt x="1011" y="891"/>
                    </a:lnTo>
                    <a:lnTo>
                      <a:pt x="1010" y="897"/>
                    </a:lnTo>
                    <a:lnTo>
                      <a:pt x="1013" y="900"/>
                    </a:lnTo>
                    <a:lnTo>
                      <a:pt x="1014" y="904"/>
                    </a:lnTo>
                    <a:lnTo>
                      <a:pt x="1010" y="904"/>
                    </a:lnTo>
                    <a:lnTo>
                      <a:pt x="1004" y="906"/>
                    </a:lnTo>
                    <a:lnTo>
                      <a:pt x="1000" y="910"/>
                    </a:lnTo>
                    <a:lnTo>
                      <a:pt x="996" y="917"/>
                    </a:lnTo>
                    <a:lnTo>
                      <a:pt x="1004" y="919"/>
                    </a:lnTo>
                    <a:lnTo>
                      <a:pt x="1008" y="919"/>
                    </a:lnTo>
                    <a:lnTo>
                      <a:pt x="1011" y="917"/>
                    </a:lnTo>
                    <a:lnTo>
                      <a:pt x="1017" y="917"/>
                    </a:lnTo>
                    <a:lnTo>
                      <a:pt x="1007" y="925"/>
                    </a:lnTo>
                    <a:lnTo>
                      <a:pt x="1002" y="928"/>
                    </a:lnTo>
                    <a:lnTo>
                      <a:pt x="1008" y="927"/>
                    </a:lnTo>
                    <a:lnTo>
                      <a:pt x="1017" y="925"/>
                    </a:lnTo>
                    <a:lnTo>
                      <a:pt x="1015" y="928"/>
                    </a:lnTo>
                    <a:lnTo>
                      <a:pt x="1010" y="931"/>
                    </a:lnTo>
                    <a:lnTo>
                      <a:pt x="1007" y="934"/>
                    </a:lnTo>
                    <a:lnTo>
                      <a:pt x="1006" y="936"/>
                    </a:lnTo>
                    <a:lnTo>
                      <a:pt x="1006" y="941"/>
                    </a:lnTo>
                    <a:lnTo>
                      <a:pt x="1008" y="943"/>
                    </a:lnTo>
                    <a:lnTo>
                      <a:pt x="1004" y="945"/>
                    </a:lnTo>
                    <a:lnTo>
                      <a:pt x="1002" y="947"/>
                    </a:lnTo>
                    <a:lnTo>
                      <a:pt x="999" y="949"/>
                    </a:lnTo>
                    <a:lnTo>
                      <a:pt x="998" y="953"/>
                    </a:lnTo>
                    <a:lnTo>
                      <a:pt x="995" y="958"/>
                    </a:lnTo>
                    <a:lnTo>
                      <a:pt x="992" y="964"/>
                    </a:lnTo>
                    <a:lnTo>
                      <a:pt x="989" y="958"/>
                    </a:lnTo>
                    <a:lnTo>
                      <a:pt x="987" y="953"/>
                    </a:lnTo>
                    <a:lnTo>
                      <a:pt x="983" y="957"/>
                    </a:lnTo>
                    <a:lnTo>
                      <a:pt x="978" y="961"/>
                    </a:lnTo>
                    <a:close/>
                    <a:moveTo>
                      <a:pt x="250" y="12"/>
                    </a:moveTo>
                    <a:lnTo>
                      <a:pt x="257" y="7"/>
                    </a:lnTo>
                    <a:lnTo>
                      <a:pt x="261" y="0"/>
                    </a:lnTo>
                    <a:lnTo>
                      <a:pt x="275" y="8"/>
                    </a:lnTo>
                    <a:lnTo>
                      <a:pt x="289" y="15"/>
                    </a:lnTo>
                    <a:lnTo>
                      <a:pt x="287" y="20"/>
                    </a:lnTo>
                    <a:lnTo>
                      <a:pt x="283" y="30"/>
                    </a:lnTo>
                    <a:lnTo>
                      <a:pt x="283" y="39"/>
                    </a:lnTo>
                    <a:lnTo>
                      <a:pt x="283" y="47"/>
                    </a:lnTo>
                    <a:lnTo>
                      <a:pt x="275" y="56"/>
                    </a:lnTo>
                    <a:lnTo>
                      <a:pt x="267" y="60"/>
                    </a:lnTo>
                    <a:lnTo>
                      <a:pt x="267" y="69"/>
                    </a:lnTo>
                    <a:lnTo>
                      <a:pt x="267" y="83"/>
                    </a:lnTo>
                    <a:lnTo>
                      <a:pt x="268" y="95"/>
                    </a:lnTo>
                    <a:lnTo>
                      <a:pt x="270" y="106"/>
                    </a:lnTo>
                    <a:lnTo>
                      <a:pt x="271" y="114"/>
                    </a:lnTo>
                    <a:lnTo>
                      <a:pt x="270" y="121"/>
                    </a:lnTo>
                    <a:lnTo>
                      <a:pt x="268" y="123"/>
                    </a:lnTo>
                    <a:lnTo>
                      <a:pt x="265" y="125"/>
                    </a:lnTo>
                    <a:lnTo>
                      <a:pt x="263" y="125"/>
                    </a:lnTo>
                    <a:lnTo>
                      <a:pt x="260" y="125"/>
                    </a:lnTo>
                    <a:lnTo>
                      <a:pt x="249" y="114"/>
                    </a:lnTo>
                    <a:lnTo>
                      <a:pt x="239" y="108"/>
                    </a:lnTo>
                    <a:lnTo>
                      <a:pt x="241" y="105"/>
                    </a:lnTo>
                    <a:lnTo>
                      <a:pt x="244" y="102"/>
                    </a:lnTo>
                    <a:lnTo>
                      <a:pt x="246" y="101"/>
                    </a:lnTo>
                    <a:lnTo>
                      <a:pt x="250" y="101"/>
                    </a:lnTo>
                    <a:lnTo>
                      <a:pt x="246" y="99"/>
                    </a:lnTo>
                    <a:lnTo>
                      <a:pt x="241" y="102"/>
                    </a:lnTo>
                    <a:lnTo>
                      <a:pt x="237" y="109"/>
                    </a:lnTo>
                    <a:lnTo>
                      <a:pt x="230" y="116"/>
                    </a:lnTo>
                    <a:lnTo>
                      <a:pt x="226" y="118"/>
                    </a:lnTo>
                    <a:lnTo>
                      <a:pt x="220" y="121"/>
                    </a:lnTo>
                    <a:lnTo>
                      <a:pt x="215" y="125"/>
                    </a:lnTo>
                    <a:lnTo>
                      <a:pt x="208" y="127"/>
                    </a:lnTo>
                    <a:lnTo>
                      <a:pt x="204" y="131"/>
                    </a:lnTo>
                    <a:lnTo>
                      <a:pt x="200" y="138"/>
                    </a:lnTo>
                    <a:lnTo>
                      <a:pt x="199" y="144"/>
                    </a:lnTo>
                    <a:lnTo>
                      <a:pt x="200" y="151"/>
                    </a:lnTo>
                    <a:lnTo>
                      <a:pt x="203" y="154"/>
                    </a:lnTo>
                    <a:lnTo>
                      <a:pt x="205" y="157"/>
                    </a:lnTo>
                    <a:lnTo>
                      <a:pt x="207" y="159"/>
                    </a:lnTo>
                    <a:lnTo>
                      <a:pt x="208" y="164"/>
                    </a:lnTo>
                    <a:lnTo>
                      <a:pt x="208" y="170"/>
                    </a:lnTo>
                    <a:lnTo>
                      <a:pt x="207" y="177"/>
                    </a:lnTo>
                    <a:lnTo>
                      <a:pt x="204" y="184"/>
                    </a:lnTo>
                    <a:lnTo>
                      <a:pt x="201" y="189"/>
                    </a:lnTo>
                    <a:lnTo>
                      <a:pt x="197" y="192"/>
                    </a:lnTo>
                    <a:lnTo>
                      <a:pt x="194" y="192"/>
                    </a:lnTo>
                    <a:lnTo>
                      <a:pt x="192" y="180"/>
                    </a:lnTo>
                    <a:lnTo>
                      <a:pt x="189" y="166"/>
                    </a:lnTo>
                    <a:lnTo>
                      <a:pt x="188" y="159"/>
                    </a:lnTo>
                    <a:lnTo>
                      <a:pt x="188" y="153"/>
                    </a:lnTo>
                    <a:lnTo>
                      <a:pt x="189" y="146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3" y="127"/>
                    </a:lnTo>
                    <a:lnTo>
                      <a:pt x="209" y="121"/>
                    </a:lnTo>
                    <a:lnTo>
                      <a:pt x="216" y="116"/>
                    </a:lnTo>
                    <a:lnTo>
                      <a:pt x="223" y="112"/>
                    </a:lnTo>
                    <a:lnTo>
                      <a:pt x="230" y="106"/>
                    </a:lnTo>
                    <a:lnTo>
                      <a:pt x="233" y="102"/>
                    </a:lnTo>
                    <a:lnTo>
                      <a:pt x="235" y="97"/>
                    </a:lnTo>
                    <a:lnTo>
                      <a:pt x="234" y="82"/>
                    </a:lnTo>
                    <a:lnTo>
                      <a:pt x="227" y="67"/>
                    </a:lnTo>
                    <a:lnTo>
                      <a:pt x="220" y="54"/>
                    </a:lnTo>
                    <a:lnTo>
                      <a:pt x="230" y="54"/>
                    </a:lnTo>
                    <a:lnTo>
                      <a:pt x="241" y="52"/>
                    </a:lnTo>
                    <a:lnTo>
                      <a:pt x="246" y="52"/>
                    </a:lnTo>
                    <a:lnTo>
                      <a:pt x="252" y="52"/>
                    </a:lnTo>
                    <a:lnTo>
                      <a:pt x="256" y="52"/>
                    </a:lnTo>
                    <a:lnTo>
                      <a:pt x="260" y="53"/>
                    </a:lnTo>
                    <a:lnTo>
                      <a:pt x="256" y="31"/>
                    </a:lnTo>
                    <a:lnTo>
                      <a:pt x="250" y="12"/>
                    </a:lnTo>
                    <a:close/>
                    <a:moveTo>
                      <a:pt x="230" y="91"/>
                    </a:moveTo>
                    <a:lnTo>
                      <a:pt x="229" y="98"/>
                    </a:lnTo>
                    <a:lnTo>
                      <a:pt x="226" y="101"/>
                    </a:lnTo>
                    <a:lnTo>
                      <a:pt x="222" y="105"/>
                    </a:lnTo>
                    <a:lnTo>
                      <a:pt x="214" y="110"/>
                    </a:lnTo>
                    <a:lnTo>
                      <a:pt x="204" y="118"/>
                    </a:lnTo>
                    <a:lnTo>
                      <a:pt x="194" y="128"/>
                    </a:lnTo>
                    <a:lnTo>
                      <a:pt x="186" y="138"/>
                    </a:lnTo>
                    <a:lnTo>
                      <a:pt x="181" y="147"/>
                    </a:lnTo>
                    <a:lnTo>
                      <a:pt x="181" y="161"/>
                    </a:lnTo>
                    <a:lnTo>
                      <a:pt x="182" y="169"/>
                    </a:lnTo>
                    <a:lnTo>
                      <a:pt x="185" y="176"/>
                    </a:lnTo>
                    <a:lnTo>
                      <a:pt x="188" y="185"/>
                    </a:lnTo>
                    <a:lnTo>
                      <a:pt x="186" y="177"/>
                    </a:lnTo>
                    <a:lnTo>
                      <a:pt x="183" y="169"/>
                    </a:lnTo>
                    <a:lnTo>
                      <a:pt x="182" y="159"/>
                    </a:lnTo>
                    <a:lnTo>
                      <a:pt x="183" y="147"/>
                    </a:lnTo>
                    <a:lnTo>
                      <a:pt x="186" y="140"/>
                    </a:lnTo>
                    <a:lnTo>
                      <a:pt x="190" y="135"/>
                    </a:lnTo>
                    <a:lnTo>
                      <a:pt x="196" y="129"/>
                    </a:lnTo>
                    <a:lnTo>
                      <a:pt x="201" y="124"/>
                    </a:lnTo>
                    <a:lnTo>
                      <a:pt x="211" y="117"/>
                    </a:lnTo>
                    <a:lnTo>
                      <a:pt x="216" y="113"/>
                    </a:lnTo>
                    <a:lnTo>
                      <a:pt x="223" y="108"/>
                    </a:lnTo>
                    <a:lnTo>
                      <a:pt x="227" y="103"/>
                    </a:lnTo>
                    <a:lnTo>
                      <a:pt x="230" y="99"/>
                    </a:lnTo>
                    <a:lnTo>
                      <a:pt x="230" y="91"/>
                    </a:lnTo>
                    <a:close/>
                  </a:path>
                </a:pathLst>
              </a:custGeom>
              <a:solidFill>
                <a:srgbClr val="FFB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59" name="Freeform 542"/>
              <p:cNvSpPr>
                <a:spLocks noEditPoints="1"/>
              </p:cNvSpPr>
              <p:nvPr/>
            </p:nvSpPr>
            <p:spPr bwMode="auto">
              <a:xfrm>
                <a:off x="4190" y="1167"/>
                <a:ext cx="964" cy="973"/>
              </a:xfrm>
              <a:custGeom>
                <a:avLst/>
                <a:gdLst>
                  <a:gd name="T0" fmla="*/ 102 w 964"/>
                  <a:gd name="T1" fmla="*/ 120 h 973"/>
                  <a:gd name="T2" fmla="*/ 100 w 964"/>
                  <a:gd name="T3" fmla="*/ 120 h 973"/>
                  <a:gd name="T4" fmla="*/ 115 w 964"/>
                  <a:gd name="T5" fmla="*/ 53 h 973"/>
                  <a:gd name="T6" fmla="*/ 143 w 964"/>
                  <a:gd name="T7" fmla="*/ 52 h 973"/>
                  <a:gd name="T8" fmla="*/ 133 w 964"/>
                  <a:gd name="T9" fmla="*/ 73 h 973"/>
                  <a:gd name="T10" fmla="*/ 115 w 964"/>
                  <a:gd name="T11" fmla="*/ 53 h 973"/>
                  <a:gd name="T12" fmla="*/ 128 w 964"/>
                  <a:gd name="T13" fmla="*/ 23 h 973"/>
                  <a:gd name="T14" fmla="*/ 150 w 964"/>
                  <a:gd name="T15" fmla="*/ 26 h 973"/>
                  <a:gd name="T16" fmla="*/ 156 w 964"/>
                  <a:gd name="T17" fmla="*/ 39 h 973"/>
                  <a:gd name="T18" fmla="*/ 143 w 964"/>
                  <a:gd name="T19" fmla="*/ 39 h 973"/>
                  <a:gd name="T20" fmla="*/ 105 w 964"/>
                  <a:gd name="T21" fmla="*/ 35 h 973"/>
                  <a:gd name="T22" fmla="*/ 1 w 964"/>
                  <a:gd name="T23" fmla="*/ 19 h 973"/>
                  <a:gd name="T24" fmla="*/ 21 w 964"/>
                  <a:gd name="T25" fmla="*/ 1 h 973"/>
                  <a:gd name="T26" fmla="*/ 31 w 964"/>
                  <a:gd name="T27" fmla="*/ 16 h 973"/>
                  <a:gd name="T28" fmla="*/ 27 w 964"/>
                  <a:gd name="T29" fmla="*/ 34 h 973"/>
                  <a:gd name="T30" fmla="*/ 22 w 964"/>
                  <a:gd name="T31" fmla="*/ 52 h 973"/>
                  <a:gd name="T32" fmla="*/ 15 w 964"/>
                  <a:gd name="T33" fmla="*/ 47 h 973"/>
                  <a:gd name="T34" fmla="*/ 14 w 964"/>
                  <a:gd name="T35" fmla="*/ 38 h 973"/>
                  <a:gd name="T36" fmla="*/ 21 w 964"/>
                  <a:gd name="T37" fmla="*/ 28 h 973"/>
                  <a:gd name="T38" fmla="*/ 31 w 964"/>
                  <a:gd name="T39" fmla="*/ 15 h 973"/>
                  <a:gd name="T40" fmla="*/ 7 w 964"/>
                  <a:gd name="T41" fmla="*/ 15 h 973"/>
                  <a:gd name="T42" fmla="*/ 1 w 964"/>
                  <a:gd name="T43" fmla="*/ 38 h 973"/>
                  <a:gd name="T44" fmla="*/ 897 w 964"/>
                  <a:gd name="T45" fmla="*/ 953 h 973"/>
                  <a:gd name="T46" fmla="*/ 921 w 964"/>
                  <a:gd name="T47" fmla="*/ 969 h 973"/>
                  <a:gd name="T48" fmla="*/ 880 w 964"/>
                  <a:gd name="T49" fmla="*/ 964 h 973"/>
                  <a:gd name="T50" fmla="*/ 930 w 964"/>
                  <a:gd name="T51" fmla="*/ 900 h 973"/>
                  <a:gd name="T52" fmla="*/ 955 w 964"/>
                  <a:gd name="T53" fmla="*/ 908 h 973"/>
                  <a:gd name="T54" fmla="*/ 940 w 964"/>
                  <a:gd name="T55" fmla="*/ 909 h 973"/>
                  <a:gd name="T56" fmla="*/ 919 w 964"/>
                  <a:gd name="T57" fmla="*/ 909 h 973"/>
                  <a:gd name="T58" fmla="*/ 884 w 964"/>
                  <a:gd name="T59" fmla="*/ 890 h 973"/>
                  <a:gd name="T60" fmla="*/ 902 w 964"/>
                  <a:gd name="T61" fmla="*/ 897 h 973"/>
                  <a:gd name="T62" fmla="*/ 922 w 964"/>
                  <a:gd name="T63" fmla="*/ 889 h 973"/>
                  <a:gd name="T64" fmla="*/ 925 w 964"/>
                  <a:gd name="T65" fmla="*/ 894 h 973"/>
                  <a:gd name="T66" fmla="*/ 964 w 964"/>
                  <a:gd name="T67" fmla="*/ 904 h 973"/>
                  <a:gd name="T68" fmla="*/ 933 w 964"/>
                  <a:gd name="T69" fmla="*/ 886 h 973"/>
                  <a:gd name="T70" fmla="*/ 922 w 964"/>
                  <a:gd name="T71" fmla="*/ 889 h 973"/>
                  <a:gd name="T72" fmla="*/ 893 w 964"/>
                  <a:gd name="T73" fmla="*/ 928 h 973"/>
                  <a:gd name="T74" fmla="*/ 904 w 964"/>
                  <a:gd name="T75" fmla="*/ 935 h 973"/>
                  <a:gd name="T76" fmla="*/ 899 w 964"/>
                  <a:gd name="T77" fmla="*/ 932 h 973"/>
                  <a:gd name="T78" fmla="*/ 878 w 964"/>
                  <a:gd name="T79" fmla="*/ 880 h 973"/>
                  <a:gd name="T80" fmla="*/ 900 w 964"/>
                  <a:gd name="T81" fmla="*/ 889 h 973"/>
                  <a:gd name="T82" fmla="*/ 886 w 964"/>
                  <a:gd name="T83" fmla="*/ 875 h 973"/>
                  <a:gd name="T84" fmla="*/ 478 w 964"/>
                  <a:gd name="T85" fmla="*/ 258 h 973"/>
                  <a:gd name="T86" fmla="*/ 516 w 964"/>
                  <a:gd name="T87" fmla="*/ 241 h 973"/>
                  <a:gd name="T88" fmla="*/ 540 w 964"/>
                  <a:gd name="T89" fmla="*/ 252 h 973"/>
                  <a:gd name="T90" fmla="*/ 529 w 964"/>
                  <a:gd name="T91" fmla="*/ 254 h 973"/>
                  <a:gd name="T92" fmla="*/ 478 w 964"/>
                  <a:gd name="T93" fmla="*/ 258 h 973"/>
                  <a:gd name="T94" fmla="*/ 508 w 964"/>
                  <a:gd name="T95" fmla="*/ 269 h 973"/>
                  <a:gd name="T96" fmla="*/ 525 w 964"/>
                  <a:gd name="T97" fmla="*/ 261 h 973"/>
                  <a:gd name="T98" fmla="*/ 515 w 964"/>
                  <a:gd name="T99" fmla="*/ 263 h 973"/>
                  <a:gd name="T100" fmla="*/ 120 w 964"/>
                  <a:gd name="T101" fmla="*/ 101 h 973"/>
                  <a:gd name="T102" fmla="*/ 134 w 964"/>
                  <a:gd name="T103" fmla="*/ 110 h 9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4" h="973">
                    <a:moveTo>
                      <a:pt x="79" y="124"/>
                    </a:moveTo>
                    <a:lnTo>
                      <a:pt x="82" y="117"/>
                    </a:lnTo>
                    <a:lnTo>
                      <a:pt x="86" y="112"/>
                    </a:lnTo>
                    <a:lnTo>
                      <a:pt x="102" y="120"/>
                    </a:lnTo>
                    <a:lnTo>
                      <a:pt x="109" y="124"/>
                    </a:lnTo>
                    <a:lnTo>
                      <a:pt x="109" y="125"/>
                    </a:lnTo>
                    <a:lnTo>
                      <a:pt x="108" y="127"/>
                    </a:lnTo>
                    <a:lnTo>
                      <a:pt x="100" y="120"/>
                    </a:lnTo>
                    <a:lnTo>
                      <a:pt x="86" y="114"/>
                    </a:lnTo>
                    <a:lnTo>
                      <a:pt x="82" y="120"/>
                    </a:lnTo>
                    <a:lnTo>
                      <a:pt x="79" y="124"/>
                    </a:lnTo>
                    <a:close/>
                    <a:moveTo>
                      <a:pt x="115" y="53"/>
                    </a:moveTo>
                    <a:lnTo>
                      <a:pt x="123" y="53"/>
                    </a:lnTo>
                    <a:lnTo>
                      <a:pt x="130" y="53"/>
                    </a:lnTo>
                    <a:lnTo>
                      <a:pt x="137" y="53"/>
                    </a:lnTo>
                    <a:lnTo>
                      <a:pt x="143" y="52"/>
                    </a:lnTo>
                    <a:lnTo>
                      <a:pt x="139" y="54"/>
                    </a:lnTo>
                    <a:lnTo>
                      <a:pt x="135" y="57"/>
                    </a:lnTo>
                    <a:lnTo>
                      <a:pt x="134" y="65"/>
                    </a:lnTo>
                    <a:lnTo>
                      <a:pt x="133" y="73"/>
                    </a:lnTo>
                    <a:lnTo>
                      <a:pt x="133" y="67"/>
                    </a:lnTo>
                    <a:lnTo>
                      <a:pt x="133" y="61"/>
                    </a:lnTo>
                    <a:lnTo>
                      <a:pt x="124" y="57"/>
                    </a:lnTo>
                    <a:lnTo>
                      <a:pt x="115" y="53"/>
                    </a:lnTo>
                    <a:close/>
                    <a:moveTo>
                      <a:pt x="94" y="34"/>
                    </a:moveTo>
                    <a:lnTo>
                      <a:pt x="108" y="30"/>
                    </a:lnTo>
                    <a:lnTo>
                      <a:pt x="122" y="24"/>
                    </a:lnTo>
                    <a:lnTo>
                      <a:pt x="128" y="23"/>
                    </a:lnTo>
                    <a:lnTo>
                      <a:pt x="134" y="22"/>
                    </a:lnTo>
                    <a:lnTo>
                      <a:pt x="141" y="22"/>
                    </a:lnTo>
                    <a:lnTo>
                      <a:pt x="145" y="23"/>
                    </a:lnTo>
                    <a:lnTo>
                      <a:pt x="150" y="26"/>
                    </a:lnTo>
                    <a:lnTo>
                      <a:pt x="153" y="30"/>
                    </a:lnTo>
                    <a:lnTo>
                      <a:pt x="156" y="32"/>
                    </a:lnTo>
                    <a:lnTo>
                      <a:pt x="158" y="37"/>
                    </a:lnTo>
                    <a:lnTo>
                      <a:pt x="156" y="39"/>
                    </a:lnTo>
                    <a:lnTo>
                      <a:pt x="153" y="42"/>
                    </a:lnTo>
                    <a:lnTo>
                      <a:pt x="150" y="43"/>
                    </a:lnTo>
                    <a:lnTo>
                      <a:pt x="146" y="45"/>
                    </a:lnTo>
                    <a:lnTo>
                      <a:pt x="143" y="39"/>
                    </a:lnTo>
                    <a:lnTo>
                      <a:pt x="137" y="35"/>
                    </a:lnTo>
                    <a:lnTo>
                      <a:pt x="127" y="34"/>
                    </a:lnTo>
                    <a:lnTo>
                      <a:pt x="116" y="34"/>
                    </a:lnTo>
                    <a:lnTo>
                      <a:pt x="105" y="35"/>
                    </a:lnTo>
                    <a:lnTo>
                      <a:pt x="94" y="34"/>
                    </a:lnTo>
                    <a:close/>
                    <a:moveTo>
                      <a:pt x="1" y="38"/>
                    </a:moveTo>
                    <a:lnTo>
                      <a:pt x="0" y="28"/>
                    </a:lnTo>
                    <a:lnTo>
                      <a:pt x="1" y="19"/>
                    </a:lnTo>
                    <a:lnTo>
                      <a:pt x="5" y="9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6" y="4"/>
                    </a:lnTo>
                    <a:lnTo>
                      <a:pt x="33" y="9"/>
                    </a:lnTo>
                    <a:lnTo>
                      <a:pt x="33" y="13"/>
                    </a:lnTo>
                    <a:lnTo>
                      <a:pt x="31" y="16"/>
                    </a:lnTo>
                    <a:lnTo>
                      <a:pt x="31" y="19"/>
                    </a:lnTo>
                    <a:lnTo>
                      <a:pt x="33" y="24"/>
                    </a:lnTo>
                    <a:lnTo>
                      <a:pt x="30" y="28"/>
                    </a:lnTo>
                    <a:lnTo>
                      <a:pt x="27" y="34"/>
                    </a:lnTo>
                    <a:lnTo>
                      <a:pt x="25" y="38"/>
                    </a:lnTo>
                    <a:lnTo>
                      <a:pt x="25" y="43"/>
                    </a:lnTo>
                    <a:lnTo>
                      <a:pt x="25" y="47"/>
                    </a:lnTo>
                    <a:lnTo>
                      <a:pt x="22" y="52"/>
                    </a:lnTo>
                    <a:lnTo>
                      <a:pt x="21" y="53"/>
                    </a:lnTo>
                    <a:lnTo>
                      <a:pt x="19" y="53"/>
                    </a:lnTo>
                    <a:lnTo>
                      <a:pt x="16" y="52"/>
                    </a:lnTo>
                    <a:lnTo>
                      <a:pt x="15" y="47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5" y="39"/>
                    </a:lnTo>
                    <a:lnTo>
                      <a:pt x="14" y="38"/>
                    </a:lnTo>
                    <a:lnTo>
                      <a:pt x="12" y="37"/>
                    </a:lnTo>
                    <a:lnTo>
                      <a:pt x="11" y="35"/>
                    </a:lnTo>
                    <a:lnTo>
                      <a:pt x="16" y="32"/>
                    </a:lnTo>
                    <a:lnTo>
                      <a:pt x="21" y="28"/>
                    </a:lnTo>
                    <a:lnTo>
                      <a:pt x="22" y="24"/>
                    </a:lnTo>
                    <a:lnTo>
                      <a:pt x="22" y="19"/>
                    </a:lnTo>
                    <a:lnTo>
                      <a:pt x="26" y="16"/>
                    </a:lnTo>
                    <a:lnTo>
                      <a:pt x="31" y="15"/>
                    </a:lnTo>
                    <a:lnTo>
                      <a:pt x="23" y="9"/>
                    </a:lnTo>
                    <a:lnTo>
                      <a:pt x="12" y="5"/>
                    </a:lnTo>
                    <a:lnTo>
                      <a:pt x="8" y="9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3" y="32"/>
                    </a:lnTo>
                    <a:lnTo>
                      <a:pt x="1" y="38"/>
                    </a:lnTo>
                    <a:close/>
                    <a:moveTo>
                      <a:pt x="874" y="958"/>
                    </a:moveTo>
                    <a:lnTo>
                      <a:pt x="881" y="954"/>
                    </a:lnTo>
                    <a:lnTo>
                      <a:pt x="888" y="951"/>
                    </a:lnTo>
                    <a:lnTo>
                      <a:pt x="897" y="953"/>
                    </a:lnTo>
                    <a:lnTo>
                      <a:pt x="907" y="953"/>
                    </a:lnTo>
                    <a:lnTo>
                      <a:pt x="918" y="960"/>
                    </a:lnTo>
                    <a:lnTo>
                      <a:pt x="929" y="964"/>
                    </a:lnTo>
                    <a:lnTo>
                      <a:pt x="921" y="969"/>
                    </a:lnTo>
                    <a:lnTo>
                      <a:pt x="910" y="973"/>
                    </a:lnTo>
                    <a:lnTo>
                      <a:pt x="897" y="972"/>
                    </a:lnTo>
                    <a:lnTo>
                      <a:pt x="886" y="971"/>
                    </a:lnTo>
                    <a:lnTo>
                      <a:pt x="880" y="964"/>
                    </a:lnTo>
                    <a:lnTo>
                      <a:pt x="874" y="958"/>
                    </a:lnTo>
                    <a:close/>
                    <a:moveTo>
                      <a:pt x="919" y="909"/>
                    </a:moveTo>
                    <a:lnTo>
                      <a:pt x="925" y="905"/>
                    </a:lnTo>
                    <a:lnTo>
                      <a:pt x="930" y="900"/>
                    </a:lnTo>
                    <a:lnTo>
                      <a:pt x="937" y="898"/>
                    </a:lnTo>
                    <a:lnTo>
                      <a:pt x="944" y="898"/>
                    </a:lnTo>
                    <a:lnTo>
                      <a:pt x="951" y="901"/>
                    </a:lnTo>
                    <a:lnTo>
                      <a:pt x="955" y="908"/>
                    </a:lnTo>
                    <a:lnTo>
                      <a:pt x="952" y="909"/>
                    </a:lnTo>
                    <a:lnTo>
                      <a:pt x="948" y="910"/>
                    </a:lnTo>
                    <a:lnTo>
                      <a:pt x="944" y="910"/>
                    </a:lnTo>
                    <a:lnTo>
                      <a:pt x="940" y="909"/>
                    </a:lnTo>
                    <a:lnTo>
                      <a:pt x="934" y="908"/>
                    </a:lnTo>
                    <a:lnTo>
                      <a:pt x="929" y="908"/>
                    </a:lnTo>
                    <a:lnTo>
                      <a:pt x="923" y="909"/>
                    </a:lnTo>
                    <a:lnTo>
                      <a:pt x="919" y="909"/>
                    </a:lnTo>
                    <a:close/>
                    <a:moveTo>
                      <a:pt x="874" y="902"/>
                    </a:moveTo>
                    <a:lnTo>
                      <a:pt x="877" y="897"/>
                    </a:lnTo>
                    <a:lnTo>
                      <a:pt x="880" y="893"/>
                    </a:lnTo>
                    <a:lnTo>
                      <a:pt x="884" y="890"/>
                    </a:lnTo>
                    <a:lnTo>
                      <a:pt x="888" y="889"/>
                    </a:lnTo>
                    <a:lnTo>
                      <a:pt x="892" y="890"/>
                    </a:lnTo>
                    <a:lnTo>
                      <a:pt x="896" y="891"/>
                    </a:lnTo>
                    <a:lnTo>
                      <a:pt x="902" y="897"/>
                    </a:lnTo>
                    <a:lnTo>
                      <a:pt x="906" y="904"/>
                    </a:lnTo>
                    <a:lnTo>
                      <a:pt x="889" y="902"/>
                    </a:lnTo>
                    <a:lnTo>
                      <a:pt x="874" y="902"/>
                    </a:lnTo>
                    <a:close/>
                    <a:moveTo>
                      <a:pt x="922" y="889"/>
                    </a:moveTo>
                    <a:lnTo>
                      <a:pt x="922" y="891"/>
                    </a:lnTo>
                    <a:lnTo>
                      <a:pt x="922" y="893"/>
                    </a:lnTo>
                    <a:lnTo>
                      <a:pt x="923" y="893"/>
                    </a:lnTo>
                    <a:lnTo>
                      <a:pt x="925" y="894"/>
                    </a:lnTo>
                    <a:lnTo>
                      <a:pt x="929" y="894"/>
                    </a:lnTo>
                    <a:lnTo>
                      <a:pt x="934" y="893"/>
                    </a:lnTo>
                    <a:lnTo>
                      <a:pt x="951" y="898"/>
                    </a:lnTo>
                    <a:lnTo>
                      <a:pt x="964" y="904"/>
                    </a:lnTo>
                    <a:lnTo>
                      <a:pt x="955" y="894"/>
                    </a:lnTo>
                    <a:lnTo>
                      <a:pt x="947" y="887"/>
                    </a:lnTo>
                    <a:lnTo>
                      <a:pt x="941" y="886"/>
                    </a:lnTo>
                    <a:lnTo>
                      <a:pt x="933" y="886"/>
                    </a:lnTo>
                    <a:lnTo>
                      <a:pt x="929" y="886"/>
                    </a:lnTo>
                    <a:lnTo>
                      <a:pt x="925" y="887"/>
                    </a:lnTo>
                    <a:lnTo>
                      <a:pt x="922" y="887"/>
                    </a:lnTo>
                    <a:lnTo>
                      <a:pt x="922" y="889"/>
                    </a:lnTo>
                    <a:close/>
                    <a:moveTo>
                      <a:pt x="886" y="928"/>
                    </a:moveTo>
                    <a:lnTo>
                      <a:pt x="888" y="926"/>
                    </a:lnTo>
                    <a:lnTo>
                      <a:pt x="891" y="924"/>
                    </a:lnTo>
                    <a:lnTo>
                      <a:pt x="893" y="928"/>
                    </a:lnTo>
                    <a:lnTo>
                      <a:pt x="893" y="931"/>
                    </a:lnTo>
                    <a:lnTo>
                      <a:pt x="889" y="928"/>
                    </a:lnTo>
                    <a:lnTo>
                      <a:pt x="886" y="928"/>
                    </a:lnTo>
                    <a:close/>
                    <a:moveTo>
                      <a:pt x="904" y="935"/>
                    </a:moveTo>
                    <a:lnTo>
                      <a:pt x="906" y="932"/>
                    </a:lnTo>
                    <a:lnTo>
                      <a:pt x="904" y="931"/>
                    </a:lnTo>
                    <a:lnTo>
                      <a:pt x="900" y="931"/>
                    </a:lnTo>
                    <a:lnTo>
                      <a:pt x="899" y="932"/>
                    </a:lnTo>
                    <a:lnTo>
                      <a:pt x="903" y="934"/>
                    </a:lnTo>
                    <a:lnTo>
                      <a:pt x="904" y="935"/>
                    </a:lnTo>
                    <a:close/>
                    <a:moveTo>
                      <a:pt x="873" y="883"/>
                    </a:moveTo>
                    <a:lnTo>
                      <a:pt x="878" y="880"/>
                    </a:lnTo>
                    <a:lnTo>
                      <a:pt x="882" y="880"/>
                    </a:lnTo>
                    <a:lnTo>
                      <a:pt x="888" y="882"/>
                    </a:lnTo>
                    <a:lnTo>
                      <a:pt x="893" y="883"/>
                    </a:lnTo>
                    <a:lnTo>
                      <a:pt x="900" y="889"/>
                    </a:lnTo>
                    <a:lnTo>
                      <a:pt x="906" y="895"/>
                    </a:lnTo>
                    <a:lnTo>
                      <a:pt x="900" y="887"/>
                    </a:lnTo>
                    <a:lnTo>
                      <a:pt x="895" y="879"/>
                    </a:lnTo>
                    <a:lnTo>
                      <a:pt x="886" y="875"/>
                    </a:lnTo>
                    <a:lnTo>
                      <a:pt x="878" y="874"/>
                    </a:lnTo>
                    <a:lnTo>
                      <a:pt x="876" y="878"/>
                    </a:lnTo>
                    <a:lnTo>
                      <a:pt x="873" y="883"/>
                    </a:lnTo>
                    <a:close/>
                    <a:moveTo>
                      <a:pt x="478" y="258"/>
                    </a:moveTo>
                    <a:lnTo>
                      <a:pt x="489" y="251"/>
                    </a:lnTo>
                    <a:lnTo>
                      <a:pt x="496" y="243"/>
                    </a:lnTo>
                    <a:lnTo>
                      <a:pt x="505" y="243"/>
                    </a:lnTo>
                    <a:lnTo>
                      <a:pt x="516" y="241"/>
                    </a:lnTo>
                    <a:lnTo>
                      <a:pt x="526" y="241"/>
                    </a:lnTo>
                    <a:lnTo>
                      <a:pt x="533" y="243"/>
                    </a:lnTo>
                    <a:lnTo>
                      <a:pt x="535" y="248"/>
                    </a:lnTo>
                    <a:lnTo>
                      <a:pt x="540" y="252"/>
                    </a:lnTo>
                    <a:lnTo>
                      <a:pt x="537" y="255"/>
                    </a:lnTo>
                    <a:lnTo>
                      <a:pt x="534" y="255"/>
                    </a:lnTo>
                    <a:lnTo>
                      <a:pt x="533" y="255"/>
                    </a:lnTo>
                    <a:lnTo>
                      <a:pt x="529" y="254"/>
                    </a:lnTo>
                    <a:lnTo>
                      <a:pt x="523" y="250"/>
                    </a:lnTo>
                    <a:lnTo>
                      <a:pt x="515" y="248"/>
                    </a:lnTo>
                    <a:lnTo>
                      <a:pt x="494" y="252"/>
                    </a:lnTo>
                    <a:lnTo>
                      <a:pt x="478" y="258"/>
                    </a:lnTo>
                    <a:close/>
                    <a:moveTo>
                      <a:pt x="494" y="261"/>
                    </a:moveTo>
                    <a:lnTo>
                      <a:pt x="499" y="265"/>
                    </a:lnTo>
                    <a:lnTo>
                      <a:pt x="504" y="267"/>
                    </a:lnTo>
                    <a:lnTo>
                      <a:pt x="508" y="269"/>
                    </a:lnTo>
                    <a:lnTo>
                      <a:pt x="512" y="269"/>
                    </a:lnTo>
                    <a:lnTo>
                      <a:pt x="516" y="267"/>
                    </a:lnTo>
                    <a:lnTo>
                      <a:pt x="520" y="265"/>
                    </a:lnTo>
                    <a:lnTo>
                      <a:pt x="525" y="261"/>
                    </a:lnTo>
                    <a:lnTo>
                      <a:pt x="527" y="255"/>
                    </a:lnTo>
                    <a:lnTo>
                      <a:pt x="523" y="259"/>
                    </a:lnTo>
                    <a:lnTo>
                      <a:pt x="519" y="262"/>
                    </a:lnTo>
                    <a:lnTo>
                      <a:pt x="515" y="263"/>
                    </a:lnTo>
                    <a:lnTo>
                      <a:pt x="512" y="263"/>
                    </a:lnTo>
                    <a:lnTo>
                      <a:pt x="504" y="262"/>
                    </a:lnTo>
                    <a:lnTo>
                      <a:pt x="494" y="261"/>
                    </a:lnTo>
                    <a:close/>
                    <a:moveTo>
                      <a:pt x="120" y="101"/>
                    </a:moveTo>
                    <a:lnTo>
                      <a:pt x="124" y="102"/>
                    </a:lnTo>
                    <a:lnTo>
                      <a:pt x="128" y="103"/>
                    </a:lnTo>
                    <a:lnTo>
                      <a:pt x="131" y="106"/>
                    </a:lnTo>
                    <a:lnTo>
                      <a:pt x="134" y="110"/>
                    </a:lnTo>
                    <a:lnTo>
                      <a:pt x="127" y="105"/>
                    </a:lnTo>
                    <a:lnTo>
                      <a:pt x="12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60" name="Freeform 543"/>
              <p:cNvSpPr>
                <a:spLocks noEditPoints="1"/>
              </p:cNvSpPr>
              <p:nvPr/>
            </p:nvSpPr>
            <p:spPr bwMode="auto">
              <a:xfrm>
                <a:off x="4275" y="1281"/>
                <a:ext cx="830" cy="857"/>
              </a:xfrm>
              <a:custGeom>
                <a:avLst/>
                <a:gdLst>
                  <a:gd name="T0" fmla="*/ 15 w 830"/>
                  <a:gd name="T1" fmla="*/ 22 h 857"/>
                  <a:gd name="T2" fmla="*/ 19 w 830"/>
                  <a:gd name="T3" fmla="*/ 18 h 857"/>
                  <a:gd name="T4" fmla="*/ 23 w 830"/>
                  <a:gd name="T5" fmla="*/ 13 h 857"/>
                  <a:gd name="T6" fmla="*/ 19 w 830"/>
                  <a:gd name="T7" fmla="*/ 10 h 857"/>
                  <a:gd name="T8" fmla="*/ 15 w 830"/>
                  <a:gd name="T9" fmla="*/ 6 h 857"/>
                  <a:gd name="T10" fmla="*/ 13 w 830"/>
                  <a:gd name="T11" fmla="*/ 5 h 857"/>
                  <a:gd name="T12" fmla="*/ 11 w 830"/>
                  <a:gd name="T13" fmla="*/ 2 h 857"/>
                  <a:gd name="T14" fmla="*/ 7 w 830"/>
                  <a:gd name="T15" fmla="*/ 2 h 857"/>
                  <a:gd name="T16" fmla="*/ 1 w 830"/>
                  <a:gd name="T17" fmla="*/ 0 h 857"/>
                  <a:gd name="T18" fmla="*/ 0 w 830"/>
                  <a:gd name="T19" fmla="*/ 5 h 857"/>
                  <a:gd name="T20" fmla="*/ 0 w 830"/>
                  <a:gd name="T21" fmla="*/ 7 h 857"/>
                  <a:gd name="T22" fmla="*/ 1 w 830"/>
                  <a:gd name="T23" fmla="*/ 10 h 857"/>
                  <a:gd name="T24" fmla="*/ 2 w 830"/>
                  <a:gd name="T25" fmla="*/ 13 h 857"/>
                  <a:gd name="T26" fmla="*/ 9 w 830"/>
                  <a:gd name="T27" fmla="*/ 18 h 857"/>
                  <a:gd name="T28" fmla="*/ 15 w 830"/>
                  <a:gd name="T29" fmla="*/ 22 h 857"/>
                  <a:gd name="T30" fmla="*/ 799 w 830"/>
                  <a:gd name="T31" fmla="*/ 846 h 857"/>
                  <a:gd name="T32" fmla="*/ 799 w 830"/>
                  <a:gd name="T33" fmla="*/ 843 h 857"/>
                  <a:gd name="T34" fmla="*/ 807 w 830"/>
                  <a:gd name="T35" fmla="*/ 843 h 857"/>
                  <a:gd name="T36" fmla="*/ 814 w 830"/>
                  <a:gd name="T37" fmla="*/ 843 h 857"/>
                  <a:gd name="T38" fmla="*/ 822 w 830"/>
                  <a:gd name="T39" fmla="*/ 844 h 857"/>
                  <a:gd name="T40" fmla="*/ 830 w 830"/>
                  <a:gd name="T41" fmla="*/ 847 h 857"/>
                  <a:gd name="T42" fmla="*/ 829 w 830"/>
                  <a:gd name="T43" fmla="*/ 848 h 857"/>
                  <a:gd name="T44" fmla="*/ 826 w 830"/>
                  <a:gd name="T45" fmla="*/ 850 h 857"/>
                  <a:gd name="T46" fmla="*/ 826 w 830"/>
                  <a:gd name="T47" fmla="*/ 852 h 857"/>
                  <a:gd name="T48" fmla="*/ 822 w 830"/>
                  <a:gd name="T49" fmla="*/ 857 h 857"/>
                  <a:gd name="T50" fmla="*/ 801 w 830"/>
                  <a:gd name="T51" fmla="*/ 854 h 857"/>
                  <a:gd name="T52" fmla="*/ 800 w 830"/>
                  <a:gd name="T53" fmla="*/ 848 h 857"/>
                  <a:gd name="T54" fmla="*/ 801 w 830"/>
                  <a:gd name="T55" fmla="*/ 847 h 857"/>
                  <a:gd name="T56" fmla="*/ 799 w 830"/>
                  <a:gd name="T57" fmla="*/ 846 h 857"/>
                  <a:gd name="T58" fmla="*/ 411 w 830"/>
                  <a:gd name="T59" fmla="*/ 201 h 857"/>
                  <a:gd name="T60" fmla="*/ 407 w 830"/>
                  <a:gd name="T61" fmla="*/ 200 h 857"/>
                  <a:gd name="T62" fmla="*/ 401 w 830"/>
                  <a:gd name="T63" fmla="*/ 200 h 857"/>
                  <a:gd name="T64" fmla="*/ 397 w 830"/>
                  <a:gd name="T65" fmla="*/ 197 h 857"/>
                  <a:gd name="T66" fmla="*/ 394 w 830"/>
                  <a:gd name="T67" fmla="*/ 193 h 857"/>
                  <a:gd name="T68" fmla="*/ 394 w 830"/>
                  <a:gd name="T69" fmla="*/ 198 h 857"/>
                  <a:gd name="T70" fmla="*/ 394 w 830"/>
                  <a:gd name="T71" fmla="*/ 201 h 857"/>
                  <a:gd name="T72" fmla="*/ 396 w 830"/>
                  <a:gd name="T73" fmla="*/ 204 h 857"/>
                  <a:gd name="T74" fmla="*/ 399 w 830"/>
                  <a:gd name="T75" fmla="*/ 204 h 857"/>
                  <a:gd name="T76" fmla="*/ 403 w 830"/>
                  <a:gd name="T77" fmla="*/ 205 h 857"/>
                  <a:gd name="T78" fmla="*/ 409 w 830"/>
                  <a:gd name="T79" fmla="*/ 207 h 857"/>
                  <a:gd name="T80" fmla="*/ 411 w 830"/>
                  <a:gd name="T81" fmla="*/ 204 h 857"/>
                  <a:gd name="T82" fmla="*/ 411 w 830"/>
                  <a:gd name="T83" fmla="*/ 201 h 8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0" h="857">
                    <a:moveTo>
                      <a:pt x="15" y="22"/>
                    </a:moveTo>
                    <a:lnTo>
                      <a:pt x="19" y="18"/>
                    </a:lnTo>
                    <a:lnTo>
                      <a:pt x="23" y="13"/>
                    </a:lnTo>
                    <a:lnTo>
                      <a:pt x="19" y="10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9" y="18"/>
                    </a:lnTo>
                    <a:lnTo>
                      <a:pt x="15" y="22"/>
                    </a:lnTo>
                    <a:close/>
                    <a:moveTo>
                      <a:pt x="799" y="846"/>
                    </a:moveTo>
                    <a:lnTo>
                      <a:pt x="799" y="843"/>
                    </a:lnTo>
                    <a:lnTo>
                      <a:pt x="807" y="843"/>
                    </a:lnTo>
                    <a:lnTo>
                      <a:pt x="814" y="843"/>
                    </a:lnTo>
                    <a:lnTo>
                      <a:pt x="822" y="844"/>
                    </a:lnTo>
                    <a:lnTo>
                      <a:pt x="830" y="847"/>
                    </a:lnTo>
                    <a:lnTo>
                      <a:pt x="829" y="848"/>
                    </a:lnTo>
                    <a:lnTo>
                      <a:pt x="826" y="850"/>
                    </a:lnTo>
                    <a:lnTo>
                      <a:pt x="826" y="852"/>
                    </a:lnTo>
                    <a:lnTo>
                      <a:pt x="822" y="857"/>
                    </a:lnTo>
                    <a:lnTo>
                      <a:pt x="801" y="854"/>
                    </a:lnTo>
                    <a:lnTo>
                      <a:pt x="800" y="848"/>
                    </a:lnTo>
                    <a:lnTo>
                      <a:pt x="801" y="847"/>
                    </a:lnTo>
                    <a:lnTo>
                      <a:pt x="799" y="846"/>
                    </a:lnTo>
                    <a:close/>
                    <a:moveTo>
                      <a:pt x="411" y="201"/>
                    </a:moveTo>
                    <a:lnTo>
                      <a:pt x="407" y="200"/>
                    </a:lnTo>
                    <a:lnTo>
                      <a:pt x="401" y="200"/>
                    </a:lnTo>
                    <a:lnTo>
                      <a:pt x="397" y="197"/>
                    </a:lnTo>
                    <a:lnTo>
                      <a:pt x="394" y="193"/>
                    </a:lnTo>
                    <a:lnTo>
                      <a:pt x="394" y="198"/>
                    </a:lnTo>
                    <a:lnTo>
                      <a:pt x="394" y="201"/>
                    </a:lnTo>
                    <a:lnTo>
                      <a:pt x="396" y="204"/>
                    </a:lnTo>
                    <a:lnTo>
                      <a:pt x="399" y="204"/>
                    </a:lnTo>
                    <a:lnTo>
                      <a:pt x="403" y="205"/>
                    </a:lnTo>
                    <a:lnTo>
                      <a:pt x="409" y="207"/>
                    </a:lnTo>
                    <a:lnTo>
                      <a:pt x="411" y="204"/>
                    </a:lnTo>
                    <a:lnTo>
                      <a:pt x="411" y="2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1920" name="Text Box 544"/>
            <p:cNvSpPr txBox="1">
              <a:spLocks noChangeArrowheads="1"/>
            </p:cNvSpPr>
            <p:nvPr/>
          </p:nvSpPr>
          <p:spPr bwMode="auto">
            <a:xfrm>
              <a:off x="4377" y="1374"/>
              <a:ext cx="6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000" b="1" dirty="0">
                  <a:solidFill>
                    <a:prstClr val="black"/>
                  </a:solidFill>
                  <a:latin typeface="Calibri"/>
                </a:rPr>
                <a:t>Famiglie</a:t>
              </a:r>
            </a:p>
          </p:txBody>
        </p:sp>
      </p:grpSp>
      <p:sp>
        <p:nvSpPr>
          <p:cNvPr id="101922" name="Text Box 546"/>
          <p:cNvSpPr txBox="1">
            <a:spLocks noChangeArrowheads="1"/>
          </p:cNvSpPr>
          <p:nvPr/>
        </p:nvSpPr>
        <p:spPr bwMode="auto">
          <a:xfrm>
            <a:off x="2339975" y="4674465"/>
            <a:ext cx="427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1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grpSp>
        <p:nvGrpSpPr>
          <p:cNvPr id="101926" name="Group 550"/>
          <p:cNvGrpSpPr>
            <a:grpSpLocks/>
          </p:cNvGrpSpPr>
          <p:nvPr/>
        </p:nvGrpSpPr>
        <p:grpSpPr bwMode="auto">
          <a:xfrm>
            <a:off x="2916238" y="4026765"/>
            <a:ext cx="2447925" cy="1784825"/>
            <a:chOff x="3969" y="2160"/>
            <a:chExt cx="1398" cy="978"/>
          </a:xfrm>
        </p:grpSpPr>
        <p:pic>
          <p:nvPicPr>
            <p:cNvPr id="101923" name="Picture 547" descr="TEMPIO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160"/>
              <a:ext cx="1041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1925" name="Text Box 549"/>
            <p:cNvSpPr txBox="1">
              <a:spLocks noChangeArrowheads="1"/>
            </p:cNvSpPr>
            <p:nvPr/>
          </p:nvSpPr>
          <p:spPr bwMode="auto">
            <a:xfrm>
              <a:off x="3969" y="2919"/>
              <a:ext cx="139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2000" b="1" dirty="0">
                  <a:solidFill>
                    <a:prstClr val="black"/>
                  </a:solidFill>
                  <a:latin typeface="Calibri"/>
                </a:rPr>
                <a:t>Stato ed enti pubblici</a:t>
              </a:r>
            </a:p>
          </p:txBody>
        </p:sp>
      </p:grpSp>
      <p:sp>
        <p:nvSpPr>
          <p:cNvPr id="101927" name="Text Box 551"/>
          <p:cNvSpPr txBox="1">
            <a:spLocks noChangeArrowheads="1"/>
          </p:cNvSpPr>
          <p:nvPr/>
        </p:nvSpPr>
        <p:spPr bwMode="auto">
          <a:xfrm>
            <a:off x="5580063" y="4603027"/>
            <a:ext cx="427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1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grpSp>
        <p:nvGrpSpPr>
          <p:cNvPr id="102136" name="Group 760"/>
          <p:cNvGrpSpPr>
            <a:grpSpLocks/>
          </p:cNvGrpSpPr>
          <p:nvPr/>
        </p:nvGrpSpPr>
        <p:grpSpPr bwMode="auto">
          <a:xfrm>
            <a:off x="6516688" y="3882302"/>
            <a:ext cx="1836737" cy="2141538"/>
            <a:chOff x="4105" y="2750"/>
            <a:chExt cx="1157" cy="1349"/>
          </a:xfrm>
        </p:grpSpPr>
        <p:sp>
          <p:nvSpPr>
            <p:cNvPr id="101932" name="Rectangle 556"/>
            <p:cNvSpPr>
              <a:spLocks noChangeArrowheads="1"/>
            </p:cNvSpPr>
            <p:nvPr/>
          </p:nvSpPr>
          <p:spPr bwMode="auto">
            <a:xfrm>
              <a:off x="4241" y="3657"/>
              <a:ext cx="102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2000" b="1" dirty="0">
                  <a:solidFill>
                    <a:prstClr val="black"/>
                  </a:solidFill>
                  <a:latin typeface="Calibri"/>
                </a:rPr>
                <a:t>Associazioni,</a:t>
              </a:r>
            </a:p>
            <a:p>
              <a:pPr>
                <a:defRPr/>
              </a:pPr>
              <a:r>
                <a:rPr lang="it-IT" sz="2000" b="1" dirty="0">
                  <a:solidFill>
                    <a:prstClr val="black"/>
                  </a:solidFill>
                  <a:latin typeface="Calibri"/>
                </a:rPr>
                <a:t>fondazioni…</a:t>
              </a:r>
            </a:p>
          </p:txBody>
        </p:sp>
        <p:grpSp>
          <p:nvGrpSpPr>
            <p:cNvPr id="38924" name="Group 561"/>
            <p:cNvGrpSpPr>
              <a:grpSpLocks noChangeAspect="1"/>
            </p:cNvGrpSpPr>
            <p:nvPr/>
          </p:nvGrpSpPr>
          <p:grpSpPr bwMode="auto">
            <a:xfrm>
              <a:off x="4105" y="2750"/>
              <a:ext cx="1134" cy="870"/>
              <a:chOff x="3241" y="2337"/>
              <a:chExt cx="1499" cy="1150"/>
            </a:xfrm>
          </p:grpSpPr>
          <p:sp>
            <p:nvSpPr>
              <p:cNvPr id="38925" name="AutoShape 560"/>
              <p:cNvSpPr>
                <a:spLocks noChangeAspect="1" noChangeArrowheads="1" noTextEdit="1"/>
              </p:cNvSpPr>
              <p:nvPr/>
            </p:nvSpPr>
            <p:spPr bwMode="auto">
              <a:xfrm>
                <a:off x="3241" y="2337"/>
                <a:ext cx="1499" cy="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8926" name="Group 620"/>
              <p:cNvGrpSpPr>
                <a:grpSpLocks/>
              </p:cNvGrpSpPr>
              <p:nvPr/>
            </p:nvGrpSpPr>
            <p:grpSpPr bwMode="auto">
              <a:xfrm>
                <a:off x="3788" y="2336"/>
                <a:ext cx="576" cy="1145"/>
                <a:chOff x="3788" y="2336"/>
                <a:chExt cx="576" cy="1145"/>
              </a:xfrm>
            </p:grpSpPr>
            <p:grpSp>
              <p:nvGrpSpPr>
                <p:cNvPr id="39066" name="Group 580"/>
                <p:cNvGrpSpPr>
                  <a:grpSpLocks/>
                </p:cNvGrpSpPr>
                <p:nvPr/>
              </p:nvGrpSpPr>
              <p:grpSpPr bwMode="auto">
                <a:xfrm>
                  <a:off x="3788" y="2540"/>
                  <a:ext cx="576" cy="941"/>
                  <a:chOff x="3788" y="2540"/>
                  <a:chExt cx="576" cy="941"/>
                </a:xfrm>
              </p:grpSpPr>
              <p:grpSp>
                <p:nvGrpSpPr>
                  <p:cNvPr id="39106" name="Group 567"/>
                  <p:cNvGrpSpPr>
                    <a:grpSpLocks/>
                  </p:cNvGrpSpPr>
                  <p:nvPr/>
                </p:nvGrpSpPr>
                <p:grpSpPr bwMode="auto">
                  <a:xfrm>
                    <a:off x="3983" y="2543"/>
                    <a:ext cx="226" cy="585"/>
                    <a:chOff x="3983" y="2543"/>
                    <a:chExt cx="226" cy="585"/>
                  </a:xfrm>
                </p:grpSpPr>
                <p:sp>
                  <p:nvSpPr>
                    <p:cNvPr id="39119" name="Freeform 562"/>
                    <p:cNvSpPr>
                      <a:spLocks/>
                    </p:cNvSpPr>
                    <p:nvPr/>
                  </p:nvSpPr>
                  <p:spPr bwMode="auto">
                    <a:xfrm>
                      <a:off x="3983" y="2568"/>
                      <a:ext cx="226" cy="528"/>
                    </a:xfrm>
                    <a:custGeom>
                      <a:avLst/>
                      <a:gdLst>
                        <a:gd name="T0" fmla="*/ 0 w 453"/>
                        <a:gd name="T1" fmla="*/ 0 h 1057"/>
                        <a:gd name="T2" fmla="*/ 5 w 453"/>
                        <a:gd name="T3" fmla="*/ 61 h 1057"/>
                        <a:gd name="T4" fmla="*/ 9 w 453"/>
                        <a:gd name="T5" fmla="*/ 132 h 1057"/>
                        <a:gd name="T6" fmla="*/ 56 w 453"/>
                        <a:gd name="T7" fmla="*/ 132 h 1057"/>
                        <a:gd name="T8" fmla="*/ 50 w 453"/>
                        <a:gd name="T9" fmla="*/ 24 h 1057"/>
                        <a:gd name="T10" fmla="*/ 43 w 453"/>
                        <a:gd name="T11" fmla="*/ 0 h 1057"/>
                        <a:gd name="T12" fmla="*/ 0 w 453"/>
                        <a:gd name="T13" fmla="*/ 0 h 105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53" h="1057">
                          <a:moveTo>
                            <a:pt x="0" y="0"/>
                          </a:moveTo>
                          <a:lnTo>
                            <a:pt x="47" y="494"/>
                          </a:lnTo>
                          <a:lnTo>
                            <a:pt x="79" y="1057"/>
                          </a:lnTo>
                          <a:lnTo>
                            <a:pt x="453" y="1057"/>
                          </a:lnTo>
                          <a:lnTo>
                            <a:pt x="402" y="196"/>
                          </a:lnTo>
                          <a:lnTo>
                            <a:pt x="35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D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120" name="Freeform 563"/>
                    <p:cNvSpPr>
                      <a:spLocks/>
                    </p:cNvSpPr>
                    <p:nvPr/>
                  </p:nvSpPr>
                  <p:spPr bwMode="auto">
                    <a:xfrm>
                      <a:off x="4137" y="2571"/>
                      <a:ext cx="53" cy="462"/>
                    </a:xfrm>
                    <a:custGeom>
                      <a:avLst/>
                      <a:gdLst>
                        <a:gd name="T0" fmla="*/ 0 w 107"/>
                        <a:gd name="T1" fmla="*/ 22 h 923"/>
                        <a:gd name="T2" fmla="*/ 4 w 107"/>
                        <a:gd name="T3" fmla="*/ 36 h 923"/>
                        <a:gd name="T4" fmla="*/ 5 w 107"/>
                        <a:gd name="T5" fmla="*/ 42 h 923"/>
                        <a:gd name="T6" fmla="*/ 6 w 107"/>
                        <a:gd name="T7" fmla="*/ 51 h 923"/>
                        <a:gd name="T8" fmla="*/ 6 w 107"/>
                        <a:gd name="T9" fmla="*/ 62 h 923"/>
                        <a:gd name="T10" fmla="*/ 7 w 107"/>
                        <a:gd name="T11" fmla="*/ 66 h 923"/>
                        <a:gd name="T12" fmla="*/ 8 w 107"/>
                        <a:gd name="T13" fmla="*/ 70 h 923"/>
                        <a:gd name="T14" fmla="*/ 8 w 107"/>
                        <a:gd name="T15" fmla="*/ 76 h 923"/>
                        <a:gd name="T16" fmla="*/ 9 w 107"/>
                        <a:gd name="T17" fmla="*/ 89 h 923"/>
                        <a:gd name="T18" fmla="*/ 9 w 107"/>
                        <a:gd name="T19" fmla="*/ 93 h 923"/>
                        <a:gd name="T20" fmla="*/ 10 w 107"/>
                        <a:gd name="T21" fmla="*/ 99 h 923"/>
                        <a:gd name="T22" fmla="*/ 11 w 107"/>
                        <a:gd name="T23" fmla="*/ 106 h 923"/>
                        <a:gd name="T24" fmla="*/ 13 w 107"/>
                        <a:gd name="T25" fmla="*/ 116 h 923"/>
                        <a:gd name="T26" fmla="*/ 11 w 107"/>
                        <a:gd name="T27" fmla="*/ 54 h 923"/>
                        <a:gd name="T28" fmla="*/ 8 w 107"/>
                        <a:gd name="T29" fmla="*/ 21 h 923"/>
                        <a:gd name="T30" fmla="*/ 7 w 107"/>
                        <a:gd name="T31" fmla="*/ 8 h 923"/>
                        <a:gd name="T32" fmla="*/ 4 w 107"/>
                        <a:gd name="T33" fmla="*/ 0 h 923"/>
                        <a:gd name="T34" fmla="*/ 0 w 107"/>
                        <a:gd name="T35" fmla="*/ 22 h 9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07" h="923">
                          <a:moveTo>
                            <a:pt x="0" y="170"/>
                          </a:moveTo>
                          <a:lnTo>
                            <a:pt x="36" y="285"/>
                          </a:lnTo>
                          <a:lnTo>
                            <a:pt x="46" y="332"/>
                          </a:lnTo>
                          <a:lnTo>
                            <a:pt x="49" y="402"/>
                          </a:lnTo>
                          <a:lnTo>
                            <a:pt x="52" y="489"/>
                          </a:lnTo>
                          <a:lnTo>
                            <a:pt x="58" y="524"/>
                          </a:lnTo>
                          <a:lnTo>
                            <a:pt x="68" y="556"/>
                          </a:lnTo>
                          <a:lnTo>
                            <a:pt x="71" y="603"/>
                          </a:lnTo>
                          <a:lnTo>
                            <a:pt x="74" y="709"/>
                          </a:lnTo>
                          <a:lnTo>
                            <a:pt x="77" y="741"/>
                          </a:lnTo>
                          <a:lnTo>
                            <a:pt x="85" y="785"/>
                          </a:lnTo>
                          <a:lnTo>
                            <a:pt x="94" y="842"/>
                          </a:lnTo>
                          <a:lnTo>
                            <a:pt x="107" y="923"/>
                          </a:lnTo>
                          <a:lnTo>
                            <a:pt x="94" y="427"/>
                          </a:lnTo>
                          <a:lnTo>
                            <a:pt x="71" y="167"/>
                          </a:lnTo>
                          <a:lnTo>
                            <a:pt x="61" y="63"/>
                          </a:lnTo>
                          <a:lnTo>
                            <a:pt x="39" y="0"/>
                          </a:lnTo>
                          <a:lnTo>
                            <a:pt x="0" y="17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121" name="Freeform 564"/>
                    <p:cNvSpPr>
                      <a:spLocks/>
                    </p:cNvSpPr>
                    <p:nvPr/>
                  </p:nvSpPr>
                  <p:spPr bwMode="auto">
                    <a:xfrm>
                      <a:off x="4067" y="2631"/>
                      <a:ext cx="100" cy="497"/>
                    </a:xfrm>
                    <a:custGeom>
                      <a:avLst/>
                      <a:gdLst>
                        <a:gd name="T0" fmla="*/ 0 w 200"/>
                        <a:gd name="T1" fmla="*/ 6 h 993"/>
                        <a:gd name="T2" fmla="*/ 6 w 200"/>
                        <a:gd name="T3" fmla="*/ 15 h 993"/>
                        <a:gd name="T4" fmla="*/ 4 w 200"/>
                        <a:gd name="T5" fmla="*/ 77 h 993"/>
                        <a:gd name="T6" fmla="*/ 4 w 200"/>
                        <a:gd name="T7" fmla="*/ 104 h 993"/>
                        <a:gd name="T8" fmla="*/ 5 w 200"/>
                        <a:gd name="T9" fmla="*/ 114 h 993"/>
                        <a:gd name="T10" fmla="*/ 17 w 200"/>
                        <a:gd name="T11" fmla="*/ 125 h 993"/>
                        <a:gd name="T12" fmla="*/ 25 w 200"/>
                        <a:gd name="T13" fmla="*/ 111 h 993"/>
                        <a:gd name="T14" fmla="*/ 20 w 200"/>
                        <a:gd name="T15" fmla="*/ 71 h 993"/>
                        <a:gd name="T16" fmla="*/ 17 w 200"/>
                        <a:gd name="T17" fmla="*/ 47 h 993"/>
                        <a:gd name="T18" fmla="*/ 12 w 200"/>
                        <a:gd name="T19" fmla="*/ 20 h 993"/>
                        <a:gd name="T20" fmla="*/ 11 w 200"/>
                        <a:gd name="T21" fmla="*/ 13 h 993"/>
                        <a:gd name="T22" fmla="*/ 17 w 200"/>
                        <a:gd name="T23" fmla="*/ 5 h 993"/>
                        <a:gd name="T24" fmla="*/ 15 w 200"/>
                        <a:gd name="T25" fmla="*/ 1 h 993"/>
                        <a:gd name="T26" fmla="*/ 8 w 200"/>
                        <a:gd name="T27" fmla="*/ 0 h 993"/>
                        <a:gd name="T28" fmla="*/ 0 w 200"/>
                        <a:gd name="T29" fmla="*/ 6 h 993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00" h="993">
                          <a:moveTo>
                            <a:pt x="0" y="44"/>
                          </a:moveTo>
                          <a:lnTo>
                            <a:pt x="44" y="117"/>
                          </a:lnTo>
                          <a:lnTo>
                            <a:pt x="32" y="610"/>
                          </a:lnTo>
                          <a:lnTo>
                            <a:pt x="29" y="832"/>
                          </a:lnTo>
                          <a:lnTo>
                            <a:pt x="38" y="911"/>
                          </a:lnTo>
                          <a:lnTo>
                            <a:pt x="133" y="993"/>
                          </a:lnTo>
                          <a:lnTo>
                            <a:pt x="200" y="882"/>
                          </a:lnTo>
                          <a:lnTo>
                            <a:pt x="156" y="563"/>
                          </a:lnTo>
                          <a:lnTo>
                            <a:pt x="130" y="376"/>
                          </a:lnTo>
                          <a:lnTo>
                            <a:pt x="96" y="158"/>
                          </a:lnTo>
                          <a:lnTo>
                            <a:pt x="87" y="101"/>
                          </a:lnTo>
                          <a:lnTo>
                            <a:pt x="130" y="34"/>
                          </a:lnTo>
                          <a:lnTo>
                            <a:pt x="114" y="3"/>
                          </a:lnTo>
                          <a:lnTo>
                            <a:pt x="58" y="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122" name="Freeform 565"/>
                    <p:cNvSpPr>
                      <a:spLocks/>
                    </p:cNvSpPr>
                    <p:nvPr/>
                  </p:nvSpPr>
                  <p:spPr bwMode="auto">
                    <a:xfrm>
                      <a:off x="3993" y="2548"/>
                      <a:ext cx="156" cy="158"/>
                    </a:xfrm>
                    <a:custGeom>
                      <a:avLst/>
                      <a:gdLst>
                        <a:gd name="T0" fmla="*/ 1 w 312"/>
                        <a:gd name="T1" fmla="*/ 0 h 317"/>
                        <a:gd name="T2" fmla="*/ 2 w 312"/>
                        <a:gd name="T3" fmla="*/ 3 h 317"/>
                        <a:gd name="T4" fmla="*/ 3 w 312"/>
                        <a:gd name="T5" fmla="*/ 5 h 317"/>
                        <a:gd name="T6" fmla="*/ 4 w 312"/>
                        <a:gd name="T7" fmla="*/ 7 h 317"/>
                        <a:gd name="T8" fmla="*/ 6 w 312"/>
                        <a:gd name="T9" fmla="*/ 9 h 317"/>
                        <a:gd name="T10" fmla="*/ 8 w 312"/>
                        <a:gd name="T11" fmla="*/ 11 h 317"/>
                        <a:gd name="T12" fmla="*/ 10 w 312"/>
                        <a:gd name="T13" fmla="*/ 14 h 317"/>
                        <a:gd name="T14" fmla="*/ 13 w 312"/>
                        <a:gd name="T15" fmla="*/ 16 h 317"/>
                        <a:gd name="T16" fmla="*/ 16 w 312"/>
                        <a:gd name="T17" fmla="*/ 18 h 317"/>
                        <a:gd name="T18" fmla="*/ 19 w 312"/>
                        <a:gd name="T19" fmla="*/ 19 h 317"/>
                        <a:gd name="T20" fmla="*/ 22 w 312"/>
                        <a:gd name="T21" fmla="*/ 21 h 317"/>
                        <a:gd name="T22" fmla="*/ 26 w 312"/>
                        <a:gd name="T23" fmla="*/ 21 h 317"/>
                        <a:gd name="T24" fmla="*/ 29 w 312"/>
                        <a:gd name="T25" fmla="*/ 21 h 317"/>
                        <a:gd name="T26" fmla="*/ 31 w 312"/>
                        <a:gd name="T27" fmla="*/ 20 h 317"/>
                        <a:gd name="T28" fmla="*/ 33 w 312"/>
                        <a:gd name="T29" fmla="*/ 18 h 317"/>
                        <a:gd name="T30" fmla="*/ 35 w 312"/>
                        <a:gd name="T31" fmla="*/ 16 h 317"/>
                        <a:gd name="T32" fmla="*/ 37 w 312"/>
                        <a:gd name="T33" fmla="*/ 13 h 317"/>
                        <a:gd name="T34" fmla="*/ 38 w 312"/>
                        <a:gd name="T35" fmla="*/ 10 h 317"/>
                        <a:gd name="T36" fmla="*/ 39 w 312"/>
                        <a:gd name="T37" fmla="*/ 6 h 317"/>
                        <a:gd name="T38" fmla="*/ 39 w 312"/>
                        <a:gd name="T39" fmla="*/ 5 h 317"/>
                        <a:gd name="T40" fmla="*/ 39 w 312"/>
                        <a:gd name="T41" fmla="*/ 12 h 317"/>
                        <a:gd name="T42" fmla="*/ 38 w 312"/>
                        <a:gd name="T43" fmla="*/ 36 h 317"/>
                        <a:gd name="T44" fmla="*/ 27 w 312"/>
                        <a:gd name="T45" fmla="*/ 22 h 317"/>
                        <a:gd name="T46" fmla="*/ 26 w 312"/>
                        <a:gd name="T47" fmla="*/ 22 h 317"/>
                        <a:gd name="T48" fmla="*/ 15 w 312"/>
                        <a:gd name="T49" fmla="*/ 33 h 317"/>
                        <a:gd name="T50" fmla="*/ 8 w 312"/>
                        <a:gd name="T51" fmla="*/ 39 h 317"/>
                        <a:gd name="T52" fmla="*/ 2 w 312"/>
                        <a:gd name="T53" fmla="*/ 19 h 317"/>
                        <a:gd name="T54" fmla="*/ 0 w 312"/>
                        <a:gd name="T55" fmla="*/ 12 h 317"/>
                        <a:gd name="T56" fmla="*/ 1 w 312"/>
                        <a:gd name="T57" fmla="*/ 0 h 317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312" h="317">
                          <a:moveTo>
                            <a:pt x="3" y="0"/>
                          </a:moveTo>
                          <a:lnTo>
                            <a:pt x="12" y="29"/>
                          </a:lnTo>
                          <a:lnTo>
                            <a:pt x="19" y="40"/>
                          </a:lnTo>
                          <a:lnTo>
                            <a:pt x="31" y="61"/>
                          </a:lnTo>
                          <a:lnTo>
                            <a:pt x="43" y="78"/>
                          </a:lnTo>
                          <a:lnTo>
                            <a:pt x="57" y="92"/>
                          </a:lnTo>
                          <a:lnTo>
                            <a:pt x="76" y="112"/>
                          </a:lnTo>
                          <a:lnTo>
                            <a:pt x="101" y="130"/>
                          </a:lnTo>
                          <a:lnTo>
                            <a:pt x="125" y="148"/>
                          </a:lnTo>
                          <a:lnTo>
                            <a:pt x="148" y="159"/>
                          </a:lnTo>
                          <a:lnTo>
                            <a:pt x="176" y="170"/>
                          </a:lnTo>
                          <a:lnTo>
                            <a:pt x="201" y="172"/>
                          </a:lnTo>
                          <a:lnTo>
                            <a:pt x="228" y="172"/>
                          </a:lnTo>
                          <a:lnTo>
                            <a:pt x="245" y="161"/>
                          </a:lnTo>
                          <a:lnTo>
                            <a:pt x="261" y="150"/>
                          </a:lnTo>
                          <a:lnTo>
                            <a:pt x="276" y="128"/>
                          </a:lnTo>
                          <a:lnTo>
                            <a:pt x="290" y="106"/>
                          </a:lnTo>
                          <a:lnTo>
                            <a:pt x="300" y="87"/>
                          </a:lnTo>
                          <a:lnTo>
                            <a:pt x="305" y="51"/>
                          </a:lnTo>
                          <a:lnTo>
                            <a:pt x="311" y="41"/>
                          </a:lnTo>
                          <a:lnTo>
                            <a:pt x="312" y="99"/>
                          </a:lnTo>
                          <a:lnTo>
                            <a:pt x="301" y="295"/>
                          </a:lnTo>
                          <a:lnTo>
                            <a:pt x="212" y="182"/>
                          </a:lnTo>
                          <a:lnTo>
                            <a:pt x="203" y="182"/>
                          </a:lnTo>
                          <a:lnTo>
                            <a:pt x="115" y="268"/>
                          </a:lnTo>
                          <a:lnTo>
                            <a:pt x="64" y="317"/>
                          </a:lnTo>
                          <a:lnTo>
                            <a:pt x="16" y="158"/>
                          </a:lnTo>
                          <a:lnTo>
                            <a:pt x="0" y="96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123" name="Freeform 566"/>
                    <p:cNvSpPr>
                      <a:spLocks/>
                    </p:cNvSpPr>
                    <p:nvPr/>
                  </p:nvSpPr>
                  <p:spPr bwMode="auto">
                    <a:xfrm>
                      <a:off x="3997" y="2543"/>
                      <a:ext cx="156" cy="159"/>
                    </a:xfrm>
                    <a:custGeom>
                      <a:avLst/>
                      <a:gdLst>
                        <a:gd name="T0" fmla="*/ 0 w 313"/>
                        <a:gd name="T1" fmla="*/ 0 h 317"/>
                        <a:gd name="T2" fmla="*/ 1 w 313"/>
                        <a:gd name="T3" fmla="*/ 4 h 317"/>
                        <a:gd name="T4" fmla="*/ 2 w 313"/>
                        <a:gd name="T5" fmla="*/ 5 h 317"/>
                        <a:gd name="T6" fmla="*/ 4 w 313"/>
                        <a:gd name="T7" fmla="*/ 8 h 317"/>
                        <a:gd name="T8" fmla="*/ 5 w 313"/>
                        <a:gd name="T9" fmla="*/ 10 h 317"/>
                        <a:gd name="T10" fmla="*/ 7 w 313"/>
                        <a:gd name="T11" fmla="*/ 12 h 317"/>
                        <a:gd name="T12" fmla="*/ 9 w 313"/>
                        <a:gd name="T13" fmla="*/ 14 h 317"/>
                        <a:gd name="T14" fmla="*/ 12 w 313"/>
                        <a:gd name="T15" fmla="*/ 17 h 317"/>
                        <a:gd name="T16" fmla="*/ 15 w 313"/>
                        <a:gd name="T17" fmla="*/ 19 h 317"/>
                        <a:gd name="T18" fmla="*/ 18 w 313"/>
                        <a:gd name="T19" fmla="*/ 20 h 317"/>
                        <a:gd name="T20" fmla="*/ 22 w 313"/>
                        <a:gd name="T21" fmla="*/ 22 h 317"/>
                        <a:gd name="T22" fmla="*/ 25 w 313"/>
                        <a:gd name="T23" fmla="*/ 22 h 317"/>
                        <a:gd name="T24" fmla="*/ 28 w 313"/>
                        <a:gd name="T25" fmla="*/ 22 h 317"/>
                        <a:gd name="T26" fmla="*/ 30 w 313"/>
                        <a:gd name="T27" fmla="*/ 21 h 317"/>
                        <a:gd name="T28" fmla="*/ 32 w 313"/>
                        <a:gd name="T29" fmla="*/ 19 h 317"/>
                        <a:gd name="T30" fmla="*/ 34 w 313"/>
                        <a:gd name="T31" fmla="*/ 16 h 317"/>
                        <a:gd name="T32" fmla="*/ 36 w 313"/>
                        <a:gd name="T33" fmla="*/ 14 h 317"/>
                        <a:gd name="T34" fmla="*/ 37 w 313"/>
                        <a:gd name="T35" fmla="*/ 11 h 317"/>
                        <a:gd name="T36" fmla="*/ 38 w 313"/>
                        <a:gd name="T37" fmla="*/ 7 h 317"/>
                        <a:gd name="T38" fmla="*/ 39 w 313"/>
                        <a:gd name="T39" fmla="*/ 6 h 317"/>
                        <a:gd name="T40" fmla="*/ 39 w 313"/>
                        <a:gd name="T41" fmla="*/ 13 h 317"/>
                        <a:gd name="T42" fmla="*/ 37 w 313"/>
                        <a:gd name="T43" fmla="*/ 37 h 317"/>
                        <a:gd name="T44" fmla="*/ 26 w 313"/>
                        <a:gd name="T45" fmla="*/ 23 h 317"/>
                        <a:gd name="T46" fmla="*/ 25 w 313"/>
                        <a:gd name="T47" fmla="*/ 23 h 317"/>
                        <a:gd name="T48" fmla="*/ 14 w 313"/>
                        <a:gd name="T49" fmla="*/ 34 h 317"/>
                        <a:gd name="T50" fmla="*/ 8 w 313"/>
                        <a:gd name="T51" fmla="*/ 40 h 317"/>
                        <a:gd name="T52" fmla="*/ 2 w 313"/>
                        <a:gd name="T53" fmla="*/ 20 h 317"/>
                        <a:gd name="T54" fmla="*/ 0 w 313"/>
                        <a:gd name="T55" fmla="*/ 12 h 317"/>
                        <a:gd name="T56" fmla="*/ 0 w 313"/>
                        <a:gd name="T57" fmla="*/ 0 h 317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313" h="317">
                          <a:moveTo>
                            <a:pt x="3" y="0"/>
                          </a:moveTo>
                          <a:lnTo>
                            <a:pt x="13" y="28"/>
                          </a:lnTo>
                          <a:lnTo>
                            <a:pt x="19" y="40"/>
                          </a:lnTo>
                          <a:lnTo>
                            <a:pt x="32" y="61"/>
                          </a:lnTo>
                          <a:lnTo>
                            <a:pt x="43" y="78"/>
                          </a:lnTo>
                          <a:lnTo>
                            <a:pt x="57" y="91"/>
                          </a:lnTo>
                          <a:lnTo>
                            <a:pt x="76" y="111"/>
                          </a:lnTo>
                          <a:lnTo>
                            <a:pt x="101" y="129"/>
                          </a:lnTo>
                          <a:lnTo>
                            <a:pt x="125" y="147"/>
                          </a:lnTo>
                          <a:lnTo>
                            <a:pt x="149" y="159"/>
                          </a:lnTo>
                          <a:lnTo>
                            <a:pt x="176" y="169"/>
                          </a:lnTo>
                          <a:lnTo>
                            <a:pt x="201" y="171"/>
                          </a:lnTo>
                          <a:lnTo>
                            <a:pt x="229" y="171"/>
                          </a:lnTo>
                          <a:lnTo>
                            <a:pt x="246" y="162"/>
                          </a:lnTo>
                          <a:lnTo>
                            <a:pt x="261" y="149"/>
                          </a:lnTo>
                          <a:lnTo>
                            <a:pt x="276" y="127"/>
                          </a:lnTo>
                          <a:lnTo>
                            <a:pt x="291" y="105"/>
                          </a:lnTo>
                          <a:lnTo>
                            <a:pt x="300" y="86"/>
                          </a:lnTo>
                          <a:lnTo>
                            <a:pt x="306" y="50"/>
                          </a:lnTo>
                          <a:lnTo>
                            <a:pt x="312" y="41"/>
                          </a:lnTo>
                          <a:lnTo>
                            <a:pt x="313" y="99"/>
                          </a:lnTo>
                          <a:lnTo>
                            <a:pt x="301" y="295"/>
                          </a:lnTo>
                          <a:lnTo>
                            <a:pt x="213" y="182"/>
                          </a:lnTo>
                          <a:lnTo>
                            <a:pt x="203" y="182"/>
                          </a:lnTo>
                          <a:lnTo>
                            <a:pt x="115" y="267"/>
                          </a:lnTo>
                          <a:lnTo>
                            <a:pt x="64" y="317"/>
                          </a:lnTo>
                          <a:lnTo>
                            <a:pt x="16" y="158"/>
                          </a:lnTo>
                          <a:lnTo>
                            <a:pt x="0" y="96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BFD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9107" name="Group 579"/>
                  <p:cNvGrpSpPr>
                    <a:grpSpLocks/>
                  </p:cNvGrpSpPr>
                  <p:nvPr/>
                </p:nvGrpSpPr>
                <p:grpSpPr bwMode="auto">
                  <a:xfrm>
                    <a:off x="3788" y="2540"/>
                    <a:ext cx="576" cy="941"/>
                    <a:chOff x="3788" y="2540"/>
                    <a:chExt cx="576" cy="941"/>
                  </a:xfrm>
                </p:grpSpPr>
                <p:sp>
                  <p:nvSpPr>
                    <p:cNvPr id="39108" name="Freeform 568"/>
                    <p:cNvSpPr>
                      <a:spLocks/>
                    </p:cNvSpPr>
                    <p:nvPr/>
                  </p:nvSpPr>
                  <p:spPr bwMode="auto">
                    <a:xfrm>
                      <a:off x="3887" y="3087"/>
                      <a:ext cx="412" cy="394"/>
                    </a:xfrm>
                    <a:custGeom>
                      <a:avLst/>
                      <a:gdLst>
                        <a:gd name="T0" fmla="*/ 5 w 826"/>
                        <a:gd name="T1" fmla="*/ 0 h 787"/>
                        <a:gd name="T2" fmla="*/ 39 w 826"/>
                        <a:gd name="T3" fmla="*/ 3 h 787"/>
                        <a:gd name="T4" fmla="*/ 59 w 826"/>
                        <a:gd name="T5" fmla="*/ 4 h 787"/>
                        <a:gd name="T6" fmla="*/ 89 w 826"/>
                        <a:gd name="T7" fmla="*/ 2 h 787"/>
                        <a:gd name="T8" fmla="*/ 99 w 826"/>
                        <a:gd name="T9" fmla="*/ 1 h 787"/>
                        <a:gd name="T10" fmla="*/ 103 w 826"/>
                        <a:gd name="T11" fmla="*/ 71 h 787"/>
                        <a:gd name="T12" fmla="*/ 103 w 826"/>
                        <a:gd name="T13" fmla="*/ 99 h 787"/>
                        <a:gd name="T14" fmla="*/ 65 w 826"/>
                        <a:gd name="T15" fmla="*/ 99 h 787"/>
                        <a:gd name="T16" fmla="*/ 55 w 826"/>
                        <a:gd name="T17" fmla="*/ 61 h 787"/>
                        <a:gd name="T18" fmla="*/ 51 w 826"/>
                        <a:gd name="T19" fmla="*/ 99 h 787"/>
                        <a:gd name="T20" fmla="*/ 4 w 826"/>
                        <a:gd name="T21" fmla="*/ 99 h 787"/>
                        <a:gd name="T22" fmla="*/ 0 w 826"/>
                        <a:gd name="T23" fmla="*/ 40 h 787"/>
                        <a:gd name="T24" fmla="*/ 5 w 826"/>
                        <a:gd name="T25" fmla="*/ 0 h 78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826" h="787">
                          <a:moveTo>
                            <a:pt x="44" y="0"/>
                          </a:moveTo>
                          <a:lnTo>
                            <a:pt x="314" y="19"/>
                          </a:lnTo>
                          <a:lnTo>
                            <a:pt x="477" y="25"/>
                          </a:lnTo>
                          <a:lnTo>
                            <a:pt x="718" y="12"/>
                          </a:lnTo>
                          <a:lnTo>
                            <a:pt x="800" y="6"/>
                          </a:lnTo>
                          <a:lnTo>
                            <a:pt x="826" y="563"/>
                          </a:lnTo>
                          <a:lnTo>
                            <a:pt x="826" y="787"/>
                          </a:lnTo>
                          <a:lnTo>
                            <a:pt x="528" y="787"/>
                          </a:lnTo>
                          <a:lnTo>
                            <a:pt x="447" y="487"/>
                          </a:lnTo>
                          <a:lnTo>
                            <a:pt x="415" y="787"/>
                          </a:lnTo>
                          <a:lnTo>
                            <a:pt x="38" y="787"/>
                          </a:lnTo>
                          <a:lnTo>
                            <a:pt x="0" y="317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39109" name="Group 5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88" y="2540"/>
                      <a:ext cx="576" cy="809"/>
                      <a:chOff x="3788" y="2540"/>
                      <a:chExt cx="576" cy="809"/>
                    </a:xfrm>
                  </p:grpSpPr>
                  <p:grpSp>
                    <p:nvGrpSpPr>
                      <p:cNvPr id="39110" name="Group 5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88" y="2540"/>
                        <a:ext cx="576" cy="809"/>
                        <a:chOff x="3788" y="2540"/>
                        <a:chExt cx="576" cy="809"/>
                      </a:xfrm>
                    </p:grpSpPr>
                    <p:sp>
                      <p:nvSpPr>
                        <p:cNvPr id="39117" name="Freeform 5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51" y="2560"/>
                          <a:ext cx="213" cy="786"/>
                        </a:xfrm>
                        <a:custGeom>
                          <a:avLst/>
                          <a:gdLst>
                            <a:gd name="T0" fmla="*/ 2 w 426"/>
                            <a:gd name="T1" fmla="*/ 0 h 1573"/>
                            <a:gd name="T2" fmla="*/ 3 w 426"/>
                            <a:gd name="T3" fmla="*/ 1 h 1573"/>
                            <a:gd name="T4" fmla="*/ 6 w 426"/>
                            <a:gd name="T5" fmla="*/ 5 h 1573"/>
                            <a:gd name="T6" fmla="*/ 37 w 426"/>
                            <a:gd name="T7" fmla="*/ 17 h 1573"/>
                            <a:gd name="T8" fmla="*/ 40 w 426"/>
                            <a:gd name="T9" fmla="*/ 18 h 1573"/>
                            <a:gd name="T10" fmla="*/ 42 w 426"/>
                            <a:gd name="T11" fmla="*/ 19 h 1573"/>
                            <a:gd name="T12" fmla="*/ 44 w 426"/>
                            <a:gd name="T13" fmla="*/ 21 h 1573"/>
                            <a:gd name="T14" fmla="*/ 45 w 426"/>
                            <a:gd name="T15" fmla="*/ 23 h 1573"/>
                            <a:gd name="T16" fmla="*/ 46 w 426"/>
                            <a:gd name="T17" fmla="*/ 26 h 1573"/>
                            <a:gd name="T18" fmla="*/ 47 w 426"/>
                            <a:gd name="T19" fmla="*/ 32 h 1573"/>
                            <a:gd name="T20" fmla="*/ 48 w 426"/>
                            <a:gd name="T21" fmla="*/ 44 h 1573"/>
                            <a:gd name="T22" fmla="*/ 50 w 426"/>
                            <a:gd name="T23" fmla="*/ 117 h 1573"/>
                            <a:gd name="T24" fmla="*/ 54 w 426"/>
                            <a:gd name="T25" fmla="*/ 173 h 1573"/>
                            <a:gd name="T26" fmla="*/ 42 w 426"/>
                            <a:gd name="T27" fmla="*/ 177 h 1573"/>
                            <a:gd name="T28" fmla="*/ 43 w 426"/>
                            <a:gd name="T29" fmla="*/ 184 h 1573"/>
                            <a:gd name="T30" fmla="*/ 33 w 426"/>
                            <a:gd name="T31" fmla="*/ 190 h 1573"/>
                            <a:gd name="T32" fmla="*/ 22 w 426"/>
                            <a:gd name="T33" fmla="*/ 194 h 1573"/>
                            <a:gd name="T34" fmla="*/ 10 w 426"/>
                            <a:gd name="T35" fmla="*/ 196 h 1573"/>
                            <a:gd name="T36" fmla="*/ 4 w 426"/>
                            <a:gd name="T37" fmla="*/ 196 h 1573"/>
                            <a:gd name="T38" fmla="*/ 7 w 426"/>
                            <a:gd name="T39" fmla="*/ 130 h 1573"/>
                            <a:gd name="T40" fmla="*/ 8 w 426"/>
                            <a:gd name="T41" fmla="*/ 94 h 1573"/>
                            <a:gd name="T42" fmla="*/ 8 w 426"/>
                            <a:gd name="T43" fmla="*/ 66 h 1573"/>
                            <a:gd name="T44" fmla="*/ 5 w 426"/>
                            <a:gd name="T45" fmla="*/ 32 h 1573"/>
                            <a:gd name="T46" fmla="*/ 2 w 426"/>
                            <a:gd name="T47" fmla="*/ 11 h 1573"/>
                            <a:gd name="T48" fmla="*/ 0 w 426"/>
                            <a:gd name="T49" fmla="*/ 1 h 1573"/>
                            <a:gd name="T50" fmla="*/ 2 w 426"/>
                            <a:gd name="T51" fmla="*/ 0 h 1573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0" t="0" r="r" b="b"/>
                          <a:pathLst>
                            <a:path w="426" h="1573">
                              <a:moveTo>
                                <a:pt x="10" y="0"/>
                              </a:moveTo>
                              <a:lnTo>
                                <a:pt x="21" y="11"/>
                              </a:lnTo>
                              <a:lnTo>
                                <a:pt x="42" y="46"/>
                              </a:lnTo>
                              <a:lnTo>
                                <a:pt x="290" y="137"/>
                              </a:lnTo>
                              <a:lnTo>
                                <a:pt x="315" y="146"/>
                              </a:lnTo>
                              <a:lnTo>
                                <a:pt x="336" y="158"/>
                              </a:lnTo>
                              <a:lnTo>
                                <a:pt x="348" y="169"/>
                              </a:lnTo>
                              <a:lnTo>
                                <a:pt x="360" y="186"/>
                              </a:lnTo>
                              <a:lnTo>
                                <a:pt x="368" y="208"/>
                              </a:lnTo>
                              <a:lnTo>
                                <a:pt x="376" y="257"/>
                              </a:lnTo>
                              <a:lnTo>
                                <a:pt x="382" y="359"/>
                              </a:lnTo>
                              <a:lnTo>
                                <a:pt x="395" y="940"/>
                              </a:lnTo>
                              <a:lnTo>
                                <a:pt x="426" y="1390"/>
                              </a:lnTo>
                              <a:lnTo>
                                <a:pt x="331" y="1421"/>
                              </a:lnTo>
                              <a:lnTo>
                                <a:pt x="338" y="1478"/>
                              </a:lnTo>
                              <a:lnTo>
                                <a:pt x="261" y="1522"/>
                              </a:lnTo>
                              <a:lnTo>
                                <a:pt x="172" y="1554"/>
                              </a:lnTo>
                              <a:lnTo>
                                <a:pt x="77" y="1573"/>
                              </a:lnTo>
                              <a:lnTo>
                                <a:pt x="26" y="1573"/>
                              </a:lnTo>
                              <a:lnTo>
                                <a:pt x="51" y="1041"/>
                              </a:lnTo>
                              <a:lnTo>
                                <a:pt x="64" y="758"/>
                              </a:lnTo>
                              <a:lnTo>
                                <a:pt x="64" y="535"/>
                              </a:lnTo>
                              <a:lnTo>
                                <a:pt x="35" y="258"/>
                              </a:lnTo>
                              <a:lnTo>
                                <a:pt x="14" y="93"/>
                              </a:lnTo>
                              <a:lnTo>
                                <a:pt x="0" y="15"/>
                              </a:lnTo>
                              <a:lnTo>
                                <a:pt x="1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7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39118" name="Freeform 5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88" y="2540"/>
                          <a:ext cx="267" cy="809"/>
                        </a:xfrm>
                        <a:custGeom>
                          <a:avLst/>
                          <a:gdLst>
                            <a:gd name="T0" fmla="*/ 53 w 535"/>
                            <a:gd name="T1" fmla="*/ 0 h 1617"/>
                            <a:gd name="T2" fmla="*/ 47 w 535"/>
                            <a:gd name="T3" fmla="*/ 6 h 1617"/>
                            <a:gd name="T4" fmla="*/ 44 w 535"/>
                            <a:gd name="T5" fmla="*/ 8 h 1617"/>
                            <a:gd name="T6" fmla="*/ 39 w 535"/>
                            <a:gd name="T7" fmla="*/ 11 h 1617"/>
                            <a:gd name="T8" fmla="*/ 27 w 535"/>
                            <a:gd name="T9" fmla="*/ 16 h 1617"/>
                            <a:gd name="T10" fmla="*/ 10 w 535"/>
                            <a:gd name="T11" fmla="*/ 25 h 1617"/>
                            <a:gd name="T12" fmla="*/ 6 w 535"/>
                            <a:gd name="T13" fmla="*/ 27 h 1617"/>
                            <a:gd name="T14" fmla="*/ 6 w 535"/>
                            <a:gd name="T15" fmla="*/ 29 h 1617"/>
                            <a:gd name="T16" fmla="*/ 5 w 535"/>
                            <a:gd name="T17" fmla="*/ 36 h 1617"/>
                            <a:gd name="T18" fmla="*/ 4 w 535"/>
                            <a:gd name="T19" fmla="*/ 54 h 1617"/>
                            <a:gd name="T20" fmla="*/ 1 w 535"/>
                            <a:gd name="T21" fmla="*/ 74 h 1617"/>
                            <a:gd name="T22" fmla="*/ 0 w 535"/>
                            <a:gd name="T23" fmla="*/ 91 h 1617"/>
                            <a:gd name="T24" fmla="*/ 1 w 535"/>
                            <a:gd name="T25" fmla="*/ 104 h 1617"/>
                            <a:gd name="T26" fmla="*/ 5 w 535"/>
                            <a:gd name="T27" fmla="*/ 114 h 1617"/>
                            <a:gd name="T28" fmla="*/ 19 w 535"/>
                            <a:gd name="T29" fmla="*/ 130 h 1617"/>
                            <a:gd name="T30" fmla="*/ 21 w 535"/>
                            <a:gd name="T31" fmla="*/ 182 h 1617"/>
                            <a:gd name="T32" fmla="*/ 29 w 535"/>
                            <a:gd name="T33" fmla="*/ 192 h 1617"/>
                            <a:gd name="T34" fmla="*/ 40 w 535"/>
                            <a:gd name="T35" fmla="*/ 199 h 1617"/>
                            <a:gd name="T36" fmla="*/ 51 w 535"/>
                            <a:gd name="T37" fmla="*/ 203 h 1617"/>
                            <a:gd name="T38" fmla="*/ 66 w 535"/>
                            <a:gd name="T39" fmla="*/ 203 h 1617"/>
                            <a:gd name="T40" fmla="*/ 66 w 535"/>
                            <a:gd name="T41" fmla="*/ 142 h 1617"/>
                            <a:gd name="T42" fmla="*/ 64 w 535"/>
                            <a:gd name="T43" fmla="*/ 116 h 1617"/>
                            <a:gd name="T44" fmla="*/ 59 w 535"/>
                            <a:gd name="T45" fmla="*/ 63 h 1617"/>
                            <a:gd name="T46" fmla="*/ 57 w 535"/>
                            <a:gd name="T47" fmla="*/ 38 h 1617"/>
                            <a:gd name="T48" fmla="*/ 56 w 535"/>
                            <a:gd name="T49" fmla="*/ 32 h 1617"/>
                            <a:gd name="T50" fmla="*/ 55 w 535"/>
                            <a:gd name="T51" fmla="*/ 27 h 1617"/>
                            <a:gd name="T52" fmla="*/ 53 w 535"/>
                            <a:gd name="T53" fmla="*/ 16 h 1617"/>
                            <a:gd name="T54" fmla="*/ 52 w 535"/>
                            <a:gd name="T55" fmla="*/ 11 h 1617"/>
                            <a:gd name="T56" fmla="*/ 52 w 535"/>
                            <a:gd name="T57" fmla="*/ 8 h 1617"/>
                            <a:gd name="T58" fmla="*/ 52 w 535"/>
                            <a:gd name="T59" fmla="*/ 5 h 1617"/>
                            <a:gd name="T60" fmla="*/ 53 w 535"/>
                            <a:gd name="T61" fmla="*/ 0 h 1617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</a:gdLst>
                          <a:ahLst/>
                          <a:cxnLst>
                            <a:cxn ang="T62">
                              <a:pos x="T0" y="T1"/>
                            </a:cxn>
                            <a:cxn ang="T63">
                              <a:pos x="T2" y="T3"/>
                            </a:cxn>
                            <a:cxn ang="T64">
                              <a:pos x="T4" y="T5"/>
                            </a:cxn>
                            <a:cxn ang="T65">
                              <a:pos x="T6" y="T7"/>
                            </a:cxn>
                            <a:cxn ang="T66">
                              <a:pos x="T8" y="T9"/>
                            </a:cxn>
                            <a:cxn ang="T67">
                              <a:pos x="T10" y="T11"/>
                            </a:cxn>
                            <a:cxn ang="T68">
                              <a:pos x="T12" y="T13"/>
                            </a:cxn>
                            <a:cxn ang="T69">
                              <a:pos x="T14" y="T15"/>
                            </a:cxn>
                            <a:cxn ang="T70">
                              <a:pos x="T16" y="T17"/>
                            </a:cxn>
                            <a:cxn ang="T71">
                              <a:pos x="T18" y="T19"/>
                            </a:cxn>
                            <a:cxn ang="T72">
                              <a:pos x="T20" y="T21"/>
                            </a:cxn>
                            <a:cxn ang="T73">
                              <a:pos x="T22" y="T23"/>
                            </a:cxn>
                            <a:cxn ang="T74">
                              <a:pos x="T24" y="T25"/>
                            </a:cxn>
                            <a:cxn ang="T75">
                              <a:pos x="T26" y="T27"/>
                            </a:cxn>
                            <a:cxn ang="T76">
                              <a:pos x="T28" y="T29"/>
                            </a:cxn>
                            <a:cxn ang="T77">
                              <a:pos x="T30" y="T31"/>
                            </a:cxn>
                            <a:cxn ang="T78">
                              <a:pos x="T32" y="T33"/>
                            </a:cxn>
                            <a:cxn ang="T79">
                              <a:pos x="T34" y="T35"/>
                            </a:cxn>
                            <a:cxn ang="T80">
                              <a:pos x="T36" y="T37"/>
                            </a:cxn>
                            <a:cxn ang="T81">
                              <a:pos x="T38" y="T39"/>
                            </a:cxn>
                            <a:cxn ang="T82">
                              <a:pos x="T40" y="T41"/>
                            </a:cxn>
                            <a:cxn ang="T83">
                              <a:pos x="T42" y="T43"/>
                            </a:cxn>
                            <a:cxn ang="T84">
                              <a:pos x="T44" y="T45"/>
                            </a:cxn>
                            <a:cxn ang="T85">
                              <a:pos x="T46" y="T47"/>
                            </a:cxn>
                            <a:cxn ang="T86">
                              <a:pos x="T48" y="T49"/>
                            </a:cxn>
                            <a:cxn ang="T87">
                              <a:pos x="T50" y="T51"/>
                            </a:cxn>
                            <a:cxn ang="T88">
                              <a:pos x="T52" y="T53"/>
                            </a:cxn>
                            <a:cxn ang="T89">
                              <a:pos x="T54" y="T55"/>
                            </a:cxn>
                            <a:cxn ang="T90">
                              <a:pos x="T56" y="T57"/>
                            </a:cxn>
                            <a:cxn ang="T91">
                              <a:pos x="T58" y="T59"/>
                            </a:cxn>
                            <a:cxn ang="T92">
                              <a:pos x="T60" y="T61"/>
                            </a:cxn>
                          </a:cxnLst>
                          <a:rect l="0" t="0" r="r" b="b"/>
                          <a:pathLst>
                            <a:path w="535" h="1617">
                              <a:moveTo>
                                <a:pt x="428" y="0"/>
                              </a:moveTo>
                              <a:lnTo>
                                <a:pt x="378" y="43"/>
                              </a:lnTo>
                              <a:lnTo>
                                <a:pt x="354" y="62"/>
                              </a:lnTo>
                              <a:lnTo>
                                <a:pt x="312" y="81"/>
                              </a:lnTo>
                              <a:lnTo>
                                <a:pt x="221" y="125"/>
                              </a:lnTo>
                              <a:lnTo>
                                <a:pt x="86" y="196"/>
                              </a:lnTo>
                              <a:lnTo>
                                <a:pt x="55" y="210"/>
                              </a:lnTo>
                              <a:lnTo>
                                <a:pt x="48" y="231"/>
                              </a:lnTo>
                              <a:lnTo>
                                <a:pt x="44" y="283"/>
                              </a:lnTo>
                              <a:lnTo>
                                <a:pt x="38" y="429"/>
                              </a:lnTo>
                              <a:lnTo>
                                <a:pt x="13" y="592"/>
                              </a:lnTo>
                              <a:lnTo>
                                <a:pt x="0" y="725"/>
                              </a:lnTo>
                              <a:lnTo>
                                <a:pt x="13" y="827"/>
                              </a:lnTo>
                              <a:lnTo>
                                <a:pt x="44" y="909"/>
                              </a:lnTo>
                              <a:lnTo>
                                <a:pt x="158" y="1035"/>
                              </a:lnTo>
                              <a:lnTo>
                                <a:pt x="171" y="1453"/>
                              </a:lnTo>
                              <a:lnTo>
                                <a:pt x="234" y="1535"/>
                              </a:lnTo>
                              <a:lnTo>
                                <a:pt x="322" y="1592"/>
                              </a:lnTo>
                              <a:lnTo>
                                <a:pt x="415" y="1617"/>
                              </a:lnTo>
                              <a:lnTo>
                                <a:pt x="535" y="1617"/>
                              </a:lnTo>
                              <a:lnTo>
                                <a:pt x="535" y="1136"/>
                              </a:lnTo>
                              <a:lnTo>
                                <a:pt x="519" y="928"/>
                              </a:lnTo>
                              <a:lnTo>
                                <a:pt x="478" y="499"/>
                              </a:lnTo>
                              <a:lnTo>
                                <a:pt x="461" y="302"/>
                              </a:lnTo>
                              <a:lnTo>
                                <a:pt x="455" y="255"/>
                              </a:lnTo>
                              <a:lnTo>
                                <a:pt x="447" y="210"/>
                              </a:lnTo>
                              <a:lnTo>
                                <a:pt x="430" y="124"/>
                              </a:lnTo>
                              <a:lnTo>
                                <a:pt x="422" y="86"/>
                              </a:lnTo>
                              <a:lnTo>
                                <a:pt x="421" y="64"/>
                              </a:lnTo>
                              <a:lnTo>
                                <a:pt x="421" y="36"/>
                              </a:lnTo>
                              <a:lnTo>
                                <a:pt x="4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7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39111" name="Group 5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34" y="2587"/>
                        <a:ext cx="305" cy="555"/>
                        <a:chOff x="3934" y="2587"/>
                        <a:chExt cx="305" cy="555"/>
                      </a:xfrm>
                    </p:grpSpPr>
                    <p:sp>
                      <p:nvSpPr>
                        <p:cNvPr id="39115" name="Freeform 5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34" y="2604"/>
                          <a:ext cx="86" cy="430"/>
                        </a:xfrm>
                        <a:custGeom>
                          <a:avLst/>
                          <a:gdLst>
                            <a:gd name="T0" fmla="*/ 10 w 172"/>
                            <a:gd name="T1" fmla="*/ 0 h 860"/>
                            <a:gd name="T2" fmla="*/ 4 w 172"/>
                            <a:gd name="T3" fmla="*/ 22 h 860"/>
                            <a:gd name="T4" fmla="*/ 16 w 172"/>
                            <a:gd name="T5" fmla="*/ 28 h 860"/>
                            <a:gd name="T6" fmla="*/ 3 w 172"/>
                            <a:gd name="T7" fmla="*/ 36 h 860"/>
                            <a:gd name="T8" fmla="*/ 22 w 172"/>
                            <a:gd name="T9" fmla="*/ 108 h 860"/>
                            <a:gd name="T10" fmla="*/ 0 w 172"/>
                            <a:gd name="T11" fmla="*/ 35 h 860"/>
                            <a:gd name="T12" fmla="*/ 14 w 172"/>
                            <a:gd name="T13" fmla="*/ 28 h 860"/>
                            <a:gd name="T14" fmla="*/ 3 w 172"/>
                            <a:gd name="T15" fmla="*/ 24 h 860"/>
                            <a:gd name="T16" fmla="*/ 10 w 172"/>
                            <a:gd name="T17" fmla="*/ 0 h 86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172" h="860">
                              <a:moveTo>
                                <a:pt x="74" y="0"/>
                              </a:moveTo>
                              <a:lnTo>
                                <a:pt x="31" y="171"/>
                              </a:lnTo>
                              <a:lnTo>
                                <a:pt x="121" y="222"/>
                              </a:lnTo>
                              <a:lnTo>
                                <a:pt x="22" y="282"/>
                              </a:lnTo>
                              <a:lnTo>
                                <a:pt x="172" y="860"/>
                              </a:lnTo>
                              <a:lnTo>
                                <a:pt x="0" y="279"/>
                              </a:lnTo>
                              <a:lnTo>
                                <a:pt x="111" y="222"/>
                              </a:lnTo>
                              <a:lnTo>
                                <a:pt x="19" y="186"/>
                              </a:lnTo>
                              <a:lnTo>
                                <a:pt x="7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3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39116" name="Freeform 5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7" y="2587"/>
                          <a:ext cx="62" cy="555"/>
                        </a:xfrm>
                        <a:custGeom>
                          <a:avLst/>
                          <a:gdLst>
                            <a:gd name="T0" fmla="*/ 0 w 126"/>
                            <a:gd name="T1" fmla="*/ 0 h 1110"/>
                            <a:gd name="T2" fmla="*/ 14 w 126"/>
                            <a:gd name="T3" fmla="*/ 23 h 1110"/>
                            <a:gd name="T4" fmla="*/ 6 w 126"/>
                            <a:gd name="T5" fmla="*/ 27 h 1110"/>
                            <a:gd name="T6" fmla="*/ 15 w 126"/>
                            <a:gd name="T7" fmla="*/ 33 h 1110"/>
                            <a:gd name="T8" fmla="*/ 8 w 126"/>
                            <a:gd name="T9" fmla="*/ 139 h 1110"/>
                            <a:gd name="T10" fmla="*/ 13 w 126"/>
                            <a:gd name="T11" fmla="*/ 32 h 1110"/>
                            <a:gd name="T12" fmla="*/ 4 w 126"/>
                            <a:gd name="T13" fmla="*/ 27 h 1110"/>
                            <a:gd name="T14" fmla="*/ 11 w 126"/>
                            <a:gd name="T15" fmla="*/ 22 h 1110"/>
                            <a:gd name="T16" fmla="*/ 0 w 126"/>
                            <a:gd name="T17" fmla="*/ 0 h 111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126" h="1110">
                              <a:moveTo>
                                <a:pt x="0" y="0"/>
                              </a:moveTo>
                              <a:lnTo>
                                <a:pt x="113" y="180"/>
                              </a:lnTo>
                              <a:lnTo>
                                <a:pt x="49" y="215"/>
                              </a:lnTo>
                              <a:lnTo>
                                <a:pt x="126" y="259"/>
                              </a:lnTo>
                              <a:lnTo>
                                <a:pt x="71" y="1110"/>
                              </a:lnTo>
                              <a:lnTo>
                                <a:pt x="110" y="253"/>
                              </a:lnTo>
                              <a:lnTo>
                                <a:pt x="39" y="212"/>
                              </a:lnTo>
                              <a:lnTo>
                                <a:pt x="93" y="17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3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9112" name="Freeform 5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88" y="2642"/>
                        <a:ext cx="211" cy="420"/>
                      </a:xfrm>
                      <a:custGeom>
                        <a:avLst/>
                        <a:gdLst>
                          <a:gd name="T0" fmla="*/ 20 w 423"/>
                          <a:gd name="T1" fmla="*/ 5 h 839"/>
                          <a:gd name="T2" fmla="*/ 13 w 423"/>
                          <a:gd name="T3" fmla="*/ 3 h 839"/>
                          <a:gd name="T4" fmla="*/ 10 w 423"/>
                          <a:gd name="T5" fmla="*/ 0 h 839"/>
                          <a:gd name="T6" fmla="*/ 6 w 423"/>
                          <a:gd name="T7" fmla="*/ 2 h 839"/>
                          <a:gd name="T8" fmla="*/ 6 w 423"/>
                          <a:gd name="T9" fmla="*/ 5 h 839"/>
                          <a:gd name="T10" fmla="*/ 5 w 423"/>
                          <a:gd name="T11" fmla="*/ 11 h 839"/>
                          <a:gd name="T12" fmla="*/ 4 w 423"/>
                          <a:gd name="T13" fmla="*/ 29 h 839"/>
                          <a:gd name="T14" fmla="*/ 1 w 423"/>
                          <a:gd name="T15" fmla="*/ 50 h 839"/>
                          <a:gd name="T16" fmla="*/ 0 w 423"/>
                          <a:gd name="T17" fmla="*/ 66 h 839"/>
                          <a:gd name="T18" fmla="*/ 1 w 423"/>
                          <a:gd name="T19" fmla="*/ 79 h 839"/>
                          <a:gd name="T20" fmla="*/ 5 w 423"/>
                          <a:gd name="T21" fmla="*/ 90 h 839"/>
                          <a:gd name="T22" fmla="*/ 19 w 423"/>
                          <a:gd name="T23" fmla="*/ 105 h 839"/>
                          <a:gd name="T24" fmla="*/ 39 w 423"/>
                          <a:gd name="T25" fmla="*/ 101 h 839"/>
                          <a:gd name="T26" fmla="*/ 51 w 423"/>
                          <a:gd name="T27" fmla="*/ 98 h 839"/>
                          <a:gd name="T28" fmla="*/ 52 w 423"/>
                          <a:gd name="T29" fmla="*/ 95 h 839"/>
                          <a:gd name="T30" fmla="*/ 51 w 423"/>
                          <a:gd name="T31" fmla="*/ 92 h 839"/>
                          <a:gd name="T32" fmla="*/ 48 w 423"/>
                          <a:gd name="T33" fmla="*/ 89 h 839"/>
                          <a:gd name="T34" fmla="*/ 44 w 423"/>
                          <a:gd name="T35" fmla="*/ 85 h 839"/>
                          <a:gd name="T36" fmla="*/ 41 w 423"/>
                          <a:gd name="T37" fmla="*/ 82 h 839"/>
                          <a:gd name="T38" fmla="*/ 37 w 423"/>
                          <a:gd name="T39" fmla="*/ 78 h 839"/>
                          <a:gd name="T40" fmla="*/ 34 w 423"/>
                          <a:gd name="T41" fmla="*/ 74 h 839"/>
                          <a:gd name="T42" fmla="*/ 32 w 423"/>
                          <a:gd name="T43" fmla="*/ 70 h 839"/>
                          <a:gd name="T44" fmla="*/ 30 w 423"/>
                          <a:gd name="T45" fmla="*/ 65 h 839"/>
                          <a:gd name="T46" fmla="*/ 30 w 423"/>
                          <a:gd name="T47" fmla="*/ 63 h 839"/>
                          <a:gd name="T48" fmla="*/ 29 w 423"/>
                          <a:gd name="T49" fmla="*/ 60 h 839"/>
                          <a:gd name="T50" fmla="*/ 29 w 423"/>
                          <a:gd name="T51" fmla="*/ 57 h 839"/>
                          <a:gd name="T52" fmla="*/ 29 w 423"/>
                          <a:gd name="T53" fmla="*/ 49 h 839"/>
                          <a:gd name="T54" fmla="*/ 28 w 423"/>
                          <a:gd name="T55" fmla="*/ 33 h 839"/>
                          <a:gd name="T56" fmla="*/ 27 w 423"/>
                          <a:gd name="T57" fmla="*/ 17 h 839"/>
                          <a:gd name="T58" fmla="*/ 24 w 423"/>
                          <a:gd name="T59" fmla="*/ 7 h 839"/>
                          <a:gd name="T60" fmla="*/ 20 w 423"/>
                          <a:gd name="T61" fmla="*/ 5 h 839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423" h="839">
                            <a:moveTo>
                              <a:pt x="160" y="36"/>
                            </a:moveTo>
                            <a:lnTo>
                              <a:pt x="109" y="17"/>
                            </a:lnTo>
                            <a:lnTo>
                              <a:pt x="86" y="0"/>
                            </a:lnTo>
                            <a:lnTo>
                              <a:pt x="55" y="13"/>
                            </a:lnTo>
                            <a:lnTo>
                              <a:pt x="48" y="35"/>
                            </a:lnTo>
                            <a:lnTo>
                              <a:pt x="44" y="86"/>
                            </a:lnTo>
                            <a:lnTo>
                              <a:pt x="38" y="232"/>
                            </a:lnTo>
                            <a:lnTo>
                              <a:pt x="13" y="396"/>
                            </a:lnTo>
                            <a:lnTo>
                              <a:pt x="0" y="528"/>
                            </a:lnTo>
                            <a:lnTo>
                              <a:pt x="13" y="632"/>
                            </a:lnTo>
                            <a:lnTo>
                              <a:pt x="44" y="714"/>
                            </a:lnTo>
                            <a:lnTo>
                              <a:pt x="158" y="839"/>
                            </a:lnTo>
                            <a:lnTo>
                              <a:pt x="316" y="807"/>
                            </a:lnTo>
                            <a:lnTo>
                              <a:pt x="414" y="783"/>
                            </a:lnTo>
                            <a:lnTo>
                              <a:pt x="423" y="755"/>
                            </a:lnTo>
                            <a:lnTo>
                              <a:pt x="411" y="734"/>
                            </a:lnTo>
                            <a:lnTo>
                              <a:pt x="387" y="707"/>
                            </a:lnTo>
                            <a:lnTo>
                              <a:pt x="359" y="676"/>
                            </a:lnTo>
                            <a:lnTo>
                              <a:pt x="335" y="651"/>
                            </a:lnTo>
                            <a:lnTo>
                              <a:pt x="301" y="617"/>
                            </a:lnTo>
                            <a:lnTo>
                              <a:pt x="279" y="586"/>
                            </a:lnTo>
                            <a:lnTo>
                              <a:pt x="263" y="559"/>
                            </a:lnTo>
                            <a:lnTo>
                              <a:pt x="246" y="518"/>
                            </a:lnTo>
                            <a:lnTo>
                              <a:pt x="241" y="498"/>
                            </a:lnTo>
                            <a:lnTo>
                              <a:pt x="238" y="477"/>
                            </a:lnTo>
                            <a:lnTo>
                              <a:pt x="235" y="456"/>
                            </a:lnTo>
                            <a:lnTo>
                              <a:pt x="236" y="387"/>
                            </a:lnTo>
                            <a:lnTo>
                              <a:pt x="228" y="261"/>
                            </a:lnTo>
                            <a:lnTo>
                              <a:pt x="223" y="136"/>
                            </a:lnTo>
                            <a:lnTo>
                              <a:pt x="197" y="53"/>
                            </a:lnTo>
                            <a:lnTo>
                              <a:pt x="160" y="36"/>
                            </a:lnTo>
                            <a:close/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113" name="Freeform 5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9" y="2732"/>
                        <a:ext cx="123" cy="217"/>
                      </a:xfrm>
                      <a:custGeom>
                        <a:avLst/>
                        <a:gdLst>
                          <a:gd name="T0" fmla="*/ 0 w 248"/>
                          <a:gd name="T1" fmla="*/ 55 h 433"/>
                          <a:gd name="T2" fmla="*/ 0 w 248"/>
                          <a:gd name="T3" fmla="*/ 49 h 433"/>
                          <a:gd name="T4" fmla="*/ 0 w 248"/>
                          <a:gd name="T5" fmla="*/ 46 h 433"/>
                          <a:gd name="T6" fmla="*/ 1 w 248"/>
                          <a:gd name="T7" fmla="*/ 42 h 433"/>
                          <a:gd name="T8" fmla="*/ 2 w 248"/>
                          <a:gd name="T9" fmla="*/ 40 h 433"/>
                          <a:gd name="T10" fmla="*/ 3 w 248"/>
                          <a:gd name="T11" fmla="*/ 37 h 433"/>
                          <a:gd name="T12" fmla="*/ 6 w 248"/>
                          <a:gd name="T13" fmla="*/ 36 h 433"/>
                          <a:gd name="T14" fmla="*/ 9 w 248"/>
                          <a:gd name="T15" fmla="*/ 34 h 433"/>
                          <a:gd name="T16" fmla="*/ 12 w 248"/>
                          <a:gd name="T17" fmla="*/ 34 h 433"/>
                          <a:gd name="T18" fmla="*/ 15 w 248"/>
                          <a:gd name="T19" fmla="*/ 33 h 433"/>
                          <a:gd name="T20" fmla="*/ 17 w 248"/>
                          <a:gd name="T21" fmla="*/ 34 h 433"/>
                          <a:gd name="T22" fmla="*/ 22 w 248"/>
                          <a:gd name="T23" fmla="*/ 35 h 433"/>
                          <a:gd name="T24" fmla="*/ 22 w 248"/>
                          <a:gd name="T25" fmla="*/ 0 h 433"/>
                          <a:gd name="T26" fmla="*/ 24 w 248"/>
                          <a:gd name="T27" fmla="*/ 31 h 433"/>
                          <a:gd name="T28" fmla="*/ 24 w 248"/>
                          <a:gd name="T29" fmla="*/ 36 h 433"/>
                          <a:gd name="T30" fmla="*/ 24 w 248"/>
                          <a:gd name="T31" fmla="*/ 39 h 433"/>
                          <a:gd name="T32" fmla="*/ 25 w 248"/>
                          <a:gd name="T33" fmla="*/ 42 h 433"/>
                          <a:gd name="T34" fmla="*/ 27 w 248"/>
                          <a:gd name="T35" fmla="*/ 47 h 433"/>
                          <a:gd name="T36" fmla="*/ 29 w 248"/>
                          <a:gd name="T37" fmla="*/ 52 h 433"/>
                          <a:gd name="T38" fmla="*/ 30 w 248"/>
                          <a:gd name="T39" fmla="*/ 54 h 433"/>
                          <a:gd name="T40" fmla="*/ 26 w 248"/>
                          <a:gd name="T41" fmla="*/ 49 h 433"/>
                          <a:gd name="T42" fmla="*/ 24 w 248"/>
                          <a:gd name="T43" fmla="*/ 46 h 433"/>
                          <a:gd name="T44" fmla="*/ 21 w 248"/>
                          <a:gd name="T45" fmla="*/ 42 h 433"/>
                          <a:gd name="T46" fmla="*/ 18 w 248"/>
                          <a:gd name="T47" fmla="*/ 40 h 433"/>
                          <a:gd name="T48" fmla="*/ 16 w 248"/>
                          <a:gd name="T49" fmla="*/ 40 h 433"/>
                          <a:gd name="T50" fmla="*/ 13 w 248"/>
                          <a:gd name="T51" fmla="*/ 39 h 433"/>
                          <a:gd name="T52" fmla="*/ 10 w 248"/>
                          <a:gd name="T53" fmla="*/ 40 h 433"/>
                          <a:gd name="T54" fmla="*/ 7 w 248"/>
                          <a:gd name="T55" fmla="*/ 42 h 433"/>
                          <a:gd name="T56" fmla="*/ 5 w 248"/>
                          <a:gd name="T57" fmla="*/ 45 h 433"/>
                          <a:gd name="T58" fmla="*/ 3 w 248"/>
                          <a:gd name="T59" fmla="*/ 48 h 433"/>
                          <a:gd name="T60" fmla="*/ 2 w 248"/>
                          <a:gd name="T61" fmla="*/ 51 h 433"/>
                          <a:gd name="T62" fmla="*/ 0 w 248"/>
                          <a:gd name="T63" fmla="*/ 55 h 433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8" h="433">
                            <a:moveTo>
                              <a:pt x="1" y="433"/>
                            </a:moveTo>
                            <a:lnTo>
                              <a:pt x="0" y="390"/>
                            </a:lnTo>
                            <a:lnTo>
                              <a:pt x="4" y="364"/>
                            </a:lnTo>
                            <a:lnTo>
                              <a:pt x="10" y="335"/>
                            </a:lnTo>
                            <a:lnTo>
                              <a:pt x="17" y="316"/>
                            </a:lnTo>
                            <a:lnTo>
                              <a:pt x="31" y="296"/>
                            </a:lnTo>
                            <a:lnTo>
                              <a:pt x="48" y="282"/>
                            </a:lnTo>
                            <a:lnTo>
                              <a:pt x="78" y="268"/>
                            </a:lnTo>
                            <a:lnTo>
                              <a:pt x="99" y="265"/>
                            </a:lnTo>
                            <a:lnTo>
                              <a:pt x="120" y="262"/>
                            </a:lnTo>
                            <a:lnTo>
                              <a:pt x="143" y="265"/>
                            </a:lnTo>
                            <a:lnTo>
                              <a:pt x="177" y="274"/>
                            </a:lnTo>
                            <a:lnTo>
                              <a:pt x="178" y="0"/>
                            </a:lnTo>
                            <a:lnTo>
                              <a:pt x="194" y="243"/>
                            </a:lnTo>
                            <a:lnTo>
                              <a:pt x="194" y="281"/>
                            </a:lnTo>
                            <a:lnTo>
                              <a:pt x="197" y="312"/>
                            </a:lnTo>
                            <a:lnTo>
                              <a:pt x="204" y="336"/>
                            </a:lnTo>
                            <a:lnTo>
                              <a:pt x="217" y="371"/>
                            </a:lnTo>
                            <a:lnTo>
                              <a:pt x="238" y="410"/>
                            </a:lnTo>
                            <a:lnTo>
                              <a:pt x="248" y="427"/>
                            </a:lnTo>
                            <a:lnTo>
                              <a:pt x="216" y="390"/>
                            </a:lnTo>
                            <a:lnTo>
                              <a:pt x="197" y="364"/>
                            </a:lnTo>
                            <a:lnTo>
                              <a:pt x="175" y="335"/>
                            </a:lnTo>
                            <a:lnTo>
                              <a:pt x="152" y="319"/>
                            </a:lnTo>
                            <a:lnTo>
                              <a:pt x="131" y="314"/>
                            </a:lnTo>
                            <a:lnTo>
                              <a:pt x="109" y="312"/>
                            </a:lnTo>
                            <a:lnTo>
                              <a:pt x="81" y="319"/>
                            </a:lnTo>
                            <a:lnTo>
                              <a:pt x="58" y="335"/>
                            </a:lnTo>
                            <a:lnTo>
                              <a:pt x="42" y="357"/>
                            </a:lnTo>
                            <a:lnTo>
                              <a:pt x="30" y="381"/>
                            </a:lnTo>
                            <a:lnTo>
                              <a:pt x="16" y="402"/>
                            </a:lnTo>
                            <a:lnTo>
                              <a:pt x="1" y="433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114" name="Freeform 5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639"/>
                        <a:ext cx="77" cy="631"/>
                      </a:xfrm>
                      <a:custGeom>
                        <a:avLst/>
                        <a:gdLst>
                          <a:gd name="T0" fmla="*/ 1 w 154"/>
                          <a:gd name="T1" fmla="*/ 6 h 1263"/>
                          <a:gd name="T2" fmla="*/ 4 w 154"/>
                          <a:gd name="T3" fmla="*/ 1 h 1263"/>
                          <a:gd name="T4" fmla="*/ 8 w 154"/>
                          <a:gd name="T5" fmla="*/ 0 h 1263"/>
                          <a:gd name="T6" fmla="*/ 10 w 154"/>
                          <a:gd name="T7" fmla="*/ 1 h 1263"/>
                          <a:gd name="T8" fmla="*/ 11 w 154"/>
                          <a:gd name="T9" fmla="*/ 3 h 1263"/>
                          <a:gd name="T10" fmla="*/ 12 w 154"/>
                          <a:gd name="T11" fmla="*/ 6 h 1263"/>
                          <a:gd name="T12" fmla="*/ 13 w 154"/>
                          <a:gd name="T13" fmla="*/ 12 h 1263"/>
                          <a:gd name="T14" fmla="*/ 14 w 154"/>
                          <a:gd name="T15" fmla="*/ 25 h 1263"/>
                          <a:gd name="T16" fmla="*/ 16 w 154"/>
                          <a:gd name="T17" fmla="*/ 97 h 1263"/>
                          <a:gd name="T18" fmla="*/ 20 w 154"/>
                          <a:gd name="T19" fmla="*/ 154 h 1263"/>
                          <a:gd name="T20" fmla="*/ 8 w 154"/>
                          <a:gd name="T21" fmla="*/ 157 h 1263"/>
                          <a:gd name="T22" fmla="*/ 5 w 154"/>
                          <a:gd name="T23" fmla="*/ 146 h 1263"/>
                          <a:gd name="T24" fmla="*/ 2 w 154"/>
                          <a:gd name="T25" fmla="*/ 96 h 1263"/>
                          <a:gd name="T26" fmla="*/ 1 w 154"/>
                          <a:gd name="T27" fmla="*/ 30 h 1263"/>
                          <a:gd name="T28" fmla="*/ 0 w 154"/>
                          <a:gd name="T29" fmla="*/ 13 h 1263"/>
                          <a:gd name="T30" fmla="*/ 1 w 154"/>
                          <a:gd name="T31" fmla="*/ 6 h 1263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0" t="0" r="r" b="b"/>
                        <a:pathLst>
                          <a:path w="154" h="1263">
                            <a:moveTo>
                              <a:pt x="4" y="49"/>
                            </a:moveTo>
                            <a:lnTo>
                              <a:pt x="29" y="13"/>
                            </a:lnTo>
                            <a:lnTo>
                              <a:pt x="62" y="0"/>
                            </a:lnTo>
                            <a:lnTo>
                              <a:pt x="75" y="11"/>
                            </a:lnTo>
                            <a:lnTo>
                              <a:pt x="86" y="28"/>
                            </a:lnTo>
                            <a:lnTo>
                              <a:pt x="95" y="50"/>
                            </a:lnTo>
                            <a:lnTo>
                              <a:pt x="102" y="99"/>
                            </a:lnTo>
                            <a:lnTo>
                              <a:pt x="109" y="201"/>
                            </a:lnTo>
                            <a:lnTo>
                              <a:pt x="122" y="782"/>
                            </a:lnTo>
                            <a:lnTo>
                              <a:pt x="154" y="1232"/>
                            </a:lnTo>
                            <a:lnTo>
                              <a:pt x="58" y="1263"/>
                            </a:lnTo>
                            <a:lnTo>
                              <a:pt x="39" y="1168"/>
                            </a:lnTo>
                            <a:lnTo>
                              <a:pt x="13" y="772"/>
                            </a:lnTo>
                            <a:lnTo>
                              <a:pt x="6" y="242"/>
                            </a:lnTo>
                            <a:lnTo>
                              <a:pt x="0" y="109"/>
                            </a:lnTo>
                            <a:lnTo>
                              <a:pt x="4" y="49"/>
                            </a:lnTo>
                            <a:close/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9067" name="Group 619"/>
                <p:cNvGrpSpPr>
                  <a:grpSpLocks/>
                </p:cNvGrpSpPr>
                <p:nvPr/>
              </p:nvGrpSpPr>
              <p:grpSpPr bwMode="auto">
                <a:xfrm>
                  <a:off x="3982" y="2336"/>
                  <a:ext cx="222" cy="294"/>
                  <a:chOff x="3982" y="2336"/>
                  <a:chExt cx="222" cy="294"/>
                </a:xfrm>
              </p:grpSpPr>
              <p:sp>
                <p:nvSpPr>
                  <p:cNvPr id="39068" name="Freeform 581"/>
                  <p:cNvSpPr>
                    <a:spLocks/>
                  </p:cNvSpPr>
                  <p:nvPr/>
                </p:nvSpPr>
                <p:spPr bwMode="auto">
                  <a:xfrm>
                    <a:off x="3982" y="2339"/>
                    <a:ext cx="213" cy="291"/>
                  </a:xfrm>
                  <a:custGeom>
                    <a:avLst/>
                    <a:gdLst>
                      <a:gd name="T0" fmla="*/ 3 w 424"/>
                      <a:gd name="T1" fmla="*/ 26 h 583"/>
                      <a:gd name="T2" fmla="*/ 1 w 424"/>
                      <a:gd name="T3" fmla="*/ 27 h 583"/>
                      <a:gd name="T4" fmla="*/ 0 w 424"/>
                      <a:gd name="T5" fmla="*/ 29 h 583"/>
                      <a:gd name="T6" fmla="*/ 1 w 424"/>
                      <a:gd name="T7" fmla="*/ 30 h 583"/>
                      <a:gd name="T8" fmla="*/ 1 w 424"/>
                      <a:gd name="T9" fmla="*/ 34 h 583"/>
                      <a:gd name="T10" fmla="*/ 2 w 424"/>
                      <a:gd name="T11" fmla="*/ 37 h 583"/>
                      <a:gd name="T12" fmla="*/ 3 w 424"/>
                      <a:gd name="T13" fmla="*/ 40 h 583"/>
                      <a:gd name="T14" fmla="*/ 3 w 424"/>
                      <a:gd name="T15" fmla="*/ 42 h 583"/>
                      <a:gd name="T16" fmla="*/ 4 w 424"/>
                      <a:gd name="T17" fmla="*/ 44 h 583"/>
                      <a:gd name="T18" fmla="*/ 6 w 424"/>
                      <a:gd name="T19" fmla="*/ 45 h 583"/>
                      <a:gd name="T20" fmla="*/ 6 w 424"/>
                      <a:gd name="T21" fmla="*/ 45 h 583"/>
                      <a:gd name="T22" fmla="*/ 5 w 424"/>
                      <a:gd name="T23" fmla="*/ 52 h 583"/>
                      <a:gd name="T24" fmla="*/ 7 w 424"/>
                      <a:gd name="T25" fmla="*/ 57 h 583"/>
                      <a:gd name="T26" fmla="*/ 10 w 424"/>
                      <a:gd name="T27" fmla="*/ 61 h 583"/>
                      <a:gd name="T28" fmla="*/ 14 w 424"/>
                      <a:gd name="T29" fmla="*/ 65 h 583"/>
                      <a:gd name="T30" fmla="*/ 20 w 424"/>
                      <a:gd name="T31" fmla="*/ 70 h 583"/>
                      <a:gd name="T32" fmla="*/ 26 w 424"/>
                      <a:gd name="T33" fmla="*/ 72 h 583"/>
                      <a:gd name="T34" fmla="*/ 33 w 424"/>
                      <a:gd name="T35" fmla="*/ 72 h 583"/>
                      <a:gd name="T36" fmla="*/ 37 w 424"/>
                      <a:gd name="T37" fmla="*/ 70 h 583"/>
                      <a:gd name="T38" fmla="*/ 40 w 424"/>
                      <a:gd name="T39" fmla="*/ 65 h 583"/>
                      <a:gd name="T40" fmla="*/ 42 w 424"/>
                      <a:gd name="T41" fmla="*/ 61 h 583"/>
                      <a:gd name="T42" fmla="*/ 43 w 424"/>
                      <a:gd name="T43" fmla="*/ 57 h 583"/>
                      <a:gd name="T44" fmla="*/ 45 w 424"/>
                      <a:gd name="T45" fmla="*/ 53 h 583"/>
                      <a:gd name="T46" fmla="*/ 46 w 424"/>
                      <a:gd name="T47" fmla="*/ 52 h 583"/>
                      <a:gd name="T48" fmla="*/ 46 w 424"/>
                      <a:gd name="T49" fmla="*/ 50 h 583"/>
                      <a:gd name="T50" fmla="*/ 48 w 424"/>
                      <a:gd name="T51" fmla="*/ 46 h 583"/>
                      <a:gd name="T52" fmla="*/ 49 w 424"/>
                      <a:gd name="T53" fmla="*/ 42 h 583"/>
                      <a:gd name="T54" fmla="*/ 50 w 424"/>
                      <a:gd name="T55" fmla="*/ 39 h 583"/>
                      <a:gd name="T56" fmla="*/ 51 w 424"/>
                      <a:gd name="T57" fmla="*/ 36 h 583"/>
                      <a:gd name="T58" fmla="*/ 52 w 424"/>
                      <a:gd name="T59" fmla="*/ 32 h 583"/>
                      <a:gd name="T60" fmla="*/ 53 w 424"/>
                      <a:gd name="T61" fmla="*/ 24 h 583"/>
                      <a:gd name="T62" fmla="*/ 54 w 424"/>
                      <a:gd name="T63" fmla="*/ 19 h 583"/>
                      <a:gd name="T64" fmla="*/ 53 w 424"/>
                      <a:gd name="T65" fmla="*/ 15 h 583"/>
                      <a:gd name="T66" fmla="*/ 51 w 424"/>
                      <a:gd name="T67" fmla="*/ 11 h 583"/>
                      <a:gd name="T68" fmla="*/ 49 w 424"/>
                      <a:gd name="T69" fmla="*/ 7 h 583"/>
                      <a:gd name="T70" fmla="*/ 47 w 424"/>
                      <a:gd name="T71" fmla="*/ 6 h 583"/>
                      <a:gd name="T72" fmla="*/ 46 w 424"/>
                      <a:gd name="T73" fmla="*/ 5 h 583"/>
                      <a:gd name="T74" fmla="*/ 42 w 424"/>
                      <a:gd name="T75" fmla="*/ 2 h 583"/>
                      <a:gd name="T76" fmla="*/ 38 w 424"/>
                      <a:gd name="T77" fmla="*/ 1 h 583"/>
                      <a:gd name="T78" fmla="*/ 34 w 424"/>
                      <a:gd name="T79" fmla="*/ 0 h 583"/>
                      <a:gd name="T80" fmla="*/ 31 w 424"/>
                      <a:gd name="T81" fmla="*/ 0 h 583"/>
                      <a:gd name="T82" fmla="*/ 26 w 424"/>
                      <a:gd name="T83" fmla="*/ 0 h 583"/>
                      <a:gd name="T84" fmla="*/ 21 w 424"/>
                      <a:gd name="T85" fmla="*/ 1 h 583"/>
                      <a:gd name="T86" fmla="*/ 18 w 424"/>
                      <a:gd name="T87" fmla="*/ 2 h 583"/>
                      <a:gd name="T88" fmla="*/ 14 w 424"/>
                      <a:gd name="T89" fmla="*/ 4 h 583"/>
                      <a:gd name="T90" fmla="*/ 12 w 424"/>
                      <a:gd name="T91" fmla="*/ 6 h 583"/>
                      <a:gd name="T92" fmla="*/ 10 w 424"/>
                      <a:gd name="T93" fmla="*/ 9 h 583"/>
                      <a:gd name="T94" fmla="*/ 8 w 424"/>
                      <a:gd name="T95" fmla="*/ 12 h 583"/>
                      <a:gd name="T96" fmla="*/ 6 w 424"/>
                      <a:gd name="T97" fmla="*/ 16 h 583"/>
                      <a:gd name="T98" fmla="*/ 5 w 424"/>
                      <a:gd name="T99" fmla="*/ 18 h 583"/>
                      <a:gd name="T100" fmla="*/ 4 w 424"/>
                      <a:gd name="T101" fmla="*/ 22 h 583"/>
                      <a:gd name="T102" fmla="*/ 3 w 424"/>
                      <a:gd name="T103" fmla="*/ 26 h 583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424" h="583">
                        <a:moveTo>
                          <a:pt x="23" y="209"/>
                        </a:moveTo>
                        <a:lnTo>
                          <a:pt x="5" y="219"/>
                        </a:lnTo>
                        <a:lnTo>
                          <a:pt x="0" y="232"/>
                        </a:lnTo>
                        <a:lnTo>
                          <a:pt x="2" y="243"/>
                        </a:lnTo>
                        <a:lnTo>
                          <a:pt x="6" y="273"/>
                        </a:lnTo>
                        <a:lnTo>
                          <a:pt x="14" y="300"/>
                        </a:lnTo>
                        <a:lnTo>
                          <a:pt x="24" y="324"/>
                        </a:lnTo>
                        <a:lnTo>
                          <a:pt x="24" y="341"/>
                        </a:lnTo>
                        <a:lnTo>
                          <a:pt x="30" y="355"/>
                        </a:lnTo>
                        <a:lnTo>
                          <a:pt x="41" y="361"/>
                        </a:lnTo>
                        <a:lnTo>
                          <a:pt x="44" y="365"/>
                        </a:lnTo>
                        <a:lnTo>
                          <a:pt x="33" y="421"/>
                        </a:lnTo>
                        <a:lnTo>
                          <a:pt x="52" y="460"/>
                        </a:lnTo>
                        <a:lnTo>
                          <a:pt x="74" y="491"/>
                        </a:lnTo>
                        <a:lnTo>
                          <a:pt x="110" y="524"/>
                        </a:lnTo>
                        <a:lnTo>
                          <a:pt x="158" y="565"/>
                        </a:lnTo>
                        <a:lnTo>
                          <a:pt x="208" y="580"/>
                        </a:lnTo>
                        <a:lnTo>
                          <a:pt x="256" y="583"/>
                        </a:lnTo>
                        <a:lnTo>
                          <a:pt x="289" y="562"/>
                        </a:lnTo>
                        <a:lnTo>
                          <a:pt x="319" y="523"/>
                        </a:lnTo>
                        <a:lnTo>
                          <a:pt x="332" y="491"/>
                        </a:lnTo>
                        <a:lnTo>
                          <a:pt x="336" y="463"/>
                        </a:lnTo>
                        <a:lnTo>
                          <a:pt x="355" y="431"/>
                        </a:lnTo>
                        <a:lnTo>
                          <a:pt x="362" y="417"/>
                        </a:lnTo>
                        <a:lnTo>
                          <a:pt x="366" y="403"/>
                        </a:lnTo>
                        <a:lnTo>
                          <a:pt x="377" y="372"/>
                        </a:lnTo>
                        <a:lnTo>
                          <a:pt x="386" y="339"/>
                        </a:lnTo>
                        <a:lnTo>
                          <a:pt x="392" y="317"/>
                        </a:lnTo>
                        <a:lnTo>
                          <a:pt x="402" y="294"/>
                        </a:lnTo>
                        <a:lnTo>
                          <a:pt x="409" y="263"/>
                        </a:lnTo>
                        <a:lnTo>
                          <a:pt x="421" y="196"/>
                        </a:lnTo>
                        <a:lnTo>
                          <a:pt x="424" y="157"/>
                        </a:lnTo>
                        <a:lnTo>
                          <a:pt x="418" y="123"/>
                        </a:lnTo>
                        <a:lnTo>
                          <a:pt x="405" y="93"/>
                        </a:lnTo>
                        <a:lnTo>
                          <a:pt x="385" y="63"/>
                        </a:lnTo>
                        <a:lnTo>
                          <a:pt x="370" y="50"/>
                        </a:lnTo>
                        <a:lnTo>
                          <a:pt x="360" y="41"/>
                        </a:lnTo>
                        <a:lnTo>
                          <a:pt x="331" y="22"/>
                        </a:lnTo>
                        <a:lnTo>
                          <a:pt x="303" y="10"/>
                        </a:lnTo>
                        <a:lnTo>
                          <a:pt x="271" y="3"/>
                        </a:lnTo>
                        <a:lnTo>
                          <a:pt x="246" y="0"/>
                        </a:lnTo>
                        <a:lnTo>
                          <a:pt x="207" y="1"/>
                        </a:lnTo>
                        <a:lnTo>
                          <a:pt x="166" y="11"/>
                        </a:lnTo>
                        <a:lnTo>
                          <a:pt x="137" y="22"/>
                        </a:lnTo>
                        <a:lnTo>
                          <a:pt x="111" y="39"/>
                        </a:lnTo>
                        <a:lnTo>
                          <a:pt x="91" y="54"/>
                        </a:lnTo>
                        <a:lnTo>
                          <a:pt x="74" y="76"/>
                        </a:lnTo>
                        <a:lnTo>
                          <a:pt x="60" y="99"/>
                        </a:lnTo>
                        <a:lnTo>
                          <a:pt x="44" y="128"/>
                        </a:lnTo>
                        <a:lnTo>
                          <a:pt x="37" y="149"/>
                        </a:lnTo>
                        <a:lnTo>
                          <a:pt x="29" y="177"/>
                        </a:lnTo>
                        <a:lnTo>
                          <a:pt x="23" y="209"/>
                        </a:lnTo>
                        <a:close/>
                      </a:path>
                    </a:pathLst>
                  </a:custGeom>
                  <a:solidFill>
                    <a:srgbClr val="FF9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69" name="Freeform 582"/>
                  <p:cNvSpPr>
                    <a:spLocks/>
                  </p:cNvSpPr>
                  <p:nvPr/>
                </p:nvSpPr>
                <p:spPr bwMode="auto">
                  <a:xfrm>
                    <a:off x="4125" y="2536"/>
                    <a:ext cx="14" cy="8"/>
                  </a:xfrm>
                  <a:custGeom>
                    <a:avLst/>
                    <a:gdLst>
                      <a:gd name="T0" fmla="*/ 1 w 28"/>
                      <a:gd name="T1" fmla="*/ 2 h 17"/>
                      <a:gd name="T2" fmla="*/ 3 w 28"/>
                      <a:gd name="T3" fmla="*/ 0 h 17"/>
                      <a:gd name="T4" fmla="*/ 4 w 28"/>
                      <a:gd name="T5" fmla="*/ 0 h 17"/>
                      <a:gd name="T6" fmla="*/ 2 w 28"/>
                      <a:gd name="T7" fmla="*/ 0 h 17"/>
                      <a:gd name="T8" fmla="*/ 0 w 28"/>
                      <a:gd name="T9" fmla="*/ 0 h 17"/>
                      <a:gd name="T10" fmla="*/ 1 w 28"/>
                      <a:gd name="T11" fmla="*/ 2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" h="17">
                        <a:moveTo>
                          <a:pt x="1" y="17"/>
                        </a:moveTo>
                        <a:lnTo>
                          <a:pt x="18" y="7"/>
                        </a:lnTo>
                        <a:lnTo>
                          <a:pt x="28" y="0"/>
                        </a:lnTo>
                        <a:lnTo>
                          <a:pt x="14" y="1"/>
                        </a:lnTo>
                        <a:lnTo>
                          <a:pt x="0" y="3"/>
                        </a:lnTo>
                        <a:lnTo>
                          <a:pt x="1" y="1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70" name="Freeform 583"/>
                  <p:cNvSpPr>
                    <a:spLocks/>
                  </p:cNvSpPr>
                  <p:nvPr/>
                </p:nvSpPr>
                <p:spPr bwMode="auto">
                  <a:xfrm>
                    <a:off x="4094" y="2543"/>
                    <a:ext cx="19" cy="9"/>
                  </a:xfrm>
                  <a:custGeom>
                    <a:avLst/>
                    <a:gdLst>
                      <a:gd name="T0" fmla="*/ 0 w 38"/>
                      <a:gd name="T1" fmla="*/ 0 h 18"/>
                      <a:gd name="T2" fmla="*/ 3 w 38"/>
                      <a:gd name="T3" fmla="*/ 2 h 18"/>
                      <a:gd name="T4" fmla="*/ 4 w 38"/>
                      <a:gd name="T5" fmla="*/ 3 h 18"/>
                      <a:gd name="T6" fmla="*/ 5 w 38"/>
                      <a:gd name="T7" fmla="*/ 2 h 18"/>
                      <a:gd name="T8" fmla="*/ 5 w 38"/>
                      <a:gd name="T9" fmla="*/ 1 h 18"/>
                      <a:gd name="T10" fmla="*/ 0 w 38"/>
                      <a:gd name="T11" fmla="*/ 0 h 1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8" h="18">
                        <a:moveTo>
                          <a:pt x="0" y="0"/>
                        </a:moveTo>
                        <a:lnTo>
                          <a:pt x="18" y="11"/>
                        </a:lnTo>
                        <a:lnTo>
                          <a:pt x="25" y="18"/>
                        </a:lnTo>
                        <a:lnTo>
                          <a:pt x="34" y="15"/>
                        </a:lnTo>
                        <a:lnTo>
                          <a:pt x="38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71" name="Freeform 584"/>
                  <p:cNvSpPr>
                    <a:spLocks/>
                  </p:cNvSpPr>
                  <p:nvPr/>
                </p:nvSpPr>
                <p:spPr bwMode="auto">
                  <a:xfrm>
                    <a:off x="4074" y="2531"/>
                    <a:ext cx="54" cy="17"/>
                  </a:xfrm>
                  <a:custGeom>
                    <a:avLst/>
                    <a:gdLst>
                      <a:gd name="T0" fmla="*/ 0 w 107"/>
                      <a:gd name="T1" fmla="*/ 1 h 33"/>
                      <a:gd name="T2" fmla="*/ 7 w 107"/>
                      <a:gd name="T3" fmla="*/ 0 h 33"/>
                      <a:gd name="T4" fmla="*/ 9 w 107"/>
                      <a:gd name="T5" fmla="*/ 1 h 33"/>
                      <a:gd name="T6" fmla="*/ 12 w 107"/>
                      <a:gd name="T7" fmla="*/ 2 h 33"/>
                      <a:gd name="T8" fmla="*/ 14 w 107"/>
                      <a:gd name="T9" fmla="*/ 2 h 33"/>
                      <a:gd name="T10" fmla="*/ 14 w 107"/>
                      <a:gd name="T11" fmla="*/ 4 h 33"/>
                      <a:gd name="T12" fmla="*/ 11 w 107"/>
                      <a:gd name="T13" fmla="*/ 4 h 33"/>
                      <a:gd name="T14" fmla="*/ 10 w 107"/>
                      <a:gd name="T15" fmla="*/ 5 h 33"/>
                      <a:gd name="T16" fmla="*/ 8 w 107"/>
                      <a:gd name="T17" fmla="*/ 4 h 33"/>
                      <a:gd name="T18" fmla="*/ 6 w 107"/>
                      <a:gd name="T19" fmla="*/ 4 h 33"/>
                      <a:gd name="T20" fmla="*/ 5 w 107"/>
                      <a:gd name="T21" fmla="*/ 4 h 33"/>
                      <a:gd name="T22" fmla="*/ 3 w 107"/>
                      <a:gd name="T23" fmla="*/ 3 h 33"/>
                      <a:gd name="T24" fmla="*/ 1 w 107"/>
                      <a:gd name="T25" fmla="*/ 2 h 33"/>
                      <a:gd name="T26" fmla="*/ 0 w 107"/>
                      <a:gd name="T27" fmla="*/ 1 h 3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07" h="33">
                        <a:moveTo>
                          <a:pt x="0" y="3"/>
                        </a:moveTo>
                        <a:lnTo>
                          <a:pt x="52" y="0"/>
                        </a:lnTo>
                        <a:lnTo>
                          <a:pt x="69" y="2"/>
                        </a:lnTo>
                        <a:lnTo>
                          <a:pt x="94" y="9"/>
                        </a:lnTo>
                        <a:lnTo>
                          <a:pt x="107" y="10"/>
                        </a:lnTo>
                        <a:lnTo>
                          <a:pt x="106" y="26"/>
                        </a:lnTo>
                        <a:lnTo>
                          <a:pt x="88" y="30"/>
                        </a:lnTo>
                        <a:lnTo>
                          <a:pt x="76" y="33"/>
                        </a:lnTo>
                        <a:lnTo>
                          <a:pt x="62" y="32"/>
                        </a:lnTo>
                        <a:lnTo>
                          <a:pt x="44" y="29"/>
                        </a:lnTo>
                        <a:lnTo>
                          <a:pt x="35" y="26"/>
                        </a:lnTo>
                        <a:lnTo>
                          <a:pt x="19" y="20"/>
                        </a:lnTo>
                        <a:lnTo>
                          <a:pt x="6" y="14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72" name="Freeform 585"/>
                  <p:cNvSpPr>
                    <a:spLocks/>
                  </p:cNvSpPr>
                  <p:nvPr/>
                </p:nvSpPr>
                <p:spPr bwMode="auto">
                  <a:xfrm>
                    <a:off x="4065" y="2491"/>
                    <a:ext cx="75" cy="48"/>
                  </a:xfrm>
                  <a:custGeom>
                    <a:avLst/>
                    <a:gdLst>
                      <a:gd name="T0" fmla="*/ 7 w 151"/>
                      <a:gd name="T1" fmla="*/ 0 h 95"/>
                      <a:gd name="T2" fmla="*/ 5 w 151"/>
                      <a:gd name="T3" fmla="*/ 2 h 95"/>
                      <a:gd name="T4" fmla="*/ 3 w 151"/>
                      <a:gd name="T5" fmla="*/ 3 h 95"/>
                      <a:gd name="T6" fmla="*/ 2 w 151"/>
                      <a:gd name="T7" fmla="*/ 5 h 95"/>
                      <a:gd name="T8" fmla="*/ 1 w 151"/>
                      <a:gd name="T9" fmla="*/ 6 h 95"/>
                      <a:gd name="T10" fmla="*/ 0 w 151"/>
                      <a:gd name="T11" fmla="*/ 8 h 95"/>
                      <a:gd name="T12" fmla="*/ 0 w 151"/>
                      <a:gd name="T13" fmla="*/ 10 h 95"/>
                      <a:gd name="T14" fmla="*/ 0 w 151"/>
                      <a:gd name="T15" fmla="*/ 11 h 95"/>
                      <a:gd name="T16" fmla="*/ 2 w 151"/>
                      <a:gd name="T17" fmla="*/ 11 h 95"/>
                      <a:gd name="T18" fmla="*/ 4 w 151"/>
                      <a:gd name="T19" fmla="*/ 12 h 95"/>
                      <a:gd name="T20" fmla="*/ 7 w 151"/>
                      <a:gd name="T21" fmla="*/ 11 h 95"/>
                      <a:gd name="T22" fmla="*/ 9 w 151"/>
                      <a:gd name="T23" fmla="*/ 11 h 95"/>
                      <a:gd name="T24" fmla="*/ 10 w 151"/>
                      <a:gd name="T25" fmla="*/ 11 h 95"/>
                      <a:gd name="T26" fmla="*/ 12 w 151"/>
                      <a:gd name="T27" fmla="*/ 12 h 95"/>
                      <a:gd name="T28" fmla="*/ 14 w 151"/>
                      <a:gd name="T29" fmla="*/ 12 h 95"/>
                      <a:gd name="T30" fmla="*/ 16 w 151"/>
                      <a:gd name="T31" fmla="*/ 12 h 95"/>
                      <a:gd name="T32" fmla="*/ 18 w 151"/>
                      <a:gd name="T33" fmla="*/ 12 h 95"/>
                      <a:gd name="T34" fmla="*/ 17 w 151"/>
                      <a:gd name="T35" fmla="*/ 11 h 95"/>
                      <a:gd name="T36" fmla="*/ 16 w 151"/>
                      <a:gd name="T37" fmla="*/ 11 h 95"/>
                      <a:gd name="T38" fmla="*/ 14 w 151"/>
                      <a:gd name="T39" fmla="*/ 10 h 95"/>
                      <a:gd name="T40" fmla="*/ 13 w 151"/>
                      <a:gd name="T41" fmla="*/ 10 h 95"/>
                      <a:gd name="T42" fmla="*/ 12 w 151"/>
                      <a:gd name="T43" fmla="*/ 11 h 95"/>
                      <a:gd name="T44" fmla="*/ 9 w 151"/>
                      <a:gd name="T45" fmla="*/ 9 h 95"/>
                      <a:gd name="T46" fmla="*/ 8 w 151"/>
                      <a:gd name="T47" fmla="*/ 9 h 95"/>
                      <a:gd name="T48" fmla="*/ 6 w 151"/>
                      <a:gd name="T49" fmla="*/ 10 h 95"/>
                      <a:gd name="T50" fmla="*/ 2 w 151"/>
                      <a:gd name="T51" fmla="*/ 10 h 95"/>
                      <a:gd name="T52" fmla="*/ 3 w 151"/>
                      <a:gd name="T53" fmla="*/ 9 h 95"/>
                      <a:gd name="T54" fmla="*/ 3 w 151"/>
                      <a:gd name="T55" fmla="*/ 9 h 95"/>
                      <a:gd name="T56" fmla="*/ 4 w 151"/>
                      <a:gd name="T57" fmla="*/ 7 h 95"/>
                      <a:gd name="T58" fmla="*/ 5 w 151"/>
                      <a:gd name="T59" fmla="*/ 7 h 95"/>
                      <a:gd name="T60" fmla="*/ 7 w 151"/>
                      <a:gd name="T61" fmla="*/ 7 h 95"/>
                      <a:gd name="T62" fmla="*/ 9 w 151"/>
                      <a:gd name="T63" fmla="*/ 7 h 95"/>
                      <a:gd name="T64" fmla="*/ 10 w 151"/>
                      <a:gd name="T65" fmla="*/ 6 h 95"/>
                      <a:gd name="T66" fmla="*/ 12 w 151"/>
                      <a:gd name="T67" fmla="*/ 6 h 95"/>
                      <a:gd name="T68" fmla="*/ 9 w 151"/>
                      <a:gd name="T69" fmla="*/ 4 h 95"/>
                      <a:gd name="T70" fmla="*/ 7 w 151"/>
                      <a:gd name="T71" fmla="*/ 0 h 9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1" h="95">
                        <a:moveTo>
                          <a:pt x="57" y="0"/>
                        </a:moveTo>
                        <a:lnTo>
                          <a:pt x="42" y="10"/>
                        </a:lnTo>
                        <a:lnTo>
                          <a:pt x="29" y="23"/>
                        </a:lnTo>
                        <a:lnTo>
                          <a:pt x="18" y="36"/>
                        </a:lnTo>
                        <a:lnTo>
                          <a:pt x="9" y="48"/>
                        </a:lnTo>
                        <a:lnTo>
                          <a:pt x="3" y="62"/>
                        </a:lnTo>
                        <a:lnTo>
                          <a:pt x="1" y="79"/>
                        </a:lnTo>
                        <a:lnTo>
                          <a:pt x="0" y="87"/>
                        </a:lnTo>
                        <a:lnTo>
                          <a:pt x="20" y="87"/>
                        </a:lnTo>
                        <a:lnTo>
                          <a:pt x="39" y="89"/>
                        </a:lnTo>
                        <a:lnTo>
                          <a:pt x="58" y="88"/>
                        </a:lnTo>
                        <a:lnTo>
                          <a:pt x="77" y="88"/>
                        </a:lnTo>
                        <a:lnTo>
                          <a:pt x="86" y="88"/>
                        </a:lnTo>
                        <a:lnTo>
                          <a:pt x="96" y="90"/>
                        </a:lnTo>
                        <a:lnTo>
                          <a:pt x="118" y="94"/>
                        </a:lnTo>
                        <a:lnTo>
                          <a:pt x="131" y="95"/>
                        </a:lnTo>
                        <a:lnTo>
                          <a:pt x="151" y="90"/>
                        </a:lnTo>
                        <a:lnTo>
                          <a:pt x="141" y="85"/>
                        </a:lnTo>
                        <a:lnTo>
                          <a:pt x="128" y="82"/>
                        </a:lnTo>
                        <a:lnTo>
                          <a:pt x="114" y="79"/>
                        </a:lnTo>
                        <a:lnTo>
                          <a:pt x="104" y="77"/>
                        </a:lnTo>
                        <a:lnTo>
                          <a:pt x="96" y="81"/>
                        </a:lnTo>
                        <a:lnTo>
                          <a:pt x="76" y="72"/>
                        </a:lnTo>
                        <a:lnTo>
                          <a:pt x="65" y="72"/>
                        </a:lnTo>
                        <a:lnTo>
                          <a:pt x="52" y="75"/>
                        </a:lnTo>
                        <a:lnTo>
                          <a:pt x="22" y="80"/>
                        </a:lnTo>
                        <a:lnTo>
                          <a:pt x="24" y="72"/>
                        </a:lnTo>
                        <a:lnTo>
                          <a:pt x="28" y="65"/>
                        </a:lnTo>
                        <a:lnTo>
                          <a:pt x="35" y="55"/>
                        </a:lnTo>
                        <a:lnTo>
                          <a:pt x="45" y="55"/>
                        </a:lnTo>
                        <a:lnTo>
                          <a:pt x="58" y="53"/>
                        </a:lnTo>
                        <a:lnTo>
                          <a:pt x="74" y="50"/>
                        </a:lnTo>
                        <a:lnTo>
                          <a:pt x="83" y="47"/>
                        </a:lnTo>
                        <a:lnTo>
                          <a:pt x="98" y="41"/>
                        </a:lnTo>
                        <a:lnTo>
                          <a:pt x="78" y="27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73" name="Freeform 586"/>
                  <p:cNvSpPr>
                    <a:spLocks/>
                  </p:cNvSpPr>
                  <p:nvPr/>
                </p:nvSpPr>
                <p:spPr bwMode="auto">
                  <a:xfrm>
                    <a:off x="4060" y="2439"/>
                    <a:ext cx="50" cy="44"/>
                  </a:xfrm>
                  <a:custGeom>
                    <a:avLst/>
                    <a:gdLst>
                      <a:gd name="T0" fmla="*/ 13 w 100"/>
                      <a:gd name="T1" fmla="*/ 4 h 89"/>
                      <a:gd name="T2" fmla="*/ 13 w 100"/>
                      <a:gd name="T3" fmla="*/ 7 h 89"/>
                      <a:gd name="T4" fmla="*/ 9 w 100"/>
                      <a:gd name="T5" fmla="*/ 11 h 89"/>
                      <a:gd name="T6" fmla="*/ 10 w 100"/>
                      <a:gd name="T7" fmla="*/ 8 h 89"/>
                      <a:gd name="T8" fmla="*/ 10 w 100"/>
                      <a:gd name="T9" fmla="*/ 6 h 89"/>
                      <a:gd name="T10" fmla="*/ 9 w 100"/>
                      <a:gd name="T11" fmla="*/ 5 h 89"/>
                      <a:gd name="T12" fmla="*/ 8 w 100"/>
                      <a:gd name="T13" fmla="*/ 4 h 89"/>
                      <a:gd name="T14" fmla="*/ 6 w 100"/>
                      <a:gd name="T15" fmla="*/ 3 h 89"/>
                      <a:gd name="T16" fmla="*/ 5 w 100"/>
                      <a:gd name="T17" fmla="*/ 2 h 89"/>
                      <a:gd name="T18" fmla="*/ 3 w 100"/>
                      <a:gd name="T19" fmla="*/ 2 h 89"/>
                      <a:gd name="T20" fmla="*/ 2 w 100"/>
                      <a:gd name="T21" fmla="*/ 2 h 89"/>
                      <a:gd name="T22" fmla="*/ 0 w 100"/>
                      <a:gd name="T23" fmla="*/ 3 h 89"/>
                      <a:gd name="T24" fmla="*/ 2 w 100"/>
                      <a:gd name="T25" fmla="*/ 0 h 89"/>
                      <a:gd name="T26" fmla="*/ 3 w 100"/>
                      <a:gd name="T27" fmla="*/ 0 h 89"/>
                      <a:gd name="T28" fmla="*/ 4 w 100"/>
                      <a:gd name="T29" fmla="*/ 0 h 89"/>
                      <a:gd name="T30" fmla="*/ 7 w 100"/>
                      <a:gd name="T31" fmla="*/ 0 h 89"/>
                      <a:gd name="T32" fmla="*/ 9 w 100"/>
                      <a:gd name="T33" fmla="*/ 1 h 89"/>
                      <a:gd name="T34" fmla="*/ 11 w 100"/>
                      <a:gd name="T35" fmla="*/ 1 h 89"/>
                      <a:gd name="T36" fmla="*/ 12 w 100"/>
                      <a:gd name="T37" fmla="*/ 3 h 89"/>
                      <a:gd name="T38" fmla="*/ 13 w 100"/>
                      <a:gd name="T39" fmla="*/ 4 h 8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00" h="89">
                        <a:moveTo>
                          <a:pt x="100" y="37"/>
                        </a:moveTo>
                        <a:lnTo>
                          <a:pt x="100" y="59"/>
                        </a:lnTo>
                        <a:lnTo>
                          <a:pt x="70" y="89"/>
                        </a:lnTo>
                        <a:lnTo>
                          <a:pt x="73" y="65"/>
                        </a:lnTo>
                        <a:lnTo>
                          <a:pt x="73" y="52"/>
                        </a:lnTo>
                        <a:lnTo>
                          <a:pt x="70" y="41"/>
                        </a:lnTo>
                        <a:lnTo>
                          <a:pt x="62" y="35"/>
                        </a:lnTo>
                        <a:lnTo>
                          <a:pt x="48" y="28"/>
                        </a:lnTo>
                        <a:lnTo>
                          <a:pt x="35" y="21"/>
                        </a:lnTo>
                        <a:lnTo>
                          <a:pt x="24" y="20"/>
                        </a:lnTo>
                        <a:lnTo>
                          <a:pt x="9" y="23"/>
                        </a:lnTo>
                        <a:lnTo>
                          <a:pt x="0" y="27"/>
                        </a:lnTo>
                        <a:lnTo>
                          <a:pt x="12" y="2"/>
                        </a:lnTo>
                        <a:lnTo>
                          <a:pt x="18" y="0"/>
                        </a:lnTo>
                        <a:lnTo>
                          <a:pt x="31" y="0"/>
                        </a:lnTo>
                        <a:lnTo>
                          <a:pt x="51" y="3"/>
                        </a:lnTo>
                        <a:lnTo>
                          <a:pt x="68" y="8"/>
                        </a:lnTo>
                        <a:lnTo>
                          <a:pt x="84" y="14"/>
                        </a:lnTo>
                        <a:lnTo>
                          <a:pt x="94" y="25"/>
                        </a:lnTo>
                        <a:lnTo>
                          <a:pt x="100" y="37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74" name="Freeform 587"/>
                  <p:cNvSpPr>
                    <a:spLocks/>
                  </p:cNvSpPr>
                  <p:nvPr/>
                </p:nvSpPr>
                <p:spPr bwMode="auto">
                  <a:xfrm>
                    <a:off x="3982" y="2338"/>
                    <a:ext cx="213" cy="291"/>
                  </a:xfrm>
                  <a:custGeom>
                    <a:avLst/>
                    <a:gdLst>
                      <a:gd name="T0" fmla="*/ 0 w 424"/>
                      <a:gd name="T1" fmla="*/ 29 h 582"/>
                      <a:gd name="T2" fmla="*/ 2 w 424"/>
                      <a:gd name="T3" fmla="*/ 38 h 582"/>
                      <a:gd name="T4" fmla="*/ 4 w 424"/>
                      <a:gd name="T5" fmla="*/ 45 h 582"/>
                      <a:gd name="T6" fmla="*/ 5 w 424"/>
                      <a:gd name="T7" fmla="*/ 53 h 582"/>
                      <a:gd name="T8" fmla="*/ 19 w 424"/>
                      <a:gd name="T9" fmla="*/ 45 h 582"/>
                      <a:gd name="T10" fmla="*/ 24 w 424"/>
                      <a:gd name="T11" fmla="*/ 42 h 582"/>
                      <a:gd name="T12" fmla="*/ 26 w 424"/>
                      <a:gd name="T13" fmla="*/ 39 h 582"/>
                      <a:gd name="T14" fmla="*/ 22 w 424"/>
                      <a:gd name="T15" fmla="*/ 40 h 582"/>
                      <a:gd name="T16" fmla="*/ 18 w 424"/>
                      <a:gd name="T17" fmla="*/ 38 h 582"/>
                      <a:gd name="T18" fmla="*/ 21 w 424"/>
                      <a:gd name="T19" fmla="*/ 35 h 582"/>
                      <a:gd name="T20" fmla="*/ 27 w 424"/>
                      <a:gd name="T21" fmla="*/ 37 h 582"/>
                      <a:gd name="T22" fmla="*/ 34 w 424"/>
                      <a:gd name="T23" fmla="*/ 25 h 582"/>
                      <a:gd name="T24" fmla="*/ 29 w 424"/>
                      <a:gd name="T25" fmla="*/ 20 h 582"/>
                      <a:gd name="T26" fmla="*/ 35 w 424"/>
                      <a:gd name="T27" fmla="*/ 11 h 582"/>
                      <a:gd name="T28" fmla="*/ 43 w 424"/>
                      <a:gd name="T29" fmla="*/ 13 h 582"/>
                      <a:gd name="T30" fmla="*/ 47 w 424"/>
                      <a:gd name="T31" fmla="*/ 19 h 582"/>
                      <a:gd name="T32" fmla="*/ 46 w 424"/>
                      <a:gd name="T33" fmla="*/ 24 h 582"/>
                      <a:gd name="T34" fmla="*/ 46 w 424"/>
                      <a:gd name="T35" fmla="*/ 28 h 582"/>
                      <a:gd name="T36" fmla="*/ 44 w 424"/>
                      <a:gd name="T37" fmla="*/ 37 h 582"/>
                      <a:gd name="T38" fmla="*/ 47 w 424"/>
                      <a:gd name="T39" fmla="*/ 40 h 582"/>
                      <a:gd name="T40" fmla="*/ 46 w 424"/>
                      <a:gd name="T41" fmla="*/ 44 h 582"/>
                      <a:gd name="T42" fmla="*/ 42 w 424"/>
                      <a:gd name="T43" fmla="*/ 43 h 582"/>
                      <a:gd name="T44" fmla="*/ 39 w 424"/>
                      <a:gd name="T45" fmla="*/ 43 h 582"/>
                      <a:gd name="T46" fmla="*/ 43 w 424"/>
                      <a:gd name="T47" fmla="*/ 46 h 582"/>
                      <a:gd name="T48" fmla="*/ 45 w 424"/>
                      <a:gd name="T49" fmla="*/ 49 h 582"/>
                      <a:gd name="T50" fmla="*/ 43 w 424"/>
                      <a:gd name="T51" fmla="*/ 53 h 582"/>
                      <a:gd name="T52" fmla="*/ 40 w 424"/>
                      <a:gd name="T53" fmla="*/ 57 h 582"/>
                      <a:gd name="T54" fmla="*/ 36 w 424"/>
                      <a:gd name="T55" fmla="*/ 60 h 582"/>
                      <a:gd name="T56" fmla="*/ 31 w 424"/>
                      <a:gd name="T57" fmla="*/ 61 h 582"/>
                      <a:gd name="T58" fmla="*/ 28 w 424"/>
                      <a:gd name="T59" fmla="*/ 59 h 582"/>
                      <a:gd name="T60" fmla="*/ 23 w 424"/>
                      <a:gd name="T61" fmla="*/ 54 h 582"/>
                      <a:gd name="T62" fmla="*/ 21 w 424"/>
                      <a:gd name="T63" fmla="*/ 51 h 582"/>
                      <a:gd name="T64" fmla="*/ 19 w 424"/>
                      <a:gd name="T65" fmla="*/ 52 h 582"/>
                      <a:gd name="T66" fmla="*/ 6 w 424"/>
                      <a:gd name="T67" fmla="*/ 56 h 582"/>
                      <a:gd name="T68" fmla="*/ 14 w 424"/>
                      <a:gd name="T69" fmla="*/ 67 h 582"/>
                      <a:gd name="T70" fmla="*/ 33 w 424"/>
                      <a:gd name="T71" fmla="*/ 73 h 582"/>
                      <a:gd name="T72" fmla="*/ 42 w 424"/>
                      <a:gd name="T73" fmla="*/ 62 h 582"/>
                      <a:gd name="T74" fmla="*/ 45 w 424"/>
                      <a:gd name="T75" fmla="*/ 54 h 582"/>
                      <a:gd name="T76" fmla="*/ 48 w 424"/>
                      <a:gd name="T77" fmla="*/ 47 h 582"/>
                      <a:gd name="T78" fmla="*/ 51 w 424"/>
                      <a:gd name="T79" fmla="*/ 37 h 582"/>
                      <a:gd name="T80" fmla="*/ 54 w 424"/>
                      <a:gd name="T81" fmla="*/ 20 h 582"/>
                      <a:gd name="T82" fmla="*/ 49 w 424"/>
                      <a:gd name="T83" fmla="*/ 8 h 582"/>
                      <a:gd name="T84" fmla="*/ 42 w 424"/>
                      <a:gd name="T85" fmla="*/ 3 h 582"/>
                      <a:gd name="T86" fmla="*/ 31 w 424"/>
                      <a:gd name="T87" fmla="*/ 0 h 582"/>
                      <a:gd name="T88" fmla="*/ 18 w 424"/>
                      <a:gd name="T89" fmla="*/ 3 h 582"/>
                      <a:gd name="T90" fmla="*/ 10 w 424"/>
                      <a:gd name="T91" fmla="*/ 10 h 582"/>
                      <a:gd name="T92" fmla="*/ 5 w 424"/>
                      <a:gd name="T93" fmla="*/ 19 h 58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424" h="582">
                        <a:moveTo>
                          <a:pt x="23" y="209"/>
                        </a:moveTo>
                        <a:lnTo>
                          <a:pt x="5" y="219"/>
                        </a:lnTo>
                        <a:lnTo>
                          <a:pt x="0" y="232"/>
                        </a:lnTo>
                        <a:lnTo>
                          <a:pt x="2" y="243"/>
                        </a:lnTo>
                        <a:lnTo>
                          <a:pt x="6" y="273"/>
                        </a:lnTo>
                        <a:lnTo>
                          <a:pt x="14" y="300"/>
                        </a:lnTo>
                        <a:lnTo>
                          <a:pt x="24" y="323"/>
                        </a:lnTo>
                        <a:lnTo>
                          <a:pt x="24" y="341"/>
                        </a:lnTo>
                        <a:lnTo>
                          <a:pt x="30" y="355"/>
                        </a:lnTo>
                        <a:lnTo>
                          <a:pt x="41" y="361"/>
                        </a:lnTo>
                        <a:lnTo>
                          <a:pt x="44" y="364"/>
                        </a:lnTo>
                        <a:lnTo>
                          <a:pt x="33" y="421"/>
                        </a:lnTo>
                        <a:lnTo>
                          <a:pt x="123" y="360"/>
                        </a:lnTo>
                        <a:lnTo>
                          <a:pt x="133" y="355"/>
                        </a:lnTo>
                        <a:lnTo>
                          <a:pt x="148" y="354"/>
                        </a:lnTo>
                        <a:lnTo>
                          <a:pt x="164" y="348"/>
                        </a:lnTo>
                        <a:lnTo>
                          <a:pt x="177" y="340"/>
                        </a:lnTo>
                        <a:lnTo>
                          <a:pt x="187" y="334"/>
                        </a:lnTo>
                        <a:lnTo>
                          <a:pt x="196" y="330"/>
                        </a:lnTo>
                        <a:lnTo>
                          <a:pt x="204" y="321"/>
                        </a:lnTo>
                        <a:lnTo>
                          <a:pt x="208" y="312"/>
                        </a:lnTo>
                        <a:lnTo>
                          <a:pt x="197" y="316"/>
                        </a:lnTo>
                        <a:lnTo>
                          <a:pt x="185" y="319"/>
                        </a:lnTo>
                        <a:lnTo>
                          <a:pt x="174" y="320"/>
                        </a:lnTo>
                        <a:lnTo>
                          <a:pt x="161" y="317"/>
                        </a:lnTo>
                        <a:lnTo>
                          <a:pt x="148" y="312"/>
                        </a:lnTo>
                        <a:lnTo>
                          <a:pt x="144" y="304"/>
                        </a:lnTo>
                        <a:lnTo>
                          <a:pt x="145" y="295"/>
                        </a:lnTo>
                        <a:lnTo>
                          <a:pt x="152" y="284"/>
                        </a:lnTo>
                        <a:lnTo>
                          <a:pt x="165" y="280"/>
                        </a:lnTo>
                        <a:lnTo>
                          <a:pt x="178" y="279"/>
                        </a:lnTo>
                        <a:lnTo>
                          <a:pt x="193" y="282"/>
                        </a:lnTo>
                        <a:lnTo>
                          <a:pt x="211" y="296"/>
                        </a:lnTo>
                        <a:lnTo>
                          <a:pt x="224" y="304"/>
                        </a:lnTo>
                        <a:lnTo>
                          <a:pt x="247" y="220"/>
                        </a:lnTo>
                        <a:lnTo>
                          <a:pt x="264" y="199"/>
                        </a:lnTo>
                        <a:lnTo>
                          <a:pt x="247" y="188"/>
                        </a:lnTo>
                        <a:lnTo>
                          <a:pt x="231" y="179"/>
                        </a:lnTo>
                        <a:lnTo>
                          <a:pt x="228" y="158"/>
                        </a:lnTo>
                        <a:lnTo>
                          <a:pt x="247" y="125"/>
                        </a:lnTo>
                        <a:lnTo>
                          <a:pt x="264" y="104"/>
                        </a:lnTo>
                        <a:lnTo>
                          <a:pt x="272" y="87"/>
                        </a:lnTo>
                        <a:lnTo>
                          <a:pt x="290" y="87"/>
                        </a:lnTo>
                        <a:lnTo>
                          <a:pt x="316" y="93"/>
                        </a:lnTo>
                        <a:lnTo>
                          <a:pt x="336" y="104"/>
                        </a:lnTo>
                        <a:lnTo>
                          <a:pt x="348" y="115"/>
                        </a:lnTo>
                        <a:lnTo>
                          <a:pt x="361" y="132"/>
                        </a:lnTo>
                        <a:lnTo>
                          <a:pt x="368" y="151"/>
                        </a:lnTo>
                        <a:lnTo>
                          <a:pt x="376" y="172"/>
                        </a:lnTo>
                        <a:lnTo>
                          <a:pt x="366" y="189"/>
                        </a:lnTo>
                        <a:lnTo>
                          <a:pt x="362" y="192"/>
                        </a:lnTo>
                        <a:lnTo>
                          <a:pt x="355" y="202"/>
                        </a:lnTo>
                        <a:lnTo>
                          <a:pt x="372" y="204"/>
                        </a:lnTo>
                        <a:lnTo>
                          <a:pt x="364" y="223"/>
                        </a:lnTo>
                        <a:lnTo>
                          <a:pt x="355" y="239"/>
                        </a:lnTo>
                        <a:lnTo>
                          <a:pt x="370" y="274"/>
                        </a:lnTo>
                        <a:lnTo>
                          <a:pt x="348" y="295"/>
                        </a:lnTo>
                        <a:lnTo>
                          <a:pt x="356" y="298"/>
                        </a:lnTo>
                        <a:lnTo>
                          <a:pt x="363" y="305"/>
                        </a:lnTo>
                        <a:lnTo>
                          <a:pt x="372" y="317"/>
                        </a:lnTo>
                        <a:lnTo>
                          <a:pt x="380" y="332"/>
                        </a:lnTo>
                        <a:lnTo>
                          <a:pt x="377" y="345"/>
                        </a:lnTo>
                        <a:lnTo>
                          <a:pt x="364" y="350"/>
                        </a:lnTo>
                        <a:lnTo>
                          <a:pt x="347" y="347"/>
                        </a:lnTo>
                        <a:lnTo>
                          <a:pt x="337" y="342"/>
                        </a:lnTo>
                        <a:lnTo>
                          <a:pt x="328" y="337"/>
                        </a:lnTo>
                        <a:lnTo>
                          <a:pt x="310" y="323"/>
                        </a:lnTo>
                        <a:lnTo>
                          <a:pt x="296" y="327"/>
                        </a:lnTo>
                        <a:lnTo>
                          <a:pt x="310" y="343"/>
                        </a:lnTo>
                        <a:lnTo>
                          <a:pt x="319" y="351"/>
                        </a:lnTo>
                        <a:lnTo>
                          <a:pt x="329" y="360"/>
                        </a:lnTo>
                        <a:lnTo>
                          <a:pt x="339" y="365"/>
                        </a:lnTo>
                        <a:lnTo>
                          <a:pt x="349" y="374"/>
                        </a:lnTo>
                        <a:lnTo>
                          <a:pt x="352" y="382"/>
                        </a:lnTo>
                        <a:lnTo>
                          <a:pt x="352" y="392"/>
                        </a:lnTo>
                        <a:lnTo>
                          <a:pt x="351" y="407"/>
                        </a:lnTo>
                        <a:lnTo>
                          <a:pt x="346" y="416"/>
                        </a:lnTo>
                        <a:lnTo>
                          <a:pt x="340" y="424"/>
                        </a:lnTo>
                        <a:lnTo>
                          <a:pt x="330" y="434"/>
                        </a:lnTo>
                        <a:lnTo>
                          <a:pt x="323" y="447"/>
                        </a:lnTo>
                        <a:lnTo>
                          <a:pt x="315" y="454"/>
                        </a:lnTo>
                        <a:lnTo>
                          <a:pt x="302" y="451"/>
                        </a:lnTo>
                        <a:lnTo>
                          <a:pt x="290" y="464"/>
                        </a:lnTo>
                        <a:lnTo>
                          <a:pt x="280" y="473"/>
                        </a:lnTo>
                        <a:lnTo>
                          <a:pt x="270" y="481"/>
                        </a:lnTo>
                        <a:lnTo>
                          <a:pt x="257" y="483"/>
                        </a:lnTo>
                        <a:lnTo>
                          <a:pt x="246" y="481"/>
                        </a:lnTo>
                        <a:lnTo>
                          <a:pt x="235" y="479"/>
                        </a:lnTo>
                        <a:lnTo>
                          <a:pt x="226" y="475"/>
                        </a:lnTo>
                        <a:lnTo>
                          <a:pt x="216" y="468"/>
                        </a:lnTo>
                        <a:lnTo>
                          <a:pt x="209" y="460"/>
                        </a:lnTo>
                        <a:lnTo>
                          <a:pt x="190" y="435"/>
                        </a:lnTo>
                        <a:lnTo>
                          <a:pt x="183" y="429"/>
                        </a:lnTo>
                        <a:lnTo>
                          <a:pt x="178" y="422"/>
                        </a:lnTo>
                        <a:lnTo>
                          <a:pt x="171" y="415"/>
                        </a:lnTo>
                        <a:lnTo>
                          <a:pt x="167" y="402"/>
                        </a:lnTo>
                        <a:lnTo>
                          <a:pt x="164" y="390"/>
                        </a:lnTo>
                        <a:lnTo>
                          <a:pt x="157" y="403"/>
                        </a:lnTo>
                        <a:lnTo>
                          <a:pt x="150" y="416"/>
                        </a:lnTo>
                        <a:lnTo>
                          <a:pt x="143" y="408"/>
                        </a:lnTo>
                        <a:lnTo>
                          <a:pt x="136" y="395"/>
                        </a:lnTo>
                        <a:lnTo>
                          <a:pt x="43" y="447"/>
                        </a:lnTo>
                        <a:lnTo>
                          <a:pt x="63" y="483"/>
                        </a:lnTo>
                        <a:lnTo>
                          <a:pt x="87" y="510"/>
                        </a:lnTo>
                        <a:lnTo>
                          <a:pt x="107" y="531"/>
                        </a:lnTo>
                        <a:lnTo>
                          <a:pt x="158" y="565"/>
                        </a:lnTo>
                        <a:lnTo>
                          <a:pt x="208" y="580"/>
                        </a:lnTo>
                        <a:lnTo>
                          <a:pt x="256" y="582"/>
                        </a:lnTo>
                        <a:lnTo>
                          <a:pt x="289" y="561"/>
                        </a:lnTo>
                        <a:lnTo>
                          <a:pt x="319" y="522"/>
                        </a:lnTo>
                        <a:lnTo>
                          <a:pt x="332" y="491"/>
                        </a:lnTo>
                        <a:lnTo>
                          <a:pt x="336" y="462"/>
                        </a:lnTo>
                        <a:lnTo>
                          <a:pt x="348" y="448"/>
                        </a:lnTo>
                        <a:lnTo>
                          <a:pt x="355" y="431"/>
                        </a:lnTo>
                        <a:lnTo>
                          <a:pt x="362" y="417"/>
                        </a:lnTo>
                        <a:lnTo>
                          <a:pt x="366" y="402"/>
                        </a:lnTo>
                        <a:lnTo>
                          <a:pt x="377" y="372"/>
                        </a:lnTo>
                        <a:lnTo>
                          <a:pt x="386" y="339"/>
                        </a:lnTo>
                        <a:lnTo>
                          <a:pt x="392" y="317"/>
                        </a:lnTo>
                        <a:lnTo>
                          <a:pt x="402" y="294"/>
                        </a:lnTo>
                        <a:lnTo>
                          <a:pt x="409" y="263"/>
                        </a:lnTo>
                        <a:lnTo>
                          <a:pt x="421" y="196"/>
                        </a:lnTo>
                        <a:lnTo>
                          <a:pt x="424" y="157"/>
                        </a:lnTo>
                        <a:lnTo>
                          <a:pt x="418" y="123"/>
                        </a:lnTo>
                        <a:lnTo>
                          <a:pt x="405" y="93"/>
                        </a:lnTo>
                        <a:lnTo>
                          <a:pt x="385" y="63"/>
                        </a:lnTo>
                        <a:lnTo>
                          <a:pt x="370" y="50"/>
                        </a:lnTo>
                        <a:lnTo>
                          <a:pt x="360" y="41"/>
                        </a:lnTo>
                        <a:lnTo>
                          <a:pt x="331" y="22"/>
                        </a:lnTo>
                        <a:lnTo>
                          <a:pt x="303" y="10"/>
                        </a:lnTo>
                        <a:lnTo>
                          <a:pt x="271" y="3"/>
                        </a:lnTo>
                        <a:lnTo>
                          <a:pt x="246" y="0"/>
                        </a:lnTo>
                        <a:lnTo>
                          <a:pt x="207" y="1"/>
                        </a:lnTo>
                        <a:lnTo>
                          <a:pt x="166" y="11"/>
                        </a:lnTo>
                        <a:lnTo>
                          <a:pt x="137" y="22"/>
                        </a:lnTo>
                        <a:lnTo>
                          <a:pt x="111" y="39"/>
                        </a:lnTo>
                        <a:lnTo>
                          <a:pt x="91" y="54"/>
                        </a:lnTo>
                        <a:lnTo>
                          <a:pt x="74" y="76"/>
                        </a:lnTo>
                        <a:lnTo>
                          <a:pt x="60" y="99"/>
                        </a:lnTo>
                        <a:lnTo>
                          <a:pt x="44" y="123"/>
                        </a:lnTo>
                        <a:lnTo>
                          <a:pt x="37" y="149"/>
                        </a:lnTo>
                        <a:lnTo>
                          <a:pt x="29" y="177"/>
                        </a:lnTo>
                        <a:lnTo>
                          <a:pt x="23" y="209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75" name="Freeform 588"/>
                  <p:cNvSpPr>
                    <a:spLocks/>
                  </p:cNvSpPr>
                  <p:nvPr/>
                </p:nvSpPr>
                <p:spPr bwMode="auto">
                  <a:xfrm>
                    <a:off x="3983" y="2340"/>
                    <a:ext cx="213" cy="290"/>
                  </a:xfrm>
                  <a:custGeom>
                    <a:avLst/>
                    <a:gdLst>
                      <a:gd name="T0" fmla="*/ 31 w 425"/>
                      <a:gd name="T1" fmla="*/ 37 h 582"/>
                      <a:gd name="T2" fmla="*/ 30 w 425"/>
                      <a:gd name="T3" fmla="*/ 40 h 582"/>
                      <a:gd name="T4" fmla="*/ 34 w 425"/>
                      <a:gd name="T5" fmla="*/ 41 h 582"/>
                      <a:gd name="T6" fmla="*/ 33 w 425"/>
                      <a:gd name="T7" fmla="*/ 43 h 582"/>
                      <a:gd name="T8" fmla="*/ 30 w 425"/>
                      <a:gd name="T9" fmla="*/ 41 h 582"/>
                      <a:gd name="T10" fmla="*/ 27 w 425"/>
                      <a:gd name="T11" fmla="*/ 41 h 582"/>
                      <a:gd name="T12" fmla="*/ 27 w 425"/>
                      <a:gd name="T13" fmla="*/ 38 h 582"/>
                      <a:gd name="T14" fmla="*/ 29 w 425"/>
                      <a:gd name="T15" fmla="*/ 32 h 582"/>
                      <a:gd name="T16" fmla="*/ 27 w 425"/>
                      <a:gd name="T17" fmla="*/ 29 h 582"/>
                      <a:gd name="T18" fmla="*/ 23 w 425"/>
                      <a:gd name="T19" fmla="*/ 27 h 582"/>
                      <a:gd name="T20" fmla="*/ 16 w 425"/>
                      <a:gd name="T21" fmla="*/ 29 h 582"/>
                      <a:gd name="T22" fmla="*/ 13 w 425"/>
                      <a:gd name="T23" fmla="*/ 29 h 582"/>
                      <a:gd name="T24" fmla="*/ 11 w 425"/>
                      <a:gd name="T25" fmla="*/ 33 h 582"/>
                      <a:gd name="T26" fmla="*/ 12 w 425"/>
                      <a:gd name="T27" fmla="*/ 37 h 582"/>
                      <a:gd name="T28" fmla="*/ 15 w 425"/>
                      <a:gd name="T29" fmla="*/ 39 h 582"/>
                      <a:gd name="T30" fmla="*/ 17 w 425"/>
                      <a:gd name="T31" fmla="*/ 49 h 582"/>
                      <a:gd name="T32" fmla="*/ 19 w 425"/>
                      <a:gd name="T33" fmla="*/ 57 h 582"/>
                      <a:gd name="T34" fmla="*/ 21 w 425"/>
                      <a:gd name="T35" fmla="*/ 61 h 582"/>
                      <a:gd name="T36" fmla="*/ 29 w 425"/>
                      <a:gd name="T37" fmla="*/ 64 h 582"/>
                      <a:gd name="T38" fmla="*/ 34 w 425"/>
                      <a:gd name="T39" fmla="*/ 65 h 582"/>
                      <a:gd name="T40" fmla="*/ 39 w 425"/>
                      <a:gd name="T41" fmla="*/ 63 h 582"/>
                      <a:gd name="T42" fmla="*/ 41 w 425"/>
                      <a:gd name="T43" fmla="*/ 63 h 582"/>
                      <a:gd name="T44" fmla="*/ 35 w 425"/>
                      <a:gd name="T45" fmla="*/ 70 h 582"/>
                      <a:gd name="T46" fmla="*/ 27 w 425"/>
                      <a:gd name="T47" fmla="*/ 72 h 582"/>
                      <a:gd name="T48" fmla="*/ 19 w 425"/>
                      <a:gd name="T49" fmla="*/ 70 h 582"/>
                      <a:gd name="T50" fmla="*/ 10 w 425"/>
                      <a:gd name="T51" fmla="*/ 61 h 582"/>
                      <a:gd name="T52" fmla="*/ 4 w 425"/>
                      <a:gd name="T53" fmla="*/ 53 h 582"/>
                      <a:gd name="T54" fmla="*/ 4 w 425"/>
                      <a:gd name="T55" fmla="*/ 43 h 582"/>
                      <a:gd name="T56" fmla="*/ 2 w 425"/>
                      <a:gd name="T57" fmla="*/ 37 h 582"/>
                      <a:gd name="T58" fmla="*/ 0 w 425"/>
                      <a:gd name="T59" fmla="*/ 29 h 582"/>
                      <a:gd name="T60" fmla="*/ 4 w 425"/>
                      <a:gd name="T61" fmla="*/ 25 h 582"/>
                      <a:gd name="T62" fmla="*/ 6 w 425"/>
                      <a:gd name="T63" fmla="*/ 15 h 582"/>
                      <a:gd name="T64" fmla="*/ 12 w 425"/>
                      <a:gd name="T65" fmla="*/ 7 h 582"/>
                      <a:gd name="T66" fmla="*/ 19 w 425"/>
                      <a:gd name="T67" fmla="*/ 2 h 582"/>
                      <a:gd name="T68" fmla="*/ 32 w 425"/>
                      <a:gd name="T69" fmla="*/ 0 h 582"/>
                      <a:gd name="T70" fmla="*/ 42 w 425"/>
                      <a:gd name="T71" fmla="*/ 2 h 582"/>
                      <a:gd name="T72" fmla="*/ 50 w 425"/>
                      <a:gd name="T73" fmla="*/ 10 h 582"/>
                      <a:gd name="T74" fmla="*/ 54 w 425"/>
                      <a:gd name="T75" fmla="*/ 22 h 582"/>
                      <a:gd name="T76" fmla="*/ 51 w 425"/>
                      <a:gd name="T77" fmla="*/ 30 h 582"/>
                      <a:gd name="T78" fmla="*/ 50 w 425"/>
                      <a:gd name="T79" fmla="*/ 21 h 582"/>
                      <a:gd name="T80" fmla="*/ 50 w 425"/>
                      <a:gd name="T81" fmla="*/ 16 h 582"/>
                      <a:gd name="T82" fmla="*/ 45 w 425"/>
                      <a:gd name="T83" fmla="*/ 9 h 582"/>
                      <a:gd name="T84" fmla="*/ 39 w 425"/>
                      <a:gd name="T85" fmla="*/ 4 h 582"/>
                      <a:gd name="T86" fmla="*/ 30 w 425"/>
                      <a:gd name="T87" fmla="*/ 2 h 582"/>
                      <a:gd name="T88" fmla="*/ 24 w 425"/>
                      <a:gd name="T89" fmla="*/ 4 h 582"/>
                      <a:gd name="T90" fmla="*/ 20 w 425"/>
                      <a:gd name="T91" fmla="*/ 9 h 582"/>
                      <a:gd name="T92" fmla="*/ 17 w 425"/>
                      <a:gd name="T93" fmla="*/ 15 h 582"/>
                      <a:gd name="T94" fmla="*/ 17 w 425"/>
                      <a:gd name="T95" fmla="*/ 26 h 582"/>
                      <a:gd name="T96" fmla="*/ 24 w 425"/>
                      <a:gd name="T97" fmla="*/ 24 h 582"/>
                      <a:gd name="T98" fmla="*/ 30 w 425"/>
                      <a:gd name="T99" fmla="*/ 26 h 58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425" h="582">
                        <a:moveTo>
                          <a:pt x="253" y="235"/>
                        </a:moveTo>
                        <a:lnTo>
                          <a:pt x="253" y="299"/>
                        </a:lnTo>
                        <a:lnTo>
                          <a:pt x="247" y="303"/>
                        </a:lnTo>
                        <a:lnTo>
                          <a:pt x="242" y="309"/>
                        </a:lnTo>
                        <a:lnTo>
                          <a:pt x="239" y="317"/>
                        </a:lnTo>
                        <a:lnTo>
                          <a:pt x="240" y="325"/>
                        </a:lnTo>
                        <a:lnTo>
                          <a:pt x="247" y="328"/>
                        </a:lnTo>
                        <a:lnTo>
                          <a:pt x="254" y="333"/>
                        </a:lnTo>
                        <a:lnTo>
                          <a:pt x="271" y="335"/>
                        </a:lnTo>
                        <a:lnTo>
                          <a:pt x="279" y="333"/>
                        </a:lnTo>
                        <a:lnTo>
                          <a:pt x="267" y="343"/>
                        </a:lnTo>
                        <a:lnTo>
                          <a:pt x="262" y="346"/>
                        </a:lnTo>
                        <a:lnTo>
                          <a:pt x="255" y="345"/>
                        </a:lnTo>
                        <a:lnTo>
                          <a:pt x="245" y="341"/>
                        </a:lnTo>
                        <a:lnTo>
                          <a:pt x="237" y="336"/>
                        </a:lnTo>
                        <a:lnTo>
                          <a:pt x="229" y="333"/>
                        </a:lnTo>
                        <a:lnTo>
                          <a:pt x="216" y="332"/>
                        </a:lnTo>
                        <a:lnTo>
                          <a:pt x="209" y="331"/>
                        </a:lnTo>
                        <a:lnTo>
                          <a:pt x="207" y="324"/>
                        </a:lnTo>
                        <a:lnTo>
                          <a:pt x="208" y="316"/>
                        </a:lnTo>
                        <a:lnTo>
                          <a:pt x="215" y="310"/>
                        </a:lnTo>
                        <a:lnTo>
                          <a:pt x="219" y="305"/>
                        </a:lnTo>
                        <a:lnTo>
                          <a:pt x="224" y="286"/>
                        </a:lnTo>
                        <a:lnTo>
                          <a:pt x="227" y="262"/>
                        </a:lnTo>
                        <a:lnTo>
                          <a:pt x="227" y="250"/>
                        </a:lnTo>
                        <a:lnTo>
                          <a:pt x="224" y="239"/>
                        </a:lnTo>
                        <a:lnTo>
                          <a:pt x="216" y="233"/>
                        </a:lnTo>
                        <a:lnTo>
                          <a:pt x="202" y="226"/>
                        </a:lnTo>
                        <a:lnTo>
                          <a:pt x="189" y="220"/>
                        </a:lnTo>
                        <a:lnTo>
                          <a:pt x="179" y="219"/>
                        </a:lnTo>
                        <a:lnTo>
                          <a:pt x="155" y="226"/>
                        </a:lnTo>
                        <a:lnTo>
                          <a:pt x="140" y="229"/>
                        </a:lnTo>
                        <a:lnTo>
                          <a:pt x="122" y="232"/>
                        </a:lnTo>
                        <a:lnTo>
                          <a:pt x="114" y="229"/>
                        </a:lnTo>
                        <a:lnTo>
                          <a:pt x="104" y="229"/>
                        </a:lnTo>
                        <a:lnTo>
                          <a:pt x="99" y="235"/>
                        </a:lnTo>
                        <a:lnTo>
                          <a:pt x="92" y="241"/>
                        </a:lnTo>
                        <a:lnTo>
                          <a:pt x="87" y="251"/>
                        </a:lnTo>
                        <a:lnTo>
                          <a:pt x="87" y="265"/>
                        </a:lnTo>
                        <a:lnTo>
                          <a:pt x="90" y="279"/>
                        </a:lnTo>
                        <a:lnTo>
                          <a:pt x="92" y="291"/>
                        </a:lnTo>
                        <a:lnTo>
                          <a:pt x="96" y="299"/>
                        </a:lnTo>
                        <a:lnTo>
                          <a:pt x="103" y="309"/>
                        </a:lnTo>
                        <a:lnTo>
                          <a:pt x="111" y="315"/>
                        </a:lnTo>
                        <a:lnTo>
                          <a:pt x="118" y="316"/>
                        </a:lnTo>
                        <a:lnTo>
                          <a:pt x="119" y="333"/>
                        </a:lnTo>
                        <a:lnTo>
                          <a:pt x="122" y="357"/>
                        </a:lnTo>
                        <a:lnTo>
                          <a:pt x="129" y="397"/>
                        </a:lnTo>
                        <a:lnTo>
                          <a:pt x="137" y="423"/>
                        </a:lnTo>
                        <a:lnTo>
                          <a:pt x="141" y="442"/>
                        </a:lnTo>
                        <a:lnTo>
                          <a:pt x="147" y="460"/>
                        </a:lnTo>
                        <a:lnTo>
                          <a:pt x="152" y="470"/>
                        </a:lnTo>
                        <a:lnTo>
                          <a:pt x="158" y="480"/>
                        </a:lnTo>
                        <a:lnTo>
                          <a:pt x="167" y="492"/>
                        </a:lnTo>
                        <a:lnTo>
                          <a:pt x="182" y="505"/>
                        </a:lnTo>
                        <a:lnTo>
                          <a:pt x="198" y="515"/>
                        </a:lnTo>
                        <a:lnTo>
                          <a:pt x="225" y="519"/>
                        </a:lnTo>
                        <a:lnTo>
                          <a:pt x="242" y="519"/>
                        </a:lnTo>
                        <a:lnTo>
                          <a:pt x="255" y="521"/>
                        </a:lnTo>
                        <a:lnTo>
                          <a:pt x="269" y="522"/>
                        </a:lnTo>
                        <a:lnTo>
                          <a:pt x="284" y="518"/>
                        </a:lnTo>
                        <a:lnTo>
                          <a:pt x="298" y="513"/>
                        </a:lnTo>
                        <a:lnTo>
                          <a:pt x="307" y="505"/>
                        </a:lnTo>
                        <a:lnTo>
                          <a:pt x="317" y="497"/>
                        </a:lnTo>
                        <a:lnTo>
                          <a:pt x="329" y="489"/>
                        </a:lnTo>
                        <a:lnTo>
                          <a:pt x="321" y="510"/>
                        </a:lnTo>
                        <a:lnTo>
                          <a:pt x="309" y="527"/>
                        </a:lnTo>
                        <a:lnTo>
                          <a:pt x="298" y="545"/>
                        </a:lnTo>
                        <a:lnTo>
                          <a:pt x="280" y="565"/>
                        </a:lnTo>
                        <a:lnTo>
                          <a:pt x="258" y="576"/>
                        </a:lnTo>
                        <a:lnTo>
                          <a:pt x="233" y="582"/>
                        </a:lnTo>
                        <a:lnTo>
                          <a:pt x="212" y="579"/>
                        </a:lnTo>
                        <a:lnTo>
                          <a:pt x="195" y="578"/>
                        </a:lnTo>
                        <a:lnTo>
                          <a:pt x="176" y="572"/>
                        </a:lnTo>
                        <a:lnTo>
                          <a:pt x="152" y="561"/>
                        </a:lnTo>
                        <a:lnTo>
                          <a:pt x="135" y="547"/>
                        </a:lnTo>
                        <a:lnTo>
                          <a:pt x="109" y="523"/>
                        </a:lnTo>
                        <a:lnTo>
                          <a:pt x="80" y="495"/>
                        </a:lnTo>
                        <a:lnTo>
                          <a:pt x="61" y="473"/>
                        </a:lnTo>
                        <a:lnTo>
                          <a:pt x="45" y="452"/>
                        </a:lnTo>
                        <a:lnTo>
                          <a:pt x="30" y="425"/>
                        </a:lnTo>
                        <a:lnTo>
                          <a:pt x="43" y="364"/>
                        </a:lnTo>
                        <a:lnTo>
                          <a:pt x="33" y="358"/>
                        </a:lnTo>
                        <a:lnTo>
                          <a:pt x="25" y="351"/>
                        </a:lnTo>
                        <a:lnTo>
                          <a:pt x="22" y="339"/>
                        </a:lnTo>
                        <a:lnTo>
                          <a:pt x="21" y="319"/>
                        </a:lnTo>
                        <a:lnTo>
                          <a:pt x="16" y="303"/>
                        </a:lnTo>
                        <a:lnTo>
                          <a:pt x="6" y="280"/>
                        </a:lnTo>
                        <a:lnTo>
                          <a:pt x="3" y="252"/>
                        </a:lnTo>
                        <a:lnTo>
                          <a:pt x="0" y="233"/>
                        </a:lnTo>
                        <a:lnTo>
                          <a:pt x="2" y="219"/>
                        </a:lnTo>
                        <a:lnTo>
                          <a:pt x="15" y="211"/>
                        </a:lnTo>
                        <a:lnTo>
                          <a:pt x="25" y="201"/>
                        </a:lnTo>
                        <a:lnTo>
                          <a:pt x="27" y="175"/>
                        </a:lnTo>
                        <a:lnTo>
                          <a:pt x="32" y="150"/>
                        </a:lnTo>
                        <a:lnTo>
                          <a:pt x="44" y="127"/>
                        </a:lnTo>
                        <a:lnTo>
                          <a:pt x="57" y="100"/>
                        </a:lnTo>
                        <a:lnTo>
                          <a:pt x="75" y="74"/>
                        </a:lnTo>
                        <a:lnTo>
                          <a:pt x="91" y="57"/>
                        </a:lnTo>
                        <a:lnTo>
                          <a:pt x="107" y="41"/>
                        </a:lnTo>
                        <a:lnTo>
                          <a:pt x="125" y="27"/>
                        </a:lnTo>
                        <a:lnTo>
                          <a:pt x="146" y="16"/>
                        </a:lnTo>
                        <a:lnTo>
                          <a:pt x="179" y="2"/>
                        </a:lnTo>
                        <a:lnTo>
                          <a:pt x="219" y="0"/>
                        </a:lnTo>
                        <a:lnTo>
                          <a:pt x="250" y="0"/>
                        </a:lnTo>
                        <a:lnTo>
                          <a:pt x="284" y="3"/>
                        </a:lnTo>
                        <a:lnTo>
                          <a:pt x="310" y="10"/>
                        </a:lnTo>
                        <a:lnTo>
                          <a:pt x="335" y="20"/>
                        </a:lnTo>
                        <a:lnTo>
                          <a:pt x="358" y="37"/>
                        </a:lnTo>
                        <a:lnTo>
                          <a:pt x="382" y="60"/>
                        </a:lnTo>
                        <a:lnTo>
                          <a:pt x="399" y="82"/>
                        </a:lnTo>
                        <a:lnTo>
                          <a:pt x="413" y="111"/>
                        </a:lnTo>
                        <a:lnTo>
                          <a:pt x="423" y="149"/>
                        </a:lnTo>
                        <a:lnTo>
                          <a:pt x="425" y="177"/>
                        </a:lnTo>
                        <a:lnTo>
                          <a:pt x="418" y="215"/>
                        </a:lnTo>
                        <a:lnTo>
                          <a:pt x="405" y="266"/>
                        </a:lnTo>
                        <a:lnTo>
                          <a:pt x="401" y="240"/>
                        </a:lnTo>
                        <a:lnTo>
                          <a:pt x="400" y="213"/>
                        </a:lnTo>
                        <a:lnTo>
                          <a:pt x="397" y="191"/>
                        </a:lnTo>
                        <a:lnTo>
                          <a:pt x="394" y="171"/>
                        </a:lnTo>
                        <a:lnTo>
                          <a:pt x="385" y="152"/>
                        </a:lnTo>
                        <a:lnTo>
                          <a:pt x="368" y="135"/>
                        </a:lnTo>
                        <a:lnTo>
                          <a:pt x="393" y="132"/>
                        </a:lnTo>
                        <a:lnTo>
                          <a:pt x="382" y="109"/>
                        </a:lnTo>
                        <a:lnTo>
                          <a:pt x="369" y="92"/>
                        </a:lnTo>
                        <a:lnTo>
                          <a:pt x="356" y="74"/>
                        </a:lnTo>
                        <a:lnTo>
                          <a:pt x="339" y="61"/>
                        </a:lnTo>
                        <a:lnTo>
                          <a:pt x="324" y="47"/>
                        </a:lnTo>
                        <a:lnTo>
                          <a:pt x="309" y="37"/>
                        </a:lnTo>
                        <a:lnTo>
                          <a:pt x="287" y="26"/>
                        </a:lnTo>
                        <a:lnTo>
                          <a:pt x="261" y="21"/>
                        </a:lnTo>
                        <a:lnTo>
                          <a:pt x="238" y="23"/>
                        </a:lnTo>
                        <a:lnTo>
                          <a:pt x="219" y="27"/>
                        </a:lnTo>
                        <a:lnTo>
                          <a:pt x="204" y="32"/>
                        </a:lnTo>
                        <a:lnTo>
                          <a:pt x="187" y="39"/>
                        </a:lnTo>
                        <a:lnTo>
                          <a:pt x="175" y="51"/>
                        </a:lnTo>
                        <a:lnTo>
                          <a:pt x="162" y="65"/>
                        </a:lnTo>
                        <a:lnTo>
                          <a:pt x="156" y="77"/>
                        </a:lnTo>
                        <a:lnTo>
                          <a:pt x="147" y="90"/>
                        </a:lnTo>
                        <a:lnTo>
                          <a:pt x="143" y="103"/>
                        </a:lnTo>
                        <a:lnTo>
                          <a:pt x="136" y="123"/>
                        </a:lnTo>
                        <a:lnTo>
                          <a:pt x="132" y="148"/>
                        </a:lnTo>
                        <a:lnTo>
                          <a:pt x="130" y="178"/>
                        </a:lnTo>
                        <a:lnTo>
                          <a:pt x="134" y="209"/>
                        </a:lnTo>
                        <a:lnTo>
                          <a:pt x="145" y="204"/>
                        </a:lnTo>
                        <a:lnTo>
                          <a:pt x="162" y="200"/>
                        </a:lnTo>
                        <a:lnTo>
                          <a:pt x="185" y="199"/>
                        </a:lnTo>
                        <a:lnTo>
                          <a:pt x="205" y="202"/>
                        </a:lnTo>
                        <a:lnTo>
                          <a:pt x="222" y="207"/>
                        </a:lnTo>
                        <a:lnTo>
                          <a:pt x="237" y="213"/>
                        </a:lnTo>
                        <a:lnTo>
                          <a:pt x="247" y="222"/>
                        </a:lnTo>
                        <a:lnTo>
                          <a:pt x="253" y="235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76" name="Freeform 589"/>
                  <p:cNvSpPr>
                    <a:spLocks/>
                  </p:cNvSpPr>
                  <p:nvPr/>
                </p:nvSpPr>
                <p:spPr bwMode="auto">
                  <a:xfrm>
                    <a:off x="4126" y="2448"/>
                    <a:ext cx="52" cy="25"/>
                  </a:xfrm>
                  <a:custGeom>
                    <a:avLst/>
                    <a:gdLst>
                      <a:gd name="T0" fmla="*/ 0 w 104"/>
                      <a:gd name="T1" fmla="*/ 2 h 51"/>
                      <a:gd name="T2" fmla="*/ 2 w 104"/>
                      <a:gd name="T3" fmla="*/ 1 h 51"/>
                      <a:gd name="T4" fmla="*/ 3 w 104"/>
                      <a:gd name="T5" fmla="*/ 1 h 51"/>
                      <a:gd name="T6" fmla="*/ 5 w 104"/>
                      <a:gd name="T7" fmla="*/ 0 h 51"/>
                      <a:gd name="T8" fmla="*/ 7 w 104"/>
                      <a:gd name="T9" fmla="*/ 0 h 51"/>
                      <a:gd name="T10" fmla="*/ 9 w 104"/>
                      <a:gd name="T11" fmla="*/ 0 h 51"/>
                      <a:gd name="T12" fmla="*/ 11 w 104"/>
                      <a:gd name="T13" fmla="*/ 0 h 51"/>
                      <a:gd name="T14" fmla="*/ 12 w 104"/>
                      <a:gd name="T15" fmla="*/ 1 h 51"/>
                      <a:gd name="T16" fmla="*/ 13 w 104"/>
                      <a:gd name="T17" fmla="*/ 3 h 51"/>
                      <a:gd name="T18" fmla="*/ 13 w 104"/>
                      <a:gd name="T19" fmla="*/ 4 h 51"/>
                      <a:gd name="T20" fmla="*/ 12 w 104"/>
                      <a:gd name="T21" fmla="*/ 5 h 51"/>
                      <a:gd name="T22" fmla="*/ 10 w 104"/>
                      <a:gd name="T23" fmla="*/ 6 h 51"/>
                      <a:gd name="T24" fmla="*/ 9 w 104"/>
                      <a:gd name="T25" fmla="*/ 6 h 51"/>
                      <a:gd name="T26" fmla="*/ 9 w 104"/>
                      <a:gd name="T27" fmla="*/ 5 h 51"/>
                      <a:gd name="T28" fmla="*/ 7 w 104"/>
                      <a:gd name="T29" fmla="*/ 4 h 51"/>
                      <a:gd name="T30" fmla="*/ 6 w 104"/>
                      <a:gd name="T31" fmla="*/ 4 h 51"/>
                      <a:gd name="T32" fmla="*/ 5 w 104"/>
                      <a:gd name="T33" fmla="*/ 4 h 51"/>
                      <a:gd name="T34" fmla="*/ 3 w 104"/>
                      <a:gd name="T35" fmla="*/ 4 h 51"/>
                      <a:gd name="T36" fmla="*/ 1 w 104"/>
                      <a:gd name="T37" fmla="*/ 5 h 51"/>
                      <a:gd name="T38" fmla="*/ 1 w 104"/>
                      <a:gd name="T39" fmla="*/ 6 h 51"/>
                      <a:gd name="T40" fmla="*/ 1 w 104"/>
                      <a:gd name="T41" fmla="*/ 5 h 51"/>
                      <a:gd name="T42" fmla="*/ 0 w 104"/>
                      <a:gd name="T43" fmla="*/ 2 h 5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04" h="51">
                        <a:moveTo>
                          <a:pt x="0" y="16"/>
                        </a:moveTo>
                        <a:lnTo>
                          <a:pt x="11" y="12"/>
                        </a:lnTo>
                        <a:lnTo>
                          <a:pt x="23" y="8"/>
                        </a:lnTo>
                        <a:lnTo>
                          <a:pt x="36" y="3"/>
                        </a:lnTo>
                        <a:lnTo>
                          <a:pt x="51" y="0"/>
                        </a:lnTo>
                        <a:lnTo>
                          <a:pt x="65" y="0"/>
                        </a:lnTo>
                        <a:lnTo>
                          <a:pt x="84" y="4"/>
                        </a:lnTo>
                        <a:lnTo>
                          <a:pt x="95" y="14"/>
                        </a:lnTo>
                        <a:lnTo>
                          <a:pt x="101" y="25"/>
                        </a:lnTo>
                        <a:lnTo>
                          <a:pt x="104" y="33"/>
                        </a:lnTo>
                        <a:lnTo>
                          <a:pt x="90" y="44"/>
                        </a:lnTo>
                        <a:lnTo>
                          <a:pt x="77" y="50"/>
                        </a:lnTo>
                        <a:lnTo>
                          <a:pt x="71" y="51"/>
                        </a:lnTo>
                        <a:lnTo>
                          <a:pt x="65" y="43"/>
                        </a:lnTo>
                        <a:lnTo>
                          <a:pt x="56" y="36"/>
                        </a:lnTo>
                        <a:lnTo>
                          <a:pt x="45" y="33"/>
                        </a:lnTo>
                        <a:lnTo>
                          <a:pt x="34" y="33"/>
                        </a:lnTo>
                        <a:lnTo>
                          <a:pt x="19" y="37"/>
                        </a:lnTo>
                        <a:lnTo>
                          <a:pt x="7" y="44"/>
                        </a:lnTo>
                        <a:lnTo>
                          <a:pt x="2" y="49"/>
                        </a:lnTo>
                        <a:lnTo>
                          <a:pt x="4" y="4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9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77" name="Freeform 590"/>
                  <p:cNvSpPr>
                    <a:spLocks/>
                  </p:cNvSpPr>
                  <p:nvPr/>
                </p:nvSpPr>
                <p:spPr bwMode="auto">
                  <a:xfrm>
                    <a:off x="4125" y="2448"/>
                    <a:ext cx="47" cy="24"/>
                  </a:xfrm>
                  <a:custGeom>
                    <a:avLst/>
                    <a:gdLst>
                      <a:gd name="T0" fmla="*/ 0 w 94"/>
                      <a:gd name="T1" fmla="*/ 2 h 49"/>
                      <a:gd name="T2" fmla="*/ 2 w 94"/>
                      <a:gd name="T3" fmla="*/ 1 h 49"/>
                      <a:gd name="T4" fmla="*/ 3 w 94"/>
                      <a:gd name="T5" fmla="*/ 1 h 49"/>
                      <a:gd name="T6" fmla="*/ 5 w 94"/>
                      <a:gd name="T7" fmla="*/ 0 h 49"/>
                      <a:gd name="T8" fmla="*/ 7 w 94"/>
                      <a:gd name="T9" fmla="*/ 0 h 49"/>
                      <a:gd name="T10" fmla="*/ 9 w 94"/>
                      <a:gd name="T11" fmla="*/ 0 h 49"/>
                      <a:gd name="T12" fmla="*/ 11 w 94"/>
                      <a:gd name="T13" fmla="*/ 0 h 49"/>
                      <a:gd name="T14" fmla="*/ 12 w 94"/>
                      <a:gd name="T15" fmla="*/ 1 h 49"/>
                      <a:gd name="T16" fmla="*/ 10 w 94"/>
                      <a:gd name="T17" fmla="*/ 3 h 49"/>
                      <a:gd name="T18" fmla="*/ 8 w 94"/>
                      <a:gd name="T19" fmla="*/ 3 h 49"/>
                      <a:gd name="T20" fmla="*/ 7 w 94"/>
                      <a:gd name="T21" fmla="*/ 4 h 49"/>
                      <a:gd name="T22" fmla="*/ 6 w 94"/>
                      <a:gd name="T23" fmla="*/ 4 h 49"/>
                      <a:gd name="T24" fmla="*/ 5 w 94"/>
                      <a:gd name="T25" fmla="*/ 4 h 49"/>
                      <a:gd name="T26" fmla="*/ 3 w 94"/>
                      <a:gd name="T27" fmla="*/ 4 h 49"/>
                      <a:gd name="T28" fmla="*/ 2 w 94"/>
                      <a:gd name="T29" fmla="*/ 5 h 49"/>
                      <a:gd name="T30" fmla="*/ 1 w 94"/>
                      <a:gd name="T31" fmla="*/ 6 h 49"/>
                      <a:gd name="T32" fmla="*/ 1 w 94"/>
                      <a:gd name="T33" fmla="*/ 3 h 49"/>
                      <a:gd name="T34" fmla="*/ 0 w 94"/>
                      <a:gd name="T35" fmla="*/ 2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94" h="49">
                        <a:moveTo>
                          <a:pt x="0" y="16"/>
                        </a:moveTo>
                        <a:lnTo>
                          <a:pt x="11" y="13"/>
                        </a:lnTo>
                        <a:lnTo>
                          <a:pt x="24" y="8"/>
                        </a:lnTo>
                        <a:lnTo>
                          <a:pt x="36" y="3"/>
                        </a:lnTo>
                        <a:lnTo>
                          <a:pt x="51" y="0"/>
                        </a:lnTo>
                        <a:lnTo>
                          <a:pt x="65" y="0"/>
                        </a:lnTo>
                        <a:lnTo>
                          <a:pt x="84" y="4"/>
                        </a:lnTo>
                        <a:lnTo>
                          <a:pt x="94" y="10"/>
                        </a:lnTo>
                        <a:lnTo>
                          <a:pt x="74" y="25"/>
                        </a:lnTo>
                        <a:lnTo>
                          <a:pt x="64" y="31"/>
                        </a:lnTo>
                        <a:lnTo>
                          <a:pt x="56" y="37"/>
                        </a:lnTo>
                        <a:lnTo>
                          <a:pt x="45" y="33"/>
                        </a:lnTo>
                        <a:lnTo>
                          <a:pt x="34" y="33"/>
                        </a:lnTo>
                        <a:lnTo>
                          <a:pt x="24" y="37"/>
                        </a:lnTo>
                        <a:lnTo>
                          <a:pt x="15" y="40"/>
                        </a:lnTo>
                        <a:lnTo>
                          <a:pt x="3" y="49"/>
                        </a:lnTo>
                        <a:lnTo>
                          <a:pt x="5" y="2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78" name="Freeform 591"/>
                  <p:cNvSpPr>
                    <a:spLocks/>
                  </p:cNvSpPr>
                  <p:nvPr/>
                </p:nvSpPr>
                <p:spPr bwMode="auto">
                  <a:xfrm>
                    <a:off x="4124" y="2502"/>
                    <a:ext cx="9" cy="8"/>
                  </a:xfrm>
                  <a:custGeom>
                    <a:avLst/>
                    <a:gdLst>
                      <a:gd name="T0" fmla="*/ 2 w 18"/>
                      <a:gd name="T1" fmla="*/ 0 h 15"/>
                      <a:gd name="T2" fmla="*/ 0 w 18"/>
                      <a:gd name="T3" fmla="*/ 2 h 15"/>
                      <a:gd name="T4" fmla="*/ 2 w 18"/>
                      <a:gd name="T5" fmla="*/ 2 h 15"/>
                      <a:gd name="T6" fmla="*/ 3 w 18"/>
                      <a:gd name="T7" fmla="*/ 2 h 15"/>
                      <a:gd name="T8" fmla="*/ 3 w 18"/>
                      <a:gd name="T9" fmla="*/ 0 h 15"/>
                      <a:gd name="T10" fmla="*/ 2 w 18"/>
                      <a:gd name="T11" fmla="*/ 0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8" h="15">
                        <a:moveTo>
                          <a:pt x="11" y="0"/>
                        </a:moveTo>
                        <a:lnTo>
                          <a:pt x="0" y="10"/>
                        </a:lnTo>
                        <a:lnTo>
                          <a:pt x="9" y="15"/>
                        </a:lnTo>
                        <a:lnTo>
                          <a:pt x="17" y="10"/>
                        </a:lnTo>
                        <a:lnTo>
                          <a:pt x="18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79" name="Freeform 592"/>
                  <p:cNvSpPr>
                    <a:spLocks/>
                  </p:cNvSpPr>
                  <p:nvPr/>
                </p:nvSpPr>
                <p:spPr bwMode="auto">
                  <a:xfrm>
                    <a:off x="4116" y="2477"/>
                    <a:ext cx="14" cy="20"/>
                  </a:xfrm>
                  <a:custGeom>
                    <a:avLst/>
                    <a:gdLst>
                      <a:gd name="T0" fmla="*/ 1 w 29"/>
                      <a:gd name="T1" fmla="*/ 0 h 40"/>
                      <a:gd name="T2" fmla="*/ 0 w 29"/>
                      <a:gd name="T3" fmla="*/ 1 h 40"/>
                      <a:gd name="T4" fmla="*/ 0 w 29"/>
                      <a:gd name="T5" fmla="*/ 2 h 40"/>
                      <a:gd name="T6" fmla="*/ 0 w 29"/>
                      <a:gd name="T7" fmla="*/ 3 h 40"/>
                      <a:gd name="T8" fmla="*/ 0 w 29"/>
                      <a:gd name="T9" fmla="*/ 4 h 40"/>
                      <a:gd name="T10" fmla="*/ 1 w 29"/>
                      <a:gd name="T11" fmla="*/ 5 h 40"/>
                      <a:gd name="T12" fmla="*/ 2 w 29"/>
                      <a:gd name="T13" fmla="*/ 5 h 40"/>
                      <a:gd name="T14" fmla="*/ 3 w 29"/>
                      <a:gd name="T15" fmla="*/ 5 h 40"/>
                      <a:gd name="T16" fmla="*/ 2 w 29"/>
                      <a:gd name="T17" fmla="*/ 4 h 40"/>
                      <a:gd name="T18" fmla="*/ 2 w 29"/>
                      <a:gd name="T19" fmla="*/ 3 h 40"/>
                      <a:gd name="T20" fmla="*/ 1 w 29"/>
                      <a:gd name="T21" fmla="*/ 0 h 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9" h="40">
                        <a:moveTo>
                          <a:pt x="15" y="0"/>
                        </a:moveTo>
                        <a:lnTo>
                          <a:pt x="3" y="6"/>
                        </a:lnTo>
                        <a:lnTo>
                          <a:pt x="0" y="15"/>
                        </a:lnTo>
                        <a:lnTo>
                          <a:pt x="0" y="23"/>
                        </a:lnTo>
                        <a:lnTo>
                          <a:pt x="5" y="31"/>
                        </a:lnTo>
                        <a:lnTo>
                          <a:pt x="13" y="36"/>
                        </a:lnTo>
                        <a:lnTo>
                          <a:pt x="16" y="40"/>
                        </a:lnTo>
                        <a:lnTo>
                          <a:pt x="29" y="40"/>
                        </a:lnTo>
                        <a:lnTo>
                          <a:pt x="22" y="28"/>
                        </a:lnTo>
                        <a:lnTo>
                          <a:pt x="17" y="19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39080" name="Group 597"/>
                  <p:cNvGrpSpPr>
                    <a:grpSpLocks/>
                  </p:cNvGrpSpPr>
                  <p:nvPr/>
                </p:nvGrpSpPr>
                <p:grpSpPr bwMode="auto">
                  <a:xfrm>
                    <a:off x="4032" y="2512"/>
                    <a:ext cx="119" cy="59"/>
                    <a:chOff x="4032" y="2512"/>
                    <a:chExt cx="119" cy="59"/>
                  </a:xfrm>
                </p:grpSpPr>
                <p:sp>
                  <p:nvSpPr>
                    <p:cNvPr id="39102" name="Freeform 593"/>
                    <p:cNvSpPr>
                      <a:spLocks/>
                    </p:cNvSpPr>
                    <p:nvPr/>
                  </p:nvSpPr>
                  <p:spPr bwMode="auto">
                    <a:xfrm>
                      <a:off x="4078" y="2553"/>
                      <a:ext cx="35" cy="15"/>
                    </a:xfrm>
                    <a:custGeom>
                      <a:avLst/>
                      <a:gdLst>
                        <a:gd name="T0" fmla="*/ 0 w 71"/>
                        <a:gd name="T1" fmla="*/ 0 h 29"/>
                        <a:gd name="T2" fmla="*/ 1 w 71"/>
                        <a:gd name="T3" fmla="*/ 2 h 29"/>
                        <a:gd name="T4" fmla="*/ 2 w 71"/>
                        <a:gd name="T5" fmla="*/ 2 h 29"/>
                        <a:gd name="T6" fmla="*/ 4 w 71"/>
                        <a:gd name="T7" fmla="*/ 3 h 29"/>
                        <a:gd name="T8" fmla="*/ 5 w 71"/>
                        <a:gd name="T9" fmla="*/ 3 h 29"/>
                        <a:gd name="T10" fmla="*/ 7 w 71"/>
                        <a:gd name="T11" fmla="*/ 3 h 29"/>
                        <a:gd name="T12" fmla="*/ 8 w 71"/>
                        <a:gd name="T13" fmla="*/ 3 h 29"/>
                        <a:gd name="T14" fmla="*/ 7 w 71"/>
                        <a:gd name="T15" fmla="*/ 4 h 29"/>
                        <a:gd name="T16" fmla="*/ 5 w 71"/>
                        <a:gd name="T17" fmla="*/ 4 h 29"/>
                        <a:gd name="T18" fmla="*/ 3 w 71"/>
                        <a:gd name="T19" fmla="*/ 4 h 29"/>
                        <a:gd name="T20" fmla="*/ 2 w 71"/>
                        <a:gd name="T21" fmla="*/ 3 h 29"/>
                        <a:gd name="T22" fmla="*/ 1 w 71"/>
                        <a:gd name="T23" fmla="*/ 3 h 29"/>
                        <a:gd name="T24" fmla="*/ 0 w 71"/>
                        <a:gd name="T25" fmla="*/ 2 h 29"/>
                        <a:gd name="T26" fmla="*/ 0 w 71"/>
                        <a:gd name="T27" fmla="*/ 0 h 2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71" h="29">
                          <a:moveTo>
                            <a:pt x="0" y="0"/>
                          </a:moveTo>
                          <a:lnTo>
                            <a:pt x="9" y="10"/>
                          </a:lnTo>
                          <a:lnTo>
                            <a:pt x="17" y="15"/>
                          </a:lnTo>
                          <a:lnTo>
                            <a:pt x="32" y="19"/>
                          </a:lnTo>
                          <a:lnTo>
                            <a:pt x="47" y="23"/>
                          </a:lnTo>
                          <a:lnTo>
                            <a:pt x="57" y="24"/>
                          </a:lnTo>
                          <a:lnTo>
                            <a:pt x="71" y="24"/>
                          </a:lnTo>
                          <a:lnTo>
                            <a:pt x="57" y="29"/>
                          </a:lnTo>
                          <a:lnTo>
                            <a:pt x="42" y="29"/>
                          </a:lnTo>
                          <a:lnTo>
                            <a:pt x="30" y="26"/>
                          </a:lnTo>
                          <a:lnTo>
                            <a:pt x="17" y="23"/>
                          </a:lnTo>
                          <a:lnTo>
                            <a:pt x="10" y="19"/>
                          </a:lnTo>
                          <a:lnTo>
                            <a:pt x="5" y="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103" name="Freeform 594"/>
                    <p:cNvSpPr>
                      <a:spLocks/>
                    </p:cNvSpPr>
                    <p:nvPr/>
                  </p:nvSpPr>
                  <p:spPr bwMode="auto">
                    <a:xfrm>
                      <a:off x="4032" y="2524"/>
                      <a:ext cx="21" cy="47"/>
                    </a:xfrm>
                    <a:custGeom>
                      <a:avLst/>
                      <a:gdLst>
                        <a:gd name="T0" fmla="*/ 1 w 41"/>
                        <a:gd name="T1" fmla="*/ 0 h 94"/>
                        <a:gd name="T2" fmla="*/ 0 w 41"/>
                        <a:gd name="T3" fmla="*/ 2 h 94"/>
                        <a:gd name="T4" fmla="*/ 4 w 41"/>
                        <a:gd name="T5" fmla="*/ 10 h 94"/>
                        <a:gd name="T6" fmla="*/ 6 w 41"/>
                        <a:gd name="T7" fmla="*/ 12 h 94"/>
                        <a:gd name="T8" fmla="*/ 4 w 41"/>
                        <a:gd name="T9" fmla="*/ 7 h 94"/>
                        <a:gd name="T10" fmla="*/ 2 w 41"/>
                        <a:gd name="T11" fmla="*/ 4 h 94"/>
                        <a:gd name="T12" fmla="*/ 1 w 41"/>
                        <a:gd name="T13" fmla="*/ 0 h 9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1" h="94">
                          <a:moveTo>
                            <a:pt x="4" y="0"/>
                          </a:moveTo>
                          <a:lnTo>
                            <a:pt x="0" y="16"/>
                          </a:lnTo>
                          <a:lnTo>
                            <a:pt x="27" y="75"/>
                          </a:lnTo>
                          <a:lnTo>
                            <a:pt x="41" y="94"/>
                          </a:lnTo>
                          <a:lnTo>
                            <a:pt x="25" y="55"/>
                          </a:lnTo>
                          <a:lnTo>
                            <a:pt x="16" y="29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104" name="Freeform 595"/>
                    <p:cNvSpPr>
                      <a:spLocks/>
                    </p:cNvSpPr>
                    <p:nvPr/>
                  </p:nvSpPr>
                  <p:spPr bwMode="auto">
                    <a:xfrm>
                      <a:off x="4138" y="2512"/>
                      <a:ext cx="13" cy="22"/>
                    </a:xfrm>
                    <a:custGeom>
                      <a:avLst/>
                      <a:gdLst>
                        <a:gd name="T0" fmla="*/ 0 w 26"/>
                        <a:gd name="T1" fmla="*/ 0 h 44"/>
                        <a:gd name="T2" fmla="*/ 2 w 26"/>
                        <a:gd name="T3" fmla="*/ 2 h 44"/>
                        <a:gd name="T4" fmla="*/ 3 w 26"/>
                        <a:gd name="T5" fmla="*/ 3 h 44"/>
                        <a:gd name="T6" fmla="*/ 4 w 26"/>
                        <a:gd name="T7" fmla="*/ 4 h 44"/>
                        <a:gd name="T8" fmla="*/ 4 w 26"/>
                        <a:gd name="T9" fmla="*/ 5 h 44"/>
                        <a:gd name="T10" fmla="*/ 4 w 26"/>
                        <a:gd name="T11" fmla="*/ 6 h 4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26" h="44">
                          <a:moveTo>
                            <a:pt x="0" y="0"/>
                          </a:moveTo>
                          <a:lnTo>
                            <a:pt x="13" y="12"/>
                          </a:lnTo>
                          <a:lnTo>
                            <a:pt x="20" y="22"/>
                          </a:lnTo>
                          <a:lnTo>
                            <a:pt x="25" y="27"/>
                          </a:lnTo>
                          <a:lnTo>
                            <a:pt x="26" y="34"/>
                          </a:lnTo>
                          <a:lnTo>
                            <a:pt x="26" y="4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105" name="Freeform 596"/>
                    <p:cNvSpPr>
                      <a:spLocks/>
                    </p:cNvSpPr>
                    <p:nvPr/>
                  </p:nvSpPr>
                  <p:spPr bwMode="auto">
                    <a:xfrm>
                      <a:off x="4116" y="2542"/>
                      <a:ext cx="17" cy="14"/>
                    </a:xfrm>
                    <a:custGeom>
                      <a:avLst/>
                      <a:gdLst>
                        <a:gd name="T0" fmla="*/ 0 w 36"/>
                        <a:gd name="T1" fmla="*/ 2 h 27"/>
                        <a:gd name="T2" fmla="*/ 2 w 36"/>
                        <a:gd name="T3" fmla="*/ 2 h 27"/>
                        <a:gd name="T4" fmla="*/ 3 w 36"/>
                        <a:gd name="T5" fmla="*/ 1 h 27"/>
                        <a:gd name="T6" fmla="*/ 4 w 36"/>
                        <a:gd name="T7" fmla="*/ 0 h 27"/>
                        <a:gd name="T8" fmla="*/ 2 w 36"/>
                        <a:gd name="T9" fmla="*/ 2 h 27"/>
                        <a:gd name="T10" fmla="*/ 1 w 36"/>
                        <a:gd name="T11" fmla="*/ 3 h 27"/>
                        <a:gd name="T12" fmla="*/ 0 w 36"/>
                        <a:gd name="T13" fmla="*/ 4 h 27"/>
                        <a:gd name="T14" fmla="*/ 1 w 36"/>
                        <a:gd name="T15" fmla="*/ 3 h 27"/>
                        <a:gd name="T16" fmla="*/ 0 w 36"/>
                        <a:gd name="T17" fmla="*/ 2 h 2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6" h="27">
                          <a:moveTo>
                            <a:pt x="0" y="11"/>
                          </a:moveTo>
                          <a:lnTo>
                            <a:pt x="18" y="10"/>
                          </a:lnTo>
                          <a:lnTo>
                            <a:pt x="27" y="5"/>
                          </a:lnTo>
                          <a:lnTo>
                            <a:pt x="36" y="0"/>
                          </a:lnTo>
                          <a:lnTo>
                            <a:pt x="24" y="13"/>
                          </a:lnTo>
                          <a:lnTo>
                            <a:pt x="13" y="24"/>
                          </a:lnTo>
                          <a:lnTo>
                            <a:pt x="7" y="27"/>
                          </a:lnTo>
                          <a:lnTo>
                            <a:pt x="11" y="19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7F5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9081" name="Oval 598"/>
                  <p:cNvSpPr>
                    <a:spLocks noChangeArrowheads="1"/>
                  </p:cNvSpPr>
                  <p:nvPr/>
                </p:nvSpPr>
                <p:spPr bwMode="auto">
                  <a:xfrm>
                    <a:off x="4117" y="2498"/>
                    <a:ext cx="6" cy="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39082" name="Group 601"/>
                  <p:cNvGrpSpPr>
                    <a:grpSpLocks/>
                  </p:cNvGrpSpPr>
                  <p:nvPr/>
                </p:nvGrpSpPr>
                <p:grpSpPr bwMode="auto">
                  <a:xfrm>
                    <a:off x="3990" y="2336"/>
                    <a:ext cx="214" cy="151"/>
                    <a:chOff x="3990" y="2336"/>
                    <a:chExt cx="214" cy="151"/>
                  </a:xfrm>
                </p:grpSpPr>
                <p:sp>
                  <p:nvSpPr>
                    <p:cNvPr id="39100" name="Freeform 599"/>
                    <p:cNvSpPr>
                      <a:spLocks/>
                    </p:cNvSpPr>
                    <p:nvPr/>
                  </p:nvSpPr>
                  <p:spPr bwMode="auto">
                    <a:xfrm>
                      <a:off x="3990" y="2336"/>
                      <a:ext cx="214" cy="151"/>
                    </a:xfrm>
                    <a:custGeom>
                      <a:avLst/>
                      <a:gdLst>
                        <a:gd name="T0" fmla="*/ 1 w 428"/>
                        <a:gd name="T1" fmla="*/ 23 h 301"/>
                        <a:gd name="T2" fmla="*/ 3 w 428"/>
                        <a:gd name="T3" fmla="*/ 17 h 301"/>
                        <a:gd name="T4" fmla="*/ 6 w 428"/>
                        <a:gd name="T5" fmla="*/ 12 h 301"/>
                        <a:gd name="T6" fmla="*/ 8 w 428"/>
                        <a:gd name="T7" fmla="*/ 9 h 301"/>
                        <a:gd name="T8" fmla="*/ 10 w 428"/>
                        <a:gd name="T9" fmla="*/ 6 h 301"/>
                        <a:gd name="T10" fmla="*/ 16 w 428"/>
                        <a:gd name="T11" fmla="*/ 3 h 301"/>
                        <a:gd name="T12" fmla="*/ 21 w 428"/>
                        <a:gd name="T13" fmla="*/ 1 h 301"/>
                        <a:gd name="T14" fmla="*/ 28 w 428"/>
                        <a:gd name="T15" fmla="*/ 0 h 301"/>
                        <a:gd name="T16" fmla="*/ 34 w 428"/>
                        <a:gd name="T17" fmla="*/ 1 h 301"/>
                        <a:gd name="T18" fmla="*/ 41 w 428"/>
                        <a:gd name="T19" fmla="*/ 3 h 301"/>
                        <a:gd name="T20" fmla="*/ 45 w 428"/>
                        <a:gd name="T21" fmla="*/ 6 h 301"/>
                        <a:gd name="T22" fmla="*/ 49 w 428"/>
                        <a:gd name="T23" fmla="*/ 11 h 301"/>
                        <a:gd name="T24" fmla="*/ 53 w 428"/>
                        <a:gd name="T25" fmla="*/ 16 h 301"/>
                        <a:gd name="T26" fmla="*/ 54 w 428"/>
                        <a:gd name="T27" fmla="*/ 20 h 301"/>
                        <a:gd name="T28" fmla="*/ 53 w 428"/>
                        <a:gd name="T29" fmla="*/ 27 h 301"/>
                        <a:gd name="T30" fmla="*/ 50 w 428"/>
                        <a:gd name="T31" fmla="*/ 33 h 301"/>
                        <a:gd name="T32" fmla="*/ 48 w 428"/>
                        <a:gd name="T33" fmla="*/ 38 h 301"/>
                        <a:gd name="T34" fmla="*/ 50 w 428"/>
                        <a:gd name="T35" fmla="*/ 30 h 301"/>
                        <a:gd name="T36" fmla="*/ 51 w 428"/>
                        <a:gd name="T37" fmla="*/ 23 h 301"/>
                        <a:gd name="T38" fmla="*/ 49 w 428"/>
                        <a:gd name="T39" fmla="*/ 17 h 301"/>
                        <a:gd name="T40" fmla="*/ 46 w 428"/>
                        <a:gd name="T41" fmla="*/ 11 h 301"/>
                        <a:gd name="T42" fmla="*/ 42 w 428"/>
                        <a:gd name="T43" fmla="*/ 6 h 301"/>
                        <a:gd name="T44" fmla="*/ 37 w 428"/>
                        <a:gd name="T45" fmla="*/ 4 h 301"/>
                        <a:gd name="T46" fmla="*/ 32 w 428"/>
                        <a:gd name="T47" fmla="*/ 2 h 301"/>
                        <a:gd name="T48" fmla="*/ 25 w 428"/>
                        <a:gd name="T49" fmla="*/ 2 h 301"/>
                        <a:gd name="T50" fmla="*/ 20 w 428"/>
                        <a:gd name="T51" fmla="*/ 3 h 301"/>
                        <a:gd name="T52" fmla="*/ 15 w 428"/>
                        <a:gd name="T53" fmla="*/ 6 h 301"/>
                        <a:gd name="T54" fmla="*/ 12 w 428"/>
                        <a:gd name="T55" fmla="*/ 9 h 301"/>
                        <a:gd name="T56" fmla="*/ 10 w 428"/>
                        <a:gd name="T57" fmla="*/ 14 h 301"/>
                        <a:gd name="T58" fmla="*/ 8 w 428"/>
                        <a:gd name="T59" fmla="*/ 18 h 301"/>
                        <a:gd name="T60" fmla="*/ 8 w 428"/>
                        <a:gd name="T61" fmla="*/ 23 h 301"/>
                        <a:gd name="T62" fmla="*/ 10 w 428"/>
                        <a:gd name="T63" fmla="*/ 26 h 301"/>
                        <a:gd name="T64" fmla="*/ 9 w 428"/>
                        <a:gd name="T65" fmla="*/ 30 h 301"/>
                        <a:gd name="T66" fmla="*/ 8 w 428"/>
                        <a:gd name="T67" fmla="*/ 33 h 301"/>
                        <a:gd name="T68" fmla="*/ 8 w 428"/>
                        <a:gd name="T69" fmla="*/ 37 h 301"/>
                        <a:gd name="T70" fmla="*/ 6 w 428"/>
                        <a:gd name="T71" fmla="*/ 37 h 301"/>
                        <a:gd name="T72" fmla="*/ 5 w 428"/>
                        <a:gd name="T73" fmla="*/ 32 h 301"/>
                        <a:gd name="T74" fmla="*/ 0 w 428"/>
                        <a:gd name="T75" fmla="*/ 27 h 301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8" h="301">
                          <a:moveTo>
                            <a:pt x="0" y="215"/>
                          </a:moveTo>
                          <a:lnTo>
                            <a:pt x="3" y="178"/>
                          </a:lnTo>
                          <a:lnTo>
                            <a:pt x="9" y="149"/>
                          </a:lnTo>
                          <a:lnTo>
                            <a:pt x="18" y="134"/>
                          </a:lnTo>
                          <a:lnTo>
                            <a:pt x="29" y="114"/>
                          </a:lnTo>
                          <a:lnTo>
                            <a:pt x="44" y="93"/>
                          </a:lnTo>
                          <a:lnTo>
                            <a:pt x="51" y="82"/>
                          </a:lnTo>
                          <a:lnTo>
                            <a:pt x="59" y="69"/>
                          </a:lnTo>
                          <a:lnTo>
                            <a:pt x="67" y="57"/>
                          </a:lnTo>
                          <a:lnTo>
                            <a:pt x="75" y="47"/>
                          </a:lnTo>
                          <a:lnTo>
                            <a:pt x="101" y="32"/>
                          </a:lnTo>
                          <a:lnTo>
                            <a:pt x="121" y="19"/>
                          </a:lnTo>
                          <a:lnTo>
                            <a:pt x="144" y="8"/>
                          </a:lnTo>
                          <a:lnTo>
                            <a:pt x="166" y="3"/>
                          </a:lnTo>
                          <a:lnTo>
                            <a:pt x="191" y="0"/>
                          </a:lnTo>
                          <a:lnTo>
                            <a:pt x="222" y="0"/>
                          </a:lnTo>
                          <a:lnTo>
                            <a:pt x="248" y="0"/>
                          </a:lnTo>
                          <a:lnTo>
                            <a:pt x="271" y="3"/>
                          </a:lnTo>
                          <a:lnTo>
                            <a:pt x="304" y="13"/>
                          </a:lnTo>
                          <a:lnTo>
                            <a:pt x="326" y="22"/>
                          </a:lnTo>
                          <a:lnTo>
                            <a:pt x="342" y="34"/>
                          </a:lnTo>
                          <a:lnTo>
                            <a:pt x="355" y="46"/>
                          </a:lnTo>
                          <a:lnTo>
                            <a:pt x="376" y="66"/>
                          </a:lnTo>
                          <a:lnTo>
                            <a:pt x="392" y="85"/>
                          </a:lnTo>
                          <a:lnTo>
                            <a:pt x="408" y="105"/>
                          </a:lnTo>
                          <a:lnTo>
                            <a:pt x="417" y="124"/>
                          </a:lnTo>
                          <a:lnTo>
                            <a:pt x="424" y="139"/>
                          </a:lnTo>
                          <a:lnTo>
                            <a:pt x="427" y="158"/>
                          </a:lnTo>
                          <a:lnTo>
                            <a:pt x="428" y="184"/>
                          </a:lnTo>
                          <a:lnTo>
                            <a:pt x="422" y="212"/>
                          </a:lnTo>
                          <a:lnTo>
                            <a:pt x="409" y="237"/>
                          </a:lnTo>
                          <a:lnTo>
                            <a:pt x="400" y="260"/>
                          </a:lnTo>
                          <a:lnTo>
                            <a:pt x="390" y="287"/>
                          </a:lnTo>
                          <a:lnTo>
                            <a:pt x="384" y="301"/>
                          </a:lnTo>
                          <a:lnTo>
                            <a:pt x="390" y="262"/>
                          </a:lnTo>
                          <a:lnTo>
                            <a:pt x="393" y="234"/>
                          </a:lnTo>
                          <a:lnTo>
                            <a:pt x="395" y="204"/>
                          </a:lnTo>
                          <a:lnTo>
                            <a:pt x="402" y="181"/>
                          </a:lnTo>
                          <a:lnTo>
                            <a:pt x="399" y="152"/>
                          </a:lnTo>
                          <a:lnTo>
                            <a:pt x="390" y="129"/>
                          </a:lnTo>
                          <a:lnTo>
                            <a:pt x="380" y="105"/>
                          </a:lnTo>
                          <a:lnTo>
                            <a:pt x="367" y="82"/>
                          </a:lnTo>
                          <a:lnTo>
                            <a:pt x="351" y="65"/>
                          </a:lnTo>
                          <a:lnTo>
                            <a:pt x="333" y="47"/>
                          </a:lnTo>
                          <a:lnTo>
                            <a:pt x="312" y="37"/>
                          </a:lnTo>
                          <a:lnTo>
                            <a:pt x="293" y="25"/>
                          </a:lnTo>
                          <a:lnTo>
                            <a:pt x="274" y="18"/>
                          </a:lnTo>
                          <a:lnTo>
                            <a:pt x="256" y="12"/>
                          </a:lnTo>
                          <a:lnTo>
                            <a:pt x="228" y="8"/>
                          </a:lnTo>
                          <a:lnTo>
                            <a:pt x="193" y="12"/>
                          </a:lnTo>
                          <a:lnTo>
                            <a:pt x="171" y="15"/>
                          </a:lnTo>
                          <a:lnTo>
                            <a:pt x="155" y="21"/>
                          </a:lnTo>
                          <a:lnTo>
                            <a:pt x="134" y="32"/>
                          </a:lnTo>
                          <a:lnTo>
                            <a:pt x="117" y="43"/>
                          </a:lnTo>
                          <a:lnTo>
                            <a:pt x="101" y="60"/>
                          </a:lnTo>
                          <a:lnTo>
                            <a:pt x="94" y="72"/>
                          </a:lnTo>
                          <a:lnTo>
                            <a:pt x="86" y="86"/>
                          </a:lnTo>
                          <a:lnTo>
                            <a:pt x="79" y="105"/>
                          </a:lnTo>
                          <a:lnTo>
                            <a:pt x="72" y="123"/>
                          </a:lnTo>
                          <a:lnTo>
                            <a:pt x="64" y="143"/>
                          </a:lnTo>
                          <a:lnTo>
                            <a:pt x="59" y="159"/>
                          </a:lnTo>
                          <a:lnTo>
                            <a:pt x="59" y="177"/>
                          </a:lnTo>
                          <a:lnTo>
                            <a:pt x="66" y="194"/>
                          </a:lnTo>
                          <a:lnTo>
                            <a:pt x="73" y="207"/>
                          </a:lnTo>
                          <a:lnTo>
                            <a:pt x="76" y="221"/>
                          </a:lnTo>
                          <a:lnTo>
                            <a:pt x="72" y="234"/>
                          </a:lnTo>
                          <a:lnTo>
                            <a:pt x="66" y="243"/>
                          </a:lnTo>
                          <a:lnTo>
                            <a:pt x="63" y="259"/>
                          </a:lnTo>
                          <a:lnTo>
                            <a:pt x="57" y="275"/>
                          </a:lnTo>
                          <a:lnTo>
                            <a:pt x="57" y="291"/>
                          </a:lnTo>
                          <a:lnTo>
                            <a:pt x="57" y="301"/>
                          </a:lnTo>
                          <a:lnTo>
                            <a:pt x="45" y="291"/>
                          </a:lnTo>
                          <a:lnTo>
                            <a:pt x="40" y="266"/>
                          </a:lnTo>
                          <a:lnTo>
                            <a:pt x="35" y="250"/>
                          </a:lnTo>
                          <a:lnTo>
                            <a:pt x="28" y="234"/>
                          </a:lnTo>
                          <a:lnTo>
                            <a:pt x="0" y="215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101" name="Freeform 600"/>
                    <p:cNvSpPr>
                      <a:spLocks/>
                    </p:cNvSpPr>
                    <p:nvPr/>
                  </p:nvSpPr>
                  <p:spPr bwMode="auto">
                    <a:xfrm>
                      <a:off x="3990" y="2336"/>
                      <a:ext cx="213" cy="151"/>
                    </a:xfrm>
                    <a:custGeom>
                      <a:avLst/>
                      <a:gdLst>
                        <a:gd name="T0" fmla="*/ 0 w 428"/>
                        <a:gd name="T1" fmla="*/ 23 h 301"/>
                        <a:gd name="T2" fmla="*/ 2 w 428"/>
                        <a:gd name="T3" fmla="*/ 17 h 301"/>
                        <a:gd name="T4" fmla="*/ 5 w 428"/>
                        <a:gd name="T5" fmla="*/ 12 h 301"/>
                        <a:gd name="T6" fmla="*/ 7 w 428"/>
                        <a:gd name="T7" fmla="*/ 9 h 301"/>
                        <a:gd name="T8" fmla="*/ 9 w 428"/>
                        <a:gd name="T9" fmla="*/ 6 h 301"/>
                        <a:gd name="T10" fmla="*/ 15 w 428"/>
                        <a:gd name="T11" fmla="*/ 3 h 301"/>
                        <a:gd name="T12" fmla="*/ 20 w 428"/>
                        <a:gd name="T13" fmla="*/ 1 h 301"/>
                        <a:gd name="T14" fmla="*/ 27 w 428"/>
                        <a:gd name="T15" fmla="*/ 0 h 301"/>
                        <a:gd name="T16" fmla="*/ 33 w 428"/>
                        <a:gd name="T17" fmla="*/ 1 h 301"/>
                        <a:gd name="T18" fmla="*/ 40 w 428"/>
                        <a:gd name="T19" fmla="*/ 3 h 301"/>
                        <a:gd name="T20" fmla="*/ 44 w 428"/>
                        <a:gd name="T21" fmla="*/ 6 h 301"/>
                        <a:gd name="T22" fmla="*/ 48 w 428"/>
                        <a:gd name="T23" fmla="*/ 11 h 301"/>
                        <a:gd name="T24" fmla="*/ 52 w 428"/>
                        <a:gd name="T25" fmla="*/ 16 h 301"/>
                        <a:gd name="T26" fmla="*/ 53 w 428"/>
                        <a:gd name="T27" fmla="*/ 20 h 301"/>
                        <a:gd name="T28" fmla="*/ 52 w 428"/>
                        <a:gd name="T29" fmla="*/ 27 h 301"/>
                        <a:gd name="T30" fmla="*/ 49 w 428"/>
                        <a:gd name="T31" fmla="*/ 33 h 301"/>
                        <a:gd name="T32" fmla="*/ 47 w 428"/>
                        <a:gd name="T33" fmla="*/ 38 h 301"/>
                        <a:gd name="T34" fmla="*/ 49 w 428"/>
                        <a:gd name="T35" fmla="*/ 30 h 301"/>
                        <a:gd name="T36" fmla="*/ 50 w 428"/>
                        <a:gd name="T37" fmla="*/ 23 h 301"/>
                        <a:gd name="T38" fmla="*/ 48 w 428"/>
                        <a:gd name="T39" fmla="*/ 17 h 301"/>
                        <a:gd name="T40" fmla="*/ 45 w 428"/>
                        <a:gd name="T41" fmla="*/ 11 h 301"/>
                        <a:gd name="T42" fmla="*/ 41 w 428"/>
                        <a:gd name="T43" fmla="*/ 6 h 301"/>
                        <a:gd name="T44" fmla="*/ 36 w 428"/>
                        <a:gd name="T45" fmla="*/ 4 h 301"/>
                        <a:gd name="T46" fmla="*/ 31 w 428"/>
                        <a:gd name="T47" fmla="*/ 2 h 301"/>
                        <a:gd name="T48" fmla="*/ 24 w 428"/>
                        <a:gd name="T49" fmla="*/ 2 h 301"/>
                        <a:gd name="T50" fmla="*/ 19 w 428"/>
                        <a:gd name="T51" fmla="*/ 3 h 301"/>
                        <a:gd name="T52" fmla="*/ 14 w 428"/>
                        <a:gd name="T53" fmla="*/ 6 h 301"/>
                        <a:gd name="T54" fmla="*/ 11 w 428"/>
                        <a:gd name="T55" fmla="*/ 9 h 301"/>
                        <a:gd name="T56" fmla="*/ 10 w 428"/>
                        <a:gd name="T57" fmla="*/ 10 h 301"/>
                        <a:gd name="T58" fmla="*/ 8 w 428"/>
                        <a:gd name="T59" fmla="*/ 11 h 301"/>
                        <a:gd name="T60" fmla="*/ 6 w 428"/>
                        <a:gd name="T61" fmla="*/ 14 h 301"/>
                        <a:gd name="T62" fmla="*/ 5 w 428"/>
                        <a:gd name="T63" fmla="*/ 18 h 301"/>
                        <a:gd name="T64" fmla="*/ 5 w 428"/>
                        <a:gd name="T65" fmla="*/ 24 h 301"/>
                        <a:gd name="T66" fmla="*/ 5 w 428"/>
                        <a:gd name="T67" fmla="*/ 34 h 301"/>
                        <a:gd name="T68" fmla="*/ 3 w 428"/>
                        <a:gd name="T69" fmla="*/ 30 h 301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0" t="0" r="r" b="b"/>
                      <a:pathLst>
                        <a:path w="428" h="301">
                          <a:moveTo>
                            <a:pt x="0" y="215"/>
                          </a:moveTo>
                          <a:lnTo>
                            <a:pt x="3" y="178"/>
                          </a:lnTo>
                          <a:lnTo>
                            <a:pt x="9" y="149"/>
                          </a:lnTo>
                          <a:lnTo>
                            <a:pt x="18" y="134"/>
                          </a:lnTo>
                          <a:lnTo>
                            <a:pt x="29" y="114"/>
                          </a:lnTo>
                          <a:lnTo>
                            <a:pt x="44" y="93"/>
                          </a:lnTo>
                          <a:lnTo>
                            <a:pt x="51" y="82"/>
                          </a:lnTo>
                          <a:lnTo>
                            <a:pt x="59" y="69"/>
                          </a:lnTo>
                          <a:lnTo>
                            <a:pt x="67" y="57"/>
                          </a:lnTo>
                          <a:lnTo>
                            <a:pt x="75" y="47"/>
                          </a:lnTo>
                          <a:lnTo>
                            <a:pt x="100" y="32"/>
                          </a:lnTo>
                          <a:lnTo>
                            <a:pt x="120" y="19"/>
                          </a:lnTo>
                          <a:lnTo>
                            <a:pt x="144" y="8"/>
                          </a:lnTo>
                          <a:lnTo>
                            <a:pt x="166" y="3"/>
                          </a:lnTo>
                          <a:lnTo>
                            <a:pt x="191" y="0"/>
                          </a:lnTo>
                          <a:lnTo>
                            <a:pt x="222" y="0"/>
                          </a:lnTo>
                          <a:lnTo>
                            <a:pt x="248" y="0"/>
                          </a:lnTo>
                          <a:lnTo>
                            <a:pt x="271" y="3"/>
                          </a:lnTo>
                          <a:lnTo>
                            <a:pt x="304" y="13"/>
                          </a:lnTo>
                          <a:lnTo>
                            <a:pt x="326" y="22"/>
                          </a:lnTo>
                          <a:lnTo>
                            <a:pt x="342" y="34"/>
                          </a:lnTo>
                          <a:lnTo>
                            <a:pt x="355" y="46"/>
                          </a:lnTo>
                          <a:lnTo>
                            <a:pt x="376" y="66"/>
                          </a:lnTo>
                          <a:lnTo>
                            <a:pt x="392" y="85"/>
                          </a:lnTo>
                          <a:lnTo>
                            <a:pt x="408" y="105"/>
                          </a:lnTo>
                          <a:lnTo>
                            <a:pt x="417" y="124"/>
                          </a:lnTo>
                          <a:lnTo>
                            <a:pt x="424" y="139"/>
                          </a:lnTo>
                          <a:lnTo>
                            <a:pt x="427" y="158"/>
                          </a:lnTo>
                          <a:lnTo>
                            <a:pt x="428" y="184"/>
                          </a:lnTo>
                          <a:lnTo>
                            <a:pt x="422" y="212"/>
                          </a:lnTo>
                          <a:lnTo>
                            <a:pt x="409" y="237"/>
                          </a:lnTo>
                          <a:lnTo>
                            <a:pt x="400" y="260"/>
                          </a:lnTo>
                          <a:lnTo>
                            <a:pt x="390" y="287"/>
                          </a:lnTo>
                          <a:lnTo>
                            <a:pt x="384" y="301"/>
                          </a:lnTo>
                          <a:lnTo>
                            <a:pt x="390" y="262"/>
                          </a:lnTo>
                          <a:lnTo>
                            <a:pt x="393" y="234"/>
                          </a:lnTo>
                          <a:lnTo>
                            <a:pt x="395" y="204"/>
                          </a:lnTo>
                          <a:lnTo>
                            <a:pt x="402" y="181"/>
                          </a:lnTo>
                          <a:lnTo>
                            <a:pt x="398" y="152"/>
                          </a:lnTo>
                          <a:lnTo>
                            <a:pt x="390" y="129"/>
                          </a:lnTo>
                          <a:lnTo>
                            <a:pt x="380" y="105"/>
                          </a:lnTo>
                          <a:lnTo>
                            <a:pt x="367" y="82"/>
                          </a:lnTo>
                          <a:lnTo>
                            <a:pt x="351" y="65"/>
                          </a:lnTo>
                          <a:lnTo>
                            <a:pt x="333" y="47"/>
                          </a:lnTo>
                          <a:lnTo>
                            <a:pt x="312" y="37"/>
                          </a:lnTo>
                          <a:lnTo>
                            <a:pt x="293" y="25"/>
                          </a:lnTo>
                          <a:lnTo>
                            <a:pt x="274" y="18"/>
                          </a:lnTo>
                          <a:lnTo>
                            <a:pt x="256" y="12"/>
                          </a:lnTo>
                          <a:lnTo>
                            <a:pt x="228" y="8"/>
                          </a:lnTo>
                          <a:lnTo>
                            <a:pt x="193" y="12"/>
                          </a:lnTo>
                          <a:lnTo>
                            <a:pt x="171" y="15"/>
                          </a:lnTo>
                          <a:lnTo>
                            <a:pt x="155" y="21"/>
                          </a:lnTo>
                          <a:lnTo>
                            <a:pt x="134" y="32"/>
                          </a:lnTo>
                          <a:lnTo>
                            <a:pt x="117" y="43"/>
                          </a:lnTo>
                          <a:lnTo>
                            <a:pt x="100" y="60"/>
                          </a:lnTo>
                          <a:lnTo>
                            <a:pt x="94" y="72"/>
                          </a:lnTo>
                          <a:lnTo>
                            <a:pt x="89" y="73"/>
                          </a:lnTo>
                          <a:lnTo>
                            <a:pt x="82" y="76"/>
                          </a:lnTo>
                          <a:lnTo>
                            <a:pt x="72" y="82"/>
                          </a:lnTo>
                          <a:lnTo>
                            <a:pt x="65" y="88"/>
                          </a:lnTo>
                          <a:lnTo>
                            <a:pt x="58" y="95"/>
                          </a:lnTo>
                          <a:lnTo>
                            <a:pt x="52" y="108"/>
                          </a:lnTo>
                          <a:lnTo>
                            <a:pt x="49" y="122"/>
                          </a:lnTo>
                          <a:lnTo>
                            <a:pt x="44" y="143"/>
                          </a:lnTo>
                          <a:lnTo>
                            <a:pt x="41" y="164"/>
                          </a:lnTo>
                          <a:lnTo>
                            <a:pt x="41" y="191"/>
                          </a:lnTo>
                          <a:lnTo>
                            <a:pt x="39" y="223"/>
                          </a:lnTo>
                          <a:lnTo>
                            <a:pt x="40" y="266"/>
                          </a:lnTo>
                          <a:lnTo>
                            <a:pt x="35" y="250"/>
                          </a:lnTo>
                          <a:lnTo>
                            <a:pt x="28" y="234"/>
                          </a:lnTo>
                          <a:lnTo>
                            <a:pt x="0" y="21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9083" name="Group 604"/>
                  <p:cNvGrpSpPr>
                    <a:grpSpLocks/>
                  </p:cNvGrpSpPr>
                  <p:nvPr/>
                </p:nvGrpSpPr>
                <p:grpSpPr bwMode="auto">
                  <a:xfrm>
                    <a:off x="4047" y="2435"/>
                    <a:ext cx="131" cy="33"/>
                    <a:chOff x="4047" y="2435"/>
                    <a:chExt cx="131" cy="33"/>
                  </a:xfrm>
                </p:grpSpPr>
                <p:sp>
                  <p:nvSpPr>
                    <p:cNvPr id="39098" name="Freeform 602"/>
                    <p:cNvSpPr>
                      <a:spLocks/>
                    </p:cNvSpPr>
                    <p:nvPr/>
                  </p:nvSpPr>
                  <p:spPr bwMode="auto">
                    <a:xfrm>
                      <a:off x="4047" y="2435"/>
                      <a:ext cx="63" cy="19"/>
                    </a:xfrm>
                    <a:custGeom>
                      <a:avLst/>
                      <a:gdLst>
                        <a:gd name="T0" fmla="*/ 15 w 127"/>
                        <a:gd name="T1" fmla="*/ 4 h 39"/>
                        <a:gd name="T2" fmla="*/ 15 w 127"/>
                        <a:gd name="T3" fmla="*/ 3 h 39"/>
                        <a:gd name="T4" fmla="*/ 15 w 127"/>
                        <a:gd name="T5" fmla="*/ 2 h 39"/>
                        <a:gd name="T6" fmla="*/ 14 w 127"/>
                        <a:gd name="T7" fmla="*/ 2 h 39"/>
                        <a:gd name="T8" fmla="*/ 12 w 127"/>
                        <a:gd name="T9" fmla="*/ 1 h 39"/>
                        <a:gd name="T10" fmla="*/ 11 w 127"/>
                        <a:gd name="T11" fmla="*/ 0 h 39"/>
                        <a:gd name="T12" fmla="*/ 10 w 127"/>
                        <a:gd name="T13" fmla="*/ 0 h 39"/>
                        <a:gd name="T14" fmla="*/ 9 w 127"/>
                        <a:gd name="T15" fmla="*/ 0 h 39"/>
                        <a:gd name="T16" fmla="*/ 8 w 127"/>
                        <a:gd name="T17" fmla="*/ 0 h 39"/>
                        <a:gd name="T18" fmla="*/ 5 w 127"/>
                        <a:gd name="T19" fmla="*/ 0 h 39"/>
                        <a:gd name="T20" fmla="*/ 4 w 127"/>
                        <a:gd name="T21" fmla="*/ 0 h 39"/>
                        <a:gd name="T22" fmla="*/ 2 w 127"/>
                        <a:gd name="T23" fmla="*/ 0 h 39"/>
                        <a:gd name="T24" fmla="*/ 1 w 127"/>
                        <a:gd name="T25" fmla="*/ 1 h 39"/>
                        <a:gd name="T26" fmla="*/ 0 w 127"/>
                        <a:gd name="T27" fmla="*/ 2 h 39"/>
                        <a:gd name="T28" fmla="*/ 1 w 127"/>
                        <a:gd name="T29" fmla="*/ 1 h 39"/>
                        <a:gd name="T30" fmla="*/ 3 w 127"/>
                        <a:gd name="T31" fmla="*/ 1 h 39"/>
                        <a:gd name="T32" fmla="*/ 4 w 127"/>
                        <a:gd name="T33" fmla="*/ 1 h 39"/>
                        <a:gd name="T34" fmla="*/ 7 w 127"/>
                        <a:gd name="T35" fmla="*/ 1 h 39"/>
                        <a:gd name="T36" fmla="*/ 8 w 127"/>
                        <a:gd name="T37" fmla="*/ 1 h 39"/>
                        <a:gd name="T38" fmla="*/ 10 w 127"/>
                        <a:gd name="T39" fmla="*/ 2 h 39"/>
                        <a:gd name="T40" fmla="*/ 12 w 127"/>
                        <a:gd name="T41" fmla="*/ 2 h 39"/>
                        <a:gd name="T42" fmla="*/ 14 w 127"/>
                        <a:gd name="T43" fmla="*/ 3 h 39"/>
                        <a:gd name="T44" fmla="*/ 15 w 127"/>
                        <a:gd name="T45" fmla="*/ 4 h 3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127" h="39">
                          <a:moveTo>
                            <a:pt x="127" y="39"/>
                          </a:moveTo>
                          <a:lnTo>
                            <a:pt x="127" y="31"/>
                          </a:lnTo>
                          <a:lnTo>
                            <a:pt x="123" y="22"/>
                          </a:lnTo>
                          <a:lnTo>
                            <a:pt x="114" y="16"/>
                          </a:lnTo>
                          <a:lnTo>
                            <a:pt x="103" y="8"/>
                          </a:lnTo>
                          <a:lnTo>
                            <a:pt x="94" y="3"/>
                          </a:lnTo>
                          <a:lnTo>
                            <a:pt x="85" y="3"/>
                          </a:lnTo>
                          <a:lnTo>
                            <a:pt x="73" y="3"/>
                          </a:lnTo>
                          <a:lnTo>
                            <a:pt x="65" y="0"/>
                          </a:lnTo>
                          <a:lnTo>
                            <a:pt x="47" y="0"/>
                          </a:lnTo>
                          <a:lnTo>
                            <a:pt x="34" y="1"/>
                          </a:lnTo>
                          <a:lnTo>
                            <a:pt x="21" y="5"/>
                          </a:lnTo>
                          <a:lnTo>
                            <a:pt x="11" y="13"/>
                          </a:lnTo>
                          <a:lnTo>
                            <a:pt x="0" y="21"/>
                          </a:lnTo>
                          <a:lnTo>
                            <a:pt x="14" y="15"/>
                          </a:lnTo>
                          <a:lnTo>
                            <a:pt x="27" y="14"/>
                          </a:lnTo>
                          <a:lnTo>
                            <a:pt x="38" y="13"/>
                          </a:lnTo>
                          <a:lnTo>
                            <a:pt x="57" y="15"/>
                          </a:lnTo>
                          <a:lnTo>
                            <a:pt x="69" y="15"/>
                          </a:lnTo>
                          <a:lnTo>
                            <a:pt x="80" y="16"/>
                          </a:lnTo>
                          <a:lnTo>
                            <a:pt x="99" y="23"/>
                          </a:lnTo>
                          <a:lnTo>
                            <a:pt x="114" y="31"/>
                          </a:lnTo>
                          <a:lnTo>
                            <a:pt x="127" y="39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099" name="Freeform 603"/>
                    <p:cNvSpPr>
                      <a:spLocks/>
                    </p:cNvSpPr>
                    <p:nvPr/>
                  </p:nvSpPr>
                  <p:spPr bwMode="auto">
                    <a:xfrm>
                      <a:off x="4129" y="2444"/>
                      <a:ext cx="49" cy="24"/>
                    </a:xfrm>
                    <a:custGeom>
                      <a:avLst/>
                      <a:gdLst>
                        <a:gd name="T0" fmla="*/ 0 w 97"/>
                        <a:gd name="T1" fmla="*/ 3 h 47"/>
                        <a:gd name="T2" fmla="*/ 1 w 97"/>
                        <a:gd name="T3" fmla="*/ 2 h 47"/>
                        <a:gd name="T4" fmla="*/ 2 w 97"/>
                        <a:gd name="T5" fmla="*/ 2 h 47"/>
                        <a:gd name="T6" fmla="*/ 4 w 97"/>
                        <a:gd name="T7" fmla="*/ 1 h 47"/>
                        <a:gd name="T8" fmla="*/ 5 w 97"/>
                        <a:gd name="T9" fmla="*/ 0 h 47"/>
                        <a:gd name="T10" fmla="*/ 7 w 97"/>
                        <a:gd name="T11" fmla="*/ 0 h 47"/>
                        <a:gd name="T12" fmla="*/ 9 w 97"/>
                        <a:gd name="T13" fmla="*/ 1 h 47"/>
                        <a:gd name="T14" fmla="*/ 11 w 97"/>
                        <a:gd name="T15" fmla="*/ 2 h 47"/>
                        <a:gd name="T16" fmla="*/ 12 w 97"/>
                        <a:gd name="T17" fmla="*/ 3 h 47"/>
                        <a:gd name="T18" fmla="*/ 12 w 97"/>
                        <a:gd name="T19" fmla="*/ 4 h 47"/>
                        <a:gd name="T20" fmla="*/ 13 w 97"/>
                        <a:gd name="T21" fmla="*/ 5 h 47"/>
                        <a:gd name="T22" fmla="*/ 12 w 97"/>
                        <a:gd name="T23" fmla="*/ 6 h 47"/>
                        <a:gd name="T24" fmla="*/ 12 w 97"/>
                        <a:gd name="T25" fmla="*/ 5 h 47"/>
                        <a:gd name="T26" fmla="*/ 11 w 97"/>
                        <a:gd name="T27" fmla="*/ 4 h 47"/>
                        <a:gd name="T28" fmla="*/ 10 w 97"/>
                        <a:gd name="T29" fmla="*/ 2 h 47"/>
                        <a:gd name="T30" fmla="*/ 9 w 97"/>
                        <a:gd name="T31" fmla="*/ 2 h 47"/>
                        <a:gd name="T32" fmla="*/ 7 w 97"/>
                        <a:gd name="T33" fmla="*/ 2 h 47"/>
                        <a:gd name="T34" fmla="*/ 6 w 97"/>
                        <a:gd name="T35" fmla="*/ 2 h 47"/>
                        <a:gd name="T36" fmla="*/ 5 w 97"/>
                        <a:gd name="T37" fmla="*/ 2 h 47"/>
                        <a:gd name="T38" fmla="*/ 4 w 97"/>
                        <a:gd name="T39" fmla="*/ 3 h 47"/>
                        <a:gd name="T40" fmla="*/ 2 w 97"/>
                        <a:gd name="T41" fmla="*/ 3 h 47"/>
                        <a:gd name="T42" fmla="*/ 1 w 97"/>
                        <a:gd name="T43" fmla="*/ 3 h 47"/>
                        <a:gd name="T44" fmla="*/ 0 w 97"/>
                        <a:gd name="T45" fmla="*/ 3 h 4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97" h="47">
                          <a:moveTo>
                            <a:pt x="0" y="20"/>
                          </a:moveTo>
                          <a:lnTo>
                            <a:pt x="4" y="16"/>
                          </a:lnTo>
                          <a:lnTo>
                            <a:pt x="13" y="9"/>
                          </a:lnTo>
                          <a:lnTo>
                            <a:pt x="28" y="3"/>
                          </a:lnTo>
                          <a:lnTo>
                            <a:pt x="39" y="0"/>
                          </a:lnTo>
                          <a:lnTo>
                            <a:pt x="55" y="0"/>
                          </a:lnTo>
                          <a:lnTo>
                            <a:pt x="70" y="2"/>
                          </a:lnTo>
                          <a:lnTo>
                            <a:pt x="85" y="10"/>
                          </a:lnTo>
                          <a:lnTo>
                            <a:pt x="91" y="17"/>
                          </a:lnTo>
                          <a:lnTo>
                            <a:pt x="95" y="27"/>
                          </a:lnTo>
                          <a:lnTo>
                            <a:pt x="97" y="39"/>
                          </a:lnTo>
                          <a:lnTo>
                            <a:pt x="95" y="47"/>
                          </a:lnTo>
                          <a:lnTo>
                            <a:pt x="92" y="33"/>
                          </a:lnTo>
                          <a:lnTo>
                            <a:pt x="86" y="25"/>
                          </a:lnTo>
                          <a:lnTo>
                            <a:pt x="77" y="16"/>
                          </a:lnTo>
                          <a:lnTo>
                            <a:pt x="66" y="12"/>
                          </a:lnTo>
                          <a:lnTo>
                            <a:pt x="55" y="15"/>
                          </a:lnTo>
                          <a:lnTo>
                            <a:pt x="47" y="13"/>
                          </a:lnTo>
                          <a:lnTo>
                            <a:pt x="37" y="13"/>
                          </a:lnTo>
                          <a:lnTo>
                            <a:pt x="28" y="17"/>
                          </a:lnTo>
                          <a:lnTo>
                            <a:pt x="14" y="23"/>
                          </a:lnTo>
                          <a:lnTo>
                            <a:pt x="3" y="24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9084" name="Group 611"/>
                  <p:cNvGrpSpPr>
                    <a:grpSpLocks/>
                  </p:cNvGrpSpPr>
                  <p:nvPr/>
                </p:nvGrpSpPr>
                <p:grpSpPr bwMode="auto">
                  <a:xfrm>
                    <a:off x="4128" y="2461"/>
                    <a:ext cx="34" cy="20"/>
                    <a:chOff x="4128" y="2461"/>
                    <a:chExt cx="34" cy="20"/>
                  </a:xfrm>
                </p:grpSpPr>
                <p:sp>
                  <p:nvSpPr>
                    <p:cNvPr id="39092" name="Freeform 605"/>
                    <p:cNvSpPr>
                      <a:spLocks/>
                    </p:cNvSpPr>
                    <p:nvPr/>
                  </p:nvSpPr>
                  <p:spPr bwMode="auto">
                    <a:xfrm>
                      <a:off x="4131" y="2463"/>
                      <a:ext cx="31" cy="15"/>
                    </a:xfrm>
                    <a:custGeom>
                      <a:avLst/>
                      <a:gdLst>
                        <a:gd name="T0" fmla="*/ 0 w 63"/>
                        <a:gd name="T1" fmla="*/ 2 h 29"/>
                        <a:gd name="T2" fmla="*/ 0 w 63"/>
                        <a:gd name="T3" fmla="*/ 1 h 29"/>
                        <a:gd name="T4" fmla="*/ 2 w 63"/>
                        <a:gd name="T5" fmla="*/ 1 h 29"/>
                        <a:gd name="T6" fmla="*/ 3 w 63"/>
                        <a:gd name="T7" fmla="*/ 0 h 29"/>
                        <a:gd name="T8" fmla="*/ 4 w 63"/>
                        <a:gd name="T9" fmla="*/ 1 h 29"/>
                        <a:gd name="T10" fmla="*/ 5 w 63"/>
                        <a:gd name="T11" fmla="*/ 1 h 29"/>
                        <a:gd name="T12" fmla="*/ 7 w 63"/>
                        <a:gd name="T13" fmla="*/ 2 h 29"/>
                        <a:gd name="T14" fmla="*/ 7 w 63"/>
                        <a:gd name="T15" fmla="*/ 3 h 29"/>
                        <a:gd name="T16" fmla="*/ 6 w 63"/>
                        <a:gd name="T17" fmla="*/ 3 h 29"/>
                        <a:gd name="T18" fmla="*/ 5 w 63"/>
                        <a:gd name="T19" fmla="*/ 4 h 29"/>
                        <a:gd name="T20" fmla="*/ 4 w 63"/>
                        <a:gd name="T21" fmla="*/ 4 h 29"/>
                        <a:gd name="T22" fmla="*/ 3 w 63"/>
                        <a:gd name="T23" fmla="*/ 4 h 29"/>
                        <a:gd name="T24" fmla="*/ 2 w 63"/>
                        <a:gd name="T25" fmla="*/ 4 h 29"/>
                        <a:gd name="T26" fmla="*/ 0 w 63"/>
                        <a:gd name="T27" fmla="*/ 2 h 2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63" h="29">
                          <a:moveTo>
                            <a:pt x="0" y="13"/>
                          </a:moveTo>
                          <a:lnTo>
                            <a:pt x="5" y="6"/>
                          </a:lnTo>
                          <a:lnTo>
                            <a:pt x="16" y="1"/>
                          </a:lnTo>
                          <a:lnTo>
                            <a:pt x="28" y="0"/>
                          </a:lnTo>
                          <a:lnTo>
                            <a:pt x="39" y="2"/>
                          </a:lnTo>
                          <a:lnTo>
                            <a:pt x="45" y="4"/>
                          </a:lnTo>
                          <a:lnTo>
                            <a:pt x="56" y="11"/>
                          </a:lnTo>
                          <a:lnTo>
                            <a:pt x="63" y="23"/>
                          </a:lnTo>
                          <a:lnTo>
                            <a:pt x="53" y="24"/>
                          </a:lnTo>
                          <a:lnTo>
                            <a:pt x="44" y="27"/>
                          </a:lnTo>
                          <a:lnTo>
                            <a:pt x="35" y="29"/>
                          </a:lnTo>
                          <a:lnTo>
                            <a:pt x="25" y="29"/>
                          </a:lnTo>
                          <a:lnTo>
                            <a:pt x="16" y="26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39093" name="Group 6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36" y="2461"/>
                      <a:ext cx="24" cy="20"/>
                      <a:chOff x="4136" y="2461"/>
                      <a:chExt cx="24" cy="20"/>
                    </a:xfrm>
                  </p:grpSpPr>
                  <p:sp>
                    <p:nvSpPr>
                      <p:cNvPr id="39095" name="Oval 6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36" y="2461"/>
                        <a:ext cx="24" cy="20"/>
                      </a:xfrm>
                      <a:prstGeom prst="ellipse">
                        <a:avLst/>
                      </a:prstGeom>
                      <a:solidFill>
                        <a:srgbClr val="7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096" name="Oval 6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41" y="2465"/>
                        <a:ext cx="15" cy="16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097" name="Oval 6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51" y="2469"/>
                        <a:ext cx="5" cy="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9094" name="Freeform 610"/>
                    <p:cNvSpPr>
                      <a:spLocks/>
                    </p:cNvSpPr>
                    <p:nvPr/>
                  </p:nvSpPr>
                  <p:spPr bwMode="auto">
                    <a:xfrm>
                      <a:off x="4128" y="2462"/>
                      <a:ext cx="33" cy="11"/>
                    </a:xfrm>
                    <a:custGeom>
                      <a:avLst/>
                      <a:gdLst>
                        <a:gd name="T0" fmla="*/ 1 w 68"/>
                        <a:gd name="T1" fmla="*/ 3 h 22"/>
                        <a:gd name="T2" fmla="*/ 0 w 68"/>
                        <a:gd name="T3" fmla="*/ 3 h 22"/>
                        <a:gd name="T4" fmla="*/ 1 w 68"/>
                        <a:gd name="T5" fmla="*/ 2 h 22"/>
                        <a:gd name="T6" fmla="*/ 2 w 68"/>
                        <a:gd name="T7" fmla="*/ 1 h 22"/>
                        <a:gd name="T8" fmla="*/ 3 w 68"/>
                        <a:gd name="T9" fmla="*/ 0 h 22"/>
                        <a:gd name="T10" fmla="*/ 5 w 68"/>
                        <a:gd name="T11" fmla="*/ 0 h 22"/>
                        <a:gd name="T12" fmla="*/ 6 w 68"/>
                        <a:gd name="T13" fmla="*/ 1 h 22"/>
                        <a:gd name="T14" fmla="*/ 7 w 68"/>
                        <a:gd name="T15" fmla="*/ 2 h 22"/>
                        <a:gd name="T16" fmla="*/ 8 w 68"/>
                        <a:gd name="T17" fmla="*/ 3 h 22"/>
                        <a:gd name="T18" fmla="*/ 8 w 68"/>
                        <a:gd name="T19" fmla="*/ 3 h 2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68" h="22">
                          <a:moveTo>
                            <a:pt x="9" y="19"/>
                          </a:moveTo>
                          <a:lnTo>
                            <a:pt x="0" y="20"/>
                          </a:lnTo>
                          <a:lnTo>
                            <a:pt x="10" y="11"/>
                          </a:lnTo>
                          <a:lnTo>
                            <a:pt x="17" y="4"/>
                          </a:lnTo>
                          <a:lnTo>
                            <a:pt x="31" y="0"/>
                          </a:lnTo>
                          <a:lnTo>
                            <a:pt x="43" y="0"/>
                          </a:lnTo>
                          <a:lnTo>
                            <a:pt x="54" y="5"/>
                          </a:lnTo>
                          <a:lnTo>
                            <a:pt x="59" y="11"/>
                          </a:lnTo>
                          <a:lnTo>
                            <a:pt x="65" y="19"/>
                          </a:lnTo>
                          <a:lnTo>
                            <a:pt x="68" y="22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9085" name="Group 618"/>
                  <p:cNvGrpSpPr>
                    <a:grpSpLocks/>
                  </p:cNvGrpSpPr>
                  <p:nvPr/>
                </p:nvGrpSpPr>
                <p:grpSpPr bwMode="auto">
                  <a:xfrm>
                    <a:off x="4058" y="2452"/>
                    <a:ext cx="36" cy="19"/>
                    <a:chOff x="4058" y="2452"/>
                    <a:chExt cx="36" cy="19"/>
                  </a:xfrm>
                </p:grpSpPr>
                <p:sp>
                  <p:nvSpPr>
                    <p:cNvPr id="39086" name="Freeform 612"/>
                    <p:cNvSpPr>
                      <a:spLocks/>
                    </p:cNvSpPr>
                    <p:nvPr/>
                  </p:nvSpPr>
                  <p:spPr bwMode="auto">
                    <a:xfrm>
                      <a:off x="4062" y="2452"/>
                      <a:ext cx="32" cy="15"/>
                    </a:xfrm>
                    <a:custGeom>
                      <a:avLst/>
                      <a:gdLst>
                        <a:gd name="T0" fmla="*/ 8 w 65"/>
                        <a:gd name="T1" fmla="*/ 3 h 28"/>
                        <a:gd name="T2" fmla="*/ 6 w 65"/>
                        <a:gd name="T3" fmla="*/ 2 h 28"/>
                        <a:gd name="T4" fmla="*/ 5 w 65"/>
                        <a:gd name="T5" fmla="*/ 1 h 28"/>
                        <a:gd name="T6" fmla="*/ 4 w 65"/>
                        <a:gd name="T7" fmla="*/ 1 h 28"/>
                        <a:gd name="T8" fmla="*/ 3 w 65"/>
                        <a:gd name="T9" fmla="*/ 0 h 28"/>
                        <a:gd name="T10" fmla="*/ 2 w 65"/>
                        <a:gd name="T11" fmla="*/ 0 h 28"/>
                        <a:gd name="T12" fmla="*/ 1 w 65"/>
                        <a:gd name="T13" fmla="*/ 1 h 28"/>
                        <a:gd name="T14" fmla="*/ 0 w 65"/>
                        <a:gd name="T15" fmla="*/ 2 h 28"/>
                        <a:gd name="T16" fmla="*/ 0 w 65"/>
                        <a:gd name="T17" fmla="*/ 2 h 28"/>
                        <a:gd name="T18" fmla="*/ 0 w 65"/>
                        <a:gd name="T19" fmla="*/ 3 h 28"/>
                        <a:gd name="T20" fmla="*/ 2 w 65"/>
                        <a:gd name="T21" fmla="*/ 4 h 28"/>
                        <a:gd name="T22" fmla="*/ 3 w 65"/>
                        <a:gd name="T23" fmla="*/ 4 h 28"/>
                        <a:gd name="T24" fmla="*/ 5 w 65"/>
                        <a:gd name="T25" fmla="*/ 4 h 28"/>
                        <a:gd name="T26" fmla="*/ 6 w 65"/>
                        <a:gd name="T27" fmla="*/ 3 h 28"/>
                        <a:gd name="T28" fmla="*/ 6 w 65"/>
                        <a:gd name="T29" fmla="*/ 3 h 28"/>
                        <a:gd name="T30" fmla="*/ 8 w 65"/>
                        <a:gd name="T31" fmla="*/ 3 h 2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65" h="28">
                          <a:moveTo>
                            <a:pt x="65" y="20"/>
                          </a:moveTo>
                          <a:lnTo>
                            <a:pt x="52" y="10"/>
                          </a:lnTo>
                          <a:lnTo>
                            <a:pt x="44" y="4"/>
                          </a:lnTo>
                          <a:lnTo>
                            <a:pt x="35" y="2"/>
                          </a:lnTo>
                          <a:lnTo>
                            <a:pt x="29" y="0"/>
                          </a:lnTo>
                          <a:lnTo>
                            <a:pt x="22" y="0"/>
                          </a:lnTo>
                          <a:lnTo>
                            <a:pt x="12" y="4"/>
                          </a:lnTo>
                          <a:lnTo>
                            <a:pt x="6" y="9"/>
                          </a:lnTo>
                          <a:lnTo>
                            <a:pt x="0" y="15"/>
                          </a:lnTo>
                          <a:lnTo>
                            <a:pt x="5" y="19"/>
                          </a:lnTo>
                          <a:lnTo>
                            <a:pt x="17" y="25"/>
                          </a:lnTo>
                          <a:lnTo>
                            <a:pt x="29" y="28"/>
                          </a:lnTo>
                          <a:lnTo>
                            <a:pt x="42" y="27"/>
                          </a:lnTo>
                          <a:lnTo>
                            <a:pt x="49" y="23"/>
                          </a:lnTo>
                          <a:lnTo>
                            <a:pt x="54" y="22"/>
                          </a:lnTo>
                          <a:lnTo>
                            <a:pt x="65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39087" name="Group 6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69" y="2452"/>
                      <a:ext cx="23" cy="19"/>
                      <a:chOff x="4069" y="2452"/>
                      <a:chExt cx="23" cy="19"/>
                    </a:xfrm>
                  </p:grpSpPr>
                  <p:sp>
                    <p:nvSpPr>
                      <p:cNvPr id="39089" name="Oval 6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69" y="2452"/>
                        <a:ext cx="23" cy="19"/>
                      </a:xfrm>
                      <a:prstGeom prst="ellipse">
                        <a:avLst/>
                      </a:prstGeom>
                      <a:solidFill>
                        <a:srgbClr val="7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090" name="Oval 6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75" y="2456"/>
                        <a:ext cx="14" cy="1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091" name="Oval 6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83" y="2458"/>
                        <a:ext cx="6" cy="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9088" name="Freeform 617"/>
                    <p:cNvSpPr>
                      <a:spLocks/>
                    </p:cNvSpPr>
                    <p:nvPr/>
                  </p:nvSpPr>
                  <p:spPr bwMode="auto">
                    <a:xfrm>
                      <a:off x="4058" y="2452"/>
                      <a:ext cx="33" cy="9"/>
                    </a:xfrm>
                    <a:custGeom>
                      <a:avLst/>
                      <a:gdLst>
                        <a:gd name="T0" fmla="*/ 8 w 68"/>
                        <a:gd name="T1" fmla="*/ 2 h 17"/>
                        <a:gd name="T2" fmla="*/ 7 w 68"/>
                        <a:gd name="T3" fmla="*/ 1 h 17"/>
                        <a:gd name="T4" fmla="*/ 6 w 68"/>
                        <a:gd name="T5" fmla="*/ 1 h 17"/>
                        <a:gd name="T6" fmla="*/ 5 w 68"/>
                        <a:gd name="T7" fmla="*/ 0 h 17"/>
                        <a:gd name="T8" fmla="*/ 4 w 68"/>
                        <a:gd name="T9" fmla="*/ 0 h 17"/>
                        <a:gd name="T10" fmla="*/ 3 w 68"/>
                        <a:gd name="T11" fmla="*/ 1 h 17"/>
                        <a:gd name="T12" fmla="*/ 2 w 68"/>
                        <a:gd name="T13" fmla="*/ 1 h 17"/>
                        <a:gd name="T14" fmla="*/ 1 w 68"/>
                        <a:gd name="T15" fmla="*/ 2 h 17"/>
                        <a:gd name="T16" fmla="*/ 1 w 68"/>
                        <a:gd name="T17" fmla="*/ 2 h 17"/>
                        <a:gd name="T18" fmla="*/ 0 w 68"/>
                        <a:gd name="T19" fmla="*/ 3 h 1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68" h="17">
                          <a:moveTo>
                            <a:pt x="68" y="15"/>
                          </a:moveTo>
                          <a:lnTo>
                            <a:pt x="59" y="8"/>
                          </a:lnTo>
                          <a:lnTo>
                            <a:pt x="53" y="3"/>
                          </a:lnTo>
                          <a:lnTo>
                            <a:pt x="44" y="0"/>
                          </a:lnTo>
                          <a:lnTo>
                            <a:pt x="36" y="0"/>
                          </a:lnTo>
                          <a:lnTo>
                            <a:pt x="29" y="1"/>
                          </a:lnTo>
                          <a:lnTo>
                            <a:pt x="21" y="6"/>
                          </a:lnTo>
                          <a:lnTo>
                            <a:pt x="14" y="10"/>
                          </a:lnTo>
                          <a:lnTo>
                            <a:pt x="8" y="16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38927" name="Group 691"/>
              <p:cNvGrpSpPr>
                <a:grpSpLocks/>
              </p:cNvGrpSpPr>
              <p:nvPr/>
            </p:nvGrpSpPr>
            <p:grpSpPr bwMode="auto">
              <a:xfrm>
                <a:off x="4048" y="2448"/>
                <a:ext cx="691" cy="1038"/>
                <a:chOff x="4048" y="2448"/>
                <a:chExt cx="691" cy="1038"/>
              </a:xfrm>
            </p:grpSpPr>
            <p:grpSp>
              <p:nvGrpSpPr>
                <p:cNvPr id="38996" name="Group 623"/>
                <p:cNvGrpSpPr>
                  <a:grpSpLocks/>
                </p:cNvGrpSpPr>
                <p:nvPr/>
              </p:nvGrpSpPr>
              <p:grpSpPr bwMode="auto">
                <a:xfrm>
                  <a:off x="4655" y="3210"/>
                  <a:ext cx="84" cy="258"/>
                  <a:chOff x="4655" y="3210"/>
                  <a:chExt cx="84" cy="258"/>
                </a:xfrm>
              </p:grpSpPr>
              <p:sp>
                <p:nvSpPr>
                  <p:cNvPr id="39064" name="Freeform 621"/>
                  <p:cNvSpPr>
                    <a:spLocks/>
                  </p:cNvSpPr>
                  <p:nvPr/>
                </p:nvSpPr>
                <p:spPr bwMode="auto">
                  <a:xfrm>
                    <a:off x="4655" y="3210"/>
                    <a:ext cx="84" cy="258"/>
                  </a:xfrm>
                  <a:custGeom>
                    <a:avLst/>
                    <a:gdLst>
                      <a:gd name="T0" fmla="*/ 15 w 169"/>
                      <a:gd name="T1" fmla="*/ 0 h 516"/>
                      <a:gd name="T2" fmla="*/ 15 w 169"/>
                      <a:gd name="T3" fmla="*/ 12 h 516"/>
                      <a:gd name="T4" fmla="*/ 14 w 169"/>
                      <a:gd name="T5" fmla="*/ 22 h 516"/>
                      <a:gd name="T6" fmla="*/ 13 w 169"/>
                      <a:gd name="T7" fmla="*/ 32 h 516"/>
                      <a:gd name="T8" fmla="*/ 15 w 169"/>
                      <a:gd name="T9" fmla="*/ 35 h 516"/>
                      <a:gd name="T10" fmla="*/ 16 w 169"/>
                      <a:gd name="T11" fmla="*/ 39 h 516"/>
                      <a:gd name="T12" fmla="*/ 18 w 169"/>
                      <a:gd name="T13" fmla="*/ 43 h 516"/>
                      <a:gd name="T14" fmla="*/ 18 w 169"/>
                      <a:gd name="T15" fmla="*/ 44 h 516"/>
                      <a:gd name="T16" fmla="*/ 19 w 169"/>
                      <a:gd name="T17" fmla="*/ 45 h 516"/>
                      <a:gd name="T18" fmla="*/ 20 w 169"/>
                      <a:gd name="T19" fmla="*/ 47 h 516"/>
                      <a:gd name="T20" fmla="*/ 21 w 169"/>
                      <a:gd name="T21" fmla="*/ 52 h 516"/>
                      <a:gd name="T22" fmla="*/ 20 w 169"/>
                      <a:gd name="T23" fmla="*/ 54 h 516"/>
                      <a:gd name="T24" fmla="*/ 19 w 169"/>
                      <a:gd name="T25" fmla="*/ 55 h 516"/>
                      <a:gd name="T26" fmla="*/ 19 w 169"/>
                      <a:gd name="T27" fmla="*/ 56 h 516"/>
                      <a:gd name="T28" fmla="*/ 18 w 169"/>
                      <a:gd name="T29" fmla="*/ 57 h 516"/>
                      <a:gd name="T30" fmla="*/ 16 w 169"/>
                      <a:gd name="T31" fmla="*/ 58 h 516"/>
                      <a:gd name="T32" fmla="*/ 17 w 169"/>
                      <a:gd name="T33" fmla="*/ 59 h 516"/>
                      <a:gd name="T34" fmla="*/ 16 w 169"/>
                      <a:gd name="T35" fmla="*/ 60 h 516"/>
                      <a:gd name="T36" fmla="*/ 14 w 169"/>
                      <a:gd name="T37" fmla="*/ 60 h 516"/>
                      <a:gd name="T38" fmla="*/ 13 w 169"/>
                      <a:gd name="T39" fmla="*/ 63 h 516"/>
                      <a:gd name="T40" fmla="*/ 8 w 169"/>
                      <a:gd name="T41" fmla="*/ 65 h 516"/>
                      <a:gd name="T42" fmla="*/ 6 w 169"/>
                      <a:gd name="T43" fmla="*/ 63 h 516"/>
                      <a:gd name="T44" fmla="*/ 5 w 169"/>
                      <a:gd name="T45" fmla="*/ 62 h 516"/>
                      <a:gd name="T46" fmla="*/ 5 w 169"/>
                      <a:gd name="T47" fmla="*/ 59 h 516"/>
                      <a:gd name="T48" fmla="*/ 7 w 169"/>
                      <a:gd name="T49" fmla="*/ 56 h 516"/>
                      <a:gd name="T50" fmla="*/ 6 w 169"/>
                      <a:gd name="T51" fmla="*/ 53 h 516"/>
                      <a:gd name="T52" fmla="*/ 4 w 169"/>
                      <a:gd name="T53" fmla="*/ 55 h 516"/>
                      <a:gd name="T54" fmla="*/ 3 w 169"/>
                      <a:gd name="T55" fmla="*/ 58 h 516"/>
                      <a:gd name="T56" fmla="*/ 3 w 169"/>
                      <a:gd name="T57" fmla="*/ 60 h 516"/>
                      <a:gd name="T58" fmla="*/ 2 w 169"/>
                      <a:gd name="T59" fmla="*/ 60 h 516"/>
                      <a:gd name="T60" fmla="*/ 1 w 169"/>
                      <a:gd name="T61" fmla="*/ 61 h 516"/>
                      <a:gd name="T62" fmla="*/ 0 w 169"/>
                      <a:gd name="T63" fmla="*/ 60 h 516"/>
                      <a:gd name="T64" fmla="*/ 0 w 169"/>
                      <a:gd name="T65" fmla="*/ 58 h 516"/>
                      <a:gd name="T66" fmla="*/ 0 w 169"/>
                      <a:gd name="T67" fmla="*/ 55 h 516"/>
                      <a:gd name="T68" fmla="*/ 1 w 169"/>
                      <a:gd name="T69" fmla="*/ 48 h 516"/>
                      <a:gd name="T70" fmla="*/ 2 w 169"/>
                      <a:gd name="T71" fmla="*/ 45 h 516"/>
                      <a:gd name="T72" fmla="*/ 3 w 169"/>
                      <a:gd name="T73" fmla="*/ 43 h 516"/>
                      <a:gd name="T74" fmla="*/ 5 w 169"/>
                      <a:gd name="T75" fmla="*/ 41 h 516"/>
                      <a:gd name="T76" fmla="*/ 6 w 169"/>
                      <a:gd name="T77" fmla="*/ 39 h 516"/>
                      <a:gd name="T78" fmla="*/ 6 w 169"/>
                      <a:gd name="T79" fmla="*/ 32 h 516"/>
                      <a:gd name="T80" fmla="*/ 3 w 169"/>
                      <a:gd name="T81" fmla="*/ 15 h 516"/>
                      <a:gd name="T82" fmla="*/ 1 w 169"/>
                      <a:gd name="T83" fmla="*/ 5 h 516"/>
                      <a:gd name="T84" fmla="*/ 15 w 169"/>
                      <a:gd name="T85" fmla="*/ 0 h 51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69" h="516">
                        <a:moveTo>
                          <a:pt x="125" y="0"/>
                        </a:moveTo>
                        <a:lnTo>
                          <a:pt x="121" y="90"/>
                        </a:lnTo>
                        <a:lnTo>
                          <a:pt x="118" y="172"/>
                        </a:lnTo>
                        <a:lnTo>
                          <a:pt x="111" y="252"/>
                        </a:lnTo>
                        <a:lnTo>
                          <a:pt x="121" y="279"/>
                        </a:lnTo>
                        <a:lnTo>
                          <a:pt x="132" y="309"/>
                        </a:lnTo>
                        <a:lnTo>
                          <a:pt x="147" y="339"/>
                        </a:lnTo>
                        <a:lnTo>
                          <a:pt x="151" y="352"/>
                        </a:lnTo>
                        <a:lnTo>
                          <a:pt x="156" y="358"/>
                        </a:lnTo>
                        <a:lnTo>
                          <a:pt x="161" y="376"/>
                        </a:lnTo>
                        <a:lnTo>
                          <a:pt x="169" y="412"/>
                        </a:lnTo>
                        <a:lnTo>
                          <a:pt x="164" y="431"/>
                        </a:lnTo>
                        <a:lnTo>
                          <a:pt x="156" y="435"/>
                        </a:lnTo>
                        <a:lnTo>
                          <a:pt x="153" y="447"/>
                        </a:lnTo>
                        <a:lnTo>
                          <a:pt x="148" y="453"/>
                        </a:lnTo>
                        <a:lnTo>
                          <a:pt x="135" y="457"/>
                        </a:lnTo>
                        <a:lnTo>
                          <a:pt x="137" y="472"/>
                        </a:lnTo>
                        <a:lnTo>
                          <a:pt x="134" y="476"/>
                        </a:lnTo>
                        <a:lnTo>
                          <a:pt x="114" y="478"/>
                        </a:lnTo>
                        <a:lnTo>
                          <a:pt x="109" y="501"/>
                        </a:lnTo>
                        <a:lnTo>
                          <a:pt x="71" y="516"/>
                        </a:lnTo>
                        <a:lnTo>
                          <a:pt x="51" y="500"/>
                        </a:lnTo>
                        <a:lnTo>
                          <a:pt x="42" y="492"/>
                        </a:lnTo>
                        <a:lnTo>
                          <a:pt x="40" y="470"/>
                        </a:lnTo>
                        <a:lnTo>
                          <a:pt x="62" y="444"/>
                        </a:lnTo>
                        <a:lnTo>
                          <a:pt x="49" y="422"/>
                        </a:lnTo>
                        <a:lnTo>
                          <a:pt x="32" y="440"/>
                        </a:lnTo>
                        <a:lnTo>
                          <a:pt x="31" y="459"/>
                        </a:lnTo>
                        <a:lnTo>
                          <a:pt x="25" y="473"/>
                        </a:lnTo>
                        <a:lnTo>
                          <a:pt x="17" y="477"/>
                        </a:lnTo>
                        <a:lnTo>
                          <a:pt x="9" y="484"/>
                        </a:lnTo>
                        <a:lnTo>
                          <a:pt x="0" y="478"/>
                        </a:lnTo>
                        <a:lnTo>
                          <a:pt x="4" y="462"/>
                        </a:lnTo>
                        <a:lnTo>
                          <a:pt x="3" y="435"/>
                        </a:lnTo>
                        <a:lnTo>
                          <a:pt x="9" y="383"/>
                        </a:lnTo>
                        <a:lnTo>
                          <a:pt x="16" y="358"/>
                        </a:lnTo>
                        <a:lnTo>
                          <a:pt x="29" y="343"/>
                        </a:lnTo>
                        <a:lnTo>
                          <a:pt x="45" y="327"/>
                        </a:lnTo>
                        <a:lnTo>
                          <a:pt x="48" y="308"/>
                        </a:lnTo>
                        <a:lnTo>
                          <a:pt x="51" y="254"/>
                        </a:lnTo>
                        <a:lnTo>
                          <a:pt x="26" y="115"/>
                        </a:lnTo>
                        <a:lnTo>
                          <a:pt x="12" y="38"/>
                        </a:lnTo>
                        <a:lnTo>
                          <a:pt x="125" y="0"/>
                        </a:lnTo>
                        <a:close/>
                      </a:path>
                    </a:pathLst>
                  </a:custGeom>
                  <a:solidFill>
                    <a:srgbClr val="FF9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65" name="Freeform 622"/>
                  <p:cNvSpPr>
                    <a:spLocks/>
                  </p:cNvSpPr>
                  <p:nvPr/>
                </p:nvSpPr>
                <p:spPr bwMode="auto">
                  <a:xfrm>
                    <a:off x="4675" y="3412"/>
                    <a:ext cx="20" cy="50"/>
                  </a:xfrm>
                  <a:custGeom>
                    <a:avLst/>
                    <a:gdLst>
                      <a:gd name="T0" fmla="*/ 0 w 39"/>
                      <a:gd name="T1" fmla="*/ 0 h 100"/>
                      <a:gd name="T2" fmla="*/ 2 w 39"/>
                      <a:gd name="T3" fmla="*/ 2 h 100"/>
                      <a:gd name="T4" fmla="*/ 4 w 39"/>
                      <a:gd name="T5" fmla="*/ 5 h 100"/>
                      <a:gd name="T6" fmla="*/ 4 w 39"/>
                      <a:gd name="T7" fmla="*/ 6 h 100"/>
                      <a:gd name="T8" fmla="*/ 5 w 39"/>
                      <a:gd name="T9" fmla="*/ 7 h 100"/>
                      <a:gd name="T10" fmla="*/ 5 w 39"/>
                      <a:gd name="T11" fmla="*/ 8 h 100"/>
                      <a:gd name="T12" fmla="*/ 5 w 39"/>
                      <a:gd name="T13" fmla="*/ 9 h 100"/>
                      <a:gd name="T14" fmla="*/ 5 w 39"/>
                      <a:gd name="T15" fmla="*/ 10 h 100"/>
                      <a:gd name="T16" fmla="*/ 5 w 39"/>
                      <a:gd name="T17" fmla="*/ 12 h 100"/>
                      <a:gd name="T18" fmla="*/ 5 w 39"/>
                      <a:gd name="T19" fmla="*/ 13 h 100"/>
                      <a:gd name="T20" fmla="*/ 5 w 39"/>
                      <a:gd name="T21" fmla="*/ 13 h 100"/>
                      <a:gd name="T22" fmla="*/ 4 w 39"/>
                      <a:gd name="T23" fmla="*/ 11 h 100"/>
                      <a:gd name="T24" fmla="*/ 2 w 39"/>
                      <a:gd name="T25" fmla="*/ 11 h 100"/>
                      <a:gd name="T26" fmla="*/ 4 w 39"/>
                      <a:gd name="T27" fmla="*/ 10 h 100"/>
                      <a:gd name="T28" fmla="*/ 4 w 39"/>
                      <a:gd name="T29" fmla="*/ 9 h 100"/>
                      <a:gd name="T30" fmla="*/ 4 w 39"/>
                      <a:gd name="T31" fmla="*/ 8 h 100"/>
                      <a:gd name="T32" fmla="*/ 2 w 39"/>
                      <a:gd name="T33" fmla="*/ 8 h 100"/>
                      <a:gd name="T34" fmla="*/ 3 w 39"/>
                      <a:gd name="T35" fmla="*/ 5 h 100"/>
                      <a:gd name="T36" fmla="*/ 1 w 39"/>
                      <a:gd name="T37" fmla="*/ 2 h 100"/>
                      <a:gd name="T38" fmla="*/ 0 w 39"/>
                      <a:gd name="T39" fmla="*/ 0 h 10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39" h="100">
                        <a:moveTo>
                          <a:pt x="0" y="0"/>
                        </a:moveTo>
                        <a:lnTo>
                          <a:pt x="12" y="15"/>
                        </a:lnTo>
                        <a:lnTo>
                          <a:pt x="25" y="33"/>
                        </a:lnTo>
                        <a:lnTo>
                          <a:pt x="31" y="41"/>
                        </a:lnTo>
                        <a:lnTo>
                          <a:pt x="34" y="51"/>
                        </a:lnTo>
                        <a:lnTo>
                          <a:pt x="35" y="60"/>
                        </a:lnTo>
                        <a:lnTo>
                          <a:pt x="36" y="70"/>
                        </a:lnTo>
                        <a:lnTo>
                          <a:pt x="36" y="79"/>
                        </a:lnTo>
                        <a:lnTo>
                          <a:pt x="37" y="91"/>
                        </a:lnTo>
                        <a:lnTo>
                          <a:pt x="38" y="100"/>
                        </a:lnTo>
                        <a:lnTo>
                          <a:pt x="39" y="100"/>
                        </a:lnTo>
                        <a:lnTo>
                          <a:pt x="31" y="83"/>
                        </a:lnTo>
                        <a:lnTo>
                          <a:pt x="11" y="87"/>
                        </a:lnTo>
                        <a:lnTo>
                          <a:pt x="25" y="73"/>
                        </a:lnTo>
                        <a:lnTo>
                          <a:pt x="30" y="67"/>
                        </a:lnTo>
                        <a:lnTo>
                          <a:pt x="25" y="61"/>
                        </a:lnTo>
                        <a:lnTo>
                          <a:pt x="13" y="64"/>
                        </a:lnTo>
                        <a:lnTo>
                          <a:pt x="22" y="39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38997" name="Group 627"/>
                <p:cNvGrpSpPr>
                  <a:grpSpLocks/>
                </p:cNvGrpSpPr>
                <p:nvPr/>
              </p:nvGrpSpPr>
              <p:grpSpPr bwMode="auto">
                <a:xfrm>
                  <a:off x="4243" y="2748"/>
                  <a:ext cx="464" cy="738"/>
                  <a:chOff x="4243" y="2748"/>
                  <a:chExt cx="464" cy="738"/>
                </a:xfrm>
              </p:grpSpPr>
              <p:sp>
                <p:nvSpPr>
                  <p:cNvPr id="39061" name="Freeform 624"/>
                  <p:cNvSpPr>
                    <a:spLocks/>
                  </p:cNvSpPr>
                  <p:nvPr/>
                </p:nvSpPr>
                <p:spPr bwMode="auto">
                  <a:xfrm>
                    <a:off x="4243" y="2749"/>
                    <a:ext cx="463" cy="737"/>
                  </a:xfrm>
                  <a:custGeom>
                    <a:avLst/>
                    <a:gdLst>
                      <a:gd name="T0" fmla="*/ 41 w 926"/>
                      <a:gd name="T1" fmla="*/ 2 h 1474"/>
                      <a:gd name="T2" fmla="*/ 28 w 926"/>
                      <a:gd name="T3" fmla="*/ 3 h 1474"/>
                      <a:gd name="T4" fmla="*/ 21 w 926"/>
                      <a:gd name="T5" fmla="*/ 10 h 1474"/>
                      <a:gd name="T6" fmla="*/ 4 w 926"/>
                      <a:gd name="T7" fmla="*/ 28 h 1474"/>
                      <a:gd name="T8" fmla="*/ 6 w 926"/>
                      <a:gd name="T9" fmla="*/ 36 h 1474"/>
                      <a:gd name="T10" fmla="*/ 11 w 926"/>
                      <a:gd name="T11" fmla="*/ 44 h 1474"/>
                      <a:gd name="T12" fmla="*/ 22 w 926"/>
                      <a:gd name="T13" fmla="*/ 42 h 1474"/>
                      <a:gd name="T14" fmla="*/ 24 w 926"/>
                      <a:gd name="T15" fmla="*/ 49 h 1474"/>
                      <a:gd name="T16" fmla="*/ 28 w 926"/>
                      <a:gd name="T17" fmla="*/ 61 h 1474"/>
                      <a:gd name="T18" fmla="*/ 32 w 926"/>
                      <a:gd name="T19" fmla="*/ 68 h 1474"/>
                      <a:gd name="T20" fmla="*/ 34 w 926"/>
                      <a:gd name="T21" fmla="*/ 80 h 1474"/>
                      <a:gd name="T22" fmla="*/ 33 w 926"/>
                      <a:gd name="T23" fmla="*/ 98 h 1474"/>
                      <a:gd name="T24" fmla="*/ 26 w 926"/>
                      <a:gd name="T25" fmla="*/ 129 h 1474"/>
                      <a:gd name="T26" fmla="*/ 23 w 926"/>
                      <a:gd name="T27" fmla="*/ 157 h 1474"/>
                      <a:gd name="T28" fmla="*/ 107 w 926"/>
                      <a:gd name="T29" fmla="*/ 185 h 1474"/>
                      <a:gd name="T30" fmla="*/ 103 w 926"/>
                      <a:gd name="T31" fmla="*/ 157 h 1474"/>
                      <a:gd name="T32" fmla="*/ 91 w 926"/>
                      <a:gd name="T33" fmla="*/ 113 h 1474"/>
                      <a:gd name="T34" fmla="*/ 88 w 926"/>
                      <a:gd name="T35" fmla="*/ 95 h 1474"/>
                      <a:gd name="T36" fmla="*/ 91 w 926"/>
                      <a:gd name="T37" fmla="*/ 72 h 1474"/>
                      <a:gd name="T38" fmla="*/ 94 w 926"/>
                      <a:gd name="T39" fmla="*/ 63 h 1474"/>
                      <a:gd name="T40" fmla="*/ 97 w 926"/>
                      <a:gd name="T41" fmla="*/ 72 h 1474"/>
                      <a:gd name="T42" fmla="*/ 109 w 926"/>
                      <a:gd name="T43" fmla="*/ 69 h 1474"/>
                      <a:gd name="T44" fmla="*/ 114 w 926"/>
                      <a:gd name="T45" fmla="*/ 55 h 1474"/>
                      <a:gd name="T46" fmla="*/ 109 w 926"/>
                      <a:gd name="T47" fmla="*/ 28 h 1474"/>
                      <a:gd name="T48" fmla="*/ 98 w 926"/>
                      <a:gd name="T49" fmla="*/ 15 h 1474"/>
                      <a:gd name="T50" fmla="*/ 76 w 926"/>
                      <a:gd name="T51" fmla="*/ 2 h 1474"/>
                      <a:gd name="T52" fmla="*/ 76 w 926"/>
                      <a:gd name="T53" fmla="*/ 11 h 1474"/>
                      <a:gd name="T54" fmla="*/ 75 w 926"/>
                      <a:gd name="T55" fmla="*/ 16 h 1474"/>
                      <a:gd name="T56" fmla="*/ 72 w 926"/>
                      <a:gd name="T57" fmla="*/ 21 h 1474"/>
                      <a:gd name="T58" fmla="*/ 67 w 926"/>
                      <a:gd name="T59" fmla="*/ 24 h 1474"/>
                      <a:gd name="T60" fmla="*/ 62 w 926"/>
                      <a:gd name="T61" fmla="*/ 24 h 1474"/>
                      <a:gd name="T62" fmla="*/ 56 w 926"/>
                      <a:gd name="T63" fmla="*/ 22 h 1474"/>
                      <a:gd name="T64" fmla="*/ 51 w 926"/>
                      <a:gd name="T65" fmla="*/ 18 h 1474"/>
                      <a:gd name="T66" fmla="*/ 48 w 926"/>
                      <a:gd name="T67" fmla="*/ 15 h 1474"/>
                      <a:gd name="T68" fmla="*/ 46 w 926"/>
                      <a:gd name="T69" fmla="*/ 11 h 1474"/>
                      <a:gd name="T70" fmla="*/ 48 w 926"/>
                      <a:gd name="T71" fmla="*/ 0 h 147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926" h="1474">
                        <a:moveTo>
                          <a:pt x="382" y="0"/>
                        </a:moveTo>
                        <a:lnTo>
                          <a:pt x="328" y="9"/>
                        </a:lnTo>
                        <a:lnTo>
                          <a:pt x="265" y="19"/>
                        </a:lnTo>
                        <a:lnTo>
                          <a:pt x="221" y="19"/>
                        </a:lnTo>
                        <a:lnTo>
                          <a:pt x="208" y="22"/>
                        </a:lnTo>
                        <a:lnTo>
                          <a:pt x="164" y="75"/>
                        </a:lnTo>
                        <a:lnTo>
                          <a:pt x="82" y="169"/>
                        </a:lnTo>
                        <a:lnTo>
                          <a:pt x="32" y="220"/>
                        </a:lnTo>
                        <a:lnTo>
                          <a:pt x="0" y="254"/>
                        </a:lnTo>
                        <a:lnTo>
                          <a:pt x="44" y="283"/>
                        </a:lnTo>
                        <a:lnTo>
                          <a:pt x="66" y="314"/>
                        </a:lnTo>
                        <a:lnTo>
                          <a:pt x="85" y="347"/>
                        </a:lnTo>
                        <a:lnTo>
                          <a:pt x="98" y="392"/>
                        </a:lnTo>
                        <a:lnTo>
                          <a:pt x="171" y="334"/>
                        </a:lnTo>
                        <a:lnTo>
                          <a:pt x="180" y="350"/>
                        </a:lnTo>
                        <a:lnTo>
                          <a:pt x="186" y="386"/>
                        </a:lnTo>
                        <a:lnTo>
                          <a:pt x="202" y="452"/>
                        </a:lnTo>
                        <a:lnTo>
                          <a:pt x="218" y="487"/>
                        </a:lnTo>
                        <a:lnTo>
                          <a:pt x="231" y="516"/>
                        </a:lnTo>
                        <a:lnTo>
                          <a:pt x="253" y="543"/>
                        </a:lnTo>
                        <a:lnTo>
                          <a:pt x="262" y="594"/>
                        </a:lnTo>
                        <a:lnTo>
                          <a:pt x="265" y="638"/>
                        </a:lnTo>
                        <a:lnTo>
                          <a:pt x="259" y="682"/>
                        </a:lnTo>
                        <a:lnTo>
                          <a:pt x="259" y="777"/>
                        </a:lnTo>
                        <a:lnTo>
                          <a:pt x="250" y="913"/>
                        </a:lnTo>
                        <a:lnTo>
                          <a:pt x="208" y="1030"/>
                        </a:lnTo>
                        <a:lnTo>
                          <a:pt x="193" y="1122"/>
                        </a:lnTo>
                        <a:lnTo>
                          <a:pt x="183" y="1252"/>
                        </a:lnTo>
                        <a:lnTo>
                          <a:pt x="177" y="1474"/>
                        </a:lnTo>
                        <a:lnTo>
                          <a:pt x="850" y="1474"/>
                        </a:lnTo>
                        <a:lnTo>
                          <a:pt x="840" y="1352"/>
                        </a:lnTo>
                        <a:lnTo>
                          <a:pt x="818" y="1252"/>
                        </a:lnTo>
                        <a:lnTo>
                          <a:pt x="780" y="1071"/>
                        </a:lnTo>
                        <a:lnTo>
                          <a:pt x="724" y="897"/>
                        </a:lnTo>
                        <a:lnTo>
                          <a:pt x="709" y="821"/>
                        </a:lnTo>
                        <a:lnTo>
                          <a:pt x="699" y="755"/>
                        </a:lnTo>
                        <a:lnTo>
                          <a:pt x="705" y="669"/>
                        </a:lnTo>
                        <a:lnTo>
                          <a:pt x="728" y="571"/>
                        </a:lnTo>
                        <a:lnTo>
                          <a:pt x="740" y="540"/>
                        </a:lnTo>
                        <a:lnTo>
                          <a:pt x="752" y="500"/>
                        </a:lnTo>
                        <a:lnTo>
                          <a:pt x="768" y="530"/>
                        </a:lnTo>
                        <a:lnTo>
                          <a:pt x="774" y="575"/>
                        </a:lnTo>
                        <a:lnTo>
                          <a:pt x="821" y="559"/>
                        </a:lnTo>
                        <a:lnTo>
                          <a:pt x="871" y="549"/>
                        </a:lnTo>
                        <a:lnTo>
                          <a:pt x="926" y="543"/>
                        </a:lnTo>
                        <a:lnTo>
                          <a:pt x="910" y="440"/>
                        </a:lnTo>
                        <a:lnTo>
                          <a:pt x="900" y="350"/>
                        </a:lnTo>
                        <a:lnTo>
                          <a:pt x="871" y="223"/>
                        </a:lnTo>
                        <a:lnTo>
                          <a:pt x="862" y="166"/>
                        </a:lnTo>
                        <a:lnTo>
                          <a:pt x="780" y="120"/>
                        </a:lnTo>
                        <a:lnTo>
                          <a:pt x="699" y="72"/>
                        </a:lnTo>
                        <a:lnTo>
                          <a:pt x="603" y="15"/>
                        </a:lnTo>
                        <a:lnTo>
                          <a:pt x="606" y="63"/>
                        </a:lnTo>
                        <a:lnTo>
                          <a:pt x="606" y="83"/>
                        </a:lnTo>
                        <a:lnTo>
                          <a:pt x="600" y="110"/>
                        </a:lnTo>
                        <a:lnTo>
                          <a:pt x="594" y="128"/>
                        </a:lnTo>
                        <a:lnTo>
                          <a:pt x="584" y="147"/>
                        </a:lnTo>
                        <a:lnTo>
                          <a:pt x="571" y="162"/>
                        </a:lnTo>
                        <a:lnTo>
                          <a:pt x="557" y="171"/>
                        </a:lnTo>
                        <a:lnTo>
                          <a:pt x="533" y="185"/>
                        </a:lnTo>
                        <a:lnTo>
                          <a:pt x="512" y="187"/>
                        </a:lnTo>
                        <a:lnTo>
                          <a:pt x="494" y="186"/>
                        </a:lnTo>
                        <a:lnTo>
                          <a:pt x="467" y="180"/>
                        </a:lnTo>
                        <a:lnTo>
                          <a:pt x="445" y="170"/>
                        </a:lnTo>
                        <a:lnTo>
                          <a:pt x="423" y="158"/>
                        </a:lnTo>
                        <a:lnTo>
                          <a:pt x="406" y="144"/>
                        </a:lnTo>
                        <a:lnTo>
                          <a:pt x="393" y="131"/>
                        </a:lnTo>
                        <a:lnTo>
                          <a:pt x="380" y="116"/>
                        </a:lnTo>
                        <a:lnTo>
                          <a:pt x="371" y="100"/>
                        </a:lnTo>
                        <a:lnTo>
                          <a:pt x="365" y="82"/>
                        </a:lnTo>
                        <a:lnTo>
                          <a:pt x="363" y="60"/>
                        </a:lnTo>
                        <a:lnTo>
                          <a:pt x="382" y="0"/>
                        </a:lnTo>
                        <a:close/>
                      </a:path>
                    </a:pathLst>
                  </a:custGeom>
                  <a:solidFill>
                    <a:srgbClr val="DFF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62" name="Freeform 625"/>
                  <p:cNvSpPr>
                    <a:spLocks/>
                  </p:cNvSpPr>
                  <p:nvPr/>
                </p:nvSpPr>
                <p:spPr bwMode="auto">
                  <a:xfrm>
                    <a:off x="4243" y="2748"/>
                    <a:ext cx="207" cy="738"/>
                  </a:xfrm>
                  <a:custGeom>
                    <a:avLst/>
                    <a:gdLst>
                      <a:gd name="T0" fmla="*/ 41 w 415"/>
                      <a:gd name="T1" fmla="*/ 1 h 1478"/>
                      <a:gd name="T2" fmla="*/ 27 w 415"/>
                      <a:gd name="T3" fmla="*/ 2 h 1478"/>
                      <a:gd name="T4" fmla="*/ 20 w 415"/>
                      <a:gd name="T5" fmla="*/ 9 h 1478"/>
                      <a:gd name="T6" fmla="*/ 4 w 415"/>
                      <a:gd name="T7" fmla="*/ 27 h 1478"/>
                      <a:gd name="T8" fmla="*/ 5 w 415"/>
                      <a:gd name="T9" fmla="*/ 35 h 1478"/>
                      <a:gd name="T10" fmla="*/ 10 w 415"/>
                      <a:gd name="T11" fmla="*/ 43 h 1478"/>
                      <a:gd name="T12" fmla="*/ 21 w 415"/>
                      <a:gd name="T13" fmla="*/ 41 h 1478"/>
                      <a:gd name="T14" fmla="*/ 23 w 415"/>
                      <a:gd name="T15" fmla="*/ 48 h 1478"/>
                      <a:gd name="T16" fmla="*/ 27 w 415"/>
                      <a:gd name="T17" fmla="*/ 61 h 1478"/>
                      <a:gd name="T18" fmla="*/ 31 w 415"/>
                      <a:gd name="T19" fmla="*/ 68 h 1478"/>
                      <a:gd name="T20" fmla="*/ 33 w 415"/>
                      <a:gd name="T21" fmla="*/ 79 h 1478"/>
                      <a:gd name="T22" fmla="*/ 32 w 415"/>
                      <a:gd name="T23" fmla="*/ 97 h 1478"/>
                      <a:gd name="T24" fmla="*/ 26 w 415"/>
                      <a:gd name="T25" fmla="*/ 128 h 1478"/>
                      <a:gd name="T26" fmla="*/ 23 w 415"/>
                      <a:gd name="T27" fmla="*/ 156 h 1478"/>
                      <a:gd name="T28" fmla="*/ 32 w 415"/>
                      <a:gd name="T29" fmla="*/ 184 h 1478"/>
                      <a:gd name="T30" fmla="*/ 34 w 415"/>
                      <a:gd name="T31" fmla="*/ 171 h 1478"/>
                      <a:gd name="T32" fmla="*/ 37 w 415"/>
                      <a:gd name="T33" fmla="*/ 165 h 1478"/>
                      <a:gd name="T34" fmla="*/ 42 w 415"/>
                      <a:gd name="T35" fmla="*/ 164 h 1478"/>
                      <a:gd name="T36" fmla="*/ 44 w 415"/>
                      <a:gd name="T37" fmla="*/ 158 h 1478"/>
                      <a:gd name="T38" fmla="*/ 44 w 415"/>
                      <a:gd name="T39" fmla="*/ 152 h 1478"/>
                      <a:gd name="T40" fmla="*/ 44 w 415"/>
                      <a:gd name="T41" fmla="*/ 144 h 1478"/>
                      <a:gd name="T42" fmla="*/ 43 w 415"/>
                      <a:gd name="T43" fmla="*/ 138 h 1478"/>
                      <a:gd name="T44" fmla="*/ 44 w 415"/>
                      <a:gd name="T45" fmla="*/ 128 h 1478"/>
                      <a:gd name="T46" fmla="*/ 46 w 415"/>
                      <a:gd name="T47" fmla="*/ 115 h 1478"/>
                      <a:gd name="T48" fmla="*/ 47 w 415"/>
                      <a:gd name="T49" fmla="*/ 108 h 1478"/>
                      <a:gd name="T50" fmla="*/ 48 w 415"/>
                      <a:gd name="T51" fmla="*/ 99 h 1478"/>
                      <a:gd name="T52" fmla="*/ 47 w 415"/>
                      <a:gd name="T53" fmla="*/ 92 h 1478"/>
                      <a:gd name="T54" fmla="*/ 45 w 415"/>
                      <a:gd name="T55" fmla="*/ 84 h 1478"/>
                      <a:gd name="T56" fmla="*/ 50 w 415"/>
                      <a:gd name="T57" fmla="*/ 82 h 1478"/>
                      <a:gd name="T58" fmla="*/ 51 w 415"/>
                      <a:gd name="T59" fmla="*/ 81 h 1478"/>
                      <a:gd name="T60" fmla="*/ 47 w 415"/>
                      <a:gd name="T61" fmla="*/ 63 h 1478"/>
                      <a:gd name="T62" fmla="*/ 50 w 415"/>
                      <a:gd name="T63" fmla="*/ 59 h 1478"/>
                      <a:gd name="T64" fmla="*/ 49 w 415"/>
                      <a:gd name="T65" fmla="*/ 48 h 1478"/>
                      <a:gd name="T66" fmla="*/ 48 w 415"/>
                      <a:gd name="T67" fmla="*/ 34 h 1478"/>
                      <a:gd name="T68" fmla="*/ 48 w 415"/>
                      <a:gd name="T69" fmla="*/ 21 h 1478"/>
                      <a:gd name="T70" fmla="*/ 49 w 415"/>
                      <a:gd name="T71" fmla="*/ 16 h 1478"/>
                      <a:gd name="T72" fmla="*/ 46 w 415"/>
                      <a:gd name="T73" fmla="*/ 12 h 1478"/>
                      <a:gd name="T74" fmla="*/ 45 w 415"/>
                      <a:gd name="T75" fmla="*/ 7 h 147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15" h="1478">
                        <a:moveTo>
                          <a:pt x="383" y="0"/>
                        </a:moveTo>
                        <a:lnTo>
                          <a:pt x="330" y="10"/>
                        </a:lnTo>
                        <a:lnTo>
                          <a:pt x="265" y="19"/>
                        </a:lnTo>
                        <a:lnTo>
                          <a:pt x="222" y="19"/>
                        </a:lnTo>
                        <a:lnTo>
                          <a:pt x="209" y="23"/>
                        </a:lnTo>
                        <a:lnTo>
                          <a:pt x="165" y="76"/>
                        </a:lnTo>
                        <a:lnTo>
                          <a:pt x="82" y="170"/>
                        </a:lnTo>
                        <a:lnTo>
                          <a:pt x="32" y="221"/>
                        </a:lnTo>
                        <a:lnTo>
                          <a:pt x="0" y="255"/>
                        </a:lnTo>
                        <a:lnTo>
                          <a:pt x="44" y="284"/>
                        </a:lnTo>
                        <a:lnTo>
                          <a:pt x="66" y="315"/>
                        </a:lnTo>
                        <a:lnTo>
                          <a:pt x="85" y="348"/>
                        </a:lnTo>
                        <a:lnTo>
                          <a:pt x="98" y="393"/>
                        </a:lnTo>
                        <a:lnTo>
                          <a:pt x="172" y="335"/>
                        </a:lnTo>
                        <a:lnTo>
                          <a:pt x="181" y="351"/>
                        </a:lnTo>
                        <a:lnTo>
                          <a:pt x="187" y="387"/>
                        </a:lnTo>
                        <a:lnTo>
                          <a:pt x="203" y="453"/>
                        </a:lnTo>
                        <a:lnTo>
                          <a:pt x="219" y="488"/>
                        </a:lnTo>
                        <a:lnTo>
                          <a:pt x="232" y="516"/>
                        </a:lnTo>
                        <a:lnTo>
                          <a:pt x="253" y="544"/>
                        </a:lnTo>
                        <a:lnTo>
                          <a:pt x="262" y="594"/>
                        </a:lnTo>
                        <a:lnTo>
                          <a:pt x="265" y="639"/>
                        </a:lnTo>
                        <a:lnTo>
                          <a:pt x="259" y="683"/>
                        </a:lnTo>
                        <a:lnTo>
                          <a:pt x="259" y="778"/>
                        </a:lnTo>
                        <a:lnTo>
                          <a:pt x="250" y="913"/>
                        </a:lnTo>
                        <a:lnTo>
                          <a:pt x="209" y="1030"/>
                        </a:lnTo>
                        <a:lnTo>
                          <a:pt x="194" y="1123"/>
                        </a:lnTo>
                        <a:lnTo>
                          <a:pt x="184" y="1253"/>
                        </a:lnTo>
                        <a:lnTo>
                          <a:pt x="178" y="1470"/>
                        </a:lnTo>
                        <a:lnTo>
                          <a:pt x="259" y="1478"/>
                        </a:lnTo>
                        <a:lnTo>
                          <a:pt x="265" y="1408"/>
                        </a:lnTo>
                        <a:lnTo>
                          <a:pt x="272" y="1372"/>
                        </a:lnTo>
                        <a:lnTo>
                          <a:pt x="287" y="1343"/>
                        </a:lnTo>
                        <a:lnTo>
                          <a:pt x="303" y="1327"/>
                        </a:lnTo>
                        <a:lnTo>
                          <a:pt x="326" y="1323"/>
                        </a:lnTo>
                        <a:lnTo>
                          <a:pt x="339" y="1317"/>
                        </a:lnTo>
                        <a:lnTo>
                          <a:pt x="348" y="1295"/>
                        </a:lnTo>
                        <a:lnTo>
                          <a:pt x="355" y="1270"/>
                        </a:lnTo>
                        <a:lnTo>
                          <a:pt x="352" y="1242"/>
                        </a:lnTo>
                        <a:lnTo>
                          <a:pt x="352" y="1217"/>
                        </a:lnTo>
                        <a:lnTo>
                          <a:pt x="348" y="1188"/>
                        </a:lnTo>
                        <a:lnTo>
                          <a:pt x="352" y="1160"/>
                        </a:lnTo>
                        <a:lnTo>
                          <a:pt x="348" y="1135"/>
                        </a:lnTo>
                        <a:lnTo>
                          <a:pt x="348" y="1105"/>
                        </a:lnTo>
                        <a:lnTo>
                          <a:pt x="355" y="1074"/>
                        </a:lnTo>
                        <a:lnTo>
                          <a:pt x="358" y="1029"/>
                        </a:lnTo>
                        <a:lnTo>
                          <a:pt x="364" y="950"/>
                        </a:lnTo>
                        <a:lnTo>
                          <a:pt x="371" y="928"/>
                        </a:lnTo>
                        <a:lnTo>
                          <a:pt x="386" y="906"/>
                        </a:lnTo>
                        <a:lnTo>
                          <a:pt x="383" y="868"/>
                        </a:lnTo>
                        <a:lnTo>
                          <a:pt x="383" y="833"/>
                        </a:lnTo>
                        <a:lnTo>
                          <a:pt x="386" y="796"/>
                        </a:lnTo>
                        <a:lnTo>
                          <a:pt x="386" y="767"/>
                        </a:lnTo>
                        <a:lnTo>
                          <a:pt x="380" y="742"/>
                        </a:lnTo>
                        <a:lnTo>
                          <a:pt x="367" y="704"/>
                        </a:lnTo>
                        <a:lnTo>
                          <a:pt x="361" y="672"/>
                        </a:lnTo>
                        <a:lnTo>
                          <a:pt x="364" y="650"/>
                        </a:lnTo>
                        <a:lnTo>
                          <a:pt x="402" y="663"/>
                        </a:lnTo>
                        <a:lnTo>
                          <a:pt x="415" y="657"/>
                        </a:lnTo>
                        <a:lnTo>
                          <a:pt x="415" y="648"/>
                        </a:lnTo>
                        <a:lnTo>
                          <a:pt x="412" y="632"/>
                        </a:lnTo>
                        <a:lnTo>
                          <a:pt x="383" y="510"/>
                        </a:lnTo>
                        <a:lnTo>
                          <a:pt x="412" y="531"/>
                        </a:lnTo>
                        <a:lnTo>
                          <a:pt x="405" y="479"/>
                        </a:lnTo>
                        <a:lnTo>
                          <a:pt x="396" y="431"/>
                        </a:lnTo>
                        <a:lnTo>
                          <a:pt x="393" y="387"/>
                        </a:lnTo>
                        <a:lnTo>
                          <a:pt x="386" y="338"/>
                        </a:lnTo>
                        <a:lnTo>
                          <a:pt x="390" y="277"/>
                        </a:lnTo>
                        <a:lnTo>
                          <a:pt x="386" y="210"/>
                        </a:lnTo>
                        <a:lnTo>
                          <a:pt x="390" y="169"/>
                        </a:lnTo>
                        <a:lnTo>
                          <a:pt x="407" y="145"/>
                        </a:lnTo>
                        <a:lnTo>
                          <a:pt x="394" y="132"/>
                        </a:lnTo>
                        <a:lnTo>
                          <a:pt x="381" y="117"/>
                        </a:lnTo>
                        <a:lnTo>
                          <a:pt x="372" y="100"/>
                        </a:lnTo>
                        <a:lnTo>
                          <a:pt x="366" y="83"/>
                        </a:lnTo>
                        <a:lnTo>
                          <a:pt x="364" y="60"/>
                        </a:lnTo>
                        <a:lnTo>
                          <a:pt x="383" y="0"/>
                        </a:lnTo>
                        <a:close/>
                      </a:path>
                    </a:pathLst>
                  </a:custGeom>
                  <a:solidFill>
                    <a:srgbClr val="BFF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63" name="Freeform 626"/>
                  <p:cNvSpPr>
                    <a:spLocks/>
                  </p:cNvSpPr>
                  <p:nvPr/>
                </p:nvSpPr>
                <p:spPr bwMode="auto">
                  <a:xfrm>
                    <a:off x="4477" y="2754"/>
                    <a:ext cx="230" cy="729"/>
                  </a:xfrm>
                  <a:custGeom>
                    <a:avLst/>
                    <a:gdLst>
                      <a:gd name="T0" fmla="*/ 3 w 460"/>
                      <a:gd name="T1" fmla="*/ 78 h 1459"/>
                      <a:gd name="T2" fmla="*/ 4 w 460"/>
                      <a:gd name="T3" fmla="*/ 99 h 1459"/>
                      <a:gd name="T4" fmla="*/ 6 w 460"/>
                      <a:gd name="T5" fmla="*/ 127 h 1459"/>
                      <a:gd name="T6" fmla="*/ 7 w 460"/>
                      <a:gd name="T7" fmla="*/ 133 h 1459"/>
                      <a:gd name="T8" fmla="*/ 11 w 460"/>
                      <a:gd name="T9" fmla="*/ 158 h 1459"/>
                      <a:gd name="T10" fmla="*/ 11 w 460"/>
                      <a:gd name="T11" fmla="*/ 165 h 1459"/>
                      <a:gd name="T12" fmla="*/ 13 w 460"/>
                      <a:gd name="T13" fmla="*/ 169 h 1459"/>
                      <a:gd name="T14" fmla="*/ 18 w 460"/>
                      <a:gd name="T15" fmla="*/ 173 h 1459"/>
                      <a:gd name="T16" fmla="*/ 30 w 460"/>
                      <a:gd name="T17" fmla="*/ 175 h 1459"/>
                      <a:gd name="T18" fmla="*/ 38 w 460"/>
                      <a:gd name="T19" fmla="*/ 176 h 1459"/>
                      <a:gd name="T20" fmla="*/ 48 w 460"/>
                      <a:gd name="T21" fmla="*/ 181 h 1459"/>
                      <a:gd name="T22" fmla="*/ 44 w 460"/>
                      <a:gd name="T23" fmla="*/ 154 h 1459"/>
                      <a:gd name="T24" fmla="*/ 33 w 460"/>
                      <a:gd name="T25" fmla="*/ 110 h 1459"/>
                      <a:gd name="T26" fmla="*/ 29 w 460"/>
                      <a:gd name="T27" fmla="*/ 92 h 1459"/>
                      <a:gd name="T28" fmla="*/ 33 w 460"/>
                      <a:gd name="T29" fmla="*/ 69 h 1459"/>
                      <a:gd name="T30" fmla="*/ 36 w 460"/>
                      <a:gd name="T31" fmla="*/ 60 h 1459"/>
                      <a:gd name="T32" fmla="*/ 39 w 460"/>
                      <a:gd name="T33" fmla="*/ 69 h 1459"/>
                      <a:gd name="T34" fmla="*/ 51 w 460"/>
                      <a:gd name="T35" fmla="*/ 66 h 1459"/>
                      <a:gd name="T36" fmla="*/ 56 w 460"/>
                      <a:gd name="T37" fmla="*/ 53 h 1459"/>
                      <a:gd name="T38" fmla="*/ 51 w 460"/>
                      <a:gd name="T39" fmla="*/ 26 h 1459"/>
                      <a:gd name="T40" fmla="*/ 40 w 460"/>
                      <a:gd name="T41" fmla="*/ 13 h 1459"/>
                      <a:gd name="T42" fmla="*/ 18 w 460"/>
                      <a:gd name="T43" fmla="*/ 0 h 1459"/>
                      <a:gd name="T44" fmla="*/ 18 w 460"/>
                      <a:gd name="T45" fmla="*/ 8 h 1459"/>
                      <a:gd name="T46" fmla="*/ 16 w 460"/>
                      <a:gd name="T47" fmla="*/ 14 h 1459"/>
                      <a:gd name="T48" fmla="*/ 14 w 460"/>
                      <a:gd name="T49" fmla="*/ 20 h 1459"/>
                      <a:gd name="T50" fmla="*/ 9 w 460"/>
                      <a:gd name="T51" fmla="*/ 30 h 1459"/>
                      <a:gd name="T52" fmla="*/ 6 w 460"/>
                      <a:gd name="T53" fmla="*/ 31 h 1459"/>
                      <a:gd name="T54" fmla="*/ 4 w 460"/>
                      <a:gd name="T55" fmla="*/ 34 h 1459"/>
                      <a:gd name="T56" fmla="*/ 4 w 460"/>
                      <a:gd name="T57" fmla="*/ 45 h 1459"/>
                      <a:gd name="T58" fmla="*/ 1 w 460"/>
                      <a:gd name="T59" fmla="*/ 52 h 1459"/>
                      <a:gd name="T60" fmla="*/ 0 w 460"/>
                      <a:gd name="T61" fmla="*/ 57 h 1459"/>
                      <a:gd name="T62" fmla="*/ 1 w 460"/>
                      <a:gd name="T63" fmla="*/ 65 h 145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460" h="1459">
                        <a:moveTo>
                          <a:pt x="13" y="572"/>
                        </a:moveTo>
                        <a:lnTo>
                          <a:pt x="20" y="628"/>
                        </a:lnTo>
                        <a:lnTo>
                          <a:pt x="22" y="679"/>
                        </a:lnTo>
                        <a:lnTo>
                          <a:pt x="29" y="796"/>
                        </a:lnTo>
                        <a:lnTo>
                          <a:pt x="35" y="904"/>
                        </a:lnTo>
                        <a:lnTo>
                          <a:pt x="45" y="1016"/>
                        </a:lnTo>
                        <a:lnTo>
                          <a:pt x="47" y="1046"/>
                        </a:lnTo>
                        <a:lnTo>
                          <a:pt x="53" y="1071"/>
                        </a:lnTo>
                        <a:lnTo>
                          <a:pt x="67" y="1106"/>
                        </a:lnTo>
                        <a:lnTo>
                          <a:pt x="88" y="1271"/>
                        </a:lnTo>
                        <a:lnTo>
                          <a:pt x="88" y="1306"/>
                        </a:lnTo>
                        <a:lnTo>
                          <a:pt x="87" y="1321"/>
                        </a:lnTo>
                        <a:lnTo>
                          <a:pt x="89" y="1339"/>
                        </a:lnTo>
                        <a:lnTo>
                          <a:pt x="101" y="1358"/>
                        </a:lnTo>
                        <a:lnTo>
                          <a:pt x="113" y="1376"/>
                        </a:lnTo>
                        <a:lnTo>
                          <a:pt x="140" y="1390"/>
                        </a:lnTo>
                        <a:lnTo>
                          <a:pt x="173" y="1399"/>
                        </a:lnTo>
                        <a:lnTo>
                          <a:pt x="238" y="1406"/>
                        </a:lnTo>
                        <a:lnTo>
                          <a:pt x="281" y="1410"/>
                        </a:lnTo>
                        <a:lnTo>
                          <a:pt x="303" y="1412"/>
                        </a:lnTo>
                        <a:lnTo>
                          <a:pt x="357" y="1459"/>
                        </a:lnTo>
                        <a:lnTo>
                          <a:pt x="384" y="1453"/>
                        </a:lnTo>
                        <a:lnTo>
                          <a:pt x="374" y="1336"/>
                        </a:lnTo>
                        <a:lnTo>
                          <a:pt x="352" y="1236"/>
                        </a:lnTo>
                        <a:lnTo>
                          <a:pt x="313" y="1055"/>
                        </a:lnTo>
                        <a:lnTo>
                          <a:pt x="258" y="882"/>
                        </a:lnTo>
                        <a:lnTo>
                          <a:pt x="242" y="806"/>
                        </a:lnTo>
                        <a:lnTo>
                          <a:pt x="232" y="739"/>
                        </a:lnTo>
                        <a:lnTo>
                          <a:pt x="239" y="654"/>
                        </a:lnTo>
                        <a:lnTo>
                          <a:pt x="261" y="556"/>
                        </a:lnTo>
                        <a:lnTo>
                          <a:pt x="272" y="525"/>
                        </a:lnTo>
                        <a:lnTo>
                          <a:pt x="285" y="484"/>
                        </a:lnTo>
                        <a:lnTo>
                          <a:pt x="301" y="515"/>
                        </a:lnTo>
                        <a:lnTo>
                          <a:pt x="307" y="559"/>
                        </a:lnTo>
                        <a:lnTo>
                          <a:pt x="355" y="543"/>
                        </a:lnTo>
                        <a:lnTo>
                          <a:pt x="403" y="534"/>
                        </a:lnTo>
                        <a:lnTo>
                          <a:pt x="460" y="528"/>
                        </a:lnTo>
                        <a:lnTo>
                          <a:pt x="444" y="424"/>
                        </a:lnTo>
                        <a:lnTo>
                          <a:pt x="434" y="335"/>
                        </a:lnTo>
                        <a:lnTo>
                          <a:pt x="403" y="208"/>
                        </a:lnTo>
                        <a:lnTo>
                          <a:pt x="397" y="151"/>
                        </a:lnTo>
                        <a:lnTo>
                          <a:pt x="313" y="104"/>
                        </a:lnTo>
                        <a:lnTo>
                          <a:pt x="232" y="57"/>
                        </a:lnTo>
                        <a:lnTo>
                          <a:pt x="137" y="0"/>
                        </a:lnTo>
                        <a:lnTo>
                          <a:pt x="141" y="47"/>
                        </a:lnTo>
                        <a:lnTo>
                          <a:pt x="141" y="67"/>
                        </a:lnTo>
                        <a:lnTo>
                          <a:pt x="134" y="95"/>
                        </a:lnTo>
                        <a:lnTo>
                          <a:pt x="128" y="113"/>
                        </a:lnTo>
                        <a:lnTo>
                          <a:pt x="119" y="132"/>
                        </a:lnTo>
                        <a:lnTo>
                          <a:pt x="107" y="162"/>
                        </a:lnTo>
                        <a:lnTo>
                          <a:pt x="87" y="208"/>
                        </a:lnTo>
                        <a:lnTo>
                          <a:pt x="72" y="242"/>
                        </a:lnTo>
                        <a:lnTo>
                          <a:pt x="60" y="245"/>
                        </a:lnTo>
                        <a:lnTo>
                          <a:pt x="44" y="250"/>
                        </a:lnTo>
                        <a:lnTo>
                          <a:pt x="31" y="262"/>
                        </a:lnTo>
                        <a:lnTo>
                          <a:pt x="31" y="277"/>
                        </a:lnTo>
                        <a:lnTo>
                          <a:pt x="29" y="322"/>
                        </a:lnTo>
                        <a:lnTo>
                          <a:pt x="25" y="362"/>
                        </a:lnTo>
                        <a:lnTo>
                          <a:pt x="13" y="398"/>
                        </a:lnTo>
                        <a:lnTo>
                          <a:pt x="7" y="417"/>
                        </a:lnTo>
                        <a:lnTo>
                          <a:pt x="1" y="440"/>
                        </a:lnTo>
                        <a:lnTo>
                          <a:pt x="0" y="458"/>
                        </a:lnTo>
                        <a:lnTo>
                          <a:pt x="4" y="486"/>
                        </a:lnTo>
                        <a:lnTo>
                          <a:pt x="7" y="526"/>
                        </a:lnTo>
                        <a:lnTo>
                          <a:pt x="13" y="572"/>
                        </a:lnTo>
                        <a:close/>
                      </a:path>
                    </a:pathLst>
                  </a:custGeom>
                  <a:solidFill>
                    <a:srgbClr val="BFF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38998" name="Group 671"/>
                <p:cNvGrpSpPr>
                  <a:grpSpLocks/>
                </p:cNvGrpSpPr>
                <p:nvPr/>
              </p:nvGrpSpPr>
              <p:grpSpPr bwMode="auto">
                <a:xfrm>
                  <a:off x="4363" y="2448"/>
                  <a:ext cx="238" cy="407"/>
                  <a:chOff x="4363" y="2448"/>
                  <a:chExt cx="238" cy="407"/>
                </a:xfrm>
              </p:grpSpPr>
              <p:grpSp>
                <p:nvGrpSpPr>
                  <p:cNvPr id="39018" name="Group 630"/>
                  <p:cNvGrpSpPr>
                    <a:grpSpLocks/>
                  </p:cNvGrpSpPr>
                  <p:nvPr/>
                </p:nvGrpSpPr>
                <p:grpSpPr bwMode="auto">
                  <a:xfrm>
                    <a:off x="4418" y="2651"/>
                    <a:ext cx="124" cy="204"/>
                    <a:chOff x="4418" y="2651"/>
                    <a:chExt cx="124" cy="204"/>
                  </a:xfrm>
                </p:grpSpPr>
                <p:sp>
                  <p:nvSpPr>
                    <p:cNvPr id="39059" name="Freeform 628"/>
                    <p:cNvSpPr>
                      <a:spLocks/>
                    </p:cNvSpPr>
                    <p:nvPr/>
                  </p:nvSpPr>
                  <p:spPr bwMode="auto">
                    <a:xfrm>
                      <a:off x="4419" y="2651"/>
                      <a:ext cx="123" cy="204"/>
                    </a:xfrm>
                    <a:custGeom>
                      <a:avLst/>
                      <a:gdLst>
                        <a:gd name="T0" fmla="*/ 27 w 245"/>
                        <a:gd name="T1" fmla="*/ 0 h 406"/>
                        <a:gd name="T2" fmla="*/ 28 w 245"/>
                        <a:gd name="T3" fmla="*/ 15 h 406"/>
                        <a:gd name="T4" fmla="*/ 29 w 245"/>
                        <a:gd name="T5" fmla="*/ 22 h 406"/>
                        <a:gd name="T6" fmla="*/ 30 w 245"/>
                        <a:gd name="T7" fmla="*/ 25 h 406"/>
                        <a:gd name="T8" fmla="*/ 31 w 245"/>
                        <a:gd name="T9" fmla="*/ 32 h 406"/>
                        <a:gd name="T10" fmla="*/ 30 w 245"/>
                        <a:gd name="T11" fmla="*/ 37 h 406"/>
                        <a:gd name="T12" fmla="*/ 29 w 245"/>
                        <a:gd name="T13" fmla="*/ 42 h 406"/>
                        <a:gd name="T14" fmla="*/ 27 w 245"/>
                        <a:gd name="T15" fmla="*/ 46 h 406"/>
                        <a:gd name="T16" fmla="*/ 25 w 245"/>
                        <a:gd name="T17" fmla="*/ 49 h 406"/>
                        <a:gd name="T18" fmla="*/ 21 w 245"/>
                        <a:gd name="T19" fmla="*/ 51 h 406"/>
                        <a:gd name="T20" fmla="*/ 17 w 245"/>
                        <a:gd name="T21" fmla="*/ 52 h 406"/>
                        <a:gd name="T22" fmla="*/ 12 w 245"/>
                        <a:gd name="T23" fmla="*/ 51 h 406"/>
                        <a:gd name="T24" fmla="*/ 8 w 245"/>
                        <a:gd name="T25" fmla="*/ 49 h 406"/>
                        <a:gd name="T26" fmla="*/ 5 w 245"/>
                        <a:gd name="T27" fmla="*/ 46 h 406"/>
                        <a:gd name="T28" fmla="*/ 3 w 245"/>
                        <a:gd name="T29" fmla="*/ 43 h 406"/>
                        <a:gd name="T30" fmla="*/ 1 w 245"/>
                        <a:gd name="T31" fmla="*/ 39 h 406"/>
                        <a:gd name="T32" fmla="*/ 0 w 245"/>
                        <a:gd name="T33" fmla="*/ 36 h 406"/>
                        <a:gd name="T34" fmla="*/ 1 w 245"/>
                        <a:gd name="T35" fmla="*/ 33 h 406"/>
                        <a:gd name="T36" fmla="*/ 2 w 245"/>
                        <a:gd name="T37" fmla="*/ 31 h 406"/>
                        <a:gd name="T38" fmla="*/ 3 w 245"/>
                        <a:gd name="T39" fmla="*/ 28 h 406"/>
                        <a:gd name="T40" fmla="*/ 6 w 245"/>
                        <a:gd name="T41" fmla="*/ 26 h 406"/>
                        <a:gd name="T42" fmla="*/ 6 w 245"/>
                        <a:gd name="T43" fmla="*/ 21 h 406"/>
                        <a:gd name="T44" fmla="*/ 6 w 245"/>
                        <a:gd name="T45" fmla="*/ 13 h 406"/>
                        <a:gd name="T46" fmla="*/ 11 w 245"/>
                        <a:gd name="T47" fmla="*/ 13 h 406"/>
                        <a:gd name="T48" fmla="*/ 14 w 245"/>
                        <a:gd name="T49" fmla="*/ 12 h 406"/>
                        <a:gd name="T50" fmla="*/ 17 w 245"/>
                        <a:gd name="T51" fmla="*/ 11 h 406"/>
                        <a:gd name="T52" fmla="*/ 19 w 245"/>
                        <a:gd name="T53" fmla="*/ 8 h 406"/>
                        <a:gd name="T54" fmla="*/ 22 w 245"/>
                        <a:gd name="T55" fmla="*/ 4 h 406"/>
                        <a:gd name="T56" fmla="*/ 27 w 245"/>
                        <a:gd name="T57" fmla="*/ 0 h 40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45" h="406">
                          <a:moveTo>
                            <a:pt x="211" y="0"/>
                          </a:moveTo>
                          <a:lnTo>
                            <a:pt x="223" y="114"/>
                          </a:lnTo>
                          <a:lnTo>
                            <a:pt x="230" y="176"/>
                          </a:lnTo>
                          <a:lnTo>
                            <a:pt x="237" y="197"/>
                          </a:lnTo>
                          <a:lnTo>
                            <a:pt x="245" y="248"/>
                          </a:lnTo>
                          <a:lnTo>
                            <a:pt x="240" y="288"/>
                          </a:lnTo>
                          <a:lnTo>
                            <a:pt x="230" y="329"/>
                          </a:lnTo>
                          <a:lnTo>
                            <a:pt x="215" y="367"/>
                          </a:lnTo>
                          <a:lnTo>
                            <a:pt x="198" y="387"/>
                          </a:lnTo>
                          <a:lnTo>
                            <a:pt x="168" y="400"/>
                          </a:lnTo>
                          <a:lnTo>
                            <a:pt x="130" y="406"/>
                          </a:lnTo>
                          <a:lnTo>
                            <a:pt x="90" y="400"/>
                          </a:lnTo>
                          <a:lnTo>
                            <a:pt x="58" y="384"/>
                          </a:lnTo>
                          <a:lnTo>
                            <a:pt x="38" y="367"/>
                          </a:lnTo>
                          <a:lnTo>
                            <a:pt x="20" y="342"/>
                          </a:lnTo>
                          <a:lnTo>
                            <a:pt x="3" y="306"/>
                          </a:lnTo>
                          <a:lnTo>
                            <a:pt x="0" y="283"/>
                          </a:lnTo>
                          <a:lnTo>
                            <a:pt x="3" y="260"/>
                          </a:lnTo>
                          <a:lnTo>
                            <a:pt x="10" y="241"/>
                          </a:lnTo>
                          <a:lnTo>
                            <a:pt x="22" y="223"/>
                          </a:lnTo>
                          <a:lnTo>
                            <a:pt x="45" y="204"/>
                          </a:lnTo>
                          <a:lnTo>
                            <a:pt x="47" y="166"/>
                          </a:lnTo>
                          <a:lnTo>
                            <a:pt x="45" y="103"/>
                          </a:lnTo>
                          <a:lnTo>
                            <a:pt x="81" y="103"/>
                          </a:lnTo>
                          <a:lnTo>
                            <a:pt x="106" y="96"/>
                          </a:lnTo>
                          <a:lnTo>
                            <a:pt x="130" y="83"/>
                          </a:lnTo>
                          <a:lnTo>
                            <a:pt x="147" y="61"/>
                          </a:lnTo>
                          <a:lnTo>
                            <a:pt x="169" y="32"/>
                          </a:lnTo>
                          <a:lnTo>
                            <a:pt x="211" y="0"/>
                          </a:lnTo>
                          <a:close/>
                        </a:path>
                      </a:pathLst>
                    </a:custGeom>
                    <a:solidFill>
                      <a:srgbClr val="FF9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060" name="Freeform 629"/>
                    <p:cNvSpPr>
                      <a:spLocks/>
                    </p:cNvSpPr>
                    <p:nvPr/>
                  </p:nvSpPr>
                  <p:spPr bwMode="auto">
                    <a:xfrm>
                      <a:off x="4418" y="2651"/>
                      <a:ext cx="123" cy="185"/>
                    </a:xfrm>
                    <a:custGeom>
                      <a:avLst/>
                      <a:gdLst>
                        <a:gd name="T0" fmla="*/ 27 w 245"/>
                        <a:gd name="T1" fmla="*/ 0 h 369"/>
                        <a:gd name="T2" fmla="*/ 28 w 245"/>
                        <a:gd name="T3" fmla="*/ 15 h 369"/>
                        <a:gd name="T4" fmla="*/ 29 w 245"/>
                        <a:gd name="T5" fmla="*/ 22 h 369"/>
                        <a:gd name="T6" fmla="*/ 30 w 245"/>
                        <a:gd name="T7" fmla="*/ 25 h 369"/>
                        <a:gd name="T8" fmla="*/ 31 w 245"/>
                        <a:gd name="T9" fmla="*/ 31 h 369"/>
                        <a:gd name="T10" fmla="*/ 30 w 245"/>
                        <a:gd name="T11" fmla="*/ 37 h 369"/>
                        <a:gd name="T12" fmla="*/ 29 w 245"/>
                        <a:gd name="T13" fmla="*/ 42 h 369"/>
                        <a:gd name="T14" fmla="*/ 27 w 245"/>
                        <a:gd name="T15" fmla="*/ 46 h 369"/>
                        <a:gd name="T16" fmla="*/ 26 w 245"/>
                        <a:gd name="T17" fmla="*/ 44 h 369"/>
                        <a:gd name="T18" fmla="*/ 24 w 245"/>
                        <a:gd name="T19" fmla="*/ 43 h 369"/>
                        <a:gd name="T20" fmla="*/ 22 w 245"/>
                        <a:gd name="T21" fmla="*/ 43 h 369"/>
                        <a:gd name="T22" fmla="*/ 21 w 245"/>
                        <a:gd name="T23" fmla="*/ 45 h 369"/>
                        <a:gd name="T24" fmla="*/ 18 w 245"/>
                        <a:gd name="T25" fmla="*/ 47 h 369"/>
                        <a:gd name="T26" fmla="*/ 15 w 245"/>
                        <a:gd name="T27" fmla="*/ 47 h 369"/>
                        <a:gd name="T28" fmla="*/ 16 w 245"/>
                        <a:gd name="T29" fmla="*/ 44 h 369"/>
                        <a:gd name="T30" fmla="*/ 19 w 245"/>
                        <a:gd name="T31" fmla="*/ 40 h 369"/>
                        <a:gd name="T32" fmla="*/ 23 w 245"/>
                        <a:gd name="T33" fmla="*/ 38 h 369"/>
                        <a:gd name="T34" fmla="*/ 24 w 245"/>
                        <a:gd name="T35" fmla="*/ 36 h 369"/>
                        <a:gd name="T36" fmla="*/ 25 w 245"/>
                        <a:gd name="T37" fmla="*/ 33 h 369"/>
                        <a:gd name="T38" fmla="*/ 25 w 245"/>
                        <a:gd name="T39" fmla="*/ 31 h 369"/>
                        <a:gd name="T40" fmla="*/ 26 w 245"/>
                        <a:gd name="T41" fmla="*/ 28 h 369"/>
                        <a:gd name="T42" fmla="*/ 25 w 245"/>
                        <a:gd name="T43" fmla="*/ 25 h 369"/>
                        <a:gd name="T44" fmla="*/ 25 w 245"/>
                        <a:gd name="T45" fmla="*/ 21 h 369"/>
                        <a:gd name="T46" fmla="*/ 24 w 245"/>
                        <a:gd name="T47" fmla="*/ 21 h 369"/>
                        <a:gd name="T48" fmla="*/ 20 w 245"/>
                        <a:gd name="T49" fmla="*/ 21 h 369"/>
                        <a:gd name="T50" fmla="*/ 17 w 245"/>
                        <a:gd name="T51" fmla="*/ 21 h 369"/>
                        <a:gd name="T52" fmla="*/ 13 w 245"/>
                        <a:gd name="T53" fmla="*/ 20 h 369"/>
                        <a:gd name="T54" fmla="*/ 11 w 245"/>
                        <a:gd name="T55" fmla="*/ 19 h 369"/>
                        <a:gd name="T56" fmla="*/ 9 w 245"/>
                        <a:gd name="T57" fmla="*/ 18 h 369"/>
                        <a:gd name="T58" fmla="*/ 9 w 245"/>
                        <a:gd name="T59" fmla="*/ 21 h 369"/>
                        <a:gd name="T60" fmla="*/ 9 w 245"/>
                        <a:gd name="T61" fmla="*/ 25 h 369"/>
                        <a:gd name="T62" fmla="*/ 8 w 245"/>
                        <a:gd name="T63" fmla="*/ 28 h 369"/>
                        <a:gd name="T64" fmla="*/ 8 w 245"/>
                        <a:gd name="T65" fmla="*/ 31 h 369"/>
                        <a:gd name="T66" fmla="*/ 9 w 245"/>
                        <a:gd name="T67" fmla="*/ 35 h 369"/>
                        <a:gd name="T68" fmla="*/ 10 w 245"/>
                        <a:gd name="T69" fmla="*/ 38 h 369"/>
                        <a:gd name="T70" fmla="*/ 12 w 245"/>
                        <a:gd name="T71" fmla="*/ 41 h 369"/>
                        <a:gd name="T72" fmla="*/ 11 w 245"/>
                        <a:gd name="T73" fmla="*/ 43 h 369"/>
                        <a:gd name="T74" fmla="*/ 10 w 245"/>
                        <a:gd name="T75" fmla="*/ 42 h 369"/>
                        <a:gd name="T76" fmla="*/ 7 w 245"/>
                        <a:gd name="T77" fmla="*/ 40 h 369"/>
                        <a:gd name="T78" fmla="*/ 5 w 245"/>
                        <a:gd name="T79" fmla="*/ 38 h 369"/>
                        <a:gd name="T80" fmla="*/ 3 w 245"/>
                        <a:gd name="T81" fmla="*/ 37 h 369"/>
                        <a:gd name="T82" fmla="*/ 0 w 245"/>
                        <a:gd name="T83" fmla="*/ 36 h 369"/>
                        <a:gd name="T84" fmla="*/ 1 w 245"/>
                        <a:gd name="T85" fmla="*/ 33 h 369"/>
                        <a:gd name="T86" fmla="*/ 2 w 245"/>
                        <a:gd name="T87" fmla="*/ 31 h 369"/>
                        <a:gd name="T88" fmla="*/ 3 w 245"/>
                        <a:gd name="T89" fmla="*/ 28 h 369"/>
                        <a:gd name="T90" fmla="*/ 6 w 245"/>
                        <a:gd name="T91" fmla="*/ 26 h 369"/>
                        <a:gd name="T92" fmla="*/ 6 w 245"/>
                        <a:gd name="T93" fmla="*/ 21 h 369"/>
                        <a:gd name="T94" fmla="*/ 6 w 245"/>
                        <a:gd name="T95" fmla="*/ 13 h 369"/>
                        <a:gd name="T96" fmla="*/ 11 w 245"/>
                        <a:gd name="T97" fmla="*/ 13 h 369"/>
                        <a:gd name="T98" fmla="*/ 14 w 245"/>
                        <a:gd name="T99" fmla="*/ 13 h 369"/>
                        <a:gd name="T100" fmla="*/ 17 w 245"/>
                        <a:gd name="T101" fmla="*/ 11 h 369"/>
                        <a:gd name="T102" fmla="*/ 19 w 245"/>
                        <a:gd name="T103" fmla="*/ 8 h 369"/>
                        <a:gd name="T104" fmla="*/ 22 w 245"/>
                        <a:gd name="T105" fmla="*/ 4 h 369"/>
                        <a:gd name="T106" fmla="*/ 27 w 245"/>
                        <a:gd name="T107" fmla="*/ 0 h 369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0" t="0" r="r" b="b"/>
                      <a:pathLst>
                        <a:path w="245" h="369">
                          <a:moveTo>
                            <a:pt x="211" y="0"/>
                          </a:moveTo>
                          <a:lnTo>
                            <a:pt x="223" y="114"/>
                          </a:lnTo>
                          <a:lnTo>
                            <a:pt x="230" y="176"/>
                          </a:lnTo>
                          <a:lnTo>
                            <a:pt x="237" y="197"/>
                          </a:lnTo>
                          <a:lnTo>
                            <a:pt x="245" y="248"/>
                          </a:lnTo>
                          <a:lnTo>
                            <a:pt x="240" y="289"/>
                          </a:lnTo>
                          <a:lnTo>
                            <a:pt x="230" y="329"/>
                          </a:lnTo>
                          <a:lnTo>
                            <a:pt x="215" y="367"/>
                          </a:lnTo>
                          <a:lnTo>
                            <a:pt x="206" y="346"/>
                          </a:lnTo>
                          <a:lnTo>
                            <a:pt x="188" y="339"/>
                          </a:lnTo>
                          <a:lnTo>
                            <a:pt x="174" y="343"/>
                          </a:lnTo>
                          <a:lnTo>
                            <a:pt x="163" y="354"/>
                          </a:lnTo>
                          <a:lnTo>
                            <a:pt x="143" y="369"/>
                          </a:lnTo>
                          <a:lnTo>
                            <a:pt x="116" y="369"/>
                          </a:lnTo>
                          <a:lnTo>
                            <a:pt x="128" y="349"/>
                          </a:lnTo>
                          <a:lnTo>
                            <a:pt x="152" y="319"/>
                          </a:lnTo>
                          <a:lnTo>
                            <a:pt x="177" y="299"/>
                          </a:lnTo>
                          <a:lnTo>
                            <a:pt x="190" y="284"/>
                          </a:lnTo>
                          <a:lnTo>
                            <a:pt x="197" y="263"/>
                          </a:lnTo>
                          <a:lnTo>
                            <a:pt x="200" y="243"/>
                          </a:lnTo>
                          <a:lnTo>
                            <a:pt x="201" y="220"/>
                          </a:lnTo>
                          <a:lnTo>
                            <a:pt x="198" y="196"/>
                          </a:lnTo>
                          <a:lnTo>
                            <a:pt x="200" y="161"/>
                          </a:lnTo>
                          <a:lnTo>
                            <a:pt x="187" y="164"/>
                          </a:lnTo>
                          <a:lnTo>
                            <a:pt x="155" y="165"/>
                          </a:lnTo>
                          <a:lnTo>
                            <a:pt x="129" y="163"/>
                          </a:lnTo>
                          <a:lnTo>
                            <a:pt x="102" y="159"/>
                          </a:lnTo>
                          <a:lnTo>
                            <a:pt x="82" y="151"/>
                          </a:lnTo>
                          <a:lnTo>
                            <a:pt x="66" y="144"/>
                          </a:lnTo>
                          <a:lnTo>
                            <a:pt x="66" y="167"/>
                          </a:lnTo>
                          <a:lnTo>
                            <a:pt x="66" y="197"/>
                          </a:lnTo>
                          <a:lnTo>
                            <a:pt x="60" y="223"/>
                          </a:lnTo>
                          <a:lnTo>
                            <a:pt x="59" y="248"/>
                          </a:lnTo>
                          <a:lnTo>
                            <a:pt x="68" y="275"/>
                          </a:lnTo>
                          <a:lnTo>
                            <a:pt x="79" y="297"/>
                          </a:lnTo>
                          <a:lnTo>
                            <a:pt x="93" y="322"/>
                          </a:lnTo>
                          <a:lnTo>
                            <a:pt x="86" y="341"/>
                          </a:lnTo>
                          <a:lnTo>
                            <a:pt x="73" y="329"/>
                          </a:lnTo>
                          <a:lnTo>
                            <a:pt x="51" y="315"/>
                          </a:lnTo>
                          <a:lnTo>
                            <a:pt x="38" y="301"/>
                          </a:lnTo>
                          <a:lnTo>
                            <a:pt x="19" y="291"/>
                          </a:lnTo>
                          <a:lnTo>
                            <a:pt x="0" y="284"/>
                          </a:lnTo>
                          <a:lnTo>
                            <a:pt x="3" y="260"/>
                          </a:lnTo>
                          <a:lnTo>
                            <a:pt x="10" y="241"/>
                          </a:lnTo>
                          <a:lnTo>
                            <a:pt x="22" y="223"/>
                          </a:lnTo>
                          <a:lnTo>
                            <a:pt x="45" y="204"/>
                          </a:lnTo>
                          <a:lnTo>
                            <a:pt x="47" y="166"/>
                          </a:lnTo>
                          <a:lnTo>
                            <a:pt x="45" y="103"/>
                          </a:lnTo>
                          <a:lnTo>
                            <a:pt x="81" y="103"/>
                          </a:lnTo>
                          <a:lnTo>
                            <a:pt x="106" y="97"/>
                          </a:lnTo>
                          <a:lnTo>
                            <a:pt x="130" y="83"/>
                          </a:lnTo>
                          <a:lnTo>
                            <a:pt x="147" y="61"/>
                          </a:lnTo>
                          <a:lnTo>
                            <a:pt x="169" y="32"/>
                          </a:lnTo>
                          <a:lnTo>
                            <a:pt x="211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9019" name="Freeform 631"/>
                  <p:cNvSpPr>
                    <a:spLocks/>
                  </p:cNvSpPr>
                  <p:nvPr/>
                </p:nvSpPr>
                <p:spPr bwMode="auto">
                  <a:xfrm>
                    <a:off x="4390" y="2464"/>
                    <a:ext cx="166" cy="248"/>
                  </a:xfrm>
                  <a:custGeom>
                    <a:avLst/>
                    <a:gdLst>
                      <a:gd name="T0" fmla="*/ 4 w 331"/>
                      <a:gd name="T1" fmla="*/ 11 h 496"/>
                      <a:gd name="T2" fmla="*/ 3 w 331"/>
                      <a:gd name="T3" fmla="*/ 15 h 496"/>
                      <a:gd name="T4" fmla="*/ 1 w 331"/>
                      <a:gd name="T5" fmla="*/ 18 h 496"/>
                      <a:gd name="T6" fmla="*/ 1 w 331"/>
                      <a:gd name="T7" fmla="*/ 21 h 496"/>
                      <a:gd name="T8" fmla="*/ 0 w 331"/>
                      <a:gd name="T9" fmla="*/ 23 h 496"/>
                      <a:gd name="T10" fmla="*/ 1 w 331"/>
                      <a:gd name="T11" fmla="*/ 25 h 496"/>
                      <a:gd name="T12" fmla="*/ 1 w 331"/>
                      <a:gd name="T13" fmla="*/ 28 h 496"/>
                      <a:gd name="T14" fmla="*/ 1 w 331"/>
                      <a:gd name="T15" fmla="*/ 30 h 496"/>
                      <a:gd name="T16" fmla="*/ 1 w 331"/>
                      <a:gd name="T17" fmla="*/ 31 h 496"/>
                      <a:gd name="T18" fmla="*/ 2 w 331"/>
                      <a:gd name="T19" fmla="*/ 34 h 496"/>
                      <a:gd name="T20" fmla="*/ 2 w 331"/>
                      <a:gd name="T21" fmla="*/ 35 h 496"/>
                      <a:gd name="T22" fmla="*/ 2 w 331"/>
                      <a:gd name="T23" fmla="*/ 39 h 496"/>
                      <a:gd name="T24" fmla="*/ 2 w 331"/>
                      <a:gd name="T25" fmla="*/ 42 h 496"/>
                      <a:gd name="T26" fmla="*/ 3 w 331"/>
                      <a:gd name="T27" fmla="*/ 45 h 496"/>
                      <a:gd name="T28" fmla="*/ 4 w 331"/>
                      <a:gd name="T29" fmla="*/ 48 h 496"/>
                      <a:gd name="T30" fmla="*/ 6 w 331"/>
                      <a:gd name="T31" fmla="*/ 51 h 496"/>
                      <a:gd name="T32" fmla="*/ 7 w 331"/>
                      <a:gd name="T33" fmla="*/ 54 h 496"/>
                      <a:gd name="T34" fmla="*/ 8 w 331"/>
                      <a:gd name="T35" fmla="*/ 57 h 496"/>
                      <a:gd name="T36" fmla="*/ 9 w 331"/>
                      <a:gd name="T37" fmla="*/ 60 h 496"/>
                      <a:gd name="T38" fmla="*/ 10 w 331"/>
                      <a:gd name="T39" fmla="*/ 61 h 496"/>
                      <a:gd name="T40" fmla="*/ 12 w 331"/>
                      <a:gd name="T41" fmla="*/ 62 h 496"/>
                      <a:gd name="T42" fmla="*/ 15 w 331"/>
                      <a:gd name="T43" fmla="*/ 62 h 496"/>
                      <a:gd name="T44" fmla="*/ 18 w 331"/>
                      <a:gd name="T45" fmla="*/ 62 h 496"/>
                      <a:gd name="T46" fmla="*/ 22 w 331"/>
                      <a:gd name="T47" fmla="*/ 61 h 496"/>
                      <a:gd name="T48" fmla="*/ 24 w 331"/>
                      <a:gd name="T49" fmla="*/ 60 h 496"/>
                      <a:gd name="T50" fmla="*/ 26 w 331"/>
                      <a:gd name="T51" fmla="*/ 58 h 496"/>
                      <a:gd name="T52" fmla="*/ 29 w 331"/>
                      <a:gd name="T53" fmla="*/ 54 h 496"/>
                      <a:gd name="T54" fmla="*/ 34 w 331"/>
                      <a:gd name="T55" fmla="*/ 48 h 496"/>
                      <a:gd name="T56" fmla="*/ 35 w 331"/>
                      <a:gd name="T57" fmla="*/ 46 h 496"/>
                      <a:gd name="T58" fmla="*/ 36 w 331"/>
                      <a:gd name="T59" fmla="*/ 46 h 496"/>
                      <a:gd name="T60" fmla="*/ 38 w 331"/>
                      <a:gd name="T61" fmla="*/ 46 h 496"/>
                      <a:gd name="T62" fmla="*/ 38 w 331"/>
                      <a:gd name="T63" fmla="*/ 44 h 496"/>
                      <a:gd name="T64" fmla="*/ 40 w 331"/>
                      <a:gd name="T65" fmla="*/ 40 h 496"/>
                      <a:gd name="T66" fmla="*/ 41 w 331"/>
                      <a:gd name="T67" fmla="*/ 36 h 496"/>
                      <a:gd name="T68" fmla="*/ 40 w 331"/>
                      <a:gd name="T69" fmla="*/ 31 h 496"/>
                      <a:gd name="T70" fmla="*/ 41 w 331"/>
                      <a:gd name="T71" fmla="*/ 22 h 496"/>
                      <a:gd name="T72" fmla="*/ 42 w 331"/>
                      <a:gd name="T73" fmla="*/ 17 h 496"/>
                      <a:gd name="T74" fmla="*/ 42 w 331"/>
                      <a:gd name="T75" fmla="*/ 13 h 496"/>
                      <a:gd name="T76" fmla="*/ 41 w 331"/>
                      <a:gd name="T77" fmla="*/ 10 h 496"/>
                      <a:gd name="T78" fmla="*/ 38 w 331"/>
                      <a:gd name="T79" fmla="*/ 6 h 496"/>
                      <a:gd name="T80" fmla="*/ 34 w 331"/>
                      <a:gd name="T81" fmla="*/ 3 h 496"/>
                      <a:gd name="T82" fmla="*/ 30 w 331"/>
                      <a:gd name="T83" fmla="*/ 1 h 496"/>
                      <a:gd name="T84" fmla="*/ 25 w 331"/>
                      <a:gd name="T85" fmla="*/ 0 h 496"/>
                      <a:gd name="T86" fmla="*/ 20 w 331"/>
                      <a:gd name="T87" fmla="*/ 0 h 496"/>
                      <a:gd name="T88" fmla="*/ 15 w 331"/>
                      <a:gd name="T89" fmla="*/ 1 h 496"/>
                      <a:gd name="T90" fmla="*/ 11 w 331"/>
                      <a:gd name="T91" fmla="*/ 3 h 496"/>
                      <a:gd name="T92" fmla="*/ 8 w 331"/>
                      <a:gd name="T93" fmla="*/ 6 h 496"/>
                      <a:gd name="T94" fmla="*/ 4 w 331"/>
                      <a:gd name="T95" fmla="*/ 11 h 49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31" h="496">
                        <a:moveTo>
                          <a:pt x="30" y="85"/>
                        </a:moveTo>
                        <a:lnTo>
                          <a:pt x="17" y="117"/>
                        </a:lnTo>
                        <a:lnTo>
                          <a:pt x="7" y="144"/>
                        </a:lnTo>
                        <a:lnTo>
                          <a:pt x="1" y="166"/>
                        </a:lnTo>
                        <a:lnTo>
                          <a:pt x="0" y="183"/>
                        </a:lnTo>
                        <a:lnTo>
                          <a:pt x="2" y="199"/>
                        </a:lnTo>
                        <a:lnTo>
                          <a:pt x="5" y="223"/>
                        </a:lnTo>
                        <a:lnTo>
                          <a:pt x="4" y="235"/>
                        </a:lnTo>
                        <a:lnTo>
                          <a:pt x="5" y="248"/>
                        </a:lnTo>
                        <a:lnTo>
                          <a:pt x="11" y="266"/>
                        </a:lnTo>
                        <a:lnTo>
                          <a:pt x="13" y="277"/>
                        </a:lnTo>
                        <a:lnTo>
                          <a:pt x="10" y="308"/>
                        </a:lnTo>
                        <a:lnTo>
                          <a:pt x="13" y="330"/>
                        </a:lnTo>
                        <a:lnTo>
                          <a:pt x="20" y="353"/>
                        </a:lnTo>
                        <a:lnTo>
                          <a:pt x="30" y="379"/>
                        </a:lnTo>
                        <a:lnTo>
                          <a:pt x="43" y="406"/>
                        </a:lnTo>
                        <a:lnTo>
                          <a:pt x="54" y="432"/>
                        </a:lnTo>
                        <a:lnTo>
                          <a:pt x="62" y="452"/>
                        </a:lnTo>
                        <a:lnTo>
                          <a:pt x="68" y="473"/>
                        </a:lnTo>
                        <a:lnTo>
                          <a:pt x="78" y="485"/>
                        </a:lnTo>
                        <a:lnTo>
                          <a:pt x="91" y="493"/>
                        </a:lnTo>
                        <a:lnTo>
                          <a:pt x="113" y="496"/>
                        </a:lnTo>
                        <a:lnTo>
                          <a:pt x="144" y="493"/>
                        </a:lnTo>
                        <a:lnTo>
                          <a:pt x="170" y="486"/>
                        </a:lnTo>
                        <a:lnTo>
                          <a:pt x="185" y="476"/>
                        </a:lnTo>
                        <a:lnTo>
                          <a:pt x="207" y="461"/>
                        </a:lnTo>
                        <a:lnTo>
                          <a:pt x="230" y="432"/>
                        </a:lnTo>
                        <a:lnTo>
                          <a:pt x="268" y="378"/>
                        </a:lnTo>
                        <a:lnTo>
                          <a:pt x="278" y="361"/>
                        </a:lnTo>
                        <a:lnTo>
                          <a:pt x="285" y="365"/>
                        </a:lnTo>
                        <a:lnTo>
                          <a:pt x="297" y="365"/>
                        </a:lnTo>
                        <a:lnTo>
                          <a:pt x="303" y="349"/>
                        </a:lnTo>
                        <a:lnTo>
                          <a:pt x="314" y="317"/>
                        </a:lnTo>
                        <a:lnTo>
                          <a:pt x="322" y="286"/>
                        </a:lnTo>
                        <a:lnTo>
                          <a:pt x="320" y="245"/>
                        </a:lnTo>
                        <a:lnTo>
                          <a:pt x="328" y="176"/>
                        </a:lnTo>
                        <a:lnTo>
                          <a:pt x="331" y="134"/>
                        </a:lnTo>
                        <a:lnTo>
                          <a:pt x="329" y="99"/>
                        </a:lnTo>
                        <a:lnTo>
                          <a:pt x="322" y="74"/>
                        </a:lnTo>
                        <a:lnTo>
                          <a:pt x="300" y="41"/>
                        </a:lnTo>
                        <a:lnTo>
                          <a:pt x="268" y="19"/>
                        </a:lnTo>
                        <a:lnTo>
                          <a:pt x="234" y="6"/>
                        </a:lnTo>
                        <a:lnTo>
                          <a:pt x="196" y="0"/>
                        </a:lnTo>
                        <a:lnTo>
                          <a:pt x="157" y="0"/>
                        </a:lnTo>
                        <a:lnTo>
                          <a:pt x="120" y="6"/>
                        </a:lnTo>
                        <a:lnTo>
                          <a:pt x="84" y="23"/>
                        </a:lnTo>
                        <a:lnTo>
                          <a:pt x="58" y="45"/>
                        </a:lnTo>
                        <a:lnTo>
                          <a:pt x="30" y="85"/>
                        </a:lnTo>
                        <a:close/>
                      </a:path>
                    </a:pathLst>
                  </a:custGeom>
                  <a:solidFill>
                    <a:srgbClr val="F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39020" name="Group 636"/>
                  <p:cNvGrpSpPr>
                    <a:grpSpLocks/>
                  </p:cNvGrpSpPr>
                  <p:nvPr/>
                </p:nvGrpSpPr>
                <p:grpSpPr bwMode="auto">
                  <a:xfrm>
                    <a:off x="4363" y="2448"/>
                    <a:ext cx="238" cy="303"/>
                    <a:chOff x="4363" y="2448"/>
                    <a:chExt cx="238" cy="303"/>
                  </a:xfrm>
                </p:grpSpPr>
                <p:grpSp>
                  <p:nvGrpSpPr>
                    <p:cNvPr id="39055" name="Group 6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63" y="2448"/>
                      <a:ext cx="238" cy="303"/>
                      <a:chOff x="4363" y="2448"/>
                      <a:chExt cx="238" cy="303"/>
                    </a:xfrm>
                  </p:grpSpPr>
                  <p:sp>
                    <p:nvSpPr>
                      <p:cNvPr id="39057" name="Freeform 6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18" y="2522"/>
                        <a:ext cx="20" cy="30"/>
                      </a:xfrm>
                      <a:custGeom>
                        <a:avLst/>
                        <a:gdLst>
                          <a:gd name="T0" fmla="*/ 1 w 40"/>
                          <a:gd name="T1" fmla="*/ 0 h 60"/>
                          <a:gd name="T2" fmla="*/ 1 w 40"/>
                          <a:gd name="T3" fmla="*/ 2 h 60"/>
                          <a:gd name="T4" fmla="*/ 0 w 40"/>
                          <a:gd name="T5" fmla="*/ 3 h 60"/>
                          <a:gd name="T6" fmla="*/ 1 w 40"/>
                          <a:gd name="T7" fmla="*/ 4 h 60"/>
                          <a:gd name="T8" fmla="*/ 2 w 40"/>
                          <a:gd name="T9" fmla="*/ 5 h 60"/>
                          <a:gd name="T10" fmla="*/ 3 w 40"/>
                          <a:gd name="T11" fmla="*/ 6 h 60"/>
                          <a:gd name="T12" fmla="*/ 5 w 40"/>
                          <a:gd name="T13" fmla="*/ 8 h 60"/>
                          <a:gd name="T14" fmla="*/ 3 w 40"/>
                          <a:gd name="T15" fmla="*/ 6 h 60"/>
                          <a:gd name="T16" fmla="*/ 2 w 40"/>
                          <a:gd name="T17" fmla="*/ 5 h 60"/>
                          <a:gd name="T18" fmla="*/ 2 w 40"/>
                          <a:gd name="T19" fmla="*/ 4 h 60"/>
                          <a:gd name="T20" fmla="*/ 1 w 40"/>
                          <a:gd name="T21" fmla="*/ 3 h 60"/>
                          <a:gd name="T22" fmla="*/ 1 w 40"/>
                          <a:gd name="T23" fmla="*/ 0 h 60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0" t="0" r="r" b="b"/>
                        <a:pathLst>
                          <a:path w="40" h="60">
                            <a:moveTo>
                              <a:pt x="6" y="0"/>
                            </a:moveTo>
                            <a:lnTo>
                              <a:pt x="1" y="9"/>
                            </a:lnTo>
                            <a:lnTo>
                              <a:pt x="0" y="21"/>
                            </a:lnTo>
                            <a:lnTo>
                              <a:pt x="3" y="31"/>
                            </a:lnTo>
                            <a:lnTo>
                              <a:pt x="10" y="39"/>
                            </a:lnTo>
                            <a:lnTo>
                              <a:pt x="21" y="48"/>
                            </a:lnTo>
                            <a:lnTo>
                              <a:pt x="40" y="60"/>
                            </a:lnTo>
                            <a:lnTo>
                              <a:pt x="23" y="43"/>
                            </a:lnTo>
                            <a:lnTo>
                              <a:pt x="16" y="34"/>
                            </a:lnTo>
                            <a:lnTo>
                              <a:pt x="12" y="27"/>
                            </a:lnTo>
                            <a:lnTo>
                              <a:pt x="8" y="17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058" name="Freeform 6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63" y="2448"/>
                        <a:ext cx="238" cy="303"/>
                      </a:xfrm>
                      <a:custGeom>
                        <a:avLst/>
                        <a:gdLst>
                          <a:gd name="T0" fmla="*/ 6 w 476"/>
                          <a:gd name="T1" fmla="*/ 11 h 608"/>
                          <a:gd name="T2" fmla="*/ 1 w 476"/>
                          <a:gd name="T3" fmla="*/ 16 h 608"/>
                          <a:gd name="T4" fmla="*/ 2 w 476"/>
                          <a:gd name="T5" fmla="*/ 22 h 608"/>
                          <a:gd name="T6" fmla="*/ 2 w 476"/>
                          <a:gd name="T7" fmla="*/ 17 h 608"/>
                          <a:gd name="T8" fmla="*/ 6 w 476"/>
                          <a:gd name="T9" fmla="*/ 13 h 608"/>
                          <a:gd name="T10" fmla="*/ 3 w 476"/>
                          <a:gd name="T11" fmla="*/ 18 h 608"/>
                          <a:gd name="T12" fmla="*/ 6 w 476"/>
                          <a:gd name="T13" fmla="*/ 14 h 608"/>
                          <a:gd name="T14" fmla="*/ 4 w 476"/>
                          <a:gd name="T15" fmla="*/ 19 h 608"/>
                          <a:gd name="T16" fmla="*/ 6 w 476"/>
                          <a:gd name="T17" fmla="*/ 25 h 608"/>
                          <a:gd name="T18" fmla="*/ 4 w 476"/>
                          <a:gd name="T19" fmla="*/ 18 h 608"/>
                          <a:gd name="T20" fmla="*/ 6 w 476"/>
                          <a:gd name="T21" fmla="*/ 16 h 608"/>
                          <a:gd name="T22" fmla="*/ 7 w 476"/>
                          <a:gd name="T23" fmla="*/ 21 h 608"/>
                          <a:gd name="T24" fmla="*/ 7 w 476"/>
                          <a:gd name="T25" fmla="*/ 21 h 608"/>
                          <a:gd name="T26" fmla="*/ 8 w 476"/>
                          <a:gd name="T27" fmla="*/ 16 h 608"/>
                          <a:gd name="T28" fmla="*/ 9 w 476"/>
                          <a:gd name="T29" fmla="*/ 22 h 608"/>
                          <a:gd name="T30" fmla="*/ 9 w 476"/>
                          <a:gd name="T31" fmla="*/ 20 h 608"/>
                          <a:gd name="T32" fmla="*/ 10 w 476"/>
                          <a:gd name="T33" fmla="*/ 21 h 608"/>
                          <a:gd name="T34" fmla="*/ 11 w 476"/>
                          <a:gd name="T35" fmla="*/ 22 h 608"/>
                          <a:gd name="T36" fmla="*/ 13 w 476"/>
                          <a:gd name="T37" fmla="*/ 24 h 608"/>
                          <a:gd name="T38" fmla="*/ 15 w 476"/>
                          <a:gd name="T39" fmla="*/ 26 h 608"/>
                          <a:gd name="T40" fmla="*/ 12 w 476"/>
                          <a:gd name="T41" fmla="*/ 19 h 608"/>
                          <a:gd name="T42" fmla="*/ 13 w 476"/>
                          <a:gd name="T43" fmla="*/ 22 h 608"/>
                          <a:gd name="T44" fmla="*/ 13 w 476"/>
                          <a:gd name="T45" fmla="*/ 21 h 608"/>
                          <a:gd name="T46" fmla="*/ 17 w 476"/>
                          <a:gd name="T47" fmla="*/ 21 h 608"/>
                          <a:gd name="T48" fmla="*/ 17 w 476"/>
                          <a:gd name="T49" fmla="*/ 19 h 608"/>
                          <a:gd name="T50" fmla="*/ 20 w 476"/>
                          <a:gd name="T51" fmla="*/ 23 h 608"/>
                          <a:gd name="T52" fmla="*/ 20 w 476"/>
                          <a:gd name="T53" fmla="*/ 21 h 608"/>
                          <a:gd name="T54" fmla="*/ 21 w 476"/>
                          <a:gd name="T55" fmla="*/ 21 h 608"/>
                          <a:gd name="T56" fmla="*/ 22 w 476"/>
                          <a:gd name="T57" fmla="*/ 20 h 608"/>
                          <a:gd name="T58" fmla="*/ 25 w 476"/>
                          <a:gd name="T59" fmla="*/ 16 h 608"/>
                          <a:gd name="T60" fmla="*/ 27 w 476"/>
                          <a:gd name="T61" fmla="*/ 23 h 608"/>
                          <a:gd name="T62" fmla="*/ 39 w 476"/>
                          <a:gd name="T63" fmla="*/ 36 h 608"/>
                          <a:gd name="T64" fmla="*/ 42 w 476"/>
                          <a:gd name="T65" fmla="*/ 36 h 608"/>
                          <a:gd name="T66" fmla="*/ 43 w 476"/>
                          <a:gd name="T67" fmla="*/ 30 h 608"/>
                          <a:gd name="T68" fmla="*/ 47 w 476"/>
                          <a:gd name="T69" fmla="*/ 36 h 608"/>
                          <a:gd name="T70" fmla="*/ 39 w 476"/>
                          <a:gd name="T71" fmla="*/ 54 h 608"/>
                          <a:gd name="T72" fmla="*/ 38 w 476"/>
                          <a:gd name="T73" fmla="*/ 68 h 608"/>
                          <a:gd name="T74" fmla="*/ 44 w 476"/>
                          <a:gd name="T75" fmla="*/ 75 h 608"/>
                          <a:gd name="T76" fmla="*/ 53 w 476"/>
                          <a:gd name="T77" fmla="*/ 74 h 608"/>
                          <a:gd name="T78" fmla="*/ 58 w 476"/>
                          <a:gd name="T79" fmla="*/ 64 h 608"/>
                          <a:gd name="T80" fmla="*/ 60 w 476"/>
                          <a:gd name="T81" fmla="*/ 56 h 608"/>
                          <a:gd name="T82" fmla="*/ 54 w 476"/>
                          <a:gd name="T83" fmla="*/ 45 h 608"/>
                          <a:gd name="T84" fmla="*/ 55 w 476"/>
                          <a:gd name="T85" fmla="*/ 24 h 608"/>
                          <a:gd name="T86" fmla="*/ 50 w 476"/>
                          <a:gd name="T87" fmla="*/ 9 h 608"/>
                          <a:gd name="T88" fmla="*/ 43 w 476"/>
                          <a:gd name="T89" fmla="*/ 2 h 608"/>
                          <a:gd name="T90" fmla="*/ 33 w 476"/>
                          <a:gd name="T91" fmla="*/ 0 h 608"/>
                          <a:gd name="T92" fmla="*/ 23 w 476"/>
                          <a:gd name="T93" fmla="*/ 2 h 608"/>
                          <a:gd name="T94" fmla="*/ 16 w 476"/>
                          <a:gd name="T95" fmla="*/ 6 h 608"/>
                          <a:gd name="T96" fmla="*/ 14 w 476"/>
                          <a:gd name="T97" fmla="*/ 7 h 608"/>
                          <a:gd name="T98" fmla="*/ 12 w 476"/>
                          <a:gd name="T99" fmla="*/ 7 h 608"/>
                          <a:gd name="T100" fmla="*/ 11 w 476"/>
                          <a:gd name="T101" fmla="*/ 5 h 608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0" t="0" r="r" b="b"/>
                        <a:pathLst>
                          <a:path w="476" h="608">
                            <a:moveTo>
                              <a:pt x="63" y="60"/>
                            </a:moveTo>
                            <a:lnTo>
                              <a:pt x="53" y="68"/>
                            </a:lnTo>
                            <a:lnTo>
                              <a:pt x="47" y="75"/>
                            </a:lnTo>
                            <a:lnTo>
                              <a:pt x="44" y="84"/>
                            </a:lnTo>
                            <a:lnTo>
                              <a:pt x="43" y="93"/>
                            </a:lnTo>
                            <a:lnTo>
                              <a:pt x="43" y="102"/>
                            </a:lnTo>
                            <a:lnTo>
                              <a:pt x="28" y="107"/>
                            </a:lnTo>
                            <a:lnTo>
                              <a:pt x="18" y="113"/>
                            </a:lnTo>
                            <a:lnTo>
                              <a:pt x="11" y="120"/>
                            </a:lnTo>
                            <a:lnTo>
                              <a:pt x="6" y="129"/>
                            </a:lnTo>
                            <a:lnTo>
                              <a:pt x="4" y="140"/>
                            </a:lnTo>
                            <a:lnTo>
                              <a:pt x="0" y="149"/>
                            </a:lnTo>
                            <a:lnTo>
                              <a:pt x="4" y="158"/>
                            </a:lnTo>
                            <a:lnTo>
                              <a:pt x="7" y="168"/>
                            </a:lnTo>
                            <a:lnTo>
                              <a:pt x="11" y="176"/>
                            </a:lnTo>
                            <a:lnTo>
                              <a:pt x="16" y="184"/>
                            </a:lnTo>
                            <a:lnTo>
                              <a:pt x="12" y="170"/>
                            </a:lnTo>
                            <a:lnTo>
                              <a:pt x="10" y="158"/>
                            </a:lnTo>
                            <a:lnTo>
                              <a:pt x="10" y="148"/>
                            </a:lnTo>
                            <a:lnTo>
                              <a:pt x="12" y="136"/>
                            </a:lnTo>
                            <a:lnTo>
                              <a:pt x="16" y="125"/>
                            </a:lnTo>
                            <a:lnTo>
                              <a:pt x="21" y="120"/>
                            </a:lnTo>
                            <a:lnTo>
                              <a:pt x="28" y="116"/>
                            </a:lnTo>
                            <a:lnTo>
                              <a:pt x="35" y="113"/>
                            </a:lnTo>
                            <a:lnTo>
                              <a:pt x="43" y="110"/>
                            </a:lnTo>
                            <a:lnTo>
                              <a:pt x="31" y="118"/>
                            </a:lnTo>
                            <a:lnTo>
                              <a:pt x="24" y="124"/>
                            </a:lnTo>
                            <a:lnTo>
                              <a:pt x="20" y="132"/>
                            </a:lnTo>
                            <a:lnTo>
                              <a:pt x="18" y="138"/>
                            </a:lnTo>
                            <a:lnTo>
                              <a:pt x="18" y="149"/>
                            </a:lnTo>
                            <a:lnTo>
                              <a:pt x="21" y="138"/>
                            </a:lnTo>
                            <a:lnTo>
                              <a:pt x="25" y="130"/>
                            </a:lnTo>
                            <a:lnTo>
                              <a:pt x="33" y="123"/>
                            </a:lnTo>
                            <a:lnTo>
                              <a:pt x="41" y="119"/>
                            </a:lnTo>
                            <a:lnTo>
                              <a:pt x="48" y="117"/>
                            </a:lnTo>
                            <a:lnTo>
                              <a:pt x="39" y="122"/>
                            </a:lnTo>
                            <a:lnTo>
                              <a:pt x="34" y="128"/>
                            </a:lnTo>
                            <a:lnTo>
                              <a:pt x="28" y="136"/>
                            </a:lnTo>
                            <a:lnTo>
                              <a:pt x="26" y="144"/>
                            </a:lnTo>
                            <a:lnTo>
                              <a:pt x="25" y="154"/>
                            </a:lnTo>
                            <a:lnTo>
                              <a:pt x="25" y="162"/>
                            </a:lnTo>
                            <a:lnTo>
                              <a:pt x="26" y="169"/>
                            </a:lnTo>
                            <a:lnTo>
                              <a:pt x="30" y="176"/>
                            </a:lnTo>
                            <a:lnTo>
                              <a:pt x="34" y="184"/>
                            </a:lnTo>
                            <a:lnTo>
                              <a:pt x="45" y="201"/>
                            </a:lnTo>
                            <a:lnTo>
                              <a:pt x="36" y="182"/>
                            </a:lnTo>
                            <a:lnTo>
                              <a:pt x="32" y="174"/>
                            </a:lnTo>
                            <a:lnTo>
                              <a:pt x="30" y="165"/>
                            </a:lnTo>
                            <a:lnTo>
                              <a:pt x="31" y="156"/>
                            </a:lnTo>
                            <a:lnTo>
                              <a:pt x="32" y="148"/>
                            </a:lnTo>
                            <a:lnTo>
                              <a:pt x="33" y="140"/>
                            </a:lnTo>
                            <a:lnTo>
                              <a:pt x="39" y="131"/>
                            </a:lnTo>
                            <a:lnTo>
                              <a:pt x="50" y="123"/>
                            </a:lnTo>
                            <a:lnTo>
                              <a:pt x="53" y="125"/>
                            </a:lnTo>
                            <a:lnTo>
                              <a:pt x="47" y="133"/>
                            </a:lnTo>
                            <a:lnTo>
                              <a:pt x="44" y="139"/>
                            </a:lnTo>
                            <a:lnTo>
                              <a:pt x="43" y="147"/>
                            </a:lnTo>
                            <a:lnTo>
                              <a:pt x="44" y="155"/>
                            </a:lnTo>
                            <a:lnTo>
                              <a:pt x="46" y="163"/>
                            </a:lnTo>
                            <a:lnTo>
                              <a:pt x="51" y="173"/>
                            </a:lnTo>
                            <a:lnTo>
                              <a:pt x="57" y="183"/>
                            </a:lnTo>
                            <a:lnTo>
                              <a:pt x="66" y="197"/>
                            </a:lnTo>
                            <a:lnTo>
                              <a:pt x="76" y="210"/>
                            </a:lnTo>
                            <a:lnTo>
                              <a:pt x="61" y="186"/>
                            </a:lnTo>
                            <a:lnTo>
                              <a:pt x="56" y="174"/>
                            </a:lnTo>
                            <a:lnTo>
                              <a:pt x="53" y="164"/>
                            </a:lnTo>
                            <a:lnTo>
                              <a:pt x="55" y="156"/>
                            </a:lnTo>
                            <a:lnTo>
                              <a:pt x="56" y="143"/>
                            </a:lnTo>
                            <a:lnTo>
                              <a:pt x="60" y="133"/>
                            </a:lnTo>
                            <a:lnTo>
                              <a:pt x="63" y="135"/>
                            </a:lnTo>
                            <a:lnTo>
                              <a:pt x="62" y="142"/>
                            </a:lnTo>
                            <a:lnTo>
                              <a:pt x="62" y="154"/>
                            </a:lnTo>
                            <a:lnTo>
                              <a:pt x="63" y="162"/>
                            </a:lnTo>
                            <a:lnTo>
                              <a:pt x="66" y="173"/>
                            </a:lnTo>
                            <a:lnTo>
                              <a:pt x="70" y="182"/>
                            </a:lnTo>
                            <a:lnTo>
                              <a:pt x="77" y="192"/>
                            </a:lnTo>
                            <a:lnTo>
                              <a:pt x="85" y="201"/>
                            </a:lnTo>
                            <a:lnTo>
                              <a:pt x="75" y="183"/>
                            </a:lnTo>
                            <a:lnTo>
                              <a:pt x="71" y="173"/>
                            </a:lnTo>
                            <a:lnTo>
                              <a:pt x="68" y="161"/>
                            </a:lnTo>
                            <a:lnTo>
                              <a:pt x="68" y="147"/>
                            </a:lnTo>
                            <a:lnTo>
                              <a:pt x="71" y="138"/>
                            </a:lnTo>
                            <a:lnTo>
                              <a:pt x="76" y="142"/>
                            </a:lnTo>
                            <a:lnTo>
                              <a:pt x="77" y="156"/>
                            </a:lnTo>
                            <a:lnTo>
                              <a:pt x="79" y="169"/>
                            </a:lnTo>
                            <a:lnTo>
                              <a:pt x="83" y="179"/>
                            </a:lnTo>
                            <a:lnTo>
                              <a:pt x="87" y="190"/>
                            </a:lnTo>
                            <a:lnTo>
                              <a:pt x="94" y="201"/>
                            </a:lnTo>
                            <a:lnTo>
                              <a:pt x="88" y="186"/>
                            </a:lnTo>
                            <a:lnTo>
                              <a:pt x="85" y="176"/>
                            </a:lnTo>
                            <a:lnTo>
                              <a:pt x="83" y="169"/>
                            </a:lnTo>
                            <a:lnTo>
                              <a:pt x="82" y="159"/>
                            </a:lnTo>
                            <a:lnTo>
                              <a:pt x="87" y="176"/>
                            </a:lnTo>
                            <a:lnTo>
                              <a:pt x="92" y="186"/>
                            </a:lnTo>
                            <a:lnTo>
                              <a:pt x="98" y="194"/>
                            </a:lnTo>
                            <a:lnTo>
                              <a:pt x="105" y="204"/>
                            </a:lnTo>
                            <a:lnTo>
                              <a:pt x="114" y="215"/>
                            </a:lnTo>
                            <a:lnTo>
                              <a:pt x="123" y="222"/>
                            </a:lnTo>
                            <a:lnTo>
                              <a:pt x="131" y="228"/>
                            </a:lnTo>
                            <a:lnTo>
                              <a:pt x="118" y="215"/>
                            </a:lnTo>
                            <a:lnTo>
                              <a:pt x="110" y="204"/>
                            </a:lnTo>
                            <a:lnTo>
                              <a:pt x="102" y="193"/>
                            </a:lnTo>
                            <a:lnTo>
                              <a:pt x="96" y="179"/>
                            </a:lnTo>
                            <a:lnTo>
                              <a:pt x="92" y="168"/>
                            </a:lnTo>
                            <a:lnTo>
                              <a:pt x="90" y="157"/>
                            </a:lnTo>
                            <a:lnTo>
                              <a:pt x="92" y="148"/>
                            </a:lnTo>
                            <a:lnTo>
                              <a:pt x="98" y="148"/>
                            </a:lnTo>
                            <a:lnTo>
                              <a:pt x="98" y="159"/>
                            </a:lnTo>
                            <a:lnTo>
                              <a:pt x="99" y="169"/>
                            </a:lnTo>
                            <a:lnTo>
                              <a:pt x="103" y="180"/>
                            </a:lnTo>
                            <a:lnTo>
                              <a:pt x="107" y="191"/>
                            </a:lnTo>
                            <a:lnTo>
                              <a:pt x="117" y="203"/>
                            </a:lnTo>
                            <a:lnTo>
                              <a:pt x="112" y="191"/>
                            </a:lnTo>
                            <a:lnTo>
                              <a:pt x="106" y="179"/>
                            </a:lnTo>
                            <a:lnTo>
                              <a:pt x="104" y="171"/>
                            </a:lnTo>
                            <a:lnTo>
                              <a:pt x="103" y="160"/>
                            </a:lnTo>
                            <a:lnTo>
                              <a:pt x="105" y="150"/>
                            </a:lnTo>
                            <a:lnTo>
                              <a:pt x="121" y="149"/>
                            </a:lnTo>
                            <a:lnTo>
                              <a:pt x="126" y="160"/>
                            </a:lnTo>
                            <a:lnTo>
                              <a:pt x="132" y="170"/>
                            </a:lnTo>
                            <a:lnTo>
                              <a:pt x="136" y="178"/>
                            </a:lnTo>
                            <a:lnTo>
                              <a:pt x="157" y="208"/>
                            </a:lnTo>
                            <a:lnTo>
                              <a:pt x="143" y="180"/>
                            </a:lnTo>
                            <a:lnTo>
                              <a:pt x="139" y="172"/>
                            </a:lnTo>
                            <a:lnTo>
                              <a:pt x="135" y="159"/>
                            </a:lnTo>
                            <a:lnTo>
                              <a:pt x="132" y="147"/>
                            </a:lnTo>
                            <a:lnTo>
                              <a:pt x="136" y="149"/>
                            </a:lnTo>
                            <a:lnTo>
                              <a:pt x="143" y="167"/>
                            </a:lnTo>
                            <a:lnTo>
                              <a:pt x="147" y="176"/>
                            </a:lnTo>
                            <a:lnTo>
                              <a:pt x="155" y="188"/>
                            </a:lnTo>
                            <a:lnTo>
                              <a:pt x="166" y="197"/>
                            </a:lnTo>
                            <a:lnTo>
                              <a:pt x="182" y="203"/>
                            </a:lnTo>
                            <a:lnTo>
                              <a:pt x="167" y="191"/>
                            </a:lnTo>
                            <a:lnTo>
                              <a:pt x="160" y="181"/>
                            </a:lnTo>
                            <a:lnTo>
                              <a:pt x="155" y="173"/>
                            </a:lnTo>
                            <a:lnTo>
                              <a:pt x="152" y="162"/>
                            </a:lnTo>
                            <a:lnTo>
                              <a:pt x="151" y="150"/>
                            </a:lnTo>
                            <a:lnTo>
                              <a:pt x="159" y="147"/>
                            </a:lnTo>
                            <a:lnTo>
                              <a:pt x="159" y="158"/>
                            </a:lnTo>
                            <a:lnTo>
                              <a:pt x="163" y="171"/>
                            </a:lnTo>
                            <a:lnTo>
                              <a:pt x="167" y="179"/>
                            </a:lnTo>
                            <a:lnTo>
                              <a:pt x="183" y="194"/>
                            </a:lnTo>
                            <a:lnTo>
                              <a:pt x="176" y="186"/>
                            </a:lnTo>
                            <a:lnTo>
                              <a:pt x="171" y="175"/>
                            </a:lnTo>
                            <a:lnTo>
                              <a:pt x="170" y="165"/>
                            </a:lnTo>
                            <a:lnTo>
                              <a:pt x="169" y="154"/>
                            </a:lnTo>
                            <a:lnTo>
                              <a:pt x="171" y="144"/>
                            </a:lnTo>
                            <a:lnTo>
                              <a:pt x="175" y="141"/>
                            </a:lnTo>
                            <a:lnTo>
                              <a:pt x="186" y="139"/>
                            </a:lnTo>
                            <a:lnTo>
                              <a:pt x="198" y="135"/>
                            </a:lnTo>
                            <a:lnTo>
                              <a:pt x="213" y="122"/>
                            </a:lnTo>
                            <a:lnTo>
                              <a:pt x="197" y="150"/>
                            </a:lnTo>
                            <a:lnTo>
                              <a:pt x="199" y="164"/>
                            </a:lnTo>
                            <a:lnTo>
                              <a:pt x="205" y="179"/>
                            </a:lnTo>
                            <a:lnTo>
                              <a:pt x="214" y="191"/>
                            </a:lnTo>
                            <a:lnTo>
                              <a:pt x="229" y="206"/>
                            </a:lnTo>
                            <a:lnTo>
                              <a:pt x="250" y="219"/>
                            </a:lnTo>
                            <a:lnTo>
                              <a:pt x="277" y="240"/>
                            </a:lnTo>
                            <a:lnTo>
                              <a:pt x="305" y="274"/>
                            </a:lnTo>
                            <a:lnTo>
                              <a:pt x="305" y="292"/>
                            </a:lnTo>
                            <a:lnTo>
                              <a:pt x="306" y="302"/>
                            </a:lnTo>
                            <a:lnTo>
                              <a:pt x="314" y="309"/>
                            </a:lnTo>
                            <a:lnTo>
                              <a:pt x="323" y="311"/>
                            </a:lnTo>
                            <a:lnTo>
                              <a:pt x="328" y="305"/>
                            </a:lnTo>
                            <a:lnTo>
                              <a:pt x="332" y="294"/>
                            </a:lnTo>
                            <a:lnTo>
                              <a:pt x="331" y="282"/>
                            </a:lnTo>
                            <a:lnTo>
                              <a:pt x="331" y="272"/>
                            </a:lnTo>
                            <a:lnTo>
                              <a:pt x="332" y="258"/>
                            </a:lnTo>
                            <a:lnTo>
                              <a:pt x="336" y="250"/>
                            </a:lnTo>
                            <a:lnTo>
                              <a:pt x="343" y="246"/>
                            </a:lnTo>
                            <a:lnTo>
                              <a:pt x="352" y="246"/>
                            </a:lnTo>
                            <a:lnTo>
                              <a:pt x="363" y="252"/>
                            </a:lnTo>
                            <a:lnTo>
                              <a:pt x="372" y="264"/>
                            </a:lnTo>
                            <a:lnTo>
                              <a:pt x="375" y="277"/>
                            </a:lnTo>
                            <a:lnTo>
                              <a:pt x="376" y="294"/>
                            </a:lnTo>
                            <a:lnTo>
                              <a:pt x="375" y="310"/>
                            </a:lnTo>
                            <a:lnTo>
                              <a:pt x="373" y="330"/>
                            </a:lnTo>
                            <a:lnTo>
                              <a:pt x="362" y="366"/>
                            </a:lnTo>
                            <a:lnTo>
                              <a:pt x="314" y="419"/>
                            </a:lnTo>
                            <a:lnTo>
                              <a:pt x="312" y="439"/>
                            </a:lnTo>
                            <a:lnTo>
                              <a:pt x="315" y="485"/>
                            </a:lnTo>
                            <a:lnTo>
                              <a:pt x="316" y="511"/>
                            </a:lnTo>
                            <a:lnTo>
                              <a:pt x="309" y="525"/>
                            </a:lnTo>
                            <a:lnTo>
                              <a:pt x="302" y="538"/>
                            </a:lnTo>
                            <a:lnTo>
                              <a:pt x="299" y="549"/>
                            </a:lnTo>
                            <a:lnTo>
                              <a:pt x="297" y="566"/>
                            </a:lnTo>
                            <a:lnTo>
                              <a:pt x="301" y="578"/>
                            </a:lnTo>
                            <a:lnTo>
                              <a:pt x="312" y="592"/>
                            </a:lnTo>
                            <a:lnTo>
                              <a:pt x="328" y="600"/>
                            </a:lnTo>
                            <a:lnTo>
                              <a:pt x="346" y="601"/>
                            </a:lnTo>
                            <a:lnTo>
                              <a:pt x="359" y="605"/>
                            </a:lnTo>
                            <a:lnTo>
                              <a:pt x="377" y="608"/>
                            </a:lnTo>
                            <a:lnTo>
                              <a:pt x="394" y="606"/>
                            </a:lnTo>
                            <a:lnTo>
                              <a:pt x="408" y="603"/>
                            </a:lnTo>
                            <a:lnTo>
                              <a:pt x="423" y="596"/>
                            </a:lnTo>
                            <a:lnTo>
                              <a:pt x="435" y="588"/>
                            </a:lnTo>
                            <a:lnTo>
                              <a:pt x="443" y="575"/>
                            </a:lnTo>
                            <a:lnTo>
                              <a:pt x="451" y="564"/>
                            </a:lnTo>
                            <a:lnTo>
                              <a:pt x="456" y="549"/>
                            </a:lnTo>
                            <a:lnTo>
                              <a:pt x="457" y="515"/>
                            </a:lnTo>
                            <a:lnTo>
                              <a:pt x="463" y="509"/>
                            </a:lnTo>
                            <a:lnTo>
                              <a:pt x="471" y="498"/>
                            </a:lnTo>
                            <a:lnTo>
                              <a:pt x="473" y="487"/>
                            </a:lnTo>
                            <a:lnTo>
                              <a:pt x="476" y="468"/>
                            </a:lnTo>
                            <a:lnTo>
                              <a:pt x="473" y="449"/>
                            </a:lnTo>
                            <a:lnTo>
                              <a:pt x="469" y="435"/>
                            </a:lnTo>
                            <a:lnTo>
                              <a:pt x="462" y="427"/>
                            </a:lnTo>
                            <a:lnTo>
                              <a:pt x="450" y="406"/>
                            </a:lnTo>
                            <a:lnTo>
                              <a:pt x="437" y="388"/>
                            </a:lnTo>
                            <a:lnTo>
                              <a:pt x="427" y="361"/>
                            </a:lnTo>
                            <a:lnTo>
                              <a:pt x="428" y="295"/>
                            </a:lnTo>
                            <a:lnTo>
                              <a:pt x="432" y="269"/>
                            </a:lnTo>
                            <a:lnTo>
                              <a:pt x="436" y="239"/>
                            </a:lnTo>
                            <a:lnTo>
                              <a:pt x="436" y="220"/>
                            </a:lnTo>
                            <a:lnTo>
                              <a:pt x="435" y="197"/>
                            </a:lnTo>
                            <a:lnTo>
                              <a:pt x="431" y="176"/>
                            </a:lnTo>
                            <a:lnTo>
                              <a:pt x="429" y="158"/>
                            </a:lnTo>
                            <a:lnTo>
                              <a:pt x="423" y="138"/>
                            </a:lnTo>
                            <a:lnTo>
                              <a:pt x="410" y="99"/>
                            </a:lnTo>
                            <a:lnTo>
                              <a:pt x="398" y="76"/>
                            </a:lnTo>
                            <a:lnTo>
                              <a:pt x="369" y="45"/>
                            </a:lnTo>
                            <a:lnTo>
                              <a:pt x="352" y="39"/>
                            </a:lnTo>
                            <a:lnTo>
                              <a:pt x="352" y="31"/>
                            </a:lnTo>
                            <a:lnTo>
                              <a:pt x="346" y="23"/>
                            </a:lnTo>
                            <a:lnTo>
                              <a:pt x="340" y="17"/>
                            </a:lnTo>
                            <a:lnTo>
                              <a:pt x="330" y="12"/>
                            </a:lnTo>
                            <a:lnTo>
                              <a:pt x="317" y="8"/>
                            </a:lnTo>
                            <a:lnTo>
                              <a:pt x="302" y="4"/>
                            </a:lnTo>
                            <a:lnTo>
                              <a:pt x="290" y="2"/>
                            </a:lnTo>
                            <a:lnTo>
                              <a:pt x="264" y="0"/>
                            </a:lnTo>
                            <a:lnTo>
                              <a:pt x="246" y="0"/>
                            </a:lnTo>
                            <a:lnTo>
                              <a:pt x="220" y="2"/>
                            </a:lnTo>
                            <a:lnTo>
                              <a:pt x="205" y="6"/>
                            </a:lnTo>
                            <a:lnTo>
                              <a:pt x="193" y="12"/>
                            </a:lnTo>
                            <a:lnTo>
                              <a:pt x="180" y="19"/>
                            </a:lnTo>
                            <a:lnTo>
                              <a:pt x="170" y="25"/>
                            </a:lnTo>
                            <a:lnTo>
                              <a:pt x="157" y="36"/>
                            </a:lnTo>
                            <a:lnTo>
                              <a:pt x="146" y="45"/>
                            </a:lnTo>
                            <a:lnTo>
                              <a:pt x="138" y="50"/>
                            </a:lnTo>
                            <a:lnTo>
                              <a:pt x="128" y="52"/>
                            </a:lnTo>
                            <a:lnTo>
                              <a:pt x="122" y="52"/>
                            </a:lnTo>
                            <a:lnTo>
                              <a:pt x="116" y="49"/>
                            </a:lnTo>
                            <a:lnTo>
                              <a:pt x="112" y="40"/>
                            </a:lnTo>
                            <a:lnTo>
                              <a:pt x="111" y="49"/>
                            </a:lnTo>
                            <a:lnTo>
                              <a:pt x="111" y="56"/>
                            </a:lnTo>
                            <a:lnTo>
                              <a:pt x="104" y="55"/>
                            </a:lnTo>
                            <a:lnTo>
                              <a:pt x="98" y="52"/>
                            </a:lnTo>
                            <a:lnTo>
                              <a:pt x="102" y="59"/>
                            </a:lnTo>
                            <a:lnTo>
                              <a:pt x="96" y="64"/>
                            </a:lnTo>
                            <a:lnTo>
                              <a:pt x="90" y="62"/>
                            </a:lnTo>
                            <a:lnTo>
                              <a:pt x="86" y="59"/>
                            </a:lnTo>
                            <a:lnTo>
                              <a:pt x="84" y="54"/>
                            </a:lnTo>
                            <a:lnTo>
                              <a:pt x="86" y="46"/>
                            </a:lnTo>
                            <a:lnTo>
                              <a:pt x="94" y="41"/>
                            </a:lnTo>
                            <a:lnTo>
                              <a:pt x="83" y="43"/>
                            </a:lnTo>
                            <a:lnTo>
                              <a:pt x="74" y="46"/>
                            </a:lnTo>
                            <a:lnTo>
                              <a:pt x="67" y="53"/>
                            </a:lnTo>
                            <a:lnTo>
                              <a:pt x="63" y="60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9056" name="Freeform 635"/>
                    <p:cNvSpPr>
                      <a:spLocks/>
                    </p:cNvSpPr>
                    <p:nvPr/>
                  </p:nvSpPr>
                  <p:spPr bwMode="auto">
                    <a:xfrm>
                      <a:off x="4461" y="2523"/>
                      <a:ext cx="108" cy="225"/>
                    </a:xfrm>
                    <a:custGeom>
                      <a:avLst/>
                      <a:gdLst>
                        <a:gd name="T0" fmla="*/ 3 w 216"/>
                        <a:gd name="T1" fmla="*/ 4 h 450"/>
                        <a:gd name="T2" fmla="*/ 0 w 216"/>
                        <a:gd name="T3" fmla="*/ 0 h 450"/>
                        <a:gd name="T4" fmla="*/ 1 w 216"/>
                        <a:gd name="T5" fmla="*/ 4 h 450"/>
                        <a:gd name="T6" fmla="*/ 4 w 216"/>
                        <a:gd name="T7" fmla="*/ 7 h 450"/>
                        <a:gd name="T8" fmla="*/ 11 w 216"/>
                        <a:gd name="T9" fmla="*/ 12 h 450"/>
                        <a:gd name="T10" fmla="*/ 14 w 216"/>
                        <a:gd name="T11" fmla="*/ 18 h 450"/>
                        <a:gd name="T12" fmla="*/ 15 w 216"/>
                        <a:gd name="T13" fmla="*/ 20 h 450"/>
                        <a:gd name="T14" fmla="*/ 17 w 216"/>
                        <a:gd name="T15" fmla="*/ 20 h 450"/>
                        <a:gd name="T16" fmla="*/ 17 w 216"/>
                        <a:gd name="T17" fmla="*/ 17 h 450"/>
                        <a:gd name="T18" fmla="*/ 17 w 216"/>
                        <a:gd name="T19" fmla="*/ 14 h 450"/>
                        <a:gd name="T20" fmla="*/ 19 w 216"/>
                        <a:gd name="T21" fmla="*/ 12 h 450"/>
                        <a:gd name="T22" fmla="*/ 21 w 216"/>
                        <a:gd name="T23" fmla="*/ 13 h 450"/>
                        <a:gd name="T24" fmla="*/ 23 w 216"/>
                        <a:gd name="T25" fmla="*/ 16 h 450"/>
                        <a:gd name="T26" fmla="*/ 23 w 216"/>
                        <a:gd name="T27" fmla="*/ 20 h 450"/>
                        <a:gd name="T28" fmla="*/ 21 w 216"/>
                        <a:gd name="T29" fmla="*/ 27 h 450"/>
                        <a:gd name="T30" fmla="*/ 15 w 216"/>
                        <a:gd name="T31" fmla="*/ 37 h 450"/>
                        <a:gd name="T32" fmla="*/ 15 w 216"/>
                        <a:gd name="T33" fmla="*/ 46 h 450"/>
                        <a:gd name="T34" fmla="*/ 14 w 216"/>
                        <a:gd name="T35" fmla="*/ 49 h 450"/>
                        <a:gd name="T36" fmla="*/ 13 w 216"/>
                        <a:gd name="T37" fmla="*/ 52 h 450"/>
                        <a:gd name="T38" fmla="*/ 15 w 216"/>
                        <a:gd name="T39" fmla="*/ 56 h 450"/>
                        <a:gd name="T40" fmla="*/ 19 w 216"/>
                        <a:gd name="T41" fmla="*/ 57 h 450"/>
                        <a:gd name="T42" fmla="*/ 20 w 216"/>
                        <a:gd name="T43" fmla="*/ 54 h 450"/>
                        <a:gd name="T44" fmla="*/ 18 w 216"/>
                        <a:gd name="T45" fmla="*/ 50 h 450"/>
                        <a:gd name="T46" fmla="*/ 22 w 216"/>
                        <a:gd name="T47" fmla="*/ 52 h 450"/>
                        <a:gd name="T48" fmla="*/ 27 w 216"/>
                        <a:gd name="T49" fmla="*/ 53 h 450"/>
                        <a:gd name="T50" fmla="*/ 22 w 216"/>
                        <a:gd name="T51" fmla="*/ 50 h 450"/>
                        <a:gd name="T52" fmla="*/ 19 w 216"/>
                        <a:gd name="T53" fmla="*/ 46 h 450"/>
                        <a:gd name="T54" fmla="*/ 19 w 216"/>
                        <a:gd name="T55" fmla="*/ 43 h 450"/>
                        <a:gd name="T56" fmla="*/ 23 w 216"/>
                        <a:gd name="T57" fmla="*/ 46 h 450"/>
                        <a:gd name="T58" fmla="*/ 20 w 216"/>
                        <a:gd name="T59" fmla="*/ 41 h 450"/>
                        <a:gd name="T60" fmla="*/ 24 w 216"/>
                        <a:gd name="T61" fmla="*/ 44 h 450"/>
                        <a:gd name="T62" fmla="*/ 25 w 216"/>
                        <a:gd name="T63" fmla="*/ 44 h 450"/>
                        <a:gd name="T64" fmla="*/ 22 w 216"/>
                        <a:gd name="T65" fmla="*/ 39 h 450"/>
                        <a:gd name="T66" fmla="*/ 22 w 216"/>
                        <a:gd name="T67" fmla="*/ 36 h 450"/>
                        <a:gd name="T68" fmla="*/ 22 w 216"/>
                        <a:gd name="T69" fmla="*/ 31 h 450"/>
                        <a:gd name="T70" fmla="*/ 26 w 216"/>
                        <a:gd name="T71" fmla="*/ 36 h 450"/>
                        <a:gd name="T72" fmla="*/ 23 w 216"/>
                        <a:gd name="T73" fmla="*/ 30 h 450"/>
                        <a:gd name="T74" fmla="*/ 27 w 216"/>
                        <a:gd name="T75" fmla="*/ 33 h 450"/>
                        <a:gd name="T76" fmla="*/ 25 w 216"/>
                        <a:gd name="T77" fmla="*/ 27 h 450"/>
                        <a:gd name="T78" fmla="*/ 24 w 216"/>
                        <a:gd name="T79" fmla="*/ 22 h 450"/>
                        <a:gd name="T80" fmla="*/ 23 w 216"/>
                        <a:gd name="T81" fmla="*/ 13 h 450"/>
                        <a:gd name="T82" fmla="*/ 21 w 216"/>
                        <a:gd name="T83" fmla="*/ 10 h 450"/>
                        <a:gd name="T84" fmla="*/ 16 w 216"/>
                        <a:gd name="T85" fmla="*/ 9 h 450"/>
                        <a:gd name="T86" fmla="*/ 15 w 216"/>
                        <a:gd name="T87" fmla="*/ 9 h 450"/>
                        <a:gd name="T88" fmla="*/ 12 w 216"/>
                        <a:gd name="T89" fmla="*/ 7 h 450"/>
                        <a:gd name="T90" fmla="*/ 11 w 216"/>
                        <a:gd name="T91" fmla="*/ 9 h 450"/>
                        <a:gd name="T92" fmla="*/ 10 w 216"/>
                        <a:gd name="T93" fmla="*/ 10 h 450"/>
                        <a:gd name="T94" fmla="*/ 6 w 216"/>
                        <a:gd name="T95" fmla="*/ 5 h 450"/>
                        <a:gd name="T96" fmla="*/ 5 w 216"/>
                        <a:gd name="T97" fmla="*/ 5 h 450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0" t="0" r="r" b="b"/>
                      <a:pathLst>
                        <a:path w="216" h="450">
                          <a:moveTo>
                            <a:pt x="38" y="33"/>
                          </a:moveTo>
                          <a:lnTo>
                            <a:pt x="23" y="27"/>
                          </a:lnTo>
                          <a:lnTo>
                            <a:pt x="16" y="18"/>
                          </a:lnTo>
                          <a:lnTo>
                            <a:pt x="0" y="0"/>
                          </a:lnTo>
                          <a:lnTo>
                            <a:pt x="2" y="13"/>
                          </a:lnTo>
                          <a:lnTo>
                            <a:pt x="8" y="28"/>
                          </a:lnTo>
                          <a:lnTo>
                            <a:pt x="17" y="40"/>
                          </a:lnTo>
                          <a:lnTo>
                            <a:pt x="31" y="55"/>
                          </a:lnTo>
                          <a:lnTo>
                            <a:pt x="53" y="68"/>
                          </a:lnTo>
                          <a:lnTo>
                            <a:pt x="81" y="89"/>
                          </a:lnTo>
                          <a:lnTo>
                            <a:pt x="109" y="124"/>
                          </a:lnTo>
                          <a:lnTo>
                            <a:pt x="109" y="142"/>
                          </a:lnTo>
                          <a:lnTo>
                            <a:pt x="110" y="152"/>
                          </a:lnTo>
                          <a:lnTo>
                            <a:pt x="118" y="159"/>
                          </a:lnTo>
                          <a:lnTo>
                            <a:pt x="127" y="161"/>
                          </a:lnTo>
                          <a:lnTo>
                            <a:pt x="132" y="155"/>
                          </a:lnTo>
                          <a:lnTo>
                            <a:pt x="136" y="144"/>
                          </a:lnTo>
                          <a:lnTo>
                            <a:pt x="135" y="132"/>
                          </a:lnTo>
                          <a:lnTo>
                            <a:pt x="135" y="122"/>
                          </a:lnTo>
                          <a:lnTo>
                            <a:pt x="136" y="107"/>
                          </a:lnTo>
                          <a:lnTo>
                            <a:pt x="140" y="99"/>
                          </a:lnTo>
                          <a:lnTo>
                            <a:pt x="147" y="95"/>
                          </a:lnTo>
                          <a:lnTo>
                            <a:pt x="156" y="95"/>
                          </a:lnTo>
                          <a:lnTo>
                            <a:pt x="167" y="101"/>
                          </a:lnTo>
                          <a:lnTo>
                            <a:pt x="176" y="115"/>
                          </a:lnTo>
                          <a:lnTo>
                            <a:pt x="179" y="127"/>
                          </a:lnTo>
                          <a:lnTo>
                            <a:pt x="180" y="144"/>
                          </a:lnTo>
                          <a:lnTo>
                            <a:pt x="179" y="160"/>
                          </a:lnTo>
                          <a:lnTo>
                            <a:pt x="177" y="180"/>
                          </a:lnTo>
                          <a:lnTo>
                            <a:pt x="166" y="216"/>
                          </a:lnTo>
                          <a:lnTo>
                            <a:pt x="118" y="269"/>
                          </a:lnTo>
                          <a:lnTo>
                            <a:pt x="116" y="289"/>
                          </a:lnTo>
                          <a:lnTo>
                            <a:pt x="119" y="334"/>
                          </a:lnTo>
                          <a:lnTo>
                            <a:pt x="120" y="361"/>
                          </a:lnTo>
                          <a:lnTo>
                            <a:pt x="113" y="375"/>
                          </a:lnTo>
                          <a:lnTo>
                            <a:pt x="106" y="388"/>
                          </a:lnTo>
                          <a:lnTo>
                            <a:pt x="103" y="399"/>
                          </a:lnTo>
                          <a:lnTo>
                            <a:pt x="101" y="416"/>
                          </a:lnTo>
                          <a:lnTo>
                            <a:pt x="105" y="428"/>
                          </a:lnTo>
                          <a:lnTo>
                            <a:pt x="116" y="442"/>
                          </a:lnTo>
                          <a:lnTo>
                            <a:pt x="132" y="450"/>
                          </a:lnTo>
                          <a:lnTo>
                            <a:pt x="147" y="449"/>
                          </a:lnTo>
                          <a:lnTo>
                            <a:pt x="157" y="442"/>
                          </a:lnTo>
                          <a:lnTo>
                            <a:pt x="156" y="428"/>
                          </a:lnTo>
                          <a:lnTo>
                            <a:pt x="147" y="413"/>
                          </a:lnTo>
                          <a:lnTo>
                            <a:pt x="140" y="393"/>
                          </a:lnTo>
                          <a:lnTo>
                            <a:pt x="158" y="409"/>
                          </a:lnTo>
                          <a:lnTo>
                            <a:pt x="173" y="414"/>
                          </a:lnTo>
                          <a:lnTo>
                            <a:pt x="192" y="417"/>
                          </a:lnTo>
                          <a:lnTo>
                            <a:pt x="214" y="418"/>
                          </a:lnTo>
                          <a:lnTo>
                            <a:pt x="200" y="409"/>
                          </a:lnTo>
                          <a:lnTo>
                            <a:pt x="176" y="393"/>
                          </a:lnTo>
                          <a:lnTo>
                            <a:pt x="158" y="383"/>
                          </a:lnTo>
                          <a:lnTo>
                            <a:pt x="146" y="367"/>
                          </a:lnTo>
                          <a:lnTo>
                            <a:pt x="143" y="349"/>
                          </a:lnTo>
                          <a:lnTo>
                            <a:pt x="148" y="341"/>
                          </a:lnTo>
                          <a:lnTo>
                            <a:pt x="166" y="358"/>
                          </a:lnTo>
                          <a:lnTo>
                            <a:pt x="181" y="364"/>
                          </a:lnTo>
                          <a:lnTo>
                            <a:pt x="158" y="341"/>
                          </a:lnTo>
                          <a:lnTo>
                            <a:pt x="153" y="323"/>
                          </a:lnTo>
                          <a:lnTo>
                            <a:pt x="165" y="329"/>
                          </a:lnTo>
                          <a:lnTo>
                            <a:pt x="186" y="350"/>
                          </a:lnTo>
                          <a:lnTo>
                            <a:pt x="201" y="356"/>
                          </a:lnTo>
                          <a:lnTo>
                            <a:pt x="196" y="347"/>
                          </a:lnTo>
                          <a:lnTo>
                            <a:pt x="178" y="322"/>
                          </a:lnTo>
                          <a:lnTo>
                            <a:pt x="174" y="311"/>
                          </a:lnTo>
                          <a:lnTo>
                            <a:pt x="168" y="297"/>
                          </a:lnTo>
                          <a:lnTo>
                            <a:pt x="169" y="283"/>
                          </a:lnTo>
                          <a:lnTo>
                            <a:pt x="168" y="265"/>
                          </a:lnTo>
                          <a:lnTo>
                            <a:pt x="176" y="241"/>
                          </a:lnTo>
                          <a:lnTo>
                            <a:pt x="189" y="274"/>
                          </a:lnTo>
                          <a:lnTo>
                            <a:pt x="206" y="284"/>
                          </a:lnTo>
                          <a:lnTo>
                            <a:pt x="195" y="268"/>
                          </a:lnTo>
                          <a:lnTo>
                            <a:pt x="184" y="234"/>
                          </a:lnTo>
                          <a:lnTo>
                            <a:pt x="199" y="246"/>
                          </a:lnTo>
                          <a:lnTo>
                            <a:pt x="216" y="258"/>
                          </a:lnTo>
                          <a:lnTo>
                            <a:pt x="205" y="235"/>
                          </a:lnTo>
                          <a:lnTo>
                            <a:pt x="198" y="209"/>
                          </a:lnTo>
                          <a:lnTo>
                            <a:pt x="190" y="185"/>
                          </a:lnTo>
                          <a:lnTo>
                            <a:pt x="186" y="170"/>
                          </a:lnTo>
                          <a:lnTo>
                            <a:pt x="186" y="131"/>
                          </a:lnTo>
                          <a:lnTo>
                            <a:pt x="184" y="102"/>
                          </a:lnTo>
                          <a:lnTo>
                            <a:pt x="180" y="86"/>
                          </a:lnTo>
                          <a:lnTo>
                            <a:pt x="164" y="78"/>
                          </a:lnTo>
                          <a:lnTo>
                            <a:pt x="143" y="79"/>
                          </a:lnTo>
                          <a:lnTo>
                            <a:pt x="124" y="66"/>
                          </a:lnTo>
                          <a:lnTo>
                            <a:pt x="102" y="47"/>
                          </a:lnTo>
                          <a:lnTo>
                            <a:pt x="115" y="65"/>
                          </a:lnTo>
                          <a:lnTo>
                            <a:pt x="128" y="86"/>
                          </a:lnTo>
                          <a:lnTo>
                            <a:pt x="92" y="51"/>
                          </a:lnTo>
                          <a:lnTo>
                            <a:pt x="104" y="79"/>
                          </a:lnTo>
                          <a:lnTo>
                            <a:pt x="83" y="65"/>
                          </a:lnTo>
                          <a:lnTo>
                            <a:pt x="100" y="89"/>
                          </a:lnTo>
                          <a:lnTo>
                            <a:pt x="78" y="76"/>
                          </a:lnTo>
                          <a:lnTo>
                            <a:pt x="64" y="56"/>
                          </a:lnTo>
                          <a:lnTo>
                            <a:pt x="48" y="36"/>
                          </a:lnTo>
                          <a:lnTo>
                            <a:pt x="31" y="11"/>
                          </a:lnTo>
                          <a:lnTo>
                            <a:pt x="38" y="33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9021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4388" y="2571"/>
                    <a:ext cx="93" cy="114"/>
                    <a:chOff x="4388" y="2571"/>
                    <a:chExt cx="93" cy="114"/>
                  </a:xfrm>
                </p:grpSpPr>
                <p:grpSp>
                  <p:nvGrpSpPr>
                    <p:cNvPr id="39025" name="Group 6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6" y="2579"/>
                      <a:ext cx="58" cy="80"/>
                      <a:chOff x="4396" y="2579"/>
                      <a:chExt cx="58" cy="80"/>
                    </a:xfrm>
                  </p:grpSpPr>
                  <p:sp>
                    <p:nvSpPr>
                      <p:cNvPr id="39052" name="Freeform 6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6" y="2581"/>
                        <a:ext cx="20" cy="44"/>
                      </a:xfrm>
                      <a:custGeom>
                        <a:avLst/>
                        <a:gdLst>
                          <a:gd name="T0" fmla="*/ 4 w 40"/>
                          <a:gd name="T1" fmla="*/ 0 h 87"/>
                          <a:gd name="T2" fmla="*/ 4 w 40"/>
                          <a:gd name="T3" fmla="*/ 1 h 87"/>
                          <a:gd name="T4" fmla="*/ 3 w 40"/>
                          <a:gd name="T5" fmla="*/ 2 h 87"/>
                          <a:gd name="T6" fmla="*/ 3 w 40"/>
                          <a:gd name="T7" fmla="*/ 3 h 87"/>
                          <a:gd name="T8" fmla="*/ 0 w 40"/>
                          <a:gd name="T9" fmla="*/ 3 h 87"/>
                          <a:gd name="T10" fmla="*/ 3 w 40"/>
                          <a:gd name="T11" fmla="*/ 3 h 87"/>
                          <a:gd name="T12" fmla="*/ 4 w 40"/>
                          <a:gd name="T13" fmla="*/ 4 h 87"/>
                          <a:gd name="T14" fmla="*/ 5 w 40"/>
                          <a:gd name="T15" fmla="*/ 4 h 87"/>
                          <a:gd name="T16" fmla="*/ 5 w 40"/>
                          <a:gd name="T17" fmla="*/ 5 h 87"/>
                          <a:gd name="T18" fmla="*/ 5 w 40"/>
                          <a:gd name="T19" fmla="*/ 7 h 87"/>
                          <a:gd name="T20" fmla="*/ 5 w 40"/>
                          <a:gd name="T21" fmla="*/ 11 h 87"/>
                          <a:gd name="T22" fmla="*/ 5 w 40"/>
                          <a:gd name="T23" fmla="*/ 6 h 87"/>
                          <a:gd name="T24" fmla="*/ 5 w 40"/>
                          <a:gd name="T25" fmla="*/ 4 h 87"/>
                          <a:gd name="T26" fmla="*/ 5 w 40"/>
                          <a:gd name="T27" fmla="*/ 2 h 87"/>
                          <a:gd name="T28" fmla="*/ 5 w 40"/>
                          <a:gd name="T29" fmla="*/ 1 h 87"/>
                          <a:gd name="T30" fmla="*/ 4 w 40"/>
                          <a:gd name="T31" fmla="*/ 0 h 87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0" t="0" r="r" b="b"/>
                        <a:pathLst>
                          <a:path w="40" h="87">
                            <a:moveTo>
                              <a:pt x="25" y="0"/>
                            </a:moveTo>
                            <a:lnTo>
                              <a:pt x="26" y="8"/>
                            </a:lnTo>
                            <a:lnTo>
                              <a:pt x="21" y="15"/>
                            </a:lnTo>
                            <a:lnTo>
                              <a:pt x="17" y="19"/>
                            </a:lnTo>
                            <a:lnTo>
                              <a:pt x="0" y="21"/>
                            </a:lnTo>
                            <a:lnTo>
                              <a:pt x="17" y="23"/>
                            </a:lnTo>
                            <a:lnTo>
                              <a:pt x="28" y="25"/>
                            </a:lnTo>
                            <a:lnTo>
                              <a:pt x="34" y="31"/>
                            </a:lnTo>
                            <a:lnTo>
                              <a:pt x="36" y="40"/>
                            </a:lnTo>
                            <a:lnTo>
                              <a:pt x="39" y="54"/>
                            </a:lnTo>
                            <a:lnTo>
                              <a:pt x="37" y="87"/>
                            </a:lnTo>
                            <a:lnTo>
                              <a:pt x="40" y="48"/>
                            </a:lnTo>
                            <a:lnTo>
                              <a:pt x="39" y="31"/>
                            </a:lnTo>
                            <a:lnTo>
                              <a:pt x="39" y="14"/>
                            </a:lnTo>
                            <a:lnTo>
                              <a:pt x="37" y="5"/>
                            </a:lnTo>
                            <a:lnTo>
                              <a:pt x="25" y="0"/>
                            </a:lnTo>
                            <a:close/>
                          </a:path>
                        </a:pathLst>
                      </a:custGeom>
                      <a:solidFill>
                        <a:srgbClr val="F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053" name="Freeform 6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13" y="2641"/>
                        <a:ext cx="24" cy="18"/>
                      </a:xfrm>
                      <a:custGeom>
                        <a:avLst/>
                        <a:gdLst>
                          <a:gd name="T0" fmla="*/ 0 w 49"/>
                          <a:gd name="T1" fmla="*/ 0 h 34"/>
                          <a:gd name="T2" fmla="*/ 0 w 49"/>
                          <a:gd name="T3" fmla="*/ 1 h 34"/>
                          <a:gd name="T4" fmla="*/ 1 w 49"/>
                          <a:gd name="T5" fmla="*/ 1 h 34"/>
                          <a:gd name="T6" fmla="*/ 2 w 49"/>
                          <a:gd name="T7" fmla="*/ 1 h 34"/>
                          <a:gd name="T8" fmla="*/ 3 w 49"/>
                          <a:gd name="T9" fmla="*/ 1 h 34"/>
                          <a:gd name="T10" fmla="*/ 4 w 49"/>
                          <a:gd name="T11" fmla="*/ 1 h 34"/>
                          <a:gd name="T12" fmla="*/ 5 w 49"/>
                          <a:gd name="T13" fmla="*/ 1 h 34"/>
                          <a:gd name="T14" fmla="*/ 6 w 49"/>
                          <a:gd name="T15" fmla="*/ 2 h 34"/>
                          <a:gd name="T16" fmla="*/ 4 w 49"/>
                          <a:gd name="T17" fmla="*/ 2 h 34"/>
                          <a:gd name="T18" fmla="*/ 4 w 49"/>
                          <a:gd name="T19" fmla="*/ 2 h 34"/>
                          <a:gd name="T20" fmla="*/ 3 w 49"/>
                          <a:gd name="T21" fmla="*/ 3 h 34"/>
                          <a:gd name="T22" fmla="*/ 3 w 49"/>
                          <a:gd name="T23" fmla="*/ 5 h 34"/>
                          <a:gd name="T24" fmla="*/ 3 w 49"/>
                          <a:gd name="T25" fmla="*/ 3 h 34"/>
                          <a:gd name="T26" fmla="*/ 3 w 49"/>
                          <a:gd name="T27" fmla="*/ 2 h 34"/>
                          <a:gd name="T28" fmla="*/ 2 w 49"/>
                          <a:gd name="T29" fmla="*/ 2 h 34"/>
                          <a:gd name="T30" fmla="*/ 1 w 49"/>
                          <a:gd name="T31" fmla="*/ 2 h 34"/>
                          <a:gd name="T32" fmla="*/ 0 w 49"/>
                          <a:gd name="T33" fmla="*/ 1 h 34"/>
                          <a:gd name="T34" fmla="*/ 0 w 49"/>
                          <a:gd name="T35" fmla="*/ 0 h 34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0" t="0" r="r" b="b"/>
                        <a:pathLst>
                          <a:path w="49" h="34">
                            <a:moveTo>
                              <a:pt x="0" y="0"/>
                            </a:moveTo>
                            <a:lnTo>
                              <a:pt x="4" y="3"/>
                            </a:lnTo>
                            <a:lnTo>
                              <a:pt x="13" y="5"/>
                            </a:lnTo>
                            <a:lnTo>
                              <a:pt x="18" y="5"/>
                            </a:lnTo>
                            <a:lnTo>
                              <a:pt x="27" y="4"/>
                            </a:lnTo>
                            <a:lnTo>
                              <a:pt x="34" y="2"/>
                            </a:lnTo>
                            <a:lnTo>
                              <a:pt x="41" y="3"/>
                            </a:lnTo>
                            <a:lnTo>
                              <a:pt x="49" y="9"/>
                            </a:lnTo>
                            <a:lnTo>
                              <a:pt x="37" y="10"/>
                            </a:lnTo>
                            <a:lnTo>
                              <a:pt x="33" y="11"/>
                            </a:lnTo>
                            <a:lnTo>
                              <a:pt x="31" y="19"/>
                            </a:lnTo>
                            <a:lnTo>
                              <a:pt x="28" y="34"/>
                            </a:lnTo>
                            <a:lnTo>
                              <a:pt x="27" y="19"/>
                            </a:lnTo>
                            <a:lnTo>
                              <a:pt x="26" y="10"/>
                            </a:lnTo>
                            <a:lnTo>
                              <a:pt x="17" y="12"/>
                            </a:lnTo>
                            <a:lnTo>
                              <a:pt x="8" y="11"/>
                            </a:lnTo>
                            <a:lnTo>
                              <a:pt x="3" y="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054" name="Freeform 6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2" y="2579"/>
                        <a:ext cx="12" cy="12"/>
                      </a:xfrm>
                      <a:custGeom>
                        <a:avLst/>
                        <a:gdLst>
                          <a:gd name="T0" fmla="*/ 2 w 24"/>
                          <a:gd name="T1" fmla="*/ 0 h 26"/>
                          <a:gd name="T2" fmla="*/ 2 w 24"/>
                          <a:gd name="T3" fmla="*/ 0 h 26"/>
                          <a:gd name="T4" fmla="*/ 2 w 24"/>
                          <a:gd name="T5" fmla="*/ 1 h 26"/>
                          <a:gd name="T6" fmla="*/ 2 w 24"/>
                          <a:gd name="T7" fmla="*/ 1 h 26"/>
                          <a:gd name="T8" fmla="*/ 3 w 24"/>
                          <a:gd name="T9" fmla="*/ 3 h 26"/>
                          <a:gd name="T10" fmla="*/ 2 w 24"/>
                          <a:gd name="T11" fmla="*/ 3 h 26"/>
                          <a:gd name="T12" fmla="*/ 1 w 24"/>
                          <a:gd name="T13" fmla="*/ 2 h 26"/>
                          <a:gd name="T14" fmla="*/ 1 w 24"/>
                          <a:gd name="T15" fmla="*/ 1 h 26"/>
                          <a:gd name="T16" fmla="*/ 0 w 24"/>
                          <a:gd name="T17" fmla="*/ 0 h 26"/>
                          <a:gd name="T18" fmla="*/ 2 w 24"/>
                          <a:gd name="T19" fmla="*/ 0 h 2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4" h="26">
                            <a:moveTo>
                              <a:pt x="13" y="0"/>
                            </a:moveTo>
                            <a:lnTo>
                              <a:pt x="11" y="5"/>
                            </a:lnTo>
                            <a:lnTo>
                              <a:pt x="11" y="11"/>
                            </a:lnTo>
                            <a:lnTo>
                              <a:pt x="13" y="15"/>
                            </a:lnTo>
                            <a:lnTo>
                              <a:pt x="24" y="26"/>
                            </a:lnTo>
                            <a:lnTo>
                              <a:pt x="11" y="26"/>
                            </a:lnTo>
                            <a:lnTo>
                              <a:pt x="3" y="18"/>
                            </a:lnTo>
                            <a:lnTo>
                              <a:pt x="1" y="14"/>
                            </a:lnTo>
                            <a:lnTo>
                              <a:pt x="0" y="5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solidFill>
                        <a:srgbClr val="F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9026" name="Group 6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8" y="2571"/>
                      <a:ext cx="93" cy="36"/>
                      <a:chOff x="4388" y="2571"/>
                      <a:chExt cx="93" cy="36"/>
                    </a:xfrm>
                  </p:grpSpPr>
                  <p:grpSp>
                    <p:nvGrpSpPr>
                      <p:cNvPr id="39037" name="Group 6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2" y="2571"/>
                        <a:ext cx="86" cy="15"/>
                        <a:chOff x="4392" y="2571"/>
                        <a:chExt cx="86" cy="15"/>
                      </a:xfrm>
                    </p:grpSpPr>
                    <p:sp>
                      <p:nvSpPr>
                        <p:cNvPr id="39050" name="Freeform 6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32" y="2573"/>
                          <a:ext cx="46" cy="12"/>
                        </a:xfrm>
                        <a:custGeom>
                          <a:avLst/>
                          <a:gdLst>
                            <a:gd name="T0" fmla="*/ 0 w 93"/>
                            <a:gd name="T1" fmla="*/ 2 h 24"/>
                            <a:gd name="T2" fmla="*/ 0 w 93"/>
                            <a:gd name="T3" fmla="*/ 2 h 24"/>
                            <a:gd name="T4" fmla="*/ 1 w 93"/>
                            <a:gd name="T5" fmla="*/ 1 h 24"/>
                            <a:gd name="T6" fmla="*/ 3 w 93"/>
                            <a:gd name="T7" fmla="*/ 1 h 24"/>
                            <a:gd name="T8" fmla="*/ 4 w 93"/>
                            <a:gd name="T9" fmla="*/ 0 h 24"/>
                            <a:gd name="T10" fmla="*/ 5 w 93"/>
                            <a:gd name="T11" fmla="*/ 0 h 24"/>
                            <a:gd name="T12" fmla="*/ 7 w 93"/>
                            <a:gd name="T13" fmla="*/ 1 h 24"/>
                            <a:gd name="T14" fmla="*/ 9 w 93"/>
                            <a:gd name="T15" fmla="*/ 1 h 24"/>
                            <a:gd name="T16" fmla="*/ 11 w 93"/>
                            <a:gd name="T17" fmla="*/ 2 h 24"/>
                            <a:gd name="T18" fmla="*/ 9 w 93"/>
                            <a:gd name="T19" fmla="*/ 2 h 24"/>
                            <a:gd name="T20" fmla="*/ 7 w 93"/>
                            <a:gd name="T21" fmla="*/ 2 h 24"/>
                            <a:gd name="T22" fmla="*/ 6 w 93"/>
                            <a:gd name="T23" fmla="*/ 2 h 24"/>
                            <a:gd name="T24" fmla="*/ 5 w 93"/>
                            <a:gd name="T25" fmla="*/ 2 h 24"/>
                            <a:gd name="T26" fmla="*/ 4 w 93"/>
                            <a:gd name="T27" fmla="*/ 2 h 24"/>
                            <a:gd name="T28" fmla="*/ 3 w 93"/>
                            <a:gd name="T29" fmla="*/ 3 h 24"/>
                            <a:gd name="T30" fmla="*/ 2 w 93"/>
                            <a:gd name="T31" fmla="*/ 3 h 24"/>
                            <a:gd name="T32" fmla="*/ 1 w 93"/>
                            <a:gd name="T33" fmla="*/ 3 h 24"/>
                            <a:gd name="T34" fmla="*/ 0 w 93"/>
                            <a:gd name="T35" fmla="*/ 3 h 24"/>
                            <a:gd name="T36" fmla="*/ 0 w 93"/>
                            <a:gd name="T37" fmla="*/ 2 h 24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0" t="0" r="r" b="b"/>
                          <a:pathLst>
                            <a:path w="93" h="24">
                              <a:moveTo>
                                <a:pt x="0" y="16"/>
                              </a:moveTo>
                              <a:lnTo>
                                <a:pt x="6" y="9"/>
                              </a:lnTo>
                              <a:lnTo>
                                <a:pt x="15" y="4"/>
                              </a:lnTo>
                              <a:lnTo>
                                <a:pt x="25" y="1"/>
                              </a:lnTo>
                              <a:lnTo>
                                <a:pt x="36" y="0"/>
                              </a:lnTo>
                              <a:lnTo>
                                <a:pt x="46" y="0"/>
                              </a:lnTo>
                              <a:lnTo>
                                <a:pt x="60" y="2"/>
                              </a:lnTo>
                              <a:lnTo>
                                <a:pt x="74" y="7"/>
                              </a:lnTo>
                              <a:lnTo>
                                <a:pt x="93" y="12"/>
                              </a:lnTo>
                              <a:lnTo>
                                <a:pt x="78" y="12"/>
                              </a:lnTo>
                              <a:lnTo>
                                <a:pt x="62" y="11"/>
                              </a:lnTo>
                              <a:lnTo>
                                <a:pt x="49" y="10"/>
                              </a:lnTo>
                              <a:lnTo>
                                <a:pt x="40" y="12"/>
                              </a:lnTo>
                              <a:lnTo>
                                <a:pt x="32" y="16"/>
                              </a:lnTo>
                              <a:lnTo>
                                <a:pt x="24" y="21"/>
                              </a:lnTo>
                              <a:lnTo>
                                <a:pt x="18" y="24"/>
                              </a:lnTo>
                              <a:lnTo>
                                <a:pt x="11" y="24"/>
                              </a:lnTo>
                              <a:lnTo>
                                <a:pt x="3" y="22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39051" name="Freeform 6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92" y="2571"/>
                          <a:ext cx="23" cy="15"/>
                        </a:xfrm>
                        <a:custGeom>
                          <a:avLst/>
                          <a:gdLst>
                            <a:gd name="T0" fmla="*/ 0 w 46"/>
                            <a:gd name="T1" fmla="*/ 0 h 29"/>
                            <a:gd name="T2" fmla="*/ 0 w 46"/>
                            <a:gd name="T3" fmla="*/ 1 h 29"/>
                            <a:gd name="T4" fmla="*/ 2 w 46"/>
                            <a:gd name="T5" fmla="*/ 1 h 29"/>
                            <a:gd name="T6" fmla="*/ 3 w 46"/>
                            <a:gd name="T7" fmla="*/ 2 h 29"/>
                            <a:gd name="T8" fmla="*/ 3 w 46"/>
                            <a:gd name="T9" fmla="*/ 3 h 29"/>
                            <a:gd name="T10" fmla="*/ 4 w 46"/>
                            <a:gd name="T11" fmla="*/ 4 h 29"/>
                            <a:gd name="T12" fmla="*/ 5 w 46"/>
                            <a:gd name="T13" fmla="*/ 4 h 29"/>
                            <a:gd name="T14" fmla="*/ 6 w 46"/>
                            <a:gd name="T15" fmla="*/ 4 h 29"/>
                            <a:gd name="T16" fmla="*/ 6 w 46"/>
                            <a:gd name="T17" fmla="*/ 3 h 29"/>
                            <a:gd name="T18" fmla="*/ 6 w 46"/>
                            <a:gd name="T19" fmla="*/ 2 h 29"/>
                            <a:gd name="T20" fmla="*/ 5 w 46"/>
                            <a:gd name="T21" fmla="*/ 2 h 29"/>
                            <a:gd name="T22" fmla="*/ 4 w 46"/>
                            <a:gd name="T23" fmla="*/ 1 h 29"/>
                            <a:gd name="T24" fmla="*/ 3 w 46"/>
                            <a:gd name="T25" fmla="*/ 1 h 29"/>
                            <a:gd name="T26" fmla="*/ 0 w 46"/>
                            <a:gd name="T27" fmla="*/ 0 h 29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0" t="0" r="r" b="b"/>
                          <a:pathLst>
                            <a:path w="46" h="29">
                              <a:moveTo>
                                <a:pt x="0" y="0"/>
                              </a:moveTo>
                              <a:lnTo>
                                <a:pt x="0" y="4"/>
                              </a:lnTo>
                              <a:lnTo>
                                <a:pt x="10" y="6"/>
                              </a:lnTo>
                              <a:lnTo>
                                <a:pt x="19" y="13"/>
                              </a:lnTo>
                              <a:lnTo>
                                <a:pt x="24" y="20"/>
                              </a:lnTo>
                              <a:lnTo>
                                <a:pt x="29" y="26"/>
                              </a:lnTo>
                              <a:lnTo>
                                <a:pt x="37" y="29"/>
                              </a:lnTo>
                              <a:lnTo>
                                <a:pt x="44" y="28"/>
                              </a:lnTo>
                              <a:lnTo>
                                <a:pt x="46" y="21"/>
                              </a:lnTo>
                              <a:lnTo>
                                <a:pt x="43" y="15"/>
                              </a:lnTo>
                              <a:lnTo>
                                <a:pt x="34" y="10"/>
                              </a:lnTo>
                              <a:lnTo>
                                <a:pt x="28" y="6"/>
                              </a:lnTo>
                              <a:lnTo>
                                <a:pt x="19" y="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9038" name="Freeform 6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1" y="2590"/>
                        <a:ext cx="34" cy="11"/>
                      </a:xfrm>
                      <a:custGeom>
                        <a:avLst/>
                        <a:gdLst>
                          <a:gd name="T0" fmla="*/ 0 w 66"/>
                          <a:gd name="T1" fmla="*/ 1 h 22"/>
                          <a:gd name="T2" fmla="*/ 1 w 66"/>
                          <a:gd name="T3" fmla="*/ 2 h 22"/>
                          <a:gd name="T4" fmla="*/ 1 w 66"/>
                          <a:gd name="T5" fmla="*/ 3 h 22"/>
                          <a:gd name="T6" fmla="*/ 1 w 66"/>
                          <a:gd name="T7" fmla="*/ 3 h 22"/>
                          <a:gd name="T8" fmla="*/ 3 w 66"/>
                          <a:gd name="T9" fmla="*/ 3 h 22"/>
                          <a:gd name="T10" fmla="*/ 4 w 66"/>
                          <a:gd name="T11" fmla="*/ 3 h 22"/>
                          <a:gd name="T12" fmla="*/ 6 w 66"/>
                          <a:gd name="T13" fmla="*/ 3 h 22"/>
                          <a:gd name="T14" fmla="*/ 7 w 66"/>
                          <a:gd name="T15" fmla="*/ 2 h 22"/>
                          <a:gd name="T16" fmla="*/ 9 w 66"/>
                          <a:gd name="T17" fmla="*/ 1 h 22"/>
                          <a:gd name="T18" fmla="*/ 6 w 66"/>
                          <a:gd name="T19" fmla="*/ 1 h 22"/>
                          <a:gd name="T20" fmla="*/ 3 w 66"/>
                          <a:gd name="T21" fmla="*/ 1 h 22"/>
                          <a:gd name="T22" fmla="*/ 2 w 66"/>
                          <a:gd name="T23" fmla="*/ 0 h 22"/>
                          <a:gd name="T24" fmla="*/ 0 w 66"/>
                          <a:gd name="T25" fmla="*/ 1 h 22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0" t="0" r="r" b="b"/>
                        <a:pathLst>
                          <a:path w="66" h="22">
                            <a:moveTo>
                              <a:pt x="0" y="6"/>
                            </a:moveTo>
                            <a:lnTo>
                              <a:pt x="3" y="14"/>
                            </a:lnTo>
                            <a:lnTo>
                              <a:pt x="4" y="17"/>
                            </a:lnTo>
                            <a:lnTo>
                              <a:pt x="7" y="20"/>
                            </a:lnTo>
                            <a:lnTo>
                              <a:pt x="18" y="22"/>
                            </a:lnTo>
                            <a:lnTo>
                              <a:pt x="30" y="22"/>
                            </a:lnTo>
                            <a:lnTo>
                              <a:pt x="40" y="20"/>
                            </a:lnTo>
                            <a:lnTo>
                              <a:pt x="50" y="15"/>
                            </a:lnTo>
                            <a:lnTo>
                              <a:pt x="66" y="6"/>
                            </a:lnTo>
                            <a:lnTo>
                              <a:pt x="42" y="4"/>
                            </a:lnTo>
                            <a:lnTo>
                              <a:pt x="22" y="1"/>
                            </a:lnTo>
                            <a:lnTo>
                              <a:pt x="10" y="0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039" name="Freeform 6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01" y="2592"/>
                        <a:ext cx="10" cy="11"/>
                      </a:xfrm>
                      <a:custGeom>
                        <a:avLst/>
                        <a:gdLst>
                          <a:gd name="T0" fmla="*/ 1 w 20"/>
                          <a:gd name="T1" fmla="*/ 0 h 21"/>
                          <a:gd name="T2" fmla="*/ 2 w 20"/>
                          <a:gd name="T3" fmla="*/ 1 h 21"/>
                          <a:gd name="T4" fmla="*/ 3 w 20"/>
                          <a:gd name="T5" fmla="*/ 2 h 21"/>
                          <a:gd name="T6" fmla="*/ 3 w 20"/>
                          <a:gd name="T7" fmla="*/ 3 h 21"/>
                          <a:gd name="T8" fmla="*/ 1 w 20"/>
                          <a:gd name="T9" fmla="*/ 3 h 21"/>
                          <a:gd name="T10" fmla="*/ 0 w 20"/>
                          <a:gd name="T11" fmla="*/ 3 h 21"/>
                          <a:gd name="T12" fmla="*/ 1 w 20"/>
                          <a:gd name="T13" fmla="*/ 0 h 2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" h="21">
                            <a:moveTo>
                              <a:pt x="1" y="0"/>
                            </a:moveTo>
                            <a:lnTo>
                              <a:pt x="16" y="2"/>
                            </a:lnTo>
                            <a:lnTo>
                              <a:pt x="19" y="10"/>
                            </a:lnTo>
                            <a:lnTo>
                              <a:pt x="20" y="21"/>
                            </a:lnTo>
                            <a:lnTo>
                              <a:pt x="7" y="19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39040" name="Group 6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44" y="2590"/>
                        <a:ext cx="23" cy="15"/>
                        <a:chOff x="4444" y="2590"/>
                        <a:chExt cx="23" cy="15"/>
                      </a:xfrm>
                    </p:grpSpPr>
                    <p:sp>
                      <p:nvSpPr>
                        <p:cNvPr id="39048" name="Oval 6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4" y="2590"/>
                          <a:ext cx="23" cy="15"/>
                        </a:xfrm>
                        <a:prstGeom prst="ellipse">
                          <a:avLst/>
                        </a:prstGeom>
                        <a:solidFill>
                          <a:srgbClr val="7F3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39049" name="Oval 6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7" y="2592"/>
                          <a:ext cx="12" cy="11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9041" name="Oval 6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46" y="2592"/>
                        <a:ext cx="6" cy="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39042" name="Group 6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6" y="2591"/>
                        <a:ext cx="16" cy="16"/>
                        <a:chOff x="4396" y="2591"/>
                        <a:chExt cx="16" cy="16"/>
                      </a:xfrm>
                    </p:grpSpPr>
                    <p:sp>
                      <p:nvSpPr>
                        <p:cNvPr id="39046" name="Oval 6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6" y="2591"/>
                          <a:ext cx="16" cy="16"/>
                        </a:xfrm>
                        <a:prstGeom prst="ellipse">
                          <a:avLst/>
                        </a:prstGeom>
                        <a:solidFill>
                          <a:srgbClr val="7F3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39047" name="Oval 6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8" y="2593"/>
                          <a:ext cx="10" cy="12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9043" name="Oval 6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8" y="2593"/>
                        <a:ext cx="5" cy="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044" name="Freeform 6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4" y="2589"/>
                        <a:ext cx="47" cy="10"/>
                      </a:xfrm>
                      <a:custGeom>
                        <a:avLst/>
                        <a:gdLst>
                          <a:gd name="T0" fmla="*/ 0 w 94"/>
                          <a:gd name="T1" fmla="*/ 0 h 21"/>
                          <a:gd name="T2" fmla="*/ 2 w 94"/>
                          <a:gd name="T3" fmla="*/ 1 h 21"/>
                          <a:gd name="T4" fmla="*/ 3 w 94"/>
                          <a:gd name="T5" fmla="*/ 0 h 21"/>
                          <a:gd name="T6" fmla="*/ 4 w 94"/>
                          <a:gd name="T7" fmla="*/ 0 h 21"/>
                          <a:gd name="T8" fmla="*/ 5 w 94"/>
                          <a:gd name="T9" fmla="*/ 0 h 21"/>
                          <a:gd name="T10" fmla="*/ 6 w 94"/>
                          <a:gd name="T11" fmla="*/ 0 h 21"/>
                          <a:gd name="T12" fmla="*/ 8 w 94"/>
                          <a:gd name="T13" fmla="*/ 1 h 21"/>
                          <a:gd name="T14" fmla="*/ 10 w 94"/>
                          <a:gd name="T15" fmla="*/ 1 h 21"/>
                          <a:gd name="T16" fmla="*/ 12 w 94"/>
                          <a:gd name="T17" fmla="*/ 0 h 21"/>
                          <a:gd name="T18" fmla="*/ 11 w 94"/>
                          <a:gd name="T19" fmla="*/ 1 h 21"/>
                          <a:gd name="T20" fmla="*/ 9 w 94"/>
                          <a:gd name="T21" fmla="*/ 2 h 21"/>
                          <a:gd name="T22" fmla="*/ 10 w 94"/>
                          <a:gd name="T23" fmla="*/ 1 h 21"/>
                          <a:gd name="T24" fmla="*/ 8 w 94"/>
                          <a:gd name="T25" fmla="*/ 1 h 21"/>
                          <a:gd name="T26" fmla="*/ 7 w 94"/>
                          <a:gd name="T27" fmla="*/ 1 h 21"/>
                          <a:gd name="T28" fmla="*/ 6 w 94"/>
                          <a:gd name="T29" fmla="*/ 1 h 21"/>
                          <a:gd name="T30" fmla="*/ 5 w 94"/>
                          <a:gd name="T31" fmla="*/ 1 h 21"/>
                          <a:gd name="T32" fmla="*/ 4 w 94"/>
                          <a:gd name="T33" fmla="*/ 1 h 21"/>
                          <a:gd name="T34" fmla="*/ 3 w 94"/>
                          <a:gd name="T35" fmla="*/ 1 h 21"/>
                          <a:gd name="T36" fmla="*/ 3 w 94"/>
                          <a:gd name="T37" fmla="*/ 1 h 21"/>
                          <a:gd name="T38" fmla="*/ 2 w 94"/>
                          <a:gd name="T39" fmla="*/ 1 h 21"/>
                          <a:gd name="T40" fmla="*/ 2 w 94"/>
                          <a:gd name="T41" fmla="*/ 1 h 21"/>
                          <a:gd name="T42" fmla="*/ 0 w 94"/>
                          <a:gd name="T43" fmla="*/ 0 h 21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0" t="0" r="r" b="b"/>
                        <a:pathLst>
                          <a:path w="94" h="21">
                            <a:moveTo>
                              <a:pt x="0" y="1"/>
                            </a:moveTo>
                            <a:lnTo>
                              <a:pt x="13" y="8"/>
                            </a:lnTo>
                            <a:lnTo>
                              <a:pt x="20" y="4"/>
                            </a:lnTo>
                            <a:lnTo>
                              <a:pt x="28" y="0"/>
                            </a:lnTo>
                            <a:lnTo>
                              <a:pt x="35" y="0"/>
                            </a:lnTo>
                            <a:lnTo>
                              <a:pt x="45" y="4"/>
                            </a:lnTo>
                            <a:lnTo>
                              <a:pt x="60" y="8"/>
                            </a:lnTo>
                            <a:lnTo>
                              <a:pt x="75" y="8"/>
                            </a:lnTo>
                            <a:lnTo>
                              <a:pt x="94" y="5"/>
                            </a:lnTo>
                            <a:lnTo>
                              <a:pt x="81" y="14"/>
                            </a:lnTo>
                            <a:lnTo>
                              <a:pt x="65" y="21"/>
                            </a:lnTo>
                            <a:lnTo>
                              <a:pt x="77" y="13"/>
                            </a:lnTo>
                            <a:lnTo>
                              <a:pt x="64" y="12"/>
                            </a:lnTo>
                            <a:lnTo>
                              <a:pt x="55" y="11"/>
                            </a:lnTo>
                            <a:lnTo>
                              <a:pt x="44" y="9"/>
                            </a:lnTo>
                            <a:lnTo>
                              <a:pt x="36" y="9"/>
                            </a:lnTo>
                            <a:lnTo>
                              <a:pt x="27" y="8"/>
                            </a:lnTo>
                            <a:lnTo>
                              <a:pt x="22" y="8"/>
                            </a:lnTo>
                            <a:lnTo>
                              <a:pt x="17" y="11"/>
                            </a:lnTo>
                            <a:lnTo>
                              <a:pt x="13" y="12"/>
                            </a:lnTo>
                            <a:lnTo>
                              <a:pt x="10" y="12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045" name="Freeform 6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88" y="2590"/>
                        <a:ext cx="21" cy="9"/>
                      </a:xfrm>
                      <a:custGeom>
                        <a:avLst/>
                        <a:gdLst>
                          <a:gd name="T0" fmla="*/ 0 w 42"/>
                          <a:gd name="T1" fmla="*/ 0 h 18"/>
                          <a:gd name="T2" fmla="*/ 1 w 42"/>
                          <a:gd name="T3" fmla="*/ 1 h 18"/>
                          <a:gd name="T4" fmla="*/ 2 w 42"/>
                          <a:gd name="T5" fmla="*/ 1 h 18"/>
                          <a:gd name="T6" fmla="*/ 3 w 42"/>
                          <a:gd name="T7" fmla="*/ 1 h 18"/>
                          <a:gd name="T8" fmla="*/ 4 w 42"/>
                          <a:gd name="T9" fmla="*/ 1 h 18"/>
                          <a:gd name="T10" fmla="*/ 4 w 42"/>
                          <a:gd name="T11" fmla="*/ 1 h 18"/>
                          <a:gd name="T12" fmla="*/ 5 w 42"/>
                          <a:gd name="T13" fmla="*/ 2 h 18"/>
                          <a:gd name="T14" fmla="*/ 6 w 42"/>
                          <a:gd name="T15" fmla="*/ 2 h 18"/>
                          <a:gd name="T16" fmla="*/ 6 w 42"/>
                          <a:gd name="T17" fmla="*/ 3 h 18"/>
                          <a:gd name="T18" fmla="*/ 5 w 42"/>
                          <a:gd name="T19" fmla="*/ 2 h 18"/>
                          <a:gd name="T20" fmla="*/ 5 w 42"/>
                          <a:gd name="T21" fmla="*/ 2 h 18"/>
                          <a:gd name="T22" fmla="*/ 3 w 42"/>
                          <a:gd name="T23" fmla="*/ 2 h 18"/>
                          <a:gd name="T24" fmla="*/ 2 w 42"/>
                          <a:gd name="T25" fmla="*/ 2 h 18"/>
                          <a:gd name="T26" fmla="*/ 0 w 42"/>
                          <a:gd name="T27" fmla="*/ 0 h 18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42" h="18">
                            <a:moveTo>
                              <a:pt x="0" y="0"/>
                            </a:moveTo>
                            <a:lnTo>
                              <a:pt x="5" y="7"/>
                            </a:lnTo>
                            <a:lnTo>
                              <a:pt x="13" y="6"/>
                            </a:lnTo>
                            <a:lnTo>
                              <a:pt x="21" y="6"/>
                            </a:lnTo>
                            <a:lnTo>
                              <a:pt x="25" y="6"/>
                            </a:lnTo>
                            <a:lnTo>
                              <a:pt x="32" y="6"/>
                            </a:lnTo>
                            <a:lnTo>
                              <a:pt x="37" y="9"/>
                            </a:lnTo>
                            <a:lnTo>
                              <a:pt x="41" y="11"/>
                            </a:lnTo>
                            <a:lnTo>
                              <a:pt x="42" y="18"/>
                            </a:lnTo>
                            <a:lnTo>
                              <a:pt x="40" y="12"/>
                            </a:lnTo>
                            <a:lnTo>
                              <a:pt x="35" y="10"/>
                            </a:lnTo>
                            <a:lnTo>
                              <a:pt x="24" y="9"/>
                            </a:lnTo>
                            <a:lnTo>
                              <a:pt x="12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9027" name="Group 6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14" y="2660"/>
                      <a:ext cx="48" cy="25"/>
                      <a:chOff x="4414" y="2660"/>
                      <a:chExt cx="48" cy="25"/>
                    </a:xfrm>
                  </p:grpSpPr>
                  <p:grpSp>
                    <p:nvGrpSpPr>
                      <p:cNvPr id="39028" name="Group 6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14" y="2660"/>
                        <a:ext cx="48" cy="25"/>
                        <a:chOff x="4414" y="2660"/>
                        <a:chExt cx="48" cy="25"/>
                      </a:xfrm>
                    </p:grpSpPr>
                    <p:sp>
                      <p:nvSpPr>
                        <p:cNvPr id="39030" name="Freeform 6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15" y="2660"/>
                          <a:ext cx="47" cy="25"/>
                        </a:xfrm>
                        <a:custGeom>
                          <a:avLst/>
                          <a:gdLst>
                            <a:gd name="T0" fmla="*/ 1 w 95"/>
                            <a:gd name="T1" fmla="*/ 3 h 49"/>
                            <a:gd name="T2" fmla="*/ 0 w 95"/>
                            <a:gd name="T3" fmla="*/ 2 h 49"/>
                            <a:gd name="T4" fmla="*/ 0 w 95"/>
                            <a:gd name="T5" fmla="*/ 1 h 49"/>
                            <a:gd name="T6" fmla="*/ 0 w 95"/>
                            <a:gd name="T7" fmla="*/ 1 h 49"/>
                            <a:gd name="T8" fmla="*/ 0 w 95"/>
                            <a:gd name="T9" fmla="*/ 1 h 49"/>
                            <a:gd name="T10" fmla="*/ 1 w 95"/>
                            <a:gd name="T11" fmla="*/ 0 h 49"/>
                            <a:gd name="T12" fmla="*/ 2 w 95"/>
                            <a:gd name="T13" fmla="*/ 1 h 49"/>
                            <a:gd name="T14" fmla="*/ 4 w 95"/>
                            <a:gd name="T15" fmla="*/ 0 h 49"/>
                            <a:gd name="T16" fmla="*/ 5 w 95"/>
                            <a:gd name="T17" fmla="*/ 1 h 49"/>
                            <a:gd name="T18" fmla="*/ 6 w 95"/>
                            <a:gd name="T19" fmla="*/ 1 h 49"/>
                            <a:gd name="T20" fmla="*/ 8 w 95"/>
                            <a:gd name="T21" fmla="*/ 1 h 49"/>
                            <a:gd name="T22" fmla="*/ 11 w 95"/>
                            <a:gd name="T23" fmla="*/ 1 h 49"/>
                            <a:gd name="T24" fmla="*/ 9 w 95"/>
                            <a:gd name="T25" fmla="*/ 3 h 49"/>
                            <a:gd name="T26" fmla="*/ 8 w 95"/>
                            <a:gd name="T27" fmla="*/ 4 h 49"/>
                            <a:gd name="T28" fmla="*/ 7 w 95"/>
                            <a:gd name="T29" fmla="*/ 5 h 49"/>
                            <a:gd name="T30" fmla="*/ 6 w 95"/>
                            <a:gd name="T31" fmla="*/ 6 h 49"/>
                            <a:gd name="T32" fmla="*/ 4 w 95"/>
                            <a:gd name="T33" fmla="*/ 7 h 49"/>
                            <a:gd name="T34" fmla="*/ 3 w 95"/>
                            <a:gd name="T35" fmla="*/ 7 h 49"/>
                            <a:gd name="T36" fmla="*/ 2 w 95"/>
                            <a:gd name="T37" fmla="*/ 6 h 49"/>
                            <a:gd name="T38" fmla="*/ 1 w 95"/>
                            <a:gd name="T39" fmla="*/ 5 h 49"/>
                            <a:gd name="T40" fmla="*/ 1 w 95"/>
                            <a:gd name="T41" fmla="*/ 3 h 49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0" t="0" r="r" b="b"/>
                          <a:pathLst>
                            <a:path w="95" h="49">
                              <a:moveTo>
                                <a:pt x="10" y="20"/>
                              </a:moveTo>
                              <a:lnTo>
                                <a:pt x="4" y="13"/>
                              </a:lnTo>
                              <a:lnTo>
                                <a:pt x="1" y="8"/>
                              </a:lnTo>
                              <a:lnTo>
                                <a:pt x="0" y="4"/>
                              </a:lnTo>
                              <a:lnTo>
                                <a:pt x="4" y="1"/>
                              </a:lnTo>
                              <a:lnTo>
                                <a:pt x="12" y="0"/>
                              </a:lnTo>
                              <a:lnTo>
                                <a:pt x="22" y="5"/>
                              </a:lnTo>
                              <a:lnTo>
                                <a:pt x="32" y="0"/>
                              </a:lnTo>
                              <a:lnTo>
                                <a:pt x="42" y="3"/>
                              </a:lnTo>
                              <a:lnTo>
                                <a:pt x="54" y="5"/>
                              </a:lnTo>
                              <a:lnTo>
                                <a:pt x="67" y="6"/>
                              </a:lnTo>
                              <a:lnTo>
                                <a:pt x="95" y="8"/>
                              </a:lnTo>
                              <a:lnTo>
                                <a:pt x="78" y="23"/>
                              </a:lnTo>
                              <a:lnTo>
                                <a:pt x="69" y="30"/>
                              </a:lnTo>
                              <a:lnTo>
                                <a:pt x="60" y="37"/>
                              </a:lnTo>
                              <a:lnTo>
                                <a:pt x="52" y="44"/>
                              </a:lnTo>
                              <a:lnTo>
                                <a:pt x="38" y="49"/>
                              </a:lnTo>
                              <a:lnTo>
                                <a:pt x="27" y="49"/>
                              </a:lnTo>
                              <a:lnTo>
                                <a:pt x="16" y="45"/>
                              </a:lnTo>
                              <a:lnTo>
                                <a:pt x="12" y="37"/>
                              </a:lnTo>
                              <a:lnTo>
                                <a:pt x="10" y="2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grpSp>
                      <p:nvGrpSpPr>
                        <p:cNvPr id="39031" name="Group 6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414" y="2660"/>
                          <a:ext cx="48" cy="25"/>
                          <a:chOff x="4414" y="2660"/>
                          <a:chExt cx="48" cy="25"/>
                        </a:xfrm>
                      </p:grpSpPr>
                      <p:grpSp>
                        <p:nvGrpSpPr>
                          <p:cNvPr id="39033" name="Group 66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414" y="2660"/>
                            <a:ext cx="47" cy="12"/>
                            <a:chOff x="4414" y="2660"/>
                            <a:chExt cx="47" cy="12"/>
                          </a:xfrm>
                        </p:grpSpPr>
                        <p:sp>
                          <p:nvSpPr>
                            <p:cNvPr id="39035" name="Freeform 65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18" y="2665"/>
                              <a:ext cx="33" cy="7"/>
                            </a:xfrm>
                            <a:custGeom>
                              <a:avLst/>
                              <a:gdLst>
                                <a:gd name="T0" fmla="*/ 0 w 67"/>
                                <a:gd name="T1" fmla="*/ 0 h 15"/>
                                <a:gd name="T2" fmla="*/ 0 w 67"/>
                                <a:gd name="T3" fmla="*/ 1 h 15"/>
                                <a:gd name="T4" fmla="*/ 1 w 67"/>
                                <a:gd name="T5" fmla="*/ 1 h 15"/>
                                <a:gd name="T6" fmla="*/ 2 w 67"/>
                                <a:gd name="T7" fmla="*/ 1 h 15"/>
                                <a:gd name="T8" fmla="*/ 3 w 67"/>
                                <a:gd name="T9" fmla="*/ 1 h 15"/>
                                <a:gd name="T10" fmla="*/ 4 w 67"/>
                                <a:gd name="T11" fmla="*/ 1 h 15"/>
                                <a:gd name="T12" fmla="*/ 6 w 67"/>
                                <a:gd name="T13" fmla="*/ 1 h 15"/>
                                <a:gd name="T14" fmla="*/ 8 w 67"/>
                                <a:gd name="T15" fmla="*/ 0 h 15"/>
                                <a:gd name="T16" fmla="*/ 5 w 67"/>
                                <a:gd name="T17" fmla="*/ 0 h 15"/>
                                <a:gd name="T18" fmla="*/ 0 w 67"/>
                                <a:gd name="T19" fmla="*/ 0 h 15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</a:gdLst>
                              <a:ahLst/>
                              <a:cxnLst>
                                <a:cxn ang="T20">
                                  <a:pos x="T0" y="T1"/>
                                </a:cxn>
                                <a:cxn ang="T21">
                                  <a:pos x="T2" y="T3"/>
                                </a:cxn>
                                <a:cxn ang="T22">
                                  <a:pos x="T4" y="T5"/>
                                </a:cxn>
                                <a:cxn ang="T23">
                                  <a:pos x="T6" y="T7"/>
                                </a:cxn>
                                <a:cxn ang="T24">
                                  <a:pos x="T8" y="T9"/>
                                </a:cxn>
                                <a:cxn ang="T25">
                                  <a:pos x="T10" y="T11"/>
                                </a:cxn>
                                <a:cxn ang="T26">
                                  <a:pos x="T12" y="T13"/>
                                </a:cxn>
                                <a:cxn ang="T27">
                                  <a:pos x="T14" y="T15"/>
                                </a:cxn>
                                <a:cxn ang="T28">
                                  <a:pos x="T16" y="T17"/>
                                </a:cxn>
                                <a:cxn ang="T29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67" h="15">
                                  <a:moveTo>
                                    <a:pt x="0" y="1"/>
                                  </a:moveTo>
                                  <a:lnTo>
                                    <a:pt x="6" y="8"/>
                                  </a:lnTo>
                                  <a:lnTo>
                                    <a:pt x="12" y="13"/>
                                  </a:lnTo>
                                  <a:lnTo>
                                    <a:pt x="22" y="15"/>
                                  </a:lnTo>
                                  <a:lnTo>
                                    <a:pt x="31" y="15"/>
                                  </a:lnTo>
                                  <a:lnTo>
                                    <a:pt x="39" y="15"/>
                                  </a:lnTo>
                                  <a:lnTo>
                                    <a:pt x="55" y="12"/>
                                  </a:lnTo>
                                  <a:lnTo>
                                    <a:pt x="67" y="6"/>
                                  </a:lnTo>
                                  <a:lnTo>
                                    <a:pt x="40" y="0"/>
                                  </a:lnTo>
                                  <a:lnTo>
                                    <a:pt x="0" y="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it-IT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39036" name="Freeform 65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14" y="2660"/>
                              <a:ext cx="47" cy="10"/>
                            </a:xfrm>
                            <a:custGeom>
                              <a:avLst/>
                              <a:gdLst>
                                <a:gd name="T0" fmla="*/ 1 w 95"/>
                                <a:gd name="T1" fmla="*/ 2 h 21"/>
                                <a:gd name="T2" fmla="*/ 0 w 95"/>
                                <a:gd name="T3" fmla="*/ 1 h 21"/>
                                <a:gd name="T4" fmla="*/ 0 w 95"/>
                                <a:gd name="T5" fmla="*/ 1 h 21"/>
                                <a:gd name="T6" fmla="*/ 0 w 95"/>
                                <a:gd name="T7" fmla="*/ 0 h 21"/>
                                <a:gd name="T8" fmla="*/ 0 w 95"/>
                                <a:gd name="T9" fmla="*/ 0 h 21"/>
                                <a:gd name="T10" fmla="*/ 1 w 95"/>
                                <a:gd name="T11" fmla="*/ 0 h 21"/>
                                <a:gd name="T12" fmla="*/ 2 w 95"/>
                                <a:gd name="T13" fmla="*/ 0 h 21"/>
                                <a:gd name="T14" fmla="*/ 4 w 95"/>
                                <a:gd name="T15" fmla="*/ 0 h 21"/>
                                <a:gd name="T16" fmla="*/ 5 w 95"/>
                                <a:gd name="T17" fmla="*/ 0 h 21"/>
                                <a:gd name="T18" fmla="*/ 6 w 95"/>
                                <a:gd name="T19" fmla="*/ 0 h 21"/>
                                <a:gd name="T20" fmla="*/ 8 w 95"/>
                                <a:gd name="T21" fmla="*/ 0 h 21"/>
                                <a:gd name="T22" fmla="*/ 11 w 95"/>
                                <a:gd name="T23" fmla="*/ 1 h 21"/>
                                <a:gd name="T24" fmla="*/ 10 w 95"/>
                                <a:gd name="T25" fmla="*/ 1 h 21"/>
                                <a:gd name="T26" fmla="*/ 9 w 95"/>
                                <a:gd name="T27" fmla="*/ 2 h 21"/>
                                <a:gd name="T28" fmla="*/ 8 w 95"/>
                                <a:gd name="T29" fmla="*/ 2 h 21"/>
                                <a:gd name="T30" fmla="*/ 7 w 95"/>
                                <a:gd name="T31" fmla="*/ 2 h 21"/>
                                <a:gd name="T32" fmla="*/ 6 w 95"/>
                                <a:gd name="T33" fmla="*/ 2 h 21"/>
                                <a:gd name="T34" fmla="*/ 4 w 95"/>
                                <a:gd name="T35" fmla="*/ 1 h 21"/>
                                <a:gd name="T36" fmla="*/ 3 w 95"/>
                                <a:gd name="T37" fmla="*/ 2 h 21"/>
                                <a:gd name="T38" fmla="*/ 2 w 95"/>
                                <a:gd name="T39" fmla="*/ 1 h 21"/>
                                <a:gd name="T40" fmla="*/ 1 w 95"/>
                                <a:gd name="T41" fmla="*/ 1 h 21"/>
                                <a:gd name="T42" fmla="*/ 1 w 95"/>
                                <a:gd name="T43" fmla="*/ 2 h 21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</a:gdLst>
                              <a:ahLst/>
                              <a:cxnLst>
                                <a:cxn ang="T44">
                                  <a:pos x="T0" y="T1"/>
                                </a:cxn>
                                <a:cxn ang="T45">
                                  <a:pos x="T2" y="T3"/>
                                </a:cxn>
                                <a:cxn ang="T46">
                                  <a:pos x="T4" y="T5"/>
                                </a:cxn>
                                <a:cxn ang="T47">
                                  <a:pos x="T6" y="T7"/>
                                </a:cxn>
                                <a:cxn ang="T48">
                                  <a:pos x="T8" y="T9"/>
                                </a:cxn>
                                <a:cxn ang="T49">
                                  <a:pos x="T10" y="T11"/>
                                </a:cxn>
                                <a:cxn ang="T50">
                                  <a:pos x="T12" y="T13"/>
                                </a:cxn>
                                <a:cxn ang="T51">
                                  <a:pos x="T14" y="T15"/>
                                </a:cxn>
                                <a:cxn ang="T52">
                                  <a:pos x="T16" y="T17"/>
                                </a:cxn>
                                <a:cxn ang="T53">
                                  <a:pos x="T18" y="T19"/>
                                </a:cxn>
                                <a:cxn ang="T54">
                                  <a:pos x="T20" y="T21"/>
                                </a:cxn>
                                <a:cxn ang="T55">
                                  <a:pos x="T22" y="T23"/>
                                </a:cxn>
                                <a:cxn ang="T56">
                                  <a:pos x="T24" y="T25"/>
                                </a:cxn>
                                <a:cxn ang="T57">
                                  <a:pos x="T26" y="T27"/>
                                </a:cxn>
                                <a:cxn ang="T58">
                                  <a:pos x="T28" y="T29"/>
                                </a:cxn>
                                <a:cxn ang="T59">
                                  <a:pos x="T30" y="T31"/>
                                </a:cxn>
                                <a:cxn ang="T60">
                                  <a:pos x="T32" y="T33"/>
                                </a:cxn>
                                <a:cxn ang="T61">
                                  <a:pos x="T34" y="T35"/>
                                </a:cxn>
                                <a:cxn ang="T62">
                                  <a:pos x="T36" y="T37"/>
                                </a:cxn>
                                <a:cxn ang="T63">
                                  <a:pos x="T38" y="T39"/>
                                </a:cxn>
                                <a:cxn ang="T64">
                                  <a:pos x="T40" y="T41"/>
                                </a:cxn>
                                <a:cxn ang="T65">
                                  <a:pos x="T42" y="T43"/>
                                </a:cxn>
                              </a:cxnLst>
                              <a:rect l="0" t="0" r="r" b="b"/>
                              <a:pathLst>
                                <a:path w="95" h="21">
                                  <a:moveTo>
                                    <a:pt x="10" y="21"/>
                                  </a:moveTo>
                                  <a:lnTo>
                                    <a:pt x="4" y="13"/>
                                  </a:lnTo>
                                  <a:lnTo>
                                    <a:pt x="1" y="9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12" y="0"/>
                                  </a:lnTo>
                                  <a:lnTo>
                                    <a:pt x="22" y="6"/>
                                  </a:lnTo>
                                  <a:lnTo>
                                    <a:pt x="32" y="0"/>
                                  </a:lnTo>
                                  <a:lnTo>
                                    <a:pt x="42" y="3"/>
                                  </a:lnTo>
                                  <a:lnTo>
                                    <a:pt x="54" y="6"/>
                                  </a:lnTo>
                                  <a:lnTo>
                                    <a:pt x="67" y="7"/>
                                  </a:lnTo>
                                  <a:lnTo>
                                    <a:pt x="95" y="9"/>
                                  </a:lnTo>
                                  <a:lnTo>
                                    <a:pt x="87" y="13"/>
                                  </a:lnTo>
                                  <a:lnTo>
                                    <a:pt x="78" y="17"/>
                                  </a:lnTo>
                                  <a:lnTo>
                                    <a:pt x="69" y="17"/>
                                  </a:lnTo>
                                  <a:lnTo>
                                    <a:pt x="60" y="19"/>
                                  </a:lnTo>
                                  <a:lnTo>
                                    <a:pt x="49" y="16"/>
                                  </a:lnTo>
                                  <a:lnTo>
                                    <a:pt x="37" y="13"/>
                                  </a:lnTo>
                                  <a:lnTo>
                                    <a:pt x="30" y="17"/>
                                  </a:lnTo>
                                  <a:lnTo>
                                    <a:pt x="20" y="13"/>
                                  </a:lnTo>
                                  <a:lnTo>
                                    <a:pt x="11" y="11"/>
                                  </a:lnTo>
                                  <a:lnTo>
                                    <a:pt x="10" y="2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001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it-IT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9034" name="Freeform 6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19" y="2664"/>
                            <a:ext cx="43" cy="21"/>
                          </a:xfrm>
                          <a:custGeom>
                            <a:avLst/>
                            <a:gdLst>
                              <a:gd name="T0" fmla="*/ 0 w 85"/>
                              <a:gd name="T1" fmla="*/ 2 h 41"/>
                              <a:gd name="T2" fmla="*/ 1 w 85"/>
                              <a:gd name="T3" fmla="*/ 2 h 41"/>
                              <a:gd name="T4" fmla="*/ 2 w 85"/>
                              <a:gd name="T5" fmla="*/ 3 h 41"/>
                              <a:gd name="T6" fmla="*/ 3 w 85"/>
                              <a:gd name="T7" fmla="*/ 3 h 41"/>
                              <a:gd name="T8" fmla="*/ 4 w 85"/>
                              <a:gd name="T9" fmla="*/ 3 h 41"/>
                              <a:gd name="T10" fmla="*/ 6 w 85"/>
                              <a:gd name="T11" fmla="*/ 3 h 41"/>
                              <a:gd name="T12" fmla="*/ 7 w 85"/>
                              <a:gd name="T13" fmla="*/ 2 h 41"/>
                              <a:gd name="T14" fmla="*/ 8 w 85"/>
                              <a:gd name="T15" fmla="*/ 2 h 41"/>
                              <a:gd name="T16" fmla="*/ 9 w 85"/>
                              <a:gd name="T17" fmla="*/ 2 h 41"/>
                              <a:gd name="T18" fmla="*/ 9 w 85"/>
                              <a:gd name="T19" fmla="*/ 1 h 41"/>
                              <a:gd name="T20" fmla="*/ 10 w 85"/>
                              <a:gd name="T21" fmla="*/ 1 h 41"/>
                              <a:gd name="T22" fmla="*/ 11 w 85"/>
                              <a:gd name="T23" fmla="*/ 0 h 41"/>
                              <a:gd name="T24" fmla="*/ 9 w 85"/>
                              <a:gd name="T25" fmla="*/ 2 h 41"/>
                              <a:gd name="T26" fmla="*/ 8 w 85"/>
                              <a:gd name="T27" fmla="*/ 3 h 41"/>
                              <a:gd name="T28" fmla="*/ 7 w 85"/>
                              <a:gd name="T29" fmla="*/ 4 h 41"/>
                              <a:gd name="T30" fmla="*/ 6 w 85"/>
                              <a:gd name="T31" fmla="*/ 5 h 41"/>
                              <a:gd name="T32" fmla="*/ 4 w 85"/>
                              <a:gd name="T33" fmla="*/ 6 h 41"/>
                              <a:gd name="T34" fmla="*/ 2 w 85"/>
                              <a:gd name="T35" fmla="*/ 6 h 41"/>
                              <a:gd name="T36" fmla="*/ 1 w 85"/>
                              <a:gd name="T37" fmla="*/ 5 h 41"/>
                              <a:gd name="T38" fmla="*/ 1 w 85"/>
                              <a:gd name="T39" fmla="*/ 4 h 41"/>
                              <a:gd name="T40" fmla="*/ 0 w 85"/>
                              <a:gd name="T41" fmla="*/ 2 h 41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85" h="41">
                                <a:moveTo>
                                  <a:pt x="0" y="12"/>
                                </a:moveTo>
                                <a:lnTo>
                                  <a:pt x="5" y="15"/>
                                </a:lnTo>
                                <a:lnTo>
                                  <a:pt x="12" y="18"/>
                                </a:lnTo>
                                <a:lnTo>
                                  <a:pt x="20" y="19"/>
                                </a:lnTo>
                                <a:lnTo>
                                  <a:pt x="30" y="19"/>
                                </a:lnTo>
                                <a:lnTo>
                                  <a:pt x="41" y="18"/>
                                </a:lnTo>
                                <a:lnTo>
                                  <a:pt x="50" y="16"/>
                                </a:lnTo>
                                <a:lnTo>
                                  <a:pt x="59" y="14"/>
                                </a:lnTo>
                                <a:lnTo>
                                  <a:pt x="67" y="12"/>
                                </a:lnTo>
                                <a:lnTo>
                                  <a:pt x="72" y="6"/>
                                </a:lnTo>
                                <a:lnTo>
                                  <a:pt x="78" y="4"/>
                                </a:lnTo>
                                <a:lnTo>
                                  <a:pt x="85" y="0"/>
                                </a:lnTo>
                                <a:lnTo>
                                  <a:pt x="68" y="15"/>
                                </a:lnTo>
                                <a:lnTo>
                                  <a:pt x="59" y="22"/>
                                </a:lnTo>
                                <a:lnTo>
                                  <a:pt x="50" y="28"/>
                                </a:lnTo>
                                <a:lnTo>
                                  <a:pt x="42" y="36"/>
                                </a:lnTo>
                                <a:lnTo>
                                  <a:pt x="28" y="41"/>
                                </a:lnTo>
                                <a:lnTo>
                                  <a:pt x="15" y="41"/>
                                </a:lnTo>
                                <a:lnTo>
                                  <a:pt x="6" y="37"/>
                                </a:lnTo>
                                <a:lnTo>
                                  <a:pt x="2" y="28"/>
                                </a:lnTo>
                                <a:lnTo>
                                  <a:pt x="0" y="1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1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it-IT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9032" name="Freeform 6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21" y="2671"/>
                          <a:ext cx="27" cy="10"/>
                        </a:xfrm>
                        <a:custGeom>
                          <a:avLst/>
                          <a:gdLst>
                            <a:gd name="T0" fmla="*/ 0 w 55"/>
                            <a:gd name="T1" fmla="*/ 0 h 20"/>
                            <a:gd name="T2" fmla="*/ 0 w 55"/>
                            <a:gd name="T3" fmla="*/ 1 h 20"/>
                            <a:gd name="T4" fmla="*/ 2 w 55"/>
                            <a:gd name="T5" fmla="*/ 1 h 20"/>
                            <a:gd name="T6" fmla="*/ 3 w 55"/>
                            <a:gd name="T7" fmla="*/ 1 h 20"/>
                            <a:gd name="T8" fmla="*/ 5 w 55"/>
                            <a:gd name="T9" fmla="*/ 1 h 20"/>
                            <a:gd name="T10" fmla="*/ 6 w 55"/>
                            <a:gd name="T11" fmla="*/ 0 h 20"/>
                            <a:gd name="T12" fmla="*/ 5 w 55"/>
                            <a:gd name="T13" fmla="*/ 2 h 20"/>
                            <a:gd name="T14" fmla="*/ 4 w 55"/>
                            <a:gd name="T15" fmla="*/ 3 h 20"/>
                            <a:gd name="T16" fmla="*/ 3 w 55"/>
                            <a:gd name="T17" fmla="*/ 3 h 20"/>
                            <a:gd name="T18" fmla="*/ 1 w 55"/>
                            <a:gd name="T19" fmla="*/ 3 h 20"/>
                            <a:gd name="T20" fmla="*/ 0 w 55"/>
                            <a:gd name="T21" fmla="*/ 3 h 20"/>
                            <a:gd name="T22" fmla="*/ 0 w 55"/>
                            <a:gd name="T23" fmla="*/ 2 h 20"/>
                            <a:gd name="T24" fmla="*/ 0 w 55"/>
                            <a:gd name="T25" fmla="*/ 0 h 20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0" t="0" r="r" b="b"/>
                          <a:pathLst>
                            <a:path w="55" h="20">
                              <a:moveTo>
                                <a:pt x="0" y="0"/>
                              </a:moveTo>
                              <a:lnTo>
                                <a:pt x="7" y="6"/>
                              </a:lnTo>
                              <a:lnTo>
                                <a:pt x="18" y="7"/>
                              </a:lnTo>
                              <a:lnTo>
                                <a:pt x="29" y="7"/>
                              </a:lnTo>
                              <a:lnTo>
                                <a:pt x="45" y="4"/>
                              </a:lnTo>
                              <a:lnTo>
                                <a:pt x="55" y="0"/>
                              </a:lnTo>
                              <a:lnTo>
                                <a:pt x="42" y="11"/>
                              </a:lnTo>
                              <a:lnTo>
                                <a:pt x="34" y="18"/>
                              </a:lnTo>
                              <a:lnTo>
                                <a:pt x="24" y="20"/>
                              </a:lnTo>
                              <a:lnTo>
                                <a:pt x="12" y="20"/>
                              </a:lnTo>
                              <a:lnTo>
                                <a:pt x="5" y="17"/>
                              </a:lnTo>
                              <a:lnTo>
                                <a:pt x="1" y="1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1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9029" name="Oval 6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5" y="2675"/>
                        <a:ext cx="4" cy="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9022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4515" y="2621"/>
                    <a:ext cx="31" cy="41"/>
                    <a:chOff x="4515" y="2621"/>
                    <a:chExt cx="31" cy="41"/>
                  </a:xfrm>
                </p:grpSpPr>
                <p:sp>
                  <p:nvSpPr>
                    <p:cNvPr id="39023" name="Freeform 668"/>
                    <p:cNvSpPr>
                      <a:spLocks/>
                    </p:cNvSpPr>
                    <p:nvPr/>
                  </p:nvSpPr>
                  <p:spPr bwMode="auto">
                    <a:xfrm>
                      <a:off x="4515" y="2621"/>
                      <a:ext cx="31" cy="41"/>
                    </a:xfrm>
                    <a:custGeom>
                      <a:avLst/>
                      <a:gdLst>
                        <a:gd name="T0" fmla="*/ 5 w 62"/>
                        <a:gd name="T1" fmla="*/ 0 h 83"/>
                        <a:gd name="T2" fmla="*/ 8 w 62"/>
                        <a:gd name="T3" fmla="*/ 0 h 83"/>
                        <a:gd name="T4" fmla="*/ 8 w 62"/>
                        <a:gd name="T5" fmla="*/ 1 h 83"/>
                        <a:gd name="T6" fmla="*/ 8 w 62"/>
                        <a:gd name="T7" fmla="*/ 5 h 83"/>
                        <a:gd name="T8" fmla="*/ 8 w 62"/>
                        <a:gd name="T9" fmla="*/ 7 h 83"/>
                        <a:gd name="T10" fmla="*/ 7 w 62"/>
                        <a:gd name="T11" fmla="*/ 9 h 83"/>
                        <a:gd name="T12" fmla="*/ 6 w 62"/>
                        <a:gd name="T13" fmla="*/ 10 h 83"/>
                        <a:gd name="T14" fmla="*/ 4 w 62"/>
                        <a:gd name="T15" fmla="*/ 10 h 83"/>
                        <a:gd name="T16" fmla="*/ 2 w 62"/>
                        <a:gd name="T17" fmla="*/ 9 h 83"/>
                        <a:gd name="T18" fmla="*/ 1 w 62"/>
                        <a:gd name="T19" fmla="*/ 8 h 83"/>
                        <a:gd name="T20" fmla="*/ 0 w 62"/>
                        <a:gd name="T21" fmla="*/ 7 h 83"/>
                        <a:gd name="T22" fmla="*/ 0 w 62"/>
                        <a:gd name="T23" fmla="*/ 7 h 83"/>
                        <a:gd name="T24" fmla="*/ 2 w 62"/>
                        <a:gd name="T25" fmla="*/ 3 h 83"/>
                        <a:gd name="T26" fmla="*/ 3 w 62"/>
                        <a:gd name="T27" fmla="*/ 1 h 83"/>
                        <a:gd name="T28" fmla="*/ 3 w 62"/>
                        <a:gd name="T29" fmla="*/ 0 h 83"/>
                        <a:gd name="T30" fmla="*/ 4 w 62"/>
                        <a:gd name="T31" fmla="*/ 0 h 83"/>
                        <a:gd name="T32" fmla="*/ 5 w 62"/>
                        <a:gd name="T33" fmla="*/ 0 h 8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62" h="83">
                          <a:moveTo>
                            <a:pt x="40" y="0"/>
                          </a:moveTo>
                          <a:lnTo>
                            <a:pt x="59" y="6"/>
                          </a:lnTo>
                          <a:lnTo>
                            <a:pt x="62" y="9"/>
                          </a:lnTo>
                          <a:lnTo>
                            <a:pt x="61" y="42"/>
                          </a:lnTo>
                          <a:lnTo>
                            <a:pt x="57" y="60"/>
                          </a:lnTo>
                          <a:lnTo>
                            <a:pt x="51" y="74"/>
                          </a:lnTo>
                          <a:lnTo>
                            <a:pt x="42" y="81"/>
                          </a:lnTo>
                          <a:lnTo>
                            <a:pt x="32" y="83"/>
                          </a:lnTo>
                          <a:lnTo>
                            <a:pt x="11" y="77"/>
                          </a:lnTo>
                          <a:lnTo>
                            <a:pt x="2" y="68"/>
                          </a:lnTo>
                          <a:lnTo>
                            <a:pt x="0" y="61"/>
                          </a:lnTo>
                          <a:lnTo>
                            <a:pt x="0" y="56"/>
                          </a:lnTo>
                          <a:lnTo>
                            <a:pt x="14" y="31"/>
                          </a:lnTo>
                          <a:lnTo>
                            <a:pt x="21" y="9"/>
                          </a:lnTo>
                          <a:lnTo>
                            <a:pt x="23" y="3"/>
                          </a:lnTo>
                          <a:lnTo>
                            <a:pt x="29" y="0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B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024" name="Freeform 669"/>
                    <p:cNvSpPr>
                      <a:spLocks/>
                    </p:cNvSpPr>
                    <p:nvPr/>
                  </p:nvSpPr>
                  <p:spPr bwMode="auto">
                    <a:xfrm>
                      <a:off x="4520" y="2621"/>
                      <a:ext cx="22" cy="40"/>
                    </a:xfrm>
                    <a:custGeom>
                      <a:avLst/>
                      <a:gdLst>
                        <a:gd name="T0" fmla="*/ 6 w 44"/>
                        <a:gd name="T1" fmla="*/ 1 h 80"/>
                        <a:gd name="T2" fmla="*/ 6 w 44"/>
                        <a:gd name="T3" fmla="*/ 2 h 80"/>
                        <a:gd name="T4" fmla="*/ 6 w 44"/>
                        <a:gd name="T5" fmla="*/ 4 h 80"/>
                        <a:gd name="T6" fmla="*/ 5 w 44"/>
                        <a:gd name="T7" fmla="*/ 6 h 80"/>
                        <a:gd name="T8" fmla="*/ 4 w 44"/>
                        <a:gd name="T9" fmla="*/ 8 h 80"/>
                        <a:gd name="T10" fmla="*/ 3 w 44"/>
                        <a:gd name="T11" fmla="*/ 10 h 80"/>
                        <a:gd name="T12" fmla="*/ 2 w 44"/>
                        <a:gd name="T13" fmla="*/ 10 h 80"/>
                        <a:gd name="T14" fmla="*/ 0 w 44"/>
                        <a:gd name="T15" fmla="*/ 10 h 80"/>
                        <a:gd name="T16" fmla="*/ 1 w 44"/>
                        <a:gd name="T17" fmla="*/ 9 h 80"/>
                        <a:gd name="T18" fmla="*/ 2 w 44"/>
                        <a:gd name="T19" fmla="*/ 7 h 80"/>
                        <a:gd name="T20" fmla="*/ 3 w 44"/>
                        <a:gd name="T21" fmla="*/ 6 h 80"/>
                        <a:gd name="T22" fmla="*/ 3 w 44"/>
                        <a:gd name="T23" fmla="*/ 4 h 80"/>
                        <a:gd name="T24" fmla="*/ 3 w 44"/>
                        <a:gd name="T25" fmla="*/ 3 h 80"/>
                        <a:gd name="T26" fmla="*/ 3 w 44"/>
                        <a:gd name="T27" fmla="*/ 2 h 80"/>
                        <a:gd name="T28" fmla="*/ 3 w 44"/>
                        <a:gd name="T29" fmla="*/ 0 h 80"/>
                        <a:gd name="T30" fmla="*/ 6 w 44"/>
                        <a:gd name="T31" fmla="*/ 1 h 8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44" h="80">
                          <a:moveTo>
                            <a:pt x="42" y="4"/>
                          </a:moveTo>
                          <a:lnTo>
                            <a:pt x="44" y="10"/>
                          </a:lnTo>
                          <a:lnTo>
                            <a:pt x="43" y="29"/>
                          </a:lnTo>
                          <a:lnTo>
                            <a:pt x="38" y="48"/>
                          </a:lnTo>
                          <a:lnTo>
                            <a:pt x="30" y="63"/>
                          </a:lnTo>
                          <a:lnTo>
                            <a:pt x="22" y="73"/>
                          </a:lnTo>
                          <a:lnTo>
                            <a:pt x="14" y="80"/>
                          </a:lnTo>
                          <a:lnTo>
                            <a:pt x="0" y="77"/>
                          </a:lnTo>
                          <a:lnTo>
                            <a:pt x="8" y="65"/>
                          </a:lnTo>
                          <a:lnTo>
                            <a:pt x="14" y="55"/>
                          </a:lnTo>
                          <a:lnTo>
                            <a:pt x="18" y="44"/>
                          </a:lnTo>
                          <a:lnTo>
                            <a:pt x="21" y="32"/>
                          </a:lnTo>
                          <a:lnTo>
                            <a:pt x="23" y="24"/>
                          </a:lnTo>
                          <a:lnTo>
                            <a:pt x="24" y="14"/>
                          </a:lnTo>
                          <a:lnTo>
                            <a:pt x="24" y="0"/>
                          </a:lnTo>
                          <a:lnTo>
                            <a:pt x="42" y="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38999" name="Freeform 672"/>
                <p:cNvSpPr>
                  <a:spLocks/>
                </p:cNvSpPr>
                <p:nvPr/>
              </p:nvSpPr>
              <p:spPr bwMode="auto">
                <a:xfrm>
                  <a:off x="4221" y="2834"/>
                  <a:ext cx="116" cy="115"/>
                </a:xfrm>
                <a:custGeom>
                  <a:avLst/>
                  <a:gdLst>
                    <a:gd name="T0" fmla="*/ 28 w 232"/>
                    <a:gd name="T1" fmla="*/ 10 h 232"/>
                    <a:gd name="T2" fmla="*/ 23 w 232"/>
                    <a:gd name="T3" fmla="*/ 2 h 232"/>
                    <a:gd name="T4" fmla="*/ 19 w 232"/>
                    <a:gd name="T5" fmla="*/ 0 h 232"/>
                    <a:gd name="T6" fmla="*/ 26 w 232"/>
                    <a:gd name="T7" fmla="*/ 12 h 232"/>
                    <a:gd name="T8" fmla="*/ 28 w 232"/>
                    <a:gd name="T9" fmla="*/ 18 h 232"/>
                    <a:gd name="T10" fmla="*/ 7 w 232"/>
                    <a:gd name="T11" fmla="*/ 20 h 232"/>
                    <a:gd name="T12" fmla="*/ 27 w 232"/>
                    <a:gd name="T13" fmla="*/ 20 h 232"/>
                    <a:gd name="T14" fmla="*/ 0 w 232"/>
                    <a:gd name="T15" fmla="*/ 28 h 232"/>
                    <a:gd name="T16" fmla="*/ 29 w 232"/>
                    <a:gd name="T17" fmla="*/ 22 h 232"/>
                    <a:gd name="T18" fmla="*/ 28 w 232"/>
                    <a:gd name="T19" fmla="*/ 10 h 2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2" h="232">
                      <a:moveTo>
                        <a:pt x="219" y="83"/>
                      </a:moveTo>
                      <a:lnTo>
                        <a:pt x="178" y="18"/>
                      </a:lnTo>
                      <a:lnTo>
                        <a:pt x="146" y="0"/>
                      </a:lnTo>
                      <a:lnTo>
                        <a:pt x="205" y="97"/>
                      </a:lnTo>
                      <a:lnTo>
                        <a:pt x="219" y="146"/>
                      </a:lnTo>
                      <a:lnTo>
                        <a:pt x="53" y="168"/>
                      </a:lnTo>
                      <a:lnTo>
                        <a:pt x="210" y="163"/>
                      </a:lnTo>
                      <a:lnTo>
                        <a:pt x="0" y="232"/>
                      </a:lnTo>
                      <a:lnTo>
                        <a:pt x="232" y="178"/>
                      </a:lnTo>
                      <a:lnTo>
                        <a:pt x="219" y="83"/>
                      </a:lnTo>
                      <a:close/>
                    </a:path>
                  </a:pathLst>
                </a:custGeom>
                <a:solidFill>
                  <a:srgbClr val="10AD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39000" name="Group 675"/>
                <p:cNvGrpSpPr>
                  <a:grpSpLocks/>
                </p:cNvGrpSpPr>
                <p:nvPr/>
              </p:nvGrpSpPr>
              <p:grpSpPr bwMode="auto">
                <a:xfrm>
                  <a:off x="4049" y="2926"/>
                  <a:ext cx="166" cy="141"/>
                  <a:chOff x="4049" y="2926"/>
                  <a:chExt cx="166" cy="141"/>
                </a:xfrm>
              </p:grpSpPr>
              <p:sp>
                <p:nvSpPr>
                  <p:cNvPr id="39016" name="Freeform 673"/>
                  <p:cNvSpPr>
                    <a:spLocks/>
                  </p:cNvSpPr>
                  <p:nvPr/>
                </p:nvSpPr>
                <p:spPr bwMode="auto">
                  <a:xfrm>
                    <a:off x="4200" y="2926"/>
                    <a:ext cx="15" cy="49"/>
                  </a:xfrm>
                  <a:custGeom>
                    <a:avLst/>
                    <a:gdLst>
                      <a:gd name="T0" fmla="*/ 2 w 30"/>
                      <a:gd name="T1" fmla="*/ 2 h 97"/>
                      <a:gd name="T2" fmla="*/ 4 w 30"/>
                      <a:gd name="T3" fmla="*/ 7 h 97"/>
                      <a:gd name="T4" fmla="*/ 4 w 30"/>
                      <a:gd name="T5" fmla="*/ 10 h 97"/>
                      <a:gd name="T6" fmla="*/ 2 w 30"/>
                      <a:gd name="T7" fmla="*/ 13 h 97"/>
                      <a:gd name="T8" fmla="*/ 2 w 30"/>
                      <a:gd name="T9" fmla="*/ 13 h 97"/>
                      <a:gd name="T10" fmla="*/ 2 w 30"/>
                      <a:gd name="T11" fmla="*/ 6 h 97"/>
                      <a:gd name="T12" fmla="*/ 0 w 30"/>
                      <a:gd name="T13" fmla="*/ 5 h 97"/>
                      <a:gd name="T14" fmla="*/ 1 w 30"/>
                      <a:gd name="T15" fmla="*/ 3 h 97"/>
                      <a:gd name="T16" fmla="*/ 2 w 30"/>
                      <a:gd name="T17" fmla="*/ 0 h 97"/>
                      <a:gd name="T18" fmla="*/ 2 w 30"/>
                      <a:gd name="T19" fmla="*/ 2 h 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0" h="97">
                        <a:moveTo>
                          <a:pt x="14" y="13"/>
                        </a:moveTo>
                        <a:lnTo>
                          <a:pt x="30" y="51"/>
                        </a:lnTo>
                        <a:lnTo>
                          <a:pt x="25" y="78"/>
                        </a:lnTo>
                        <a:lnTo>
                          <a:pt x="14" y="97"/>
                        </a:lnTo>
                        <a:lnTo>
                          <a:pt x="10" y="97"/>
                        </a:lnTo>
                        <a:lnTo>
                          <a:pt x="10" y="46"/>
                        </a:lnTo>
                        <a:lnTo>
                          <a:pt x="0" y="33"/>
                        </a:lnTo>
                        <a:lnTo>
                          <a:pt x="5" y="23"/>
                        </a:lnTo>
                        <a:lnTo>
                          <a:pt x="14" y="0"/>
                        </a:lnTo>
                        <a:lnTo>
                          <a:pt x="14" y="13"/>
                        </a:lnTo>
                        <a:close/>
                      </a:path>
                    </a:pathLst>
                  </a:custGeom>
                  <a:solidFill>
                    <a:srgbClr val="10AD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17" name="Freeform 674"/>
                  <p:cNvSpPr>
                    <a:spLocks/>
                  </p:cNvSpPr>
                  <p:nvPr/>
                </p:nvSpPr>
                <p:spPr bwMode="auto">
                  <a:xfrm>
                    <a:off x="4049" y="2980"/>
                    <a:ext cx="64" cy="87"/>
                  </a:xfrm>
                  <a:custGeom>
                    <a:avLst/>
                    <a:gdLst>
                      <a:gd name="T0" fmla="*/ 4 w 130"/>
                      <a:gd name="T1" fmla="*/ 0 h 174"/>
                      <a:gd name="T2" fmla="*/ 9 w 130"/>
                      <a:gd name="T3" fmla="*/ 4 h 174"/>
                      <a:gd name="T4" fmla="*/ 13 w 130"/>
                      <a:gd name="T5" fmla="*/ 8 h 174"/>
                      <a:gd name="T6" fmla="*/ 14 w 130"/>
                      <a:gd name="T7" fmla="*/ 12 h 174"/>
                      <a:gd name="T8" fmla="*/ 15 w 130"/>
                      <a:gd name="T9" fmla="*/ 15 h 174"/>
                      <a:gd name="T10" fmla="*/ 16 w 130"/>
                      <a:gd name="T11" fmla="*/ 18 h 174"/>
                      <a:gd name="T12" fmla="*/ 16 w 130"/>
                      <a:gd name="T13" fmla="*/ 20 h 174"/>
                      <a:gd name="T14" fmla="*/ 10 w 130"/>
                      <a:gd name="T15" fmla="*/ 22 h 174"/>
                      <a:gd name="T16" fmla="*/ 9 w 130"/>
                      <a:gd name="T17" fmla="*/ 17 h 174"/>
                      <a:gd name="T18" fmla="*/ 8 w 130"/>
                      <a:gd name="T19" fmla="*/ 14 h 174"/>
                      <a:gd name="T20" fmla="*/ 5 w 130"/>
                      <a:gd name="T21" fmla="*/ 10 h 174"/>
                      <a:gd name="T22" fmla="*/ 4 w 130"/>
                      <a:gd name="T23" fmla="*/ 8 h 174"/>
                      <a:gd name="T24" fmla="*/ 2 w 130"/>
                      <a:gd name="T25" fmla="*/ 6 h 174"/>
                      <a:gd name="T26" fmla="*/ 0 w 130"/>
                      <a:gd name="T27" fmla="*/ 4 h 174"/>
                      <a:gd name="T28" fmla="*/ 4 w 130"/>
                      <a:gd name="T29" fmla="*/ 0 h 17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30" h="174">
                        <a:moveTo>
                          <a:pt x="32" y="0"/>
                        </a:moveTo>
                        <a:lnTo>
                          <a:pt x="78" y="27"/>
                        </a:lnTo>
                        <a:lnTo>
                          <a:pt x="107" y="64"/>
                        </a:lnTo>
                        <a:lnTo>
                          <a:pt x="120" y="91"/>
                        </a:lnTo>
                        <a:lnTo>
                          <a:pt x="125" y="114"/>
                        </a:lnTo>
                        <a:lnTo>
                          <a:pt x="130" y="139"/>
                        </a:lnTo>
                        <a:lnTo>
                          <a:pt x="130" y="160"/>
                        </a:lnTo>
                        <a:lnTo>
                          <a:pt x="82" y="174"/>
                        </a:lnTo>
                        <a:lnTo>
                          <a:pt x="74" y="134"/>
                        </a:lnTo>
                        <a:lnTo>
                          <a:pt x="70" y="109"/>
                        </a:lnTo>
                        <a:lnTo>
                          <a:pt x="47" y="78"/>
                        </a:lnTo>
                        <a:lnTo>
                          <a:pt x="32" y="60"/>
                        </a:lnTo>
                        <a:lnTo>
                          <a:pt x="18" y="42"/>
                        </a:lnTo>
                        <a:lnTo>
                          <a:pt x="0" y="27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39001" name="Group 690"/>
                <p:cNvGrpSpPr>
                  <a:grpSpLocks/>
                </p:cNvGrpSpPr>
                <p:nvPr/>
              </p:nvGrpSpPr>
              <p:grpSpPr bwMode="auto">
                <a:xfrm>
                  <a:off x="4048" y="2742"/>
                  <a:ext cx="685" cy="673"/>
                  <a:chOff x="4048" y="2742"/>
                  <a:chExt cx="685" cy="673"/>
                </a:xfrm>
              </p:grpSpPr>
              <p:sp>
                <p:nvSpPr>
                  <p:cNvPr id="39002" name="Freeform 676"/>
                  <p:cNvSpPr>
                    <a:spLocks/>
                  </p:cNvSpPr>
                  <p:nvPr/>
                </p:nvSpPr>
                <p:spPr bwMode="auto">
                  <a:xfrm>
                    <a:off x="4501" y="2742"/>
                    <a:ext cx="232" cy="673"/>
                  </a:xfrm>
                  <a:custGeom>
                    <a:avLst/>
                    <a:gdLst>
                      <a:gd name="T0" fmla="*/ 9 w 464"/>
                      <a:gd name="T1" fmla="*/ 0 h 1346"/>
                      <a:gd name="T2" fmla="*/ 12 w 464"/>
                      <a:gd name="T3" fmla="*/ 2 h 1346"/>
                      <a:gd name="T4" fmla="*/ 15 w 464"/>
                      <a:gd name="T5" fmla="*/ 4 h 1346"/>
                      <a:gd name="T6" fmla="*/ 18 w 464"/>
                      <a:gd name="T7" fmla="*/ 7 h 1346"/>
                      <a:gd name="T8" fmla="*/ 24 w 464"/>
                      <a:gd name="T9" fmla="*/ 9 h 1346"/>
                      <a:gd name="T10" fmla="*/ 35 w 464"/>
                      <a:gd name="T11" fmla="*/ 16 h 1346"/>
                      <a:gd name="T12" fmla="*/ 40 w 464"/>
                      <a:gd name="T13" fmla="*/ 19 h 1346"/>
                      <a:gd name="T14" fmla="*/ 43 w 464"/>
                      <a:gd name="T15" fmla="*/ 20 h 1346"/>
                      <a:gd name="T16" fmla="*/ 45 w 464"/>
                      <a:gd name="T17" fmla="*/ 22 h 1346"/>
                      <a:gd name="T18" fmla="*/ 51 w 464"/>
                      <a:gd name="T19" fmla="*/ 50 h 1346"/>
                      <a:gd name="T20" fmla="*/ 52 w 464"/>
                      <a:gd name="T21" fmla="*/ 61 h 1346"/>
                      <a:gd name="T22" fmla="*/ 51 w 464"/>
                      <a:gd name="T23" fmla="*/ 64 h 1346"/>
                      <a:gd name="T24" fmla="*/ 54 w 464"/>
                      <a:gd name="T25" fmla="*/ 76 h 1346"/>
                      <a:gd name="T26" fmla="*/ 55 w 464"/>
                      <a:gd name="T27" fmla="*/ 95 h 1346"/>
                      <a:gd name="T28" fmla="*/ 56 w 464"/>
                      <a:gd name="T29" fmla="*/ 104 h 1346"/>
                      <a:gd name="T30" fmla="*/ 57 w 464"/>
                      <a:gd name="T31" fmla="*/ 110 h 1346"/>
                      <a:gd name="T32" fmla="*/ 58 w 464"/>
                      <a:gd name="T33" fmla="*/ 110 h 1346"/>
                      <a:gd name="T34" fmla="*/ 58 w 464"/>
                      <a:gd name="T35" fmla="*/ 115 h 1346"/>
                      <a:gd name="T36" fmla="*/ 56 w 464"/>
                      <a:gd name="T37" fmla="*/ 117 h 1346"/>
                      <a:gd name="T38" fmla="*/ 52 w 464"/>
                      <a:gd name="T39" fmla="*/ 119 h 1346"/>
                      <a:gd name="T40" fmla="*/ 48 w 464"/>
                      <a:gd name="T41" fmla="*/ 120 h 1346"/>
                      <a:gd name="T42" fmla="*/ 45 w 464"/>
                      <a:gd name="T43" fmla="*/ 122 h 1346"/>
                      <a:gd name="T44" fmla="*/ 42 w 464"/>
                      <a:gd name="T45" fmla="*/ 123 h 1346"/>
                      <a:gd name="T46" fmla="*/ 39 w 464"/>
                      <a:gd name="T47" fmla="*/ 123 h 1346"/>
                      <a:gd name="T48" fmla="*/ 36 w 464"/>
                      <a:gd name="T49" fmla="*/ 122 h 1346"/>
                      <a:gd name="T50" fmla="*/ 35 w 464"/>
                      <a:gd name="T51" fmla="*/ 121 h 1346"/>
                      <a:gd name="T52" fmla="*/ 34 w 464"/>
                      <a:gd name="T53" fmla="*/ 116 h 1346"/>
                      <a:gd name="T54" fmla="*/ 38 w 464"/>
                      <a:gd name="T55" fmla="*/ 117 h 1346"/>
                      <a:gd name="T56" fmla="*/ 37 w 464"/>
                      <a:gd name="T57" fmla="*/ 113 h 1346"/>
                      <a:gd name="T58" fmla="*/ 37 w 464"/>
                      <a:gd name="T59" fmla="*/ 106 h 1346"/>
                      <a:gd name="T60" fmla="*/ 36 w 464"/>
                      <a:gd name="T61" fmla="*/ 102 h 1346"/>
                      <a:gd name="T62" fmla="*/ 35 w 464"/>
                      <a:gd name="T63" fmla="*/ 98 h 1346"/>
                      <a:gd name="T64" fmla="*/ 34 w 464"/>
                      <a:gd name="T65" fmla="*/ 91 h 1346"/>
                      <a:gd name="T66" fmla="*/ 32 w 464"/>
                      <a:gd name="T67" fmla="*/ 84 h 1346"/>
                      <a:gd name="T68" fmla="*/ 30 w 464"/>
                      <a:gd name="T69" fmla="*/ 67 h 1346"/>
                      <a:gd name="T70" fmla="*/ 27 w 464"/>
                      <a:gd name="T71" fmla="*/ 92 h 1346"/>
                      <a:gd name="T72" fmla="*/ 28 w 464"/>
                      <a:gd name="T73" fmla="*/ 107 h 1346"/>
                      <a:gd name="T74" fmla="*/ 33 w 464"/>
                      <a:gd name="T75" fmla="*/ 123 h 1346"/>
                      <a:gd name="T76" fmla="*/ 43 w 464"/>
                      <a:gd name="T77" fmla="*/ 153 h 1346"/>
                      <a:gd name="T78" fmla="*/ 35 w 464"/>
                      <a:gd name="T79" fmla="*/ 159 h 1346"/>
                      <a:gd name="T80" fmla="*/ 30 w 464"/>
                      <a:gd name="T81" fmla="*/ 162 h 1346"/>
                      <a:gd name="T82" fmla="*/ 25 w 464"/>
                      <a:gd name="T83" fmla="*/ 164 h 1346"/>
                      <a:gd name="T84" fmla="*/ 23 w 464"/>
                      <a:gd name="T85" fmla="*/ 165 h 1346"/>
                      <a:gd name="T86" fmla="*/ 20 w 464"/>
                      <a:gd name="T87" fmla="*/ 166 h 1346"/>
                      <a:gd name="T88" fmla="*/ 16 w 464"/>
                      <a:gd name="T89" fmla="*/ 167 h 1346"/>
                      <a:gd name="T90" fmla="*/ 12 w 464"/>
                      <a:gd name="T91" fmla="*/ 169 h 1346"/>
                      <a:gd name="T92" fmla="*/ 7 w 464"/>
                      <a:gd name="T93" fmla="*/ 137 h 1346"/>
                      <a:gd name="T94" fmla="*/ 3 w 464"/>
                      <a:gd name="T95" fmla="*/ 115 h 1346"/>
                      <a:gd name="T96" fmla="*/ 1 w 464"/>
                      <a:gd name="T97" fmla="*/ 95 h 1346"/>
                      <a:gd name="T98" fmla="*/ 0 w 464"/>
                      <a:gd name="T99" fmla="*/ 67 h 1346"/>
                      <a:gd name="T100" fmla="*/ 1 w 464"/>
                      <a:gd name="T101" fmla="*/ 56 h 1346"/>
                      <a:gd name="T102" fmla="*/ 1 w 464"/>
                      <a:gd name="T103" fmla="*/ 45 h 1346"/>
                      <a:gd name="T104" fmla="*/ 4 w 464"/>
                      <a:gd name="T105" fmla="*/ 28 h 1346"/>
                      <a:gd name="T106" fmla="*/ 5 w 464"/>
                      <a:gd name="T107" fmla="*/ 25 h 1346"/>
                      <a:gd name="T108" fmla="*/ 7 w 464"/>
                      <a:gd name="T109" fmla="*/ 20 h 1346"/>
                      <a:gd name="T110" fmla="*/ 8 w 464"/>
                      <a:gd name="T111" fmla="*/ 15 h 1346"/>
                      <a:gd name="T112" fmla="*/ 8 w 464"/>
                      <a:gd name="T113" fmla="*/ 12 h 1346"/>
                      <a:gd name="T114" fmla="*/ 9 w 464"/>
                      <a:gd name="T115" fmla="*/ 7 h 1346"/>
                      <a:gd name="T116" fmla="*/ 9 w 464"/>
                      <a:gd name="T117" fmla="*/ 0 h 134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64" h="1346">
                        <a:moveTo>
                          <a:pt x="68" y="0"/>
                        </a:moveTo>
                        <a:lnTo>
                          <a:pt x="90" y="14"/>
                        </a:lnTo>
                        <a:lnTo>
                          <a:pt x="117" y="31"/>
                        </a:lnTo>
                        <a:lnTo>
                          <a:pt x="144" y="49"/>
                        </a:lnTo>
                        <a:lnTo>
                          <a:pt x="186" y="72"/>
                        </a:lnTo>
                        <a:lnTo>
                          <a:pt x="278" y="128"/>
                        </a:lnTo>
                        <a:lnTo>
                          <a:pt x="317" y="145"/>
                        </a:lnTo>
                        <a:lnTo>
                          <a:pt x="338" y="154"/>
                        </a:lnTo>
                        <a:lnTo>
                          <a:pt x="358" y="172"/>
                        </a:lnTo>
                        <a:lnTo>
                          <a:pt x="408" y="395"/>
                        </a:lnTo>
                        <a:lnTo>
                          <a:pt x="415" y="483"/>
                        </a:lnTo>
                        <a:lnTo>
                          <a:pt x="406" y="507"/>
                        </a:lnTo>
                        <a:lnTo>
                          <a:pt x="429" y="603"/>
                        </a:lnTo>
                        <a:lnTo>
                          <a:pt x="434" y="760"/>
                        </a:lnTo>
                        <a:lnTo>
                          <a:pt x="444" y="832"/>
                        </a:lnTo>
                        <a:lnTo>
                          <a:pt x="451" y="880"/>
                        </a:lnTo>
                        <a:lnTo>
                          <a:pt x="460" y="874"/>
                        </a:lnTo>
                        <a:lnTo>
                          <a:pt x="464" y="920"/>
                        </a:lnTo>
                        <a:lnTo>
                          <a:pt x="442" y="936"/>
                        </a:lnTo>
                        <a:lnTo>
                          <a:pt x="412" y="950"/>
                        </a:lnTo>
                        <a:lnTo>
                          <a:pt x="384" y="960"/>
                        </a:lnTo>
                        <a:lnTo>
                          <a:pt x="355" y="971"/>
                        </a:lnTo>
                        <a:lnTo>
                          <a:pt x="332" y="978"/>
                        </a:lnTo>
                        <a:lnTo>
                          <a:pt x="305" y="978"/>
                        </a:lnTo>
                        <a:lnTo>
                          <a:pt x="286" y="974"/>
                        </a:lnTo>
                        <a:lnTo>
                          <a:pt x="275" y="962"/>
                        </a:lnTo>
                        <a:lnTo>
                          <a:pt x="272" y="925"/>
                        </a:lnTo>
                        <a:lnTo>
                          <a:pt x="302" y="930"/>
                        </a:lnTo>
                        <a:lnTo>
                          <a:pt x="292" y="901"/>
                        </a:lnTo>
                        <a:lnTo>
                          <a:pt x="294" y="848"/>
                        </a:lnTo>
                        <a:lnTo>
                          <a:pt x="286" y="816"/>
                        </a:lnTo>
                        <a:lnTo>
                          <a:pt x="280" y="779"/>
                        </a:lnTo>
                        <a:lnTo>
                          <a:pt x="271" y="728"/>
                        </a:lnTo>
                        <a:lnTo>
                          <a:pt x="253" y="672"/>
                        </a:lnTo>
                        <a:lnTo>
                          <a:pt x="238" y="533"/>
                        </a:lnTo>
                        <a:lnTo>
                          <a:pt x="212" y="733"/>
                        </a:lnTo>
                        <a:lnTo>
                          <a:pt x="222" y="855"/>
                        </a:lnTo>
                        <a:lnTo>
                          <a:pt x="259" y="984"/>
                        </a:lnTo>
                        <a:lnTo>
                          <a:pt x="340" y="1224"/>
                        </a:lnTo>
                        <a:lnTo>
                          <a:pt x="276" y="1270"/>
                        </a:lnTo>
                        <a:lnTo>
                          <a:pt x="233" y="1295"/>
                        </a:lnTo>
                        <a:lnTo>
                          <a:pt x="200" y="1311"/>
                        </a:lnTo>
                        <a:lnTo>
                          <a:pt x="179" y="1316"/>
                        </a:lnTo>
                        <a:lnTo>
                          <a:pt x="153" y="1325"/>
                        </a:lnTo>
                        <a:lnTo>
                          <a:pt x="125" y="1334"/>
                        </a:lnTo>
                        <a:lnTo>
                          <a:pt x="90" y="1346"/>
                        </a:lnTo>
                        <a:lnTo>
                          <a:pt x="49" y="1093"/>
                        </a:lnTo>
                        <a:lnTo>
                          <a:pt x="23" y="920"/>
                        </a:lnTo>
                        <a:lnTo>
                          <a:pt x="8" y="756"/>
                        </a:lnTo>
                        <a:lnTo>
                          <a:pt x="0" y="533"/>
                        </a:lnTo>
                        <a:lnTo>
                          <a:pt x="1" y="442"/>
                        </a:lnTo>
                        <a:lnTo>
                          <a:pt x="7" y="353"/>
                        </a:lnTo>
                        <a:lnTo>
                          <a:pt x="25" y="223"/>
                        </a:lnTo>
                        <a:lnTo>
                          <a:pt x="36" y="193"/>
                        </a:lnTo>
                        <a:lnTo>
                          <a:pt x="49" y="156"/>
                        </a:lnTo>
                        <a:lnTo>
                          <a:pt x="59" y="118"/>
                        </a:lnTo>
                        <a:lnTo>
                          <a:pt x="64" y="90"/>
                        </a:lnTo>
                        <a:lnTo>
                          <a:pt x="70" y="53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003" name="Freeform 677"/>
                  <p:cNvSpPr>
                    <a:spLocks/>
                  </p:cNvSpPr>
                  <p:nvPr/>
                </p:nvSpPr>
                <p:spPr bwMode="auto">
                  <a:xfrm>
                    <a:off x="4048" y="2742"/>
                    <a:ext cx="395" cy="624"/>
                  </a:xfrm>
                  <a:custGeom>
                    <a:avLst/>
                    <a:gdLst>
                      <a:gd name="T0" fmla="*/ 97 w 790"/>
                      <a:gd name="T1" fmla="*/ 2 h 1248"/>
                      <a:gd name="T2" fmla="*/ 88 w 790"/>
                      <a:gd name="T3" fmla="*/ 3 h 1248"/>
                      <a:gd name="T4" fmla="*/ 79 w 790"/>
                      <a:gd name="T5" fmla="*/ 4 h 1248"/>
                      <a:gd name="T6" fmla="*/ 76 w 790"/>
                      <a:gd name="T7" fmla="*/ 4 h 1248"/>
                      <a:gd name="T8" fmla="*/ 73 w 790"/>
                      <a:gd name="T9" fmla="*/ 5 h 1248"/>
                      <a:gd name="T10" fmla="*/ 72 w 790"/>
                      <a:gd name="T11" fmla="*/ 7 h 1248"/>
                      <a:gd name="T12" fmla="*/ 69 w 790"/>
                      <a:gd name="T13" fmla="*/ 11 h 1248"/>
                      <a:gd name="T14" fmla="*/ 61 w 790"/>
                      <a:gd name="T15" fmla="*/ 20 h 1248"/>
                      <a:gd name="T16" fmla="*/ 57 w 790"/>
                      <a:gd name="T17" fmla="*/ 24 h 1248"/>
                      <a:gd name="T18" fmla="*/ 40 w 790"/>
                      <a:gd name="T19" fmla="*/ 45 h 1248"/>
                      <a:gd name="T20" fmla="*/ 39 w 790"/>
                      <a:gd name="T21" fmla="*/ 46 h 1248"/>
                      <a:gd name="T22" fmla="*/ 25 w 790"/>
                      <a:gd name="T23" fmla="*/ 52 h 1248"/>
                      <a:gd name="T24" fmla="*/ 7 w 790"/>
                      <a:gd name="T25" fmla="*/ 61 h 1248"/>
                      <a:gd name="T26" fmla="*/ 0 w 790"/>
                      <a:gd name="T27" fmla="*/ 63 h 1248"/>
                      <a:gd name="T28" fmla="*/ 6 w 790"/>
                      <a:gd name="T29" fmla="*/ 68 h 1248"/>
                      <a:gd name="T30" fmla="*/ 9 w 790"/>
                      <a:gd name="T31" fmla="*/ 74 h 1248"/>
                      <a:gd name="T32" fmla="*/ 11 w 790"/>
                      <a:gd name="T33" fmla="*/ 81 h 1248"/>
                      <a:gd name="T34" fmla="*/ 17 w 790"/>
                      <a:gd name="T35" fmla="*/ 77 h 1248"/>
                      <a:gd name="T36" fmla="*/ 42 w 790"/>
                      <a:gd name="T37" fmla="*/ 67 h 1248"/>
                      <a:gd name="T38" fmla="*/ 70 w 790"/>
                      <a:gd name="T39" fmla="*/ 46 h 1248"/>
                      <a:gd name="T40" fmla="*/ 74 w 790"/>
                      <a:gd name="T41" fmla="*/ 63 h 1248"/>
                      <a:gd name="T42" fmla="*/ 81 w 790"/>
                      <a:gd name="T43" fmla="*/ 83 h 1248"/>
                      <a:gd name="T44" fmla="*/ 75 w 790"/>
                      <a:gd name="T45" fmla="*/ 99 h 1248"/>
                      <a:gd name="T46" fmla="*/ 67 w 790"/>
                      <a:gd name="T47" fmla="*/ 117 h 1248"/>
                      <a:gd name="T48" fmla="*/ 59 w 790"/>
                      <a:gd name="T49" fmla="*/ 136 h 1248"/>
                      <a:gd name="T50" fmla="*/ 59 w 790"/>
                      <a:gd name="T51" fmla="*/ 142 h 1248"/>
                      <a:gd name="T52" fmla="*/ 71 w 790"/>
                      <a:gd name="T53" fmla="*/ 156 h 1248"/>
                      <a:gd name="T54" fmla="*/ 79 w 790"/>
                      <a:gd name="T55" fmla="*/ 138 h 1248"/>
                      <a:gd name="T56" fmla="*/ 82 w 790"/>
                      <a:gd name="T57" fmla="*/ 126 h 1248"/>
                      <a:gd name="T58" fmla="*/ 84 w 790"/>
                      <a:gd name="T59" fmla="*/ 103 h 1248"/>
                      <a:gd name="T60" fmla="*/ 86 w 790"/>
                      <a:gd name="T61" fmla="*/ 52 h 1248"/>
                      <a:gd name="T62" fmla="*/ 93 w 790"/>
                      <a:gd name="T63" fmla="*/ 16 h 1248"/>
                      <a:gd name="T64" fmla="*/ 95 w 790"/>
                      <a:gd name="T65" fmla="*/ 10 h 1248"/>
                      <a:gd name="T66" fmla="*/ 98 w 790"/>
                      <a:gd name="T67" fmla="*/ 4 h 1248"/>
                      <a:gd name="T68" fmla="*/ 99 w 790"/>
                      <a:gd name="T69" fmla="*/ 0 h 124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790" h="1248">
                        <a:moveTo>
                          <a:pt x="790" y="0"/>
                        </a:moveTo>
                        <a:lnTo>
                          <a:pt x="771" y="15"/>
                        </a:lnTo>
                        <a:lnTo>
                          <a:pt x="731" y="15"/>
                        </a:lnTo>
                        <a:lnTo>
                          <a:pt x="701" y="17"/>
                        </a:lnTo>
                        <a:lnTo>
                          <a:pt x="670" y="20"/>
                        </a:lnTo>
                        <a:lnTo>
                          <a:pt x="631" y="26"/>
                        </a:lnTo>
                        <a:lnTo>
                          <a:pt x="619" y="24"/>
                        </a:lnTo>
                        <a:lnTo>
                          <a:pt x="608" y="25"/>
                        </a:lnTo>
                        <a:lnTo>
                          <a:pt x="596" y="29"/>
                        </a:lnTo>
                        <a:lnTo>
                          <a:pt x="583" y="38"/>
                        </a:lnTo>
                        <a:lnTo>
                          <a:pt x="577" y="46"/>
                        </a:lnTo>
                        <a:lnTo>
                          <a:pt x="569" y="53"/>
                        </a:lnTo>
                        <a:lnTo>
                          <a:pt x="557" y="65"/>
                        </a:lnTo>
                        <a:lnTo>
                          <a:pt x="549" y="84"/>
                        </a:lnTo>
                        <a:lnTo>
                          <a:pt x="539" y="98"/>
                        </a:lnTo>
                        <a:lnTo>
                          <a:pt x="483" y="160"/>
                        </a:lnTo>
                        <a:lnTo>
                          <a:pt x="469" y="163"/>
                        </a:lnTo>
                        <a:lnTo>
                          <a:pt x="452" y="191"/>
                        </a:lnTo>
                        <a:lnTo>
                          <a:pt x="315" y="345"/>
                        </a:lnTo>
                        <a:lnTo>
                          <a:pt x="317" y="353"/>
                        </a:lnTo>
                        <a:lnTo>
                          <a:pt x="302" y="359"/>
                        </a:lnTo>
                        <a:lnTo>
                          <a:pt x="308" y="368"/>
                        </a:lnTo>
                        <a:lnTo>
                          <a:pt x="257" y="387"/>
                        </a:lnTo>
                        <a:lnTo>
                          <a:pt x="193" y="410"/>
                        </a:lnTo>
                        <a:lnTo>
                          <a:pt x="158" y="431"/>
                        </a:lnTo>
                        <a:lnTo>
                          <a:pt x="50" y="482"/>
                        </a:lnTo>
                        <a:lnTo>
                          <a:pt x="33" y="478"/>
                        </a:lnTo>
                        <a:lnTo>
                          <a:pt x="0" y="502"/>
                        </a:lnTo>
                        <a:lnTo>
                          <a:pt x="20" y="517"/>
                        </a:lnTo>
                        <a:lnTo>
                          <a:pt x="42" y="541"/>
                        </a:lnTo>
                        <a:lnTo>
                          <a:pt x="58" y="563"/>
                        </a:lnTo>
                        <a:lnTo>
                          <a:pt x="72" y="586"/>
                        </a:lnTo>
                        <a:lnTo>
                          <a:pt x="82" y="624"/>
                        </a:lnTo>
                        <a:lnTo>
                          <a:pt x="87" y="645"/>
                        </a:lnTo>
                        <a:lnTo>
                          <a:pt x="129" y="635"/>
                        </a:lnTo>
                        <a:lnTo>
                          <a:pt x="129" y="610"/>
                        </a:lnTo>
                        <a:lnTo>
                          <a:pt x="264" y="565"/>
                        </a:lnTo>
                        <a:lnTo>
                          <a:pt x="329" y="533"/>
                        </a:lnTo>
                        <a:lnTo>
                          <a:pt x="413" y="490"/>
                        </a:lnTo>
                        <a:lnTo>
                          <a:pt x="559" y="363"/>
                        </a:lnTo>
                        <a:lnTo>
                          <a:pt x="579" y="453"/>
                        </a:lnTo>
                        <a:lnTo>
                          <a:pt x="588" y="502"/>
                        </a:lnTo>
                        <a:lnTo>
                          <a:pt x="603" y="552"/>
                        </a:lnTo>
                        <a:lnTo>
                          <a:pt x="642" y="658"/>
                        </a:lnTo>
                        <a:lnTo>
                          <a:pt x="623" y="722"/>
                        </a:lnTo>
                        <a:lnTo>
                          <a:pt x="598" y="790"/>
                        </a:lnTo>
                        <a:lnTo>
                          <a:pt x="563" y="869"/>
                        </a:lnTo>
                        <a:lnTo>
                          <a:pt x="529" y="934"/>
                        </a:lnTo>
                        <a:lnTo>
                          <a:pt x="469" y="1056"/>
                        </a:lnTo>
                        <a:lnTo>
                          <a:pt x="466" y="1082"/>
                        </a:lnTo>
                        <a:lnTo>
                          <a:pt x="467" y="1106"/>
                        </a:lnTo>
                        <a:lnTo>
                          <a:pt x="468" y="1129"/>
                        </a:lnTo>
                        <a:lnTo>
                          <a:pt x="530" y="1216"/>
                        </a:lnTo>
                        <a:lnTo>
                          <a:pt x="564" y="1248"/>
                        </a:lnTo>
                        <a:lnTo>
                          <a:pt x="617" y="1161"/>
                        </a:lnTo>
                        <a:lnTo>
                          <a:pt x="630" y="1101"/>
                        </a:lnTo>
                        <a:lnTo>
                          <a:pt x="644" y="1051"/>
                        </a:lnTo>
                        <a:lnTo>
                          <a:pt x="650" y="1008"/>
                        </a:lnTo>
                        <a:lnTo>
                          <a:pt x="662" y="933"/>
                        </a:lnTo>
                        <a:lnTo>
                          <a:pt x="670" y="824"/>
                        </a:lnTo>
                        <a:lnTo>
                          <a:pt x="682" y="640"/>
                        </a:lnTo>
                        <a:lnTo>
                          <a:pt x="688" y="414"/>
                        </a:lnTo>
                        <a:lnTo>
                          <a:pt x="735" y="148"/>
                        </a:lnTo>
                        <a:lnTo>
                          <a:pt x="744" y="121"/>
                        </a:lnTo>
                        <a:lnTo>
                          <a:pt x="750" y="105"/>
                        </a:lnTo>
                        <a:lnTo>
                          <a:pt x="758" y="79"/>
                        </a:lnTo>
                        <a:lnTo>
                          <a:pt x="767" y="56"/>
                        </a:lnTo>
                        <a:lnTo>
                          <a:pt x="778" y="31"/>
                        </a:lnTo>
                        <a:lnTo>
                          <a:pt x="788" y="11"/>
                        </a:lnTo>
                        <a:lnTo>
                          <a:pt x="790" y="0"/>
                        </a:lnTo>
                        <a:close/>
                      </a:path>
                    </a:pathLst>
                  </a:custGeom>
                  <a:solidFill>
                    <a:srgbClr val="00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39004" name="Group 680"/>
                  <p:cNvGrpSpPr>
                    <a:grpSpLocks/>
                  </p:cNvGrpSpPr>
                  <p:nvPr/>
                </p:nvGrpSpPr>
                <p:grpSpPr bwMode="auto">
                  <a:xfrm>
                    <a:off x="4501" y="2743"/>
                    <a:ext cx="82" cy="553"/>
                    <a:chOff x="4501" y="2743"/>
                    <a:chExt cx="82" cy="553"/>
                  </a:xfrm>
                </p:grpSpPr>
                <p:sp>
                  <p:nvSpPr>
                    <p:cNvPr id="39014" name="Freeform 678"/>
                    <p:cNvSpPr>
                      <a:spLocks/>
                    </p:cNvSpPr>
                    <p:nvPr/>
                  </p:nvSpPr>
                  <p:spPr bwMode="auto">
                    <a:xfrm>
                      <a:off x="4504" y="2749"/>
                      <a:ext cx="79" cy="547"/>
                    </a:xfrm>
                    <a:custGeom>
                      <a:avLst/>
                      <a:gdLst>
                        <a:gd name="T0" fmla="*/ 9 w 158"/>
                        <a:gd name="T1" fmla="*/ 0 h 1093"/>
                        <a:gd name="T2" fmla="*/ 12 w 158"/>
                        <a:gd name="T3" fmla="*/ 2 h 1093"/>
                        <a:gd name="T4" fmla="*/ 15 w 158"/>
                        <a:gd name="T5" fmla="*/ 4 h 1093"/>
                        <a:gd name="T6" fmla="*/ 16 w 158"/>
                        <a:gd name="T7" fmla="*/ 6 h 1093"/>
                        <a:gd name="T8" fmla="*/ 18 w 158"/>
                        <a:gd name="T9" fmla="*/ 9 h 1093"/>
                        <a:gd name="T10" fmla="*/ 18 w 158"/>
                        <a:gd name="T11" fmla="*/ 12 h 1093"/>
                        <a:gd name="T12" fmla="*/ 18 w 158"/>
                        <a:gd name="T13" fmla="*/ 16 h 1093"/>
                        <a:gd name="T14" fmla="*/ 19 w 158"/>
                        <a:gd name="T15" fmla="*/ 19 h 1093"/>
                        <a:gd name="T16" fmla="*/ 19 w 158"/>
                        <a:gd name="T17" fmla="*/ 22 h 1093"/>
                        <a:gd name="T18" fmla="*/ 20 w 158"/>
                        <a:gd name="T19" fmla="*/ 25 h 1093"/>
                        <a:gd name="T20" fmla="*/ 20 w 158"/>
                        <a:gd name="T21" fmla="*/ 28 h 1093"/>
                        <a:gd name="T22" fmla="*/ 20 w 158"/>
                        <a:gd name="T23" fmla="*/ 29 h 1093"/>
                        <a:gd name="T24" fmla="*/ 20 w 158"/>
                        <a:gd name="T25" fmla="*/ 31 h 1093"/>
                        <a:gd name="T26" fmla="*/ 20 w 158"/>
                        <a:gd name="T27" fmla="*/ 32 h 1093"/>
                        <a:gd name="T28" fmla="*/ 20 w 158"/>
                        <a:gd name="T29" fmla="*/ 33 h 1093"/>
                        <a:gd name="T30" fmla="*/ 19 w 158"/>
                        <a:gd name="T31" fmla="*/ 34 h 1093"/>
                        <a:gd name="T32" fmla="*/ 16 w 158"/>
                        <a:gd name="T33" fmla="*/ 35 h 1093"/>
                        <a:gd name="T34" fmla="*/ 7 w 158"/>
                        <a:gd name="T35" fmla="*/ 40 h 1093"/>
                        <a:gd name="T36" fmla="*/ 15 w 158"/>
                        <a:gd name="T37" fmla="*/ 49 h 1093"/>
                        <a:gd name="T38" fmla="*/ 18 w 158"/>
                        <a:gd name="T39" fmla="*/ 52 h 1093"/>
                        <a:gd name="T40" fmla="*/ 19 w 158"/>
                        <a:gd name="T41" fmla="*/ 54 h 1093"/>
                        <a:gd name="T42" fmla="*/ 18 w 158"/>
                        <a:gd name="T43" fmla="*/ 58 h 1093"/>
                        <a:gd name="T44" fmla="*/ 14 w 158"/>
                        <a:gd name="T45" fmla="*/ 66 h 1093"/>
                        <a:gd name="T46" fmla="*/ 10 w 158"/>
                        <a:gd name="T47" fmla="*/ 73 h 1093"/>
                        <a:gd name="T48" fmla="*/ 7 w 158"/>
                        <a:gd name="T49" fmla="*/ 79 h 1093"/>
                        <a:gd name="T50" fmla="*/ 6 w 158"/>
                        <a:gd name="T51" fmla="*/ 85 h 1093"/>
                        <a:gd name="T52" fmla="*/ 3 w 158"/>
                        <a:gd name="T53" fmla="*/ 90 h 1093"/>
                        <a:gd name="T54" fmla="*/ 3 w 158"/>
                        <a:gd name="T55" fmla="*/ 94 h 1093"/>
                        <a:gd name="T56" fmla="*/ 3 w 158"/>
                        <a:gd name="T57" fmla="*/ 99 h 1093"/>
                        <a:gd name="T58" fmla="*/ 7 w 158"/>
                        <a:gd name="T59" fmla="*/ 137 h 1093"/>
                        <a:gd name="T60" fmla="*/ 3 w 158"/>
                        <a:gd name="T61" fmla="*/ 116 h 1093"/>
                        <a:gd name="T62" fmla="*/ 2 w 158"/>
                        <a:gd name="T63" fmla="*/ 95 h 1093"/>
                        <a:gd name="T64" fmla="*/ 0 w 158"/>
                        <a:gd name="T65" fmla="*/ 67 h 1093"/>
                        <a:gd name="T66" fmla="*/ 1 w 158"/>
                        <a:gd name="T67" fmla="*/ 56 h 1093"/>
                        <a:gd name="T68" fmla="*/ 1 w 158"/>
                        <a:gd name="T69" fmla="*/ 44 h 1093"/>
                        <a:gd name="T70" fmla="*/ 4 w 158"/>
                        <a:gd name="T71" fmla="*/ 28 h 1093"/>
                        <a:gd name="T72" fmla="*/ 5 w 158"/>
                        <a:gd name="T73" fmla="*/ 24 h 1093"/>
                        <a:gd name="T74" fmla="*/ 7 w 158"/>
                        <a:gd name="T75" fmla="*/ 20 h 1093"/>
                        <a:gd name="T76" fmla="*/ 8 w 158"/>
                        <a:gd name="T77" fmla="*/ 15 h 1093"/>
                        <a:gd name="T78" fmla="*/ 9 w 158"/>
                        <a:gd name="T79" fmla="*/ 12 h 1093"/>
                        <a:gd name="T80" fmla="*/ 9 w 158"/>
                        <a:gd name="T81" fmla="*/ 7 h 1093"/>
                        <a:gd name="T82" fmla="*/ 9 w 158"/>
                        <a:gd name="T83" fmla="*/ 0 h 1093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0" t="0" r="r" b="b"/>
                      <a:pathLst>
                        <a:path w="158" h="1093">
                          <a:moveTo>
                            <a:pt x="70" y="0"/>
                          </a:moveTo>
                          <a:lnTo>
                            <a:pt x="92" y="13"/>
                          </a:lnTo>
                          <a:lnTo>
                            <a:pt x="117" y="31"/>
                          </a:lnTo>
                          <a:lnTo>
                            <a:pt x="126" y="41"/>
                          </a:lnTo>
                          <a:lnTo>
                            <a:pt x="137" y="69"/>
                          </a:lnTo>
                          <a:lnTo>
                            <a:pt x="140" y="95"/>
                          </a:lnTo>
                          <a:lnTo>
                            <a:pt x="143" y="122"/>
                          </a:lnTo>
                          <a:lnTo>
                            <a:pt x="146" y="148"/>
                          </a:lnTo>
                          <a:lnTo>
                            <a:pt x="150" y="173"/>
                          </a:lnTo>
                          <a:lnTo>
                            <a:pt x="153" y="195"/>
                          </a:lnTo>
                          <a:lnTo>
                            <a:pt x="155" y="218"/>
                          </a:lnTo>
                          <a:lnTo>
                            <a:pt x="158" y="232"/>
                          </a:lnTo>
                          <a:lnTo>
                            <a:pt x="157" y="244"/>
                          </a:lnTo>
                          <a:lnTo>
                            <a:pt x="156" y="253"/>
                          </a:lnTo>
                          <a:lnTo>
                            <a:pt x="153" y="262"/>
                          </a:lnTo>
                          <a:lnTo>
                            <a:pt x="146" y="269"/>
                          </a:lnTo>
                          <a:lnTo>
                            <a:pt x="127" y="279"/>
                          </a:lnTo>
                          <a:lnTo>
                            <a:pt x="53" y="313"/>
                          </a:lnTo>
                          <a:lnTo>
                            <a:pt x="115" y="385"/>
                          </a:lnTo>
                          <a:lnTo>
                            <a:pt x="141" y="413"/>
                          </a:lnTo>
                          <a:lnTo>
                            <a:pt x="151" y="432"/>
                          </a:lnTo>
                          <a:lnTo>
                            <a:pt x="139" y="460"/>
                          </a:lnTo>
                          <a:lnTo>
                            <a:pt x="108" y="527"/>
                          </a:lnTo>
                          <a:lnTo>
                            <a:pt x="78" y="577"/>
                          </a:lnTo>
                          <a:lnTo>
                            <a:pt x="54" y="631"/>
                          </a:lnTo>
                          <a:lnTo>
                            <a:pt x="41" y="673"/>
                          </a:lnTo>
                          <a:lnTo>
                            <a:pt x="24" y="714"/>
                          </a:lnTo>
                          <a:lnTo>
                            <a:pt x="18" y="745"/>
                          </a:lnTo>
                          <a:lnTo>
                            <a:pt x="18" y="786"/>
                          </a:lnTo>
                          <a:lnTo>
                            <a:pt x="51" y="1093"/>
                          </a:lnTo>
                          <a:lnTo>
                            <a:pt x="23" y="921"/>
                          </a:lnTo>
                          <a:lnTo>
                            <a:pt x="9" y="756"/>
                          </a:lnTo>
                          <a:lnTo>
                            <a:pt x="0" y="532"/>
                          </a:lnTo>
                          <a:lnTo>
                            <a:pt x="1" y="442"/>
                          </a:lnTo>
                          <a:lnTo>
                            <a:pt x="8" y="352"/>
                          </a:lnTo>
                          <a:lnTo>
                            <a:pt x="26" y="223"/>
                          </a:lnTo>
                          <a:lnTo>
                            <a:pt x="36" y="192"/>
                          </a:lnTo>
                          <a:lnTo>
                            <a:pt x="51" y="155"/>
                          </a:lnTo>
                          <a:lnTo>
                            <a:pt x="60" y="118"/>
                          </a:lnTo>
                          <a:lnTo>
                            <a:pt x="66" y="90"/>
                          </a:lnTo>
                          <a:lnTo>
                            <a:pt x="72" y="52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009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015" name="Freeform 679"/>
                    <p:cNvSpPr>
                      <a:spLocks/>
                    </p:cNvSpPr>
                    <p:nvPr/>
                  </p:nvSpPr>
                  <p:spPr bwMode="auto">
                    <a:xfrm>
                      <a:off x="4501" y="2743"/>
                      <a:ext cx="79" cy="547"/>
                    </a:xfrm>
                    <a:custGeom>
                      <a:avLst/>
                      <a:gdLst>
                        <a:gd name="T0" fmla="*/ 9 w 158"/>
                        <a:gd name="T1" fmla="*/ 0 h 1093"/>
                        <a:gd name="T2" fmla="*/ 12 w 158"/>
                        <a:gd name="T3" fmla="*/ 2 h 1093"/>
                        <a:gd name="T4" fmla="*/ 15 w 158"/>
                        <a:gd name="T5" fmla="*/ 4 h 1093"/>
                        <a:gd name="T6" fmla="*/ 16 w 158"/>
                        <a:gd name="T7" fmla="*/ 6 h 1093"/>
                        <a:gd name="T8" fmla="*/ 18 w 158"/>
                        <a:gd name="T9" fmla="*/ 9 h 1093"/>
                        <a:gd name="T10" fmla="*/ 18 w 158"/>
                        <a:gd name="T11" fmla="*/ 12 h 1093"/>
                        <a:gd name="T12" fmla="*/ 18 w 158"/>
                        <a:gd name="T13" fmla="*/ 16 h 1093"/>
                        <a:gd name="T14" fmla="*/ 19 w 158"/>
                        <a:gd name="T15" fmla="*/ 19 h 1093"/>
                        <a:gd name="T16" fmla="*/ 19 w 158"/>
                        <a:gd name="T17" fmla="*/ 22 h 1093"/>
                        <a:gd name="T18" fmla="*/ 20 w 158"/>
                        <a:gd name="T19" fmla="*/ 25 h 1093"/>
                        <a:gd name="T20" fmla="*/ 20 w 158"/>
                        <a:gd name="T21" fmla="*/ 28 h 1093"/>
                        <a:gd name="T22" fmla="*/ 20 w 158"/>
                        <a:gd name="T23" fmla="*/ 30 h 1093"/>
                        <a:gd name="T24" fmla="*/ 20 w 158"/>
                        <a:gd name="T25" fmla="*/ 31 h 1093"/>
                        <a:gd name="T26" fmla="*/ 20 w 158"/>
                        <a:gd name="T27" fmla="*/ 32 h 1093"/>
                        <a:gd name="T28" fmla="*/ 20 w 158"/>
                        <a:gd name="T29" fmla="*/ 33 h 1093"/>
                        <a:gd name="T30" fmla="*/ 19 w 158"/>
                        <a:gd name="T31" fmla="*/ 34 h 1093"/>
                        <a:gd name="T32" fmla="*/ 16 w 158"/>
                        <a:gd name="T33" fmla="*/ 35 h 1093"/>
                        <a:gd name="T34" fmla="*/ 7 w 158"/>
                        <a:gd name="T35" fmla="*/ 40 h 1093"/>
                        <a:gd name="T36" fmla="*/ 15 w 158"/>
                        <a:gd name="T37" fmla="*/ 49 h 1093"/>
                        <a:gd name="T38" fmla="*/ 18 w 158"/>
                        <a:gd name="T39" fmla="*/ 52 h 1093"/>
                        <a:gd name="T40" fmla="*/ 19 w 158"/>
                        <a:gd name="T41" fmla="*/ 55 h 1093"/>
                        <a:gd name="T42" fmla="*/ 18 w 158"/>
                        <a:gd name="T43" fmla="*/ 58 h 1093"/>
                        <a:gd name="T44" fmla="*/ 14 w 158"/>
                        <a:gd name="T45" fmla="*/ 67 h 1093"/>
                        <a:gd name="T46" fmla="*/ 10 w 158"/>
                        <a:gd name="T47" fmla="*/ 73 h 1093"/>
                        <a:gd name="T48" fmla="*/ 7 w 158"/>
                        <a:gd name="T49" fmla="*/ 79 h 1093"/>
                        <a:gd name="T50" fmla="*/ 6 w 158"/>
                        <a:gd name="T51" fmla="*/ 85 h 1093"/>
                        <a:gd name="T52" fmla="*/ 3 w 158"/>
                        <a:gd name="T53" fmla="*/ 90 h 1093"/>
                        <a:gd name="T54" fmla="*/ 3 w 158"/>
                        <a:gd name="T55" fmla="*/ 94 h 1093"/>
                        <a:gd name="T56" fmla="*/ 3 w 158"/>
                        <a:gd name="T57" fmla="*/ 99 h 1093"/>
                        <a:gd name="T58" fmla="*/ 7 w 158"/>
                        <a:gd name="T59" fmla="*/ 137 h 1093"/>
                        <a:gd name="T60" fmla="*/ 3 w 158"/>
                        <a:gd name="T61" fmla="*/ 116 h 1093"/>
                        <a:gd name="T62" fmla="*/ 1 w 158"/>
                        <a:gd name="T63" fmla="*/ 95 h 1093"/>
                        <a:gd name="T64" fmla="*/ 0 w 158"/>
                        <a:gd name="T65" fmla="*/ 67 h 1093"/>
                        <a:gd name="T66" fmla="*/ 1 w 158"/>
                        <a:gd name="T67" fmla="*/ 56 h 1093"/>
                        <a:gd name="T68" fmla="*/ 1 w 158"/>
                        <a:gd name="T69" fmla="*/ 45 h 1093"/>
                        <a:gd name="T70" fmla="*/ 4 w 158"/>
                        <a:gd name="T71" fmla="*/ 28 h 1093"/>
                        <a:gd name="T72" fmla="*/ 5 w 158"/>
                        <a:gd name="T73" fmla="*/ 25 h 1093"/>
                        <a:gd name="T74" fmla="*/ 7 w 158"/>
                        <a:gd name="T75" fmla="*/ 20 h 1093"/>
                        <a:gd name="T76" fmla="*/ 8 w 158"/>
                        <a:gd name="T77" fmla="*/ 15 h 1093"/>
                        <a:gd name="T78" fmla="*/ 9 w 158"/>
                        <a:gd name="T79" fmla="*/ 12 h 1093"/>
                        <a:gd name="T80" fmla="*/ 9 w 158"/>
                        <a:gd name="T81" fmla="*/ 7 h 1093"/>
                        <a:gd name="T82" fmla="*/ 9 w 158"/>
                        <a:gd name="T83" fmla="*/ 0 h 1093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0" t="0" r="r" b="b"/>
                      <a:pathLst>
                        <a:path w="158" h="1093">
                          <a:moveTo>
                            <a:pt x="69" y="0"/>
                          </a:moveTo>
                          <a:lnTo>
                            <a:pt x="92" y="14"/>
                          </a:lnTo>
                          <a:lnTo>
                            <a:pt x="117" y="32"/>
                          </a:lnTo>
                          <a:lnTo>
                            <a:pt x="125" y="41"/>
                          </a:lnTo>
                          <a:lnTo>
                            <a:pt x="137" y="69"/>
                          </a:lnTo>
                          <a:lnTo>
                            <a:pt x="140" y="96"/>
                          </a:lnTo>
                          <a:lnTo>
                            <a:pt x="143" y="122"/>
                          </a:lnTo>
                          <a:lnTo>
                            <a:pt x="145" y="148"/>
                          </a:lnTo>
                          <a:lnTo>
                            <a:pt x="149" y="174"/>
                          </a:lnTo>
                          <a:lnTo>
                            <a:pt x="153" y="196"/>
                          </a:lnTo>
                          <a:lnTo>
                            <a:pt x="155" y="218"/>
                          </a:lnTo>
                          <a:lnTo>
                            <a:pt x="158" y="233"/>
                          </a:lnTo>
                          <a:lnTo>
                            <a:pt x="157" y="244"/>
                          </a:lnTo>
                          <a:lnTo>
                            <a:pt x="156" y="254"/>
                          </a:lnTo>
                          <a:lnTo>
                            <a:pt x="153" y="262"/>
                          </a:lnTo>
                          <a:lnTo>
                            <a:pt x="145" y="270"/>
                          </a:lnTo>
                          <a:lnTo>
                            <a:pt x="126" y="279"/>
                          </a:lnTo>
                          <a:lnTo>
                            <a:pt x="53" y="314"/>
                          </a:lnTo>
                          <a:lnTo>
                            <a:pt x="115" y="385"/>
                          </a:lnTo>
                          <a:lnTo>
                            <a:pt x="141" y="414"/>
                          </a:lnTo>
                          <a:lnTo>
                            <a:pt x="151" y="433"/>
                          </a:lnTo>
                          <a:lnTo>
                            <a:pt x="139" y="460"/>
                          </a:lnTo>
                          <a:lnTo>
                            <a:pt x="107" y="529"/>
                          </a:lnTo>
                          <a:lnTo>
                            <a:pt x="78" y="577"/>
                          </a:lnTo>
                          <a:lnTo>
                            <a:pt x="54" y="632"/>
                          </a:lnTo>
                          <a:lnTo>
                            <a:pt x="41" y="673"/>
                          </a:lnTo>
                          <a:lnTo>
                            <a:pt x="24" y="714"/>
                          </a:lnTo>
                          <a:lnTo>
                            <a:pt x="18" y="746"/>
                          </a:lnTo>
                          <a:lnTo>
                            <a:pt x="18" y="787"/>
                          </a:lnTo>
                          <a:lnTo>
                            <a:pt x="50" y="1093"/>
                          </a:lnTo>
                          <a:lnTo>
                            <a:pt x="23" y="921"/>
                          </a:lnTo>
                          <a:lnTo>
                            <a:pt x="8" y="756"/>
                          </a:lnTo>
                          <a:lnTo>
                            <a:pt x="0" y="533"/>
                          </a:lnTo>
                          <a:lnTo>
                            <a:pt x="1" y="442"/>
                          </a:lnTo>
                          <a:lnTo>
                            <a:pt x="7" y="353"/>
                          </a:lnTo>
                          <a:lnTo>
                            <a:pt x="25" y="223"/>
                          </a:lnTo>
                          <a:lnTo>
                            <a:pt x="36" y="193"/>
                          </a:lnTo>
                          <a:lnTo>
                            <a:pt x="50" y="156"/>
                          </a:lnTo>
                          <a:lnTo>
                            <a:pt x="60" y="118"/>
                          </a:lnTo>
                          <a:lnTo>
                            <a:pt x="65" y="91"/>
                          </a:lnTo>
                          <a:lnTo>
                            <a:pt x="72" y="53"/>
                          </a:lnTo>
                          <a:lnTo>
                            <a:pt x="69" y="0"/>
                          </a:lnTo>
                          <a:close/>
                        </a:path>
                      </a:pathLst>
                    </a:custGeom>
                    <a:solidFill>
                      <a:srgbClr val="00BFD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9005" name="Group 683"/>
                  <p:cNvGrpSpPr>
                    <a:grpSpLocks/>
                  </p:cNvGrpSpPr>
                  <p:nvPr/>
                </p:nvGrpSpPr>
                <p:grpSpPr bwMode="auto">
                  <a:xfrm>
                    <a:off x="4336" y="2742"/>
                    <a:ext cx="107" cy="533"/>
                    <a:chOff x="4336" y="2742"/>
                    <a:chExt cx="107" cy="533"/>
                  </a:xfrm>
                </p:grpSpPr>
                <p:sp>
                  <p:nvSpPr>
                    <p:cNvPr id="39012" name="Freeform 681"/>
                    <p:cNvSpPr>
                      <a:spLocks/>
                    </p:cNvSpPr>
                    <p:nvPr/>
                  </p:nvSpPr>
                  <p:spPr bwMode="auto">
                    <a:xfrm>
                      <a:off x="4337" y="2750"/>
                      <a:ext cx="106" cy="525"/>
                    </a:xfrm>
                    <a:custGeom>
                      <a:avLst/>
                      <a:gdLst>
                        <a:gd name="T0" fmla="*/ 26 w 213"/>
                        <a:gd name="T1" fmla="*/ 0 h 1051"/>
                        <a:gd name="T2" fmla="*/ 24 w 213"/>
                        <a:gd name="T3" fmla="*/ 1 h 1051"/>
                        <a:gd name="T4" fmla="*/ 22 w 213"/>
                        <a:gd name="T5" fmla="*/ 3 h 1051"/>
                        <a:gd name="T6" fmla="*/ 21 w 213"/>
                        <a:gd name="T7" fmla="*/ 4 h 1051"/>
                        <a:gd name="T8" fmla="*/ 19 w 213"/>
                        <a:gd name="T9" fmla="*/ 5 h 1051"/>
                        <a:gd name="T10" fmla="*/ 18 w 213"/>
                        <a:gd name="T11" fmla="*/ 7 h 1051"/>
                        <a:gd name="T12" fmla="*/ 16 w 213"/>
                        <a:gd name="T13" fmla="*/ 8 h 1051"/>
                        <a:gd name="T14" fmla="*/ 14 w 213"/>
                        <a:gd name="T15" fmla="*/ 10 h 1051"/>
                        <a:gd name="T16" fmla="*/ 13 w 213"/>
                        <a:gd name="T17" fmla="*/ 12 h 1051"/>
                        <a:gd name="T18" fmla="*/ 11 w 213"/>
                        <a:gd name="T19" fmla="*/ 13 h 1051"/>
                        <a:gd name="T20" fmla="*/ 10 w 213"/>
                        <a:gd name="T21" fmla="*/ 15 h 1051"/>
                        <a:gd name="T22" fmla="*/ 9 w 213"/>
                        <a:gd name="T23" fmla="*/ 17 h 1051"/>
                        <a:gd name="T24" fmla="*/ 7 w 213"/>
                        <a:gd name="T25" fmla="*/ 21 h 1051"/>
                        <a:gd name="T26" fmla="*/ 6 w 213"/>
                        <a:gd name="T27" fmla="*/ 24 h 1051"/>
                        <a:gd name="T28" fmla="*/ 7 w 213"/>
                        <a:gd name="T29" fmla="*/ 26 h 1051"/>
                        <a:gd name="T30" fmla="*/ 9 w 213"/>
                        <a:gd name="T31" fmla="*/ 28 h 1051"/>
                        <a:gd name="T32" fmla="*/ 13 w 213"/>
                        <a:gd name="T33" fmla="*/ 33 h 1051"/>
                        <a:gd name="T34" fmla="*/ 3 w 213"/>
                        <a:gd name="T35" fmla="*/ 37 h 1051"/>
                        <a:gd name="T36" fmla="*/ 1 w 213"/>
                        <a:gd name="T37" fmla="*/ 38 h 1051"/>
                        <a:gd name="T38" fmla="*/ 0 w 213"/>
                        <a:gd name="T39" fmla="*/ 39 h 1051"/>
                        <a:gd name="T40" fmla="*/ 0 w 213"/>
                        <a:gd name="T41" fmla="*/ 41 h 1051"/>
                        <a:gd name="T42" fmla="*/ 1 w 213"/>
                        <a:gd name="T43" fmla="*/ 50 h 1051"/>
                        <a:gd name="T44" fmla="*/ 3 w 213"/>
                        <a:gd name="T45" fmla="*/ 61 h 1051"/>
                        <a:gd name="T46" fmla="*/ 5 w 213"/>
                        <a:gd name="T47" fmla="*/ 68 h 1051"/>
                        <a:gd name="T48" fmla="*/ 8 w 213"/>
                        <a:gd name="T49" fmla="*/ 83 h 1051"/>
                        <a:gd name="T50" fmla="*/ 9 w 213"/>
                        <a:gd name="T51" fmla="*/ 88 h 1051"/>
                        <a:gd name="T52" fmla="*/ 9 w 213"/>
                        <a:gd name="T53" fmla="*/ 92 h 1051"/>
                        <a:gd name="T54" fmla="*/ 10 w 213"/>
                        <a:gd name="T55" fmla="*/ 98 h 1051"/>
                        <a:gd name="T56" fmla="*/ 8 w 213"/>
                        <a:gd name="T57" fmla="*/ 131 h 1051"/>
                        <a:gd name="T58" fmla="*/ 9 w 213"/>
                        <a:gd name="T59" fmla="*/ 125 h 1051"/>
                        <a:gd name="T60" fmla="*/ 10 w 213"/>
                        <a:gd name="T61" fmla="*/ 116 h 1051"/>
                        <a:gd name="T62" fmla="*/ 11 w 213"/>
                        <a:gd name="T63" fmla="*/ 103 h 1051"/>
                        <a:gd name="T64" fmla="*/ 13 w 213"/>
                        <a:gd name="T65" fmla="*/ 80 h 1051"/>
                        <a:gd name="T66" fmla="*/ 13 w 213"/>
                        <a:gd name="T67" fmla="*/ 51 h 1051"/>
                        <a:gd name="T68" fmla="*/ 19 w 213"/>
                        <a:gd name="T69" fmla="*/ 18 h 1051"/>
                        <a:gd name="T70" fmla="*/ 20 w 213"/>
                        <a:gd name="T71" fmla="*/ 15 h 1051"/>
                        <a:gd name="T72" fmla="*/ 21 w 213"/>
                        <a:gd name="T73" fmla="*/ 13 h 1051"/>
                        <a:gd name="T74" fmla="*/ 22 w 213"/>
                        <a:gd name="T75" fmla="*/ 9 h 1051"/>
                        <a:gd name="T76" fmla="*/ 23 w 213"/>
                        <a:gd name="T77" fmla="*/ 6 h 1051"/>
                        <a:gd name="T78" fmla="*/ 25 w 213"/>
                        <a:gd name="T79" fmla="*/ 3 h 1051"/>
                        <a:gd name="T80" fmla="*/ 26 w 213"/>
                        <a:gd name="T81" fmla="*/ 1 h 1051"/>
                        <a:gd name="T82" fmla="*/ 26 w 213"/>
                        <a:gd name="T83" fmla="*/ 0 h 105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0" t="0" r="r" b="b"/>
                      <a:pathLst>
                        <a:path w="213" h="1051">
                          <a:moveTo>
                            <a:pt x="213" y="0"/>
                          </a:moveTo>
                          <a:lnTo>
                            <a:pt x="194" y="14"/>
                          </a:lnTo>
                          <a:lnTo>
                            <a:pt x="181" y="25"/>
                          </a:lnTo>
                          <a:lnTo>
                            <a:pt x="169" y="37"/>
                          </a:lnTo>
                          <a:lnTo>
                            <a:pt x="155" y="47"/>
                          </a:lnTo>
                          <a:lnTo>
                            <a:pt x="144" y="59"/>
                          </a:lnTo>
                          <a:lnTo>
                            <a:pt x="130" y="67"/>
                          </a:lnTo>
                          <a:lnTo>
                            <a:pt x="117" y="82"/>
                          </a:lnTo>
                          <a:lnTo>
                            <a:pt x="105" y="99"/>
                          </a:lnTo>
                          <a:lnTo>
                            <a:pt x="95" y="111"/>
                          </a:lnTo>
                          <a:lnTo>
                            <a:pt x="84" y="127"/>
                          </a:lnTo>
                          <a:lnTo>
                            <a:pt x="76" y="141"/>
                          </a:lnTo>
                          <a:lnTo>
                            <a:pt x="61" y="169"/>
                          </a:lnTo>
                          <a:lnTo>
                            <a:pt x="50" y="198"/>
                          </a:lnTo>
                          <a:lnTo>
                            <a:pt x="58" y="213"/>
                          </a:lnTo>
                          <a:lnTo>
                            <a:pt x="76" y="225"/>
                          </a:lnTo>
                          <a:lnTo>
                            <a:pt x="111" y="270"/>
                          </a:lnTo>
                          <a:lnTo>
                            <a:pt x="29" y="300"/>
                          </a:lnTo>
                          <a:lnTo>
                            <a:pt x="13" y="304"/>
                          </a:lnTo>
                          <a:lnTo>
                            <a:pt x="5" y="313"/>
                          </a:lnTo>
                          <a:lnTo>
                            <a:pt x="0" y="335"/>
                          </a:lnTo>
                          <a:lnTo>
                            <a:pt x="11" y="405"/>
                          </a:lnTo>
                          <a:lnTo>
                            <a:pt x="29" y="489"/>
                          </a:lnTo>
                          <a:lnTo>
                            <a:pt x="42" y="545"/>
                          </a:lnTo>
                          <a:lnTo>
                            <a:pt x="70" y="664"/>
                          </a:lnTo>
                          <a:lnTo>
                            <a:pt x="75" y="706"/>
                          </a:lnTo>
                          <a:lnTo>
                            <a:pt x="79" y="742"/>
                          </a:lnTo>
                          <a:lnTo>
                            <a:pt x="83" y="791"/>
                          </a:lnTo>
                          <a:lnTo>
                            <a:pt x="66" y="1051"/>
                          </a:lnTo>
                          <a:lnTo>
                            <a:pt x="72" y="1007"/>
                          </a:lnTo>
                          <a:lnTo>
                            <a:pt x="84" y="934"/>
                          </a:lnTo>
                          <a:lnTo>
                            <a:pt x="92" y="825"/>
                          </a:lnTo>
                          <a:lnTo>
                            <a:pt x="104" y="640"/>
                          </a:lnTo>
                          <a:lnTo>
                            <a:pt x="110" y="414"/>
                          </a:lnTo>
                          <a:lnTo>
                            <a:pt x="157" y="148"/>
                          </a:lnTo>
                          <a:lnTo>
                            <a:pt x="167" y="121"/>
                          </a:lnTo>
                          <a:lnTo>
                            <a:pt x="173" y="105"/>
                          </a:lnTo>
                          <a:lnTo>
                            <a:pt x="181" y="79"/>
                          </a:lnTo>
                          <a:lnTo>
                            <a:pt x="190" y="55"/>
                          </a:lnTo>
                          <a:lnTo>
                            <a:pt x="202" y="31"/>
                          </a:lnTo>
                          <a:lnTo>
                            <a:pt x="211" y="11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rgbClr val="009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013" name="Freeform 682"/>
                    <p:cNvSpPr>
                      <a:spLocks/>
                    </p:cNvSpPr>
                    <p:nvPr/>
                  </p:nvSpPr>
                  <p:spPr bwMode="auto">
                    <a:xfrm>
                      <a:off x="4336" y="2742"/>
                      <a:ext cx="107" cy="526"/>
                    </a:xfrm>
                    <a:custGeom>
                      <a:avLst/>
                      <a:gdLst>
                        <a:gd name="T0" fmla="*/ 27 w 213"/>
                        <a:gd name="T1" fmla="*/ 0 h 1051"/>
                        <a:gd name="T2" fmla="*/ 25 w 213"/>
                        <a:gd name="T3" fmla="*/ 2 h 1051"/>
                        <a:gd name="T4" fmla="*/ 23 w 213"/>
                        <a:gd name="T5" fmla="*/ 4 h 1051"/>
                        <a:gd name="T6" fmla="*/ 22 w 213"/>
                        <a:gd name="T7" fmla="*/ 5 h 1051"/>
                        <a:gd name="T8" fmla="*/ 20 w 213"/>
                        <a:gd name="T9" fmla="*/ 6 h 1051"/>
                        <a:gd name="T10" fmla="*/ 18 w 213"/>
                        <a:gd name="T11" fmla="*/ 8 h 1051"/>
                        <a:gd name="T12" fmla="*/ 17 w 213"/>
                        <a:gd name="T13" fmla="*/ 9 h 1051"/>
                        <a:gd name="T14" fmla="*/ 15 w 213"/>
                        <a:gd name="T15" fmla="*/ 11 h 1051"/>
                        <a:gd name="T16" fmla="*/ 14 w 213"/>
                        <a:gd name="T17" fmla="*/ 13 h 1051"/>
                        <a:gd name="T18" fmla="*/ 12 w 213"/>
                        <a:gd name="T19" fmla="*/ 14 h 1051"/>
                        <a:gd name="T20" fmla="*/ 11 w 213"/>
                        <a:gd name="T21" fmla="*/ 16 h 1051"/>
                        <a:gd name="T22" fmla="*/ 10 w 213"/>
                        <a:gd name="T23" fmla="*/ 18 h 1051"/>
                        <a:gd name="T24" fmla="*/ 8 w 213"/>
                        <a:gd name="T25" fmla="*/ 22 h 1051"/>
                        <a:gd name="T26" fmla="*/ 7 w 213"/>
                        <a:gd name="T27" fmla="*/ 25 h 1051"/>
                        <a:gd name="T28" fmla="*/ 7 w 213"/>
                        <a:gd name="T29" fmla="*/ 27 h 1051"/>
                        <a:gd name="T30" fmla="*/ 10 w 213"/>
                        <a:gd name="T31" fmla="*/ 29 h 1051"/>
                        <a:gd name="T32" fmla="*/ 14 w 213"/>
                        <a:gd name="T33" fmla="*/ 34 h 1051"/>
                        <a:gd name="T34" fmla="*/ 4 w 213"/>
                        <a:gd name="T35" fmla="*/ 38 h 1051"/>
                        <a:gd name="T36" fmla="*/ 2 w 213"/>
                        <a:gd name="T37" fmla="*/ 38 h 1051"/>
                        <a:gd name="T38" fmla="*/ 1 w 213"/>
                        <a:gd name="T39" fmla="*/ 40 h 1051"/>
                        <a:gd name="T40" fmla="*/ 0 w 213"/>
                        <a:gd name="T41" fmla="*/ 41 h 1051"/>
                        <a:gd name="T42" fmla="*/ 2 w 213"/>
                        <a:gd name="T43" fmla="*/ 51 h 1051"/>
                        <a:gd name="T44" fmla="*/ 4 w 213"/>
                        <a:gd name="T45" fmla="*/ 62 h 1051"/>
                        <a:gd name="T46" fmla="*/ 6 w 213"/>
                        <a:gd name="T47" fmla="*/ 69 h 1051"/>
                        <a:gd name="T48" fmla="*/ 9 w 213"/>
                        <a:gd name="T49" fmla="*/ 83 h 1051"/>
                        <a:gd name="T50" fmla="*/ 10 w 213"/>
                        <a:gd name="T51" fmla="*/ 89 h 1051"/>
                        <a:gd name="T52" fmla="*/ 10 w 213"/>
                        <a:gd name="T53" fmla="*/ 93 h 1051"/>
                        <a:gd name="T54" fmla="*/ 11 w 213"/>
                        <a:gd name="T55" fmla="*/ 99 h 1051"/>
                        <a:gd name="T56" fmla="*/ 9 w 213"/>
                        <a:gd name="T57" fmla="*/ 132 h 1051"/>
                        <a:gd name="T58" fmla="*/ 9 w 213"/>
                        <a:gd name="T59" fmla="*/ 126 h 1051"/>
                        <a:gd name="T60" fmla="*/ 11 w 213"/>
                        <a:gd name="T61" fmla="*/ 117 h 1051"/>
                        <a:gd name="T62" fmla="*/ 12 w 213"/>
                        <a:gd name="T63" fmla="*/ 104 h 1051"/>
                        <a:gd name="T64" fmla="*/ 13 w 213"/>
                        <a:gd name="T65" fmla="*/ 80 h 1051"/>
                        <a:gd name="T66" fmla="*/ 14 w 213"/>
                        <a:gd name="T67" fmla="*/ 52 h 1051"/>
                        <a:gd name="T68" fmla="*/ 20 w 213"/>
                        <a:gd name="T69" fmla="*/ 19 h 1051"/>
                        <a:gd name="T70" fmla="*/ 21 w 213"/>
                        <a:gd name="T71" fmla="*/ 16 h 1051"/>
                        <a:gd name="T72" fmla="*/ 22 w 213"/>
                        <a:gd name="T73" fmla="*/ 14 h 1051"/>
                        <a:gd name="T74" fmla="*/ 23 w 213"/>
                        <a:gd name="T75" fmla="*/ 10 h 1051"/>
                        <a:gd name="T76" fmla="*/ 24 w 213"/>
                        <a:gd name="T77" fmla="*/ 7 h 1051"/>
                        <a:gd name="T78" fmla="*/ 26 w 213"/>
                        <a:gd name="T79" fmla="*/ 4 h 1051"/>
                        <a:gd name="T80" fmla="*/ 27 w 213"/>
                        <a:gd name="T81" fmla="*/ 2 h 1051"/>
                        <a:gd name="T82" fmla="*/ 27 w 213"/>
                        <a:gd name="T83" fmla="*/ 0 h 105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0" t="0" r="r" b="b"/>
                      <a:pathLst>
                        <a:path w="213" h="1051">
                          <a:moveTo>
                            <a:pt x="213" y="0"/>
                          </a:moveTo>
                          <a:lnTo>
                            <a:pt x="194" y="15"/>
                          </a:lnTo>
                          <a:lnTo>
                            <a:pt x="181" y="25"/>
                          </a:lnTo>
                          <a:lnTo>
                            <a:pt x="169" y="37"/>
                          </a:lnTo>
                          <a:lnTo>
                            <a:pt x="155" y="47"/>
                          </a:lnTo>
                          <a:lnTo>
                            <a:pt x="144" y="59"/>
                          </a:lnTo>
                          <a:lnTo>
                            <a:pt x="130" y="67"/>
                          </a:lnTo>
                          <a:lnTo>
                            <a:pt x="117" y="82"/>
                          </a:lnTo>
                          <a:lnTo>
                            <a:pt x="105" y="99"/>
                          </a:lnTo>
                          <a:lnTo>
                            <a:pt x="95" y="112"/>
                          </a:lnTo>
                          <a:lnTo>
                            <a:pt x="84" y="127"/>
                          </a:lnTo>
                          <a:lnTo>
                            <a:pt x="76" y="142"/>
                          </a:lnTo>
                          <a:lnTo>
                            <a:pt x="61" y="169"/>
                          </a:lnTo>
                          <a:lnTo>
                            <a:pt x="50" y="198"/>
                          </a:lnTo>
                          <a:lnTo>
                            <a:pt x="55" y="214"/>
                          </a:lnTo>
                          <a:lnTo>
                            <a:pt x="76" y="225"/>
                          </a:lnTo>
                          <a:lnTo>
                            <a:pt x="111" y="271"/>
                          </a:lnTo>
                          <a:lnTo>
                            <a:pt x="29" y="300"/>
                          </a:lnTo>
                          <a:lnTo>
                            <a:pt x="13" y="304"/>
                          </a:lnTo>
                          <a:lnTo>
                            <a:pt x="5" y="314"/>
                          </a:lnTo>
                          <a:lnTo>
                            <a:pt x="0" y="327"/>
                          </a:lnTo>
                          <a:lnTo>
                            <a:pt x="11" y="405"/>
                          </a:lnTo>
                          <a:lnTo>
                            <a:pt x="29" y="490"/>
                          </a:lnTo>
                          <a:lnTo>
                            <a:pt x="42" y="545"/>
                          </a:lnTo>
                          <a:lnTo>
                            <a:pt x="70" y="664"/>
                          </a:lnTo>
                          <a:lnTo>
                            <a:pt x="75" y="707"/>
                          </a:lnTo>
                          <a:lnTo>
                            <a:pt x="79" y="742"/>
                          </a:lnTo>
                          <a:lnTo>
                            <a:pt x="82" y="791"/>
                          </a:lnTo>
                          <a:lnTo>
                            <a:pt x="66" y="1051"/>
                          </a:lnTo>
                          <a:lnTo>
                            <a:pt x="72" y="1008"/>
                          </a:lnTo>
                          <a:lnTo>
                            <a:pt x="84" y="934"/>
                          </a:lnTo>
                          <a:lnTo>
                            <a:pt x="92" y="826"/>
                          </a:lnTo>
                          <a:lnTo>
                            <a:pt x="104" y="640"/>
                          </a:lnTo>
                          <a:lnTo>
                            <a:pt x="110" y="414"/>
                          </a:lnTo>
                          <a:lnTo>
                            <a:pt x="157" y="148"/>
                          </a:lnTo>
                          <a:lnTo>
                            <a:pt x="167" y="121"/>
                          </a:lnTo>
                          <a:lnTo>
                            <a:pt x="173" y="105"/>
                          </a:lnTo>
                          <a:lnTo>
                            <a:pt x="181" y="79"/>
                          </a:lnTo>
                          <a:lnTo>
                            <a:pt x="190" y="56"/>
                          </a:lnTo>
                          <a:lnTo>
                            <a:pt x="201" y="31"/>
                          </a:lnTo>
                          <a:lnTo>
                            <a:pt x="211" y="11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rgbClr val="00BFD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9006" name="Group 689"/>
                  <p:cNvGrpSpPr>
                    <a:grpSpLocks/>
                  </p:cNvGrpSpPr>
                  <p:nvPr/>
                </p:nvGrpSpPr>
                <p:grpSpPr bwMode="auto">
                  <a:xfrm>
                    <a:off x="4200" y="2837"/>
                    <a:ext cx="481" cy="166"/>
                    <a:chOff x="4200" y="2837"/>
                    <a:chExt cx="481" cy="166"/>
                  </a:xfrm>
                </p:grpSpPr>
                <p:sp>
                  <p:nvSpPr>
                    <p:cNvPr id="39007" name="Freeform 684"/>
                    <p:cNvSpPr>
                      <a:spLocks/>
                    </p:cNvSpPr>
                    <p:nvPr/>
                  </p:nvSpPr>
                  <p:spPr bwMode="auto">
                    <a:xfrm>
                      <a:off x="4224" y="2837"/>
                      <a:ext cx="116" cy="111"/>
                    </a:xfrm>
                    <a:custGeom>
                      <a:avLst/>
                      <a:gdLst>
                        <a:gd name="T0" fmla="*/ 26 w 232"/>
                        <a:gd name="T1" fmla="*/ 22 h 222"/>
                        <a:gd name="T2" fmla="*/ 0 w 232"/>
                        <a:gd name="T3" fmla="*/ 28 h 222"/>
                        <a:gd name="T4" fmla="*/ 26 w 232"/>
                        <a:gd name="T5" fmla="*/ 21 h 222"/>
                        <a:gd name="T6" fmla="*/ 9 w 232"/>
                        <a:gd name="T7" fmla="*/ 21 h 222"/>
                        <a:gd name="T8" fmla="*/ 26 w 232"/>
                        <a:gd name="T9" fmla="*/ 18 h 222"/>
                        <a:gd name="T10" fmla="*/ 26 w 232"/>
                        <a:gd name="T11" fmla="*/ 15 h 222"/>
                        <a:gd name="T12" fmla="*/ 25 w 232"/>
                        <a:gd name="T13" fmla="*/ 12 h 222"/>
                        <a:gd name="T14" fmla="*/ 23 w 232"/>
                        <a:gd name="T15" fmla="*/ 8 h 222"/>
                        <a:gd name="T16" fmla="*/ 20 w 232"/>
                        <a:gd name="T17" fmla="*/ 3 h 222"/>
                        <a:gd name="T18" fmla="*/ 19 w 232"/>
                        <a:gd name="T19" fmla="*/ 0 h 222"/>
                        <a:gd name="T20" fmla="*/ 21 w 232"/>
                        <a:gd name="T21" fmla="*/ 2 h 222"/>
                        <a:gd name="T22" fmla="*/ 23 w 232"/>
                        <a:gd name="T23" fmla="*/ 5 h 222"/>
                        <a:gd name="T24" fmla="*/ 25 w 232"/>
                        <a:gd name="T25" fmla="*/ 9 h 222"/>
                        <a:gd name="T26" fmla="*/ 27 w 232"/>
                        <a:gd name="T27" fmla="*/ 11 h 222"/>
                        <a:gd name="T28" fmla="*/ 27 w 232"/>
                        <a:gd name="T29" fmla="*/ 15 h 222"/>
                        <a:gd name="T30" fmla="*/ 29 w 232"/>
                        <a:gd name="T31" fmla="*/ 9 h 222"/>
                        <a:gd name="T32" fmla="*/ 27 w 232"/>
                        <a:gd name="T33" fmla="*/ 18 h 222"/>
                        <a:gd name="T34" fmla="*/ 26 w 232"/>
                        <a:gd name="T35" fmla="*/ 22 h 22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2" h="222">
                          <a:moveTo>
                            <a:pt x="206" y="175"/>
                          </a:moveTo>
                          <a:lnTo>
                            <a:pt x="0" y="222"/>
                          </a:lnTo>
                          <a:lnTo>
                            <a:pt x="204" y="162"/>
                          </a:lnTo>
                          <a:lnTo>
                            <a:pt x="70" y="161"/>
                          </a:lnTo>
                          <a:lnTo>
                            <a:pt x="206" y="143"/>
                          </a:lnTo>
                          <a:lnTo>
                            <a:pt x="206" y="116"/>
                          </a:lnTo>
                          <a:lnTo>
                            <a:pt x="200" y="90"/>
                          </a:lnTo>
                          <a:lnTo>
                            <a:pt x="184" y="58"/>
                          </a:lnTo>
                          <a:lnTo>
                            <a:pt x="159" y="24"/>
                          </a:lnTo>
                          <a:lnTo>
                            <a:pt x="145" y="0"/>
                          </a:lnTo>
                          <a:lnTo>
                            <a:pt x="164" y="10"/>
                          </a:lnTo>
                          <a:lnTo>
                            <a:pt x="184" y="36"/>
                          </a:lnTo>
                          <a:lnTo>
                            <a:pt x="200" y="66"/>
                          </a:lnTo>
                          <a:lnTo>
                            <a:pt x="210" y="87"/>
                          </a:lnTo>
                          <a:lnTo>
                            <a:pt x="211" y="118"/>
                          </a:lnTo>
                          <a:lnTo>
                            <a:pt x="232" y="72"/>
                          </a:lnTo>
                          <a:lnTo>
                            <a:pt x="211" y="143"/>
                          </a:lnTo>
                          <a:lnTo>
                            <a:pt x="206" y="175"/>
                          </a:lnTo>
                          <a:close/>
                        </a:path>
                      </a:pathLst>
                    </a:custGeom>
                    <a:solidFill>
                      <a:srgbClr val="007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008" name="Freeform 685"/>
                    <p:cNvSpPr>
                      <a:spLocks/>
                    </p:cNvSpPr>
                    <p:nvPr/>
                  </p:nvSpPr>
                  <p:spPr bwMode="auto">
                    <a:xfrm>
                      <a:off x="4200" y="2928"/>
                      <a:ext cx="14" cy="49"/>
                    </a:xfrm>
                    <a:custGeom>
                      <a:avLst/>
                      <a:gdLst>
                        <a:gd name="T0" fmla="*/ 2 w 28"/>
                        <a:gd name="T1" fmla="*/ 0 h 97"/>
                        <a:gd name="T2" fmla="*/ 2 w 28"/>
                        <a:gd name="T3" fmla="*/ 3 h 97"/>
                        <a:gd name="T4" fmla="*/ 4 w 28"/>
                        <a:gd name="T5" fmla="*/ 6 h 97"/>
                        <a:gd name="T6" fmla="*/ 4 w 28"/>
                        <a:gd name="T7" fmla="*/ 8 h 97"/>
                        <a:gd name="T8" fmla="*/ 3 w 28"/>
                        <a:gd name="T9" fmla="*/ 11 h 97"/>
                        <a:gd name="T10" fmla="*/ 1 w 28"/>
                        <a:gd name="T11" fmla="*/ 13 h 97"/>
                        <a:gd name="T12" fmla="*/ 1 w 28"/>
                        <a:gd name="T13" fmla="*/ 5 h 97"/>
                        <a:gd name="T14" fmla="*/ 0 w 28"/>
                        <a:gd name="T15" fmla="*/ 4 h 97"/>
                        <a:gd name="T16" fmla="*/ 1 w 28"/>
                        <a:gd name="T17" fmla="*/ 3 h 97"/>
                        <a:gd name="T18" fmla="*/ 2 w 28"/>
                        <a:gd name="T19" fmla="*/ 0 h 9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8" h="97">
                          <a:moveTo>
                            <a:pt x="13" y="0"/>
                          </a:moveTo>
                          <a:lnTo>
                            <a:pt x="16" y="21"/>
                          </a:lnTo>
                          <a:lnTo>
                            <a:pt x="28" y="42"/>
                          </a:lnTo>
                          <a:lnTo>
                            <a:pt x="28" y="63"/>
                          </a:lnTo>
                          <a:lnTo>
                            <a:pt x="24" y="81"/>
                          </a:lnTo>
                          <a:lnTo>
                            <a:pt x="8" y="97"/>
                          </a:lnTo>
                          <a:lnTo>
                            <a:pt x="6" y="38"/>
                          </a:lnTo>
                          <a:lnTo>
                            <a:pt x="0" y="31"/>
                          </a:lnTo>
                          <a:lnTo>
                            <a:pt x="1" y="18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7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009" name="Freeform 686"/>
                    <p:cNvSpPr>
                      <a:spLocks/>
                    </p:cNvSpPr>
                    <p:nvPr/>
                  </p:nvSpPr>
                  <p:spPr bwMode="auto">
                    <a:xfrm>
                      <a:off x="4618" y="2948"/>
                      <a:ext cx="61" cy="55"/>
                    </a:xfrm>
                    <a:custGeom>
                      <a:avLst/>
                      <a:gdLst>
                        <a:gd name="T0" fmla="*/ 0 w 122"/>
                        <a:gd name="T1" fmla="*/ 14 h 109"/>
                        <a:gd name="T2" fmla="*/ 6 w 122"/>
                        <a:gd name="T3" fmla="*/ 10 h 109"/>
                        <a:gd name="T4" fmla="*/ 11 w 122"/>
                        <a:gd name="T5" fmla="*/ 6 h 109"/>
                        <a:gd name="T6" fmla="*/ 14 w 122"/>
                        <a:gd name="T7" fmla="*/ 2 h 109"/>
                        <a:gd name="T8" fmla="*/ 16 w 122"/>
                        <a:gd name="T9" fmla="*/ 0 h 109"/>
                        <a:gd name="T10" fmla="*/ 11 w 122"/>
                        <a:gd name="T11" fmla="*/ 3 h 109"/>
                        <a:gd name="T12" fmla="*/ 8 w 122"/>
                        <a:gd name="T13" fmla="*/ 5 h 109"/>
                        <a:gd name="T14" fmla="*/ 6 w 122"/>
                        <a:gd name="T15" fmla="*/ 7 h 109"/>
                        <a:gd name="T16" fmla="*/ 4 w 122"/>
                        <a:gd name="T17" fmla="*/ 9 h 109"/>
                        <a:gd name="T18" fmla="*/ 0 w 122"/>
                        <a:gd name="T19" fmla="*/ 14 h 10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22" h="109">
                          <a:moveTo>
                            <a:pt x="0" y="109"/>
                          </a:moveTo>
                          <a:lnTo>
                            <a:pt x="45" y="77"/>
                          </a:lnTo>
                          <a:lnTo>
                            <a:pt x="86" y="48"/>
                          </a:lnTo>
                          <a:lnTo>
                            <a:pt x="109" y="15"/>
                          </a:lnTo>
                          <a:lnTo>
                            <a:pt x="122" y="0"/>
                          </a:lnTo>
                          <a:lnTo>
                            <a:pt x="86" y="22"/>
                          </a:lnTo>
                          <a:lnTo>
                            <a:pt x="64" y="39"/>
                          </a:lnTo>
                          <a:lnTo>
                            <a:pt x="45" y="51"/>
                          </a:lnTo>
                          <a:lnTo>
                            <a:pt x="28" y="70"/>
                          </a:lnTo>
                          <a:lnTo>
                            <a:pt x="0" y="109"/>
                          </a:lnTo>
                          <a:close/>
                        </a:path>
                      </a:pathLst>
                    </a:custGeom>
                    <a:solidFill>
                      <a:srgbClr val="007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010" name="Freeform 687"/>
                    <p:cNvSpPr>
                      <a:spLocks/>
                    </p:cNvSpPr>
                    <p:nvPr/>
                  </p:nvSpPr>
                  <p:spPr bwMode="auto">
                    <a:xfrm>
                      <a:off x="4648" y="2969"/>
                      <a:ext cx="33" cy="33"/>
                    </a:xfrm>
                    <a:custGeom>
                      <a:avLst/>
                      <a:gdLst>
                        <a:gd name="T0" fmla="*/ 0 w 65"/>
                        <a:gd name="T1" fmla="*/ 9 h 65"/>
                        <a:gd name="T2" fmla="*/ 9 w 65"/>
                        <a:gd name="T3" fmla="*/ 0 h 65"/>
                        <a:gd name="T4" fmla="*/ 6 w 65"/>
                        <a:gd name="T5" fmla="*/ 6 h 65"/>
                        <a:gd name="T6" fmla="*/ 0 w 65"/>
                        <a:gd name="T7" fmla="*/ 9 h 6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5" h="65">
                          <a:moveTo>
                            <a:pt x="0" y="65"/>
                          </a:moveTo>
                          <a:lnTo>
                            <a:pt x="65" y="0"/>
                          </a:lnTo>
                          <a:lnTo>
                            <a:pt x="45" y="42"/>
                          </a:lnTo>
                          <a:lnTo>
                            <a:pt x="0" y="65"/>
                          </a:lnTo>
                          <a:close/>
                        </a:path>
                      </a:pathLst>
                    </a:custGeom>
                    <a:solidFill>
                      <a:srgbClr val="007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011" name="Freeform 688"/>
                    <p:cNvSpPr>
                      <a:spLocks/>
                    </p:cNvSpPr>
                    <p:nvPr/>
                  </p:nvSpPr>
                  <p:spPr bwMode="auto">
                    <a:xfrm>
                      <a:off x="4623" y="2886"/>
                      <a:ext cx="29" cy="97"/>
                    </a:xfrm>
                    <a:custGeom>
                      <a:avLst/>
                      <a:gdLst>
                        <a:gd name="T0" fmla="*/ 0 w 59"/>
                        <a:gd name="T1" fmla="*/ 25 h 193"/>
                        <a:gd name="T2" fmla="*/ 0 w 59"/>
                        <a:gd name="T3" fmla="*/ 15 h 193"/>
                        <a:gd name="T4" fmla="*/ 2 w 59"/>
                        <a:gd name="T5" fmla="*/ 4 h 193"/>
                        <a:gd name="T6" fmla="*/ 4 w 59"/>
                        <a:gd name="T7" fmla="*/ 0 h 193"/>
                        <a:gd name="T8" fmla="*/ 1 w 59"/>
                        <a:gd name="T9" fmla="*/ 13 h 193"/>
                        <a:gd name="T10" fmla="*/ 1 w 59"/>
                        <a:gd name="T11" fmla="*/ 20 h 193"/>
                        <a:gd name="T12" fmla="*/ 7 w 59"/>
                        <a:gd name="T13" fmla="*/ 14 h 193"/>
                        <a:gd name="T14" fmla="*/ 0 w 59"/>
                        <a:gd name="T15" fmla="*/ 25 h 19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59" h="193">
                          <a:moveTo>
                            <a:pt x="0" y="193"/>
                          </a:moveTo>
                          <a:lnTo>
                            <a:pt x="3" y="113"/>
                          </a:lnTo>
                          <a:lnTo>
                            <a:pt x="20" y="32"/>
                          </a:lnTo>
                          <a:lnTo>
                            <a:pt x="33" y="0"/>
                          </a:lnTo>
                          <a:lnTo>
                            <a:pt x="13" y="104"/>
                          </a:lnTo>
                          <a:lnTo>
                            <a:pt x="10" y="158"/>
                          </a:lnTo>
                          <a:lnTo>
                            <a:pt x="59" y="110"/>
                          </a:lnTo>
                          <a:lnTo>
                            <a:pt x="0" y="193"/>
                          </a:lnTo>
                          <a:close/>
                        </a:path>
                      </a:pathLst>
                    </a:custGeom>
                    <a:solidFill>
                      <a:srgbClr val="007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38928" name="Group 740"/>
              <p:cNvGrpSpPr>
                <a:grpSpLocks/>
              </p:cNvGrpSpPr>
              <p:nvPr/>
            </p:nvGrpSpPr>
            <p:grpSpPr bwMode="auto">
              <a:xfrm>
                <a:off x="3240" y="2413"/>
                <a:ext cx="587" cy="1073"/>
                <a:chOff x="3240" y="2413"/>
                <a:chExt cx="587" cy="1073"/>
              </a:xfrm>
            </p:grpSpPr>
            <p:grpSp>
              <p:nvGrpSpPr>
                <p:cNvPr id="38948" name="Group 707"/>
                <p:cNvGrpSpPr>
                  <a:grpSpLocks/>
                </p:cNvGrpSpPr>
                <p:nvPr/>
              </p:nvGrpSpPr>
              <p:grpSpPr bwMode="auto">
                <a:xfrm>
                  <a:off x="3240" y="2593"/>
                  <a:ext cx="587" cy="893"/>
                  <a:chOff x="3240" y="2593"/>
                  <a:chExt cx="587" cy="893"/>
                </a:xfrm>
              </p:grpSpPr>
              <p:sp>
                <p:nvSpPr>
                  <p:cNvPr id="38981" name="Freeform 692"/>
                  <p:cNvSpPr>
                    <a:spLocks/>
                  </p:cNvSpPr>
                  <p:nvPr/>
                </p:nvSpPr>
                <p:spPr bwMode="auto">
                  <a:xfrm>
                    <a:off x="3748" y="3056"/>
                    <a:ext cx="79" cy="94"/>
                  </a:xfrm>
                  <a:custGeom>
                    <a:avLst/>
                    <a:gdLst>
                      <a:gd name="T0" fmla="*/ 8 w 158"/>
                      <a:gd name="T1" fmla="*/ 0 h 187"/>
                      <a:gd name="T2" fmla="*/ 20 w 158"/>
                      <a:gd name="T3" fmla="*/ 1 h 187"/>
                      <a:gd name="T4" fmla="*/ 19 w 158"/>
                      <a:gd name="T5" fmla="*/ 19 h 187"/>
                      <a:gd name="T6" fmla="*/ 18 w 158"/>
                      <a:gd name="T7" fmla="*/ 24 h 187"/>
                      <a:gd name="T8" fmla="*/ 0 w 158"/>
                      <a:gd name="T9" fmla="*/ 22 h 187"/>
                      <a:gd name="T10" fmla="*/ 8 w 158"/>
                      <a:gd name="T11" fmla="*/ 0 h 18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58" h="187">
                        <a:moveTo>
                          <a:pt x="59" y="0"/>
                        </a:moveTo>
                        <a:lnTo>
                          <a:pt x="158" y="6"/>
                        </a:lnTo>
                        <a:lnTo>
                          <a:pt x="146" y="147"/>
                        </a:lnTo>
                        <a:lnTo>
                          <a:pt x="140" y="187"/>
                        </a:lnTo>
                        <a:lnTo>
                          <a:pt x="0" y="175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9F9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982" name="Freeform 693"/>
                  <p:cNvSpPr>
                    <a:spLocks/>
                  </p:cNvSpPr>
                  <p:nvPr/>
                </p:nvSpPr>
                <p:spPr bwMode="auto">
                  <a:xfrm>
                    <a:off x="3411" y="2614"/>
                    <a:ext cx="136" cy="342"/>
                  </a:xfrm>
                  <a:custGeom>
                    <a:avLst/>
                    <a:gdLst>
                      <a:gd name="T0" fmla="*/ 0 w 274"/>
                      <a:gd name="T1" fmla="*/ 0 h 684"/>
                      <a:gd name="T2" fmla="*/ 12 w 274"/>
                      <a:gd name="T3" fmla="*/ 44 h 684"/>
                      <a:gd name="T4" fmla="*/ 20 w 274"/>
                      <a:gd name="T5" fmla="*/ 86 h 684"/>
                      <a:gd name="T6" fmla="*/ 34 w 274"/>
                      <a:gd name="T7" fmla="*/ 85 h 684"/>
                      <a:gd name="T8" fmla="*/ 32 w 274"/>
                      <a:gd name="T9" fmla="*/ 48 h 684"/>
                      <a:gd name="T10" fmla="*/ 27 w 274"/>
                      <a:gd name="T11" fmla="*/ 19 h 684"/>
                      <a:gd name="T12" fmla="*/ 0 w 274"/>
                      <a:gd name="T13" fmla="*/ 0 h 68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74" h="684">
                        <a:moveTo>
                          <a:pt x="0" y="0"/>
                        </a:moveTo>
                        <a:lnTo>
                          <a:pt x="96" y="349"/>
                        </a:lnTo>
                        <a:lnTo>
                          <a:pt x="165" y="684"/>
                        </a:lnTo>
                        <a:lnTo>
                          <a:pt x="274" y="678"/>
                        </a:lnTo>
                        <a:lnTo>
                          <a:pt x="261" y="380"/>
                        </a:lnTo>
                        <a:lnTo>
                          <a:pt x="217" y="1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38983" name="Group 696"/>
                  <p:cNvGrpSpPr>
                    <a:grpSpLocks/>
                  </p:cNvGrpSpPr>
                  <p:nvPr/>
                </p:nvGrpSpPr>
                <p:grpSpPr bwMode="auto">
                  <a:xfrm>
                    <a:off x="3571" y="3389"/>
                    <a:ext cx="61" cy="94"/>
                    <a:chOff x="3571" y="3389"/>
                    <a:chExt cx="61" cy="94"/>
                  </a:xfrm>
                </p:grpSpPr>
                <p:sp>
                  <p:nvSpPr>
                    <p:cNvPr id="38994" name="Freeform 694"/>
                    <p:cNvSpPr>
                      <a:spLocks/>
                    </p:cNvSpPr>
                    <p:nvPr/>
                  </p:nvSpPr>
                  <p:spPr bwMode="auto">
                    <a:xfrm>
                      <a:off x="3578" y="3414"/>
                      <a:ext cx="43" cy="69"/>
                    </a:xfrm>
                    <a:custGeom>
                      <a:avLst/>
                      <a:gdLst>
                        <a:gd name="T0" fmla="*/ 0 w 85"/>
                        <a:gd name="T1" fmla="*/ 17 h 139"/>
                        <a:gd name="T2" fmla="*/ 11 w 85"/>
                        <a:gd name="T3" fmla="*/ 17 h 139"/>
                        <a:gd name="T4" fmla="*/ 9 w 85"/>
                        <a:gd name="T5" fmla="*/ 0 h 139"/>
                        <a:gd name="T6" fmla="*/ 1 w 85"/>
                        <a:gd name="T7" fmla="*/ 0 h 139"/>
                        <a:gd name="T8" fmla="*/ 0 w 85"/>
                        <a:gd name="T9" fmla="*/ 17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85" h="139">
                          <a:moveTo>
                            <a:pt x="0" y="139"/>
                          </a:moveTo>
                          <a:lnTo>
                            <a:pt x="85" y="139"/>
                          </a:lnTo>
                          <a:lnTo>
                            <a:pt x="71" y="0"/>
                          </a:lnTo>
                          <a:lnTo>
                            <a:pt x="2" y="4"/>
                          </a:lnTo>
                          <a:lnTo>
                            <a:pt x="0" y="139"/>
                          </a:lnTo>
                          <a:close/>
                        </a:path>
                      </a:pathLst>
                    </a:custGeom>
                    <a:solidFill>
                      <a:srgbClr val="FF9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95" name="Freeform 695"/>
                    <p:cNvSpPr>
                      <a:spLocks/>
                    </p:cNvSpPr>
                    <p:nvPr/>
                  </p:nvSpPr>
                  <p:spPr bwMode="auto">
                    <a:xfrm>
                      <a:off x="3571" y="3389"/>
                      <a:ext cx="61" cy="38"/>
                    </a:xfrm>
                    <a:custGeom>
                      <a:avLst/>
                      <a:gdLst>
                        <a:gd name="T0" fmla="*/ 13 w 123"/>
                        <a:gd name="T1" fmla="*/ 0 h 77"/>
                        <a:gd name="T2" fmla="*/ 15 w 123"/>
                        <a:gd name="T3" fmla="*/ 8 h 77"/>
                        <a:gd name="T4" fmla="*/ 0 w 123"/>
                        <a:gd name="T5" fmla="*/ 9 h 77"/>
                        <a:gd name="T6" fmla="*/ 0 w 123"/>
                        <a:gd name="T7" fmla="*/ 1 h 77"/>
                        <a:gd name="T8" fmla="*/ 13 w 123"/>
                        <a:gd name="T9" fmla="*/ 0 h 7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3" h="77">
                          <a:moveTo>
                            <a:pt x="111" y="0"/>
                          </a:moveTo>
                          <a:lnTo>
                            <a:pt x="123" y="65"/>
                          </a:lnTo>
                          <a:lnTo>
                            <a:pt x="3" y="77"/>
                          </a:lnTo>
                          <a:lnTo>
                            <a:pt x="0" y="11"/>
                          </a:lnTo>
                          <a:lnTo>
                            <a:pt x="11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8984" name="Freeform 697"/>
                  <p:cNvSpPr>
                    <a:spLocks/>
                  </p:cNvSpPr>
                  <p:nvPr/>
                </p:nvSpPr>
                <p:spPr bwMode="auto">
                  <a:xfrm>
                    <a:off x="3240" y="2593"/>
                    <a:ext cx="396" cy="893"/>
                  </a:xfrm>
                  <a:custGeom>
                    <a:avLst/>
                    <a:gdLst>
                      <a:gd name="T0" fmla="*/ 40 w 792"/>
                      <a:gd name="T1" fmla="*/ 4 h 1786"/>
                      <a:gd name="T2" fmla="*/ 32 w 792"/>
                      <a:gd name="T3" fmla="*/ 14 h 1786"/>
                      <a:gd name="T4" fmla="*/ 21 w 792"/>
                      <a:gd name="T5" fmla="*/ 25 h 1786"/>
                      <a:gd name="T6" fmla="*/ 12 w 792"/>
                      <a:gd name="T7" fmla="*/ 40 h 1786"/>
                      <a:gd name="T8" fmla="*/ 7 w 792"/>
                      <a:gd name="T9" fmla="*/ 59 h 1786"/>
                      <a:gd name="T10" fmla="*/ 6 w 792"/>
                      <a:gd name="T11" fmla="*/ 69 h 1786"/>
                      <a:gd name="T12" fmla="*/ 4 w 792"/>
                      <a:gd name="T13" fmla="*/ 89 h 1786"/>
                      <a:gd name="T14" fmla="*/ 4 w 792"/>
                      <a:gd name="T15" fmla="*/ 105 h 1786"/>
                      <a:gd name="T16" fmla="*/ 6 w 792"/>
                      <a:gd name="T17" fmla="*/ 119 h 1786"/>
                      <a:gd name="T18" fmla="*/ 6 w 792"/>
                      <a:gd name="T19" fmla="*/ 154 h 1786"/>
                      <a:gd name="T20" fmla="*/ 0 w 792"/>
                      <a:gd name="T21" fmla="*/ 224 h 1786"/>
                      <a:gd name="T22" fmla="*/ 86 w 792"/>
                      <a:gd name="T23" fmla="*/ 202 h 1786"/>
                      <a:gd name="T24" fmla="*/ 92 w 792"/>
                      <a:gd name="T25" fmla="*/ 136 h 1786"/>
                      <a:gd name="T26" fmla="*/ 99 w 792"/>
                      <a:gd name="T27" fmla="*/ 77 h 1786"/>
                      <a:gd name="T28" fmla="*/ 99 w 792"/>
                      <a:gd name="T29" fmla="*/ 62 h 1786"/>
                      <a:gd name="T30" fmla="*/ 98 w 792"/>
                      <a:gd name="T31" fmla="*/ 55 h 1786"/>
                      <a:gd name="T32" fmla="*/ 96 w 792"/>
                      <a:gd name="T33" fmla="*/ 50 h 1786"/>
                      <a:gd name="T34" fmla="*/ 93 w 792"/>
                      <a:gd name="T35" fmla="*/ 46 h 1786"/>
                      <a:gd name="T36" fmla="*/ 88 w 792"/>
                      <a:gd name="T37" fmla="*/ 40 h 1786"/>
                      <a:gd name="T38" fmla="*/ 74 w 792"/>
                      <a:gd name="T39" fmla="*/ 28 h 1786"/>
                      <a:gd name="T40" fmla="*/ 69 w 792"/>
                      <a:gd name="T41" fmla="*/ 28 h 1786"/>
                      <a:gd name="T42" fmla="*/ 69 w 792"/>
                      <a:gd name="T43" fmla="*/ 36 h 1786"/>
                      <a:gd name="T44" fmla="*/ 71 w 792"/>
                      <a:gd name="T45" fmla="*/ 52 h 1786"/>
                      <a:gd name="T46" fmla="*/ 72 w 792"/>
                      <a:gd name="T47" fmla="*/ 93 h 1786"/>
                      <a:gd name="T48" fmla="*/ 66 w 792"/>
                      <a:gd name="T49" fmla="*/ 79 h 1786"/>
                      <a:gd name="T50" fmla="*/ 64 w 792"/>
                      <a:gd name="T51" fmla="*/ 71 h 1786"/>
                      <a:gd name="T52" fmla="*/ 62 w 792"/>
                      <a:gd name="T53" fmla="*/ 61 h 1786"/>
                      <a:gd name="T54" fmla="*/ 60 w 792"/>
                      <a:gd name="T55" fmla="*/ 51 h 1786"/>
                      <a:gd name="T56" fmla="*/ 57 w 792"/>
                      <a:gd name="T57" fmla="*/ 41 h 1786"/>
                      <a:gd name="T58" fmla="*/ 50 w 792"/>
                      <a:gd name="T59" fmla="*/ 27 h 1786"/>
                      <a:gd name="T60" fmla="*/ 42 w 792"/>
                      <a:gd name="T61" fmla="*/ 10 h 1786"/>
                      <a:gd name="T62" fmla="*/ 42 w 792"/>
                      <a:gd name="T63" fmla="*/ 5 h 1786"/>
                      <a:gd name="T64" fmla="*/ 43 w 792"/>
                      <a:gd name="T65" fmla="*/ 0 h 178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92" h="1786">
                        <a:moveTo>
                          <a:pt x="344" y="0"/>
                        </a:moveTo>
                        <a:lnTo>
                          <a:pt x="318" y="29"/>
                        </a:lnTo>
                        <a:lnTo>
                          <a:pt x="286" y="68"/>
                        </a:lnTo>
                        <a:lnTo>
                          <a:pt x="253" y="107"/>
                        </a:lnTo>
                        <a:lnTo>
                          <a:pt x="185" y="172"/>
                        </a:lnTo>
                        <a:lnTo>
                          <a:pt x="161" y="194"/>
                        </a:lnTo>
                        <a:lnTo>
                          <a:pt x="144" y="220"/>
                        </a:lnTo>
                        <a:lnTo>
                          <a:pt x="96" y="313"/>
                        </a:lnTo>
                        <a:lnTo>
                          <a:pt x="71" y="375"/>
                        </a:lnTo>
                        <a:lnTo>
                          <a:pt x="50" y="471"/>
                        </a:lnTo>
                        <a:lnTo>
                          <a:pt x="45" y="520"/>
                        </a:lnTo>
                        <a:lnTo>
                          <a:pt x="45" y="551"/>
                        </a:lnTo>
                        <a:lnTo>
                          <a:pt x="32" y="658"/>
                        </a:lnTo>
                        <a:lnTo>
                          <a:pt x="26" y="710"/>
                        </a:lnTo>
                        <a:lnTo>
                          <a:pt x="26" y="761"/>
                        </a:lnTo>
                        <a:lnTo>
                          <a:pt x="25" y="840"/>
                        </a:lnTo>
                        <a:lnTo>
                          <a:pt x="45" y="926"/>
                        </a:lnTo>
                        <a:lnTo>
                          <a:pt x="46" y="951"/>
                        </a:lnTo>
                        <a:lnTo>
                          <a:pt x="47" y="1027"/>
                        </a:lnTo>
                        <a:lnTo>
                          <a:pt x="41" y="1226"/>
                        </a:lnTo>
                        <a:lnTo>
                          <a:pt x="25" y="1489"/>
                        </a:lnTo>
                        <a:lnTo>
                          <a:pt x="0" y="1786"/>
                        </a:lnTo>
                        <a:lnTo>
                          <a:pt x="681" y="1780"/>
                        </a:lnTo>
                        <a:lnTo>
                          <a:pt x="681" y="1609"/>
                        </a:lnTo>
                        <a:lnTo>
                          <a:pt x="792" y="1595"/>
                        </a:lnTo>
                        <a:lnTo>
                          <a:pt x="731" y="1085"/>
                        </a:lnTo>
                        <a:lnTo>
                          <a:pt x="768" y="699"/>
                        </a:lnTo>
                        <a:lnTo>
                          <a:pt x="786" y="614"/>
                        </a:lnTo>
                        <a:lnTo>
                          <a:pt x="787" y="524"/>
                        </a:lnTo>
                        <a:lnTo>
                          <a:pt x="787" y="496"/>
                        </a:lnTo>
                        <a:lnTo>
                          <a:pt x="783" y="466"/>
                        </a:lnTo>
                        <a:lnTo>
                          <a:pt x="778" y="433"/>
                        </a:lnTo>
                        <a:lnTo>
                          <a:pt x="773" y="415"/>
                        </a:lnTo>
                        <a:lnTo>
                          <a:pt x="767" y="397"/>
                        </a:lnTo>
                        <a:lnTo>
                          <a:pt x="758" y="382"/>
                        </a:lnTo>
                        <a:lnTo>
                          <a:pt x="743" y="363"/>
                        </a:lnTo>
                        <a:lnTo>
                          <a:pt x="714" y="341"/>
                        </a:lnTo>
                        <a:lnTo>
                          <a:pt x="699" y="317"/>
                        </a:lnTo>
                        <a:lnTo>
                          <a:pt x="613" y="226"/>
                        </a:lnTo>
                        <a:lnTo>
                          <a:pt x="585" y="224"/>
                        </a:lnTo>
                        <a:lnTo>
                          <a:pt x="568" y="221"/>
                        </a:lnTo>
                        <a:lnTo>
                          <a:pt x="552" y="217"/>
                        </a:lnTo>
                        <a:lnTo>
                          <a:pt x="534" y="213"/>
                        </a:lnTo>
                        <a:lnTo>
                          <a:pt x="551" y="281"/>
                        </a:lnTo>
                        <a:lnTo>
                          <a:pt x="559" y="347"/>
                        </a:lnTo>
                        <a:lnTo>
                          <a:pt x="562" y="414"/>
                        </a:lnTo>
                        <a:lnTo>
                          <a:pt x="575" y="540"/>
                        </a:lnTo>
                        <a:lnTo>
                          <a:pt x="569" y="737"/>
                        </a:lnTo>
                        <a:lnTo>
                          <a:pt x="531" y="668"/>
                        </a:lnTo>
                        <a:lnTo>
                          <a:pt x="522" y="630"/>
                        </a:lnTo>
                        <a:lnTo>
                          <a:pt x="516" y="594"/>
                        </a:lnTo>
                        <a:lnTo>
                          <a:pt x="509" y="567"/>
                        </a:lnTo>
                        <a:lnTo>
                          <a:pt x="502" y="524"/>
                        </a:lnTo>
                        <a:lnTo>
                          <a:pt x="496" y="483"/>
                        </a:lnTo>
                        <a:lnTo>
                          <a:pt x="488" y="442"/>
                        </a:lnTo>
                        <a:lnTo>
                          <a:pt x="478" y="402"/>
                        </a:lnTo>
                        <a:lnTo>
                          <a:pt x="466" y="366"/>
                        </a:lnTo>
                        <a:lnTo>
                          <a:pt x="449" y="325"/>
                        </a:lnTo>
                        <a:lnTo>
                          <a:pt x="416" y="258"/>
                        </a:lnTo>
                        <a:lnTo>
                          <a:pt x="394" y="209"/>
                        </a:lnTo>
                        <a:lnTo>
                          <a:pt x="364" y="142"/>
                        </a:lnTo>
                        <a:lnTo>
                          <a:pt x="336" y="79"/>
                        </a:lnTo>
                        <a:lnTo>
                          <a:pt x="326" y="55"/>
                        </a:lnTo>
                        <a:lnTo>
                          <a:pt x="334" y="37"/>
                        </a:lnTo>
                        <a:lnTo>
                          <a:pt x="347" y="11"/>
                        </a:lnTo>
                        <a:lnTo>
                          <a:pt x="344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985" name="Freeform 698"/>
                  <p:cNvSpPr>
                    <a:spLocks/>
                  </p:cNvSpPr>
                  <p:nvPr/>
                </p:nvSpPr>
                <p:spPr bwMode="auto">
                  <a:xfrm>
                    <a:off x="3580" y="2752"/>
                    <a:ext cx="56" cy="646"/>
                  </a:xfrm>
                  <a:custGeom>
                    <a:avLst/>
                    <a:gdLst>
                      <a:gd name="T0" fmla="*/ 7 w 113"/>
                      <a:gd name="T1" fmla="*/ 16 h 1292"/>
                      <a:gd name="T2" fmla="*/ 8 w 113"/>
                      <a:gd name="T3" fmla="*/ 34 h 1292"/>
                      <a:gd name="T4" fmla="*/ 5 w 113"/>
                      <a:gd name="T5" fmla="*/ 74 h 1292"/>
                      <a:gd name="T6" fmla="*/ 0 w 113"/>
                      <a:gd name="T7" fmla="*/ 113 h 1292"/>
                      <a:gd name="T8" fmla="*/ 0 w 113"/>
                      <a:gd name="T9" fmla="*/ 162 h 1292"/>
                      <a:gd name="T10" fmla="*/ 14 w 113"/>
                      <a:gd name="T11" fmla="*/ 160 h 1292"/>
                      <a:gd name="T12" fmla="*/ 6 w 113"/>
                      <a:gd name="T13" fmla="*/ 96 h 1292"/>
                      <a:gd name="T14" fmla="*/ 11 w 113"/>
                      <a:gd name="T15" fmla="*/ 48 h 1292"/>
                      <a:gd name="T16" fmla="*/ 13 w 113"/>
                      <a:gd name="T17" fmla="*/ 37 h 1292"/>
                      <a:gd name="T18" fmla="*/ 13 w 113"/>
                      <a:gd name="T19" fmla="*/ 26 h 1292"/>
                      <a:gd name="T20" fmla="*/ 13 w 113"/>
                      <a:gd name="T21" fmla="*/ 23 h 1292"/>
                      <a:gd name="T22" fmla="*/ 13 w 113"/>
                      <a:gd name="T23" fmla="*/ 19 h 1292"/>
                      <a:gd name="T24" fmla="*/ 12 w 113"/>
                      <a:gd name="T25" fmla="*/ 15 h 1292"/>
                      <a:gd name="T26" fmla="*/ 11 w 113"/>
                      <a:gd name="T27" fmla="*/ 13 h 1292"/>
                      <a:gd name="T28" fmla="*/ 11 w 113"/>
                      <a:gd name="T29" fmla="*/ 10 h 1292"/>
                      <a:gd name="T30" fmla="*/ 9 w 113"/>
                      <a:gd name="T31" fmla="*/ 9 h 1292"/>
                      <a:gd name="T32" fmla="*/ 7 w 113"/>
                      <a:gd name="T33" fmla="*/ 6 h 1292"/>
                      <a:gd name="T34" fmla="*/ 4 w 113"/>
                      <a:gd name="T35" fmla="*/ 3 h 1292"/>
                      <a:gd name="T36" fmla="*/ 2 w 113"/>
                      <a:gd name="T37" fmla="*/ 0 h 1292"/>
                      <a:gd name="T38" fmla="*/ 7 w 113"/>
                      <a:gd name="T39" fmla="*/ 16 h 129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13" h="1292">
                        <a:moveTo>
                          <a:pt x="57" y="125"/>
                        </a:moveTo>
                        <a:lnTo>
                          <a:pt x="66" y="266"/>
                        </a:lnTo>
                        <a:lnTo>
                          <a:pt x="41" y="589"/>
                        </a:lnTo>
                        <a:lnTo>
                          <a:pt x="0" y="903"/>
                        </a:lnTo>
                        <a:lnTo>
                          <a:pt x="0" y="1292"/>
                        </a:lnTo>
                        <a:lnTo>
                          <a:pt x="113" y="1278"/>
                        </a:lnTo>
                        <a:lnTo>
                          <a:pt x="51" y="768"/>
                        </a:lnTo>
                        <a:lnTo>
                          <a:pt x="89" y="382"/>
                        </a:lnTo>
                        <a:lnTo>
                          <a:pt x="107" y="296"/>
                        </a:lnTo>
                        <a:lnTo>
                          <a:pt x="108" y="206"/>
                        </a:lnTo>
                        <a:lnTo>
                          <a:pt x="108" y="178"/>
                        </a:lnTo>
                        <a:lnTo>
                          <a:pt x="104" y="148"/>
                        </a:lnTo>
                        <a:lnTo>
                          <a:pt x="99" y="116"/>
                        </a:lnTo>
                        <a:lnTo>
                          <a:pt x="94" y="98"/>
                        </a:lnTo>
                        <a:lnTo>
                          <a:pt x="88" y="80"/>
                        </a:lnTo>
                        <a:lnTo>
                          <a:pt x="78" y="65"/>
                        </a:lnTo>
                        <a:lnTo>
                          <a:pt x="63" y="46"/>
                        </a:lnTo>
                        <a:lnTo>
                          <a:pt x="34" y="24"/>
                        </a:lnTo>
                        <a:lnTo>
                          <a:pt x="18" y="0"/>
                        </a:lnTo>
                        <a:lnTo>
                          <a:pt x="57" y="125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986" name="Freeform 699"/>
                  <p:cNvSpPr>
                    <a:spLocks/>
                  </p:cNvSpPr>
                  <p:nvPr/>
                </p:nvSpPr>
                <p:spPr bwMode="auto">
                  <a:xfrm>
                    <a:off x="3321" y="2906"/>
                    <a:ext cx="231" cy="446"/>
                  </a:xfrm>
                  <a:custGeom>
                    <a:avLst/>
                    <a:gdLst>
                      <a:gd name="T0" fmla="*/ 0 w 462"/>
                      <a:gd name="T1" fmla="*/ 0 h 893"/>
                      <a:gd name="T2" fmla="*/ 6 w 462"/>
                      <a:gd name="T3" fmla="*/ 14 h 893"/>
                      <a:gd name="T4" fmla="*/ 12 w 462"/>
                      <a:gd name="T5" fmla="*/ 26 h 893"/>
                      <a:gd name="T6" fmla="*/ 14 w 462"/>
                      <a:gd name="T7" fmla="*/ 31 h 893"/>
                      <a:gd name="T8" fmla="*/ 15 w 462"/>
                      <a:gd name="T9" fmla="*/ 37 h 893"/>
                      <a:gd name="T10" fmla="*/ 17 w 462"/>
                      <a:gd name="T11" fmla="*/ 40 h 893"/>
                      <a:gd name="T12" fmla="*/ 26 w 462"/>
                      <a:gd name="T13" fmla="*/ 59 h 893"/>
                      <a:gd name="T14" fmla="*/ 30 w 462"/>
                      <a:gd name="T15" fmla="*/ 66 h 893"/>
                      <a:gd name="T16" fmla="*/ 37 w 462"/>
                      <a:gd name="T17" fmla="*/ 80 h 893"/>
                      <a:gd name="T18" fmla="*/ 41 w 462"/>
                      <a:gd name="T19" fmla="*/ 87 h 893"/>
                      <a:gd name="T20" fmla="*/ 44 w 462"/>
                      <a:gd name="T21" fmla="*/ 97 h 893"/>
                      <a:gd name="T22" fmla="*/ 45 w 462"/>
                      <a:gd name="T23" fmla="*/ 101 h 893"/>
                      <a:gd name="T24" fmla="*/ 54 w 462"/>
                      <a:gd name="T25" fmla="*/ 111 h 893"/>
                      <a:gd name="T26" fmla="*/ 57 w 462"/>
                      <a:gd name="T27" fmla="*/ 88 h 893"/>
                      <a:gd name="T28" fmla="*/ 58 w 462"/>
                      <a:gd name="T29" fmla="*/ 75 h 893"/>
                      <a:gd name="T30" fmla="*/ 57 w 462"/>
                      <a:gd name="T31" fmla="*/ 60 h 893"/>
                      <a:gd name="T32" fmla="*/ 55 w 462"/>
                      <a:gd name="T33" fmla="*/ 43 h 893"/>
                      <a:gd name="T34" fmla="*/ 52 w 462"/>
                      <a:gd name="T35" fmla="*/ 42 h 893"/>
                      <a:gd name="T36" fmla="*/ 52 w 462"/>
                      <a:gd name="T37" fmla="*/ 52 h 893"/>
                      <a:gd name="T38" fmla="*/ 53 w 462"/>
                      <a:gd name="T39" fmla="*/ 61 h 893"/>
                      <a:gd name="T40" fmla="*/ 54 w 462"/>
                      <a:gd name="T41" fmla="*/ 71 h 893"/>
                      <a:gd name="T42" fmla="*/ 54 w 462"/>
                      <a:gd name="T43" fmla="*/ 76 h 893"/>
                      <a:gd name="T44" fmla="*/ 50 w 462"/>
                      <a:gd name="T45" fmla="*/ 60 h 893"/>
                      <a:gd name="T46" fmla="*/ 48 w 462"/>
                      <a:gd name="T47" fmla="*/ 48 h 893"/>
                      <a:gd name="T48" fmla="*/ 43 w 462"/>
                      <a:gd name="T49" fmla="*/ 40 h 893"/>
                      <a:gd name="T50" fmla="*/ 13 w 462"/>
                      <a:gd name="T51" fmla="*/ 8 h 893"/>
                      <a:gd name="T52" fmla="*/ 0 w 462"/>
                      <a:gd name="T53" fmla="*/ 0 h 89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462" h="893">
                        <a:moveTo>
                          <a:pt x="0" y="0"/>
                        </a:moveTo>
                        <a:lnTo>
                          <a:pt x="41" y="115"/>
                        </a:lnTo>
                        <a:lnTo>
                          <a:pt x="89" y="209"/>
                        </a:lnTo>
                        <a:lnTo>
                          <a:pt x="106" y="254"/>
                        </a:lnTo>
                        <a:lnTo>
                          <a:pt x="113" y="302"/>
                        </a:lnTo>
                        <a:lnTo>
                          <a:pt x="133" y="321"/>
                        </a:lnTo>
                        <a:lnTo>
                          <a:pt x="205" y="475"/>
                        </a:lnTo>
                        <a:lnTo>
                          <a:pt x="237" y="529"/>
                        </a:lnTo>
                        <a:lnTo>
                          <a:pt x="291" y="640"/>
                        </a:lnTo>
                        <a:lnTo>
                          <a:pt x="322" y="701"/>
                        </a:lnTo>
                        <a:lnTo>
                          <a:pt x="352" y="777"/>
                        </a:lnTo>
                        <a:lnTo>
                          <a:pt x="358" y="811"/>
                        </a:lnTo>
                        <a:lnTo>
                          <a:pt x="431" y="893"/>
                        </a:lnTo>
                        <a:lnTo>
                          <a:pt x="456" y="704"/>
                        </a:lnTo>
                        <a:lnTo>
                          <a:pt x="462" y="605"/>
                        </a:lnTo>
                        <a:lnTo>
                          <a:pt x="453" y="485"/>
                        </a:lnTo>
                        <a:lnTo>
                          <a:pt x="434" y="349"/>
                        </a:lnTo>
                        <a:lnTo>
                          <a:pt x="409" y="336"/>
                        </a:lnTo>
                        <a:lnTo>
                          <a:pt x="409" y="418"/>
                        </a:lnTo>
                        <a:lnTo>
                          <a:pt x="421" y="491"/>
                        </a:lnTo>
                        <a:lnTo>
                          <a:pt x="431" y="570"/>
                        </a:lnTo>
                        <a:lnTo>
                          <a:pt x="428" y="611"/>
                        </a:lnTo>
                        <a:lnTo>
                          <a:pt x="399" y="482"/>
                        </a:lnTo>
                        <a:lnTo>
                          <a:pt x="377" y="387"/>
                        </a:lnTo>
                        <a:lnTo>
                          <a:pt x="338" y="327"/>
                        </a:lnTo>
                        <a:lnTo>
                          <a:pt x="97" y="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987" name="Freeform 700"/>
                  <p:cNvSpPr>
                    <a:spLocks/>
                  </p:cNvSpPr>
                  <p:nvPr/>
                </p:nvSpPr>
                <p:spPr bwMode="auto">
                  <a:xfrm>
                    <a:off x="3270" y="2696"/>
                    <a:ext cx="528" cy="475"/>
                  </a:xfrm>
                  <a:custGeom>
                    <a:avLst/>
                    <a:gdLst>
                      <a:gd name="T0" fmla="*/ 40 w 1055"/>
                      <a:gd name="T1" fmla="*/ 10 h 949"/>
                      <a:gd name="T2" fmla="*/ 34 w 1055"/>
                      <a:gd name="T3" fmla="*/ 5 h 949"/>
                      <a:gd name="T4" fmla="*/ 29 w 1055"/>
                      <a:gd name="T5" fmla="*/ 2 h 949"/>
                      <a:gd name="T6" fmla="*/ 23 w 1055"/>
                      <a:gd name="T7" fmla="*/ 1 h 949"/>
                      <a:gd name="T8" fmla="*/ 19 w 1055"/>
                      <a:gd name="T9" fmla="*/ 0 h 949"/>
                      <a:gd name="T10" fmla="*/ 17 w 1055"/>
                      <a:gd name="T11" fmla="*/ 1 h 949"/>
                      <a:gd name="T12" fmla="*/ 12 w 1055"/>
                      <a:gd name="T13" fmla="*/ 5 h 949"/>
                      <a:gd name="T14" fmla="*/ 8 w 1055"/>
                      <a:gd name="T15" fmla="*/ 10 h 949"/>
                      <a:gd name="T16" fmla="*/ 6 w 1055"/>
                      <a:gd name="T17" fmla="*/ 13 h 949"/>
                      <a:gd name="T18" fmla="*/ 5 w 1055"/>
                      <a:gd name="T19" fmla="*/ 18 h 949"/>
                      <a:gd name="T20" fmla="*/ 6 w 1055"/>
                      <a:gd name="T21" fmla="*/ 25 h 949"/>
                      <a:gd name="T22" fmla="*/ 8 w 1055"/>
                      <a:gd name="T23" fmla="*/ 33 h 949"/>
                      <a:gd name="T24" fmla="*/ 11 w 1055"/>
                      <a:gd name="T25" fmla="*/ 39 h 949"/>
                      <a:gd name="T26" fmla="*/ 13 w 1055"/>
                      <a:gd name="T27" fmla="*/ 45 h 949"/>
                      <a:gd name="T28" fmla="*/ 0 w 1055"/>
                      <a:gd name="T29" fmla="*/ 47 h 949"/>
                      <a:gd name="T30" fmla="*/ 11 w 1055"/>
                      <a:gd name="T31" fmla="*/ 47 h 949"/>
                      <a:gd name="T32" fmla="*/ 2 w 1055"/>
                      <a:gd name="T33" fmla="*/ 61 h 949"/>
                      <a:gd name="T34" fmla="*/ 12 w 1055"/>
                      <a:gd name="T35" fmla="*/ 50 h 949"/>
                      <a:gd name="T36" fmla="*/ 12 w 1055"/>
                      <a:gd name="T37" fmla="*/ 54 h 949"/>
                      <a:gd name="T38" fmla="*/ 5 w 1055"/>
                      <a:gd name="T39" fmla="*/ 81 h 949"/>
                      <a:gd name="T40" fmla="*/ 14 w 1055"/>
                      <a:gd name="T41" fmla="*/ 56 h 949"/>
                      <a:gd name="T42" fmla="*/ 20 w 1055"/>
                      <a:gd name="T43" fmla="*/ 60 h 949"/>
                      <a:gd name="T44" fmla="*/ 27 w 1055"/>
                      <a:gd name="T45" fmla="*/ 71 h 949"/>
                      <a:gd name="T46" fmla="*/ 34 w 1055"/>
                      <a:gd name="T47" fmla="*/ 78 h 949"/>
                      <a:gd name="T48" fmla="*/ 36 w 1055"/>
                      <a:gd name="T49" fmla="*/ 81 h 949"/>
                      <a:gd name="T50" fmla="*/ 40 w 1055"/>
                      <a:gd name="T51" fmla="*/ 85 h 949"/>
                      <a:gd name="T52" fmla="*/ 42 w 1055"/>
                      <a:gd name="T53" fmla="*/ 86 h 949"/>
                      <a:gd name="T54" fmla="*/ 42 w 1055"/>
                      <a:gd name="T55" fmla="*/ 89 h 949"/>
                      <a:gd name="T56" fmla="*/ 44 w 1055"/>
                      <a:gd name="T57" fmla="*/ 90 h 949"/>
                      <a:gd name="T58" fmla="*/ 47 w 1055"/>
                      <a:gd name="T59" fmla="*/ 91 h 949"/>
                      <a:gd name="T60" fmla="*/ 51 w 1055"/>
                      <a:gd name="T61" fmla="*/ 91 h 949"/>
                      <a:gd name="T62" fmla="*/ 55 w 1055"/>
                      <a:gd name="T63" fmla="*/ 93 h 949"/>
                      <a:gd name="T64" fmla="*/ 61 w 1055"/>
                      <a:gd name="T65" fmla="*/ 98 h 949"/>
                      <a:gd name="T66" fmla="*/ 68 w 1055"/>
                      <a:gd name="T67" fmla="*/ 102 h 949"/>
                      <a:gd name="T68" fmla="*/ 79 w 1055"/>
                      <a:gd name="T69" fmla="*/ 107 h 949"/>
                      <a:gd name="T70" fmla="*/ 90 w 1055"/>
                      <a:gd name="T71" fmla="*/ 110 h 949"/>
                      <a:gd name="T72" fmla="*/ 100 w 1055"/>
                      <a:gd name="T73" fmla="*/ 113 h 949"/>
                      <a:gd name="T74" fmla="*/ 113 w 1055"/>
                      <a:gd name="T75" fmla="*/ 116 h 949"/>
                      <a:gd name="T76" fmla="*/ 126 w 1055"/>
                      <a:gd name="T77" fmla="*/ 119 h 949"/>
                      <a:gd name="T78" fmla="*/ 128 w 1055"/>
                      <a:gd name="T79" fmla="*/ 119 h 949"/>
                      <a:gd name="T80" fmla="*/ 128 w 1055"/>
                      <a:gd name="T81" fmla="*/ 110 h 949"/>
                      <a:gd name="T82" fmla="*/ 129 w 1055"/>
                      <a:gd name="T83" fmla="*/ 105 h 949"/>
                      <a:gd name="T84" fmla="*/ 130 w 1055"/>
                      <a:gd name="T85" fmla="*/ 99 h 949"/>
                      <a:gd name="T86" fmla="*/ 132 w 1055"/>
                      <a:gd name="T87" fmla="*/ 91 h 949"/>
                      <a:gd name="T88" fmla="*/ 132 w 1055"/>
                      <a:gd name="T89" fmla="*/ 89 h 949"/>
                      <a:gd name="T90" fmla="*/ 121 w 1055"/>
                      <a:gd name="T91" fmla="*/ 87 h 949"/>
                      <a:gd name="T92" fmla="*/ 112 w 1055"/>
                      <a:gd name="T93" fmla="*/ 83 h 949"/>
                      <a:gd name="T94" fmla="*/ 102 w 1055"/>
                      <a:gd name="T95" fmla="*/ 79 h 949"/>
                      <a:gd name="T96" fmla="*/ 100 w 1055"/>
                      <a:gd name="T97" fmla="*/ 76 h 949"/>
                      <a:gd name="T98" fmla="*/ 95 w 1055"/>
                      <a:gd name="T99" fmla="*/ 75 h 949"/>
                      <a:gd name="T100" fmla="*/ 90 w 1055"/>
                      <a:gd name="T101" fmla="*/ 75 h 949"/>
                      <a:gd name="T102" fmla="*/ 80 w 1055"/>
                      <a:gd name="T103" fmla="*/ 72 h 949"/>
                      <a:gd name="T104" fmla="*/ 74 w 1055"/>
                      <a:gd name="T105" fmla="*/ 67 h 949"/>
                      <a:gd name="T106" fmla="*/ 64 w 1055"/>
                      <a:gd name="T107" fmla="*/ 57 h 949"/>
                      <a:gd name="T108" fmla="*/ 58 w 1055"/>
                      <a:gd name="T109" fmla="*/ 47 h 949"/>
                      <a:gd name="T110" fmla="*/ 55 w 1055"/>
                      <a:gd name="T111" fmla="*/ 44 h 949"/>
                      <a:gd name="T112" fmla="*/ 48 w 1055"/>
                      <a:gd name="T113" fmla="*/ 33 h 949"/>
                      <a:gd name="T114" fmla="*/ 47 w 1055"/>
                      <a:gd name="T115" fmla="*/ 28 h 949"/>
                      <a:gd name="T116" fmla="*/ 46 w 1055"/>
                      <a:gd name="T117" fmla="*/ 24 h 949"/>
                      <a:gd name="T118" fmla="*/ 44 w 1055"/>
                      <a:gd name="T119" fmla="*/ 21 h 949"/>
                      <a:gd name="T120" fmla="*/ 42 w 1055"/>
                      <a:gd name="T121" fmla="*/ 15 h 949"/>
                      <a:gd name="T122" fmla="*/ 40 w 1055"/>
                      <a:gd name="T123" fmla="*/ 10 h 949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1055" h="949">
                        <a:moveTo>
                          <a:pt x="313" y="73"/>
                        </a:moveTo>
                        <a:lnTo>
                          <a:pt x="268" y="35"/>
                        </a:lnTo>
                        <a:lnTo>
                          <a:pt x="230" y="16"/>
                        </a:lnTo>
                        <a:lnTo>
                          <a:pt x="183" y="3"/>
                        </a:lnTo>
                        <a:lnTo>
                          <a:pt x="145" y="0"/>
                        </a:lnTo>
                        <a:lnTo>
                          <a:pt x="129" y="7"/>
                        </a:lnTo>
                        <a:lnTo>
                          <a:pt x="95" y="38"/>
                        </a:lnTo>
                        <a:lnTo>
                          <a:pt x="60" y="79"/>
                        </a:lnTo>
                        <a:lnTo>
                          <a:pt x="44" y="101"/>
                        </a:lnTo>
                        <a:lnTo>
                          <a:pt x="38" y="142"/>
                        </a:lnTo>
                        <a:lnTo>
                          <a:pt x="44" y="199"/>
                        </a:lnTo>
                        <a:lnTo>
                          <a:pt x="57" y="259"/>
                        </a:lnTo>
                        <a:lnTo>
                          <a:pt x="85" y="310"/>
                        </a:lnTo>
                        <a:lnTo>
                          <a:pt x="101" y="357"/>
                        </a:lnTo>
                        <a:lnTo>
                          <a:pt x="0" y="373"/>
                        </a:lnTo>
                        <a:lnTo>
                          <a:pt x="85" y="373"/>
                        </a:lnTo>
                        <a:lnTo>
                          <a:pt x="13" y="488"/>
                        </a:lnTo>
                        <a:lnTo>
                          <a:pt x="92" y="395"/>
                        </a:lnTo>
                        <a:lnTo>
                          <a:pt x="95" y="425"/>
                        </a:lnTo>
                        <a:lnTo>
                          <a:pt x="38" y="645"/>
                        </a:lnTo>
                        <a:lnTo>
                          <a:pt x="111" y="444"/>
                        </a:lnTo>
                        <a:lnTo>
                          <a:pt x="155" y="478"/>
                        </a:lnTo>
                        <a:lnTo>
                          <a:pt x="214" y="567"/>
                        </a:lnTo>
                        <a:lnTo>
                          <a:pt x="265" y="621"/>
                        </a:lnTo>
                        <a:lnTo>
                          <a:pt x="287" y="645"/>
                        </a:lnTo>
                        <a:lnTo>
                          <a:pt x="316" y="673"/>
                        </a:lnTo>
                        <a:lnTo>
                          <a:pt x="329" y="683"/>
                        </a:lnTo>
                        <a:lnTo>
                          <a:pt x="332" y="705"/>
                        </a:lnTo>
                        <a:lnTo>
                          <a:pt x="347" y="718"/>
                        </a:lnTo>
                        <a:lnTo>
                          <a:pt x="376" y="725"/>
                        </a:lnTo>
                        <a:lnTo>
                          <a:pt x="404" y="728"/>
                        </a:lnTo>
                        <a:lnTo>
                          <a:pt x="436" y="744"/>
                        </a:lnTo>
                        <a:lnTo>
                          <a:pt x="486" y="778"/>
                        </a:lnTo>
                        <a:lnTo>
                          <a:pt x="543" y="813"/>
                        </a:lnTo>
                        <a:lnTo>
                          <a:pt x="632" y="851"/>
                        </a:lnTo>
                        <a:lnTo>
                          <a:pt x="716" y="880"/>
                        </a:lnTo>
                        <a:lnTo>
                          <a:pt x="793" y="899"/>
                        </a:lnTo>
                        <a:lnTo>
                          <a:pt x="897" y="927"/>
                        </a:lnTo>
                        <a:lnTo>
                          <a:pt x="1001" y="949"/>
                        </a:lnTo>
                        <a:lnTo>
                          <a:pt x="1020" y="949"/>
                        </a:lnTo>
                        <a:lnTo>
                          <a:pt x="1017" y="873"/>
                        </a:lnTo>
                        <a:lnTo>
                          <a:pt x="1027" y="839"/>
                        </a:lnTo>
                        <a:lnTo>
                          <a:pt x="1033" y="788"/>
                        </a:lnTo>
                        <a:lnTo>
                          <a:pt x="1049" y="725"/>
                        </a:lnTo>
                        <a:lnTo>
                          <a:pt x="1055" y="711"/>
                        </a:lnTo>
                        <a:lnTo>
                          <a:pt x="967" y="692"/>
                        </a:lnTo>
                        <a:lnTo>
                          <a:pt x="891" y="661"/>
                        </a:lnTo>
                        <a:lnTo>
                          <a:pt x="812" y="629"/>
                        </a:lnTo>
                        <a:lnTo>
                          <a:pt x="793" y="608"/>
                        </a:lnTo>
                        <a:lnTo>
                          <a:pt x="757" y="598"/>
                        </a:lnTo>
                        <a:lnTo>
                          <a:pt x="713" y="595"/>
                        </a:lnTo>
                        <a:lnTo>
                          <a:pt x="635" y="573"/>
                        </a:lnTo>
                        <a:lnTo>
                          <a:pt x="588" y="532"/>
                        </a:lnTo>
                        <a:lnTo>
                          <a:pt x="512" y="456"/>
                        </a:lnTo>
                        <a:lnTo>
                          <a:pt x="461" y="373"/>
                        </a:lnTo>
                        <a:lnTo>
                          <a:pt x="433" y="348"/>
                        </a:lnTo>
                        <a:lnTo>
                          <a:pt x="379" y="259"/>
                        </a:lnTo>
                        <a:lnTo>
                          <a:pt x="373" y="221"/>
                        </a:lnTo>
                        <a:lnTo>
                          <a:pt x="363" y="187"/>
                        </a:lnTo>
                        <a:lnTo>
                          <a:pt x="351" y="161"/>
                        </a:lnTo>
                        <a:lnTo>
                          <a:pt x="335" y="117"/>
                        </a:lnTo>
                        <a:lnTo>
                          <a:pt x="313" y="73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988" name="Freeform 701"/>
                  <p:cNvSpPr>
                    <a:spLocks/>
                  </p:cNvSpPr>
                  <p:nvPr/>
                </p:nvSpPr>
                <p:spPr bwMode="auto">
                  <a:xfrm>
                    <a:off x="3322" y="2762"/>
                    <a:ext cx="129" cy="107"/>
                  </a:xfrm>
                  <a:custGeom>
                    <a:avLst/>
                    <a:gdLst>
                      <a:gd name="T0" fmla="*/ 10 w 257"/>
                      <a:gd name="T1" fmla="*/ 18 h 214"/>
                      <a:gd name="T2" fmla="*/ 27 w 257"/>
                      <a:gd name="T3" fmla="*/ 1 h 214"/>
                      <a:gd name="T4" fmla="*/ 24 w 257"/>
                      <a:gd name="T5" fmla="*/ 1 h 214"/>
                      <a:gd name="T6" fmla="*/ 20 w 257"/>
                      <a:gd name="T7" fmla="*/ 2 h 214"/>
                      <a:gd name="T8" fmla="*/ 16 w 257"/>
                      <a:gd name="T9" fmla="*/ 4 h 214"/>
                      <a:gd name="T10" fmla="*/ 12 w 257"/>
                      <a:gd name="T11" fmla="*/ 8 h 214"/>
                      <a:gd name="T12" fmla="*/ 8 w 257"/>
                      <a:gd name="T13" fmla="*/ 12 h 214"/>
                      <a:gd name="T14" fmla="*/ 6 w 257"/>
                      <a:gd name="T15" fmla="*/ 15 h 214"/>
                      <a:gd name="T16" fmla="*/ 4 w 257"/>
                      <a:gd name="T17" fmla="*/ 19 h 214"/>
                      <a:gd name="T18" fmla="*/ 2 w 257"/>
                      <a:gd name="T19" fmla="*/ 23 h 214"/>
                      <a:gd name="T20" fmla="*/ 7 w 257"/>
                      <a:gd name="T21" fmla="*/ 23 h 214"/>
                      <a:gd name="T22" fmla="*/ 11 w 257"/>
                      <a:gd name="T23" fmla="*/ 23 h 214"/>
                      <a:gd name="T24" fmla="*/ 15 w 257"/>
                      <a:gd name="T25" fmla="*/ 21 h 214"/>
                      <a:gd name="T26" fmla="*/ 20 w 257"/>
                      <a:gd name="T27" fmla="*/ 18 h 214"/>
                      <a:gd name="T28" fmla="*/ 24 w 257"/>
                      <a:gd name="T29" fmla="*/ 15 h 214"/>
                      <a:gd name="T30" fmla="*/ 26 w 257"/>
                      <a:gd name="T31" fmla="*/ 13 h 214"/>
                      <a:gd name="T32" fmla="*/ 29 w 257"/>
                      <a:gd name="T33" fmla="*/ 11 h 214"/>
                      <a:gd name="T34" fmla="*/ 31 w 257"/>
                      <a:gd name="T35" fmla="*/ 11 h 214"/>
                      <a:gd name="T36" fmla="*/ 33 w 257"/>
                      <a:gd name="T37" fmla="*/ 12 h 214"/>
                      <a:gd name="T38" fmla="*/ 32 w 257"/>
                      <a:gd name="T39" fmla="*/ 14 h 214"/>
                      <a:gd name="T40" fmla="*/ 31 w 257"/>
                      <a:gd name="T41" fmla="*/ 18 h 214"/>
                      <a:gd name="T42" fmla="*/ 29 w 257"/>
                      <a:gd name="T43" fmla="*/ 20 h 214"/>
                      <a:gd name="T44" fmla="*/ 27 w 257"/>
                      <a:gd name="T45" fmla="*/ 22 h 214"/>
                      <a:gd name="T46" fmla="*/ 24 w 257"/>
                      <a:gd name="T47" fmla="*/ 23 h 214"/>
                      <a:gd name="T48" fmla="*/ 19 w 257"/>
                      <a:gd name="T49" fmla="*/ 25 h 214"/>
                      <a:gd name="T50" fmla="*/ 15 w 257"/>
                      <a:gd name="T51" fmla="*/ 27 h 214"/>
                      <a:gd name="T52" fmla="*/ 12 w 257"/>
                      <a:gd name="T53" fmla="*/ 27 h 214"/>
                      <a:gd name="T54" fmla="*/ 9 w 257"/>
                      <a:gd name="T55" fmla="*/ 27 h 214"/>
                      <a:gd name="T56" fmla="*/ 4 w 257"/>
                      <a:gd name="T57" fmla="*/ 25 h 214"/>
                      <a:gd name="T58" fmla="*/ 2 w 257"/>
                      <a:gd name="T59" fmla="*/ 24 h 214"/>
                      <a:gd name="T60" fmla="*/ 0 w 257"/>
                      <a:gd name="T61" fmla="*/ 23 h 214"/>
                      <a:gd name="T62" fmla="*/ 1 w 257"/>
                      <a:gd name="T63" fmla="*/ 18 h 214"/>
                      <a:gd name="T64" fmla="*/ 3 w 257"/>
                      <a:gd name="T65" fmla="*/ 15 h 214"/>
                      <a:gd name="T66" fmla="*/ 5 w 257"/>
                      <a:gd name="T67" fmla="*/ 11 h 214"/>
                      <a:gd name="T68" fmla="*/ 8 w 257"/>
                      <a:gd name="T69" fmla="*/ 8 h 214"/>
                      <a:gd name="T70" fmla="*/ 11 w 257"/>
                      <a:gd name="T71" fmla="*/ 6 h 214"/>
                      <a:gd name="T72" fmla="*/ 15 w 257"/>
                      <a:gd name="T73" fmla="*/ 4 h 214"/>
                      <a:gd name="T74" fmla="*/ 19 w 257"/>
                      <a:gd name="T75" fmla="*/ 2 h 214"/>
                      <a:gd name="T76" fmla="*/ 25 w 257"/>
                      <a:gd name="T77" fmla="*/ 0 h 214"/>
                      <a:gd name="T78" fmla="*/ 30 w 257"/>
                      <a:gd name="T79" fmla="*/ 1 h 214"/>
                      <a:gd name="T80" fmla="*/ 10 w 257"/>
                      <a:gd name="T81" fmla="*/ 18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257" h="214">
                        <a:moveTo>
                          <a:pt x="74" y="142"/>
                        </a:moveTo>
                        <a:lnTo>
                          <a:pt x="210" y="3"/>
                        </a:lnTo>
                        <a:lnTo>
                          <a:pt x="189" y="4"/>
                        </a:lnTo>
                        <a:lnTo>
                          <a:pt x="154" y="13"/>
                        </a:lnTo>
                        <a:lnTo>
                          <a:pt x="125" y="29"/>
                        </a:lnTo>
                        <a:lnTo>
                          <a:pt x="94" y="61"/>
                        </a:lnTo>
                        <a:lnTo>
                          <a:pt x="63" y="90"/>
                        </a:lnTo>
                        <a:lnTo>
                          <a:pt x="44" y="120"/>
                        </a:lnTo>
                        <a:lnTo>
                          <a:pt x="32" y="148"/>
                        </a:lnTo>
                        <a:lnTo>
                          <a:pt x="12" y="179"/>
                        </a:lnTo>
                        <a:lnTo>
                          <a:pt x="53" y="182"/>
                        </a:lnTo>
                        <a:lnTo>
                          <a:pt x="87" y="178"/>
                        </a:lnTo>
                        <a:lnTo>
                          <a:pt x="117" y="166"/>
                        </a:lnTo>
                        <a:lnTo>
                          <a:pt x="155" y="143"/>
                        </a:lnTo>
                        <a:lnTo>
                          <a:pt x="186" y="115"/>
                        </a:lnTo>
                        <a:lnTo>
                          <a:pt x="206" y="102"/>
                        </a:lnTo>
                        <a:lnTo>
                          <a:pt x="228" y="87"/>
                        </a:lnTo>
                        <a:lnTo>
                          <a:pt x="244" y="83"/>
                        </a:lnTo>
                        <a:lnTo>
                          <a:pt x="257" y="90"/>
                        </a:lnTo>
                        <a:lnTo>
                          <a:pt x="256" y="110"/>
                        </a:lnTo>
                        <a:lnTo>
                          <a:pt x="244" y="139"/>
                        </a:lnTo>
                        <a:lnTo>
                          <a:pt x="228" y="156"/>
                        </a:lnTo>
                        <a:lnTo>
                          <a:pt x="209" y="169"/>
                        </a:lnTo>
                        <a:lnTo>
                          <a:pt x="187" y="182"/>
                        </a:lnTo>
                        <a:lnTo>
                          <a:pt x="152" y="198"/>
                        </a:lnTo>
                        <a:lnTo>
                          <a:pt x="114" y="211"/>
                        </a:lnTo>
                        <a:lnTo>
                          <a:pt x="92" y="214"/>
                        </a:lnTo>
                        <a:lnTo>
                          <a:pt x="68" y="209"/>
                        </a:lnTo>
                        <a:lnTo>
                          <a:pt x="32" y="198"/>
                        </a:lnTo>
                        <a:lnTo>
                          <a:pt x="12" y="188"/>
                        </a:lnTo>
                        <a:lnTo>
                          <a:pt x="0" y="178"/>
                        </a:lnTo>
                        <a:lnTo>
                          <a:pt x="3" y="143"/>
                        </a:lnTo>
                        <a:lnTo>
                          <a:pt x="18" y="114"/>
                        </a:lnTo>
                        <a:lnTo>
                          <a:pt x="35" y="87"/>
                        </a:lnTo>
                        <a:lnTo>
                          <a:pt x="57" y="64"/>
                        </a:lnTo>
                        <a:lnTo>
                          <a:pt x="85" y="42"/>
                        </a:lnTo>
                        <a:lnTo>
                          <a:pt x="114" y="25"/>
                        </a:lnTo>
                        <a:lnTo>
                          <a:pt x="145" y="13"/>
                        </a:lnTo>
                        <a:lnTo>
                          <a:pt x="196" y="0"/>
                        </a:lnTo>
                        <a:lnTo>
                          <a:pt x="238" y="1"/>
                        </a:lnTo>
                        <a:lnTo>
                          <a:pt x="74" y="142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989" name="Freeform 702"/>
                  <p:cNvSpPr>
                    <a:spLocks/>
                  </p:cNvSpPr>
                  <p:nvPr/>
                </p:nvSpPr>
                <p:spPr bwMode="auto">
                  <a:xfrm>
                    <a:off x="3270" y="2769"/>
                    <a:ext cx="511" cy="403"/>
                  </a:xfrm>
                  <a:custGeom>
                    <a:avLst/>
                    <a:gdLst>
                      <a:gd name="T0" fmla="*/ 6 w 1020"/>
                      <a:gd name="T1" fmla="*/ 7 h 806"/>
                      <a:gd name="T2" fmla="*/ 11 w 1020"/>
                      <a:gd name="T3" fmla="*/ 21 h 806"/>
                      <a:gd name="T4" fmla="*/ 0 w 1020"/>
                      <a:gd name="T5" fmla="*/ 29 h 806"/>
                      <a:gd name="T6" fmla="*/ 2 w 1020"/>
                      <a:gd name="T7" fmla="*/ 44 h 806"/>
                      <a:gd name="T8" fmla="*/ 12 w 1020"/>
                      <a:gd name="T9" fmla="*/ 36 h 806"/>
                      <a:gd name="T10" fmla="*/ 14 w 1020"/>
                      <a:gd name="T11" fmla="*/ 38 h 806"/>
                      <a:gd name="T12" fmla="*/ 27 w 1020"/>
                      <a:gd name="T13" fmla="*/ 53 h 806"/>
                      <a:gd name="T14" fmla="*/ 36 w 1020"/>
                      <a:gd name="T15" fmla="*/ 63 h 806"/>
                      <a:gd name="T16" fmla="*/ 42 w 1020"/>
                      <a:gd name="T17" fmla="*/ 68 h 806"/>
                      <a:gd name="T18" fmla="*/ 44 w 1020"/>
                      <a:gd name="T19" fmla="*/ 72 h 806"/>
                      <a:gd name="T20" fmla="*/ 51 w 1020"/>
                      <a:gd name="T21" fmla="*/ 73 h 806"/>
                      <a:gd name="T22" fmla="*/ 61 w 1020"/>
                      <a:gd name="T23" fmla="*/ 80 h 806"/>
                      <a:gd name="T24" fmla="*/ 80 w 1020"/>
                      <a:gd name="T25" fmla="*/ 89 h 806"/>
                      <a:gd name="T26" fmla="*/ 100 w 1020"/>
                      <a:gd name="T27" fmla="*/ 95 h 806"/>
                      <a:gd name="T28" fmla="*/ 126 w 1020"/>
                      <a:gd name="T29" fmla="*/ 101 h 806"/>
                      <a:gd name="T30" fmla="*/ 123 w 1020"/>
                      <a:gd name="T31" fmla="*/ 98 h 806"/>
                      <a:gd name="T32" fmla="*/ 114 w 1020"/>
                      <a:gd name="T33" fmla="*/ 94 h 806"/>
                      <a:gd name="T34" fmla="*/ 100 w 1020"/>
                      <a:gd name="T35" fmla="*/ 91 h 806"/>
                      <a:gd name="T36" fmla="*/ 93 w 1020"/>
                      <a:gd name="T37" fmla="*/ 86 h 806"/>
                      <a:gd name="T38" fmla="*/ 88 w 1020"/>
                      <a:gd name="T39" fmla="*/ 83 h 806"/>
                      <a:gd name="T40" fmla="*/ 80 w 1020"/>
                      <a:gd name="T41" fmla="*/ 81 h 806"/>
                      <a:gd name="T42" fmla="*/ 77 w 1020"/>
                      <a:gd name="T43" fmla="*/ 78 h 806"/>
                      <a:gd name="T44" fmla="*/ 69 w 1020"/>
                      <a:gd name="T45" fmla="*/ 76 h 806"/>
                      <a:gd name="T46" fmla="*/ 65 w 1020"/>
                      <a:gd name="T47" fmla="*/ 72 h 806"/>
                      <a:gd name="T48" fmla="*/ 61 w 1020"/>
                      <a:gd name="T49" fmla="*/ 70 h 806"/>
                      <a:gd name="T50" fmla="*/ 58 w 1020"/>
                      <a:gd name="T51" fmla="*/ 67 h 806"/>
                      <a:gd name="T52" fmla="*/ 53 w 1020"/>
                      <a:gd name="T53" fmla="*/ 66 h 806"/>
                      <a:gd name="T54" fmla="*/ 52 w 1020"/>
                      <a:gd name="T55" fmla="*/ 60 h 806"/>
                      <a:gd name="T56" fmla="*/ 44 w 1020"/>
                      <a:gd name="T57" fmla="*/ 60 h 806"/>
                      <a:gd name="T58" fmla="*/ 41 w 1020"/>
                      <a:gd name="T59" fmla="*/ 54 h 806"/>
                      <a:gd name="T60" fmla="*/ 34 w 1020"/>
                      <a:gd name="T61" fmla="*/ 51 h 806"/>
                      <a:gd name="T62" fmla="*/ 28 w 1020"/>
                      <a:gd name="T63" fmla="*/ 46 h 806"/>
                      <a:gd name="T64" fmla="*/ 25 w 1020"/>
                      <a:gd name="T65" fmla="*/ 40 h 806"/>
                      <a:gd name="T66" fmla="*/ 21 w 1020"/>
                      <a:gd name="T67" fmla="*/ 35 h 806"/>
                      <a:gd name="T68" fmla="*/ 15 w 1020"/>
                      <a:gd name="T69" fmla="*/ 29 h 806"/>
                      <a:gd name="T70" fmla="*/ 13 w 1020"/>
                      <a:gd name="T71" fmla="*/ 21 h 806"/>
                      <a:gd name="T72" fmla="*/ 9 w 1020"/>
                      <a:gd name="T73" fmla="*/ 12 h 806"/>
                      <a:gd name="T74" fmla="*/ 5 w 1020"/>
                      <a:gd name="T75" fmla="*/ 0 h 80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020" h="806">
                        <a:moveTo>
                          <a:pt x="38" y="0"/>
                        </a:moveTo>
                        <a:lnTo>
                          <a:pt x="44" y="56"/>
                        </a:lnTo>
                        <a:lnTo>
                          <a:pt x="57" y="115"/>
                        </a:lnTo>
                        <a:lnTo>
                          <a:pt x="85" y="166"/>
                        </a:lnTo>
                        <a:lnTo>
                          <a:pt x="101" y="214"/>
                        </a:lnTo>
                        <a:lnTo>
                          <a:pt x="0" y="230"/>
                        </a:lnTo>
                        <a:lnTo>
                          <a:pt x="85" y="230"/>
                        </a:lnTo>
                        <a:lnTo>
                          <a:pt x="13" y="345"/>
                        </a:lnTo>
                        <a:lnTo>
                          <a:pt x="92" y="252"/>
                        </a:lnTo>
                        <a:lnTo>
                          <a:pt x="95" y="288"/>
                        </a:lnTo>
                        <a:lnTo>
                          <a:pt x="38" y="502"/>
                        </a:lnTo>
                        <a:lnTo>
                          <a:pt x="111" y="301"/>
                        </a:lnTo>
                        <a:lnTo>
                          <a:pt x="155" y="335"/>
                        </a:lnTo>
                        <a:lnTo>
                          <a:pt x="214" y="424"/>
                        </a:lnTo>
                        <a:lnTo>
                          <a:pt x="265" y="477"/>
                        </a:lnTo>
                        <a:lnTo>
                          <a:pt x="287" y="502"/>
                        </a:lnTo>
                        <a:lnTo>
                          <a:pt x="316" y="530"/>
                        </a:lnTo>
                        <a:lnTo>
                          <a:pt x="329" y="540"/>
                        </a:lnTo>
                        <a:lnTo>
                          <a:pt x="332" y="562"/>
                        </a:lnTo>
                        <a:lnTo>
                          <a:pt x="347" y="575"/>
                        </a:lnTo>
                        <a:lnTo>
                          <a:pt x="376" y="581"/>
                        </a:lnTo>
                        <a:lnTo>
                          <a:pt x="404" y="584"/>
                        </a:lnTo>
                        <a:lnTo>
                          <a:pt x="436" y="600"/>
                        </a:lnTo>
                        <a:lnTo>
                          <a:pt x="486" y="636"/>
                        </a:lnTo>
                        <a:lnTo>
                          <a:pt x="543" y="670"/>
                        </a:lnTo>
                        <a:lnTo>
                          <a:pt x="632" y="708"/>
                        </a:lnTo>
                        <a:lnTo>
                          <a:pt x="716" y="737"/>
                        </a:lnTo>
                        <a:lnTo>
                          <a:pt x="793" y="756"/>
                        </a:lnTo>
                        <a:lnTo>
                          <a:pt x="897" y="784"/>
                        </a:lnTo>
                        <a:lnTo>
                          <a:pt x="1001" y="806"/>
                        </a:lnTo>
                        <a:lnTo>
                          <a:pt x="1020" y="806"/>
                        </a:lnTo>
                        <a:lnTo>
                          <a:pt x="979" y="784"/>
                        </a:lnTo>
                        <a:lnTo>
                          <a:pt x="945" y="765"/>
                        </a:lnTo>
                        <a:lnTo>
                          <a:pt x="910" y="749"/>
                        </a:lnTo>
                        <a:lnTo>
                          <a:pt x="872" y="721"/>
                        </a:lnTo>
                        <a:lnTo>
                          <a:pt x="796" y="721"/>
                        </a:lnTo>
                        <a:lnTo>
                          <a:pt x="757" y="702"/>
                        </a:lnTo>
                        <a:lnTo>
                          <a:pt x="738" y="686"/>
                        </a:lnTo>
                        <a:lnTo>
                          <a:pt x="735" y="661"/>
                        </a:lnTo>
                        <a:lnTo>
                          <a:pt x="700" y="661"/>
                        </a:lnTo>
                        <a:lnTo>
                          <a:pt x="676" y="658"/>
                        </a:lnTo>
                        <a:lnTo>
                          <a:pt x="632" y="648"/>
                        </a:lnTo>
                        <a:lnTo>
                          <a:pt x="619" y="642"/>
                        </a:lnTo>
                        <a:lnTo>
                          <a:pt x="610" y="620"/>
                        </a:lnTo>
                        <a:lnTo>
                          <a:pt x="578" y="617"/>
                        </a:lnTo>
                        <a:lnTo>
                          <a:pt x="546" y="607"/>
                        </a:lnTo>
                        <a:lnTo>
                          <a:pt x="528" y="594"/>
                        </a:lnTo>
                        <a:lnTo>
                          <a:pt x="518" y="571"/>
                        </a:lnTo>
                        <a:lnTo>
                          <a:pt x="471" y="581"/>
                        </a:lnTo>
                        <a:lnTo>
                          <a:pt x="486" y="556"/>
                        </a:lnTo>
                        <a:lnTo>
                          <a:pt x="477" y="540"/>
                        </a:lnTo>
                        <a:lnTo>
                          <a:pt x="464" y="530"/>
                        </a:lnTo>
                        <a:lnTo>
                          <a:pt x="439" y="527"/>
                        </a:lnTo>
                        <a:lnTo>
                          <a:pt x="417" y="521"/>
                        </a:lnTo>
                        <a:lnTo>
                          <a:pt x="420" y="486"/>
                        </a:lnTo>
                        <a:lnTo>
                          <a:pt x="411" y="475"/>
                        </a:lnTo>
                        <a:lnTo>
                          <a:pt x="373" y="475"/>
                        </a:lnTo>
                        <a:lnTo>
                          <a:pt x="351" y="475"/>
                        </a:lnTo>
                        <a:lnTo>
                          <a:pt x="338" y="446"/>
                        </a:lnTo>
                        <a:lnTo>
                          <a:pt x="322" y="427"/>
                        </a:lnTo>
                        <a:lnTo>
                          <a:pt x="297" y="421"/>
                        </a:lnTo>
                        <a:lnTo>
                          <a:pt x="272" y="408"/>
                        </a:lnTo>
                        <a:lnTo>
                          <a:pt x="245" y="389"/>
                        </a:lnTo>
                        <a:lnTo>
                          <a:pt x="220" y="364"/>
                        </a:lnTo>
                        <a:lnTo>
                          <a:pt x="207" y="339"/>
                        </a:lnTo>
                        <a:lnTo>
                          <a:pt x="198" y="317"/>
                        </a:lnTo>
                        <a:lnTo>
                          <a:pt x="180" y="301"/>
                        </a:lnTo>
                        <a:lnTo>
                          <a:pt x="167" y="274"/>
                        </a:lnTo>
                        <a:lnTo>
                          <a:pt x="139" y="252"/>
                        </a:lnTo>
                        <a:lnTo>
                          <a:pt x="117" y="227"/>
                        </a:lnTo>
                        <a:lnTo>
                          <a:pt x="111" y="194"/>
                        </a:lnTo>
                        <a:lnTo>
                          <a:pt x="101" y="166"/>
                        </a:lnTo>
                        <a:lnTo>
                          <a:pt x="82" y="134"/>
                        </a:lnTo>
                        <a:lnTo>
                          <a:pt x="69" y="93"/>
                        </a:lnTo>
                        <a:lnTo>
                          <a:pt x="60" y="56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990" name="Freeform 703"/>
                  <p:cNvSpPr>
                    <a:spLocks/>
                  </p:cNvSpPr>
                  <p:nvPr/>
                </p:nvSpPr>
                <p:spPr bwMode="auto">
                  <a:xfrm>
                    <a:off x="3482" y="2956"/>
                    <a:ext cx="87" cy="99"/>
                  </a:xfrm>
                  <a:custGeom>
                    <a:avLst/>
                    <a:gdLst>
                      <a:gd name="T0" fmla="*/ 20 w 175"/>
                      <a:gd name="T1" fmla="*/ 8 h 197"/>
                      <a:gd name="T2" fmla="*/ 13 w 175"/>
                      <a:gd name="T3" fmla="*/ 19 h 197"/>
                      <a:gd name="T4" fmla="*/ 11 w 175"/>
                      <a:gd name="T5" fmla="*/ 24 h 197"/>
                      <a:gd name="T6" fmla="*/ 11 w 175"/>
                      <a:gd name="T7" fmla="*/ 25 h 197"/>
                      <a:gd name="T8" fmla="*/ 10 w 175"/>
                      <a:gd name="T9" fmla="*/ 25 h 197"/>
                      <a:gd name="T10" fmla="*/ 10 w 175"/>
                      <a:gd name="T11" fmla="*/ 20 h 197"/>
                      <a:gd name="T12" fmla="*/ 11 w 175"/>
                      <a:gd name="T13" fmla="*/ 13 h 197"/>
                      <a:gd name="T14" fmla="*/ 14 w 175"/>
                      <a:gd name="T15" fmla="*/ 9 h 197"/>
                      <a:gd name="T16" fmla="*/ 17 w 175"/>
                      <a:gd name="T17" fmla="*/ 5 h 197"/>
                      <a:gd name="T18" fmla="*/ 20 w 175"/>
                      <a:gd name="T19" fmla="*/ 4 h 197"/>
                      <a:gd name="T20" fmla="*/ 21 w 175"/>
                      <a:gd name="T21" fmla="*/ 3 h 197"/>
                      <a:gd name="T22" fmla="*/ 15 w 175"/>
                      <a:gd name="T23" fmla="*/ 3 h 197"/>
                      <a:gd name="T24" fmla="*/ 11 w 175"/>
                      <a:gd name="T25" fmla="*/ 6 h 197"/>
                      <a:gd name="T26" fmla="*/ 6 w 175"/>
                      <a:gd name="T27" fmla="*/ 10 h 197"/>
                      <a:gd name="T28" fmla="*/ 2 w 175"/>
                      <a:gd name="T29" fmla="*/ 14 h 197"/>
                      <a:gd name="T30" fmla="*/ 0 w 175"/>
                      <a:gd name="T31" fmla="*/ 18 h 197"/>
                      <a:gd name="T32" fmla="*/ 0 w 175"/>
                      <a:gd name="T33" fmla="*/ 19 h 197"/>
                      <a:gd name="T34" fmla="*/ 2 w 175"/>
                      <a:gd name="T35" fmla="*/ 13 h 197"/>
                      <a:gd name="T36" fmla="*/ 6 w 175"/>
                      <a:gd name="T37" fmla="*/ 7 h 197"/>
                      <a:gd name="T38" fmla="*/ 11 w 175"/>
                      <a:gd name="T39" fmla="*/ 3 h 197"/>
                      <a:gd name="T40" fmla="*/ 13 w 175"/>
                      <a:gd name="T41" fmla="*/ 1 h 197"/>
                      <a:gd name="T42" fmla="*/ 17 w 175"/>
                      <a:gd name="T43" fmla="*/ 0 h 197"/>
                      <a:gd name="T44" fmla="*/ 19 w 175"/>
                      <a:gd name="T45" fmla="*/ 1 h 197"/>
                      <a:gd name="T46" fmla="*/ 21 w 175"/>
                      <a:gd name="T47" fmla="*/ 3 h 197"/>
                      <a:gd name="T48" fmla="*/ 20 w 175"/>
                      <a:gd name="T49" fmla="*/ 8 h 19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75" h="197">
                        <a:moveTo>
                          <a:pt x="163" y="59"/>
                        </a:moveTo>
                        <a:lnTo>
                          <a:pt x="111" y="145"/>
                        </a:lnTo>
                        <a:lnTo>
                          <a:pt x="94" y="186"/>
                        </a:lnTo>
                        <a:lnTo>
                          <a:pt x="88" y="197"/>
                        </a:lnTo>
                        <a:lnTo>
                          <a:pt x="82" y="197"/>
                        </a:lnTo>
                        <a:lnTo>
                          <a:pt x="82" y="156"/>
                        </a:lnTo>
                        <a:lnTo>
                          <a:pt x="94" y="99"/>
                        </a:lnTo>
                        <a:lnTo>
                          <a:pt x="117" y="65"/>
                        </a:lnTo>
                        <a:lnTo>
                          <a:pt x="140" y="35"/>
                        </a:lnTo>
                        <a:lnTo>
                          <a:pt x="163" y="29"/>
                        </a:lnTo>
                        <a:lnTo>
                          <a:pt x="170" y="24"/>
                        </a:lnTo>
                        <a:lnTo>
                          <a:pt x="122" y="24"/>
                        </a:lnTo>
                        <a:lnTo>
                          <a:pt x="94" y="46"/>
                        </a:lnTo>
                        <a:lnTo>
                          <a:pt x="48" y="76"/>
                        </a:lnTo>
                        <a:lnTo>
                          <a:pt x="23" y="110"/>
                        </a:lnTo>
                        <a:lnTo>
                          <a:pt x="7" y="138"/>
                        </a:lnTo>
                        <a:lnTo>
                          <a:pt x="0" y="152"/>
                        </a:lnTo>
                        <a:lnTo>
                          <a:pt x="23" y="104"/>
                        </a:lnTo>
                        <a:lnTo>
                          <a:pt x="53" y="53"/>
                        </a:lnTo>
                        <a:lnTo>
                          <a:pt x="94" y="17"/>
                        </a:lnTo>
                        <a:lnTo>
                          <a:pt x="111" y="6"/>
                        </a:lnTo>
                        <a:lnTo>
                          <a:pt x="140" y="0"/>
                        </a:lnTo>
                        <a:lnTo>
                          <a:pt x="158" y="6"/>
                        </a:lnTo>
                        <a:lnTo>
                          <a:pt x="175" y="17"/>
                        </a:lnTo>
                        <a:lnTo>
                          <a:pt x="163" y="59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38991" name="Group 706"/>
                  <p:cNvGrpSpPr>
                    <a:grpSpLocks/>
                  </p:cNvGrpSpPr>
                  <p:nvPr/>
                </p:nvGrpSpPr>
                <p:grpSpPr bwMode="auto">
                  <a:xfrm>
                    <a:off x="3406" y="2596"/>
                    <a:ext cx="122" cy="337"/>
                    <a:chOff x="3406" y="2596"/>
                    <a:chExt cx="122" cy="337"/>
                  </a:xfrm>
                </p:grpSpPr>
                <p:sp>
                  <p:nvSpPr>
                    <p:cNvPr id="38992" name="Freeform 704"/>
                    <p:cNvSpPr>
                      <a:spLocks/>
                    </p:cNvSpPr>
                    <p:nvPr/>
                  </p:nvSpPr>
                  <p:spPr bwMode="auto">
                    <a:xfrm>
                      <a:off x="3461" y="2705"/>
                      <a:ext cx="67" cy="228"/>
                    </a:xfrm>
                    <a:custGeom>
                      <a:avLst/>
                      <a:gdLst>
                        <a:gd name="T0" fmla="*/ 0 w 135"/>
                        <a:gd name="T1" fmla="*/ 12 h 455"/>
                        <a:gd name="T2" fmla="*/ 5 w 135"/>
                        <a:gd name="T3" fmla="*/ 7 h 455"/>
                        <a:gd name="T4" fmla="*/ 6 w 135"/>
                        <a:gd name="T5" fmla="*/ 10 h 455"/>
                        <a:gd name="T6" fmla="*/ 8 w 135"/>
                        <a:gd name="T7" fmla="*/ 14 h 455"/>
                        <a:gd name="T8" fmla="*/ 11 w 135"/>
                        <a:gd name="T9" fmla="*/ 43 h 455"/>
                        <a:gd name="T10" fmla="*/ 10 w 135"/>
                        <a:gd name="T11" fmla="*/ 49 h 455"/>
                        <a:gd name="T12" fmla="*/ 16 w 135"/>
                        <a:gd name="T13" fmla="*/ 57 h 455"/>
                        <a:gd name="T14" fmla="*/ 16 w 135"/>
                        <a:gd name="T15" fmla="*/ 39 h 455"/>
                        <a:gd name="T16" fmla="*/ 15 w 135"/>
                        <a:gd name="T17" fmla="*/ 33 h 455"/>
                        <a:gd name="T18" fmla="*/ 12 w 135"/>
                        <a:gd name="T19" fmla="*/ 21 h 455"/>
                        <a:gd name="T20" fmla="*/ 10 w 135"/>
                        <a:gd name="T21" fmla="*/ 12 h 455"/>
                        <a:gd name="T22" fmla="*/ 11 w 135"/>
                        <a:gd name="T23" fmla="*/ 5 h 455"/>
                        <a:gd name="T24" fmla="*/ 8 w 135"/>
                        <a:gd name="T25" fmla="*/ 0 h 455"/>
                        <a:gd name="T26" fmla="*/ 0 w 135"/>
                        <a:gd name="T27" fmla="*/ 10 h 455"/>
                        <a:gd name="T28" fmla="*/ 0 w 135"/>
                        <a:gd name="T29" fmla="*/ 12 h 45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135" h="455">
                          <a:moveTo>
                            <a:pt x="0" y="95"/>
                          </a:moveTo>
                          <a:lnTo>
                            <a:pt x="41" y="54"/>
                          </a:lnTo>
                          <a:lnTo>
                            <a:pt x="54" y="79"/>
                          </a:lnTo>
                          <a:lnTo>
                            <a:pt x="66" y="111"/>
                          </a:lnTo>
                          <a:lnTo>
                            <a:pt x="90" y="342"/>
                          </a:lnTo>
                          <a:lnTo>
                            <a:pt x="83" y="387"/>
                          </a:lnTo>
                          <a:lnTo>
                            <a:pt x="129" y="455"/>
                          </a:lnTo>
                          <a:lnTo>
                            <a:pt x="135" y="311"/>
                          </a:lnTo>
                          <a:lnTo>
                            <a:pt x="122" y="257"/>
                          </a:lnTo>
                          <a:lnTo>
                            <a:pt x="99" y="163"/>
                          </a:lnTo>
                          <a:lnTo>
                            <a:pt x="83" y="90"/>
                          </a:lnTo>
                          <a:lnTo>
                            <a:pt x="90" y="36"/>
                          </a:lnTo>
                          <a:lnTo>
                            <a:pt x="68" y="0"/>
                          </a:lnTo>
                          <a:lnTo>
                            <a:pt x="2" y="77"/>
                          </a:lnTo>
                          <a:lnTo>
                            <a:pt x="0" y="95"/>
                          </a:lnTo>
                          <a:close/>
                        </a:path>
                      </a:pathLst>
                    </a:custGeom>
                    <a:solidFill>
                      <a:srgbClr val="0000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93" name="Freeform 705"/>
                    <p:cNvSpPr>
                      <a:spLocks/>
                    </p:cNvSpPr>
                    <p:nvPr/>
                  </p:nvSpPr>
                  <p:spPr bwMode="auto">
                    <a:xfrm>
                      <a:off x="3406" y="2596"/>
                      <a:ext cx="111" cy="153"/>
                    </a:xfrm>
                    <a:custGeom>
                      <a:avLst/>
                      <a:gdLst>
                        <a:gd name="T0" fmla="*/ 1 w 223"/>
                        <a:gd name="T1" fmla="*/ 0 h 306"/>
                        <a:gd name="T2" fmla="*/ 3 w 223"/>
                        <a:gd name="T3" fmla="*/ 6 h 306"/>
                        <a:gd name="T4" fmla="*/ 5 w 223"/>
                        <a:gd name="T5" fmla="*/ 10 h 306"/>
                        <a:gd name="T6" fmla="*/ 7 w 223"/>
                        <a:gd name="T7" fmla="*/ 13 h 306"/>
                        <a:gd name="T8" fmla="*/ 10 w 223"/>
                        <a:gd name="T9" fmla="*/ 17 h 306"/>
                        <a:gd name="T10" fmla="*/ 13 w 223"/>
                        <a:gd name="T11" fmla="*/ 22 h 306"/>
                        <a:gd name="T12" fmla="*/ 16 w 223"/>
                        <a:gd name="T13" fmla="*/ 25 h 306"/>
                        <a:gd name="T14" fmla="*/ 19 w 223"/>
                        <a:gd name="T15" fmla="*/ 27 h 306"/>
                        <a:gd name="T16" fmla="*/ 25 w 223"/>
                        <a:gd name="T17" fmla="*/ 27 h 306"/>
                        <a:gd name="T18" fmla="*/ 27 w 223"/>
                        <a:gd name="T19" fmla="*/ 36 h 306"/>
                        <a:gd name="T20" fmla="*/ 22 w 223"/>
                        <a:gd name="T21" fmla="*/ 28 h 306"/>
                        <a:gd name="T22" fmla="*/ 13 w 223"/>
                        <a:gd name="T23" fmla="*/ 39 h 306"/>
                        <a:gd name="T24" fmla="*/ 10 w 223"/>
                        <a:gd name="T25" fmla="*/ 33 h 306"/>
                        <a:gd name="T26" fmla="*/ 8 w 223"/>
                        <a:gd name="T27" fmla="*/ 28 h 306"/>
                        <a:gd name="T28" fmla="*/ 6 w 223"/>
                        <a:gd name="T29" fmla="*/ 25 h 306"/>
                        <a:gd name="T30" fmla="*/ 5 w 223"/>
                        <a:gd name="T31" fmla="*/ 21 h 306"/>
                        <a:gd name="T32" fmla="*/ 4 w 223"/>
                        <a:gd name="T33" fmla="*/ 18 h 306"/>
                        <a:gd name="T34" fmla="*/ 3 w 223"/>
                        <a:gd name="T35" fmla="*/ 15 h 306"/>
                        <a:gd name="T36" fmla="*/ 0 w 223"/>
                        <a:gd name="T37" fmla="*/ 10 h 306"/>
                        <a:gd name="T38" fmla="*/ 0 w 223"/>
                        <a:gd name="T39" fmla="*/ 8 h 306"/>
                        <a:gd name="T40" fmla="*/ 0 w 223"/>
                        <a:gd name="T41" fmla="*/ 5 h 306"/>
                        <a:gd name="T42" fmla="*/ 1 w 223"/>
                        <a:gd name="T43" fmla="*/ 0 h 30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0" t="0" r="r" b="b"/>
                      <a:pathLst>
                        <a:path w="223" h="306">
                          <a:moveTo>
                            <a:pt x="12" y="0"/>
                          </a:moveTo>
                          <a:lnTo>
                            <a:pt x="29" y="48"/>
                          </a:lnTo>
                          <a:lnTo>
                            <a:pt x="44" y="78"/>
                          </a:lnTo>
                          <a:lnTo>
                            <a:pt x="61" y="102"/>
                          </a:lnTo>
                          <a:lnTo>
                            <a:pt x="82" y="135"/>
                          </a:lnTo>
                          <a:lnTo>
                            <a:pt x="108" y="172"/>
                          </a:lnTo>
                          <a:lnTo>
                            <a:pt x="133" y="194"/>
                          </a:lnTo>
                          <a:lnTo>
                            <a:pt x="159" y="211"/>
                          </a:lnTo>
                          <a:lnTo>
                            <a:pt x="202" y="209"/>
                          </a:lnTo>
                          <a:lnTo>
                            <a:pt x="223" y="287"/>
                          </a:lnTo>
                          <a:lnTo>
                            <a:pt x="178" y="220"/>
                          </a:lnTo>
                          <a:lnTo>
                            <a:pt x="111" y="306"/>
                          </a:lnTo>
                          <a:lnTo>
                            <a:pt x="87" y="259"/>
                          </a:lnTo>
                          <a:lnTo>
                            <a:pt x="64" y="218"/>
                          </a:lnTo>
                          <a:lnTo>
                            <a:pt x="51" y="195"/>
                          </a:lnTo>
                          <a:lnTo>
                            <a:pt x="41" y="165"/>
                          </a:lnTo>
                          <a:lnTo>
                            <a:pt x="32" y="138"/>
                          </a:lnTo>
                          <a:lnTo>
                            <a:pt x="25" y="115"/>
                          </a:lnTo>
                          <a:lnTo>
                            <a:pt x="6" y="80"/>
                          </a:lnTo>
                          <a:lnTo>
                            <a:pt x="1" y="57"/>
                          </a:lnTo>
                          <a:lnTo>
                            <a:pt x="0" y="38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38949" name="Group 739"/>
                <p:cNvGrpSpPr>
                  <a:grpSpLocks/>
                </p:cNvGrpSpPr>
                <p:nvPr/>
              </p:nvGrpSpPr>
              <p:grpSpPr bwMode="auto">
                <a:xfrm>
                  <a:off x="3401" y="2413"/>
                  <a:ext cx="228" cy="300"/>
                  <a:chOff x="3401" y="2413"/>
                  <a:chExt cx="228" cy="300"/>
                </a:xfrm>
              </p:grpSpPr>
              <p:sp>
                <p:nvSpPr>
                  <p:cNvPr id="38950" name="Freeform 708"/>
                  <p:cNvSpPr>
                    <a:spLocks/>
                  </p:cNvSpPr>
                  <p:nvPr/>
                </p:nvSpPr>
                <p:spPr bwMode="auto">
                  <a:xfrm>
                    <a:off x="3405" y="2419"/>
                    <a:ext cx="221" cy="294"/>
                  </a:xfrm>
                  <a:custGeom>
                    <a:avLst/>
                    <a:gdLst>
                      <a:gd name="T0" fmla="*/ 22 w 442"/>
                      <a:gd name="T1" fmla="*/ 72 h 590"/>
                      <a:gd name="T2" fmla="*/ 25 w 442"/>
                      <a:gd name="T3" fmla="*/ 71 h 590"/>
                      <a:gd name="T4" fmla="*/ 30 w 442"/>
                      <a:gd name="T5" fmla="*/ 72 h 590"/>
                      <a:gd name="T6" fmla="*/ 34 w 442"/>
                      <a:gd name="T7" fmla="*/ 73 h 590"/>
                      <a:gd name="T8" fmla="*/ 35 w 442"/>
                      <a:gd name="T9" fmla="*/ 73 h 590"/>
                      <a:gd name="T10" fmla="*/ 37 w 442"/>
                      <a:gd name="T11" fmla="*/ 73 h 590"/>
                      <a:gd name="T12" fmla="*/ 39 w 442"/>
                      <a:gd name="T13" fmla="*/ 73 h 590"/>
                      <a:gd name="T14" fmla="*/ 41 w 442"/>
                      <a:gd name="T15" fmla="*/ 73 h 590"/>
                      <a:gd name="T16" fmla="*/ 42 w 442"/>
                      <a:gd name="T17" fmla="*/ 71 h 590"/>
                      <a:gd name="T18" fmla="*/ 43 w 442"/>
                      <a:gd name="T19" fmla="*/ 70 h 590"/>
                      <a:gd name="T20" fmla="*/ 44 w 442"/>
                      <a:gd name="T21" fmla="*/ 68 h 590"/>
                      <a:gd name="T22" fmla="*/ 45 w 442"/>
                      <a:gd name="T23" fmla="*/ 65 h 590"/>
                      <a:gd name="T24" fmla="*/ 45 w 442"/>
                      <a:gd name="T25" fmla="*/ 64 h 590"/>
                      <a:gd name="T26" fmla="*/ 47 w 442"/>
                      <a:gd name="T27" fmla="*/ 60 h 590"/>
                      <a:gd name="T28" fmla="*/ 48 w 442"/>
                      <a:gd name="T29" fmla="*/ 57 h 590"/>
                      <a:gd name="T30" fmla="*/ 49 w 442"/>
                      <a:gd name="T31" fmla="*/ 53 h 590"/>
                      <a:gd name="T32" fmla="*/ 50 w 442"/>
                      <a:gd name="T33" fmla="*/ 51 h 590"/>
                      <a:gd name="T34" fmla="*/ 51 w 442"/>
                      <a:gd name="T35" fmla="*/ 48 h 590"/>
                      <a:gd name="T36" fmla="*/ 52 w 442"/>
                      <a:gd name="T37" fmla="*/ 45 h 590"/>
                      <a:gd name="T38" fmla="*/ 53 w 442"/>
                      <a:gd name="T39" fmla="*/ 41 h 590"/>
                      <a:gd name="T40" fmla="*/ 53 w 442"/>
                      <a:gd name="T41" fmla="*/ 39 h 590"/>
                      <a:gd name="T42" fmla="*/ 55 w 442"/>
                      <a:gd name="T43" fmla="*/ 36 h 590"/>
                      <a:gd name="T44" fmla="*/ 55 w 442"/>
                      <a:gd name="T45" fmla="*/ 31 h 590"/>
                      <a:gd name="T46" fmla="*/ 56 w 442"/>
                      <a:gd name="T47" fmla="*/ 23 h 590"/>
                      <a:gd name="T48" fmla="*/ 55 w 442"/>
                      <a:gd name="T49" fmla="*/ 19 h 590"/>
                      <a:gd name="T50" fmla="*/ 54 w 442"/>
                      <a:gd name="T51" fmla="*/ 14 h 590"/>
                      <a:gd name="T52" fmla="*/ 52 w 442"/>
                      <a:gd name="T53" fmla="*/ 11 h 590"/>
                      <a:gd name="T54" fmla="*/ 50 w 442"/>
                      <a:gd name="T55" fmla="*/ 8 h 590"/>
                      <a:gd name="T56" fmla="*/ 45 w 442"/>
                      <a:gd name="T57" fmla="*/ 5 h 590"/>
                      <a:gd name="T58" fmla="*/ 39 w 442"/>
                      <a:gd name="T59" fmla="*/ 2 h 590"/>
                      <a:gd name="T60" fmla="*/ 33 w 442"/>
                      <a:gd name="T61" fmla="*/ 0 h 590"/>
                      <a:gd name="T62" fmla="*/ 27 w 442"/>
                      <a:gd name="T63" fmla="*/ 0 h 590"/>
                      <a:gd name="T64" fmla="*/ 21 w 442"/>
                      <a:gd name="T65" fmla="*/ 0 h 590"/>
                      <a:gd name="T66" fmla="*/ 17 w 442"/>
                      <a:gd name="T67" fmla="*/ 0 h 590"/>
                      <a:gd name="T68" fmla="*/ 13 w 442"/>
                      <a:gd name="T69" fmla="*/ 1 h 590"/>
                      <a:gd name="T70" fmla="*/ 9 w 442"/>
                      <a:gd name="T71" fmla="*/ 3 h 590"/>
                      <a:gd name="T72" fmla="*/ 7 w 442"/>
                      <a:gd name="T73" fmla="*/ 6 h 590"/>
                      <a:gd name="T74" fmla="*/ 4 w 442"/>
                      <a:gd name="T75" fmla="*/ 8 h 590"/>
                      <a:gd name="T76" fmla="*/ 3 w 442"/>
                      <a:gd name="T77" fmla="*/ 12 h 590"/>
                      <a:gd name="T78" fmla="*/ 2 w 442"/>
                      <a:gd name="T79" fmla="*/ 16 h 590"/>
                      <a:gd name="T80" fmla="*/ 1 w 442"/>
                      <a:gd name="T81" fmla="*/ 22 h 590"/>
                      <a:gd name="T82" fmla="*/ 0 w 442"/>
                      <a:gd name="T83" fmla="*/ 27 h 590"/>
                      <a:gd name="T84" fmla="*/ 1 w 442"/>
                      <a:gd name="T85" fmla="*/ 34 h 590"/>
                      <a:gd name="T86" fmla="*/ 1 w 442"/>
                      <a:gd name="T87" fmla="*/ 40 h 590"/>
                      <a:gd name="T88" fmla="*/ 2 w 442"/>
                      <a:gd name="T89" fmla="*/ 43 h 590"/>
                      <a:gd name="T90" fmla="*/ 3 w 442"/>
                      <a:gd name="T91" fmla="*/ 45 h 590"/>
                      <a:gd name="T92" fmla="*/ 5 w 442"/>
                      <a:gd name="T93" fmla="*/ 50 h 590"/>
                      <a:gd name="T94" fmla="*/ 7 w 442"/>
                      <a:gd name="T95" fmla="*/ 54 h 590"/>
                      <a:gd name="T96" fmla="*/ 10 w 442"/>
                      <a:gd name="T97" fmla="*/ 59 h 590"/>
                      <a:gd name="T98" fmla="*/ 12 w 442"/>
                      <a:gd name="T99" fmla="*/ 63 h 590"/>
                      <a:gd name="T100" fmla="*/ 15 w 442"/>
                      <a:gd name="T101" fmla="*/ 66 h 590"/>
                      <a:gd name="T102" fmla="*/ 16 w 442"/>
                      <a:gd name="T103" fmla="*/ 68 h 590"/>
                      <a:gd name="T104" fmla="*/ 18 w 442"/>
                      <a:gd name="T105" fmla="*/ 70 h 590"/>
                      <a:gd name="T106" fmla="*/ 20 w 442"/>
                      <a:gd name="T107" fmla="*/ 71 h 590"/>
                      <a:gd name="T108" fmla="*/ 22 w 442"/>
                      <a:gd name="T109" fmla="*/ 72 h 59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442" h="590">
                        <a:moveTo>
                          <a:pt x="176" y="580"/>
                        </a:moveTo>
                        <a:lnTo>
                          <a:pt x="196" y="573"/>
                        </a:lnTo>
                        <a:lnTo>
                          <a:pt x="236" y="583"/>
                        </a:lnTo>
                        <a:lnTo>
                          <a:pt x="266" y="589"/>
                        </a:lnTo>
                        <a:lnTo>
                          <a:pt x="279" y="589"/>
                        </a:lnTo>
                        <a:lnTo>
                          <a:pt x="295" y="590"/>
                        </a:lnTo>
                        <a:lnTo>
                          <a:pt x="312" y="590"/>
                        </a:lnTo>
                        <a:lnTo>
                          <a:pt x="326" y="586"/>
                        </a:lnTo>
                        <a:lnTo>
                          <a:pt x="335" y="574"/>
                        </a:lnTo>
                        <a:lnTo>
                          <a:pt x="343" y="562"/>
                        </a:lnTo>
                        <a:lnTo>
                          <a:pt x="348" y="548"/>
                        </a:lnTo>
                        <a:lnTo>
                          <a:pt x="354" y="526"/>
                        </a:lnTo>
                        <a:lnTo>
                          <a:pt x="358" y="516"/>
                        </a:lnTo>
                        <a:lnTo>
                          <a:pt x="371" y="485"/>
                        </a:lnTo>
                        <a:lnTo>
                          <a:pt x="381" y="457"/>
                        </a:lnTo>
                        <a:lnTo>
                          <a:pt x="391" y="430"/>
                        </a:lnTo>
                        <a:lnTo>
                          <a:pt x="394" y="412"/>
                        </a:lnTo>
                        <a:lnTo>
                          <a:pt x="406" y="386"/>
                        </a:lnTo>
                        <a:lnTo>
                          <a:pt x="415" y="361"/>
                        </a:lnTo>
                        <a:lnTo>
                          <a:pt x="418" y="332"/>
                        </a:lnTo>
                        <a:lnTo>
                          <a:pt x="418" y="313"/>
                        </a:lnTo>
                        <a:lnTo>
                          <a:pt x="440" y="295"/>
                        </a:lnTo>
                        <a:lnTo>
                          <a:pt x="439" y="253"/>
                        </a:lnTo>
                        <a:lnTo>
                          <a:pt x="442" y="187"/>
                        </a:lnTo>
                        <a:lnTo>
                          <a:pt x="439" y="153"/>
                        </a:lnTo>
                        <a:lnTo>
                          <a:pt x="429" y="114"/>
                        </a:lnTo>
                        <a:lnTo>
                          <a:pt x="415" y="94"/>
                        </a:lnTo>
                        <a:lnTo>
                          <a:pt x="397" y="69"/>
                        </a:lnTo>
                        <a:lnTo>
                          <a:pt x="358" y="40"/>
                        </a:lnTo>
                        <a:lnTo>
                          <a:pt x="306" y="17"/>
                        </a:lnTo>
                        <a:lnTo>
                          <a:pt x="262" y="7"/>
                        </a:lnTo>
                        <a:lnTo>
                          <a:pt x="215" y="0"/>
                        </a:lnTo>
                        <a:lnTo>
                          <a:pt x="168" y="0"/>
                        </a:lnTo>
                        <a:lnTo>
                          <a:pt x="133" y="3"/>
                        </a:lnTo>
                        <a:lnTo>
                          <a:pt x="103" y="13"/>
                        </a:lnTo>
                        <a:lnTo>
                          <a:pt x="71" y="29"/>
                        </a:lnTo>
                        <a:lnTo>
                          <a:pt x="52" y="48"/>
                        </a:lnTo>
                        <a:lnTo>
                          <a:pt x="31" y="69"/>
                        </a:lnTo>
                        <a:lnTo>
                          <a:pt x="21" y="98"/>
                        </a:lnTo>
                        <a:lnTo>
                          <a:pt x="9" y="133"/>
                        </a:lnTo>
                        <a:lnTo>
                          <a:pt x="2" y="178"/>
                        </a:lnTo>
                        <a:lnTo>
                          <a:pt x="0" y="221"/>
                        </a:lnTo>
                        <a:lnTo>
                          <a:pt x="3" y="279"/>
                        </a:lnTo>
                        <a:lnTo>
                          <a:pt x="6" y="324"/>
                        </a:lnTo>
                        <a:lnTo>
                          <a:pt x="15" y="347"/>
                        </a:lnTo>
                        <a:lnTo>
                          <a:pt x="24" y="368"/>
                        </a:lnTo>
                        <a:lnTo>
                          <a:pt x="34" y="401"/>
                        </a:lnTo>
                        <a:lnTo>
                          <a:pt x="54" y="440"/>
                        </a:lnTo>
                        <a:lnTo>
                          <a:pt x="77" y="480"/>
                        </a:lnTo>
                        <a:lnTo>
                          <a:pt x="93" y="508"/>
                        </a:lnTo>
                        <a:lnTo>
                          <a:pt x="113" y="534"/>
                        </a:lnTo>
                        <a:lnTo>
                          <a:pt x="128" y="549"/>
                        </a:lnTo>
                        <a:lnTo>
                          <a:pt x="143" y="564"/>
                        </a:lnTo>
                        <a:lnTo>
                          <a:pt x="159" y="574"/>
                        </a:lnTo>
                        <a:lnTo>
                          <a:pt x="176" y="580"/>
                        </a:lnTo>
                        <a:close/>
                      </a:path>
                    </a:pathLst>
                  </a:custGeom>
                  <a:solidFill>
                    <a:srgbClr val="F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38951" name="Group 715"/>
                  <p:cNvGrpSpPr>
                    <a:grpSpLocks/>
                  </p:cNvGrpSpPr>
                  <p:nvPr/>
                </p:nvGrpSpPr>
                <p:grpSpPr bwMode="auto">
                  <a:xfrm>
                    <a:off x="3405" y="2419"/>
                    <a:ext cx="202" cy="294"/>
                    <a:chOff x="3405" y="2419"/>
                    <a:chExt cx="202" cy="294"/>
                  </a:xfrm>
                </p:grpSpPr>
                <p:sp>
                  <p:nvSpPr>
                    <p:cNvPr id="38975" name="Freeform 709"/>
                    <p:cNvSpPr>
                      <a:spLocks/>
                    </p:cNvSpPr>
                    <p:nvPr/>
                  </p:nvSpPr>
                  <p:spPr bwMode="auto">
                    <a:xfrm>
                      <a:off x="3405" y="2419"/>
                      <a:ext cx="162" cy="294"/>
                    </a:xfrm>
                    <a:custGeom>
                      <a:avLst/>
                      <a:gdLst>
                        <a:gd name="T0" fmla="*/ 25 w 324"/>
                        <a:gd name="T1" fmla="*/ 71 h 590"/>
                        <a:gd name="T2" fmla="*/ 34 w 324"/>
                        <a:gd name="T3" fmla="*/ 73 h 590"/>
                        <a:gd name="T4" fmla="*/ 37 w 324"/>
                        <a:gd name="T5" fmla="*/ 73 h 590"/>
                        <a:gd name="T6" fmla="*/ 40 w 324"/>
                        <a:gd name="T7" fmla="*/ 73 h 590"/>
                        <a:gd name="T8" fmla="*/ 40 w 324"/>
                        <a:gd name="T9" fmla="*/ 72 h 590"/>
                        <a:gd name="T10" fmla="*/ 38 w 324"/>
                        <a:gd name="T11" fmla="*/ 72 h 590"/>
                        <a:gd name="T12" fmla="*/ 35 w 324"/>
                        <a:gd name="T13" fmla="*/ 72 h 590"/>
                        <a:gd name="T14" fmla="*/ 32 w 324"/>
                        <a:gd name="T15" fmla="*/ 71 h 590"/>
                        <a:gd name="T16" fmla="*/ 30 w 324"/>
                        <a:gd name="T17" fmla="*/ 68 h 590"/>
                        <a:gd name="T18" fmla="*/ 28 w 324"/>
                        <a:gd name="T19" fmla="*/ 66 h 590"/>
                        <a:gd name="T20" fmla="*/ 29 w 324"/>
                        <a:gd name="T21" fmla="*/ 64 h 590"/>
                        <a:gd name="T22" fmla="*/ 29 w 324"/>
                        <a:gd name="T23" fmla="*/ 63 h 590"/>
                        <a:gd name="T24" fmla="*/ 29 w 324"/>
                        <a:gd name="T25" fmla="*/ 58 h 590"/>
                        <a:gd name="T26" fmla="*/ 27 w 324"/>
                        <a:gd name="T27" fmla="*/ 54 h 590"/>
                        <a:gd name="T28" fmla="*/ 25 w 324"/>
                        <a:gd name="T29" fmla="*/ 49 h 590"/>
                        <a:gd name="T30" fmla="*/ 26 w 324"/>
                        <a:gd name="T31" fmla="*/ 47 h 590"/>
                        <a:gd name="T32" fmla="*/ 28 w 324"/>
                        <a:gd name="T33" fmla="*/ 45 h 590"/>
                        <a:gd name="T34" fmla="*/ 26 w 324"/>
                        <a:gd name="T35" fmla="*/ 44 h 590"/>
                        <a:gd name="T36" fmla="*/ 24 w 324"/>
                        <a:gd name="T37" fmla="*/ 42 h 590"/>
                        <a:gd name="T38" fmla="*/ 22 w 324"/>
                        <a:gd name="T39" fmla="*/ 39 h 590"/>
                        <a:gd name="T40" fmla="*/ 21 w 324"/>
                        <a:gd name="T41" fmla="*/ 36 h 590"/>
                        <a:gd name="T42" fmla="*/ 23 w 324"/>
                        <a:gd name="T43" fmla="*/ 33 h 590"/>
                        <a:gd name="T44" fmla="*/ 24 w 324"/>
                        <a:gd name="T45" fmla="*/ 31 h 590"/>
                        <a:gd name="T46" fmla="*/ 27 w 324"/>
                        <a:gd name="T47" fmla="*/ 33 h 590"/>
                        <a:gd name="T48" fmla="*/ 28 w 324"/>
                        <a:gd name="T49" fmla="*/ 35 h 590"/>
                        <a:gd name="T50" fmla="*/ 30 w 324"/>
                        <a:gd name="T51" fmla="*/ 33 h 590"/>
                        <a:gd name="T52" fmla="*/ 29 w 324"/>
                        <a:gd name="T53" fmla="*/ 30 h 590"/>
                        <a:gd name="T54" fmla="*/ 30 w 324"/>
                        <a:gd name="T55" fmla="*/ 25 h 590"/>
                        <a:gd name="T56" fmla="*/ 31 w 324"/>
                        <a:gd name="T57" fmla="*/ 18 h 590"/>
                        <a:gd name="T58" fmla="*/ 30 w 324"/>
                        <a:gd name="T59" fmla="*/ 11 h 590"/>
                        <a:gd name="T60" fmla="*/ 32 w 324"/>
                        <a:gd name="T61" fmla="*/ 6 h 590"/>
                        <a:gd name="T62" fmla="*/ 39 w 324"/>
                        <a:gd name="T63" fmla="*/ 2 h 590"/>
                        <a:gd name="T64" fmla="*/ 27 w 324"/>
                        <a:gd name="T65" fmla="*/ 0 h 590"/>
                        <a:gd name="T66" fmla="*/ 17 w 324"/>
                        <a:gd name="T67" fmla="*/ 0 h 590"/>
                        <a:gd name="T68" fmla="*/ 9 w 324"/>
                        <a:gd name="T69" fmla="*/ 3 h 590"/>
                        <a:gd name="T70" fmla="*/ 4 w 324"/>
                        <a:gd name="T71" fmla="*/ 8 h 590"/>
                        <a:gd name="T72" fmla="*/ 2 w 324"/>
                        <a:gd name="T73" fmla="*/ 16 h 590"/>
                        <a:gd name="T74" fmla="*/ 0 w 324"/>
                        <a:gd name="T75" fmla="*/ 27 h 590"/>
                        <a:gd name="T76" fmla="*/ 1 w 324"/>
                        <a:gd name="T77" fmla="*/ 40 h 590"/>
                        <a:gd name="T78" fmla="*/ 3 w 324"/>
                        <a:gd name="T79" fmla="*/ 45 h 590"/>
                        <a:gd name="T80" fmla="*/ 7 w 324"/>
                        <a:gd name="T81" fmla="*/ 54 h 590"/>
                        <a:gd name="T82" fmla="*/ 12 w 324"/>
                        <a:gd name="T83" fmla="*/ 63 h 590"/>
                        <a:gd name="T84" fmla="*/ 16 w 324"/>
                        <a:gd name="T85" fmla="*/ 68 h 590"/>
                        <a:gd name="T86" fmla="*/ 20 w 324"/>
                        <a:gd name="T87" fmla="*/ 71 h 590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0" t="0" r="r" b="b"/>
                      <a:pathLst>
                        <a:path w="324" h="590">
                          <a:moveTo>
                            <a:pt x="176" y="580"/>
                          </a:moveTo>
                          <a:lnTo>
                            <a:pt x="196" y="573"/>
                          </a:lnTo>
                          <a:lnTo>
                            <a:pt x="236" y="583"/>
                          </a:lnTo>
                          <a:lnTo>
                            <a:pt x="267" y="589"/>
                          </a:lnTo>
                          <a:lnTo>
                            <a:pt x="280" y="589"/>
                          </a:lnTo>
                          <a:lnTo>
                            <a:pt x="289" y="589"/>
                          </a:lnTo>
                          <a:lnTo>
                            <a:pt x="304" y="590"/>
                          </a:lnTo>
                          <a:lnTo>
                            <a:pt x="313" y="589"/>
                          </a:lnTo>
                          <a:lnTo>
                            <a:pt x="324" y="582"/>
                          </a:lnTo>
                          <a:lnTo>
                            <a:pt x="313" y="582"/>
                          </a:lnTo>
                          <a:lnTo>
                            <a:pt x="306" y="578"/>
                          </a:lnTo>
                          <a:lnTo>
                            <a:pt x="299" y="582"/>
                          </a:lnTo>
                          <a:lnTo>
                            <a:pt x="286" y="580"/>
                          </a:lnTo>
                          <a:lnTo>
                            <a:pt x="275" y="578"/>
                          </a:lnTo>
                          <a:lnTo>
                            <a:pt x="263" y="573"/>
                          </a:lnTo>
                          <a:lnTo>
                            <a:pt x="255" y="569"/>
                          </a:lnTo>
                          <a:lnTo>
                            <a:pt x="244" y="558"/>
                          </a:lnTo>
                          <a:lnTo>
                            <a:pt x="234" y="550"/>
                          </a:lnTo>
                          <a:lnTo>
                            <a:pt x="226" y="539"/>
                          </a:lnTo>
                          <a:lnTo>
                            <a:pt x="221" y="531"/>
                          </a:lnTo>
                          <a:lnTo>
                            <a:pt x="228" y="524"/>
                          </a:lnTo>
                          <a:lnTo>
                            <a:pt x="232" y="517"/>
                          </a:lnTo>
                          <a:lnTo>
                            <a:pt x="229" y="512"/>
                          </a:lnTo>
                          <a:lnTo>
                            <a:pt x="227" y="507"/>
                          </a:lnTo>
                          <a:lnTo>
                            <a:pt x="238" y="485"/>
                          </a:lnTo>
                          <a:lnTo>
                            <a:pt x="231" y="470"/>
                          </a:lnTo>
                          <a:lnTo>
                            <a:pt x="223" y="450"/>
                          </a:lnTo>
                          <a:lnTo>
                            <a:pt x="216" y="436"/>
                          </a:lnTo>
                          <a:lnTo>
                            <a:pt x="201" y="414"/>
                          </a:lnTo>
                          <a:lnTo>
                            <a:pt x="195" y="398"/>
                          </a:lnTo>
                          <a:lnTo>
                            <a:pt x="199" y="389"/>
                          </a:lnTo>
                          <a:lnTo>
                            <a:pt x="204" y="379"/>
                          </a:lnTo>
                          <a:lnTo>
                            <a:pt x="212" y="372"/>
                          </a:lnTo>
                          <a:lnTo>
                            <a:pt x="219" y="365"/>
                          </a:lnTo>
                          <a:lnTo>
                            <a:pt x="214" y="357"/>
                          </a:lnTo>
                          <a:lnTo>
                            <a:pt x="207" y="353"/>
                          </a:lnTo>
                          <a:lnTo>
                            <a:pt x="199" y="345"/>
                          </a:lnTo>
                          <a:lnTo>
                            <a:pt x="192" y="338"/>
                          </a:lnTo>
                          <a:lnTo>
                            <a:pt x="183" y="331"/>
                          </a:lnTo>
                          <a:lnTo>
                            <a:pt x="176" y="320"/>
                          </a:lnTo>
                          <a:lnTo>
                            <a:pt x="172" y="310"/>
                          </a:lnTo>
                          <a:lnTo>
                            <a:pt x="166" y="288"/>
                          </a:lnTo>
                          <a:lnTo>
                            <a:pt x="172" y="270"/>
                          </a:lnTo>
                          <a:lnTo>
                            <a:pt x="178" y="264"/>
                          </a:lnTo>
                          <a:lnTo>
                            <a:pt x="185" y="256"/>
                          </a:lnTo>
                          <a:lnTo>
                            <a:pt x="192" y="254"/>
                          </a:lnTo>
                          <a:lnTo>
                            <a:pt x="201" y="260"/>
                          </a:lnTo>
                          <a:lnTo>
                            <a:pt x="211" y="270"/>
                          </a:lnTo>
                          <a:lnTo>
                            <a:pt x="215" y="278"/>
                          </a:lnTo>
                          <a:lnTo>
                            <a:pt x="224" y="287"/>
                          </a:lnTo>
                          <a:lnTo>
                            <a:pt x="232" y="279"/>
                          </a:lnTo>
                          <a:lnTo>
                            <a:pt x="234" y="269"/>
                          </a:lnTo>
                          <a:lnTo>
                            <a:pt x="235" y="257"/>
                          </a:lnTo>
                          <a:lnTo>
                            <a:pt x="230" y="246"/>
                          </a:lnTo>
                          <a:lnTo>
                            <a:pt x="227" y="231"/>
                          </a:lnTo>
                          <a:lnTo>
                            <a:pt x="234" y="200"/>
                          </a:lnTo>
                          <a:lnTo>
                            <a:pt x="240" y="171"/>
                          </a:lnTo>
                          <a:lnTo>
                            <a:pt x="247" y="149"/>
                          </a:lnTo>
                          <a:lnTo>
                            <a:pt x="240" y="120"/>
                          </a:lnTo>
                          <a:lnTo>
                            <a:pt x="240" y="95"/>
                          </a:lnTo>
                          <a:lnTo>
                            <a:pt x="238" y="69"/>
                          </a:lnTo>
                          <a:lnTo>
                            <a:pt x="251" y="50"/>
                          </a:lnTo>
                          <a:lnTo>
                            <a:pt x="279" y="31"/>
                          </a:lnTo>
                          <a:lnTo>
                            <a:pt x="307" y="17"/>
                          </a:lnTo>
                          <a:lnTo>
                            <a:pt x="263" y="7"/>
                          </a:lnTo>
                          <a:lnTo>
                            <a:pt x="215" y="0"/>
                          </a:lnTo>
                          <a:lnTo>
                            <a:pt x="168" y="0"/>
                          </a:lnTo>
                          <a:lnTo>
                            <a:pt x="133" y="3"/>
                          </a:lnTo>
                          <a:lnTo>
                            <a:pt x="104" y="13"/>
                          </a:lnTo>
                          <a:lnTo>
                            <a:pt x="71" y="29"/>
                          </a:lnTo>
                          <a:lnTo>
                            <a:pt x="52" y="48"/>
                          </a:lnTo>
                          <a:lnTo>
                            <a:pt x="31" y="69"/>
                          </a:lnTo>
                          <a:lnTo>
                            <a:pt x="21" y="98"/>
                          </a:lnTo>
                          <a:lnTo>
                            <a:pt x="9" y="133"/>
                          </a:lnTo>
                          <a:lnTo>
                            <a:pt x="2" y="178"/>
                          </a:lnTo>
                          <a:lnTo>
                            <a:pt x="0" y="221"/>
                          </a:lnTo>
                          <a:lnTo>
                            <a:pt x="3" y="279"/>
                          </a:lnTo>
                          <a:lnTo>
                            <a:pt x="6" y="324"/>
                          </a:lnTo>
                          <a:lnTo>
                            <a:pt x="15" y="347"/>
                          </a:lnTo>
                          <a:lnTo>
                            <a:pt x="24" y="368"/>
                          </a:lnTo>
                          <a:lnTo>
                            <a:pt x="34" y="401"/>
                          </a:lnTo>
                          <a:lnTo>
                            <a:pt x="54" y="440"/>
                          </a:lnTo>
                          <a:lnTo>
                            <a:pt x="77" y="480"/>
                          </a:lnTo>
                          <a:lnTo>
                            <a:pt x="94" y="508"/>
                          </a:lnTo>
                          <a:lnTo>
                            <a:pt x="113" y="534"/>
                          </a:lnTo>
                          <a:lnTo>
                            <a:pt x="128" y="549"/>
                          </a:lnTo>
                          <a:lnTo>
                            <a:pt x="143" y="564"/>
                          </a:lnTo>
                          <a:lnTo>
                            <a:pt x="159" y="574"/>
                          </a:lnTo>
                          <a:lnTo>
                            <a:pt x="176" y="58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38976" name="Group 7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13" y="2558"/>
                      <a:ext cx="44" cy="34"/>
                      <a:chOff x="3513" y="2558"/>
                      <a:chExt cx="44" cy="34"/>
                    </a:xfrm>
                  </p:grpSpPr>
                  <p:sp>
                    <p:nvSpPr>
                      <p:cNvPr id="38979" name="Freeform 7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3" y="2558"/>
                        <a:ext cx="38" cy="33"/>
                      </a:xfrm>
                      <a:custGeom>
                        <a:avLst/>
                        <a:gdLst>
                          <a:gd name="T0" fmla="*/ 10 w 76"/>
                          <a:gd name="T1" fmla="*/ 0 h 67"/>
                          <a:gd name="T2" fmla="*/ 9 w 76"/>
                          <a:gd name="T3" fmla="*/ 1 h 67"/>
                          <a:gd name="T4" fmla="*/ 7 w 76"/>
                          <a:gd name="T5" fmla="*/ 2 h 67"/>
                          <a:gd name="T6" fmla="*/ 5 w 76"/>
                          <a:gd name="T7" fmla="*/ 2 h 67"/>
                          <a:gd name="T8" fmla="*/ 4 w 76"/>
                          <a:gd name="T9" fmla="*/ 3 h 67"/>
                          <a:gd name="T10" fmla="*/ 3 w 76"/>
                          <a:gd name="T11" fmla="*/ 3 h 67"/>
                          <a:gd name="T12" fmla="*/ 4 w 76"/>
                          <a:gd name="T13" fmla="*/ 4 h 67"/>
                          <a:gd name="T14" fmla="*/ 3 w 76"/>
                          <a:gd name="T15" fmla="*/ 4 h 67"/>
                          <a:gd name="T16" fmla="*/ 4 w 76"/>
                          <a:gd name="T17" fmla="*/ 6 h 67"/>
                          <a:gd name="T18" fmla="*/ 5 w 76"/>
                          <a:gd name="T19" fmla="*/ 6 h 67"/>
                          <a:gd name="T20" fmla="*/ 6 w 76"/>
                          <a:gd name="T21" fmla="*/ 7 h 67"/>
                          <a:gd name="T22" fmla="*/ 7 w 76"/>
                          <a:gd name="T23" fmla="*/ 8 h 67"/>
                          <a:gd name="T24" fmla="*/ 4 w 76"/>
                          <a:gd name="T25" fmla="*/ 7 h 67"/>
                          <a:gd name="T26" fmla="*/ 3 w 76"/>
                          <a:gd name="T27" fmla="*/ 6 h 67"/>
                          <a:gd name="T28" fmla="*/ 2 w 76"/>
                          <a:gd name="T29" fmla="*/ 5 h 67"/>
                          <a:gd name="T30" fmla="*/ 1 w 76"/>
                          <a:gd name="T31" fmla="*/ 4 h 67"/>
                          <a:gd name="T32" fmla="*/ 1 w 76"/>
                          <a:gd name="T33" fmla="*/ 3 h 67"/>
                          <a:gd name="T34" fmla="*/ 0 w 76"/>
                          <a:gd name="T35" fmla="*/ 2 h 67"/>
                          <a:gd name="T36" fmla="*/ 2 w 76"/>
                          <a:gd name="T37" fmla="*/ 1 h 67"/>
                          <a:gd name="T38" fmla="*/ 5 w 76"/>
                          <a:gd name="T39" fmla="*/ 0 h 67"/>
                          <a:gd name="T40" fmla="*/ 6 w 76"/>
                          <a:gd name="T41" fmla="*/ 0 h 67"/>
                          <a:gd name="T42" fmla="*/ 8 w 76"/>
                          <a:gd name="T43" fmla="*/ 0 h 67"/>
                          <a:gd name="T44" fmla="*/ 10 w 76"/>
                          <a:gd name="T45" fmla="*/ 0 h 67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0" t="0" r="r" b="b"/>
                        <a:pathLst>
                          <a:path w="76" h="67">
                            <a:moveTo>
                              <a:pt x="76" y="6"/>
                            </a:moveTo>
                            <a:lnTo>
                              <a:pt x="68" y="11"/>
                            </a:lnTo>
                            <a:lnTo>
                              <a:pt x="54" y="16"/>
                            </a:lnTo>
                            <a:lnTo>
                              <a:pt x="40" y="21"/>
                            </a:lnTo>
                            <a:lnTo>
                              <a:pt x="28" y="24"/>
                            </a:lnTo>
                            <a:lnTo>
                              <a:pt x="21" y="28"/>
                            </a:lnTo>
                            <a:lnTo>
                              <a:pt x="25" y="33"/>
                            </a:lnTo>
                            <a:lnTo>
                              <a:pt x="21" y="36"/>
                            </a:lnTo>
                            <a:lnTo>
                              <a:pt x="28" y="48"/>
                            </a:lnTo>
                            <a:lnTo>
                              <a:pt x="34" y="55"/>
                            </a:lnTo>
                            <a:lnTo>
                              <a:pt x="41" y="60"/>
                            </a:lnTo>
                            <a:lnTo>
                              <a:pt x="53" y="67"/>
                            </a:lnTo>
                            <a:lnTo>
                              <a:pt x="28" y="57"/>
                            </a:lnTo>
                            <a:lnTo>
                              <a:pt x="18" y="51"/>
                            </a:lnTo>
                            <a:lnTo>
                              <a:pt x="10" y="40"/>
                            </a:lnTo>
                            <a:lnTo>
                              <a:pt x="8" y="34"/>
                            </a:lnTo>
                            <a:lnTo>
                              <a:pt x="5" y="28"/>
                            </a:lnTo>
                            <a:lnTo>
                              <a:pt x="0" y="22"/>
                            </a:lnTo>
                            <a:lnTo>
                              <a:pt x="14" y="14"/>
                            </a:lnTo>
                            <a:lnTo>
                              <a:pt x="34" y="1"/>
                            </a:lnTo>
                            <a:lnTo>
                              <a:pt x="46" y="0"/>
                            </a:lnTo>
                            <a:lnTo>
                              <a:pt x="58" y="1"/>
                            </a:lnTo>
                            <a:lnTo>
                              <a:pt x="76" y="6"/>
                            </a:lnTo>
                            <a:close/>
                          </a:path>
                        </a:pathLst>
                      </a:custGeom>
                      <a:solidFill>
                        <a:srgbClr val="F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8980" name="Freeform 7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8" y="2570"/>
                        <a:ext cx="29" cy="22"/>
                      </a:xfrm>
                      <a:custGeom>
                        <a:avLst/>
                        <a:gdLst>
                          <a:gd name="T0" fmla="*/ 2 w 58"/>
                          <a:gd name="T1" fmla="*/ 1 h 43"/>
                          <a:gd name="T2" fmla="*/ 3 w 58"/>
                          <a:gd name="T3" fmla="*/ 2 h 43"/>
                          <a:gd name="T4" fmla="*/ 5 w 58"/>
                          <a:gd name="T5" fmla="*/ 2 h 43"/>
                          <a:gd name="T6" fmla="*/ 6 w 58"/>
                          <a:gd name="T7" fmla="*/ 2 h 43"/>
                          <a:gd name="T8" fmla="*/ 6 w 58"/>
                          <a:gd name="T9" fmla="*/ 2 h 43"/>
                          <a:gd name="T10" fmla="*/ 8 w 58"/>
                          <a:gd name="T11" fmla="*/ 2 h 43"/>
                          <a:gd name="T12" fmla="*/ 8 w 58"/>
                          <a:gd name="T13" fmla="*/ 3 h 43"/>
                          <a:gd name="T14" fmla="*/ 8 w 58"/>
                          <a:gd name="T15" fmla="*/ 3 h 43"/>
                          <a:gd name="T16" fmla="*/ 7 w 58"/>
                          <a:gd name="T17" fmla="*/ 4 h 43"/>
                          <a:gd name="T18" fmla="*/ 6 w 58"/>
                          <a:gd name="T19" fmla="*/ 5 h 43"/>
                          <a:gd name="T20" fmla="*/ 5 w 58"/>
                          <a:gd name="T21" fmla="*/ 6 h 43"/>
                          <a:gd name="T22" fmla="*/ 4 w 58"/>
                          <a:gd name="T23" fmla="*/ 6 h 43"/>
                          <a:gd name="T24" fmla="*/ 6 w 58"/>
                          <a:gd name="T25" fmla="*/ 5 h 43"/>
                          <a:gd name="T26" fmla="*/ 7 w 58"/>
                          <a:gd name="T27" fmla="*/ 4 h 43"/>
                          <a:gd name="T28" fmla="*/ 5 w 58"/>
                          <a:gd name="T29" fmla="*/ 4 h 43"/>
                          <a:gd name="T30" fmla="*/ 4 w 58"/>
                          <a:gd name="T31" fmla="*/ 4 h 43"/>
                          <a:gd name="T32" fmla="*/ 3 w 58"/>
                          <a:gd name="T33" fmla="*/ 3 h 43"/>
                          <a:gd name="T34" fmla="*/ 1 w 58"/>
                          <a:gd name="T35" fmla="*/ 2 h 43"/>
                          <a:gd name="T36" fmla="*/ 1 w 58"/>
                          <a:gd name="T37" fmla="*/ 2 h 43"/>
                          <a:gd name="T38" fmla="*/ 0 w 58"/>
                          <a:gd name="T39" fmla="*/ 1 h 43"/>
                          <a:gd name="T40" fmla="*/ 1 w 58"/>
                          <a:gd name="T41" fmla="*/ 0 h 43"/>
                          <a:gd name="T42" fmla="*/ 2 w 58"/>
                          <a:gd name="T43" fmla="*/ 1 h 43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0" t="0" r="r" b="b"/>
                        <a:pathLst>
                          <a:path w="58" h="43">
                            <a:moveTo>
                              <a:pt x="9" y="1"/>
                            </a:moveTo>
                            <a:lnTo>
                              <a:pt x="23" y="11"/>
                            </a:lnTo>
                            <a:lnTo>
                              <a:pt x="33" y="15"/>
                            </a:lnTo>
                            <a:lnTo>
                              <a:pt x="41" y="15"/>
                            </a:lnTo>
                            <a:lnTo>
                              <a:pt x="47" y="14"/>
                            </a:lnTo>
                            <a:lnTo>
                              <a:pt x="58" y="14"/>
                            </a:lnTo>
                            <a:lnTo>
                              <a:pt x="57" y="18"/>
                            </a:lnTo>
                            <a:lnTo>
                              <a:pt x="58" y="24"/>
                            </a:lnTo>
                            <a:lnTo>
                              <a:pt x="54" y="31"/>
                            </a:lnTo>
                            <a:lnTo>
                              <a:pt x="46" y="38"/>
                            </a:lnTo>
                            <a:lnTo>
                              <a:pt x="38" y="41"/>
                            </a:lnTo>
                            <a:lnTo>
                              <a:pt x="29" y="43"/>
                            </a:lnTo>
                            <a:lnTo>
                              <a:pt x="44" y="33"/>
                            </a:lnTo>
                            <a:lnTo>
                              <a:pt x="50" y="26"/>
                            </a:lnTo>
                            <a:lnTo>
                              <a:pt x="35" y="27"/>
                            </a:lnTo>
                            <a:lnTo>
                              <a:pt x="28" y="29"/>
                            </a:lnTo>
                            <a:lnTo>
                              <a:pt x="18" y="24"/>
                            </a:lnTo>
                            <a:lnTo>
                              <a:pt x="7" y="15"/>
                            </a:lnTo>
                            <a:lnTo>
                              <a:pt x="2" y="9"/>
                            </a:lnTo>
                            <a:lnTo>
                              <a:pt x="0" y="2"/>
                            </a:lnTo>
                            <a:lnTo>
                              <a:pt x="3" y="0"/>
                            </a:lnTo>
                            <a:lnTo>
                              <a:pt x="9" y="1"/>
                            </a:lnTo>
                            <a:close/>
                          </a:path>
                        </a:pathLst>
                      </a:custGeom>
                      <a:solidFill>
                        <a:srgbClr val="F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8977" name="Freeform 713"/>
                    <p:cNvSpPr>
                      <a:spLocks/>
                    </p:cNvSpPr>
                    <p:nvPr/>
                  </p:nvSpPr>
                  <p:spPr bwMode="auto">
                    <a:xfrm>
                      <a:off x="3589" y="2578"/>
                      <a:ext cx="18" cy="22"/>
                    </a:xfrm>
                    <a:custGeom>
                      <a:avLst/>
                      <a:gdLst>
                        <a:gd name="T0" fmla="*/ 0 w 37"/>
                        <a:gd name="T1" fmla="*/ 0 h 45"/>
                        <a:gd name="T2" fmla="*/ 1 w 37"/>
                        <a:gd name="T3" fmla="*/ 1 h 45"/>
                        <a:gd name="T4" fmla="*/ 2 w 37"/>
                        <a:gd name="T5" fmla="*/ 1 h 45"/>
                        <a:gd name="T6" fmla="*/ 3 w 37"/>
                        <a:gd name="T7" fmla="*/ 1 h 45"/>
                        <a:gd name="T8" fmla="*/ 4 w 37"/>
                        <a:gd name="T9" fmla="*/ 1 h 45"/>
                        <a:gd name="T10" fmla="*/ 3 w 37"/>
                        <a:gd name="T11" fmla="*/ 2 h 45"/>
                        <a:gd name="T12" fmla="*/ 3 w 37"/>
                        <a:gd name="T13" fmla="*/ 3 h 45"/>
                        <a:gd name="T14" fmla="*/ 2 w 37"/>
                        <a:gd name="T15" fmla="*/ 3 h 45"/>
                        <a:gd name="T16" fmla="*/ 1 w 37"/>
                        <a:gd name="T17" fmla="*/ 3 h 45"/>
                        <a:gd name="T18" fmla="*/ 2 w 37"/>
                        <a:gd name="T19" fmla="*/ 4 h 45"/>
                        <a:gd name="T20" fmla="*/ 3 w 37"/>
                        <a:gd name="T21" fmla="*/ 4 h 45"/>
                        <a:gd name="T22" fmla="*/ 2 w 37"/>
                        <a:gd name="T23" fmla="*/ 5 h 45"/>
                        <a:gd name="T24" fmla="*/ 1 w 37"/>
                        <a:gd name="T25" fmla="*/ 5 h 45"/>
                        <a:gd name="T26" fmla="*/ 1 w 37"/>
                        <a:gd name="T27" fmla="*/ 5 h 45"/>
                        <a:gd name="T28" fmla="*/ 0 w 37"/>
                        <a:gd name="T29" fmla="*/ 4 h 45"/>
                        <a:gd name="T30" fmla="*/ 0 w 37"/>
                        <a:gd name="T31" fmla="*/ 2 h 45"/>
                        <a:gd name="T32" fmla="*/ 0 w 37"/>
                        <a:gd name="T33" fmla="*/ 0 h 4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37" h="45">
                          <a:moveTo>
                            <a:pt x="0" y="0"/>
                          </a:moveTo>
                          <a:lnTo>
                            <a:pt x="11" y="12"/>
                          </a:lnTo>
                          <a:lnTo>
                            <a:pt x="19" y="13"/>
                          </a:lnTo>
                          <a:lnTo>
                            <a:pt x="31" y="12"/>
                          </a:lnTo>
                          <a:lnTo>
                            <a:pt x="37" y="12"/>
                          </a:lnTo>
                          <a:lnTo>
                            <a:pt x="31" y="21"/>
                          </a:lnTo>
                          <a:lnTo>
                            <a:pt x="26" y="25"/>
                          </a:lnTo>
                          <a:lnTo>
                            <a:pt x="18" y="25"/>
                          </a:lnTo>
                          <a:lnTo>
                            <a:pt x="12" y="29"/>
                          </a:lnTo>
                          <a:lnTo>
                            <a:pt x="17" y="32"/>
                          </a:lnTo>
                          <a:lnTo>
                            <a:pt x="24" y="34"/>
                          </a:lnTo>
                          <a:lnTo>
                            <a:pt x="22" y="40"/>
                          </a:lnTo>
                          <a:lnTo>
                            <a:pt x="14" y="45"/>
                          </a:lnTo>
                          <a:lnTo>
                            <a:pt x="8" y="45"/>
                          </a:lnTo>
                          <a:lnTo>
                            <a:pt x="3" y="34"/>
                          </a:lnTo>
                          <a:lnTo>
                            <a:pt x="1" y="1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78" name="Freeform 714"/>
                    <p:cNvSpPr>
                      <a:spLocks/>
                    </p:cNvSpPr>
                    <p:nvPr/>
                  </p:nvSpPr>
                  <p:spPr bwMode="auto">
                    <a:xfrm>
                      <a:off x="3533" y="2667"/>
                      <a:ext cx="42" cy="26"/>
                    </a:xfrm>
                    <a:custGeom>
                      <a:avLst/>
                      <a:gdLst>
                        <a:gd name="T0" fmla="*/ 1 w 84"/>
                        <a:gd name="T1" fmla="*/ 0 h 54"/>
                        <a:gd name="T2" fmla="*/ 3 w 84"/>
                        <a:gd name="T3" fmla="*/ 0 h 54"/>
                        <a:gd name="T4" fmla="*/ 5 w 84"/>
                        <a:gd name="T5" fmla="*/ 1 h 54"/>
                        <a:gd name="T6" fmla="*/ 6 w 84"/>
                        <a:gd name="T7" fmla="*/ 1 h 54"/>
                        <a:gd name="T8" fmla="*/ 7 w 84"/>
                        <a:gd name="T9" fmla="*/ 1 h 54"/>
                        <a:gd name="T10" fmla="*/ 9 w 84"/>
                        <a:gd name="T11" fmla="*/ 1 h 54"/>
                        <a:gd name="T12" fmla="*/ 10 w 84"/>
                        <a:gd name="T13" fmla="*/ 0 h 54"/>
                        <a:gd name="T14" fmla="*/ 11 w 84"/>
                        <a:gd name="T15" fmla="*/ 0 h 54"/>
                        <a:gd name="T16" fmla="*/ 9 w 84"/>
                        <a:gd name="T17" fmla="*/ 2 h 54"/>
                        <a:gd name="T18" fmla="*/ 10 w 84"/>
                        <a:gd name="T19" fmla="*/ 3 h 54"/>
                        <a:gd name="T20" fmla="*/ 10 w 84"/>
                        <a:gd name="T21" fmla="*/ 4 h 54"/>
                        <a:gd name="T22" fmla="*/ 9 w 84"/>
                        <a:gd name="T23" fmla="*/ 3 h 54"/>
                        <a:gd name="T24" fmla="*/ 9 w 84"/>
                        <a:gd name="T25" fmla="*/ 4 h 54"/>
                        <a:gd name="T26" fmla="*/ 8 w 84"/>
                        <a:gd name="T27" fmla="*/ 5 h 54"/>
                        <a:gd name="T28" fmla="*/ 7 w 84"/>
                        <a:gd name="T29" fmla="*/ 6 h 54"/>
                        <a:gd name="T30" fmla="*/ 7 w 84"/>
                        <a:gd name="T31" fmla="*/ 5 h 54"/>
                        <a:gd name="T32" fmla="*/ 7 w 84"/>
                        <a:gd name="T33" fmla="*/ 4 h 54"/>
                        <a:gd name="T34" fmla="*/ 6 w 84"/>
                        <a:gd name="T35" fmla="*/ 3 h 54"/>
                        <a:gd name="T36" fmla="*/ 5 w 84"/>
                        <a:gd name="T37" fmla="*/ 3 h 54"/>
                        <a:gd name="T38" fmla="*/ 2 w 84"/>
                        <a:gd name="T39" fmla="*/ 3 h 54"/>
                        <a:gd name="T40" fmla="*/ 0 w 84"/>
                        <a:gd name="T41" fmla="*/ 3 h 54"/>
                        <a:gd name="T42" fmla="*/ 3 w 84"/>
                        <a:gd name="T43" fmla="*/ 2 h 54"/>
                        <a:gd name="T44" fmla="*/ 1 w 84"/>
                        <a:gd name="T45" fmla="*/ 0 h 54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84" h="54">
                          <a:moveTo>
                            <a:pt x="6" y="2"/>
                          </a:moveTo>
                          <a:lnTo>
                            <a:pt x="19" y="7"/>
                          </a:lnTo>
                          <a:lnTo>
                            <a:pt x="34" y="11"/>
                          </a:lnTo>
                          <a:lnTo>
                            <a:pt x="44" y="13"/>
                          </a:lnTo>
                          <a:lnTo>
                            <a:pt x="53" y="13"/>
                          </a:lnTo>
                          <a:lnTo>
                            <a:pt x="67" y="10"/>
                          </a:lnTo>
                          <a:lnTo>
                            <a:pt x="76" y="4"/>
                          </a:lnTo>
                          <a:lnTo>
                            <a:pt x="84" y="0"/>
                          </a:lnTo>
                          <a:lnTo>
                            <a:pt x="71" y="20"/>
                          </a:lnTo>
                          <a:lnTo>
                            <a:pt x="76" y="29"/>
                          </a:lnTo>
                          <a:lnTo>
                            <a:pt x="76" y="36"/>
                          </a:lnTo>
                          <a:lnTo>
                            <a:pt x="70" y="32"/>
                          </a:lnTo>
                          <a:lnTo>
                            <a:pt x="66" y="35"/>
                          </a:lnTo>
                          <a:lnTo>
                            <a:pt x="59" y="48"/>
                          </a:lnTo>
                          <a:lnTo>
                            <a:pt x="56" y="54"/>
                          </a:lnTo>
                          <a:lnTo>
                            <a:pt x="56" y="42"/>
                          </a:lnTo>
                          <a:lnTo>
                            <a:pt x="51" y="33"/>
                          </a:lnTo>
                          <a:lnTo>
                            <a:pt x="44" y="28"/>
                          </a:lnTo>
                          <a:lnTo>
                            <a:pt x="33" y="26"/>
                          </a:lnTo>
                          <a:lnTo>
                            <a:pt x="15" y="27"/>
                          </a:lnTo>
                          <a:lnTo>
                            <a:pt x="0" y="31"/>
                          </a:lnTo>
                          <a:lnTo>
                            <a:pt x="17" y="18"/>
                          </a:lnTo>
                          <a:lnTo>
                            <a:pt x="6" y="2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8952" name="Freeform 716"/>
                  <p:cNvSpPr>
                    <a:spLocks/>
                  </p:cNvSpPr>
                  <p:nvPr/>
                </p:nvSpPr>
                <p:spPr bwMode="auto">
                  <a:xfrm>
                    <a:off x="3522" y="2641"/>
                    <a:ext cx="60" cy="24"/>
                  </a:xfrm>
                  <a:custGeom>
                    <a:avLst/>
                    <a:gdLst>
                      <a:gd name="T0" fmla="*/ 2 w 121"/>
                      <a:gd name="T1" fmla="*/ 0 h 47"/>
                      <a:gd name="T2" fmla="*/ 0 w 121"/>
                      <a:gd name="T3" fmla="*/ 2 h 47"/>
                      <a:gd name="T4" fmla="*/ 0 w 121"/>
                      <a:gd name="T5" fmla="*/ 3 h 47"/>
                      <a:gd name="T6" fmla="*/ 0 w 121"/>
                      <a:gd name="T7" fmla="*/ 4 h 47"/>
                      <a:gd name="T8" fmla="*/ 0 w 121"/>
                      <a:gd name="T9" fmla="*/ 5 h 47"/>
                      <a:gd name="T10" fmla="*/ 0 w 121"/>
                      <a:gd name="T11" fmla="*/ 4 h 47"/>
                      <a:gd name="T12" fmla="*/ 1 w 121"/>
                      <a:gd name="T13" fmla="*/ 3 h 47"/>
                      <a:gd name="T14" fmla="*/ 3 w 121"/>
                      <a:gd name="T15" fmla="*/ 3 h 47"/>
                      <a:gd name="T16" fmla="*/ 5 w 121"/>
                      <a:gd name="T17" fmla="*/ 4 h 47"/>
                      <a:gd name="T18" fmla="*/ 7 w 121"/>
                      <a:gd name="T19" fmla="*/ 5 h 47"/>
                      <a:gd name="T20" fmla="*/ 9 w 121"/>
                      <a:gd name="T21" fmla="*/ 5 h 47"/>
                      <a:gd name="T22" fmla="*/ 10 w 121"/>
                      <a:gd name="T23" fmla="*/ 5 h 47"/>
                      <a:gd name="T24" fmla="*/ 11 w 121"/>
                      <a:gd name="T25" fmla="*/ 6 h 47"/>
                      <a:gd name="T26" fmla="*/ 11 w 121"/>
                      <a:gd name="T27" fmla="*/ 6 h 47"/>
                      <a:gd name="T28" fmla="*/ 11 w 121"/>
                      <a:gd name="T29" fmla="*/ 6 h 47"/>
                      <a:gd name="T30" fmla="*/ 13 w 121"/>
                      <a:gd name="T31" fmla="*/ 5 h 47"/>
                      <a:gd name="T32" fmla="*/ 13 w 121"/>
                      <a:gd name="T33" fmla="*/ 5 h 47"/>
                      <a:gd name="T34" fmla="*/ 14 w 121"/>
                      <a:gd name="T35" fmla="*/ 5 h 47"/>
                      <a:gd name="T36" fmla="*/ 15 w 121"/>
                      <a:gd name="T37" fmla="*/ 4 h 47"/>
                      <a:gd name="T38" fmla="*/ 14 w 121"/>
                      <a:gd name="T39" fmla="*/ 3 h 47"/>
                      <a:gd name="T40" fmla="*/ 13 w 121"/>
                      <a:gd name="T41" fmla="*/ 3 h 47"/>
                      <a:gd name="T42" fmla="*/ 11 w 121"/>
                      <a:gd name="T43" fmla="*/ 3 h 47"/>
                      <a:gd name="T44" fmla="*/ 10 w 121"/>
                      <a:gd name="T45" fmla="*/ 3 h 47"/>
                      <a:gd name="T46" fmla="*/ 9 w 121"/>
                      <a:gd name="T47" fmla="*/ 3 h 47"/>
                      <a:gd name="T48" fmla="*/ 8 w 121"/>
                      <a:gd name="T49" fmla="*/ 3 h 47"/>
                      <a:gd name="T50" fmla="*/ 7 w 121"/>
                      <a:gd name="T51" fmla="*/ 3 h 47"/>
                      <a:gd name="T52" fmla="*/ 5 w 121"/>
                      <a:gd name="T53" fmla="*/ 3 h 47"/>
                      <a:gd name="T54" fmla="*/ 4 w 121"/>
                      <a:gd name="T55" fmla="*/ 3 h 47"/>
                      <a:gd name="T56" fmla="*/ 3 w 121"/>
                      <a:gd name="T57" fmla="*/ 2 h 47"/>
                      <a:gd name="T58" fmla="*/ 2 w 121"/>
                      <a:gd name="T59" fmla="*/ 2 h 47"/>
                      <a:gd name="T60" fmla="*/ 2 w 121"/>
                      <a:gd name="T61" fmla="*/ 0 h 47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121" h="47">
                        <a:moveTo>
                          <a:pt x="20" y="0"/>
                        </a:moveTo>
                        <a:lnTo>
                          <a:pt x="4" y="12"/>
                        </a:lnTo>
                        <a:lnTo>
                          <a:pt x="0" y="20"/>
                        </a:lnTo>
                        <a:lnTo>
                          <a:pt x="0" y="29"/>
                        </a:lnTo>
                        <a:lnTo>
                          <a:pt x="4" y="38"/>
                        </a:lnTo>
                        <a:lnTo>
                          <a:pt x="4" y="27"/>
                        </a:lnTo>
                        <a:lnTo>
                          <a:pt x="12" y="22"/>
                        </a:lnTo>
                        <a:lnTo>
                          <a:pt x="24" y="22"/>
                        </a:lnTo>
                        <a:lnTo>
                          <a:pt x="41" y="28"/>
                        </a:lnTo>
                        <a:lnTo>
                          <a:pt x="57" y="34"/>
                        </a:lnTo>
                        <a:lnTo>
                          <a:pt x="72" y="39"/>
                        </a:lnTo>
                        <a:lnTo>
                          <a:pt x="83" y="40"/>
                        </a:lnTo>
                        <a:lnTo>
                          <a:pt x="88" y="42"/>
                        </a:lnTo>
                        <a:lnTo>
                          <a:pt x="89" y="47"/>
                        </a:lnTo>
                        <a:lnTo>
                          <a:pt x="95" y="42"/>
                        </a:lnTo>
                        <a:lnTo>
                          <a:pt x="106" y="38"/>
                        </a:lnTo>
                        <a:lnTo>
                          <a:pt x="109" y="37"/>
                        </a:lnTo>
                        <a:lnTo>
                          <a:pt x="112" y="34"/>
                        </a:lnTo>
                        <a:lnTo>
                          <a:pt x="121" y="27"/>
                        </a:lnTo>
                        <a:lnTo>
                          <a:pt x="113" y="19"/>
                        </a:lnTo>
                        <a:lnTo>
                          <a:pt x="106" y="19"/>
                        </a:lnTo>
                        <a:lnTo>
                          <a:pt x="94" y="21"/>
                        </a:lnTo>
                        <a:lnTo>
                          <a:pt x="82" y="22"/>
                        </a:lnTo>
                        <a:lnTo>
                          <a:pt x="76" y="21"/>
                        </a:lnTo>
                        <a:lnTo>
                          <a:pt x="70" y="18"/>
                        </a:lnTo>
                        <a:lnTo>
                          <a:pt x="59" y="18"/>
                        </a:lnTo>
                        <a:lnTo>
                          <a:pt x="44" y="19"/>
                        </a:lnTo>
                        <a:lnTo>
                          <a:pt x="34" y="17"/>
                        </a:lnTo>
                        <a:lnTo>
                          <a:pt x="24" y="14"/>
                        </a:lnTo>
                        <a:lnTo>
                          <a:pt x="17" y="9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953" name="Freeform 717"/>
                  <p:cNvSpPr>
                    <a:spLocks/>
                  </p:cNvSpPr>
                  <p:nvPr/>
                </p:nvSpPr>
                <p:spPr bwMode="auto">
                  <a:xfrm>
                    <a:off x="3540" y="2609"/>
                    <a:ext cx="53" cy="34"/>
                  </a:xfrm>
                  <a:custGeom>
                    <a:avLst/>
                    <a:gdLst>
                      <a:gd name="T0" fmla="*/ 4 w 105"/>
                      <a:gd name="T1" fmla="*/ 0 h 70"/>
                      <a:gd name="T2" fmla="*/ 2 w 105"/>
                      <a:gd name="T3" fmla="*/ 3 h 70"/>
                      <a:gd name="T4" fmla="*/ 0 w 105"/>
                      <a:gd name="T5" fmla="*/ 4 h 70"/>
                      <a:gd name="T6" fmla="*/ 2 w 105"/>
                      <a:gd name="T7" fmla="*/ 4 h 70"/>
                      <a:gd name="T8" fmla="*/ 4 w 105"/>
                      <a:gd name="T9" fmla="*/ 4 h 70"/>
                      <a:gd name="T10" fmla="*/ 5 w 105"/>
                      <a:gd name="T11" fmla="*/ 5 h 70"/>
                      <a:gd name="T12" fmla="*/ 7 w 105"/>
                      <a:gd name="T13" fmla="*/ 8 h 70"/>
                      <a:gd name="T14" fmla="*/ 6 w 105"/>
                      <a:gd name="T15" fmla="*/ 6 h 70"/>
                      <a:gd name="T16" fmla="*/ 7 w 105"/>
                      <a:gd name="T17" fmla="*/ 5 h 70"/>
                      <a:gd name="T18" fmla="*/ 7 w 105"/>
                      <a:gd name="T19" fmla="*/ 6 h 70"/>
                      <a:gd name="T20" fmla="*/ 9 w 105"/>
                      <a:gd name="T21" fmla="*/ 6 h 70"/>
                      <a:gd name="T22" fmla="*/ 10 w 105"/>
                      <a:gd name="T23" fmla="*/ 5 h 70"/>
                      <a:gd name="T24" fmla="*/ 12 w 105"/>
                      <a:gd name="T25" fmla="*/ 4 h 70"/>
                      <a:gd name="T26" fmla="*/ 14 w 105"/>
                      <a:gd name="T27" fmla="*/ 4 h 70"/>
                      <a:gd name="T28" fmla="*/ 12 w 105"/>
                      <a:gd name="T29" fmla="*/ 4 h 70"/>
                      <a:gd name="T30" fmla="*/ 11 w 105"/>
                      <a:gd name="T31" fmla="*/ 4 h 70"/>
                      <a:gd name="T32" fmla="*/ 9 w 105"/>
                      <a:gd name="T33" fmla="*/ 3 h 70"/>
                      <a:gd name="T34" fmla="*/ 7 w 105"/>
                      <a:gd name="T35" fmla="*/ 3 h 70"/>
                      <a:gd name="T36" fmla="*/ 5 w 105"/>
                      <a:gd name="T37" fmla="*/ 3 h 70"/>
                      <a:gd name="T38" fmla="*/ 4 w 105"/>
                      <a:gd name="T39" fmla="*/ 3 h 70"/>
                      <a:gd name="T40" fmla="*/ 3 w 105"/>
                      <a:gd name="T41" fmla="*/ 2 h 70"/>
                      <a:gd name="T42" fmla="*/ 3 w 105"/>
                      <a:gd name="T43" fmla="*/ 2 h 70"/>
                      <a:gd name="T44" fmla="*/ 4 w 105"/>
                      <a:gd name="T45" fmla="*/ 0 h 7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105" h="70">
                        <a:moveTo>
                          <a:pt x="29" y="0"/>
                        </a:moveTo>
                        <a:lnTo>
                          <a:pt x="12" y="27"/>
                        </a:lnTo>
                        <a:lnTo>
                          <a:pt x="0" y="32"/>
                        </a:lnTo>
                        <a:lnTo>
                          <a:pt x="16" y="34"/>
                        </a:lnTo>
                        <a:lnTo>
                          <a:pt x="29" y="37"/>
                        </a:lnTo>
                        <a:lnTo>
                          <a:pt x="39" y="46"/>
                        </a:lnTo>
                        <a:lnTo>
                          <a:pt x="49" y="70"/>
                        </a:lnTo>
                        <a:lnTo>
                          <a:pt x="45" y="53"/>
                        </a:lnTo>
                        <a:lnTo>
                          <a:pt x="49" y="47"/>
                        </a:lnTo>
                        <a:lnTo>
                          <a:pt x="55" y="50"/>
                        </a:lnTo>
                        <a:lnTo>
                          <a:pt x="69" y="51"/>
                        </a:lnTo>
                        <a:lnTo>
                          <a:pt x="77" y="43"/>
                        </a:lnTo>
                        <a:lnTo>
                          <a:pt x="91" y="40"/>
                        </a:lnTo>
                        <a:lnTo>
                          <a:pt x="105" y="33"/>
                        </a:lnTo>
                        <a:lnTo>
                          <a:pt x="91" y="33"/>
                        </a:lnTo>
                        <a:lnTo>
                          <a:pt x="81" y="33"/>
                        </a:lnTo>
                        <a:lnTo>
                          <a:pt x="71" y="28"/>
                        </a:lnTo>
                        <a:lnTo>
                          <a:pt x="49" y="27"/>
                        </a:lnTo>
                        <a:lnTo>
                          <a:pt x="36" y="30"/>
                        </a:lnTo>
                        <a:lnTo>
                          <a:pt x="30" y="28"/>
                        </a:lnTo>
                        <a:lnTo>
                          <a:pt x="23" y="23"/>
                        </a:lnTo>
                        <a:lnTo>
                          <a:pt x="22" y="16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954" name="Freeform 718"/>
                  <p:cNvSpPr>
                    <a:spLocks/>
                  </p:cNvSpPr>
                  <p:nvPr/>
                </p:nvSpPr>
                <p:spPr bwMode="auto">
                  <a:xfrm>
                    <a:off x="3530" y="2652"/>
                    <a:ext cx="48" cy="20"/>
                  </a:xfrm>
                  <a:custGeom>
                    <a:avLst/>
                    <a:gdLst>
                      <a:gd name="T0" fmla="*/ 0 w 97"/>
                      <a:gd name="T1" fmla="*/ 1 h 40"/>
                      <a:gd name="T2" fmla="*/ 1 w 97"/>
                      <a:gd name="T3" fmla="*/ 0 h 40"/>
                      <a:gd name="T4" fmla="*/ 2 w 97"/>
                      <a:gd name="T5" fmla="*/ 1 h 40"/>
                      <a:gd name="T6" fmla="*/ 4 w 97"/>
                      <a:gd name="T7" fmla="*/ 1 h 40"/>
                      <a:gd name="T8" fmla="*/ 5 w 97"/>
                      <a:gd name="T9" fmla="*/ 2 h 40"/>
                      <a:gd name="T10" fmla="*/ 7 w 97"/>
                      <a:gd name="T11" fmla="*/ 2 h 40"/>
                      <a:gd name="T12" fmla="*/ 8 w 97"/>
                      <a:gd name="T13" fmla="*/ 3 h 40"/>
                      <a:gd name="T14" fmla="*/ 9 w 97"/>
                      <a:gd name="T15" fmla="*/ 3 h 40"/>
                      <a:gd name="T16" fmla="*/ 10 w 97"/>
                      <a:gd name="T17" fmla="*/ 2 h 40"/>
                      <a:gd name="T18" fmla="*/ 11 w 97"/>
                      <a:gd name="T19" fmla="*/ 2 h 40"/>
                      <a:gd name="T20" fmla="*/ 12 w 97"/>
                      <a:gd name="T21" fmla="*/ 1 h 40"/>
                      <a:gd name="T22" fmla="*/ 11 w 97"/>
                      <a:gd name="T23" fmla="*/ 3 h 40"/>
                      <a:gd name="T24" fmla="*/ 10 w 97"/>
                      <a:gd name="T25" fmla="*/ 4 h 40"/>
                      <a:gd name="T26" fmla="*/ 9 w 97"/>
                      <a:gd name="T27" fmla="*/ 5 h 40"/>
                      <a:gd name="T28" fmla="*/ 8 w 97"/>
                      <a:gd name="T29" fmla="*/ 5 h 40"/>
                      <a:gd name="T30" fmla="*/ 6 w 97"/>
                      <a:gd name="T31" fmla="*/ 5 h 40"/>
                      <a:gd name="T32" fmla="*/ 5 w 97"/>
                      <a:gd name="T33" fmla="*/ 5 h 40"/>
                      <a:gd name="T34" fmla="*/ 4 w 97"/>
                      <a:gd name="T35" fmla="*/ 4 h 40"/>
                      <a:gd name="T36" fmla="*/ 3 w 97"/>
                      <a:gd name="T37" fmla="*/ 3 h 40"/>
                      <a:gd name="T38" fmla="*/ 1 w 97"/>
                      <a:gd name="T39" fmla="*/ 2 h 40"/>
                      <a:gd name="T40" fmla="*/ 0 w 97"/>
                      <a:gd name="T41" fmla="*/ 1 h 4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7" h="40">
                        <a:moveTo>
                          <a:pt x="0" y="1"/>
                        </a:moveTo>
                        <a:lnTo>
                          <a:pt x="12" y="0"/>
                        </a:lnTo>
                        <a:lnTo>
                          <a:pt x="22" y="4"/>
                        </a:lnTo>
                        <a:lnTo>
                          <a:pt x="37" y="8"/>
                        </a:lnTo>
                        <a:lnTo>
                          <a:pt x="45" y="12"/>
                        </a:lnTo>
                        <a:lnTo>
                          <a:pt x="56" y="16"/>
                        </a:lnTo>
                        <a:lnTo>
                          <a:pt x="65" y="17"/>
                        </a:lnTo>
                        <a:lnTo>
                          <a:pt x="74" y="18"/>
                        </a:lnTo>
                        <a:lnTo>
                          <a:pt x="86" y="16"/>
                        </a:lnTo>
                        <a:lnTo>
                          <a:pt x="94" y="11"/>
                        </a:lnTo>
                        <a:lnTo>
                          <a:pt x="97" y="8"/>
                        </a:lnTo>
                        <a:lnTo>
                          <a:pt x="94" y="22"/>
                        </a:lnTo>
                        <a:lnTo>
                          <a:pt x="87" y="32"/>
                        </a:lnTo>
                        <a:lnTo>
                          <a:pt x="78" y="38"/>
                        </a:lnTo>
                        <a:lnTo>
                          <a:pt x="66" y="40"/>
                        </a:lnTo>
                        <a:lnTo>
                          <a:pt x="52" y="39"/>
                        </a:lnTo>
                        <a:lnTo>
                          <a:pt x="42" y="36"/>
                        </a:lnTo>
                        <a:lnTo>
                          <a:pt x="32" y="28"/>
                        </a:lnTo>
                        <a:lnTo>
                          <a:pt x="25" y="23"/>
                        </a:lnTo>
                        <a:lnTo>
                          <a:pt x="14" y="15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955" name="Freeform 719"/>
                  <p:cNvSpPr>
                    <a:spLocks/>
                  </p:cNvSpPr>
                  <p:nvPr/>
                </p:nvSpPr>
                <p:spPr bwMode="auto">
                  <a:xfrm>
                    <a:off x="3534" y="2651"/>
                    <a:ext cx="42" cy="9"/>
                  </a:xfrm>
                  <a:custGeom>
                    <a:avLst/>
                    <a:gdLst>
                      <a:gd name="T0" fmla="*/ 0 w 83"/>
                      <a:gd name="T1" fmla="*/ 0 h 18"/>
                      <a:gd name="T2" fmla="*/ 2 w 83"/>
                      <a:gd name="T3" fmla="*/ 1 h 18"/>
                      <a:gd name="T4" fmla="*/ 4 w 83"/>
                      <a:gd name="T5" fmla="*/ 1 h 18"/>
                      <a:gd name="T6" fmla="*/ 5 w 83"/>
                      <a:gd name="T7" fmla="*/ 1 h 18"/>
                      <a:gd name="T8" fmla="*/ 7 w 83"/>
                      <a:gd name="T9" fmla="*/ 1 h 18"/>
                      <a:gd name="T10" fmla="*/ 7 w 83"/>
                      <a:gd name="T11" fmla="*/ 2 h 18"/>
                      <a:gd name="T12" fmla="*/ 9 w 83"/>
                      <a:gd name="T13" fmla="*/ 1 h 18"/>
                      <a:gd name="T14" fmla="*/ 11 w 83"/>
                      <a:gd name="T15" fmla="*/ 1 h 18"/>
                      <a:gd name="T16" fmla="*/ 11 w 83"/>
                      <a:gd name="T17" fmla="*/ 3 h 18"/>
                      <a:gd name="T18" fmla="*/ 9 w 83"/>
                      <a:gd name="T19" fmla="*/ 2 h 18"/>
                      <a:gd name="T20" fmla="*/ 8 w 83"/>
                      <a:gd name="T21" fmla="*/ 3 h 18"/>
                      <a:gd name="T22" fmla="*/ 7 w 83"/>
                      <a:gd name="T23" fmla="*/ 3 h 18"/>
                      <a:gd name="T24" fmla="*/ 6 w 83"/>
                      <a:gd name="T25" fmla="*/ 3 h 18"/>
                      <a:gd name="T26" fmla="*/ 5 w 83"/>
                      <a:gd name="T27" fmla="*/ 2 h 18"/>
                      <a:gd name="T28" fmla="*/ 5 w 83"/>
                      <a:gd name="T29" fmla="*/ 1 h 18"/>
                      <a:gd name="T30" fmla="*/ 3 w 83"/>
                      <a:gd name="T31" fmla="*/ 1 h 18"/>
                      <a:gd name="T32" fmla="*/ 2 w 83"/>
                      <a:gd name="T33" fmla="*/ 1 h 18"/>
                      <a:gd name="T34" fmla="*/ 0 w 83"/>
                      <a:gd name="T35" fmla="*/ 0 h 1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83" h="18">
                        <a:moveTo>
                          <a:pt x="0" y="0"/>
                        </a:moveTo>
                        <a:lnTo>
                          <a:pt x="11" y="1"/>
                        </a:lnTo>
                        <a:lnTo>
                          <a:pt x="28" y="2"/>
                        </a:lnTo>
                        <a:lnTo>
                          <a:pt x="40" y="3"/>
                        </a:lnTo>
                        <a:lnTo>
                          <a:pt x="50" y="8"/>
                        </a:lnTo>
                        <a:lnTo>
                          <a:pt x="56" y="10"/>
                        </a:lnTo>
                        <a:lnTo>
                          <a:pt x="70" y="7"/>
                        </a:lnTo>
                        <a:lnTo>
                          <a:pt x="81" y="7"/>
                        </a:lnTo>
                        <a:lnTo>
                          <a:pt x="83" y="17"/>
                        </a:lnTo>
                        <a:lnTo>
                          <a:pt x="72" y="16"/>
                        </a:lnTo>
                        <a:lnTo>
                          <a:pt x="63" y="17"/>
                        </a:lnTo>
                        <a:lnTo>
                          <a:pt x="53" y="18"/>
                        </a:lnTo>
                        <a:lnTo>
                          <a:pt x="47" y="18"/>
                        </a:lnTo>
                        <a:lnTo>
                          <a:pt x="40" y="11"/>
                        </a:lnTo>
                        <a:lnTo>
                          <a:pt x="33" y="6"/>
                        </a:lnTo>
                        <a:lnTo>
                          <a:pt x="24" y="5"/>
                        </a:lnTo>
                        <a:lnTo>
                          <a:pt x="1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38956" name="Group 722"/>
                  <p:cNvGrpSpPr>
                    <a:grpSpLocks/>
                  </p:cNvGrpSpPr>
                  <p:nvPr/>
                </p:nvGrpSpPr>
                <p:grpSpPr bwMode="auto">
                  <a:xfrm>
                    <a:off x="3401" y="2413"/>
                    <a:ext cx="228" cy="197"/>
                    <a:chOff x="3401" y="2413"/>
                    <a:chExt cx="228" cy="197"/>
                  </a:xfrm>
                </p:grpSpPr>
                <p:sp>
                  <p:nvSpPr>
                    <p:cNvPr id="38973" name="Freeform 720"/>
                    <p:cNvSpPr>
                      <a:spLocks/>
                    </p:cNvSpPr>
                    <p:nvPr/>
                  </p:nvSpPr>
                  <p:spPr bwMode="auto">
                    <a:xfrm>
                      <a:off x="3401" y="2413"/>
                      <a:ext cx="228" cy="197"/>
                    </a:xfrm>
                    <a:custGeom>
                      <a:avLst/>
                      <a:gdLst>
                        <a:gd name="T0" fmla="*/ 3 w 456"/>
                        <a:gd name="T1" fmla="*/ 49 h 395"/>
                        <a:gd name="T2" fmla="*/ 1 w 456"/>
                        <a:gd name="T3" fmla="*/ 34 h 395"/>
                        <a:gd name="T4" fmla="*/ 0 w 456"/>
                        <a:gd name="T5" fmla="*/ 26 h 395"/>
                        <a:gd name="T6" fmla="*/ 1 w 456"/>
                        <a:gd name="T7" fmla="*/ 17 h 395"/>
                        <a:gd name="T8" fmla="*/ 3 w 456"/>
                        <a:gd name="T9" fmla="*/ 9 h 395"/>
                        <a:gd name="T10" fmla="*/ 7 w 456"/>
                        <a:gd name="T11" fmla="*/ 5 h 395"/>
                        <a:gd name="T12" fmla="*/ 13 w 456"/>
                        <a:gd name="T13" fmla="*/ 1 h 395"/>
                        <a:gd name="T14" fmla="*/ 18 w 456"/>
                        <a:gd name="T15" fmla="*/ 0 h 395"/>
                        <a:gd name="T16" fmla="*/ 21 w 456"/>
                        <a:gd name="T17" fmla="*/ 0 h 395"/>
                        <a:gd name="T18" fmla="*/ 30 w 456"/>
                        <a:gd name="T19" fmla="*/ 0 h 395"/>
                        <a:gd name="T20" fmla="*/ 36 w 456"/>
                        <a:gd name="T21" fmla="*/ 1 h 395"/>
                        <a:gd name="T22" fmla="*/ 42 w 456"/>
                        <a:gd name="T23" fmla="*/ 2 h 395"/>
                        <a:gd name="T24" fmla="*/ 47 w 456"/>
                        <a:gd name="T25" fmla="*/ 4 h 395"/>
                        <a:gd name="T26" fmla="*/ 52 w 456"/>
                        <a:gd name="T27" fmla="*/ 7 h 395"/>
                        <a:gd name="T28" fmla="*/ 56 w 456"/>
                        <a:gd name="T29" fmla="*/ 10 h 395"/>
                        <a:gd name="T30" fmla="*/ 57 w 456"/>
                        <a:gd name="T31" fmla="*/ 15 h 395"/>
                        <a:gd name="T32" fmla="*/ 57 w 456"/>
                        <a:gd name="T33" fmla="*/ 22 h 395"/>
                        <a:gd name="T34" fmla="*/ 52 w 456"/>
                        <a:gd name="T35" fmla="*/ 17 h 395"/>
                        <a:gd name="T36" fmla="*/ 46 w 456"/>
                        <a:gd name="T37" fmla="*/ 16 h 395"/>
                        <a:gd name="T38" fmla="*/ 43 w 456"/>
                        <a:gd name="T39" fmla="*/ 14 h 395"/>
                        <a:gd name="T40" fmla="*/ 40 w 456"/>
                        <a:gd name="T41" fmla="*/ 14 h 395"/>
                        <a:gd name="T42" fmla="*/ 37 w 456"/>
                        <a:gd name="T43" fmla="*/ 12 h 395"/>
                        <a:gd name="T44" fmla="*/ 33 w 456"/>
                        <a:gd name="T45" fmla="*/ 10 h 395"/>
                        <a:gd name="T46" fmla="*/ 27 w 456"/>
                        <a:gd name="T47" fmla="*/ 6 h 395"/>
                        <a:gd name="T48" fmla="*/ 29 w 456"/>
                        <a:gd name="T49" fmla="*/ 9 h 395"/>
                        <a:gd name="T50" fmla="*/ 29 w 456"/>
                        <a:gd name="T51" fmla="*/ 14 h 395"/>
                        <a:gd name="T52" fmla="*/ 28 w 456"/>
                        <a:gd name="T53" fmla="*/ 20 h 395"/>
                        <a:gd name="T54" fmla="*/ 26 w 456"/>
                        <a:gd name="T55" fmla="*/ 24 h 395"/>
                        <a:gd name="T56" fmla="*/ 23 w 456"/>
                        <a:gd name="T57" fmla="*/ 27 h 395"/>
                        <a:gd name="T58" fmla="*/ 21 w 456"/>
                        <a:gd name="T59" fmla="*/ 31 h 395"/>
                        <a:gd name="T60" fmla="*/ 20 w 456"/>
                        <a:gd name="T61" fmla="*/ 34 h 395"/>
                        <a:gd name="T62" fmla="*/ 18 w 456"/>
                        <a:gd name="T63" fmla="*/ 37 h 395"/>
                        <a:gd name="T64" fmla="*/ 18 w 456"/>
                        <a:gd name="T65" fmla="*/ 41 h 395"/>
                        <a:gd name="T66" fmla="*/ 14 w 456"/>
                        <a:gd name="T67" fmla="*/ 43 h 395"/>
                        <a:gd name="T68" fmla="*/ 13 w 456"/>
                        <a:gd name="T69" fmla="*/ 39 h 395"/>
                        <a:gd name="T70" fmla="*/ 13 w 456"/>
                        <a:gd name="T71" fmla="*/ 35 h 395"/>
                        <a:gd name="T72" fmla="*/ 12 w 456"/>
                        <a:gd name="T73" fmla="*/ 30 h 395"/>
                        <a:gd name="T74" fmla="*/ 10 w 456"/>
                        <a:gd name="T75" fmla="*/ 27 h 395"/>
                        <a:gd name="T76" fmla="*/ 7 w 456"/>
                        <a:gd name="T77" fmla="*/ 27 h 395"/>
                        <a:gd name="T78" fmla="*/ 4 w 456"/>
                        <a:gd name="T79" fmla="*/ 29 h 395"/>
                        <a:gd name="T80" fmla="*/ 3 w 456"/>
                        <a:gd name="T81" fmla="*/ 33 h 395"/>
                        <a:gd name="T82" fmla="*/ 3 w 456"/>
                        <a:gd name="T83" fmla="*/ 37 h 395"/>
                        <a:gd name="T84" fmla="*/ 4 w 456"/>
                        <a:gd name="T85" fmla="*/ 43 h 395"/>
                        <a:gd name="T86" fmla="*/ 5 w 456"/>
                        <a:gd name="T87" fmla="*/ 46 h 395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0" t="0" r="r" b="b"/>
                      <a:pathLst>
                        <a:path w="456" h="395">
                          <a:moveTo>
                            <a:pt x="40" y="374"/>
                          </a:moveTo>
                          <a:lnTo>
                            <a:pt x="18" y="395"/>
                          </a:lnTo>
                          <a:lnTo>
                            <a:pt x="5" y="363"/>
                          </a:lnTo>
                          <a:lnTo>
                            <a:pt x="5" y="278"/>
                          </a:lnTo>
                          <a:lnTo>
                            <a:pt x="2" y="242"/>
                          </a:lnTo>
                          <a:lnTo>
                            <a:pt x="0" y="211"/>
                          </a:lnTo>
                          <a:lnTo>
                            <a:pt x="2" y="173"/>
                          </a:lnTo>
                          <a:lnTo>
                            <a:pt x="4" y="140"/>
                          </a:lnTo>
                          <a:lnTo>
                            <a:pt x="11" y="92"/>
                          </a:lnTo>
                          <a:lnTo>
                            <a:pt x="18" y="77"/>
                          </a:lnTo>
                          <a:lnTo>
                            <a:pt x="33" y="62"/>
                          </a:lnTo>
                          <a:lnTo>
                            <a:pt x="50" y="46"/>
                          </a:lnTo>
                          <a:lnTo>
                            <a:pt x="72" y="30"/>
                          </a:lnTo>
                          <a:lnTo>
                            <a:pt x="103" y="15"/>
                          </a:lnTo>
                          <a:lnTo>
                            <a:pt x="124" y="8"/>
                          </a:lnTo>
                          <a:lnTo>
                            <a:pt x="140" y="5"/>
                          </a:lnTo>
                          <a:lnTo>
                            <a:pt x="153" y="4"/>
                          </a:lnTo>
                          <a:lnTo>
                            <a:pt x="165" y="3"/>
                          </a:lnTo>
                          <a:lnTo>
                            <a:pt x="206" y="0"/>
                          </a:lnTo>
                          <a:lnTo>
                            <a:pt x="238" y="1"/>
                          </a:lnTo>
                          <a:lnTo>
                            <a:pt x="265" y="5"/>
                          </a:lnTo>
                          <a:lnTo>
                            <a:pt x="284" y="8"/>
                          </a:lnTo>
                          <a:lnTo>
                            <a:pt x="308" y="13"/>
                          </a:lnTo>
                          <a:lnTo>
                            <a:pt x="330" y="21"/>
                          </a:lnTo>
                          <a:lnTo>
                            <a:pt x="351" y="27"/>
                          </a:lnTo>
                          <a:lnTo>
                            <a:pt x="371" y="34"/>
                          </a:lnTo>
                          <a:lnTo>
                            <a:pt x="391" y="42"/>
                          </a:lnTo>
                          <a:lnTo>
                            <a:pt x="416" y="58"/>
                          </a:lnTo>
                          <a:lnTo>
                            <a:pt x="437" y="71"/>
                          </a:lnTo>
                          <a:lnTo>
                            <a:pt x="448" y="82"/>
                          </a:lnTo>
                          <a:lnTo>
                            <a:pt x="454" y="103"/>
                          </a:lnTo>
                          <a:lnTo>
                            <a:pt x="456" y="126"/>
                          </a:lnTo>
                          <a:lnTo>
                            <a:pt x="453" y="163"/>
                          </a:lnTo>
                          <a:lnTo>
                            <a:pt x="449" y="179"/>
                          </a:lnTo>
                          <a:lnTo>
                            <a:pt x="439" y="158"/>
                          </a:lnTo>
                          <a:lnTo>
                            <a:pt x="413" y="142"/>
                          </a:lnTo>
                          <a:lnTo>
                            <a:pt x="381" y="134"/>
                          </a:lnTo>
                          <a:lnTo>
                            <a:pt x="362" y="128"/>
                          </a:lnTo>
                          <a:lnTo>
                            <a:pt x="350" y="122"/>
                          </a:lnTo>
                          <a:lnTo>
                            <a:pt x="339" y="118"/>
                          </a:lnTo>
                          <a:lnTo>
                            <a:pt x="328" y="118"/>
                          </a:lnTo>
                          <a:lnTo>
                            <a:pt x="314" y="114"/>
                          </a:lnTo>
                          <a:lnTo>
                            <a:pt x="303" y="109"/>
                          </a:lnTo>
                          <a:lnTo>
                            <a:pt x="289" y="100"/>
                          </a:lnTo>
                          <a:lnTo>
                            <a:pt x="279" y="91"/>
                          </a:lnTo>
                          <a:lnTo>
                            <a:pt x="263" y="80"/>
                          </a:lnTo>
                          <a:lnTo>
                            <a:pt x="244" y="67"/>
                          </a:lnTo>
                          <a:lnTo>
                            <a:pt x="213" y="51"/>
                          </a:lnTo>
                          <a:lnTo>
                            <a:pt x="224" y="64"/>
                          </a:lnTo>
                          <a:lnTo>
                            <a:pt x="230" y="77"/>
                          </a:lnTo>
                          <a:lnTo>
                            <a:pt x="232" y="93"/>
                          </a:lnTo>
                          <a:lnTo>
                            <a:pt x="231" y="119"/>
                          </a:lnTo>
                          <a:lnTo>
                            <a:pt x="228" y="138"/>
                          </a:lnTo>
                          <a:lnTo>
                            <a:pt x="224" y="161"/>
                          </a:lnTo>
                          <a:lnTo>
                            <a:pt x="215" y="183"/>
                          </a:lnTo>
                          <a:lnTo>
                            <a:pt x="206" y="194"/>
                          </a:lnTo>
                          <a:lnTo>
                            <a:pt x="196" y="207"/>
                          </a:lnTo>
                          <a:lnTo>
                            <a:pt x="183" y="219"/>
                          </a:lnTo>
                          <a:lnTo>
                            <a:pt x="175" y="229"/>
                          </a:lnTo>
                          <a:lnTo>
                            <a:pt x="161" y="251"/>
                          </a:lnTo>
                          <a:lnTo>
                            <a:pt x="156" y="264"/>
                          </a:lnTo>
                          <a:lnTo>
                            <a:pt x="153" y="275"/>
                          </a:lnTo>
                          <a:lnTo>
                            <a:pt x="146" y="289"/>
                          </a:lnTo>
                          <a:lnTo>
                            <a:pt x="141" y="303"/>
                          </a:lnTo>
                          <a:lnTo>
                            <a:pt x="143" y="319"/>
                          </a:lnTo>
                          <a:lnTo>
                            <a:pt x="141" y="333"/>
                          </a:lnTo>
                          <a:lnTo>
                            <a:pt x="134" y="347"/>
                          </a:lnTo>
                          <a:lnTo>
                            <a:pt x="109" y="346"/>
                          </a:lnTo>
                          <a:lnTo>
                            <a:pt x="103" y="329"/>
                          </a:lnTo>
                          <a:lnTo>
                            <a:pt x="100" y="317"/>
                          </a:lnTo>
                          <a:lnTo>
                            <a:pt x="97" y="303"/>
                          </a:lnTo>
                          <a:lnTo>
                            <a:pt x="97" y="287"/>
                          </a:lnTo>
                          <a:lnTo>
                            <a:pt x="95" y="271"/>
                          </a:lnTo>
                          <a:lnTo>
                            <a:pt x="89" y="245"/>
                          </a:lnTo>
                          <a:lnTo>
                            <a:pt x="83" y="231"/>
                          </a:lnTo>
                          <a:lnTo>
                            <a:pt x="75" y="223"/>
                          </a:lnTo>
                          <a:lnTo>
                            <a:pt x="60" y="214"/>
                          </a:lnTo>
                          <a:lnTo>
                            <a:pt x="52" y="216"/>
                          </a:lnTo>
                          <a:lnTo>
                            <a:pt x="38" y="222"/>
                          </a:lnTo>
                          <a:lnTo>
                            <a:pt x="31" y="233"/>
                          </a:lnTo>
                          <a:lnTo>
                            <a:pt x="24" y="248"/>
                          </a:lnTo>
                          <a:lnTo>
                            <a:pt x="21" y="265"/>
                          </a:lnTo>
                          <a:lnTo>
                            <a:pt x="19" y="278"/>
                          </a:lnTo>
                          <a:lnTo>
                            <a:pt x="18" y="297"/>
                          </a:lnTo>
                          <a:lnTo>
                            <a:pt x="21" y="328"/>
                          </a:lnTo>
                          <a:lnTo>
                            <a:pt x="25" y="347"/>
                          </a:lnTo>
                          <a:lnTo>
                            <a:pt x="34" y="363"/>
                          </a:lnTo>
                          <a:lnTo>
                            <a:pt x="40" y="374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74" name="Freeform 721"/>
                    <p:cNvSpPr>
                      <a:spLocks/>
                    </p:cNvSpPr>
                    <p:nvPr/>
                  </p:nvSpPr>
                  <p:spPr bwMode="auto">
                    <a:xfrm>
                      <a:off x="3454" y="2420"/>
                      <a:ext cx="171" cy="142"/>
                    </a:xfrm>
                    <a:custGeom>
                      <a:avLst/>
                      <a:gdLst>
                        <a:gd name="T0" fmla="*/ 4 w 343"/>
                        <a:gd name="T1" fmla="*/ 32 h 286"/>
                        <a:gd name="T2" fmla="*/ 1 w 343"/>
                        <a:gd name="T3" fmla="*/ 35 h 286"/>
                        <a:gd name="T4" fmla="*/ 1 w 343"/>
                        <a:gd name="T5" fmla="*/ 31 h 286"/>
                        <a:gd name="T6" fmla="*/ 1 w 343"/>
                        <a:gd name="T7" fmla="*/ 29 h 286"/>
                        <a:gd name="T8" fmla="*/ 2 w 343"/>
                        <a:gd name="T9" fmla="*/ 22 h 286"/>
                        <a:gd name="T10" fmla="*/ 2 w 343"/>
                        <a:gd name="T11" fmla="*/ 19 h 286"/>
                        <a:gd name="T12" fmla="*/ 3 w 343"/>
                        <a:gd name="T13" fmla="*/ 19 h 286"/>
                        <a:gd name="T14" fmla="*/ 4 w 343"/>
                        <a:gd name="T15" fmla="*/ 22 h 286"/>
                        <a:gd name="T16" fmla="*/ 3 w 343"/>
                        <a:gd name="T17" fmla="*/ 25 h 286"/>
                        <a:gd name="T18" fmla="*/ 4 w 343"/>
                        <a:gd name="T19" fmla="*/ 27 h 286"/>
                        <a:gd name="T20" fmla="*/ 7 w 343"/>
                        <a:gd name="T21" fmla="*/ 27 h 286"/>
                        <a:gd name="T22" fmla="*/ 11 w 343"/>
                        <a:gd name="T23" fmla="*/ 20 h 286"/>
                        <a:gd name="T24" fmla="*/ 8 w 343"/>
                        <a:gd name="T25" fmla="*/ 20 h 286"/>
                        <a:gd name="T26" fmla="*/ 8 w 343"/>
                        <a:gd name="T27" fmla="*/ 19 h 286"/>
                        <a:gd name="T28" fmla="*/ 9 w 343"/>
                        <a:gd name="T29" fmla="*/ 20 h 286"/>
                        <a:gd name="T30" fmla="*/ 11 w 343"/>
                        <a:gd name="T31" fmla="*/ 16 h 286"/>
                        <a:gd name="T32" fmla="*/ 12 w 343"/>
                        <a:gd name="T33" fmla="*/ 13 h 286"/>
                        <a:gd name="T34" fmla="*/ 13 w 343"/>
                        <a:gd name="T35" fmla="*/ 13 h 286"/>
                        <a:gd name="T36" fmla="*/ 14 w 343"/>
                        <a:gd name="T37" fmla="*/ 8 h 286"/>
                        <a:gd name="T38" fmla="*/ 14 w 343"/>
                        <a:gd name="T39" fmla="*/ 6 h 286"/>
                        <a:gd name="T40" fmla="*/ 12 w 343"/>
                        <a:gd name="T41" fmla="*/ 4 h 286"/>
                        <a:gd name="T42" fmla="*/ 8 w 343"/>
                        <a:gd name="T43" fmla="*/ 2 h 286"/>
                        <a:gd name="T44" fmla="*/ 4 w 343"/>
                        <a:gd name="T45" fmla="*/ 1 h 286"/>
                        <a:gd name="T46" fmla="*/ 5 w 343"/>
                        <a:gd name="T47" fmla="*/ 0 h 286"/>
                        <a:gd name="T48" fmla="*/ 10 w 343"/>
                        <a:gd name="T49" fmla="*/ 0 h 286"/>
                        <a:gd name="T50" fmla="*/ 13 w 343"/>
                        <a:gd name="T51" fmla="*/ 1 h 286"/>
                        <a:gd name="T52" fmla="*/ 12 w 343"/>
                        <a:gd name="T53" fmla="*/ 1 h 286"/>
                        <a:gd name="T54" fmla="*/ 15 w 343"/>
                        <a:gd name="T55" fmla="*/ 1 h 286"/>
                        <a:gd name="T56" fmla="*/ 19 w 343"/>
                        <a:gd name="T57" fmla="*/ 2 h 286"/>
                        <a:gd name="T58" fmla="*/ 16 w 343"/>
                        <a:gd name="T59" fmla="*/ 3 h 286"/>
                        <a:gd name="T60" fmla="*/ 19 w 343"/>
                        <a:gd name="T61" fmla="*/ 3 h 286"/>
                        <a:gd name="T62" fmla="*/ 14 w 343"/>
                        <a:gd name="T63" fmla="*/ 3 h 286"/>
                        <a:gd name="T64" fmla="*/ 18 w 343"/>
                        <a:gd name="T65" fmla="*/ 5 h 286"/>
                        <a:gd name="T66" fmla="*/ 24 w 343"/>
                        <a:gd name="T67" fmla="*/ 6 h 286"/>
                        <a:gd name="T68" fmla="*/ 22 w 343"/>
                        <a:gd name="T69" fmla="*/ 4 h 286"/>
                        <a:gd name="T70" fmla="*/ 27 w 343"/>
                        <a:gd name="T71" fmla="*/ 5 h 286"/>
                        <a:gd name="T72" fmla="*/ 30 w 343"/>
                        <a:gd name="T73" fmla="*/ 7 h 286"/>
                        <a:gd name="T74" fmla="*/ 34 w 343"/>
                        <a:gd name="T75" fmla="*/ 9 h 286"/>
                        <a:gd name="T76" fmla="*/ 34 w 343"/>
                        <a:gd name="T77" fmla="*/ 10 h 286"/>
                        <a:gd name="T78" fmla="*/ 38 w 343"/>
                        <a:gd name="T79" fmla="*/ 13 h 286"/>
                        <a:gd name="T80" fmla="*/ 41 w 343"/>
                        <a:gd name="T81" fmla="*/ 16 h 286"/>
                        <a:gd name="T82" fmla="*/ 42 w 343"/>
                        <a:gd name="T83" fmla="*/ 20 h 286"/>
                        <a:gd name="T84" fmla="*/ 38 w 343"/>
                        <a:gd name="T85" fmla="*/ 16 h 286"/>
                        <a:gd name="T86" fmla="*/ 31 w 343"/>
                        <a:gd name="T87" fmla="*/ 14 h 286"/>
                        <a:gd name="T88" fmla="*/ 29 w 343"/>
                        <a:gd name="T89" fmla="*/ 13 h 286"/>
                        <a:gd name="T90" fmla="*/ 26 w 343"/>
                        <a:gd name="T91" fmla="*/ 12 h 286"/>
                        <a:gd name="T92" fmla="*/ 22 w 343"/>
                        <a:gd name="T93" fmla="*/ 10 h 286"/>
                        <a:gd name="T94" fmla="*/ 19 w 343"/>
                        <a:gd name="T95" fmla="*/ 8 h 286"/>
                        <a:gd name="T96" fmla="*/ 13 w 343"/>
                        <a:gd name="T97" fmla="*/ 4 h 286"/>
                        <a:gd name="T98" fmla="*/ 15 w 343"/>
                        <a:gd name="T99" fmla="*/ 8 h 286"/>
                        <a:gd name="T100" fmla="*/ 15 w 343"/>
                        <a:gd name="T101" fmla="*/ 13 h 286"/>
                        <a:gd name="T102" fmla="*/ 14 w 343"/>
                        <a:gd name="T103" fmla="*/ 18 h 286"/>
                        <a:gd name="T104" fmla="*/ 12 w 343"/>
                        <a:gd name="T105" fmla="*/ 22 h 286"/>
                        <a:gd name="T106" fmla="*/ 9 w 343"/>
                        <a:gd name="T107" fmla="*/ 25 h 286"/>
                        <a:gd name="T108" fmla="*/ 6 w 343"/>
                        <a:gd name="T109" fmla="*/ 29 h 286"/>
                        <a:gd name="T110" fmla="*/ 5 w 343"/>
                        <a:gd name="T111" fmla="*/ 32 h 28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0" t="0" r="r" b="b"/>
                      <a:pathLst>
                        <a:path w="343" h="286">
                          <a:moveTo>
                            <a:pt x="45" y="253"/>
                          </a:moveTo>
                          <a:lnTo>
                            <a:pt x="35" y="264"/>
                          </a:lnTo>
                          <a:lnTo>
                            <a:pt x="40" y="244"/>
                          </a:lnTo>
                          <a:lnTo>
                            <a:pt x="14" y="286"/>
                          </a:lnTo>
                          <a:lnTo>
                            <a:pt x="34" y="236"/>
                          </a:lnTo>
                          <a:lnTo>
                            <a:pt x="15" y="254"/>
                          </a:lnTo>
                          <a:lnTo>
                            <a:pt x="23" y="219"/>
                          </a:lnTo>
                          <a:lnTo>
                            <a:pt x="13" y="237"/>
                          </a:lnTo>
                          <a:lnTo>
                            <a:pt x="15" y="206"/>
                          </a:lnTo>
                          <a:lnTo>
                            <a:pt x="19" y="183"/>
                          </a:lnTo>
                          <a:lnTo>
                            <a:pt x="0" y="211"/>
                          </a:lnTo>
                          <a:lnTo>
                            <a:pt x="20" y="157"/>
                          </a:lnTo>
                          <a:lnTo>
                            <a:pt x="48" y="130"/>
                          </a:lnTo>
                          <a:lnTo>
                            <a:pt x="29" y="160"/>
                          </a:lnTo>
                          <a:lnTo>
                            <a:pt x="63" y="127"/>
                          </a:lnTo>
                          <a:lnTo>
                            <a:pt x="32" y="179"/>
                          </a:lnTo>
                          <a:lnTo>
                            <a:pt x="56" y="159"/>
                          </a:lnTo>
                          <a:lnTo>
                            <a:pt x="24" y="206"/>
                          </a:lnTo>
                          <a:lnTo>
                            <a:pt x="55" y="180"/>
                          </a:lnTo>
                          <a:lnTo>
                            <a:pt x="32" y="217"/>
                          </a:lnTo>
                          <a:lnTo>
                            <a:pt x="63" y="189"/>
                          </a:lnTo>
                          <a:lnTo>
                            <a:pt x="56" y="219"/>
                          </a:lnTo>
                          <a:lnTo>
                            <a:pt x="74" y="188"/>
                          </a:lnTo>
                          <a:lnTo>
                            <a:pt x="88" y="166"/>
                          </a:lnTo>
                          <a:lnTo>
                            <a:pt x="67" y="180"/>
                          </a:lnTo>
                          <a:lnTo>
                            <a:pt x="67" y="165"/>
                          </a:lnTo>
                          <a:lnTo>
                            <a:pt x="50" y="177"/>
                          </a:lnTo>
                          <a:lnTo>
                            <a:pt x="69" y="153"/>
                          </a:lnTo>
                          <a:lnTo>
                            <a:pt x="77" y="146"/>
                          </a:lnTo>
                          <a:lnTo>
                            <a:pt x="73" y="163"/>
                          </a:lnTo>
                          <a:lnTo>
                            <a:pt x="84" y="147"/>
                          </a:lnTo>
                          <a:lnTo>
                            <a:pt x="92" y="135"/>
                          </a:lnTo>
                          <a:lnTo>
                            <a:pt x="98" y="118"/>
                          </a:lnTo>
                          <a:lnTo>
                            <a:pt x="103" y="108"/>
                          </a:lnTo>
                          <a:lnTo>
                            <a:pt x="108" y="90"/>
                          </a:lnTo>
                          <a:lnTo>
                            <a:pt x="110" y="104"/>
                          </a:lnTo>
                          <a:lnTo>
                            <a:pt x="114" y="82"/>
                          </a:lnTo>
                          <a:lnTo>
                            <a:pt x="114" y="69"/>
                          </a:lnTo>
                          <a:lnTo>
                            <a:pt x="113" y="58"/>
                          </a:lnTo>
                          <a:lnTo>
                            <a:pt x="112" y="48"/>
                          </a:lnTo>
                          <a:lnTo>
                            <a:pt x="105" y="41"/>
                          </a:lnTo>
                          <a:lnTo>
                            <a:pt x="96" y="35"/>
                          </a:lnTo>
                          <a:lnTo>
                            <a:pt x="82" y="28"/>
                          </a:lnTo>
                          <a:lnTo>
                            <a:pt x="67" y="22"/>
                          </a:lnTo>
                          <a:lnTo>
                            <a:pt x="53" y="17"/>
                          </a:lnTo>
                          <a:lnTo>
                            <a:pt x="36" y="8"/>
                          </a:lnTo>
                          <a:lnTo>
                            <a:pt x="56" y="14"/>
                          </a:lnTo>
                          <a:lnTo>
                            <a:pt x="44" y="0"/>
                          </a:lnTo>
                          <a:lnTo>
                            <a:pt x="57" y="2"/>
                          </a:lnTo>
                          <a:lnTo>
                            <a:pt x="82" y="5"/>
                          </a:lnTo>
                          <a:lnTo>
                            <a:pt x="94" y="6"/>
                          </a:lnTo>
                          <a:lnTo>
                            <a:pt x="109" y="10"/>
                          </a:lnTo>
                          <a:lnTo>
                            <a:pt x="89" y="13"/>
                          </a:lnTo>
                          <a:lnTo>
                            <a:pt x="96" y="14"/>
                          </a:lnTo>
                          <a:lnTo>
                            <a:pt x="108" y="14"/>
                          </a:lnTo>
                          <a:lnTo>
                            <a:pt x="127" y="14"/>
                          </a:lnTo>
                          <a:lnTo>
                            <a:pt x="142" y="14"/>
                          </a:lnTo>
                          <a:lnTo>
                            <a:pt x="153" y="18"/>
                          </a:lnTo>
                          <a:lnTo>
                            <a:pt x="117" y="21"/>
                          </a:lnTo>
                          <a:lnTo>
                            <a:pt x="130" y="25"/>
                          </a:lnTo>
                          <a:lnTo>
                            <a:pt x="143" y="26"/>
                          </a:lnTo>
                          <a:lnTo>
                            <a:pt x="155" y="26"/>
                          </a:lnTo>
                          <a:lnTo>
                            <a:pt x="130" y="30"/>
                          </a:lnTo>
                          <a:lnTo>
                            <a:pt x="117" y="31"/>
                          </a:lnTo>
                          <a:lnTo>
                            <a:pt x="134" y="37"/>
                          </a:lnTo>
                          <a:lnTo>
                            <a:pt x="146" y="40"/>
                          </a:lnTo>
                          <a:lnTo>
                            <a:pt x="158" y="44"/>
                          </a:lnTo>
                          <a:lnTo>
                            <a:pt x="192" y="51"/>
                          </a:lnTo>
                          <a:lnTo>
                            <a:pt x="156" y="34"/>
                          </a:lnTo>
                          <a:lnTo>
                            <a:pt x="180" y="35"/>
                          </a:lnTo>
                          <a:lnTo>
                            <a:pt x="199" y="39"/>
                          </a:lnTo>
                          <a:lnTo>
                            <a:pt x="217" y="45"/>
                          </a:lnTo>
                          <a:lnTo>
                            <a:pt x="233" y="52"/>
                          </a:lnTo>
                          <a:lnTo>
                            <a:pt x="244" y="57"/>
                          </a:lnTo>
                          <a:lnTo>
                            <a:pt x="259" y="67"/>
                          </a:lnTo>
                          <a:lnTo>
                            <a:pt x="275" y="79"/>
                          </a:lnTo>
                          <a:lnTo>
                            <a:pt x="237" y="70"/>
                          </a:lnTo>
                          <a:lnTo>
                            <a:pt x="277" y="86"/>
                          </a:lnTo>
                          <a:lnTo>
                            <a:pt x="296" y="95"/>
                          </a:lnTo>
                          <a:lnTo>
                            <a:pt x="309" y="105"/>
                          </a:lnTo>
                          <a:lnTo>
                            <a:pt x="321" y="115"/>
                          </a:lnTo>
                          <a:lnTo>
                            <a:pt x="331" y="128"/>
                          </a:lnTo>
                          <a:lnTo>
                            <a:pt x="337" y="141"/>
                          </a:lnTo>
                          <a:lnTo>
                            <a:pt x="343" y="166"/>
                          </a:lnTo>
                          <a:lnTo>
                            <a:pt x="333" y="145"/>
                          </a:lnTo>
                          <a:lnTo>
                            <a:pt x="307" y="129"/>
                          </a:lnTo>
                          <a:lnTo>
                            <a:pt x="275" y="121"/>
                          </a:lnTo>
                          <a:lnTo>
                            <a:pt x="255" y="115"/>
                          </a:lnTo>
                          <a:lnTo>
                            <a:pt x="243" y="109"/>
                          </a:lnTo>
                          <a:lnTo>
                            <a:pt x="233" y="105"/>
                          </a:lnTo>
                          <a:lnTo>
                            <a:pt x="222" y="105"/>
                          </a:lnTo>
                          <a:lnTo>
                            <a:pt x="208" y="101"/>
                          </a:lnTo>
                          <a:lnTo>
                            <a:pt x="197" y="96"/>
                          </a:lnTo>
                          <a:lnTo>
                            <a:pt x="183" y="87"/>
                          </a:lnTo>
                          <a:lnTo>
                            <a:pt x="173" y="79"/>
                          </a:lnTo>
                          <a:lnTo>
                            <a:pt x="157" y="67"/>
                          </a:lnTo>
                          <a:lnTo>
                            <a:pt x="138" y="54"/>
                          </a:lnTo>
                          <a:lnTo>
                            <a:pt x="107" y="38"/>
                          </a:lnTo>
                          <a:lnTo>
                            <a:pt x="118" y="51"/>
                          </a:lnTo>
                          <a:lnTo>
                            <a:pt x="124" y="64"/>
                          </a:lnTo>
                          <a:lnTo>
                            <a:pt x="126" y="81"/>
                          </a:lnTo>
                          <a:lnTo>
                            <a:pt x="125" y="106"/>
                          </a:lnTo>
                          <a:lnTo>
                            <a:pt x="122" y="125"/>
                          </a:lnTo>
                          <a:lnTo>
                            <a:pt x="118" y="148"/>
                          </a:lnTo>
                          <a:lnTo>
                            <a:pt x="109" y="170"/>
                          </a:lnTo>
                          <a:lnTo>
                            <a:pt x="100" y="181"/>
                          </a:lnTo>
                          <a:lnTo>
                            <a:pt x="90" y="194"/>
                          </a:lnTo>
                          <a:lnTo>
                            <a:pt x="76" y="206"/>
                          </a:lnTo>
                          <a:lnTo>
                            <a:pt x="68" y="217"/>
                          </a:lnTo>
                          <a:lnTo>
                            <a:pt x="54" y="239"/>
                          </a:lnTo>
                          <a:lnTo>
                            <a:pt x="49" y="252"/>
                          </a:lnTo>
                          <a:lnTo>
                            <a:pt x="46" y="263"/>
                          </a:lnTo>
                          <a:lnTo>
                            <a:pt x="45" y="253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8957" name="Group 725"/>
                  <p:cNvGrpSpPr>
                    <a:grpSpLocks/>
                  </p:cNvGrpSpPr>
                  <p:nvPr/>
                </p:nvGrpSpPr>
                <p:grpSpPr bwMode="auto">
                  <a:xfrm>
                    <a:off x="3413" y="2532"/>
                    <a:ext cx="94" cy="164"/>
                    <a:chOff x="3413" y="2532"/>
                    <a:chExt cx="94" cy="164"/>
                  </a:xfrm>
                </p:grpSpPr>
                <p:sp>
                  <p:nvSpPr>
                    <p:cNvPr id="38971" name="Freeform 723"/>
                    <p:cNvSpPr>
                      <a:spLocks/>
                    </p:cNvSpPr>
                    <p:nvPr/>
                  </p:nvSpPr>
                  <p:spPr bwMode="auto">
                    <a:xfrm>
                      <a:off x="3422" y="2601"/>
                      <a:ext cx="85" cy="95"/>
                    </a:xfrm>
                    <a:custGeom>
                      <a:avLst/>
                      <a:gdLst>
                        <a:gd name="T0" fmla="*/ 0 w 171"/>
                        <a:gd name="T1" fmla="*/ 0 h 189"/>
                        <a:gd name="T2" fmla="*/ 1 w 171"/>
                        <a:gd name="T3" fmla="*/ 2 h 189"/>
                        <a:gd name="T4" fmla="*/ 2 w 171"/>
                        <a:gd name="T5" fmla="*/ 2 h 189"/>
                        <a:gd name="T6" fmla="*/ 3 w 171"/>
                        <a:gd name="T7" fmla="*/ 2 h 189"/>
                        <a:gd name="T8" fmla="*/ 4 w 171"/>
                        <a:gd name="T9" fmla="*/ 2 h 189"/>
                        <a:gd name="T10" fmla="*/ 4 w 171"/>
                        <a:gd name="T11" fmla="*/ 0 h 189"/>
                        <a:gd name="T12" fmla="*/ 4 w 171"/>
                        <a:gd name="T13" fmla="*/ 3 h 189"/>
                        <a:gd name="T14" fmla="*/ 5 w 171"/>
                        <a:gd name="T15" fmla="*/ 4 h 189"/>
                        <a:gd name="T16" fmla="*/ 6 w 171"/>
                        <a:gd name="T17" fmla="*/ 6 h 189"/>
                        <a:gd name="T18" fmla="*/ 7 w 171"/>
                        <a:gd name="T19" fmla="*/ 8 h 189"/>
                        <a:gd name="T20" fmla="*/ 8 w 171"/>
                        <a:gd name="T21" fmla="*/ 9 h 189"/>
                        <a:gd name="T22" fmla="*/ 9 w 171"/>
                        <a:gd name="T23" fmla="*/ 11 h 189"/>
                        <a:gd name="T24" fmla="*/ 10 w 171"/>
                        <a:gd name="T25" fmla="*/ 12 h 189"/>
                        <a:gd name="T26" fmla="*/ 11 w 171"/>
                        <a:gd name="T27" fmla="*/ 14 h 189"/>
                        <a:gd name="T28" fmla="*/ 13 w 171"/>
                        <a:gd name="T29" fmla="*/ 15 h 189"/>
                        <a:gd name="T30" fmla="*/ 14 w 171"/>
                        <a:gd name="T31" fmla="*/ 16 h 189"/>
                        <a:gd name="T32" fmla="*/ 14 w 171"/>
                        <a:gd name="T33" fmla="*/ 16 h 189"/>
                        <a:gd name="T34" fmla="*/ 15 w 171"/>
                        <a:gd name="T35" fmla="*/ 18 h 189"/>
                        <a:gd name="T36" fmla="*/ 16 w 171"/>
                        <a:gd name="T37" fmla="*/ 19 h 189"/>
                        <a:gd name="T38" fmla="*/ 17 w 171"/>
                        <a:gd name="T39" fmla="*/ 21 h 189"/>
                        <a:gd name="T40" fmla="*/ 17 w 171"/>
                        <a:gd name="T41" fmla="*/ 22 h 189"/>
                        <a:gd name="T42" fmla="*/ 19 w 171"/>
                        <a:gd name="T43" fmla="*/ 23 h 189"/>
                        <a:gd name="T44" fmla="*/ 20 w 171"/>
                        <a:gd name="T45" fmla="*/ 24 h 189"/>
                        <a:gd name="T46" fmla="*/ 21 w 171"/>
                        <a:gd name="T47" fmla="*/ 24 h 189"/>
                        <a:gd name="T48" fmla="*/ 19 w 171"/>
                        <a:gd name="T49" fmla="*/ 24 h 189"/>
                        <a:gd name="T50" fmla="*/ 17 w 171"/>
                        <a:gd name="T51" fmla="*/ 24 h 189"/>
                        <a:gd name="T52" fmla="*/ 16 w 171"/>
                        <a:gd name="T53" fmla="*/ 23 h 189"/>
                        <a:gd name="T54" fmla="*/ 15 w 171"/>
                        <a:gd name="T55" fmla="*/ 22 h 189"/>
                        <a:gd name="T56" fmla="*/ 14 w 171"/>
                        <a:gd name="T57" fmla="*/ 21 h 189"/>
                        <a:gd name="T58" fmla="*/ 13 w 171"/>
                        <a:gd name="T59" fmla="*/ 20 h 189"/>
                        <a:gd name="T60" fmla="*/ 12 w 171"/>
                        <a:gd name="T61" fmla="*/ 20 h 189"/>
                        <a:gd name="T62" fmla="*/ 12 w 171"/>
                        <a:gd name="T63" fmla="*/ 20 h 189"/>
                        <a:gd name="T64" fmla="*/ 11 w 171"/>
                        <a:gd name="T65" fmla="*/ 19 h 189"/>
                        <a:gd name="T66" fmla="*/ 10 w 171"/>
                        <a:gd name="T67" fmla="*/ 19 h 189"/>
                        <a:gd name="T68" fmla="*/ 9 w 171"/>
                        <a:gd name="T69" fmla="*/ 17 h 189"/>
                        <a:gd name="T70" fmla="*/ 7 w 171"/>
                        <a:gd name="T71" fmla="*/ 16 h 189"/>
                        <a:gd name="T72" fmla="*/ 6 w 171"/>
                        <a:gd name="T73" fmla="*/ 14 h 189"/>
                        <a:gd name="T74" fmla="*/ 4 w 171"/>
                        <a:gd name="T75" fmla="*/ 12 h 189"/>
                        <a:gd name="T76" fmla="*/ 3 w 171"/>
                        <a:gd name="T77" fmla="*/ 10 h 189"/>
                        <a:gd name="T78" fmla="*/ 2 w 171"/>
                        <a:gd name="T79" fmla="*/ 8 h 189"/>
                        <a:gd name="T80" fmla="*/ 1 w 171"/>
                        <a:gd name="T81" fmla="*/ 7 h 189"/>
                        <a:gd name="T82" fmla="*/ 1 w 171"/>
                        <a:gd name="T83" fmla="*/ 5 h 189"/>
                        <a:gd name="T84" fmla="*/ 1 w 171"/>
                        <a:gd name="T85" fmla="*/ 3 h 189"/>
                        <a:gd name="T86" fmla="*/ 0 w 171"/>
                        <a:gd name="T87" fmla="*/ 0 h 189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0" t="0" r="r" b="b"/>
                      <a:pathLst>
                        <a:path w="171" h="189">
                          <a:moveTo>
                            <a:pt x="0" y="0"/>
                          </a:moveTo>
                          <a:lnTo>
                            <a:pt x="10" y="10"/>
                          </a:lnTo>
                          <a:lnTo>
                            <a:pt x="17" y="14"/>
                          </a:lnTo>
                          <a:lnTo>
                            <a:pt x="28" y="15"/>
                          </a:lnTo>
                          <a:lnTo>
                            <a:pt x="36" y="9"/>
                          </a:lnTo>
                          <a:lnTo>
                            <a:pt x="37" y="0"/>
                          </a:lnTo>
                          <a:lnTo>
                            <a:pt x="38" y="20"/>
                          </a:lnTo>
                          <a:lnTo>
                            <a:pt x="44" y="31"/>
                          </a:lnTo>
                          <a:lnTo>
                            <a:pt x="51" y="42"/>
                          </a:lnTo>
                          <a:lnTo>
                            <a:pt x="60" y="59"/>
                          </a:lnTo>
                          <a:lnTo>
                            <a:pt x="67" y="71"/>
                          </a:lnTo>
                          <a:lnTo>
                            <a:pt x="72" y="81"/>
                          </a:lnTo>
                          <a:lnTo>
                            <a:pt x="80" y="91"/>
                          </a:lnTo>
                          <a:lnTo>
                            <a:pt x="95" y="105"/>
                          </a:lnTo>
                          <a:lnTo>
                            <a:pt x="104" y="116"/>
                          </a:lnTo>
                          <a:lnTo>
                            <a:pt x="113" y="123"/>
                          </a:lnTo>
                          <a:lnTo>
                            <a:pt x="117" y="128"/>
                          </a:lnTo>
                          <a:lnTo>
                            <a:pt x="122" y="141"/>
                          </a:lnTo>
                          <a:lnTo>
                            <a:pt x="129" y="151"/>
                          </a:lnTo>
                          <a:lnTo>
                            <a:pt x="137" y="162"/>
                          </a:lnTo>
                          <a:lnTo>
                            <a:pt x="143" y="172"/>
                          </a:lnTo>
                          <a:lnTo>
                            <a:pt x="152" y="180"/>
                          </a:lnTo>
                          <a:lnTo>
                            <a:pt x="160" y="185"/>
                          </a:lnTo>
                          <a:lnTo>
                            <a:pt x="171" y="189"/>
                          </a:lnTo>
                          <a:lnTo>
                            <a:pt x="155" y="188"/>
                          </a:lnTo>
                          <a:lnTo>
                            <a:pt x="140" y="186"/>
                          </a:lnTo>
                          <a:lnTo>
                            <a:pt x="131" y="182"/>
                          </a:lnTo>
                          <a:lnTo>
                            <a:pt x="120" y="173"/>
                          </a:lnTo>
                          <a:lnTo>
                            <a:pt x="114" y="166"/>
                          </a:lnTo>
                          <a:lnTo>
                            <a:pt x="109" y="160"/>
                          </a:lnTo>
                          <a:lnTo>
                            <a:pt x="102" y="153"/>
                          </a:lnTo>
                          <a:lnTo>
                            <a:pt x="99" y="153"/>
                          </a:lnTo>
                          <a:lnTo>
                            <a:pt x="93" y="151"/>
                          </a:lnTo>
                          <a:lnTo>
                            <a:pt x="82" y="145"/>
                          </a:lnTo>
                          <a:lnTo>
                            <a:pt x="73" y="136"/>
                          </a:lnTo>
                          <a:lnTo>
                            <a:pt x="60" y="123"/>
                          </a:lnTo>
                          <a:lnTo>
                            <a:pt x="48" y="106"/>
                          </a:lnTo>
                          <a:lnTo>
                            <a:pt x="37" y="92"/>
                          </a:lnTo>
                          <a:lnTo>
                            <a:pt x="28" y="78"/>
                          </a:lnTo>
                          <a:lnTo>
                            <a:pt x="19" y="64"/>
                          </a:lnTo>
                          <a:lnTo>
                            <a:pt x="15" y="52"/>
                          </a:lnTo>
                          <a:lnTo>
                            <a:pt x="12" y="39"/>
                          </a:lnTo>
                          <a:lnTo>
                            <a:pt x="8" y="2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72" name="Freeform 724"/>
                    <p:cNvSpPr>
                      <a:spLocks/>
                    </p:cNvSpPr>
                    <p:nvPr/>
                  </p:nvSpPr>
                  <p:spPr bwMode="auto">
                    <a:xfrm>
                      <a:off x="3413" y="2532"/>
                      <a:ext cx="26" cy="60"/>
                    </a:xfrm>
                    <a:custGeom>
                      <a:avLst/>
                      <a:gdLst>
                        <a:gd name="T0" fmla="*/ 3 w 52"/>
                        <a:gd name="T1" fmla="*/ 14 h 119"/>
                        <a:gd name="T2" fmla="*/ 2 w 52"/>
                        <a:gd name="T3" fmla="*/ 13 h 119"/>
                        <a:gd name="T4" fmla="*/ 2 w 52"/>
                        <a:gd name="T5" fmla="*/ 12 h 119"/>
                        <a:gd name="T6" fmla="*/ 1 w 52"/>
                        <a:gd name="T7" fmla="*/ 11 h 119"/>
                        <a:gd name="T8" fmla="*/ 1 w 52"/>
                        <a:gd name="T9" fmla="*/ 10 h 119"/>
                        <a:gd name="T10" fmla="*/ 2 w 52"/>
                        <a:gd name="T11" fmla="*/ 9 h 119"/>
                        <a:gd name="T12" fmla="*/ 2 w 52"/>
                        <a:gd name="T13" fmla="*/ 9 h 119"/>
                        <a:gd name="T14" fmla="*/ 1 w 52"/>
                        <a:gd name="T15" fmla="*/ 8 h 119"/>
                        <a:gd name="T16" fmla="*/ 2 w 52"/>
                        <a:gd name="T17" fmla="*/ 8 h 119"/>
                        <a:gd name="T18" fmla="*/ 2 w 52"/>
                        <a:gd name="T19" fmla="*/ 7 h 119"/>
                        <a:gd name="T20" fmla="*/ 2 w 52"/>
                        <a:gd name="T21" fmla="*/ 6 h 119"/>
                        <a:gd name="T22" fmla="*/ 2 w 52"/>
                        <a:gd name="T23" fmla="*/ 5 h 119"/>
                        <a:gd name="T24" fmla="*/ 2 w 52"/>
                        <a:gd name="T25" fmla="*/ 4 h 119"/>
                        <a:gd name="T26" fmla="*/ 3 w 52"/>
                        <a:gd name="T27" fmla="*/ 3 h 119"/>
                        <a:gd name="T28" fmla="*/ 3 w 52"/>
                        <a:gd name="T29" fmla="*/ 3 h 119"/>
                        <a:gd name="T30" fmla="*/ 3 w 52"/>
                        <a:gd name="T31" fmla="*/ 2 h 119"/>
                        <a:gd name="T32" fmla="*/ 4 w 52"/>
                        <a:gd name="T33" fmla="*/ 2 h 119"/>
                        <a:gd name="T34" fmla="*/ 5 w 52"/>
                        <a:gd name="T35" fmla="*/ 1 h 119"/>
                        <a:gd name="T36" fmla="*/ 5 w 52"/>
                        <a:gd name="T37" fmla="*/ 2 h 119"/>
                        <a:gd name="T38" fmla="*/ 6 w 52"/>
                        <a:gd name="T39" fmla="*/ 3 h 119"/>
                        <a:gd name="T40" fmla="*/ 6 w 52"/>
                        <a:gd name="T41" fmla="*/ 4 h 119"/>
                        <a:gd name="T42" fmla="*/ 7 w 52"/>
                        <a:gd name="T43" fmla="*/ 5 h 119"/>
                        <a:gd name="T44" fmla="*/ 6 w 52"/>
                        <a:gd name="T45" fmla="*/ 7 h 119"/>
                        <a:gd name="T46" fmla="*/ 6 w 52"/>
                        <a:gd name="T47" fmla="*/ 7 h 119"/>
                        <a:gd name="T48" fmla="*/ 5 w 52"/>
                        <a:gd name="T49" fmla="*/ 8 h 119"/>
                        <a:gd name="T50" fmla="*/ 4 w 52"/>
                        <a:gd name="T51" fmla="*/ 8 h 119"/>
                        <a:gd name="T52" fmla="*/ 4 w 52"/>
                        <a:gd name="T53" fmla="*/ 9 h 119"/>
                        <a:gd name="T54" fmla="*/ 3 w 52"/>
                        <a:gd name="T55" fmla="*/ 9 h 119"/>
                        <a:gd name="T56" fmla="*/ 3 w 52"/>
                        <a:gd name="T57" fmla="*/ 11 h 119"/>
                        <a:gd name="T58" fmla="*/ 3 w 52"/>
                        <a:gd name="T59" fmla="*/ 12 h 119"/>
                        <a:gd name="T60" fmla="*/ 3 w 52"/>
                        <a:gd name="T61" fmla="*/ 13 h 119"/>
                        <a:gd name="T62" fmla="*/ 4 w 52"/>
                        <a:gd name="T63" fmla="*/ 14 h 119"/>
                        <a:gd name="T64" fmla="*/ 5 w 52"/>
                        <a:gd name="T65" fmla="*/ 13 h 119"/>
                        <a:gd name="T66" fmla="*/ 5 w 52"/>
                        <a:gd name="T67" fmla="*/ 10 h 119"/>
                        <a:gd name="T68" fmla="*/ 5 w 52"/>
                        <a:gd name="T69" fmla="*/ 9 h 119"/>
                        <a:gd name="T70" fmla="*/ 6 w 52"/>
                        <a:gd name="T71" fmla="*/ 9 h 119"/>
                        <a:gd name="T72" fmla="*/ 7 w 52"/>
                        <a:gd name="T73" fmla="*/ 8 h 119"/>
                        <a:gd name="T74" fmla="*/ 7 w 52"/>
                        <a:gd name="T75" fmla="*/ 7 h 119"/>
                        <a:gd name="T76" fmla="*/ 7 w 52"/>
                        <a:gd name="T77" fmla="*/ 6 h 119"/>
                        <a:gd name="T78" fmla="*/ 7 w 52"/>
                        <a:gd name="T79" fmla="*/ 3 h 119"/>
                        <a:gd name="T80" fmla="*/ 6 w 52"/>
                        <a:gd name="T81" fmla="*/ 2 h 119"/>
                        <a:gd name="T82" fmla="*/ 5 w 52"/>
                        <a:gd name="T83" fmla="*/ 1 h 119"/>
                        <a:gd name="T84" fmla="*/ 4 w 52"/>
                        <a:gd name="T85" fmla="*/ 1 h 119"/>
                        <a:gd name="T86" fmla="*/ 3 w 52"/>
                        <a:gd name="T87" fmla="*/ 0 h 119"/>
                        <a:gd name="T88" fmla="*/ 3 w 52"/>
                        <a:gd name="T89" fmla="*/ 1 h 119"/>
                        <a:gd name="T90" fmla="*/ 2 w 52"/>
                        <a:gd name="T91" fmla="*/ 2 h 119"/>
                        <a:gd name="T92" fmla="*/ 1 w 52"/>
                        <a:gd name="T93" fmla="*/ 4 h 119"/>
                        <a:gd name="T94" fmla="*/ 1 w 52"/>
                        <a:gd name="T95" fmla="*/ 5 h 119"/>
                        <a:gd name="T96" fmla="*/ 1 w 52"/>
                        <a:gd name="T97" fmla="*/ 7 h 119"/>
                        <a:gd name="T98" fmla="*/ 0 w 52"/>
                        <a:gd name="T99" fmla="*/ 8 h 119"/>
                        <a:gd name="T100" fmla="*/ 1 w 52"/>
                        <a:gd name="T101" fmla="*/ 9 h 119"/>
                        <a:gd name="T102" fmla="*/ 1 w 52"/>
                        <a:gd name="T103" fmla="*/ 11 h 119"/>
                        <a:gd name="T104" fmla="*/ 1 w 52"/>
                        <a:gd name="T105" fmla="*/ 13 h 119"/>
                        <a:gd name="T106" fmla="*/ 2 w 52"/>
                        <a:gd name="T107" fmla="*/ 14 h 119"/>
                        <a:gd name="T108" fmla="*/ 3 w 52"/>
                        <a:gd name="T109" fmla="*/ 15 h 119"/>
                        <a:gd name="T110" fmla="*/ 3 w 52"/>
                        <a:gd name="T111" fmla="*/ 14 h 119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0" t="0" r="r" b="b"/>
                      <a:pathLst>
                        <a:path w="52" h="119">
                          <a:moveTo>
                            <a:pt x="19" y="110"/>
                          </a:moveTo>
                          <a:lnTo>
                            <a:pt x="12" y="101"/>
                          </a:lnTo>
                          <a:lnTo>
                            <a:pt x="10" y="92"/>
                          </a:lnTo>
                          <a:lnTo>
                            <a:pt x="8" y="85"/>
                          </a:lnTo>
                          <a:lnTo>
                            <a:pt x="8" y="77"/>
                          </a:lnTo>
                          <a:lnTo>
                            <a:pt x="11" y="71"/>
                          </a:lnTo>
                          <a:lnTo>
                            <a:pt x="11" y="66"/>
                          </a:lnTo>
                          <a:lnTo>
                            <a:pt x="8" y="62"/>
                          </a:lnTo>
                          <a:lnTo>
                            <a:pt x="10" y="57"/>
                          </a:lnTo>
                          <a:lnTo>
                            <a:pt x="12" y="53"/>
                          </a:lnTo>
                          <a:lnTo>
                            <a:pt x="12" y="47"/>
                          </a:lnTo>
                          <a:lnTo>
                            <a:pt x="12" y="38"/>
                          </a:lnTo>
                          <a:lnTo>
                            <a:pt x="16" y="31"/>
                          </a:lnTo>
                          <a:lnTo>
                            <a:pt x="19" y="24"/>
                          </a:lnTo>
                          <a:lnTo>
                            <a:pt x="21" y="18"/>
                          </a:lnTo>
                          <a:lnTo>
                            <a:pt x="24" y="13"/>
                          </a:lnTo>
                          <a:lnTo>
                            <a:pt x="28" y="9"/>
                          </a:lnTo>
                          <a:lnTo>
                            <a:pt x="33" y="8"/>
                          </a:lnTo>
                          <a:lnTo>
                            <a:pt x="40" y="12"/>
                          </a:lnTo>
                          <a:lnTo>
                            <a:pt x="45" y="19"/>
                          </a:lnTo>
                          <a:lnTo>
                            <a:pt x="48" y="28"/>
                          </a:lnTo>
                          <a:lnTo>
                            <a:pt x="49" y="40"/>
                          </a:lnTo>
                          <a:lnTo>
                            <a:pt x="48" y="50"/>
                          </a:lnTo>
                          <a:lnTo>
                            <a:pt x="41" y="54"/>
                          </a:lnTo>
                          <a:lnTo>
                            <a:pt x="34" y="58"/>
                          </a:lnTo>
                          <a:lnTo>
                            <a:pt x="30" y="60"/>
                          </a:lnTo>
                          <a:lnTo>
                            <a:pt x="25" y="66"/>
                          </a:lnTo>
                          <a:lnTo>
                            <a:pt x="22" y="71"/>
                          </a:lnTo>
                          <a:lnTo>
                            <a:pt x="19" y="81"/>
                          </a:lnTo>
                          <a:lnTo>
                            <a:pt x="20" y="93"/>
                          </a:lnTo>
                          <a:lnTo>
                            <a:pt x="21" y="100"/>
                          </a:lnTo>
                          <a:lnTo>
                            <a:pt x="27" y="106"/>
                          </a:lnTo>
                          <a:lnTo>
                            <a:pt x="34" y="104"/>
                          </a:lnTo>
                          <a:lnTo>
                            <a:pt x="34" y="80"/>
                          </a:lnTo>
                          <a:lnTo>
                            <a:pt x="37" y="72"/>
                          </a:lnTo>
                          <a:lnTo>
                            <a:pt x="46" y="69"/>
                          </a:lnTo>
                          <a:lnTo>
                            <a:pt x="51" y="62"/>
                          </a:lnTo>
                          <a:lnTo>
                            <a:pt x="52" y="53"/>
                          </a:lnTo>
                          <a:lnTo>
                            <a:pt x="52" y="42"/>
                          </a:lnTo>
                          <a:lnTo>
                            <a:pt x="50" y="24"/>
                          </a:lnTo>
                          <a:lnTo>
                            <a:pt x="44" y="12"/>
                          </a:lnTo>
                          <a:lnTo>
                            <a:pt x="34" y="5"/>
                          </a:lnTo>
                          <a:lnTo>
                            <a:pt x="28" y="1"/>
                          </a:lnTo>
                          <a:lnTo>
                            <a:pt x="21" y="0"/>
                          </a:lnTo>
                          <a:lnTo>
                            <a:pt x="17" y="7"/>
                          </a:lnTo>
                          <a:lnTo>
                            <a:pt x="11" y="16"/>
                          </a:lnTo>
                          <a:lnTo>
                            <a:pt x="8" y="27"/>
                          </a:lnTo>
                          <a:lnTo>
                            <a:pt x="4" y="38"/>
                          </a:lnTo>
                          <a:lnTo>
                            <a:pt x="1" y="49"/>
                          </a:lnTo>
                          <a:lnTo>
                            <a:pt x="0" y="59"/>
                          </a:lnTo>
                          <a:lnTo>
                            <a:pt x="1" y="71"/>
                          </a:lnTo>
                          <a:lnTo>
                            <a:pt x="2" y="82"/>
                          </a:lnTo>
                          <a:lnTo>
                            <a:pt x="8" y="99"/>
                          </a:lnTo>
                          <a:lnTo>
                            <a:pt x="11" y="108"/>
                          </a:lnTo>
                          <a:lnTo>
                            <a:pt x="19" y="119"/>
                          </a:lnTo>
                          <a:lnTo>
                            <a:pt x="19" y="11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8958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3525" y="2554"/>
                    <a:ext cx="102" cy="16"/>
                    <a:chOff x="3525" y="2554"/>
                    <a:chExt cx="102" cy="16"/>
                  </a:xfrm>
                </p:grpSpPr>
                <p:sp>
                  <p:nvSpPr>
                    <p:cNvPr id="38969" name="Freeform 726"/>
                    <p:cNvSpPr>
                      <a:spLocks/>
                    </p:cNvSpPr>
                    <p:nvPr/>
                  </p:nvSpPr>
                  <p:spPr bwMode="auto">
                    <a:xfrm>
                      <a:off x="3593" y="2561"/>
                      <a:ext cx="34" cy="9"/>
                    </a:xfrm>
                    <a:custGeom>
                      <a:avLst/>
                      <a:gdLst>
                        <a:gd name="T0" fmla="*/ 0 w 69"/>
                        <a:gd name="T1" fmla="*/ 2 h 18"/>
                        <a:gd name="T2" fmla="*/ 1 w 69"/>
                        <a:gd name="T3" fmla="*/ 1 h 18"/>
                        <a:gd name="T4" fmla="*/ 3 w 69"/>
                        <a:gd name="T5" fmla="*/ 1 h 18"/>
                        <a:gd name="T6" fmla="*/ 3 w 69"/>
                        <a:gd name="T7" fmla="*/ 1 h 18"/>
                        <a:gd name="T8" fmla="*/ 5 w 69"/>
                        <a:gd name="T9" fmla="*/ 0 h 18"/>
                        <a:gd name="T10" fmla="*/ 4 w 69"/>
                        <a:gd name="T11" fmla="*/ 1 h 18"/>
                        <a:gd name="T12" fmla="*/ 6 w 69"/>
                        <a:gd name="T13" fmla="*/ 1 h 18"/>
                        <a:gd name="T14" fmla="*/ 7 w 69"/>
                        <a:gd name="T15" fmla="*/ 1 h 18"/>
                        <a:gd name="T16" fmla="*/ 6 w 69"/>
                        <a:gd name="T17" fmla="*/ 1 h 18"/>
                        <a:gd name="T18" fmla="*/ 8 w 69"/>
                        <a:gd name="T19" fmla="*/ 1 h 18"/>
                        <a:gd name="T20" fmla="*/ 7 w 69"/>
                        <a:gd name="T21" fmla="*/ 1 h 18"/>
                        <a:gd name="T22" fmla="*/ 8 w 69"/>
                        <a:gd name="T23" fmla="*/ 1 h 18"/>
                        <a:gd name="T24" fmla="*/ 8 w 69"/>
                        <a:gd name="T25" fmla="*/ 2 h 18"/>
                        <a:gd name="T26" fmla="*/ 7 w 69"/>
                        <a:gd name="T27" fmla="*/ 2 h 18"/>
                        <a:gd name="T28" fmla="*/ 6 w 69"/>
                        <a:gd name="T29" fmla="*/ 3 h 18"/>
                        <a:gd name="T30" fmla="*/ 5 w 69"/>
                        <a:gd name="T31" fmla="*/ 3 h 18"/>
                        <a:gd name="T32" fmla="*/ 4 w 69"/>
                        <a:gd name="T33" fmla="*/ 2 h 18"/>
                        <a:gd name="T34" fmla="*/ 4 w 69"/>
                        <a:gd name="T35" fmla="*/ 2 h 18"/>
                        <a:gd name="T36" fmla="*/ 3 w 69"/>
                        <a:gd name="T37" fmla="*/ 2 h 18"/>
                        <a:gd name="T38" fmla="*/ 2 w 69"/>
                        <a:gd name="T39" fmla="*/ 2 h 18"/>
                        <a:gd name="T40" fmla="*/ 1 w 69"/>
                        <a:gd name="T41" fmla="*/ 1 h 18"/>
                        <a:gd name="T42" fmla="*/ 0 w 69"/>
                        <a:gd name="T43" fmla="*/ 2 h 1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0" t="0" r="r" b="b"/>
                      <a:pathLst>
                        <a:path w="69" h="18">
                          <a:moveTo>
                            <a:pt x="0" y="11"/>
                          </a:moveTo>
                          <a:lnTo>
                            <a:pt x="13" y="1"/>
                          </a:lnTo>
                          <a:lnTo>
                            <a:pt x="24" y="1"/>
                          </a:lnTo>
                          <a:lnTo>
                            <a:pt x="31" y="1"/>
                          </a:lnTo>
                          <a:lnTo>
                            <a:pt x="40" y="0"/>
                          </a:lnTo>
                          <a:lnTo>
                            <a:pt x="38" y="7"/>
                          </a:lnTo>
                          <a:lnTo>
                            <a:pt x="49" y="3"/>
                          </a:lnTo>
                          <a:lnTo>
                            <a:pt x="56" y="1"/>
                          </a:lnTo>
                          <a:lnTo>
                            <a:pt x="49" y="7"/>
                          </a:lnTo>
                          <a:lnTo>
                            <a:pt x="64" y="1"/>
                          </a:lnTo>
                          <a:lnTo>
                            <a:pt x="62" y="6"/>
                          </a:lnTo>
                          <a:lnTo>
                            <a:pt x="69" y="2"/>
                          </a:lnTo>
                          <a:lnTo>
                            <a:pt x="67" y="10"/>
                          </a:lnTo>
                          <a:lnTo>
                            <a:pt x="63" y="15"/>
                          </a:lnTo>
                          <a:lnTo>
                            <a:pt x="54" y="18"/>
                          </a:lnTo>
                          <a:lnTo>
                            <a:pt x="43" y="18"/>
                          </a:lnTo>
                          <a:lnTo>
                            <a:pt x="37" y="15"/>
                          </a:lnTo>
                          <a:lnTo>
                            <a:pt x="32" y="14"/>
                          </a:lnTo>
                          <a:lnTo>
                            <a:pt x="27" y="12"/>
                          </a:lnTo>
                          <a:lnTo>
                            <a:pt x="19" y="10"/>
                          </a:lnTo>
                          <a:lnTo>
                            <a:pt x="10" y="7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70" name="Freeform 727"/>
                    <p:cNvSpPr>
                      <a:spLocks/>
                    </p:cNvSpPr>
                    <p:nvPr/>
                  </p:nvSpPr>
                  <p:spPr bwMode="auto">
                    <a:xfrm>
                      <a:off x="3525" y="2554"/>
                      <a:ext cx="48" cy="10"/>
                    </a:xfrm>
                    <a:custGeom>
                      <a:avLst/>
                      <a:gdLst>
                        <a:gd name="T0" fmla="*/ 0 w 96"/>
                        <a:gd name="T1" fmla="*/ 3 h 20"/>
                        <a:gd name="T2" fmla="*/ 1 w 96"/>
                        <a:gd name="T3" fmla="*/ 2 h 20"/>
                        <a:gd name="T4" fmla="*/ 3 w 96"/>
                        <a:gd name="T5" fmla="*/ 1 h 20"/>
                        <a:gd name="T6" fmla="*/ 4 w 96"/>
                        <a:gd name="T7" fmla="*/ 1 h 20"/>
                        <a:gd name="T8" fmla="*/ 6 w 96"/>
                        <a:gd name="T9" fmla="*/ 1 h 20"/>
                        <a:gd name="T10" fmla="*/ 7 w 96"/>
                        <a:gd name="T11" fmla="*/ 1 h 20"/>
                        <a:gd name="T12" fmla="*/ 8 w 96"/>
                        <a:gd name="T13" fmla="*/ 0 h 20"/>
                        <a:gd name="T14" fmla="*/ 8 w 96"/>
                        <a:gd name="T15" fmla="*/ 1 h 20"/>
                        <a:gd name="T16" fmla="*/ 10 w 96"/>
                        <a:gd name="T17" fmla="*/ 1 h 20"/>
                        <a:gd name="T18" fmla="*/ 10 w 96"/>
                        <a:gd name="T19" fmla="*/ 2 h 20"/>
                        <a:gd name="T20" fmla="*/ 11 w 96"/>
                        <a:gd name="T21" fmla="*/ 1 h 20"/>
                        <a:gd name="T22" fmla="*/ 12 w 96"/>
                        <a:gd name="T23" fmla="*/ 1 h 20"/>
                        <a:gd name="T24" fmla="*/ 11 w 96"/>
                        <a:gd name="T25" fmla="*/ 3 h 20"/>
                        <a:gd name="T26" fmla="*/ 12 w 96"/>
                        <a:gd name="T27" fmla="*/ 2 h 20"/>
                        <a:gd name="T28" fmla="*/ 12 w 96"/>
                        <a:gd name="T29" fmla="*/ 3 h 20"/>
                        <a:gd name="T30" fmla="*/ 11 w 96"/>
                        <a:gd name="T31" fmla="*/ 3 h 20"/>
                        <a:gd name="T32" fmla="*/ 9 w 96"/>
                        <a:gd name="T33" fmla="*/ 3 h 20"/>
                        <a:gd name="T34" fmla="*/ 8 w 96"/>
                        <a:gd name="T35" fmla="*/ 2 h 20"/>
                        <a:gd name="T36" fmla="*/ 7 w 96"/>
                        <a:gd name="T37" fmla="*/ 2 h 20"/>
                        <a:gd name="T38" fmla="*/ 6 w 96"/>
                        <a:gd name="T39" fmla="*/ 2 h 20"/>
                        <a:gd name="T40" fmla="*/ 4 w 96"/>
                        <a:gd name="T41" fmla="*/ 2 h 20"/>
                        <a:gd name="T42" fmla="*/ 3 w 96"/>
                        <a:gd name="T43" fmla="*/ 2 h 20"/>
                        <a:gd name="T44" fmla="*/ 2 w 96"/>
                        <a:gd name="T45" fmla="*/ 2 h 20"/>
                        <a:gd name="T46" fmla="*/ 0 w 96"/>
                        <a:gd name="T47" fmla="*/ 3 h 20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0" t="0" r="r" b="b"/>
                      <a:pathLst>
                        <a:path w="96" h="20">
                          <a:moveTo>
                            <a:pt x="0" y="17"/>
                          </a:moveTo>
                          <a:lnTo>
                            <a:pt x="6" y="9"/>
                          </a:lnTo>
                          <a:lnTo>
                            <a:pt x="17" y="6"/>
                          </a:lnTo>
                          <a:lnTo>
                            <a:pt x="29" y="3"/>
                          </a:lnTo>
                          <a:lnTo>
                            <a:pt x="43" y="3"/>
                          </a:lnTo>
                          <a:lnTo>
                            <a:pt x="54" y="4"/>
                          </a:lnTo>
                          <a:lnTo>
                            <a:pt x="62" y="0"/>
                          </a:lnTo>
                          <a:lnTo>
                            <a:pt x="64" y="6"/>
                          </a:lnTo>
                          <a:lnTo>
                            <a:pt x="78" y="2"/>
                          </a:lnTo>
                          <a:lnTo>
                            <a:pt x="73" y="10"/>
                          </a:lnTo>
                          <a:lnTo>
                            <a:pt x="84" y="8"/>
                          </a:lnTo>
                          <a:lnTo>
                            <a:pt x="93" y="3"/>
                          </a:lnTo>
                          <a:lnTo>
                            <a:pt x="86" y="17"/>
                          </a:lnTo>
                          <a:lnTo>
                            <a:pt x="95" y="11"/>
                          </a:lnTo>
                          <a:lnTo>
                            <a:pt x="96" y="18"/>
                          </a:lnTo>
                          <a:lnTo>
                            <a:pt x="82" y="20"/>
                          </a:lnTo>
                          <a:lnTo>
                            <a:pt x="71" y="18"/>
                          </a:lnTo>
                          <a:lnTo>
                            <a:pt x="63" y="14"/>
                          </a:lnTo>
                          <a:lnTo>
                            <a:pt x="51" y="13"/>
                          </a:lnTo>
                          <a:lnTo>
                            <a:pt x="41" y="13"/>
                          </a:lnTo>
                          <a:lnTo>
                            <a:pt x="29" y="13"/>
                          </a:lnTo>
                          <a:lnTo>
                            <a:pt x="21" y="9"/>
                          </a:lnTo>
                          <a:lnTo>
                            <a:pt x="13" y="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8959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3531" y="2558"/>
                    <a:ext cx="43" cy="24"/>
                    <a:chOff x="3531" y="2558"/>
                    <a:chExt cx="43" cy="24"/>
                  </a:xfrm>
                </p:grpSpPr>
                <p:sp>
                  <p:nvSpPr>
                    <p:cNvPr id="38965" name="Freeform 729"/>
                    <p:cNvSpPr>
                      <a:spLocks/>
                    </p:cNvSpPr>
                    <p:nvPr/>
                  </p:nvSpPr>
                  <p:spPr bwMode="auto">
                    <a:xfrm>
                      <a:off x="3532" y="2569"/>
                      <a:ext cx="28" cy="10"/>
                    </a:xfrm>
                    <a:custGeom>
                      <a:avLst/>
                      <a:gdLst>
                        <a:gd name="T0" fmla="*/ 0 w 57"/>
                        <a:gd name="T1" fmla="*/ 0 h 19"/>
                        <a:gd name="T2" fmla="*/ 1 w 57"/>
                        <a:gd name="T3" fmla="*/ 2 h 19"/>
                        <a:gd name="T4" fmla="*/ 2 w 57"/>
                        <a:gd name="T5" fmla="*/ 3 h 19"/>
                        <a:gd name="T6" fmla="*/ 5 w 57"/>
                        <a:gd name="T7" fmla="*/ 3 h 19"/>
                        <a:gd name="T8" fmla="*/ 6 w 57"/>
                        <a:gd name="T9" fmla="*/ 1 h 19"/>
                        <a:gd name="T10" fmla="*/ 7 w 57"/>
                        <a:gd name="T11" fmla="*/ 1 h 19"/>
                        <a:gd name="T12" fmla="*/ 6 w 57"/>
                        <a:gd name="T13" fmla="*/ 0 h 19"/>
                        <a:gd name="T14" fmla="*/ 0 w 57"/>
                        <a:gd name="T15" fmla="*/ 0 h 1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57" h="19">
                          <a:moveTo>
                            <a:pt x="0" y="0"/>
                          </a:moveTo>
                          <a:lnTo>
                            <a:pt x="11" y="9"/>
                          </a:lnTo>
                          <a:lnTo>
                            <a:pt x="23" y="18"/>
                          </a:lnTo>
                          <a:lnTo>
                            <a:pt x="40" y="19"/>
                          </a:lnTo>
                          <a:lnTo>
                            <a:pt x="52" y="8"/>
                          </a:lnTo>
                          <a:lnTo>
                            <a:pt x="57" y="7"/>
                          </a:lnTo>
                          <a:lnTo>
                            <a:pt x="5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66" name="Freeform 730"/>
                    <p:cNvSpPr>
                      <a:spLocks/>
                    </p:cNvSpPr>
                    <p:nvPr/>
                  </p:nvSpPr>
                  <p:spPr bwMode="auto">
                    <a:xfrm>
                      <a:off x="3531" y="2558"/>
                      <a:ext cx="43" cy="24"/>
                    </a:xfrm>
                    <a:custGeom>
                      <a:avLst/>
                      <a:gdLst>
                        <a:gd name="T0" fmla="*/ 2 w 87"/>
                        <a:gd name="T1" fmla="*/ 0 h 48"/>
                        <a:gd name="T2" fmla="*/ 4 w 87"/>
                        <a:gd name="T3" fmla="*/ 1 h 48"/>
                        <a:gd name="T4" fmla="*/ 6 w 87"/>
                        <a:gd name="T5" fmla="*/ 1 h 48"/>
                        <a:gd name="T6" fmla="*/ 7 w 87"/>
                        <a:gd name="T7" fmla="*/ 2 h 48"/>
                        <a:gd name="T8" fmla="*/ 8 w 87"/>
                        <a:gd name="T9" fmla="*/ 2 h 48"/>
                        <a:gd name="T10" fmla="*/ 9 w 87"/>
                        <a:gd name="T11" fmla="*/ 2 h 48"/>
                        <a:gd name="T12" fmla="*/ 10 w 87"/>
                        <a:gd name="T13" fmla="*/ 2 h 48"/>
                        <a:gd name="T14" fmla="*/ 10 w 87"/>
                        <a:gd name="T15" fmla="*/ 3 h 48"/>
                        <a:gd name="T16" fmla="*/ 10 w 87"/>
                        <a:gd name="T17" fmla="*/ 4 h 48"/>
                        <a:gd name="T18" fmla="*/ 10 w 87"/>
                        <a:gd name="T19" fmla="*/ 5 h 48"/>
                        <a:gd name="T20" fmla="*/ 9 w 87"/>
                        <a:gd name="T21" fmla="*/ 5 h 48"/>
                        <a:gd name="T22" fmla="*/ 9 w 87"/>
                        <a:gd name="T23" fmla="*/ 6 h 48"/>
                        <a:gd name="T24" fmla="*/ 8 w 87"/>
                        <a:gd name="T25" fmla="*/ 6 h 48"/>
                        <a:gd name="T26" fmla="*/ 7 w 87"/>
                        <a:gd name="T27" fmla="*/ 6 h 48"/>
                        <a:gd name="T28" fmla="*/ 7 w 87"/>
                        <a:gd name="T29" fmla="*/ 6 h 48"/>
                        <a:gd name="T30" fmla="*/ 7 w 87"/>
                        <a:gd name="T31" fmla="*/ 5 h 48"/>
                        <a:gd name="T32" fmla="*/ 7 w 87"/>
                        <a:gd name="T33" fmla="*/ 5 h 48"/>
                        <a:gd name="T34" fmla="*/ 6 w 87"/>
                        <a:gd name="T35" fmla="*/ 5 h 48"/>
                        <a:gd name="T36" fmla="*/ 5 w 87"/>
                        <a:gd name="T37" fmla="*/ 4 h 48"/>
                        <a:gd name="T38" fmla="*/ 5 w 87"/>
                        <a:gd name="T39" fmla="*/ 4 h 48"/>
                        <a:gd name="T40" fmla="*/ 5 w 87"/>
                        <a:gd name="T41" fmla="*/ 5 h 48"/>
                        <a:gd name="T42" fmla="*/ 3 w 87"/>
                        <a:gd name="T43" fmla="*/ 6 h 48"/>
                        <a:gd name="T44" fmla="*/ 2 w 87"/>
                        <a:gd name="T45" fmla="*/ 5 h 48"/>
                        <a:gd name="T46" fmla="*/ 2 w 87"/>
                        <a:gd name="T47" fmla="*/ 5 h 48"/>
                        <a:gd name="T48" fmla="*/ 1 w 87"/>
                        <a:gd name="T49" fmla="*/ 4 h 48"/>
                        <a:gd name="T50" fmla="*/ 1 w 87"/>
                        <a:gd name="T51" fmla="*/ 3 h 48"/>
                        <a:gd name="T52" fmla="*/ 0 w 87"/>
                        <a:gd name="T53" fmla="*/ 3 h 48"/>
                        <a:gd name="T54" fmla="*/ 0 w 87"/>
                        <a:gd name="T55" fmla="*/ 3 h 48"/>
                        <a:gd name="T56" fmla="*/ 6 w 87"/>
                        <a:gd name="T57" fmla="*/ 3 h 48"/>
                        <a:gd name="T58" fmla="*/ 6 w 87"/>
                        <a:gd name="T59" fmla="*/ 2 h 48"/>
                        <a:gd name="T60" fmla="*/ 5 w 87"/>
                        <a:gd name="T61" fmla="*/ 2 h 48"/>
                        <a:gd name="T62" fmla="*/ 2 w 87"/>
                        <a:gd name="T63" fmla="*/ 0 h 48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87" h="48">
                          <a:moveTo>
                            <a:pt x="22" y="0"/>
                          </a:moveTo>
                          <a:lnTo>
                            <a:pt x="38" y="3"/>
                          </a:lnTo>
                          <a:lnTo>
                            <a:pt x="49" y="6"/>
                          </a:lnTo>
                          <a:lnTo>
                            <a:pt x="60" y="10"/>
                          </a:lnTo>
                          <a:lnTo>
                            <a:pt x="67" y="13"/>
                          </a:lnTo>
                          <a:lnTo>
                            <a:pt x="72" y="14"/>
                          </a:lnTo>
                          <a:lnTo>
                            <a:pt x="81" y="15"/>
                          </a:lnTo>
                          <a:lnTo>
                            <a:pt x="87" y="17"/>
                          </a:lnTo>
                          <a:lnTo>
                            <a:pt x="87" y="29"/>
                          </a:lnTo>
                          <a:lnTo>
                            <a:pt x="82" y="35"/>
                          </a:lnTo>
                          <a:lnTo>
                            <a:pt x="79" y="40"/>
                          </a:lnTo>
                          <a:lnTo>
                            <a:pt x="76" y="45"/>
                          </a:lnTo>
                          <a:lnTo>
                            <a:pt x="69" y="48"/>
                          </a:lnTo>
                          <a:lnTo>
                            <a:pt x="61" y="48"/>
                          </a:lnTo>
                          <a:lnTo>
                            <a:pt x="56" y="46"/>
                          </a:lnTo>
                          <a:lnTo>
                            <a:pt x="57" y="40"/>
                          </a:lnTo>
                          <a:lnTo>
                            <a:pt x="56" y="33"/>
                          </a:lnTo>
                          <a:lnTo>
                            <a:pt x="51" y="33"/>
                          </a:lnTo>
                          <a:lnTo>
                            <a:pt x="43" y="26"/>
                          </a:lnTo>
                          <a:lnTo>
                            <a:pt x="44" y="32"/>
                          </a:lnTo>
                          <a:lnTo>
                            <a:pt x="40" y="40"/>
                          </a:lnTo>
                          <a:lnTo>
                            <a:pt x="31" y="42"/>
                          </a:lnTo>
                          <a:lnTo>
                            <a:pt x="20" y="40"/>
                          </a:lnTo>
                          <a:lnTo>
                            <a:pt x="17" y="34"/>
                          </a:lnTo>
                          <a:lnTo>
                            <a:pt x="15" y="28"/>
                          </a:lnTo>
                          <a:lnTo>
                            <a:pt x="15" y="23"/>
                          </a:lnTo>
                          <a:lnTo>
                            <a:pt x="0" y="23"/>
                          </a:lnTo>
                          <a:lnTo>
                            <a:pt x="5" y="20"/>
                          </a:lnTo>
                          <a:lnTo>
                            <a:pt x="49" y="20"/>
                          </a:lnTo>
                          <a:lnTo>
                            <a:pt x="50" y="10"/>
                          </a:lnTo>
                          <a:lnTo>
                            <a:pt x="40" y="9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67" name="Oval 7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3" y="2569"/>
                      <a:ext cx="10" cy="1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68" name="Oval 7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8" y="2569"/>
                      <a:ext cx="6" cy="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8960" name="Group 738"/>
                  <p:cNvGrpSpPr>
                    <a:grpSpLocks/>
                  </p:cNvGrpSpPr>
                  <p:nvPr/>
                </p:nvGrpSpPr>
                <p:grpSpPr bwMode="auto">
                  <a:xfrm>
                    <a:off x="3586" y="2566"/>
                    <a:ext cx="31" cy="18"/>
                    <a:chOff x="3586" y="2566"/>
                    <a:chExt cx="31" cy="18"/>
                  </a:xfrm>
                </p:grpSpPr>
                <p:sp>
                  <p:nvSpPr>
                    <p:cNvPr id="38961" name="Freeform 734"/>
                    <p:cNvSpPr>
                      <a:spLocks/>
                    </p:cNvSpPr>
                    <p:nvPr/>
                  </p:nvSpPr>
                  <p:spPr bwMode="auto">
                    <a:xfrm>
                      <a:off x="3591" y="2573"/>
                      <a:ext cx="22" cy="10"/>
                    </a:xfrm>
                    <a:custGeom>
                      <a:avLst/>
                      <a:gdLst>
                        <a:gd name="T0" fmla="*/ 6 w 44"/>
                        <a:gd name="T1" fmla="*/ 0 h 19"/>
                        <a:gd name="T2" fmla="*/ 6 w 44"/>
                        <a:gd name="T3" fmla="*/ 2 h 19"/>
                        <a:gd name="T4" fmla="*/ 5 w 44"/>
                        <a:gd name="T5" fmla="*/ 3 h 19"/>
                        <a:gd name="T6" fmla="*/ 3 w 44"/>
                        <a:gd name="T7" fmla="*/ 3 h 19"/>
                        <a:gd name="T8" fmla="*/ 1 w 44"/>
                        <a:gd name="T9" fmla="*/ 1 h 19"/>
                        <a:gd name="T10" fmla="*/ 0 w 44"/>
                        <a:gd name="T11" fmla="*/ 1 h 19"/>
                        <a:gd name="T12" fmla="*/ 1 w 44"/>
                        <a:gd name="T13" fmla="*/ 0 h 19"/>
                        <a:gd name="T14" fmla="*/ 6 w 44"/>
                        <a:gd name="T15" fmla="*/ 0 h 1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4" h="19">
                          <a:moveTo>
                            <a:pt x="44" y="0"/>
                          </a:moveTo>
                          <a:lnTo>
                            <a:pt x="42" y="9"/>
                          </a:lnTo>
                          <a:lnTo>
                            <a:pt x="35" y="18"/>
                          </a:lnTo>
                          <a:lnTo>
                            <a:pt x="17" y="19"/>
                          </a:lnTo>
                          <a:lnTo>
                            <a:pt x="6" y="6"/>
                          </a:lnTo>
                          <a:lnTo>
                            <a:pt x="0" y="6"/>
                          </a:lnTo>
                          <a:lnTo>
                            <a:pt x="3" y="0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62" name="Freeform 735"/>
                    <p:cNvSpPr>
                      <a:spLocks/>
                    </p:cNvSpPr>
                    <p:nvPr/>
                  </p:nvSpPr>
                  <p:spPr bwMode="auto">
                    <a:xfrm>
                      <a:off x="3586" y="2566"/>
                      <a:ext cx="31" cy="17"/>
                    </a:xfrm>
                    <a:custGeom>
                      <a:avLst/>
                      <a:gdLst>
                        <a:gd name="T0" fmla="*/ 6 w 61"/>
                        <a:gd name="T1" fmla="*/ 0 h 35"/>
                        <a:gd name="T2" fmla="*/ 3 w 61"/>
                        <a:gd name="T3" fmla="*/ 0 h 35"/>
                        <a:gd name="T4" fmla="*/ 2 w 61"/>
                        <a:gd name="T5" fmla="*/ 0 h 35"/>
                        <a:gd name="T6" fmla="*/ 1 w 61"/>
                        <a:gd name="T7" fmla="*/ 0 h 35"/>
                        <a:gd name="T8" fmla="*/ 0 w 61"/>
                        <a:gd name="T9" fmla="*/ 1 h 35"/>
                        <a:gd name="T10" fmla="*/ 1 w 61"/>
                        <a:gd name="T11" fmla="*/ 3 h 35"/>
                        <a:gd name="T12" fmla="*/ 2 w 61"/>
                        <a:gd name="T13" fmla="*/ 3 h 35"/>
                        <a:gd name="T14" fmla="*/ 3 w 61"/>
                        <a:gd name="T15" fmla="*/ 2 h 35"/>
                        <a:gd name="T16" fmla="*/ 4 w 61"/>
                        <a:gd name="T17" fmla="*/ 2 h 35"/>
                        <a:gd name="T18" fmla="*/ 3 w 61"/>
                        <a:gd name="T19" fmla="*/ 3 h 35"/>
                        <a:gd name="T20" fmla="*/ 4 w 61"/>
                        <a:gd name="T21" fmla="*/ 4 h 35"/>
                        <a:gd name="T22" fmla="*/ 4 w 61"/>
                        <a:gd name="T23" fmla="*/ 4 h 35"/>
                        <a:gd name="T24" fmla="*/ 5 w 61"/>
                        <a:gd name="T25" fmla="*/ 4 h 35"/>
                        <a:gd name="T26" fmla="*/ 6 w 61"/>
                        <a:gd name="T27" fmla="*/ 3 h 35"/>
                        <a:gd name="T28" fmla="*/ 6 w 61"/>
                        <a:gd name="T29" fmla="*/ 2 h 35"/>
                        <a:gd name="T30" fmla="*/ 7 w 61"/>
                        <a:gd name="T31" fmla="*/ 2 h 35"/>
                        <a:gd name="T32" fmla="*/ 8 w 61"/>
                        <a:gd name="T33" fmla="*/ 2 h 35"/>
                        <a:gd name="T34" fmla="*/ 7 w 61"/>
                        <a:gd name="T35" fmla="*/ 2 h 35"/>
                        <a:gd name="T36" fmla="*/ 6 w 61"/>
                        <a:gd name="T37" fmla="*/ 1 h 35"/>
                        <a:gd name="T38" fmla="*/ 5 w 61"/>
                        <a:gd name="T39" fmla="*/ 1 h 35"/>
                        <a:gd name="T40" fmla="*/ 4 w 61"/>
                        <a:gd name="T41" fmla="*/ 1 h 35"/>
                        <a:gd name="T42" fmla="*/ 6 w 61"/>
                        <a:gd name="T43" fmla="*/ 0 h 3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0" t="0" r="r" b="b"/>
                      <a:pathLst>
                        <a:path w="61" h="35">
                          <a:moveTo>
                            <a:pt x="41" y="0"/>
                          </a:moveTo>
                          <a:lnTo>
                            <a:pt x="24" y="1"/>
                          </a:lnTo>
                          <a:lnTo>
                            <a:pt x="16" y="3"/>
                          </a:lnTo>
                          <a:lnTo>
                            <a:pt x="6" y="6"/>
                          </a:lnTo>
                          <a:lnTo>
                            <a:pt x="0" y="15"/>
                          </a:lnTo>
                          <a:lnTo>
                            <a:pt x="3" y="31"/>
                          </a:lnTo>
                          <a:lnTo>
                            <a:pt x="12" y="30"/>
                          </a:lnTo>
                          <a:lnTo>
                            <a:pt x="19" y="20"/>
                          </a:lnTo>
                          <a:lnTo>
                            <a:pt x="25" y="19"/>
                          </a:lnTo>
                          <a:lnTo>
                            <a:pt x="22" y="25"/>
                          </a:lnTo>
                          <a:lnTo>
                            <a:pt x="25" y="34"/>
                          </a:lnTo>
                          <a:lnTo>
                            <a:pt x="32" y="35"/>
                          </a:lnTo>
                          <a:lnTo>
                            <a:pt x="40" y="35"/>
                          </a:lnTo>
                          <a:lnTo>
                            <a:pt x="46" y="30"/>
                          </a:lnTo>
                          <a:lnTo>
                            <a:pt x="47" y="23"/>
                          </a:lnTo>
                          <a:lnTo>
                            <a:pt x="51" y="22"/>
                          </a:lnTo>
                          <a:lnTo>
                            <a:pt x="61" y="18"/>
                          </a:lnTo>
                          <a:lnTo>
                            <a:pt x="53" y="16"/>
                          </a:lnTo>
                          <a:lnTo>
                            <a:pt x="48" y="14"/>
                          </a:lnTo>
                          <a:lnTo>
                            <a:pt x="36" y="14"/>
                          </a:lnTo>
                          <a:lnTo>
                            <a:pt x="31" y="15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63" name="Oval 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" y="2574"/>
                      <a:ext cx="9" cy="1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64" name="Oval 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574"/>
                      <a:ext cx="5" cy="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38929" name="Group 759"/>
              <p:cNvGrpSpPr>
                <a:grpSpLocks/>
              </p:cNvGrpSpPr>
              <p:nvPr/>
            </p:nvGrpSpPr>
            <p:grpSpPr bwMode="auto">
              <a:xfrm>
                <a:off x="3773" y="2998"/>
                <a:ext cx="317" cy="154"/>
                <a:chOff x="3773" y="2998"/>
                <a:chExt cx="317" cy="154"/>
              </a:xfrm>
            </p:grpSpPr>
            <p:sp>
              <p:nvSpPr>
                <p:cNvPr id="38930" name="Freeform 741"/>
                <p:cNvSpPr>
                  <a:spLocks/>
                </p:cNvSpPr>
                <p:nvPr/>
              </p:nvSpPr>
              <p:spPr bwMode="auto">
                <a:xfrm>
                  <a:off x="3905" y="2998"/>
                  <a:ext cx="185" cy="128"/>
                </a:xfrm>
                <a:custGeom>
                  <a:avLst/>
                  <a:gdLst>
                    <a:gd name="T0" fmla="*/ 40 w 369"/>
                    <a:gd name="T1" fmla="*/ 0 h 255"/>
                    <a:gd name="T2" fmla="*/ 17 w 369"/>
                    <a:gd name="T3" fmla="*/ 11 h 255"/>
                    <a:gd name="T4" fmla="*/ 13 w 369"/>
                    <a:gd name="T5" fmla="*/ 13 h 255"/>
                    <a:gd name="T6" fmla="*/ 6 w 369"/>
                    <a:gd name="T7" fmla="*/ 14 h 255"/>
                    <a:gd name="T8" fmla="*/ 3 w 369"/>
                    <a:gd name="T9" fmla="*/ 14 h 255"/>
                    <a:gd name="T10" fmla="*/ 0 w 369"/>
                    <a:gd name="T11" fmla="*/ 17 h 255"/>
                    <a:gd name="T12" fmla="*/ 0 w 369"/>
                    <a:gd name="T13" fmla="*/ 32 h 255"/>
                    <a:gd name="T14" fmla="*/ 4 w 369"/>
                    <a:gd name="T15" fmla="*/ 31 h 255"/>
                    <a:gd name="T16" fmla="*/ 6 w 369"/>
                    <a:gd name="T17" fmla="*/ 31 h 255"/>
                    <a:gd name="T18" fmla="*/ 13 w 369"/>
                    <a:gd name="T19" fmla="*/ 27 h 255"/>
                    <a:gd name="T20" fmla="*/ 17 w 369"/>
                    <a:gd name="T21" fmla="*/ 20 h 255"/>
                    <a:gd name="T22" fmla="*/ 26 w 369"/>
                    <a:gd name="T23" fmla="*/ 19 h 255"/>
                    <a:gd name="T24" fmla="*/ 47 w 369"/>
                    <a:gd name="T25" fmla="*/ 14 h 255"/>
                    <a:gd name="T26" fmla="*/ 46 w 369"/>
                    <a:gd name="T27" fmla="*/ 7 h 255"/>
                    <a:gd name="T28" fmla="*/ 43 w 369"/>
                    <a:gd name="T29" fmla="*/ 2 h 255"/>
                    <a:gd name="T30" fmla="*/ 40 w 369"/>
                    <a:gd name="T31" fmla="*/ 0 h 2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69" h="255">
                      <a:moveTo>
                        <a:pt x="313" y="0"/>
                      </a:moveTo>
                      <a:lnTo>
                        <a:pt x="130" y="85"/>
                      </a:lnTo>
                      <a:lnTo>
                        <a:pt x="99" y="99"/>
                      </a:lnTo>
                      <a:lnTo>
                        <a:pt x="45" y="108"/>
                      </a:lnTo>
                      <a:lnTo>
                        <a:pt x="22" y="110"/>
                      </a:lnTo>
                      <a:lnTo>
                        <a:pt x="0" y="132"/>
                      </a:lnTo>
                      <a:lnTo>
                        <a:pt x="0" y="255"/>
                      </a:lnTo>
                      <a:lnTo>
                        <a:pt x="29" y="248"/>
                      </a:lnTo>
                      <a:lnTo>
                        <a:pt x="48" y="248"/>
                      </a:lnTo>
                      <a:lnTo>
                        <a:pt x="100" y="210"/>
                      </a:lnTo>
                      <a:lnTo>
                        <a:pt x="135" y="158"/>
                      </a:lnTo>
                      <a:lnTo>
                        <a:pt x="207" y="146"/>
                      </a:lnTo>
                      <a:lnTo>
                        <a:pt x="369" y="108"/>
                      </a:lnTo>
                      <a:lnTo>
                        <a:pt x="362" y="56"/>
                      </a:lnTo>
                      <a:lnTo>
                        <a:pt x="337" y="16"/>
                      </a:lnTo>
                      <a:lnTo>
                        <a:pt x="313" y="0"/>
                      </a:lnTo>
                      <a:close/>
                    </a:path>
                  </a:pathLst>
                </a:custGeom>
                <a:solidFill>
                  <a:srgbClr val="FF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38931" name="Group 751"/>
                <p:cNvGrpSpPr>
                  <a:grpSpLocks/>
                </p:cNvGrpSpPr>
                <p:nvPr/>
              </p:nvGrpSpPr>
              <p:grpSpPr bwMode="auto">
                <a:xfrm>
                  <a:off x="3773" y="3034"/>
                  <a:ext cx="215" cy="118"/>
                  <a:chOff x="3773" y="3034"/>
                  <a:chExt cx="215" cy="118"/>
                </a:xfrm>
              </p:grpSpPr>
              <p:grpSp>
                <p:nvGrpSpPr>
                  <p:cNvPr id="38939" name="Group 746"/>
                  <p:cNvGrpSpPr>
                    <a:grpSpLocks/>
                  </p:cNvGrpSpPr>
                  <p:nvPr/>
                </p:nvGrpSpPr>
                <p:grpSpPr bwMode="auto">
                  <a:xfrm>
                    <a:off x="3773" y="3034"/>
                    <a:ext cx="215" cy="118"/>
                    <a:chOff x="3773" y="3034"/>
                    <a:chExt cx="215" cy="118"/>
                  </a:xfrm>
                </p:grpSpPr>
                <p:sp>
                  <p:nvSpPr>
                    <p:cNvPr id="38944" name="Freeform 742"/>
                    <p:cNvSpPr>
                      <a:spLocks/>
                    </p:cNvSpPr>
                    <p:nvPr/>
                  </p:nvSpPr>
                  <p:spPr bwMode="auto">
                    <a:xfrm>
                      <a:off x="3811" y="3034"/>
                      <a:ext cx="177" cy="118"/>
                    </a:xfrm>
                    <a:custGeom>
                      <a:avLst/>
                      <a:gdLst>
                        <a:gd name="T0" fmla="*/ 2 w 355"/>
                        <a:gd name="T1" fmla="*/ 7 h 236"/>
                        <a:gd name="T2" fmla="*/ 10 w 355"/>
                        <a:gd name="T3" fmla="*/ 7 h 236"/>
                        <a:gd name="T4" fmla="*/ 24 w 355"/>
                        <a:gd name="T5" fmla="*/ 0 h 236"/>
                        <a:gd name="T6" fmla="*/ 27 w 355"/>
                        <a:gd name="T7" fmla="*/ 1 h 236"/>
                        <a:gd name="T8" fmla="*/ 32 w 355"/>
                        <a:gd name="T9" fmla="*/ 5 h 236"/>
                        <a:gd name="T10" fmla="*/ 37 w 355"/>
                        <a:gd name="T11" fmla="*/ 9 h 236"/>
                        <a:gd name="T12" fmla="*/ 42 w 355"/>
                        <a:gd name="T13" fmla="*/ 14 h 236"/>
                        <a:gd name="T14" fmla="*/ 44 w 355"/>
                        <a:gd name="T15" fmla="*/ 18 h 236"/>
                        <a:gd name="T16" fmla="*/ 44 w 355"/>
                        <a:gd name="T17" fmla="*/ 20 h 236"/>
                        <a:gd name="T18" fmla="*/ 42 w 355"/>
                        <a:gd name="T19" fmla="*/ 21 h 236"/>
                        <a:gd name="T20" fmla="*/ 40 w 355"/>
                        <a:gd name="T21" fmla="*/ 20 h 236"/>
                        <a:gd name="T22" fmla="*/ 38 w 355"/>
                        <a:gd name="T23" fmla="*/ 19 h 236"/>
                        <a:gd name="T24" fmla="*/ 41 w 355"/>
                        <a:gd name="T25" fmla="*/ 22 h 236"/>
                        <a:gd name="T26" fmla="*/ 41 w 355"/>
                        <a:gd name="T27" fmla="*/ 25 h 236"/>
                        <a:gd name="T28" fmla="*/ 39 w 355"/>
                        <a:gd name="T29" fmla="*/ 26 h 236"/>
                        <a:gd name="T30" fmla="*/ 36 w 355"/>
                        <a:gd name="T31" fmla="*/ 25 h 236"/>
                        <a:gd name="T32" fmla="*/ 34 w 355"/>
                        <a:gd name="T33" fmla="*/ 24 h 236"/>
                        <a:gd name="T34" fmla="*/ 32 w 355"/>
                        <a:gd name="T35" fmla="*/ 23 h 236"/>
                        <a:gd name="T36" fmla="*/ 34 w 355"/>
                        <a:gd name="T37" fmla="*/ 25 h 236"/>
                        <a:gd name="T38" fmla="*/ 34 w 355"/>
                        <a:gd name="T39" fmla="*/ 28 h 236"/>
                        <a:gd name="T40" fmla="*/ 32 w 355"/>
                        <a:gd name="T41" fmla="*/ 29 h 236"/>
                        <a:gd name="T42" fmla="*/ 31 w 355"/>
                        <a:gd name="T43" fmla="*/ 29 h 236"/>
                        <a:gd name="T44" fmla="*/ 29 w 355"/>
                        <a:gd name="T45" fmla="*/ 28 h 236"/>
                        <a:gd name="T46" fmla="*/ 28 w 355"/>
                        <a:gd name="T47" fmla="*/ 27 h 236"/>
                        <a:gd name="T48" fmla="*/ 28 w 355"/>
                        <a:gd name="T49" fmla="*/ 29 h 236"/>
                        <a:gd name="T50" fmla="*/ 26 w 355"/>
                        <a:gd name="T51" fmla="*/ 30 h 236"/>
                        <a:gd name="T52" fmla="*/ 24 w 355"/>
                        <a:gd name="T53" fmla="*/ 30 h 236"/>
                        <a:gd name="T54" fmla="*/ 22 w 355"/>
                        <a:gd name="T55" fmla="*/ 29 h 236"/>
                        <a:gd name="T56" fmla="*/ 21 w 355"/>
                        <a:gd name="T57" fmla="*/ 28 h 236"/>
                        <a:gd name="T58" fmla="*/ 18 w 355"/>
                        <a:gd name="T59" fmla="*/ 28 h 236"/>
                        <a:gd name="T60" fmla="*/ 16 w 355"/>
                        <a:gd name="T61" fmla="*/ 27 h 236"/>
                        <a:gd name="T62" fmla="*/ 12 w 355"/>
                        <a:gd name="T63" fmla="*/ 27 h 236"/>
                        <a:gd name="T64" fmla="*/ 8 w 355"/>
                        <a:gd name="T65" fmla="*/ 26 h 236"/>
                        <a:gd name="T66" fmla="*/ 6 w 355"/>
                        <a:gd name="T67" fmla="*/ 25 h 236"/>
                        <a:gd name="T68" fmla="*/ 3 w 355"/>
                        <a:gd name="T69" fmla="*/ 25 h 236"/>
                        <a:gd name="T70" fmla="*/ 0 w 355"/>
                        <a:gd name="T71" fmla="*/ 24 h 236"/>
                        <a:gd name="T72" fmla="*/ 2 w 355"/>
                        <a:gd name="T73" fmla="*/ 7 h 2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355" h="236">
                          <a:moveTo>
                            <a:pt x="23" y="54"/>
                          </a:moveTo>
                          <a:lnTo>
                            <a:pt x="85" y="54"/>
                          </a:lnTo>
                          <a:lnTo>
                            <a:pt x="195" y="0"/>
                          </a:lnTo>
                          <a:lnTo>
                            <a:pt x="220" y="7"/>
                          </a:lnTo>
                          <a:lnTo>
                            <a:pt x="262" y="34"/>
                          </a:lnTo>
                          <a:lnTo>
                            <a:pt x="301" y="71"/>
                          </a:lnTo>
                          <a:lnTo>
                            <a:pt x="339" y="111"/>
                          </a:lnTo>
                          <a:lnTo>
                            <a:pt x="355" y="142"/>
                          </a:lnTo>
                          <a:lnTo>
                            <a:pt x="352" y="155"/>
                          </a:lnTo>
                          <a:lnTo>
                            <a:pt x="342" y="163"/>
                          </a:lnTo>
                          <a:lnTo>
                            <a:pt x="327" y="159"/>
                          </a:lnTo>
                          <a:lnTo>
                            <a:pt x="311" y="150"/>
                          </a:lnTo>
                          <a:lnTo>
                            <a:pt x="333" y="175"/>
                          </a:lnTo>
                          <a:lnTo>
                            <a:pt x="330" y="195"/>
                          </a:lnTo>
                          <a:lnTo>
                            <a:pt x="314" y="204"/>
                          </a:lnTo>
                          <a:lnTo>
                            <a:pt x="291" y="198"/>
                          </a:lnTo>
                          <a:lnTo>
                            <a:pt x="272" y="188"/>
                          </a:lnTo>
                          <a:lnTo>
                            <a:pt x="256" y="179"/>
                          </a:lnTo>
                          <a:lnTo>
                            <a:pt x="272" y="200"/>
                          </a:lnTo>
                          <a:lnTo>
                            <a:pt x="273" y="217"/>
                          </a:lnTo>
                          <a:lnTo>
                            <a:pt x="263" y="227"/>
                          </a:lnTo>
                          <a:lnTo>
                            <a:pt x="249" y="229"/>
                          </a:lnTo>
                          <a:lnTo>
                            <a:pt x="237" y="224"/>
                          </a:lnTo>
                          <a:lnTo>
                            <a:pt x="227" y="216"/>
                          </a:lnTo>
                          <a:lnTo>
                            <a:pt x="224" y="229"/>
                          </a:lnTo>
                          <a:lnTo>
                            <a:pt x="212" y="236"/>
                          </a:lnTo>
                          <a:lnTo>
                            <a:pt x="195" y="235"/>
                          </a:lnTo>
                          <a:lnTo>
                            <a:pt x="179" y="226"/>
                          </a:lnTo>
                          <a:lnTo>
                            <a:pt x="168" y="220"/>
                          </a:lnTo>
                          <a:lnTo>
                            <a:pt x="148" y="220"/>
                          </a:lnTo>
                          <a:lnTo>
                            <a:pt x="129" y="216"/>
                          </a:lnTo>
                          <a:lnTo>
                            <a:pt x="99" y="210"/>
                          </a:lnTo>
                          <a:lnTo>
                            <a:pt x="70" y="201"/>
                          </a:lnTo>
                          <a:lnTo>
                            <a:pt x="53" y="198"/>
                          </a:lnTo>
                          <a:lnTo>
                            <a:pt x="26" y="195"/>
                          </a:lnTo>
                          <a:lnTo>
                            <a:pt x="0" y="192"/>
                          </a:lnTo>
                          <a:lnTo>
                            <a:pt x="23" y="54"/>
                          </a:lnTo>
                          <a:close/>
                        </a:path>
                      </a:pathLst>
                    </a:custGeom>
                    <a:solidFill>
                      <a:srgbClr val="FF9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38945" name="Group 7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73" y="3056"/>
                      <a:ext cx="57" cy="95"/>
                      <a:chOff x="3773" y="3056"/>
                      <a:chExt cx="57" cy="95"/>
                    </a:xfrm>
                  </p:grpSpPr>
                  <p:sp>
                    <p:nvSpPr>
                      <p:cNvPr id="38946" name="Freeform 7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80" y="3058"/>
                        <a:ext cx="50" cy="87"/>
                      </a:xfrm>
                      <a:custGeom>
                        <a:avLst/>
                        <a:gdLst>
                          <a:gd name="T0" fmla="*/ 4 w 100"/>
                          <a:gd name="T1" fmla="*/ 0 h 172"/>
                          <a:gd name="T2" fmla="*/ 13 w 100"/>
                          <a:gd name="T3" fmla="*/ 1 h 172"/>
                          <a:gd name="T4" fmla="*/ 11 w 100"/>
                          <a:gd name="T5" fmla="*/ 19 h 172"/>
                          <a:gd name="T6" fmla="*/ 0 w 100"/>
                          <a:gd name="T7" fmla="*/ 22 h 172"/>
                          <a:gd name="T8" fmla="*/ 4 w 100"/>
                          <a:gd name="T9" fmla="*/ 0 h 17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00" h="172">
                            <a:moveTo>
                              <a:pt x="30" y="0"/>
                            </a:moveTo>
                            <a:lnTo>
                              <a:pt x="100" y="8"/>
                            </a:lnTo>
                            <a:lnTo>
                              <a:pt x="87" y="149"/>
                            </a:lnTo>
                            <a:lnTo>
                              <a:pt x="0" y="172"/>
                            </a:lnTo>
                            <a:lnTo>
                              <a:pt x="30" y="0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8947" name="Freeform 7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3" y="3056"/>
                        <a:ext cx="54" cy="95"/>
                      </a:xfrm>
                      <a:custGeom>
                        <a:avLst/>
                        <a:gdLst>
                          <a:gd name="T0" fmla="*/ 5 w 108"/>
                          <a:gd name="T1" fmla="*/ 0 h 188"/>
                          <a:gd name="T2" fmla="*/ 14 w 108"/>
                          <a:gd name="T3" fmla="*/ 1 h 188"/>
                          <a:gd name="T4" fmla="*/ 12 w 108"/>
                          <a:gd name="T5" fmla="*/ 24 h 188"/>
                          <a:gd name="T6" fmla="*/ 0 w 108"/>
                          <a:gd name="T7" fmla="*/ 23 h 188"/>
                          <a:gd name="T8" fmla="*/ 5 w 108"/>
                          <a:gd name="T9" fmla="*/ 0 h 1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08" h="188">
                            <a:moveTo>
                              <a:pt x="37" y="0"/>
                            </a:moveTo>
                            <a:lnTo>
                              <a:pt x="108" y="8"/>
                            </a:lnTo>
                            <a:lnTo>
                              <a:pt x="90" y="188"/>
                            </a:lnTo>
                            <a:lnTo>
                              <a:pt x="0" y="18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8940" name="Group 750"/>
                  <p:cNvGrpSpPr>
                    <a:grpSpLocks/>
                  </p:cNvGrpSpPr>
                  <p:nvPr/>
                </p:nvGrpSpPr>
                <p:grpSpPr bwMode="auto">
                  <a:xfrm>
                    <a:off x="3902" y="3085"/>
                    <a:ext cx="63" cy="57"/>
                    <a:chOff x="3902" y="3085"/>
                    <a:chExt cx="63" cy="57"/>
                  </a:xfrm>
                </p:grpSpPr>
                <p:sp>
                  <p:nvSpPr>
                    <p:cNvPr id="38941" name="Freeform 747"/>
                    <p:cNvSpPr>
                      <a:spLocks/>
                    </p:cNvSpPr>
                    <p:nvPr/>
                  </p:nvSpPr>
                  <p:spPr bwMode="auto">
                    <a:xfrm>
                      <a:off x="3943" y="3085"/>
                      <a:ext cx="22" cy="23"/>
                    </a:xfrm>
                    <a:custGeom>
                      <a:avLst/>
                      <a:gdLst>
                        <a:gd name="T0" fmla="*/ 5 w 45"/>
                        <a:gd name="T1" fmla="*/ 5 h 47"/>
                        <a:gd name="T2" fmla="*/ 0 w 45"/>
                        <a:gd name="T3" fmla="*/ 0 h 47"/>
                        <a:gd name="T4" fmla="*/ 4 w 45"/>
                        <a:gd name="T5" fmla="*/ 5 h 47"/>
                        <a:gd name="T6" fmla="*/ 5 w 45"/>
                        <a:gd name="T7" fmla="*/ 5 h 4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47">
                          <a:moveTo>
                            <a:pt x="45" y="47"/>
                          </a:moveTo>
                          <a:lnTo>
                            <a:pt x="0" y="0"/>
                          </a:lnTo>
                          <a:lnTo>
                            <a:pt x="36" y="47"/>
                          </a:lnTo>
                          <a:lnTo>
                            <a:pt x="45" y="47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42" name="Freeform 748"/>
                    <p:cNvSpPr>
                      <a:spLocks/>
                    </p:cNvSpPr>
                    <p:nvPr/>
                  </p:nvSpPr>
                  <p:spPr bwMode="auto">
                    <a:xfrm>
                      <a:off x="3914" y="3101"/>
                      <a:ext cx="31" cy="25"/>
                    </a:xfrm>
                    <a:custGeom>
                      <a:avLst/>
                      <a:gdLst>
                        <a:gd name="T0" fmla="*/ 0 w 61"/>
                        <a:gd name="T1" fmla="*/ 0 h 50"/>
                        <a:gd name="T2" fmla="*/ 5 w 61"/>
                        <a:gd name="T3" fmla="*/ 4 h 50"/>
                        <a:gd name="T4" fmla="*/ 8 w 61"/>
                        <a:gd name="T5" fmla="*/ 6 h 50"/>
                        <a:gd name="T6" fmla="*/ 7 w 61"/>
                        <a:gd name="T7" fmla="*/ 7 h 50"/>
                        <a:gd name="T8" fmla="*/ 4 w 61"/>
                        <a:gd name="T9" fmla="*/ 4 h 50"/>
                        <a:gd name="T10" fmla="*/ 0 w 61"/>
                        <a:gd name="T11" fmla="*/ 0 h 5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61" h="50">
                          <a:moveTo>
                            <a:pt x="0" y="0"/>
                          </a:moveTo>
                          <a:lnTo>
                            <a:pt x="35" y="27"/>
                          </a:lnTo>
                          <a:lnTo>
                            <a:pt x="61" y="46"/>
                          </a:lnTo>
                          <a:lnTo>
                            <a:pt x="51" y="50"/>
                          </a:lnTo>
                          <a:lnTo>
                            <a:pt x="26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43" name="Freeform 749"/>
                    <p:cNvSpPr>
                      <a:spLocks/>
                    </p:cNvSpPr>
                    <p:nvPr/>
                  </p:nvSpPr>
                  <p:spPr bwMode="auto">
                    <a:xfrm>
                      <a:off x="3902" y="3129"/>
                      <a:ext cx="21" cy="13"/>
                    </a:xfrm>
                    <a:custGeom>
                      <a:avLst/>
                      <a:gdLst>
                        <a:gd name="T0" fmla="*/ 6 w 42"/>
                        <a:gd name="T1" fmla="*/ 4 h 24"/>
                        <a:gd name="T2" fmla="*/ 0 w 42"/>
                        <a:gd name="T3" fmla="*/ 1 h 24"/>
                        <a:gd name="T4" fmla="*/ 2 w 42"/>
                        <a:gd name="T5" fmla="*/ 0 h 24"/>
                        <a:gd name="T6" fmla="*/ 6 w 42"/>
                        <a:gd name="T7" fmla="*/ 4 h 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2" h="24">
                          <a:moveTo>
                            <a:pt x="42" y="24"/>
                          </a:moveTo>
                          <a:lnTo>
                            <a:pt x="0" y="1"/>
                          </a:lnTo>
                          <a:lnTo>
                            <a:pt x="9" y="0"/>
                          </a:lnTo>
                          <a:lnTo>
                            <a:pt x="42" y="24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38932" name="Group 758"/>
                <p:cNvGrpSpPr>
                  <a:grpSpLocks/>
                </p:cNvGrpSpPr>
                <p:nvPr/>
              </p:nvGrpSpPr>
              <p:grpSpPr bwMode="auto">
                <a:xfrm>
                  <a:off x="3865" y="3003"/>
                  <a:ext cx="129" cy="105"/>
                  <a:chOff x="3865" y="3003"/>
                  <a:chExt cx="129" cy="105"/>
                </a:xfrm>
              </p:grpSpPr>
              <p:grpSp>
                <p:nvGrpSpPr>
                  <p:cNvPr id="38933" name="Group 754"/>
                  <p:cNvGrpSpPr>
                    <a:grpSpLocks/>
                  </p:cNvGrpSpPr>
                  <p:nvPr/>
                </p:nvGrpSpPr>
                <p:grpSpPr bwMode="auto">
                  <a:xfrm>
                    <a:off x="3867" y="3004"/>
                    <a:ext cx="127" cy="104"/>
                    <a:chOff x="3867" y="3004"/>
                    <a:chExt cx="127" cy="104"/>
                  </a:xfrm>
                </p:grpSpPr>
                <p:sp>
                  <p:nvSpPr>
                    <p:cNvPr id="38937" name="Freeform 752"/>
                    <p:cNvSpPr>
                      <a:spLocks/>
                    </p:cNvSpPr>
                    <p:nvPr/>
                  </p:nvSpPr>
                  <p:spPr bwMode="auto">
                    <a:xfrm>
                      <a:off x="3867" y="3004"/>
                      <a:ext cx="115" cy="104"/>
                    </a:xfrm>
                    <a:custGeom>
                      <a:avLst/>
                      <a:gdLst>
                        <a:gd name="T0" fmla="*/ 11 w 231"/>
                        <a:gd name="T1" fmla="*/ 2 h 208"/>
                        <a:gd name="T2" fmla="*/ 13 w 231"/>
                        <a:gd name="T3" fmla="*/ 2 h 208"/>
                        <a:gd name="T4" fmla="*/ 15 w 231"/>
                        <a:gd name="T5" fmla="*/ 2 h 208"/>
                        <a:gd name="T6" fmla="*/ 18 w 231"/>
                        <a:gd name="T7" fmla="*/ 0 h 208"/>
                        <a:gd name="T8" fmla="*/ 19 w 231"/>
                        <a:gd name="T9" fmla="*/ 1 h 208"/>
                        <a:gd name="T10" fmla="*/ 21 w 231"/>
                        <a:gd name="T11" fmla="*/ 3 h 208"/>
                        <a:gd name="T12" fmla="*/ 23 w 231"/>
                        <a:gd name="T13" fmla="*/ 4 h 208"/>
                        <a:gd name="T14" fmla="*/ 25 w 231"/>
                        <a:gd name="T15" fmla="*/ 4 h 208"/>
                        <a:gd name="T16" fmla="*/ 27 w 231"/>
                        <a:gd name="T17" fmla="*/ 9 h 208"/>
                        <a:gd name="T18" fmla="*/ 28 w 231"/>
                        <a:gd name="T19" fmla="*/ 17 h 208"/>
                        <a:gd name="T20" fmla="*/ 27 w 231"/>
                        <a:gd name="T21" fmla="*/ 19 h 208"/>
                        <a:gd name="T22" fmla="*/ 25 w 231"/>
                        <a:gd name="T23" fmla="*/ 18 h 208"/>
                        <a:gd name="T24" fmla="*/ 24 w 231"/>
                        <a:gd name="T25" fmla="*/ 15 h 208"/>
                        <a:gd name="T26" fmla="*/ 22 w 231"/>
                        <a:gd name="T27" fmla="*/ 11 h 208"/>
                        <a:gd name="T28" fmla="*/ 21 w 231"/>
                        <a:gd name="T29" fmla="*/ 8 h 208"/>
                        <a:gd name="T30" fmla="*/ 20 w 231"/>
                        <a:gd name="T31" fmla="*/ 17 h 208"/>
                        <a:gd name="T32" fmla="*/ 20 w 231"/>
                        <a:gd name="T33" fmla="*/ 25 h 208"/>
                        <a:gd name="T34" fmla="*/ 18 w 231"/>
                        <a:gd name="T35" fmla="*/ 26 h 208"/>
                        <a:gd name="T36" fmla="*/ 16 w 231"/>
                        <a:gd name="T37" fmla="*/ 26 h 208"/>
                        <a:gd name="T38" fmla="*/ 15 w 231"/>
                        <a:gd name="T39" fmla="*/ 22 h 208"/>
                        <a:gd name="T40" fmla="*/ 15 w 231"/>
                        <a:gd name="T41" fmla="*/ 12 h 208"/>
                        <a:gd name="T42" fmla="*/ 14 w 231"/>
                        <a:gd name="T43" fmla="*/ 10 h 208"/>
                        <a:gd name="T44" fmla="*/ 12 w 231"/>
                        <a:gd name="T45" fmla="*/ 14 h 208"/>
                        <a:gd name="T46" fmla="*/ 12 w 231"/>
                        <a:gd name="T47" fmla="*/ 18 h 208"/>
                        <a:gd name="T48" fmla="*/ 13 w 231"/>
                        <a:gd name="T49" fmla="*/ 23 h 208"/>
                        <a:gd name="T50" fmla="*/ 12 w 231"/>
                        <a:gd name="T51" fmla="*/ 25 h 208"/>
                        <a:gd name="T52" fmla="*/ 9 w 231"/>
                        <a:gd name="T53" fmla="*/ 25 h 208"/>
                        <a:gd name="T54" fmla="*/ 8 w 231"/>
                        <a:gd name="T55" fmla="*/ 22 h 208"/>
                        <a:gd name="T56" fmla="*/ 8 w 231"/>
                        <a:gd name="T57" fmla="*/ 11 h 208"/>
                        <a:gd name="T58" fmla="*/ 6 w 231"/>
                        <a:gd name="T59" fmla="*/ 13 h 208"/>
                        <a:gd name="T60" fmla="*/ 5 w 231"/>
                        <a:gd name="T61" fmla="*/ 16 h 208"/>
                        <a:gd name="T62" fmla="*/ 4 w 231"/>
                        <a:gd name="T63" fmla="*/ 20 h 208"/>
                        <a:gd name="T64" fmla="*/ 3 w 231"/>
                        <a:gd name="T65" fmla="*/ 22 h 208"/>
                        <a:gd name="T66" fmla="*/ 0 w 231"/>
                        <a:gd name="T67" fmla="*/ 22 h 208"/>
                        <a:gd name="T68" fmla="*/ 0 w 231"/>
                        <a:gd name="T69" fmla="*/ 17 h 208"/>
                        <a:gd name="T70" fmla="*/ 1 w 231"/>
                        <a:gd name="T71" fmla="*/ 11 h 208"/>
                        <a:gd name="T72" fmla="*/ 6 w 231"/>
                        <a:gd name="T73" fmla="*/ 3 h 208"/>
                        <a:gd name="T74" fmla="*/ 7 w 231"/>
                        <a:gd name="T75" fmla="*/ 3 h 208"/>
                        <a:gd name="T76" fmla="*/ 10 w 231"/>
                        <a:gd name="T77" fmla="*/ 4 h 208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0" t="0" r="r" b="b"/>
                      <a:pathLst>
                        <a:path w="231" h="208">
                          <a:moveTo>
                            <a:pt x="80" y="29"/>
                          </a:moveTo>
                          <a:lnTo>
                            <a:pt x="92" y="13"/>
                          </a:lnTo>
                          <a:lnTo>
                            <a:pt x="97" y="9"/>
                          </a:lnTo>
                          <a:lnTo>
                            <a:pt x="104" y="10"/>
                          </a:lnTo>
                          <a:lnTo>
                            <a:pt x="112" y="13"/>
                          </a:lnTo>
                          <a:lnTo>
                            <a:pt x="121" y="15"/>
                          </a:lnTo>
                          <a:lnTo>
                            <a:pt x="140" y="2"/>
                          </a:lnTo>
                          <a:lnTo>
                            <a:pt x="145" y="0"/>
                          </a:lnTo>
                          <a:lnTo>
                            <a:pt x="154" y="1"/>
                          </a:lnTo>
                          <a:lnTo>
                            <a:pt x="158" y="5"/>
                          </a:lnTo>
                          <a:lnTo>
                            <a:pt x="164" y="11"/>
                          </a:lnTo>
                          <a:lnTo>
                            <a:pt x="170" y="20"/>
                          </a:lnTo>
                          <a:lnTo>
                            <a:pt x="177" y="23"/>
                          </a:lnTo>
                          <a:lnTo>
                            <a:pt x="185" y="26"/>
                          </a:lnTo>
                          <a:lnTo>
                            <a:pt x="196" y="28"/>
                          </a:lnTo>
                          <a:lnTo>
                            <a:pt x="202" y="31"/>
                          </a:lnTo>
                          <a:lnTo>
                            <a:pt x="209" y="51"/>
                          </a:lnTo>
                          <a:lnTo>
                            <a:pt x="217" y="71"/>
                          </a:lnTo>
                          <a:lnTo>
                            <a:pt x="231" y="96"/>
                          </a:lnTo>
                          <a:lnTo>
                            <a:pt x="227" y="134"/>
                          </a:lnTo>
                          <a:lnTo>
                            <a:pt x="227" y="148"/>
                          </a:lnTo>
                          <a:lnTo>
                            <a:pt x="216" y="150"/>
                          </a:lnTo>
                          <a:lnTo>
                            <a:pt x="207" y="146"/>
                          </a:lnTo>
                          <a:lnTo>
                            <a:pt x="200" y="137"/>
                          </a:lnTo>
                          <a:lnTo>
                            <a:pt x="197" y="129"/>
                          </a:lnTo>
                          <a:lnTo>
                            <a:pt x="195" y="120"/>
                          </a:lnTo>
                          <a:lnTo>
                            <a:pt x="193" y="108"/>
                          </a:lnTo>
                          <a:lnTo>
                            <a:pt x="180" y="86"/>
                          </a:lnTo>
                          <a:lnTo>
                            <a:pt x="177" y="78"/>
                          </a:lnTo>
                          <a:lnTo>
                            <a:pt x="172" y="62"/>
                          </a:lnTo>
                          <a:lnTo>
                            <a:pt x="164" y="96"/>
                          </a:lnTo>
                          <a:lnTo>
                            <a:pt x="165" y="131"/>
                          </a:lnTo>
                          <a:lnTo>
                            <a:pt x="165" y="181"/>
                          </a:lnTo>
                          <a:lnTo>
                            <a:pt x="166" y="194"/>
                          </a:lnTo>
                          <a:lnTo>
                            <a:pt x="160" y="205"/>
                          </a:lnTo>
                          <a:lnTo>
                            <a:pt x="150" y="208"/>
                          </a:lnTo>
                          <a:lnTo>
                            <a:pt x="140" y="207"/>
                          </a:lnTo>
                          <a:lnTo>
                            <a:pt x="134" y="201"/>
                          </a:lnTo>
                          <a:lnTo>
                            <a:pt x="128" y="191"/>
                          </a:lnTo>
                          <a:lnTo>
                            <a:pt x="124" y="175"/>
                          </a:lnTo>
                          <a:lnTo>
                            <a:pt x="124" y="124"/>
                          </a:lnTo>
                          <a:lnTo>
                            <a:pt x="121" y="90"/>
                          </a:lnTo>
                          <a:lnTo>
                            <a:pt x="122" y="58"/>
                          </a:lnTo>
                          <a:lnTo>
                            <a:pt x="113" y="77"/>
                          </a:lnTo>
                          <a:lnTo>
                            <a:pt x="104" y="92"/>
                          </a:lnTo>
                          <a:lnTo>
                            <a:pt x="100" y="105"/>
                          </a:lnTo>
                          <a:lnTo>
                            <a:pt x="101" y="120"/>
                          </a:lnTo>
                          <a:lnTo>
                            <a:pt x="103" y="142"/>
                          </a:lnTo>
                          <a:lnTo>
                            <a:pt x="106" y="172"/>
                          </a:lnTo>
                          <a:lnTo>
                            <a:pt x="106" y="180"/>
                          </a:lnTo>
                          <a:lnTo>
                            <a:pt x="103" y="188"/>
                          </a:lnTo>
                          <a:lnTo>
                            <a:pt x="96" y="195"/>
                          </a:lnTo>
                          <a:lnTo>
                            <a:pt x="86" y="199"/>
                          </a:lnTo>
                          <a:lnTo>
                            <a:pt x="77" y="197"/>
                          </a:lnTo>
                          <a:lnTo>
                            <a:pt x="72" y="188"/>
                          </a:lnTo>
                          <a:lnTo>
                            <a:pt x="65" y="170"/>
                          </a:lnTo>
                          <a:lnTo>
                            <a:pt x="61" y="108"/>
                          </a:lnTo>
                          <a:lnTo>
                            <a:pt x="65" y="83"/>
                          </a:lnTo>
                          <a:lnTo>
                            <a:pt x="56" y="91"/>
                          </a:lnTo>
                          <a:lnTo>
                            <a:pt x="51" y="98"/>
                          </a:lnTo>
                          <a:lnTo>
                            <a:pt x="45" y="112"/>
                          </a:lnTo>
                          <a:lnTo>
                            <a:pt x="42" y="124"/>
                          </a:lnTo>
                          <a:lnTo>
                            <a:pt x="39" y="139"/>
                          </a:lnTo>
                          <a:lnTo>
                            <a:pt x="36" y="160"/>
                          </a:lnTo>
                          <a:lnTo>
                            <a:pt x="33" y="168"/>
                          </a:lnTo>
                          <a:lnTo>
                            <a:pt x="25" y="172"/>
                          </a:lnTo>
                          <a:lnTo>
                            <a:pt x="15" y="173"/>
                          </a:lnTo>
                          <a:lnTo>
                            <a:pt x="5" y="170"/>
                          </a:lnTo>
                          <a:lnTo>
                            <a:pt x="0" y="164"/>
                          </a:lnTo>
                          <a:lnTo>
                            <a:pt x="1" y="136"/>
                          </a:lnTo>
                          <a:lnTo>
                            <a:pt x="7" y="109"/>
                          </a:lnTo>
                          <a:lnTo>
                            <a:pt x="13" y="88"/>
                          </a:lnTo>
                          <a:lnTo>
                            <a:pt x="26" y="57"/>
                          </a:lnTo>
                          <a:lnTo>
                            <a:pt x="48" y="21"/>
                          </a:lnTo>
                          <a:lnTo>
                            <a:pt x="55" y="20"/>
                          </a:lnTo>
                          <a:lnTo>
                            <a:pt x="62" y="20"/>
                          </a:lnTo>
                          <a:lnTo>
                            <a:pt x="71" y="23"/>
                          </a:lnTo>
                          <a:lnTo>
                            <a:pt x="80" y="29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38" name="Freeform 753"/>
                    <p:cNvSpPr>
                      <a:spLocks/>
                    </p:cNvSpPr>
                    <p:nvPr/>
                  </p:nvSpPr>
                  <p:spPr bwMode="auto">
                    <a:xfrm>
                      <a:off x="3967" y="3016"/>
                      <a:ext cx="27" cy="31"/>
                    </a:xfrm>
                    <a:custGeom>
                      <a:avLst/>
                      <a:gdLst>
                        <a:gd name="T0" fmla="*/ 0 w 54"/>
                        <a:gd name="T1" fmla="*/ 3 h 63"/>
                        <a:gd name="T2" fmla="*/ 1 w 54"/>
                        <a:gd name="T3" fmla="*/ 2 h 63"/>
                        <a:gd name="T4" fmla="*/ 2 w 54"/>
                        <a:gd name="T5" fmla="*/ 0 h 63"/>
                        <a:gd name="T6" fmla="*/ 3 w 54"/>
                        <a:gd name="T7" fmla="*/ 0 h 63"/>
                        <a:gd name="T8" fmla="*/ 5 w 54"/>
                        <a:gd name="T9" fmla="*/ 0 h 63"/>
                        <a:gd name="T10" fmla="*/ 6 w 54"/>
                        <a:gd name="T11" fmla="*/ 0 h 63"/>
                        <a:gd name="T12" fmla="*/ 7 w 54"/>
                        <a:gd name="T13" fmla="*/ 1 h 63"/>
                        <a:gd name="T14" fmla="*/ 7 w 54"/>
                        <a:gd name="T15" fmla="*/ 2 h 63"/>
                        <a:gd name="T16" fmla="*/ 7 w 54"/>
                        <a:gd name="T17" fmla="*/ 4 h 63"/>
                        <a:gd name="T18" fmla="*/ 7 w 54"/>
                        <a:gd name="T19" fmla="*/ 4 h 63"/>
                        <a:gd name="T20" fmla="*/ 7 w 54"/>
                        <a:gd name="T21" fmla="*/ 6 h 63"/>
                        <a:gd name="T22" fmla="*/ 5 w 54"/>
                        <a:gd name="T23" fmla="*/ 6 h 63"/>
                        <a:gd name="T24" fmla="*/ 2 w 54"/>
                        <a:gd name="T25" fmla="*/ 7 h 63"/>
                        <a:gd name="T26" fmla="*/ 0 w 54"/>
                        <a:gd name="T27" fmla="*/ 3 h 63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54" h="63">
                          <a:moveTo>
                            <a:pt x="0" y="25"/>
                          </a:moveTo>
                          <a:lnTo>
                            <a:pt x="4" y="17"/>
                          </a:lnTo>
                          <a:lnTo>
                            <a:pt x="13" y="5"/>
                          </a:lnTo>
                          <a:lnTo>
                            <a:pt x="22" y="0"/>
                          </a:lnTo>
                          <a:lnTo>
                            <a:pt x="34" y="2"/>
                          </a:lnTo>
                          <a:lnTo>
                            <a:pt x="41" y="6"/>
                          </a:lnTo>
                          <a:lnTo>
                            <a:pt x="52" y="13"/>
                          </a:lnTo>
                          <a:lnTo>
                            <a:pt x="54" y="20"/>
                          </a:lnTo>
                          <a:lnTo>
                            <a:pt x="54" y="32"/>
                          </a:lnTo>
                          <a:lnTo>
                            <a:pt x="52" y="39"/>
                          </a:lnTo>
                          <a:lnTo>
                            <a:pt x="49" y="48"/>
                          </a:lnTo>
                          <a:lnTo>
                            <a:pt x="37" y="53"/>
                          </a:lnTo>
                          <a:lnTo>
                            <a:pt x="16" y="63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8934" name="Group 757"/>
                  <p:cNvGrpSpPr>
                    <a:grpSpLocks/>
                  </p:cNvGrpSpPr>
                  <p:nvPr/>
                </p:nvGrpSpPr>
                <p:grpSpPr bwMode="auto">
                  <a:xfrm>
                    <a:off x="3865" y="3003"/>
                    <a:ext cx="128" cy="103"/>
                    <a:chOff x="3865" y="3003"/>
                    <a:chExt cx="128" cy="103"/>
                  </a:xfrm>
                </p:grpSpPr>
                <p:sp>
                  <p:nvSpPr>
                    <p:cNvPr id="38935" name="Freeform 755"/>
                    <p:cNvSpPr>
                      <a:spLocks/>
                    </p:cNvSpPr>
                    <p:nvPr/>
                  </p:nvSpPr>
                  <p:spPr bwMode="auto">
                    <a:xfrm>
                      <a:off x="3865" y="3003"/>
                      <a:ext cx="116" cy="103"/>
                    </a:xfrm>
                    <a:custGeom>
                      <a:avLst/>
                      <a:gdLst>
                        <a:gd name="T0" fmla="*/ 12 w 231"/>
                        <a:gd name="T1" fmla="*/ 1 h 208"/>
                        <a:gd name="T2" fmla="*/ 13 w 231"/>
                        <a:gd name="T3" fmla="*/ 1 h 208"/>
                        <a:gd name="T4" fmla="*/ 16 w 231"/>
                        <a:gd name="T5" fmla="*/ 1 h 208"/>
                        <a:gd name="T6" fmla="*/ 19 w 231"/>
                        <a:gd name="T7" fmla="*/ 0 h 208"/>
                        <a:gd name="T8" fmla="*/ 20 w 231"/>
                        <a:gd name="T9" fmla="*/ 0 h 208"/>
                        <a:gd name="T10" fmla="*/ 22 w 231"/>
                        <a:gd name="T11" fmla="*/ 2 h 208"/>
                        <a:gd name="T12" fmla="*/ 24 w 231"/>
                        <a:gd name="T13" fmla="*/ 3 h 208"/>
                        <a:gd name="T14" fmla="*/ 26 w 231"/>
                        <a:gd name="T15" fmla="*/ 3 h 208"/>
                        <a:gd name="T16" fmla="*/ 28 w 231"/>
                        <a:gd name="T17" fmla="*/ 8 h 208"/>
                        <a:gd name="T18" fmla="*/ 29 w 231"/>
                        <a:gd name="T19" fmla="*/ 16 h 208"/>
                        <a:gd name="T20" fmla="*/ 27 w 231"/>
                        <a:gd name="T21" fmla="*/ 18 h 208"/>
                        <a:gd name="T22" fmla="*/ 25 w 231"/>
                        <a:gd name="T23" fmla="*/ 17 h 208"/>
                        <a:gd name="T24" fmla="*/ 25 w 231"/>
                        <a:gd name="T25" fmla="*/ 14 h 208"/>
                        <a:gd name="T26" fmla="*/ 23 w 231"/>
                        <a:gd name="T27" fmla="*/ 10 h 208"/>
                        <a:gd name="T28" fmla="*/ 22 w 231"/>
                        <a:gd name="T29" fmla="*/ 7 h 208"/>
                        <a:gd name="T30" fmla="*/ 21 w 231"/>
                        <a:gd name="T31" fmla="*/ 16 h 208"/>
                        <a:gd name="T32" fmla="*/ 21 w 231"/>
                        <a:gd name="T33" fmla="*/ 24 h 208"/>
                        <a:gd name="T34" fmla="*/ 19 w 231"/>
                        <a:gd name="T35" fmla="*/ 25 h 208"/>
                        <a:gd name="T36" fmla="*/ 17 w 231"/>
                        <a:gd name="T37" fmla="*/ 25 h 208"/>
                        <a:gd name="T38" fmla="*/ 16 w 231"/>
                        <a:gd name="T39" fmla="*/ 21 h 208"/>
                        <a:gd name="T40" fmla="*/ 16 w 231"/>
                        <a:gd name="T41" fmla="*/ 11 h 208"/>
                        <a:gd name="T42" fmla="*/ 15 w 231"/>
                        <a:gd name="T43" fmla="*/ 9 h 208"/>
                        <a:gd name="T44" fmla="*/ 13 w 231"/>
                        <a:gd name="T45" fmla="*/ 13 h 208"/>
                        <a:gd name="T46" fmla="*/ 13 w 231"/>
                        <a:gd name="T47" fmla="*/ 17 h 208"/>
                        <a:gd name="T48" fmla="*/ 14 w 231"/>
                        <a:gd name="T49" fmla="*/ 22 h 208"/>
                        <a:gd name="T50" fmla="*/ 12 w 231"/>
                        <a:gd name="T51" fmla="*/ 24 h 208"/>
                        <a:gd name="T52" fmla="*/ 10 w 231"/>
                        <a:gd name="T53" fmla="*/ 24 h 208"/>
                        <a:gd name="T54" fmla="*/ 9 w 231"/>
                        <a:gd name="T55" fmla="*/ 21 h 208"/>
                        <a:gd name="T56" fmla="*/ 9 w 231"/>
                        <a:gd name="T57" fmla="*/ 10 h 208"/>
                        <a:gd name="T58" fmla="*/ 7 w 231"/>
                        <a:gd name="T59" fmla="*/ 12 h 208"/>
                        <a:gd name="T60" fmla="*/ 6 w 231"/>
                        <a:gd name="T61" fmla="*/ 15 h 208"/>
                        <a:gd name="T62" fmla="*/ 5 w 231"/>
                        <a:gd name="T63" fmla="*/ 19 h 208"/>
                        <a:gd name="T64" fmla="*/ 4 w 231"/>
                        <a:gd name="T65" fmla="*/ 21 h 208"/>
                        <a:gd name="T66" fmla="*/ 1 w 231"/>
                        <a:gd name="T67" fmla="*/ 21 h 208"/>
                        <a:gd name="T68" fmla="*/ 1 w 231"/>
                        <a:gd name="T69" fmla="*/ 16 h 208"/>
                        <a:gd name="T70" fmla="*/ 2 w 231"/>
                        <a:gd name="T71" fmla="*/ 11 h 208"/>
                        <a:gd name="T72" fmla="*/ 6 w 231"/>
                        <a:gd name="T73" fmla="*/ 2 h 208"/>
                        <a:gd name="T74" fmla="*/ 8 w 231"/>
                        <a:gd name="T75" fmla="*/ 2 h 208"/>
                        <a:gd name="T76" fmla="*/ 10 w 231"/>
                        <a:gd name="T77" fmla="*/ 3 h 208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0" t="0" r="r" b="b"/>
                      <a:pathLst>
                        <a:path w="231" h="208">
                          <a:moveTo>
                            <a:pt x="80" y="29"/>
                          </a:moveTo>
                          <a:lnTo>
                            <a:pt x="92" y="13"/>
                          </a:lnTo>
                          <a:lnTo>
                            <a:pt x="97" y="9"/>
                          </a:lnTo>
                          <a:lnTo>
                            <a:pt x="104" y="10"/>
                          </a:lnTo>
                          <a:lnTo>
                            <a:pt x="112" y="13"/>
                          </a:lnTo>
                          <a:lnTo>
                            <a:pt x="121" y="15"/>
                          </a:lnTo>
                          <a:lnTo>
                            <a:pt x="140" y="2"/>
                          </a:lnTo>
                          <a:lnTo>
                            <a:pt x="145" y="0"/>
                          </a:lnTo>
                          <a:lnTo>
                            <a:pt x="154" y="1"/>
                          </a:lnTo>
                          <a:lnTo>
                            <a:pt x="158" y="4"/>
                          </a:lnTo>
                          <a:lnTo>
                            <a:pt x="164" y="11"/>
                          </a:lnTo>
                          <a:lnTo>
                            <a:pt x="169" y="20"/>
                          </a:lnTo>
                          <a:lnTo>
                            <a:pt x="177" y="23"/>
                          </a:lnTo>
                          <a:lnTo>
                            <a:pt x="185" y="25"/>
                          </a:lnTo>
                          <a:lnTo>
                            <a:pt x="196" y="28"/>
                          </a:lnTo>
                          <a:lnTo>
                            <a:pt x="202" y="31"/>
                          </a:lnTo>
                          <a:lnTo>
                            <a:pt x="208" y="51"/>
                          </a:lnTo>
                          <a:lnTo>
                            <a:pt x="217" y="71"/>
                          </a:lnTo>
                          <a:lnTo>
                            <a:pt x="231" y="96"/>
                          </a:lnTo>
                          <a:lnTo>
                            <a:pt x="227" y="134"/>
                          </a:lnTo>
                          <a:lnTo>
                            <a:pt x="227" y="148"/>
                          </a:lnTo>
                          <a:lnTo>
                            <a:pt x="216" y="150"/>
                          </a:lnTo>
                          <a:lnTo>
                            <a:pt x="207" y="145"/>
                          </a:lnTo>
                          <a:lnTo>
                            <a:pt x="200" y="137"/>
                          </a:lnTo>
                          <a:lnTo>
                            <a:pt x="197" y="129"/>
                          </a:lnTo>
                          <a:lnTo>
                            <a:pt x="195" y="120"/>
                          </a:lnTo>
                          <a:lnTo>
                            <a:pt x="193" y="108"/>
                          </a:lnTo>
                          <a:lnTo>
                            <a:pt x="180" y="85"/>
                          </a:lnTo>
                          <a:lnTo>
                            <a:pt x="177" y="78"/>
                          </a:lnTo>
                          <a:lnTo>
                            <a:pt x="172" y="62"/>
                          </a:lnTo>
                          <a:lnTo>
                            <a:pt x="164" y="96"/>
                          </a:lnTo>
                          <a:lnTo>
                            <a:pt x="165" y="131"/>
                          </a:lnTo>
                          <a:lnTo>
                            <a:pt x="165" y="181"/>
                          </a:lnTo>
                          <a:lnTo>
                            <a:pt x="166" y="194"/>
                          </a:lnTo>
                          <a:lnTo>
                            <a:pt x="160" y="204"/>
                          </a:lnTo>
                          <a:lnTo>
                            <a:pt x="149" y="208"/>
                          </a:lnTo>
                          <a:lnTo>
                            <a:pt x="140" y="207"/>
                          </a:lnTo>
                          <a:lnTo>
                            <a:pt x="134" y="201"/>
                          </a:lnTo>
                          <a:lnTo>
                            <a:pt x="128" y="191"/>
                          </a:lnTo>
                          <a:lnTo>
                            <a:pt x="124" y="175"/>
                          </a:lnTo>
                          <a:lnTo>
                            <a:pt x="124" y="123"/>
                          </a:lnTo>
                          <a:lnTo>
                            <a:pt x="121" y="90"/>
                          </a:lnTo>
                          <a:lnTo>
                            <a:pt x="122" y="58"/>
                          </a:lnTo>
                          <a:lnTo>
                            <a:pt x="113" y="77"/>
                          </a:lnTo>
                          <a:lnTo>
                            <a:pt x="104" y="92"/>
                          </a:lnTo>
                          <a:lnTo>
                            <a:pt x="100" y="104"/>
                          </a:lnTo>
                          <a:lnTo>
                            <a:pt x="101" y="120"/>
                          </a:lnTo>
                          <a:lnTo>
                            <a:pt x="103" y="142"/>
                          </a:lnTo>
                          <a:lnTo>
                            <a:pt x="106" y="172"/>
                          </a:lnTo>
                          <a:lnTo>
                            <a:pt x="106" y="180"/>
                          </a:lnTo>
                          <a:lnTo>
                            <a:pt x="103" y="188"/>
                          </a:lnTo>
                          <a:lnTo>
                            <a:pt x="96" y="195"/>
                          </a:lnTo>
                          <a:lnTo>
                            <a:pt x="86" y="199"/>
                          </a:lnTo>
                          <a:lnTo>
                            <a:pt x="77" y="197"/>
                          </a:lnTo>
                          <a:lnTo>
                            <a:pt x="72" y="188"/>
                          </a:lnTo>
                          <a:lnTo>
                            <a:pt x="65" y="170"/>
                          </a:lnTo>
                          <a:lnTo>
                            <a:pt x="61" y="108"/>
                          </a:lnTo>
                          <a:lnTo>
                            <a:pt x="65" y="83"/>
                          </a:lnTo>
                          <a:lnTo>
                            <a:pt x="56" y="91"/>
                          </a:lnTo>
                          <a:lnTo>
                            <a:pt x="50" y="98"/>
                          </a:lnTo>
                          <a:lnTo>
                            <a:pt x="45" y="112"/>
                          </a:lnTo>
                          <a:lnTo>
                            <a:pt x="42" y="123"/>
                          </a:lnTo>
                          <a:lnTo>
                            <a:pt x="39" y="139"/>
                          </a:lnTo>
                          <a:lnTo>
                            <a:pt x="36" y="160"/>
                          </a:lnTo>
                          <a:lnTo>
                            <a:pt x="33" y="168"/>
                          </a:lnTo>
                          <a:lnTo>
                            <a:pt x="25" y="172"/>
                          </a:lnTo>
                          <a:lnTo>
                            <a:pt x="15" y="173"/>
                          </a:lnTo>
                          <a:lnTo>
                            <a:pt x="5" y="170"/>
                          </a:lnTo>
                          <a:lnTo>
                            <a:pt x="0" y="163"/>
                          </a:lnTo>
                          <a:lnTo>
                            <a:pt x="1" y="136"/>
                          </a:lnTo>
                          <a:lnTo>
                            <a:pt x="7" y="109"/>
                          </a:lnTo>
                          <a:lnTo>
                            <a:pt x="13" y="88"/>
                          </a:lnTo>
                          <a:lnTo>
                            <a:pt x="26" y="57"/>
                          </a:lnTo>
                          <a:lnTo>
                            <a:pt x="48" y="21"/>
                          </a:lnTo>
                          <a:lnTo>
                            <a:pt x="55" y="20"/>
                          </a:lnTo>
                          <a:lnTo>
                            <a:pt x="62" y="20"/>
                          </a:lnTo>
                          <a:lnTo>
                            <a:pt x="70" y="23"/>
                          </a:lnTo>
                          <a:lnTo>
                            <a:pt x="80" y="29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36" name="Freeform 756"/>
                    <p:cNvSpPr>
                      <a:spLocks/>
                    </p:cNvSpPr>
                    <p:nvPr/>
                  </p:nvSpPr>
                  <p:spPr bwMode="auto">
                    <a:xfrm>
                      <a:off x="3966" y="3014"/>
                      <a:ext cx="27" cy="31"/>
                    </a:xfrm>
                    <a:custGeom>
                      <a:avLst/>
                      <a:gdLst>
                        <a:gd name="T0" fmla="*/ 0 w 54"/>
                        <a:gd name="T1" fmla="*/ 4 h 62"/>
                        <a:gd name="T2" fmla="*/ 1 w 54"/>
                        <a:gd name="T3" fmla="*/ 3 h 62"/>
                        <a:gd name="T4" fmla="*/ 2 w 54"/>
                        <a:gd name="T5" fmla="*/ 1 h 62"/>
                        <a:gd name="T6" fmla="*/ 3 w 54"/>
                        <a:gd name="T7" fmla="*/ 0 h 62"/>
                        <a:gd name="T8" fmla="*/ 5 w 54"/>
                        <a:gd name="T9" fmla="*/ 1 h 62"/>
                        <a:gd name="T10" fmla="*/ 6 w 54"/>
                        <a:gd name="T11" fmla="*/ 1 h 62"/>
                        <a:gd name="T12" fmla="*/ 7 w 54"/>
                        <a:gd name="T13" fmla="*/ 2 h 62"/>
                        <a:gd name="T14" fmla="*/ 7 w 54"/>
                        <a:gd name="T15" fmla="*/ 3 h 62"/>
                        <a:gd name="T16" fmla="*/ 7 w 54"/>
                        <a:gd name="T17" fmla="*/ 4 h 62"/>
                        <a:gd name="T18" fmla="*/ 7 w 54"/>
                        <a:gd name="T19" fmla="*/ 5 h 62"/>
                        <a:gd name="T20" fmla="*/ 6 w 54"/>
                        <a:gd name="T21" fmla="*/ 6 h 62"/>
                        <a:gd name="T22" fmla="*/ 5 w 54"/>
                        <a:gd name="T23" fmla="*/ 7 h 62"/>
                        <a:gd name="T24" fmla="*/ 2 w 54"/>
                        <a:gd name="T25" fmla="*/ 8 h 62"/>
                        <a:gd name="T26" fmla="*/ 0 w 54"/>
                        <a:gd name="T27" fmla="*/ 4 h 6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54" h="62">
                          <a:moveTo>
                            <a:pt x="0" y="25"/>
                          </a:moveTo>
                          <a:lnTo>
                            <a:pt x="4" y="17"/>
                          </a:lnTo>
                          <a:lnTo>
                            <a:pt x="13" y="5"/>
                          </a:lnTo>
                          <a:lnTo>
                            <a:pt x="22" y="0"/>
                          </a:lnTo>
                          <a:lnTo>
                            <a:pt x="34" y="1"/>
                          </a:lnTo>
                          <a:lnTo>
                            <a:pt x="41" y="6"/>
                          </a:lnTo>
                          <a:lnTo>
                            <a:pt x="52" y="13"/>
                          </a:lnTo>
                          <a:lnTo>
                            <a:pt x="54" y="20"/>
                          </a:lnTo>
                          <a:lnTo>
                            <a:pt x="54" y="32"/>
                          </a:lnTo>
                          <a:lnTo>
                            <a:pt x="52" y="39"/>
                          </a:lnTo>
                          <a:lnTo>
                            <a:pt x="48" y="48"/>
                          </a:lnTo>
                          <a:lnTo>
                            <a:pt x="37" y="53"/>
                          </a:lnTo>
                          <a:lnTo>
                            <a:pt x="16" y="62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</a:t>
            </a:r>
            <a:r>
              <a:rPr lang="it-IT" dirty="0" err="1" smtClean="0"/>
              <a:t>erogativa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9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22" grpId="0"/>
      <p:bldP spid="1019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FD5AA-337E-674B-80C9-AA942EFD1193}" type="slidenum">
              <a:rPr lang="it-IT">
                <a:latin typeface="Calibri"/>
              </a:rPr>
              <a:pPr>
                <a:defRPr/>
              </a:pPr>
              <a:t>6</a:t>
            </a:fld>
            <a:endParaRPr lang="it-IT">
              <a:latin typeface="Calibri"/>
            </a:endParaRPr>
          </a:p>
        </p:txBody>
      </p:sp>
      <p:pic>
        <p:nvPicPr>
          <p:cNvPr id="110594" name="Picture 2" descr="aziendaindustrialecolorat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390" y="3777357"/>
            <a:ext cx="2232025" cy="172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457200" y="1773238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Svolge attività di produzione per lo scambio di mercato, attuando una soddisfazione </a:t>
            </a:r>
            <a:r>
              <a:rPr lang="it-IT" sz="2400" b="1" dirty="0">
                <a:solidFill>
                  <a:srgbClr val="000090"/>
                </a:solidFill>
                <a:latin typeface="Calibri"/>
              </a:rPr>
              <a:t>indiretta</a:t>
            </a:r>
            <a:r>
              <a:rPr lang="it-IT" sz="2400" dirty="0">
                <a:solidFill>
                  <a:srgbClr val="000090"/>
                </a:solidFill>
                <a:latin typeface="Calibri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dei bisogni umani. </a:t>
            </a:r>
            <a:endParaRPr lang="it-IT" sz="2400" dirty="0">
              <a:solidFill>
                <a:srgbClr val="1782B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2501878" y="4496495"/>
            <a:ext cx="647700" cy="7921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1F9BD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>
            <a:off x="5597503" y="4496495"/>
            <a:ext cx="647700" cy="7921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1F9BD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0600" name="Group 8"/>
          <p:cNvGrpSpPr>
            <a:grpSpLocks/>
          </p:cNvGrpSpPr>
          <p:nvPr/>
        </p:nvGrpSpPr>
        <p:grpSpPr bwMode="auto">
          <a:xfrm>
            <a:off x="6461103" y="3561457"/>
            <a:ext cx="1871662" cy="2444750"/>
            <a:chOff x="4080" y="1296"/>
            <a:chExt cx="1680" cy="2625"/>
          </a:xfrm>
        </p:grpSpPr>
        <p:graphicFrame>
          <p:nvGraphicFramePr>
            <p:cNvPr id="40973" name="Object 9"/>
            <p:cNvGraphicFramePr>
              <a:graphicFrameLocks/>
            </p:cNvGraphicFramePr>
            <p:nvPr/>
          </p:nvGraphicFramePr>
          <p:xfrm>
            <a:off x="4080" y="1296"/>
            <a:ext cx="1680" cy="1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6" name="ClipArt" r:id="rId5" imgW="3658979" imgH="3427276" progId="MS_ClipArt_Gallery.2">
                    <p:embed/>
                  </p:oleObj>
                </mc:Choice>
                <mc:Fallback>
                  <p:oleObj name="ClipArt" r:id="rId5" imgW="3658979" imgH="3427276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296"/>
                          <a:ext cx="1680" cy="19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602" name="Text Box 10"/>
            <p:cNvSpPr txBox="1">
              <a:spLocks noChangeArrowheads="1"/>
            </p:cNvSpPr>
            <p:nvPr/>
          </p:nvSpPr>
          <p:spPr bwMode="auto">
            <a:xfrm>
              <a:off x="4319" y="3168"/>
              <a:ext cx="1224" cy="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2000" b="1">
                  <a:solidFill>
                    <a:prstClr val="black"/>
                  </a:solidFill>
                  <a:latin typeface="Calibri"/>
                </a:rPr>
                <a:t>bisogni</a:t>
              </a:r>
            </a:p>
            <a:p>
              <a:pPr algn="ctr">
                <a:defRPr/>
              </a:pPr>
              <a:r>
                <a:rPr lang="it-IT" sz="2000" b="1">
                  <a:solidFill>
                    <a:prstClr val="black"/>
                  </a:solidFill>
                  <a:latin typeface="Calibri"/>
                </a:rPr>
                <a:t>soddisfatti</a:t>
              </a:r>
            </a:p>
          </p:txBody>
        </p:sp>
      </p:grpSp>
      <p:grpSp>
        <p:nvGrpSpPr>
          <p:cNvPr id="110604" name="Group 12"/>
          <p:cNvGrpSpPr>
            <a:grpSpLocks/>
          </p:cNvGrpSpPr>
          <p:nvPr/>
        </p:nvGrpSpPr>
        <p:grpSpPr bwMode="auto">
          <a:xfrm>
            <a:off x="3221015" y="4280595"/>
            <a:ext cx="2232025" cy="1223962"/>
            <a:chOff x="2154" y="3067"/>
            <a:chExt cx="1406" cy="771"/>
          </a:xfrm>
        </p:grpSpPr>
        <p:sp>
          <p:nvSpPr>
            <p:cNvPr id="110598" name="Text Box 6"/>
            <p:cNvSpPr txBox="1">
              <a:spLocks noChangeArrowheads="1"/>
            </p:cNvSpPr>
            <p:nvPr/>
          </p:nvSpPr>
          <p:spPr bwMode="auto">
            <a:xfrm>
              <a:off x="2245" y="3294"/>
              <a:ext cx="123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3200" b="1" dirty="0">
                  <a:ln w="10541" cmpd="sng">
                    <a:solidFill>
                      <a:srgbClr val="073779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73779">
                          <a:tint val="40000"/>
                          <a:satMod val="250000"/>
                        </a:srgbClr>
                      </a:gs>
                      <a:gs pos="9000">
                        <a:srgbClr val="073779">
                          <a:tint val="52000"/>
                          <a:satMod val="300000"/>
                        </a:srgbClr>
                      </a:gs>
                      <a:gs pos="50000">
                        <a:srgbClr val="073779">
                          <a:shade val="20000"/>
                          <a:satMod val="300000"/>
                        </a:srgbClr>
                      </a:gs>
                      <a:gs pos="79000">
                        <a:srgbClr val="073779">
                          <a:tint val="52000"/>
                          <a:satMod val="300000"/>
                        </a:srgbClr>
                      </a:gs>
                      <a:gs pos="100000">
                        <a:srgbClr val="073779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MERCATO</a:t>
              </a:r>
            </a:p>
          </p:txBody>
        </p:sp>
        <p:sp>
          <p:nvSpPr>
            <p:cNvPr id="110603" name="Oval 11"/>
            <p:cNvSpPr>
              <a:spLocks noChangeArrowheads="1"/>
            </p:cNvSpPr>
            <p:nvPr/>
          </p:nvSpPr>
          <p:spPr bwMode="auto">
            <a:xfrm>
              <a:off x="2154" y="3067"/>
              <a:ext cx="1406" cy="77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L’impresa di produzione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9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  <p:bldP spid="1105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60D6C-FECF-154C-9160-DF9233DEC482}" type="slidenum">
              <a:rPr lang="it-IT">
                <a:latin typeface="Calibri"/>
              </a:rPr>
              <a:pPr>
                <a:defRPr/>
              </a:pPr>
              <a:t>7</a:t>
            </a:fld>
            <a:endParaRPr lang="it-IT">
              <a:latin typeface="Calibri"/>
            </a:endParaRPr>
          </a:p>
        </p:txBody>
      </p:sp>
      <p:grpSp>
        <p:nvGrpSpPr>
          <p:cNvPr id="103440" name="Group 16"/>
          <p:cNvGrpSpPr>
            <a:grpSpLocks/>
          </p:cNvGrpSpPr>
          <p:nvPr/>
        </p:nvGrpSpPr>
        <p:grpSpPr bwMode="auto">
          <a:xfrm>
            <a:off x="2471724" y="2362200"/>
            <a:ext cx="3733800" cy="2057400"/>
            <a:chOff x="1632" y="1488"/>
            <a:chExt cx="2352" cy="129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3433" name="AutoShape 9"/>
            <p:cNvSpPr>
              <a:spLocks noChangeArrowheads="1"/>
            </p:cNvSpPr>
            <p:nvPr/>
          </p:nvSpPr>
          <p:spPr bwMode="auto">
            <a:xfrm rot="-16198114">
              <a:off x="2304" y="1776"/>
              <a:ext cx="1056" cy="480"/>
            </a:xfrm>
            <a:prstGeom prst="rightArrow">
              <a:avLst>
                <a:gd name="adj1" fmla="val 50000"/>
                <a:gd name="adj2" fmla="val 55000"/>
              </a:avLst>
            </a:prstGeom>
            <a:grpFill/>
            <a:ln w="9525">
              <a:miter lim="800000"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it-IT">
                <a:solidFill>
                  <a:srgbClr val="073779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103434" name="AutoShape 10"/>
            <p:cNvSpPr>
              <a:spLocks noChangeArrowheads="1"/>
            </p:cNvSpPr>
            <p:nvPr/>
          </p:nvSpPr>
          <p:spPr bwMode="auto">
            <a:xfrm rot="-13872105">
              <a:off x="3216" y="2016"/>
              <a:ext cx="1056" cy="480"/>
            </a:xfrm>
            <a:prstGeom prst="rightArrow">
              <a:avLst>
                <a:gd name="adj1" fmla="val 50000"/>
                <a:gd name="adj2" fmla="val 55000"/>
              </a:avLst>
            </a:prstGeom>
            <a:grpFill/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it-IT">
                <a:solidFill>
                  <a:srgbClr val="073779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103435" name="AutoShape 11"/>
            <p:cNvSpPr>
              <a:spLocks noChangeArrowheads="1"/>
            </p:cNvSpPr>
            <p:nvPr/>
          </p:nvSpPr>
          <p:spPr bwMode="auto">
            <a:xfrm rot="3141389">
              <a:off x="1344" y="2016"/>
              <a:ext cx="1056" cy="480"/>
            </a:xfrm>
            <a:prstGeom prst="rightArrow">
              <a:avLst>
                <a:gd name="adj1" fmla="val 50000"/>
                <a:gd name="adj2" fmla="val 55000"/>
              </a:avLst>
            </a:prstGeom>
            <a:grpFill/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it-IT">
                <a:solidFill>
                  <a:srgbClr val="073779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</p:grp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3455336" y="2201863"/>
            <a:ext cx="1858652" cy="646331"/>
          </a:xfrm>
          <a:prstGeom prst="rect">
            <a:avLst/>
          </a:prstGeom>
          <a:solidFill>
            <a:srgbClr val="CCFFCC"/>
          </a:solidFill>
          <a:ln w="57150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6F9FE"/>
            </a:extrusionClr>
          </a:sp3d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latin typeface="Calibri"/>
              </a:rPr>
              <a:t>trasformazione</a:t>
            </a:r>
          </a:p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latin typeface="Calibri"/>
              </a:rPr>
              <a:t>spazio-temporale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714178" y="2201863"/>
            <a:ext cx="1646605" cy="646331"/>
          </a:xfrm>
          <a:prstGeom prst="rect">
            <a:avLst/>
          </a:prstGeom>
          <a:solidFill>
            <a:srgbClr val="CCFFCC"/>
          </a:solidFill>
          <a:ln w="5715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6F9FE"/>
            </a:extrusionClr>
          </a:sp3d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latin typeface="Calibri"/>
              </a:rPr>
              <a:t>trasformazione</a:t>
            </a:r>
          </a:p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latin typeface="Calibri"/>
              </a:rPr>
              <a:t>fisica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6346964" y="2201863"/>
            <a:ext cx="1688796" cy="646331"/>
          </a:xfrm>
          <a:prstGeom prst="rect">
            <a:avLst/>
          </a:prstGeom>
          <a:solidFill>
            <a:srgbClr val="CCFFCC"/>
          </a:solidFill>
          <a:ln w="571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6F9FE"/>
            </a:extrusionClr>
          </a:sp3d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latin typeface="Calibri"/>
              </a:rPr>
              <a:t>predisposizione</a:t>
            </a:r>
          </a:p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latin typeface="Calibri"/>
              </a:rPr>
              <a:t>di condizioni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1535561" y="4318000"/>
            <a:ext cx="555532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prstClr val="black"/>
                </a:solidFill>
                <a:latin typeface="Calibri"/>
              </a:rPr>
              <a:t>creazione di </a:t>
            </a:r>
            <a:r>
              <a:rPr lang="it-IT" sz="3200" b="1" dirty="0">
                <a:solidFill>
                  <a:srgbClr val="000090"/>
                </a:solidFill>
                <a:latin typeface="Calibri"/>
              </a:rPr>
              <a:t>utilità</a:t>
            </a:r>
            <a:endParaRPr lang="it-IT" sz="3200" b="1" u="sng" dirty="0">
              <a:solidFill>
                <a:srgbClr val="0000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  <a:p>
            <a:pPr algn="ctr">
              <a:defRPr/>
            </a:pPr>
            <a:r>
              <a:rPr lang="it-IT" sz="3200" dirty="0">
                <a:solidFill>
                  <a:prstClr val="black"/>
                </a:solidFill>
                <a:latin typeface="Calibri"/>
              </a:rPr>
              <a:t>rivolte a soddisfare</a:t>
            </a:r>
          </a:p>
          <a:p>
            <a:pPr algn="ctr">
              <a:defRPr/>
            </a:pPr>
            <a:r>
              <a:rPr lang="it-IT" sz="3200" dirty="0">
                <a:solidFill>
                  <a:prstClr val="black"/>
                </a:solidFill>
                <a:latin typeface="Calibri"/>
              </a:rPr>
              <a:t>i bisogni umani</a:t>
            </a:r>
          </a:p>
          <a:p>
            <a:pPr algn="ctr">
              <a:defRPr/>
            </a:pPr>
            <a:r>
              <a:rPr lang="it-IT" sz="3200" dirty="0">
                <a:solidFill>
                  <a:prstClr val="black"/>
                </a:solidFill>
                <a:latin typeface="Calibri"/>
              </a:rPr>
              <a:t>mediante lo scambio di mercato</a:t>
            </a:r>
          </a:p>
        </p:txBody>
      </p:sp>
      <p:sp>
        <p:nvSpPr>
          <p:cNvPr id="103441" name="WordArt 17"/>
          <p:cNvSpPr>
            <a:spLocks noChangeArrowheads="1" noChangeShapeType="1" noTextEdit="1"/>
          </p:cNvSpPr>
          <p:nvPr/>
        </p:nvSpPr>
        <p:spPr bwMode="auto">
          <a:xfrm>
            <a:off x="414324" y="2090620"/>
            <a:ext cx="21145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prstClr val="black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latin typeface="Impact"/>
                <a:ea typeface="Impact"/>
                <a:cs typeface="Impact"/>
              </a:rPr>
              <a:t>produzione</a:t>
            </a:r>
          </a:p>
          <a:p>
            <a:pPr algn="ctr"/>
            <a:r>
              <a:rPr lang="it-IT" sz="3600" kern="10" dirty="0">
                <a:ln w="19050">
                  <a:solidFill>
                    <a:prstClr val="black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latin typeface="Impact"/>
                <a:ea typeface="Impact"/>
                <a:cs typeface="Impact"/>
              </a:rPr>
              <a:t>diretta</a:t>
            </a:r>
          </a:p>
        </p:txBody>
      </p:sp>
      <p:sp>
        <p:nvSpPr>
          <p:cNvPr id="103442" name="WordArt 18"/>
          <p:cNvSpPr>
            <a:spLocks noChangeArrowheads="1" noChangeShapeType="1" noTextEdit="1"/>
          </p:cNvSpPr>
          <p:nvPr/>
        </p:nvSpPr>
        <p:spPr bwMode="auto">
          <a:xfrm>
            <a:off x="3309924" y="2014420"/>
            <a:ext cx="21145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prstClr val="black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latin typeface="Impact"/>
                <a:ea typeface="Impact"/>
                <a:cs typeface="Impact"/>
              </a:rPr>
              <a:t>produzione</a:t>
            </a:r>
          </a:p>
          <a:p>
            <a:pPr algn="ctr"/>
            <a:r>
              <a:rPr lang="it-IT" sz="3600" kern="10" dirty="0">
                <a:ln w="19050">
                  <a:solidFill>
                    <a:prstClr val="black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latin typeface="Impact"/>
                <a:ea typeface="Impact"/>
                <a:cs typeface="Impact"/>
              </a:rPr>
              <a:t>indiretta</a:t>
            </a:r>
          </a:p>
        </p:txBody>
      </p:sp>
      <p:sp>
        <p:nvSpPr>
          <p:cNvPr id="103443" name="WordArt 19"/>
          <p:cNvSpPr>
            <a:spLocks noChangeArrowheads="1" noChangeShapeType="1" noTextEdit="1"/>
          </p:cNvSpPr>
          <p:nvPr/>
        </p:nvSpPr>
        <p:spPr bwMode="auto">
          <a:xfrm>
            <a:off x="6129324" y="2166820"/>
            <a:ext cx="2114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prstClr val="black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latin typeface="Impact"/>
                <a:ea typeface="Impact"/>
                <a:cs typeface="Impact"/>
              </a:rPr>
              <a:t>servizi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produzione economica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6" grpId="0" animBg="1" autoUpdateAnimBg="0"/>
      <p:bldP spid="103437" grpId="0" animBg="1" autoUpdateAnimBg="0"/>
      <p:bldP spid="103438" grpId="0" animBg="1" autoUpdateAnimBg="0"/>
      <p:bldP spid="103439" grpId="0" autoUpdateAnimBg="0"/>
      <p:bldP spid="103441" grpId="0" animBg="1"/>
      <p:bldP spid="103442" grpId="0" animBg="1"/>
      <p:bldP spid="1034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specializzazione produttiva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it-IT" dirty="0" smtClean="0"/>
              <a:t>Settore primario</a:t>
            </a:r>
          </a:p>
          <a:p>
            <a:pPr marL="571500" indent="-457200">
              <a:buFont typeface="+mj-lt"/>
              <a:buAutoNum type="arabicPeriod"/>
            </a:pPr>
            <a:r>
              <a:rPr lang="it-IT" dirty="0" smtClean="0"/>
              <a:t>Settore secondario</a:t>
            </a:r>
          </a:p>
          <a:p>
            <a:pPr marL="571500" indent="-457200">
              <a:buFont typeface="+mj-lt"/>
              <a:buAutoNum type="arabicPeriod"/>
            </a:pPr>
            <a:r>
              <a:rPr lang="it-IT" dirty="0" smtClean="0"/>
              <a:t>Settore terziario</a:t>
            </a:r>
          </a:p>
          <a:p>
            <a:pPr marL="868680" lvl="1" indent="-457200">
              <a:buClr>
                <a:schemeClr val="tx2"/>
              </a:buClr>
              <a:buFont typeface="+mj-lt"/>
              <a:buAutoNum type="alphaLcParenR"/>
            </a:pPr>
            <a:r>
              <a:rPr lang="it-IT" dirty="0" smtClean="0"/>
              <a:t>Attività di intermediazione mercantile</a:t>
            </a:r>
          </a:p>
          <a:p>
            <a:pPr marL="868680" lvl="1" indent="-457200">
              <a:buClr>
                <a:schemeClr val="tx2"/>
              </a:buClr>
              <a:buFont typeface="+mj-lt"/>
              <a:buAutoNum type="alphaLcParenR"/>
            </a:pPr>
            <a:r>
              <a:rPr lang="it-IT" dirty="0" smtClean="0"/>
              <a:t>Attività di produzione di servizi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8</a:t>
            </a:fld>
            <a:endParaRPr lang="it-IT">
              <a:latin typeface="Calibri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6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parti dell’impresa</a:t>
            </a:r>
            <a:endParaRPr lang="it-IT" dirty="0"/>
          </a:p>
        </p:txBody>
      </p:sp>
      <p:sp>
        <p:nvSpPr>
          <p:cNvPr id="12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817BC-D1A5-DC4C-A0E2-795A85E56574}" type="slidenum">
              <a:rPr lang="it-IT">
                <a:latin typeface="Calibri"/>
              </a:rPr>
              <a:pPr>
                <a:defRPr/>
              </a:pPr>
              <a:t>9</a:t>
            </a:fld>
            <a:endParaRPr lang="it-IT">
              <a:latin typeface="Calibri"/>
            </a:endParaRPr>
          </a:p>
        </p:txBody>
      </p:sp>
      <p:graphicFrame>
        <p:nvGraphicFramePr>
          <p:cNvPr id="117762" name="Object 2"/>
          <p:cNvGraphicFramePr>
            <a:graphicFrameLocks/>
          </p:cNvGraphicFramePr>
          <p:nvPr/>
        </p:nvGraphicFramePr>
        <p:xfrm>
          <a:off x="2987675" y="2565400"/>
          <a:ext cx="3200400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ClipArt" r:id="rId4" imgW="3657600" imgH="3657600" progId="MS_ClipArt_Gallery.2">
                  <p:embed/>
                </p:oleObj>
              </mc:Choice>
              <mc:Fallback>
                <p:oleObj name="ClipArt" r:id="rId4" imgW="365760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565400"/>
                        <a:ext cx="3200400" cy="239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609600" y="3433763"/>
            <a:ext cx="1862346" cy="584776"/>
          </a:xfrm>
          <a:prstGeom prst="rect">
            <a:avLst/>
          </a:prstGeom>
          <a:solidFill>
            <a:srgbClr val="DDDDDD"/>
          </a:solidFill>
          <a:ln w="28575">
            <a:solidFill>
              <a:srgbClr val="F81A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i="1" dirty="0">
                <a:solidFill>
                  <a:srgbClr val="F81A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CAPITALE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553200" y="3460750"/>
            <a:ext cx="1730375" cy="608013"/>
          </a:xfrm>
          <a:prstGeom prst="rect">
            <a:avLst/>
          </a:prstGeom>
          <a:solidFill>
            <a:srgbClr val="DDDDDD"/>
          </a:solidFill>
          <a:ln w="28575">
            <a:solidFill>
              <a:srgbClr val="F81A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i="1" dirty="0">
                <a:solidFill>
                  <a:srgbClr val="F81A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LAVORO 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3132138" y="5013325"/>
            <a:ext cx="3046412" cy="1095375"/>
          </a:xfrm>
          <a:prstGeom prst="rect">
            <a:avLst/>
          </a:prstGeom>
          <a:solidFill>
            <a:srgbClr val="DDDDDD"/>
          </a:solidFill>
          <a:ln w="28575">
            <a:solidFill>
              <a:srgbClr val="F81A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i="1" dirty="0">
                <a:solidFill>
                  <a:srgbClr val="F81A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COORDINAZIONE</a:t>
            </a:r>
          </a:p>
          <a:p>
            <a:pPr algn="ctr">
              <a:defRPr/>
            </a:pPr>
            <a:r>
              <a:rPr lang="it-IT" sz="3200" i="1" dirty="0">
                <a:solidFill>
                  <a:srgbClr val="F81A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SISTEMICA</a:t>
            </a:r>
          </a:p>
        </p:txBody>
      </p:sp>
      <p:pic>
        <p:nvPicPr>
          <p:cNvPr id="6155" name="Picture 13" descr="aziendaindustria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96975"/>
            <a:ext cx="20161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Maria Lucetta Russotto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4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 autoUpdateAnimBg="0"/>
      <p:bldP spid="117767" grpId="0" animBg="1" autoUpdateAnimBg="0"/>
      <p:bldP spid="117768" grpId="0" animBg="1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diacenza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iacenz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z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1410</Words>
  <Application>Microsoft Office PowerPoint</Application>
  <PresentationFormat>Presentazione su schermo (4:3)</PresentationFormat>
  <Paragraphs>119</Paragraphs>
  <Slides>9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arial</vt:lpstr>
      <vt:lpstr>Calibri</vt:lpstr>
      <vt:lpstr>Cambria</vt:lpstr>
      <vt:lpstr>Impact</vt:lpstr>
      <vt:lpstr>Tahoma</vt:lpstr>
      <vt:lpstr>Tema di Office</vt:lpstr>
      <vt:lpstr>Adiacenza</vt:lpstr>
      <vt:lpstr>ClipArt</vt:lpstr>
      <vt:lpstr>Master I Livello – Economia aziendale</vt:lpstr>
      <vt:lpstr>Presentazione standard di PowerPoint</vt:lpstr>
      <vt:lpstr>La funzione dell’azienda</vt:lpstr>
      <vt:lpstr>Le tipologie di impresa</vt:lpstr>
      <vt:lpstr>Impresa erogativa</vt:lpstr>
      <vt:lpstr>L’impresa di produzione</vt:lpstr>
      <vt:lpstr>La produzione economica</vt:lpstr>
      <vt:lpstr>La specializzazione produttiva</vt:lpstr>
      <vt:lpstr>Le parti dell’impresa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L’azienda</dc:title>
  <dc:creator>Silvia Fissi</dc:creator>
  <cp:lastModifiedBy>Maria Lucetta Russotto</cp:lastModifiedBy>
  <cp:revision>44</cp:revision>
  <cp:lastPrinted>2017-03-12T11:25:44Z</cp:lastPrinted>
  <dcterms:created xsi:type="dcterms:W3CDTF">2016-02-23T08:19:44Z</dcterms:created>
  <dcterms:modified xsi:type="dcterms:W3CDTF">2019-02-07T16:30:50Z</dcterms:modified>
</cp:coreProperties>
</file>