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348" r:id="rId2"/>
    <p:sldId id="350" r:id="rId3"/>
    <p:sldId id="351" r:id="rId4"/>
    <p:sldId id="334" r:id="rId5"/>
    <p:sldId id="336" r:id="rId6"/>
    <p:sldId id="261" r:id="rId7"/>
    <p:sldId id="338" r:id="rId8"/>
    <p:sldId id="342" r:id="rId9"/>
    <p:sldId id="344" r:id="rId10"/>
    <p:sldId id="345" r:id="rId11"/>
    <p:sldId id="346" r:id="rId12"/>
    <p:sldId id="349" r:id="rId13"/>
    <p:sldId id="352" r:id="rId14"/>
    <p:sldId id="353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/>
    <p:restoredTop sz="94651"/>
  </p:normalViewPr>
  <p:slideViewPr>
    <p:cSldViewPr snapToGrid="0" snapToObjects="1">
      <p:cViewPr varScale="1">
        <p:scale>
          <a:sx n="97" d="100"/>
          <a:sy n="97" d="100"/>
        </p:scale>
        <p:origin x="232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D9E68-AFF0-E342-832A-9BBC30FC094E}" type="datetimeFigureOut">
              <a:rPr lang="it-IT" smtClean="0"/>
              <a:t>30/09/19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A6D773-FC05-6D42-8337-806F0537C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0043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B68391-E9D3-1F45-BB84-83F438D5CD9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6401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68133B-F690-6542-A75C-C02DA573DC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2EF9878-B85C-294F-9A48-FB3C7C4D8A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0C0F031-43EC-2F40-90F2-FFBE03E8E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876A-DD47-BB4E-BE80-FB0325192668}" type="datetimeFigureOut">
              <a:rPr lang="it-IT" smtClean="0"/>
              <a:t>30/09/19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5A0B09-37A6-2F41-80E8-E5989D040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ABD42D-4A19-0349-A5CD-05D5F97D8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14DC-6BB7-3740-90C3-282A0565E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5986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AE2A43-47CC-084D-AC62-03768D22D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263136E-E332-A74C-938A-29FB5E1FB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0F4DB0D-85AF-E34F-9869-38A96A7BB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876A-DD47-BB4E-BE80-FB0325192668}" type="datetimeFigureOut">
              <a:rPr lang="it-IT" smtClean="0"/>
              <a:t>30/09/19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5CA0EC1-C51C-3249-9676-63ED035BB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806B21-BBFA-694C-A0AB-83E528434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14DC-6BB7-3740-90C3-282A0565E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1484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5A31B06-0FD0-5142-A0BE-15601256C5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8E6A15F-F382-2A42-AEB4-8CC3F87FD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C282F61-D808-D847-AE3E-ACB5F7396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876A-DD47-BB4E-BE80-FB0325192668}" type="datetimeFigureOut">
              <a:rPr lang="it-IT" smtClean="0"/>
              <a:t>30/09/19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D4407AB-981B-CD49-AED3-3ECC0D7A4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BBA53AD-F4E1-674B-B7E9-6DEAC8CF1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14DC-6BB7-3740-90C3-282A0565E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1297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48DDF8-A31D-EC4B-AEE6-590F34ADB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555226-2F77-3042-A1E4-F54FFC1A7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ACAE60-1951-8B48-81FC-246956AB8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876A-DD47-BB4E-BE80-FB0325192668}" type="datetimeFigureOut">
              <a:rPr lang="it-IT" smtClean="0"/>
              <a:t>30/09/19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5B1F627-699A-9A4C-B3D4-279AF6C70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84F213-58E3-B24F-9412-22E398E66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14DC-6BB7-3740-90C3-282A0565E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922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1F9574-863D-CF49-9E20-7D33EE6B3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A897CA2-A2C7-AB4B-A739-33F9A290ED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DD89DBD-146E-A044-993F-EAD6BC709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876A-DD47-BB4E-BE80-FB0325192668}" type="datetimeFigureOut">
              <a:rPr lang="it-IT" smtClean="0"/>
              <a:t>30/09/19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66ABCA7-E78A-D347-8391-D3F441AF9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38EF6EB-C336-8342-B4C8-73A8F8A22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14DC-6BB7-3740-90C3-282A0565E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8793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18C6E2-23E8-F940-A78D-DC0B78FED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BD2C25-7396-B840-96E5-BF8CB47949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23F4C74-7E6D-7343-92E7-009F83A81E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0FCB26E-E75B-FA4D-B69E-06D6CD0A3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876A-DD47-BB4E-BE80-FB0325192668}" type="datetimeFigureOut">
              <a:rPr lang="it-IT" smtClean="0"/>
              <a:t>30/09/19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0BD9B8A-A7E0-8341-8F95-C4E2C0025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88C12BE-B7C1-E749-B3AB-1B898AA69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14DC-6BB7-3740-90C3-282A0565E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9684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29CF2E-42B4-F642-B298-777C47FA6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860DA5C-ECAD-E74D-93D2-875614871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6C08E1C-AA09-FA44-AE41-A458E30A08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C683F12-E821-8542-BC01-11CE1DD5F2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9092C90-C224-6448-A8EF-9CE491055E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8079145-1595-F043-9A5F-1678A8277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876A-DD47-BB4E-BE80-FB0325192668}" type="datetimeFigureOut">
              <a:rPr lang="it-IT" smtClean="0"/>
              <a:t>30/09/19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FCF2948-07E8-0C46-9C7E-808FD78F8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6672A6B-CB64-9644-9FDC-5C786E7B9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14DC-6BB7-3740-90C3-282A0565E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054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EC4EBB-AA45-CB4A-994F-25D9EE058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22A4CF8-859A-BC4D-8AB0-C9FF42180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876A-DD47-BB4E-BE80-FB0325192668}" type="datetimeFigureOut">
              <a:rPr lang="it-IT" smtClean="0"/>
              <a:t>30/09/19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FF5B510-BAAD-294F-8A76-EDAE939DC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3C4DCCD-110C-9646-895C-D16A00AA3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14DC-6BB7-3740-90C3-282A0565E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5022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7993979-774F-574A-A4E1-68077AE68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876A-DD47-BB4E-BE80-FB0325192668}" type="datetimeFigureOut">
              <a:rPr lang="it-IT" smtClean="0"/>
              <a:t>30/09/19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5E32BAE-65C1-E94C-972B-A4ED8516F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87EE8B7-D5FF-D54E-82DC-51DA0BA70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14DC-6BB7-3740-90C3-282A0565E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567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9B815B-6340-4F4D-A6FF-DE50C9C44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677E65-925B-4F4E-BCD7-F854604AF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32B4430-5085-3D4F-B0FE-E5EC7D8970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EB96D47-BCA9-F743-8EC2-98088DBFD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876A-DD47-BB4E-BE80-FB0325192668}" type="datetimeFigureOut">
              <a:rPr lang="it-IT" smtClean="0"/>
              <a:t>30/09/19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0F42E53-5851-944A-8E71-02D1B8964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A5DCDE9-93FC-EA43-9584-7587D3D02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14DC-6BB7-3740-90C3-282A0565E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2439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4D4EDA-3B4B-974B-8C9F-71CC40212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5954D8F-30F5-D24A-AD63-FCE273878F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F658CF6-1BBF-9E47-99EA-D55923A71B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B24F8CC-8064-224D-BD33-F454C4362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2876A-DD47-BB4E-BE80-FB0325192668}" type="datetimeFigureOut">
              <a:rPr lang="it-IT" smtClean="0"/>
              <a:t>30/09/19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E00337D-3D42-5147-8F54-8A8979B80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26418CD-C114-094A-B438-7D7FC0F7E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614DC-6BB7-3740-90C3-282A0565E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8329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EFB31C1-EE6C-D643-A84C-F8DBBF95B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65D6106-599F-FE46-A6CE-1780728D9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EF1082E-F200-5346-BA05-B406156A15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2876A-DD47-BB4E-BE80-FB0325192668}" type="datetimeFigureOut">
              <a:rPr lang="it-IT" smtClean="0"/>
              <a:t>30/09/19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8A31070-155F-5F4A-B978-FB4C7A56C4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95EC126-3FF0-5840-9EB0-3C56EB0665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614DC-6BB7-3740-90C3-282A0565E3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761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65FB75-962B-664A-9DC6-4EF3109D0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200" b="1" dirty="0">
                <a:solidFill>
                  <a:srgbClr val="C00000"/>
                </a:solidFill>
              </a:rPr>
              <a:t>Umanesimo e Rinascimento: Caratteri generali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FBEE41-3541-9C42-9B59-F9C2BD6733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54688"/>
          </a:xfrm>
        </p:spPr>
        <p:txBody>
          <a:bodyPr>
            <a:normAutofit fontScale="92500"/>
          </a:bodyPr>
          <a:lstStyle/>
          <a:p>
            <a:r>
              <a:rPr lang="it-IT" dirty="0"/>
              <a:t>Artista plastico-figurativo come figura distinta dall’artigiano: la prospettiva</a:t>
            </a:r>
          </a:p>
          <a:p>
            <a:pPr marL="0" indent="0">
              <a:buNone/>
            </a:pPr>
            <a:r>
              <a:rPr lang="it-IT" sz="2400" dirty="0"/>
              <a:t>Solo nel XV secolo la </a:t>
            </a:r>
            <a:r>
              <a:rPr lang="it-IT" sz="2400" i="1" dirty="0" err="1"/>
              <a:t>perspectiva</a:t>
            </a:r>
            <a:r>
              <a:rPr lang="it-IT" sz="2400" i="1" dirty="0"/>
              <a:t> </a:t>
            </a:r>
            <a:r>
              <a:rPr lang="it-IT" sz="2400" i="1" dirty="0" err="1"/>
              <a:t>naturalis</a:t>
            </a:r>
            <a:r>
              <a:rPr lang="it-IT" sz="2400" i="1" dirty="0"/>
              <a:t> </a:t>
            </a:r>
            <a:r>
              <a:rPr lang="it-IT" sz="2400" dirty="0"/>
              <a:t>(o</a:t>
            </a:r>
            <a:r>
              <a:rPr lang="it-IT" sz="2400" i="1" dirty="0"/>
              <a:t> </a:t>
            </a:r>
            <a:r>
              <a:rPr lang="it-IT" sz="2400" i="1" dirty="0" err="1"/>
              <a:t>communis</a:t>
            </a:r>
            <a:r>
              <a:rPr lang="it-IT" sz="2400" dirty="0"/>
              <a:t>) [teoria matematica della visione] viene trasformata in </a:t>
            </a:r>
            <a:r>
              <a:rPr lang="it-IT" sz="2400" i="1" dirty="0" err="1"/>
              <a:t>perspectiva</a:t>
            </a:r>
            <a:r>
              <a:rPr lang="it-IT" sz="2400" i="1" dirty="0"/>
              <a:t> </a:t>
            </a:r>
            <a:r>
              <a:rPr lang="it-IT" sz="2400" i="1" dirty="0" err="1"/>
              <a:t>artificialis</a:t>
            </a:r>
            <a:r>
              <a:rPr lang="it-IT" sz="2400" i="1" dirty="0"/>
              <a:t> </a:t>
            </a:r>
            <a:r>
              <a:rPr lang="it-IT" sz="2400" dirty="0"/>
              <a:t>o </a:t>
            </a:r>
            <a:r>
              <a:rPr lang="it-IT" sz="2400" i="1" dirty="0" err="1"/>
              <a:t>pingendi</a:t>
            </a:r>
            <a:r>
              <a:rPr lang="it-IT" sz="2400" dirty="0"/>
              <a:t>, ovvero in una teoria matematica del disegno, grazie all’opera di Filippo Brunelleschi e, poi, di Leon Battista Alberti</a:t>
            </a:r>
          </a:p>
          <a:p>
            <a:r>
              <a:rPr lang="it-IT" i="1" dirty="0"/>
              <a:t>Ascesa</a:t>
            </a:r>
            <a:r>
              <a:rPr lang="it-IT" dirty="0"/>
              <a:t> sociale dell’artista: autoritratti, «firma», attività presso le corti, riconoscimento del suo genio individuale</a:t>
            </a:r>
          </a:p>
          <a:p>
            <a:r>
              <a:rPr lang="it-IT" dirty="0"/>
              <a:t>Saldatura tra sapere scientifico e pratica artistica: Leonardo da Vinci</a:t>
            </a:r>
          </a:p>
          <a:p>
            <a:r>
              <a:rPr lang="it-IT" dirty="0" err="1"/>
              <a:t>Mimesis</a:t>
            </a:r>
            <a:r>
              <a:rPr lang="it-IT" dirty="0"/>
              <a:t> e culto «perfettivo» degli antichi [leggi prospettiche </a:t>
            </a:r>
            <a:r>
              <a:rPr lang="it-IT" b="1" dirty="0"/>
              <a:t>adesso</a:t>
            </a:r>
            <a:r>
              <a:rPr lang="it-IT" dirty="0"/>
              <a:t> finalmente fondate]</a:t>
            </a:r>
          </a:p>
          <a:p>
            <a:r>
              <a:rPr lang="it-IT" dirty="0"/>
              <a:t>Il poeta teologo, la figura dell’</a:t>
            </a:r>
            <a:r>
              <a:rPr lang="it-IT" i="1" dirty="0"/>
              <a:t>alter deus </a:t>
            </a:r>
            <a:r>
              <a:rPr lang="it-IT" dirty="0"/>
              <a:t>e l’ispirazione divina; i prodromi dell’estetica del </a:t>
            </a:r>
            <a:r>
              <a:rPr lang="it-IT" i="1" dirty="0"/>
              <a:t>je-ne-</a:t>
            </a:r>
            <a:r>
              <a:rPr lang="it-IT" i="1" dirty="0" err="1"/>
              <a:t>sais</a:t>
            </a:r>
            <a:r>
              <a:rPr lang="it-IT" i="1" dirty="0"/>
              <a:t>-</a:t>
            </a:r>
            <a:r>
              <a:rPr lang="it-IT" i="1" dirty="0" err="1"/>
              <a:t>quoi</a:t>
            </a:r>
            <a:r>
              <a:rPr lang="it-IT" i="1" dirty="0"/>
              <a:t> </a:t>
            </a:r>
            <a:r>
              <a:rPr lang="it-IT" dirty="0"/>
              <a:t>[dal classicismo al barocco]</a:t>
            </a:r>
            <a:endParaRPr lang="it-IT" i="1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01956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CAA5CCC1-A795-2343-A7A1-75B3E07CB7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1299" y="1607084"/>
            <a:ext cx="5398905" cy="4049179"/>
          </a:xfr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78921CA3-3368-D240-A4D0-6912932A75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0321" y="1607084"/>
            <a:ext cx="6053080" cy="4049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146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723CD6-8690-6343-A102-E326299EA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C00000"/>
                </a:solidFill>
              </a:rPr>
              <a:t>Il disegno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4603948-3448-C441-909E-32A6D03F4D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7252"/>
            <a:ext cx="10515600" cy="463971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dirty="0"/>
              <a:t>«Mai ponga lo stile o suo pennello se prima non bene con la mente </a:t>
            </a:r>
            <a:r>
              <a:rPr lang="it-IT" dirty="0" err="1"/>
              <a:t>arà</a:t>
            </a:r>
            <a:r>
              <a:rPr lang="it-IT" dirty="0"/>
              <a:t> costituito quello che egli abbi a fare, e in che modo abbia a condurlo; ché certo più sarà sicuro emendare gli errori colla mente che raderli dalla pittura» (</a:t>
            </a:r>
            <a:r>
              <a:rPr lang="it-IT" i="1" dirty="0"/>
              <a:t>De </a:t>
            </a:r>
            <a:r>
              <a:rPr lang="it-IT" i="1" dirty="0" err="1"/>
              <a:t>Pictura</a:t>
            </a:r>
            <a:r>
              <a:rPr lang="it-IT" i="1" dirty="0"/>
              <a:t>, </a:t>
            </a:r>
            <a:r>
              <a:rPr lang="it-IT" dirty="0"/>
              <a:t>III)</a:t>
            </a:r>
          </a:p>
          <a:p>
            <a:pPr marL="0" indent="0">
              <a:buNone/>
            </a:pPr>
            <a:r>
              <a:rPr lang="it-IT" dirty="0"/>
              <a:t>«E se alcuno si troverà pigro artefice, costui per questo così sarà pigro, perché lento e </a:t>
            </a:r>
            <a:r>
              <a:rPr lang="it-IT" dirty="0" err="1"/>
              <a:t>temoroso</a:t>
            </a:r>
            <a:r>
              <a:rPr lang="it-IT" dirty="0"/>
              <a:t> tenterà quelle cose quale non </a:t>
            </a:r>
            <a:r>
              <a:rPr lang="it-IT" dirty="0" err="1"/>
              <a:t>arà</a:t>
            </a:r>
            <a:r>
              <a:rPr lang="it-IT" dirty="0"/>
              <a:t> prima fatte alla sua mente conosciute e chiare; e mentre che s’</a:t>
            </a:r>
            <a:r>
              <a:rPr lang="it-IT" dirty="0" err="1"/>
              <a:t>avolgerà</a:t>
            </a:r>
            <a:r>
              <a:rPr lang="it-IT" dirty="0"/>
              <a:t> fra quelle tenebre d’errori e quasi come il cieco con sua bacchetta, così lui con suo pennello tasterà questa e quest’altra via. Pertanto mai se non con ingegno </a:t>
            </a:r>
            <a:r>
              <a:rPr lang="it-IT" dirty="0" err="1"/>
              <a:t>scorgidore</a:t>
            </a:r>
            <a:r>
              <a:rPr lang="it-IT" dirty="0"/>
              <a:t>, bene erudito, mai porrà mano a suo lavoro (</a:t>
            </a:r>
            <a:r>
              <a:rPr lang="it-IT" i="1" dirty="0"/>
              <a:t>De </a:t>
            </a:r>
            <a:r>
              <a:rPr lang="it-IT" i="1" dirty="0" err="1"/>
              <a:t>Pictura</a:t>
            </a:r>
            <a:r>
              <a:rPr lang="it-IT" i="1" dirty="0"/>
              <a:t>, </a:t>
            </a:r>
            <a:r>
              <a:rPr lang="it-IT" dirty="0"/>
              <a:t>III)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«La funzione del disegno è dunque di </a:t>
            </a:r>
            <a:r>
              <a:rPr lang="it-IT" b="1" dirty="0"/>
              <a:t>assegnare</a:t>
            </a:r>
            <a:r>
              <a:rPr lang="it-IT" dirty="0"/>
              <a:t> agli edifici e alle parti che li compongono una posizione appropriata, un’esatta proporzione, una disposizione conveniente e un armonioso ordinamento, di modo che tutta la forma della costruzione riposi interamente nel disegno stesso» (</a:t>
            </a:r>
            <a:r>
              <a:rPr lang="it-IT" i="1" dirty="0"/>
              <a:t>De re </a:t>
            </a:r>
            <a:r>
              <a:rPr lang="it-IT" i="1" dirty="0" err="1"/>
              <a:t>aedificatoria</a:t>
            </a:r>
            <a:r>
              <a:rPr lang="it-IT" dirty="0"/>
              <a:t>, I)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07784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41CE28-1D5F-5E47-94DD-1CF9668F8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C00000"/>
                </a:solidFill>
              </a:rPr>
              <a:t>Il poeta teologo e </a:t>
            </a:r>
            <a:r>
              <a:rPr lang="it-IT" b="1" i="1" dirty="0">
                <a:solidFill>
                  <a:srgbClr val="C00000"/>
                </a:solidFill>
              </a:rPr>
              <a:t>alter deus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11948F-2677-9F40-86AE-8E10469A6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L’idea del poeta come ispirato divino deve molto alla riscoperta delle opere di Platone. La conoscenza dei dialoghi platonici, limitata nel Medioevo al Fedone, al </a:t>
            </a:r>
            <a:r>
              <a:rPr lang="it-IT" dirty="0" err="1"/>
              <a:t>Timeo</a:t>
            </a:r>
            <a:r>
              <a:rPr lang="it-IT" dirty="0"/>
              <a:t> e al </a:t>
            </a:r>
            <a:r>
              <a:rPr lang="it-IT" dirty="0" err="1"/>
              <a:t>Menone</a:t>
            </a:r>
            <a:r>
              <a:rPr lang="it-IT" dirty="0"/>
              <a:t>, si amplia nella prima metà del Quattrocento grazie all’opera di Leonardo Bruni (Arezzo, 1370 </a:t>
            </a:r>
            <a:r>
              <a:rPr lang="it-IT" dirty="0" err="1"/>
              <a:t>ca</a:t>
            </a:r>
            <a:r>
              <a:rPr lang="it-IT" dirty="0"/>
              <a:t>.-Firenze, 1444), che traduce dal greco il </a:t>
            </a:r>
            <a:r>
              <a:rPr lang="it-IT" i="1" dirty="0"/>
              <a:t>Fedone</a:t>
            </a:r>
            <a:r>
              <a:rPr lang="it-IT" dirty="0"/>
              <a:t> (1405), il </a:t>
            </a:r>
            <a:r>
              <a:rPr lang="it-IT" i="1" dirty="0"/>
              <a:t>Gorgia</a:t>
            </a:r>
            <a:r>
              <a:rPr lang="it-IT" dirty="0"/>
              <a:t> (1409), parte del </a:t>
            </a:r>
            <a:r>
              <a:rPr lang="it-IT" i="1" dirty="0"/>
              <a:t>Fedro</a:t>
            </a:r>
            <a:r>
              <a:rPr lang="it-IT" dirty="0"/>
              <a:t> (1424), l’</a:t>
            </a:r>
            <a:r>
              <a:rPr lang="it-IT" i="1" dirty="0"/>
              <a:t>Apologia di Socrate </a:t>
            </a:r>
            <a:r>
              <a:rPr lang="it-IT" dirty="0"/>
              <a:t>(1414), il </a:t>
            </a:r>
            <a:r>
              <a:rPr lang="it-IT" i="1" dirty="0" err="1"/>
              <a:t>Critone</a:t>
            </a:r>
            <a:r>
              <a:rPr lang="it-IT" dirty="0"/>
              <a:t> (1423-27), le </a:t>
            </a:r>
            <a:r>
              <a:rPr lang="it-IT" i="1" dirty="0"/>
              <a:t>Lettere</a:t>
            </a:r>
            <a:r>
              <a:rPr lang="it-IT" dirty="0"/>
              <a:t> (1427) e parte del </a:t>
            </a:r>
            <a:r>
              <a:rPr lang="it-IT" i="1" dirty="0"/>
              <a:t>Simposio</a:t>
            </a:r>
            <a:r>
              <a:rPr lang="it-IT" dirty="0"/>
              <a:t> (1435). </a:t>
            </a:r>
          </a:p>
          <a:p>
            <a:pPr marL="0" indent="0">
              <a:buNone/>
            </a:pPr>
            <a:r>
              <a:rPr lang="it-IT" dirty="0"/>
              <a:t>Rapporto tra </a:t>
            </a:r>
            <a:r>
              <a:rPr lang="it-IT" i="1" dirty="0" err="1"/>
              <a:t>furor</a:t>
            </a:r>
            <a:r>
              <a:rPr lang="it-IT" dirty="0"/>
              <a:t> e </a:t>
            </a:r>
            <a:r>
              <a:rPr lang="it-IT" i="1" dirty="0"/>
              <a:t>ars</a:t>
            </a:r>
            <a:r>
              <a:rPr lang="it-IT" dirty="0"/>
              <a:t> al centro del dibattito sulla poesia nella prima metà del Quattrocento, al pari di quello tra </a:t>
            </a:r>
            <a:r>
              <a:rPr lang="it-IT" i="1" dirty="0"/>
              <a:t>inventio</a:t>
            </a:r>
            <a:r>
              <a:rPr lang="it-IT" dirty="0"/>
              <a:t> e </a:t>
            </a:r>
            <a:r>
              <a:rPr lang="it-IT" i="1" dirty="0" err="1"/>
              <a:t>mimesis</a:t>
            </a:r>
            <a:endParaRPr lang="it-IT" i="1" dirty="0"/>
          </a:p>
          <a:p>
            <a:pPr marL="0" indent="0">
              <a:buNone/>
            </a:pPr>
            <a:r>
              <a:rPr lang="it-IT" dirty="0"/>
              <a:t>Nella seconda metà del Quattrocento il dibattito subisce una netta impennata a favore del </a:t>
            </a:r>
            <a:r>
              <a:rPr lang="it-IT" i="1" dirty="0" err="1"/>
              <a:t>furor</a:t>
            </a:r>
            <a:r>
              <a:rPr lang="it-IT" dirty="0"/>
              <a:t> e dell’</a:t>
            </a:r>
            <a:r>
              <a:rPr lang="it-IT" i="1" dirty="0"/>
              <a:t>inventio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05129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235A35-A975-4B44-94B8-D44439B16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rgbClr val="C00000"/>
                </a:solidFill>
              </a:rPr>
              <a:t>Marsilio Ficino </a:t>
            </a:r>
            <a:r>
              <a:rPr lang="it-IT" sz="3000" dirty="0">
                <a:solidFill>
                  <a:srgbClr val="C00000"/>
                </a:solidFill>
              </a:rPr>
              <a:t>(Figline [Firenze], 1433-Firenze, 1499)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6954D0C-D0C9-3547-A108-5718E93CD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Ebbe in dono nel 1462 da Cosimo de’ Medici (1389-1464) la villa di Montevecchio a Careggi, dove diede avvio a un vero e proprio «cenacolo», contestualmente alla vasta opera di traduzione di testi di Platone, ma anche a quelle dei neoplatonici di epoca ellenistica e cristiana</a:t>
            </a:r>
          </a:p>
          <a:p>
            <a:pPr marL="0" indent="0">
              <a:buNone/>
            </a:pPr>
            <a:r>
              <a:rPr lang="it-IT" i="1" dirty="0" err="1"/>
              <a:t>Theologia</a:t>
            </a:r>
            <a:r>
              <a:rPr lang="it-IT" i="1" dirty="0"/>
              <a:t> platonica de </a:t>
            </a:r>
            <a:r>
              <a:rPr lang="it-IT" i="1" dirty="0" err="1"/>
              <a:t>immortalite</a:t>
            </a:r>
            <a:r>
              <a:rPr lang="it-IT" i="1" dirty="0"/>
              <a:t> </a:t>
            </a:r>
            <a:r>
              <a:rPr lang="it-IT" i="1" dirty="0" err="1"/>
              <a:t>animarum</a:t>
            </a:r>
            <a:r>
              <a:rPr lang="it-IT" dirty="0"/>
              <a:t>: il cosmo come un’opera d’arte vivente e la portata rivelativa della poesia</a:t>
            </a:r>
          </a:p>
          <a:p>
            <a:pPr marL="0" indent="0">
              <a:buNone/>
            </a:pPr>
            <a:r>
              <a:rPr lang="it-IT" dirty="0"/>
              <a:t>La libera </a:t>
            </a:r>
            <a:r>
              <a:rPr lang="it-IT" dirty="0" err="1"/>
              <a:t>generatività</a:t>
            </a:r>
            <a:r>
              <a:rPr lang="it-IT" dirty="0"/>
              <a:t> di Dio è anche del poeta che, invasato, trapassa nella propria attività mimetico-poetica da </a:t>
            </a:r>
            <a:r>
              <a:rPr lang="it-IT" dirty="0" err="1"/>
              <a:t>mimesis</a:t>
            </a:r>
            <a:r>
              <a:rPr lang="it-IT" dirty="0"/>
              <a:t> icastica a </a:t>
            </a:r>
            <a:r>
              <a:rPr lang="it-IT" i="1" dirty="0" err="1"/>
              <a:t>mimesis</a:t>
            </a:r>
            <a:r>
              <a:rPr lang="it-IT" i="1" dirty="0"/>
              <a:t> fantastica</a:t>
            </a:r>
            <a:r>
              <a:rPr lang="it-IT" dirty="0"/>
              <a:t>: movimento ascensionale verso il mondo delle Forme pure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92724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A2371B-7DA1-A94D-A34E-A27E14605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i="1" dirty="0">
                <a:solidFill>
                  <a:srgbClr val="C00000"/>
                </a:solidFill>
              </a:rPr>
              <a:t>Il poeta malinconico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C4841D3-C7AE-934F-8D63-03093919D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7226" y="1825625"/>
            <a:ext cx="2514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dirty="0"/>
              <a:t>Aristotele, </a:t>
            </a:r>
            <a:r>
              <a:rPr lang="it-IT" sz="1800" i="1" dirty="0" err="1"/>
              <a:t>Problemata</a:t>
            </a:r>
            <a:r>
              <a:rPr lang="it-IT" sz="1800" dirty="0"/>
              <a:t>: il temperamento malinconico è delle personalità eccezionali, poeti, filosofi e artisti. </a:t>
            </a:r>
          </a:p>
          <a:p>
            <a:pPr marL="0" indent="0">
              <a:buNone/>
            </a:pPr>
            <a:r>
              <a:rPr lang="it-IT" sz="1800" dirty="0"/>
              <a:t>Sfondo ermetico-astrologico: il temperamento malinconico è sotto l’influsso di Saturno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827D85DD-1E6F-7948-859A-72CCDBC72A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2813" y="647936"/>
            <a:ext cx="4202596" cy="5403338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DEF944FB-A376-484A-9BE3-E148CE0F8B9B}"/>
              </a:ext>
            </a:extLst>
          </p:cNvPr>
          <p:cNvSpPr txBox="1"/>
          <p:nvPr/>
        </p:nvSpPr>
        <p:spPr>
          <a:xfrm>
            <a:off x="4081670" y="1825625"/>
            <a:ext cx="311426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«C’è falsità nel nostro sapere, e l’oscurità è così saldamente radicata in noi che </a:t>
            </a:r>
            <a:r>
              <a:rPr lang="it-IT" dirty="0" err="1"/>
              <a:t>perﬁno</a:t>
            </a:r>
            <a:r>
              <a:rPr lang="it-IT" dirty="0"/>
              <a:t> il nostro cercare a tentoni fallisce [...] io non so come mostrare una qualsiasi misura singola che si avvicini alla massima bellezza</a:t>
            </a:r>
          </a:p>
          <a:p>
            <a:r>
              <a:rPr lang="it-IT" dirty="0" err="1"/>
              <a:t>Dürer</a:t>
            </a:r>
            <a:r>
              <a:rPr lang="it-IT" dirty="0"/>
              <a:t>, </a:t>
            </a:r>
            <a:r>
              <a:rPr lang="it-IT" i="1" dirty="0"/>
              <a:t>Quattro libri della proporzione umana </a:t>
            </a:r>
            <a:r>
              <a:rPr lang="it-IT" dirty="0"/>
              <a:t>(1528)</a:t>
            </a:r>
          </a:p>
          <a:p>
            <a:endParaRPr lang="it-IT" dirty="0"/>
          </a:p>
          <a:p>
            <a:r>
              <a:rPr lang="it-IT" dirty="0"/>
              <a:t>Conflitto tra il genio divinamente ispirato e</a:t>
            </a:r>
          </a:p>
          <a:p>
            <a:r>
              <a:rPr lang="it-IT" dirty="0"/>
              <a:t>le regole dell’arte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6672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01CEA168-4C26-A74F-9383-0A43199737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8556" y="553152"/>
            <a:ext cx="8322365" cy="5779420"/>
          </a:xfrm>
        </p:spPr>
      </p:pic>
    </p:spTree>
    <p:extLst>
      <p:ext uri="{BB962C8B-B14F-4D97-AF65-F5344CB8AC3E}">
        <p14:creationId xmlns:p14="http://schemas.microsoft.com/office/powerpoint/2010/main" val="1532593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egnaposto contenuto 8">
            <a:extLst>
              <a:ext uri="{FF2B5EF4-FFF2-40B4-BE49-F238E27FC236}">
                <a16:creationId xmlns:a16="http://schemas.microsoft.com/office/drawing/2014/main" id="{32ACB8EB-0DF9-C342-B1DF-70AF224A0A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26697" y="1978935"/>
            <a:ext cx="8607564" cy="2966576"/>
          </a:xfrm>
        </p:spPr>
      </p:pic>
    </p:spTree>
    <p:extLst>
      <p:ext uri="{BB962C8B-B14F-4D97-AF65-F5344CB8AC3E}">
        <p14:creationId xmlns:p14="http://schemas.microsoft.com/office/powerpoint/2010/main" val="4077440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7F4E53-7DCB-5C49-8DDE-D3850A696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400" y="520700"/>
            <a:ext cx="10693400" cy="5892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4000" b="1" dirty="0">
                <a:solidFill>
                  <a:srgbClr val="C00000"/>
                </a:solidFill>
              </a:rPr>
              <a:t>Leon Battista Alberti </a:t>
            </a:r>
            <a:r>
              <a:rPr lang="it-IT" sz="4000" dirty="0">
                <a:solidFill>
                  <a:srgbClr val="C00000"/>
                </a:solidFill>
              </a:rPr>
              <a:t>(Genova, 1406-Roma, 1472) </a:t>
            </a:r>
          </a:p>
          <a:p>
            <a:pPr marL="0" indent="0">
              <a:buNone/>
            </a:pPr>
            <a:endParaRPr lang="it-IT" i="1" dirty="0"/>
          </a:p>
          <a:p>
            <a:pPr marL="0" indent="0">
              <a:buNone/>
            </a:pPr>
            <a:r>
              <a:rPr lang="it-IT" i="1" dirty="0"/>
              <a:t>De </a:t>
            </a:r>
            <a:r>
              <a:rPr lang="it-IT" i="1" dirty="0" err="1"/>
              <a:t>pictura</a:t>
            </a:r>
            <a:r>
              <a:rPr lang="it-IT" i="1" dirty="0"/>
              <a:t> </a:t>
            </a:r>
            <a:r>
              <a:rPr lang="it-IT" dirty="0"/>
              <a:t>(1435) </a:t>
            </a:r>
          </a:p>
          <a:p>
            <a:pPr marL="0" indent="0">
              <a:buNone/>
            </a:pPr>
            <a:r>
              <a:rPr lang="it-IT" i="1" dirty="0"/>
              <a:t>De statua </a:t>
            </a:r>
            <a:r>
              <a:rPr lang="it-IT" dirty="0"/>
              <a:t>(1434-36 </a:t>
            </a:r>
            <a:r>
              <a:rPr lang="it-IT" dirty="0" err="1"/>
              <a:t>ca</a:t>
            </a:r>
            <a:r>
              <a:rPr lang="it-IT" dirty="0"/>
              <a:t>.)</a:t>
            </a:r>
          </a:p>
          <a:p>
            <a:pPr marL="0" indent="0">
              <a:buNone/>
            </a:pPr>
            <a:r>
              <a:rPr lang="it-IT" i="1" dirty="0"/>
              <a:t>De re </a:t>
            </a:r>
            <a:r>
              <a:rPr lang="it-IT" i="1" dirty="0" err="1"/>
              <a:t>aedificatoria</a:t>
            </a:r>
            <a:r>
              <a:rPr lang="it-IT" i="1" dirty="0"/>
              <a:t> </a:t>
            </a:r>
            <a:r>
              <a:rPr lang="it-IT" dirty="0"/>
              <a:t>(composto nel 1453 </a:t>
            </a:r>
            <a:r>
              <a:rPr lang="it-IT" dirty="0" err="1"/>
              <a:t>ca</a:t>
            </a:r>
            <a:r>
              <a:rPr lang="it-IT" dirty="0"/>
              <a:t>., pubblicato nel 1485)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	Accentuazione della loro </a:t>
            </a:r>
            <a:r>
              <a:rPr lang="it-IT" b="1" dirty="0"/>
              <a:t>componente intellettuale </a:t>
            </a:r>
            <a:r>
              <a:rPr lang="it-IT" dirty="0"/>
              <a:t>(affinità delle arti visive con le discipline del quadrivio) e riabilitazione delle arti </a:t>
            </a:r>
            <a:r>
              <a:rPr lang="it-IT" b="1" dirty="0"/>
              <a:t>meccaniche</a:t>
            </a:r>
          </a:p>
          <a:p>
            <a:r>
              <a:rPr lang="it-IT" b="1" dirty="0"/>
              <a:t>	Osservazione diretta della natura </a:t>
            </a:r>
            <a:r>
              <a:rPr lang="it-IT" dirty="0"/>
              <a:t>e</a:t>
            </a:r>
            <a:r>
              <a:rPr lang="it-IT" b="1" dirty="0"/>
              <a:t> </a:t>
            </a:r>
            <a:r>
              <a:rPr lang="it-IT" b="1" dirty="0" err="1"/>
              <a:t>mimesis</a:t>
            </a:r>
            <a:r>
              <a:rPr lang="it-IT" b="1" dirty="0"/>
              <a:t> perfettiva</a:t>
            </a:r>
          </a:p>
          <a:p>
            <a:r>
              <a:rPr lang="it-IT" b="1" dirty="0"/>
              <a:t>	</a:t>
            </a:r>
            <a:r>
              <a:rPr lang="it-IT" dirty="0"/>
              <a:t>Valore del </a:t>
            </a:r>
            <a:r>
              <a:rPr lang="it-IT" b="1" dirty="0"/>
              <a:t>disegno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6742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1D6E26-1AD1-E845-B871-8C35265F5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i="1" dirty="0" err="1">
                <a:solidFill>
                  <a:srgbClr val="C00000"/>
                </a:solidFill>
              </a:rPr>
              <a:t>Firmitas</a:t>
            </a:r>
            <a:r>
              <a:rPr lang="it-IT" b="1" i="1" dirty="0">
                <a:solidFill>
                  <a:srgbClr val="C00000"/>
                </a:solidFill>
              </a:rPr>
              <a:t>, </a:t>
            </a:r>
            <a:r>
              <a:rPr lang="it-IT" b="1" i="1" dirty="0" err="1">
                <a:solidFill>
                  <a:srgbClr val="C00000"/>
                </a:solidFill>
              </a:rPr>
              <a:t>utilitas</a:t>
            </a:r>
            <a:r>
              <a:rPr lang="it-IT" b="1" i="1" dirty="0">
                <a:solidFill>
                  <a:srgbClr val="C00000"/>
                </a:solidFill>
              </a:rPr>
              <a:t>, </a:t>
            </a:r>
            <a:r>
              <a:rPr lang="it-IT" b="1" i="1" dirty="0" err="1">
                <a:solidFill>
                  <a:srgbClr val="C00000"/>
                </a:solidFill>
              </a:rPr>
              <a:t>elegantia</a:t>
            </a:r>
            <a:endParaRPr lang="it-IT" b="1" i="1" dirty="0">
              <a:solidFill>
                <a:srgbClr val="C0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CFD4BFF-3921-BE45-814F-084F7D040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534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i="1" dirty="0"/>
              <a:t>De re </a:t>
            </a:r>
            <a:r>
              <a:rPr lang="it-IT" i="1" dirty="0" err="1"/>
              <a:t>aedificatoria</a:t>
            </a:r>
            <a:endParaRPr lang="it-IT" i="1" dirty="0"/>
          </a:p>
          <a:p>
            <a:pPr marL="0" indent="0">
              <a:buNone/>
            </a:pPr>
            <a:r>
              <a:rPr lang="it-IT" dirty="0"/>
              <a:t>Tradizione vitruviana (I sec. </a:t>
            </a:r>
            <a:r>
              <a:rPr lang="it-IT" dirty="0" err="1"/>
              <a:t>a.C</a:t>
            </a:r>
            <a:r>
              <a:rPr lang="it-IT"/>
              <a:t>): «</a:t>
            </a:r>
            <a:r>
              <a:rPr lang="it-IT" dirty="0" err="1"/>
              <a:t>architecti</a:t>
            </a:r>
            <a:r>
              <a:rPr lang="it-IT" dirty="0"/>
              <a:t> est </a:t>
            </a:r>
            <a:r>
              <a:rPr lang="it-IT" dirty="0" err="1"/>
              <a:t>scientia</a:t>
            </a:r>
            <a:r>
              <a:rPr lang="it-IT" dirty="0"/>
              <a:t> pluribus </a:t>
            </a:r>
            <a:r>
              <a:rPr lang="it-IT" dirty="0" err="1"/>
              <a:t>disciplinis</a:t>
            </a:r>
            <a:r>
              <a:rPr lang="it-IT" dirty="0"/>
              <a:t> et </a:t>
            </a:r>
            <a:r>
              <a:rPr lang="it-IT" dirty="0" err="1"/>
              <a:t>variis</a:t>
            </a:r>
            <a:r>
              <a:rPr lang="it-IT" dirty="0"/>
              <a:t> </a:t>
            </a:r>
            <a:r>
              <a:rPr lang="it-IT" dirty="0" err="1"/>
              <a:t>eruditionibus</a:t>
            </a:r>
            <a:r>
              <a:rPr lang="it-IT" dirty="0"/>
              <a:t> ornata»</a:t>
            </a:r>
          </a:p>
          <a:p>
            <a:pPr marL="0" indent="0">
              <a:buNone/>
            </a:pPr>
            <a:r>
              <a:rPr lang="it-IT" dirty="0"/>
              <a:t>massima solidità o durata, funzionalità, bellezza o eleganza formale quali elementi fondamentali di ogni opera architettonica </a:t>
            </a:r>
          </a:p>
          <a:p>
            <a:pPr marL="0" indent="0">
              <a:buNone/>
            </a:pPr>
            <a:r>
              <a:rPr lang="it-IT" dirty="0"/>
              <a:t>«Dei tre criteri fondamentali che informano la tecnica costruttiva in ogni campo – che gli edifici risultino adeguati alle loro funzioni, abbiano la massima solidità e durata, </a:t>
            </a:r>
            <a:r>
              <a:rPr lang="it-IT" b="1" dirty="0"/>
              <a:t>e siano eleganti e piacevoli nella forma </a:t>
            </a:r>
            <a:r>
              <a:rPr lang="it-IT" dirty="0"/>
              <a:t>– abbiamo terminato di trattare i primi due. </a:t>
            </a:r>
            <a:r>
              <a:rPr lang="it-IT" b="1" dirty="0"/>
              <a:t>Rimane dunque il terzo, che è di tutti il più nobile, oltreché indispensabile</a:t>
            </a:r>
            <a:r>
              <a:rPr lang="it-IT" dirty="0"/>
              <a:t>» (</a:t>
            </a:r>
            <a:r>
              <a:rPr lang="it-IT" i="1" dirty="0"/>
              <a:t>De re </a:t>
            </a:r>
            <a:r>
              <a:rPr lang="it-IT" i="1" dirty="0" err="1"/>
              <a:t>aedificatoria</a:t>
            </a:r>
            <a:r>
              <a:rPr lang="it-IT" dirty="0"/>
              <a:t>, VI)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1116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939606-BB0E-8C4E-876C-BB0222FE7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365125"/>
            <a:ext cx="10515600" cy="1325563"/>
          </a:xfrm>
        </p:spPr>
        <p:txBody>
          <a:bodyPr/>
          <a:lstStyle/>
          <a:p>
            <a:r>
              <a:rPr lang="it-IT" b="1" dirty="0">
                <a:solidFill>
                  <a:srgbClr val="C00000"/>
                </a:solidFill>
              </a:rPr>
              <a:t>Il concetto di «</a:t>
            </a:r>
            <a:r>
              <a:rPr lang="it-IT" b="1" dirty="0" err="1">
                <a:solidFill>
                  <a:srgbClr val="C00000"/>
                </a:solidFill>
              </a:rPr>
              <a:t>concinnitas</a:t>
            </a:r>
            <a:r>
              <a:rPr lang="it-IT" b="1" dirty="0">
                <a:solidFill>
                  <a:srgbClr val="C00000"/>
                </a:solidFill>
              </a:rPr>
              <a:t>»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3F97FB-4A4A-684D-AEA2-5F46909A1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690688"/>
            <a:ext cx="10515600" cy="44862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Nel libro VI del </a:t>
            </a:r>
            <a:r>
              <a:rPr lang="it-IT" i="1" dirty="0"/>
              <a:t>De re </a:t>
            </a:r>
            <a:r>
              <a:rPr lang="it-IT" i="1" dirty="0" err="1"/>
              <a:t>ædificatoria</a:t>
            </a:r>
            <a:r>
              <a:rPr lang="it-IT" i="1" dirty="0"/>
              <a:t> </a:t>
            </a:r>
            <a:r>
              <a:rPr lang="it-IT" dirty="0"/>
              <a:t>la bellezza è definita come: «l’armonia [</a:t>
            </a:r>
            <a:r>
              <a:rPr lang="it-IT" b="1" dirty="0" err="1"/>
              <a:t>concinnitas</a:t>
            </a:r>
            <a:r>
              <a:rPr lang="it-IT" dirty="0"/>
              <a:t>] tra tutte le membra, nell’unità di cui fan parte, fondata sopra una </a:t>
            </a:r>
            <a:r>
              <a:rPr lang="it-IT" b="1" dirty="0"/>
              <a:t>legge precisa</a:t>
            </a:r>
            <a:r>
              <a:rPr lang="it-IT" dirty="0"/>
              <a:t>, per modo che non si possa aggiungere o togliere o cambiare nulla se non in peggio»</a:t>
            </a:r>
          </a:p>
          <a:p>
            <a:pPr marL="0" indent="0">
              <a:buNone/>
            </a:pPr>
            <a:r>
              <a:rPr lang="it-IT" dirty="0"/>
              <a:t>- presente in diversi autori latini. Originariamente, però, non veniva riferito al bello e, pur richiamandosi all’idea di </a:t>
            </a:r>
            <a:r>
              <a:rPr lang="it-IT" b="1" dirty="0"/>
              <a:t>accordo e congruità</a:t>
            </a:r>
            <a:r>
              <a:rPr lang="it-IT" dirty="0"/>
              <a:t>, assumeva nei vari scrittori sfumature diverse [probabilmente mutuato, in Alberti, da Cicerone]</a:t>
            </a:r>
          </a:p>
          <a:p>
            <a:pPr marL="0" indent="0">
              <a:buNone/>
            </a:pPr>
            <a:r>
              <a:rPr lang="it-IT" dirty="0"/>
              <a:t>Compito della </a:t>
            </a:r>
            <a:r>
              <a:rPr lang="it-IT" b="1" dirty="0" err="1"/>
              <a:t>concinnitas</a:t>
            </a:r>
            <a:r>
              <a:rPr lang="it-IT" dirty="0"/>
              <a:t>: «ordinare secondo leggi precise le parti che altrimenti per propria natura sarebbero ben distinte tra loro, di modo che il loro aspetto presenti una reciproca concordanza» (</a:t>
            </a:r>
            <a:r>
              <a:rPr lang="it-IT" i="1" dirty="0"/>
              <a:t>De re </a:t>
            </a:r>
            <a:r>
              <a:rPr lang="it-IT" i="1" dirty="0" err="1"/>
              <a:t>aedificatoria</a:t>
            </a:r>
            <a:r>
              <a:rPr lang="it-IT" dirty="0"/>
              <a:t>, IX)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30226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80132B-E4F6-9441-BEBB-5987E156E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100" y="236537"/>
            <a:ext cx="10515600" cy="1325563"/>
          </a:xfrm>
        </p:spPr>
        <p:txBody>
          <a:bodyPr/>
          <a:lstStyle/>
          <a:p>
            <a:r>
              <a:rPr lang="it-IT" b="1" dirty="0">
                <a:solidFill>
                  <a:srgbClr val="C00000"/>
                </a:solidFill>
              </a:rPr>
              <a:t>Il concetto di «</a:t>
            </a:r>
            <a:r>
              <a:rPr lang="it-IT" b="1" dirty="0" err="1">
                <a:solidFill>
                  <a:srgbClr val="C00000"/>
                </a:solidFill>
              </a:rPr>
              <a:t>concinnitas</a:t>
            </a:r>
            <a:r>
              <a:rPr lang="it-IT" b="1" dirty="0">
                <a:solidFill>
                  <a:srgbClr val="C00000"/>
                </a:solidFill>
              </a:rPr>
              <a:t>» III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AC2332-45A6-3E4A-B120-69BB8FAD2C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100" y="1460500"/>
            <a:ext cx="11366500" cy="53975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/>
              <a:t>Nello specifico dell’arte architettonica la </a:t>
            </a:r>
            <a:r>
              <a:rPr lang="it-IT" dirty="0" err="1"/>
              <a:t>concinnitas</a:t>
            </a:r>
            <a:r>
              <a:rPr lang="it-IT" dirty="0"/>
              <a:t> opera sulla base di  tre criteri fondamentali, dai quali scaturisce [dalla loro </a:t>
            </a:r>
            <a:r>
              <a:rPr lang="it-IT" b="1" dirty="0"/>
              <a:t>combinazione</a:t>
            </a:r>
            <a:r>
              <a:rPr lang="it-IT" dirty="0"/>
              <a:t>] la bellezza: </a:t>
            </a:r>
          </a:p>
          <a:p>
            <a:pPr marL="0" indent="0">
              <a:buNone/>
            </a:pPr>
            <a:r>
              <a:rPr lang="it-IT" b="1" dirty="0" err="1"/>
              <a:t>numerus</a:t>
            </a:r>
            <a:r>
              <a:rPr lang="it-IT" dirty="0"/>
              <a:t> (numero), </a:t>
            </a:r>
            <a:r>
              <a:rPr lang="it-IT" b="1" dirty="0" err="1"/>
              <a:t>finitio</a:t>
            </a:r>
            <a:r>
              <a:rPr lang="it-IT" dirty="0"/>
              <a:t> (delimitazione), </a:t>
            </a:r>
            <a:r>
              <a:rPr lang="it-IT" b="1" dirty="0" err="1"/>
              <a:t>collocatio</a:t>
            </a:r>
            <a:r>
              <a:rPr lang="it-IT" dirty="0"/>
              <a:t> (collocazione). </a:t>
            </a:r>
          </a:p>
          <a:p>
            <a:pPr marL="0" indent="0">
              <a:buNone/>
            </a:pPr>
            <a:r>
              <a:rPr lang="it-IT" b="1" dirty="0" err="1"/>
              <a:t>Numerus</a:t>
            </a:r>
            <a:r>
              <a:rPr lang="it-IT" dirty="0"/>
              <a:t>: scelta del numero adatto per le diverse componenti strutturali dell’edificio (colonne, angoli etc.) e le sue diverse aperture (le membrature sempre di numero pari, le aperture dispari)</a:t>
            </a:r>
          </a:p>
          <a:p>
            <a:pPr marL="0" indent="0">
              <a:buNone/>
            </a:pPr>
            <a:r>
              <a:rPr lang="it-IT" b="1" dirty="0" err="1"/>
              <a:t>Finitio</a:t>
            </a:r>
            <a:r>
              <a:rPr lang="it-IT" dirty="0"/>
              <a:t>: reciproca corrispondenza tra le linee (lunghezza, larghezza, altezza) che definiscono le dimensioni; </a:t>
            </a:r>
          </a:p>
          <a:p>
            <a:pPr marL="0" indent="0">
              <a:buNone/>
            </a:pPr>
            <a:r>
              <a:rPr lang="it-IT" b="1" dirty="0" err="1"/>
              <a:t>Collocatio</a:t>
            </a:r>
            <a:r>
              <a:rPr lang="it-IT" dirty="0"/>
              <a:t>: ripartizione degli elementi in base alla loro posizione, e in base ai </a:t>
            </a:r>
            <a:r>
              <a:rPr lang="it-IT" dirty="0" err="1"/>
              <a:t>rappori</a:t>
            </a:r>
            <a:r>
              <a:rPr lang="it-IT" dirty="0"/>
              <a:t> con l’ambiente</a:t>
            </a:r>
          </a:p>
          <a:p>
            <a:pPr marL="0" indent="0">
              <a:buNone/>
            </a:pPr>
            <a:r>
              <a:rPr lang="it-IT" dirty="0"/>
              <a:t>[</a:t>
            </a:r>
            <a:r>
              <a:rPr lang="it-IT" i="1" dirty="0" err="1"/>
              <a:t>Imitatio</a:t>
            </a:r>
            <a:r>
              <a:rPr lang="it-IT" i="1" dirty="0"/>
              <a:t> </a:t>
            </a:r>
            <a:r>
              <a:rPr lang="it-IT" i="1" dirty="0" err="1"/>
              <a:t>naturae</a:t>
            </a:r>
            <a:r>
              <a:rPr lang="it-IT" dirty="0"/>
              <a:t>: «non esiste animale che si regga o si muova su un numero di piedi dispari. Viceversa le aperture non erano mai fatte in numero pari; e anche questo risponde alle norme della natura, come è verificabile dal fatto che negli animali sono bensì in numero pari orecchie, occhi, e narici, posti ai lati, ma nel centro si trova la bocca una e ben ampia» (</a:t>
            </a:r>
            <a:r>
              <a:rPr lang="it-IT" i="1" dirty="0"/>
              <a:t>De re </a:t>
            </a:r>
            <a:r>
              <a:rPr lang="it-IT" i="1" dirty="0" err="1"/>
              <a:t>aedificatoria</a:t>
            </a:r>
            <a:r>
              <a:rPr lang="it-IT" dirty="0"/>
              <a:t>, IX, 5).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11006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5A81B6-3EF1-E943-97A0-ABDCC02C3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348" y="-159026"/>
            <a:ext cx="10515600" cy="1325563"/>
          </a:xfrm>
        </p:spPr>
        <p:txBody>
          <a:bodyPr/>
          <a:lstStyle/>
          <a:p>
            <a:r>
              <a:rPr lang="it-IT" b="1" dirty="0">
                <a:solidFill>
                  <a:srgbClr val="C00000"/>
                </a:solidFill>
              </a:rPr>
              <a:t>Osservazione diretta e </a:t>
            </a:r>
            <a:r>
              <a:rPr lang="it-IT" b="1" dirty="0" err="1">
                <a:solidFill>
                  <a:srgbClr val="C00000"/>
                </a:solidFill>
              </a:rPr>
              <a:t>mimesis</a:t>
            </a:r>
            <a:r>
              <a:rPr lang="it-IT" b="1" dirty="0">
                <a:solidFill>
                  <a:srgbClr val="C00000"/>
                </a:solidFill>
              </a:rPr>
              <a:t> perfettiva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4E6675-CAB2-6B4C-B7C3-D19AE60CA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827" y="980315"/>
            <a:ext cx="11148391" cy="587768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dirty="0"/>
              <a:t>La legge della </a:t>
            </a:r>
            <a:r>
              <a:rPr lang="it-IT" dirty="0" err="1"/>
              <a:t>concinnitas</a:t>
            </a:r>
            <a:r>
              <a:rPr lang="it-IT" dirty="0"/>
              <a:t> (legge cosmica) non dà esiti antinaturalistici (come negli autori medievali), ma il contrario: osservazione diretta e «sensibile»</a:t>
            </a:r>
          </a:p>
          <a:p>
            <a:pPr marL="0" indent="0">
              <a:buNone/>
            </a:pPr>
            <a:r>
              <a:rPr lang="it-IT" dirty="0"/>
              <a:t>Imitazione </a:t>
            </a:r>
            <a:r>
              <a:rPr lang="it-IT" b="1" dirty="0"/>
              <a:t>della natura</a:t>
            </a:r>
            <a:r>
              <a:rPr lang="it-IT" dirty="0"/>
              <a:t>: apprendimento delle regole operazionali; </a:t>
            </a:r>
          </a:p>
          <a:p>
            <a:pPr marL="0" indent="0">
              <a:buNone/>
            </a:pPr>
            <a:r>
              <a:rPr lang="it-IT" dirty="0"/>
              <a:t>imitazione </a:t>
            </a:r>
            <a:r>
              <a:rPr lang="it-IT" b="1" dirty="0"/>
              <a:t>dell’antico</a:t>
            </a:r>
            <a:r>
              <a:rPr lang="it-IT" dirty="0"/>
              <a:t>: scelta rispetto a un repertorio di modelli e soluzioni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MIMESIS PERFETTIVA:</a:t>
            </a:r>
          </a:p>
          <a:p>
            <a:pPr marL="0" indent="0">
              <a:buNone/>
            </a:pPr>
            <a:r>
              <a:rPr lang="it-IT" dirty="0"/>
              <a:t>«e non accade di frequente che alcuno – nemmeno la natura – riesca a creare un’opera perfetta e impeccabile in ogni sua parte»: in questi casi, si può rimediare «facendo uso di ornamenti, cioè ricorrendo a tinture [</a:t>
            </a:r>
            <a:r>
              <a:rPr lang="it-IT" dirty="0" err="1"/>
              <a:t>fucando</a:t>
            </a:r>
            <a:r>
              <a:rPr lang="it-IT" dirty="0"/>
              <a:t>], nascondendo le parti che [urtano] la vista, e lisciando e ponendo in risalto le parti più belle» (</a:t>
            </a:r>
            <a:r>
              <a:rPr lang="it-IT" i="1" dirty="0"/>
              <a:t>De re </a:t>
            </a:r>
            <a:r>
              <a:rPr lang="it-IT" i="1" dirty="0" err="1"/>
              <a:t>aedificatoria</a:t>
            </a:r>
            <a:r>
              <a:rPr lang="it-IT" dirty="0"/>
              <a:t>)</a:t>
            </a:r>
          </a:p>
          <a:p>
            <a:pPr marL="0" indent="0">
              <a:buNone/>
            </a:pPr>
            <a:r>
              <a:rPr lang="it-IT" dirty="0"/>
              <a:t>«Le parti brutte a vedere del corpo, e </a:t>
            </a:r>
            <a:r>
              <a:rPr lang="it-IT" dirty="0" err="1"/>
              <a:t>l’altre</a:t>
            </a:r>
            <a:r>
              <a:rPr lang="it-IT" dirty="0"/>
              <a:t> simili quali porgono poca grazia, si </a:t>
            </a:r>
            <a:r>
              <a:rPr lang="it-IT" dirty="0" err="1"/>
              <a:t>cuoprano</a:t>
            </a:r>
            <a:r>
              <a:rPr lang="it-IT" dirty="0"/>
              <a:t> col panno, con qualche fronde o con la mano. </a:t>
            </a:r>
            <a:r>
              <a:rPr lang="it-IT" dirty="0" err="1"/>
              <a:t>Dipignevano</a:t>
            </a:r>
            <a:r>
              <a:rPr lang="it-IT" dirty="0"/>
              <a:t> gli antiqui l’immagine di </a:t>
            </a:r>
            <a:r>
              <a:rPr lang="it-IT" dirty="0" err="1"/>
              <a:t>Antigono</a:t>
            </a:r>
            <a:r>
              <a:rPr lang="it-IT" dirty="0"/>
              <a:t> solo da quella parte del viso ove non era mancamento dell’occhio. E dicono che a Pericle era suo capo lungo e brutto, e per questo dai pittori e dagli scultori, non come gli altri era col capo nudo, ma col capo armato ritratto. E dice Plutarco gli antiqui pittori, </a:t>
            </a:r>
            <a:r>
              <a:rPr lang="it-IT" dirty="0" err="1"/>
              <a:t>dipignendo</a:t>
            </a:r>
            <a:r>
              <a:rPr lang="it-IT" dirty="0"/>
              <a:t> i re, se in loro era qualche vizio, non volerlo però essere non notato, ma quanto potevano, servando la similitudine, lo emendavano» (</a:t>
            </a:r>
            <a:r>
              <a:rPr lang="it-IT" i="1" dirty="0"/>
              <a:t>De </a:t>
            </a:r>
            <a:r>
              <a:rPr lang="it-IT" i="1" dirty="0" err="1"/>
              <a:t>pictura</a:t>
            </a:r>
            <a:r>
              <a:rPr lang="it-IT" dirty="0"/>
              <a:t>, II)</a:t>
            </a:r>
          </a:p>
        </p:txBody>
      </p:sp>
    </p:spTree>
    <p:extLst>
      <p:ext uri="{BB962C8B-B14F-4D97-AF65-F5344CB8AC3E}">
        <p14:creationId xmlns:p14="http://schemas.microsoft.com/office/powerpoint/2010/main" val="775940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2AA20D-6DE7-164F-BB1F-63F101A4D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261" y="495852"/>
            <a:ext cx="10642600" cy="6130235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endParaRPr lang="it-IT" dirty="0"/>
          </a:p>
          <a:p>
            <a:pPr marL="0" indent="0">
              <a:lnSpc>
                <a:spcPct val="120000"/>
              </a:lnSpc>
              <a:buNone/>
            </a:pPr>
            <a:r>
              <a:rPr lang="it-IT" dirty="0"/>
              <a:t>Imitare l’antico </a:t>
            </a:r>
            <a:r>
              <a:rPr lang="it-IT" b="1" dirty="0"/>
              <a:t>non</a:t>
            </a:r>
            <a:r>
              <a:rPr lang="it-IT" dirty="0"/>
              <a:t> vuol dire attenersi «strettamente ai loro schemi e accoglierli tali e quali nelle nostre opere, quasi fossero leggi inderogabili; bensì, avendo il loro insegnamento come punto di partenza […] </a:t>
            </a:r>
            <a:r>
              <a:rPr lang="it-IT" b="1" dirty="0"/>
              <a:t>approntare soluzioni nuove e […] conseguire così una gloria pari alla loro o, se possibile, anche maggiore</a:t>
            </a:r>
            <a:r>
              <a:rPr lang="it-IT" dirty="0"/>
              <a:t>» (</a:t>
            </a:r>
            <a:r>
              <a:rPr lang="it-IT" i="1" dirty="0"/>
              <a:t>De re </a:t>
            </a:r>
            <a:r>
              <a:rPr lang="it-IT" i="1" dirty="0" err="1"/>
              <a:t>aedificatoria</a:t>
            </a:r>
            <a:r>
              <a:rPr lang="it-IT" dirty="0"/>
              <a:t>, I)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it-IT" b="1" dirty="0"/>
              <a:t>Non</a:t>
            </a:r>
            <a:r>
              <a:rPr lang="it-IT" dirty="0"/>
              <a:t> restaurazione passiva del modello, quanto piuttosto suo superamento attraverso la reintegrazione della sua eredità e il suo razionale sviluppo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it-IT" dirty="0"/>
              <a:t>«Ciò che […] si comprende </a:t>
            </a:r>
            <a:r>
              <a:rPr lang="it-IT" b="1" dirty="0"/>
              <a:t>poter esser fatto molto </a:t>
            </a:r>
            <a:r>
              <a:rPr lang="it-IT" dirty="0"/>
              <a:t>meglio, si dovrà correggere o riparare usando senno e destrezza; e anche ciò che non risultasse mal fatto, ci si sforzerà col proprio ingegno di renderlo migliore» (</a:t>
            </a:r>
            <a:r>
              <a:rPr lang="it-IT" i="1" dirty="0"/>
              <a:t>De re </a:t>
            </a:r>
            <a:r>
              <a:rPr lang="it-IT" i="1" dirty="0" err="1"/>
              <a:t>aedificatoria</a:t>
            </a:r>
            <a:r>
              <a:rPr lang="it-IT" dirty="0"/>
              <a:t>, IX)</a:t>
            </a:r>
          </a:p>
          <a:p>
            <a:pPr marL="0" indent="0">
              <a:lnSpc>
                <a:spcPct val="120000"/>
              </a:lnSpc>
              <a:buNone/>
            </a:pPr>
            <a:endParaRPr lang="it-IT" dirty="0"/>
          </a:p>
          <a:p>
            <a:pPr marL="0" indent="0">
              <a:lnSpc>
                <a:spcPct val="120000"/>
              </a:lnSpc>
              <a:buNone/>
            </a:pPr>
            <a:r>
              <a:rPr lang="it-IT" dirty="0"/>
              <a:t>Santa Maria Novella (1365; Alberti a partire dal 1458-59)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it-IT" dirty="0"/>
              <a:t>Tempio Malatestiano, chiesa duecentesca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4879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1371</TotalTime>
  <Words>1571</Words>
  <Application>Microsoft Macintosh PowerPoint</Application>
  <PresentationFormat>Widescreen</PresentationFormat>
  <Paragraphs>70</Paragraphs>
  <Slides>14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di Office</vt:lpstr>
      <vt:lpstr>Umanesimo e Rinascimento: Caratteri generali</vt:lpstr>
      <vt:lpstr>Presentazione standard di PowerPoint</vt:lpstr>
      <vt:lpstr>Presentazione standard di PowerPoint</vt:lpstr>
      <vt:lpstr>Presentazione standard di PowerPoint</vt:lpstr>
      <vt:lpstr>Firmitas, utilitas, elegantia</vt:lpstr>
      <vt:lpstr>Il concetto di «concinnitas»</vt:lpstr>
      <vt:lpstr>Il concetto di «concinnitas» III</vt:lpstr>
      <vt:lpstr>Osservazione diretta e mimesis perfettiva</vt:lpstr>
      <vt:lpstr>Presentazione standard di PowerPoint</vt:lpstr>
      <vt:lpstr>Presentazione standard di PowerPoint</vt:lpstr>
      <vt:lpstr>Il disegno</vt:lpstr>
      <vt:lpstr>Il poeta teologo e alter deus</vt:lpstr>
      <vt:lpstr>Marsilio Ficino (Figline [Firenze], 1433-Firenze, 1499)</vt:lpstr>
      <vt:lpstr>Il poeta malinconico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Quattrocento e Alberti</dc:title>
  <dc:creator>Mariagrazia Portera</dc:creator>
  <cp:lastModifiedBy>Microsoft Office User</cp:lastModifiedBy>
  <cp:revision>45</cp:revision>
  <dcterms:created xsi:type="dcterms:W3CDTF">2019-09-10T13:08:12Z</dcterms:created>
  <dcterms:modified xsi:type="dcterms:W3CDTF">2019-09-30T08:24:02Z</dcterms:modified>
</cp:coreProperties>
</file>