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9" r:id="rId2"/>
    <p:sldId id="337" r:id="rId3"/>
    <p:sldId id="341" r:id="rId4"/>
    <p:sldId id="348" r:id="rId5"/>
    <p:sldId id="342" r:id="rId6"/>
    <p:sldId id="343" r:id="rId7"/>
    <p:sldId id="338" r:id="rId8"/>
    <p:sldId id="340" r:id="rId9"/>
    <p:sldId id="339" r:id="rId10"/>
    <p:sldId id="344" r:id="rId11"/>
    <p:sldId id="346" r:id="rId12"/>
    <p:sldId id="347" r:id="rId13"/>
    <p:sldId id="260" r:id="rId14"/>
    <p:sldId id="261" r:id="rId15"/>
    <p:sldId id="262" r:id="rId16"/>
    <p:sldId id="263" r:id="rId17"/>
    <p:sldId id="257" r:id="rId18"/>
    <p:sldId id="258" r:id="rId19"/>
    <p:sldId id="264" r:id="rId20"/>
    <p:sldId id="285" r:id="rId21"/>
    <p:sldId id="286" r:id="rId22"/>
    <p:sldId id="287" r:id="rId23"/>
    <p:sldId id="288" r:id="rId24"/>
    <p:sldId id="289" r:id="rId25"/>
    <p:sldId id="333" r:id="rId26"/>
    <p:sldId id="295" r:id="rId27"/>
    <p:sldId id="290" r:id="rId28"/>
    <p:sldId id="323" r:id="rId29"/>
    <p:sldId id="334" r:id="rId30"/>
    <p:sldId id="291" r:id="rId31"/>
    <p:sldId id="299" r:id="rId32"/>
    <p:sldId id="293" r:id="rId33"/>
    <p:sldId id="294" r:id="rId34"/>
    <p:sldId id="296" r:id="rId35"/>
    <p:sldId id="297" r:id="rId36"/>
    <p:sldId id="298" r:id="rId37"/>
    <p:sldId id="335" r:id="rId38"/>
    <p:sldId id="301" r:id="rId39"/>
    <p:sldId id="300" r:id="rId40"/>
    <p:sldId id="304" r:id="rId41"/>
    <p:sldId id="302" r:id="rId42"/>
    <p:sldId id="303" r:id="rId43"/>
    <p:sldId id="306" r:id="rId44"/>
    <p:sldId id="307" r:id="rId45"/>
    <p:sldId id="308" r:id="rId46"/>
    <p:sldId id="325" r:id="rId47"/>
    <p:sldId id="326" r:id="rId48"/>
    <p:sldId id="351" r:id="rId49"/>
    <p:sldId id="353" r:id="rId50"/>
    <p:sldId id="354" r:id="rId51"/>
    <p:sldId id="305" r:id="rId52"/>
    <p:sldId id="357" r:id="rId53"/>
    <p:sldId id="358" r:id="rId54"/>
    <p:sldId id="359" r:id="rId55"/>
    <p:sldId id="355" r:id="rId56"/>
    <p:sldId id="360" r:id="rId57"/>
    <p:sldId id="356" r:id="rId58"/>
  </p:sldIdLst>
  <p:sldSz cx="9144000" cy="6858000" type="screen4x3"/>
  <p:notesSz cx="6858000" cy="9144000"/>
  <p:defaultTextStyle>
    <a:defPPr>
      <a:defRPr lang="it-IT"/>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15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8CCAC2-27A6-430D-94D2-FA69CEF39E12}" type="datetimeFigureOut">
              <a:rPr lang="it-IT" smtClean="0"/>
              <a:t>24/03/2020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49EBA-FE13-4E05-85BD-F4E5FBAE3685}" type="slidenum">
              <a:rPr lang="it-IT" smtClean="0"/>
              <a:t>‹N›</a:t>
            </a:fld>
            <a:endParaRPr lang="it-IT"/>
          </a:p>
        </p:txBody>
      </p:sp>
    </p:spTree>
    <p:extLst>
      <p:ext uri="{BB962C8B-B14F-4D97-AF65-F5344CB8AC3E}">
        <p14:creationId xmlns:p14="http://schemas.microsoft.com/office/powerpoint/2010/main" val="119324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A6B80B-3878-496C-8E14-EE6FD6674632}" type="slidenum">
              <a:rPr lang="it-IT" smtClean="0"/>
              <a:pPr/>
              <a:t>54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26541F2-8587-458B-A5ED-B1F85B99BE9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7E80757-7468-4FE9-AE04-60B42336BFD7}"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DBC361B-5977-45D9-B19F-4240FCAA2A1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14D9097-5794-4B99-B01E-63850C013077}"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57AA55C-828C-4155-BCEF-28E0EF1C15A5}"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C15504E-B6A9-4E83-896D-FCF12B3FF8FF}"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4B3F9228-E838-4D0E-A45D-6A6B7745A4BD}"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A42C46B9-AC8B-4A1B-9D3C-BDDF9BE4F67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56BA3CE5-7A85-4525-92CD-64A19DC84EB1}"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B0E18E7-8FB0-4C9D-8FF6-DB3063A74803}"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6740C91-5FD0-407D-8A43-2C9D63F9B077}"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Arial" pitchFamily="34"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A1897AF7-B58D-4257-8C19-D3FB7664B30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ideo" Target="file:///D:\TOMMASO\lezioni\2011\corso%20specialistica\lezione%20modelli%20animali%20al%2017%20ottobre\nrn2851-s1.wmv"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ideo" Target="file:///D:\TOMMASO\lezioni\2011\corso%20specialistica\lezione%20modelli%20animali%20al%2017%20ottobre\nrn2851-s2.wm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audio" Target="file:///D:\TOMMASO\lezioni\2011\corso%20specialistica\lezione%20modelli%20animali%20al%2017%20ottobre\nrn2851-s4.wav"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ideo" Target="file:///D:\TOMMASO\lezioni\2011\corso%20specialistica\lezione%20modelli%20animali%20al%2017%20ottobre\nrn2851-s3.wmv"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6.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4288" y="188913"/>
            <a:ext cx="9144001" cy="5478423"/>
          </a:xfrm>
          <a:prstGeom prst="rect">
            <a:avLst/>
          </a:prstGeom>
          <a:noFill/>
          <a:ln w="9525">
            <a:noFill/>
            <a:miter lim="800000"/>
            <a:headEnd/>
            <a:tailEnd/>
          </a:ln>
        </p:spPr>
        <p:txBody>
          <a:bodyPr>
            <a:spAutoFit/>
          </a:bodyPr>
          <a:lstStyle/>
          <a:p>
            <a:r>
              <a:rPr lang="it-IT" sz="3200" dirty="0" err="1" smtClean="0"/>
              <a:t>Animal</a:t>
            </a:r>
            <a:r>
              <a:rPr lang="it-IT" sz="3200" dirty="0" smtClean="0"/>
              <a:t> </a:t>
            </a:r>
            <a:r>
              <a:rPr lang="it-IT" sz="3200" dirty="0" err="1"/>
              <a:t>models</a:t>
            </a:r>
            <a:r>
              <a:rPr lang="it-IT" sz="3200" dirty="0"/>
              <a:t> must:</a:t>
            </a:r>
          </a:p>
          <a:p>
            <a:endParaRPr lang="it-IT" sz="3200" dirty="0"/>
          </a:p>
          <a:p>
            <a:r>
              <a:rPr lang="it-IT" sz="3200" dirty="0"/>
              <a:t>incorporate </a:t>
            </a:r>
            <a:r>
              <a:rPr lang="it-IT" sz="3200" dirty="0" err="1"/>
              <a:t>behaviors</a:t>
            </a:r>
            <a:r>
              <a:rPr lang="it-IT" sz="3200" dirty="0"/>
              <a:t> </a:t>
            </a:r>
            <a:r>
              <a:rPr lang="it-IT" sz="3200" dirty="0" err="1"/>
              <a:t>that</a:t>
            </a:r>
            <a:r>
              <a:rPr lang="it-IT" sz="3200" dirty="0"/>
              <a:t> </a:t>
            </a:r>
            <a:r>
              <a:rPr lang="it-IT" sz="3200" dirty="0" err="1"/>
              <a:t>resemble</a:t>
            </a:r>
            <a:r>
              <a:rPr lang="it-IT" sz="3200" dirty="0"/>
              <a:t> the human </a:t>
            </a:r>
            <a:r>
              <a:rPr lang="it-IT" sz="3200" dirty="0" err="1"/>
              <a:t>condition</a:t>
            </a:r>
            <a:endParaRPr lang="it-IT" sz="3200" dirty="0"/>
          </a:p>
          <a:p>
            <a:endParaRPr lang="it-IT" sz="1000" dirty="0"/>
          </a:p>
          <a:p>
            <a:r>
              <a:rPr lang="it-IT" sz="3200" dirty="0" err="1"/>
              <a:t>predictably</a:t>
            </a:r>
            <a:r>
              <a:rPr lang="it-IT" sz="3200" dirty="0"/>
              <a:t> </a:t>
            </a:r>
            <a:r>
              <a:rPr lang="it-IT" sz="3200" dirty="0" err="1"/>
              <a:t>respond</a:t>
            </a:r>
            <a:r>
              <a:rPr lang="it-IT" sz="3200" dirty="0"/>
              <a:t> to </a:t>
            </a:r>
            <a:r>
              <a:rPr lang="it-IT" sz="3200" dirty="0" err="1"/>
              <a:t>available</a:t>
            </a:r>
            <a:r>
              <a:rPr lang="it-IT" sz="3200" dirty="0"/>
              <a:t> </a:t>
            </a:r>
            <a:r>
              <a:rPr lang="it-IT" sz="3200" dirty="0" err="1"/>
              <a:t>clinical</a:t>
            </a:r>
            <a:r>
              <a:rPr lang="it-IT" sz="3200" dirty="0"/>
              <a:t> </a:t>
            </a:r>
            <a:r>
              <a:rPr lang="it-IT" sz="3200" dirty="0" err="1"/>
              <a:t>treatments</a:t>
            </a:r>
            <a:r>
              <a:rPr lang="it-IT" sz="3200" dirty="0"/>
              <a:t> </a:t>
            </a:r>
          </a:p>
          <a:p>
            <a:endParaRPr lang="it-IT" sz="1000" dirty="0"/>
          </a:p>
          <a:p>
            <a:r>
              <a:rPr lang="it-IT" sz="3200" dirty="0"/>
              <a:t>be </a:t>
            </a:r>
            <a:r>
              <a:rPr lang="it-IT" sz="3200" dirty="0" err="1"/>
              <a:t>based</a:t>
            </a:r>
            <a:r>
              <a:rPr lang="it-IT" sz="3200" dirty="0"/>
              <a:t> on </a:t>
            </a:r>
            <a:r>
              <a:rPr lang="it-IT" sz="3200" dirty="0" err="1"/>
              <a:t>known</a:t>
            </a:r>
            <a:r>
              <a:rPr lang="it-IT" sz="3200" dirty="0"/>
              <a:t> (or </a:t>
            </a:r>
            <a:r>
              <a:rPr lang="it-IT" sz="3200" dirty="0" err="1"/>
              <a:t>strongly</a:t>
            </a:r>
            <a:r>
              <a:rPr lang="it-IT" sz="3200" dirty="0"/>
              <a:t> </a:t>
            </a:r>
            <a:r>
              <a:rPr lang="it-IT" sz="3200" dirty="0" err="1"/>
              <a:t>hypothesized</a:t>
            </a:r>
            <a:r>
              <a:rPr lang="it-IT" sz="3200" dirty="0"/>
              <a:t>) </a:t>
            </a:r>
            <a:r>
              <a:rPr lang="it-IT" sz="3200" dirty="0" err="1"/>
              <a:t>etiological</a:t>
            </a:r>
            <a:r>
              <a:rPr lang="it-IT" sz="3200" dirty="0"/>
              <a:t> </a:t>
            </a:r>
            <a:r>
              <a:rPr lang="it-IT" sz="3200" dirty="0" err="1"/>
              <a:t>factors</a:t>
            </a:r>
            <a:endParaRPr lang="it-IT" sz="3200" dirty="0"/>
          </a:p>
          <a:p>
            <a:endParaRPr lang="it-IT" sz="1000" dirty="0"/>
          </a:p>
          <a:p>
            <a:r>
              <a:rPr lang="it-IT" sz="3200" dirty="0"/>
              <a:t>be </a:t>
            </a:r>
            <a:r>
              <a:rPr lang="it-IT" sz="3200" dirty="0" err="1"/>
              <a:t>molecularly</a:t>
            </a:r>
            <a:r>
              <a:rPr lang="it-IT" sz="3200" dirty="0"/>
              <a:t> </a:t>
            </a:r>
            <a:r>
              <a:rPr lang="it-IT" sz="3200" dirty="0" err="1"/>
              <a:t>congruent</a:t>
            </a:r>
            <a:r>
              <a:rPr lang="it-IT" sz="3200" dirty="0"/>
              <a:t> with </a:t>
            </a:r>
            <a:r>
              <a:rPr lang="it-IT" sz="3200" dirty="0" err="1"/>
              <a:t>disease</a:t>
            </a:r>
            <a:r>
              <a:rPr lang="it-IT" sz="3200" dirty="0"/>
              <a:t> </a:t>
            </a:r>
            <a:r>
              <a:rPr lang="it-IT" sz="3200" dirty="0" err="1"/>
              <a:t>markers</a:t>
            </a:r>
            <a:r>
              <a:rPr lang="it-IT" sz="3200" dirty="0"/>
              <a:t> in </a:t>
            </a:r>
            <a:r>
              <a:rPr lang="it-IT" sz="3200" dirty="0" err="1"/>
              <a:t>humans</a:t>
            </a:r>
            <a:r>
              <a:rPr lang="it-IT" sz="3200" dirty="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a:srcRect/>
          <a:stretch>
            <a:fillRect/>
          </a:stretch>
        </p:blipFill>
        <p:spPr bwMode="auto">
          <a:xfrm>
            <a:off x="0" y="260350"/>
            <a:ext cx="5113338" cy="3035300"/>
          </a:xfrm>
          <a:prstGeom prst="rect">
            <a:avLst/>
          </a:prstGeom>
          <a:noFill/>
          <a:ln w="9525">
            <a:noFill/>
            <a:miter lim="800000"/>
            <a:headEnd/>
            <a:tailEnd/>
          </a:ln>
        </p:spPr>
      </p:pic>
      <p:pic>
        <p:nvPicPr>
          <p:cNvPr id="70659" name="Picture 5"/>
          <p:cNvPicPr>
            <a:picLocks noChangeAspect="1" noChangeArrowheads="1"/>
          </p:cNvPicPr>
          <p:nvPr/>
        </p:nvPicPr>
        <p:blipFill>
          <a:blip r:embed="rId3"/>
          <a:srcRect/>
          <a:stretch>
            <a:fillRect/>
          </a:stretch>
        </p:blipFill>
        <p:spPr bwMode="auto">
          <a:xfrm>
            <a:off x="3635375" y="1128713"/>
            <a:ext cx="5191125" cy="4600575"/>
          </a:xfrm>
          <a:prstGeom prst="rect">
            <a:avLst/>
          </a:prstGeom>
          <a:noFill/>
          <a:ln w="9525">
            <a:noFill/>
            <a:miter lim="800000"/>
            <a:headEnd/>
            <a:tailEnd/>
          </a:ln>
        </p:spPr>
      </p:pic>
      <p:sp>
        <p:nvSpPr>
          <p:cNvPr id="70660" name="Text Box 6"/>
          <p:cNvSpPr txBox="1">
            <a:spLocks noChangeArrowheads="1"/>
          </p:cNvSpPr>
          <p:nvPr/>
        </p:nvSpPr>
        <p:spPr bwMode="auto">
          <a:xfrm>
            <a:off x="5148263" y="188913"/>
            <a:ext cx="3976687" cy="915987"/>
          </a:xfrm>
          <a:prstGeom prst="rect">
            <a:avLst/>
          </a:prstGeom>
          <a:noFill/>
          <a:ln w="9525">
            <a:noFill/>
            <a:miter lim="800000"/>
            <a:headEnd/>
            <a:tailEnd/>
          </a:ln>
        </p:spPr>
        <p:txBody>
          <a:bodyPr>
            <a:spAutoFit/>
          </a:bodyPr>
          <a:lstStyle/>
          <a:p>
            <a:r>
              <a:rPr lang="it-IT"/>
              <a:t>T and Y mazes for spontaneous alternation, test di memoria di lavoro spaziale</a:t>
            </a:r>
          </a:p>
        </p:txBody>
      </p:sp>
      <p:sp>
        <p:nvSpPr>
          <p:cNvPr id="70661" name="Rectangle 7"/>
          <p:cNvSpPr>
            <a:spLocks noChangeArrowheads="1"/>
          </p:cNvSpPr>
          <p:nvPr/>
        </p:nvSpPr>
        <p:spPr bwMode="auto">
          <a:xfrm>
            <a:off x="6084888" y="3429000"/>
            <a:ext cx="3059112" cy="2592388"/>
          </a:xfrm>
          <a:prstGeom prst="rect">
            <a:avLst/>
          </a:prstGeom>
          <a:solidFill>
            <a:schemeClr val="bg1"/>
          </a:solidFill>
          <a:ln w="9525">
            <a:noFill/>
            <a:miter lim="800000"/>
            <a:headEnd/>
            <a:tailEnd/>
          </a:ln>
        </p:spPr>
        <p:txBody>
          <a:bodyPr wrap="none" anchor="ctr"/>
          <a:lstStyle/>
          <a:p>
            <a:endParaRPr lang="it-IT"/>
          </a:p>
        </p:txBody>
      </p:sp>
    </p:spTree>
    <p:extLst>
      <p:ext uri="{BB962C8B-B14F-4D97-AF65-F5344CB8AC3E}">
        <p14:creationId xmlns:p14="http://schemas.microsoft.com/office/powerpoint/2010/main" val="355342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a:srcRect/>
          <a:stretch>
            <a:fillRect/>
          </a:stretch>
        </p:blipFill>
        <p:spPr bwMode="auto">
          <a:xfrm>
            <a:off x="0" y="260350"/>
            <a:ext cx="4230688" cy="5905500"/>
          </a:xfrm>
          <a:prstGeom prst="rect">
            <a:avLst/>
          </a:prstGeom>
          <a:noFill/>
          <a:ln w="9525">
            <a:noFill/>
            <a:miter lim="800000"/>
            <a:headEnd/>
            <a:tailEnd/>
          </a:ln>
        </p:spPr>
      </p:pic>
      <p:pic>
        <p:nvPicPr>
          <p:cNvPr id="72707" name="Picture 5"/>
          <p:cNvPicPr>
            <a:picLocks noChangeAspect="1" noChangeArrowheads="1"/>
          </p:cNvPicPr>
          <p:nvPr/>
        </p:nvPicPr>
        <p:blipFill>
          <a:blip r:embed="rId3"/>
          <a:srcRect/>
          <a:stretch>
            <a:fillRect/>
          </a:stretch>
        </p:blipFill>
        <p:spPr bwMode="auto">
          <a:xfrm>
            <a:off x="4787900" y="0"/>
            <a:ext cx="3240088" cy="3219450"/>
          </a:xfrm>
          <a:prstGeom prst="rect">
            <a:avLst/>
          </a:prstGeom>
          <a:noFill/>
          <a:ln w="9525">
            <a:noFill/>
            <a:miter lim="800000"/>
            <a:headEnd/>
            <a:tailEnd/>
          </a:ln>
        </p:spPr>
      </p:pic>
      <p:sp>
        <p:nvSpPr>
          <p:cNvPr id="72708" name="Rectangle 7"/>
          <p:cNvSpPr>
            <a:spLocks noChangeArrowheads="1"/>
          </p:cNvSpPr>
          <p:nvPr/>
        </p:nvSpPr>
        <p:spPr bwMode="auto">
          <a:xfrm>
            <a:off x="4572000" y="3789363"/>
            <a:ext cx="4572000" cy="2465387"/>
          </a:xfrm>
          <a:prstGeom prst="rect">
            <a:avLst/>
          </a:prstGeom>
          <a:noFill/>
          <a:ln w="9525">
            <a:noFill/>
            <a:miter lim="800000"/>
            <a:headEnd/>
            <a:tailEnd/>
          </a:ln>
        </p:spPr>
        <p:txBody>
          <a:bodyPr anchor="ctr">
            <a:spAutoFit/>
          </a:bodyPr>
          <a:lstStyle/>
          <a:p>
            <a:pPr algn="l"/>
            <a:r>
              <a:rPr lang="it-IT" sz="1200"/>
              <a:t>This paradigm requires subjects to detect brief flashes of light presented in a pseudorandom order in one of five spatial locations over a large number of trials. For this task, the animals are trained for approximately 30-40 daily sessions during which they gradually learn to respond in the appropriate aperture within a certain amount of time. If they fail to respond, respond in the wrong hole or at an inappropriate time, a short period of darkness (time-out) is presented as punishment and no reward is delivered. The 5-CSRTT provides the possibility to test the effects of various neural, pharmacological and behavioral manipulations on discrete and somewhat independent measures of behavioral control, including accuracy of discrimination, impulsivity, perseverative responses and response latencies. </a:t>
            </a:r>
          </a:p>
        </p:txBody>
      </p:sp>
    </p:spTree>
    <p:extLst>
      <p:ext uri="{BB962C8B-B14F-4D97-AF65-F5344CB8AC3E}">
        <p14:creationId xmlns:p14="http://schemas.microsoft.com/office/powerpoint/2010/main" val="194637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2"/>
          <a:srcRect/>
          <a:stretch>
            <a:fillRect/>
          </a:stretch>
        </p:blipFill>
        <p:spPr bwMode="auto">
          <a:xfrm>
            <a:off x="395288" y="188913"/>
            <a:ext cx="8137525" cy="5992812"/>
          </a:xfrm>
          <a:prstGeom prst="rect">
            <a:avLst/>
          </a:prstGeom>
          <a:noFill/>
          <a:ln w="9525">
            <a:noFill/>
            <a:miter lim="800000"/>
            <a:headEnd/>
            <a:tailEnd/>
          </a:ln>
        </p:spPr>
      </p:pic>
    </p:spTree>
    <p:extLst>
      <p:ext uri="{BB962C8B-B14F-4D97-AF65-F5344CB8AC3E}">
        <p14:creationId xmlns:p14="http://schemas.microsoft.com/office/powerpoint/2010/main" val="337683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4288" y="836613"/>
            <a:ext cx="9144001" cy="4362450"/>
          </a:xfrm>
          <a:prstGeom prst="rect">
            <a:avLst/>
          </a:prstGeom>
          <a:noFill/>
          <a:ln w="9525">
            <a:noFill/>
            <a:miter lim="800000"/>
            <a:headEnd/>
            <a:tailEnd/>
          </a:ln>
        </p:spPr>
        <p:txBody>
          <a:bodyPr>
            <a:spAutoFit/>
          </a:bodyPr>
          <a:lstStyle/>
          <a:p>
            <a:r>
              <a:rPr lang="it-IT" sz="2800"/>
              <a:t>Animal models of resilience to stressful events</a:t>
            </a:r>
          </a:p>
          <a:p>
            <a:endParaRPr lang="it-IT" sz="2800"/>
          </a:p>
          <a:p>
            <a:r>
              <a:rPr lang="it-IT" sz="2800"/>
              <a:t>Nestler’s animal model was motivated by the following clinical observation: </a:t>
            </a:r>
          </a:p>
          <a:p>
            <a:endParaRPr lang="it-IT" sz="2800"/>
          </a:p>
          <a:p>
            <a:r>
              <a:rPr lang="it-IT" sz="2800"/>
              <a:t>Upon exposure to the same stressful stimulus, human responses vary; some humans develop clear psychiatric conditions (e.g., depression, posttraumatic</a:t>
            </a:r>
          </a:p>
          <a:p>
            <a:r>
              <a:rPr lang="it-IT" sz="2800"/>
              <a:t>stress disorder [PTSD]), whereas other resilient individuals function normally.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0" y="1484313"/>
            <a:ext cx="9144000" cy="3508375"/>
          </a:xfrm>
          <a:prstGeom prst="rect">
            <a:avLst/>
          </a:prstGeom>
          <a:noFill/>
          <a:ln w="9525">
            <a:noFill/>
            <a:miter lim="800000"/>
            <a:headEnd/>
            <a:tailEnd/>
          </a:ln>
        </p:spPr>
        <p:txBody>
          <a:bodyPr>
            <a:spAutoFit/>
          </a:bodyPr>
          <a:lstStyle/>
          <a:p>
            <a:r>
              <a:rPr lang="it-IT" sz="2800"/>
              <a:t>Nestler set out to model this phenomenon of “resilience” by employing a </a:t>
            </a:r>
            <a:r>
              <a:rPr lang="it-IT" sz="2800" b="1"/>
              <a:t>chronic social defeat paradigm</a:t>
            </a:r>
            <a:r>
              <a:rPr lang="it-IT" sz="2800"/>
              <a:t>. </a:t>
            </a:r>
          </a:p>
          <a:p>
            <a:endParaRPr lang="it-IT" sz="2800"/>
          </a:p>
          <a:p>
            <a:r>
              <a:rPr lang="it-IT" sz="2800"/>
              <a:t>An episode of social defeat was accomplished by forcing a mouse to intrude into space that was “territorialized” by a larger mouse of a more aggressive type, leading to an agonistic encounter that ultimately resulted in intruder subordination.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F1"/>
          <p:cNvPicPr>
            <a:picLocks noChangeAspect="1" noChangeArrowheads="1"/>
          </p:cNvPicPr>
          <p:nvPr/>
        </p:nvPicPr>
        <p:blipFill>
          <a:blip r:embed="rId2"/>
          <a:srcRect r="64168" b="69365"/>
          <a:stretch>
            <a:fillRect/>
          </a:stretch>
        </p:blipFill>
        <p:spPr bwMode="auto">
          <a:xfrm>
            <a:off x="34925" y="0"/>
            <a:ext cx="4895850" cy="4251325"/>
          </a:xfrm>
          <a:prstGeom prst="rect">
            <a:avLst/>
          </a:prstGeom>
          <a:noFill/>
          <a:ln w="9525">
            <a:noFill/>
            <a:miter lim="800000"/>
            <a:headEnd/>
            <a:tailEnd/>
          </a:ln>
        </p:spPr>
      </p:pic>
      <p:sp>
        <p:nvSpPr>
          <p:cNvPr id="35843" name="Text Box 8"/>
          <p:cNvSpPr txBox="1">
            <a:spLocks noChangeArrowheads="1"/>
          </p:cNvSpPr>
          <p:nvPr/>
        </p:nvSpPr>
        <p:spPr bwMode="auto">
          <a:xfrm>
            <a:off x="-14288" y="5300663"/>
            <a:ext cx="9144001" cy="822325"/>
          </a:xfrm>
          <a:prstGeom prst="rect">
            <a:avLst/>
          </a:prstGeom>
          <a:noFill/>
          <a:ln w="9525">
            <a:noFill/>
            <a:miter lim="800000"/>
            <a:headEnd/>
            <a:tailEnd/>
          </a:ln>
        </p:spPr>
        <p:txBody>
          <a:bodyPr>
            <a:spAutoFit/>
          </a:bodyPr>
          <a:lstStyle/>
          <a:p>
            <a:r>
              <a:rPr lang="it-IT" sz="2400"/>
              <a:t>Questo protocollo intensivo produce una forte esperienza di subordinazione e di sconfitta</a:t>
            </a:r>
          </a:p>
        </p:txBody>
      </p:sp>
      <p:sp>
        <p:nvSpPr>
          <p:cNvPr id="35844" name="Rectangle 9"/>
          <p:cNvSpPr>
            <a:spLocks noChangeArrowheads="1"/>
          </p:cNvSpPr>
          <p:nvPr/>
        </p:nvSpPr>
        <p:spPr bwMode="auto">
          <a:xfrm>
            <a:off x="4572000" y="0"/>
            <a:ext cx="4572000" cy="4486275"/>
          </a:xfrm>
          <a:prstGeom prst="rect">
            <a:avLst/>
          </a:prstGeom>
          <a:noFill/>
          <a:ln w="9525">
            <a:noFill/>
            <a:miter lim="800000"/>
            <a:headEnd/>
            <a:tailEnd/>
          </a:ln>
        </p:spPr>
        <p:txBody>
          <a:bodyPr>
            <a:spAutoFit/>
          </a:bodyPr>
          <a:lstStyle/>
          <a:p>
            <a:r>
              <a:rPr lang="it-IT"/>
              <a:t>Every day, each experimental mouse was introduced into the home cage of an unfamiliar resident for 5 min and was physically defeated. </a:t>
            </a:r>
          </a:p>
          <a:p>
            <a:r>
              <a:rPr lang="it-IT"/>
              <a:t>Resident mice were CD1 breeders selected for their attack latencies reliably shorter than 30 s upon 3 consecutive screening tests. </a:t>
            </a:r>
          </a:p>
          <a:p>
            <a:r>
              <a:rPr lang="it-IT"/>
              <a:t>After 5 min of physical interaction, residents and intruders were maintained in sensory contact for 24hr using a perforated plexiglass partition dividing the resident home cage in two halves.</a:t>
            </a:r>
          </a:p>
          <a:p>
            <a:endParaRPr lang="it-IT"/>
          </a:p>
          <a:p>
            <a:r>
              <a:rPr lang="it-IT"/>
              <a:t>Every day experimental mice were exposed to a new resident home cage.</a:t>
            </a:r>
          </a:p>
        </p:txBody>
      </p:sp>
      <p:sp>
        <p:nvSpPr>
          <p:cNvPr id="35845" name="Rectangle 11"/>
          <p:cNvSpPr>
            <a:spLocks noChangeArrowheads="1"/>
          </p:cNvSpPr>
          <p:nvPr/>
        </p:nvSpPr>
        <p:spPr bwMode="auto">
          <a:xfrm>
            <a:off x="2122488" y="3571875"/>
            <a:ext cx="431800" cy="431800"/>
          </a:xfrm>
          <a:prstGeom prst="rect">
            <a:avLst/>
          </a:prstGeom>
          <a:solidFill>
            <a:schemeClr val="bg1"/>
          </a:solidFill>
          <a:ln w="9525">
            <a:noFill/>
            <a:miter lim="800000"/>
            <a:headEnd/>
            <a:tailEnd/>
          </a:ln>
        </p:spPr>
        <p:txBody>
          <a:bodyPr wrap="none" anchor="ctr"/>
          <a:lstStyle/>
          <a:p>
            <a:endParaRPr lang="it-IT"/>
          </a:p>
        </p:txBody>
      </p:sp>
      <p:sp>
        <p:nvSpPr>
          <p:cNvPr id="35846" name="Text Box 10"/>
          <p:cNvSpPr txBox="1">
            <a:spLocks noChangeArrowheads="1"/>
          </p:cNvSpPr>
          <p:nvPr/>
        </p:nvSpPr>
        <p:spPr bwMode="auto">
          <a:xfrm>
            <a:off x="2309813" y="3473450"/>
            <a:ext cx="354012" cy="457200"/>
          </a:xfrm>
          <a:prstGeom prst="rect">
            <a:avLst/>
          </a:prstGeom>
          <a:noFill/>
          <a:ln w="9525">
            <a:noFill/>
            <a:miter lim="800000"/>
            <a:headEnd/>
            <a:tailEnd/>
          </a:ln>
        </p:spPr>
        <p:txBody>
          <a:bodyPr wrap="none">
            <a:spAutoFit/>
          </a:bodyPr>
          <a:lstStyle/>
          <a:p>
            <a:pPr algn="l"/>
            <a:r>
              <a:rPr lang="it-IT" sz="2400" b="1"/>
              <a:t>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F1"/>
          <p:cNvPicPr>
            <a:picLocks noChangeAspect="1" noChangeArrowheads="1"/>
          </p:cNvPicPr>
          <p:nvPr/>
        </p:nvPicPr>
        <p:blipFill>
          <a:blip r:embed="rId2"/>
          <a:srcRect t="31017" r="61862" b="36934"/>
          <a:stretch>
            <a:fillRect/>
          </a:stretch>
        </p:blipFill>
        <p:spPr bwMode="auto">
          <a:xfrm>
            <a:off x="42863" y="0"/>
            <a:ext cx="4016375" cy="3429000"/>
          </a:xfrm>
          <a:prstGeom prst="rect">
            <a:avLst/>
          </a:prstGeom>
          <a:noFill/>
          <a:ln w="9525">
            <a:noFill/>
            <a:miter lim="800000"/>
            <a:headEnd/>
            <a:tailEnd/>
          </a:ln>
        </p:spPr>
      </p:pic>
      <p:sp>
        <p:nvSpPr>
          <p:cNvPr id="36867" name="Rectangle 5"/>
          <p:cNvSpPr>
            <a:spLocks noChangeArrowheads="1"/>
          </p:cNvSpPr>
          <p:nvPr/>
        </p:nvSpPr>
        <p:spPr bwMode="auto">
          <a:xfrm>
            <a:off x="4284663" y="476250"/>
            <a:ext cx="4859337" cy="2647950"/>
          </a:xfrm>
          <a:prstGeom prst="rect">
            <a:avLst/>
          </a:prstGeom>
          <a:noFill/>
          <a:ln w="9525">
            <a:noFill/>
            <a:miter lim="800000"/>
            <a:headEnd/>
            <a:tailEnd/>
          </a:ln>
        </p:spPr>
        <p:txBody>
          <a:bodyPr>
            <a:spAutoFit/>
          </a:bodyPr>
          <a:lstStyle/>
          <a:p>
            <a:r>
              <a:rPr lang="it-IT" sz="2400"/>
              <a:t>Using a quantitative</a:t>
            </a:r>
          </a:p>
          <a:p>
            <a:r>
              <a:rPr lang="it-IT" sz="2400"/>
              <a:t>social interaction task (panel A), such repeated defeat in social defeat encounters</a:t>
            </a:r>
          </a:p>
          <a:p>
            <a:r>
              <a:rPr lang="it-IT" sz="2400"/>
              <a:t>produced a wide distribution in measures of social interaction</a:t>
            </a:r>
          </a:p>
          <a:p>
            <a:r>
              <a:rPr lang="it-IT" sz="2400"/>
              <a:t>(panel B).</a:t>
            </a:r>
          </a:p>
        </p:txBody>
      </p:sp>
      <p:pic>
        <p:nvPicPr>
          <p:cNvPr id="36868" name="Picture 6"/>
          <p:cNvPicPr>
            <a:picLocks noChangeAspect="1" noChangeArrowheads="1"/>
          </p:cNvPicPr>
          <p:nvPr/>
        </p:nvPicPr>
        <p:blipFill>
          <a:blip r:embed="rId3"/>
          <a:srcRect l="31285" r="3439" b="50227"/>
          <a:stretch>
            <a:fillRect/>
          </a:stretch>
        </p:blipFill>
        <p:spPr bwMode="auto">
          <a:xfrm>
            <a:off x="0" y="3789363"/>
            <a:ext cx="8964613" cy="2757487"/>
          </a:xfrm>
          <a:prstGeom prst="rect">
            <a:avLst/>
          </a:prstGeom>
          <a:noFill/>
          <a:ln w="9525">
            <a:noFill/>
            <a:miter lim="800000"/>
            <a:headEnd/>
            <a:tailEnd/>
          </a:ln>
        </p:spPr>
      </p:pic>
      <p:sp>
        <p:nvSpPr>
          <p:cNvPr id="36869" name="Text Box 7"/>
          <p:cNvSpPr txBox="1">
            <a:spLocks noChangeArrowheads="1"/>
          </p:cNvSpPr>
          <p:nvPr/>
        </p:nvSpPr>
        <p:spPr bwMode="auto">
          <a:xfrm>
            <a:off x="0" y="12700"/>
            <a:ext cx="387350" cy="457200"/>
          </a:xfrm>
          <a:prstGeom prst="rect">
            <a:avLst/>
          </a:prstGeom>
          <a:solidFill>
            <a:schemeClr val="bg1"/>
          </a:solidFill>
          <a:ln w="9525">
            <a:noFill/>
            <a:miter lim="800000"/>
            <a:headEnd/>
            <a:tailEnd/>
          </a:ln>
        </p:spPr>
        <p:txBody>
          <a:bodyPr wrap="none">
            <a:spAutoFit/>
          </a:bodyPr>
          <a:lstStyle/>
          <a:p>
            <a:r>
              <a:rPr lang="it-IT" sz="2400"/>
              <a:t>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a:srcRect t="18509"/>
          <a:stretch>
            <a:fillRect/>
          </a:stretch>
        </p:blipFill>
        <p:spPr bwMode="auto">
          <a:xfrm>
            <a:off x="0" y="0"/>
            <a:ext cx="4487863" cy="4868863"/>
          </a:xfrm>
          <a:prstGeom prst="rect">
            <a:avLst/>
          </a:prstGeom>
          <a:noFill/>
          <a:ln w="9525">
            <a:noFill/>
            <a:miter lim="800000"/>
            <a:headEnd/>
            <a:tailEnd/>
          </a:ln>
        </p:spPr>
      </p:pic>
      <p:sp>
        <p:nvSpPr>
          <p:cNvPr id="37891" name="Rectangle 5"/>
          <p:cNvSpPr>
            <a:spLocks noChangeArrowheads="1"/>
          </p:cNvSpPr>
          <p:nvPr/>
        </p:nvSpPr>
        <p:spPr bwMode="auto">
          <a:xfrm>
            <a:off x="0" y="5118100"/>
            <a:ext cx="9144000" cy="1739900"/>
          </a:xfrm>
          <a:prstGeom prst="rect">
            <a:avLst/>
          </a:prstGeom>
          <a:noFill/>
          <a:ln w="9525">
            <a:noFill/>
            <a:miter lim="800000"/>
            <a:headEnd/>
            <a:tailEnd/>
          </a:ln>
        </p:spPr>
        <p:txBody>
          <a:bodyPr>
            <a:spAutoFit/>
          </a:bodyPr>
          <a:lstStyle/>
          <a:p>
            <a:r>
              <a:rPr lang="it-IT"/>
              <a:t>Following repeated social subordination, defeated mice (black) are tested for their display of social avoidance toward an unfamiliar aggressor (white mouse in cage. This photograph serves to illustrate how some mice adopt a “freezing” posture and position themselves at a distance (“susceptible”), while others actively explore and interact with the aggressor (“unsusceptible”). Such a phenotypic classification is long</a:t>
            </a:r>
          </a:p>
          <a:p>
            <a:r>
              <a:rPr lang="it-IT"/>
              <a:t>lasting and cannot be explained by inherent differences in anxiety-related behavior.</a:t>
            </a:r>
          </a:p>
        </p:txBody>
      </p:sp>
      <p:sp>
        <p:nvSpPr>
          <p:cNvPr id="37892" name="Rectangle 6"/>
          <p:cNvSpPr>
            <a:spLocks noChangeArrowheads="1"/>
          </p:cNvSpPr>
          <p:nvPr/>
        </p:nvSpPr>
        <p:spPr bwMode="auto">
          <a:xfrm>
            <a:off x="4572000" y="692150"/>
            <a:ext cx="4572000" cy="3652838"/>
          </a:xfrm>
          <a:prstGeom prst="rect">
            <a:avLst/>
          </a:prstGeom>
          <a:noFill/>
          <a:ln w="9525">
            <a:noFill/>
            <a:miter lim="800000"/>
            <a:headEnd/>
            <a:tailEnd/>
          </a:ln>
        </p:spPr>
        <p:txBody>
          <a:bodyPr>
            <a:spAutoFit/>
          </a:bodyPr>
          <a:lstStyle/>
          <a:p>
            <a:r>
              <a:rPr lang="it-IT" sz="2400" b="1"/>
              <a:t>Defeated mice were segregated into those that displayed clear deficits in social interaction (“susceptible”) and those that did not (“unsusceptible” or resilient).</a:t>
            </a:r>
          </a:p>
          <a:p>
            <a:endParaRPr lang="it-IT" sz="2400" b="1"/>
          </a:p>
          <a:p>
            <a:endParaRPr lang="it-IT" sz="2400" b="1"/>
          </a:p>
          <a:p>
            <a:r>
              <a:rPr lang="it-IT" b="1"/>
              <a:t>Krishnan et al., 2008</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srcRect l="719" r="3439"/>
          <a:stretch>
            <a:fillRect/>
          </a:stretch>
        </p:blipFill>
        <p:spPr bwMode="auto">
          <a:xfrm>
            <a:off x="0" y="0"/>
            <a:ext cx="9144000" cy="3849688"/>
          </a:xfrm>
          <a:prstGeom prst="rect">
            <a:avLst/>
          </a:prstGeom>
          <a:noFill/>
          <a:ln w="9525">
            <a:noFill/>
            <a:miter lim="800000"/>
            <a:headEnd/>
            <a:tailEnd/>
          </a:ln>
        </p:spPr>
      </p:pic>
      <p:sp>
        <p:nvSpPr>
          <p:cNvPr id="38915" name="Rectangle 5"/>
          <p:cNvSpPr>
            <a:spLocks noChangeArrowheads="1"/>
          </p:cNvSpPr>
          <p:nvPr/>
        </p:nvSpPr>
        <p:spPr bwMode="auto">
          <a:xfrm>
            <a:off x="0" y="4149725"/>
            <a:ext cx="9144000" cy="1552575"/>
          </a:xfrm>
          <a:prstGeom prst="rect">
            <a:avLst/>
          </a:prstGeom>
          <a:noFill/>
          <a:ln w="9525">
            <a:noFill/>
            <a:miter lim="800000"/>
            <a:headEnd/>
            <a:tailEnd/>
          </a:ln>
        </p:spPr>
        <p:txBody>
          <a:bodyPr>
            <a:spAutoFit/>
          </a:bodyPr>
          <a:lstStyle/>
          <a:p>
            <a:r>
              <a:rPr lang="it-IT" sz="2400"/>
              <a:t>Heterogeneity in response to social defeat can be quantified using measures such as the “interaction ratio,” a representation of a relative preference for a social cue (panel B, error bars: mean ± interquartile range).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0" y="404813"/>
            <a:ext cx="9144000" cy="3378200"/>
          </a:xfrm>
          <a:prstGeom prst="rect">
            <a:avLst/>
          </a:prstGeom>
          <a:noFill/>
          <a:ln w="9525">
            <a:noFill/>
            <a:miter lim="800000"/>
            <a:headEnd/>
            <a:tailEnd/>
          </a:ln>
        </p:spPr>
        <p:txBody>
          <a:bodyPr>
            <a:spAutoFit/>
          </a:bodyPr>
          <a:lstStyle/>
          <a:p>
            <a:r>
              <a:rPr lang="it-IT" sz="2400"/>
              <a:t>Through such segregation, Nestler discovered that only susceptible mice displayed several mouse analogs of human depressive behavior (anhedonia, circadian abnormalities, weight loss, and sensitized responses to abused drugs).</a:t>
            </a:r>
          </a:p>
          <a:p>
            <a:endParaRPr lang="it-IT" sz="2400"/>
          </a:p>
          <a:p>
            <a:r>
              <a:rPr lang="it-IT" sz="2400" b="1"/>
              <a:t>An elevation of brain-derived neurotrophic factor (BDNF) in the nucleus accumbens (NAc) was uniquely associated with the susceptible phenotype</a:t>
            </a:r>
            <a:r>
              <a:rPr lang="it-IT" sz="2400"/>
              <a:t>. </a:t>
            </a:r>
            <a:endParaRPr lang="it-IT"/>
          </a:p>
          <a:p>
            <a:endParaRPr lang="it-IT"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0" y="44624"/>
            <a:ext cx="9144000" cy="6863417"/>
          </a:xfrm>
          <a:prstGeom prst="rect">
            <a:avLst/>
          </a:prstGeom>
          <a:noFill/>
          <a:ln w="9525">
            <a:noFill/>
            <a:miter lim="800000"/>
            <a:headEnd/>
            <a:tailEnd/>
          </a:ln>
        </p:spPr>
        <p:txBody>
          <a:bodyPr>
            <a:spAutoFit/>
          </a:bodyPr>
          <a:lstStyle/>
          <a:p>
            <a:r>
              <a:rPr lang="it-IT" sz="2400" b="1" dirty="0"/>
              <a:t>Test di ansietà</a:t>
            </a:r>
            <a:r>
              <a:rPr lang="it-IT" sz="2400" dirty="0"/>
              <a:t>: EPM,  </a:t>
            </a:r>
            <a:r>
              <a:rPr lang="it-IT" sz="2400" dirty="0" err="1"/>
              <a:t>food</a:t>
            </a:r>
            <a:r>
              <a:rPr lang="it-IT" sz="2400" dirty="0"/>
              <a:t> </a:t>
            </a:r>
            <a:r>
              <a:rPr lang="it-IT" sz="2400" dirty="0" err="1"/>
              <a:t>consumption</a:t>
            </a:r>
            <a:r>
              <a:rPr lang="it-IT" sz="2400" dirty="0"/>
              <a:t> in </a:t>
            </a:r>
            <a:r>
              <a:rPr lang="it-IT" sz="2400" dirty="0" err="1"/>
              <a:t>novel</a:t>
            </a:r>
            <a:r>
              <a:rPr lang="it-IT" sz="2400" dirty="0"/>
              <a:t> </a:t>
            </a:r>
            <a:r>
              <a:rPr lang="it-IT" sz="2400" dirty="0" err="1"/>
              <a:t>environment</a:t>
            </a:r>
            <a:r>
              <a:rPr lang="it-IT" sz="2400" dirty="0"/>
              <a:t>, open </a:t>
            </a:r>
            <a:r>
              <a:rPr lang="it-IT" sz="2400" dirty="0" err="1"/>
              <a:t>field</a:t>
            </a:r>
            <a:endParaRPr lang="it-IT" sz="2400" dirty="0"/>
          </a:p>
          <a:p>
            <a:endParaRPr lang="it-IT" sz="2400" dirty="0"/>
          </a:p>
          <a:p>
            <a:r>
              <a:rPr lang="it-IT" sz="2400" b="1" dirty="0"/>
              <a:t>Test cognitivi</a:t>
            </a:r>
            <a:r>
              <a:rPr lang="it-IT" sz="2400" dirty="0"/>
              <a:t>, </a:t>
            </a:r>
            <a:r>
              <a:rPr lang="it-IT" sz="2400" b="1" dirty="0"/>
              <a:t>memoria a lungo termine</a:t>
            </a:r>
            <a:r>
              <a:rPr lang="it-IT" sz="2400" dirty="0"/>
              <a:t>: </a:t>
            </a:r>
            <a:r>
              <a:rPr lang="it-IT" sz="2400" dirty="0" err="1"/>
              <a:t>Morris</a:t>
            </a:r>
            <a:r>
              <a:rPr lang="it-IT" sz="2400" dirty="0"/>
              <a:t> water </a:t>
            </a:r>
            <a:r>
              <a:rPr lang="it-IT" sz="2400" dirty="0" err="1"/>
              <a:t>maze</a:t>
            </a:r>
            <a:r>
              <a:rPr lang="it-IT" sz="2400" dirty="0"/>
              <a:t>, ORT, </a:t>
            </a:r>
            <a:r>
              <a:rPr lang="it-IT" sz="2400" dirty="0" err="1"/>
              <a:t>novelty</a:t>
            </a:r>
            <a:r>
              <a:rPr lang="it-IT" sz="2400" dirty="0"/>
              <a:t> </a:t>
            </a:r>
            <a:r>
              <a:rPr lang="it-IT" sz="2400" dirty="0" err="1"/>
              <a:t>response</a:t>
            </a:r>
            <a:r>
              <a:rPr lang="it-IT" sz="2400" dirty="0"/>
              <a:t> to </a:t>
            </a:r>
            <a:r>
              <a:rPr lang="it-IT" sz="2400" dirty="0" err="1"/>
              <a:t>conspecifics</a:t>
            </a:r>
            <a:r>
              <a:rPr lang="it-IT" sz="2400" dirty="0"/>
              <a:t>, </a:t>
            </a:r>
            <a:r>
              <a:rPr lang="it-IT" sz="2400" dirty="0" err="1"/>
              <a:t>fear</a:t>
            </a:r>
            <a:r>
              <a:rPr lang="it-IT" sz="2400" dirty="0"/>
              <a:t> </a:t>
            </a:r>
            <a:r>
              <a:rPr lang="it-IT" sz="2400" dirty="0" err="1"/>
              <a:t>conditioning</a:t>
            </a:r>
            <a:r>
              <a:rPr lang="it-IT" sz="2400" dirty="0"/>
              <a:t>, social </a:t>
            </a:r>
            <a:r>
              <a:rPr lang="it-IT" sz="2400" dirty="0" err="1"/>
              <a:t>food</a:t>
            </a:r>
            <a:r>
              <a:rPr lang="it-IT" sz="2400" dirty="0"/>
              <a:t> </a:t>
            </a:r>
            <a:r>
              <a:rPr lang="it-IT" sz="2400" dirty="0" err="1"/>
              <a:t>odor</a:t>
            </a:r>
            <a:r>
              <a:rPr lang="it-IT" sz="2400" dirty="0"/>
              <a:t> </a:t>
            </a:r>
            <a:r>
              <a:rPr lang="it-IT" sz="2400" dirty="0" err="1"/>
              <a:t>transmission</a:t>
            </a:r>
            <a:r>
              <a:rPr lang="it-IT" sz="2400" dirty="0"/>
              <a:t>, </a:t>
            </a:r>
            <a:r>
              <a:rPr lang="it-IT" sz="2400" dirty="0" err="1"/>
              <a:t>radial</a:t>
            </a:r>
            <a:r>
              <a:rPr lang="it-IT" sz="2400" dirty="0"/>
              <a:t> </a:t>
            </a:r>
            <a:r>
              <a:rPr lang="it-IT" sz="2400" dirty="0" err="1"/>
              <a:t>maze</a:t>
            </a:r>
            <a:r>
              <a:rPr lang="it-IT" sz="2400" dirty="0"/>
              <a:t>, apprendimenti associativi stimolo-rinforzo o azione-rinforzo (condizionamenti operanti). Memoria relazionale. Test di risposta automatizzata (</a:t>
            </a:r>
            <a:r>
              <a:rPr lang="it-IT" sz="2400" dirty="0" err="1"/>
              <a:t>touch</a:t>
            </a:r>
            <a:r>
              <a:rPr lang="it-IT" sz="2400" dirty="0"/>
              <a:t> </a:t>
            </a:r>
            <a:r>
              <a:rPr lang="it-IT" sz="2400" dirty="0" err="1"/>
              <a:t>screens</a:t>
            </a:r>
            <a:r>
              <a:rPr lang="it-IT" sz="2400" dirty="0"/>
              <a:t>): PAL. </a:t>
            </a:r>
            <a:endParaRPr lang="it-IT" sz="2400" dirty="0" smtClean="0"/>
          </a:p>
          <a:p>
            <a:endParaRPr lang="it-IT" sz="2400" dirty="0"/>
          </a:p>
          <a:p>
            <a:r>
              <a:rPr lang="it-IT" sz="2400" b="1" dirty="0"/>
              <a:t>Test motori: </a:t>
            </a:r>
            <a:r>
              <a:rPr lang="it-IT" sz="2400" dirty="0" smtClean="0"/>
              <a:t>analisi del passo, scala con pioli asimmetrici.</a:t>
            </a:r>
          </a:p>
          <a:p>
            <a:endParaRPr lang="it-IT" sz="2400" dirty="0"/>
          </a:p>
          <a:p>
            <a:r>
              <a:rPr lang="it-IT" sz="2400" b="1" dirty="0" smtClean="0"/>
              <a:t>Test sensoriali</a:t>
            </a:r>
            <a:r>
              <a:rPr lang="it-IT" sz="2400" dirty="0" smtClean="0"/>
              <a:t>: test di </a:t>
            </a:r>
            <a:r>
              <a:rPr lang="it-IT" sz="2400" dirty="0" err="1" smtClean="0"/>
              <a:t>Prusky</a:t>
            </a:r>
            <a:r>
              <a:rPr lang="it-IT" sz="2400" dirty="0" smtClean="0"/>
              <a:t> per la valutazione dell’acuità visiva</a:t>
            </a:r>
          </a:p>
          <a:p>
            <a:endParaRPr lang="it-IT" sz="2400" dirty="0"/>
          </a:p>
          <a:p>
            <a:endParaRPr lang="it-IT" sz="800" dirty="0"/>
          </a:p>
          <a:p>
            <a:r>
              <a:rPr lang="it-IT" sz="2400" b="1" dirty="0"/>
              <a:t>Test cognitivi, </a:t>
            </a:r>
            <a:r>
              <a:rPr lang="it-IT" sz="2400" b="1" dirty="0" err="1"/>
              <a:t>working</a:t>
            </a:r>
            <a:r>
              <a:rPr lang="it-IT" sz="2400" b="1" dirty="0"/>
              <a:t> </a:t>
            </a:r>
            <a:r>
              <a:rPr lang="it-IT" sz="2400" b="1" dirty="0" err="1"/>
              <a:t>memory</a:t>
            </a:r>
            <a:r>
              <a:rPr lang="it-IT" sz="2400" dirty="0"/>
              <a:t>: </a:t>
            </a:r>
            <a:r>
              <a:rPr lang="it-IT" sz="2400" dirty="0" err="1"/>
              <a:t>spontaneous</a:t>
            </a:r>
            <a:r>
              <a:rPr lang="it-IT" sz="2400" dirty="0"/>
              <a:t> </a:t>
            </a:r>
            <a:r>
              <a:rPr lang="it-IT" sz="2400" dirty="0" err="1"/>
              <a:t>alternation</a:t>
            </a:r>
            <a:r>
              <a:rPr lang="it-IT" sz="2400" dirty="0"/>
              <a:t>, T-</a:t>
            </a:r>
            <a:r>
              <a:rPr lang="it-IT" sz="2400" dirty="0" err="1"/>
              <a:t>maze</a:t>
            </a:r>
            <a:r>
              <a:rPr lang="it-IT" sz="2400" dirty="0"/>
              <a:t>, </a:t>
            </a:r>
            <a:r>
              <a:rPr lang="it-IT" sz="2400" dirty="0" err="1"/>
              <a:t>delayed</a:t>
            </a:r>
            <a:r>
              <a:rPr lang="it-IT" sz="2400" dirty="0"/>
              <a:t> </a:t>
            </a:r>
            <a:r>
              <a:rPr lang="it-IT" sz="2400" dirty="0" err="1"/>
              <a:t>matched</a:t>
            </a:r>
            <a:r>
              <a:rPr lang="it-IT" sz="2400" dirty="0"/>
              <a:t> or non </a:t>
            </a:r>
            <a:r>
              <a:rPr lang="it-IT" sz="2400" dirty="0" err="1"/>
              <a:t>matched</a:t>
            </a:r>
            <a:r>
              <a:rPr lang="it-IT" sz="2400" dirty="0"/>
              <a:t> to sample, </a:t>
            </a:r>
          </a:p>
          <a:p>
            <a:endParaRPr lang="it-IT" sz="2400" dirty="0"/>
          </a:p>
          <a:p>
            <a:r>
              <a:rPr lang="it-IT" sz="2400" b="1" dirty="0"/>
              <a:t>Test cognitivi, attenzione</a:t>
            </a:r>
            <a:r>
              <a:rPr lang="it-IT" sz="2400" dirty="0"/>
              <a:t>: Robbins’ 5 </a:t>
            </a:r>
            <a:r>
              <a:rPr lang="it-IT" sz="2400" dirty="0" err="1"/>
              <a:t>choice</a:t>
            </a:r>
            <a:r>
              <a:rPr lang="it-IT" sz="2400" dirty="0"/>
              <a:t> test</a:t>
            </a:r>
          </a:p>
        </p:txBody>
      </p:sp>
    </p:spTree>
    <p:extLst>
      <p:ext uri="{BB962C8B-B14F-4D97-AF65-F5344CB8AC3E}">
        <p14:creationId xmlns:p14="http://schemas.microsoft.com/office/powerpoint/2010/main" val="1530687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0" y="404813"/>
            <a:ext cx="9144000" cy="5843587"/>
          </a:xfrm>
          <a:prstGeom prst="rect">
            <a:avLst/>
          </a:prstGeom>
          <a:noFill/>
          <a:ln w="9525">
            <a:noFill/>
            <a:miter lim="800000"/>
            <a:headEnd/>
            <a:tailEnd/>
          </a:ln>
        </p:spPr>
        <p:txBody>
          <a:bodyPr>
            <a:spAutoFit/>
          </a:bodyPr>
          <a:lstStyle/>
          <a:p>
            <a:r>
              <a:rPr lang="it-IT" sz="2400"/>
              <a:t>Moreover, the reduction of BDNF in the ventral tegmental area (VTA) (a region in the brain that projects directly to the NAc) using genetically modified mice, as well as the inhibition of neuronal activity in the VTA, blocked BDNF and depression-like behaviors in socially defeated mice. </a:t>
            </a:r>
          </a:p>
          <a:p>
            <a:endParaRPr lang="it-IT" sz="2400"/>
          </a:p>
          <a:p>
            <a:r>
              <a:rPr lang="it-IT" sz="2400"/>
              <a:t>To confirm the relevance of this model to human depression, Nestler demonstrated elevations of BDNF in postmortem human NAc in depressed subjects relative to comparison subjects.</a:t>
            </a:r>
          </a:p>
          <a:p>
            <a:endParaRPr lang="it-IT" sz="2400"/>
          </a:p>
          <a:p>
            <a:endParaRPr lang="it-IT" sz="2400"/>
          </a:p>
          <a:p>
            <a:r>
              <a:rPr lang="it-IT" sz="2400"/>
              <a:t> He also showed that a naturally occurring impairment in activity-dependent BDNF release (BDNF val66met) promotes resilience to social defeat.</a:t>
            </a:r>
          </a:p>
          <a:p>
            <a:pPr algn="l"/>
            <a:endParaRPr lang="it-IT"/>
          </a:p>
          <a:p>
            <a:endParaRPr lang="it-IT"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srcRect/>
          <a:stretch>
            <a:fillRect/>
          </a:stretch>
        </p:blipFill>
        <p:spPr bwMode="auto">
          <a:xfrm>
            <a:off x="-14288" y="549275"/>
            <a:ext cx="9144001" cy="2101850"/>
          </a:xfrm>
          <a:prstGeom prst="rect">
            <a:avLst/>
          </a:prstGeom>
          <a:noFill/>
          <a:ln w="9525">
            <a:noFill/>
            <a:miter lim="800000"/>
            <a:headEnd/>
            <a:tailEnd/>
          </a:ln>
        </p:spPr>
      </p:pic>
      <p:sp>
        <p:nvSpPr>
          <p:cNvPr id="41987" name="Rectangle 5"/>
          <p:cNvSpPr>
            <a:spLocks noChangeArrowheads="1"/>
          </p:cNvSpPr>
          <p:nvPr/>
        </p:nvSpPr>
        <p:spPr bwMode="auto">
          <a:xfrm>
            <a:off x="0" y="2749550"/>
            <a:ext cx="9144000" cy="4108450"/>
          </a:xfrm>
          <a:prstGeom prst="rect">
            <a:avLst/>
          </a:prstGeom>
          <a:noFill/>
          <a:ln w="9525">
            <a:noFill/>
            <a:miter lim="800000"/>
            <a:headEnd/>
            <a:tailEnd/>
          </a:ln>
        </p:spPr>
        <p:txBody>
          <a:bodyPr>
            <a:spAutoFit/>
          </a:bodyPr>
          <a:lstStyle/>
          <a:p>
            <a:r>
              <a:rPr lang="it-IT" sz="2400"/>
              <a:t>Autism is a complex neurodevelopmental disorder with extraordinarily high heritability.</a:t>
            </a:r>
          </a:p>
          <a:p>
            <a:r>
              <a:rPr lang="it-IT" sz="2400"/>
              <a:t>Effective animal models should incorporate face validity (strong analogies to the endophenotypes of the human syndrome), construct validity (the same biological dysfunction that causes the human disease, such as a gene mutation or anatomical abnormality) and predictive validity (analogous response to treatments that prevent or reverse symptoms in the human disease).</a:t>
            </a:r>
          </a:p>
          <a:p>
            <a:endParaRPr lang="it-IT" sz="2400"/>
          </a:p>
          <a:p>
            <a:r>
              <a:rPr lang="it-IT" sz="2400"/>
              <a:t>How to phenotype them?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0" y="188913"/>
            <a:ext cx="9144000" cy="6188075"/>
          </a:xfrm>
          <a:prstGeom prst="rect">
            <a:avLst/>
          </a:prstGeom>
          <a:noFill/>
          <a:ln w="9525">
            <a:noFill/>
            <a:miter lim="800000"/>
            <a:headEnd/>
            <a:tailEnd/>
          </a:ln>
        </p:spPr>
        <p:txBody>
          <a:bodyPr>
            <a:spAutoFit/>
          </a:bodyPr>
          <a:lstStyle/>
          <a:p>
            <a:r>
              <a:rPr lang="it-IT" sz="2000"/>
              <a:t>Autism diagnosis is currently based on purely behavioural criteria, as no consistent biological markers have yet been identified. </a:t>
            </a:r>
          </a:p>
          <a:p>
            <a:r>
              <a:rPr lang="it-IT" sz="2000"/>
              <a:t>Until now, DSM-IV99, the diagnostic manual of the American Psychiatric Association, and ICD-10100, the diagnostic manual of the World Health Organization, have required the presence of core elements in three specific categories: </a:t>
            </a:r>
          </a:p>
          <a:p>
            <a:r>
              <a:rPr lang="it-IT" sz="2000"/>
              <a:t>abnormal reciprocal social interactions, which include reduced interest in peers and difficulty maintaining social interaction, and failure to use eye gaze and facial expressions to communicate efficiently;</a:t>
            </a:r>
          </a:p>
          <a:p>
            <a:r>
              <a:rPr lang="it-IT" sz="2000"/>
              <a:t>impaired communication, which generally presents as language delays, deficits in language comprehension and response to voices, stereotyped or literal use of words and phrases, poor pragmatics (knowing how and when to use language) and lack of prosody, resulting in monotone or exaggerated speech patterns; </a:t>
            </a:r>
          </a:p>
          <a:p>
            <a:r>
              <a:rPr lang="it-IT" sz="2000"/>
              <a:t>and repetitive behaviours, which include motor stereotypies, repetitive use of objects, compulsions and rituals, insistence on sameness, upset to change and unusual or very narrow restricted interests. </a:t>
            </a:r>
          </a:p>
          <a:p>
            <a:r>
              <a:rPr lang="it-IT" sz="2000"/>
              <a:t>Proposed DSM-V revisions may merge the first two criteria into a more</a:t>
            </a:r>
          </a:p>
          <a:p>
            <a:r>
              <a:rPr lang="it-IT" sz="2000"/>
              <a:t>general social-communication factor that includes lack of social reciprocity and deficits in nonverbal and verbal communication, beginning in early childhood.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179388" y="1123950"/>
            <a:ext cx="8964612" cy="1187450"/>
          </a:xfrm>
          <a:prstGeom prst="rect">
            <a:avLst/>
          </a:prstGeom>
          <a:noFill/>
          <a:ln w="9525">
            <a:noFill/>
            <a:miter lim="800000"/>
            <a:headEnd/>
            <a:tailEnd/>
          </a:ln>
        </p:spPr>
        <p:txBody>
          <a:bodyPr>
            <a:spAutoFit/>
          </a:bodyPr>
          <a:lstStyle/>
          <a:p>
            <a:r>
              <a:rPr lang="it-IT" sz="2400"/>
              <a:t>Quali test fare? </a:t>
            </a:r>
          </a:p>
          <a:p>
            <a:r>
              <a:rPr lang="it-IT" sz="2400"/>
              <a:t> </a:t>
            </a:r>
          </a:p>
          <a:p>
            <a:r>
              <a:rPr lang="it-IT" sz="2400"/>
              <a:t>Essenziale il contributo di esperti nell’assessment di ASD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0" y="404813"/>
            <a:ext cx="9144000" cy="4968875"/>
          </a:xfrm>
          <a:prstGeom prst="rect">
            <a:avLst/>
          </a:prstGeom>
          <a:noFill/>
          <a:ln w="9525">
            <a:noFill/>
            <a:miter lim="800000"/>
            <a:headEnd/>
            <a:tailEnd/>
          </a:ln>
        </p:spPr>
        <p:txBody>
          <a:bodyPr>
            <a:spAutoFit/>
          </a:bodyPr>
          <a:lstStyle/>
          <a:p>
            <a:r>
              <a:rPr lang="it-IT" sz="2000" i="1"/>
              <a:t>Reciprocal social interactions. </a:t>
            </a:r>
            <a:r>
              <a:rPr lang="it-IT" sz="2000"/>
              <a:t>Fine-grained measures of interactions between pairs or groups of juvenile or adult mice placed together in standard cages or</a:t>
            </a:r>
          </a:p>
          <a:p>
            <a:r>
              <a:rPr lang="it-IT" sz="2000"/>
              <a:t>specialized arenas provide the most detailed insights into reciprocal social interactions. </a:t>
            </a:r>
          </a:p>
          <a:p>
            <a:r>
              <a:rPr lang="it-IT" sz="2000"/>
              <a:t> Parameters are scored from videotapes by investigators, using data sheets or</a:t>
            </a:r>
          </a:p>
          <a:p>
            <a:r>
              <a:rPr lang="it-IT" sz="2000"/>
              <a:t>event-recording software. </a:t>
            </a:r>
          </a:p>
          <a:p>
            <a:endParaRPr lang="it-IT" sz="2000"/>
          </a:p>
          <a:p>
            <a:r>
              <a:rPr lang="it-IT" sz="2000"/>
              <a:t>Automated videotracking systems have also been used to score social interactions between two mice. The experimental design, including the specific parameters scored, session duration, time of day, prior social isolation, environmental enrichment and pair composition by age, sex and strain, is optimized to meet the goals of the experiment.</a:t>
            </a:r>
          </a:p>
          <a:p>
            <a:endParaRPr lang="it-IT" sz="2000"/>
          </a:p>
          <a:p>
            <a:r>
              <a:rPr lang="it-IT" sz="2000"/>
              <a:t>Repeated testing of the same mice is usually possible;</a:t>
            </a:r>
          </a:p>
          <a:p>
            <a:r>
              <a:rPr lang="it-IT" sz="2000"/>
              <a:t>this allows researchers to evaluate trajectories across the neurodevelopmental stages of pup, juvenile, young adult and older adult.</a:t>
            </a:r>
          </a:p>
        </p:txBody>
      </p:sp>
      <p:sp>
        <p:nvSpPr>
          <p:cNvPr id="1028" name="Text Box 5"/>
          <p:cNvSpPr txBox="1">
            <a:spLocks noChangeArrowheads="1"/>
          </p:cNvSpPr>
          <p:nvPr/>
        </p:nvSpPr>
        <p:spPr bwMode="auto">
          <a:xfrm>
            <a:off x="1557338" y="5949950"/>
            <a:ext cx="6000750" cy="366713"/>
          </a:xfrm>
          <a:prstGeom prst="rect">
            <a:avLst/>
          </a:prstGeom>
          <a:noFill/>
          <a:ln w="9525">
            <a:noFill/>
            <a:miter lim="800000"/>
            <a:headEnd/>
            <a:tailEnd/>
          </a:ln>
        </p:spPr>
        <p:txBody>
          <a:bodyPr wrap="none">
            <a:spAutoFit/>
          </a:bodyPr>
          <a:lstStyle/>
          <a:p>
            <a:r>
              <a:rPr lang="it-IT"/>
              <a:t>Esempi di test di interazioni sociali spontanee nel roditore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rn2851-s1.wmv">
            <a:hlinkClick r:id="" action="ppaction://media"/>
          </p:cNvPr>
          <p:cNvPicPr>
            <a:picLocks noRot="1" noChangeAspect="1"/>
          </p:cNvPicPr>
          <p:nvPr>
            <a:videoFile r:link="rId1"/>
          </p:nvPr>
        </p:nvPicPr>
        <p:blipFill>
          <a:blip r:embed="rId3"/>
          <a:srcRect/>
          <a:stretch>
            <a:fillRect/>
          </a:stretch>
        </p:blipFill>
        <p:spPr bwMode="auto">
          <a:xfrm>
            <a:off x="71438" y="1357313"/>
            <a:ext cx="8897937" cy="5005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
                                        </p:tgtEl>
                                      </p:cBhvr>
                                    </p:cmd>
                                  </p:childTnLst>
                                </p:cTn>
                              </p:par>
                            </p:childTnLst>
                          </p:cTn>
                        </p:par>
                      </p:childTnLst>
                    </p:cTn>
                  </p:par>
                </p:childTnLst>
              </p:cTn>
              <p:nextCondLst>
                <p:cond evt="onClick" delay="0">
                  <p:tgtEl>
                    <p:spTgt spid="2"/>
                  </p:tgtEl>
                </p:cond>
              </p:nextCondLst>
            </p:seq>
            <p:video>
              <p:cMediaNode>
                <p:cTn id="14"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2"/>
          <a:srcRect/>
          <a:stretch>
            <a:fillRect/>
          </a:stretch>
        </p:blipFill>
        <p:spPr bwMode="auto">
          <a:xfrm>
            <a:off x="304800" y="71438"/>
            <a:ext cx="85328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0" y="765175"/>
            <a:ext cx="9144000" cy="5426075"/>
          </a:xfrm>
          <a:prstGeom prst="rect">
            <a:avLst/>
          </a:prstGeom>
          <a:noFill/>
          <a:ln w="9525">
            <a:noFill/>
            <a:miter lim="800000"/>
            <a:headEnd/>
            <a:tailEnd/>
          </a:ln>
        </p:spPr>
        <p:txBody>
          <a:bodyPr>
            <a:spAutoFit/>
          </a:bodyPr>
          <a:lstStyle/>
          <a:p>
            <a:pPr>
              <a:lnSpc>
                <a:spcPct val="125000"/>
              </a:lnSpc>
            </a:pPr>
            <a:r>
              <a:rPr lang="it-IT" sz="2800" i="1"/>
              <a:t>Social approach. </a:t>
            </a:r>
            <a:r>
              <a:rPr lang="it-IT" sz="2800"/>
              <a:t>Simpler, automated measures of direct social approach offer more standardized, higher throughput assays, although fewer details of reciprocal interactions are captured. </a:t>
            </a:r>
          </a:p>
          <a:p>
            <a:pPr>
              <a:lnSpc>
                <a:spcPct val="125000"/>
              </a:lnSpc>
            </a:pPr>
            <a:endParaRPr lang="it-IT" sz="2800"/>
          </a:p>
          <a:p>
            <a:pPr>
              <a:lnSpc>
                <a:spcPct val="125000"/>
              </a:lnSpc>
            </a:pPr>
            <a:r>
              <a:rPr lang="it-IT" sz="2800"/>
              <a:t>Recently, an automated three-chambered social approach task, which scores time spent in a side chamber with a novel mouse versus time spent in a side chamber with a non-social novel object, an inverted wire pencil cup, has been developed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0" y="193675"/>
            <a:ext cx="9144000" cy="6497638"/>
          </a:xfrm>
          <a:prstGeom prst="rect">
            <a:avLst/>
          </a:prstGeom>
          <a:noFill/>
          <a:ln w="9525">
            <a:noFill/>
            <a:miter lim="800000"/>
            <a:headEnd/>
            <a:tailEnd/>
          </a:ln>
        </p:spPr>
        <p:txBody>
          <a:bodyPr>
            <a:spAutoFit/>
          </a:bodyPr>
          <a:lstStyle/>
          <a:p>
            <a:r>
              <a:rPr lang="it-IT" sz="2800" dirty="0" err="1"/>
              <a:t>Sociability</a:t>
            </a:r>
            <a:r>
              <a:rPr lang="it-IT" sz="2800" dirty="0"/>
              <a:t> </a:t>
            </a:r>
            <a:r>
              <a:rPr lang="it-IT" sz="2800" dirty="0" err="1"/>
              <a:t>is</a:t>
            </a:r>
            <a:r>
              <a:rPr lang="it-IT" sz="2800" dirty="0"/>
              <a:t> </a:t>
            </a:r>
            <a:r>
              <a:rPr lang="it-IT" sz="2800" dirty="0" err="1"/>
              <a:t>defined</a:t>
            </a:r>
            <a:r>
              <a:rPr lang="it-IT" sz="2800" dirty="0"/>
              <a:t> </a:t>
            </a:r>
            <a:r>
              <a:rPr lang="it-IT" sz="2800" dirty="0" err="1"/>
              <a:t>as</a:t>
            </a:r>
            <a:r>
              <a:rPr lang="it-IT" sz="2800" dirty="0"/>
              <a:t> the </a:t>
            </a:r>
            <a:r>
              <a:rPr lang="it-IT" sz="2800" dirty="0" err="1"/>
              <a:t>subject</a:t>
            </a:r>
            <a:r>
              <a:rPr lang="it-IT" sz="2800" dirty="0"/>
              <a:t> mice </a:t>
            </a:r>
            <a:r>
              <a:rPr lang="it-IT" sz="2800" dirty="0" err="1"/>
              <a:t>spending</a:t>
            </a:r>
            <a:r>
              <a:rPr lang="it-IT" sz="2800" dirty="0"/>
              <a:t> more time in the </a:t>
            </a:r>
            <a:r>
              <a:rPr lang="it-IT" sz="2800" dirty="0" err="1"/>
              <a:t>chamber</a:t>
            </a:r>
            <a:r>
              <a:rPr lang="it-IT" sz="2800" dirty="0"/>
              <a:t> </a:t>
            </a:r>
            <a:r>
              <a:rPr lang="it-IT" sz="2800" dirty="0" err="1"/>
              <a:t>containing</a:t>
            </a:r>
            <a:r>
              <a:rPr lang="it-IT" sz="2800" dirty="0"/>
              <a:t> the </a:t>
            </a:r>
            <a:r>
              <a:rPr lang="it-IT" sz="2800" dirty="0" err="1"/>
              <a:t>novel</a:t>
            </a:r>
            <a:r>
              <a:rPr lang="it-IT" sz="2800" dirty="0"/>
              <a:t> target mouse </a:t>
            </a:r>
            <a:r>
              <a:rPr lang="it-IT" sz="2800" dirty="0" err="1"/>
              <a:t>than</a:t>
            </a:r>
            <a:r>
              <a:rPr lang="it-IT" sz="2800" dirty="0"/>
              <a:t> in the </a:t>
            </a:r>
            <a:r>
              <a:rPr lang="it-IT" sz="2800" dirty="0" err="1"/>
              <a:t>chamber</a:t>
            </a:r>
            <a:r>
              <a:rPr lang="it-IT" sz="2800" dirty="0"/>
              <a:t> </a:t>
            </a:r>
            <a:r>
              <a:rPr lang="it-IT" sz="2800" dirty="0" err="1"/>
              <a:t>containing</a:t>
            </a:r>
            <a:r>
              <a:rPr lang="it-IT" sz="2800" dirty="0"/>
              <a:t> the inanimate </a:t>
            </a:r>
            <a:r>
              <a:rPr lang="it-IT" sz="2800" dirty="0" err="1"/>
              <a:t>novel</a:t>
            </a:r>
            <a:r>
              <a:rPr lang="it-IT" sz="2800" dirty="0"/>
              <a:t> </a:t>
            </a:r>
            <a:r>
              <a:rPr lang="it-IT" sz="2800" dirty="0" err="1"/>
              <a:t>object</a:t>
            </a:r>
            <a:r>
              <a:rPr lang="it-IT" sz="2800" dirty="0"/>
              <a:t>. The </a:t>
            </a:r>
            <a:r>
              <a:rPr lang="it-IT" sz="2800" dirty="0" err="1"/>
              <a:t>wire</a:t>
            </a:r>
            <a:r>
              <a:rPr lang="it-IT" sz="2800" dirty="0"/>
              <a:t> </a:t>
            </a:r>
            <a:r>
              <a:rPr lang="it-IT" sz="2800" dirty="0" err="1"/>
              <a:t>cup</a:t>
            </a:r>
            <a:r>
              <a:rPr lang="it-IT" sz="2800" dirty="0"/>
              <a:t> </a:t>
            </a:r>
            <a:r>
              <a:rPr lang="it-IT" sz="2800" dirty="0" err="1"/>
              <a:t>serves</a:t>
            </a:r>
            <a:r>
              <a:rPr lang="it-IT" sz="2800" dirty="0"/>
              <a:t> </a:t>
            </a:r>
            <a:r>
              <a:rPr lang="it-IT" sz="2800" dirty="0" err="1"/>
              <a:t>as</a:t>
            </a:r>
            <a:r>
              <a:rPr lang="it-IT" sz="2800" dirty="0"/>
              <a:t> the </a:t>
            </a:r>
            <a:r>
              <a:rPr lang="it-IT" sz="2800" dirty="0" err="1"/>
              <a:t>novel</a:t>
            </a:r>
            <a:r>
              <a:rPr lang="it-IT" sz="2800" dirty="0"/>
              <a:t> </a:t>
            </a:r>
            <a:r>
              <a:rPr lang="it-IT" sz="2800" dirty="0" err="1"/>
              <a:t>object</a:t>
            </a:r>
            <a:r>
              <a:rPr lang="it-IT" sz="2800" dirty="0"/>
              <a:t> on </a:t>
            </a:r>
            <a:r>
              <a:rPr lang="it-IT" sz="2800" dirty="0" err="1"/>
              <a:t>one</a:t>
            </a:r>
            <a:r>
              <a:rPr lang="it-IT" sz="2800" dirty="0"/>
              <a:t> side and </a:t>
            </a:r>
            <a:r>
              <a:rPr lang="it-IT" sz="2800" dirty="0" err="1"/>
              <a:t>as</a:t>
            </a:r>
            <a:r>
              <a:rPr lang="it-IT" sz="2800" dirty="0"/>
              <a:t> the container control for </a:t>
            </a:r>
            <a:r>
              <a:rPr lang="it-IT" sz="2800" dirty="0" err="1"/>
              <a:t>novel</a:t>
            </a:r>
            <a:r>
              <a:rPr lang="it-IT" sz="2800" dirty="0"/>
              <a:t> </a:t>
            </a:r>
            <a:r>
              <a:rPr lang="it-IT" sz="2800" dirty="0" err="1"/>
              <a:t>object</a:t>
            </a:r>
            <a:r>
              <a:rPr lang="it-IT" sz="2800" dirty="0"/>
              <a:t> plus </a:t>
            </a:r>
            <a:r>
              <a:rPr lang="it-IT" sz="2800" dirty="0" err="1"/>
              <a:t>novel</a:t>
            </a:r>
            <a:r>
              <a:rPr lang="it-IT" sz="2800" dirty="0"/>
              <a:t> mouse on the </a:t>
            </a:r>
            <a:r>
              <a:rPr lang="it-IT" sz="2800" dirty="0" err="1"/>
              <a:t>other</a:t>
            </a:r>
            <a:r>
              <a:rPr lang="it-IT" sz="2800" dirty="0"/>
              <a:t> side. </a:t>
            </a:r>
          </a:p>
          <a:p>
            <a:endParaRPr lang="it-IT" sz="2800" dirty="0"/>
          </a:p>
          <a:p>
            <a:endParaRPr lang="it-IT" sz="2800" dirty="0"/>
          </a:p>
          <a:p>
            <a:r>
              <a:rPr lang="it-IT" sz="2800" dirty="0"/>
              <a:t>With the target </a:t>
            </a:r>
            <a:r>
              <a:rPr lang="it-IT" sz="2800" dirty="0" err="1"/>
              <a:t>novel</a:t>
            </a:r>
            <a:r>
              <a:rPr lang="it-IT" sz="2800" dirty="0"/>
              <a:t> mouse </a:t>
            </a:r>
            <a:r>
              <a:rPr lang="it-IT" sz="2800" dirty="0" err="1"/>
              <a:t>contained</a:t>
            </a:r>
            <a:r>
              <a:rPr lang="it-IT" sz="2800" dirty="0"/>
              <a:t>, the social </a:t>
            </a:r>
            <a:r>
              <a:rPr lang="it-IT" sz="2800" dirty="0" err="1"/>
              <a:t>approach</a:t>
            </a:r>
            <a:r>
              <a:rPr lang="it-IT" sz="2800" dirty="0"/>
              <a:t> </a:t>
            </a:r>
            <a:r>
              <a:rPr lang="it-IT" sz="2800" dirty="0" err="1"/>
              <a:t>is</a:t>
            </a:r>
            <a:r>
              <a:rPr lang="it-IT" sz="2800" dirty="0"/>
              <a:t> </a:t>
            </a:r>
            <a:r>
              <a:rPr lang="it-IT" sz="2800" dirty="0" err="1"/>
              <a:t>initiated</a:t>
            </a:r>
            <a:r>
              <a:rPr lang="it-IT" sz="2800" dirty="0"/>
              <a:t> by the </a:t>
            </a:r>
            <a:r>
              <a:rPr lang="it-IT" sz="2800" dirty="0" err="1"/>
              <a:t>subject</a:t>
            </a:r>
            <a:r>
              <a:rPr lang="it-IT" sz="2800" dirty="0"/>
              <a:t> mouse </a:t>
            </a:r>
            <a:r>
              <a:rPr lang="it-IT" sz="2800" dirty="0" err="1"/>
              <a:t>only</a:t>
            </a:r>
            <a:r>
              <a:rPr lang="it-IT" sz="2800" dirty="0"/>
              <a:t>. The </a:t>
            </a:r>
            <a:r>
              <a:rPr lang="it-IT" sz="2800" dirty="0" err="1"/>
              <a:t>widely</a:t>
            </a:r>
            <a:r>
              <a:rPr lang="it-IT" sz="2800" dirty="0"/>
              <a:t> </a:t>
            </a:r>
            <a:r>
              <a:rPr lang="it-IT" sz="2800" dirty="0" err="1"/>
              <a:t>spaced</a:t>
            </a:r>
            <a:r>
              <a:rPr lang="it-IT" sz="2800" dirty="0"/>
              <a:t> </a:t>
            </a:r>
            <a:r>
              <a:rPr lang="it-IT" sz="2800" dirty="0" err="1"/>
              <a:t>wire</a:t>
            </a:r>
            <a:r>
              <a:rPr lang="it-IT" sz="2800" dirty="0"/>
              <a:t> </a:t>
            </a:r>
            <a:r>
              <a:rPr lang="it-IT" sz="2800" dirty="0" err="1"/>
              <a:t>bars</a:t>
            </a:r>
            <a:r>
              <a:rPr lang="it-IT" sz="2800" dirty="0"/>
              <a:t> of the container </a:t>
            </a:r>
            <a:r>
              <a:rPr lang="it-IT" sz="2800" dirty="0" err="1"/>
              <a:t>permit</a:t>
            </a:r>
            <a:r>
              <a:rPr lang="it-IT" sz="2800" dirty="0"/>
              <a:t> </a:t>
            </a:r>
            <a:r>
              <a:rPr lang="it-IT" sz="2800" dirty="0" err="1"/>
              <a:t>olfactory</a:t>
            </a:r>
            <a:r>
              <a:rPr lang="it-IT" sz="2800" dirty="0"/>
              <a:t>, </a:t>
            </a:r>
            <a:r>
              <a:rPr lang="it-IT" sz="2800" dirty="0" err="1"/>
              <a:t>visual</a:t>
            </a:r>
            <a:r>
              <a:rPr lang="it-IT" sz="2800" dirty="0"/>
              <a:t>, </a:t>
            </a:r>
            <a:r>
              <a:rPr lang="it-IT" sz="2800" dirty="0" err="1"/>
              <a:t>auditory</a:t>
            </a:r>
            <a:r>
              <a:rPr lang="it-IT" sz="2800" dirty="0"/>
              <a:t> and some </a:t>
            </a:r>
            <a:r>
              <a:rPr lang="it-IT" sz="2800" dirty="0" err="1"/>
              <a:t>tactile</a:t>
            </a:r>
            <a:r>
              <a:rPr lang="it-IT" sz="2800" dirty="0"/>
              <a:t> </a:t>
            </a:r>
            <a:r>
              <a:rPr lang="it-IT" sz="2800" dirty="0" err="1"/>
              <a:t>contact</a:t>
            </a:r>
            <a:r>
              <a:rPr lang="it-IT" sz="2800" dirty="0"/>
              <a:t> </a:t>
            </a:r>
            <a:r>
              <a:rPr lang="it-IT" sz="2800" dirty="0" err="1"/>
              <a:t>while</a:t>
            </a:r>
            <a:r>
              <a:rPr lang="it-IT" sz="2800" dirty="0"/>
              <a:t> </a:t>
            </a:r>
            <a:r>
              <a:rPr lang="it-IT" sz="2800" dirty="0" err="1"/>
              <a:t>preventing</a:t>
            </a:r>
            <a:r>
              <a:rPr lang="it-IT" sz="2800" dirty="0"/>
              <a:t> aggressive </a:t>
            </a:r>
            <a:r>
              <a:rPr lang="it-IT" sz="2800" dirty="0" err="1"/>
              <a:t>interactions</a:t>
            </a:r>
            <a:r>
              <a:rPr lang="it-IT" sz="2800" dirty="0"/>
              <a:t>. </a:t>
            </a:r>
          </a:p>
          <a:p>
            <a:endParaRPr lang="it-IT" sz="2800" dirty="0"/>
          </a:p>
          <a:p>
            <a:endParaRPr lang="it-IT"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rn2851-s2.wmv">
            <a:hlinkClick r:id="" action="ppaction://media"/>
          </p:cNvPr>
          <p:cNvPicPr>
            <a:picLocks noRot="1" noChangeAspect="1"/>
          </p:cNvPicPr>
          <p:nvPr>
            <a:videoFile r:link="rId1"/>
          </p:nvPr>
        </p:nvPicPr>
        <p:blipFill>
          <a:blip r:embed="rId3"/>
          <a:srcRect/>
          <a:stretch>
            <a:fillRect/>
          </a:stretch>
        </p:blipFill>
        <p:spPr bwMode="auto">
          <a:xfrm>
            <a:off x="0" y="857250"/>
            <a:ext cx="9144000" cy="514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
                                        </p:tgtEl>
                                      </p:cBhvr>
                                    </p:cmd>
                                  </p:childTnLst>
                                </p:cTn>
                              </p:par>
                            </p:childTnLst>
                          </p:cTn>
                        </p:par>
                      </p:childTnLst>
                    </p:cTn>
                  </p:par>
                </p:childTnLst>
              </p:cTn>
              <p:nextCondLst>
                <p:cond evt="onClick" delay="0">
                  <p:tgtEl>
                    <p:spTgt spid="2"/>
                  </p:tgtEl>
                </p:cond>
              </p:nextCondLst>
            </p:seq>
            <p:video>
              <p:cMediaNode>
                <p:cTn id="14"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2"/>
          <a:srcRect/>
          <a:stretch>
            <a:fillRect/>
          </a:stretch>
        </p:blipFill>
        <p:spPr bwMode="auto">
          <a:xfrm>
            <a:off x="88900" y="1196975"/>
            <a:ext cx="8964613" cy="3076575"/>
          </a:xfrm>
          <a:prstGeom prst="rect">
            <a:avLst/>
          </a:prstGeom>
          <a:noFill/>
          <a:ln w="9525">
            <a:noFill/>
            <a:miter lim="800000"/>
            <a:headEnd/>
            <a:tailEnd/>
          </a:ln>
        </p:spPr>
      </p:pic>
      <p:sp>
        <p:nvSpPr>
          <p:cNvPr id="67587" name="Text Box 5"/>
          <p:cNvSpPr txBox="1">
            <a:spLocks noChangeArrowheads="1"/>
          </p:cNvSpPr>
          <p:nvPr/>
        </p:nvSpPr>
        <p:spPr bwMode="auto">
          <a:xfrm>
            <a:off x="395288" y="404813"/>
            <a:ext cx="6269037" cy="457200"/>
          </a:xfrm>
          <a:prstGeom prst="rect">
            <a:avLst/>
          </a:prstGeom>
          <a:noFill/>
          <a:ln w="9525">
            <a:noFill/>
            <a:miter lim="800000"/>
            <a:headEnd/>
            <a:tailEnd/>
          </a:ln>
        </p:spPr>
        <p:txBody>
          <a:bodyPr wrap="none">
            <a:spAutoFit/>
          </a:bodyPr>
          <a:lstStyle/>
          <a:p>
            <a:r>
              <a:rPr lang="it-IT" sz="2400"/>
              <a:t>Morris water maze (test di memoria spaziale)</a:t>
            </a:r>
          </a:p>
        </p:txBody>
      </p:sp>
      <p:sp>
        <p:nvSpPr>
          <p:cNvPr id="2" name="CasellaDiTesto 1"/>
          <p:cNvSpPr txBox="1"/>
          <p:nvPr/>
        </p:nvSpPr>
        <p:spPr>
          <a:xfrm>
            <a:off x="220482" y="5373216"/>
            <a:ext cx="3271152" cy="369332"/>
          </a:xfrm>
          <a:prstGeom prst="rect">
            <a:avLst/>
          </a:prstGeom>
          <a:noFill/>
        </p:spPr>
        <p:txBody>
          <a:bodyPr wrap="none" rtlCol="0">
            <a:spAutoFit/>
          </a:bodyPr>
          <a:lstStyle/>
          <a:p>
            <a:r>
              <a:rPr lang="it-IT" dirty="0" smtClean="0"/>
              <a:t>VEDI CARTELLA  «MORRIS»</a:t>
            </a:r>
            <a:endParaRPr lang="it-IT" dirty="0"/>
          </a:p>
        </p:txBody>
      </p:sp>
    </p:spTree>
    <p:extLst>
      <p:ext uri="{BB962C8B-B14F-4D97-AF65-F5344CB8AC3E}">
        <p14:creationId xmlns:p14="http://schemas.microsoft.com/office/powerpoint/2010/main" val="3209111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0" y="0"/>
            <a:ext cx="9144000" cy="6908800"/>
          </a:xfrm>
          <a:prstGeom prst="rect">
            <a:avLst/>
          </a:prstGeom>
          <a:noFill/>
          <a:ln w="9525">
            <a:noFill/>
            <a:miter lim="800000"/>
            <a:headEnd/>
            <a:tailEnd/>
          </a:ln>
        </p:spPr>
        <p:txBody>
          <a:bodyPr>
            <a:spAutoFit/>
          </a:bodyPr>
          <a:lstStyle/>
          <a:p>
            <a:r>
              <a:rPr lang="it-IT" sz="2400"/>
              <a:t>The test is a pure measure of simple interest in approaching and remaining in</a:t>
            </a:r>
          </a:p>
          <a:p>
            <a:r>
              <a:rPr lang="it-IT" sz="2400"/>
              <a:t>physical proximity to another.</a:t>
            </a:r>
          </a:p>
          <a:p>
            <a:endParaRPr lang="it-IT" sz="800"/>
          </a:p>
          <a:p>
            <a:r>
              <a:rPr lang="it-IT" sz="2400"/>
              <a:t>A photocell-equipped apparatus uses infrared beams embedded in the partitions between compartments. As the subject mouse moves between the three compartments, beam-breaks are recorded by the software and converted to time the mouse spends in each compartment and number of entries into each compartment. </a:t>
            </a:r>
          </a:p>
          <a:p>
            <a:r>
              <a:rPr lang="it-IT" sz="2400"/>
              <a:t>To provide a corroborative and more specific measure of social investigation during the test session, an observer scores time spent sniffing the novel mouse and time spent sniffing the novel object from session videotapes or in real time.</a:t>
            </a:r>
          </a:p>
          <a:p>
            <a:endParaRPr lang="it-IT" sz="800"/>
          </a:p>
          <a:p>
            <a:r>
              <a:rPr lang="it-IT" sz="2400"/>
              <a:t>The number of entries between compartments provides an independent measure of general exploratory locomotion.</a:t>
            </a:r>
          </a:p>
          <a:p>
            <a:r>
              <a:rPr lang="it-IT" sz="2400"/>
              <a:t> </a:t>
            </a:r>
          </a:p>
          <a:p>
            <a:r>
              <a:rPr lang="it-IT" sz="2400"/>
              <a:t>Mice can be tested more than once in this task — for example, at different ages to follow developmental trajectories.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srcRect l="7971" r="545" b="65060"/>
          <a:stretch>
            <a:fillRect/>
          </a:stretch>
        </p:blipFill>
        <p:spPr bwMode="auto">
          <a:xfrm>
            <a:off x="0" y="188913"/>
            <a:ext cx="6084888" cy="3024187"/>
          </a:xfrm>
          <a:prstGeom prst="rect">
            <a:avLst/>
          </a:prstGeom>
          <a:noFill/>
          <a:ln w="9525">
            <a:noFill/>
            <a:miter lim="800000"/>
            <a:headEnd/>
            <a:tailEnd/>
          </a:ln>
        </p:spPr>
      </p:pic>
      <p:pic>
        <p:nvPicPr>
          <p:cNvPr id="50179" name="Picture 5"/>
          <p:cNvPicPr>
            <a:picLocks noChangeAspect="1" noChangeArrowheads="1"/>
          </p:cNvPicPr>
          <p:nvPr/>
        </p:nvPicPr>
        <p:blipFill>
          <a:blip r:embed="rId2"/>
          <a:srcRect t="45313"/>
          <a:stretch>
            <a:fillRect/>
          </a:stretch>
        </p:blipFill>
        <p:spPr bwMode="auto">
          <a:xfrm>
            <a:off x="4184650" y="3141663"/>
            <a:ext cx="4959350" cy="352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76200" y="636588"/>
            <a:ext cx="8964613" cy="5203825"/>
          </a:xfrm>
          <a:prstGeom prst="rect">
            <a:avLst/>
          </a:prstGeom>
          <a:noFill/>
          <a:ln w="9525">
            <a:noFill/>
            <a:miter lim="800000"/>
            <a:headEnd/>
            <a:tailEnd/>
          </a:ln>
        </p:spPr>
        <p:txBody>
          <a:bodyPr>
            <a:spAutoFit/>
          </a:bodyPr>
          <a:lstStyle/>
          <a:p>
            <a:r>
              <a:rPr lang="it-IT" sz="2400" i="1"/>
              <a:t>Partition test. </a:t>
            </a:r>
            <a:r>
              <a:rPr lang="it-IT" sz="2400"/>
              <a:t>Another simple test of sociability uses a standard cage divided in half by a perforated partition made of clear plastic or wire. </a:t>
            </a:r>
          </a:p>
          <a:p>
            <a:endParaRPr lang="it-IT" sz="2400"/>
          </a:p>
          <a:p>
            <a:r>
              <a:rPr lang="it-IT" sz="2400"/>
              <a:t>The subject mouse is able to see, hear and smell the target mouse through the holes in the plastic or wire divider, but physical interactions are blocked. </a:t>
            </a:r>
          </a:p>
          <a:p>
            <a:endParaRPr lang="it-IT" sz="2400"/>
          </a:p>
          <a:p>
            <a:r>
              <a:rPr lang="it-IT" sz="2400"/>
              <a:t>Time spent at the partition represents the amount of interest in the social partner. </a:t>
            </a:r>
          </a:p>
          <a:p>
            <a:endParaRPr lang="it-IT" sz="2400"/>
          </a:p>
          <a:p>
            <a:r>
              <a:rPr lang="it-IT" sz="2400"/>
              <a:t>Different social partners can be sequentially placed in one compartment to evaluate social preference and social memory in the subject mouse.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0" y="361950"/>
            <a:ext cx="9144000" cy="5883275"/>
          </a:xfrm>
          <a:prstGeom prst="rect">
            <a:avLst/>
          </a:prstGeom>
          <a:noFill/>
          <a:ln w="9525">
            <a:noFill/>
            <a:miter lim="800000"/>
            <a:headEnd/>
            <a:tailEnd/>
          </a:ln>
        </p:spPr>
        <p:txBody>
          <a:bodyPr>
            <a:spAutoFit/>
          </a:bodyPr>
          <a:lstStyle/>
          <a:p>
            <a:r>
              <a:rPr lang="it-IT" sz="2000" i="1"/>
              <a:t>Social preference tests. </a:t>
            </a:r>
            <a:r>
              <a:rPr lang="it-IT" sz="2000"/>
              <a:t>Partner preference tests are used to evaluate components of social affiliation, social recognition and social memory. </a:t>
            </a:r>
          </a:p>
          <a:p>
            <a:endParaRPr lang="it-IT" sz="2000"/>
          </a:p>
          <a:p>
            <a:r>
              <a:rPr lang="it-IT" sz="2000"/>
              <a:t>The choice between partners is measured by the amount of time spent by the subject mouse with each partner. Preference for social novelty is defined as the subject mouse spending more time in a chamber or in physical contact with a novel mouse than with a familiar mouse.</a:t>
            </a:r>
          </a:p>
          <a:p>
            <a:r>
              <a:rPr lang="it-IT" sz="2000"/>
              <a:t>Partners with different characteristics — for example, pair bonded mates, or familiar versus unfamiliar conspecifics — provide measures of social recognition. </a:t>
            </a:r>
          </a:p>
          <a:p>
            <a:endParaRPr lang="it-IT" sz="2000"/>
          </a:p>
          <a:p>
            <a:r>
              <a:rPr lang="it-IT" sz="2000"/>
              <a:t>Partners can be present simultaneously or sequentially with time delays between presentations, to evaluate recognition memory. </a:t>
            </a:r>
          </a:p>
          <a:p>
            <a:r>
              <a:rPr lang="it-IT" sz="2000"/>
              <a:t>Equipment used</a:t>
            </a:r>
          </a:p>
          <a:p>
            <a:r>
              <a:rPr lang="it-IT" sz="2000"/>
              <a:t>for social preference tasks include the three-chambered apparatus, the partition test apparatus in which the subject mouse initiates more approaches and spends more time close to the partition adjacent to a novel mouse than to the partition adjacent to a familiar mouse, a Y‑maze and freely moving subject mice spending time with tethered target mice in three cages connected by tunnels.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12700" y="333375"/>
            <a:ext cx="9144000" cy="5568950"/>
          </a:xfrm>
          <a:prstGeom prst="rect">
            <a:avLst/>
          </a:prstGeom>
          <a:noFill/>
          <a:ln w="9525">
            <a:noFill/>
            <a:miter lim="800000"/>
            <a:headEnd/>
            <a:tailEnd/>
          </a:ln>
        </p:spPr>
        <p:txBody>
          <a:bodyPr>
            <a:spAutoFit/>
          </a:bodyPr>
          <a:lstStyle/>
          <a:p>
            <a:r>
              <a:rPr lang="it-IT" sz="2400" i="1"/>
              <a:t>Social transmission of food preference. </a:t>
            </a:r>
            <a:r>
              <a:rPr lang="it-IT" sz="2400"/>
              <a:t>Interaction with a cagemate who has eaten a novel flavoured food will confer familiarity with the flavour, resulting in the subject mouse eating more of the now-familiar food than of a completely new food. </a:t>
            </a:r>
          </a:p>
          <a:p>
            <a:endParaRPr lang="it-IT" sz="2400"/>
          </a:p>
          <a:p>
            <a:r>
              <a:rPr lang="it-IT" sz="2400"/>
              <a:t>Familiarity is acquired when the observer mouse sniffs the breath, face and whiskers of the demonstrator mouse. </a:t>
            </a:r>
          </a:p>
          <a:p>
            <a:endParaRPr lang="it-IT" sz="2400"/>
          </a:p>
          <a:p>
            <a:r>
              <a:rPr lang="it-IT" sz="2400"/>
              <a:t>Because face sniffing and close physical contact appear to contribute to the communication of flavour information</a:t>
            </a:r>
            <a:r>
              <a:rPr lang="it-IT" sz="2400" i="1"/>
              <a:t>, </a:t>
            </a:r>
            <a:r>
              <a:rPr lang="it-IT" sz="2400"/>
              <a:t>this task measures the tendency of the observer mice to obtain meaningful information through social interactions with the demonstrator. </a:t>
            </a:r>
          </a:p>
          <a:p>
            <a:endParaRPr lang="it-IT" sz="2400"/>
          </a:p>
          <a:p>
            <a:r>
              <a:rPr lang="it-IT" sz="2400"/>
              <a:t>If a 24 h delay is interposed between interaction and test, long term memory is tested.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0" y="476250"/>
            <a:ext cx="9144000" cy="4838700"/>
          </a:xfrm>
          <a:prstGeom prst="rect">
            <a:avLst/>
          </a:prstGeom>
          <a:noFill/>
          <a:ln w="9525">
            <a:noFill/>
            <a:miter lim="800000"/>
            <a:headEnd/>
            <a:tailEnd/>
          </a:ln>
        </p:spPr>
        <p:txBody>
          <a:bodyPr>
            <a:spAutoFit/>
          </a:bodyPr>
          <a:lstStyle/>
          <a:p>
            <a:r>
              <a:rPr lang="it-IT" sz="2400"/>
              <a:t>Assays for communication deficits in mice</a:t>
            </a:r>
          </a:p>
          <a:p>
            <a:endParaRPr lang="it-IT" sz="2400"/>
          </a:p>
          <a:p>
            <a:r>
              <a:rPr lang="it-IT" sz="2400"/>
              <a:t>How mice communicate is not yet well understood.</a:t>
            </a:r>
          </a:p>
          <a:p>
            <a:r>
              <a:rPr lang="it-IT" sz="2400"/>
              <a:t>Olfactory cues are of primary importance.</a:t>
            </a:r>
          </a:p>
          <a:p>
            <a:r>
              <a:rPr lang="it-IT" sz="2400"/>
              <a:t>Vocalizations in the ultrasonic and sonic ranges, visual cues, gustatory and tactile modalities may also contribute to communication of information and to social bonding. </a:t>
            </a:r>
          </a:p>
          <a:p>
            <a:endParaRPr lang="it-IT" sz="2400"/>
          </a:p>
          <a:p>
            <a:r>
              <a:rPr lang="it-IT" sz="2400"/>
              <a:t>Several behavioural tasks are in routine use to evaluate the olfactory and auditory cues emitted by mice and the responses to these cues by other mice.</a:t>
            </a:r>
          </a:p>
          <a:p>
            <a:endParaRPr lang="it-IT" sz="2400"/>
          </a:p>
          <a:p>
            <a:r>
              <a:rPr lang="it-IT" sz="2400"/>
              <a:t>Demo di vocalizzazioni</a:t>
            </a:r>
          </a:p>
        </p:txBody>
      </p:sp>
      <p:pic>
        <p:nvPicPr>
          <p:cNvPr id="7" name="nrn2851-s4.wav">
            <a:hlinkClick r:id="" action="ppaction://media"/>
          </p:cNvPr>
          <p:cNvPicPr>
            <a:picLocks noRot="1" noChangeAspect="1"/>
          </p:cNvPicPr>
          <p:nvPr>
            <a:audioFile r:link="rId1"/>
          </p:nvPr>
        </p:nvPicPr>
        <p:blipFill>
          <a:blip r:embed="rId3"/>
          <a:srcRect/>
          <a:stretch>
            <a:fillRect/>
          </a:stretch>
        </p:blipFill>
        <p:spPr bwMode="auto">
          <a:xfrm>
            <a:off x="6500813" y="4929188"/>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42"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0" y="333375"/>
            <a:ext cx="9144000" cy="5262979"/>
          </a:xfrm>
          <a:prstGeom prst="rect">
            <a:avLst/>
          </a:prstGeom>
          <a:noFill/>
          <a:ln w="9525">
            <a:noFill/>
            <a:miter lim="800000"/>
            <a:headEnd/>
            <a:tailEnd/>
          </a:ln>
        </p:spPr>
        <p:txBody>
          <a:bodyPr>
            <a:spAutoFit/>
          </a:bodyPr>
          <a:lstStyle/>
          <a:p>
            <a:r>
              <a:rPr lang="it-IT" sz="2400" i="1" dirty="0" err="1"/>
              <a:t>Olfactory</a:t>
            </a:r>
            <a:r>
              <a:rPr lang="it-IT" sz="2400" i="1" dirty="0"/>
              <a:t> </a:t>
            </a:r>
            <a:r>
              <a:rPr lang="it-IT" sz="2400" i="1" dirty="0" err="1"/>
              <a:t>habituation</a:t>
            </a:r>
            <a:r>
              <a:rPr lang="it-IT" sz="2400" i="1" dirty="0"/>
              <a:t>/</a:t>
            </a:r>
            <a:r>
              <a:rPr lang="it-IT" sz="2400" i="1" dirty="0" err="1"/>
              <a:t>dishabituation</a:t>
            </a:r>
            <a:r>
              <a:rPr lang="it-IT" sz="2400" i="1" dirty="0"/>
              <a:t> to social </a:t>
            </a:r>
            <a:r>
              <a:rPr lang="it-IT" sz="2400" i="1" dirty="0" err="1"/>
              <a:t>odours</a:t>
            </a:r>
            <a:r>
              <a:rPr lang="it-IT" sz="2400" i="1" dirty="0"/>
              <a:t>.</a:t>
            </a:r>
          </a:p>
          <a:p>
            <a:r>
              <a:rPr lang="it-IT" sz="2400" dirty="0"/>
              <a:t>Mice </a:t>
            </a:r>
            <a:r>
              <a:rPr lang="it-IT" sz="2400" dirty="0" err="1"/>
              <a:t>tend</a:t>
            </a:r>
            <a:r>
              <a:rPr lang="it-IT" sz="2400" dirty="0"/>
              <a:t> to </a:t>
            </a:r>
            <a:r>
              <a:rPr lang="it-IT" sz="2400" dirty="0" err="1"/>
              <a:t>sniff</a:t>
            </a:r>
            <a:r>
              <a:rPr lang="it-IT" sz="2400" dirty="0"/>
              <a:t> a </a:t>
            </a:r>
            <a:r>
              <a:rPr lang="it-IT" sz="2400" dirty="0" err="1"/>
              <a:t>novel</a:t>
            </a:r>
            <a:r>
              <a:rPr lang="it-IT" sz="2400" dirty="0"/>
              <a:t> </a:t>
            </a:r>
            <a:r>
              <a:rPr lang="it-IT" sz="2400" dirty="0" err="1"/>
              <a:t>odour</a:t>
            </a:r>
            <a:r>
              <a:rPr lang="it-IT" sz="2400" dirty="0"/>
              <a:t> and </a:t>
            </a:r>
            <a:r>
              <a:rPr lang="it-IT" sz="2400" dirty="0" err="1"/>
              <a:t>then</a:t>
            </a:r>
            <a:r>
              <a:rPr lang="it-IT" sz="2400" dirty="0"/>
              <a:t> </a:t>
            </a:r>
            <a:r>
              <a:rPr lang="it-IT" sz="2400" dirty="0" err="1"/>
              <a:t>quickly</a:t>
            </a:r>
            <a:r>
              <a:rPr lang="it-IT" sz="2400" dirty="0"/>
              <a:t> </a:t>
            </a:r>
            <a:r>
              <a:rPr lang="it-IT" sz="2400" dirty="0" err="1"/>
              <a:t>habituate</a:t>
            </a:r>
            <a:r>
              <a:rPr lang="it-IT" sz="2400" dirty="0"/>
              <a:t> to </a:t>
            </a:r>
            <a:r>
              <a:rPr lang="it-IT" sz="2400" dirty="0" err="1"/>
              <a:t>its</a:t>
            </a:r>
            <a:r>
              <a:rPr lang="it-IT" sz="2400" dirty="0"/>
              <a:t> </a:t>
            </a:r>
            <a:r>
              <a:rPr lang="it-IT" sz="2400" dirty="0" err="1"/>
              <a:t>novelty</a:t>
            </a:r>
            <a:r>
              <a:rPr lang="it-IT" sz="2400" dirty="0"/>
              <a:t>. </a:t>
            </a:r>
            <a:r>
              <a:rPr lang="it-IT" sz="2400" dirty="0" err="1"/>
              <a:t>Repeated</a:t>
            </a:r>
            <a:r>
              <a:rPr lang="it-IT" sz="2400" dirty="0"/>
              <a:t> </a:t>
            </a:r>
            <a:r>
              <a:rPr lang="it-IT" sz="2400" dirty="0" err="1"/>
              <a:t>presentation</a:t>
            </a:r>
            <a:r>
              <a:rPr lang="it-IT" sz="2400" dirty="0"/>
              <a:t> of a </a:t>
            </a:r>
            <a:r>
              <a:rPr lang="it-IT" sz="2400" dirty="0" err="1"/>
              <a:t>sequence</a:t>
            </a:r>
            <a:r>
              <a:rPr lang="it-IT" sz="2400" dirty="0"/>
              <a:t> of </a:t>
            </a:r>
            <a:r>
              <a:rPr lang="it-IT" sz="2400" dirty="0" err="1"/>
              <a:t>cotton</a:t>
            </a:r>
            <a:r>
              <a:rPr lang="it-IT" sz="2400" dirty="0"/>
              <a:t> </a:t>
            </a:r>
            <a:r>
              <a:rPr lang="it-IT" sz="2400" dirty="0" err="1"/>
              <a:t>swabs</a:t>
            </a:r>
            <a:r>
              <a:rPr lang="it-IT" sz="2400" dirty="0"/>
              <a:t> </a:t>
            </a:r>
            <a:r>
              <a:rPr lang="it-IT" sz="2400" dirty="0" err="1"/>
              <a:t>containing</a:t>
            </a:r>
            <a:r>
              <a:rPr lang="it-IT" sz="2400" dirty="0"/>
              <a:t> the </a:t>
            </a:r>
            <a:r>
              <a:rPr lang="it-IT" sz="2400" dirty="0" err="1"/>
              <a:t>same</a:t>
            </a:r>
            <a:r>
              <a:rPr lang="it-IT" sz="2400" dirty="0"/>
              <a:t> </a:t>
            </a:r>
            <a:r>
              <a:rPr lang="it-IT" sz="2400" dirty="0" err="1"/>
              <a:t>odour</a:t>
            </a:r>
            <a:r>
              <a:rPr lang="it-IT" sz="2400" dirty="0"/>
              <a:t> </a:t>
            </a:r>
            <a:r>
              <a:rPr lang="it-IT" sz="2400" dirty="0" err="1"/>
              <a:t>will</a:t>
            </a:r>
            <a:r>
              <a:rPr lang="it-IT" sz="2400" dirty="0"/>
              <a:t> </a:t>
            </a:r>
            <a:r>
              <a:rPr lang="it-IT" sz="2400" dirty="0" err="1"/>
              <a:t>result</a:t>
            </a:r>
            <a:r>
              <a:rPr lang="it-IT" sz="2400" dirty="0"/>
              <a:t> in the mouse </a:t>
            </a:r>
            <a:r>
              <a:rPr lang="it-IT" sz="2400" dirty="0" err="1"/>
              <a:t>spending</a:t>
            </a:r>
            <a:r>
              <a:rPr lang="it-IT" sz="2400" dirty="0"/>
              <a:t> </a:t>
            </a:r>
            <a:r>
              <a:rPr lang="it-IT" sz="2400" dirty="0" err="1"/>
              <a:t>less</a:t>
            </a:r>
            <a:r>
              <a:rPr lang="it-IT" sz="2400" dirty="0"/>
              <a:t> and </a:t>
            </a:r>
            <a:r>
              <a:rPr lang="it-IT" sz="2400" dirty="0" err="1"/>
              <a:t>less</a:t>
            </a:r>
            <a:r>
              <a:rPr lang="it-IT" sz="2400" dirty="0"/>
              <a:t> time sniffing the </a:t>
            </a:r>
            <a:r>
              <a:rPr lang="it-IT" sz="2400" dirty="0" err="1"/>
              <a:t>swab</a:t>
            </a:r>
            <a:r>
              <a:rPr lang="it-IT" sz="2400" dirty="0"/>
              <a:t> with </a:t>
            </a:r>
            <a:r>
              <a:rPr lang="it-IT" sz="2400" dirty="0" err="1"/>
              <a:t>each</a:t>
            </a:r>
            <a:r>
              <a:rPr lang="it-IT" sz="2400" dirty="0"/>
              <a:t> </a:t>
            </a:r>
            <a:r>
              <a:rPr lang="it-IT" sz="2400" dirty="0" err="1"/>
              <a:t>presentation</a:t>
            </a:r>
            <a:r>
              <a:rPr lang="it-IT" sz="2400" dirty="0"/>
              <a:t> (</a:t>
            </a:r>
            <a:r>
              <a:rPr lang="it-IT" sz="2400" dirty="0" err="1"/>
              <a:t>habituation</a:t>
            </a:r>
            <a:r>
              <a:rPr lang="it-IT" sz="2400" dirty="0"/>
              <a:t>), </a:t>
            </a:r>
            <a:r>
              <a:rPr lang="it-IT" sz="2400" dirty="0" err="1"/>
              <a:t>as</a:t>
            </a:r>
            <a:r>
              <a:rPr lang="it-IT" sz="2400" dirty="0"/>
              <a:t> </a:t>
            </a:r>
            <a:r>
              <a:rPr lang="it-IT" sz="2400" dirty="0" err="1"/>
              <a:t>measured</a:t>
            </a:r>
            <a:r>
              <a:rPr lang="it-IT" sz="2400" dirty="0"/>
              <a:t> by an investigator with a stop </a:t>
            </a:r>
            <a:r>
              <a:rPr lang="it-IT" sz="2400" dirty="0" err="1"/>
              <a:t>watch</a:t>
            </a:r>
            <a:r>
              <a:rPr lang="it-IT" sz="2400" dirty="0"/>
              <a:t>.</a:t>
            </a:r>
          </a:p>
          <a:p>
            <a:r>
              <a:rPr lang="it-IT" sz="2400" dirty="0" err="1"/>
              <a:t>Subsequent</a:t>
            </a:r>
            <a:r>
              <a:rPr lang="it-IT" sz="2400" dirty="0"/>
              <a:t> </a:t>
            </a:r>
            <a:r>
              <a:rPr lang="it-IT" sz="2400" dirty="0" err="1"/>
              <a:t>introduction</a:t>
            </a:r>
            <a:r>
              <a:rPr lang="it-IT" sz="2400" dirty="0"/>
              <a:t> of a </a:t>
            </a:r>
            <a:r>
              <a:rPr lang="it-IT" sz="2400" dirty="0" err="1"/>
              <a:t>cotton</a:t>
            </a:r>
            <a:r>
              <a:rPr lang="it-IT" sz="2400" dirty="0"/>
              <a:t> </a:t>
            </a:r>
            <a:r>
              <a:rPr lang="it-IT" sz="2400" dirty="0" err="1"/>
              <a:t>swab</a:t>
            </a:r>
            <a:r>
              <a:rPr lang="it-IT" sz="2400" dirty="0"/>
              <a:t> </a:t>
            </a:r>
            <a:r>
              <a:rPr lang="it-IT" sz="2400" dirty="0" err="1"/>
              <a:t>saturated</a:t>
            </a:r>
            <a:r>
              <a:rPr lang="it-IT" sz="2400" dirty="0"/>
              <a:t> with a new </a:t>
            </a:r>
            <a:r>
              <a:rPr lang="it-IT" sz="2400" dirty="0" err="1"/>
              <a:t>odour</a:t>
            </a:r>
            <a:r>
              <a:rPr lang="it-IT" sz="2400" dirty="0"/>
              <a:t> </a:t>
            </a:r>
            <a:r>
              <a:rPr lang="it-IT" sz="2400" dirty="0" err="1"/>
              <a:t>will</a:t>
            </a:r>
            <a:r>
              <a:rPr lang="it-IT" sz="2400" dirty="0"/>
              <a:t> </a:t>
            </a:r>
            <a:r>
              <a:rPr lang="it-IT" sz="2400" dirty="0" err="1"/>
              <a:t>reinstate</a:t>
            </a:r>
            <a:r>
              <a:rPr lang="it-IT" sz="2400" dirty="0"/>
              <a:t> a high </a:t>
            </a:r>
            <a:r>
              <a:rPr lang="it-IT" sz="2400" dirty="0" err="1"/>
              <a:t>level</a:t>
            </a:r>
            <a:r>
              <a:rPr lang="it-IT" sz="2400" dirty="0"/>
              <a:t> of sniffing (</a:t>
            </a:r>
            <a:r>
              <a:rPr lang="it-IT" sz="2400" dirty="0" err="1"/>
              <a:t>dishabituation</a:t>
            </a:r>
            <a:r>
              <a:rPr lang="it-IT" sz="2400" dirty="0"/>
              <a:t>). </a:t>
            </a:r>
          </a:p>
          <a:p>
            <a:r>
              <a:rPr lang="it-IT" sz="2400" dirty="0"/>
              <a:t>The social </a:t>
            </a:r>
            <a:r>
              <a:rPr lang="it-IT" sz="2400" dirty="0" err="1"/>
              <a:t>odours</a:t>
            </a:r>
            <a:r>
              <a:rPr lang="it-IT" sz="2400" dirty="0"/>
              <a:t> on the </a:t>
            </a:r>
            <a:r>
              <a:rPr lang="it-IT" sz="2400" dirty="0" err="1"/>
              <a:t>cotton</a:t>
            </a:r>
            <a:r>
              <a:rPr lang="it-IT" sz="2400" dirty="0"/>
              <a:t> </a:t>
            </a:r>
            <a:r>
              <a:rPr lang="it-IT" sz="2400" dirty="0" err="1"/>
              <a:t>swabs</a:t>
            </a:r>
            <a:r>
              <a:rPr lang="it-IT" sz="2400" dirty="0"/>
              <a:t> are </a:t>
            </a:r>
            <a:r>
              <a:rPr lang="it-IT" sz="2400" dirty="0" err="1"/>
              <a:t>obtained</a:t>
            </a:r>
            <a:r>
              <a:rPr lang="it-IT" sz="2400" dirty="0"/>
              <a:t> from </a:t>
            </a:r>
            <a:r>
              <a:rPr lang="it-IT" sz="2400" dirty="0" err="1"/>
              <a:t>swipes</a:t>
            </a:r>
            <a:r>
              <a:rPr lang="it-IT" sz="2400" dirty="0"/>
              <a:t> </a:t>
            </a:r>
            <a:r>
              <a:rPr lang="it-IT" sz="2400" dirty="0" err="1"/>
              <a:t>across</a:t>
            </a:r>
            <a:r>
              <a:rPr lang="it-IT" sz="2400" dirty="0"/>
              <a:t> the bottom of a </a:t>
            </a:r>
            <a:r>
              <a:rPr lang="it-IT" sz="2400" dirty="0" err="1"/>
              <a:t>cage</a:t>
            </a:r>
            <a:r>
              <a:rPr lang="it-IT" sz="2400" dirty="0"/>
              <a:t> of </a:t>
            </a:r>
            <a:r>
              <a:rPr lang="it-IT" sz="2400" dirty="0" err="1"/>
              <a:t>novel</a:t>
            </a:r>
            <a:r>
              <a:rPr lang="it-IT" sz="2400" dirty="0"/>
              <a:t> mice. </a:t>
            </a:r>
          </a:p>
          <a:p>
            <a:r>
              <a:rPr lang="it-IT" sz="2400" dirty="0" err="1"/>
              <a:t>These</a:t>
            </a:r>
            <a:r>
              <a:rPr lang="it-IT" sz="2400" dirty="0"/>
              <a:t> social </a:t>
            </a:r>
            <a:r>
              <a:rPr lang="it-IT" sz="2400" dirty="0" err="1"/>
              <a:t>odours</a:t>
            </a:r>
            <a:r>
              <a:rPr lang="it-IT" sz="2400" dirty="0"/>
              <a:t> </a:t>
            </a:r>
            <a:r>
              <a:rPr lang="it-IT" sz="2400" dirty="0" err="1"/>
              <a:t>elicit</a:t>
            </a:r>
            <a:r>
              <a:rPr lang="it-IT" sz="2400" dirty="0"/>
              <a:t> </a:t>
            </a:r>
            <a:r>
              <a:rPr lang="it-IT" sz="2400" dirty="0" err="1"/>
              <a:t>considerably</a:t>
            </a:r>
            <a:r>
              <a:rPr lang="it-IT" sz="2400" dirty="0"/>
              <a:t> </a:t>
            </a:r>
            <a:r>
              <a:rPr lang="it-IT" sz="2400" dirty="0" err="1"/>
              <a:t>higher</a:t>
            </a:r>
            <a:r>
              <a:rPr lang="it-IT" sz="2400" dirty="0"/>
              <a:t> </a:t>
            </a:r>
            <a:r>
              <a:rPr lang="it-IT" sz="2400" dirty="0" err="1"/>
              <a:t>levels</a:t>
            </a:r>
            <a:r>
              <a:rPr lang="it-IT" sz="2400" dirty="0"/>
              <a:t> of sniffing </a:t>
            </a:r>
            <a:r>
              <a:rPr lang="it-IT" sz="2400" dirty="0" err="1"/>
              <a:t>than</a:t>
            </a:r>
            <a:r>
              <a:rPr lang="it-IT" sz="2400" dirty="0"/>
              <a:t> non-social </a:t>
            </a:r>
            <a:r>
              <a:rPr lang="it-IT" sz="2400" dirty="0" err="1"/>
              <a:t>odours</a:t>
            </a:r>
            <a:r>
              <a:rPr lang="it-IT" sz="2400" dirty="0"/>
              <a:t>,</a:t>
            </a:r>
          </a:p>
          <a:p>
            <a:r>
              <a:rPr lang="it-IT" sz="2400" dirty="0" err="1"/>
              <a:t>such</a:t>
            </a:r>
            <a:r>
              <a:rPr lang="it-IT" sz="2400" dirty="0"/>
              <a:t> </a:t>
            </a:r>
            <a:r>
              <a:rPr lang="it-IT" sz="2400" dirty="0" err="1"/>
              <a:t>as</a:t>
            </a:r>
            <a:r>
              <a:rPr lang="it-IT" sz="2400" dirty="0"/>
              <a:t> </a:t>
            </a:r>
            <a:r>
              <a:rPr lang="it-IT" sz="2400" dirty="0" err="1"/>
              <a:t>almond</a:t>
            </a:r>
            <a:r>
              <a:rPr lang="it-IT" sz="2400" dirty="0"/>
              <a:t> </a:t>
            </a:r>
            <a:r>
              <a:rPr lang="it-IT" sz="2400" dirty="0" err="1"/>
              <a:t>extract</a:t>
            </a:r>
            <a:r>
              <a:rPr lang="it-IT" sz="2400" dirty="0"/>
              <a:t> or banana </a:t>
            </a:r>
            <a:r>
              <a:rPr lang="it-IT" sz="2400" dirty="0" err="1"/>
              <a:t>flavouring</a:t>
            </a:r>
            <a:r>
              <a:rPr lang="it-IT" sz="2400" dirty="0"/>
              <a:t>.</a:t>
            </a:r>
          </a:p>
          <a:p>
            <a:endParaRPr lang="it-IT"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rn2851-s3.wmv">
            <a:hlinkClick r:id="" action="ppaction://media"/>
          </p:cNvPr>
          <p:cNvPicPr>
            <a:picLocks noRot="1" noChangeAspect="1"/>
          </p:cNvPicPr>
          <p:nvPr>
            <a:videoFile r:link="rId1"/>
          </p:nvPr>
        </p:nvPicPr>
        <p:blipFill>
          <a:blip r:embed="rId3"/>
          <a:srcRect/>
          <a:stretch>
            <a:fillRect/>
          </a:stretch>
        </p:blipFill>
        <p:spPr bwMode="auto">
          <a:xfrm>
            <a:off x="0" y="857250"/>
            <a:ext cx="9144000" cy="514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
                                        </p:tgtEl>
                                      </p:cBhvr>
                                    </p:cmd>
                                  </p:childTnLst>
                                </p:cTn>
                              </p:par>
                            </p:childTnLst>
                          </p:cTn>
                        </p:par>
                      </p:childTnLst>
                    </p:cTn>
                  </p:par>
                </p:childTnLst>
              </p:cTn>
              <p:nextCondLst>
                <p:cond evt="onClick" delay="0">
                  <p:tgtEl>
                    <p:spTgt spid="2"/>
                  </p:tgtEl>
                </p:cond>
              </p:nextCondLst>
            </p:seq>
            <p:video>
              <p:cMediaNode>
                <p:cTn id="14"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srcRect/>
          <a:stretch>
            <a:fillRect/>
          </a:stretch>
        </p:blipFill>
        <p:spPr bwMode="auto">
          <a:xfrm>
            <a:off x="0" y="13543"/>
            <a:ext cx="8316913" cy="672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0" y="223838"/>
            <a:ext cx="9144000" cy="6664325"/>
          </a:xfrm>
          <a:prstGeom prst="rect">
            <a:avLst/>
          </a:prstGeom>
          <a:noFill/>
          <a:ln w="9525">
            <a:noFill/>
            <a:miter lim="800000"/>
            <a:headEnd/>
            <a:tailEnd/>
          </a:ln>
        </p:spPr>
        <p:txBody>
          <a:bodyPr>
            <a:spAutoFit/>
          </a:bodyPr>
          <a:lstStyle/>
          <a:p>
            <a:r>
              <a:rPr lang="it-IT" sz="2400" b="1"/>
              <a:t>Assays for repetitive behaviours</a:t>
            </a:r>
          </a:p>
          <a:p>
            <a:r>
              <a:rPr lang="it-IT" sz="2400" i="1"/>
              <a:t>Stereotyped behaviours. </a:t>
            </a:r>
            <a:r>
              <a:rPr lang="it-IT" sz="2400"/>
              <a:t>Mice exhibit spontaneous motor stereotypies, including circling, jumping, backflips and </a:t>
            </a:r>
          </a:p>
          <a:p>
            <a:r>
              <a:rPr lang="it-IT" sz="2400"/>
              <a:t>self-grooming. Scoring of stereotypies is conducted most reliably by an investigator observing video taped sessions or in real time. The observer records each bout of the stereotyped behaviour during a defined sampling period.</a:t>
            </a:r>
          </a:p>
          <a:p>
            <a:r>
              <a:rPr lang="it-IT" sz="2400" i="1"/>
              <a:t>Repetitive behaviours. </a:t>
            </a:r>
            <a:r>
              <a:rPr lang="it-IT" sz="2400"/>
              <a:t>Sequences of behaviours may appear as normal patterns but persist for unusually long periods of time. BTBR T+tf/j mice (referred to here as BTBR) engage in extremely long episodes of repetitive self‑grooming. BTBR mice may self-groom for up to 2 minutes, whereas bouts of self-grooming</a:t>
            </a:r>
          </a:p>
          <a:p>
            <a:r>
              <a:rPr lang="it-IT" sz="2400"/>
              <a:t>in standard control strains such as C57BL/6j(86) are</a:t>
            </a:r>
          </a:p>
          <a:p>
            <a:r>
              <a:rPr lang="it-IT" sz="2400"/>
              <a:t>much shorter, generally lasting between 5 and 10 seconds.</a:t>
            </a:r>
          </a:p>
          <a:p>
            <a:r>
              <a:rPr lang="it-IT" sz="2400"/>
              <a:t>Repetitive behaviours are generally scored — from videotapes or in real time — by an observer with a stopwatch. Marble burying, a repetitive digging behaviour, is scored by counting the remaining</a:t>
            </a:r>
          </a:p>
          <a:p>
            <a:r>
              <a:rPr lang="it-IT" sz="2400"/>
              <a:t>unburied marbles.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5"/>
          <p:cNvSpPr txBox="1">
            <a:spLocks noChangeArrowheads="1"/>
          </p:cNvSpPr>
          <p:nvPr/>
        </p:nvSpPr>
        <p:spPr bwMode="auto">
          <a:xfrm>
            <a:off x="1050244" y="260648"/>
            <a:ext cx="7173759" cy="369332"/>
          </a:xfrm>
          <a:prstGeom prst="rect">
            <a:avLst/>
          </a:prstGeom>
          <a:noFill/>
          <a:ln w="9525">
            <a:noFill/>
            <a:miter lim="800000"/>
            <a:headEnd/>
            <a:tailEnd/>
          </a:ln>
        </p:spPr>
        <p:txBody>
          <a:bodyPr wrap="none">
            <a:spAutoFit/>
          </a:bodyPr>
          <a:lstStyle/>
          <a:p>
            <a:r>
              <a:rPr lang="it-IT" dirty="0" smtClean="0"/>
              <a:t>Apparato per la valutazione dell’acuità visiva con il metodo di </a:t>
            </a:r>
            <a:r>
              <a:rPr lang="it-IT" dirty="0" err="1" smtClean="0"/>
              <a:t>Prusky</a:t>
            </a:r>
            <a:endParaRPr lang="it-IT" dirty="0"/>
          </a:p>
        </p:txBody>
      </p:sp>
      <p:grpSp>
        <p:nvGrpSpPr>
          <p:cNvPr id="4" name="Group 30"/>
          <p:cNvGrpSpPr>
            <a:grpSpLocks/>
          </p:cNvGrpSpPr>
          <p:nvPr/>
        </p:nvGrpSpPr>
        <p:grpSpPr bwMode="auto">
          <a:xfrm rot="5400000">
            <a:off x="2112155" y="-159827"/>
            <a:ext cx="4487641" cy="6912768"/>
            <a:chOff x="216" y="890"/>
            <a:chExt cx="1394" cy="2717"/>
          </a:xfrm>
        </p:grpSpPr>
        <p:sp>
          <p:nvSpPr>
            <p:cNvPr id="5" name="Text Box 11"/>
            <p:cNvSpPr txBox="1">
              <a:spLocks noChangeAspect="1" noChangeArrowheads="1"/>
            </p:cNvSpPr>
            <p:nvPr/>
          </p:nvSpPr>
          <p:spPr bwMode="auto">
            <a:xfrm rot="-5400000">
              <a:off x="116" y="2790"/>
              <a:ext cx="353" cy="154"/>
            </a:xfrm>
            <a:prstGeom prst="rect">
              <a:avLst/>
            </a:prstGeom>
            <a:noFill/>
            <a:ln w="9525">
              <a:noFill/>
              <a:miter lim="800000"/>
              <a:headEnd/>
              <a:tailEnd/>
            </a:ln>
            <a:effectLst/>
          </p:spPr>
          <p:txBody>
            <a:bodyPr wrap="none">
              <a:spAutoFit/>
            </a:bodyPr>
            <a:lstStyle/>
            <a:p>
              <a:pPr algn="ctr" eaLnBrk="0" hangingPunct="0"/>
              <a:r>
                <a:rPr lang="it-IT" sz="1000">
                  <a:latin typeface="Times New Roman" pitchFamily="18" charset="0"/>
                  <a:cs typeface="Arial" charset="0"/>
                </a:rPr>
                <a:t> </a:t>
              </a:r>
              <a:r>
                <a:rPr lang="it-IT" sz="1000">
                  <a:cs typeface="Arial" charset="0"/>
                </a:rPr>
                <a:t>80 cm</a:t>
              </a:r>
              <a:endParaRPr lang="en-US" sz="1000">
                <a:cs typeface="Arial" charset="0"/>
              </a:endParaRPr>
            </a:p>
          </p:txBody>
        </p:sp>
        <p:pic>
          <p:nvPicPr>
            <p:cNvPr id="6" name="Picture 12" descr="vasca"/>
            <p:cNvPicPr>
              <a:picLocks noChangeAspect="1" noChangeArrowheads="1"/>
            </p:cNvPicPr>
            <p:nvPr/>
          </p:nvPicPr>
          <p:blipFill>
            <a:blip r:embed="rId2" cstate="print"/>
            <a:srcRect/>
            <a:stretch>
              <a:fillRect/>
            </a:stretch>
          </p:blipFill>
          <p:spPr bwMode="auto">
            <a:xfrm>
              <a:off x="417" y="2134"/>
              <a:ext cx="1193" cy="1463"/>
            </a:xfrm>
            <a:prstGeom prst="rect">
              <a:avLst/>
            </a:prstGeom>
            <a:noFill/>
          </p:spPr>
        </p:pic>
        <p:sp>
          <p:nvSpPr>
            <p:cNvPr id="7" name="Line 13"/>
            <p:cNvSpPr>
              <a:spLocks noChangeAspect="1" noChangeShapeType="1"/>
            </p:cNvSpPr>
            <p:nvPr/>
          </p:nvSpPr>
          <p:spPr bwMode="auto">
            <a:xfrm>
              <a:off x="593" y="2740"/>
              <a:ext cx="789" cy="0"/>
            </a:xfrm>
            <a:prstGeom prst="line">
              <a:avLst/>
            </a:prstGeom>
            <a:noFill/>
            <a:ln w="9525">
              <a:solidFill>
                <a:schemeClr val="tx1"/>
              </a:solidFill>
              <a:prstDash val="dash"/>
              <a:round/>
              <a:headEnd/>
              <a:tailEnd/>
            </a:ln>
            <a:effectLst/>
          </p:spPr>
          <p:txBody>
            <a:bodyPr/>
            <a:lstStyle/>
            <a:p>
              <a:endParaRPr lang="it-IT"/>
            </a:p>
          </p:txBody>
        </p:sp>
        <p:sp>
          <p:nvSpPr>
            <p:cNvPr id="8" name="Line 14"/>
            <p:cNvSpPr>
              <a:spLocks noChangeAspect="1" noChangeShapeType="1"/>
            </p:cNvSpPr>
            <p:nvPr/>
          </p:nvSpPr>
          <p:spPr bwMode="auto">
            <a:xfrm flipH="1">
              <a:off x="1009" y="2277"/>
              <a:ext cx="505" cy="0"/>
            </a:xfrm>
            <a:prstGeom prst="line">
              <a:avLst/>
            </a:prstGeom>
            <a:noFill/>
            <a:ln w="9525">
              <a:solidFill>
                <a:schemeClr val="tx1"/>
              </a:solidFill>
              <a:round/>
              <a:headEnd/>
              <a:tailEnd/>
            </a:ln>
            <a:effectLst/>
          </p:spPr>
          <p:txBody>
            <a:bodyPr/>
            <a:lstStyle/>
            <a:p>
              <a:endParaRPr lang="it-IT"/>
            </a:p>
          </p:txBody>
        </p:sp>
        <p:sp>
          <p:nvSpPr>
            <p:cNvPr id="9" name="Line 15"/>
            <p:cNvSpPr>
              <a:spLocks noChangeAspect="1" noChangeShapeType="1"/>
            </p:cNvSpPr>
            <p:nvPr/>
          </p:nvSpPr>
          <p:spPr bwMode="auto">
            <a:xfrm>
              <a:off x="1514" y="2138"/>
              <a:ext cx="0" cy="139"/>
            </a:xfrm>
            <a:prstGeom prst="line">
              <a:avLst/>
            </a:prstGeom>
            <a:noFill/>
            <a:ln w="9525">
              <a:solidFill>
                <a:schemeClr val="tx1"/>
              </a:solidFill>
              <a:round/>
              <a:headEnd/>
              <a:tailEnd/>
            </a:ln>
            <a:effectLst/>
          </p:spPr>
          <p:txBody>
            <a:bodyPr/>
            <a:lstStyle/>
            <a:p>
              <a:endParaRPr lang="it-IT"/>
            </a:p>
          </p:txBody>
        </p:sp>
        <p:sp>
          <p:nvSpPr>
            <p:cNvPr id="10" name="Text Box 16"/>
            <p:cNvSpPr txBox="1">
              <a:spLocks noChangeAspect="1" noChangeArrowheads="1"/>
            </p:cNvSpPr>
            <p:nvPr/>
          </p:nvSpPr>
          <p:spPr bwMode="auto">
            <a:xfrm>
              <a:off x="1066" y="2272"/>
              <a:ext cx="384" cy="230"/>
            </a:xfrm>
            <a:prstGeom prst="rect">
              <a:avLst/>
            </a:prstGeom>
            <a:noFill/>
            <a:ln w="9525">
              <a:noFill/>
              <a:miter lim="800000"/>
              <a:headEnd/>
              <a:tailEnd/>
            </a:ln>
            <a:effectLst/>
          </p:spPr>
          <p:txBody>
            <a:bodyPr wrap="none">
              <a:spAutoFit/>
            </a:bodyPr>
            <a:lstStyle/>
            <a:p>
              <a:pPr algn="ctr" eaLnBrk="0" hangingPunct="0"/>
              <a:r>
                <a:rPr lang="it-IT" sz="900">
                  <a:latin typeface="Times New Roman" pitchFamily="18" charset="0"/>
                  <a:cs typeface="Arial" charset="0"/>
                </a:rPr>
                <a:t> </a:t>
              </a:r>
              <a:r>
                <a:rPr lang="it-IT" sz="900">
                  <a:cs typeface="Arial" charset="0"/>
                </a:rPr>
                <a:t>Hidden </a:t>
              </a:r>
            </a:p>
            <a:p>
              <a:pPr algn="ctr" eaLnBrk="0" hangingPunct="0"/>
              <a:r>
                <a:rPr lang="it-IT" sz="900">
                  <a:cs typeface="Arial" charset="0"/>
                </a:rPr>
                <a:t>Platform</a:t>
              </a:r>
              <a:endParaRPr lang="en-US" sz="900">
                <a:cs typeface="Arial" charset="0"/>
              </a:endParaRPr>
            </a:p>
          </p:txBody>
        </p:sp>
        <p:sp>
          <p:nvSpPr>
            <p:cNvPr id="11" name="Text Box 17"/>
            <p:cNvSpPr txBox="1">
              <a:spLocks noChangeAspect="1" noChangeArrowheads="1"/>
            </p:cNvSpPr>
            <p:nvPr/>
          </p:nvSpPr>
          <p:spPr bwMode="auto">
            <a:xfrm>
              <a:off x="592" y="2725"/>
              <a:ext cx="476" cy="144"/>
            </a:xfrm>
            <a:prstGeom prst="rect">
              <a:avLst/>
            </a:prstGeom>
            <a:noFill/>
            <a:ln w="9525">
              <a:noFill/>
              <a:miter lim="800000"/>
              <a:headEnd/>
              <a:tailEnd/>
            </a:ln>
            <a:effectLst/>
          </p:spPr>
          <p:txBody>
            <a:bodyPr wrap="none">
              <a:spAutoFit/>
            </a:bodyPr>
            <a:lstStyle/>
            <a:p>
              <a:pPr algn="ctr" eaLnBrk="0" hangingPunct="0"/>
              <a:r>
                <a:rPr lang="it-IT" sz="900">
                  <a:cs typeface="Arial" charset="0"/>
                </a:rPr>
                <a:t>Choice-line</a:t>
              </a:r>
              <a:endParaRPr lang="en-US" sz="900">
                <a:cs typeface="Arial" charset="0"/>
              </a:endParaRPr>
            </a:p>
          </p:txBody>
        </p:sp>
        <p:sp>
          <p:nvSpPr>
            <p:cNvPr id="12" name="Text Box 18"/>
            <p:cNvSpPr txBox="1">
              <a:spLocks noChangeAspect="1" noChangeArrowheads="1"/>
            </p:cNvSpPr>
            <p:nvPr/>
          </p:nvSpPr>
          <p:spPr bwMode="auto">
            <a:xfrm>
              <a:off x="888" y="3034"/>
              <a:ext cx="308" cy="144"/>
            </a:xfrm>
            <a:prstGeom prst="rect">
              <a:avLst/>
            </a:prstGeom>
            <a:noFill/>
            <a:ln w="9525">
              <a:noFill/>
              <a:miter lim="800000"/>
              <a:headEnd/>
              <a:tailEnd/>
            </a:ln>
            <a:effectLst/>
          </p:spPr>
          <p:txBody>
            <a:bodyPr wrap="none">
              <a:spAutoFit/>
            </a:bodyPr>
            <a:lstStyle/>
            <a:p>
              <a:pPr algn="ctr" eaLnBrk="0" hangingPunct="0"/>
              <a:r>
                <a:rPr lang="it-IT" sz="900">
                  <a:cs typeface="Arial" charset="0"/>
                </a:rPr>
                <a:t>Water</a:t>
              </a:r>
              <a:endParaRPr lang="en-US" sz="900">
                <a:cs typeface="Arial" charset="0"/>
              </a:endParaRPr>
            </a:p>
          </p:txBody>
        </p:sp>
        <p:sp>
          <p:nvSpPr>
            <p:cNvPr id="13" name="Text Box 19"/>
            <p:cNvSpPr txBox="1">
              <a:spLocks noChangeAspect="1" noChangeArrowheads="1"/>
            </p:cNvSpPr>
            <p:nvPr/>
          </p:nvSpPr>
          <p:spPr bwMode="auto">
            <a:xfrm>
              <a:off x="679" y="2375"/>
              <a:ext cx="340" cy="144"/>
            </a:xfrm>
            <a:prstGeom prst="rect">
              <a:avLst/>
            </a:prstGeom>
            <a:noFill/>
            <a:ln w="9525">
              <a:noFill/>
              <a:miter lim="800000"/>
              <a:headEnd/>
              <a:tailEnd/>
            </a:ln>
            <a:effectLst/>
          </p:spPr>
          <p:txBody>
            <a:bodyPr wrap="none">
              <a:spAutoFit/>
            </a:bodyPr>
            <a:lstStyle/>
            <a:p>
              <a:pPr algn="ctr" eaLnBrk="0" hangingPunct="0"/>
              <a:r>
                <a:rPr lang="it-IT" sz="900">
                  <a:cs typeface="Arial" charset="0"/>
                </a:rPr>
                <a:t>Divider</a:t>
              </a:r>
              <a:endParaRPr lang="en-US" sz="900">
                <a:cs typeface="Arial" charset="0"/>
              </a:endParaRPr>
            </a:p>
          </p:txBody>
        </p:sp>
        <p:grpSp>
          <p:nvGrpSpPr>
            <p:cNvPr id="14" name="Group 20"/>
            <p:cNvGrpSpPr>
              <a:grpSpLocks/>
            </p:cNvGrpSpPr>
            <p:nvPr/>
          </p:nvGrpSpPr>
          <p:grpSpPr bwMode="auto">
            <a:xfrm>
              <a:off x="217" y="890"/>
              <a:ext cx="1383" cy="941"/>
              <a:chOff x="23" y="890"/>
              <a:chExt cx="1383" cy="993"/>
            </a:xfrm>
          </p:grpSpPr>
          <p:sp>
            <p:nvSpPr>
              <p:cNvPr id="18" name="Text Box 21"/>
              <p:cNvSpPr txBox="1">
                <a:spLocks noChangeAspect="1" noChangeArrowheads="1"/>
              </p:cNvSpPr>
              <p:nvPr/>
            </p:nvSpPr>
            <p:spPr bwMode="auto">
              <a:xfrm rot="-5400000">
                <a:off x="-86" y="1303"/>
                <a:ext cx="372" cy="154"/>
              </a:xfrm>
              <a:prstGeom prst="rect">
                <a:avLst/>
              </a:prstGeom>
              <a:noFill/>
              <a:ln w="9525">
                <a:noFill/>
                <a:miter lim="800000"/>
                <a:headEnd/>
                <a:tailEnd/>
              </a:ln>
              <a:effectLst/>
            </p:spPr>
            <p:txBody>
              <a:bodyPr wrap="none">
                <a:spAutoFit/>
              </a:bodyPr>
              <a:lstStyle/>
              <a:p>
                <a:pPr algn="ctr" eaLnBrk="0" hangingPunct="0"/>
                <a:r>
                  <a:rPr lang="it-IT" sz="1000">
                    <a:latin typeface="Times New Roman" pitchFamily="18" charset="0"/>
                    <a:cs typeface="Arial" charset="0"/>
                  </a:rPr>
                  <a:t> </a:t>
                </a:r>
                <a:r>
                  <a:rPr lang="it-IT" sz="1000">
                    <a:cs typeface="Arial" charset="0"/>
                  </a:rPr>
                  <a:t>55 cm</a:t>
                </a:r>
                <a:endParaRPr lang="en-US" sz="1000">
                  <a:cs typeface="Arial" charset="0"/>
                </a:endParaRPr>
              </a:p>
            </p:txBody>
          </p:sp>
          <p:grpSp>
            <p:nvGrpSpPr>
              <p:cNvPr id="19" name="Group 22"/>
              <p:cNvGrpSpPr>
                <a:grpSpLocks/>
              </p:cNvGrpSpPr>
              <p:nvPr/>
            </p:nvGrpSpPr>
            <p:grpSpPr bwMode="auto">
              <a:xfrm>
                <a:off x="212" y="896"/>
                <a:ext cx="1194" cy="987"/>
                <a:chOff x="212" y="896"/>
                <a:chExt cx="1194" cy="987"/>
              </a:xfrm>
            </p:grpSpPr>
            <p:pic>
              <p:nvPicPr>
                <p:cNvPr id="21" name="Picture 23" descr="stimoli"/>
                <p:cNvPicPr>
                  <a:picLocks noChangeAspect="1" noChangeArrowheads="1"/>
                </p:cNvPicPr>
                <p:nvPr/>
              </p:nvPicPr>
              <p:blipFill>
                <a:blip r:embed="rId3" cstate="print"/>
                <a:srcRect/>
                <a:stretch>
                  <a:fillRect/>
                </a:stretch>
              </p:blipFill>
              <p:spPr bwMode="auto">
                <a:xfrm>
                  <a:off x="212" y="896"/>
                  <a:ext cx="1194" cy="987"/>
                </a:xfrm>
                <a:prstGeom prst="rect">
                  <a:avLst/>
                </a:prstGeom>
                <a:noFill/>
              </p:spPr>
            </p:pic>
            <p:sp>
              <p:nvSpPr>
                <p:cNvPr id="22" name="Text Box 24"/>
                <p:cNvSpPr txBox="1">
                  <a:spLocks noChangeAspect="1" noChangeArrowheads="1"/>
                </p:cNvSpPr>
                <p:nvPr/>
              </p:nvSpPr>
              <p:spPr bwMode="auto">
                <a:xfrm flipH="1">
                  <a:off x="353" y="1677"/>
                  <a:ext cx="381" cy="152"/>
                </a:xfrm>
                <a:prstGeom prst="rect">
                  <a:avLst/>
                </a:prstGeom>
                <a:noFill/>
                <a:ln w="9525">
                  <a:noFill/>
                  <a:miter lim="800000"/>
                  <a:headEnd/>
                  <a:tailEnd/>
                </a:ln>
                <a:effectLst/>
              </p:spPr>
              <p:txBody>
                <a:bodyPr>
                  <a:spAutoFit/>
                </a:bodyPr>
                <a:lstStyle/>
                <a:p>
                  <a:pPr algn="ctr" eaLnBrk="0" hangingPunct="0"/>
                  <a:r>
                    <a:rPr lang="it-IT" sz="900">
                      <a:cs typeface="Arial" charset="0"/>
                    </a:rPr>
                    <a:t>Water</a:t>
                  </a:r>
                  <a:endParaRPr lang="en-US" sz="900">
                    <a:cs typeface="Arial" charset="0"/>
                  </a:endParaRPr>
                </a:p>
              </p:txBody>
            </p:sp>
            <p:sp>
              <p:nvSpPr>
                <p:cNvPr id="23" name="Text Box 25"/>
                <p:cNvSpPr txBox="1">
                  <a:spLocks noChangeAspect="1" noChangeArrowheads="1"/>
                </p:cNvSpPr>
                <p:nvPr/>
              </p:nvSpPr>
              <p:spPr bwMode="auto">
                <a:xfrm>
                  <a:off x="812" y="1675"/>
                  <a:ext cx="502" cy="198"/>
                </a:xfrm>
                <a:prstGeom prst="rect">
                  <a:avLst/>
                </a:prstGeom>
                <a:noFill/>
                <a:ln w="9525">
                  <a:noFill/>
                  <a:miter lim="800000"/>
                  <a:headEnd/>
                  <a:tailEnd/>
                </a:ln>
                <a:effectLst/>
              </p:spPr>
              <p:txBody>
                <a:bodyPr>
                  <a:spAutoFit/>
                </a:bodyPr>
                <a:lstStyle/>
                <a:p>
                  <a:pPr algn="ctr" eaLnBrk="0" hangingPunct="0">
                    <a:lnSpc>
                      <a:spcPct val="75000"/>
                    </a:lnSpc>
                  </a:pPr>
                  <a:r>
                    <a:rPr lang="it-IT" sz="900">
                      <a:cs typeface="Arial" charset="0"/>
                    </a:rPr>
                    <a:t>Hidden </a:t>
                  </a:r>
                </a:p>
                <a:p>
                  <a:pPr algn="ctr" eaLnBrk="0" hangingPunct="0">
                    <a:lnSpc>
                      <a:spcPct val="75000"/>
                    </a:lnSpc>
                  </a:pPr>
                  <a:r>
                    <a:rPr lang="it-IT" sz="900">
                      <a:cs typeface="Arial" charset="0"/>
                    </a:rPr>
                    <a:t>Platform</a:t>
                  </a:r>
                  <a:endParaRPr lang="en-US" sz="900">
                    <a:cs typeface="Arial" charset="0"/>
                  </a:endParaRPr>
                </a:p>
              </p:txBody>
            </p:sp>
          </p:grpSp>
          <p:sp>
            <p:nvSpPr>
              <p:cNvPr id="20" name="Line 26"/>
              <p:cNvSpPr>
                <a:spLocks noChangeAspect="1" noChangeShapeType="1"/>
              </p:cNvSpPr>
              <p:nvPr/>
            </p:nvSpPr>
            <p:spPr bwMode="auto">
              <a:xfrm>
                <a:off x="177" y="890"/>
                <a:ext cx="0" cy="956"/>
              </a:xfrm>
              <a:prstGeom prst="line">
                <a:avLst/>
              </a:prstGeom>
              <a:noFill/>
              <a:ln w="9525">
                <a:solidFill>
                  <a:schemeClr val="tx1"/>
                </a:solidFill>
                <a:round/>
                <a:headEnd type="stealth" w="med" len="med"/>
                <a:tailEnd type="stealth" w="med" len="med"/>
              </a:ln>
              <a:effectLst/>
            </p:spPr>
            <p:txBody>
              <a:bodyPr/>
              <a:lstStyle/>
              <a:p>
                <a:endParaRPr lang="it-IT"/>
              </a:p>
            </p:txBody>
          </p:sp>
        </p:grpSp>
        <p:sp>
          <p:nvSpPr>
            <p:cNvPr id="15" name="Line 27"/>
            <p:cNvSpPr>
              <a:spLocks noChangeAspect="1" noChangeShapeType="1"/>
            </p:cNvSpPr>
            <p:nvPr/>
          </p:nvSpPr>
          <p:spPr bwMode="auto">
            <a:xfrm>
              <a:off x="434" y="1956"/>
              <a:ext cx="1149" cy="0"/>
            </a:xfrm>
            <a:prstGeom prst="line">
              <a:avLst/>
            </a:prstGeom>
            <a:noFill/>
            <a:ln w="9525">
              <a:solidFill>
                <a:schemeClr val="tx1"/>
              </a:solidFill>
              <a:round/>
              <a:headEnd type="stealth" w="med" len="med"/>
              <a:tailEnd type="stealth" w="med" len="med"/>
            </a:ln>
            <a:effectLst/>
          </p:spPr>
          <p:txBody>
            <a:bodyPr/>
            <a:lstStyle/>
            <a:p>
              <a:endParaRPr lang="it-IT"/>
            </a:p>
          </p:txBody>
        </p:sp>
        <p:sp>
          <p:nvSpPr>
            <p:cNvPr id="16" name="Text Box 28"/>
            <p:cNvSpPr txBox="1">
              <a:spLocks noChangeAspect="1" noChangeArrowheads="1"/>
            </p:cNvSpPr>
            <p:nvPr/>
          </p:nvSpPr>
          <p:spPr bwMode="auto">
            <a:xfrm>
              <a:off x="825" y="1918"/>
              <a:ext cx="333" cy="154"/>
            </a:xfrm>
            <a:prstGeom prst="rect">
              <a:avLst/>
            </a:prstGeom>
            <a:noFill/>
            <a:ln w="9525">
              <a:noFill/>
              <a:miter lim="800000"/>
              <a:headEnd/>
              <a:tailEnd/>
            </a:ln>
            <a:effectLst/>
          </p:spPr>
          <p:txBody>
            <a:bodyPr wrap="none">
              <a:spAutoFit/>
            </a:bodyPr>
            <a:lstStyle/>
            <a:p>
              <a:pPr algn="ctr" eaLnBrk="0" hangingPunct="0"/>
              <a:r>
                <a:rPr lang="it-IT" sz="1000">
                  <a:cs typeface="Arial" charset="0"/>
                </a:rPr>
                <a:t>80 cm</a:t>
              </a:r>
              <a:endParaRPr lang="en-US" sz="1000">
                <a:cs typeface="Arial" charset="0"/>
              </a:endParaRPr>
            </a:p>
          </p:txBody>
        </p:sp>
        <p:sp>
          <p:nvSpPr>
            <p:cNvPr id="17" name="Line 29"/>
            <p:cNvSpPr>
              <a:spLocks noChangeAspect="1" noChangeShapeType="1"/>
            </p:cNvSpPr>
            <p:nvPr/>
          </p:nvSpPr>
          <p:spPr bwMode="auto">
            <a:xfrm rot="-5400000">
              <a:off x="-353" y="2884"/>
              <a:ext cx="1447" cy="0"/>
            </a:xfrm>
            <a:prstGeom prst="line">
              <a:avLst/>
            </a:prstGeom>
            <a:noFill/>
            <a:ln w="9525">
              <a:solidFill>
                <a:schemeClr val="tx1"/>
              </a:solidFill>
              <a:round/>
              <a:headEnd type="stealth" w="med" len="med"/>
              <a:tailEnd type="stealth" w="med" len="med"/>
            </a:ln>
            <a:effectLst/>
          </p:spPr>
          <p:txBody>
            <a:bodyPr/>
            <a:lstStyle/>
            <a:p>
              <a:endParaRPr lang="it-IT"/>
            </a:p>
          </p:txBody>
        </p:sp>
      </p:grpSp>
      <p:sp>
        <p:nvSpPr>
          <p:cNvPr id="2" name="CasellaDiTesto 1"/>
          <p:cNvSpPr txBox="1"/>
          <p:nvPr/>
        </p:nvSpPr>
        <p:spPr>
          <a:xfrm>
            <a:off x="82466" y="6072745"/>
            <a:ext cx="2210926" cy="369332"/>
          </a:xfrm>
          <a:prstGeom prst="rect">
            <a:avLst/>
          </a:prstGeom>
          <a:noFill/>
        </p:spPr>
        <p:txBody>
          <a:bodyPr wrap="none" rtlCol="0">
            <a:spAutoFit/>
          </a:bodyPr>
          <a:lstStyle/>
          <a:p>
            <a:r>
              <a:rPr lang="it-IT" dirty="0" smtClean="0"/>
              <a:t>Vedi cartella </a:t>
            </a:r>
            <a:r>
              <a:rPr lang="it-IT" dirty="0" err="1" smtClean="0"/>
              <a:t>Prusky</a:t>
            </a:r>
            <a:endParaRPr lang="it-IT" dirty="0"/>
          </a:p>
        </p:txBody>
      </p:sp>
    </p:spTree>
    <p:extLst>
      <p:ext uri="{BB962C8B-B14F-4D97-AF65-F5344CB8AC3E}">
        <p14:creationId xmlns:p14="http://schemas.microsoft.com/office/powerpoint/2010/main" val="1801632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p:cNvPicPr>
            <a:picLocks noChangeAspect="1" noChangeArrowheads="1"/>
          </p:cNvPicPr>
          <p:nvPr/>
        </p:nvPicPr>
        <p:blipFill>
          <a:blip r:embed="rId2"/>
          <a:srcRect/>
          <a:stretch>
            <a:fillRect/>
          </a:stretch>
        </p:blipFill>
        <p:spPr bwMode="auto">
          <a:xfrm>
            <a:off x="395288" y="93663"/>
            <a:ext cx="3578225" cy="666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0" y="0"/>
            <a:ext cx="9144000" cy="6924675"/>
          </a:xfrm>
          <a:prstGeom prst="rect">
            <a:avLst/>
          </a:prstGeom>
          <a:noFill/>
          <a:ln w="9525">
            <a:noFill/>
            <a:miter lim="800000"/>
            <a:headEnd/>
            <a:tailEnd/>
          </a:ln>
        </p:spPr>
        <p:txBody>
          <a:bodyPr>
            <a:spAutoFit/>
          </a:bodyPr>
          <a:lstStyle/>
          <a:p>
            <a:r>
              <a:rPr lang="it-IT" sz="2800" i="1"/>
              <a:t>Insistence on sameness. </a:t>
            </a:r>
            <a:r>
              <a:rPr lang="it-IT" sz="2800"/>
              <a:t>Perseverative behaviours are relatively common in mice. Reversal learning tasks measure the flexibility of the mouse to switch from</a:t>
            </a:r>
          </a:p>
          <a:p>
            <a:r>
              <a:rPr lang="it-IT" sz="2800"/>
              <a:t>an established habit to a new habit. </a:t>
            </a:r>
          </a:p>
          <a:p>
            <a:r>
              <a:rPr lang="it-IT" sz="2800"/>
              <a:t>A spatial habit is first established, for example, reinforcing entries into the left arm of a T‑maze or by locating the hidden escape platform in one quadrant of a Morris water maze. The re inforcer is then moved to a new location — for example, the food reward is moved to the right arm of the T-maze or the hidden platform is moved to a different quadrant of the water maze pool.</a:t>
            </a:r>
          </a:p>
          <a:p>
            <a:r>
              <a:rPr lang="it-IT" sz="2800"/>
              <a:t> </a:t>
            </a:r>
          </a:p>
          <a:p>
            <a:r>
              <a:rPr lang="it-IT" sz="2800"/>
              <a:t>A mouse model of autism is predicted to perform well on the initial acquisition but to fail on reversal owing to either increased perseveration</a:t>
            </a:r>
          </a:p>
          <a:p>
            <a:r>
              <a:rPr lang="it-IT" sz="2800"/>
              <a:t>or specific impairments in reversal learning.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0" y="179388"/>
            <a:ext cx="9144000" cy="6497637"/>
          </a:xfrm>
          <a:prstGeom prst="rect">
            <a:avLst/>
          </a:prstGeom>
          <a:noFill/>
          <a:ln w="9525">
            <a:noFill/>
            <a:miter lim="800000"/>
            <a:headEnd/>
            <a:tailEnd/>
          </a:ln>
        </p:spPr>
        <p:txBody>
          <a:bodyPr>
            <a:spAutoFit/>
          </a:bodyPr>
          <a:lstStyle/>
          <a:p>
            <a:r>
              <a:rPr lang="it-IT" sz="2800"/>
              <a:t>Designing mouse behavioural assays with high relevance to the diagnostic symptoms of autism presents a substantial challenge for capturing reasonable face validity.</a:t>
            </a:r>
          </a:p>
          <a:p>
            <a:r>
              <a:rPr lang="it-IT" sz="2800"/>
              <a:t>Several symptoms of autism, such as the literal use of</a:t>
            </a:r>
          </a:p>
          <a:p>
            <a:r>
              <a:rPr lang="it-IT" sz="2800"/>
              <a:t>language and difficulties in interpreting irony or sarcasm,</a:t>
            </a:r>
          </a:p>
          <a:p>
            <a:r>
              <a:rPr lang="it-IT" sz="2800"/>
              <a:t>are unlikely to be successfully modelled in mice.</a:t>
            </a:r>
          </a:p>
          <a:p>
            <a:endParaRPr lang="it-IT" sz="2800"/>
          </a:p>
          <a:p>
            <a:r>
              <a:rPr lang="it-IT" sz="2800"/>
              <a:t>‘Theory of mind’, the ability of one person to intuit</a:t>
            </a:r>
          </a:p>
          <a:p>
            <a:r>
              <a:rPr lang="it-IT" sz="2800"/>
              <a:t>what another person is feeling and thinking, may not</a:t>
            </a:r>
          </a:p>
          <a:p>
            <a:r>
              <a:rPr lang="it-IT" sz="2800"/>
              <a:t>be innate to the mouse repertoire. However, two recent</a:t>
            </a:r>
          </a:p>
          <a:p>
            <a:r>
              <a:rPr lang="it-IT" sz="2800"/>
              <a:t>reports support the possibility that mice display elements</a:t>
            </a:r>
          </a:p>
          <a:p>
            <a:r>
              <a:rPr lang="it-IT" sz="2800"/>
              <a:t>of empathy. Subject mice show greater responsiveness</a:t>
            </a:r>
          </a:p>
          <a:p>
            <a:r>
              <a:rPr lang="it-IT" sz="2800"/>
              <a:t>to a painful experience after observing cagemates</a:t>
            </a:r>
          </a:p>
          <a:p>
            <a:r>
              <a:rPr lang="it-IT" sz="2800"/>
              <a:t>who have experienced a painful stimulus.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a:srcRect b="48788"/>
          <a:stretch>
            <a:fillRect/>
          </a:stretch>
        </p:blipFill>
        <p:spPr bwMode="auto">
          <a:xfrm>
            <a:off x="0" y="0"/>
            <a:ext cx="9144000" cy="604361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a:srcRect t="50000"/>
          <a:stretch>
            <a:fillRect/>
          </a:stretch>
        </p:blipFill>
        <p:spPr bwMode="auto">
          <a:xfrm>
            <a:off x="0" y="0"/>
            <a:ext cx="9144000" cy="590073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noChangeArrowheads="1"/>
          </p:cNvPicPr>
          <p:nvPr/>
        </p:nvPicPr>
        <p:blipFill>
          <a:blip r:embed="rId2"/>
          <a:srcRect/>
          <a:stretch>
            <a:fillRect/>
          </a:stretch>
        </p:blipFill>
        <p:spPr bwMode="auto">
          <a:xfrm>
            <a:off x="325438" y="404813"/>
            <a:ext cx="4246562" cy="4941887"/>
          </a:xfrm>
          <a:prstGeom prst="rect">
            <a:avLst/>
          </a:prstGeom>
          <a:noFill/>
          <a:ln w="9525">
            <a:noFill/>
            <a:miter lim="800000"/>
            <a:headEnd/>
            <a:tailEnd/>
          </a:ln>
        </p:spPr>
      </p:pic>
      <p:pic>
        <p:nvPicPr>
          <p:cNvPr id="74755" name="Picture 5"/>
          <p:cNvPicPr>
            <a:picLocks noChangeAspect="1" noChangeArrowheads="1"/>
          </p:cNvPicPr>
          <p:nvPr/>
        </p:nvPicPr>
        <p:blipFill>
          <a:blip r:embed="rId3"/>
          <a:srcRect/>
          <a:stretch>
            <a:fillRect/>
          </a:stretch>
        </p:blipFill>
        <p:spPr bwMode="auto">
          <a:xfrm>
            <a:off x="4787900" y="476250"/>
            <a:ext cx="3671888" cy="2754313"/>
          </a:xfrm>
          <a:prstGeom prst="rect">
            <a:avLst/>
          </a:prstGeom>
          <a:noFill/>
          <a:ln w="9525">
            <a:noFill/>
            <a:miter lim="800000"/>
            <a:headEnd/>
            <a:tailEnd/>
          </a:ln>
        </p:spPr>
      </p:pic>
      <p:sp>
        <p:nvSpPr>
          <p:cNvPr id="74756" name="Text Box 6"/>
          <p:cNvSpPr txBox="1">
            <a:spLocks noChangeArrowheads="1"/>
          </p:cNvSpPr>
          <p:nvPr/>
        </p:nvSpPr>
        <p:spPr bwMode="auto">
          <a:xfrm>
            <a:off x="3962400" y="4941888"/>
            <a:ext cx="4710113" cy="457200"/>
          </a:xfrm>
          <a:prstGeom prst="rect">
            <a:avLst/>
          </a:prstGeom>
          <a:noFill/>
          <a:ln w="9525">
            <a:noFill/>
            <a:miter lim="800000"/>
            <a:headEnd/>
            <a:tailEnd/>
          </a:ln>
        </p:spPr>
        <p:txBody>
          <a:bodyPr wrap="none">
            <a:spAutoFit/>
          </a:bodyPr>
          <a:lstStyle/>
          <a:p>
            <a:r>
              <a:rPr lang="it-IT" sz="2400"/>
              <a:t>Test cognititivi, funzioni esecutive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6"/>
          <p:cNvPicPr>
            <a:picLocks noChangeAspect="1" noChangeArrowheads="1"/>
          </p:cNvPicPr>
          <p:nvPr/>
        </p:nvPicPr>
        <p:blipFill>
          <a:blip r:embed="rId2"/>
          <a:srcRect/>
          <a:stretch>
            <a:fillRect/>
          </a:stretch>
        </p:blipFill>
        <p:spPr bwMode="auto">
          <a:xfrm>
            <a:off x="236538" y="863600"/>
            <a:ext cx="8223250" cy="5805488"/>
          </a:xfrm>
          <a:prstGeom prst="rect">
            <a:avLst/>
          </a:prstGeom>
          <a:noFill/>
          <a:ln w="9525">
            <a:noFill/>
            <a:miter lim="800000"/>
            <a:headEnd/>
            <a:tailEnd/>
          </a:ln>
        </p:spPr>
      </p:pic>
      <p:sp>
        <p:nvSpPr>
          <p:cNvPr id="75779" name="Text Box 5"/>
          <p:cNvSpPr txBox="1">
            <a:spLocks noChangeArrowheads="1"/>
          </p:cNvSpPr>
          <p:nvPr/>
        </p:nvSpPr>
        <p:spPr bwMode="auto">
          <a:xfrm>
            <a:off x="-28575" y="187325"/>
            <a:ext cx="2962275" cy="457200"/>
          </a:xfrm>
          <a:prstGeom prst="rect">
            <a:avLst/>
          </a:prstGeom>
          <a:noFill/>
          <a:ln w="9525">
            <a:noFill/>
            <a:miter lim="800000"/>
            <a:headEnd/>
            <a:tailEnd/>
          </a:ln>
        </p:spPr>
        <p:txBody>
          <a:bodyPr wrap="none">
            <a:spAutoFit/>
          </a:bodyPr>
          <a:lstStyle/>
          <a:p>
            <a:r>
              <a:rPr lang="it-IT" sz="2400" b="1"/>
              <a:t>Touch screen tests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2"/>
          <a:srcRect/>
          <a:stretch>
            <a:fillRect/>
          </a:stretch>
        </p:blipFill>
        <p:spPr bwMode="auto">
          <a:xfrm>
            <a:off x="0" y="188913"/>
            <a:ext cx="8943975" cy="52990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A9B6B59-3F18-4867-847F-C35EC7896DD1}"/>
              </a:ext>
            </a:extLst>
          </p:cNvPr>
          <p:cNvSpPr txBox="1"/>
          <p:nvPr/>
        </p:nvSpPr>
        <p:spPr>
          <a:xfrm>
            <a:off x="281" y="0"/>
            <a:ext cx="9143439" cy="559372"/>
          </a:xfrm>
          <a:prstGeom prst="rect">
            <a:avLst/>
          </a:prstGeom>
          <a:noFill/>
        </p:spPr>
        <p:txBody>
          <a:bodyPr wrap="square" lIns="96762" tIns="48381" rIns="96762" bIns="48381" rtlCol="0">
            <a:spAutoFit/>
          </a:bodyPr>
          <a:lstStyle/>
          <a:p>
            <a:pPr algn="ctr"/>
            <a:r>
              <a:rPr lang="it-IT" sz="3000" b="1" dirty="0"/>
              <a:t>OPERANT CONDITIONING SETUP</a:t>
            </a:r>
            <a:endParaRPr lang="en-US" sz="3000" b="1" dirty="0"/>
          </a:p>
        </p:txBody>
      </p:sp>
      <p:sp>
        <p:nvSpPr>
          <p:cNvPr id="3" name="Rectangle 2">
            <a:extLst>
              <a:ext uri="{FF2B5EF4-FFF2-40B4-BE49-F238E27FC236}">
                <a16:creationId xmlns:a16="http://schemas.microsoft.com/office/drawing/2014/main" xmlns="" id="{D6B4698F-CE79-4026-BEEA-53550C52D453}"/>
              </a:ext>
            </a:extLst>
          </p:cNvPr>
          <p:cNvSpPr/>
          <p:nvPr/>
        </p:nvSpPr>
        <p:spPr>
          <a:xfrm>
            <a:off x="3886938" y="584775"/>
            <a:ext cx="1370122" cy="81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lstStyle/>
          <a:p>
            <a:pPr algn="ctr"/>
            <a:endParaRPr lang="en-US"/>
          </a:p>
        </p:txBody>
      </p:sp>
      <p:sp>
        <p:nvSpPr>
          <p:cNvPr id="14" name="TextBox 13">
            <a:extLst>
              <a:ext uri="{FF2B5EF4-FFF2-40B4-BE49-F238E27FC236}">
                <a16:creationId xmlns:a16="http://schemas.microsoft.com/office/drawing/2014/main" xmlns="" id="{4C2E97D2-6F8E-44BF-AFA1-C703C604BC35}"/>
              </a:ext>
            </a:extLst>
          </p:cNvPr>
          <p:cNvSpPr txBox="1"/>
          <p:nvPr/>
        </p:nvSpPr>
        <p:spPr>
          <a:xfrm>
            <a:off x="7252676" y="625300"/>
            <a:ext cx="1891324" cy="882537"/>
          </a:xfrm>
          <a:prstGeom prst="rect">
            <a:avLst/>
          </a:prstGeom>
          <a:noFill/>
        </p:spPr>
        <p:txBody>
          <a:bodyPr wrap="square" lIns="96762" tIns="48381" rIns="96762" bIns="48381" rtlCol="0">
            <a:spAutoFit/>
          </a:bodyPr>
          <a:lstStyle/>
          <a:p>
            <a:r>
              <a:rPr lang="it-IT" sz="1700" i="1" dirty="0">
                <a:latin typeface="+mj-lt"/>
              </a:rPr>
              <a:t>Giulia </a:t>
            </a:r>
            <a:r>
              <a:rPr lang="it-IT" sz="1700" i="1" dirty="0" err="1">
                <a:latin typeface="+mj-lt"/>
              </a:rPr>
              <a:t>Sagona</a:t>
            </a:r>
            <a:endParaRPr lang="it-IT" sz="1700" i="1" dirty="0">
              <a:latin typeface="+mj-lt"/>
            </a:endParaRPr>
          </a:p>
          <a:p>
            <a:r>
              <a:rPr lang="it-IT" sz="1700" i="1" dirty="0">
                <a:latin typeface="+mj-lt"/>
              </a:rPr>
              <a:t>Raffaele Mazziotti</a:t>
            </a:r>
          </a:p>
        </p:txBody>
      </p:sp>
      <p:pic>
        <p:nvPicPr>
          <p:cNvPr id="11" name="Picture 5">
            <a:extLst>
              <a:ext uri="{FF2B5EF4-FFF2-40B4-BE49-F238E27FC236}">
                <a16:creationId xmlns:a16="http://schemas.microsoft.com/office/drawing/2014/main" xmlns="" id="{20F18E77-50BE-4B8D-BD83-F73D289835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7969" y="1600377"/>
            <a:ext cx="3506574" cy="3507004"/>
          </a:xfrm>
          <a:prstGeom prst="rect">
            <a:avLst/>
          </a:prstGeom>
        </p:spPr>
      </p:pic>
      <p:pic>
        <p:nvPicPr>
          <p:cNvPr id="2055" name="Picture 7" descr="C:\Users\tommaso\Downloads\deck\ca2452aab019b17f1015b0596ec9edc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950" y="1709939"/>
            <a:ext cx="2349779" cy="31629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tommaso\Downloads\deck\e13016e1601c12b2fdda39017d34e1f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938" y="1702737"/>
            <a:ext cx="2312813" cy="31131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4035044"/>
      </p:ext>
    </p:extLst>
  </p:cSld>
  <p:clrMapOvr>
    <a:masterClrMapping/>
  </p:clrMapOvr>
  <mc:AlternateContent xmlns:mc="http://schemas.openxmlformats.org/markup-compatibility/2006" xmlns:p14="http://schemas.microsoft.com/office/powerpoint/2010/main">
    <mc:Choice Requires="p14">
      <p:transition spd="slow" p14:dur="2000" advTm="34516"/>
    </mc:Choice>
    <mc:Fallback xmlns="">
      <p:transition spd="slow" advTm="34516"/>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xmlns="" id="{FA9B6B59-3F18-4867-847F-C35EC7896DD1}"/>
              </a:ext>
            </a:extLst>
          </p:cNvPr>
          <p:cNvSpPr txBox="1"/>
          <p:nvPr/>
        </p:nvSpPr>
        <p:spPr>
          <a:xfrm>
            <a:off x="281" y="0"/>
            <a:ext cx="9143439" cy="1021037"/>
          </a:xfrm>
          <a:prstGeom prst="rect">
            <a:avLst/>
          </a:prstGeom>
          <a:noFill/>
        </p:spPr>
        <p:txBody>
          <a:bodyPr wrap="square" lIns="96762" tIns="48381" rIns="96762" bIns="48381" rtlCol="0">
            <a:spAutoFit/>
          </a:bodyPr>
          <a:lstStyle/>
          <a:p>
            <a:r>
              <a:rPr lang="it-IT" sz="3000" b="1" dirty="0"/>
              <a:t>Impulsive </a:t>
            </a:r>
            <a:r>
              <a:rPr lang="it-IT" sz="3000" b="1" dirty="0" err="1"/>
              <a:t>behavior</a:t>
            </a:r>
            <a:r>
              <a:rPr lang="it-IT" sz="3000" b="1" dirty="0"/>
              <a:t> in CDKL5 </a:t>
            </a:r>
            <a:r>
              <a:rPr lang="it-IT" sz="3000" b="1" dirty="0" err="1"/>
              <a:t>mutants</a:t>
            </a:r>
            <a:endParaRPr lang="en-US" sz="3000" b="1" dirty="0"/>
          </a:p>
          <a:p>
            <a:pPr algn="ctr"/>
            <a:endParaRPr lang="en-US" sz="30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678" y="1827903"/>
            <a:ext cx="6450877" cy="3187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2389096" y="2132856"/>
            <a:ext cx="518092" cy="369332"/>
          </a:xfrm>
          <a:prstGeom prst="rect">
            <a:avLst/>
          </a:prstGeom>
          <a:noFill/>
        </p:spPr>
        <p:txBody>
          <a:bodyPr wrap="none" rtlCol="0">
            <a:spAutoFit/>
          </a:bodyPr>
          <a:lstStyle/>
          <a:p>
            <a:r>
              <a:rPr lang="it-IT" dirty="0" smtClean="0"/>
              <a:t>KO</a:t>
            </a:r>
            <a:endParaRPr lang="it-IT" dirty="0"/>
          </a:p>
        </p:txBody>
      </p:sp>
      <p:sp>
        <p:nvSpPr>
          <p:cNvPr id="5" name="CasellaDiTesto 4"/>
          <p:cNvSpPr txBox="1"/>
          <p:nvPr/>
        </p:nvSpPr>
        <p:spPr>
          <a:xfrm>
            <a:off x="2592793" y="3347700"/>
            <a:ext cx="415499" cy="369332"/>
          </a:xfrm>
          <a:prstGeom prst="rect">
            <a:avLst/>
          </a:prstGeom>
          <a:noFill/>
        </p:spPr>
        <p:txBody>
          <a:bodyPr wrap="none" rtlCol="0">
            <a:spAutoFit/>
          </a:bodyPr>
          <a:lstStyle/>
          <a:p>
            <a:r>
              <a:rPr lang="it-IT" dirty="0" err="1" smtClean="0"/>
              <a:t>wt</a:t>
            </a:r>
            <a:endParaRPr lang="it-IT" dirty="0"/>
          </a:p>
        </p:txBody>
      </p:sp>
    </p:spTree>
    <p:extLst>
      <p:ext uri="{BB962C8B-B14F-4D97-AF65-F5344CB8AC3E}">
        <p14:creationId xmlns:p14="http://schemas.microsoft.com/office/powerpoint/2010/main" val="1003061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468313" y="620713"/>
            <a:ext cx="6750050" cy="366712"/>
          </a:xfrm>
          <a:prstGeom prst="rect">
            <a:avLst/>
          </a:prstGeom>
          <a:noFill/>
          <a:ln w="9525">
            <a:noFill/>
            <a:miter lim="800000"/>
            <a:headEnd/>
            <a:tailEnd/>
          </a:ln>
        </p:spPr>
        <p:txBody>
          <a:bodyPr wrap="none">
            <a:spAutoFit/>
          </a:bodyPr>
          <a:lstStyle/>
          <a:p>
            <a:r>
              <a:rPr lang="it-IT"/>
              <a:t>ORT (novel object preference, memoria di riconoscimento visivo)</a:t>
            </a:r>
          </a:p>
        </p:txBody>
      </p:sp>
      <p:pic>
        <p:nvPicPr>
          <p:cNvPr id="68611" name="Picture 5"/>
          <p:cNvPicPr>
            <a:picLocks noChangeAspect="1" noChangeArrowheads="1"/>
          </p:cNvPicPr>
          <p:nvPr/>
        </p:nvPicPr>
        <p:blipFill>
          <a:blip r:embed="rId2"/>
          <a:srcRect/>
          <a:stretch>
            <a:fillRect/>
          </a:stretch>
        </p:blipFill>
        <p:spPr bwMode="auto">
          <a:xfrm>
            <a:off x="1476375" y="1196975"/>
            <a:ext cx="6191250" cy="2952750"/>
          </a:xfrm>
          <a:prstGeom prst="rect">
            <a:avLst/>
          </a:prstGeom>
          <a:noFill/>
          <a:ln w="9525">
            <a:noFill/>
            <a:miter lim="800000"/>
            <a:headEnd/>
            <a:tailEnd/>
          </a:ln>
        </p:spPr>
      </p:pic>
    </p:spTree>
    <p:extLst>
      <p:ext uri="{BB962C8B-B14F-4D97-AF65-F5344CB8AC3E}">
        <p14:creationId xmlns:p14="http://schemas.microsoft.com/office/powerpoint/2010/main" val="2360110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39B601A-1439-4130-BF9C-6D247E46C6F9}"/>
              </a:ext>
            </a:extLst>
          </p:cNvPr>
          <p:cNvSpPr/>
          <p:nvPr/>
        </p:nvSpPr>
        <p:spPr>
          <a:xfrm>
            <a:off x="3846996" y="1022084"/>
            <a:ext cx="1450007" cy="85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lstStyle/>
          <a:p>
            <a:pPr algn="ctr"/>
            <a:endParaRPr lang="en-US"/>
          </a:p>
        </p:txBody>
      </p:sp>
      <p:sp>
        <p:nvSpPr>
          <p:cNvPr id="14" name="TextBox 13">
            <a:extLst>
              <a:ext uri="{FF2B5EF4-FFF2-40B4-BE49-F238E27FC236}">
                <a16:creationId xmlns:a16="http://schemas.microsoft.com/office/drawing/2014/main" xmlns="" id="{FA9B6B59-3F18-4867-847F-C35EC7896DD1}"/>
              </a:ext>
            </a:extLst>
          </p:cNvPr>
          <p:cNvSpPr txBox="1"/>
          <p:nvPr/>
        </p:nvSpPr>
        <p:spPr>
          <a:xfrm>
            <a:off x="281" y="1"/>
            <a:ext cx="9143439" cy="1021037"/>
          </a:xfrm>
          <a:prstGeom prst="rect">
            <a:avLst/>
          </a:prstGeom>
          <a:noFill/>
        </p:spPr>
        <p:txBody>
          <a:bodyPr wrap="square" lIns="96762" tIns="48381" rIns="96762" bIns="48381" rtlCol="0">
            <a:spAutoFit/>
          </a:bodyPr>
          <a:lstStyle/>
          <a:p>
            <a:pPr algn="ctr"/>
            <a:r>
              <a:rPr lang="it-IT" sz="3000" b="1" dirty="0" err="1"/>
              <a:t>Prolonging</a:t>
            </a:r>
            <a:r>
              <a:rPr lang="it-IT" sz="3000" b="1" dirty="0"/>
              <a:t> the «No go» </a:t>
            </a:r>
            <a:r>
              <a:rPr lang="it-IT" sz="3000" b="1" dirty="0" err="1"/>
              <a:t>period</a:t>
            </a:r>
            <a:r>
              <a:rPr lang="it-IT" sz="3000" b="1" dirty="0"/>
              <a:t> </a:t>
            </a:r>
            <a:r>
              <a:rPr lang="it-IT" sz="3000" b="1" dirty="0" err="1"/>
              <a:t>impairs</a:t>
            </a:r>
            <a:r>
              <a:rPr lang="it-IT" sz="3000" b="1" dirty="0"/>
              <a:t> </a:t>
            </a:r>
            <a:r>
              <a:rPr lang="it-IT" sz="3000" b="1" dirty="0" err="1"/>
              <a:t>solving</a:t>
            </a:r>
            <a:r>
              <a:rPr lang="it-IT" sz="3000" b="1" dirty="0"/>
              <a:t> the task </a:t>
            </a:r>
          </a:p>
        </p:txBody>
      </p:sp>
      <p:pic>
        <p:nvPicPr>
          <p:cNvPr id="4098" name="Picture 2" descr="C:\Users\tommaso\Downloads\deck\61aeb664fbda03325a6850ceabd70e83.png"/>
          <p:cNvPicPr>
            <a:picLocks noChangeAspect="1" noChangeArrowheads="1"/>
          </p:cNvPicPr>
          <p:nvPr/>
        </p:nvPicPr>
        <p:blipFill rotWithShape="1">
          <a:blip r:embed="rId2">
            <a:extLst>
              <a:ext uri="{28A0092B-C50C-407E-A947-70E740481C1C}">
                <a14:useLocalDpi xmlns:a14="http://schemas.microsoft.com/office/drawing/2010/main" val="0"/>
              </a:ext>
            </a:extLst>
          </a:blip>
          <a:srcRect l="74891"/>
          <a:stretch/>
        </p:blipFill>
        <p:spPr bwMode="auto">
          <a:xfrm>
            <a:off x="4908832" y="1639737"/>
            <a:ext cx="3683431" cy="46265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tommaso\Downloads\deck\61aeb664fbda03325a6850ceabd70e83.png"/>
          <p:cNvPicPr>
            <a:picLocks noChangeAspect="1" noChangeArrowheads="1"/>
          </p:cNvPicPr>
          <p:nvPr/>
        </p:nvPicPr>
        <p:blipFill rotWithShape="1">
          <a:blip r:embed="rId2">
            <a:extLst>
              <a:ext uri="{28A0092B-C50C-407E-A947-70E740481C1C}">
                <a14:useLocalDpi xmlns:a14="http://schemas.microsoft.com/office/drawing/2010/main" val="0"/>
              </a:ext>
            </a:extLst>
          </a:blip>
          <a:srcRect r="73473"/>
          <a:stretch/>
        </p:blipFill>
        <p:spPr bwMode="auto">
          <a:xfrm>
            <a:off x="362870" y="1639737"/>
            <a:ext cx="3776541" cy="448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446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12700" y="188913"/>
            <a:ext cx="9144000" cy="6664325"/>
          </a:xfrm>
          <a:prstGeom prst="rect">
            <a:avLst/>
          </a:prstGeom>
          <a:noFill/>
          <a:ln w="9525">
            <a:noFill/>
            <a:miter lim="800000"/>
            <a:headEnd/>
            <a:tailEnd/>
          </a:ln>
        </p:spPr>
        <p:txBody>
          <a:bodyPr>
            <a:spAutoFit/>
          </a:bodyPr>
          <a:lstStyle/>
          <a:p>
            <a:r>
              <a:rPr lang="it-IT" sz="2400" i="1"/>
              <a:t>Control parameters. </a:t>
            </a:r>
            <a:r>
              <a:rPr lang="it-IT" sz="2400"/>
              <a:t>Severe physical disabilities will cause false positives in many of the behavioural tasks described above. For example, olfactory deficits will inhibit performance on social approach, social recognition, olfactory discrimination and scent</a:t>
            </a:r>
          </a:p>
          <a:p>
            <a:r>
              <a:rPr lang="it-IT" sz="2400"/>
              <a:t>marking tests. Visual deficits can impair all visual memory tasks, PAL and Morris Water maze. Motor dysfunctions will prevent a mouse from active exploration of test environments that require locomotion, including social chambers, T-mazes and holeboards. </a:t>
            </a:r>
          </a:p>
          <a:p>
            <a:r>
              <a:rPr lang="it-IT" sz="2400"/>
              <a:t>To rule out artefacts, each new line of mutant mice has to be evaluated on a series of</a:t>
            </a:r>
          </a:p>
          <a:p>
            <a:r>
              <a:rPr lang="it-IT" sz="2400"/>
              <a:t>measures of general health, body weight, neurological reflexes, home cage behaviours, open-field activity, rotarod performance, visual forepaw placing, acoustic startle and pain sensitivity. Given the fundamental role of olfaction in mouse social behaviours,</a:t>
            </a:r>
          </a:p>
          <a:p>
            <a:r>
              <a:rPr lang="it-IT" sz="2400"/>
              <a:t>social and non-social olfactory abilities are routinely evaluated with multiple tests, including latency to locate buried food, olfactory habituation/dishabituation</a:t>
            </a:r>
          </a:p>
          <a:p>
            <a:r>
              <a:rPr lang="it-IT" sz="2400"/>
              <a:t>to non-social and social odours, and preference for social novelty.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2401" y="152400"/>
            <a:ext cx="8839200" cy="6863417"/>
          </a:xfrm>
          <a:prstGeom prst="rect">
            <a:avLst/>
          </a:prstGeom>
          <a:noFill/>
        </p:spPr>
        <p:txBody>
          <a:bodyPr wrap="square" rtlCol="0">
            <a:spAutoFit/>
          </a:bodyPr>
          <a:lstStyle/>
          <a:p>
            <a:r>
              <a:rPr lang="it-IT" sz="2800" b="1" i="1" u="sng" dirty="0" err="1" smtClean="0"/>
              <a:t>Biomarcatori</a:t>
            </a:r>
            <a:r>
              <a:rPr lang="it-IT" sz="2800" dirty="0" smtClean="0"/>
              <a:t>: indicatori di processi biologici o patologici e di risposta all'intervento del farmaco. Possono essere </a:t>
            </a:r>
            <a:r>
              <a:rPr lang="it-IT" sz="2800" dirty="0" err="1" smtClean="0"/>
              <a:t>biofluidi</a:t>
            </a:r>
            <a:r>
              <a:rPr lang="it-IT" sz="2800" dirty="0" smtClean="0"/>
              <a:t> valutati con tecniche molecolari o biochimiche; Analisi del tessuto; misure funzionali (ad es. EEG, </a:t>
            </a:r>
            <a:r>
              <a:rPr lang="it-IT" sz="2800" dirty="0" err="1" smtClean="0"/>
              <a:t>fMRI</a:t>
            </a:r>
            <a:r>
              <a:rPr lang="it-IT" sz="2800" dirty="0" smtClean="0"/>
              <a:t>)</a:t>
            </a:r>
          </a:p>
          <a:p>
            <a:endParaRPr lang="it-IT" sz="2800" dirty="0" smtClean="0"/>
          </a:p>
          <a:p>
            <a:endParaRPr lang="it-IT" sz="2800" dirty="0" smtClean="0"/>
          </a:p>
          <a:p>
            <a:r>
              <a:rPr lang="it-IT" sz="3200" b="1" u="sng" dirty="0" smtClean="0"/>
              <a:t>Buoni </a:t>
            </a:r>
            <a:r>
              <a:rPr lang="it-IT" sz="3200" b="1" u="sng" dirty="0" err="1" smtClean="0"/>
              <a:t>biomarcatori</a:t>
            </a:r>
            <a:r>
              <a:rPr lang="it-IT" sz="3200" b="1" u="sng" dirty="0" smtClean="0"/>
              <a:t>:</a:t>
            </a:r>
            <a:endParaRPr lang="it-IT" sz="2800" b="1" u="sng" dirty="0" smtClean="0"/>
          </a:p>
          <a:p>
            <a:r>
              <a:rPr lang="it-IT" sz="2800" dirty="0" smtClean="0"/>
              <a:t>Grande sensibilità, specificità, accuratezza, alto valore predittivo, quantitativo</a:t>
            </a:r>
          </a:p>
          <a:p>
            <a:r>
              <a:rPr lang="it-IT" sz="2800" dirty="0" smtClean="0"/>
              <a:t>Sicuro e facile da misurare</a:t>
            </a:r>
          </a:p>
          <a:p>
            <a:r>
              <a:rPr lang="it-IT" sz="2800" dirty="0" smtClean="0"/>
              <a:t>Economico</a:t>
            </a:r>
          </a:p>
          <a:p>
            <a:endParaRPr lang="it-IT" sz="2800" dirty="0" smtClean="0"/>
          </a:p>
          <a:p>
            <a:r>
              <a:rPr lang="it-IT" sz="2800" dirty="0" smtClean="0"/>
              <a:t>Le risposte visive hanno queste caratteristiche</a:t>
            </a:r>
            <a:endParaRPr lang="it-IT" sz="2400" dirty="0"/>
          </a:p>
          <a:p>
            <a:endParaRPr lang="it-IT" sz="2400" dirty="0" smtClean="0"/>
          </a:p>
          <a:p>
            <a:endParaRPr lang="it-IT" sz="2400" dirty="0"/>
          </a:p>
          <a:p>
            <a:r>
              <a:rPr lang="it-IT" sz="2400" dirty="0" smtClean="0"/>
              <a:t> </a:t>
            </a:r>
            <a:endParaRPr lang="it-IT" sz="2400" dirty="0"/>
          </a:p>
        </p:txBody>
      </p:sp>
    </p:spTree>
    <p:extLst>
      <p:ext uri="{BB962C8B-B14F-4D97-AF65-F5344CB8AC3E}">
        <p14:creationId xmlns:p14="http://schemas.microsoft.com/office/powerpoint/2010/main" val="19880927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smtClean="0"/>
              <a:t>Un possibile </a:t>
            </a:r>
            <a:r>
              <a:rPr lang="it-IT" sz="2800" dirty="0" err="1" smtClean="0"/>
              <a:t>biomarcatore</a:t>
            </a:r>
            <a:r>
              <a:rPr lang="it-IT" sz="2800" dirty="0" smtClean="0"/>
              <a:t> funzionale: la pupillometria: Il diametro della pupilla riflette anche le fluttuazioni dell‘</a:t>
            </a:r>
            <a:r>
              <a:rPr lang="it-IT" sz="2800" dirty="0" err="1" smtClean="0"/>
              <a:t>arousal</a:t>
            </a:r>
            <a:endParaRPr lang="it-IT" sz="2800" dirty="0"/>
          </a:p>
        </p:txBody>
      </p:sp>
      <p:sp>
        <p:nvSpPr>
          <p:cNvPr id="3" name="Segnaposto contenuto 2"/>
          <p:cNvSpPr>
            <a:spLocks noGrp="1"/>
          </p:cNvSpPr>
          <p:nvPr>
            <p:ph idx="1"/>
          </p:nvPr>
        </p:nvSpPr>
        <p:spPr>
          <a:xfrm>
            <a:off x="457200" y="1600200"/>
            <a:ext cx="8229600" cy="5486400"/>
          </a:xfrm>
        </p:spPr>
        <p:txBody>
          <a:bodyPr>
            <a:normAutofit fontScale="85000" lnSpcReduction="20000"/>
          </a:bodyPr>
          <a:lstStyle/>
          <a:p>
            <a:r>
              <a:rPr lang="it-IT" dirty="0" smtClean="0"/>
              <a:t>I circuiti colinergici e noradrenergico innervano ampie regioni del cervello controllando molte funzioni incluse le oscillazioni pupillari.</a:t>
            </a:r>
          </a:p>
          <a:p>
            <a:r>
              <a:rPr lang="it-IT" dirty="0" smtClean="0"/>
              <a:t>Lo stato di </a:t>
            </a:r>
            <a:r>
              <a:rPr lang="it-IT" dirty="0" err="1" smtClean="0"/>
              <a:t>arousal</a:t>
            </a:r>
            <a:r>
              <a:rPr lang="it-IT" dirty="0" smtClean="0"/>
              <a:t>  determina cambiamenti delle prestazioni nell'elaborazione corticale, nell'attività ippocampale nei topi e la codifica dei ricordi negli esseri umani.</a:t>
            </a:r>
          </a:p>
          <a:p>
            <a:pPr marL="0" indent="0">
              <a:buNone/>
            </a:pPr>
            <a:endParaRPr lang="it-IT" dirty="0" smtClean="0"/>
          </a:p>
          <a:p>
            <a:r>
              <a:rPr lang="it-IT" sz="3800" dirty="0" smtClean="0"/>
              <a:t>Le fluttuazioni della pupilla potrebbero essere quindi un indice per rivelare stati di eccitazione alterati in animali e nei pazienti. Nessun compito è coinvolto quindi può essere trasportato dagli animali agli umani senza modifiche.</a:t>
            </a:r>
            <a:endParaRPr lang="it-IT" sz="5200" dirty="0"/>
          </a:p>
        </p:txBody>
      </p:sp>
    </p:spTree>
    <p:extLst>
      <p:ext uri="{BB962C8B-B14F-4D97-AF65-F5344CB8AC3E}">
        <p14:creationId xmlns:p14="http://schemas.microsoft.com/office/powerpoint/2010/main" val="3438785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Aurelia\Dropbox\Screenshot\Screenshot 2019-03-11 15.04.44.png"/>
          <p:cNvPicPr>
            <a:picLocks noChangeAspect="1" noChangeArrowheads="1"/>
          </p:cNvPicPr>
          <p:nvPr/>
        </p:nvPicPr>
        <p:blipFill>
          <a:blip r:embed="rId3"/>
          <a:srcRect l="11913" t="18779" r="41719" b="35502"/>
          <a:stretch>
            <a:fillRect/>
          </a:stretch>
        </p:blipFill>
        <p:spPr bwMode="auto">
          <a:xfrm>
            <a:off x="736982" y="982642"/>
            <a:ext cx="6032310" cy="3343701"/>
          </a:xfrm>
          <a:prstGeom prst="rect">
            <a:avLst/>
          </a:prstGeom>
          <a:noFill/>
        </p:spPr>
      </p:pic>
      <p:pic>
        <p:nvPicPr>
          <p:cNvPr id="52227" name="Picture 3" descr="C:\Users\Aurelia\Dropbox\Screenshot\Screenshot 2019-03-11 15.27.03.png"/>
          <p:cNvPicPr>
            <a:picLocks noChangeAspect="1" noChangeArrowheads="1"/>
          </p:cNvPicPr>
          <p:nvPr/>
        </p:nvPicPr>
        <p:blipFill>
          <a:blip r:embed="rId4"/>
          <a:srcRect l="5514" t="31095" r="46859" b="57335"/>
          <a:stretch>
            <a:fillRect/>
          </a:stretch>
        </p:blipFill>
        <p:spPr bwMode="auto">
          <a:xfrm>
            <a:off x="1269244" y="4626595"/>
            <a:ext cx="7683689" cy="1049314"/>
          </a:xfrm>
          <a:prstGeom prst="rect">
            <a:avLst/>
          </a:prstGeom>
          <a:noFill/>
        </p:spPr>
      </p:pic>
    </p:spTree>
    <p:extLst>
      <p:ext uri="{BB962C8B-B14F-4D97-AF65-F5344CB8AC3E}">
        <p14:creationId xmlns:p14="http://schemas.microsoft.com/office/powerpoint/2010/main" val="38424192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a:t>
            </a:r>
            <a:r>
              <a:rPr lang="it-IT" dirty="0" err="1" smtClean="0"/>
              <a:t>biomarcatore</a:t>
            </a:r>
            <a:r>
              <a:rPr lang="it-IT" dirty="0" smtClean="0"/>
              <a:t> funzionale: la pupillometria </a:t>
            </a:r>
            <a:endParaRPr lang="it-IT" dirty="0"/>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38579880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Pupillometry</a:t>
            </a:r>
            <a:r>
              <a:rPr lang="it-IT" dirty="0" smtClean="0"/>
              <a:t> </a:t>
            </a:r>
            <a:endParaRPr lang="it-IT"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458" y="1723662"/>
            <a:ext cx="7601084" cy="4279039"/>
          </a:xfrm>
        </p:spPr>
      </p:pic>
    </p:spTree>
    <p:extLst>
      <p:ext uri="{BB962C8B-B14F-4D97-AF65-F5344CB8AC3E}">
        <p14:creationId xmlns:p14="http://schemas.microsoft.com/office/powerpoint/2010/main" val="27130305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ommaso\Downloads\deck\c08a17f95d85c6958a4739c4a45d48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19" y="1241564"/>
            <a:ext cx="7154293" cy="207487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ommaso\Downloads\deck\f760a2a4d2358601997730d4318e98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99" y="3850695"/>
            <a:ext cx="7097814" cy="20584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ttore 4 5"/>
          <p:cNvCxnSpPr/>
          <p:nvPr/>
        </p:nvCxnSpPr>
        <p:spPr>
          <a:xfrm rot="5400000" flipH="1" flipV="1">
            <a:off x="1958789" y="810639"/>
            <a:ext cx="453619" cy="377993"/>
          </a:xfrm>
          <a:prstGeom prst="bentConnector3">
            <a:avLst>
              <a:gd name="adj1"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ttore 4 6"/>
          <p:cNvCxnSpPr/>
          <p:nvPr/>
        </p:nvCxnSpPr>
        <p:spPr>
          <a:xfrm rot="5400000" flipH="1" flipV="1">
            <a:off x="2412380" y="810639"/>
            <a:ext cx="453619" cy="377993"/>
          </a:xfrm>
          <a:prstGeom prst="bentConnector3">
            <a:avLst>
              <a:gd name="adj1"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4 7"/>
          <p:cNvCxnSpPr/>
          <p:nvPr/>
        </p:nvCxnSpPr>
        <p:spPr>
          <a:xfrm rot="5400000" flipH="1" flipV="1">
            <a:off x="2941570" y="810639"/>
            <a:ext cx="453619" cy="377993"/>
          </a:xfrm>
          <a:prstGeom prst="bentConnector3">
            <a:avLst>
              <a:gd name="adj1"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Connettore 4 8"/>
          <p:cNvCxnSpPr/>
          <p:nvPr/>
        </p:nvCxnSpPr>
        <p:spPr>
          <a:xfrm rot="5400000" flipH="1" flipV="1">
            <a:off x="3276720" y="717395"/>
            <a:ext cx="670345" cy="377993"/>
          </a:xfrm>
          <a:prstGeom prst="bentConnector3">
            <a:avLst>
              <a:gd name="adj1"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CasellaDiTesto 20"/>
          <p:cNvSpPr txBox="1"/>
          <p:nvPr/>
        </p:nvSpPr>
        <p:spPr>
          <a:xfrm>
            <a:off x="2147799" y="470414"/>
            <a:ext cx="570517" cy="328539"/>
          </a:xfrm>
          <a:prstGeom prst="rect">
            <a:avLst/>
          </a:prstGeom>
          <a:noFill/>
        </p:spPr>
        <p:txBody>
          <a:bodyPr wrap="none" lIns="96762" tIns="48381" rIns="96762" bIns="48381"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t>gray</a:t>
            </a:r>
          </a:p>
        </p:txBody>
      </p:sp>
      <p:sp>
        <p:nvSpPr>
          <p:cNvPr id="11" name="CasellaDiTesto 21"/>
          <p:cNvSpPr txBox="1"/>
          <p:nvPr/>
        </p:nvSpPr>
        <p:spPr>
          <a:xfrm>
            <a:off x="2601391" y="470414"/>
            <a:ext cx="755985" cy="325722"/>
          </a:xfrm>
          <a:prstGeom prst="rect">
            <a:avLst/>
          </a:prstGeom>
          <a:noFill/>
        </p:spPr>
        <p:txBody>
          <a:bodyPr wrap="square" lIns="96762" tIns="48381" rIns="96762" bIns="48381"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t>flash</a:t>
            </a:r>
          </a:p>
        </p:txBody>
      </p:sp>
      <p:sp>
        <p:nvSpPr>
          <p:cNvPr id="12" name="CasellaDiTesto 22"/>
          <p:cNvSpPr txBox="1"/>
          <p:nvPr/>
        </p:nvSpPr>
        <p:spPr>
          <a:xfrm>
            <a:off x="3054982" y="470414"/>
            <a:ext cx="755985" cy="325722"/>
          </a:xfrm>
          <a:prstGeom prst="rect">
            <a:avLst/>
          </a:prstGeom>
          <a:noFill/>
        </p:spPr>
        <p:txBody>
          <a:bodyPr wrap="square" lIns="96762" tIns="48381" rIns="96762" bIns="48381"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err="1"/>
              <a:t>coher</a:t>
            </a:r>
            <a:endParaRPr lang="en-US" sz="1500" dirty="0"/>
          </a:p>
        </p:txBody>
      </p:sp>
      <p:sp>
        <p:nvSpPr>
          <p:cNvPr id="13" name="CasellaDiTesto 23"/>
          <p:cNvSpPr txBox="1"/>
          <p:nvPr/>
        </p:nvSpPr>
        <p:spPr>
          <a:xfrm>
            <a:off x="3422896" y="268807"/>
            <a:ext cx="755985" cy="325722"/>
          </a:xfrm>
          <a:prstGeom prst="rect">
            <a:avLst/>
          </a:prstGeom>
          <a:noFill/>
        </p:spPr>
        <p:txBody>
          <a:bodyPr wrap="square" lIns="96762" tIns="48381" rIns="96762" bIns="48381"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t> </a:t>
            </a:r>
            <a:r>
              <a:rPr lang="en-US" sz="1500" dirty="0" err="1"/>
              <a:t>incoh</a:t>
            </a:r>
            <a:endParaRPr lang="en-US" sz="1500" dirty="0"/>
          </a:p>
        </p:txBody>
      </p:sp>
      <p:sp>
        <p:nvSpPr>
          <p:cNvPr id="14" name="CasellaDiTesto 24"/>
          <p:cNvSpPr txBox="1"/>
          <p:nvPr/>
        </p:nvSpPr>
        <p:spPr>
          <a:xfrm>
            <a:off x="7738243" y="759976"/>
            <a:ext cx="554487" cy="374706"/>
          </a:xfrm>
          <a:prstGeom prst="rect">
            <a:avLst/>
          </a:prstGeom>
          <a:noFill/>
        </p:spPr>
        <p:txBody>
          <a:bodyPr wrap="none" lIns="96762" tIns="48381" rIns="96762" bIns="48381"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WT</a:t>
            </a:r>
            <a:endParaRPr lang="en-US" b="1" dirty="0"/>
          </a:p>
        </p:txBody>
      </p:sp>
      <p:grpSp>
        <p:nvGrpSpPr>
          <p:cNvPr id="15" name="Gruppo 14"/>
          <p:cNvGrpSpPr/>
          <p:nvPr/>
        </p:nvGrpSpPr>
        <p:grpSpPr>
          <a:xfrm>
            <a:off x="4561797" y="470414"/>
            <a:ext cx="1525545" cy="552531"/>
            <a:chOff x="5429256" y="906645"/>
            <a:chExt cx="1441587" cy="522091"/>
          </a:xfrm>
        </p:grpSpPr>
        <p:cxnSp>
          <p:nvCxnSpPr>
            <p:cNvPr id="16" name="Connettore 1 15"/>
            <p:cNvCxnSpPr/>
            <p:nvPr/>
          </p:nvCxnSpPr>
          <p:spPr>
            <a:xfrm>
              <a:off x="5429256" y="1071546"/>
              <a:ext cx="428628"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5429256" y="1284272"/>
              <a:ext cx="428628"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CasellaDiTesto 27"/>
            <p:cNvSpPr txBox="1"/>
            <p:nvPr/>
          </p:nvSpPr>
          <p:spPr>
            <a:xfrm>
              <a:off x="5935920" y="906645"/>
              <a:ext cx="934923" cy="305361"/>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t>pupil size</a:t>
              </a:r>
            </a:p>
          </p:txBody>
        </p:sp>
        <p:sp>
          <p:nvSpPr>
            <p:cNvPr id="19" name="CasellaDiTesto 28"/>
            <p:cNvSpPr txBox="1"/>
            <p:nvPr/>
          </p:nvSpPr>
          <p:spPr>
            <a:xfrm>
              <a:off x="5864482" y="1120959"/>
              <a:ext cx="436338" cy="307777"/>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t>run</a:t>
              </a:r>
            </a:p>
          </p:txBody>
        </p:sp>
      </p:grpSp>
      <p:sp>
        <p:nvSpPr>
          <p:cNvPr id="20" name="CasellaDiTesto 24"/>
          <p:cNvSpPr txBox="1"/>
          <p:nvPr/>
        </p:nvSpPr>
        <p:spPr>
          <a:xfrm>
            <a:off x="7768482" y="3532073"/>
            <a:ext cx="541663" cy="374706"/>
          </a:xfrm>
          <a:prstGeom prst="rect">
            <a:avLst/>
          </a:prstGeom>
          <a:noFill/>
        </p:spPr>
        <p:txBody>
          <a:bodyPr wrap="none" lIns="96762" tIns="48381" rIns="96762" bIns="48381"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KO</a:t>
            </a:r>
            <a:endParaRPr lang="en-US" b="1" dirty="0"/>
          </a:p>
        </p:txBody>
      </p:sp>
      <p:sp>
        <p:nvSpPr>
          <p:cNvPr id="21" name="CasellaDiTesto 20"/>
          <p:cNvSpPr txBox="1"/>
          <p:nvPr/>
        </p:nvSpPr>
        <p:spPr>
          <a:xfrm>
            <a:off x="138294" y="431667"/>
            <a:ext cx="1973594" cy="374706"/>
          </a:xfrm>
          <a:prstGeom prst="rect">
            <a:avLst/>
          </a:prstGeom>
          <a:noFill/>
        </p:spPr>
        <p:txBody>
          <a:bodyPr wrap="none" lIns="96762" tIns="48381" rIns="96762" bIns="48381" rtlCol="0">
            <a:spAutoFit/>
          </a:bodyPr>
          <a:lstStyle/>
          <a:p>
            <a:r>
              <a:rPr lang="it-IT" b="1" dirty="0" smtClean="0"/>
              <a:t>DATA EXAMPLE</a:t>
            </a:r>
            <a:endParaRPr lang="it-IT" b="1" dirty="0"/>
          </a:p>
        </p:txBody>
      </p:sp>
    </p:spTree>
    <p:extLst>
      <p:ext uri="{BB962C8B-B14F-4D97-AF65-F5344CB8AC3E}">
        <p14:creationId xmlns:p14="http://schemas.microsoft.com/office/powerpoint/2010/main" val="1042713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2"/>
          <a:srcRect/>
          <a:stretch>
            <a:fillRect/>
          </a:stretch>
        </p:blipFill>
        <p:spPr bwMode="auto">
          <a:xfrm>
            <a:off x="827088" y="1358900"/>
            <a:ext cx="6481762" cy="4860925"/>
          </a:xfrm>
          <a:prstGeom prst="rect">
            <a:avLst/>
          </a:prstGeom>
          <a:noFill/>
          <a:ln w="9525">
            <a:noFill/>
            <a:miter lim="800000"/>
            <a:headEnd/>
            <a:tailEnd/>
          </a:ln>
        </p:spPr>
      </p:pic>
      <p:sp>
        <p:nvSpPr>
          <p:cNvPr id="69635" name="Text Box 5"/>
          <p:cNvSpPr txBox="1">
            <a:spLocks noChangeArrowheads="1"/>
          </p:cNvSpPr>
          <p:nvPr/>
        </p:nvSpPr>
        <p:spPr bwMode="auto">
          <a:xfrm>
            <a:off x="390525" y="476250"/>
            <a:ext cx="8362950" cy="366713"/>
          </a:xfrm>
          <a:prstGeom prst="rect">
            <a:avLst/>
          </a:prstGeom>
          <a:noFill/>
          <a:ln w="9525">
            <a:noFill/>
            <a:miter lim="800000"/>
            <a:headEnd/>
            <a:tailEnd/>
          </a:ln>
        </p:spPr>
        <p:txBody>
          <a:bodyPr wrap="none">
            <a:spAutoFit/>
          </a:bodyPr>
          <a:lstStyle/>
          <a:p>
            <a:r>
              <a:rPr lang="it-IT"/>
              <a:t>OCT (novel object in context test, memoria di riconoscimento visivo nel contesto)</a:t>
            </a:r>
          </a:p>
        </p:txBody>
      </p:sp>
      <p:sp>
        <p:nvSpPr>
          <p:cNvPr id="2" name="CasellaDiTesto 1"/>
          <p:cNvSpPr txBox="1"/>
          <p:nvPr/>
        </p:nvSpPr>
        <p:spPr>
          <a:xfrm>
            <a:off x="629042" y="868183"/>
            <a:ext cx="2830968" cy="369332"/>
          </a:xfrm>
          <a:prstGeom prst="rect">
            <a:avLst/>
          </a:prstGeom>
          <a:noFill/>
        </p:spPr>
        <p:txBody>
          <a:bodyPr wrap="none" rtlCol="0">
            <a:spAutoFit/>
          </a:bodyPr>
          <a:lstStyle/>
          <a:p>
            <a:r>
              <a:rPr lang="it-IT" dirty="0" smtClean="0"/>
              <a:t>VEDI CARTELLA  «ORT»</a:t>
            </a:r>
            <a:endParaRPr lang="it-IT" dirty="0"/>
          </a:p>
        </p:txBody>
      </p:sp>
    </p:spTree>
    <p:extLst>
      <p:ext uri="{BB962C8B-B14F-4D97-AF65-F5344CB8AC3E}">
        <p14:creationId xmlns:p14="http://schemas.microsoft.com/office/powerpoint/2010/main" val="2004354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a:srcRect t="5403" b="12544"/>
          <a:stretch>
            <a:fillRect/>
          </a:stretch>
        </p:blipFill>
        <p:spPr bwMode="auto">
          <a:xfrm>
            <a:off x="0" y="476250"/>
            <a:ext cx="3835400" cy="5472113"/>
          </a:xfrm>
          <a:prstGeom prst="rect">
            <a:avLst/>
          </a:prstGeom>
          <a:noFill/>
          <a:ln w="9525">
            <a:noFill/>
            <a:miter lim="800000"/>
            <a:headEnd/>
            <a:tailEnd/>
          </a:ln>
        </p:spPr>
      </p:pic>
      <p:pic>
        <p:nvPicPr>
          <p:cNvPr id="64515" name="Picture 5"/>
          <p:cNvPicPr>
            <a:picLocks noChangeAspect="1" noChangeArrowheads="1"/>
          </p:cNvPicPr>
          <p:nvPr/>
        </p:nvPicPr>
        <p:blipFill>
          <a:blip r:embed="rId3"/>
          <a:srcRect/>
          <a:stretch>
            <a:fillRect/>
          </a:stretch>
        </p:blipFill>
        <p:spPr bwMode="auto">
          <a:xfrm>
            <a:off x="5364163" y="333375"/>
            <a:ext cx="2381250" cy="2857500"/>
          </a:xfrm>
          <a:prstGeom prst="rect">
            <a:avLst/>
          </a:prstGeom>
          <a:noFill/>
          <a:ln w="9525">
            <a:noFill/>
            <a:miter lim="800000"/>
            <a:headEnd/>
            <a:tailEnd/>
          </a:ln>
        </p:spPr>
      </p:pic>
    </p:spTree>
    <p:extLst>
      <p:ext uri="{BB962C8B-B14F-4D97-AF65-F5344CB8AC3E}">
        <p14:creationId xmlns:p14="http://schemas.microsoft.com/office/powerpoint/2010/main" val="846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ChangeAspect="1" noChangeArrowheads="1"/>
          </p:cNvSpPr>
          <p:nvPr/>
        </p:nvSpPr>
        <p:spPr bwMode="auto">
          <a:xfrm>
            <a:off x="5926137" y="2606675"/>
            <a:ext cx="785813" cy="822325"/>
          </a:xfrm>
          <a:prstGeom prst="rect">
            <a:avLst/>
          </a:prstGeom>
          <a:noFill/>
          <a:ln w="9525">
            <a:noFill/>
            <a:miter lim="800000"/>
            <a:headEnd/>
            <a:tailEnd/>
          </a:ln>
        </p:spPr>
        <p:txBody>
          <a:bodyPr/>
          <a:lstStyle/>
          <a:p>
            <a:pPr algn="l"/>
            <a:endParaRPr lang="en-US" sz="9400">
              <a:ea typeface="ＭＳ Ｐゴシック" pitchFamily="34" charset="-128"/>
            </a:endParaRPr>
          </a:p>
        </p:txBody>
      </p:sp>
      <p:grpSp>
        <p:nvGrpSpPr>
          <p:cNvPr id="66563" name="Group 21"/>
          <p:cNvGrpSpPr>
            <a:grpSpLocks/>
          </p:cNvGrpSpPr>
          <p:nvPr/>
        </p:nvGrpSpPr>
        <p:grpSpPr bwMode="auto">
          <a:xfrm>
            <a:off x="371475" y="849313"/>
            <a:ext cx="2330450" cy="2255837"/>
            <a:chOff x="6985185" y="25065375"/>
            <a:chExt cx="2330226" cy="2257100"/>
          </a:xfrm>
        </p:grpSpPr>
        <p:pic>
          <p:nvPicPr>
            <p:cNvPr id="1121" name="Picture 1"/>
            <p:cNvPicPr preferRelativeResize="0">
              <a:picLocks noChangeArrowheads="1"/>
            </p:cNvPicPr>
            <p:nvPr/>
          </p:nvPicPr>
          <p:blipFill>
            <a:blip r:embed="rId2"/>
            <a:srcRect l="15385" r="7692"/>
            <a:stretch>
              <a:fillRect/>
            </a:stretch>
          </p:blipFill>
          <p:spPr bwMode="auto">
            <a:xfrm>
              <a:off x="7272494" y="25065375"/>
              <a:ext cx="1657191" cy="1656689"/>
            </a:xfrm>
            <a:prstGeom prst="rect">
              <a:avLst/>
            </a:prstGeom>
            <a:noFill/>
            <a:ln w="38100" cap="sq">
              <a:solidFill>
                <a:srgbClr val="000000"/>
              </a:solidFill>
              <a:miter lim="800000"/>
              <a:headEnd/>
              <a:tailEnd/>
            </a:ln>
            <a:effectLst>
              <a:outerShdw dist="38100" dir="2700000" algn="tl" rotWithShape="0">
                <a:srgbClr val="808080">
                  <a:alpha val="42999"/>
                </a:srgbClr>
              </a:outerShdw>
            </a:effectLst>
          </p:spPr>
        </p:pic>
        <p:sp>
          <p:nvSpPr>
            <p:cNvPr id="24" name="CasellaDiTesto 96"/>
            <p:cNvSpPr txBox="1">
              <a:spLocks noChangeArrowheads="1"/>
            </p:cNvSpPr>
            <p:nvPr/>
          </p:nvSpPr>
          <p:spPr bwMode="auto">
            <a:xfrm>
              <a:off x="6985185" y="26865019"/>
              <a:ext cx="2330226" cy="457456"/>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2400" dirty="0" smtClean="0">
                  <a:latin typeface="+mj-lt"/>
                  <a:cs typeface="Times New Roman" charset="0"/>
                </a:rPr>
                <a:t>EE-P12</a:t>
              </a:r>
            </a:p>
          </p:txBody>
        </p:sp>
      </p:grpSp>
      <p:grpSp>
        <p:nvGrpSpPr>
          <p:cNvPr id="66564" name="Group 23"/>
          <p:cNvGrpSpPr>
            <a:grpSpLocks/>
          </p:cNvGrpSpPr>
          <p:nvPr/>
        </p:nvGrpSpPr>
        <p:grpSpPr bwMode="auto">
          <a:xfrm>
            <a:off x="6276975" y="849313"/>
            <a:ext cx="1655762" cy="2255837"/>
            <a:chOff x="12889841" y="25065375"/>
            <a:chExt cx="1656000" cy="2257100"/>
          </a:xfrm>
        </p:grpSpPr>
        <p:pic>
          <p:nvPicPr>
            <p:cNvPr id="1125" name="Picture 99"/>
            <p:cNvPicPr preferRelativeResize="0">
              <a:picLocks noChangeArrowheads="1"/>
            </p:cNvPicPr>
            <p:nvPr/>
          </p:nvPicPr>
          <p:blipFill>
            <a:blip r:embed="rId3">
              <a:lum bright="20000" contrast="40000"/>
            </a:blip>
            <a:srcRect l="19444" r="5556"/>
            <a:stretch>
              <a:fillRect/>
            </a:stretch>
          </p:blipFill>
          <p:spPr bwMode="auto">
            <a:xfrm>
              <a:off x="12889841" y="25065375"/>
              <a:ext cx="1656000" cy="1656689"/>
            </a:xfrm>
            <a:prstGeom prst="rect">
              <a:avLst/>
            </a:prstGeom>
            <a:noFill/>
            <a:ln w="38100" cap="sq">
              <a:solidFill>
                <a:srgbClr val="000000"/>
              </a:solidFill>
              <a:miter lim="800000"/>
              <a:headEnd/>
              <a:tailEnd/>
            </a:ln>
            <a:effectLst>
              <a:outerShdw dist="38100" dir="2700000" algn="tl" rotWithShape="0">
                <a:srgbClr val="808080">
                  <a:alpha val="42999"/>
                </a:srgbClr>
              </a:outerShdw>
            </a:effectLst>
          </p:spPr>
        </p:pic>
        <p:sp>
          <p:nvSpPr>
            <p:cNvPr id="1126" name="CasellaDiTesto 103"/>
            <p:cNvSpPr txBox="1">
              <a:spLocks noChangeArrowheads="1"/>
            </p:cNvSpPr>
            <p:nvPr/>
          </p:nvSpPr>
          <p:spPr bwMode="auto">
            <a:xfrm>
              <a:off x="13008920" y="26865019"/>
              <a:ext cx="1392438" cy="457456"/>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2400" dirty="0" smtClean="0">
                  <a:latin typeface="+mn-lt"/>
                  <a:cs typeface="Times New Roman" charset="0"/>
                </a:rPr>
                <a:t>Control</a:t>
              </a:r>
            </a:p>
          </p:txBody>
        </p:sp>
      </p:grpSp>
      <p:grpSp>
        <p:nvGrpSpPr>
          <p:cNvPr id="66565" name="Group 24"/>
          <p:cNvGrpSpPr>
            <a:grpSpLocks/>
          </p:cNvGrpSpPr>
          <p:nvPr/>
        </p:nvGrpSpPr>
        <p:grpSpPr bwMode="auto">
          <a:xfrm>
            <a:off x="3432175" y="849313"/>
            <a:ext cx="1708150" cy="2255837"/>
            <a:chOff x="10045530" y="24561319"/>
            <a:chExt cx="1708160" cy="2257100"/>
          </a:xfrm>
        </p:grpSpPr>
        <p:sp>
          <p:nvSpPr>
            <p:cNvPr id="1124" name="CasellaDiTesto 101"/>
            <p:cNvSpPr txBox="1">
              <a:spLocks noChangeArrowheads="1"/>
            </p:cNvSpPr>
            <p:nvPr/>
          </p:nvSpPr>
          <p:spPr bwMode="auto">
            <a:xfrm>
              <a:off x="10097917" y="26360963"/>
              <a:ext cx="1655773" cy="457456"/>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2400" dirty="0" smtClean="0">
                  <a:latin typeface="+mj-lt"/>
                  <a:cs typeface="Times New Roman" charset="0"/>
                </a:rPr>
                <a:t>Massage</a:t>
              </a:r>
            </a:p>
          </p:txBody>
        </p:sp>
        <p:pic>
          <p:nvPicPr>
            <p:cNvPr id="1554" name="Picture 96"/>
            <p:cNvPicPr>
              <a:picLocks noChangeArrowheads="1"/>
            </p:cNvPicPr>
            <p:nvPr/>
          </p:nvPicPr>
          <p:blipFill>
            <a:blip r:embed="rId4">
              <a:lum bright="20000" contrast="40000"/>
            </a:blip>
            <a:srcRect l="22664" r="10114"/>
            <a:stretch>
              <a:fillRect/>
            </a:stretch>
          </p:blipFill>
          <p:spPr bwMode="auto">
            <a:xfrm>
              <a:off x="10045530" y="24561319"/>
              <a:ext cx="1692285" cy="1656689"/>
            </a:xfrm>
            <a:prstGeom prst="rect">
              <a:avLst/>
            </a:prstGeom>
            <a:noFill/>
            <a:ln w="38100" cap="sq">
              <a:solidFill>
                <a:srgbClr val="000000"/>
              </a:solidFill>
              <a:miter lim="800000"/>
              <a:headEnd/>
              <a:tailEnd/>
            </a:ln>
            <a:effectLst>
              <a:outerShdw dist="38100" dir="2700000" algn="tl" rotWithShape="0">
                <a:srgbClr val="808080">
                  <a:alpha val="42999"/>
                </a:srgbClr>
              </a:outerShdw>
            </a:effectLst>
          </p:spPr>
        </p:pic>
      </p:grpSp>
      <p:sp>
        <p:nvSpPr>
          <p:cNvPr id="66566" name="Text Box 1050"/>
          <p:cNvSpPr txBox="1">
            <a:spLocks noChangeArrowheads="1"/>
          </p:cNvSpPr>
          <p:nvPr/>
        </p:nvSpPr>
        <p:spPr bwMode="auto">
          <a:xfrm>
            <a:off x="436562" y="314325"/>
            <a:ext cx="7639050" cy="457200"/>
          </a:xfrm>
          <a:prstGeom prst="rect">
            <a:avLst/>
          </a:prstGeom>
          <a:noFill/>
          <a:ln w="9525">
            <a:noFill/>
            <a:miter lim="800000"/>
            <a:headEnd/>
            <a:tailEnd/>
          </a:ln>
        </p:spPr>
        <p:txBody>
          <a:bodyPr wrap="none">
            <a:spAutoFit/>
          </a:bodyPr>
          <a:lstStyle/>
          <a:p>
            <a:pPr algn="l" defTabSz="4773613"/>
            <a:r>
              <a:rPr lang="it-IT" sz="2400">
                <a:ea typeface="ＭＳ Ｐゴシック" pitchFamily="34" charset="-128"/>
              </a:rPr>
              <a:t>Examples of movement tracking in the EPM in P60 rats</a:t>
            </a:r>
          </a:p>
        </p:txBody>
      </p:sp>
      <p:sp>
        <p:nvSpPr>
          <p:cNvPr id="66567" name="Text Box 1051"/>
          <p:cNvSpPr txBox="1">
            <a:spLocks noChangeArrowheads="1"/>
          </p:cNvSpPr>
          <p:nvPr/>
        </p:nvSpPr>
        <p:spPr bwMode="auto">
          <a:xfrm>
            <a:off x="7859712" y="1412875"/>
            <a:ext cx="1079500" cy="762000"/>
          </a:xfrm>
          <a:prstGeom prst="rect">
            <a:avLst/>
          </a:prstGeom>
          <a:noFill/>
          <a:ln w="9525">
            <a:noFill/>
            <a:miter lim="800000"/>
            <a:headEnd/>
            <a:tailEnd/>
          </a:ln>
        </p:spPr>
        <p:txBody>
          <a:bodyPr>
            <a:spAutoFit/>
          </a:bodyPr>
          <a:lstStyle/>
          <a:p>
            <a:pPr defTabSz="4773613"/>
            <a:r>
              <a:rPr lang="it-IT" sz="2200">
                <a:ea typeface="ＭＳ Ｐゴシック" pitchFamily="34" charset="-128"/>
              </a:rPr>
              <a:t>Open arms</a:t>
            </a:r>
          </a:p>
        </p:txBody>
      </p:sp>
      <p:sp>
        <p:nvSpPr>
          <p:cNvPr id="66568" name="Line 1052"/>
          <p:cNvSpPr>
            <a:spLocks noChangeShapeType="1"/>
          </p:cNvSpPr>
          <p:nvPr/>
        </p:nvSpPr>
        <p:spPr bwMode="auto">
          <a:xfrm flipH="1" flipV="1">
            <a:off x="7643812" y="1341438"/>
            <a:ext cx="360363" cy="360362"/>
          </a:xfrm>
          <a:prstGeom prst="line">
            <a:avLst/>
          </a:prstGeom>
          <a:noFill/>
          <a:ln w="38100">
            <a:solidFill>
              <a:srgbClr val="FFFF00"/>
            </a:solidFill>
            <a:round/>
            <a:headEnd/>
            <a:tailEnd type="triangle" w="med" len="med"/>
          </a:ln>
        </p:spPr>
        <p:txBody>
          <a:bodyPr/>
          <a:lstStyle/>
          <a:p>
            <a:endParaRPr lang="it-IT"/>
          </a:p>
        </p:txBody>
      </p:sp>
      <p:sp>
        <p:nvSpPr>
          <p:cNvPr id="66569" name="Line 1053"/>
          <p:cNvSpPr>
            <a:spLocks noChangeShapeType="1"/>
          </p:cNvSpPr>
          <p:nvPr/>
        </p:nvSpPr>
        <p:spPr bwMode="auto">
          <a:xfrm flipH="1">
            <a:off x="6635750" y="1989138"/>
            <a:ext cx="1368425" cy="144462"/>
          </a:xfrm>
          <a:prstGeom prst="line">
            <a:avLst/>
          </a:prstGeom>
          <a:noFill/>
          <a:ln w="38100">
            <a:solidFill>
              <a:srgbClr val="FFFF00"/>
            </a:solidFill>
            <a:round/>
            <a:headEnd/>
            <a:tailEnd type="triangle" w="med" len="med"/>
          </a:ln>
        </p:spPr>
        <p:txBody>
          <a:bodyPr/>
          <a:lstStyle/>
          <a:p>
            <a:endParaRPr lang="it-IT"/>
          </a:p>
        </p:txBody>
      </p:sp>
    </p:spTree>
    <p:extLst>
      <p:ext uri="{BB962C8B-B14F-4D97-AF65-F5344CB8AC3E}">
        <p14:creationId xmlns:p14="http://schemas.microsoft.com/office/powerpoint/2010/main" val="199680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2"/>
          <a:srcRect/>
          <a:stretch>
            <a:fillRect/>
          </a:stretch>
        </p:blipFill>
        <p:spPr bwMode="auto">
          <a:xfrm>
            <a:off x="304800" y="476250"/>
            <a:ext cx="4267200" cy="3667125"/>
          </a:xfrm>
          <a:prstGeom prst="rect">
            <a:avLst/>
          </a:prstGeom>
          <a:noFill/>
          <a:ln w="9525">
            <a:noFill/>
            <a:miter lim="800000"/>
            <a:headEnd/>
            <a:tailEnd/>
          </a:ln>
        </p:spPr>
      </p:pic>
      <p:sp>
        <p:nvSpPr>
          <p:cNvPr id="65539" name="Text Box 5"/>
          <p:cNvSpPr txBox="1">
            <a:spLocks noChangeArrowheads="1"/>
          </p:cNvSpPr>
          <p:nvPr/>
        </p:nvSpPr>
        <p:spPr bwMode="auto">
          <a:xfrm>
            <a:off x="5364163" y="620713"/>
            <a:ext cx="1225550" cy="366712"/>
          </a:xfrm>
          <a:prstGeom prst="rect">
            <a:avLst/>
          </a:prstGeom>
          <a:noFill/>
          <a:ln w="9525">
            <a:noFill/>
            <a:miter lim="800000"/>
            <a:headEnd/>
            <a:tailEnd/>
          </a:ln>
        </p:spPr>
        <p:txBody>
          <a:bodyPr wrap="none">
            <a:spAutoFit/>
          </a:bodyPr>
          <a:lstStyle/>
          <a:p>
            <a:r>
              <a:rPr lang="it-IT"/>
              <a:t>Open field</a:t>
            </a:r>
          </a:p>
        </p:txBody>
      </p:sp>
    </p:spTree>
    <p:extLst>
      <p:ext uri="{BB962C8B-B14F-4D97-AF65-F5344CB8AC3E}">
        <p14:creationId xmlns:p14="http://schemas.microsoft.com/office/powerpoint/2010/main" val="42469874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7|0.3"/>
</p:tagLst>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9123</TotalTime>
  <Words>3118</Words>
  <Application>Microsoft Office PowerPoint</Application>
  <PresentationFormat>Presentazione su schermo (4:3)</PresentationFormat>
  <Paragraphs>231</Paragraphs>
  <Slides>57</Slides>
  <Notes>1</Notes>
  <HiddenSlides>0</HiddenSlides>
  <MMClips>4</MMClips>
  <ScaleCrop>false</ScaleCrop>
  <HeadingPairs>
    <vt:vector size="4" baseType="variant">
      <vt:variant>
        <vt:lpstr>Tema</vt:lpstr>
      </vt:variant>
      <vt:variant>
        <vt:i4>1</vt:i4>
      </vt:variant>
      <vt:variant>
        <vt:lpstr>Titoli diapositive</vt:lpstr>
      </vt:variant>
      <vt:variant>
        <vt:i4>57</vt:i4>
      </vt:variant>
    </vt:vector>
  </HeadingPairs>
  <TitlesOfParts>
    <vt:vector size="58" baseType="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 possibile biomarcatore funzionale: la pupillometria: Il diametro della pupilla riflette anche le fluttuazioni dell‘arousal</vt:lpstr>
      <vt:lpstr>Presentazione standard di PowerPoint</vt:lpstr>
      <vt:lpstr>Un biomarcatore funzionale: la pupillometria </vt:lpstr>
      <vt:lpstr>Pupillometry </vt:lpstr>
      <vt:lpstr>Presentazione standard di PowerPoint</vt:lpstr>
    </vt:vector>
  </TitlesOfParts>
  <Company>unifi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tommaso</dc:creator>
  <cp:lastModifiedBy>tommaso</cp:lastModifiedBy>
  <cp:revision>118</cp:revision>
  <dcterms:created xsi:type="dcterms:W3CDTF">2011-10-10T10:11:05Z</dcterms:created>
  <dcterms:modified xsi:type="dcterms:W3CDTF">2020-03-24T22:51:38Z</dcterms:modified>
</cp:coreProperties>
</file>