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9" r:id="rId2"/>
    <p:sldId id="257" r:id="rId3"/>
    <p:sldId id="260" r:id="rId4"/>
    <p:sldId id="287" r:id="rId5"/>
    <p:sldId id="265" r:id="rId6"/>
    <p:sldId id="273" r:id="rId7"/>
    <p:sldId id="274" r:id="rId8"/>
    <p:sldId id="261" r:id="rId9"/>
    <p:sldId id="262" r:id="rId10"/>
    <p:sldId id="263" r:id="rId11"/>
    <p:sldId id="264" r:id="rId12"/>
    <p:sldId id="283" r:id="rId13"/>
    <p:sldId id="284" r:id="rId14"/>
    <p:sldId id="285" r:id="rId15"/>
    <p:sldId id="266" r:id="rId16"/>
    <p:sldId id="272" r:id="rId17"/>
    <p:sldId id="268" r:id="rId18"/>
    <p:sldId id="269" r:id="rId19"/>
    <p:sldId id="270" r:id="rId20"/>
    <p:sldId id="271" r:id="rId21"/>
    <p:sldId id="276" r:id="rId22"/>
    <p:sldId id="277" r:id="rId23"/>
    <p:sldId id="278" r:id="rId24"/>
    <p:sldId id="286" r:id="rId25"/>
    <p:sldId id="258" r:id="rId26"/>
    <p:sldId id="280" r:id="rId27"/>
    <p:sldId id="279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66"/>
    <p:restoredTop sz="92781"/>
  </p:normalViewPr>
  <p:slideViewPr>
    <p:cSldViewPr snapToGrid="0" snapToObjects="1">
      <p:cViewPr varScale="1">
        <p:scale>
          <a:sx n="56" d="100"/>
          <a:sy n="56" d="100"/>
        </p:scale>
        <p:origin x="124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EA3ABB-AE56-1542-998E-4F4819B91EA2}" type="doc">
      <dgm:prSet loTypeId="urn:microsoft.com/office/officeart/2005/8/layout/gear1" loCatId="" qsTypeId="urn:microsoft.com/office/officeart/2005/8/quickstyle/simple1" qsCatId="simple" csTypeId="urn:microsoft.com/office/officeart/2005/8/colors/accent0_3" csCatId="mainScheme" phldr="1"/>
      <dgm:spPr/>
    </dgm:pt>
    <dgm:pt modelId="{3523778D-EE52-7D4E-BE95-5E4D22CB50F8}">
      <dgm:prSet phldrT="[Testo]"/>
      <dgm:spPr/>
      <dgm:t>
        <a:bodyPr/>
        <a:lstStyle/>
        <a:p>
          <a:r>
            <a:rPr lang="it-IT" dirty="0" err="1"/>
            <a:t>Higher</a:t>
          </a:r>
          <a:r>
            <a:rPr lang="it-IT" dirty="0"/>
            <a:t> </a:t>
          </a:r>
          <a:r>
            <a:rPr lang="it-IT" dirty="0" err="1"/>
            <a:t>Education</a:t>
          </a:r>
          <a:endParaRPr lang="it-IT" dirty="0"/>
        </a:p>
      </dgm:t>
    </dgm:pt>
    <dgm:pt modelId="{22EB0290-5721-B242-8E4D-308C7E8C4677}" type="parTrans" cxnId="{B494E95A-C6A8-2F41-A1F7-0DA70B2E9909}">
      <dgm:prSet/>
      <dgm:spPr/>
      <dgm:t>
        <a:bodyPr/>
        <a:lstStyle/>
        <a:p>
          <a:endParaRPr lang="it-IT"/>
        </a:p>
      </dgm:t>
    </dgm:pt>
    <dgm:pt modelId="{1A465926-066B-D749-8CCF-E3B79DC4D0D3}" type="sibTrans" cxnId="{B494E95A-C6A8-2F41-A1F7-0DA70B2E9909}">
      <dgm:prSet/>
      <dgm:spPr/>
      <dgm:t>
        <a:bodyPr/>
        <a:lstStyle/>
        <a:p>
          <a:endParaRPr lang="it-IT"/>
        </a:p>
      </dgm:t>
    </dgm:pt>
    <dgm:pt modelId="{73BCF667-650A-3747-BF62-758F95BEE722}">
      <dgm:prSet phldrT="[Testo]"/>
      <dgm:spPr/>
      <dgm:t>
        <a:bodyPr/>
        <a:lstStyle/>
        <a:p>
          <a:r>
            <a:rPr lang="it-IT" dirty="0" err="1"/>
            <a:t>Changing</a:t>
          </a:r>
          <a:r>
            <a:rPr lang="it-IT" dirty="0"/>
            <a:t> World</a:t>
          </a:r>
        </a:p>
      </dgm:t>
    </dgm:pt>
    <dgm:pt modelId="{12696968-B90E-974A-BF98-D3B0E83E18A4}" type="parTrans" cxnId="{A9202F25-76FA-694B-995D-157D82DDF372}">
      <dgm:prSet/>
      <dgm:spPr/>
      <dgm:t>
        <a:bodyPr/>
        <a:lstStyle/>
        <a:p>
          <a:endParaRPr lang="it-IT"/>
        </a:p>
      </dgm:t>
    </dgm:pt>
    <dgm:pt modelId="{A9AB6E99-D062-DE41-98D9-7BBB9B2BB23C}" type="sibTrans" cxnId="{A9202F25-76FA-694B-995D-157D82DDF372}">
      <dgm:prSet/>
      <dgm:spPr/>
      <dgm:t>
        <a:bodyPr/>
        <a:lstStyle/>
        <a:p>
          <a:endParaRPr lang="it-IT"/>
        </a:p>
      </dgm:t>
    </dgm:pt>
    <dgm:pt modelId="{551D48C9-870C-C244-A8EA-EE86D8417767}" type="pres">
      <dgm:prSet presAssocID="{40EA3ABB-AE56-1542-998E-4F4819B91EA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1E5ECBA4-8478-7A4C-8275-86A6D58466A5}" type="pres">
      <dgm:prSet presAssocID="{3523778D-EE52-7D4E-BE95-5E4D22CB50F8}" presName="gear1" presStyleLbl="node1" presStyleIdx="0" presStyleCnt="2">
        <dgm:presLayoutVars>
          <dgm:chMax val="1"/>
          <dgm:bulletEnabled val="1"/>
        </dgm:presLayoutVars>
      </dgm:prSet>
      <dgm:spPr/>
    </dgm:pt>
    <dgm:pt modelId="{7BE25A91-ED44-6E4B-9E50-B61CE6E3FDDA}" type="pres">
      <dgm:prSet presAssocID="{3523778D-EE52-7D4E-BE95-5E4D22CB50F8}" presName="gear1srcNode" presStyleLbl="node1" presStyleIdx="0" presStyleCnt="2"/>
      <dgm:spPr/>
    </dgm:pt>
    <dgm:pt modelId="{AF03C2DA-CD3D-0247-A99A-4CDDA871AEB4}" type="pres">
      <dgm:prSet presAssocID="{3523778D-EE52-7D4E-BE95-5E4D22CB50F8}" presName="gear1dstNode" presStyleLbl="node1" presStyleIdx="0" presStyleCnt="2"/>
      <dgm:spPr/>
    </dgm:pt>
    <dgm:pt modelId="{0C97F939-ACF5-BC48-AC42-852BE4F7B330}" type="pres">
      <dgm:prSet presAssocID="{73BCF667-650A-3747-BF62-758F95BEE722}" presName="gear2" presStyleLbl="node1" presStyleIdx="1" presStyleCnt="2" custScaleX="124743" custScaleY="125679" custLinFactNeighborX="-5672" custLinFactNeighborY="-14650">
        <dgm:presLayoutVars>
          <dgm:chMax val="1"/>
          <dgm:bulletEnabled val="1"/>
        </dgm:presLayoutVars>
      </dgm:prSet>
      <dgm:spPr/>
    </dgm:pt>
    <dgm:pt modelId="{769EF998-4B11-FC4E-B8C0-CF4A078945B8}" type="pres">
      <dgm:prSet presAssocID="{73BCF667-650A-3747-BF62-758F95BEE722}" presName="gear2srcNode" presStyleLbl="node1" presStyleIdx="1" presStyleCnt="2"/>
      <dgm:spPr/>
    </dgm:pt>
    <dgm:pt modelId="{69DCE1B2-517B-5D4C-BEB7-E00FEF3D15BA}" type="pres">
      <dgm:prSet presAssocID="{73BCF667-650A-3747-BF62-758F95BEE722}" presName="gear2dstNode" presStyleLbl="node1" presStyleIdx="1" presStyleCnt="2"/>
      <dgm:spPr/>
    </dgm:pt>
    <dgm:pt modelId="{F51E1703-B89D-4947-8EF3-837B06A56205}" type="pres">
      <dgm:prSet presAssocID="{1A465926-066B-D749-8CCF-E3B79DC4D0D3}" presName="connector1" presStyleLbl="sibTrans2D1" presStyleIdx="0" presStyleCnt="2"/>
      <dgm:spPr/>
    </dgm:pt>
    <dgm:pt modelId="{E6773C91-881E-524B-8883-BB06CD542ACF}" type="pres">
      <dgm:prSet presAssocID="{A9AB6E99-D062-DE41-98D9-7BBB9B2BB23C}" presName="connector2" presStyleLbl="sibTrans2D1" presStyleIdx="1" presStyleCnt="2" custLinFactNeighborX="-19695" custLinFactNeighborY="-29507"/>
      <dgm:spPr/>
    </dgm:pt>
  </dgm:ptLst>
  <dgm:cxnLst>
    <dgm:cxn modelId="{8EDC7511-6BB3-124A-B601-809EE8995ACA}" type="presOf" srcId="{3523778D-EE52-7D4E-BE95-5E4D22CB50F8}" destId="{AF03C2DA-CD3D-0247-A99A-4CDDA871AEB4}" srcOrd="2" destOrd="0" presId="urn:microsoft.com/office/officeart/2005/8/layout/gear1"/>
    <dgm:cxn modelId="{C220DB12-9C42-824B-90D6-056D3F36EDA9}" type="presOf" srcId="{73BCF667-650A-3747-BF62-758F95BEE722}" destId="{769EF998-4B11-FC4E-B8C0-CF4A078945B8}" srcOrd="1" destOrd="0" presId="urn:microsoft.com/office/officeart/2005/8/layout/gear1"/>
    <dgm:cxn modelId="{A9202F25-76FA-694B-995D-157D82DDF372}" srcId="{40EA3ABB-AE56-1542-998E-4F4819B91EA2}" destId="{73BCF667-650A-3747-BF62-758F95BEE722}" srcOrd="1" destOrd="0" parTransId="{12696968-B90E-974A-BF98-D3B0E83E18A4}" sibTransId="{A9AB6E99-D062-DE41-98D9-7BBB9B2BB23C}"/>
    <dgm:cxn modelId="{6C02D140-2058-264E-8C1A-103BED44F6F0}" type="presOf" srcId="{40EA3ABB-AE56-1542-998E-4F4819B91EA2}" destId="{551D48C9-870C-C244-A8EA-EE86D8417767}" srcOrd="0" destOrd="0" presId="urn:microsoft.com/office/officeart/2005/8/layout/gear1"/>
    <dgm:cxn modelId="{EEFC5945-0C02-8F47-BBAE-9B6E6F557D89}" type="presOf" srcId="{1A465926-066B-D749-8CCF-E3B79DC4D0D3}" destId="{F51E1703-B89D-4947-8EF3-837B06A56205}" srcOrd="0" destOrd="0" presId="urn:microsoft.com/office/officeart/2005/8/layout/gear1"/>
    <dgm:cxn modelId="{66AEE251-D807-1242-AFFA-089107606CC9}" type="presOf" srcId="{73BCF667-650A-3747-BF62-758F95BEE722}" destId="{0C97F939-ACF5-BC48-AC42-852BE4F7B330}" srcOrd="0" destOrd="0" presId="urn:microsoft.com/office/officeart/2005/8/layout/gear1"/>
    <dgm:cxn modelId="{B494E95A-C6A8-2F41-A1F7-0DA70B2E9909}" srcId="{40EA3ABB-AE56-1542-998E-4F4819B91EA2}" destId="{3523778D-EE52-7D4E-BE95-5E4D22CB50F8}" srcOrd="0" destOrd="0" parTransId="{22EB0290-5721-B242-8E4D-308C7E8C4677}" sibTransId="{1A465926-066B-D749-8CCF-E3B79DC4D0D3}"/>
    <dgm:cxn modelId="{785E58A2-5A83-9648-B35D-9F99607F7636}" type="presOf" srcId="{3523778D-EE52-7D4E-BE95-5E4D22CB50F8}" destId="{1E5ECBA4-8478-7A4C-8275-86A6D58466A5}" srcOrd="0" destOrd="0" presId="urn:microsoft.com/office/officeart/2005/8/layout/gear1"/>
    <dgm:cxn modelId="{4462E5A4-5499-534B-82DD-543BAD68FC05}" type="presOf" srcId="{73BCF667-650A-3747-BF62-758F95BEE722}" destId="{69DCE1B2-517B-5D4C-BEB7-E00FEF3D15BA}" srcOrd="2" destOrd="0" presId="urn:microsoft.com/office/officeart/2005/8/layout/gear1"/>
    <dgm:cxn modelId="{6102EAEB-FB2E-A64C-ADE6-D7EEAE2302BA}" type="presOf" srcId="{3523778D-EE52-7D4E-BE95-5E4D22CB50F8}" destId="{7BE25A91-ED44-6E4B-9E50-B61CE6E3FDDA}" srcOrd="1" destOrd="0" presId="urn:microsoft.com/office/officeart/2005/8/layout/gear1"/>
    <dgm:cxn modelId="{DC6848F5-5E2C-2148-B3AB-46A9B8416619}" type="presOf" srcId="{A9AB6E99-D062-DE41-98D9-7BBB9B2BB23C}" destId="{E6773C91-881E-524B-8883-BB06CD542ACF}" srcOrd="0" destOrd="0" presId="urn:microsoft.com/office/officeart/2005/8/layout/gear1"/>
    <dgm:cxn modelId="{8ECAA8C4-4521-4348-BCDC-7F24EAF27A27}" type="presParOf" srcId="{551D48C9-870C-C244-A8EA-EE86D8417767}" destId="{1E5ECBA4-8478-7A4C-8275-86A6D58466A5}" srcOrd="0" destOrd="0" presId="urn:microsoft.com/office/officeart/2005/8/layout/gear1"/>
    <dgm:cxn modelId="{456C73CF-4B14-CE4C-9744-17CF3EA88AEB}" type="presParOf" srcId="{551D48C9-870C-C244-A8EA-EE86D8417767}" destId="{7BE25A91-ED44-6E4B-9E50-B61CE6E3FDDA}" srcOrd="1" destOrd="0" presId="urn:microsoft.com/office/officeart/2005/8/layout/gear1"/>
    <dgm:cxn modelId="{D11A2CB1-77B7-524E-8753-5FC1E96D5A1E}" type="presParOf" srcId="{551D48C9-870C-C244-A8EA-EE86D8417767}" destId="{AF03C2DA-CD3D-0247-A99A-4CDDA871AEB4}" srcOrd="2" destOrd="0" presId="urn:microsoft.com/office/officeart/2005/8/layout/gear1"/>
    <dgm:cxn modelId="{313C4827-7601-4E40-97AB-154A3E159381}" type="presParOf" srcId="{551D48C9-870C-C244-A8EA-EE86D8417767}" destId="{0C97F939-ACF5-BC48-AC42-852BE4F7B330}" srcOrd="3" destOrd="0" presId="urn:microsoft.com/office/officeart/2005/8/layout/gear1"/>
    <dgm:cxn modelId="{703BA1A2-BD50-9F4A-93DD-B55198D6FB21}" type="presParOf" srcId="{551D48C9-870C-C244-A8EA-EE86D8417767}" destId="{769EF998-4B11-FC4E-B8C0-CF4A078945B8}" srcOrd="4" destOrd="0" presId="urn:microsoft.com/office/officeart/2005/8/layout/gear1"/>
    <dgm:cxn modelId="{B3A1DB3A-5B8B-6B4D-8CCB-2F4777C03833}" type="presParOf" srcId="{551D48C9-870C-C244-A8EA-EE86D8417767}" destId="{69DCE1B2-517B-5D4C-BEB7-E00FEF3D15BA}" srcOrd="5" destOrd="0" presId="urn:microsoft.com/office/officeart/2005/8/layout/gear1"/>
    <dgm:cxn modelId="{063EBA26-B9C5-574F-B87A-DFF39FE1AFCE}" type="presParOf" srcId="{551D48C9-870C-C244-A8EA-EE86D8417767}" destId="{F51E1703-B89D-4947-8EF3-837B06A56205}" srcOrd="6" destOrd="0" presId="urn:microsoft.com/office/officeart/2005/8/layout/gear1"/>
    <dgm:cxn modelId="{0B673EB5-EAD4-1140-B2E1-AB0125C41803}" type="presParOf" srcId="{551D48C9-870C-C244-A8EA-EE86D8417767}" destId="{E6773C91-881E-524B-8883-BB06CD542ACF}" srcOrd="7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D2EEC9-2F3E-F945-B3AE-A9D77122DF75}" type="doc">
      <dgm:prSet loTypeId="urn:microsoft.com/office/officeart/2005/8/layout/vList2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D876ABCE-8A39-E647-8756-353329DBE520}">
      <dgm:prSet phldrT="[Testo]" custT="1"/>
      <dgm:spPr/>
      <dgm:t>
        <a:bodyPr/>
        <a:lstStyle/>
        <a:p>
          <a:pPr algn="ctr"/>
          <a:r>
            <a:rPr lang="it-IT" sz="2200" dirty="0" err="1"/>
            <a:t>Skill</a:t>
          </a:r>
          <a:r>
            <a:rPr lang="it-IT" sz="2200" dirty="0"/>
            <a:t> </a:t>
          </a:r>
          <a:r>
            <a:rPr lang="it-IT" sz="2200" dirty="0" err="1"/>
            <a:t>requirements</a:t>
          </a:r>
          <a:r>
            <a:rPr lang="it-IT" sz="2200" dirty="0"/>
            <a:t> are </a:t>
          </a:r>
          <a:r>
            <a:rPr lang="it-IT" sz="2200" dirty="0" err="1"/>
            <a:t>changing</a:t>
          </a:r>
          <a:r>
            <a:rPr lang="it-IT" sz="2200" dirty="0"/>
            <a:t> </a:t>
          </a:r>
          <a:r>
            <a:rPr lang="it-IT" sz="2200" dirty="0" err="1"/>
            <a:t>rapidly</a:t>
          </a:r>
          <a:r>
            <a:rPr lang="it-IT" sz="2200" dirty="0"/>
            <a:t> </a:t>
          </a:r>
          <a:r>
            <a:rPr lang="it-IT" sz="2200" dirty="0" err="1"/>
            <a:t>as</a:t>
          </a:r>
          <a:r>
            <a:rPr lang="it-IT" sz="2200" dirty="0"/>
            <a:t> a </a:t>
          </a:r>
          <a:r>
            <a:rPr lang="it-IT" sz="2200" dirty="0" err="1"/>
            <a:t>result</a:t>
          </a:r>
          <a:r>
            <a:rPr lang="it-IT" sz="2200" dirty="0"/>
            <a:t> of </a:t>
          </a:r>
          <a:r>
            <a:rPr lang="it-IT" sz="2200" dirty="0" err="1"/>
            <a:t>structural</a:t>
          </a:r>
          <a:r>
            <a:rPr lang="it-IT" sz="2200" dirty="0"/>
            <a:t> </a:t>
          </a:r>
          <a:r>
            <a:rPr lang="it-IT" sz="2200" dirty="0" err="1"/>
            <a:t>shifts</a:t>
          </a:r>
          <a:endParaRPr lang="it-IT" sz="2200" dirty="0"/>
        </a:p>
      </dgm:t>
    </dgm:pt>
    <dgm:pt modelId="{C9732624-90CA-A641-893A-835F5ACED15F}" type="parTrans" cxnId="{9008B834-EB7D-094E-A1B0-521FD9878571}">
      <dgm:prSet/>
      <dgm:spPr/>
      <dgm:t>
        <a:bodyPr/>
        <a:lstStyle/>
        <a:p>
          <a:endParaRPr lang="it-IT" sz="2200"/>
        </a:p>
      </dgm:t>
    </dgm:pt>
    <dgm:pt modelId="{CBA05389-342B-2042-9230-0F7971342322}" type="sibTrans" cxnId="{9008B834-EB7D-094E-A1B0-521FD9878571}">
      <dgm:prSet/>
      <dgm:spPr/>
      <dgm:t>
        <a:bodyPr/>
        <a:lstStyle/>
        <a:p>
          <a:endParaRPr lang="it-IT" sz="2200"/>
        </a:p>
      </dgm:t>
    </dgm:pt>
    <dgm:pt modelId="{882B9AA8-B597-C842-BD69-C8F5A890672A}">
      <dgm:prSet phldrT="[Testo]" custT="1"/>
      <dgm:spPr/>
      <dgm:t>
        <a:bodyPr/>
        <a:lstStyle/>
        <a:p>
          <a:pPr algn="ctr"/>
          <a:r>
            <a:rPr lang="it-IT" sz="2200" dirty="0" err="1"/>
            <a:t>Workforce</a:t>
          </a:r>
          <a:r>
            <a:rPr lang="it-IT" sz="2200" dirty="0"/>
            <a:t> employability </a:t>
          </a:r>
          <a:r>
            <a:rPr lang="it-IT" sz="2200" dirty="0" err="1"/>
            <a:t>is</a:t>
          </a:r>
          <a:r>
            <a:rPr lang="it-IT" sz="2200" dirty="0"/>
            <a:t> </a:t>
          </a:r>
          <a:r>
            <a:rPr lang="it-IT" sz="2200" dirty="0" err="1"/>
            <a:t>essential</a:t>
          </a:r>
          <a:r>
            <a:rPr lang="it-IT" sz="2200" dirty="0"/>
            <a:t> to turn </a:t>
          </a:r>
          <a:r>
            <a:rPr lang="it-IT" sz="2200" dirty="0" err="1"/>
            <a:t>structural</a:t>
          </a:r>
          <a:r>
            <a:rPr lang="it-IT" sz="2200" dirty="0"/>
            <a:t> </a:t>
          </a:r>
          <a:r>
            <a:rPr lang="it-IT" sz="2200" dirty="0" err="1"/>
            <a:t>change</a:t>
          </a:r>
          <a:r>
            <a:rPr lang="it-IT" sz="2200" dirty="0"/>
            <a:t> </a:t>
          </a:r>
          <a:r>
            <a:rPr lang="it-IT" sz="2200" dirty="0" err="1"/>
            <a:t>into</a:t>
          </a:r>
          <a:r>
            <a:rPr lang="it-IT" sz="2200" dirty="0"/>
            <a:t> an </a:t>
          </a:r>
          <a:r>
            <a:rPr lang="it-IT" sz="2200" dirty="0" err="1"/>
            <a:t>opportunity</a:t>
          </a:r>
          <a:endParaRPr lang="it-IT" sz="2200" dirty="0"/>
        </a:p>
      </dgm:t>
    </dgm:pt>
    <dgm:pt modelId="{24D53FFA-B5D5-504C-B4E7-C127045EAF7D}" type="parTrans" cxnId="{F661C856-278B-EE4F-8992-78EB615741E0}">
      <dgm:prSet/>
      <dgm:spPr/>
      <dgm:t>
        <a:bodyPr/>
        <a:lstStyle/>
        <a:p>
          <a:endParaRPr lang="it-IT" sz="2200"/>
        </a:p>
      </dgm:t>
    </dgm:pt>
    <dgm:pt modelId="{2AD2CF8F-7CDD-9B4D-BAE7-52D838560555}" type="sibTrans" cxnId="{F661C856-278B-EE4F-8992-78EB615741E0}">
      <dgm:prSet/>
      <dgm:spPr/>
      <dgm:t>
        <a:bodyPr/>
        <a:lstStyle/>
        <a:p>
          <a:endParaRPr lang="it-IT" sz="2200"/>
        </a:p>
      </dgm:t>
    </dgm:pt>
    <dgm:pt modelId="{7B1ECFEE-1C13-2F44-9DAB-0D00A237ABC7}">
      <dgm:prSet custT="1"/>
      <dgm:spPr/>
      <dgm:t>
        <a:bodyPr/>
        <a:lstStyle/>
        <a:p>
          <a:pPr algn="ctr"/>
          <a:r>
            <a:rPr lang="it-IT" sz="2200" dirty="0" err="1"/>
            <a:t>Education</a:t>
          </a:r>
          <a:r>
            <a:rPr lang="it-IT" sz="2200" dirty="0"/>
            <a:t> and training </a:t>
          </a:r>
          <a:r>
            <a:rPr lang="it-IT" sz="2200" dirty="0" err="1"/>
            <a:t>system</a:t>
          </a:r>
          <a:r>
            <a:rPr lang="it-IT" sz="2200" dirty="0"/>
            <a:t>, </a:t>
          </a:r>
          <a:r>
            <a:rPr lang="it-IT" sz="2200" dirty="0" err="1"/>
            <a:t>labour</a:t>
          </a:r>
          <a:r>
            <a:rPr lang="it-IT" sz="2200" dirty="0"/>
            <a:t> </a:t>
          </a:r>
          <a:r>
            <a:rPr lang="it-IT" sz="2200" dirty="0" err="1"/>
            <a:t>markets</a:t>
          </a:r>
          <a:r>
            <a:rPr lang="it-IT" sz="2200" dirty="0"/>
            <a:t>, </a:t>
          </a:r>
          <a:r>
            <a:rPr lang="it-IT" sz="2200" dirty="0" err="1"/>
            <a:t>workers</a:t>
          </a:r>
          <a:r>
            <a:rPr lang="it-IT" sz="2200" dirty="0"/>
            <a:t> and </a:t>
          </a:r>
          <a:r>
            <a:rPr lang="it-IT" sz="2200" dirty="0" err="1"/>
            <a:t>workplaces</a:t>
          </a:r>
          <a:r>
            <a:rPr lang="it-IT" sz="2200" dirty="0"/>
            <a:t> </a:t>
          </a:r>
          <a:r>
            <a:rPr lang="it-IT" sz="2200" dirty="0" err="1"/>
            <a:t>will</a:t>
          </a:r>
          <a:r>
            <a:rPr lang="it-IT" sz="2200" dirty="0"/>
            <a:t> </a:t>
          </a:r>
          <a:r>
            <a:rPr lang="it-IT" sz="2200" dirty="0" err="1"/>
            <a:t>have</a:t>
          </a:r>
          <a:r>
            <a:rPr lang="it-IT" sz="2200" dirty="0"/>
            <a:t> to </a:t>
          </a:r>
          <a:r>
            <a:rPr lang="it-IT" sz="2200" dirty="0" err="1"/>
            <a:t>become</a:t>
          </a:r>
          <a:r>
            <a:rPr lang="it-IT" sz="2200" dirty="0"/>
            <a:t> more </a:t>
          </a:r>
          <a:r>
            <a:rPr lang="it-IT" sz="2200" dirty="0" err="1"/>
            <a:t>adaptable</a:t>
          </a:r>
          <a:endParaRPr lang="it-IT" sz="2200" dirty="0"/>
        </a:p>
      </dgm:t>
    </dgm:pt>
    <dgm:pt modelId="{583D254C-F5F6-6A40-AB38-0AB8AD05BEC0}" type="parTrans" cxnId="{7D7650A1-A61F-4B49-AC2F-CE7B9F0C5515}">
      <dgm:prSet/>
      <dgm:spPr/>
      <dgm:t>
        <a:bodyPr/>
        <a:lstStyle/>
        <a:p>
          <a:endParaRPr lang="it-IT" sz="2200"/>
        </a:p>
      </dgm:t>
    </dgm:pt>
    <dgm:pt modelId="{FC9A19EA-6B02-BD44-B774-6EC1A07289AE}" type="sibTrans" cxnId="{7D7650A1-A61F-4B49-AC2F-CE7B9F0C5515}">
      <dgm:prSet/>
      <dgm:spPr/>
      <dgm:t>
        <a:bodyPr/>
        <a:lstStyle/>
        <a:p>
          <a:endParaRPr lang="it-IT" sz="2200"/>
        </a:p>
      </dgm:t>
    </dgm:pt>
    <dgm:pt modelId="{5F424D09-2EC4-744C-B0B3-000DC79374DC}" type="pres">
      <dgm:prSet presAssocID="{E0D2EEC9-2F3E-F945-B3AE-A9D77122DF75}" presName="linear" presStyleCnt="0">
        <dgm:presLayoutVars>
          <dgm:animLvl val="lvl"/>
          <dgm:resizeHandles val="exact"/>
        </dgm:presLayoutVars>
      </dgm:prSet>
      <dgm:spPr/>
    </dgm:pt>
    <dgm:pt modelId="{DF891533-E4BA-0A42-A65C-D97DC7A96593}" type="pres">
      <dgm:prSet presAssocID="{D876ABCE-8A39-E647-8756-353329DBE52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BF6E424-94B0-F74C-9122-964DFF55BBB7}" type="pres">
      <dgm:prSet presAssocID="{CBA05389-342B-2042-9230-0F7971342322}" presName="spacer" presStyleCnt="0"/>
      <dgm:spPr/>
    </dgm:pt>
    <dgm:pt modelId="{938D1166-3C4E-E548-BB35-23B71042F35F}" type="pres">
      <dgm:prSet presAssocID="{882B9AA8-B597-C842-BD69-C8F5A890672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101071A-B99F-2C44-BF67-0CFE2E3D6C48}" type="pres">
      <dgm:prSet presAssocID="{2AD2CF8F-7CDD-9B4D-BAE7-52D838560555}" presName="spacer" presStyleCnt="0"/>
      <dgm:spPr/>
    </dgm:pt>
    <dgm:pt modelId="{2C442352-BF02-4445-90C2-05985C687F05}" type="pres">
      <dgm:prSet presAssocID="{7B1ECFEE-1C13-2F44-9DAB-0D00A237ABC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008B834-EB7D-094E-A1B0-521FD9878571}" srcId="{E0D2EEC9-2F3E-F945-B3AE-A9D77122DF75}" destId="{D876ABCE-8A39-E647-8756-353329DBE520}" srcOrd="0" destOrd="0" parTransId="{C9732624-90CA-A641-893A-835F5ACED15F}" sibTransId="{CBA05389-342B-2042-9230-0F7971342322}"/>
    <dgm:cxn modelId="{3BE58C54-6155-3944-83B8-61FC6C260259}" type="presOf" srcId="{882B9AA8-B597-C842-BD69-C8F5A890672A}" destId="{938D1166-3C4E-E548-BB35-23B71042F35F}" srcOrd="0" destOrd="0" presId="urn:microsoft.com/office/officeart/2005/8/layout/vList2"/>
    <dgm:cxn modelId="{F661C856-278B-EE4F-8992-78EB615741E0}" srcId="{E0D2EEC9-2F3E-F945-B3AE-A9D77122DF75}" destId="{882B9AA8-B597-C842-BD69-C8F5A890672A}" srcOrd="1" destOrd="0" parTransId="{24D53FFA-B5D5-504C-B4E7-C127045EAF7D}" sibTransId="{2AD2CF8F-7CDD-9B4D-BAE7-52D838560555}"/>
    <dgm:cxn modelId="{174C6873-0112-7A46-8588-230CEBD594C9}" type="presOf" srcId="{D876ABCE-8A39-E647-8756-353329DBE520}" destId="{DF891533-E4BA-0A42-A65C-D97DC7A96593}" srcOrd="0" destOrd="0" presId="urn:microsoft.com/office/officeart/2005/8/layout/vList2"/>
    <dgm:cxn modelId="{7D7650A1-A61F-4B49-AC2F-CE7B9F0C5515}" srcId="{E0D2EEC9-2F3E-F945-B3AE-A9D77122DF75}" destId="{7B1ECFEE-1C13-2F44-9DAB-0D00A237ABC7}" srcOrd="2" destOrd="0" parTransId="{583D254C-F5F6-6A40-AB38-0AB8AD05BEC0}" sibTransId="{FC9A19EA-6B02-BD44-B774-6EC1A07289AE}"/>
    <dgm:cxn modelId="{238577BE-80B8-3E41-B6A7-831D62D34FA6}" type="presOf" srcId="{E0D2EEC9-2F3E-F945-B3AE-A9D77122DF75}" destId="{5F424D09-2EC4-744C-B0B3-000DC79374DC}" srcOrd="0" destOrd="0" presId="urn:microsoft.com/office/officeart/2005/8/layout/vList2"/>
    <dgm:cxn modelId="{F62C02F5-3133-4C41-BA54-1AAD01D5E91C}" type="presOf" srcId="{7B1ECFEE-1C13-2F44-9DAB-0D00A237ABC7}" destId="{2C442352-BF02-4445-90C2-05985C687F05}" srcOrd="0" destOrd="0" presId="urn:microsoft.com/office/officeart/2005/8/layout/vList2"/>
    <dgm:cxn modelId="{17F9A633-930B-B446-A26E-6557A54C983D}" type="presParOf" srcId="{5F424D09-2EC4-744C-B0B3-000DC79374DC}" destId="{DF891533-E4BA-0A42-A65C-D97DC7A96593}" srcOrd="0" destOrd="0" presId="urn:microsoft.com/office/officeart/2005/8/layout/vList2"/>
    <dgm:cxn modelId="{4D75B7EE-94E3-C74A-B018-7EC41BB9AE14}" type="presParOf" srcId="{5F424D09-2EC4-744C-B0B3-000DC79374DC}" destId="{3BF6E424-94B0-F74C-9122-964DFF55BBB7}" srcOrd="1" destOrd="0" presId="urn:microsoft.com/office/officeart/2005/8/layout/vList2"/>
    <dgm:cxn modelId="{D1390883-EBF1-AE4B-AADE-F1DC3095FD1B}" type="presParOf" srcId="{5F424D09-2EC4-744C-B0B3-000DC79374DC}" destId="{938D1166-3C4E-E548-BB35-23B71042F35F}" srcOrd="2" destOrd="0" presId="urn:microsoft.com/office/officeart/2005/8/layout/vList2"/>
    <dgm:cxn modelId="{EF51F297-E2A2-0647-B29C-1AEF5B8BCF5B}" type="presParOf" srcId="{5F424D09-2EC4-744C-B0B3-000DC79374DC}" destId="{F101071A-B99F-2C44-BF67-0CFE2E3D6C48}" srcOrd="3" destOrd="0" presId="urn:microsoft.com/office/officeart/2005/8/layout/vList2"/>
    <dgm:cxn modelId="{FC87FAD8-4020-794B-82FC-2F5A621AEB17}" type="presParOf" srcId="{5F424D09-2EC4-744C-B0B3-000DC79374DC}" destId="{2C442352-BF02-4445-90C2-05985C687F0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EC5207-DFF0-4D43-A31D-82C91C368C64}" type="doc">
      <dgm:prSet loTypeId="urn:microsoft.com/office/officeart/2005/8/layout/default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39DB7EF1-2C2E-F348-A005-D2EA62748640}">
      <dgm:prSet phldrT="[Testo]"/>
      <dgm:spPr/>
      <dgm:t>
        <a:bodyPr/>
        <a:lstStyle/>
        <a:p>
          <a:r>
            <a:rPr lang="it-IT" dirty="0" err="1"/>
            <a:t>Anticipating</a:t>
          </a:r>
          <a:r>
            <a:rPr lang="it-IT" dirty="0"/>
            <a:t> </a:t>
          </a:r>
          <a:r>
            <a:rPr lang="it-IT" dirty="0" err="1"/>
            <a:t>emerging</a:t>
          </a:r>
          <a:r>
            <a:rPr lang="it-IT" dirty="0"/>
            <a:t> </a:t>
          </a:r>
          <a:r>
            <a:rPr lang="it-IT" dirty="0" err="1"/>
            <a:t>skill</a:t>
          </a:r>
          <a:r>
            <a:rPr lang="it-IT" dirty="0"/>
            <a:t> </a:t>
          </a:r>
          <a:r>
            <a:rPr lang="it-IT" dirty="0" err="1"/>
            <a:t>needs</a:t>
          </a:r>
          <a:endParaRPr lang="it-IT" dirty="0"/>
        </a:p>
      </dgm:t>
    </dgm:pt>
    <dgm:pt modelId="{F178A0C9-617B-2147-B4E0-47614B2A99D1}" type="parTrans" cxnId="{647064F0-222D-EB4C-9CBF-DF1DD44C5BD4}">
      <dgm:prSet/>
      <dgm:spPr/>
      <dgm:t>
        <a:bodyPr/>
        <a:lstStyle/>
        <a:p>
          <a:endParaRPr lang="it-IT"/>
        </a:p>
      </dgm:t>
    </dgm:pt>
    <dgm:pt modelId="{1D959584-EDF8-2F4A-B304-28A714CE2ED0}" type="sibTrans" cxnId="{647064F0-222D-EB4C-9CBF-DF1DD44C5BD4}">
      <dgm:prSet/>
      <dgm:spPr/>
      <dgm:t>
        <a:bodyPr/>
        <a:lstStyle/>
        <a:p>
          <a:endParaRPr lang="it-IT"/>
        </a:p>
      </dgm:t>
    </dgm:pt>
    <dgm:pt modelId="{7A10B7BA-5742-F440-888E-14AFAC085258}">
      <dgm:prSet phldrT="[Testo]"/>
      <dgm:spPr/>
      <dgm:t>
        <a:bodyPr/>
        <a:lstStyle/>
        <a:p>
          <a:r>
            <a:rPr lang="it-IT" dirty="0" err="1"/>
            <a:t>Reinforce</a:t>
          </a:r>
          <a:r>
            <a:rPr lang="it-IT" dirty="0"/>
            <a:t> the </a:t>
          </a:r>
          <a:r>
            <a:rPr lang="it-IT" dirty="0" err="1"/>
            <a:t>role</a:t>
          </a:r>
          <a:r>
            <a:rPr lang="it-IT" dirty="0"/>
            <a:t> of training and work-</a:t>
          </a:r>
          <a:r>
            <a:rPr lang="it-IT" dirty="0" err="1"/>
            <a:t>based</a:t>
          </a:r>
          <a:r>
            <a:rPr lang="it-IT" dirty="0"/>
            <a:t> </a:t>
          </a:r>
          <a:r>
            <a:rPr lang="it-IT" dirty="0" err="1"/>
            <a:t>learning</a:t>
          </a:r>
          <a:endParaRPr lang="it-IT" dirty="0"/>
        </a:p>
      </dgm:t>
    </dgm:pt>
    <dgm:pt modelId="{3A80C407-3F7E-0142-A69E-EADD937BA7DB}" type="parTrans" cxnId="{4AA55CC6-593D-3B49-975C-5DFA48A7F295}">
      <dgm:prSet/>
      <dgm:spPr/>
      <dgm:t>
        <a:bodyPr/>
        <a:lstStyle/>
        <a:p>
          <a:endParaRPr lang="it-IT"/>
        </a:p>
      </dgm:t>
    </dgm:pt>
    <dgm:pt modelId="{F61AA597-534A-1F42-B3C9-754A93A83C44}" type="sibTrans" cxnId="{4AA55CC6-593D-3B49-975C-5DFA48A7F295}">
      <dgm:prSet/>
      <dgm:spPr/>
      <dgm:t>
        <a:bodyPr/>
        <a:lstStyle/>
        <a:p>
          <a:endParaRPr lang="it-IT"/>
        </a:p>
      </dgm:t>
    </dgm:pt>
    <dgm:pt modelId="{0013CFDF-698A-244C-82DA-905BC01E2EBE}">
      <dgm:prSet phldrT="[Testo]"/>
      <dgm:spPr/>
      <dgm:t>
        <a:bodyPr/>
        <a:lstStyle/>
        <a:p>
          <a:r>
            <a:rPr lang="it-IT" dirty="0" err="1"/>
            <a:t>Enhancing</a:t>
          </a:r>
          <a:r>
            <a:rPr lang="it-IT" dirty="0"/>
            <a:t> the </a:t>
          </a:r>
          <a:r>
            <a:rPr lang="it-IT" dirty="0" err="1"/>
            <a:t>adaptability</a:t>
          </a:r>
          <a:r>
            <a:rPr lang="it-IT" dirty="0"/>
            <a:t> of </a:t>
          </a:r>
          <a:r>
            <a:rPr lang="it-IT" dirty="0" err="1"/>
            <a:t>workplaces</a:t>
          </a:r>
          <a:endParaRPr lang="it-IT" dirty="0"/>
        </a:p>
      </dgm:t>
    </dgm:pt>
    <dgm:pt modelId="{FF087625-9458-114F-8BF1-6189213AFAF2}" type="parTrans" cxnId="{EE71C40D-EB7E-694A-B237-06327F1299B3}">
      <dgm:prSet/>
      <dgm:spPr/>
      <dgm:t>
        <a:bodyPr/>
        <a:lstStyle/>
        <a:p>
          <a:endParaRPr lang="it-IT"/>
        </a:p>
      </dgm:t>
    </dgm:pt>
    <dgm:pt modelId="{829C520D-95B9-494D-8409-ACD47C43E40B}" type="sibTrans" cxnId="{EE71C40D-EB7E-694A-B237-06327F1299B3}">
      <dgm:prSet/>
      <dgm:spPr/>
      <dgm:t>
        <a:bodyPr/>
        <a:lstStyle/>
        <a:p>
          <a:endParaRPr lang="it-IT"/>
        </a:p>
      </dgm:t>
    </dgm:pt>
    <dgm:pt modelId="{638A050C-122F-7147-B798-9EEE003025E6}">
      <dgm:prSet/>
      <dgm:spPr/>
      <dgm:t>
        <a:bodyPr/>
        <a:lstStyle/>
        <a:p>
          <a:r>
            <a:rPr lang="it-IT" dirty="0" err="1"/>
            <a:t>Promoting</a:t>
          </a:r>
          <a:r>
            <a:rPr lang="it-IT" dirty="0"/>
            <a:t> </a:t>
          </a:r>
          <a:r>
            <a:rPr lang="it-IT" dirty="0" err="1"/>
            <a:t>labour</a:t>
          </a:r>
          <a:r>
            <a:rPr lang="it-IT" dirty="0"/>
            <a:t> </a:t>
          </a:r>
          <a:r>
            <a:rPr lang="it-IT" dirty="0" err="1"/>
            <a:t>mobility</a:t>
          </a:r>
          <a:endParaRPr lang="it-IT" dirty="0"/>
        </a:p>
      </dgm:t>
    </dgm:pt>
    <dgm:pt modelId="{472EBC0E-1F1A-7349-B018-96618A0DBB66}" type="parTrans" cxnId="{3A46CE34-94AC-304F-A246-215F1773B9C9}">
      <dgm:prSet/>
      <dgm:spPr/>
      <dgm:t>
        <a:bodyPr/>
        <a:lstStyle/>
        <a:p>
          <a:endParaRPr lang="it-IT"/>
        </a:p>
      </dgm:t>
    </dgm:pt>
    <dgm:pt modelId="{499CB177-7E88-FC42-9213-0248EEDD1F9F}" type="sibTrans" cxnId="{3A46CE34-94AC-304F-A246-215F1773B9C9}">
      <dgm:prSet/>
      <dgm:spPr/>
      <dgm:t>
        <a:bodyPr/>
        <a:lstStyle/>
        <a:p>
          <a:endParaRPr lang="it-IT"/>
        </a:p>
      </dgm:t>
    </dgm:pt>
    <dgm:pt modelId="{CA682772-88D9-4041-961E-AFA3F9DDF3DE}" type="pres">
      <dgm:prSet presAssocID="{77EC5207-DFF0-4D43-A31D-82C91C368C64}" presName="diagram" presStyleCnt="0">
        <dgm:presLayoutVars>
          <dgm:dir/>
          <dgm:resizeHandles val="exact"/>
        </dgm:presLayoutVars>
      </dgm:prSet>
      <dgm:spPr/>
    </dgm:pt>
    <dgm:pt modelId="{65CB0DED-D254-864A-BDBA-168705AF9753}" type="pres">
      <dgm:prSet presAssocID="{39DB7EF1-2C2E-F348-A005-D2EA62748640}" presName="node" presStyleLbl="node1" presStyleIdx="0" presStyleCnt="4" custLinFactNeighborY="-545">
        <dgm:presLayoutVars>
          <dgm:bulletEnabled val="1"/>
        </dgm:presLayoutVars>
      </dgm:prSet>
      <dgm:spPr/>
    </dgm:pt>
    <dgm:pt modelId="{E47AD507-6B86-2B49-8C00-D36B4A650A2F}" type="pres">
      <dgm:prSet presAssocID="{1D959584-EDF8-2F4A-B304-28A714CE2ED0}" presName="sibTrans" presStyleCnt="0"/>
      <dgm:spPr/>
    </dgm:pt>
    <dgm:pt modelId="{1D3EED17-1AB1-2542-8560-14FB203E04A3}" type="pres">
      <dgm:prSet presAssocID="{7A10B7BA-5742-F440-888E-14AFAC085258}" presName="node" presStyleLbl="node1" presStyleIdx="1" presStyleCnt="4">
        <dgm:presLayoutVars>
          <dgm:bulletEnabled val="1"/>
        </dgm:presLayoutVars>
      </dgm:prSet>
      <dgm:spPr/>
    </dgm:pt>
    <dgm:pt modelId="{E93FD122-D688-AD47-8E66-0F476A68BE86}" type="pres">
      <dgm:prSet presAssocID="{F61AA597-534A-1F42-B3C9-754A93A83C44}" presName="sibTrans" presStyleCnt="0"/>
      <dgm:spPr/>
    </dgm:pt>
    <dgm:pt modelId="{F41DAB10-12DB-4D4F-A4F0-57A1517A1B83}" type="pres">
      <dgm:prSet presAssocID="{0013CFDF-698A-244C-82DA-905BC01E2EBE}" presName="node" presStyleLbl="node1" presStyleIdx="2" presStyleCnt="4">
        <dgm:presLayoutVars>
          <dgm:bulletEnabled val="1"/>
        </dgm:presLayoutVars>
      </dgm:prSet>
      <dgm:spPr/>
    </dgm:pt>
    <dgm:pt modelId="{682CC335-4408-014D-9C65-7D19CBED8446}" type="pres">
      <dgm:prSet presAssocID="{829C520D-95B9-494D-8409-ACD47C43E40B}" presName="sibTrans" presStyleCnt="0"/>
      <dgm:spPr/>
    </dgm:pt>
    <dgm:pt modelId="{BBB1693C-8F01-8E4C-8AE6-396238E86363}" type="pres">
      <dgm:prSet presAssocID="{638A050C-122F-7147-B798-9EEE003025E6}" presName="node" presStyleLbl="node1" presStyleIdx="3" presStyleCnt="4">
        <dgm:presLayoutVars>
          <dgm:bulletEnabled val="1"/>
        </dgm:presLayoutVars>
      </dgm:prSet>
      <dgm:spPr/>
    </dgm:pt>
  </dgm:ptLst>
  <dgm:cxnLst>
    <dgm:cxn modelId="{BE7D9303-D5EC-7D4C-9C19-FEA99B11FF34}" type="presOf" srcId="{0013CFDF-698A-244C-82DA-905BC01E2EBE}" destId="{F41DAB10-12DB-4D4F-A4F0-57A1517A1B83}" srcOrd="0" destOrd="0" presId="urn:microsoft.com/office/officeart/2005/8/layout/default"/>
    <dgm:cxn modelId="{EE71C40D-EB7E-694A-B237-06327F1299B3}" srcId="{77EC5207-DFF0-4D43-A31D-82C91C368C64}" destId="{0013CFDF-698A-244C-82DA-905BC01E2EBE}" srcOrd="2" destOrd="0" parTransId="{FF087625-9458-114F-8BF1-6189213AFAF2}" sibTransId="{829C520D-95B9-494D-8409-ACD47C43E40B}"/>
    <dgm:cxn modelId="{5C077524-D1F3-064A-B0E0-1ACA3FAF938E}" type="presOf" srcId="{77EC5207-DFF0-4D43-A31D-82C91C368C64}" destId="{CA682772-88D9-4041-961E-AFA3F9DDF3DE}" srcOrd="0" destOrd="0" presId="urn:microsoft.com/office/officeart/2005/8/layout/default"/>
    <dgm:cxn modelId="{3A46CE34-94AC-304F-A246-215F1773B9C9}" srcId="{77EC5207-DFF0-4D43-A31D-82C91C368C64}" destId="{638A050C-122F-7147-B798-9EEE003025E6}" srcOrd="3" destOrd="0" parTransId="{472EBC0E-1F1A-7349-B018-96618A0DBB66}" sibTransId="{499CB177-7E88-FC42-9213-0248EEDD1F9F}"/>
    <dgm:cxn modelId="{9185386D-7FBC-0240-BB4C-CDAC988FF31E}" type="presOf" srcId="{39DB7EF1-2C2E-F348-A005-D2EA62748640}" destId="{65CB0DED-D254-864A-BDBA-168705AF9753}" srcOrd="0" destOrd="0" presId="urn:microsoft.com/office/officeart/2005/8/layout/default"/>
    <dgm:cxn modelId="{82070C90-647F-A74C-BECF-3AB6C0AC9C02}" type="presOf" srcId="{7A10B7BA-5742-F440-888E-14AFAC085258}" destId="{1D3EED17-1AB1-2542-8560-14FB203E04A3}" srcOrd="0" destOrd="0" presId="urn:microsoft.com/office/officeart/2005/8/layout/default"/>
    <dgm:cxn modelId="{4AA55CC6-593D-3B49-975C-5DFA48A7F295}" srcId="{77EC5207-DFF0-4D43-A31D-82C91C368C64}" destId="{7A10B7BA-5742-F440-888E-14AFAC085258}" srcOrd="1" destOrd="0" parTransId="{3A80C407-3F7E-0142-A69E-EADD937BA7DB}" sibTransId="{F61AA597-534A-1F42-B3C9-754A93A83C44}"/>
    <dgm:cxn modelId="{64F404CF-018C-EA4C-94C4-8A2A3F056F97}" type="presOf" srcId="{638A050C-122F-7147-B798-9EEE003025E6}" destId="{BBB1693C-8F01-8E4C-8AE6-396238E86363}" srcOrd="0" destOrd="0" presId="urn:microsoft.com/office/officeart/2005/8/layout/default"/>
    <dgm:cxn modelId="{647064F0-222D-EB4C-9CBF-DF1DD44C5BD4}" srcId="{77EC5207-DFF0-4D43-A31D-82C91C368C64}" destId="{39DB7EF1-2C2E-F348-A005-D2EA62748640}" srcOrd="0" destOrd="0" parTransId="{F178A0C9-617B-2147-B4E0-47614B2A99D1}" sibTransId="{1D959584-EDF8-2F4A-B304-28A714CE2ED0}"/>
    <dgm:cxn modelId="{C7297F12-13D8-B044-9CC2-847FC0BEF02F}" type="presParOf" srcId="{CA682772-88D9-4041-961E-AFA3F9DDF3DE}" destId="{65CB0DED-D254-864A-BDBA-168705AF9753}" srcOrd="0" destOrd="0" presId="urn:microsoft.com/office/officeart/2005/8/layout/default"/>
    <dgm:cxn modelId="{BCC154DA-DB69-6B49-A4BE-1005025FD1FA}" type="presParOf" srcId="{CA682772-88D9-4041-961E-AFA3F9DDF3DE}" destId="{E47AD507-6B86-2B49-8C00-D36B4A650A2F}" srcOrd="1" destOrd="0" presId="urn:microsoft.com/office/officeart/2005/8/layout/default"/>
    <dgm:cxn modelId="{3E4C8F20-446C-4E4C-8B50-2D1752964CFE}" type="presParOf" srcId="{CA682772-88D9-4041-961E-AFA3F9DDF3DE}" destId="{1D3EED17-1AB1-2542-8560-14FB203E04A3}" srcOrd="2" destOrd="0" presId="urn:microsoft.com/office/officeart/2005/8/layout/default"/>
    <dgm:cxn modelId="{826867EA-5B98-BC4B-9322-F57F4899EF65}" type="presParOf" srcId="{CA682772-88D9-4041-961E-AFA3F9DDF3DE}" destId="{E93FD122-D688-AD47-8E66-0F476A68BE86}" srcOrd="3" destOrd="0" presId="urn:microsoft.com/office/officeart/2005/8/layout/default"/>
    <dgm:cxn modelId="{AD3AD399-3F2D-BB40-92DD-B76983C01360}" type="presParOf" srcId="{CA682772-88D9-4041-961E-AFA3F9DDF3DE}" destId="{F41DAB10-12DB-4D4F-A4F0-57A1517A1B83}" srcOrd="4" destOrd="0" presId="urn:microsoft.com/office/officeart/2005/8/layout/default"/>
    <dgm:cxn modelId="{C28A6FF2-68F6-F94D-B577-A59AD3911AB3}" type="presParOf" srcId="{CA682772-88D9-4041-961E-AFA3F9DDF3DE}" destId="{682CC335-4408-014D-9C65-7D19CBED8446}" srcOrd="5" destOrd="0" presId="urn:microsoft.com/office/officeart/2005/8/layout/default"/>
    <dgm:cxn modelId="{BFE1B530-9A8D-0E42-BF5E-7241743D1025}" type="presParOf" srcId="{CA682772-88D9-4041-961E-AFA3F9DDF3DE}" destId="{BBB1693C-8F01-8E4C-8AE6-396238E8636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6157A73-C9D4-174D-9D49-C6FDCAFF8DFB}" type="doc">
      <dgm:prSet loTypeId="urn:microsoft.com/office/officeart/2005/8/layout/matrix3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991C2C79-62A6-0F43-A4A3-94708F1443E6}">
      <dgm:prSet/>
      <dgm:spPr/>
      <dgm:t>
        <a:bodyPr/>
        <a:lstStyle/>
        <a:p>
          <a:pPr rtl="0"/>
          <a:r>
            <a:rPr lang="it-IT" dirty="0" err="1"/>
            <a:t>Enhancing</a:t>
          </a:r>
          <a:r>
            <a:rPr lang="it-IT" dirty="0"/>
            <a:t> the </a:t>
          </a:r>
          <a:r>
            <a:rPr lang="it-IT" dirty="0" err="1"/>
            <a:t>quality</a:t>
          </a:r>
          <a:r>
            <a:rPr lang="it-IT" dirty="0"/>
            <a:t> and </a:t>
          </a:r>
          <a:r>
            <a:rPr lang="it-IT" dirty="0" err="1"/>
            <a:t>relevance</a:t>
          </a:r>
          <a:r>
            <a:rPr lang="it-IT" dirty="0"/>
            <a:t> of </a:t>
          </a:r>
          <a:r>
            <a:rPr lang="it-IT" dirty="0" err="1"/>
            <a:t>learning</a:t>
          </a:r>
          <a:r>
            <a:rPr lang="it-IT" dirty="0"/>
            <a:t> and </a:t>
          </a:r>
          <a:r>
            <a:rPr lang="it-IT" dirty="0" err="1"/>
            <a:t>teaching</a:t>
          </a:r>
          <a:r>
            <a:rPr lang="it-IT" dirty="0"/>
            <a:t>;</a:t>
          </a:r>
        </a:p>
      </dgm:t>
    </dgm:pt>
    <dgm:pt modelId="{827FC851-1032-7F4C-883D-2EC9D730B366}" type="parTrans" cxnId="{0C3765AA-636F-AD4C-80A9-5698DCD4E429}">
      <dgm:prSet/>
      <dgm:spPr/>
      <dgm:t>
        <a:bodyPr/>
        <a:lstStyle/>
        <a:p>
          <a:endParaRPr lang="it-IT"/>
        </a:p>
      </dgm:t>
    </dgm:pt>
    <dgm:pt modelId="{D04D0E79-79C8-184D-A991-AF6745053C65}" type="sibTrans" cxnId="{0C3765AA-636F-AD4C-80A9-5698DCD4E429}">
      <dgm:prSet/>
      <dgm:spPr/>
      <dgm:t>
        <a:bodyPr/>
        <a:lstStyle/>
        <a:p>
          <a:endParaRPr lang="it-IT"/>
        </a:p>
      </dgm:t>
    </dgm:pt>
    <dgm:pt modelId="{CDF4F2AF-0C7D-FF43-B44C-ADC301F8868D}">
      <dgm:prSet/>
      <dgm:spPr/>
      <dgm:t>
        <a:bodyPr/>
        <a:lstStyle/>
        <a:p>
          <a:pPr rtl="0"/>
          <a:r>
            <a:rPr lang="it-IT" dirty="0" err="1"/>
            <a:t>Fostering</a:t>
          </a:r>
          <a:r>
            <a:rPr lang="it-IT" dirty="0"/>
            <a:t> the employability of </a:t>
          </a:r>
          <a:r>
            <a:rPr lang="it-IT" dirty="0" err="1"/>
            <a:t>graduates</a:t>
          </a:r>
          <a:r>
            <a:rPr lang="it-IT" dirty="0"/>
            <a:t> </a:t>
          </a:r>
          <a:r>
            <a:rPr lang="it-IT" dirty="0" err="1"/>
            <a:t>throughout</a:t>
          </a:r>
          <a:r>
            <a:rPr lang="it-IT" dirty="0"/>
            <a:t> </a:t>
          </a:r>
          <a:r>
            <a:rPr lang="it-IT" dirty="0" err="1"/>
            <a:t>their</a:t>
          </a:r>
          <a:r>
            <a:rPr lang="it-IT" dirty="0"/>
            <a:t> </a:t>
          </a:r>
          <a:r>
            <a:rPr lang="it-IT" dirty="0" err="1"/>
            <a:t>working</a:t>
          </a:r>
          <a:r>
            <a:rPr lang="it-IT" dirty="0"/>
            <a:t> </a:t>
          </a:r>
          <a:r>
            <a:rPr lang="it-IT" dirty="0" err="1"/>
            <a:t>lives</a:t>
          </a:r>
          <a:r>
            <a:rPr lang="it-IT" dirty="0"/>
            <a:t>;</a:t>
          </a:r>
        </a:p>
      </dgm:t>
    </dgm:pt>
    <dgm:pt modelId="{A043442B-2E8B-6F43-AD33-2E9F91E6F4C6}" type="parTrans" cxnId="{AF800115-E3C2-AD48-B547-9B2F7AA18857}">
      <dgm:prSet/>
      <dgm:spPr/>
      <dgm:t>
        <a:bodyPr/>
        <a:lstStyle/>
        <a:p>
          <a:endParaRPr lang="it-IT"/>
        </a:p>
      </dgm:t>
    </dgm:pt>
    <dgm:pt modelId="{565AF34F-375F-A042-962D-AE984D7D6BD6}" type="sibTrans" cxnId="{AF800115-E3C2-AD48-B547-9B2F7AA18857}">
      <dgm:prSet/>
      <dgm:spPr/>
      <dgm:t>
        <a:bodyPr/>
        <a:lstStyle/>
        <a:p>
          <a:endParaRPr lang="it-IT"/>
        </a:p>
      </dgm:t>
    </dgm:pt>
    <dgm:pt modelId="{AEED15D6-89AB-2A4C-B516-43F8C15D6541}">
      <dgm:prSet/>
      <dgm:spPr/>
      <dgm:t>
        <a:bodyPr/>
        <a:lstStyle/>
        <a:p>
          <a:pPr rtl="0"/>
          <a:r>
            <a:rPr lang="it-IT" dirty="0" err="1"/>
            <a:t>Making</a:t>
          </a:r>
          <a:r>
            <a:rPr lang="it-IT" dirty="0"/>
            <a:t> </a:t>
          </a:r>
          <a:r>
            <a:rPr lang="it-IT" dirty="0" err="1"/>
            <a:t>our</a:t>
          </a:r>
          <a:r>
            <a:rPr lang="it-IT" dirty="0"/>
            <a:t> </a:t>
          </a:r>
          <a:r>
            <a:rPr lang="it-IT" dirty="0" err="1"/>
            <a:t>systems</a:t>
          </a:r>
          <a:r>
            <a:rPr lang="it-IT" dirty="0"/>
            <a:t> more inclusive;</a:t>
          </a:r>
        </a:p>
      </dgm:t>
    </dgm:pt>
    <dgm:pt modelId="{36930D38-DCC9-904D-AAE7-DAE706BAFF2F}" type="parTrans" cxnId="{BA0023A7-FE9E-544C-B2B9-E88215A16A41}">
      <dgm:prSet/>
      <dgm:spPr/>
      <dgm:t>
        <a:bodyPr/>
        <a:lstStyle/>
        <a:p>
          <a:endParaRPr lang="it-IT"/>
        </a:p>
      </dgm:t>
    </dgm:pt>
    <dgm:pt modelId="{E379A118-44B9-8742-B5C9-60C0A8D32710}" type="sibTrans" cxnId="{BA0023A7-FE9E-544C-B2B9-E88215A16A41}">
      <dgm:prSet/>
      <dgm:spPr/>
      <dgm:t>
        <a:bodyPr/>
        <a:lstStyle/>
        <a:p>
          <a:endParaRPr lang="it-IT"/>
        </a:p>
      </dgm:t>
    </dgm:pt>
    <dgm:pt modelId="{8985020A-3782-6B43-975E-6ADD2E3873E0}">
      <dgm:prSet/>
      <dgm:spPr/>
      <dgm:t>
        <a:bodyPr/>
        <a:lstStyle/>
        <a:p>
          <a:pPr rtl="0"/>
          <a:r>
            <a:rPr lang="it-IT" dirty="0" err="1"/>
            <a:t>Implementing</a:t>
          </a:r>
          <a:r>
            <a:rPr lang="it-IT" dirty="0"/>
            <a:t> </a:t>
          </a:r>
          <a:r>
            <a:rPr lang="it-IT" dirty="0" err="1"/>
            <a:t>agreed</a:t>
          </a:r>
          <a:r>
            <a:rPr lang="it-IT" dirty="0"/>
            <a:t> </a:t>
          </a:r>
          <a:r>
            <a:rPr lang="it-IT" dirty="0" err="1"/>
            <a:t>structural</a:t>
          </a:r>
          <a:r>
            <a:rPr lang="it-IT" dirty="0"/>
            <a:t> </a:t>
          </a:r>
          <a:r>
            <a:rPr lang="it-IT" dirty="0" err="1"/>
            <a:t>reforms</a:t>
          </a:r>
          <a:r>
            <a:rPr lang="it-IT" dirty="0"/>
            <a:t>.</a:t>
          </a:r>
        </a:p>
      </dgm:t>
    </dgm:pt>
    <dgm:pt modelId="{32D213C8-A3F9-E849-844E-145C3479AA55}" type="parTrans" cxnId="{058F7B5D-FC4A-D541-B230-5774F737027E}">
      <dgm:prSet/>
      <dgm:spPr/>
      <dgm:t>
        <a:bodyPr/>
        <a:lstStyle/>
        <a:p>
          <a:endParaRPr lang="it-IT"/>
        </a:p>
      </dgm:t>
    </dgm:pt>
    <dgm:pt modelId="{85B07F4A-7013-E342-8186-DC675113CAFB}" type="sibTrans" cxnId="{058F7B5D-FC4A-D541-B230-5774F737027E}">
      <dgm:prSet/>
      <dgm:spPr/>
      <dgm:t>
        <a:bodyPr/>
        <a:lstStyle/>
        <a:p>
          <a:endParaRPr lang="it-IT"/>
        </a:p>
      </dgm:t>
    </dgm:pt>
    <dgm:pt modelId="{F87E22E3-932B-3D4F-8DD8-78F367B47A64}" type="pres">
      <dgm:prSet presAssocID="{86157A73-C9D4-174D-9D49-C6FDCAFF8DFB}" presName="matrix" presStyleCnt="0">
        <dgm:presLayoutVars>
          <dgm:chMax val="1"/>
          <dgm:dir/>
          <dgm:resizeHandles val="exact"/>
        </dgm:presLayoutVars>
      </dgm:prSet>
      <dgm:spPr/>
    </dgm:pt>
    <dgm:pt modelId="{8069B4B2-CF19-B441-8E6E-ABAA205D155C}" type="pres">
      <dgm:prSet presAssocID="{86157A73-C9D4-174D-9D49-C6FDCAFF8DFB}" presName="diamond" presStyleLbl="bgShp" presStyleIdx="0" presStyleCnt="1"/>
      <dgm:spPr/>
    </dgm:pt>
    <dgm:pt modelId="{397BF66E-2FC1-7F49-96D6-5A79B705B091}" type="pres">
      <dgm:prSet presAssocID="{86157A73-C9D4-174D-9D49-C6FDCAFF8DFB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03CB67B-D2FA-CF4F-BE37-09DB6470394A}" type="pres">
      <dgm:prSet presAssocID="{86157A73-C9D4-174D-9D49-C6FDCAFF8DFB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B0F07FE-7A36-FB43-84AE-4F1616B509B9}" type="pres">
      <dgm:prSet presAssocID="{86157A73-C9D4-174D-9D49-C6FDCAFF8DFB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A2152B11-834E-6542-ABC6-9D970FF8F52F}" type="pres">
      <dgm:prSet presAssocID="{86157A73-C9D4-174D-9D49-C6FDCAFF8DFB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AF800115-E3C2-AD48-B547-9B2F7AA18857}" srcId="{86157A73-C9D4-174D-9D49-C6FDCAFF8DFB}" destId="{CDF4F2AF-0C7D-FF43-B44C-ADC301F8868D}" srcOrd="1" destOrd="0" parTransId="{A043442B-2E8B-6F43-AD33-2E9F91E6F4C6}" sibTransId="{565AF34F-375F-A042-962D-AE984D7D6BD6}"/>
    <dgm:cxn modelId="{5641B044-B69E-854C-BB87-2535D05F97E3}" type="presOf" srcId="{AEED15D6-89AB-2A4C-B516-43F8C15D6541}" destId="{8B0F07FE-7A36-FB43-84AE-4F1616B509B9}" srcOrd="0" destOrd="0" presId="urn:microsoft.com/office/officeart/2005/8/layout/matrix3"/>
    <dgm:cxn modelId="{5ED1E44F-BF99-B14E-AD13-A121D5638E6F}" type="presOf" srcId="{8985020A-3782-6B43-975E-6ADD2E3873E0}" destId="{A2152B11-834E-6542-ABC6-9D970FF8F52F}" srcOrd="0" destOrd="0" presId="urn:microsoft.com/office/officeart/2005/8/layout/matrix3"/>
    <dgm:cxn modelId="{C75A7B50-A9CE-ED4E-B466-E7BE81177B41}" type="presOf" srcId="{86157A73-C9D4-174D-9D49-C6FDCAFF8DFB}" destId="{F87E22E3-932B-3D4F-8DD8-78F367B47A64}" srcOrd="0" destOrd="0" presId="urn:microsoft.com/office/officeart/2005/8/layout/matrix3"/>
    <dgm:cxn modelId="{058F7B5D-FC4A-D541-B230-5774F737027E}" srcId="{86157A73-C9D4-174D-9D49-C6FDCAFF8DFB}" destId="{8985020A-3782-6B43-975E-6ADD2E3873E0}" srcOrd="3" destOrd="0" parTransId="{32D213C8-A3F9-E849-844E-145C3479AA55}" sibTransId="{85B07F4A-7013-E342-8186-DC675113CAFB}"/>
    <dgm:cxn modelId="{BA0023A7-FE9E-544C-B2B9-E88215A16A41}" srcId="{86157A73-C9D4-174D-9D49-C6FDCAFF8DFB}" destId="{AEED15D6-89AB-2A4C-B516-43F8C15D6541}" srcOrd="2" destOrd="0" parTransId="{36930D38-DCC9-904D-AAE7-DAE706BAFF2F}" sibTransId="{E379A118-44B9-8742-B5C9-60C0A8D32710}"/>
    <dgm:cxn modelId="{0C3765AA-636F-AD4C-80A9-5698DCD4E429}" srcId="{86157A73-C9D4-174D-9D49-C6FDCAFF8DFB}" destId="{991C2C79-62A6-0F43-A4A3-94708F1443E6}" srcOrd="0" destOrd="0" parTransId="{827FC851-1032-7F4C-883D-2EC9D730B366}" sibTransId="{D04D0E79-79C8-184D-A991-AF6745053C65}"/>
    <dgm:cxn modelId="{38AC1BD4-E2A2-944C-ABB7-7BD42C19CD65}" type="presOf" srcId="{991C2C79-62A6-0F43-A4A3-94708F1443E6}" destId="{397BF66E-2FC1-7F49-96D6-5A79B705B091}" srcOrd="0" destOrd="0" presId="urn:microsoft.com/office/officeart/2005/8/layout/matrix3"/>
    <dgm:cxn modelId="{6930AEF7-6588-4B48-A280-E944895B451B}" type="presOf" srcId="{CDF4F2AF-0C7D-FF43-B44C-ADC301F8868D}" destId="{F03CB67B-D2FA-CF4F-BE37-09DB6470394A}" srcOrd="0" destOrd="0" presId="urn:microsoft.com/office/officeart/2005/8/layout/matrix3"/>
    <dgm:cxn modelId="{C3ACC5A8-8E52-A04B-B999-2897D19F84D0}" type="presParOf" srcId="{F87E22E3-932B-3D4F-8DD8-78F367B47A64}" destId="{8069B4B2-CF19-B441-8E6E-ABAA205D155C}" srcOrd="0" destOrd="0" presId="urn:microsoft.com/office/officeart/2005/8/layout/matrix3"/>
    <dgm:cxn modelId="{D327C146-300E-CA47-9FD7-A1AD4F770C07}" type="presParOf" srcId="{F87E22E3-932B-3D4F-8DD8-78F367B47A64}" destId="{397BF66E-2FC1-7F49-96D6-5A79B705B091}" srcOrd="1" destOrd="0" presId="urn:microsoft.com/office/officeart/2005/8/layout/matrix3"/>
    <dgm:cxn modelId="{464BCD19-454A-7D43-B6F3-559CF95F4434}" type="presParOf" srcId="{F87E22E3-932B-3D4F-8DD8-78F367B47A64}" destId="{F03CB67B-D2FA-CF4F-BE37-09DB6470394A}" srcOrd="2" destOrd="0" presId="urn:microsoft.com/office/officeart/2005/8/layout/matrix3"/>
    <dgm:cxn modelId="{B30F54B8-E211-3E4A-9D9C-6BDBEE70333B}" type="presParOf" srcId="{F87E22E3-932B-3D4F-8DD8-78F367B47A64}" destId="{8B0F07FE-7A36-FB43-84AE-4F1616B509B9}" srcOrd="3" destOrd="0" presId="urn:microsoft.com/office/officeart/2005/8/layout/matrix3"/>
    <dgm:cxn modelId="{6CE60032-028A-DB4D-AE7C-6B33FF17AB34}" type="presParOf" srcId="{F87E22E3-932B-3D4F-8DD8-78F367B47A64}" destId="{A2152B11-834E-6542-ABC6-9D970FF8F52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E3C780A-AEBE-4C4C-AECC-AED21DD2A814}" type="doc">
      <dgm:prSet loTypeId="urn:microsoft.com/office/officeart/2005/8/layout/cycle3" loCatId="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0033232F-24CB-574C-BCD8-440A28C176E7}">
      <dgm:prSet phldrT="[Testo]" custT="1"/>
      <dgm:spPr/>
      <dgm:t>
        <a:bodyPr/>
        <a:lstStyle/>
        <a:p>
          <a:r>
            <a:rPr lang="it-IT" sz="1600" b="1">
              <a:latin typeface="Calibri"/>
              <a:cs typeface="Calibri"/>
            </a:rPr>
            <a:t>Data analysis</a:t>
          </a:r>
          <a:endParaRPr lang="it-IT" sz="1600" b="1" dirty="0">
            <a:latin typeface="Calibri"/>
            <a:cs typeface="Calibri"/>
          </a:endParaRPr>
        </a:p>
      </dgm:t>
    </dgm:pt>
    <dgm:pt modelId="{1F751D87-FC27-A542-A425-C413B21C1492}" type="parTrans" cxnId="{6E87AAA6-1122-8F46-B145-3655FFC16FA5}">
      <dgm:prSet/>
      <dgm:spPr/>
      <dgm:t>
        <a:bodyPr/>
        <a:lstStyle/>
        <a:p>
          <a:endParaRPr lang="it-IT"/>
        </a:p>
      </dgm:t>
    </dgm:pt>
    <dgm:pt modelId="{05A65EC0-00E9-A140-99F1-9336156711FB}" type="sibTrans" cxnId="{6E87AAA6-1122-8F46-B145-3655FFC16FA5}">
      <dgm:prSet/>
      <dgm:spPr/>
      <dgm:t>
        <a:bodyPr/>
        <a:lstStyle/>
        <a:p>
          <a:endParaRPr lang="it-IT" sz="1800" b="1">
            <a:solidFill>
              <a:schemeClr val="tx1"/>
            </a:solidFill>
            <a:latin typeface="Calibri"/>
            <a:cs typeface="Calibri"/>
          </a:endParaRPr>
        </a:p>
      </dgm:t>
    </dgm:pt>
    <dgm:pt modelId="{AB498935-7E40-DB45-8376-93F8B8CAF1C7}">
      <dgm:prSet phldrT="[Testo]" custT="1"/>
      <dgm:spPr/>
      <dgm:t>
        <a:bodyPr/>
        <a:lstStyle/>
        <a:p>
          <a:r>
            <a:rPr lang="it-IT" sz="1600" b="1">
              <a:latin typeface="Calibri"/>
              <a:cs typeface="Calibri"/>
            </a:rPr>
            <a:t>Theory formulation</a:t>
          </a:r>
          <a:endParaRPr lang="it-IT" sz="1600" b="1" dirty="0">
            <a:latin typeface="Calibri"/>
            <a:cs typeface="Calibri"/>
          </a:endParaRPr>
        </a:p>
      </dgm:t>
    </dgm:pt>
    <dgm:pt modelId="{95DF4DD1-60E8-594D-9DA3-7AD5D789A801}" type="parTrans" cxnId="{4260BF97-A793-9547-83BA-4BD395039EF7}">
      <dgm:prSet/>
      <dgm:spPr/>
      <dgm:t>
        <a:bodyPr/>
        <a:lstStyle/>
        <a:p>
          <a:endParaRPr lang="it-IT"/>
        </a:p>
      </dgm:t>
    </dgm:pt>
    <dgm:pt modelId="{3C629E66-0371-0B45-9DAC-1140227C0852}" type="sibTrans" cxnId="{4260BF97-A793-9547-83BA-4BD395039EF7}">
      <dgm:prSet/>
      <dgm:spPr/>
      <dgm:t>
        <a:bodyPr/>
        <a:lstStyle/>
        <a:p>
          <a:endParaRPr lang="it-IT"/>
        </a:p>
      </dgm:t>
    </dgm:pt>
    <dgm:pt modelId="{DC5B231B-A16F-E041-80BD-FA9DCDA7AF6E}">
      <dgm:prSet phldrT="[Testo]" custT="1"/>
      <dgm:spPr/>
      <dgm:t>
        <a:bodyPr/>
        <a:lstStyle/>
        <a:p>
          <a:r>
            <a:rPr lang="it-IT" sz="1600" b="1">
              <a:latin typeface="Calibri"/>
              <a:cs typeface="Calibri"/>
            </a:rPr>
            <a:t>Redefinition of methods for collecting data</a:t>
          </a:r>
        </a:p>
      </dgm:t>
    </dgm:pt>
    <dgm:pt modelId="{C965311E-2414-8F4D-8CD7-C33D3C0D4175}" type="parTrans" cxnId="{C46AA00D-D7BC-9E4D-B0A3-4F9A4B9E413E}">
      <dgm:prSet/>
      <dgm:spPr/>
      <dgm:t>
        <a:bodyPr/>
        <a:lstStyle/>
        <a:p>
          <a:endParaRPr lang="it-IT"/>
        </a:p>
      </dgm:t>
    </dgm:pt>
    <dgm:pt modelId="{E68714E0-A423-034E-ADDF-9E76466D99C1}" type="sibTrans" cxnId="{C46AA00D-D7BC-9E4D-B0A3-4F9A4B9E413E}">
      <dgm:prSet/>
      <dgm:spPr/>
      <dgm:t>
        <a:bodyPr/>
        <a:lstStyle/>
        <a:p>
          <a:endParaRPr lang="it-IT"/>
        </a:p>
      </dgm:t>
    </dgm:pt>
    <dgm:pt modelId="{665DD314-A860-1E4D-AE7F-2FC0863380F8}">
      <dgm:prSet phldrT="[Testo]" custT="1"/>
      <dgm:spPr/>
      <dgm:t>
        <a:bodyPr/>
        <a:lstStyle/>
        <a:p>
          <a:r>
            <a:rPr lang="it-IT" sz="1600" b="1">
              <a:latin typeface="Calibri"/>
              <a:cs typeface="Calibri"/>
            </a:rPr>
            <a:t>Gathering data</a:t>
          </a:r>
        </a:p>
      </dgm:t>
    </dgm:pt>
    <dgm:pt modelId="{E2C01E8F-7E73-4C4F-8ACF-9E620B65AA55}" type="parTrans" cxnId="{09743585-25FD-6844-A980-A7E6AAAD80B0}">
      <dgm:prSet/>
      <dgm:spPr/>
      <dgm:t>
        <a:bodyPr/>
        <a:lstStyle/>
        <a:p>
          <a:endParaRPr lang="it-IT"/>
        </a:p>
      </dgm:t>
    </dgm:pt>
    <dgm:pt modelId="{9E62DC00-C67B-2240-8923-052646873B65}" type="sibTrans" cxnId="{09743585-25FD-6844-A980-A7E6AAAD80B0}">
      <dgm:prSet/>
      <dgm:spPr/>
      <dgm:t>
        <a:bodyPr/>
        <a:lstStyle/>
        <a:p>
          <a:endParaRPr lang="it-IT"/>
        </a:p>
      </dgm:t>
    </dgm:pt>
    <dgm:pt modelId="{2AAC2907-47A4-ED4D-A02B-1C404A0D5C9D}">
      <dgm:prSet phldrT="[Testo]" custT="1"/>
      <dgm:spPr/>
      <dgm:t>
        <a:bodyPr/>
        <a:lstStyle/>
        <a:p>
          <a:r>
            <a:rPr lang="it-IT" sz="1600" b="1">
              <a:latin typeface="Calibri"/>
              <a:cs typeface="Calibri"/>
            </a:rPr>
            <a:t>Building up the theory</a:t>
          </a:r>
          <a:endParaRPr lang="it-IT" sz="1600" b="1" dirty="0">
            <a:latin typeface="Calibri"/>
            <a:cs typeface="Calibri"/>
          </a:endParaRPr>
        </a:p>
      </dgm:t>
    </dgm:pt>
    <dgm:pt modelId="{725982EA-B00A-6848-BAA5-AAB332DC7BFA}" type="parTrans" cxnId="{D046598A-64EC-B74A-8249-15AE40E74FA3}">
      <dgm:prSet/>
      <dgm:spPr/>
      <dgm:t>
        <a:bodyPr/>
        <a:lstStyle/>
        <a:p>
          <a:endParaRPr lang="it-IT"/>
        </a:p>
      </dgm:t>
    </dgm:pt>
    <dgm:pt modelId="{C12EB1AE-A93B-9148-82B7-4A95B27773E2}" type="sibTrans" cxnId="{D046598A-64EC-B74A-8249-15AE40E74FA3}">
      <dgm:prSet/>
      <dgm:spPr/>
      <dgm:t>
        <a:bodyPr/>
        <a:lstStyle/>
        <a:p>
          <a:endParaRPr lang="it-IT"/>
        </a:p>
      </dgm:t>
    </dgm:pt>
    <dgm:pt modelId="{ABB2A06F-1279-D042-8BDA-414805E0FB6D}" type="pres">
      <dgm:prSet presAssocID="{FE3C780A-AEBE-4C4C-AECC-AED21DD2A814}" presName="Name0" presStyleCnt="0">
        <dgm:presLayoutVars>
          <dgm:dir/>
          <dgm:resizeHandles val="exact"/>
        </dgm:presLayoutVars>
      </dgm:prSet>
      <dgm:spPr/>
    </dgm:pt>
    <dgm:pt modelId="{A492D52F-2797-FE46-8B4D-B275150564B9}" type="pres">
      <dgm:prSet presAssocID="{FE3C780A-AEBE-4C4C-AECC-AED21DD2A814}" presName="cycle" presStyleCnt="0"/>
      <dgm:spPr/>
    </dgm:pt>
    <dgm:pt modelId="{496A43A6-6F26-8F4C-A389-A3B888D4DE19}" type="pres">
      <dgm:prSet presAssocID="{0033232F-24CB-574C-BCD8-440A28C176E7}" presName="nodeFirstNode" presStyleLbl="node1" presStyleIdx="0" presStyleCnt="5">
        <dgm:presLayoutVars>
          <dgm:bulletEnabled val="1"/>
        </dgm:presLayoutVars>
      </dgm:prSet>
      <dgm:spPr/>
    </dgm:pt>
    <dgm:pt modelId="{8FC6BE7D-492B-264C-A16D-34A6C7F91D6D}" type="pres">
      <dgm:prSet presAssocID="{05A65EC0-00E9-A140-99F1-9336156711FB}" presName="sibTransFirstNode" presStyleLbl="bgShp" presStyleIdx="0" presStyleCnt="1"/>
      <dgm:spPr/>
    </dgm:pt>
    <dgm:pt modelId="{EC58A63E-7809-2943-850D-6008DC009786}" type="pres">
      <dgm:prSet presAssocID="{AB498935-7E40-DB45-8376-93F8B8CAF1C7}" presName="nodeFollowingNodes" presStyleLbl="node1" presStyleIdx="1" presStyleCnt="5">
        <dgm:presLayoutVars>
          <dgm:bulletEnabled val="1"/>
        </dgm:presLayoutVars>
      </dgm:prSet>
      <dgm:spPr/>
    </dgm:pt>
    <dgm:pt modelId="{AA183C6E-B131-574B-AD28-8EE9CA6AC770}" type="pres">
      <dgm:prSet presAssocID="{DC5B231B-A16F-E041-80BD-FA9DCDA7AF6E}" presName="nodeFollowingNodes" presStyleLbl="node1" presStyleIdx="2" presStyleCnt="5">
        <dgm:presLayoutVars>
          <dgm:bulletEnabled val="1"/>
        </dgm:presLayoutVars>
      </dgm:prSet>
      <dgm:spPr/>
    </dgm:pt>
    <dgm:pt modelId="{5F8608AA-9C87-4449-8FCD-916E9BB429F9}" type="pres">
      <dgm:prSet presAssocID="{665DD314-A860-1E4D-AE7F-2FC0863380F8}" presName="nodeFollowingNodes" presStyleLbl="node1" presStyleIdx="3" presStyleCnt="5">
        <dgm:presLayoutVars>
          <dgm:bulletEnabled val="1"/>
        </dgm:presLayoutVars>
      </dgm:prSet>
      <dgm:spPr/>
    </dgm:pt>
    <dgm:pt modelId="{9CEB2A56-308A-634D-88A5-FE67C0CF3CD0}" type="pres">
      <dgm:prSet presAssocID="{2AAC2907-47A4-ED4D-A02B-1C404A0D5C9D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C46AA00D-D7BC-9E4D-B0A3-4F9A4B9E413E}" srcId="{FE3C780A-AEBE-4C4C-AECC-AED21DD2A814}" destId="{DC5B231B-A16F-E041-80BD-FA9DCDA7AF6E}" srcOrd="2" destOrd="0" parTransId="{C965311E-2414-8F4D-8CD7-C33D3C0D4175}" sibTransId="{E68714E0-A423-034E-ADDF-9E76466D99C1}"/>
    <dgm:cxn modelId="{05744735-92C1-224F-96A8-B5708B435F05}" type="presOf" srcId="{0033232F-24CB-574C-BCD8-440A28C176E7}" destId="{496A43A6-6F26-8F4C-A389-A3B888D4DE19}" srcOrd="0" destOrd="0" presId="urn:microsoft.com/office/officeart/2005/8/layout/cycle3"/>
    <dgm:cxn modelId="{09743585-25FD-6844-A980-A7E6AAAD80B0}" srcId="{FE3C780A-AEBE-4C4C-AECC-AED21DD2A814}" destId="{665DD314-A860-1E4D-AE7F-2FC0863380F8}" srcOrd="3" destOrd="0" parTransId="{E2C01E8F-7E73-4C4F-8ACF-9E620B65AA55}" sibTransId="{9E62DC00-C67B-2240-8923-052646873B65}"/>
    <dgm:cxn modelId="{500C8085-DC89-4241-B978-318C690EA196}" type="presOf" srcId="{05A65EC0-00E9-A140-99F1-9336156711FB}" destId="{8FC6BE7D-492B-264C-A16D-34A6C7F91D6D}" srcOrd="0" destOrd="0" presId="urn:microsoft.com/office/officeart/2005/8/layout/cycle3"/>
    <dgm:cxn modelId="{D046598A-64EC-B74A-8249-15AE40E74FA3}" srcId="{FE3C780A-AEBE-4C4C-AECC-AED21DD2A814}" destId="{2AAC2907-47A4-ED4D-A02B-1C404A0D5C9D}" srcOrd="4" destOrd="0" parTransId="{725982EA-B00A-6848-BAA5-AAB332DC7BFA}" sibTransId="{C12EB1AE-A93B-9148-82B7-4A95B27773E2}"/>
    <dgm:cxn modelId="{4260BF97-A793-9547-83BA-4BD395039EF7}" srcId="{FE3C780A-AEBE-4C4C-AECC-AED21DD2A814}" destId="{AB498935-7E40-DB45-8376-93F8B8CAF1C7}" srcOrd="1" destOrd="0" parTransId="{95DF4DD1-60E8-594D-9DA3-7AD5D789A801}" sibTransId="{3C629E66-0371-0B45-9DAC-1140227C0852}"/>
    <dgm:cxn modelId="{6E87AAA6-1122-8F46-B145-3655FFC16FA5}" srcId="{FE3C780A-AEBE-4C4C-AECC-AED21DD2A814}" destId="{0033232F-24CB-574C-BCD8-440A28C176E7}" srcOrd="0" destOrd="0" parTransId="{1F751D87-FC27-A542-A425-C413B21C1492}" sibTransId="{05A65EC0-00E9-A140-99F1-9336156711FB}"/>
    <dgm:cxn modelId="{C8222DBE-D2C5-C74E-9C51-282C14DC4867}" type="presOf" srcId="{DC5B231B-A16F-E041-80BD-FA9DCDA7AF6E}" destId="{AA183C6E-B131-574B-AD28-8EE9CA6AC770}" srcOrd="0" destOrd="0" presId="urn:microsoft.com/office/officeart/2005/8/layout/cycle3"/>
    <dgm:cxn modelId="{AA8F5EDE-AF4A-BA4D-91B4-B82966C4B685}" type="presOf" srcId="{2AAC2907-47A4-ED4D-A02B-1C404A0D5C9D}" destId="{9CEB2A56-308A-634D-88A5-FE67C0CF3CD0}" srcOrd="0" destOrd="0" presId="urn:microsoft.com/office/officeart/2005/8/layout/cycle3"/>
    <dgm:cxn modelId="{2DDB78E5-3619-CF44-9248-C113777D7F84}" type="presOf" srcId="{AB498935-7E40-DB45-8376-93F8B8CAF1C7}" destId="{EC58A63E-7809-2943-850D-6008DC009786}" srcOrd="0" destOrd="0" presId="urn:microsoft.com/office/officeart/2005/8/layout/cycle3"/>
    <dgm:cxn modelId="{CD889EF2-8F61-554B-A701-86A1963C6738}" type="presOf" srcId="{665DD314-A860-1E4D-AE7F-2FC0863380F8}" destId="{5F8608AA-9C87-4449-8FCD-916E9BB429F9}" srcOrd="0" destOrd="0" presId="urn:microsoft.com/office/officeart/2005/8/layout/cycle3"/>
    <dgm:cxn modelId="{5635BEFB-B720-7A48-80B0-10E1CBBC4F4D}" type="presOf" srcId="{FE3C780A-AEBE-4C4C-AECC-AED21DD2A814}" destId="{ABB2A06F-1279-D042-8BDA-414805E0FB6D}" srcOrd="0" destOrd="0" presId="urn:microsoft.com/office/officeart/2005/8/layout/cycle3"/>
    <dgm:cxn modelId="{62F16F95-E67E-F349-9B69-AB90C02A62BB}" type="presParOf" srcId="{ABB2A06F-1279-D042-8BDA-414805E0FB6D}" destId="{A492D52F-2797-FE46-8B4D-B275150564B9}" srcOrd="0" destOrd="0" presId="urn:microsoft.com/office/officeart/2005/8/layout/cycle3"/>
    <dgm:cxn modelId="{5A85961C-521C-004A-A5DC-2C072DBDE735}" type="presParOf" srcId="{A492D52F-2797-FE46-8B4D-B275150564B9}" destId="{496A43A6-6F26-8F4C-A389-A3B888D4DE19}" srcOrd="0" destOrd="0" presId="urn:microsoft.com/office/officeart/2005/8/layout/cycle3"/>
    <dgm:cxn modelId="{9B7874C7-9FE7-DE41-9651-7C6F50AAE094}" type="presParOf" srcId="{A492D52F-2797-FE46-8B4D-B275150564B9}" destId="{8FC6BE7D-492B-264C-A16D-34A6C7F91D6D}" srcOrd="1" destOrd="0" presId="urn:microsoft.com/office/officeart/2005/8/layout/cycle3"/>
    <dgm:cxn modelId="{F4A6F890-0544-054C-A748-D264851A665D}" type="presParOf" srcId="{A492D52F-2797-FE46-8B4D-B275150564B9}" destId="{EC58A63E-7809-2943-850D-6008DC009786}" srcOrd="2" destOrd="0" presId="urn:microsoft.com/office/officeart/2005/8/layout/cycle3"/>
    <dgm:cxn modelId="{CDBF003D-51C5-0642-A1ED-A6FC2B294770}" type="presParOf" srcId="{A492D52F-2797-FE46-8B4D-B275150564B9}" destId="{AA183C6E-B131-574B-AD28-8EE9CA6AC770}" srcOrd="3" destOrd="0" presId="urn:microsoft.com/office/officeart/2005/8/layout/cycle3"/>
    <dgm:cxn modelId="{1A5DBF3A-241C-294A-8603-CF6BEBFF839D}" type="presParOf" srcId="{A492D52F-2797-FE46-8B4D-B275150564B9}" destId="{5F8608AA-9C87-4449-8FCD-916E9BB429F9}" srcOrd="4" destOrd="0" presId="urn:microsoft.com/office/officeart/2005/8/layout/cycle3"/>
    <dgm:cxn modelId="{F2C7F535-6DD9-BC43-B478-C7C0095B26DF}" type="presParOf" srcId="{A492D52F-2797-FE46-8B4D-B275150564B9}" destId="{9CEB2A56-308A-634D-88A5-FE67C0CF3CD0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5ECBA4-8478-7A4C-8275-86A6D58466A5}">
      <dsp:nvSpPr>
        <dsp:cNvPr id="0" name=""/>
        <dsp:cNvSpPr/>
      </dsp:nvSpPr>
      <dsp:spPr>
        <a:xfrm>
          <a:off x="1874210" y="1100178"/>
          <a:ext cx="1728852" cy="1728852"/>
        </a:xfrm>
        <a:prstGeom prst="gear9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 err="1"/>
            <a:t>Higher</a:t>
          </a:r>
          <a:r>
            <a:rPr lang="it-IT" sz="1500" kern="1200" dirty="0"/>
            <a:t> </a:t>
          </a:r>
          <a:r>
            <a:rPr lang="it-IT" sz="1500" kern="1200" dirty="0" err="1"/>
            <a:t>Education</a:t>
          </a:r>
          <a:endParaRPr lang="it-IT" sz="1500" kern="1200" dirty="0"/>
        </a:p>
      </dsp:txBody>
      <dsp:txXfrm>
        <a:off x="2221786" y="1505153"/>
        <a:ext cx="1033700" cy="888666"/>
      </dsp:txXfrm>
    </dsp:sp>
    <dsp:sp modelId="{0C97F939-ACF5-BC48-AC42-852BE4F7B330}">
      <dsp:nvSpPr>
        <dsp:cNvPr id="0" name=""/>
        <dsp:cNvSpPr/>
      </dsp:nvSpPr>
      <dsp:spPr>
        <a:xfrm>
          <a:off x="641463" y="345902"/>
          <a:ext cx="1568452" cy="1580221"/>
        </a:xfrm>
        <a:prstGeom prst="gear6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500" kern="1200" dirty="0" err="1"/>
            <a:t>Changing</a:t>
          </a:r>
          <a:r>
            <a:rPr lang="it-IT" sz="1500" kern="1200" dirty="0"/>
            <a:t> World</a:t>
          </a:r>
        </a:p>
      </dsp:txBody>
      <dsp:txXfrm>
        <a:off x="1036326" y="744887"/>
        <a:ext cx="778726" cy="782251"/>
      </dsp:txXfrm>
    </dsp:sp>
    <dsp:sp modelId="{F51E1703-B89D-4947-8EF3-837B06A56205}">
      <dsp:nvSpPr>
        <dsp:cNvPr id="0" name=""/>
        <dsp:cNvSpPr/>
      </dsp:nvSpPr>
      <dsp:spPr>
        <a:xfrm>
          <a:off x="1927949" y="819829"/>
          <a:ext cx="2126488" cy="2126488"/>
        </a:xfrm>
        <a:prstGeom prst="circularArrow">
          <a:avLst>
            <a:gd name="adj1" fmla="val 4878"/>
            <a:gd name="adj2" fmla="val 312630"/>
            <a:gd name="adj3" fmla="val 3050497"/>
            <a:gd name="adj4" fmla="val 15351659"/>
            <a:gd name="adj5" fmla="val 5691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773C91-881E-524B-8883-BB06CD542ACF}">
      <dsp:nvSpPr>
        <dsp:cNvPr id="0" name=""/>
        <dsp:cNvSpPr/>
      </dsp:nvSpPr>
      <dsp:spPr>
        <a:xfrm>
          <a:off x="328996" y="-56575"/>
          <a:ext cx="1607832" cy="160783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891533-E4BA-0A42-A65C-D97DC7A96593}">
      <dsp:nvSpPr>
        <dsp:cNvPr id="0" name=""/>
        <dsp:cNvSpPr/>
      </dsp:nvSpPr>
      <dsp:spPr>
        <a:xfrm>
          <a:off x="0" y="146594"/>
          <a:ext cx="6818204" cy="1216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 err="1"/>
            <a:t>Skill</a:t>
          </a:r>
          <a:r>
            <a:rPr lang="it-IT" sz="2200" kern="1200" dirty="0"/>
            <a:t> </a:t>
          </a:r>
          <a:r>
            <a:rPr lang="it-IT" sz="2200" kern="1200" dirty="0" err="1"/>
            <a:t>requirements</a:t>
          </a:r>
          <a:r>
            <a:rPr lang="it-IT" sz="2200" kern="1200" dirty="0"/>
            <a:t> are </a:t>
          </a:r>
          <a:r>
            <a:rPr lang="it-IT" sz="2200" kern="1200" dirty="0" err="1"/>
            <a:t>changing</a:t>
          </a:r>
          <a:r>
            <a:rPr lang="it-IT" sz="2200" kern="1200" dirty="0"/>
            <a:t> </a:t>
          </a:r>
          <a:r>
            <a:rPr lang="it-IT" sz="2200" kern="1200" dirty="0" err="1"/>
            <a:t>rapidly</a:t>
          </a:r>
          <a:r>
            <a:rPr lang="it-IT" sz="2200" kern="1200" dirty="0"/>
            <a:t> </a:t>
          </a:r>
          <a:r>
            <a:rPr lang="it-IT" sz="2200" kern="1200" dirty="0" err="1"/>
            <a:t>as</a:t>
          </a:r>
          <a:r>
            <a:rPr lang="it-IT" sz="2200" kern="1200" dirty="0"/>
            <a:t> a </a:t>
          </a:r>
          <a:r>
            <a:rPr lang="it-IT" sz="2200" kern="1200" dirty="0" err="1"/>
            <a:t>result</a:t>
          </a:r>
          <a:r>
            <a:rPr lang="it-IT" sz="2200" kern="1200" dirty="0"/>
            <a:t> of </a:t>
          </a:r>
          <a:r>
            <a:rPr lang="it-IT" sz="2200" kern="1200" dirty="0" err="1"/>
            <a:t>structural</a:t>
          </a:r>
          <a:r>
            <a:rPr lang="it-IT" sz="2200" kern="1200" dirty="0"/>
            <a:t> </a:t>
          </a:r>
          <a:r>
            <a:rPr lang="it-IT" sz="2200" kern="1200" dirty="0" err="1"/>
            <a:t>shifts</a:t>
          </a:r>
          <a:endParaRPr lang="it-IT" sz="2200" kern="1200" dirty="0"/>
        </a:p>
      </dsp:txBody>
      <dsp:txXfrm>
        <a:off x="59399" y="205993"/>
        <a:ext cx="6699406" cy="1098002"/>
      </dsp:txXfrm>
    </dsp:sp>
    <dsp:sp modelId="{938D1166-3C4E-E548-BB35-23B71042F35F}">
      <dsp:nvSpPr>
        <dsp:cNvPr id="0" name=""/>
        <dsp:cNvSpPr/>
      </dsp:nvSpPr>
      <dsp:spPr>
        <a:xfrm>
          <a:off x="0" y="1550594"/>
          <a:ext cx="6818204" cy="121680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 err="1"/>
            <a:t>Workforce</a:t>
          </a:r>
          <a:r>
            <a:rPr lang="it-IT" sz="2200" kern="1200" dirty="0"/>
            <a:t> employability </a:t>
          </a:r>
          <a:r>
            <a:rPr lang="it-IT" sz="2200" kern="1200" dirty="0" err="1"/>
            <a:t>is</a:t>
          </a:r>
          <a:r>
            <a:rPr lang="it-IT" sz="2200" kern="1200" dirty="0"/>
            <a:t> </a:t>
          </a:r>
          <a:r>
            <a:rPr lang="it-IT" sz="2200" kern="1200" dirty="0" err="1"/>
            <a:t>essential</a:t>
          </a:r>
          <a:r>
            <a:rPr lang="it-IT" sz="2200" kern="1200" dirty="0"/>
            <a:t> to turn </a:t>
          </a:r>
          <a:r>
            <a:rPr lang="it-IT" sz="2200" kern="1200" dirty="0" err="1"/>
            <a:t>structural</a:t>
          </a:r>
          <a:r>
            <a:rPr lang="it-IT" sz="2200" kern="1200" dirty="0"/>
            <a:t> </a:t>
          </a:r>
          <a:r>
            <a:rPr lang="it-IT" sz="2200" kern="1200" dirty="0" err="1"/>
            <a:t>change</a:t>
          </a:r>
          <a:r>
            <a:rPr lang="it-IT" sz="2200" kern="1200" dirty="0"/>
            <a:t> </a:t>
          </a:r>
          <a:r>
            <a:rPr lang="it-IT" sz="2200" kern="1200" dirty="0" err="1"/>
            <a:t>into</a:t>
          </a:r>
          <a:r>
            <a:rPr lang="it-IT" sz="2200" kern="1200" dirty="0"/>
            <a:t> an </a:t>
          </a:r>
          <a:r>
            <a:rPr lang="it-IT" sz="2200" kern="1200" dirty="0" err="1"/>
            <a:t>opportunity</a:t>
          </a:r>
          <a:endParaRPr lang="it-IT" sz="2200" kern="1200" dirty="0"/>
        </a:p>
      </dsp:txBody>
      <dsp:txXfrm>
        <a:off x="59399" y="1609993"/>
        <a:ext cx="6699406" cy="1098002"/>
      </dsp:txXfrm>
    </dsp:sp>
    <dsp:sp modelId="{2C442352-BF02-4445-90C2-05985C687F05}">
      <dsp:nvSpPr>
        <dsp:cNvPr id="0" name=""/>
        <dsp:cNvSpPr/>
      </dsp:nvSpPr>
      <dsp:spPr>
        <a:xfrm>
          <a:off x="0" y="2954594"/>
          <a:ext cx="6818204" cy="12168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200" kern="1200" dirty="0" err="1"/>
            <a:t>Education</a:t>
          </a:r>
          <a:r>
            <a:rPr lang="it-IT" sz="2200" kern="1200" dirty="0"/>
            <a:t> and training </a:t>
          </a:r>
          <a:r>
            <a:rPr lang="it-IT" sz="2200" kern="1200" dirty="0" err="1"/>
            <a:t>system</a:t>
          </a:r>
          <a:r>
            <a:rPr lang="it-IT" sz="2200" kern="1200" dirty="0"/>
            <a:t>, </a:t>
          </a:r>
          <a:r>
            <a:rPr lang="it-IT" sz="2200" kern="1200" dirty="0" err="1"/>
            <a:t>labour</a:t>
          </a:r>
          <a:r>
            <a:rPr lang="it-IT" sz="2200" kern="1200" dirty="0"/>
            <a:t> </a:t>
          </a:r>
          <a:r>
            <a:rPr lang="it-IT" sz="2200" kern="1200" dirty="0" err="1"/>
            <a:t>markets</a:t>
          </a:r>
          <a:r>
            <a:rPr lang="it-IT" sz="2200" kern="1200" dirty="0"/>
            <a:t>, </a:t>
          </a:r>
          <a:r>
            <a:rPr lang="it-IT" sz="2200" kern="1200" dirty="0" err="1"/>
            <a:t>workers</a:t>
          </a:r>
          <a:r>
            <a:rPr lang="it-IT" sz="2200" kern="1200" dirty="0"/>
            <a:t> and </a:t>
          </a:r>
          <a:r>
            <a:rPr lang="it-IT" sz="2200" kern="1200" dirty="0" err="1"/>
            <a:t>workplaces</a:t>
          </a:r>
          <a:r>
            <a:rPr lang="it-IT" sz="2200" kern="1200" dirty="0"/>
            <a:t> </a:t>
          </a:r>
          <a:r>
            <a:rPr lang="it-IT" sz="2200" kern="1200" dirty="0" err="1"/>
            <a:t>will</a:t>
          </a:r>
          <a:r>
            <a:rPr lang="it-IT" sz="2200" kern="1200" dirty="0"/>
            <a:t> </a:t>
          </a:r>
          <a:r>
            <a:rPr lang="it-IT" sz="2200" kern="1200" dirty="0" err="1"/>
            <a:t>have</a:t>
          </a:r>
          <a:r>
            <a:rPr lang="it-IT" sz="2200" kern="1200" dirty="0"/>
            <a:t> to </a:t>
          </a:r>
          <a:r>
            <a:rPr lang="it-IT" sz="2200" kern="1200" dirty="0" err="1"/>
            <a:t>become</a:t>
          </a:r>
          <a:r>
            <a:rPr lang="it-IT" sz="2200" kern="1200" dirty="0"/>
            <a:t> more </a:t>
          </a:r>
          <a:r>
            <a:rPr lang="it-IT" sz="2200" kern="1200" dirty="0" err="1"/>
            <a:t>adaptable</a:t>
          </a:r>
          <a:endParaRPr lang="it-IT" sz="2200" kern="1200" dirty="0"/>
        </a:p>
      </dsp:txBody>
      <dsp:txXfrm>
        <a:off x="59399" y="3013993"/>
        <a:ext cx="6699406" cy="10980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CB0DED-D254-864A-BDBA-168705AF9753}">
      <dsp:nvSpPr>
        <dsp:cNvPr id="0" name=""/>
        <dsp:cNvSpPr/>
      </dsp:nvSpPr>
      <dsp:spPr>
        <a:xfrm>
          <a:off x="1025116" y="0"/>
          <a:ext cx="3071198" cy="18427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 err="1"/>
            <a:t>Anticipating</a:t>
          </a:r>
          <a:r>
            <a:rPr lang="it-IT" sz="2900" kern="1200" dirty="0"/>
            <a:t> </a:t>
          </a:r>
          <a:r>
            <a:rPr lang="it-IT" sz="2900" kern="1200" dirty="0" err="1"/>
            <a:t>emerging</a:t>
          </a:r>
          <a:r>
            <a:rPr lang="it-IT" sz="2900" kern="1200" dirty="0"/>
            <a:t> </a:t>
          </a:r>
          <a:r>
            <a:rPr lang="it-IT" sz="2900" kern="1200" dirty="0" err="1"/>
            <a:t>skill</a:t>
          </a:r>
          <a:r>
            <a:rPr lang="it-IT" sz="2900" kern="1200" dirty="0"/>
            <a:t> </a:t>
          </a:r>
          <a:r>
            <a:rPr lang="it-IT" sz="2900" kern="1200" dirty="0" err="1"/>
            <a:t>needs</a:t>
          </a:r>
          <a:endParaRPr lang="it-IT" sz="2900" kern="1200" dirty="0"/>
        </a:p>
      </dsp:txBody>
      <dsp:txXfrm>
        <a:off x="1025116" y="0"/>
        <a:ext cx="3071198" cy="1842718"/>
      </dsp:txXfrm>
    </dsp:sp>
    <dsp:sp modelId="{1D3EED17-1AB1-2542-8560-14FB203E04A3}">
      <dsp:nvSpPr>
        <dsp:cNvPr id="0" name=""/>
        <dsp:cNvSpPr/>
      </dsp:nvSpPr>
      <dsp:spPr>
        <a:xfrm>
          <a:off x="4403433" y="1831"/>
          <a:ext cx="3071198" cy="1842718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 err="1"/>
            <a:t>Reinforce</a:t>
          </a:r>
          <a:r>
            <a:rPr lang="it-IT" sz="2900" kern="1200" dirty="0"/>
            <a:t> the </a:t>
          </a:r>
          <a:r>
            <a:rPr lang="it-IT" sz="2900" kern="1200" dirty="0" err="1"/>
            <a:t>role</a:t>
          </a:r>
          <a:r>
            <a:rPr lang="it-IT" sz="2900" kern="1200" dirty="0"/>
            <a:t> of training and work-</a:t>
          </a:r>
          <a:r>
            <a:rPr lang="it-IT" sz="2900" kern="1200" dirty="0" err="1"/>
            <a:t>based</a:t>
          </a:r>
          <a:r>
            <a:rPr lang="it-IT" sz="2900" kern="1200" dirty="0"/>
            <a:t> </a:t>
          </a:r>
          <a:r>
            <a:rPr lang="it-IT" sz="2900" kern="1200" dirty="0" err="1"/>
            <a:t>learning</a:t>
          </a:r>
          <a:endParaRPr lang="it-IT" sz="2900" kern="1200" dirty="0"/>
        </a:p>
      </dsp:txBody>
      <dsp:txXfrm>
        <a:off x="4403433" y="1831"/>
        <a:ext cx="3071198" cy="1842718"/>
      </dsp:txXfrm>
    </dsp:sp>
    <dsp:sp modelId="{F41DAB10-12DB-4D4F-A4F0-57A1517A1B83}">
      <dsp:nvSpPr>
        <dsp:cNvPr id="0" name=""/>
        <dsp:cNvSpPr/>
      </dsp:nvSpPr>
      <dsp:spPr>
        <a:xfrm>
          <a:off x="1025116" y="2151669"/>
          <a:ext cx="3071198" cy="1842718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 err="1"/>
            <a:t>Enhancing</a:t>
          </a:r>
          <a:r>
            <a:rPr lang="it-IT" sz="2900" kern="1200" dirty="0"/>
            <a:t> the </a:t>
          </a:r>
          <a:r>
            <a:rPr lang="it-IT" sz="2900" kern="1200" dirty="0" err="1"/>
            <a:t>adaptability</a:t>
          </a:r>
          <a:r>
            <a:rPr lang="it-IT" sz="2900" kern="1200" dirty="0"/>
            <a:t> of </a:t>
          </a:r>
          <a:r>
            <a:rPr lang="it-IT" sz="2900" kern="1200" dirty="0" err="1"/>
            <a:t>workplaces</a:t>
          </a:r>
          <a:endParaRPr lang="it-IT" sz="2900" kern="1200" dirty="0"/>
        </a:p>
      </dsp:txBody>
      <dsp:txXfrm>
        <a:off x="1025116" y="2151669"/>
        <a:ext cx="3071198" cy="1842718"/>
      </dsp:txXfrm>
    </dsp:sp>
    <dsp:sp modelId="{BBB1693C-8F01-8E4C-8AE6-396238E86363}">
      <dsp:nvSpPr>
        <dsp:cNvPr id="0" name=""/>
        <dsp:cNvSpPr/>
      </dsp:nvSpPr>
      <dsp:spPr>
        <a:xfrm>
          <a:off x="4403433" y="2151669"/>
          <a:ext cx="3071198" cy="1842718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900" kern="1200" dirty="0" err="1"/>
            <a:t>Promoting</a:t>
          </a:r>
          <a:r>
            <a:rPr lang="it-IT" sz="2900" kern="1200" dirty="0"/>
            <a:t> </a:t>
          </a:r>
          <a:r>
            <a:rPr lang="it-IT" sz="2900" kern="1200" dirty="0" err="1"/>
            <a:t>labour</a:t>
          </a:r>
          <a:r>
            <a:rPr lang="it-IT" sz="2900" kern="1200" dirty="0"/>
            <a:t> </a:t>
          </a:r>
          <a:r>
            <a:rPr lang="it-IT" sz="2900" kern="1200" dirty="0" err="1"/>
            <a:t>mobility</a:t>
          </a:r>
          <a:endParaRPr lang="it-IT" sz="2900" kern="1200" dirty="0"/>
        </a:p>
      </dsp:txBody>
      <dsp:txXfrm>
        <a:off x="4403433" y="2151669"/>
        <a:ext cx="3071198" cy="18427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69B4B2-CF19-B441-8E6E-ABAA205D155C}">
      <dsp:nvSpPr>
        <dsp:cNvPr id="0" name=""/>
        <dsp:cNvSpPr/>
      </dsp:nvSpPr>
      <dsp:spPr>
        <a:xfrm>
          <a:off x="2350076" y="0"/>
          <a:ext cx="4443846" cy="4443846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BF66E-2FC1-7F49-96D6-5A79B705B091}">
      <dsp:nvSpPr>
        <dsp:cNvPr id="0" name=""/>
        <dsp:cNvSpPr/>
      </dsp:nvSpPr>
      <dsp:spPr>
        <a:xfrm>
          <a:off x="2772241" y="422165"/>
          <a:ext cx="1733099" cy="17330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 err="1"/>
            <a:t>Enhancing</a:t>
          </a:r>
          <a:r>
            <a:rPr lang="it-IT" sz="1700" kern="1200" dirty="0"/>
            <a:t> the </a:t>
          </a:r>
          <a:r>
            <a:rPr lang="it-IT" sz="1700" kern="1200" dirty="0" err="1"/>
            <a:t>quality</a:t>
          </a:r>
          <a:r>
            <a:rPr lang="it-IT" sz="1700" kern="1200" dirty="0"/>
            <a:t> and </a:t>
          </a:r>
          <a:r>
            <a:rPr lang="it-IT" sz="1700" kern="1200" dirty="0" err="1"/>
            <a:t>relevance</a:t>
          </a:r>
          <a:r>
            <a:rPr lang="it-IT" sz="1700" kern="1200" dirty="0"/>
            <a:t> of </a:t>
          </a:r>
          <a:r>
            <a:rPr lang="it-IT" sz="1700" kern="1200" dirty="0" err="1"/>
            <a:t>learning</a:t>
          </a:r>
          <a:r>
            <a:rPr lang="it-IT" sz="1700" kern="1200" dirty="0"/>
            <a:t> and </a:t>
          </a:r>
          <a:r>
            <a:rPr lang="it-IT" sz="1700" kern="1200" dirty="0" err="1"/>
            <a:t>teaching</a:t>
          </a:r>
          <a:r>
            <a:rPr lang="it-IT" sz="1700" kern="1200" dirty="0"/>
            <a:t>;</a:t>
          </a:r>
        </a:p>
      </dsp:txBody>
      <dsp:txXfrm>
        <a:off x="2856844" y="506768"/>
        <a:ext cx="1563893" cy="1563893"/>
      </dsp:txXfrm>
    </dsp:sp>
    <dsp:sp modelId="{F03CB67B-D2FA-CF4F-BE37-09DB6470394A}">
      <dsp:nvSpPr>
        <dsp:cNvPr id="0" name=""/>
        <dsp:cNvSpPr/>
      </dsp:nvSpPr>
      <dsp:spPr>
        <a:xfrm>
          <a:off x="4638657" y="422165"/>
          <a:ext cx="1733099" cy="1733099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 err="1"/>
            <a:t>Fostering</a:t>
          </a:r>
          <a:r>
            <a:rPr lang="it-IT" sz="1700" kern="1200" dirty="0"/>
            <a:t> the employability of </a:t>
          </a:r>
          <a:r>
            <a:rPr lang="it-IT" sz="1700" kern="1200" dirty="0" err="1"/>
            <a:t>graduates</a:t>
          </a:r>
          <a:r>
            <a:rPr lang="it-IT" sz="1700" kern="1200" dirty="0"/>
            <a:t> </a:t>
          </a:r>
          <a:r>
            <a:rPr lang="it-IT" sz="1700" kern="1200" dirty="0" err="1"/>
            <a:t>throughout</a:t>
          </a:r>
          <a:r>
            <a:rPr lang="it-IT" sz="1700" kern="1200" dirty="0"/>
            <a:t> </a:t>
          </a:r>
          <a:r>
            <a:rPr lang="it-IT" sz="1700" kern="1200" dirty="0" err="1"/>
            <a:t>their</a:t>
          </a:r>
          <a:r>
            <a:rPr lang="it-IT" sz="1700" kern="1200" dirty="0"/>
            <a:t> </a:t>
          </a:r>
          <a:r>
            <a:rPr lang="it-IT" sz="1700" kern="1200" dirty="0" err="1"/>
            <a:t>working</a:t>
          </a:r>
          <a:r>
            <a:rPr lang="it-IT" sz="1700" kern="1200" dirty="0"/>
            <a:t> </a:t>
          </a:r>
          <a:r>
            <a:rPr lang="it-IT" sz="1700" kern="1200" dirty="0" err="1"/>
            <a:t>lives</a:t>
          </a:r>
          <a:r>
            <a:rPr lang="it-IT" sz="1700" kern="1200" dirty="0"/>
            <a:t>;</a:t>
          </a:r>
        </a:p>
      </dsp:txBody>
      <dsp:txXfrm>
        <a:off x="4723260" y="506768"/>
        <a:ext cx="1563893" cy="1563893"/>
      </dsp:txXfrm>
    </dsp:sp>
    <dsp:sp modelId="{8B0F07FE-7A36-FB43-84AE-4F1616B509B9}">
      <dsp:nvSpPr>
        <dsp:cNvPr id="0" name=""/>
        <dsp:cNvSpPr/>
      </dsp:nvSpPr>
      <dsp:spPr>
        <a:xfrm>
          <a:off x="2772241" y="2288580"/>
          <a:ext cx="1733099" cy="1733099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 err="1"/>
            <a:t>Making</a:t>
          </a:r>
          <a:r>
            <a:rPr lang="it-IT" sz="1700" kern="1200" dirty="0"/>
            <a:t> </a:t>
          </a:r>
          <a:r>
            <a:rPr lang="it-IT" sz="1700" kern="1200" dirty="0" err="1"/>
            <a:t>our</a:t>
          </a:r>
          <a:r>
            <a:rPr lang="it-IT" sz="1700" kern="1200" dirty="0"/>
            <a:t> </a:t>
          </a:r>
          <a:r>
            <a:rPr lang="it-IT" sz="1700" kern="1200" dirty="0" err="1"/>
            <a:t>systems</a:t>
          </a:r>
          <a:r>
            <a:rPr lang="it-IT" sz="1700" kern="1200" dirty="0"/>
            <a:t> more inclusive;</a:t>
          </a:r>
        </a:p>
      </dsp:txBody>
      <dsp:txXfrm>
        <a:off x="2856844" y="2373183"/>
        <a:ext cx="1563893" cy="1563893"/>
      </dsp:txXfrm>
    </dsp:sp>
    <dsp:sp modelId="{A2152B11-834E-6542-ABC6-9D970FF8F52F}">
      <dsp:nvSpPr>
        <dsp:cNvPr id="0" name=""/>
        <dsp:cNvSpPr/>
      </dsp:nvSpPr>
      <dsp:spPr>
        <a:xfrm>
          <a:off x="4638657" y="2288580"/>
          <a:ext cx="1733099" cy="173309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700" kern="1200" dirty="0" err="1"/>
            <a:t>Implementing</a:t>
          </a:r>
          <a:r>
            <a:rPr lang="it-IT" sz="1700" kern="1200" dirty="0"/>
            <a:t> </a:t>
          </a:r>
          <a:r>
            <a:rPr lang="it-IT" sz="1700" kern="1200" dirty="0" err="1"/>
            <a:t>agreed</a:t>
          </a:r>
          <a:r>
            <a:rPr lang="it-IT" sz="1700" kern="1200" dirty="0"/>
            <a:t> </a:t>
          </a:r>
          <a:r>
            <a:rPr lang="it-IT" sz="1700" kern="1200" dirty="0" err="1"/>
            <a:t>structural</a:t>
          </a:r>
          <a:r>
            <a:rPr lang="it-IT" sz="1700" kern="1200" dirty="0"/>
            <a:t> </a:t>
          </a:r>
          <a:r>
            <a:rPr lang="it-IT" sz="1700" kern="1200" dirty="0" err="1"/>
            <a:t>reforms</a:t>
          </a:r>
          <a:r>
            <a:rPr lang="it-IT" sz="1700" kern="1200" dirty="0"/>
            <a:t>.</a:t>
          </a:r>
        </a:p>
      </dsp:txBody>
      <dsp:txXfrm>
        <a:off x="4723260" y="2373183"/>
        <a:ext cx="1563893" cy="15638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C6BE7D-492B-264C-A16D-34A6C7F91D6D}">
      <dsp:nvSpPr>
        <dsp:cNvPr id="0" name=""/>
        <dsp:cNvSpPr/>
      </dsp:nvSpPr>
      <dsp:spPr>
        <a:xfrm>
          <a:off x="1336244" y="-24150"/>
          <a:ext cx="4375330" cy="4375330"/>
        </a:xfrm>
        <a:prstGeom prst="circularArrow">
          <a:avLst>
            <a:gd name="adj1" fmla="val 5544"/>
            <a:gd name="adj2" fmla="val 330680"/>
            <a:gd name="adj3" fmla="val 13792863"/>
            <a:gd name="adj4" fmla="val 17375665"/>
            <a:gd name="adj5" fmla="val 5757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6A43A6-6F26-8F4C-A389-A3B888D4DE19}">
      <dsp:nvSpPr>
        <dsp:cNvPr id="0" name=""/>
        <dsp:cNvSpPr/>
      </dsp:nvSpPr>
      <dsp:spPr>
        <a:xfrm>
          <a:off x="2507000" y="2419"/>
          <a:ext cx="2033819" cy="10169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>
              <a:latin typeface="Calibri"/>
              <a:cs typeface="Calibri"/>
            </a:rPr>
            <a:t>Data analysis</a:t>
          </a:r>
          <a:endParaRPr lang="it-IT" sz="1600" b="1" kern="1200" dirty="0">
            <a:latin typeface="Calibri"/>
            <a:cs typeface="Calibri"/>
          </a:endParaRPr>
        </a:p>
      </dsp:txBody>
      <dsp:txXfrm>
        <a:off x="2556641" y="52060"/>
        <a:ext cx="1934537" cy="917627"/>
      </dsp:txXfrm>
    </dsp:sp>
    <dsp:sp modelId="{EC58A63E-7809-2943-850D-6008DC009786}">
      <dsp:nvSpPr>
        <dsp:cNvPr id="0" name=""/>
        <dsp:cNvSpPr/>
      </dsp:nvSpPr>
      <dsp:spPr>
        <a:xfrm>
          <a:off x="4281493" y="1291664"/>
          <a:ext cx="2033819" cy="1016909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>
              <a:latin typeface="Calibri"/>
              <a:cs typeface="Calibri"/>
            </a:rPr>
            <a:t>Theory formulation</a:t>
          </a:r>
          <a:endParaRPr lang="it-IT" sz="1600" b="1" kern="1200" dirty="0">
            <a:latin typeface="Calibri"/>
            <a:cs typeface="Calibri"/>
          </a:endParaRPr>
        </a:p>
      </dsp:txBody>
      <dsp:txXfrm>
        <a:off x="4331134" y="1341305"/>
        <a:ext cx="1934537" cy="917627"/>
      </dsp:txXfrm>
    </dsp:sp>
    <dsp:sp modelId="{AA183C6E-B131-574B-AD28-8EE9CA6AC770}">
      <dsp:nvSpPr>
        <dsp:cNvPr id="0" name=""/>
        <dsp:cNvSpPr/>
      </dsp:nvSpPr>
      <dsp:spPr>
        <a:xfrm>
          <a:off x="3603697" y="3377706"/>
          <a:ext cx="2033819" cy="101690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>
              <a:latin typeface="Calibri"/>
              <a:cs typeface="Calibri"/>
            </a:rPr>
            <a:t>Redefinition of methods for collecting data</a:t>
          </a:r>
        </a:p>
      </dsp:txBody>
      <dsp:txXfrm>
        <a:off x="3653338" y="3427347"/>
        <a:ext cx="1934537" cy="917627"/>
      </dsp:txXfrm>
    </dsp:sp>
    <dsp:sp modelId="{5F8608AA-9C87-4449-8FCD-916E9BB429F9}">
      <dsp:nvSpPr>
        <dsp:cNvPr id="0" name=""/>
        <dsp:cNvSpPr/>
      </dsp:nvSpPr>
      <dsp:spPr>
        <a:xfrm>
          <a:off x="1410303" y="3377706"/>
          <a:ext cx="2033819" cy="1016909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>
              <a:latin typeface="Calibri"/>
              <a:cs typeface="Calibri"/>
            </a:rPr>
            <a:t>Gathering data</a:t>
          </a:r>
        </a:p>
      </dsp:txBody>
      <dsp:txXfrm>
        <a:off x="1459944" y="3427347"/>
        <a:ext cx="1934537" cy="917627"/>
      </dsp:txXfrm>
    </dsp:sp>
    <dsp:sp modelId="{9CEB2A56-308A-634D-88A5-FE67C0CF3CD0}">
      <dsp:nvSpPr>
        <dsp:cNvPr id="0" name=""/>
        <dsp:cNvSpPr/>
      </dsp:nvSpPr>
      <dsp:spPr>
        <a:xfrm>
          <a:off x="732507" y="1291664"/>
          <a:ext cx="2033819" cy="101690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>
              <a:latin typeface="Calibri"/>
              <a:cs typeface="Calibri"/>
            </a:rPr>
            <a:t>Building up the theory</a:t>
          </a:r>
          <a:endParaRPr lang="it-IT" sz="1600" b="1" kern="1200" dirty="0">
            <a:latin typeface="Calibri"/>
            <a:cs typeface="Calibri"/>
          </a:endParaRPr>
        </a:p>
      </dsp:txBody>
      <dsp:txXfrm>
        <a:off x="782148" y="1341305"/>
        <a:ext cx="1934537" cy="9176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7502D-CC1D-5543-A234-65B0E16F71DB}" type="datetimeFigureOut">
              <a:rPr lang="it-IT" smtClean="0"/>
              <a:t>04/12/18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EDD23-8F92-8047-9DF8-DE1840B3766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881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/>
              <a:t>4 aree principali di interesse (</a:t>
            </a:r>
            <a:r>
              <a:rPr lang="it-IT" baseline="0" dirty="0" err="1"/>
              <a:t>cirolo</a:t>
            </a:r>
            <a:r>
              <a:rPr lang="it-IT" baseline="0" dirty="0"/>
              <a:t> grigio esterno): </a:t>
            </a:r>
            <a:r>
              <a:rPr lang="it-IT" baseline="0" dirty="0" err="1"/>
              <a:t>education</a:t>
            </a:r>
            <a:r>
              <a:rPr lang="it-IT" baseline="0" dirty="0"/>
              <a:t>, facilità della transizione, stato di occupazione, condizioni di lavoro</a:t>
            </a:r>
          </a:p>
          <a:p>
            <a:r>
              <a:rPr lang="it-IT" baseline="0" dirty="0"/>
              <a:t>Vicino al centro= negativo</a:t>
            </a:r>
          </a:p>
          <a:p>
            <a:r>
              <a:rPr lang="it-IT" baseline="0" dirty="0"/>
              <a:t>Lontano dal centro=positivo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EDD23-8F92-8047-9DF8-DE1840B37662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329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Trend</a:t>
            </a:r>
            <a:r>
              <a:rPr lang="it-IT" baseline="0" dirty="0"/>
              <a:t> del tasso di occupazione giovanile dal 1991 al 2014.</a:t>
            </a:r>
          </a:p>
          <a:p>
            <a:r>
              <a:rPr lang="it-IT" baseline="0" dirty="0"/>
              <a:t>Linea bassa= disoccupazione elevata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EDD23-8F92-8047-9DF8-DE1840B37662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3203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86711-015B-0142-88C4-65D50E44FA77}" type="slidenum">
              <a:rPr lang="it-IT" smtClean="0"/>
              <a:pPr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6869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86711-015B-0142-88C4-65D50E44FA77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806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86711-015B-0142-88C4-65D50E44FA77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2317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Grazie al metodo</a:t>
            </a:r>
            <a:r>
              <a:rPr lang="it-IT" baseline="0" dirty="0"/>
              <a:t> </a:t>
            </a:r>
            <a:r>
              <a:rPr lang="it-IT" baseline="0" dirty="0" err="1"/>
              <a:t>Mortari</a:t>
            </a:r>
            <a:r>
              <a:rPr lang="it-IT" baseline="0" dirty="0"/>
              <a:t> una volta analizzati i dati abbiamo modificato il metodo di lavoro (modifica del questionario delle domande, differenziazione questionari a seconda del numero di intervista)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7EDD23-8F92-8047-9DF8-DE1840B37662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623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BE95-1223-7542-98B7-22687AB1409F}" type="datetimeFigureOut">
              <a:rPr lang="it-IT" smtClean="0"/>
              <a:t>04/12/18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3D2D-EEB1-FA4D-8D9A-C34BDFCFAE6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BE95-1223-7542-98B7-22687AB1409F}" type="datetimeFigureOut">
              <a:rPr lang="it-IT" smtClean="0"/>
              <a:t>04/12/18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3D2D-EEB1-FA4D-8D9A-C34BDFCFAE6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BE95-1223-7542-98B7-22687AB1409F}" type="datetimeFigureOut">
              <a:rPr lang="it-IT" smtClean="0"/>
              <a:t>04/12/18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3D2D-EEB1-FA4D-8D9A-C34BDFCFAE6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BE95-1223-7542-98B7-22687AB1409F}" type="datetimeFigureOut">
              <a:rPr lang="it-IT" smtClean="0"/>
              <a:t>04/12/18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3D2D-EEB1-FA4D-8D9A-C34BDFCFAE6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BE95-1223-7542-98B7-22687AB1409F}" type="datetimeFigureOut">
              <a:rPr lang="it-IT" smtClean="0"/>
              <a:t>04/12/18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3D2D-EEB1-FA4D-8D9A-C34BDFCFAE6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BE95-1223-7542-98B7-22687AB1409F}" type="datetimeFigureOut">
              <a:rPr lang="it-IT" smtClean="0"/>
              <a:t>04/12/18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3D2D-EEB1-FA4D-8D9A-C34BDFCFAE6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BE95-1223-7542-98B7-22687AB1409F}" type="datetimeFigureOut">
              <a:rPr lang="it-IT" smtClean="0"/>
              <a:t>04/12/18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3D2D-EEB1-FA4D-8D9A-C34BDFCFAE6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BE95-1223-7542-98B7-22687AB1409F}" type="datetimeFigureOut">
              <a:rPr lang="it-IT" smtClean="0"/>
              <a:t>04/12/18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3D2D-EEB1-FA4D-8D9A-C34BDFCFAE6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BE95-1223-7542-98B7-22687AB1409F}" type="datetimeFigureOut">
              <a:rPr lang="it-IT" smtClean="0"/>
              <a:t>04/12/18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3D2D-EEB1-FA4D-8D9A-C34BDFCFAE6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BE95-1223-7542-98B7-22687AB1409F}" type="datetimeFigureOut">
              <a:rPr lang="it-IT" smtClean="0"/>
              <a:t>04/12/18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3D2D-EEB1-FA4D-8D9A-C34BDFCFAE6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8BE95-1223-7542-98B7-22687AB1409F}" type="datetimeFigureOut">
              <a:rPr lang="it-IT" smtClean="0"/>
              <a:t>04/12/18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E3D2D-EEB1-FA4D-8D9A-C34BDFCFAE6E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8BE95-1223-7542-98B7-22687AB1409F}" type="datetimeFigureOut">
              <a:rPr lang="it-IT" smtClean="0"/>
              <a:t>04/12/18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E3D2D-EEB1-FA4D-8D9A-C34BDFCFAE6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53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2"/>
          <p:cNvSpPr/>
          <p:nvPr/>
        </p:nvSpPr>
        <p:spPr>
          <a:xfrm>
            <a:off x="425288" y="3989780"/>
            <a:ext cx="8148600" cy="14204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4000" b="1" strike="noStrike" dirty="0" err="1">
                <a:solidFill>
                  <a:schemeClr val="bg1"/>
                </a:solidFill>
                <a:latin typeface="Arial"/>
                <a:ea typeface="DejaVu Sans"/>
              </a:rPr>
              <a:t>Employability</a:t>
            </a:r>
            <a:r>
              <a:rPr lang="it-IT" sz="4000" b="1" strike="noStrike" dirty="0">
                <a:solidFill>
                  <a:schemeClr val="bg1"/>
                </a:solidFill>
                <a:latin typeface="Arial"/>
                <a:ea typeface="DejaVu Sans"/>
              </a:rPr>
              <a:t> and </a:t>
            </a:r>
            <a:r>
              <a:rPr lang="it-IT" sz="4000" b="1" strike="noStrike" dirty="0" err="1">
                <a:solidFill>
                  <a:schemeClr val="bg1"/>
                </a:solidFill>
                <a:latin typeface="Arial"/>
                <a:ea typeface="DejaVu Sans"/>
              </a:rPr>
              <a:t>Transitions</a:t>
            </a:r>
            <a:endParaRPr lang="it-IT" sz="4000" b="1" strike="noStrike" dirty="0">
              <a:solidFill>
                <a:schemeClr val="bg1"/>
              </a:solidFill>
              <a:latin typeface="Arial"/>
              <a:ea typeface="DejaVu Sans"/>
            </a:endParaRPr>
          </a:p>
          <a:p>
            <a:pPr>
              <a:lnSpc>
                <a:spcPct val="100000"/>
              </a:lnSpc>
            </a:pPr>
            <a:r>
              <a:rPr lang="it-IT" sz="1600" dirty="0">
                <a:solidFill>
                  <a:schemeClr val="bg1"/>
                </a:solidFill>
                <a:latin typeface="Arial"/>
                <a:ea typeface="DejaVu Sans"/>
              </a:rPr>
              <a:t>Vanna Boffo</a:t>
            </a:r>
            <a:endParaRPr lang="it-IT" sz="1600" strike="noStrike" dirty="0">
              <a:solidFill>
                <a:schemeClr val="bg1"/>
              </a:solidFill>
              <a:latin typeface="Arial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826396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3784599" y="6537960"/>
            <a:ext cx="161036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  <a:endParaRPr lang="it-IT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CustomShape 2"/>
          <p:cNvSpPr/>
          <p:nvPr/>
        </p:nvSpPr>
        <p:spPr>
          <a:xfrm>
            <a:off x="209388" y="1023060"/>
            <a:ext cx="8148600" cy="45954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 algn="just">
              <a:buClr>
                <a:srgbClr val="000000"/>
              </a:buClr>
            </a:pP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The state of the art: 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Employability in the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Higher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Education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: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Definitions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and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Models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(1)</a:t>
            </a:r>
          </a:p>
          <a:p>
            <a:pPr marL="360" algn="just">
              <a:buClr>
                <a:srgbClr val="000000"/>
              </a:buClr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Calibri"/>
            </a:endParaRPr>
          </a:p>
          <a:p>
            <a:pPr marL="342900" indent="-342900" algn="just">
              <a:buFont typeface="Wingdings" charset="0"/>
              <a:buChar char="à"/>
            </a:pPr>
            <a:r>
              <a:rPr lang="it-IT" sz="2400" dirty="0">
                <a:sym typeface="Wingdings"/>
              </a:rPr>
              <a:t>The </a:t>
            </a:r>
            <a:r>
              <a:rPr lang="it-IT" sz="2400" dirty="0" err="1">
                <a:sym typeface="Wingdings"/>
              </a:rPr>
              <a:t>term</a:t>
            </a:r>
            <a:r>
              <a:rPr lang="it-IT" sz="2400" dirty="0">
                <a:sym typeface="Wingdings"/>
              </a:rPr>
              <a:t> of </a:t>
            </a:r>
            <a:r>
              <a:rPr lang="it-IT" sz="2400" b="1" dirty="0" err="1">
                <a:sym typeface="Wingdings"/>
              </a:rPr>
              <a:t>Employability</a:t>
            </a:r>
            <a:endParaRPr lang="it-IT" sz="2400" b="1" dirty="0">
              <a:sym typeface="Wingdings"/>
            </a:endParaRPr>
          </a:p>
          <a:p>
            <a:pPr marL="342900" indent="-342900" algn="just">
              <a:buFont typeface="Wingdings" charset="0"/>
              <a:buChar char="à"/>
            </a:pPr>
            <a:endParaRPr lang="it-IT" sz="2400" b="1" dirty="0">
              <a:sym typeface="Wingdings"/>
            </a:endParaRPr>
          </a:p>
          <a:p>
            <a:pPr marL="800100" lvl="1" indent="-342900" algn="just">
              <a:buFontTx/>
              <a:buChar char="-"/>
            </a:pPr>
            <a:r>
              <a:rPr lang="it-IT" sz="2400" dirty="0">
                <a:sym typeface="Wingdings"/>
              </a:rPr>
              <a:t>UK: Robbins Report (1963)</a:t>
            </a:r>
          </a:p>
          <a:p>
            <a:pPr marL="800100" lvl="1" indent="-342900" algn="just">
              <a:buFontTx/>
              <a:buChar char="-"/>
            </a:pPr>
            <a:r>
              <a:rPr lang="it-IT" sz="2400" dirty="0" err="1">
                <a:sym typeface="Wingdings"/>
              </a:rPr>
              <a:t>Relationship</a:t>
            </a:r>
            <a:r>
              <a:rPr lang="it-IT" sz="2400" dirty="0">
                <a:sym typeface="Wingdings"/>
              </a:rPr>
              <a:t> </a:t>
            </a:r>
            <a:r>
              <a:rPr lang="it-IT" sz="2400" dirty="0" err="1">
                <a:sym typeface="Wingdings"/>
              </a:rPr>
              <a:t>between</a:t>
            </a:r>
            <a:r>
              <a:rPr lang="it-IT" sz="2400" dirty="0">
                <a:sym typeface="Wingdings"/>
              </a:rPr>
              <a:t> </a:t>
            </a:r>
            <a:r>
              <a:rPr lang="it-IT" sz="2400" dirty="0" err="1">
                <a:sym typeface="Wingdings"/>
              </a:rPr>
              <a:t>Higher</a:t>
            </a:r>
            <a:r>
              <a:rPr lang="it-IT" sz="2400" dirty="0">
                <a:sym typeface="Wingdings"/>
              </a:rPr>
              <a:t> </a:t>
            </a:r>
            <a:r>
              <a:rPr lang="it-IT" sz="2400" dirty="0" err="1">
                <a:sym typeface="Wingdings"/>
              </a:rPr>
              <a:t>Education</a:t>
            </a:r>
            <a:r>
              <a:rPr lang="it-IT" sz="2400" dirty="0">
                <a:sym typeface="Wingdings"/>
              </a:rPr>
              <a:t> and </a:t>
            </a:r>
            <a:r>
              <a:rPr lang="it-IT" sz="2400" dirty="0" err="1">
                <a:sym typeface="Wingdings"/>
              </a:rPr>
              <a:t>Labour</a:t>
            </a:r>
            <a:r>
              <a:rPr lang="it-IT" sz="2400" dirty="0">
                <a:sym typeface="Wingdings"/>
              </a:rPr>
              <a:t> Market</a:t>
            </a:r>
          </a:p>
          <a:p>
            <a:pPr marL="360">
              <a:lnSpc>
                <a:spcPct val="100000"/>
              </a:lnSpc>
              <a:buClr>
                <a:srgbClr val="000000"/>
              </a:buClr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Calibri"/>
            </a:endParaRP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r>
              <a:rPr lang="it-IT" sz="2000" dirty="0"/>
              <a:t>        HIGHER EDUCATION IN A </a:t>
            </a:r>
          </a:p>
          <a:p>
            <a:r>
              <a:rPr lang="it-IT" sz="2000" dirty="0"/>
              <a:t>            CHANGING WORLD</a:t>
            </a: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</p:txBody>
      </p:sp>
      <p:graphicFrame>
        <p:nvGraphicFramePr>
          <p:cNvPr id="6" name="Diagramma 5"/>
          <p:cNvGraphicFramePr/>
          <p:nvPr>
            <p:extLst>
              <p:ext uri="{D42A27DB-BD31-4B8C-83A1-F6EECF244321}">
                <p14:modId xmlns:p14="http://schemas.microsoft.com/office/powerpoint/2010/main" val="499413591"/>
              </p:ext>
            </p:extLst>
          </p:nvPr>
        </p:nvGraphicFramePr>
        <p:xfrm>
          <a:off x="4192242" y="3440895"/>
          <a:ext cx="4062758" cy="3143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Freccia giù 7"/>
          <p:cNvSpPr/>
          <p:nvPr/>
        </p:nvSpPr>
        <p:spPr>
          <a:xfrm>
            <a:off x="1884797" y="3898900"/>
            <a:ext cx="484632" cy="800100"/>
          </a:xfrm>
          <a:prstGeom prst="downArrow">
            <a:avLst/>
          </a:prstGeom>
          <a:solidFill>
            <a:schemeClr val="accent4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FFFF00"/>
              </a:solidFill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196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3632199" y="6537960"/>
            <a:ext cx="22733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310988" y="609600"/>
            <a:ext cx="8655212" cy="6057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 algn="just">
              <a:buClr>
                <a:srgbClr val="000000"/>
              </a:buClr>
            </a:pPr>
            <a:r>
              <a:rPr lang="it-IT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The state of the art: </a:t>
            </a:r>
            <a:r>
              <a:rPr lang="it-IT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Employability in the </a:t>
            </a:r>
            <a:r>
              <a:rPr lang="it-IT" sz="22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Higher</a:t>
            </a:r>
            <a:r>
              <a:rPr lang="it-IT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2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Education</a:t>
            </a:r>
            <a:r>
              <a:rPr lang="it-IT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: </a:t>
            </a:r>
          </a:p>
          <a:p>
            <a:pPr marL="360" algn="just">
              <a:buClr>
                <a:srgbClr val="000000"/>
              </a:buClr>
            </a:pPr>
            <a:r>
              <a:rPr lang="it-IT" sz="22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Definitions</a:t>
            </a:r>
            <a:r>
              <a:rPr lang="it-IT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22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Models</a:t>
            </a:r>
            <a:r>
              <a:rPr lang="it-IT" sz="22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(2)</a:t>
            </a: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endParaRPr lang="it-IT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r>
              <a:rPr lang="it-IT" dirty="0">
                <a:latin typeface="Arial" charset="0"/>
                <a:ea typeface="Arial" charset="0"/>
                <a:cs typeface="Arial" charset="0"/>
                <a:sym typeface="Wingdings"/>
              </a:rPr>
              <a:t>Graduate </a:t>
            </a:r>
            <a:r>
              <a:rPr lang="it-IT" dirty="0" err="1">
                <a:latin typeface="Arial" charset="0"/>
                <a:ea typeface="Arial" charset="0"/>
                <a:cs typeface="Arial" charset="0"/>
                <a:sym typeface="Wingdings"/>
              </a:rPr>
              <a:t>Employability</a:t>
            </a:r>
            <a:r>
              <a:rPr lang="it-IT" dirty="0">
                <a:latin typeface="Arial" charset="0"/>
                <a:ea typeface="Arial" charset="0"/>
                <a:cs typeface="Arial" charset="0"/>
                <a:sym typeface="Wingdings"/>
              </a:rPr>
              <a:t> Model </a:t>
            </a:r>
          </a:p>
          <a:p>
            <a:r>
              <a:rPr lang="it-IT" dirty="0">
                <a:latin typeface="Arial" charset="0"/>
                <a:ea typeface="Arial" charset="0"/>
                <a:cs typeface="Arial" charset="0"/>
                <a:sym typeface="Wingdings"/>
              </a:rPr>
              <a:t>(Harvey, 2003)</a:t>
            </a: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</p:txBody>
      </p:sp>
      <p:pic>
        <p:nvPicPr>
          <p:cNvPr id="9" name="Immagine 8" descr="../Desktop/Schermata%202016-12-05%20alle%2000.14.25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938" y="1123353"/>
            <a:ext cx="3800825" cy="2772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 descr="../Desktop/Schermata%202016-12-05%20alle%2011.26.0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93" y="3427189"/>
            <a:ext cx="4080933" cy="271055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4212926" y="4952855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" charset="0"/>
                <a:ea typeface="Arial" charset="0"/>
                <a:cs typeface="Arial" charset="0"/>
                <a:sym typeface="Wingdings"/>
              </a:rPr>
              <a:t>The USEM Model </a:t>
            </a:r>
          </a:p>
          <a:p>
            <a:r>
              <a:rPr lang="it-IT" b="1" dirty="0">
                <a:latin typeface="Arial" charset="0"/>
                <a:ea typeface="Arial" charset="0"/>
                <a:cs typeface="Arial" charset="0"/>
                <a:sym typeface="Wingdings"/>
              </a:rPr>
              <a:t>(Yorke, Knight, 2006)</a:t>
            </a:r>
          </a:p>
          <a:p>
            <a:endParaRPr lang="it-IT" dirty="0"/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063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42741" y="779925"/>
            <a:ext cx="684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The state of the art: </a:t>
            </a:r>
            <a:r>
              <a:rPr lang="it-IT" sz="2400" b="1" dirty="0" err="1">
                <a:latin typeface="Arial" charset="0"/>
                <a:ea typeface="Arial" charset="0"/>
                <a:cs typeface="Arial" charset="0"/>
              </a:rPr>
              <a:t>Higher</a:t>
            </a:r>
            <a:r>
              <a:rPr lang="it-IT" sz="2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b="1" dirty="0" err="1">
                <a:latin typeface="Arial" charset="0"/>
                <a:ea typeface="Arial" charset="0"/>
                <a:cs typeface="Arial" charset="0"/>
              </a:rPr>
              <a:t>Education</a:t>
            </a:r>
            <a:r>
              <a:rPr lang="it-IT" sz="2400" b="1" dirty="0">
                <a:latin typeface="Arial" charset="0"/>
                <a:ea typeface="Arial" charset="0"/>
                <a:cs typeface="Arial" charset="0"/>
              </a:rPr>
              <a:t> (1)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64481" y="1390246"/>
            <a:ext cx="780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latin typeface="Arial" charset="0"/>
                <a:ea typeface="Arial" charset="0"/>
                <a:cs typeface="Arial" charset="0"/>
                <a:sym typeface="Wingdings"/>
              </a:rPr>
              <a:t>The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  <a:sym typeface="Wingdings"/>
              </a:rPr>
              <a:t>context</a:t>
            </a:r>
            <a:r>
              <a:rPr lang="it-IT" sz="2000" dirty="0">
                <a:latin typeface="Arial" charset="0"/>
                <a:ea typeface="Arial" charset="0"/>
                <a:cs typeface="Arial" charset="0"/>
                <a:sym typeface="Wingdings"/>
              </a:rPr>
              <a:t> of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  <a:sym typeface="Wingdings"/>
              </a:rPr>
              <a:t>Higher</a:t>
            </a:r>
            <a:r>
              <a:rPr lang="it-IT" sz="2000" dirty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  <a:sym typeface="Wingdings"/>
              </a:rPr>
              <a:t>Education</a:t>
            </a:r>
            <a:r>
              <a:rPr lang="it-IT" sz="2000" dirty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  <a:sym typeface="Wingdings"/>
              </a:rPr>
              <a:t>policies</a:t>
            </a:r>
            <a:r>
              <a:rPr lang="it-IT" sz="2000" dirty="0">
                <a:latin typeface="Arial" charset="0"/>
                <a:ea typeface="Arial" charset="0"/>
                <a:cs typeface="Arial" charset="0"/>
                <a:sym typeface="Wingdings"/>
              </a:rPr>
              <a:t>:</a:t>
            </a:r>
          </a:p>
          <a:p>
            <a:pPr lvl="0"/>
            <a:r>
              <a:rPr lang="en-GB" sz="2000" dirty="0">
                <a:latin typeface="Arial" charset="0"/>
                <a:ea typeface="Arial" charset="0"/>
                <a:cs typeface="Arial" charset="0"/>
              </a:rPr>
              <a:t> - OECD (2016), </a:t>
            </a:r>
            <a:r>
              <a:rPr lang="en-GB" sz="2000" i="1" dirty="0">
                <a:latin typeface="Arial" charset="0"/>
                <a:ea typeface="Arial" charset="0"/>
                <a:cs typeface="Arial" charset="0"/>
              </a:rPr>
              <a:t>Enhancing Employability</a:t>
            </a:r>
            <a:endParaRPr lang="it-IT" sz="2000" dirty="0">
              <a:latin typeface="Arial" charset="0"/>
              <a:ea typeface="Arial" charset="0"/>
              <a:cs typeface="Arial" charset="0"/>
              <a:sym typeface="Wingdings"/>
            </a:endParaRPr>
          </a:p>
        </p:txBody>
      </p:sp>
      <p:graphicFrame>
        <p:nvGraphicFramePr>
          <p:cNvPr id="4" name="Diagramma 3"/>
          <p:cNvGraphicFramePr/>
          <p:nvPr>
            <p:extLst>
              <p:ext uri="{D42A27DB-BD31-4B8C-83A1-F6EECF244321}">
                <p14:modId xmlns:p14="http://schemas.microsoft.com/office/powerpoint/2010/main" val="1675665350"/>
              </p:ext>
            </p:extLst>
          </p:nvPr>
        </p:nvGraphicFramePr>
        <p:xfrm>
          <a:off x="758304" y="2244773"/>
          <a:ext cx="6818204" cy="43179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Freccia destra 14"/>
          <p:cNvSpPr/>
          <p:nvPr/>
        </p:nvSpPr>
        <p:spPr>
          <a:xfrm>
            <a:off x="7839876" y="4014894"/>
            <a:ext cx="978408" cy="746067"/>
          </a:xfrm>
          <a:prstGeom prst="rightArrow">
            <a:avLst/>
          </a:prstGeom>
          <a:solidFill>
            <a:srgbClr val="F79646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3632199" y="6537960"/>
            <a:ext cx="22733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</p:spTree>
    <p:extLst>
      <p:ext uri="{BB962C8B-B14F-4D97-AF65-F5344CB8AC3E}">
        <p14:creationId xmlns:p14="http://schemas.microsoft.com/office/powerpoint/2010/main" val="278947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4711012" y="51433"/>
            <a:ext cx="40807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800" b="1" dirty="0">
                <a:solidFill>
                  <a:schemeClr val="bg1"/>
                </a:solidFill>
                <a:latin typeface="Arial"/>
                <a:cs typeface="Arial"/>
              </a:rPr>
              <a:t>The </a:t>
            </a:r>
            <a:r>
              <a:rPr lang="it-IT" sz="800" b="1" dirty="0" err="1">
                <a:solidFill>
                  <a:schemeClr val="bg1"/>
                </a:solidFill>
                <a:latin typeface="Arial"/>
                <a:cs typeface="Arial"/>
              </a:rPr>
              <a:t>development</a:t>
            </a:r>
            <a:r>
              <a:rPr lang="it-IT" sz="800" b="1" dirty="0">
                <a:solidFill>
                  <a:schemeClr val="bg1"/>
                </a:solidFill>
                <a:latin typeface="Arial"/>
                <a:cs typeface="Arial"/>
              </a:rPr>
              <a:t> of </a:t>
            </a:r>
            <a:r>
              <a:rPr lang="it-IT" sz="800" b="1" dirty="0" err="1">
                <a:solidFill>
                  <a:schemeClr val="bg1"/>
                </a:solidFill>
                <a:latin typeface="Arial"/>
                <a:cs typeface="Arial"/>
              </a:rPr>
              <a:t>students</a:t>
            </a:r>
            <a:r>
              <a:rPr lang="it-IT" sz="800" b="1" dirty="0">
                <a:solidFill>
                  <a:schemeClr val="bg1"/>
                </a:solidFill>
                <a:latin typeface="Arial"/>
                <a:cs typeface="Arial"/>
              </a:rPr>
              <a:t>’ employability in </a:t>
            </a:r>
            <a:r>
              <a:rPr lang="it-IT" sz="800" b="1" dirty="0" err="1">
                <a:solidFill>
                  <a:schemeClr val="bg1"/>
                </a:solidFill>
                <a:latin typeface="Arial"/>
                <a:cs typeface="Arial"/>
              </a:rPr>
              <a:t>Higher</a:t>
            </a:r>
            <a:r>
              <a:rPr lang="it-IT" sz="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800" b="1" dirty="0" err="1">
                <a:solidFill>
                  <a:schemeClr val="bg1"/>
                </a:solidFill>
                <a:latin typeface="Arial"/>
                <a:cs typeface="Arial"/>
              </a:rPr>
              <a:t>Education</a:t>
            </a:r>
            <a:r>
              <a:rPr lang="it-IT" sz="800" b="1" dirty="0">
                <a:solidFill>
                  <a:schemeClr val="bg1"/>
                </a:solidFill>
                <a:latin typeface="Arial"/>
                <a:cs typeface="Arial"/>
              </a:rPr>
              <a:t>: a comparative </a:t>
            </a:r>
            <a:r>
              <a:rPr lang="it-IT" sz="800" b="1" dirty="0" err="1">
                <a:solidFill>
                  <a:schemeClr val="bg1"/>
                </a:solidFill>
                <a:latin typeface="Arial"/>
                <a:cs typeface="Arial"/>
              </a:rPr>
              <a:t>perspective</a:t>
            </a:r>
            <a:r>
              <a:rPr lang="it-IT" sz="800" b="1" dirty="0">
                <a:solidFill>
                  <a:schemeClr val="bg1"/>
                </a:solidFill>
                <a:latin typeface="Arial"/>
                <a:cs typeface="Arial"/>
              </a:rPr>
              <a:t> on </a:t>
            </a:r>
            <a:r>
              <a:rPr lang="it-IT" sz="800" b="1" dirty="0" err="1">
                <a:solidFill>
                  <a:schemeClr val="bg1"/>
                </a:solidFill>
                <a:latin typeface="Arial"/>
                <a:cs typeface="Arial"/>
              </a:rPr>
              <a:t>universities</a:t>
            </a:r>
            <a:r>
              <a:rPr lang="it-IT" sz="800" b="1" dirty="0">
                <a:solidFill>
                  <a:schemeClr val="bg1"/>
                </a:solidFill>
                <a:latin typeface="Arial"/>
                <a:cs typeface="Arial"/>
              </a:rPr>
              <a:t>’ </a:t>
            </a:r>
            <a:r>
              <a:rPr lang="it-IT" sz="800" b="1" dirty="0" err="1">
                <a:solidFill>
                  <a:schemeClr val="bg1"/>
                </a:solidFill>
                <a:latin typeface="Arial"/>
                <a:cs typeface="Arial"/>
              </a:rPr>
              <a:t>approaches</a:t>
            </a:r>
            <a:r>
              <a:rPr lang="it-IT" sz="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800" b="1" dirty="0" err="1">
                <a:solidFill>
                  <a:schemeClr val="bg1"/>
                </a:solidFill>
                <a:latin typeface="Arial"/>
                <a:cs typeface="Arial"/>
              </a:rPr>
              <a:t>at</a:t>
            </a:r>
            <a:r>
              <a:rPr lang="it-IT" sz="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800" b="1" dirty="0" err="1">
                <a:solidFill>
                  <a:schemeClr val="bg1"/>
                </a:solidFill>
                <a:latin typeface="Arial"/>
                <a:cs typeface="Arial"/>
              </a:rPr>
              <a:t>European</a:t>
            </a:r>
            <a:r>
              <a:rPr lang="it-IT" sz="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it-IT" sz="800" b="1" dirty="0" err="1">
                <a:solidFill>
                  <a:schemeClr val="bg1"/>
                </a:solidFill>
                <a:latin typeface="Arial"/>
                <a:cs typeface="Arial"/>
              </a:rPr>
              <a:t>level</a:t>
            </a:r>
            <a:r>
              <a:rPr lang="it-IT" sz="8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29913" y="861357"/>
            <a:ext cx="6846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The state of the art: </a:t>
            </a:r>
            <a:r>
              <a:rPr lang="it-IT" sz="2400" b="1" dirty="0" err="1">
                <a:latin typeface="Arial" charset="0"/>
                <a:ea typeface="Arial" charset="0"/>
                <a:cs typeface="Arial" charset="0"/>
              </a:rPr>
              <a:t>Higher</a:t>
            </a:r>
            <a:r>
              <a:rPr lang="it-IT" sz="24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b="1" dirty="0" err="1">
                <a:latin typeface="Arial" charset="0"/>
                <a:ea typeface="Arial" charset="0"/>
                <a:cs typeface="Arial" charset="0"/>
              </a:rPr>
              <a:t>Education</a:t>
            </a:r>
            <a:r>
              <a:rPr lang="it-IT" sz="2400" b="1" dirty="0">
                <a:latin typeface="Arial" charset="0"/>
                <a:ea typeface="Arial" charset="0"/>
                <a:cs typeface="Arial" charset="0"/>
              </a:rPr>
              <a:t> (2)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729913" y="1413776"/>
            <a:ext cx="780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latin typeface="Arial" charset="0"/>
                <a:ea typeface="Arial" charset="0"/>
                <a:cs typeface="Arial" charset="0"/>
                <a:sym typeface="Wingdings"/>
              </a:rPr>
              <a:t>The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  <a:sym typeface="Wingdings"/>
              </a:rPr>
              <a:t>context</a:t>
            </a:r>
            <a:r>
              <a:rPr lang="it-IT" sz="2000" dirty="0">
                <a:latin typeface="Arial" charset="0"/>
                <a:ea typeface="Arial" charset="0"/>
                <a:cs typeface="Arial" charset="0"/>
                <a:sym typeface="Wingdings"/>
              </a:rPr>
              <a:t> of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  <a:sym typeface="Wingdings"/>
              </a:rPr>
              <a:t>Higher</a:t>
            </a:r>
            <a:r>
              <a:rPr lang="it-IT" sz="2000" dirty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  <a:sym typeface="Wingdings"/>
              </a:rPr>
              <a:t>Education</a:t>
            </a:r>
            <a:r>
              <a:rPr lang="it-IT" sz="2000" dirty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  <a:sym typeface="Wingdings"/>
              </a:rPr>
              <a:t>policies</a:t>
            </a:r>
            <a:r>
              <a:rPr lang="it-IT" sz="2000" dirty="0">
                <a:latin typeface="Arial" charset="0"/>
                <a:ea typeface="Arial" charset="0"/>
                <a:cs typeface="Arial" charset="0"/>
                <a:sym typeface="Wingdings"/>
              </a:rPr>
              <a:t>:</a:t>
            </a:r>
          </a:p>
          <a:p>
            <a:pPr lvl="0"/>
            <a:r>
              <a:rPr lang="en-GB" sz="2000" dirty="0">
                <a:latin typeface="Arial" charset="0"/>
                <a:ea typeface="Arial" charset="0"/>
                <a:cs typeface="Arial" charset="0"/>
              </a:rPr>
              <a:t> - OECD (2016), </a:t>
            </a:r>
            <a:r>
              <a:rPr lang="en-GB" sz="2000" i="1" dirty="0">
                <a:latin typeface="Arial" charset="0"/>
                <a:ea typeface="Arial" charset="0"/>
                <a:cs typeface="Arial" charset="0"/>
              </a:rPr>
              <a:t>Enhancing Employability</a:t>
            </a:r>
            <a:endParaRPr lang="it-IT" sz="2000" dirty="0">
              <a:latin typeface="Arial" charset="0"/>
              <a:ea typeface="Arial" charset="0"/>
              <a:cs typeface="Arial" charset="0"/>
              <a:sym typeface="Wingdings"/>
            </a:endParaRPr>
          </a:p>
        </p:txBody>
      </p:sp>
      <p:graphicFrame>
        <p:nvGraphicFramePr>
          <p:cNvPr id="3" name="Diagramma 2"/>
          <p:cNvGraphicFramePr/>
          <p:nvPr>
            <p:extLst>
              <p:ext uri="{D42A27DB-BD31-4B8C-83A1-F6EECF244321}">
                <p14:modId xmlns:p14="http://schemas.microsoft.com/office/powerpoint/2010/main" val="1031101399"/>
              </p:ext>
            </p:extLst>
          </p:nvPr>
        </p:nvGraphicFramePr>
        <p:xfrm>
          <a:off x="392186" y="2539654"/>
          <a:ext cx="8499748" cy="39962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itolo 1"/>
          <p:cNvSpPr txBox="1">
            <a:spLocks/>
          </p:cNvSpPr>
          <p:nvPr/>
        </p:nvSpPr>
        <p:spPr>
          <a:xfrm>
            <a:off x="3632199" y="6537960"/>
            <a:ext cx="22733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</p:spTree>
    <p:extLst>
      <p:ext uri="{BB962C8B-B14F-4D97-AF65-F5344CB8AC3E}">
        <p14:creationId xmlns:p14="http://schemas.microsoft.com/office/powerpoint/2010/main" val="18893883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29913" y="861357"/>
            <a:ext cx="6846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The state of the art: </a:t>
            </a:r>
            <a:r>
              <a:rPr lang="it-IT" sz="2800" b="1" dirty="0" err="1"/>
              <a:t>Introduction</a:t>
            </a:r>
            <a:endParaRPr lang="it-IT" sz="2800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729913" y="1413776"/>
            <a:ext cx="7805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000" dirty="0">
                <a:latin typeface="Arial" charset="0"/>
                <a:ea typeface="Arial" charset="0"/>
                <a:cs typeface="Arial" charset="0"/>
                <a:sym typeface="Wingdings"/>
              </a:rPr>
              <a:t>The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  <a:sym typeface="Wingdings"/>
              </a:rPr>
              <a:t>context</a:t>
            </a:r>
            <a:r>
              <a:rPr lang="it-IT" sz="2000" dirty="0">
                <a:latin typeface="Arial" charset="0"/>
                <a:ea typeface="Arial" charset="0"/>
                <a:cs typeface="Arial" charset="0"/>
                <a:sym typeface="Wingdings"/>
              </a:rPr>
              <a:t> of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  <a:sym typeface="Wingdings"/>
              </a:rPr>
              <a:t>Higher</a:t>
            </a:r>
            <a:r>
              <a:rPr lang="it-IT" sz="2000" dirty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  <a:sym typeface="Wingdings"/>
              </a:rPr>
              <a:t>Education</a:t>
            </a:r>
            <a:r>
              <a:rPr lang="it-IT" sz="2000" dirty="0"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  <a:sym typeface="Wingdings"/>
              </a:rPr>
              <a:t>policies</a:t>
            </a:r>
            <a:r>
              <a:rPr lang="it-IT" sz="2000" dirty="0">
                <a:latin typeface="Arial" charset="0"/>
                <a:ea typeface="Arial" charset="0"/>
                <a:cs typeface="Arial" charset="0"/>
                <a:sym typeface="Wingdings"/>
              </a:rPr>
              <a:t>:</a:t>
            </a:r>
          </a:p>
          <a:p>
            <a:pPr lvl="0"/>
            <a:r>
              <a:rPr lang="en-GB" sz="2000" dirty="0">
                <a:latin typeface="Arial" charset="0"/>
                <a:ea typeface="Arial" charset="0"/>
                <a:cs typeface="Arial" charset="0"/>
              </a:rPr>
              <a:t> - Yerevan (2015) key priorities (Bologna Process)</a:t>
            </a:r>
            <a:endParaRPr lang="it-IT" sz="2000" dirty="0">
              <a:latin typeface="Arial" charset="0"/>
              <a:ea typeface="Arial" charset="0"/>
              <a:cs typeface="Arial" charset="0"/>
              <a:sym typeface="Wingdings"/>
            </a:endParaRPr>
          </a:p>
        </p:txBody>
      </p:sp>
      <p:graphicFrame>
        <p:nvGraphicFramePr>
          <p:cNvPr id="14" name="Diagramma 13"/>
          <p:cNvGraphicFramePr/>
          <p:nvPr>
            <p:extLst>
              <p:ext uri="{D42A27DB-BD31-4B8C-83A1-F6EECF244321}">
                <p14:modId xmlns:p14="http://schemas.microsoft.com/office/powerpoint/2010/main" val="1211223216"/>
              </p:ext>
            </p:extLst>
          </p:nvPr>
        </p:nvGraphicFramePr>
        <p:xfrm>
          <a:off x="1" y="2278056"/>
          <a:ext cx="9143999" cy="44438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5195662" y="6561882"/>
            <a:ext cx="22733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</p:spTree>
    <p:extLst>
      <p:ext uri="{BB962C8B-B14F-4D97-AF65-F5344CB8AC3E}">
        <p14:creationId xmlns:p14="http://schemas.microsoft.com/office/powerpoint/2010/main" val="11947155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3632199" y="6537960"/>
            <a:ext cx="22733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183988" y="800100"/>
            <a:ext cx="8655212" cy="6057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 algn="just">
              <a:buClr>
                <a:srgbClr val="000000"/>
              </a:buClr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Methodology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research</a:t>
            </a: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algn="just"/>
            <a:r>
              <a:rPr lang="en-GB" sz="2000" dirty="0">
                <a:latin typeface="Arial" charset="0"/>
                <a:ea typeface="Arial" charset="0"/>
                <a:cs typeface="Arial" charset="0"/>
              </a:rPr>
              <a:t>The interpretive approach: Job guidance, Placement, Career Guidance, Employability, Transitions, Soft skills.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Research Method: Qualitative Research</a:t>
            </a:r>
          </a:p>
          <a:p>
            <a:pPr marL="342900" indent="-342900" algn="just">
              <a:buFont typeface="Arial" charset="0"/>
              <a:buChar char="•"/>
            </a:pPr>
            <a:endParaRPr lang="en-GB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Epistemological Context: Grounded Theory focused on the person and interpretation of its educational and professional path.</a:t>
            </a:r>
          </a:p>
          <a:p>
            <a:pPr marL="342900" indent="-342900" algn="just">
              <a:buFont typeface="Arial" charset="0"/>
              <a:buChar char="•"/>
            </a:pPr>
            <a:endParaRPr lang="en-GB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Research Strategy: Case Study</a:t>
            </a:r>
          </a:p>
          <a:p>
            <a:pPr marL="342900" indent="-342900" algn="just">
              <a:buFont typeface="Arial" charset="0"/>
              <a:buChar char="•"/>
            </a:pPr>
            <a:endParaRPr lang="en-GB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 algn="just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Research Tools: focus groups and semi-structured in-depth interviews 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2670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3632199" y="6537960"/>
            <a:ext cx="22733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183988" y="800100"/>
            <a:ext cx="8655212" cy="6057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 algn="just">
              <a:buClr>
                <a:srgbClr val="000000"/>
              </a:buClr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Methodology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research</a:t>
            </a: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algn="just"/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5" name="Diagramma 4"/>
          <p:cNvGraphicFramePr/>
          <p:nvPr>
            <p:extLst>
              <p:ext uri="{D42A27DB-BD31-4B8C-83A1-F6EECF244321}">
                <p14:modId xmlns:p14="http://schemas.microsoft.com/office/powerpoint/2010/main" val="1275980513"/>
              </p:ext>
            </p:extLst>
          </p:nvPr>
        </p:nvGraphicFramePr>
        <p:xfrm>
          <a:off x="1187102" y="1552311"/>
          <a:ext cx="7047820" cy="4397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ttangolo 1"/>
          <p:cNvSpPr/>
          <p:nvPr/>
        </p:nvSpPr>
        <p:spPr>
          <a:xfrm>
            <a:off x="310988" y="6058987"/>
            <a:ext cx="381386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dirty="0" err="1">
                <a:latin typeface="Arial" charset="0"/>
                <a:ea typeface="Arial" charset="0"/>
                <a:cs typeface="Arial" charset="0"/>
              </a:rPr>
              <a:t>Own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elaboration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from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Mortari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, 2012</a:t>
            </a:r>
          </a:p>
        </p:txBody>
      </p:sp>
    </p:spTree>
    <p:extLst>
      <p:ext uri="{BB962C8B-B14F-4D97-AF65-F5344CB8AC3E}">
        <p14:creationId xmlns:p14="http://schemas.microsoft.com/office/powerpoint/2010/main" val="10502827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3632199" y="6537960"/>
            <a:ext cx="22733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183988" y="800100"/>
            <a:ext cx="8655212" cy="6057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 algn="just">
              <a:buClr>
                <a:srgbClr val="000000"/>
              </a:buClr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Research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tools</a:t>
            </a: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Focus groups and interviews follow a rigid protocol.</a:t>
            </a:r>
            <a:endParaRPr lang="it-IT" sz="2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GB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They are aimed at:</a:t>
            </a:r>
          </a:p>
          <a:p>
            <a:endParaRPr lang="it-IT" sz="2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Description of the phenomena (1 or more) of transition.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GB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Identification of interpretative keys to a reading through occurrences of the concepts.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it-IT" sz="2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Creation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of a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metadata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grid</a:t>
            </a:r>
            <a:r>
              <a:rPr lang="it-IT" sz="200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it-IT" sz="2000" dirty="0"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it-IT" altLang="it-IT" sz="2000" b="1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None/>
            </a:pPr>
            <a:r>
              <a:rPr lang="it-IT" altLang="it-IT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Investigate </a:t>
            </a:r>
            <a:r>
              <a:rPr lang="it-IT" altLang="it-IT" sz="20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volitions</a:t>
            </a:r>
            <a:r>
              <a:rPr lang="it-IT" altLang="it-IT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altLang="it-IT" sz="20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competencies</a:t>
            </a:r>
            <a:r>
              <a:rPr lang="it-IT" altLang="it-IT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altLang="it-IT" sz="20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channels</a:t>
            </a:r>
            <a:r>
              <a:rPr lang="it-IT" altLang="it-IT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altLang="it-IT" sz="20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strategies</a:t>
            </a:r>
            <a:r>
              <a:rPr lang="it-IT" altLang="it-IT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altLang="it-IT" sz="2000" b="1" dirty="0" err="1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expectations</a:t>
            </a:r>
            <a:r>
              <a:rPr lang="it-IT" altLang="it-IT" sz="2000" b="1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360" algn="just">
              <a:buClr>
                <a:srgbClr val="000000"/>
              </a:buClr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600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3632199" y="6537960"/>
            <a:ext cx="22733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183988" y="800100"/>
            <a:ext cx="8655212" cy="6057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 algn="just">
              <a:buClr>
                <a:srgbClr val="000000"/>
              </a:buClr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Research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protocol</a:t>
            </a: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Invitation for email and invitation to participate in the research (15 days to graduation)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Focus Groups (7 days to degree).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The researchers of the Research Unit are present </a:t>
            </a:r>
            <a:r>
              <a:rPr lang="en-GB" sz="2000" dirty="0" err="1">
                <a:latin typeface="Arial" charset="0"/>
                <a:ea typeface="Arial" charset="0"/>
                <a:cs typeface="Arial" charset="0"/>
              </a:rPr>
              <a:t>inthe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 discussion of thesis.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1st round of interviews (7 days to graduation).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2nd round of interviews (6 months after graduation).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3rd round of interviews (12 months after graduation).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4th round of interviews (18 months after graduation).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5th round of interviews (24 months after graduation) - only for the first sample of graduates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99" y="5148556"/>
            <a:ext cx="2557790" cy="126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88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3632199" y="6537960"/>
            <a:ext cx="22733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183988" y="800100"/>
            <a:ext cx="8655212" cy="6057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 algn="just">
              <a:buClr>
                <a:srgbClr val="000000"/>
              </a:buClr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Graduates</a:t>
            </a: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r>
              <a:rPr lang="en-GB" sz="2000" dirty="0">
                <a:latin typeface="Arial" charset="0"/>
                <a:ea typeface="Arial" charset="0"/>
                <a:cs typeface="Arial" charset="0"/>
              </a:rPr>
              <a:t>Samples of graduates:  all the students enrolled in the Master Degree LM57 &amp; LM85 who discussed their thesis between July 2014 and November 2016.</a:t>
            </a:r>
          </a:p>
          <a:p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sz="2000" dirty="0">
                <a:latin typeface="Arial" charset="0"/>
                <a:ea typeface="Arial" charset="0"/>
                <a:cs typeface="Arial" charset="0"/>
              </a:rPr>
              <a:t>Path of accompaniment / orientation to the work of 2 years duration (longitudinal) that involves a </a:t>
            </a:r>
            <a:r>
              <a:rPr lang="en-GB" sz="2000" b="1" dirty="0">
                <a:latin typeface="Arial" charset="0"/>
                <a:ea typeface="Arial" charset="0"/>
                <a:cs typeface="Arial" charset="0"/>
              </a:rPr>
              <a:t>relational-communicative relationship 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between interviewee and interviewer.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10 samples of graduates 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52 students (30 from Florence University + 2 from Padua University + 9 </a:t>
            </a:r>
            <a:r>
              <a:rPr lang="en-GB" sz="2000" dirty="0" err="1">
                <a:latin typeface="Arial" charset="0"/>
                <a:ea typeface="Arial" charset="0"/>
                <a:cs typeface="Arial" charset="0"/>
              </a:rPr>
              <a:t>Wuerzburg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 University) 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110 interviews and 10 focus groups.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06496"/>
            <a:ext cx="2426232" cy="92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05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310988" y="6537960"/>
            <a:ext cx="35244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Employability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4013200" y="6537960"/>
            <a:ext cx="2679699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310988" y="1259280"/>
            <a:ext cx="8148600" cy="392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Researchers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of the Florence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Research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Unit</a:t>
            </a: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Prof. Vanna Boffo (Coordinator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UdR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)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Prof. Paolo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Federighi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Prof. Giovanna Del Gobbo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Prof. Francesca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Torlone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Dr. Gaia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Gioli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Nicoletta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Tomei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Carlo Terzaroli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it-IT" dirty="0" err="1">
                <a:latin typeface="Arial" charset="0"/>
                <a:ea typeface="Arial" charset="0"/>
                <a:cs typeface="Arial" charset="0"/>
              </a:rPr>
              <a:t>Research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started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in March 2014</a:t>
            </a:r>
          </a:p>
          <a:p>
            <a:pPr>
              <a:lnSpc>
                <a:spcPct val="100000"/>
              </a:lnSpc>
            </a:pPr>
            <a:r>
              <a:rPr lang="it-IT" dirty="0" err="1">
                <a:latin typeface="Arial" charset="0"/>
                <a:ea typeface="Arial" charset="0"/>
                <a:cs typeface="Arial" charset="0"/>
              </a:rPr>
              <a:t>Longitudinal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research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: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June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2014-November 2016</a:t>
            </a:r>
            <a:endParaRPr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699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20" y="1482507"/>
            <a:ext cx="6873072" cy="3535351"/>
          </a:xfrm>
          <a:prstGeom prst="rect">
            <a:avLst/>
          </a:prstGeom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3632199" y="6537960"/>
            <a:ext cx="22733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183988" y="800100"/>
            <a:ext cx="8655212" cy="6057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 algn="just">
              <a:buClr>
                <a:srgbClr val="000000"/>
              </a:buClr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Comparison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at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an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international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national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level</a:t>
            </a: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r>
              <a:rPr lang="it-IT" sz="2000" dirty="0">
                <a:latin typeface="Arial" charset="0"/>
                <a:ea typeface="Arial" charset="0"/>
                <a:cs typeface="Arial" charset="0"/>
              </a:rPr>
              <a:t>International and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national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comparison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has been done: subjects were involved in Focus group and 2 individual interviews (January 2015 and February 2016)  i.e. a longitudinal analysis as for Italian students.</a:t>
            </a:r>
          </a:p>
          <a:p>
            <a:endParaRPr lang="en-GB" sz="2000" i="1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sz="2000" i="1" dirty="0">
                <a:latin typeface="Arial" charset="0"/>
                <a:ea typeface="Arial" charset="0"/>
                <a:cs typeface="Arial" charset="0"/>
              </a:rPr>
              <a:t>International comparison 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Graduates in Education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University of </a:t>
            </a:r>
            <a:r>
              <a:rPr lang="en-GB" sz="2000" dirty="0" err="1">
                <a:latin typeface="Arial" charset="0"/>
                <a:ea typeface="Arial" charset="0"/>
                <a:cs typeface="Arial" charset="0"/>
              </a:rPr>
              <a:t>Wuerzburg</a:t>
            </a: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 (DE) (January 2015 and February 2016)</a:t>
            </a:r>
          </a:p>
          <a:p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r>
              <a:rPr lang="en-GB" sz="2000" i="1" dirty="0">
                <a:latin typeface="Arial" charset="0"/>
                <a:ea typeface="Arial" charset="0"/>
                <a:cs typeface="Arial" charset="0"/>
              </a:rPr>
              <a:t>National comparison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Graduates of the LM50-57 degree course </a:t>
            </a:r>
          </a:p>
          <a:p>
            <a:pPr marL="342900" indent="-342900">
              <a:buFont typeface="Arial" charset="0"/>
              <a:buChar char="•"/>
            </a:pPr>
            <a:r>
              <a:rPr lang="en-GB" sz="2000" dirty="0">
                <a:latin typeface="Arial" charset="0"/>
                <a:ea typeface="Arial" charset="0"/>
                <a:cs typeface="Arial" charset="0"/>
              </a:rPr>
              <a:t>University of Padua (October 2015 and February 2016)</a:t>
            </a:r>
            <a:endParaRPr lang="it-IT" sz="2000" dirty="0"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612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3632199" y="6537960"/>
            <a:ext cx="22733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183988" y="800100"/>
            <a:ext cx="8655212" cy="6057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 algn="just">
              <a:buClr>
                <a:srgbClr val="000000"/>
              </a:buClr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Results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analysis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(1) </a:t>
            </a: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analysis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done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through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transcription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all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interviews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and 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creation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of a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guiding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metadata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grid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–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highlighted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:</a:t>
            </a: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buAutoNum type="arabicParenR"/>
            </a:pP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Transition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from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University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to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labour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market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linked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with the way of </a:t>
            </a:r>
            <a:r>
              <a:rPr lang="it-IT" sz="20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being</a:t>
            </a:r>
            <a:r>
              <a:rPr lang="it-IT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transformation</a:t>
            </a:r>
            <a:r>
              <a:rPr lang="it-IT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, the </a:t>
            </a:r>
            <a:r>
              <a:rPr lang="it-IT" sz="20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inner</a:t>
            </a:r>
            <a:r>
              <a:rPr lang="it-IT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self, </a:t>
            </a:r>
            <a:r>
              <a:rPr lang="it-IT" sz="20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worldview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457200" indent="-457200">
              <a:lnSpc>
                <a:spcPct val="100000"/>
              </a:lnSpc>
              <a:buAutoNum type="arabicParenR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buAutoNum type="arabicParenR"/>
            </a:pP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Transition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does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not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begin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with 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degree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yet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it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prepared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buAutoNum type="arabicParenR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buAutoNum type="arabicParenR"/>
            </a:pP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Skills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are 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results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of training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routes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not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always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conscious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)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traineeships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practise</a:t>
            </a:r>
            <a:r>
              <a:rPr lang="is-I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...</a:t>
            </a:r>
          </a:p>
          <a:p>
            <a:pPr marL="457200" indent="-457200">
              <a:lnSpc>
                <a:spcPct val="100000"/>
              </a:lnSpc>
              <a:buAutoNum type="arabicParenR"/>
            </a:pPr>
            <a:endParaRPr lang="is-I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buAutoNum type="arabicParenR"/>
            </a:pP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J</a:t>
            </a:r>
            <a:r>
              <a:rPr lang="is-I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ob placement is always present (i.e. qualified part-time jobs, ...)</a:t>
            </a:r>
          </a:p>
          <a:p>
            <a:pPr marL="457200" indent="-457200">
              <a:lnSpc>
                <a:spcPct val="100000"/>
              </a:lnSpc>
              <a:buAutoNum type="arabicParenR"/>
            </a:pPr>
            <a:endParaRPr lang="is-I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buAutoNum type="arabicParenR"/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the post-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degree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period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takes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10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months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or more</a:t>
            </a:r>
          </a:p>
          <a:p>
            <a:pPr marL="457200" indent="-457200">
              <a:lnSpc>
                <a:spcPct val="100000"/>
              </a:lnSpc>
              <a:buAutoNum type="arabicParenR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buAutoNum type="arabicParenR"/>
            </a:pPr>
            <a:endParaRPr lang="is-I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buAutoNum type="arabicParenR"/>
            </a:pPr>
            <a:endParaRPr lang="is-I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buAutoNum type="arabicParenR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462" y="570570"/>
            <a:ext cx="1447474" cy="14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78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3632199" y="6537960"/>
            <a:ext cx="22733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183988" y="800100"/>
            <a:ext cx="8655212" cy="6057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 algn="just">
              <a:buClr>
                <a:srgbClr val="000000"/>
              </a:buClr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Results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and Analysis (2) </a:t>
            </a: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6) 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transition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period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aims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at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achieving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fitting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goal for 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studies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undergone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7)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distance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between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pre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- and post-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degree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desires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8)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Awareness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of the gap of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skills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acquired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required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by 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labour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market</a:t>
            </a:r>
          </a:p>
          <a:p>
            <a:pPr marL="360" algn="just">
              <a:buClr>
                <a:srgbClr val="000000"/>
              </a:buClr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9)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Informal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rather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than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social and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formal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networks for the job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search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10)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Workplaces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high formative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places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and with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guidance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potential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buAutoNum type="arabicParenR"/>
            </a:pPr>
            <a:endParaRPr lang="is-I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buAutoNum type="arabicParenR"/>
            </a:pPr>
            <a:endParaRPr lang="is-I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lnSpc>
                <a:spcPct val="100000"/>
              </a:lnSpc>
              <a:buAutoNum type="arabicParenR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9" y="5162666"/>
            <a:ext cx="1447474" cy="1447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6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3632199" y="6537960"/>
            <a:ext cx="22733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183988" y="800100"/>
            <a:ext cx="8655212" cy="6057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 algn="just">
              <a:buClr>
                <a:srgbClr val="000000"/>
              </a:buClr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Interpretation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560" indent="-457200" algn="just">
              <a:buClr>
                <a:srgbClr val="000000"/>
              </a:buClr>
              <a:buAutoNum type="arabicParenR"/>
            </a:pP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Employabillity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umbrella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category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it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cointains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pedagogical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knowledge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on 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pedagogical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action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prior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to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degree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 and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during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the educational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process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it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process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change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can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prepare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accompany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transition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process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itself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.</a:t>
            </a:r>
            <a:endParaRPr lang="is-I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560" indent="-457200" algn="just">
              <a:buClr>
                <a:srgbClr val="000000"/>
              </a:buClr>
              <a:buAutoNum type="arabicParenR"/>
            </a:pPr>
            <a:endParaRPr lang="is-I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560" indent="-457200" algn="just">
              <a:buClr>
                <a:srgbClr val="000000"/>
              </a:buClr>
              <a:buAutoNum type="arabicParenR"/>
            </a:pPr>
            <a:r>
              <a:rPr lang="is-I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Placement is the result of an educational process.</a:t>
            </a:r>
          </a:p>
          <a:p>
            <a:pPr marL="457560" indent="-457200" algn="just">
              <a:buClr>
                <a:srgbClr val="000000"/>
              </a:buClr>
              <a:buAutoNum type="arabicParenR"/>
            </a:pPr>
            <a:endParaRPr lang="is-I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560" indent="-457200" algn="just">
              <a:buClr>
                <a:srgbClr val="000000"/>
              </a:buClr>
              <a:buAutoNum type="arabicParenR"/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</a:t>
            </a:r>
            <a:r>
              <a:rPr lang="is-IS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he relationship between training in study courses, university training, labour market has to be strenghten.</a:t>
            </a:r>
          </a:p>
          <a:p>
            <a:pPr marL="457560" indent="-457200" algn="just">
              <a:buClr>
                <a:srgbClr val="000000"/>
              </a:buClr>
              <a:buAutoNum type="arabicParenR"/>
            </a:pPr>
            <a:endParaRPr lang="is-IS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560" indent="-457200" algn="just">
              <a:buClr>
                <a:srgbClr val="000000"/>
              </a:buClr>
              <a:buAutoNum type="arabicParenR"/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Business culture,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professional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culture,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knowledge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labour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market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has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to be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implemented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in curricula.</a:t>
            </a:r>
          </a:p>
          <a:p>
            <a:pPr marL="457560" indent="-457200" algn="just">
              <a:buClr>
                <a:srgbClr val="000000"/>
              </a:buClr>
              <a:buAutoNum type="arabicParenR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457560" indent="-457200" algn="just">
              <a:buClr>
                <a:srgbClr val="000000"/>
              </a:buClr>
              <a:buAutoNum type="arabicParenR"/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Development of core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skills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can be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defined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in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Higher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education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programms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994" y="553399"/>
            <a:ext cx="2387600" cy="1034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99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3632199" y="6537960"/>
            <a:ext cx="22733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183988" y="800100"/>
            <a:ext cx="8655212" cy="6057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 algn="just">
              <a:buClr>
                <a:srgbClr val="000000"/>
              </a:buClr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Conclusion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: Future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perspectives</a:t>
            </a: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0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05506" y="1989130"/>
            <a:ext cx="822457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3080" indent="-342720" algn="just">
              <a:buClr>
                <a:srgbClr val="000000"/>
              </a:buClr>
              <a:buFont typeface="Arial"/>
              <a:buChar char="•"/>
            </a:pPr>
            <a:r>
              <a:rPr lang="it-IT" dirty="0" err="1">
                <a:latin typeface="Arial" charset="0"/>
                <a:ea typeface="Arial" charset="0"/>
                <a:cs typeface="Arial" charset="0"/>
              </a:rPr>
              <a:t>Draw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up an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inventory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skills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required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by the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labour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market for the Professional </a:t>
            </a:r>
            <a:r>
              <a:rPr lang="it-IT" dirty="0" err="1">
                <a:latin typeface="Arial" charset="0"/>
                <a:ea typeface="Arial" charset="0"/>
                <a:cs typeface="Arial" charset="0"/>
              </a:rPr>
              <a:t>Profiles</a:t>
            </a:r>
            <a:r>
              <a:rPr lang="it-IT" dirty="0">
                <a:latin typeface="Arial" charset="0"/>
                <a:ea typeface="Arial" charset="0"/>
                <a:cs typeface="Arial" charset="0"/>
              </a:rPr>
              <a:t> for the Educational Sector and the Social Economy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: new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professionals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/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entrepreneurs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/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experts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343080" indent="-342720" algn="just">
              <a:buClr>
                <a:srgbClr val="000000"/>
              </a:buClr>
              <a:buFont typeface="Arial"/>
              <a:buChar char="•"/>
            </a:pPr>
            <a:endParaRPr lang="it-IT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43080" indent="-342720" algn="just">
              <a:buClr>
                <a:srgbClr val="000000"/>
              </a:buClr>
              <a:buFont typeface="Arial"/>
              <a:buChar char="•"/>
            </a:pP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Creation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Steering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Committee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made of the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most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important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organizations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from the Third Sector </a:t>
            </a:r>
          </a:p>
          <a:p>
            <a:pPr marL="343080" indent="-342720" algn="just">
              <a:buClr>
                <a:srgbClr val="000000"/>
              </a:buClr>
              <a:buFont typeface="Arial"/>
              <a:buChar char="•"/>
            </a:pPr>
            <a:endParaRPr lang="it-IT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43080" indent="-342720" algn="just">
              <a:buClr>
                <a:srgbClr val="000000"/>
              </a:buClr>
              <a:buFont typeface="Arial"/>
              <a:buChar char="•"/>
            </a:pP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Steering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Committee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Degree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Course work in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sinergy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with for the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creation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inventory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it-IT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skills</a:t>
            </a:r>
            <a:r>
              <a:rPr lang="it-IT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88" y="4962129"/>
            <a:ext cx="2040792" cy="150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1800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stomShape 2"/>
          <p:cNvSpPr/>
          <p:nvPr/>
        </p:nvSpPr>
        <p:spPr>
          <a:xfrm>
            <a:off x="433645" y="5104183"/>
            <a:ext cx="7943040" cy="72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1400" i="1" strike="noStrike" dirty="0" err="1">
                <a:solidFill>
                  <a:srgbClr val="000000"/>
                </a:solidFill>
                <a:latin typeface="Calibri"/>
                <a:ea typeface="ＭＳ Ｐゴシック"/>
              </a:rPr>
              <a:t>Teaching</a:t>
            </a:r>
            <a:r>
              <a:rPr lang="it-IT" sz="1400" i="1" strike="noStrike" dirty="0">
                <a:solidFill>
                  <a:srgbClr val="000000"/>
                </a:solidFill>
                <a:latin typeface="Calibri"/>
                <a:ea typeface="ＭＳ Ｐゴシック"/>
              </a:rPr>
              <a:t> and Learning for Employability</a:t>
            </a:r>
          </a:p>
          <a:p>
            <a:pPr>
              <a:lnSpc>
                <a:spcPct val="100000"/>
              </a:lnSpc>
            </a:pPr>
            <a:r>
              <a:rPr lang="it-IT" sz="1400" i="1" dirty="0">
                <a:solidFill>
                  <a:srgbClr val="000000"/>
                </a:solidFill>
                <a:latin typeface="Calibri"/>
                <a:ea typeface="ＭＳ Ｐゴシック"/>
              </a:rPr>
              <a:t>For the Future of </a:t>
            </a:r>
            <a:r>
              <a:rPr lang="it-IT" sz="1400" i="1" dirty="0" err="1">
                <a:solidFill>
                  <a:srgbClr val="000000"/>
                </a:solidFill>
                <a:latin typeface="Calibri"/>
                <a:ea typeface="ＭＳ Ｐゴシック"/>
              </a:rPr>
              <a:t>Higher</a:t>
            </a:r>
            <a:r>
              <a:rPr lang="it-IT" sz="1400" i="1" dirty="0">
                <a:solidFill>
                  <a:srgbClr val="000000"/>
                </a:solidFill>
                <a:latin typeface="Calibri"/>
                <a:ea typeface="ＭＳ Ｐゴシック"/>
              </a:rPr>
              <a:t> </a:t>
            </a:r>
            <a:r>
              <a:rPr lang="it-IT" sz="1400" i="1" dirty="0" err="1">
                <a:solidFill>
                  <a:srgbClr val="000000"/>
                </a:solidFill>
                <a:latin typeface="Calibri"/>
                <a:ea typeface="ＭＳ Ｐゴシック"/>
              </a:rPr>
              <a:t>Education</a:t>
            </a:r>
            <a:r>
              <a:rPr lang="it-IT" sz="1400" i="1" strike="noStrike" dirty="0">
                <a:solidFill>
                  <a:srgbClr val="000000"/>
                </a:solidFill>
                <a:latin typeface="Calibri"/>
                <a:ea typeface="ＭＳ Ｐゴシック"/>
              </a:rPr>
              <a:t>           </a:t>
            </a:r>
            <a:endParaRPr i="1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45" y="1613369"/>
            <a:ext cx="6648994" cy="332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18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3632199" y="6537960"/>
            <a:ext cx="22733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183988" y="800100"/>
            <a:ext cx="8655212" cy="6057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 algn="just">
              <a:buClr>
                <a:srgbClr val="000000"/>
              </a:buClr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References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 </a:t>
            </a: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83988" y="1683871"/>
            <a:ext cx="779161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457200" algn="just"/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Bereday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, G.Z.F., (1972), ‘Higher Education in Comparative Perspective’, in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The Annals of the American Academy of Political and Social Science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, Vol. 404, American Higher Education: Prospects and Choices (Nov., 1972), pp. 21-30.</a:t>
            </a:r>
          </a:p>
          <a:p>
            <a:pPr marL="360000" indent="-457200" algn="just"/>
            <a:r>
              <a:rPr lang="en-US" sz="1100" dirty="0">
                <a:latin typeface="Arial" charset="0"/>
                <a:ea typeface="Arial" charset="0"/>
                <a:cs typeface="Arial" charset="0"/>
              </a:rPr>
              <a:t>Bray, M., (2005), ‘Methodology and Focus in Comparative Education’, in Bray, M., Ramsey, K., (2005),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Education and Society in Hong Kong and Macao: Comparative Perspectives on Continuity and Change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, Dordrecht: Springer.</a:t>
            </a:r>
            <a:endParaRPr lang="it-IT" sz="1100" dirty="0">
              <a:latin typeface="Arial" charset="0"/>
              <a:ea typeface="Arial" charset="0"/>
              <a:cs typeface="Arial" charset="0"/>
            </a:endParaRPr>
          </a:p>
          <a:p>
            <a:pPr marL="360000" indent="-457200" algn="just"/>
            <a:r>
              <a:rPr lang="en-US" sz="1100" dirty="0">
                <a:latin typeface="Arial" charset="0"/>
                <a:ea typeface="Arial" charset="0"/>
                <a:cs typeface="Arial" charset="0"/>
              </a:rPr>
              <a:t>Charters, A.N., (1992),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Comparative Studies in Adult Education – A review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. Paper presented at the World Congress of Comparative Education, Prague, 8th June 1992.</a:t>
            </a:r>
            <a:endParaRPr lang="it-IT" sz="1100" dirty="0">
              <a:latin typeface="Arial" charset="0"/>
              <a:ea typeface="Arial" charset="0"/>
              <a:cs typeface="Arial" charset="0"/>
            </a:endParaRPr>
          </a:p>
          <a:p>
            <a:pPr marL="360000" indent="-457200" algn="just"/>
            <a:r>
              <a:rPr lang="en-US" sz="1100" dirty="0">
                <a:latin typeface="Arial" charset="0"/>
                <a:ea typeface="Arial" charset="0"/>
                <a:cs typeface="Arial" charset="0"/>
              </a:rPr>
              <a:t>European Commission/EACEA/Eurydice, (2014), </a:t>
            </a:r>
            <a:r>
              <a:rPr lang="en-US" sz="1100" i="1" dirty="0" err="1">
                <a:latin typeface="Arial" charset="0"/>
                <a:ea typeface="Arial" charset="0"/>
                <a:cs typeface="Arial" charset="0"/>
              </a:rPr>
              <a:t>Modernisation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 of Higher Education in Europe: Access, Retention and Employability 2014. Eurydice Report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. Luxembourg: Publications Office of the European Union.</a:t>
            </a:r>
            <a:endParaRPr lang="it-IT" sz="1100" dirty="0">
              <a:latin typeface="Arial" charset="0"/>
              <a:ea typeface="Arial" charset="0"/>
              <a:cs typeface="Arial" charset="0"/>
            </a:endParaRPr>
          </a:p>
          <a:p>
            <a:pPr marL="360000" indent="-457200" algn="just"/>
            <a:r>
              <a:rPr lang="it-IT" sz="1100" dirty="0" err="1">
                <a:latin typeface="Arial" charset="0"/>
                <a:ea typeface="Arial" charset="0"/>
                <a:cs typeface="Arial" charset="0"/>
              </a:rPr>
              <a:t>Federighi</a:t>
            </a:r>
            <a:r>
              <a:rPr lang="it-IT" sz="1100" dirty="0">
                <a:latin typeface="Arial" charset="0"/>
                <a:ea typeface="Arial" charset="0"/>
                <a:cs typeface="Arial" charset="0"/>
              </a:rPr>
              <a:t>, P., (2011), ‘La ricerca </a:t>
            </a:r>
            <a:r>
              <a:rPr lang="it-IT" sz="1100" dirty="0" err="1">
                <a:latin typeface="Arial" charset="0"/>
                <a:ea typeface="Arial" charset="0"/>
                <a:cs typeface="Arial" charset="0"/>
              </a:rPr>
              <a:t>evidence</a:t>
            </a:r>
            <a:r>
              <a:rPr lang="it-IT" sz="11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1100" dirty="0" err="1">
                <a:latin typeface="Arial" charset="0"/>
                <a:ea typeface="Arial" charset="0"/>
                <a:cs typeface="Arial" charset="0"/>
              </a:rPr>
              <a:t>based</a:t>
            </a:r>
            <a:r>
              <a:rPr lang="it-IT" sz="1100" dirty="0">
                <a:latin typeface="Arial" charset="0"/>
                <a:ea typeface="Arial" charset="0"/>
                <a:cs typeface="Arial" charset="0"/>
              </a:rPr>
              <a:t> in educazione degli adulti’, in </a:t>
            </a:r>
            <a:r>
              <a:rPr lang="it-IT" sz="1100" i="1" dirty="0">
                <a:latin typeface="Arial" charset="0"/>
                <a:ea typeface="Arial" charset="0"/>
                <a:cs typeface="Arial" charset="0"/>
              </a:rPr>
              <a:t>Pedagogia Oggi</a:t>
            </a:r>
            <a:r>
              <a:rPr lang="it-IT" sz="1100" dirty="0">
                <a:latin typeface="Arial" charset="0"/>
                <a:ea typeface="Arial" charset="0"/>
                <a:cs typeface="Arial" charset="0"/>
              </a:rPr>
              <a:t>, N° 1-2/2011, pp. 112-120.</a:t>
            </a:r>
          </a:p>
          <a:p>
            <a:pPr marL="360000" indent="-457200" algn="just"/>
            <a:r>
              <a:rPr lang="en-US" sz="1100" dirty="0">
                <a:latin typeface="Arial" charset="0"/>
                <a:ea typeface="Arial" charset="0"/>
                <a:cs typeface="Arial" charset="0"/>
              </a:rPr>
              <a:t>Glaser, B.G., Strauss, A.L., (2006),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The Discovery of Grounded Theory. Strategies for Qualitative Research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, New Brunswick and London: </a:t>
            </a:r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AldineTransaction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.</a:t>
            </a:r>
            <a:endParaRPr lang="it-IT" sz="1100" dirty="0">
              <a:latin typeface="Arial" charset="0"/>
              <a:ea typeface="Arial" charset="0"/>
              <a:cs typeface="Arial" charset="0"/>
            </a:endParaRPr>
          </a:p>
          <a:p>
            <a:pPr marL="360000" indent="-457200" algn="just"/>
            <a:r>
              <a:rPr lang="en-US" sz="1100" dirty="0">
                <a:latin typeface="Arial" charset="0"/>
                <a:ea typeface="Arial" charset="0"/>
                <a:cs typeface="Arial" charset="0"/>
              </a:rPr>
              <a:t>Harvey, L., (ed.), (2003),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Transitions from higher education to work, A briefing paper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, http://</a:t>
            </a:r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www.qualityresearchinternational.com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esecttools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esectpubs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/</a:t>
            </a:r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harveytransitions.pdf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(29th October 2016).</a:t>
            </a:r>
            <a:endParaRPr lang="it-IT" sz="1100" dirty="0">
              <a:latin typeface="Arial" charset="0"/>
              <a:ea typeface="Arial" charset="0"/>
              <a:cs typeface="Arial" charset="0"/>
            </a:endParaRPr>
          </a:p>
          <a:p>
            <a:pPr marL="360000" indent="-457200" algn="just"/>
            <a:r>
              <a:rPr lang="en-US" sz="1100" dirty="0">
                <a:latin typeface="Arial" charset="0"/>
                <a:ea typeface="Arial" charset="0"/>
                <a:cs typeface="Arial" charset="0"/>
              </a:rPr>
              <a:t>Phillips, D., </a:t>
            </a:r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Schweisfurth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, M. (2014),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Comparative and International Education: An Introduction to Theory, Method and Practice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. New York: Bloomsbury Academic.</a:t>
            </a:r>
            <a:endParaRPr lang="it-IT" sz="1100" dirty="0">
              <a:latin typeface="Arial" charset="0"/>
              <a:ea typeface="Arial" charset="0"/>
              <a:cs typeface="Arial" charset="0"/>
            </a:endParaRPr>
          </a:p>
          <a:p>
            <a:pPr marL="360000" indent="-457200" algn="just"/>
            <a:r>
              <a:rPr lang="en-US" sz="1100" dirty="0">
                <a:latin typeface="Arial" charset="0"/>
                <a:ea typeface="Arial" charset="0"/>
                <a:cs typeface="Arial" charset="0"/>
              </a:rPr>
              <a:t>Robbins, L., (1963),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Higher Education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. (Report of the Committee under the Chairmanship of Lord Robbins). </a:t>
            </a:r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Cmnd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 2154 HMSO.</a:t>
            </a:r>
          </a:p>
          <a:p>
            <a:pPr marL="360000" indent="-457200" algn="just"/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Teichler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, U., (2013), ‘Universities Between the Expectations to Generate Professionally Competences and Academic Freedom: Experiences from Europe’, in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Procedia – Social and Behavioral Sciences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, N° 77, pp. 421-428.</a:t>
            </a:r>
            <a:endParaRPr lang="it-IT" sz="1100" dirty="0">
              <a:latin typeface="Arial" charset="0"/>
              <a:ea typeface="Arial" charset="0"/>
              <a:cs typeface="Arial" charset="0"/>
            </a:endParaRPr>
          </a:p>
          <a:p>
            <a:pPr marL="360000" indent="-457200" algn="just"/>
            <a:r>
              <a:rPr lang="en-US" sz="1100" dirty="0" err="1">
                <a:latin typeface="Arial" charset="0"/>
                <a:ea typeface="Arial" charset="0"/>
                <a:cs typeface="Arial" charset="0"/>
              </a:rPr>
              <a:t>Yorke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, M., (2006), </a:t>
            </a:r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Employability in higher education: what it is – what it is not</a:t>
            </a:r>
            <a:r>
              <a:rPr lang="en-US" sz="1100" dirty="0">
                <a:latin typeface="Arial" charset="0"/>
                <a:ea typeface="Arial" charset="0"/>
                <a:cs typeface="Arial" charset="0"/>
              </a:rPr>
              <a:t>, York: ESECT and The Higher Education Academy.</a:t>
            </a:r>
            <a:endParaRPr lang="it-IT" sz="11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1744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3632199" y="6537960"/>
            <a:ext cx="22733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145888" y="2362200"/>
            <a:ext cx="8655212" cy="353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 algn="just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ctr">
              <a:buClr>
                <a:srgbClr val="000000"/>
              </a:buClr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Thank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you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for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your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attention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!</a:t>
            </a:r>
          </a:p>
          <a:p>
            <a:pPr marL="360" algn="ctr">
              <a:buClr>
                <a:srgbClr val="000000"/>
              </a:buClr>
            </a:pP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60" algn="ctr">
              <a:buClr>
                <a:srgbClr val="000000"/>
              </a:buClr>
            </a:pP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vanna.boffo@unifi.it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721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310988" y="6537960"/>
            <a:ext cx="33593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Employability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3771899" y="6537960"/>
            <a:ext cx="28956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310988" y="1259280"/>
            <a:ext cx="8148600" cy="503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>
              <a:lnSpc>
                <a:spcPct val="100000"/>
              </a:lnSpc>
              <a:buClr>
                <a:srgbClr val="000000"/>
              </a:buClr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Introduction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: The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research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context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(1)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Calibri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problem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of employability and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employment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of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young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Italian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graduates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.</a:t>
            </a: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employment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ratio rose from 8% in 2011 to 12,7% in 2014. A trend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reversal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occured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 in the OCSE Area.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Calibri"/>
              <a:cs typeface="Arial"/>
            </a:endParaRPr>
          </a:p>
          <a:p>
            <a:pPr algn="just"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In 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age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group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25-34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there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a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low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University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graduate rate: 24% in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Italy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compared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to 41% in the OCSE area.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We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rank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at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the bottom with Romania and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Turkey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. </a:t>
            </a:r>
            <a:r>
              <a:rPr lang="it-IT" sz="2000" spc="-1" dirty="0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In 2014 the </a:t>
            </a:r>
            <a:r>
              <a:rPr lang="it-IT" sz="2000" spc="-1" dirty="0" err="1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population</a:t>
            </a:r>
            <a:r>
              <a:rPr lang="it-IT" sz="2000" spc="-1" dirty="0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to graduate </a:t>
            </a:r>
            <a:r>
              <a:rPr lang="it-IT" sz="2000" spc="-1" dirty="0" err="1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ration</a:t>
            </a:r>
            <a:r>
              <a:rPr lang="it-IT" sz="2000" spc="-1" dirty="0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was</a:t>
            </a:r>
            <a:r>
              <a:rPr lang="it-IT" sz="2000" spc="-1" dirty="0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the </a:t>
            </a:r>
            <a:r>
              <a:rPr lang="it-IT" sz="2000" spc="-1" dirty="0" err="1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same</a:t>
            </a:r>
            <a:r>
              <a:rPr lang="it-IT" sz="2000" spc="-1" dirty="0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in </a:t>
            </a:r>
            <a:r>
              <a:rPr lang="it-IT" sz="2000" spc="-1" dirty="0" err="1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Italy</a:t>
            </a:r>
            <a:r>
              <a:rPr lang="it-IT" sz="2000" spc="-1" dirty="0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and </a:t>
            </a:r>
            <a:r>
              <a:rPr lang="it-IT" sz="2000" spc="-1" dirty="0" err="1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Czech</a:t>
            </a:r>
            <a:r>
              <a:rPr lang="it-IT" sz="2000" spc="-1" dirty="0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Republic, </a:t>
            </a:r>
            <a:r>
              <a:rPr lang="it-IT" sz="2000" spc="-1" dirty="0" err="1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now</a:t>
            </a:r>
            <a:r>
              <a:rPr lang="it-IT" sz="2000" spc="-1" dirty="0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 </a:t>
            </a:r>
            <a:r>
              <a:rPr lang="it-IT" sz="2000" spc="-1" dirty="0" err="1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Czeech</a:t>
            </a:r>
            <a:r>
              <a:rPr lang="it-IT" sz="2000" spc="-1" dirty="0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Republic </a:t>
            </a:r>
            <a:r>
              <a:rPr lang="it-IT" sz="2000" spc="-1" dirty="0" err="1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is</a:t>
            </a:r>
            <a:r>
              <a:rPr lang="it-IT" sz="2000" spc="-1" dirty="0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at</a:t>
            </a:r>
            <a:r>
              <a:rPr lang="it-IT" sz="2000" spc="-1" dirty="0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29,9% and </a:t>
            </a:r>
            <a:r>
              <a:rPr lang="it-IT" sz="2000" spc="-1" dirty="0" err="1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Italy</a:t>
            </a:r>
            <a:r>
              <a:rPr lang="it-IT" sz="2000" spc="-1" dirty="0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at</a:t>
            </a:r>
            <a:r>
              <a:rPr lang="it-IT" sz="2000" spc="-1" dirty="0"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24,2%.</a:t>
            </a: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Dropout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rate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42% in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Italy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VS 31% in the OCSE area. </a:t>
            </a:r>
          </a:p>
          <a:p>
            <a:pPr algn="just"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algn="just"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5801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310988" y="6537960"/>
            <a:ext cx="33593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Employability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3771899" y="6537960"/>
            <a:ext cx="289560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310988" y="1259280"/>
            <a:ext cx="8148600" cy="503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>
              <a:lnSpc>
                <a:spcPct val="100000"/>
              </a:lnSpc>
              <a:buClr>
                <a:srgbClr val="000000"/>
              </a:buClr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Introduction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: The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research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context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(2)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Calibri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Calibri"/>
              <a:cs typeface="Arial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The trend of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Italian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graduates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who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finish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their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master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degree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studies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in time (regular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students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)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improved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between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students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enrolled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in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a.y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. 2007/08 (34,9%) and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those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in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a.y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. 2012/13 and 2013/14 (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around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44,5%). </a:t>
            </a: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Degree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remains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a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valuable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investment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and a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significant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advantage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in the job market,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compared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to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employment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rate of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young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high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school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graduates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(PIAAC).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algn="just"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algn="just"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1590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3987800" y="6537960"/>
            <a:ext cx="3365500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310988" y="1259280"/>
            <a:ext cx="8148600" cy="417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>
              <a:lnSpc>
                <a:spcPct val="100000"/>
              </a:lnSpc>
              <a:buClr>
                <a:srgbClr val="000000"/>
              </a:buClr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Introduction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: The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research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context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(3)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Calibri"/>
            </a:endParaRPr>
          </a:p>
        </p:txBody>
      </p:sp>
      <p:sp>
        <p:nvSpPr>
          <p:cNvPr id="6" name="CustomShape 3"/>
          <p:cNvSpPr/>
          <p:nvPr/>
        </p:nvSpPr>
        <p:spPr>
          <a:xfrm>
            <a:off x="310988" y="1917700"/>
            <a:ext cx="7969412" cy="42749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/>
          <a:lstStyle/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At the end of 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Degree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course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, 54% of first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level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graduates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intend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continue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studying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. 3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years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after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66%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has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found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 job;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among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second-level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graduates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this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share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70%.</a:t>
            </a: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acquisition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professional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competence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and career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development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are the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most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important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element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in the job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search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After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long-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term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stability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coherence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of the work with the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outgoing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profile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important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for 46,9% of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graduates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(Almalaurea, 2015). 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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A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bsence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 of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correspondence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between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aspirations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 and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skills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 with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existing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labour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 market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opportunities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  <a:sym typeface="Wingdings"/>
              </a:rPr>
              <a:t>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algn="just">
              <a:lnSpc>
                <a:spcPct val="100000"/>
              </a:lnSpc>
            </a:pP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subject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group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directed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to a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plurality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of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opportunities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are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engineering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and social-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political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studies</a:t>
            </a:r>
            <a:r>
              <a:rPr lang="it-IT" sz="20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.</a:t>
            </a:r>
            <a:endParaRPr lang="it-IT" sz="2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5258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3987800" y="6537960"/>
            <a:ext cx="3365500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310988" y="944389"/>
            <a:ext cx="8148600" cy="3790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>
              <a:lnSpc>
                <a:spcPct val="100000"/>
              </a:lnSpc>
              <a:buClr>
                <a:srgbClr val="000000"/>
              </a:buClr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Introduction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The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research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context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(4)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Calibri"/>
            </a:endParaRPr>
          </a:p>
        </p:txBody>
      </p:sp>
      <p:pic>
        <p:nvPicPr>
          <p:cNvPr id="8" name="Immagine 7" descr="Macintosh HD:Users:Carlo:Desktop:Novembre2016_ISCAE Conference:KOF_YouthLabourMarketIndex-IT_IRL:SpiderwebChartOfScores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46"/>
          <a:stretch/>
        </p:blipFill>
        <p:spPr bwMode="auto">
          <a:xfrm>
            <a:off x="2970581" y="1323409"/>
            <a:ext cx="5284419" cy="49246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Immagine 8" descr="Macintosh HD:Users:Carlo:Desktop:DidascaliaKOF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96" y="5080541"/>
            <a:ext cx="1065674" cy="70093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asellaDiTesto 9"/>
          <p:cNvSpPr txBox="1"/>
          <p:nvPr/>
        </p:nvSpPr>
        <p:spPr>
          <a:xfrm>
            <a:off x="438161" y="6084816"/>
            <a:ext cx="8021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latin typeface="Arial" charset="0"/>
                <a:ea typeface="Arial" charset="0"/>
                <a:cs typeface="Arial" charset="0"/>
              </a:rPr>
              <a:t>Spiderweb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 Chart of </a:t>
            </a:r>
            <a:r>
              <a:rPr lang="it-IT" sz="1200" dirty="0" err="1">
                <a:latin typeface="Arial" charset="0"/>
                <a:ea typeface="Arial" charset="0"/>
                <a:cs typeface="Arial" charset="0"/>
              </a:rPr>
              <a:t>Schores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 from KOF Youth </a:t>
            </a:r>
            <a:r>
              <a:rPr lang="it-IT" sz="1200" dirty="0" err="1">
                <a:latin typeface="Arial" charset="0"/>
                <a:ea typeface="Arial" charset="0"/>
                <a:cs typeface="Arial" charset="0"/>
              </a:rPr>
              <a:t>Labour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 Market Index (KOF YLMI) (</a:t>
            </a:r>
            <a:r>
              <a:rPr lang="it-IT" sz="1200" dirty="0" err="1">
                <a:latin typeface="Arial" charset="0"/>
                <a:ea typeface="Arial" charset="0"/>
                <a:cs typeface="Arial" charset="0"/>
              </a:rPr>
              <a:t>Renold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, Bolli, </a:t>
            </a:r>
            <a:r>
              <a:rPr lang="it-IT" sz="1200" dirty="0" err="1">
                <a:latin typeface="Arial" charset="0"/>
                <a:ea typeface="Arial" charset="0"/>
                <a:cs typeface="Arial" charset="0"/>
              </a:rPr>
              <a:t>Egg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, Pusterla, 2014) </a:t>
            </a:r>
          </a:p>
        </p:txBody>
      </p:sp>
    </p:spTree>
    <p:extLst>
      <p:ext uri="{BB962C8B-B14F-4D97-AF65-F5344CB8AC3E}">
        <p14:creationId xmlns:p14="http://schemas.microsoft.com/office/powerpoint/2010/main" val="11609617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3987800" y="6537960"/>
            <a:ext cx="3365500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310988" y="944389"/>
            <a:ext cx="8148600" cy="3790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>
              <a:lnSpc>
                <a:spcPct val="100000"/>
              </a:lnSpc>
              <a:buClr>
                <a:srgbClr val="000000"/>
              </a:buClr>
            </a:pP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Introduction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The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research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context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(5)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Calibri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Calibri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38161" y="6084816"/>
            <a:ext cx="8021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 err="1">
                <a:latin typeface="Arial" charset="0"/>
                <a:ea typeface="Arial" charset="0"/>
                <a:cs typeface="Arial" charset="0"/>
              </a:rPr>
              <a:t>Spiderweb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 Chart of </a:t>
            </a:r>
            <a:r>
              <a:rPr lang="it-IT" sz="1200" dirty="0" err="1">
                <a:latin typeface="Arial" charset="0"/>
                <a:ea typeface="Arial" charset="0"/>
                <a:cs typeface="Arial" charset="0"/>
              </a:rPr>
              <a:t>Schores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 from KOF Youth </a:t>
            </a:r>
            <a:r>
              <a:rPr lang="it-IT" sz="1200" dirty="0" err="1">
                <a:latin typeface="Arial" charset="0"/>
                <a:ea typeface="Arial" charset="0"/>
                <a:cs typeface="Arial" charset="0"/>
              </a:rPr>
              <a:t>Labour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 Market Index (KOF YLMI) (</a:t>
            </a:r>
            <a:r>
              <a:rPr lang="it-IT" sz="1200" dirty="0" err="1">
                <a:latin typeface="Arial" charset="0"/>
                <a:ea typeface="Arial" charset="0"/>
                <a:cs typeface="Arial" charset="0"/>
              </a:rPr>
              <a:t>Renold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, Bolli, </a:t>
            </a:r>
            <a:r>
              <a:rPr lang="it-IT" sz="1200" dirty="0" err="1">
                <a:latin typeface="Arial" charset="0"/>
                <a:ea typeface="Arial" charset="0"/>
                <a:cs typeface="Arial" charset="0"/>
              </a:rPr>
              <a:t>Egg</a:t>
            </a:r>
            <a:r>
              <a:rPr lang="it-IT" sz="1200" dirty="0">
                <a:latin typeface="Arial" charset="0"/>
                <a:ea typeface="Arial" charset="0"/>
                <a:cs typeface="Arial" charset="0"/>
              </a:rPr>
              <a:t>, Pusterla, 2014) </a:t>
            </a:r>
          </a:p>
        </p:txBody>
      </p:sp>
      <p:pic>
        <p:nvPicPr>
          <p:cNvPr id="12" name="Immagine 11" descr="Macintosh HD:Users:Carlo:Desktop:Novembre2016_ISCAE Conference:KOF_YouthLabourMarketIndex-IT_IRL:IndexOverTime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96" y="1667644"/>
            <a:ext cx="8946939" cy="42410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614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3670299" y="6560820"/>
            <a:ext cx="2486661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310988" y="1259280"/>
            <a:ext cx="8148600" cy="43160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>
              <a:lnSpc>
                <a:spcPct val="100000"/>
              </a:lnSpc>
              <a:buClr>
                <a:srgbClr val="000000"/>
              </a:buClr>
            </a:pP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The state of the art: The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research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question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@UNIFI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it-IT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Micro: The graduate </a:t>
            </a:r>
            <a:r>
              <a:rPr lang="it-IT" sz="20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perspective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	How do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young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people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approach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the work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transition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?</a:t>
            </a: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Calibri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it-IT" sz="20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Meso</a:t>
            </a:r>
            <a:r>
              <a:rPr lang="it-IT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: The </a:t>
            </a:r>
            <a:r>
              <a:rPr lang="it-IT" sz="20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Curricular</a:t>
            </a:r>
            <a:r>
              <a:rPr lang="it-IT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approach</a:t>
            </a: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 marL="914400">
              <a:lnSpc>
                <a:spcPct val="100000"/>
              </a:lnSpc>
            </a:pP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Are curriculum and core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skills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develoed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in the Master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Degree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course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in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Adult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Education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,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Lifelong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Learning and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Pedagogical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Sciences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(LM-57 &amp; LM-85) are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adequate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for 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development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of graduate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employabilty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?</a:t>
            </a:r>
          </a:p>
          <a:p>
            <a:pPr marL="914400"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it-IT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Macro: 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The </a:t>
            </a:r>
            <a:r>
              <a:rPr lang="it-IT" sz="20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institutional</a:t>
            </a:r>
            <a:r>
              <a:rPr lang="it-IT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i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perspective</a:t>
            </a:r>
            <a:endParaRPr lang="it-IT" sz="2000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Calibri"/>
              <a:cs typeface="Arial"/>
            </a:endParaRPr>
          </a:p>
          <a:p>
            <a:pPr>
              <a:lnSpc>
                <a:spcPct val="100000"/>
              </a:lnSpc>
            </a:pPr>
            <a:r>
              <a:rPr lang="it-IT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           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University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role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in the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costruction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 of </a:t>
            </a:r>
            <a:r>
              <a:rPr lang="it-IT" sz="2000" i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Calibri"/>
                <a:cs typeface="Arial"/>
              </a:rPr>
              <a:t>employability</a:t>
            </a:r>
            <a:endParaRPr lang="it-IT" sz="2000" i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cs typeface="Arial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907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/>
          <p:cNvSpPr txBox="1">
            <a:spLocks/>
          </p:cNvSpPr>
          <p:nvPr/>
        </p:nvSpPr>
        <p:spPr>
          <a:xfrm>
            <a:off x="3677165" y="6537960"/>
            <a:ext cx="2759196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Vanna Boffo</a:t>
            </a:r>
          </a:p>
        </p:txBody>
      </p:sp>
      <p:sp>
        <p:nvSpPr>
          <p:cNvPr id="11" name="CustomShape 2"/>
          <p:cNvSpPr/>
          <p:nvPr/>
        </p:nvSpPr>
        <p:spPr>
          <a:xfrm>
            <a:off x="310988" y="1259280"/>
            <a:ext cx="8148600" cy="43160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60" algn="just">
              <a:lnSpc>
                <a:spcPct val="100000"/>
              </a:lnSpc>
              <a:buClr>
                <a:srgbClr val="000000"/>
              </a:buClr>
            </a:pP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The state of the art: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Research</a:t>
            </a:r>
            <a:r>
              <a:rPr lang="it-IT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actions</a:t>
            </a:r>
            <a:endParaRPr lang="it-IT" sz="24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ea typeface="Calibri"/>
            </a:endParaRPr>
          </a:p>
          <a:p>
            <a:pPr marL="285750" indent="-285750" algn="just">
              <a:buFont typeface="Arial" charset="0"/>
              <a:buChar char="•"/>
            </a:pP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Understand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needs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labour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market in the field of Social Economy (Human Services,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Cooperatives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of Services, Training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Agencies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).</a:t>
            </a:r>
          </a:p>
          <a:p>
            <a:pPr algn="just"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Analyze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the world of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education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 and care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professions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16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43080" indent="-342720" algn="just">
              <a:buClr>
                <a:srgbClr val="000000"/>
              </a:buClr>
              <a:buFont typeface="Arial"/>
              <a:buChar char="•"/>
            </a:pP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Assess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the situation of job-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search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following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the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Degree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LM-57 &amp; LM-85.</a:t>
            </a:r>
          </a:p>
          <a:p>
            <a:pPr marL="343080" indent="-342720" algn="just">
              <a:buClr>
                <a:srgbClr val="000000"/>
              </a:buClr>
              <a:buFont typeface="Arial"/>
              <a:buChar char="•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 marL="343080" indent="-342720" algn="just">
              <a:buClr>
                <a:srgbClr val="000000"/>
              </a:buClr>
              <a:buFont typeface="Arial"/>
              <a:buChar char="•"/>
            </a:pP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Draw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up an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inventory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of the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skills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required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by the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labour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market for the Professional </a:t>
            </a:r>
            <a:r>
              <a:rPr lang="it-IT" sz="2000" dirty="0" err="1">
                <a:latin typeface="Arial" charset="0"/>
                <a:ea typeface="Arial" charset="0"/>
                <a:cs typeface="Arial" charset="0"/>
              </a:rPr>
              <a:t>Profiles</a:t>
            </a:r>
            <a:r>
              <a:rPr lang="it-IT" sz="2000" dirty="0">
                <a:latin typeface="Arial" charset="0"/>
                <a:ea typeface="Arial" charset="0"/>
                <a:cs typeface="Arial" charset="0"/>
              </a:rPr>
              <a:t> for the Educational Sector and the Social Economy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: new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professionals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/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entrepreneurs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/ </a:t>
            </a:r>
            <a:r>
              <a:rPr lang="it-IT" sz="20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experts</a:t>
            </a:r>
            <a:r>
              <a:rPr lang="it-IT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charset="0"/>
                <a:ea typeface="Arial" charset="0"/>
                <a:cs typeface="Arial" charset="0"/>
              </a:rPr>
              <a:t>.</a:t>
            </a: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00000"/>
              </a:lnSpc>
            </a:pPr>
            <a:endParaRPr lang="it-IT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310988" y="6537960"/>
            <a:ext cx="3206912" cy="32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Employabiliy</a:t>
            </a:r>
            <a:r>
              <a:rPr lang="it-IT" sz="1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and </a:t>
            </a:r>
            <a:r>
              <a:rPr lang="it-IT" sz="1600" b="1" dirty="0" err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Transitions</a:t>
            </a:r>
            <a:endParaRPr lang="it-IT" sz="1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04793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ppt" id="{77F09203-2B3E-A240-B17B-FA5639C45AD7}" vid="{089161E6-727F-B648-A07B-F745888D8908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ppt</Template>
  <TotalTime>1045</TotalTime>
  <Words>2177</Words>
  <Application>Microsoft Macintosh PowerPoint</Application>
  <PresentationFormat>Presentazione su schermo (4:3)</PresentationFormat>
  <Paragraphs>295</Paragraphs>
  <Slides>27</Slides>
  <Notes>6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34" baseType="lpstr">
      <vt:lpstr>ＭＳ Ｐゴシック</vt:lpstr>
      <vt:lpstr>Arial</vt:lpstr>
      <vt:lpstr>Calibri</vt:lpstr>
      <vt:lpstr>Calibri Light</vt:lpstr>
      <vt:lpstr>DejaVu Sans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Carlo  Terzaroli</cp:lastModifiedBy>
  <cp:revision>46</cp:revision>
  <dcterms:created xsi:type="dcterms:W3CDTF">2017-02-21T10:35:06Z</dcterms:created>
  <dcterms:modified xsi:type="dcterms:W3CDTF">2018-12-04T12:19:16Z</dcterms:modified>
</cp:coreProperties>
</file>