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2CFBBC-3E47-428D-BFD0-2E2EFFBB240D}" type="datetimeFigureOut">
              <a:rPr lang="it-IT" smtClean="0"/>
              <a:t>14/05/2020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42CC63-719B-4360-9BB1-760FB926A8E1}" type="slidenum">
              <a:rPr lang="it-IT" smtClean="0"/>
              <a:t>‹N›</a:t>
            </a:fld>
            <a:endParaRPr lang="it-IT"/>
          </a:p>
        </p:txBody>
      </p:sp>
    </p:spTree>
    <p:extLst>
      <p:ext uri="{BB962C8B-B14F-4D97-AF65-F5344CB8AC3E}">
        <p14:creationId xmlns:p14="http://schemas.microsoft.com/office/powerpoint/2010/main" val="316638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5FC531-C3ED-472F-A01B-C6EC3121A014}" type="slidenum">
              <a:rPr lang="it-IT" altLang="it-IT">
                <a:solidFill>
                  <a:prstClr val="black"/>
                </a:solidFill>
              </a:rPr>
              <a:pPr eaLnBrk="1" hangingPunct="1">
                <a:spcBef>
                  <a:spcPct val="0"/>
                </a:spcBef>
              </a:pPr>
              <a:t>3</a:t>
            </a:fld>
            <a:endParaRPr lang="it-IT" altLang="it-IT">
              <a:solidFill>
                <a:prstClr val="black"/>
              </a:solidFill>
            </a:endParaRPr>
          </a:p>
        </p:txBody>
      </p:sp>
      <p:sp>
        <p:nvSpPr>
          <p:cNvPr id="210947" name="Segnaposto immagine diapositiva 1"/>
          <p:cNvSpPr>
            <a:spLocks noGrp="1" noRot="1" noChangeAspect="1" noTextEdit="1"/>
          </p:cNvSpPr>
          <p:nvPr>
            <p:ph type="sldImg"/>
          </p:nvPr>
        </p:nvSpPr>
        <p:spPr>
          <a:ln/>
        </p:spPr>
      </p:sp>
      <p:sp>
        <p:nvSpPr>
          <p:cNvPr id="210948" name="Segnaposto note 2"/>
          <p:cNvSpPr>
            <a:spLocks noGrp="1"/>
          </p:cNvSpPr>
          <p:nvPr>
            <p:ph type="body" idx="1"/>
          </p:nvPr>
        </p:nvSpPr>
        <p:spPr>
          <a:noFill/>
        </p:spPr>
        <p:txBody>
          <a:bodyPr/>
          <a:lstStyle/>
          <a:p>
            <a:pPr defTabSz="457200" eaLnBrk="1" hangingPunct="1">
              <a:lnSpc>
                <a:spcPct val="80000"/>
              </a:lnSpc>
              <a:spcBef>
                <a:spcPct val="0"/>
              </a:spcBef>
            </a:pPr>
            <a:endParaRPr lang="it-IT" altLang="it-IT" sz="1100" smtClean="0"/>
          </a:p>
        </p:txBody>
      </p:sp>
      <p:sp>
        <p:nvSpPr>
          <p:cNvPr id="210949"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6FCD5D9E-47CE-48A3-A518-AC11D92CA26D}" type="slidenum">
              <a:rPr lang="it-IT" altLang="it-IT">
                <a:solidFill>
                  <a:prstClr val="black"/>
                </a:solidFill>
                <a:latin typeface="Book Antiqua" pitchFamily="18" charset="0"/>
                <a:ea typeface="MS PGothic" pitchFamily="34" charset="-128"/>
              </a:rPr>
              <a:pPr algn="r" eaLnBrk="1" fontAlgn="base" hangingPunct="1">
                <a:spcBef>
                  <a:spcPct val="0"/>
                </a:spcBef>
                <a:spcAft>
                  <a:spcPct val="0"/>
                </a:spcAft>
              </a:pPr>
              <a:t>3</a:t>
            </a:fld>
            <a:endParaRPr lang="it-IT" altLang="it-IT">
              <a:solidFill>
                <a:prstClr val="black"/>
              </a:solidFill>
              <a:latin typeface="Book Antiqua" pitchFamily="18"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3106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4035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7262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1686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6658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9739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77587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5001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2518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7067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3212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47728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em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85725" y="46038"/>
            <a:ext cx="9229725"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a:solidFill>
                  <a:srgbClr val="FFFFFF"/>
                </a:solidFill>
              </a:rPr>
              <a:t>Many studies have address the effects of EE on age related cognitive impairment  in animal models (see Valenzuela et al., 2007; Nithianatharajah and Hannan, 2006; Redolat and Mesa Gresa, 2011; Sale et al., 2014; Berardi et al., 2018). </a:t>
            </a:r>
          </a:p>
          <a:p>
            <a:pPr algn="ctr" eaLnBrk="1" fontAlgn="base" hangingPunct="1">
              <a:spcBef>
                <a:spcPct val="0"/>
              </a:spcBef>
              <a:spcAft>
                <a:spcPct val="0"/>
              </a:spcAft>
              <a:buFontTx/>
              <a:buNone/>
            </a:pPr>
            <a:endParaRPr lang="en-GB" altLang="it-IT" sz="3600">
              <a:solidFill>
                <a:srgbClr val="FFFFFF"/>
              </a:solidFill>
            </a:endParaRPr>
          </a:p>
          <a:p>
            <a:pPr algn="ctr" eaLnBrk="1" fontAlgn="base" hangingPunct="1">
              <a:spcBef>
                <a:spcPct val="0"/>
              </a:spcBef>
              <a:spcAft>
                <a:spcPct val="0"/>
              </a:spcAft>
              <a:buFontTx/>
              <a:buNone/>
            </a:pPr>
            <a:r>
              <a:rPr lang="en-GB" altLang="it-IT" sz="3600">
                <a:solidFill>
                  <a:srgbClr val="FFFFFF"/>
                </a:solidFill>
              </a:rPr>
              <a:t>Most of the studies have been conducted in rodents, but EE has been found to provide cognitive benefits also in other aged mammals (beagles, Pop et al., 2010). </a:t>
            </a:r>
          </a:p>
          <a:p>
            <a:pPr algn="ctr" eaLnBrk="1" fontAlgn="base" hangingPunct="1">
              <a:spcBef>
                <a:spcPct val="0"/>
              </a:spcBef>
              <a:spcAft>
                <a:spcPct val="0"/>
              </a:spcAft>
              <a:buFontTx/>
              <a:buNone/>
            </a:pPr>
            <a:endParaRPr lang="en-GB" altLang="it-IT" sz="36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87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85725" y="-409575"/>
            <a:ext cx="9229725" cy="729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GB" altLang="it-IT" sz="3600">
              <a:solidFill>
                <a:srgbClr val="FFFFFF"/>
              </a:solidFill>
            </a:endParaRPr>
          </a:p>
          <a:p>
            <a:pPr algn="ctr" eaLnBrk="1" fontAlgn="base" hangingPunct="1">
              <a:spcBef>
                <a:spcPct val="0"/>
              </a:spcBef>
              <a:spcAft>
                <a:spcPct val="0"/>
              </a:spcAft>
              <a:buFontTx/>
              <a:buNone/>
            </a:pPr>
            <a:r>
              <a:rPr lang="en-GB" altLang="it-IT" sz="3600">
                <a:solidFill>
                  <a:srgbClr val="FFFFFF"/>
                </a:solidFill>
              </a:rPr>
              <a:t>Positive effects of EE on cognitive processes have been found both for hippocampal dependent learning and memory (Bennett et al. 2006) and for prefrontal cortex dependent working memory (Soffie et al., 1999). </a:t>
            </a:r>
          </a:p>
          <a:p>
            <a:pPr algn="ctr" eaLnBrk="1" fontAlgn="base" hangingPunct="1">
              <a:spcBef>
                <a:spcPct val="0"/>
              </a:spcBef>
              <a:spcAft>
                <a:spcPct val="0"/>
              </a:spcAft>
              <a:buFontTx/>
              <a:buNone/>
            </a:pPr>
            <a:r>
              <a:rPr lang="en-GB" altLang="it-IT" sz="3600" b="1">
                <a:solidFill>
                  <a:srgbClr val="FFFFFF"/>
                </a:solidFill>
              </a:rPr>
              <a:t>These beneficial effects have been related to EE action on neurogenesis, neurotrophic factors (BDNF), IGF-1, synaptic plasticity, neurotransmitter systems and, more recently, on neuroinflammation.</a:t>
            </a:r>
            <a:r>
              <a:rPr lang="en-GB" altLang="it-IT" sz="3600">
                <a:solidFill>
                  <a:srgbClr val="FFFFFF"/>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78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olo 1"/>
          <p:cNvSpPr>
            <a:spLocks noGrp="1"/>
          </p:cNvSpPr>
          <p:nvPr>
            <p:ph type="title" idx="4294967295"/>
          </p:nvPr>
        </p:nvSpPr>
        <p:spPr>
          <a:xfrm>
            <a:off x="0" y="217488"/>
            <a:ext cx="9144000" cy="547687"/>
          </a:xfrm>
        </p:spPr>
        <p:txBody>
          <a:bodyPr/>
          <a:lstStyle/>
          <a:p>
            <a:pPr eaLnBrk="1" hangingPunct="1"/>
            <a:r>
              <a:rPr lang="en-US" altLang="it-IT" sz="2800" smtClean="0">
                <a:solidFill>
                  <a:schemeClr val="bg1"/>
                </a:solidFill>
              </a:rPr>
              <a:t>Effects on neural plasticity, system consolidation</a:t>
            </a:r>
            <a:endParaRPr lang="it-IT" altLang="it-IT" sz="2800" smtClean="0">
              <a:solidFill>
                <a:schemeClr val="bg1"/>
              </a:solidFill>
            </a:endParaRPr>
          </a:p>
        </p:txBody>
      </p:sp>
      <p:sp>
        <p:nvSpPr>
          <p:cNvPr id="116739" name="Segnaposto contenuto 2"/>
          <p:cNvSpPr>
            <a:spLocks noGrp="1"/>
          </p:cNvSpPr>
          <p:nvPr>
            <p:ph idx="4294967295"/>
          </p:nvPr>
        </p:nvSpPr>
        <p:spPr>
          <a:xfrm>
            <a:off x="574675" y="908050"/>
            <a:ext cx="7993063" cy="504825"/>
          </a:xfrm>
        </p:spPr>
        <p:txBody>
          <a:bodyPr/>
          <a:lstStyle/>
          <a:p>
            <a:pPr defTabSz="457200" eaLnBrk="1" hangingPunct="1">
              <a:buFontTx/>
              <a:buNone/>
            </a:pPr>
            <a:r>
              <a:rPr lang="en-US" altLang="it-IT" sz="1800" b="1" smtClean="0">
                <a:solidFill>
                  <a:schemeClr val="bg1"/>
                </a:solidFill>
                <a:latin typeface="Verdana" pitchFamily="34" charset="0"/>
              </a:rPr>
              <a:t>ANIMAL TREATMENT</a:t>
            </a:r>
            <a:r>
              <a:rPr lang="it-IT" altLang="it-IT" sz="1800" b="1" smtClean="0">
                <a:solidFill>
                  <a:schemeClr val="bg1"/>
                </a:solidFill>
                <a:latin typeface="Verdana" pitchFamily="34" charset="0"/>
              </a:rPr>
              <a:t>: </a:t>
            </a:r>
            <a:r>
              <a:rPr lang="en-US" altLang="it-IT" sz="1500" smtClean="0">
                <a:solidFill>
                  <a:schemeClr val="bg1"/>
                </a:solidFill>
                <a:latin typeface="Verdana" pitchFamily="34" charset="0"/>
              </a:rPr>
              <a:t>Male and female C57BL/6 mice of 14 months of age</a:t>
            </a:r>
            <a:endParaRPr lang="it-IT" altLang="it-IT" sz="1500" smtClean="0">
              <a:solidFill>
                <a:schemeClr val="bg1"/>
              </a:solidFill>
              <a:latin typeface="Verdana" pitchFamily="34" charset="0"/>
            </a:endParaRPr>
          </a:p>
        </p:txBody>
      </p:sp>
      <p:sp>
        <p:nvSpPr>
          <p:cNvPr id="116740" name="Segnaposto contenuto 4"/>
          <p:cNvSpPr txBox="1">
            <a:spLocks/>
          </p:cNvSpPr>
          <p:nvPr/>
        </p:nvSpPr>
        <p:spPr bwMode="auto">
          <a:xfrm>
            <a:off x="539750" y="1700213"/>
            <a:ext cx="8064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ct val="20000"/>
              </a:spcBef>
              <a:buChar char="•"/>
              <a:defRPr sz="3200">
                <a:solidFill>
                  <a:schemeClr val="tx1"/>
                </a:solidFill>
                <a:latin typeface="Arial" pitchFamily="34" charset="0"/>
              </a:defRPr>
            </a:lvl1pPr>
            <a:lvl2pPr marL="742950" indent="-285750" defTabSz="457200" eaLnBrk="0" hangingPunct="0">
              <a:spcBef>
                <a:spcPct val="20000"/>
              </a:spcBef>
              <a:buChar char="–"/>
              <a:defRPr sz="2800">
                <a:solidFill>
                  <a:schemeClr val="tx1"/>
                </a:solidFill>
                <a:latin typeface="Arial" pitchFamily="34" charset="0"/>
              </a:defRPr>
            </a:lvl2pPr>
            <a:lvl3pPr marL="1143000" indent="-228600" defTabSz="457200" eaLnBrk="0" hangingPunct="0">
              <a:spcBef>
                <a:spcPct val="20000"/>
              </a:spcBef>
              <a:buChar char="•"/>
              <a:defRPr sz="2400">
                <a:solidFill>
                  <a:schemeClr val="tx1"/>
                </a:solidFill>
                <a:latin typeface="Arial" pitchFamily="34" charset="0"/>
              </a:defRPr>
            </a:lvl3pPr>
            <a:lvl4pPr marL="1600200" indent="-228600" defTabSz="457200" eaLnBrk="0" hangingPunct="0">
              <a:spcBef>
                <a:spcPct val="20000"/>
              </a:spcBef>
              <a:buChar char="–"/>
              <a:defRPr sz="2000">
                <a:solidFill>
                  <a:schemeClr val="tx1"/>
                </a:solidFill>
                <a:latin typeface="Arial" pitchFamily="34" charset="0"/>
              </a:defRPr>
            </a:lvl4pPr>
            <a:lvl5pPr marL="2057400" indent="-228600" defTabSz="4572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fontAlgn="base">
              <a:spcAft>
                <a:spcPct val="0"/>
              </a:spcAft>
              <a:buClr>
                <a:srgbClr val="000000"/>
              </a:buClr>
              <a:buSzPct val="70000"/>
              <a:buFontTx/>
              <a:buNone/>
            </a:pPr>
            <a:r>
              <a:rPr lang="it-IT" altLang="it-IT" sz="1800" b="1">
                <a:solidFill>
                  <a:srgbClr val="FFFFFF"/>
                </a:solidFill>
                <a:latin typeface="Verdana" pitchFamily="34" charset="0"/>
                <a:ea typeface="MS PGothic" pitchFamily="34" charset="-128"/>
              </a:rPr>
              <a:t>Social Transmission of Food Preference (STFP): </a:t>
            </a:r>
          </a:p>
          <a:p>
            <a:pPr fontAlgn="base">
              <a:spcAft>
                <a:spcPct val="0"/>
              </a:spcAft>
              <a:buClr>
                <a:srgbClr val="000000"/>
              </a:buClr>
              <a:buSzPct val="70000"/>
              <a:buFontTx/>
              <a:buNone/>
            </a:pPr>
            <a:r>
              <a:rPr lang="en-GB" altLang="it-IT" sz="1500" i="1">
                <a:solidFill>
                  <a:srgbClr val="FFFFFF"/>
                </a:solidFill>
                <a:latin typeface="Verdana" pitchFamily="34" charset="0"/>
                <a:ea typeface="MS PGothic" pitchFamily="34" charset="-128"/>
                <a:cs typeface="Verdana" pitchFamily="34" charset="0"/>
              </a:rPr>
              <a:t>STFP is based on food neophobia in rodents. Mice show a preference for eating a food that is cued with an odor previously experienced on the breath of a conspecific, over a food cued with a novel scent (Galef et al. 1988)</a:t>
            </a:r>
          </a:p>
          <a:p>
            <a:pPr fontAlgn="base">
              <a:spcAft>
                <a:spcPct val="0"/>
              </a:spcAft>
              <a:buClr>
                <a:srgbClr val="000000"/>
              </a:buClr>
              <a:buSzPct val="70000"/>
              <a:buFontTx/>
              <a:buNone/>
            </a:pPr>
            <a:endParaRPr lang="en-US" altLang="it-IT" sz="600">
              <a:solidFill>
                <a:srgbClr val="FFFFFF"/>
              </a:solidFill>
              <a:latin typeface="Verdana" pitchFamily="34" charset="0"/>
            </a:endParaRPr>
          </a:p>
          <a:p>
            <a:pPr fontAlgn="base">
              <a:spcAft>
                <a:spcPct val="0"/>
              </a:spcAft>
              <a:buClr>
                <a:srgbClr val="000000"/>
              </a:buClr>
              <a:buSzPct val="70000"/>
              <a:buFont typeface="Wingdings" pitchFamily="2" charset="2"/>
              <a:buChar char="Ø"/>
            </a:pPr>
            <a:r>
              <a:rPr lang="it-IT" altLang="it-IT" sz="1600" b="1">
                <a:solidFill>
                  <a:srgbClr val="FFFFFF"/>
                </a:solidFill>
                <a:latin typeface="Verdana" pitchFamily="34" charset="0"/>
              </a:rPr>
              <a:t>TRAINING</a:t>
            </a:r>
            <a:r>
              <a:rPr lang="it-IT" altLang="it-IT" sz="1600">
                <a:solidFill>
                  <a:srgbClr val="FFFFFF"/>
                </a:solidFill>
                <a:latin typeface="Verdana" pitchFamily="34" charset="0"/>
              </a:rPr>
              <a:t>: </a:t>
            </a:r>
            <a:r>
              <a:rPr lang="en-US" altLang="it-IT" sz="1600">
                <a:solidFill>
                  <a:srgbClr val="FFFFFF"/>
                </a:solidFill>
                <a:latin typeface="Verdana" pitchFamily="34" charset="0"/>
              </a:rPr>
              <a:t>30 min interaction</a:t>
            </a:r>
          </a:p>
          <a:p>
            <a:pPr fontAlgn="base">
              <a:spcAft>
                <a:spcPct val="0"/>
              </a:spcAft>
              <a:buClr>
                <a:srgbClr val="000000"/>
              </a:buClr>
              <a:buSzPct val="70000"/>
              <a:buFont typeface="Wingdings" pitchFamily="2" charset="2"/>
              <a:buChar char="Ø"/>
            </a:pPr>
            <a:r>
              <a:rPr lang="it-IT" altLang="it-IT" sz="1600" b="1">
                <a:solidFill>
                  <a:srgbClr val="FFFFFF"/>
                </a:solidFill>
                <a:latin typeface="Verdana" pitchFamily="34" charset="0"/>
              </a:rPr>
              <a:t>PROBE TEST</a:t>
            </a:r>
            <a:r>
              <a:rPr lang="it-IT" altLang="it-IT" sz="1600">
                <a:solidFill>
                  <a:srgbClr val="FFFFFF"/>
                </a:solidFill>
                <a:latin typeface="Verdana" pitchFamily="34" charset="0"/>
              </a:rPr>
              <a:t>: 1 and 30 days</a:t>
            </a:r>
          </a:p>
          <a:p>
            <a:pPr fontAlgn="base">
              <a:spcAft>
                <a:spcPct val="0"/>
              </a:spcAft>
              <a:buClr>
                <a:srgbClr val="000000"/>
              </a:buClr>
              <a:buSzPct val="70000"/>
              <a:buFontTx/>
              <a:buNone/>
            </a:pPr>
            <a:endParaRPr lang="it-IT" altLang="it-IT" sz="1500">
              <a:solidFill>
                <a:srgbClr val="FFFFFF"/>
              </a:solidFill>
              <a:latin typeface="Verdana" pitchFamily="34" charset="0"/>
            </a:endParaRPr>
          </a:p>
        </p:txBody>
      </p:sp>
      <p:pic>
        <p:nvPicPr>
          <p:cNvPr id="116741" name="Immagine 2"/>
          <p:cNvPicPr>
            <a:picLocks noChangeAspect="1"/>
          </p:cNvPicPr>
          <p:nvPr/>
        </p:nvPicPr>
        <p:blipFill>
          <a:blip r:embed="rId5">
            <a:extLst>
              <a:ext uri="{28A0092B-C50C-407E-A947-70E740481C1C}">
                <a14:useLocalDpi xmlns:a14="http://schemas.microsoft.com/office/drawing/2010/main" val="0"/>
              </a:ext>
            </a:extLst>
          </a:blip>
          <a:srcRect l="6065" r="2219"/>
          <a:stretch>
            <a:fillRect/>
          </a:stretch>
        </p:blipFill>
        <p:spPr bwMode="auto">
          <a:xfrm>
            <a:off x="4676775" y="3749675"/>
            <a:ext cx="37655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672013"/>
            <a:ext cx="1871663"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Immagin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9750" y="4646613"/>
            <a:ext cx="194468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CasellaDiTesto 1"/>
          <p:cNvSpPr txBox="1">
            <a:spLocks noChangeArrowheads="1"/>
          </p:cNvSpPr>
          <p:nvPr/>
        </p:nvSpPr>
        <p:spPr bwMode="auto">
          <a:xfrm>
            <a:off x="3132138" y="6448425"/>
            <a:ext cx="203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Cintoli et al., 2018</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19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0"/>
            <a:ext cx="7246937" cy="674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7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olo 1"/>
          <p:cNvSpPr>
            <a:spLocks noGrp="1"/>
          </p:cNvSpPr>
          <p:nvPr>
            <p:ph type="title" idx="4294967295"/>
          </p:nvPr>
        </p:nvSpPr>
        <p:spPr>
          <a:xfrm>
            <a:off x="0" y="115888"/>
            <a:ext cx="9144000" cy="736600"/>
          </a:xfrm>
        </p:spPr>
        <p:txBody>
          <a:bodyPr/>
          <a:lstStyle/>
          <a:p>
            <a:pPr eaLnBrk="1" hangingPunct="1"/>
            <a:r>
              <a:rPr lang="en-US" altLang="it-IT" sz="2400" b="1" i="1" smtClean="0">
                <a:solidFill>
                  <a:schemeClr val="bg1"/>
                </a:solidFill>
                <a:latin typeface="Verdana" pitchFamily="34" charset="0"/>
              </a:rPr>
              <a:t>C-fos positive cells in prefrontal cortex</a:t>
            </a:r>
            <a:endParaRPr lang="it-IT" altLang="it-IT" sz="2800" b="1" i="1" smtClean="0">
              <a:solidFill>
                <a:schemeClr val="bg1"/>
              </a:solidFill>
            </a:endParaRPr>
          </a:p>
        </p:txBody>
      </p:sp>
      <p:sp>
        <p:nvSpPr>
          <p:cNvPr id="6" name="Rettangolo 1"/>
          <p:cNvSpPr>
            <a:spLocks noChangeArrowheads="1"/>
          </p:cNvSpPr>
          <p:nvPr/>
        </p:nvSpPr>
        <p:spPr bwMode="auto">
          <a:xfrm>
            <a:off x="358775" y="5876925"/>
            <a:ext cx="8424863" cy="8175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lgn="ctr" defTabSz="457200" fontAlgn="base">
              <a:spcBef>
                <a:spcPct val="0"/>
              </a:spcBef>
              <a:spcAft>
                <a:spcPct val="0"/>
              </a:spcAft>
              <a:defRPr/>
            </a:pPr>
            <a:r>
              <a:rPr lang="it-IT">
                <a:solidFill>
                  <a:srgbClr val="000000"/>
                </a:solidFill>
                <a:latin typeface="Arial Narrow" pitchFamily="34" charset="0"/>
              </a:rPr>
              <a:t>▪</a:t>
            </a:r>
            <a:r>
              <a:rPr lang="it-IT" sz="1400">
                <a:solidFill>
                  <a:srgbClr val="000000"/>
                </a:solidFill>
                <a:latin typeface="Arial Narrow" pitchFamily="34" charset="0"/>
              </a:rPr>
              <a:t> statistical significance between EE and HC-EE; </a:t>
            </a:r>
            <a:r>
              <a:rPr lang="it-IT" sz="1100">
                <a:solidFill>
                  <a:srgbClr val="000000"/>
                </a:solidFill>
                <a:latin typeface="Arial Narrow" pitchFamily="34" charset="0"/>
              </a:rPr>
              <a:t>☐</a:t>
            </a:r>
            <a:r>
              <a:rPr lang="it-IT" sz="1400">
                <a:solidFill>
                  <a:srgbClr val="000000"/>
                </a:solidFill>
                <a:latin typeface="Arial Narrow" pitchFamily="34" charset="0"/>
              </a:rPr>
              <a:t> statistical significance between SC and HC-SC; </a:t>
            </a:r>
            <a:r>
              <a:rPr lang="it-IT" sz="1400" i="1">
                <a:solidFill>
                  <a:srgbClr val="000000"/>
                </a:solidFill>
              </a:rPr>
              <a:t>•</a:t>
            </a:r>
            <a:r>
              <a:rPr lang="it-IT" sz="1400">
                <a:solidFill>
                  <a:srgbClr val="000000"/>
                </a:solidFill>
                <a:latin typeface="Arial Narrow" pitchFamily="34" charset="0"/>
              </a:rPr>
              <a:t> statistical significance for housing factor within a given level of factor day (comparison between EE and SC); § statistical significance within EE group (comparison for factor day of probe test within EE group); error bars = s.e.m.</a:t>
            </a:r>
            <a:r>
              <a:rPr lang="en-US" sz="1400">
                <a:solidFill>
                  <a:srgbClr val="000000"/>
                </a:solidFill>
                <a:latin typeface="Arial Narrow" pitchFamily="34" charset="0"/>
              </a:rPr>
              <a:t>; yellow rectangle = mean ± standard error of HC.</a:t>
            </a:r>
            <a:endParaRPr lang="it-IT" sz="1400">
              <a:solidFill>
                <a:srgbClr val="000000"/>
              </a:solidFill>
              <a:latin typeface="Arial Narrow" pitchFamily="34" charset="0"/>
            </a:endParaRPr>
          </a:p>
        </p:txBody>
      </p:sp>
      <p:sp>
        <p:nvSpPr>
          <p:cNvPr id="118788" name="Text Box 5"/>
          <p:cNvSpPr txBox="1">
            <a:spLocks noChangeArrowheads="1"/>
          </p:cNvSpPr>
          <p:nvPr/>
        </p:nvSpPr>
        <p:spPr bwMode="auto">
          <a:xfrm>
            <a:off x="5795963" y="1916113"/>
            <a:ext cx="334803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Failure of system consolidation in aging?</a:t>
            </a:r>
          </a:p>
          <a:p>
            <a:pPr algn="ctr" eaLnBrk="1" fontAlgn="base" hangingPunct="1">
              <a:spcBef>
                <a:spcPct val="0"/>
              </a:spcBef>
              <a:spcAft>
                <a:spcPct val="0"/>
              </a:spcAft>
              <a:buFontTx/>
              <a:buNone/>
            </a:pPr>
            <a:endParaRPr lang="it-IT" altLang="it-IT" sz="2400">
              <a:solidFill>
                <a:srgbClr val="FFFFFF"/>
              </a:solidFill>
            </a:endParaRPr>
          </a:p>
          <a:p>
            <a:pPr algn="ctr" eaLnBrk="1" fontAlgn="base" hangingPunct="1">
              <a:spcBef>
                <a:spcPct val="0"/>
              </a:spcBef>
              <a:spcAft>
                <a:spcPct val="0"/>
              </a:spcAft>
              <a:buFontTx/>
              <a:buNone/>
            </a:pPr>
            <a:r>
              <a:rPr lang="it-IT" altLang="it-IT" sz="2400">
                <a:solidFill>
                  <a:srgbClr val="FFFFFF"/>
                </a:solidFill>
              </a:rPr>
              <a:t>Positive effects of EE</a:t>
            </a:r>
          </a:p>
        </p:txBody>
      </p:sp>
      <p:pic>
        <p:nvPicPr>
          <p:cNvPr id="118789" name="Picture 6"/>
          <p:cNvPicPr>
            <a:picLocks noChangeAspect="1" noChangeArrowheads="1"/>
          </p:cNvPicPr>
          <p:nvPr/>
        </p:nvPicPr>
        <p:blipFill>
          <a:blip r:embed="rId4">
            <a:extLst>
              <a:ext uri="{28A0092B-C50C-407E-A947-70E740481C1C}">
                <a14:useLocalDpi xmlns:a14="http://schemas.microsoft.com/office/drawing/2010/main" val="0"/>
              </a:ext>
            </a:extLst>
          </a:blip>
          <a:srcRect t="29407" r="44803" b="35728"/>
          <a:stretch>
            <a:fillRect/>
          </a:stretch>
        </p:blipFill>
        <p:spPr bwMode="auto">
          <a:xfrm>
            <a:off x="179388" y="765175"/>
            <a:ext cx="5672137"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63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4">
            <a:extLst>
              <a:ext uri="{28A0092B-C50C-407E-A947-70E740481C1C}">
                <a14:useLocalDpi xmlns:a14="http://schemas.microsoft.com/office/drawing/2010/main" val="0"/>
              </a:ext>
            </a:extLst>
          </a:blip>
          <a:srcRect b="35423"/>
          <a:stretch>
            <a:fillRect/>
          </a:stretch>
        </p:blipFill>
        <p:spPr bwMode="auto">
          <a:xfrm>
            <a:off x="900113" y="1200150"/>
            <a:ext cx="7354887" cy="484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1" name="Rettangolo 1"/>
          <p:cNvSpPr>
            <a:spLocks noChangeArrowheads="1"/>
          </p:cNvSpPr>
          <p:nvPr/>
        </p:nvSpPr>
        <p:spPr bwMode="auto">
          <a:xfrm>
            <a:off x="12700" y="0"/>
            <a:ext cx="9131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2400">
                <a:solidFill>
                  <a:srgbClr val="FFFFFF"/>
                </a:solidFill>
              </a:rPr>
              <a:t>H3 acetylation on L14 in subregions of OFC for SC (open columns), EE (filled columns), PL-SC (dotted columns), and PL-EE (hatched columns) mice 1 hour after the learning phase.</a:t>
            </a:r>
            <a:endParaRPr lang="it-IT" altLang="it-IT" sz="2400">
              <a:solidFill>
                <a:srgbClr val="FFFFFF"/>
              </a:solidFill>
            </a:endParaRPr>
          </a:p>
        </p:txBody>
      </p:sp>
      <p:sp>
        <p:nvSpPr>
          <p:cNvPr id="119812" name="Rettangolo 2"/>
          <p:cNvSpPr>
            <a:spLocks noChangeArrowheads="1"/>
          </p:cNvSpPr>
          <p:nvPr/>
        </p:nvSpPr>
        <p:spPr bwMode="auto">
          <a:xfrm>
            <a:off x="-30163" y="5934075"/>
            <a:ext cx="91313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1800">
                <a:solidFill>
                  <a:srgbClr val="FFFFFF"/>
                </a:solidFill>
              </a:rPr>
              <a:t>The preserved remote memory recall in aged EE mice is associated with enhanced OFC histone acetylation early in the system consolidation process, which suggests a preserved early tagging of OFC.</a:t>
            </a:r>
            <a:endParaRPr lang="it-IT" altLang="it-IT" sz="18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87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31863"/>
            <a:ext cx="6840537" cy="4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Text Box 3"/>
          <p:cNvSpPr txBox="1">
            <a:spLocks noChangeArrowheads="1"/>
          </p:cNvSpPr>
          <p:nvPr/>
        </p:nvSpPr>
        <p:spPr bwMode="auto">
          <a:xfrm>
            <a:off x="755650" y="188913"/>
            <a:ext cx="70754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FFFFFF"/>
                </a:solidFill>
              </a:rPr>
              <a:t>EE reduces the inhibition/excitation balance</a:t>
            </a:r>
          </a:p>
        </p:txBody>
      </p:sp>
      <p:sp>
        <p:nvSpPr>
          <p:cNvPr id="120836" name="Text Box 4"/>
          <p:cNvSpPr txBox="1">
            <a:spLocks noChangeArrowheads="1"/>
          </p:cNvSpPr>
          <p:nvPr/>
        </p:nvSpPr>
        <p:spPr bwMode="auto">
          <a:xfrm>
            <a:off x="6127750" y="6381750"/>
            <a:ext cx="22748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FFFFFF"/>
                </a:solidFill>
              </a:rPr>
              <a:t>Mainardi et al., 2014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39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413</Words>
  <Application>Microsoft Office PowerPoint</Application>
  <PresentationFormat>Presentazione su schermo (4:3)</PresentationFormat>
  <Paragraphs>25</Paragraphs>
  <Slides>7</Slides>
  <Notes>1</Notes>
  <HiddenSlides>0</HiddenSlides>
  <MMClips>7</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Struttura predefinita</vt:lpstr>
      <vt:lpstr>Presentazione standard di PowerPoint</vt:lpstr>
      <vt:lpstr>Presentazione standard di PowerPoint</vt:lpstr>
      <vt:lpstr>Effects on neural plasticity, system consolidation</vt:lpstr>
      <vt:lpstr>Presentazione standard di PowerPoint</vt:lpstr>
      <vt:lpstr>C-fos positive cells in prefrontal cortex</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2020-05-14T17:59:24Z</dcterms:created>
  <dcterms:modified xsi:type="dcterms:W3CDTF">2020-05-14T18:00:15Z</dcterms:modified>
</cp:coreProperties>
</file>