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20"/>
  </p:notesMasterIdLst>
  <p:sldIdLst>
    <p:sldId id="540" r:id="rId2"/>
    <p:sldId id="541" r:id="rId3"/>
    <p:sldId id="542" r:id="rId4"/>
    <p:sldId id="543" r:id="rId5"/>
    <p:sldId id="544" r:id="rId6"/>
    <p:sldId id="545" r:id="rId7"/>
    <p:sldId id="513" r:id="rId8"/>
    <p:sldId id="514" r:id="rId9"/>
    <p:sldId id="515" r:id="rId10"/>
    <p:sldId id="546" r:id="rId11"/>
    <p:sldId id="547" r:id="rId12"/>
    <p:sldId id="548" r:id="rId13"/>
    <p:sldId id="549" r:id="rId14"/>
    <p:sldId id="550" r:id="rId15"/>
    <p:sldId id="551" r:id="rId16"/>
    <p:sldId id="552" r:id="rId17"/>
    <p:sldId id="553" r:id="rId18"/>
    <p:sldId id="55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è Archain" initials="SA" lastIdx="1" clrIdx="0">
    <p:extLst>
      <p:ext uri="{19B8F6BF-5375-455C-9EA6-DF929625EA0E}">
        <p15:presenceInfo xmlns:p15="http://schemas.microsoft.com/office/powerpoint/2012/main" userId="Salomè Arc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38" autoAdjust="0"/>
    <p:restoredTop sz="94599"/>
  </p:normalViewPr>
  <p:slideViewPr>
    <p:cSldViewPr snapToGrid="0" snapToObjects="1">
      <p:cViewPr varScale="1">
        <p:scale>
          <a:sx n="71" d="100"/>
          <a:sy n="71" d="100"/>
        </p:scale>
        <p:origin x="32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6T13:15:01.398"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52CED-ADB3-4F3F-B08E-58CC768F81B9}" type="datetimeFigureOut">
              <a:rPr lang="en-GB" smtClean="0"/>
              <a:t>06/04/2020</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AB0E0-F3E3-4DCA-A9F9-38D92C9891BB}" type="slidenum">
              <a:rPr lang="en-GB" smtClean="0"/>
              <a:t>‹N›</a:t>
            </a:fld>
            <a:endParaRPr lang="en-GB"/>
          </a:p>
        </p:txBody>
      </p:sp>
    </p:spTree>
    <p:extLst>
      <p:ext uri="{BB962C8B-B14F-4D97-AF65-F5344CB8AC3E}">
        <p14:creationId xmlns:p14="http://schemas.microsoft.com/office/powerpoint/2010/main" val="352143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919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00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47001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4728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303820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15277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937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67812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2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4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7348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3616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0F78DCC-DB45-3E4F-9FF8-A8367E3AA3C4}" type="datetimeFigureOut">
              <a:rPr lang="it-IT" smtClean="0"/>
              <a:t>06/04/2020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64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1154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65804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8115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66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78DCC-DB45-3E4F-9FF8-A8367E3AA3C4}" type="datetimeFigureOut">
              <a:rPr lang="it-IT" smtClean="0"/>
              <a:t>06/04/2020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ABCB5D3-1347-D240-B5FC-31B79AB90B2B}" type="slidenum">
              <a:rPr lang="it-IT" smtClean="0"/>
              <a:t>‹N›</a:t>
            </a:fld>
            <a:endParaRPr lang="it-IT"/>
          </a:p>
        </p:txBody>
      </p:sp>
    </p:spTree>
    <p:extLst>
      <p:ext uri="{BB962C8B-B14F-4D97-AF65-F5344CB8AC3E}">
        <p14:creationId xmlns:p14="http://schemas.microsoft.com/office/powerpoint/2010/main" val="193145969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atente.it/normativa/circolare-22-03-2017-n-6935-conseguimento-patente-b?idc=349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866442" y="469393"/>
            <a:ext cx="6620968" cy="3329581"/>
          </a:xfrm>
        </p:spPr>
        <p:txBody>
          <a:bodyPr>
            <a:normAutofit fontScale="90000"/>
          </a:bodyPr>
          <a:lstStyle/>
          <a:p>
            <a:r>
              <a:rPr lang="it-IT" b="1" dirty="0"/>
              <a:t>ARTICOLAZIONI DEL SISTEMA DI ACCOGLIENZA </a:t>
            </a:r>
          </a:p>
        </p:txBody>
      </p:sp>
      <p:pic>
        <p:nvPicPr>
          <p:cNvPr id="3" name="Immagine 2" descr="C:\Users\santoro\appdata\roaming\qualcomm\eudora\attach\LOGO-centro+denominazion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998" y="4846320"/>
            <a:ext cx="3176697" cy="186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399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529BA59-B301-49A8-B8ED-59FEF75CC544}"/>
              </a:ext>
            </a:extLst>
          </p:cNvPr>
          <p:cNvSpPr>
            <a:spLocks noGrp="1"/>
          </p:cNvSpPr>
          <p:nvPr>
            <p:ph type="title"/>
          </p:nvPr>
        </p:nvSpPr>
        <p:spPr>
          <a:xfrm>
            <a:off x="484710" y="344658"/>
            <a:ext cx="7055380" cy="2112792"/>
          </a:xfrm>
        </p:spPr>
        <p:txBody>
          <a:bodyPr/>
          <a:lstStyle/>
          <a:p>
            <a:pPr algn="ctr"/>
            <a:r>
              <a:rPr lang="it-IT" b="1" dirty="0"/>
              <a:t>L’ACCOGLIENZA DEL BENEFICIARIO</a:t>
            </a:r>
            <a:br>
              <a:rPr lang="it-IT" b="1" dirty="0"/>
            </a:br>
            <a:r>
              <a:rPr lang="it-IT" b="1" dirty="0"/>
              <a:t>primi adempimenti</a:t>
            </a:r>
          </a:p>
        </p:txBody>
      </p:sp>
      <p:sp>
        <p:nvSpPr>
          <p:cNvPr id="3" name="Segnaposto contenuto 2">
            <a:extLst>
              <a:ext uri="{FF2B5EF4-FFF2-40B4-BE49-F238E27FC236}">
                <a16:creationId xmlns:a16="http://schemas.microsoft.com/office/drawing/2014/main" xmlns="" id="{A4F2FF29-A4F6-47B2-B75A-990DEE4091D6}"/>
              </a:ext>
            </a:extLst>
          </p:cNvPr>
          <p:cNvSpPr>
            <a:spLocks noGrp="1"/>
          </p:cNvSpPr>
          <p:nvPr>
            <p:ph idx="1"/>
          </p:nvPr>
        </p:nvSpPr>
        <p:spPr>
          <a:xfrm>
            <a:off x="168812" y="2457450"/>
            <a:ext cx="8820443" cy="4055892"/>
          </a:xfrm>
        </p:spPr>
        <p:txBody>
          <a:bodyPr>
            <a:normAutofit fontScale="92500" lnSpcReduction="20000"/>
          </a:bodyPr>
          <a:lstStyle/>
          <a:p>
            <a:pPr algn="just"/>
            <a:r>
              <a:rPr lang="it-IT" dirty="0"/>
              <a:t>Al momento dell’ingresso in accoglienza, i primi adempimenti da assolvere sono: </a:t>
            </a:r>
          </a:p>
          <a:p>
            <a:pPr algn="just"/>
            <a:r>
              <a:rPr lang="it-IT" dirty="0"/>
              <a:t>- il colloquio di ingresso; </a:t>
            </a:r>
          </a:p>
          <a:p>
            <a:pPr algn="just"/>
            <a:r>
              <a:rPr lang="it-IT" dirty="0"/>
              <a:t>- la condivisione del contratto di accoglienza; </a:t>
            </a:r>
          </a:p>
          <a:p>
            <a:pPr algn="just"/>
            <a:r>
              <a:rPr lang="it-IT" dirty="0"/>
              <a:t>- la comunicazione alla questura; </a:t>
            </a:r>
          </a:p>
          <a:p>
            <a:pPr algn="just"/>
            <a:r>
              <a:rPr lang="it-IT" dirty="0"/>
              <a:t>- il rilascio del codice fiscale; </a:t>
            </a:r>
          </a:p>
          <a:p>
            <a:pPr algn="just"/>
            <a:r>
              <a:rPr lang="it-IT" dirty="0"/>
              <a:t>- l’iscrizione al Servizio Sanitario Nazionale.</a:t>
            </a:r>
          </a:p>
          <a:p>
            <a:pPr algn="just"/>
            <a:r>
              <a:rPr lang="it-IT" dirty="0"/>
              <a:t>Ogni progetto di accoglienza dovrebbe prevedere un’</a:t>
            </a:r>
            <a:r>
              <a:rPr lang="it-IT" b="1" dirty="0"/>
              <a:t>équipe</a:t>
            </a:r>
            <a:r>
              <a:rPr lang="it-IT" dirty="0"/>
              <a:t> con la presenza di alcune figure professionali con competenze specifiche: assistente sociale e/o psicologo; educatore professionale; mediatore interculturale e linguistico; operatore legale e/o avvocato.</a:t>
            </a:r>
          </a:p>
          <a:p>
            <a:pPr marL="0" indent="0" algn="just">
              <a:buNone/>
            </a:pPr>
            <a:r>
              <a:rPr lang="it-IT" b="1" dirty="0" smtClean="0"/>
              <a:t>DIRETTIVA </a:t>
            </a:r>
            <a:r>
              <a:rPr lang="it-IT" b="1" dirty="0"/>
              <a:t>2013/33/UE</a:t>
            </a:r>
            <a:r>
              <a:rPr lang="it-IT" dirty="0"/>
              <a:t>, sistema europeo comune di asilo (d.lgs. 142/2015)</a:t>
            </a:r>
          </a:p>
          <a:p>
            <a:pPr algn="just"/>
            <a:endParaRPr lang="it-IT" dirty="0"/>
          </a:p>
        </p:txBody>
      </p:sp>
    </p:spTree>
    <p:extLst>
      <p:ext uri="{BB962C8B-B14F-4D97-AF65-F5344CB8AC3E}">
        <p14:creationId xmlns:p14="http://schemas.microsoft.com/office/powerpoint/2010/main" val="381684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D788725-788C-4B7B-9060-0146CA6620B3}"/>
              </a:ext>
            </a:extLst>
          </p:cNvPr>
          <p:cNvSpPr>
            <a:spLocks noGrp="1"/>
          </p:cNvSpPr>
          <p:nvPr>
            <p:ph type="title"/>
          </p:nvPr>
        </p:nvSpPr>
        <p:spPr>
          <a:xfrm>
            <a:off x="265176" y="246888"/>
            <a:ext cx="7452360" cy="1933604"/>
          </a:xfrm>
        </p:spPr>
        <p:txBody>
          <a:bodyPr/>
          <a:lstStyle/>
          <a:p>
            <a:pPr algn="ctr"/>
            <a:r>
              <a:rPr lang="it-IT" dirty="0"/>
              <a:t>L’ACCOGLIENZA DEL BENEFICIARIO</a:t>
            </a:r>
            <a:br>
              <a:rPr lang="it-IT" dirty="0"/>
            </a:br>
            <a:r>
              <a:rPr lang="it-IT" dirty="0"/>
              <a:t>primi </a:t>
            </a:r>
            <a:r>
              <a:rPr lang="it-IT" dirty="0" smtClean="0"/>
              <a:t>adempimenti segue</a:t>
            </a:r>
            <a:endParaRPr lang="it-IT" dirty="0"/>
          </a:p>
        </p:txBody>
      </p:sp>
      <p:sp>
        <p:nvSpPr>
          <p:cNvPr id="3" name="Segnaposto contenuto 2">
            <a:extLst>
              <a:ext uri="{FF2B5EF4-FFF2-40B4-BE49-F238E27FC236}">
                <a16:creationId xmlns:a16="http://schemas.microsoft.com/office/drawing/2014/main" xmlns="" id="{0C54AAB6-F792-4E9B-AFB0-F3EF0300393C}"/>
              </a:ext>
            </a:extLst>
          </p:cNvPr>
          <p:cNvSpPr>
            <a:spLocks noGrp="1"/>
          </p:cNvSpPr>
          <p:nvPr>
            <p:ph idx="1"/>
          </p:nvPr>
        </p:nvSpPr>
        <p:spPr>
          <a:xfrm>
            <a:off x="338328" y="2447778"/>
            <a:ext cx="8577072" cy="4245630"/>
          </a:xfrm>
        </p:spPr>
        <p:txBody>
          <a:bodyPr>
            <a:normAutofit lnSpcReduction="10000"/>
          </a:bodyPr>
          <a:lstStyle/>
          <a:p>
            <a:pPr algn="just"/>
            <a:r>
              <a:rPr lang="it-IT" b="1" dirty="0"/>
              <a:t>IL COLLOQUIO DI INGRESSO:</a:t>
            </a:r>
          </a:p>
          <a:p>
            <a:pPr algn="just"/>
            <a:r>
              <a:rPr lang="it-IT" dirty="0"/>
              <a:t>All’ingresso nel progetto di accoglienza è fondamentale che il beneficiario sia adeguatamente  informato sul funzionamento del centro e sulle regole da condividere e rispettare. </a:t>
            </a:r>
          </a:p>
          <a:p>
            <a:pPr algn="just"/>
            <a:r>
              <a:rPr lang="it-IT" dirty="0"/>
              <a:t>Durante il colloquio, con il supporto della mediazione linguistica e interculturale, si devono prestare alcune attenzioni: </a:t>
            </a:r>
          </a:p>
          <a:p>
            <a:pPr algn="just"/>
            <a:r>
              <a:rPr lang="it-IT" dirty="0"/>
              <a:t>- verificare che il beneficiario abbia compreso tutti i diversi passaggi presentati; </a:t>
            </a:r>
          </a:p>
          <a:p>
            <a:pPr algn="just"/>
            <a:r>
              <a:rPr lang="it-IT" dirty="0"/>
              <a:t>- verificare la presenza di particolari esigenze e necessità da parte del beneficiario; </a:t>
            </a:r>
          </a:p>
          <a:p>
            <a:pPr algn="just"/>
            <a:r>
              <a:rPr lang="it-IT" dirty="0"/>
              <a:t>- sollecitare il beneficiario a presentare domande e richiedere chiarimenti.</a:t>
            </a:r>
          </a:p>
        </p:txBody>
      </p:sp>
    </p:spTree>
    <p:extLst>
      <p:ext uri="{BB962C8B-B14F-4D97-AF65-F5344CB8AC3E}">
        <p14:creationId xmlns:p14="http://schemas.microsoft.com/office/powerpoint/2010/main" val="189274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A7003A3-C8A1-4CED-8800-3F18A06E16A9}"/>
              </a:ext>
            </a:extLst>
          </p:cNvPr>
          <p:cNvSpPr>
            <a:spLocks noGrp="1"/>
          </p:cNvSpPr>
          <p:nvPr>
            <p:ph type="title"/>
          </p:nvPr>
        </p:nvSpPr>
        <p:spPr>
          <a:xfrm>
            <a:off x="274320" y="201168"/>
            <a:ext cx="7580376" cy="1883664"/>
          </a:xfrm>
        </p:spPr>
        <p:txBody>
          <a:bodyPr/>
          <a:lstStyle/>
          <a:p>
            <a:pPr algn="ctr"/>
            <a:r>
              <a:rPr lang="it-IT" dirty="0"/>
              <a:t>L’ACCOGLIENZA DEL BENEFICIARIO</a:t>
            </a:r>
            <a:br>
              <a:rPr lang="it-IT" dirty="0"/>
            </a:br>
            <a:r>
              <a:rPr lang="it-IT" dirty="0"/>
              <a:t>primi </a:t>
            </a:r>
            <a:r>
              <a:rPr lang="it-IT" dirty="0" smtClean="0"/>
              <a:t>adempimenti segue</a:t>
            </a:r>
            <a:endParaRPr lang="it-IT" dirty="0"/>
          </a:p>
        </p:txBody>
      </p:sp>
      <p:sp>
        <p:nvSpPr>
          <p:cNvPr id="3" name="Segnaposto contenuto 2">
            <a:extLst>
              <a:ext uri="{FF2B5EF4-FFF2-40B4-BE49-F238E27FC236}">
                <a16:creationId xmlns:a16="http://schemas.microsoft.com/office/drawing/2014/main" xmlns="" id="{E2759664-6C94-459D-BDF3-C871750568DC}"/>
              </a:ext>
            </a:extLst>
          </p:cNvPr>
          <p:cNvSpPr>
            <a:spLocks noGrp="1"/>
          </p:cNvSpPr>
          <p:nvPr>
            <p:ph idx="1"/>
          </p:nvPr>
        </p:nvSpPr>
        <p:spPr>
          <a:xfrm>
            <a:off x="274320" y="2419643"/>
            <a:ext cx="8586216" cy="4045165"/>
          </a:xfrm>
        </p:spPr>
        <p:txBody>
          <a:bodyPr>
            <a:normAutofit lnSpcReduction="10000"/>
          </a:bodyPr>
          <a:lstStyle/>
          <a:p>
            <a:pPr algn="just"/>
            <a:r>
              <a:rPr lang="it-IT" b="1" dirty="0"/>
              <a:t>IL CONTRATTO DI ACCOGLIENZA:</a:t>
            </a:r>
          </a:p>
          <a:p>
            <a:pPr algn="just"/>
            <a:r>
              <a:rPr lang="it-IT" dirty="0"/>
              <a:t>Successivamente al colloquio di ingresso al beneficiario viene richiesto di condividere e sottoscrivere il contratto di accoglienza attraverso il quale: </a:t>
            </a:r>
          </a:p>
          <a:p>
            <a:pPr algn="just"/>
            <a:r>
              <a:rPr lang="it-IT" dirty="0"/>
              <a:t>- l’ente locale (e con esso l’ente gestore) si impegna a garantire accoglienza e a erogare una serie di servizi; </a:t>
            </a:r>
          </a:p>
          <a:p>
            <a:pPr algn="just"/>
            <a:r>
              <a:rPr lang="it-IT" dirty="0"/>
              <a:t>- il beneficiario, da parte sua, si impegna a rispettare il regolamento del centro; ad apprendere la lingua italiana; ad adoperarsi in prima persona per la realizzazione del suo progetto di inserimento; a rispettare i termini e le modalità di accoglienza. Nel contratto è indicato in maniera esplicita il periodo durante il quale il beneficiario rimarrà all’interno del progetto.</a:t>
            </a:r>
          </a:p>
          <a:p>
            <a:pPr algn="just"/>
            <a:endParaRPr lang="it-IT" dirty="0"/>
          </a:p>
        </p:txBody>
      </p:sp>
    </p:spTree>
    <p:extLst>
      <p:ext uri="{BB962C8B-B14F-4D97-AF65-F5344CB8AC3E}">
        <p14:creationId xmlns:p14="http://schemas.microsoft.com/office/powerpoint/2010/main" val="90555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B38A3F5-4F07-4C0F-A03A-27000E71B8B7}"/>
              </a:ext>
            </a:extLst>
          </p:cNvPr>
          <p:cNvSpPr>
            <a:spLocks noGrp="1"/>
          </p:cNvSpPr>
          <p:nvPr>
            <p:ph type="title"/>
          </p:nvPr>
        </p:nvSpPr>
        <p:spPr>
          <a:xfrm>
            <a:off x="301752" y="210312"/>
            <a:ext cx="7571232" cy="2002536"/>
          </a:xfrm>
        </p:spPr>
        <p:txBody>
          <a:bodyPr/>
          <a:lstStyle/>
          <a:p>
            <a:pPr algn="ctr"/>
            <a:r>
              <a:rPr lang="it-IT" dirty="0"/>
              <a:t>L’ACCOGLIENZA DEL BENEFICIARIO</a:t>
            </a:r>
            <a:br>
              <a:rPr lang="it-IT" dirty="0"/>
            </a:br>
            <a:r>
              <a:rPr lang="it-IT" dirty="0"/>
              <a:t>primi </a:t>
            </a:r>
            <a:r>
              <a:rPr lang="it-IT" dirty="0" smtClean="0"/>
              <a:t>adempimenti </a:t>
            </a:r>
            <a:r>
              <a:rPr lang="it-IT" dirty="0" err="1" smtClean="0"/>
              <a:t>sgue</a:t>
            </a:r>
            <a:endParaRPr lang="it-IT" dirty="0"/>
          </a:p>
        </p:txBody>
      </p:sp>
      <p:sp>
        <p:nvSpPr>
          <p:cNvPr id="3" name="Segnaposto contenuto 2">
            <a:extLst>
              <a:ext uri="{FF2B5EF4-FFF2-40B4-BE49-F238E27FC236}">
                <a16:creationId xmlns:a16="http://schemas.microsoft.com/office/drawing/2014/main" xmlns="" id="{384AC866-C4B6-49F0-B988-41F615574B23}"/>
              </a:ext>
            </a:extLst>
          </p:cNvPr>
          <p:cNvSpPr>
            <a:spLocks noGrp="1"/>
          </p:cNvSpPr>
          <p:nvPr>
            <p:ph idx="1"/>
          </p:nvPr>
        </p:nvSpPr>
        <p:spPr>
          <a:xfrm>
            <a:off x="365760" y="2340864"/>
            <a:ext cx="8439912" cy="4145286"/>
          </a:xfrm>
        </p:spPr>
        <p:txBody>
          <a:bodyPr>
            <a:normAutofit/>
          </a:bodyPr>
          <a:lstStyle/>
          <a:p>
            <a:pPr algn="just"/>
            <a:r>
              <a:rPr lang="it-IT" sz="2200" b="1" dirty="0"/>
              <a:t>PRATICHE BUROCRATICHE:</a:t>
            </a:r>
          </a:p>
          <a:p>
            <a:pPr algn="just"/>
            <a:r>
              <a:rPr lang="it-IT" sz="2200" dirty="0"/>
              <a:t>- la comunicazione alla questura (entro 48 ore dall’inserimento)&gt; richiesta </a:t>
            </a:r>
            <a:r>
              <a:rPr lang="it-IT" sz="2200" dirty="0" err="1"/>
              <a:t>pds</a:t>
            </a:r>
            <a:r>
              <a:rPr lang="it-IT" sz="2200" dirty="0"/>
              <a:t> e notifica della convocazione; </a:t>
            </a:r>
          </a:p>
          <a:p>
            <a:pPr algn="just"/>
            <a:r>
              <a:rPr lang="it-IT" sz="2200" dirty="0"/>
              <a:t>- la comunicazione alla prefettura; </a:t>
            </a:r>
          </a:p>
          <a:p>
            <a:pPr algn="just"/>
            <a:r>
              <a:rPr lang="it-IT" sz="2200" dirty="0"/>
              <a:t>- la richiesta di codice fiscale; </a:t>
            </a:r>
          </a:p>
          <a:p>
            <a:pPr algn="just"/>
            <a:r>
              <a:rPr lang="it-IT" sz="2200" dirty="0"/>
              <a:t>- l’iscrizione al Servizio Sanitario Nazionale (SSN).</a:t>
            </a:r>
          </a:p>
          <a:p>
            <a:pPr algn="just"/>
            <a:r>
              <a:rPr lang="it-IT" sz="2200" dirty="0"/>
              <a:t>-- I documenti necessari sono: il permesso di soggiorno; il codice fiscale; l’autocertificazione del domicilio.</a:t>
            </a:r>
          </a:p>
          <a:p>
            <a:pPr algn="just"/>
            <a:endParaRPr lang="it-IT" dirty="0"/>
          </a:p>
        </p:txBody>
      </p:sp>
    </p:spTree>
    <p:extLst>
      <p:ext uri="{BB962C8B-B14F-4D97-AF65-F5344CB8AC3E}">
        <p14:creationId xmlns:p14="http://schemas.microsoft.com/office/powerpoint/2010/main" val="266507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C401ACF-0761-4BA9-A082-71CDBEB42011}"/>
              </a:ext>
            </a:extLst>
          </p:cNvPr>
          <p:cNvSpPr>
            <a:spLocks noGrp="1"/>
          </p:cNvSpPr>
          <p:nvPr>
            <p:ph type="title"/>
          </p:nvPr>
        </p:nvSpPr>
        <p:spPr/>
        <p:txBody>
          <a:bodyPr/>
          <a:lstStyle/>
          <a:p>
            <a:r>
              <a:rPr lang="it-IT" dirty="0"/>
              <a:t>I SERVIZI GARANTITI:</a:t>
            </a:r>
          </a:p>
        </p:txBody>
      </p:sp>
      <p:sp>
        <p:nvSpPr>
          <p:cNvPr id="3" name="Segnaposto contenuto 2">
            <a:extLst>
              <a:ext uri="{FF2B5EF4-FFF2-40B4-BE49-F238E27FC236}">
                <a16:creationId xmlns:a16="http://schemas.microsoft.com/office/drawing/2014/main" xmlns="" id="{06F082D3-5926-4F09-BD05-5569D3B0E322}"/>
              </a:ext>
            </a:extLst>
          </p:cNvPr>
          <p:cNvSpPr>
            <a:spLocks noGrp="1"/>
          </p:cNvSpPr>
          <p:nvPr>
            <p:ph idx="1"/>
          </p:nvPr>
        </p:nvSpPr>
        <p:spPr>
          <a:xfrm>
            <a:off x="484710" y="1423687"/>
            <a:ext cx="8254176" cy="5228372"/>
          </a:xfrm>
        </p:spPr>
        <p:txBody>
          <a:bodyPr>
            <a:normAutofit/>
          </a:bodyPr>
          <a:lstStyle/>
          <a:p>
            <a:pPr algn="just"/>
            <a:r>
              <a:rPr lang="it-IT" dirty="0"/>
              <a:t>I servizi garantiti nei progetti territoriali dello SPRAR sono:</a:t>
            </a:r>
          </a:p>
          <a:p>
            <a:pPr algn="just"/>
            <a:r>
              <a:rPr lang="it-IT" dirty="0"/>
              <a:t>- assistenza sanitaria; </a:t>
            </a:r>
          </a:p>
          <a:p>
            <a:pPr algn="just"/>
            <a:r>
              <a:rPr lang="it-IT" dirty="0"/>
              <a:t>- assistenza sociale; </a:t>
            </a:r>
          </a:p>
          <a:p>
            <a:pPr algn="just"/>
            <a:r>
              <a:rPr lang="it-IT" dirty="0"/>
              <a:t>- attività multiculturali; </a:t>
            </a:r>
          </a:p>
          <a:p>
            <a:pPr algn="just"/>
            <a:r>
              <a:rPr lang="it-IT" dirty="0"/>
              <a:t>- inserimento scolastico dei minori; </a:t>
            </a:r>
          </a:p>
          <a:p>
            <a:pPr algn="just"/>
            <a:r>
              <a:rPr lang="it-IT" dirty="0"/>
              <a:t>- mediazione linguistica e interculturale; </a:t>
            </a:r>
          </a:p>
          <a:p>
            <a:pPr algn="just"/>
            <a:r>
              <a:rPr lang="it-IT" dirty="0"/>
              <a:t>- orientamento e informazione legale; </a:t>
            </a:r>
          </a:p>
          <a:p>
            <a:pPr algn="just"/>
            <a:r>
              <a:rPr lang="it-IT" dirty="0"/>
              <a:t>- servizi per l’alloggio; </a:t>
            </a:r>
          </a:p>
          <a:p>
            <a:pPr algn="just"/>
            <a:r>
              <a:rPr lang="it-IT" dirty="0"/>
              <a:t>- servizi per l’inserimento lavorativo; </a:t>
            </a:r>
          </a:p>
          <a:p>
            <a:pPr algn="just"/>
            <a:r>
              <a:rPr lang="it-IT" dirty="0"/>
              <a:t>- servizi per la formazione.</a:t>
            </a:r>
          </a:p>
          <a:p>
            <a:pPr algn="just"/>
            <a:r>
              <a:rPr lang="it-IT" dirty="0"/>
              <a:t>---- </a:t>
            </a:r>
            <a:r>
              <a:rPr lang="it-IT" b="1" dirty="0"/>
              <a:t>approccio olistico </a:t>
            </a:r>
            <a:r>
              <a:rPr lang="it-IT" dirty="0"/>
              <a:t>volto a favorire la presa in carico della persona nella sua interezza e nelle sue tante sfaccettature</a:t>
            </a:r>
          </a:p>
        </p:txBody>
      </p:sp>
    </p:spTree>
    <p:extLst>
      <p:ext uri="{BB962C8B-B14F-4D97-AF65-F5344CB8AC3E}">
        <p14:creationId xmlns:p14="http://schemas.microsoft.com/office/powerpoint/2010/main" val="2044205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A18EBB6-387F-49AD-891F-77877D953139}"/>
              </a:ext>
            </a:extLst>
          </p:cNvPr>
          <p:cNvSpPr>
            <a:spLocks noGrp="1"/>
          </p:cNvSpPr>
          <p:nvPr>
            <p:ph type="title"/>
          </p:nvPr>
        </p:nvSpPr>
        <p:spPr/>
        <p:txBody>
          <a:bodyPr>
            <a:normAutofit fontScale="90000"/>
          </a:bodyPr>
          <a:lstStyle/>
          <a:p>
            <a:r>
              <a:rPr lang="it-IT" b="1" dirty="0"/>
              <a:t>DIRITTI DEL RICHIEDENTE ASILO: </a:t>
            </a:r>
            <a:r>
              <a:rPr lang="it-IT" dirty="0"/>
              <a:t>(con RICEVUTA o PERMESSO per richiesta asilo)</a:t>
            </a:r>
            <a:br>
              <a:rPr lang="it-IT" dirty="0"/>
            </a:br>
            <a:endParaRPr lang="it-IT" dirty="0"/>
          </a:p>
        </p:txBody>
      </p:sp>
      <p:sp>
        <p:nvSpPr>
          <p:cNvPr id="3" name="Segnaposto contenuto 2">
            <a:extLst>
              <a:ext uri="{FF2B5EF4-FFF2-40B4-BE49-F238E27FC236}">
                <a16:creationId xmlns="" xmlns:a16="http://schemas.microsoft.com/office/drawing/2014/main" id="{4DDB2C50-3989-4D7B-B19F-23B8DD8D629F}"/>
              </a:ext>
            </a:extLst>
          </p:cNvPr>
          <p:cNvSpPr>
            <a:spLocks noGrp="1"/>
          </p:cNvSpPr>
          <p:nvPr>
            <p:ph idx="1"/>
          </p:nvPr>
        </p:nvSpPr>
        <p:spPr>
          <a:xfrm>
            <a:off x="351692" y="2560320"/>
            <a:ext cx="8257736" cy="4107766"/>
          </a:xfrm>
        </p:spPr>
        <p:txBody>
          <a:bodyPr>
            <a:normAutofit fontScale="92500" lnSpcReduction="20000"/>
          </a:bodyPr>
          <a:lstStyle/>
          <a:p>
            <a:pPr algn="just"/>
            <a:r>
              <a:rPr lang="it-IT" dirty="0"/>
              <a:t> Attribuzione del </a:t>
            </a:r>
            <a:r>
              <a:rPr lang="it-IT" b="1" dirty="0"/>
              <a:t>codice </a:t>
            </a:r>
            <a:r>
              <a:rPr lang="it-IT" b="1" dirty="0" err="1"/>
              <a:t>ﬁscale</a:t>
            </a:r>
            <a:r>
              <a:rPr lang="it-IT" dirty="0"/>
              <a:t>;</a:t>
            </a:r>
          </a:p>
          <a:p>
            <a:pPr algn="just"/>
            <a:r>
              <a:rPr lang="it-IT" dirty="0"/>
              <a:t> </a:t>
            </a:r>
            <a:r>
              <a:rPr lang="it-IT" b="1" dirty="0"/>
              <a:t>Iscrizione al Servizio Sanitario Nazionale</a:t>
            </a:r>
            <a:r>
              <a:rPr lang="it-IT" dirty="0"/>
              <a:t>. Il richiedente ha diritto alle prestazioni sanitarie in </a:t>
            </a:r>
            <a:r>
              <a:rPr lang="it-IT" b="1" dirty="0"/>
              <a:t>esenzione alla compartecipazione alla spesa.</a:t>
            </a:r>
            <a:endParaRPr lang="it-IT" dirty="0"/>
          </a:p>
          <a:p>
            <a:pPr algn="just"/>
            <a:r>
              <a:rPr lang="it-IT" dirty="0"/>
              <a:t> </a:t>
            </a:r>
            <a:r>
              <a:rPr lang="it-IT" b="1" dirty="0"/>
              <a:t>Dopo due mesi dal rilascio del primo permesso</a:t>
            </a:r>
            <a:r>
              <a:rPr lang="it-IT" dirty="0"/>
              <a:t>, si può svolgere una </a:t>
            </a:r>
            <a:r>
              <a:rPr lang="it-IT" b="1" dirty="0"/>
              <a:t>attività lavorativa</a:t>
            </a:r>
            <a:r>
              <a:rPr lang="it-IT" dirty="0"/>
              <a:t>.</a:t>
            </a:r>
          </a:p>
          <a:p>
            <a:pPr algn="just"/>
            <a:r>
              <a:rPr lang="it-IT" b="1" dirty="0"/>
              <a:t>NB</a:t>
            </a:r>
            <a:r>
              <a:rPr lang="it-IT" dirty="0"/>
              <a:t>: </a:t>
            </a:r>
            <a:r>
              <a:rPr lang="it-IT" u="sng" dirty="0"/>
              <a:t>Il principio dell'esenzione, previa dichiarazione di indigenza, in quanto equiparati ai disoccupati iscritti alle liste di collocamento, vige per i primi 2 mesi di permanenza in Italia, successivamente per l’esenzione ticket sarà necessario far iscrivere il richiedente asilo alle liste anagrafiche del servizio/centro per l’impiego </a:t>
            </a:r>
            <a:r>
              <a:rPr lang="it-IT" dirty="0"/>
              <a:t>competente in modo da notificare lo stato di disoccupazione e poter godere dell’esenzione ticket (BASTA IL DOMICILIO).</a:t>
            </a:r>
          </a:p>
          <a:p>
            <a:pPr algn="just"/>
            <a:r>
              <a:rPr lang="it-IT" dirty="0"/>
              <a:t>Diritto all’</a:t>
            </a:r>
            <a:r>
              <a:rPr lang="it-IT" b="1" dirty="0"/>
              <a:t>iscrizione anagrafica </a:t>
            </a:r>
            <a:r>
              <a:rPr lang="it-IT" dirty="0"/>
              <a:t>e al </a:t>
            </a:r>
            <a:r>
              <a:rPr lang="it-IT" b="1" dirty="0"/>
              <a:t>rilascio della CI</a:t>
            </a:r>
            <a:r>
              <a:rPr lang="it-IT" dirty="0"/>
              <a:t>.</a:t>
            </a:r>
          </a:p>
          <a:p>
            <a:pPr algn="just"/>
            <a:endParaRPr lang="it-IT" dirty="0"/>
          </a:p>
        </p:txBody>
      </p:sp>
    </p:spTree>
    <p:extLst>
      <p:ext uri="{BB962C8B-B14F-4D97-AF65-F5344CB8AC3E}">
        <p14:creationId xmlns:p14="http://schemas.microsoft.com/office/powerpoint/2010/main" val="55250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65DAF60-08D3-4DCA-89F4-D7E30333E756}"/>
              </a:ext>
            </a:extLst>
          </p:cNvPr>
          <p:cNvSpPr>
            <a:spLocks noGrp="1"/>
          </p:cNvSpPr>
          <p:nvPr>
            <p:ph type="title"/>
          </p:nvPr>
        </p:nvSpPr>
        <p:spPr>
          <a:xfrm>
            <a:off x="1944695" y="135753"/>
            <a:ext cx="4602410" cy="824367"/>
          </a:xfrm>
        </p:spPr>
        <p:txBody>
          <a:bodyPr/>
          <a:lstStyle/>
          <a:p>
            <a:pPr algn="ctr"/>
            <a:r>
              <a:rPr lang="it-IT" dirty="0"/>
              <a:t>PATENTE</a:t>
            </a:r>
          </a:p>
        </p:txBody>
      </p:sp>
      <p:sp>
        <p:nvSpPr>
          <p:cNvPr id="3" name="Segnaposto contenuto 2">
            <a:extLst>
              <a:ext uri="{FF2B5EF4-FFF2-40B4-BE49-F238E27FC236}">
                <a16:creationId xmlns="" xmlns:a16="http://schemas.microsoft.com/office/drawing/2014/main" id="{6D83D0BD-F803-4B94-945E-1A37FFA50331}"/>
              </a:ext>
            </a:extLst>
          </p:cNvPr>
          <p:cNvSpPr>
            <a:spLocks noGrp="1"/>
          </p:cNvSpPr>
          <p:nvPr>
            <p:ph idx="1"/>
          </p:nvPr>
        </p:nvSpPr>
        <p:spPr>
          <a:xfrm>
            <a:off x="310896" y="1088136"/>
            <a:ext cx="8540496" cy="5769865"/>
          </a:xfrm>
        </p:spPr>
        <p:txBody>
          <a:bodyPr>
            <a:noAutofit/>
          </a:bodyPr>
          <a:lstStyle/>
          <a:p>
            <a:pPr marL="0" indent="0">
              <a:spcBef>
                <a:spcPts val="0"/>
              </a:spcBef>
              <a:buNone/>
            </a:pPr>
            <a:r>
              <a:rPr lang="it-IT" sz="1400" b="1" dirty="0" err="1" smtClean="0"/>
              <a:t>Riguardao</a:t>
            </a:r>
            <a:r>
              <a:rPr lang="it-IT" sz="1400" b="1" dirty="0" smtClean="0"/>
              <a:t> alla Patente di guida NON </a:t>
            </a:r>
            <a:r>
              <a:rPr lang="it-IT" sz="1400" b="1" dirty="0"/>
              <a:t>VI SONO NORMATIVE SPECIFICHE PER RICHIEDENTI </a:t>
            </a:r>
            <a:r>
              <a:rPr lang="it-IT" sz="1400" b="1" dirty="0" smtClean="0"/>
              <a:t>ASILO </a:t>
            </a:r>
            <a:r>
              <a:rPr lang="it-IT" sz="1400" dirty="0" smtClean="0"/>
              <a:t>Dall'ultima circolare del Ministero dei Trasporti (</a:t>
            </a:r>
            <a:r>
              <a:rPr lang="it-IT" sz="1400" b="1" dirty="0" smtClean="0"/>
              <a:t>Circolare - 22/03/2017 - </a:t>
            </a:r>
            <a:r>
              <a:rPr lang="it-IT" sz="1400" b="1" dirty="0" err="1" smtClean="0"/>
              <a:t>Prot</a:t>
            </a:r>
            <a:r>
              <a:rPr lang="it-IT" sz="1400" b="1" dirty="0" smtClean="0"/>
              <a:t>. n. 6935 - Conseguimento patente B</a:t>
            </a:r>
            <a:r>
              <a:rPr lang="it-IT" sz="1400" dirty="0" smtClean="0"/>
              <a:t> </a:t>
            </a:r>
            <a:r>
              <a:rPr lang="it-IT" sz="1400" dirty="0" smtClean="0">
                <a:hlinkClick r:id="rId2"/>
              </a:rPr>
              <a:t>http://www.patente.it/normativa/circola ... </a:t>
            </a:r>
            <a:r>
              <a:rPr lang="it-IT" sz="1400" dirty="0" err="1" smtClean="0">
                <a:hlinkClick r:id="rId2"/>
              </a:rPr>
              <a:t>b?idc</a:t>
            </a:r>
            <a:r>
              <a:rPr lang="it-IT" sz="1400" dirty="0" smtClean="0">
                <a:hlinkClick r:id="rId2"/>
              </a:rPr>
              <a:t>=3498</a:t>
            </a:r>
            <a:r>
              <a:rPr lang="it-IT" sz="1400" dirty="0" smtClean="0"/>
              <a:t> ), è però prevista la possibilità anche per chi ha permesso di soggiorno di breve durata (compresa l'ipotesi del turismo).</a:t>
            </a:r>
          </a:p>
          <a:p>
            <a:pPr marL="0" indent="0">
              <a:spcBef>
                <a:spcPts val="0"/>
              </a:spcBef>
              <a:buNone/>
            </a:pPr>
            <a:endParaRPr lang="it-IT" sz="1400" b="1" dirty="0" smtClean="0"/>
          </a:p>
          <a:p>
            <a:pPr marL="0" indent="0">
              <a:spcBef>
                <a:spcPts val="0"/>
              </a:spcBef>
              <a:buNone/>
            </a:pPr>
            <a:r>
              <a:rPr lang="it-IT" sz="1400" b="1" dirty="0" smtClean="0"/>
              <a:t>Va </a:t>
            </a:r>
            <a:r>
              <a:rPr lang="it-IT" sz="1400" b="1" dirty="0"/>
              <a:t>tenuto conto che per il rilascio della patente valgo in generale le seguenti previsioni:</a:t>
            </a:r>
            <a:r>
              <a:rPr lang="it-IT" sz="1400" b="1" dirty="0" smtClean="0"/>
              <a:t/>
            </a:r>
            <a:br>
              <a:rPr lang="it-IT" sz="1400" b="1" dirty="0" smtClean="0"/>
            </a:br>
            <a:r>
              <a:rPr lang="it-IT" sz="1400" b="1" dirty="0" smtClean="0"/>
              <a:t>3. DOCUMENTI DI SOGGIORNO</a:t>
            </a:r>
            <a:r>
              <a:rPr lang="it-IT" sz="1400" dirty="0" smtClean="0"/>
              <a:t/>
            </a:r>
            <a:br>
              <a:rPr lang="it-IT" sz="1400" dirty="0" smtClean="0"/>
            </a:br>
            <a:r>
              <a:rPr lang="it-IT" sz="1400" dirty="0" smtClean="0"/>
              <a:t>Al momento della presentazione dell’istanza presentata da parte di un cittadino non appartenente ad uno Stato aderente all’Unione europea, allo Spazio economico europeo, o alla Svizzera, deve essere esibito, alternativamente:</a:t>
            </a:r>
            <a:br>
              <a:rPr lang="it-IT" sz="1400" dirty="0" smtClean="0"/>
            </a:br>
            <a:r>
              <a:rPr lang="it-IT" sz="1400" dirty="0" smtClean="0"/>
              <a:t>a) permesso di soggiorno che deve essere richiesto dallo straniero che soggiorna in Italia, anche per breve periodo ed anche se la finalità del soggiorno è turistica. </a:t>
            </a:r>
            <a:br>
              <a:rPr lang="it-IT" sz="1400" dirty="0" smtClean="0"/>
            </a:br>
            <a:r>
              <a:rPr lang="it-IT" sz="1400" dirty="0" smtClean="0"/>
              <a:t>b) ricevuta del permesso di soggiorno fino alla consegna del permesso di soggiorno, è il documento che attesta la regolarità della permanenza in Italia dello straniero, il quale è tenuto a conservarla ed esibirla quando richiesta.</a:t>
            </a:r>
            <a:br>
              <a:rPr lang="it-IT" sz="1400" dirty="0" smtClean="0"/>
            </a:br>
            <a:r>
              <a:rPr lang="it-IT" sz="1400" dirty="0" smtClean="0"/>
              <a:t>c) permesso di soggiorno UE per soggiornanti di lungo periodo.</a:t>
            </a:r>
          </a:p>
          <a:p>
            <a:pPr marL="0" indent="0">
              <a:spcBef>
                <a:spcPts val="0"/>
              </a:spcBef>
              <a:buNone/>
            </a:pPr>
            <a:r>
              <a:rPr lang="it-IT" sz="1400" dirty="0" smtClean="0"/>
              <a:t>4</a:t>
            </a:r>
            <a:r>
              <a:rPr lang="it-IT" sz="1400" dirty="0"/>
              <a:t>. </a:t>
            </a:r>
            <a:r>
              <a:rPr lang="it-IT" sz="1400" b="1" dirty="0"/>
              <a:t>DOCUMENTI DI IDENTIFICAZIONE PERSONALE</a:t>
            </a:r>
            <a:r>
              <a:rPr lang="it-IT" sz="1400" dirty="0"/>
              <a:t/>
            </a:r>
            <a:br>
              <a:rPr lang="it-IT" sz="1400" dirty="0"/>
            </a:br>
            <a:r>
              <a:rPr lang="it-IT" sz="1400" dirty="0"/>
              <a:t>Prima di svolgere le prove d’esame, sia di teoria che di pratica, il candidato deve esibire un documento di identificazione in corso di validità.</a:t>
            </a:r>
            <a:br>
              <a:rPr lang="it-IT" sz="1400" dirty="0"/>
            </a:br>
            <a:r>
              <a:rPr lang="it-IT" sz="1400" dirty="0"/>
              <a:t>L’art. 35 del DPR 445/2000 stabilisce che "la carta di identità" costituisce il principale documento di identificazione personale. Sono equipollenti alla carta di identità il passaporto, la patente di guida, la patente nautica, il libretto di pensione, il patentino di abilitazione alla conduzione di impianti termici, il porto d'armi, le tessere di riconoscimento, purché munite di fotografia e di timbro o di altra segnatura equivalente, rilasciate da un'amministrazione dello </a:t>
            </a:r>
            <a:r>
              <a:rPr lang="it-IT" sz="1400" dirty="0" smtClean="0"/>
              <a:t>Stato.</a:t>
            </a:r>
            <a:endParaRPr lang="it-IT" sz="1400" dirty="0"/>
          </a:p>
        </p:txBody>
      </p:sp>
    </p:spTree>
    <p:extLst>
      <p:ext uri="{BB962C8B-B14F-4D97-AF65-F5344CB8AC3E}">
        <p14:creationId xmlns:p14="http://schemas.microsoft.com/office/powerpoint/2010/main" val="325991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197CAED-481A-46AC-A447-5BC2408C983A}"/>
              </a:ext>
            </a:extLst>
          </p:cNvPr>
          <p:cNvSpPr>
            <a:spLocks noGrp="1"/>
          </p:cNvSpPr>
          <p:nvPr>
            <p:ph type="title"/>
          </p:nvPr>
        </p:nvSpPr>
        <p:spPr>
          <a:xfrm>
            <a:off x="484710" y="139960"/>
            <a:ext cx="7055380" cy="671804"/>
          </a:xfrm>
        </p:spPr>
        <p:txBody>
          <a:bodyPr/>
          <a:lstStyle/>
          <a:p>
            <a:pPr algn="ctr"/>
            <a:r>
              <a:rPr lang="it-IT" b="1" dirty="0"/>
              <a:t>CODICE FISCALE</a:t>
            </a:r>
          </a:p>
        </p:txBody>
      </p:sp>
      <p:sp>
        <p:nvSpPr>
          <p:cNvPr id="3" name="Segnaposto contenuto 2">
            <a:extLst>
              <a:ext uri="{FF2B5EF4-FFF2-40B4-BE49-F238E27FC236}">
                <a16:creationId xmlns:a16="http://schemas.microsoft.com/office/drawing/2014/main" xmlns="" id="{5F5C421F-4A6C-4ADD-B23C-280695040F7A}"/>
              </a:ext>
            </a:extLst>
          </p:cNvPr>
          <p:cNvSpPr>
            <a:spLocks noGrp="1"/>
          </p:cNvSpPr>
          <p:nvPr>
            <p:ph idx="1"/>
          </p:nvPr>
        </p:nvSpPr>
        <p:spPr>
          <a:xfrm>
            <a:off x="225082" y="1101012"/>
            <a:ext cx="8651631" cy="5454533"/>
          </a:xfrm>
        </p:spPr>
        <p:txBody>
          <a:bodyPr>
            <a:normAutofit/>
          </a:bodyPr>
          <a:lstStyle/>
          <a:p>
            <a:pPr algn="just"/>
            <a:r>
              <a:rPr lang="it-IT" b="1" dirty="0"/>
              <a:t>1) Comunicazione n. 8 del 26 luglio 2016 dell’Agenzia delle Entrate </a:t>
            </a:r>
            <a:r>
              <a:rPr lang="it-IT" dirty="0"/>
              <a:t>che ha introdotta una nuova procedura per l’attribuzione di un </a:t>
            </a:r>
            <a:r>
              <a:rPr lang="it-IT" b="1" dirty="0"/>
              <a:t>codice fiscale numerico provvisorio ai richiedenti protezione internazionale.</a:t>
            </a:r>
            <a:r>
              <a:rPr lang="it-IT" dirty="0"/>
              <a:t> </a:t>
            </a:r>
            <a:br>
              <a:rPr lang="it-IT" dirty="0"/>
            </a:br>
            <a:r>
              <a:rPr lang="it-IT" dirty="0"/>
              <a:t>Prevede la conversione a codice fiscale alfanumerico definitivo solo al momento della decisione favorevole alla richiesta di protezione internazionale della Commissione territoriale o del ricorso in tribunale.</a:t>
            </a:r>
          </a:p>
          <a:p>
            <a:pPr algn="just"/>
            <a:r>
              <a:rPr lang="it-IT" dirty="0"/>
              <a:t>Per l’ASGI e molte associazioni con questa nuova prassi vengono negati i diritti fondamentali in quanto con il codice provvisorio “</a:t>
            </a:r>
            <a:r>
              <a:rPr lang="it-IT" i="1" dirty="0"/>
              <a:t>si riscontra l’impossibilità di accedere al Servizio Sanitario Nazionale, di iscriversi ai tirocini formativi, di partecipare ai corsi di formazioni professionale, di accedere al lavoro, di ottenere la residenza e/o il rilascio dei farmaci con la prescrizione medica anche a causa dell’incapacità dei sistemi operativi telematici di riconoscere la validità del codice fiscale così assegnato</a:t>
            </a:r>
            <a:r>
              <a:rPr lang="it-IT" dirty="0"/>
              <a:t>”.</a:t>
            </a:r>
          </a:p>
          <a:p>
            <a:pPr algn="just"/>
            <a:endParaRPr lang="it-IT" dirty="0"/>
          </a:p>
        </p:txBody>
      </p:sp>
    </p:spTree>
    <p:extLst>
      <p:ext uri="{BB962C8B-B14F-4D97-AF65-F5344CB8AC3E}">
        <p14:creationId xmlns:p14="http://schemas.microsoft.com/office/powerpoint/2010/main" val="110839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197CAED-481A-46AC-A447-5BC2408C983A}"/>
              </a:ext>
            </a:extLst>
          </p:cNvPr>
          <p:cNvSpPr>
            <a:spLocks noGrp="1"/>
          </p:cNvSpPr>
          <p:nvPr>
            <p:ph type="title"/>
          </p:nvPr>
        </p:nvSpPr>
        <p:spPr>
          <a:xfrm>
            <a:off x="484710" y="139960"/>
            <a:ext cx="7055380" cy="671804"/>
          </a:xfrm>
        </p:spPr>
        <p:txBody>
          <a:bodyPr/>
          <a:lstStyle/>
          <a:p>
            <a:pPr algn="ctr"/>
            <a:r>
              <a:rPr lang="it-IT" b="1" dirty="0"/>
              <a:t>CODICE </a:t>
            </a:r>
            <a:r>
              <a:rPr lang="it-IT" b="1" dirty="0" smtClean="0"/>
              <a:t>FISCALE segue</a:t>
            </a:r>
            <a:endParaRPr lang="it-IT" b="1" dirty="0"/>
          </a:p>
        </p:txBody>
      </p:sp>
      <p:sp>
        <p:nvSpPr>
          <p:cNvPr id="3" name="Segnaposto contenuto 2">
            <a:extLst>
              <a:ext uri="{FF2B5EF4-FFF2-40B4-BE49-F238E27FC236}">
                <a16:creationId xmlns:a16="http://schemas.microsoft.com/office/drawing/2014/main" xmlns="" id="{5F5C421F-4A6C-4ADD-B23C-280695040F7A}"/>
              </a:ext>
            </a:extLst>
          </p:cNvPr>
          <p:cNvSpPr>
            <a:spLocks noGrp="1"/>
          </p:cNvSpPr>
          <p:nvPr>
            <p:ph idx="1"/>
          </p:nvPr>
        </p:nvSpPr>
        <p:spPr>
          <a:xfrm>
            <a:off x="225082" y="1101012"/>
            <a:ext cx="8651631" cy="5454533"/>
          </a:xfrm>
        </p:spPr>
        <p:txBody>
          <a:bodyPr>
            <a:normAutofit fontScale="92500"/>
          </a:bodyPr>
          <a:lstStyle/>
          <a:p>
            <a:pPr algn="just"/>
            <a:r>
              <a:rPr lang="it-IT" b="1" dirty="0" smtClean="0"/>
              <a:t>2</a:t>
            </a:r>
            <a:r>
              <a:rPr lang="it-IT" b="1" dirty="0"/>
              <a:t>) Messaggio n. 3151 del 28-07-2017 l’INPS</a:t>
            </a:r>
            <a:r>
              <a:rPr lang="it-IT" dirty="0"/>
              <a:t> comunica che </a:t>
            </a:r>
            <a:r>
              <a:rPr lang="it-IT" dirty="0" err="1"/>
              <a:t>Uniemens</a:t>
            </a:r>
            <a:r>
              <a:rPr lang="it-IT" dirty="0"/>
              <a:t> è stata aggiornato per accogliere i flussi individuali trasmessi con codice fiscale numerico.</a:t>
            </a:r>
          </a:p>
          <a:p>
            <a:pPr algn="just"/>
            <a:r>
              <a:rPr lang="it-IT" dirty="0"/>
              <a:t>Tale casistica riguarda gli stranieri </a:t>
            </a:r>
            <a:r>
              <a:rPr lang="it-IT" b="1" dirty="0"/>
              <a:t>richiedenti la protezione internazionale</a:t>
            </a:r>
            <a:r>
              <a:rPr lang="it-IT" dirty="0"/>
              <a:t> ai quali, ai sensi del DPR 605/1973 e successive modificazioni, nonché dei Decreti ministeriali del 23/12/1976 n. 13814 e n. 13813, viene attribuito un codice fiscale provvisorio numerico.</a:t>
            </a:r>
          </a:p>
          <a:p>
            <a:pPr algn="just"/>
            <a:r>
              <a:rPr lang="it-IT" dirty="0"/>
              <a:t>A tali soggetti, infatti, viene rilasciato dalla Questura, al momento del rilascio della ricevuta della richiesta di protezione internazionale, il codice fiscale provvisorio numerico, che potrà essere convertito in alfanumerico definitivo solo in caso di determinazione favorevole da parte della Commissione Territoriale per la protezione internazionale.</a:t>
            </a:r>
          </a:p>
          <a:p>
            <a:pPr algn="just"/>
            <a:r>
              <a:rPr lang="it-IT" b="1" dirty="0"/>
              <a:t>Con la modifica di cui al presente messaggio i datori di lavoro possono trasmettere le denunce individuali direttamente con tale codice fiscale numerico che si abbina con il codice fiscale numerico presente in ARCA consentendo l’aggiornamento del conto individuale.</a:t>
            </a:r>
            <a:endParaRPr lang="it-IT" dirty="0"/>
          </a:p>
          <a:p>
            <a:pPr algn="just"/>
            <a:endParaRPr lang="it-IT" dirty="0"/>
          </a:p>
        </p:txBody>
      </p:sp>
    </p:spTree>
    <p:extLst>
      <p:ext uri="{BB962C8B-B14F-4D97-AF65-F5344CB8AC3E}">
        <p14:creationId xmlns:p14="http://schemas.microsoft.com/office/powerpoint/2010/main" val="465686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8328" y="1042416"/>
            <a:ext cx="8595360" cy="5586984"/>
          </a:xfrm>
        </p:spPr>
        <p:txBody>
          <a:bodyPr>
            <a:normAutofit fontScale="85000" lnSpcReduction="20000"/>
          </a:bodyPr>
          <a:lstStyle/>
          <a:p>
            <a:pPr marL="0" indent="0" algn="just">
              <a:buNone/>
            </a:pPr>
            <a:r>
              <a:rPr lang="it-IT" dirty="0"/>
              <a:t>Il Sistema nazionale di accoglienza è articolato in due sotto-insiemi, entrambi coordinati dal Dipartimento di Libertà civile per l'immigrazione e dal Ministero dell'Interno.</a:t>
            </a:r>
          </a:p>
          <a:p>
            <a:pPr marL="0" indent="0" algn="just">
              <a:buNone/>
            </a:pPr>
            <a:r>
              <a:rPr lang="it-IT" dirty="0" smtClean="0"/>
              <a:t>Nel </a:t>
            </a:r>
            <a:r>
              <a:rPr lang="it-IT" dirty="0"/>
              <a:t>primo gruppo  (</a:t>
            </a:r>
            <a:r>
              <a:rPr lang="it-IT" u="sng" dirty="0"/>
              <a:t>prima accoglienza</a:t>
            </a:r>
            <a:r>
              <a:rPr lang="it-IT" dirty="0"/>
              <a:t>) sono compresi:</a:t>
            </a:r>
          </a:p>
          <a:p>
            <a:pPr marL="0" indent="0" algn="just">
              <a:buNone/>
            </a:pPr>
            <a:r>
              <a:rPr lang="it-IT" b="1" dirty="0"/>
              <a:t>CPSA</a:t>
            </a:r>
            <a:r>
              <a:rPr lang="it-IT" dirty="0"/>
              <a:t> (Centri di primo soccorso e accoglienza): strutture localizzate in prossimità dei luoghi di sbarco destinate all'accoglienza degli immigrati per il tempo strettamente occorrente al loro trasferimento presso altri centri (istituiti con la legge n. 563/95 e a cui si sono sovrapposti, con l’adozione della </a:t>
            </a:r>
            <a:r>
              <a:rPr lang="it-IT" i="1" dirty="0"/>
              <a:t>Road </a:t>
            </a:r>
            <a:r>
              <a:rPr lang="it-IT" i="1" dirty="0" err="1"/>
              <a:t>Map</a:t>
            </a:r>
            <a:r>
              <a:rPr lang="it-IT" dirty="0"/>
              <a:t>, gli </a:t>
            </a:r>
            <a:r>
              <a:rPr lang="it-IT" i="1" dirty="0" err="1"/>
              <a:t>hotspot</a:t>
            </a:r>
            <a:r>
              <a:rPr lang="it-IT" i="1" dirty="0"/>
              <a:t>)</a:t>
            </a:r>
            <a:r>
              <a:rPr lang="it-IT" dirty="0"/>
              <a:t>; </a:t>
            </a:r>
          </a:p>
          <a:p>
            <a:pPr marL="0" indent="0" algn="just">
              <a:buNone/>
            </a:pPr>
            <a:r>
              <a:rPr lang="it-IT" b="1" dirty="0"/>
              <a:t>HOTSPOT</a:t>
            </a:r>
            <a:r>
              <a:rPr lang="it-IT" dirty="0"/>
              <a:t> (adottati con decisioni del Consiglio dell’UE </a:t>
            </a:r>
            <a:r>
              <a:rPr lang="it-IT" dirty="0" err="1"/>
              <a:t>nn</a:t>
            </a:r>
            <a:r>
              <a:rPr lang="it-IT" dirty="0"/>
              <a:t>. 1523 e 1601 del 14 settembre 2015 e del 22 settembre 2015): si tratta di un’area designata, normalmente (ma non necessariamente) in prossimità di un luogo di sbarco, nella quale, nel più breve tempo possibile e compatibilmente con il quadro normativo italiano, le persone in ingresso sbarcano in sicurezza, sono sotto-posti ad accertamenti medici, ricevono una prima informativa cartacea sulla normativa in materia di immigrazione e asilo e quindi vengono controllate, </a:t>
            </a:r>
            <a:r>
              <a:rPr lang="it-IT" dirty="0" err="1"/>
              <a:t>pre</a:t>
            </a:r>
            <a:r>
              <a:rPr lang="it-IT" dirty="0"/>
              <a:t>-identificate, e, dopo essere state informate sulla loro attuale condizione di persone irregolari e sulle possibilità di richiedere la protezione internazionale, vengono foto-segnalate. Successivamente ricevono informazioni accurate sulla procedura di protezione internazionale, sul programma di ricollocazione e sul rimpatrio volontario assistito. Vengono dunque avviate, nel caso abbiano richiesto protezione internazionale, alle procedure per l’attribuzione di tale </a:t>
            </a:r>
            <a:r>
              <a:rPr lang="it-IT" i="1" dirty="0"/>
              <a:t>status</a:t>
            </a:r>
            <a:r>
              <a:rPr lang="it-IT" dirty="0"/>
              <a:t>, comprese quelle di ricollocazione per gli aventi titolo che ne abbiano fatto richiesta, altrimenti verso le procedure di espulsione. </a:t>
            </a:r>
          </a:p>
          <a:p>
            <a:pPr marL="0" indent="0">
              <a:buNone/>
            </a:pPr>
            <a:endParaRPr lang="it-IT" dirty="0"/>
          </a:p>
        </p:txBody>
      </p:sp>
    </p:spTree>
    <p:extLst>
      <p:ext uri="{BB962C8B-B14F-4D97-AF65-F5344CB8AC3E}">
        <p14:creationId xmlns:p14="http://schemas.microsoft.com/office/powerpoint/2010/main" val="166529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9728" y="1078992"/>
            <a:ext cx="8787384" cy="5479611"/>
          </a:xfrm>
        </p:spPr>
        <p:txBody>
          <a:bodyPr>
            <a:normAutofit fontScale="85000" lnSpcReduction="10000"/>
          </a:bodyPr>
          <a:lstStyle/>
          <a:p>
            <a:pPr marL="0" indent="0" algn="just">
              <a:buNone/>
            </a:pPr>
            <a:r>
              <a:rPr lang="it-IT" b="1" dirty="0"/>
              <a:t>CDA </a:t>
            </a:r>
            <a:r>
              <a:rPr lang="it-IT" dirty="0"/>
              <a:t>(Centri di accoglienza): strutture destinate all'accoglienza degli immigrati per il periodo necessario alla definizione dei provvedimenti amministrativi relativi alla posizione degli stessi sul territorio nazionale (istituiti con l. 563/95, c.d. Legge Puglia);</a:t>
            </a:r>
          </a:p>
          <a:p>
            <a:pPr marL="0" indent="0" algn="just">
              <a:buNone/>
            </a:pPr>
            <a:r>
              <a:rPr lang="it-IT" b="1" dirty="0"/>
              <a:t>CARA</a:t>
            </a:r>
            <a:r>
              <a:rPr lang="it-IT" dirty="0"/>
              <a:t> (Centri di accoglienza per richiedenti asilo): centri istituiti con D.P.R. n. 303/2004, poi confluiti nel d.lgs. 25/2008, </a:t>
            </a:r>
            <a:r>
              <a:rPr lang="it-IT" i="1" dirty="0"/>
              <a:t>ex</a:t>
            </a:r>
            <a:r>
              <a:rPr lang="it-IT" dirty="0"/>
              <a:t> art. 20, comma 2, ora abrogato dall’art. 6 del d.lgs. 142/2015, il quale prevede il trattenimento del richiedente asilo nei </a:t>
            </a:r>
            <a:r>
              <a:rPr lang="it-IT" b="1" dirty="0"/>
              <a:t>CIE</a:t>
            </a:r>
            <a:r>
              <a:rPr lang="it-IT" dirty="0"/>
              <a:t> nei seguenti casi: il richiedente ha commesso gravi reati (art. 1 Convenzione di Ginevra); il richiedente è un pericolo per l’ordine pubblico e la sicurezza dello Stato; il richiedente è stato condannato per uno dei reati previsti dall’art. 380 c.p.p.; il richiedente era già trattenuto in un CIE al momento della domanda; il richiedente è a rischio di fuga perché aveva dichiarato false generalità per evitare l’espulsione.</a:t>
            </a:r>
            <a:endParaRPr lang="it-IT" b="1" dirty="0"/>
          </a:p>
          <a:p>
            <a:pPr marL="0" indent="0" algn="just">
              <a:buNone/>
            </a:pPr>
            <a:r>
              <a:rPr lang="it-IT" b="1" dirty="0"/>
              <a:t>CAS</a:t>
            </a:r>
            <a:r>
              <a:rPr lang="it-IT" dirty="0"/>
              <a:t> (Centri di accoglienza straordinaria): nati al fine di sopperire </a:t>
            </a:r>
            <a:r>
              <a:rPr lang="it-IT" dirty="0" smtClean="0"/>
              <a:t>alla mancanza </a:t>
            </a:r>
            <a:r>
              <a:rPr lang="it-IT" dirty="0"/>
              <a:t>di posti nelle strutture ordinarie di accoglienza o nei servizi predisposti dagli enti locali, in caso di arrivi consistenti e ravvicinati di richiedenti.  Ad oggi costituiscono la modalità ordinaria di accoglienza. Tali strutture sono individuate dalle Prefetture, in convenzione con cooperative, associazioni e strutture alberghiere, secondo le procedure di affidamento dei contratti pubblici, sentito l’ente locale nel cui territorio la struttura è situata. La permanenza dovrebbe essere limitata al tempo strettamente necessario al trasferimento del richiedente nelle strutture seconda accoglienza.</a:t>
            </a:r>
          </a:p>
          <a:p>
            <a:pPr marL="0" indent="0">
              <a:buNone/>
            </a:pPr>
            <a:endParaRPr lang="it-IT" dirty="0"/>
          </a:p>
        </p:txBody>
      </p:sp>
    </p:spTree>
    <p:extLst>
      <p:ext uri="{BB962C8B-B14F-4D97-AF65-F5344CB8AC3E}">
        <p14:creationId xmlns:p14="http://schemas.microsoft.com/office/powerpoint/2010/main" val="9769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34440"/>
            <a:ext cx="8229600" cy="5376672"/>
          </a:xfrm>
        </p:spPr>
        <p:txBody>
          <a:bodyPr>
            <a:normAutofit/>
          </a:bodyPr>
          <a:lstStyle/>
          <a:p>
            <a:pPr marL="0" indent="0" algn="just">
              <a:buNone/>
            </a:pPr>
            <a:r>
              <a:rPr lang="it-IT" sz="2200" dirty="0"/>
              <a:t>La </a:t>
            </a:r>
            <a:r>
              <a:rPr lang="it-IT" sz="2200" u="sng" dirty="0"/>
              <a:t>seconda accoglienza</a:t>
            </a:r>
            <a:r>
              <a:rPr lang="it-IT" sz="2200" dirty="0"/>
              <a:t> è costituita dal Sistema di protezione per richiedenti asilo e rifugiati (</a:t>
            </a:r>
            <a:r>
              <a:rPr lang="it-IT" sz="2200" b="1" dirty="0"/>
              <a:t>SPRAR</a:t>
            </a:r>
            <a:r>
              <a:rPr lang="it-IT" sz="2200" dirty="0"/>
              <a:t>), gestito attraverso gli enti locali con il supporto del terzo settore. Una volta conclusa la procedura prevista per l'esame della domanda, si procede all'individuazione della "migliore collocazione possibile nello SPRAR". Dal momento della notifica del riconoscimento della protezione internazionale o della concessione della protezione umanitaria, il periodo di accoglienza previsto è di complessivi sei mesi. Qualora questi non fossero sufficienti al completamento del percorso di «accoglienza integrata» del beneficiario è possibile procedere a una richiesta di proroga</a:t>
            </a:r>
            <a:r>
              <a:rPr lang="it-IT" sz="2200" dirty="0" smtClean="0"/>
              <a:t>.</a:t>
            </a:r>
          </a:p>
          <a:p>
            <a:pPr marL="0" indent="0" algn="just">
              <a:buNone/>
            </a:pPr>
            <a:r>
              <a:rPr lang="it-IT" sz="2400" b="1" dirty="0"/>
              <a:t>N.B. </a:t>
            </a:r>
            <a:r>
              <a:rPr lang="it-IT" sz="2400" dirty="0"/>
              <a:t>L’art. 19 del </a:t>
            </a:r>
            <a:r>
              <a:rPr lang="it-IT" sz="2400" dirty="0" err="1"/>
              <a:t>d.l.</a:t>
            </a:r>
            <a:r>
              <a:rPr lang="it-IT" sz="2400" dirty="0"/>
              <a:t> n. 13/2017 (c.d. Decreto </a:t>
            </a:r>
            <a:r>
              <a:rPr lang="it-IT" sz="2400" dirty="0" err="1"/>
              <a:t>Minniti</a:t>
            </a:r>
            <a:r>
              <a:rPr lang="it-IT" sz="2400" dirty="0"/>
              <a:t>) rinomina i Centri di Identificazione ed espulsione (CIE) in «</a:t>
            </a:r>
            <a:r>
              <a:rPr lang="it-IT" sz="2400" b="1" dirty="0"/>
              <a:t>centri di permanenza per i rimpatri</a:t>
            </a:r>
            <a:r>
              <a:rPr lang="it-IT" sz="2400" dirty="0"/>
              <a:t>». </a:t>
            </a:r>
          </a:p>
          <a:p>
            <a:pPr marL="0" indent="0" algn="just">
              <a:buNone/>
            </a:pPr>
            <a:endParaRPr lang="it-IT" sz="2200" dirty="0"/>
          </a:p>
        </p:txBody>
      </p:sp>
    </p:spTree>
    <p:extLst>
      <p:ext uri="{BB962C8B-B14F-4D97-AF65-F5344CB8AC3E}">
        <p14:creationId xmlns:p14="http://schemas.microsoft.com/office/powerpoint/2010/main" val="205016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E477D01-9CD7-4CD7-A011-0437B4779BB3}"/>
              </a:ext>
            </a:extLst>
          </p:cNvPr>
          <p:cNvSpPr>
            <a:spLocks noGrp="1"/>
          </p:cNvSpPr>
          <p:nvPr>
            <p:ph type="title"/>
          </p:nvPr>
        </p:nvSpPr>
        <p:spPr>
          <a:xfrm>
            <a:off x="146381" y="251550"/>
            <a:ext cx="7552867" cy="1400530"/>
          </a:xfrm>
        </p:spPr>
        <p:txBody>
          <a:bodyPr/>
          <a:lstStyle/>
          <a:p>
            <a:pPr algn="ctr"/>
            <a:r>
              <a:rPr lang="it-IT" b="1" dirty="0"/>
              <a:t>L’ACCOGLIENZA-caratteristiche e obiettivi:</a:t>
            </a:r>
          </a:p>
        </p:txBody>
      </p:sp>
      <p:sp>
        <p:nvSpPr>
          <p:cNvPr id="3" name="Segnaposto contenuto 2">
            <a:extLst>
              <a:ext uri="{FF2B5EF4-FFF2-40B4-BE49-F238E27FC236}">
                <a16:creationId xmlns:a16="http://schemas.microsoft.com/office/drawing/2014/main" xmlns="" id="{BAFA3852-56D3-48C4-B3FC-8115F43526C7}"/>
              </a:ext>
            </a:extLst>
          </p:cNvPr>
          <p:cNvSpPr>
            <a:spLocks noGrp="1"/>
          </p:cNvSpPr>
          <p:nvPr>
            <p:ph idx="1"/>
          </p:nvPr>
        </p:nvSpPr>
        <p:spPr>
          <a:xfrm>
            <a:off x="306794" y="1955409"/>
            <a:ext cx="8321665" cy="4637415"/>
          </a:xfrm>
        </p:spPr>
        <p:txBody>
          <a:bodyPr>
            <a:normAutofit fontScale="85000" lnSpcReduction="10000"/>
          </a:bodyPr>
          <a:lstStyle/>
          <a:p>
            <a:pPr algn="just"/>
            <a:r>
              <a:rPr lang="it-IT" dirty="0"/>
              <a:t>L’accoglienza di richiedenti asilo, rifugiati e titolari di protezione sussidiaria e umanitaria ha come obiettivi principali: </a:t>
            </a:r>
          </a:p>
          <a:p>
            <a:pPr algn="just"/>
            <a:r>
              <a:rPr lang="it-IT" dirty="0"/>
              <a:t>- garantire misure di assistenza e di protezione della singola persona; </a:t>
            </a:r>
          </a:p>
          <a:p>
            <a:pPr algn="just"/>
            <a:r>
              <a:rPr lang="it-IT" dirty="0"/>
              <a:t>- favorirne il percorso verso la (</a:t>
            </a:r>
            <a:r>
              <a:rPr lang="it-IT" dirty="0" err="1"/>
              <a:t>ri</a:t>
            </a:r>
            <a:r>
              <a:rPr lang="it-IT" dirty="0"/>
              <a:t>)conquista della propria autonomia.</a:t>
            </a:r>
          </a:p>
          <a:p>
            <a:pPr algn="just"/>
            <a:r>
              <a:rPr lang="it-IT" dirty="0"/>
              <a:t>-----concetto di </a:t>
            </a:r>
            <a:r>
              <a:rPr lang="it-IT" b="1" dirty="0"/>
              <a:t>empowerment</a:t>
            </a:r>
            <a:r>
              <a:rPr lang="it-IT" dirty="0"/>
              <a:t>, inteso come un processo individuale e organizzato, attraverso il quale le singole persone possono (</a:t>
            </a:r>
            <a:r>
              <a:rPr lang="it-IT" dirty="0" err="1"/>
              <a:t>ri</a:t>
            </a:r>
            <a:r>
              <a:rPr lang="it-IT" dirty="0"/>
              <a:t>)costruire le proprie capacità di scelta e di progettazione e (</a:t>
            </a:r>
            <a:r>
              <a:rPr lang="it-IT" dirty="0" err="1"/>
              <a:t>ri</a:t>
            </a:r>
            <a:r>
              <a:rPr lang="it-IT" dirty="0"/>
              <a:t>)acquistare la percezione del proprio valore, delle proprie potenzialità e opportunità.</a:t>
            </a:r>
          </a:p>
          <a:p>
            <a:pPr algn="just"/>
            <a:r>
              <a:rPr lang="it-IT" dirty="0"/>
              <a:t>La </a:t>
            </a:r>
            <a:r>
              <a:rPr lang="it-IT" u="sng" dirty="0"/>
              <a:t>relazione tra operatore e utente</a:t>
            </a:r>
            <a:r>
              <a:rPr lang="it-IT" dirty="0"/>
              <a:t> può riassumersi in alcune sue specificità:</a:t>
            </a:r>
          </a:p>
          <a:p>
            <a:pPr algn="just"/>
            <a:r>
              <a:rPr lang="it-IT" dirty="0"/>
              <a:t>- è caratterizzata dalla reciprocità; </a:t>
            </a:r>
          </a:p>
          <a:p>
            <a:pPr algn="just"/>
            <a:r>
              <a:rPr lang="it-IT" dirty="0"/>
              <a:t>- è di carattere professionale e non personale; </a:t>
            </a:r>
          </a:p>
          <a:p>
            <a:pPr algn="just"/>
            <a:r>
              <a:rPr lang="it-IT" dirty="0"/>
              <a:t>- l’operatore non si sostituisce al beneficiario ma lo supporta nell’agire direttamente.</a:t>
            </a:r>
          </a:p>
          <a:p>
            <a:pPr algn="just"/>
            <a:endParaRPr lang="it-IT" dirty="0"/>
          </a:p>
        </p:txBody>
      </p:sp>
    </p:spTree>
    <p:extLst>
      <p:ext uri="{BB962C8B-B14F-4D97-AF65-F5344CB8AC3E}">
        <p14:creationId xmlns:p14="http://schemas.microsoft.com/office/powerpoint/2010/main" val="43032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6E0C51B-0EAF-4F8D-822A-90F39C447793}"/>
              </a:ext>
            </a:extLst>
          </p:cNvPr>
          <p:cNvSpPr>
            <a:spLocks noGrp="1"/>
          </p:cNvSpPr>
          <p:nvPr>
            <p:ph type="title"/>
          </p:nvPr>
        </p:nvSpPr>
        <p:spPr/>
        <p:txBody>
          <a:bodyPr/>
          <a:lstStyle/>
          <a:p>
            <a:pPr algn="ctr"/>
            <a:r>
              <a:rPr lang="it-IT" dirty="0"/>
              <a:t>IL SISTEMA DI ACCOGLIENZA</a:t>
            </a:r>
          </a:p>
        </p:txBody>
      </p:sp>
      <p:pic>
        <p:nvPicPr>
          <p:cNvPr id="4" name="Segnaposto contenuto 3">
            <a:extLst>
              <a:ext uri="{FF2B5EF4-FFF2-40B4-BE49-F238E27FC236}">
                <a16:creationId xmlns:a16="http://schemas.microsoft.com/office/drawing/2014/main" xmlns="" id="{A20E9FB5-F3CA-4E1A-92BA-3CDA05A5F085}"/>
              </a:ext>
            </a:extLst>
          </p:cNvPr>
          <p:cNvPicPr>
            <a:picLocks noGrp="1" noChangeAspect="1"/>
          </p:cNvPicPr>
          <p:nvPr>
            <p:ph idx="1"/>
          </p:nvPr>
        </p:nvPicPr>
        <p:blipFill>
          <a:blip r:embed="rId2"/>
          <a:stretch>
            <a:fillRect/>
          </a:stretch>
        </p:blipFill>
        <p:spPr>
          <a:xfrm>
            <a:off x="2141315" y="1996733"/>
            <a:ext cx="6331353" cy="4288319"/>
          </a:xfrm>
          <a:prstGeom prst="rect">
            <a:avLst/>
          </a:prstGeom>
        </p:spPr>
      </p:pic>
      <p:sp>
        <p:nvSpPr>
          <p:cNvPr id="5" name="CasellaDiTesto 4">
            <a:extLst>
              <a:ext uri="{FF2B5EF4-FFF2-40B4-BE49-F238E27FC236}">
                <a16:creationId xmlns:a16="http://schemas.microsoft.com/office/drawing/2014/main" xmlns="" id="{2E1F4B76-008F-4878-B735-D5624FB2E339}"/>
              </a:ext>
            </a:extLst>
          </p:cNvPr>
          <p:cNvSpPr txBox="1"/>
          <p:nvPr/>
        </p:nvSpPr>
        <p:spPr>
          <a:xfrm>
            <a:off x="484710" y="2570304"/>
            <a:ext cx="1232453" cy="1546577"/>
          </a:xfrm>
          <a:prstGeom prst="rect">
            <a:avLst/>
          </a:prstGeom>
          <a:noFill/>
        </p:spPr>
        <p:txBody>
          <a:bodyPr wrap="square" rtlCol="0">
            <a:spAutoFit/>
          </a:bodyPr>
          <a:lstStyle/>
          <a:p>
            <a:r>
              <a:rPr lang="it-IT" sz="1350" dirty="0"/>
              <a:t>NB. </a:t>
            </a:r>
            <a:r>
              <a:rPr lang="it-IT" sz="1350" b="1" dirty="0"/>
              <a:t>CPR</a:t>
            </a:r>
            <a:r>
              <a:rPr lang="it-IT" sz="1350" dirty="0"/>
              <a:t>, nuovi Centri permanenti per i rimpatri che sostituiscono i CIE</a:t>
            </a:r>
          </a:p>
        </p:txBody>
      </p:sp>
    </p:spTree>
    <p:extLst>
      <p:ext uri="{BB962C8B-B14F-4D97-AF65-F5344CB8AC3E}">
        <p14:creationId xmlns:p14="http://schemas.microsoft.com/office/powerpoint/2010/main" val="4124552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24AE1A5-1E84-4475-8119-ED40A17CE0E9}"/>
              </a:ext>
            </a:extLst>
          </p:cNvPr>
          <p:cNvSpPr>
            <a:spLocks noGrp="1"/>
          </p:cNvSpPr>
          <p:nvPr>
            <p:ph type="title"/>
          </p:nvPr>
        </p:nvSpPr>
        <p:spPr>
          <a:xfrm>
            <a:off x="266218" y="290672"/>
            <a:ext cx="7523543" cy="1400530"/>
          </a:xfrm>
        </p:spPr>
        <p:txBody>
          <a:bodyPr/>
          <a:lstStyle/>
          <a:p>
            <a:pPr algn="ctr"/>
            <a:r>
              <a:rPr lang="it-IT" dirty="0"/>
              <a:t>IL SISTEMA DI ACCOGLIENZA PRIMO SOCCORSO</a:t>
            </a:r>
          </a:p>
        </p:txBody>
      </p:sp>
      <p:sp>
        <p:nvSpPr>
          <p:cNvPr id="3" name="Segnaposto contenuto 2">
            <a:extLst>
              <a:ext uri="{FF2B5EF4-FFF2-40B4-BE49-F238E27FC236}">
                <a16:creationId xmlns:a16="http://schemas.microsoft.com/office/drawing/2014/main" xmlns="" id="{63520D54-200D-49D1-AA23-892FF7D81652}"/>
              </a:ext>
            </a:extLst>
          </p:cNvPr>
          <p:cNvSpPr>
            <a:spLocks noGrp="1"/>
          </p:cNvSpPr>
          <p:nvPr>
            <p:ph idx="1"/>
          </p:nvPr>
        </p:nvSpPr>
        <p:spPr>
          <a:xfrm>
            <a:off x="479032" y="2052925"/>
            <a:ext cx="8340877" cy="4805075"/>
          </a:xfrm>
        </p:spPr>
        <p:txBody>
          <a:bodyPr>
            <a:normAutofit fontScale="92500"/>
          </a:bodyPr>
          <a:lstStyle/>
          <a:p>
            <a:pPr algn="just"/>
            <a:r>
              <a:rPr lang="it-IT" b="1" dirty="0" smtClean="0"/>
              <a:t>1</a:t>
            </a:r>
            <a:r>
              <a:rPr lang="it-IT" b="1" dirty="0"/>
              <a:t>) CPSA/CDA/CARA (</a:t>
            </a:r>
            <a:r>
              <a:rPr lang="it-IT" b="1" dirty="0" err="1"/>
              <a:t>temporary</a:t>
            </a:r>
            <a:r>
              <a:rPr lang="it-IT" b="1" dirty="0"/>
              <a:t> facilities) e  HOT-SPOT (EU Road </a:t>
            </a:r>
            <a:r>
              <a:rPr lang="it-IT" b="1" dirty="0" err="1"/>
              <a:t>Map</a:t>
            </a:r>
            <a:r>
              <a:rPr lang="it-IT" b="1" dirty="0"/>
              <a:t>)</a:t>
            </a:r>
            <a:endParaRPr lang="it-IT" sz="1200" dirty="0"/>
          </a:p>
          <a:p>
            <a:pPr algn="just"/>
            <a:r>
              <a:rPr lang="it-IT" b="1" dirty="0"/>
              <a:t>Il </a:t>
            </a:r>
            <a:r>
              <a:rPr lang="it-IT" b="1" u="sng" dirty="0"/>
              <a:t>primo livello è quello del primo soccorso e assistenza prestato nelle zone maggiormente interessate dagli sbarchi</a:t>
            </a:r>
            <a:r>
              <a:rPr lang="it-IT" b="1" dirty="0"/>
              <a:t>. </a:t>
            </a:r>
            <a:endParaRPr lang="it-IT" sz="1800" dirty="0"/>
          </a:p>
          <a:p>
            <a:pPr algn="just"/>
            <a:r>
              <a:rPr lang="it-IT" b="1" u="sng" dirty="0"/>
              <a:t>Servizi offerti</a:t>
            </a:r>
            <a:r>
              <a:rPr lang="it-IT" dirty="0"/>
              <a:t>: </a:t>
            </a:r>
            <a:r>
              <a:rPr lang="it-IT" u="sng" dirty="0"/>
              <a:t>primissima accoglienza e permanenza temporanea, primo screening sanitario e attività di identificazione dei migranti</a:t>
            </a:r>
            <a:r>
              <a:rPr lang="it-IT" dirty="0"/>
              <a:t>. </a:t>
            </a:r>
            <a:endParaRPr lang="it-IT" sz="1800" dirty="0"/>
          </a:p>
          <a:p>
            <a:pPr algn="just"/>
            <a:r>
              <a:rPr lang="it-IT" dirty="0"/>
              <a:t>N.B. Gli </a:t>
            </a:r>
            <a:r>
              <a:rPr lang="it-IT" u="sng" dirty="0"/>
              <a:t>Hot-spot</a:t>
            </a:r>
            <a:r>
              <a:rPr lang="it-IT" dirty="0"/>
              <a:t>, come hanno denunciato alcune organizzazioni umanitarie, non hanno un quadro giuridico di riferimento: la loro </a:t>
            </a:r>
            <a:r>
              <a:rPr lang="it-IT" b="1" dirty="0"/>
              <a:t>funzione</a:t>
            </a:r>
            <a:r>
              <a:rPr lang="it-IT" dirty="0"/>
              <a:t> precipua è quella </a:t>
            </a:r>
            <a:r>
              <a:rPr lang="it-IT" b="1" dirty="0"/>
              <a:t>di identificare i migranti e di selezionare le persone che intendono richiedere protezione internazionale rispetto ai cosiddetti migranti economici</a:t>
            </a:r>
            <a:r>
              <a:rPr lang="it-IT" dirty="0"/>
              <a:t>. Si tratta di strutture chiuse, difficilmente accessibili alle organizzazioni di tutela dei richiedenti asilo e agli organi di stampa. Al loro interno opera personale </a:t>
            </a:r>
            <a:r>
              <a:rPr lang="it-IT" dirty="0" err="1"/>
              <a:t>Unhcr</a:t>
            </a:r>
            <a:r>
              <a:rPr lang="it-IT" dirty="0"/>
              <a:t>, </a:t>
            </a:r>
            <a:r>
              <a:rPr lang="it-IT" dirty="0" err="1"/>
              <a:t>Easo</a:t>
            </a:r>
            <a:r>
              <a:rPr lang="it-IT" dirty="0"/>
              <a:t> e </a:t>
            </a:r>
            <a:r>
              <a:rPr lang="it-IT" dirty="0" err="1"/>
              <a:t>Oim</a:t>
            </a:r>
            <a:r>
              <a:rPr lang="it-IT" dirty="0"/>
              <a:t>, ma anche di </a:t>
            </a:r>
            <a:r>
              <a:rPr lang="it-IT" dirty="0" err="1"/>
              <a:t>Frontex</a:t>
            </a:r>
            <a:r>
              <a:rPr lang="it-IT" dirty="0"/>
              <a:t>.</a:t>
            </a:r>
            <a:endParaRPr lang="it-IT" sz="1800" dirty="0"/>
          </a:p>
          <a:p>
            <a:endParaRPr lang="it-IT" dirty="0"/>
          </a:p>
        </p:txBody>
      </p:sp>
    </p:spTree>
    <p:extLst>
      <p:ext uri="{BB962C8B-B14F-4D97-AF65-F5344CB8AC3E}">
        <p14:creationId xmlns:p14="http://schemas.microsoft.com/office/powerpoint/2010/main" val="135417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9411E80-897D-4BCC-9AAE-E1C78451C9B0}"/>
              </a:ext>
            </a:extLst>
          </p:cNvPr>
          <p:cNvSpPr>
            <a:spLocks noGrp="1"/>
          </p:cNvSpPr>
          <p:nvPr>
            <p:ph type="title"/>
          </p:nvPr>
        </p:nvSpPr>
        <p:spPr>
          <a:xfrm>
            <a:off x="196770" y="452718"/>
            <a:ext cx="7514447" cy="1400530"/>
          </a:xfrm>
        </p:spPr>
        <p:txBody>
          <a:bodyPr/>
          <a:lstStyle/>
          <a:p>
            <a:pPr algn="ctr"/>
            <a:r>
              <a:rPr lang="it-IT" dirty="0"/>
              <a:t>IL SISTEMA DI ACCOGLIENZA PRIMA ACCOGLIENZA</a:t>
            </a:r>
          </a:p>
        </p:txBody>
      </p:sp>
      <p:sp>
        <p:nvSpPr>
          <p:cNvPr id="3" name="Segnaposto contenuto 2">
            <a:extLst>
              <a:ext uri="{FF2B5EF4-FFF2-40B4-BE49-F238E27FC236}">
                <a16:creationId xmlns:a16="http://schemas.microsoft.com/office/drawing/2014/main" xmlns="" id="{906E363D-3FF8-4A8C-8087-EEB2D921BD10}"/>
              </a:ext>
            </a:extLst>
          </p:cNvPr>
          <p:cNvSpPr>
            <a:spLocks noGrp="1"/>
          </p:cNvSpPr>
          <p:nvPr>
            <p:ph idx="1"/>
          </p:nvPr>
        </p:nvSpPr>
        <p:spPr>
          <a:xfrm>
            <a:off x="503608" y="2052925"/>
            <a:ext cx="8038507" cy="4195481"/>
          </a:xfrm>
        </p:spPr>
        <p:txBody>
          <a:bodyPr>
            <a:normAutofit/>
          </a:bodyPr>
          <a:lstStyle/>
          <a:p>
            <a:pPr algn="just"/>
            <a:r>
              <a:rPr lang="en-US" sz="2400" b="1" dirty="0" smtClean="0"/>
              <a:t>2</a:t>
            </a:r>
            <a:r>
              <a:rPr lang="en-US" sz="2400" b="1" dirty="0"/>
              <a:t>) HUB REGIONALI (EU Road Map) e CPA (first line reception):</a:t>
            </a:r>
            <a:endParaRPr lang="en-US" sz="2400" dirty="0"/>
          </a:p>
          <a:p>
            <a:pPr algn="just"/>
            <a:r>
              <a:rPr lang="it-IT" sz="2400" dirty="0"/>
              <a:t>Accogliere i cittadini stranieri già sottoposti alle procedure di foto-segnalamento per il tempo necessario all’espletamento delle procedure di identificazione, la definizione del loro status giuridico, la verbalizzazione della domanda di asilo e l’avvio della procedura di esame della domanda. </a:t>
            </a:r>
          </a:p>
        </p:txBody>
      </p:sp>
    </p:spTree>
    <p:extLst>
      <p:ext uri="{BB962C8B-B14F-4D97-AF65-F5344CB8AC3E}">
        <p14:creationId xmlns:p14="http://schemas.microsoft.com/office/powerpoint/2010/main" val="268367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BFC90CD-9B7C-4506-B1DC-BA7340936116}"/>
              </a:ext>
            </a:extLst>
          </p:cNvPr>
          <p:cNvSpPr>
            <a:spLocks noGrp="1"/>
          </p:cNvSpPr>
          <p:nvPr>
            <p:ph type="title"/>
          </p:nvPr>
        </p:nvSpPr>
        <p:spPr>
          <a:xfrm>
            <a:off x="208344" y="452718"/>
            <a:ext cx="7546694" cy="1400530"/>
          </a:xfrm>
        </p:spPr>
        <p:txBody>
          <a:bodyPr/>
          <a:lstStyle/>
          <a:p>
            <a:pPr algn="ctr"/>
            <a:r>
              <a:rPr lang="it-IT" dirty="0"/>
              <a:t>IL SISTEMA DI ACCOGLIENZA SECONDA ACCOGLIENZA</a:t>
            </a:r>
          </a:p>
        </p:txBody>
      </p:sp>
      <p:sp>
        <p:nvSpPr>
          <p:cNvPr id="3" name="Segnaposto contenuto 2">
            <a:extLst>
              <a:ext uri="{FF2B5EF4-FFF2-40B4-BE49-F238E27FC236}">
                <a16:creationId xmlns:a16="http://schemas.microsoft.com/office/drawing/2014/main" xmlns="" id="{E59AA599-A413-47F9-9EEF-BED140A13B04}"/>
              </a:ext>
            </a:extLst>
          </p:cNvPr>
          <p:cNvSpPr>
            <a:spLocks noGrp="1"/>
          </p:cNvSpPr>
          <p:nvPr>
            <p:ph idx="1"/>
          </p:nvPr>
        </p:nvSpPr>
        <p:spPr>
          <a:xfrm>
            <a:off x="416689" y="2052925"/>
            <a:ext cx="8160152" cy="4509921"/>
          </a:xfrm>
        </p:spPr>
        <p:txBody>
          <a:bodyPr>
            <a:normAutofit fontScale="92500" lnSpcReduction="20000"/>
          </a:bodyPr>
          <a:lstStyle/>
          <a:p>
            <a:pPr algn="just"/>
            <a:r>
              <a:rPr lang="it-IT" b="1" dirty="0" smtClean="0"/>
              <a:t>3</a:t>
            </a:r>
            <a:r>
              <a:rPr lang="it-IT" b="1" dirty="0"/>
              <a:t>) SPRAR e CAS (second line reception):</a:t>
            </a:r>
            <a:endParaRPr lang="it-IT" dirty="0"/>
          </a:p>
          <a:p>
            <a:pPr algn="just"/>
            <a:r>
              <a:rPr lang="it-IT" dirty="0"/>
              <a:t>Nel gennaio del 2014, per fronteggiare “l’afflusso di cittadini stranieri a seguito di ulteriori sbarchi sulle coste italiane” e stante “l’avvenuta saturazione di tutti i centri governativi e di quelli garantiti da alcuni enti locali nell’ambito del sistema SPRAR”, il Ministero dell’Interno ha predisposto </a:t>
            </a:r>
            <a:r>
              <a:rPr lang="it-IT" b="1" u="sng" dirty="0"/>
              <a:t>un piano straordinario (“piano di assegnazione”) per l’accoglienza dei richiedenti protezione internazionale</a:t>
            </a:r>
            <a:r>
              <a:rPr lang="it-IT" dirty="0"/>
              <a:t>.</a:t>
            </a:r>
          </a:p>
          <a:p>
            <a:pPr algn="just"/>
            <a:r>
              <a:rPr lang="it-IT" dirty="0"/>
              <a:t>Tali strutture </a:t>
            </a:r>
            <a:r>
              <a:rPr lang="it-IT" u="sng" dirty="0"/>
              <a:t>sono individuate dalle prefetture</a:t>
            </a:r>
            <a:r>
              <a:rPr lang="it-IT" dirty="0"/>
              <a:t>, in convenzione con cooperative, associazioni e strutture alberghiere, secondo le procedure di affidamento dei contratti pubblici, sentito l’ente locale nel cui territorio la struttura è situata.</a:t>
            </a:r>
          </a:p>
          <a:p>
            <a:pPr algn="just"/>
            <a:r>
              <a:rPr lang="it-IT" b="1" u="sng" dirty="0"/>
              <a:t>Servizi offerti: </a:t>
            </a:r>
            <a:r>
              <a:rPr lang="it-IT" dirty="0"/>
              <a:t>Assistenza sanitaria; Assistenza psicologica; Servizi di consulenza ed orientamento legale; Mediazione linguistico culturale; Insegnamento della lingua italiana ed inserimento lavorativo</a:t>
            </a:r>
          </a:p>
          <a:p>
            <a:endParaRPr lang="it-IT" dirty="0"/>
          </a:p>
        </p:txBody>
      </p:sp>
    </p:spTree>
    <p:extLst>
      <p:ext uri="{BB962C8B-B14F-4D97-AF65-F5344CB8AC3E}">
        <p14:creationId xmlns:p14="http://schemas.microsoft.com/office/powerpoint/2010/main" val="3588610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9161</TotalTime>
  <Words>1984</Words>
  <Application>Microsoft Office PowerPoint</Application>
  <PresentationFormat>Presentazione su schermo (4:3)</PresentationFormat>
  <Paragraphs>93</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Calibri</vt:lpstr>
      <vt:lpstr>Century Gothic</vt:lpstr>
      <vt:lpstr>Wingdings 3</vt:lpstr>
      <vt:lpstr>Ione</vt:lpstr>
      <vt:lpstr>ARTICOLAZIONI DEL SISTEMA DI ACCOGLIENZA </vt:lpstr>
      <vt:lpstr>Presentazione standard di PowerPoint</vt:lpstr>
      <vt:lpstr>Presentazione standard di PowerPoint</vt:lpstr>
      <vt:lpstr>Presentazione standard di PowerPoint</vt:lpstr>
      <vt:lpstr>L’ACCOGLIENZA-caratteristiche e obiettivi:</vt:lpstr>
      <vt:lpstr>IL SISTEMA DI ACCOGLIENZA</vt:lpstr>
      <vt:lpstr>IL SISTEMA DI ACCOGLIENZA PRIMO SOCCORSO</vt:lpstr>
      <vt:lpstr>IL SISTEMA DI ACCOGLIENZA PRIMA ACCOGLIENZA</vt:lpstr>
      <vt:lpstr>IL SISTEMA DI ACCOGLIENZA SECONDA ACCOGLIENZA</vt:lpstr>
      <vt:lpstr>L’ACCOGLIENZA DEL BENEFICIARIO primi adempimenti</vt:lpstr>
      <vt:lpstr>L’ACCOGLIENZA DEL BENEFICIARIO primi adempimenti segue</vt:lpstr>
      <vt:lpstr>L’ACCOGLIENZA DEL BENEFICIARIO primi adempimenti segue</vt:lpstr>
      <vt:lpstr>L’ACCOGLIENZA DEL BENEFICIARIO primi adempimenti sgue</vt:lpstr>
      <vt:lpstr>I SERVIZI GARANTITI:</vt:lpstr>
      <vt:lpstr>DIRITTI DEL RICHIEDENTE ASILO: (con RICEVUTA o PERMESSO per richiesta asilo) </vt:lpstr>
      <vt:lpstr>PATENTE</vt:lpstr>
      <vt:lpstr>CODICE FISCALE</vt:lpstr>
      <vt:lpstr>CODICE FISCALE segue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protezione internazionale</dc:title>
  <dc:creator>Diana</dc:creator>
  <cp:lastModifiedBy>santoro</cp:lastModifiedBy>
  <cp:revision>234</cp:revision>
  <dcterms:created xsi:type="dcterms:W3CDTF">2017-01-12T15:06:45Z</dcterms:created>
  <dcterms:modified xsi:type="dcterms:W3CDTF">2020-04-06T16:16:09Z</dcterms:modified>
</cp:coreProperties>
</file>