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5" r:id="rId7"/>
    <p:sldId id="261" r:id="rId8"/>
    <p:sldId id="266" r:id="rId9"/>
    <p:sldId id="267" r:id="rId10"/>
    <p:sldId id="268" r:id="rId11"/>
    <p:sldId id="269" r:id="rId12"/>
    <p:sldId id="270" r:id="rId13"/>
    <p:sldId id="271"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31F30D0-753B-426D-817A-41ED11B4FB1D}" type="datetimeFigureOut">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510363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1F30D0-753B-426D-817A-41ED11B4FB1D}" type="datetimeFigureOut">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3678525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1F30D0-753B-426D-817A-41ED11B4FB1D}" type="datetimeFigureOut">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641642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1F30D0-753B-426D-817A-41ED11B4FB1D}" type="datetimeFigureOut">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1346083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831F30D0-753B-426D-817A-41ED11B4FB1D}" type="datetimeFigureOut">
              <a:rPr lang="it-IT" smtClean="0"/>
              <a:t>18/11/2016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3178684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31F30D0-753B-426D-817A-41ED11B4FB1D}" type="datetimeFigureOut">
              <a:rPr lang="it-IT" smtClean="0"/>
              <a:t>18/11/2016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306955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31F30D0-753B-426D-817A-41ED11B4FB1D}" type="datetimeFigureOut">
              <a:rPr lang="it-IT" smtClean="0"/>
              <a:t>18/11/2016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1637538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31F30D0-753B-426D-817A-41ED11B4FB1D}" type="datetimeFigureOut">
              <a:rPr lang="it-IT" smtClean="0"/>
              <a:t>18/11/2016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1041156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31F30D0-753B-426D-817A-41ED11B4FB1D}" type="datetimeFigureOut">
              <a:rPr lang="it-IT" smtClean="0"/>
              <a:t>18/11/2016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2732087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31F30D0-753B-426D-817A-41ED11B4FB1D}" type="datetimeFigureOut">
              <a:rPr lang="it-IT" smtClean="0"/>
              <a:t>18/11/2016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505359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31F30D0-753B-426D-817A-41ED11B4FB1D}" type="datetimeFigureOut">
              <a:rPr lang="it-IT" smtClean="0"/>
              <a:t>18/11/2016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8E62B05-C825-4F8B-93A3-9144CCCD6DA9}" type="slidenum">
              <a:rPr lang="it-IT" smtClean="0"/>
              <a:t>‹N›</a:t>
            </a:fld>
            <a:endParaRPr lang="it-IT"/>
          </a:p>
        </p:txBody>
      </p:sp>
    </p:spTree>
    <p:extLst>
      <p:ext uri="{BB962C8B-B14F-4D97-AF65-F5344CB8AC3E}">
        <p14:creationId xmlns:p14="http://schemas.microsoft.com/office/powerpoint/2010/main" val="72825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F30D0-753B-426D-817A-41ED11B4FB1D}" type="datetimeFigureOut">
              <a:rPr lang="it-IT" smtClean="0"/>
              <a:t>18/11/2016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E62B05-C825-4F8B-93A3-9144CCCD6DA9}" type="slidenum">
              <a:rPr lang="it-IT" smtClean="0"/>
              <a:t>‹N›</a:t>
            </a:fld>
            <a:endParaRPr lang="it-IT"/>
          </a:p>
        </p:txBody>
      </p:sp>
    </p:spTree>
    <p:extLst>
      <p:ext uri="{BB962C8B-B14F-4D97-AF65-F5344CB8AC3E}">
        <p14:creationId xmlns:p14="http://schemas.microsoft.com/office/powerpoint/2010/main" val="2019550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84167" y="689956"/>
            <a:ext cx="10428138" cy="5320145"/>
          </a:xfrm>
        </p:spPr>
        <p:txBody>
          <a:bodyPr>
            <a:noAutofit/>
          </a:bodyPr>
          <a:lstStyle/>
          <a:p>
            <a:pPr algn="l"/>
            <a:r>
              <a:rPr lang="it-IT" sz="1400" dirty="0" smtClean="0">
                <a:latin typeface="Arial" panose="020B0604020202020204" pitchFamily="34" charset="0"/>
                <a:cs typeface="Arial" panose="020B0604020202020204" pitchFamily="34" charset="0"/>
              </a:rPr>
              <a:t>La statistica inferenziale è assimilabile all’azione di un investigatore (lo statistico) che cerca di dedurre al meglio qualcosa che non conosce, sulla base di indizi.</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Ad esempio nella regressione lineare semplice questo «qualcosa» è dato da </a:t>
            </a:r>
            <a:r>
              <a:rPr lang="it-IT" sz="1400" dirty="0">
                <a:latin typeface="Symbol" panose="05050102010706020507" pitchFamily="18" charset="2"/>
                <a:cs typeface="Arial" panose="020B0604020202020204" pitchFamily="34" charset="0"/>
              </a:rPr>
              <a:t>a</a:t>
            </a:r>
            <a:r>
              <a:rPr lang="it-IT" sz="1400" dirty="0">
                <a:latin typeface="Arial" panose="020B0604020202020204" pitchFamily="34" charset="0"/>
                <a:cs typeface="Arial" panose="020B0604020202020204" pitchFamily="34" charset="0"/>
              </a:rPr>
              <a:t> e </a:t>
            </a:r>
            <a:r>
              <a:rPr lang="it-IT" sz="1400" dirty="0">
                <a:latin typeface="Symbol" panose="05050102010706020507" pitchFamily="18" charset="2"/>
                <a:cs typeface="Arial" panose="020B0604020202020204" pitchFamily="34" charset="0"/>
              </a:rPr>
              <a:t>b</a:t>
            </a:r>
            <a:r>
              <a:rPr lang="it-IT" sz="1400" dirty="0" smtClean="0">
                <a:latin typeface="Arial" panose="020B0604020202020204" pitchFamily="34" charset="0"/>
                <a:cs typeface="Arial" panose="020B0604020202020204" pitchFamily="34" charset="0"/>
              </a:rPr>
              <a:t>, che misurano la (supposta) dipendenza lineare della variabile Y dalla variabile X </a:t>
            </a:r>
            <a:r>
              <a:rPr lang="it-IT" sz="1400" u="sng" dirty="0" smtClean="0">
                <a:latin typeface="Arial" panose="020B0604020202020204" pitchFamily="34" charset="0"/>
                <a:cs typeface="Arial" panose="020B0604020202020204" pitchFamily="34" charset="0"/>
              </a:rPr>
              <a:t>nella popolazione</a:t>
            </a:r>
            <a:r>
              <a:rPr lang="it-IT" sz="1400" dirty="0" smtClean="0">
                <a:latin typeface="Arial" panose="020B0604020202020204" pitchFamily="34" charset="0"/>
                <a:cs typeface="Arial" panose="020B0604020202020204" pitchFamily="34" charset="0"/>
              </a:rPr>
              <a:t>. </a:t>
            </a:r>
            <a:r>
              <a:rPr lang="it-IT" sz="1400" dirty="0">
                <a:latin typeface="Arial" panose="020B0604020202020204" pitchFamily="34" charset="0"/>
                <a:cs typeface="Arial" panose="020B0604020202020204" pitchFamily="34" charset="0"/>
              </a:rPr>
              <a:t>Gli indizi sono dati dalle </a:t>
            </a:r>
            <a:r>
              <a:rPr lang="it-IT" sz="1400" i="1" dirty="0">
                <a:latin typeface="Arial" panose="020B0604020202020204" pitchFamily="34" charset="0"/>
                <a:cs typeface="Arial" panose="020B0604020202020204" pitchFamily="34" charset="0"/>
              </a:rPr>
              <a:t>n</a:t>
            </a:r>
            <a:r>
              <a:rPr lang="it-IT" sz="1400" dirty="0">
                <a:latin typeface="Arial" panose="020B0604020202020204" pitchFamily="34" charset="0"/>
                <a:cs typeface="Arial" panose="020B0604020202020204" pitchFamily="34" charset="0"/>
              </a:rPr>
              <a:t> osservazioni campionarie, sulle quali può osservare  le n coppie  dei valori di X e Y.</a:t>
            </a:r>
            <a:br>
              <a:rPr lang="it-IT" sz="1400" dirty="0">
                <a:latin typeface="Arial" panose="020B0604020202020204" pitchFamily="34" charset="0"/>
                <a:cs typeface="Arial" panose="020B0604020202020204" pitchFamily="34" charset="0"/>
              </a:rPr>
            </a:br>
            <a:r>
              <a:rPr lang="it-IT" sz="1400" dirty="0">
                <a:latin typeface="Arial" panose="020B0604020202020204" pitchFamily="34" charset="0"/>
                <a:cs typeface="Arial" panose="020B0604020202020204" pitchFamily="34" charset="0"/>
              </a:rPr>
              <a:t/>
            </a:r>
            <a:br>
              <a:rPr lang="it-IT" sz="1400" dirty="0">
                <a:latin typeface="Arial" panose="020B0604020202020204" pitchFamily="34" charset="0"/>
                <a:cs typeface="Arial" panose="020B0604020202020204" pitchFamily="34" charset="0"/>
              </a:rPr>
            </a:br>
            <a:r>
              <a:rPr lang="it-IT" sz="1400" dirty="0">
                <a:latin typeface="Arial" panose="020B0604020202020204" pitchFamily="34" charset="0"/>
                <a:cs typeface="Arial" panose="020B0604020202020204" pitchFamily="34" charset="0"/>
              </a:rPr>
              <a:t>È questo un punto di partenza dello statistico-detective: parte dall’ipotesi che i dati vengano creati seguendo questa </a:t>
            </a:r>
            <a:r>
              <a:rPr lang="it-IT" sz="1400" i="1" dirty="0">
                <a:latin typeface="Arial" panose="020B0604020202020204" pitchFamily="34" charset="0"/>
                <a:cs typeface="Arial" panose="020B0604020202020204" pitchFamily="34" charset="0"/>
              </a:rPr>
              <a:t>legge</a:t>
            </a:r>
            <a:r>
              <a:rPr lang="it-IT" sz="1400" dirty="0">
                <a:latin typeface="Arial" panose="020B0604020202020204" pitchFamily="34" charset="0"/>
                <a:cs typeface="Arial" panose="020B0604020202020204" pitchFamily="34" charset="0"/>
              </a:rPr>
              <a:t> lineare. </a:t>
            </a:r>
            <a:r>
              <a:rPr lang="it-IT" sz="1400" dirty="0" smtClean="0">
                <a:latin typeface="Arial" panose="020B0604020202020204" pitchFamily="34" charset="0"/>
                <a:cs typeface="Arial" panose="020B0604020202020204" pitchFamily="34" charset="0"/>
              </a:rPr>
              <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Sa </a:t>
            </a:r>
            <a:r>
              <a:rPr lang="it-IT" sz="1400" dirty="0">
                <a:latin typeface="Arial" panose="020B0604020202020204" pitchFamily="34" charset="0"/>
                <a:cs typeface="Arial" panose="020B0604020202020204" pitchFamily="34" charset="0"/>
              </a:rPr>
              <a:t>anche (</a:t>
            </a:r>
            <a:r>
              <a:rPr lang="it-IT" sz="1400" dirty="0" smtClean="0">
                <a:latin typeface="Arial" panose="020B0604020202020204" pitchFamily="34" charset="0"/>
                <a:cs typeface="Arial" panose="020B0604020202020204" pitchFamily="34" charset="0"/>
              </a:rPr>
              <a:t>o, per meglio dire, ipotizza) che in realtà il processo di creazione dei dati non segue </a:t>
            </a:r>
            <a:r>
              <a:rPr lang="it-IT" sz="1400" i="1" dirty="0" smtClean="0">
                <a:latin typeface="Arial" panose="020B0604020202020204" pitchFamily="34" charset="0"/>
                <a:cs typeface="Arial" panose="020B0604020202020204" pitchFamily="34" charset="0"/>
              </a:rPr>
              <a:t>perfettamente</a:t>
            </a:r>
            <a:r>
              <a:rPr lang="it-IT" sz="1400" dirty="0" smtClean="0">
                <a:latin typeface="Arial" panose="020B0604020202020204" pitchFamily="34" charset="0"/>
                <a:cs typeface="Arial" panose="020B0604020202020204" pitchFamily="34" charset="0"/>
              </a:rPr>
              <a:t> questa legge lineare sconosciuta, ma </a:t>
            </a:r>
            <a:r>
              <a:rPr lang="it-IT" sz="1400" dirty="0" smtClean="0">
                <a:latin typeface="Arial" panose="020B0604020202020204" pitchFamily="34" charset="0"/>
                <a:cs typeface="Arial" panose="020B0604020202020204" pitchFamily="34" charset="0"/>
              </a:rPr>
              <a:t>che tale </a:t>
            </a:r>
            <a:r>
              <a:rPr lang="it-IT" sz="1400" dirty="0" smtClean="0">
                <a:latin typeface="Arial" panose="020B0604020202020204" pitchFamily="34" charset="0"/>
                <a:cs typeface="Arial" panose="020B0604020202020204" pitchFamily="34" charset="0"/>
              </a:rPr>
              <a:t>legge </a:t>
            </a:r>
            <a:r>
              <a:rPr lang="it-IT" sz="1400" i="1" dirty="0" smtClean="0">
                <a:latin typeface="Arial" panose="020B0604020202020204" pitchFamily="34" charset="0"/>
                <a:cs typeface="Arial" panose="020B0604020202020204" pitchFamily="34" charset="0"/>
              </a:rPr>
              <a:t>è sporcata </a:t>
            </a:r>
            <a:r>
              <a:rPr lang="it-IT" sz="1400" dirty="0" smtClean="0">
                <a:latin typeface="Arial" panose="020B0604020202020204" pitchFamily="34" charset="0"/>
                <a:cs typeface="Arial" panose="020B0604020202020204" pitchFamily="34" charset="0"/>
              </a:rPr>
              <a:t>dall’aggiunta di un numero casuale </a:t>
            </a:r>
            <a:r>
              <a:rPr lang="it-IT" sz="1400" dirty="0" smtClean="0">
                <a:latin typeface="Symbol" panose="05050102010706020507" pitchFamily="18" charset="2"/>
                <a:cs typeface="Arial" panose="020B0604020202020204" pitchFamily="34" charset="0"/>
              </a:rPr>
              <a:t>e</a:t>
            </a:r>
            <a:r>
              <a:rPr lang="it-IT" sz="1400" dirty="0" smtClean="0">
                <a:latin typeface="Arial" panose="020B0604020202020204" pitchFamily="34" charset="0"/>
                <a:cs typeface="Arial" panose="020B0604020202020204" pitchFamily="34" charset="0"/>
              </a:rPr>
              <a:t>, sempre diverso per ciascuna delle n osservazioni del campione. </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Ovvero ciascun valore </a:t>
            </a:r>
            <a:r>
              <a:rPr lang="it-IT" sz="1400" dirty="0" err="1" smtClean="0">
                <a:latin typeface="Arial" panose="020B0604020202020204" pitchFamily="34" charset="0"/>
                <a:cs typeface="Arial" panose="020B0604020202020204" pitchFamily="34" charset="0"/>
              </a:rPr>
              <a:t>yi</a:t>
            </a:r>
            <a:r>
              <a:rPr lang="it-IT" sz="1400" dirty="0" smtClean="0">
                <a:latin typeface="Arial" panose="020B0604020202020204" pitchFamily="34" charset="0"/>
                <a:cs typeface="Arial" panose="020B0604020202020204" pitchFamily="34" charset="0"/>
              </a:rPr>
              <a:t> non è pari ad </a:t>
            </a:r>
            <a:r>
              <a:rPr lang="it-IT" sz="1400" dirty="0" smtClean="0">
                <a:latin typeface="Symbol" panose="05050102010706020507" pitchFamily="18" charset="2"/>
                <a:cs typeface="Arial" panose="020B0604020202020204" pitchFamily="34" charset="0"/>
              </a:rPr>
              <a:t>a</a:t>
            </a:r>
            <a:r>
              <a:rPr lang="it-IT" sz="1400" dirty="0" smtClean="0">
                <a:latin typeface="Arial" panose="020B0604020202020204" pitchFamily="34" charset="0"/>
                <a:cs typeface="Arial" panose="020B0604020202020204" pitchFamily="34" charset="0"/>
              </a:rPr>
              <a:t> + </a:t>
            </a:r>
            <a:r>
              <a:rPr lang="it-IT" sz="1400" dirty="0" err="1" smtClean="0">
                <a:latin typeface="Symbol" panose="05050102010706020507" pitchFamily="18" charset="2"/>
                <a:cs typeface="Arial" panose="020B0604020202020204" pitchFamily="34" charset="0"/>
              </a:rPr>
              <a:t>b</a:t>
            </a:r>
            <a:r>
              <a:rPr lang="it-IT" sz="1400" dirty="0" err="1">
                <a:latin typeface="Arial" panose="020B0604020202020204" pitchFamily="34" charset="0"/>
                <a:cs typeface="Arial" panose="020B0604020202020204" pitchFamily="34" charset="0"/>
              </a:rPr>
              <a:t>x</a:t>
            </a:r>
            <a:r>
              <a:rPr lang="it-IT" sz="1100" dirty="0" err="1">
                <a:latin typeface="Arial" panose="020B0604020202020204" pitchFamily="34" charset="0"/>
                <a:cs typeface="Arial" panose="020B0604020202020204" pitchFamily="34" charset="0"/>
              </a:rPr>
              <a:t>i</a:t>
            </a:r>
            <a:r>
              <a:rPr lang="it-IT" sz="1400" dirty="0">
                <a:latin typeface="Arial" panose="020B0604020202020204" pitchFamily="34" charset="0"/>
                <a:cs typeface="Arial" panose="020B0604020202020204" pitchFamily="34" charset="0"/>
              </a:rPr>
              <a:t> </a:t>
            </a:r>
            <a:r>
              <a:rPr lang="it-IT" sz="1400" dirty="0" smtClean="0">
                <a:latin typeface="Arial" panose="020B0604020202020204" pitchFamily="34" charset="0"/>
                <a:cs typeface="Arial" panose="020B0604020202020204" pitchFamily="34" charset="0"/>
              </a:rPr>
              <a:t>ma:</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 </a:t>
            </a:r>
            <a:br>
              <a:rPr lang="it-IT" sz="1400" dirty="0" smtClean="0">
                <a:latin typeface="Arial" panose="020B0604020202020204" pitchFamily="34" charset="0"/>
                <a:cs typeface="Arial" panose="020B0604020202020204" pitchFamily="34" charset="0"/>
              </a:rPr>
            </a:br>
            <a:r>
              <a:rPr lang="it-IT" sz="1400" dirty="0" err="1" smtClean="0">
                <a:latin typeface="Arial" panose="020B0604020202020204" pitchFamily="34" charset="0"/>
                <a:cs typeface="Arial" panose="020B0604020202020204" pitchFamily="34" charset="0"/>
              </a:rPr>
              <a:t>yi</a:t>
            </a:r>
            <a:r>
              <a:rPr lang="it-IT" sz="1400" dirty="0" smtClean="0">
                <a:latin typeface="Arial" panose="020B0604020202020204" pitchFamily="34" charset="0"/>
                <a:cs typeface="Arial" panose="020B0604020202020204" pitchFamily="34" charset="0"/>
              </a:rPr>
              <a:t> =</a:t>
            </a:r>
            <a:r>
              <a:rPr lang="it-IT" sz="1400" dirty="0" smtClean="0">
                <a:latin typeface="Symbol" panose="05050102010706020507" pitchFamily="18" charset="2"/>
                <a:cs typeface="Arial" panose="020B0604020202020204" pitchFamily="34" charset="0"/>
              </a:rPr>
              <a:t>a</a:t>
            </a:r>
            <a:r>
              <a:rPr lang="it-IT" sz="1400" dirty="0" smtClean="0">
                <a:latin typeface="Arial" panose="020B0604020202020204" pitchFamily="34" charset="0"/>
                <a:cs typeface="Arial" panose="020B0604020202020204" pitchFamily="34" charset="0"/>
              </a:rPr>
              <a:t> + </a:t>
            </a:r>
            <a:r>
              <a:rPr lang="it-IT" sz="1400" dirty="0" err="1" smtClean="0">
                <a:latin typeface="Symbol" panose="05050102010706020507" pitchFamily="18" charset="2"/>
                <a:cs typeface="Arial" panose="020B0604020202020204" pitchFamily="34" charset="0"/>
              </a:rPr>
              <a:t>b</a:t>
            </a:r>
            <a:r>
              <a:rPr lang="it-IT" sz="1400" dirty="0" err="1" smtClean="0">
                <a:latin typeface="Arial" panose="020B0604020202020204" pitchFamily="34" charset="0"/>
                <a:cs typeface="Arial" panose="020B0604020202020204" pitchFamily="34" charset="0"/>
              </a:rPr>
              <a:t>x</a:t>
            </a:r>
            <a:r>
              <a:rPr lang="it-IT" sz="1050" dirty="0" err="1" smtClean="0">
                <a:latin typeface="Arial" panose="020B0604020202020204" pitchFamily="34" charset="0"/>
                <a:cs typeface="Arial" panose="020B0604020202020204" pitchFamily="34" charset="0"/>
              </a:rPr>
              <a:t>i</a:t>
            </a:r>
            <a:r>
              <a:rPr lang="it-IT" sz="1400" dirty="0" smtClean="0">
                <a:latin typeface="Arial" panose="020B0604020202020204" pitchFamily="34" charset="0"/>
                <a:cs typeface="Arial" panose="020B0604020202020204" pitchFamily="34" charset="0"/>
              </a:rPr>
              <a:t> +</a:t>
            </a:r>
            <a:r>
              <a:rPr lang="it-IT" sz="1400" dirty="0" smtClean="0">
                <a:latin typeface="Symbol" panose="05050102010706020507" pitchFamily="18" charset="2"/>
                <a:cs typeface="Arial" panose="020B0604020202020204" pitchFamily="34" charset="0"/>
              </a:rPr>
              <a:t>e</a:t>
            </a:r>
            <a:r>
              <a:rPr lang="it-IT" sz="1050" dirty="0" smtClean="0">
                <a:latin typeface="Arial" panose="020B0604020202020204" pitchFamily="34" charset="0"/>
                <a:cs typeface="Arial" panose="020B0604020202020204" pitchFamily="34" charset="0"/>
              </a:rPr>
              <a:t>i</a:t>
            </a:r>
            <a:r>
              <a:rPr lang="it-IT" sz="1400" dirty="0" smtClean="0">
                <a:latin typeface="Arial" panose="020B0604020202020204" pitchFamily="34" charset="0"/>
                <a:cs typeface="Arial" panose="020B0604020202020204" pitchFamily="34" charset="0"/>
              </a:rPr>
              <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Se non si sapesse altro non ci sarebbe modo di fare congetture su </a:t>
            </a:r>
            <a:r>
              <a:rPr lang="it-IT" sz="1400" dirty="0" smtClean="0">
                <a:latin typeface="Symbol" panose="05050102010706020507" pitchFamily="18" charset="2"/>
                <a:cs typeface="Arial" panose="020B0604020202020204" pitchFamily="34" charset="0"/>
              </a:rPr>
              <a:t>a</a:t>
            </a:r>
            <a:r>
              <a:rPr lang="it-IT" sz="1400" dirty="0" smtClean="0">
                <a:latin typeface="Arial" panose="020B0604020202020204" pitchFamily="34" charset="0"/>
                <a:cs typeface="Arial" panose="020B0604020202020204" pitchFamily="34" charset="0"/>
              </a:rPr>
              <a:t> e </a:t>
            </a:r>
            <a:r>
              <a:rPr lang="it-IT" sz="1400" dirty="0" smtClean="0">
                <a:latin typeface="Symbol" panose="05050102010706020507" pitchFamily="18" charset="2"/>
                <a:cs typeface="Arial" panose="020B0604020202020204" pitchFamily="34" charset="0"/>
              </a:rPr>
              <a:t>b, </a:t>
            </a:r>
            <a:r>
              <a:rPr lang="it-IT" sz="1400" dirty="0">
                <a:latin typeface="Arial" panose="020B0604020202020204" pitchFamily="34" charset="0"/>
                <a:cs typeface="Arial" panose="020B0604020202020204" pitchFamily="34" charset="0"/>
              </a:rPr>
              <a:t>in quanto il numero casuale </a:t>
            </a:r>
            <a:r>
              <a:rPr lang="it-IT" sz="1400" dirty="0" smtClean="0">
                <a:latin typeface="Arial" panose="020B0604020202020204" pitchFamily="34" charset="0"/>
                <a:cs typeface="Arial" panose="020B0604020202020204" pitchFamily="34" charset="0"/>
              </a:rPr>
              <a:t>«nasconderebbe» completamente </a:t>
            </a:r>
            <a:r>
              <a:rPr lang="it-IT" sz="1400" dirty="0">
                <a:latin typeface="Arial" panose="020B0604020202020204" pitchFamily="34" charset="0"/>
                <a:cs typeface="Arial" panose="020B0604020202020204" pitchFamily="34" charset="0"/>
              </a:rPr>
              <a:t>l’effetto della legge lineare. Sarebbe come cercare di conoscere l’altezza di un individuo </a:t>
            </a:r>
            <a:r>
              <a:rPr lang="it-IT" sz="1400" dirty="0" smtClean="0">
                <a:latin typeface="Arial" panose="020B0604020202020204" pitchFamily="34" charset="0"/>
                <a:cs typeface="Arial" panose="020B0604020202020204" pitchFamily="34" charset="0"/>
              </a:rPr>
              <a:t>osservando la </a:t>
            </a:r>
            <a:r>
              <a:rPr lang="it-IT" sz="1400" dirty="0">
                <a:latin typeface="Arial" panose="020B0604020202020204" pitchFamily="34" charset="0"/>
                <a:cs typeface="Arial" panose="020B0604020202020204" pitchFamily="34" charset="0"/>
              </a:rPr>
              <a:t>sua </a:t>
            </a:r>
            <a:r>
              <a:rPr lang="it-IT" sz="1400" dirty="0" smtClean="0">
                <a:latin typeface="Arial" panose="020B0604020202020204" pitchFamily="34" charset="0"/>
                <a:cs typeface="Arial" panose="020B0604020202020204" pitchFamily="34" charset="0"/>
              </a:rPr>
              <a:t>ombra sapendo </a:t>
            </a:r>
            <a:r>
              <a:rPr lang="it-IT" sz="1400" dirty="0">
                <a:latin typeface="Arial" panose="020B0604020202020204" pitchFamily="34" charset="0"/>
                <a:cs typeface="Arial" panose="020B0604020202020204" pitchFamily="34" charset="0"/>
              </a:rPr>
              <a:t>che…. </a:t>
            </a:r>
            <a:r>
              <a:rPr lang="it-IT" sz="1400" dirty="0" smtClean="0">
                <a:latin typeface="Arial" panose="020B0604020202020204" pitchFamily="34" charset="0"/>
                <a:cs typeface="Arial" panose="020B0604020202020204" pitchFamily="34" charset="0"/>
              </a:rPr>
              <a:t>si </a:t>
            </a:r>
            <a:r>
              <a:rPr lang="it-IT" sz="1400" dirty="0">
                <a:latin typeface="Arial" panose="020B0604020202020204" pitchFamily="34" charset="0"/>
                <a:cs typeface="Arial" panose="020B0604020202020204" pitchFamily="34" charset="0"/>
              </a:rPr>
              <a:t>è messo un cappello di cui non conosco le </a:t>
            </a:r>
            <a:r>
              <a:rPr lang="it-IT" sz="1400" dirty="0" smtClean="0">
                <a:latin typeface="Arial" panose="020B0604020202020204" pitchFamily="34" charset="0"/>
                <a:cs typeface="Arial" panose="020B0604020202020204" pitchFamily="34" charset="0"/>
              </a:rPr>
              <a:t>dimensioni!</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Ma se ipotizzo che gli </a:t>
            </a:r>
            <a:r>
              <a:rPr lang="it-IT" sz="1400" i="1" dirty="0" smtClean="0">
                <a:latin typeface="Arial" panose="020B0604020202020204" pitchFamily="34" charset="0"/>
                <a:cs typeface="Arial" panose="020B0604020202020204" pitchFamily="34" charset="0"/>
              </a:rPr>
              <a:t>n</a:t>
            </a:r>
            <a:r>
              <a:rPr lang="it-IT" sz="1400" dirty="0" smtClean="0">
                <a:latin typeface="Arial" panose="020B0604020202020204" pitchFamily="34" charset="0"/>
                <a:cs typeface="Arial" panose="020B0604020202020204" pitchFamily="34" charset="0"/>
              </a:rPr>
              <a:t> numeri casuali siano stati estratti da </a:t>
            </a:r>
            <a:r>
              <a:rPr lang="it-IT" sz="1400" i="1" dirty="0" smtClean="0">
                <a:latin typeface="Arial" panose="020B0604020202020204" pitchFamily="34" charset="0"/>
                <a:cs typeface="Arial" panose="020B0604020202020204" pitchFamily="34" charset="0"/>
              </a:rPr>
              <a:t>n</a:t>
            </a:r>
            <a:r>
              <a:rPr lang="it-IT" sz="1400" dirty="0" smtClean="0">
                <a:latin typeface="Arial" panose="020B0604020202020204" pitchFamily="34" charset="0"/>
                <a:cs typeface="Arial" panose="020B0604020202020204" pitchFamily="34" charset="0"/>
              </a:rPr>
              <a:t> distribuzioni identiche con media 0 ecco che le cose cambiano. Se così stanno le cose infatti si può dimostrare </a:t>
            </a:r>
            <a:r>
              <a:rPr lang="it-IT" sz="1400" dirty="0" smtClean="0">
                <a:latin typeface="Arial" panose="020B0604020202020204" pitchFamily="34" charset="0"/>
                <a:cs typeface="Arial" panose="020B0604020202020204" pitchFamily="34" charset="0"/>
              </a:rPr>
              <a:t>che la </a:t>
            </a:r>
            <a:r>
              <a:rPr lang="it-IT" sz="1400" i="1" dirty="0" smtClean="0">
                <a:latin typeface="Arial" panose="020B0604020202020204" pitchFamily="34" charset="0"/>
                <a:cs typeface="Arial" panose="020B0604020202020204" pitchFamily="34" charset="0"/>
              </a:rPr>
              <a:t>migliore</a:t>
            </a:r>
            <a:r>
              <a:rPr lang="it-IT" sz="1400" dirty="0" smtClean="0">
                <a:latin typeface="Arial" panose="020B0604020202020204" pitchFamily="34" charset="0"/>
                <a:cs typeface="Arial" panose="020B0604020202020204" pitchFamily="34" charset="0"/>
              </a:rPr>
              <a:t> stima di </a:t>
            </a:r>
            <a:r>
              <a:rPr lang="it-IT" sz="1400" dirty="0" smtClean="0">
                <a:latin typeface="Symbol" panose="05050102010706020507" pitchFamily="18" charset="2"/>
                <a:cs typeface="Arial" panose="020B0604020202020204" pitchFamily="34" charset="0"/>
              </a:rPr>
              <a:t>a</a:t>
            </a:r>
            <a:r>
              <a:rPr lang="it-IT" sz="1400" dirty="0" smtClean="0">
                <a:latin typeface="Arial" panose="020B0604020202020204" pitchFamily="34" charset="0"/>
                <a:cs typeface="Arial" panose="020B0604020202020204" pitchFamily="34" charset="0"/>
              </a:rPr>
              <a:t> </a:t>
            </a:r>
            <a:r>
              <a:rPr lang="it-IT" sz="1400" dirty="0">
                <a:latin typeface="Arial" panose="020B0604020202020204" pitchFamily="34" charset="0"/>
                <a:cs typeface="Arial" panose="020B0604020202020204" pitchFamily="34" charset="0"/>
              </a:rPr>
              <a:t>e </a:t>
            </a:r>
            <a:r>
              <a:rPr lang="it-IT" sz="1400" dirty="0">
                <a:latin typeface="Symbol" panose="05050102010706020507" pitchFamily="18" charset="2"/>
                <a:cs typeface="Arial" panose="020B0604020202020204" pitchFamily="34" charset="0"/>
              </a:rPr>
              <a:t>b </a:t>
            </a:r>
            <a:r>
              <a:rPr lang="it-IT" sz="1400" dirty="0" smtClean="0">
                <a:latin typeface="Arial" panose="020B0604020202020204" pitchFamily="34" charset="0"/>
                <a:cs typeface="Arial" panose="020B0604020202020204" pitchFamily="34" charset="0"/>
              </a:rPr>
              <a:t>è data dalla retta dei minimi quadrati. </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Con il foglio elettronico possiamo ripercorrere tutti i passi di questo processo logico.</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Possiamo distinguere due fasi:</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-la creazione dei dati</a:t>
            </a:r>
            <a:br>
              <a:rPr lang="it-IT" sz="1400" dirty="0" smtClean="0">
                <a:latin typeface="Arial" panose="020B0604020202020204" pitchFamily="34" charset="0"/>
                <a:cs typeface="Arial" panose="020B0604020202020204" pitchFamily="34" charset="0"/>
              </a:rPr>
            </a:br>
            <a:r>
              <a:rPr lang="it-IT" sz="1400" dirty="0" smtClean="0">
                <a:latin typeface="Arial" panose="020B0604020202020204" pitchFamily="34" charset="0"/>
                <a:cs typeface="Arial" panose="020B0604020202020204" pitchFamily="34" charset="0"/>
              </a:rPr>
              <a:t>-la stima del modello</a:t>
            </a:r>
            <a:br>
              <a:rPr lang="it-IT" sz="1400" dirty="0" smtClean="0">
                <a:latin typeface="Arial" panose="020B0604020202020204" pitchFamily="34" charset="0"/>
                <a:cs typeface="Arial" panose="020B0604020202020204" pitchFamily="34" charset="0"/>
              </a:rPr>
            </a:br>
            <a:endParaRPr lang="it-I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2133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2771354" y="446813"/>
            <a:ext cx="5109091"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Ma non esiste una strada più breve in Excel?</a:t>
            </a:r>
            <a:endParaRPr lang="it-IT" b="1" dirty="0"/>
          </a:p>
        </p:txBody>
      </p:sp>
    </p:spTree>
    <p:extLst>
      <p:ext uri="{BB962C8B-B14F-4D97-AF65-F5344CB8AC3E}">
        <p14:creationId xmlns:p14="http://schemas.microsoft.com/office/powerpoint/2010/main" val="2265902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865830" y="987320"/>
            <a:ext cx="4110273" cy="52817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endParaRPr lang="it-IT" sz="1200" dirty="0">
              <a:latin typeface="Arial" panose="020B0604020202020204" pitchFamily="34" charset="0"/>
              <a:cs typeface="Arial" panose="020B0604020202020204" pitchFamily="34" charset="0"/>
            </a:endParaRPr>
          </a:p>
        </p:txBody>
      </p:sp>
      <p:sp>
        <p:nvSpPr>
          <p:cNvPr id="9" name="Rettangolo 8"/>
          <p:cNvSpPr/>
          <p:nvPr/>
        </p:nvSpPr>
        <p:spPr>
          <a:xfrm>
            <a:off x="3274681" y="226533"/>
            <a:ext cx="4204997"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Aggiungere gli «strumenti di analisi»</a:t>
            </a:r>
            <a:endParaRPr lang="it-IT" b="1" dirty="0"/>
          </a:p>
        </p:txBody>
      </p:sp>
      <p:grpSp>
        <p:nvGrpSpPr>
          <p:cNvPr id="33" name="Gruppo 32"/>
          <p:cNvGrpSpPr/>
          <p:nvPr/>
        </p:nvGrpSpPr>
        <p:grpSpPr>
          <a:xfrm>
            <a:off x="4731656" y="1018526"/>
            <a:ext cx="2429076" cy="2997867"/>
            <a:chOff x="4348606" y="1055717"/>
            <a:chExt cx="2429076" cy="2997867"/>
          </a:xfrm>
        </p:grpSpPr>
        <p:pic>
          <p:nvPicPr>
            <p:cNvPr id="4" name="Immagine 3"/>
            <p:cNvPicPr>
              <a:picLocks noChangeAspect="1"/>
            </p:cNvPicPr>
            <p:nvPr/>
          </p:nvPicPr>
          <p:blipFill>
            <a:blip r:embed="rId2"/>
            <a:stretch>
              <a:fillRect/>
            </a:stretch>
          </p:blipFill>
          <p:spPr>
            <a:xfrm>
              <a:off x="4348606" y="1055717"/>
              <a:ext cx="2429076" cy="1995695"/>
            </a:xfrm>
            <a:prstGeom prst="rect">
              <a:avLst/>
            </a:prstGeom>
            <a:ln w="38100">
              <a:solidFill>
                <a:srgbClr val="00B050"/>
              </a:solidFill>
            </a:ln>
          </p:spPr>
        </p:pic>
        <p:sp>
          <p:nvSpPr>
            <p:cNvPr id="11" name="Freccia a destra 10"/>
            <p:cNvSpPr/>
            <p:nvPr/>
          </p:nvSpPr>
          <p:spPr>
            <a:xfrm rot="2907193" flipH="1">
              <a:off x="5032794" y="2733175"/>
              <a:ext cx="1081053" cy="589770"/>
            </a:xfrm>
            <a:prstGeom prst="rightArrow">
              <a:avLst>
                <a:gd name="adj1" fmla="val 50000"/>
                <a:gd name="adj2" fmla="val 103547"/>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p:cNvSpPr txBox="1"/>
            <p:nvPr/>
          </p:nvSpPr>
          <p:spPr>
            <a:xfrm>
              <a:off x="5841132" y="3222587"/>
              <a:ext cx="706642" cy="830997"/>
            </a:xfrm>
            <a:prstGeom prst="rect">
              <a:avLst/>
            </a:prstGeom>
            <a:noFill/>
          </p:spPr>
          <p:txBody>
            <a:bodyPr wrap="square" rtlCol="0">
              <a:spAutoFit/>
            </a:bodyPr>
            <a:lstStyle/>
            <a:p>
              <a:r>
                <a:rPr lang="it-IT" sz="4800" b="1" dirty="0" smtClean="0">
                  <a:latin typeface="Arial" panose="020B0604020202020204" pitchFamily="34" charset="0"/>
                  <a:cs typeface="Arial" panose="020B0604020202020204" pitchFamily="34" charset="0"/>
                </a:rPr>
                <a:t>3</a:t>
              </a:r>
              <a:endParaRPr lang="it-IT" sz="4800" b="1" dirty="0">
                <a:latin typeface="Arial" panose="020B0604020202020204" pitchFamily="34" charset="0"/>
                <a:cs typeface="Arial" panose="020B0604020202020204" pitchFamily="34" charset="0"/>
              </a:endParaRPr>
            </a:p>
          </p:txBody>
        </p:sp>
      </p:grpSp>
      <p:grpSp>
        <p:nvGrpSpPr>
          <p:cNvPr id="31" name="Gruppo 30"/>
          <p:cNvGrpSpPr/>
          <p:nvPr/>
        </p:nvGrpSpPr>
        <p:grpSpPr>
          <a:xfrm>
            <a:off x="472787" y="1055717"/>
            <a:ext cx="2103353" cy="2084542"/>
            <a:chOff x="472787" y="1055717"/>
            <a:chExt cx="2103353" cy="2084542"/>
          </a:xfrm>
        </p:grpSpPr>
        <p:pic>
          <p:nvPicPr>
            <p:cNvPr id="2" name="Immagine 1"/>
            <p:cNvPicPr>
              <a:picLocks noChangeAspect="1"/>
            </p:cNvPicPr>
            <p:nvPr/>
          </p:nvPicPr>
          <p:blipFill>
            <a:blip r:embed="rId3"/>
            <a:stretch>
              <a:fillRect/>
            </a:stretch>
          </p:blipFill>
          <p:spPr>
            <a:xfrm>
              <a:off x="472787" y="1055717"/>
              <a:ext cx="2103353" cy="1222403"/>
            </a:xfrm>
            <a:prstGeom prst="rect">
              <a:avLst/>
            </a:prstGeom>
            <a:ln w="38100">
              <a:solidFill>
                <a:srgbClr val="00B050"/>
              </a:solidFill>
            </a:ln>
          </p:spPr>
        </p:pic>
        <p:sp>
          <p:nvSpPr>
            <p:cNvPr id="8" name="Freccia a destra 7"/>
            <p:cNvSpPr/>
            <p:nvPr/>
          </p:nvSpPr>
          <p:spPr>
            <a:xfrm rot="2907193" flipH="1">
              <a:off x="543335" y="1557024"/>
              <a:ext cx="1081053" cy="589770"/>
            </a:xfrm>
            <a:prstGeom prst="rightArrow">
              <a:avLst>
                <a:gd name="adj1" fmla="val 50000"/>
                <a:gd name="adj2" fmla="val 103547"/>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CasellaDiTesto 13"/>
            <p:cNvSpPr txBox="1"/>
            <p:nvPr/>
          </p:nvSpPr>
          <p:spPr>
            <a:xfrm>
              <a:off x="1321616" y="2113933"/>
              <a:ext cx="706642" cy="830997"/>
            </a:xfrm>
            <a:prstGeom prst="rect">
              <a:avLst/>
            </a:prstGeom>
            <a:noFill/>
          </p:spPr>
          <p:txBody>
            <a:bodyPr wrap="square" rtlCol="0">
              <a:spAutoFit/>
            </a:bodyPr>
            <a:lstStyle/>
            <a:p>
              <a:r>
                <a:rPr lang="it-IT" sz="4800" b="1" dirty="0" smtClean="0">
                  <a:latin typeface="Arial" panose="020B0604020202020204" pitchFamily="34" charset="0"/>
                  <a:cs typeface="Arial" panose="020B0604020202020204" pitchFamily="34" charset="0"/>
                </a:rPr>
                <a:t>1</a:t>
              </a:r>
              <a:endParaRPr lang="it-IT" sz="4800" b="1" dirty="0">
                <a:latin typeface="Arial" panose="020B0604020202020204" pitchFamily="34" charset="0"/>
                <a:cs typeface="Arial" panose="020B0604020202020204" pitchFamily="34" charset="0"/>
              </a:endParaRPr>
            </a:p>
          </p:txBody>
        </p:sp>
        <p:sp>
          <p:nvSpPr>
            <p:cNvPr id="19" name="CasellaDiTesto 18"/>
            <p:cNvSpPr txBox="1"/>
            <p:nvPr/>
          </p:nvSpPr>
          <p:spPr>
            <a:xfrm>
              <a:off x="1102642" y="2770927"/>
              <a:ext cx="1358064" cy="369332"/>
            </a:xfrm>
            <a:prstGeom prst="rect">
              <a:avLst/>
            </a:prstGeom>
            <a:noFill/>
          </p:spPr>
          <p:txBody>
            <a:bodyPr wrap="none" rtlCol="0">
              <a:spAutoFit/>
            </a:bodyPr>
            <a:lstStyle/>
            <a:p>
              <a:r>
                <a:rPr lang="it-IT" dirty="0" smtClean="0"/>
                <a:t>Menu «File»</a:t>
              </a:r>
              <a:endParaRPr lang="it-IT" dirty="0"/>
            </a:p>
          </p:txBody>
        </p:sp>
      </p:grpSp>
      <p:grpSp>
        <p:nvGrpSpPr>
          <p:cNvPr id="32" name="Gruppo 31"/>
          <p:cNvGrpSpPr/>
          <p:nvPr/>
        </p:nvGrpSpPr>
        <p:grpSpPr>
          <a:xfrm>
            <a:off x="2945146" y="1022577"/>
            <a:ext cx="1750798" cy="5551727"/>
            <a:chOff x="2771354" y="1055717"/>
            <a:chExt cx="1750798" cy="5551727"/>
          </a:xfrm>
        </p:grpSpPr>
        <p:pic>
          <p:nvPicPr>
            <p:cNvPr id="3" name="Immagine 2"/>
            <p:cNvPicPr>
              <a:picLocks noChangeAspect="1"/>
            </p:cNvPicPr>
            <p:nvPr/>
          </p:nvPicPr>
          <p:blipFill>
            <a:blip r:embed="rId4"/>
            <a:stretch>
              <a:fillRect/>
            </a:stretch>
          </p:blipFill>
          <p:spPr>
            <a:xfrm>
              <a:off x="2771354" y="1055717"/>
              <a:ext cx="1241925" cy="4435446"/>
            </a:xfrm>
            <a:prstGeom prst="rect">
              <a:avLst/>
            </a:prstGeom>
            <a:ln w="38100">
              <a:solidFill>
                <a:srgbClr val="00B050"/>
              </a:solidFill>
            </a:ln>
          </p:spPr>
        </p:pic>
        <p:sp>
          <p:nvSpPr>
            <p:cNvPr id="10" name="Freccia a destra 9"/>
            <p:cNvSpPr/>
            <p:nvPr/>
          </p:nvSpPr>
          <p:spPr>
            <a:xfrm rot="2907193" flipH="1">
              <a:off x="3015589" y="5101017"/>
              <a:ext cx="1081053" cy="589770"/>
            </a:xfrm>
            <a:prstGeom prst="rightArrow">
              <a:avLst>
                <a:gd name="adj1" fmla="val 50000"/>
                <a:gd name="adj2" fmla="val 103547"/>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CasellaDiTesto 14"/>
            <p:cNvSpPr txBox="1"/>
            <p:nvPr/>
          </p:nvSpPr>
          <p:spPr>
            <a:xfrm>
              <a:off x="3815510" y="5644912"/>
              <a:ext cx="706642" cy="830997"/>
            </a:xfrm>
            <a:prstGeom prst="rect">
              <a:avLst/>
            </a:prstGeom>
            <a:noFill/>
          </p:spPr>
          <p:txBody>
            <a:bodyPr wrap="square" rtlCol="0">
              <a:spAutoFit/>
            </a:bodyPr>
            <a:lstStyle/>
            <a:p>
              <a:r>
                <a:rPr lang="it-IT" sz="4800" b="1" dirty="0" smtClean="0">
                  <a:latin typeface="Arial" panose="020B0604020202020204" pitchFamily="34" charset="0"/>
                  <a:cs typeface="Arial" panose="020B0604020202020204" pitchFamily="34" charset="0"/>
                </a:rPr>
                <a:t>2</a:t>
              </a:r>
              <a:endParaRPr lang="it-IT" sz="4800" b="1" dirty="0">
                <a:latin typeface="Arial" panose="020B0604020202020204" pitchFamily="34" charset="0"/>
                <a:cs typeface="Arial" panose="020B0604020202020204" pitchFamily="34" charset="0"/>
              </a:endParaRPr>
            </a:p>
          </p:txBody>
        </p:sp>
        <p:sp>
          <p:nvSpPr>
            <p:cNvPr id="20" name="CasellaDiTesto 19"/>
            <p:cNvSpPr txBox="1"/>
            <p:nvPr/>
          </p:nvSpPr>
          <p:spPr>
            <a:xfrm>
              <a:off x="3625688" y="6238112"/>
              <a:ext cx="896464" cy="369332"/>
            </a:xfrm>
            <a:prstGeom prst="rect">
              <a:avLst/>
            </a:prstGeom>
            <a:noFill/>
          </p:spPr>
          <p:txBody>
            <a:bodyPr wrap="none" rtlCol="0">
              <a:spAutoFit/>
            </a:bodyPr>
            <a:lstStyle/>
            <a:p>
              <a:r>
                <a:rPr lang="it-IT" dirty="0" smtClean="0"/>
                <a:t>Opzioni</a:t>
              </a:r>
              <a:endParaRPr lang="it-IT" dirty="0"/>
            </a:p>
          </p:txBody>
        </p:sp>
      </p:grpSp>
      <p:sp>
        <p:nvSpPr>
          <p:cNvPr id="21" name="CasellaDiTesto 20"/>
          <p:cNvSpPr txBox="1"/>
          <p:nvPr/>
        </p:nvSpPr>
        <p:spPr>
          <a:xfrm>
            <a:off x="5039585" y="3775711"/>
            <a:ext cx="2309735" cy="369332"/>
          </a:xfrm>
          <a:prstGeom prst="rect">
            <a:avLst/>
          </a:prstGeom>
          <a:noFill/>
        </p:spPr>
        <p:txBody>
          <a:bodyPr wrap="none" rtlCol="0">
            <a:spAutoFit/>
          </a:bodyPr>
          <a:lstStyle/>
          <a:p>
            <a:r>
              <a:rPr lang="it-IT" dirty="0" smtClean="0"/>
              <a:t>Componenti aggiuntivi</a:t>
            </a:r>
            <a:endParaRPr lang="it-IT" dirty="0"/>
          </a:p>
        </p:txBody>
      </p:sp>
      <p:grpSp>
        <p:nvGrpSpPr>
          <p:cNvPr id="34" name="Gruppo 33"/>
          <p:cNvGrpSpPr/>
          <p:nvPr/>
        </p:nvGrpSpPr>
        <p:grpSpPr>
          <a:xfrm>
            <a:off x="7774935" y="1055717"/>
            <a:ext cx="3844363" cy="2852975"/>
            <a:chOff x="7113009" y="1032443"/>
            <a:chExt cx="3844363" cy="2852975"/>
          </a:xfrm>
        </p:grpSpPr>
        <p:pic>
          <p:nvPicPr>
            <p:cNvPr id="6" name="Immagine 5"/>
            <p:cNvPicPr>
              <a:picLocks noChangeAspect="1"/>
            </p:cNvPicPr>
            <p:nvPr/>
          </p:nvPicPr>
          <p:blipFill>
            <a:blip r:embed="rId5"/>
            <a:stretch>
              <a:fillRect/>
            </a:stretch>
          </p:blipFill>
          <p:spPr>
            <a:xfrm>
              <a:off x="7113009" y="1032443"/>
              <a:ext cx="3319014" cy="1638935"/>
            </a:xfrm>
            <a:prstGeom prst="rect">
              <a:avLst/>
            </a:prstGeom>
            <a:ln w="38100">
              <a:solidFill>
                <a:srgbClr val="00B050"/>
              </a:solidFill>
            </a:ln>
          </p:spPr>
        </p:pic>
        <p:sp>
          <p:nvSpPr>
            <p:cNvPr id="12" name="Freccia a destra 11"/>
            <p:cNvSpPr/>
            <p:nvPr/>
          </p:nvSpPr>
          <p:spPr>
            <a:xfrm rot="2907193" flipH="1">
              <a:off x="9484334" y="2421617"/>
              <a:ext cx="1081053" cy="589770"/>
            </a:xfrm>
            <a:prstGeom prst="rightArrow">
              <a:avLst>
                <a:gd name="adj1" fmla="val 50000"/>
                <a:gd name="adj2" fmla="val 103547"/>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p:cNvSpPr txBox="1"/>
            <p:nvPr/>
          </p:nvSpPr>
          <p:spPr>
            <a:xfrm>
              <a:off x="10250730" y="2924325"/>
              <a:ext cx="706642" cy="830997"/>
            </a:xfrm>
            <a:prstGeom prst="rect">
              <a:avLst/>
            </a:prstGeom>
            <a:noFill/>
          </p:spPr>
          <p:txBody>
            <a:bodyPr wrap="square" rtlCol="0">
              <a:spAutoFit/>
            </a:bodyPr>
            <a:lstStyle/>
            <a:p>
              <a:r>
                <a:rPr lang="it-IT" sz="4800" b="1" dirty="0" smtClean="0">
                  <a:latin typeface="Arial" panose="020B0604020202020204" pitchFamily="34" charset="0"/>
                  <a:cs typeface="Arial" panose="020B0604020202020204" pitchFamily="34" charset="0"/>
                </a:rPr>
                <a:t>4</a:t>
              </a:r>
              <a:endParaRPr lang="it-IT" sz="4800" b="1" dirty="0">
                <a:latin typeface="Arial" panose="020B0604020202020204" pitchFamily="34" charset="0"/>
                <a:cs typeface="Arial" panose="020B0604020202020204" pitchFamily="34" charset="0"/>
              </a:endParaRPr>
            </a:p>
          </p:txBody>
        </p:sp>
        <p:sp>
          <p:nvSpPr>
            <p:cNvPr id="22" name="CasellaDiTesto 21"/>
            <p:cNvSpPr txBox="1"/>
            <p:nvPr/>
          </p:nvSpPr>
          <p:spPr>
            <a:xfrm>
              <a:off x="10370654" y="3516086"/>
              <a:ext cx="466794" cy="369332"/>
            </a:xfrm>
            <a:prstGeom prst="rect">
              <a:avLst/>
            </a:prstGeom>
            <a:noFill/>
          </p:spPr>
          <p:txBody>
            <a:bodyPr wrap="none" rtlCol="0">
              <a:spAutoFit/>
            </a:bodyPr>
            <a:lstStyle/>
            <a:p>
              <a:r>
                <a:rPr lang="it-IT" dirty="0" smtClean="0"/>
                <a:t>Vai</a:t>
              </a:r>
              <a:endParaRPr lang="it-IT" dirty="0"/>
            </a:p>
          </p:txBody>
        </p:sp>
      </p:grpSp>
      <p:grpSp>
        <p:nvGrpSpPr>
          <p:cNvPr id="36" name="Gruppo 35"/>
          <p:cNvGrpSpPr/>
          <p:nvPr/>
        </p:nvGrpSpPr>
        <p:grpSpPr>
          <a:xfrm>
            <a:off x="5956370" y="4386449"/>
            <a:ext cx="4813899" cy="2386640"/>
            <a:chOff x="5072038" y="4355436"/>
            <a:chExt cx="4813899" cy="2386640"/>
          </a:xfrm>
        </p:grpSpPr>
        <p:pic>
          <p:nvPicPr>
            <p:cNvPr id="7" name="Immagine 6"/>
            <p:cNvPicPr>
              <a:picLocks noChangeAspect="1"/>
            </p:cNvPicPr>
            <p:nvPr/>
          </p:nvPicPr>
          <p:blipFill>
            <a:blip r:embed="rId6"/>
            <a:stretch>
              <a:fillRect/>
            </a:stretch>
          </p:blipFill>
          <p:spPr>
            <a:xfrm>
              <a:off x="5261734" y="4355436"/>
              <a:ext cx="3409950" cy="1704975"/>
            </a:xfrm>
            <a:prstGeom prst="rect">
              <a:avLst/>
            </a:prstGeom>
            <a:ln w="38100">
              <a:solidFill>
                <a:srgbClr val="00B050"/>
              </a:solidFill>
            </a:ln>
          </p:spPr>
        </p:pic>
        <p:grpSp>
          <p:nvGrpSpPr>
            <p:cNvPr id="30" name="Gruppo 29"/>
            <p:cNvGrpSpPr/>
            <p:nvPr/>
          </p:nvGrpSpPr>
          <p:grpSpPr>
            <a:xfrm>
              <a:off x="5072038" y="5016847"/>
              <a:ext cx="2904065" cy="1725229"/>
              <a:chOff x="5072038" y="5016847"/>
              <a:chExt cx="2904065" cy="1725229"/>
            </a:xfrm>
          </p:grpSpPr>
          <p:grpSp>
            <p:nvGrpSpPr>
              <p:cNvPr id="23" name="Gruppo 22"/>
              <p:cNvGrpSpPr/>
              <p:nvPr/>
            </p:nvGrpSpPr>
            <p:grpSpPr>
              <a:xfrm>
                <a:off x="5563144" y="5016847"/>
                <a:ext cx="1265455" cy="1614331"/>
                <a:chOff x="8416002" y="4841305"/>
                <a:chExt cx="1265455" cy="1614331"/>
              </a:xfrm>
            </p:grpSpPr>
            <p:sp>
              <p:nvSpPr>
                <p:cNvPr id="13" name="Freccia a destra 12"/>
                <p:cNvSpPr/>
                <p:nvPr/>
              </p:nvSpPr>
              <p:spPr>
                <a:xfrm rot="2907193" flipH="1">
                  <a:off x="8170360" y="5086947"/>
                  <a:ext cx="1081053" cy="589770"/>
                </a:xfrm>
                <a:prstGeom prst="rightArrow">
                  <a:avLst>
                    <a:gd name="adj1" fmla="val 50000"/>
                    <a:gd name="adj2" fmla="val 103547"/>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p:cNvSpPr txBox="1"/>
                <p:nvPr/>
              </p:nvSpPr>
              <p:spPr>
                <a:xfrm>
                  <a:off x="8974815" y="5624639"/>
                  <a:ext cx="706642" cy="830997"/>
                </a:xfrm>
                <a:prstGeom prst="rect">
                  <a:avLst/>
                </a:prstGeom>
                <a:noFill/>
              </p:spPr>
              <p:txBody>
                <a:bodyPr wrap="square" rtlCol="0">
                  <a:spAutoFit/>
                </a:bodyPr>
                <a:lstStyle/>
                <a:p>
                  <a:r>
                    <a:rPr lang="it-IT" sz="4800" b="1" dirty="0" smtClean="0">
                      <a:latin typeface="Arial" panose="020B0604020202020204" pitchFamily="34" charset="0"/>
                      <a:cs typeface="Arial" panose="020B0604020202020204" pitchFamily="34" charset="0"/>
                    </a:rPr>
                    <a:t>5</a:t>
                  </a:r>
                  <a:endParaRPr lang="it-IT" sz="4800" b="1" dirty="0">
                    <a:latin typeface="Arial" panose="020B0604020202020204" pitchFamily="34" charset="0"/>
                    <a:cs typeface="Arial" panose="020B0604020202020204" pitchFamily="34" charset="0"/>
                  </a:endParaRPr>
                </a:p>
              </p:txBody>
            </p:sp>
          </p:grpSp>
          <p:sp>
            <p:nvSpPr>
              <p:cNvPr id="28" name="CasellaDiTesto 27"/>
              <p:cNvSpPr txBox="1"/>
              <p:nvPr/>
            </p:nvSpPr>
            <p:spPr>
              <a:xfrm>
                <a:off x="5072038" y="6372744"/>
                <a:ext cx="2904065" cy="369332"/>
              </a:xfrm>
              <a:prstGeom prst="rect">
                <a:avLst/>
              </a:prstGeom>
              <a:noFill/>
            </p:spPr>
            <p:txBody>
              <a:bodyPr wrap="none" rtlCol="0">
                <a:spAutoFit/>
              </a:bodyPr>
              <a:lstStyle/>
              <a:p>
                <a:r>
                  <a:rPr lang="it-IT" dirty="0" smtClean="0"/>
                  <a:t>Vistare «Strumenti di analisi»</a:t>
                </a:r>
                <a:endParaRPr lang="it-IT" dirty="0"/>
              </a:p>
            </p:txBody>
          </p:sp>
        </p:grpSp>
        <p:grpSp>
          <p:nvGrpSpPr>
            <p:cNvPr id="35" name="Gruppo 34"/>
            <p:cNvGrpSpPr/>
            <p:nvPr/>
          </p:nvGrpSpPr>
          <p:grpSpPr>
            <a:xfrm>
              <a:off x="8532657" y="4861578"/>
              <a:ext cx="1353280" cy="1642845"/>
              <a:chOff x="8532657" y="4861578"/>
              <a:chExt cx="1353280" cy="1642845"/>
            </a:xfrm>
          </p:grpSpPr>
          <p:grpSp>
            <p:nvGrpSpPr>
              <p:cNvPr id="25" name="Gruppo 24"/>
              <p:cNvGrpSpPr/>
              <p:nvPr/>
            </p:nvGrpSpPr>
            <p:grpSpPr>
              <a:xfrm>
                <a:off x="8532657" y="4861578"/>
                <a:ext cx="1265455" cy="1614331"/>
                <a:chOff x="8416002" y="4841305"/>
                <a:chExt cx="1265455" cy="1614331"/>
              </a:xfrm>
            </p:grpSpPr>
            <p:sp>
              <p:nvSpPr>
                <p:cNvPr id="26" name="Freccia a destra 25"/>
                <p:cNvSpPr/>
                <p:nvPr/>
              </p:nvSpPr>
              <p:spPr>
                <a:xfrm rot="2907193" flipH="1">
                  <a:off x="8170360" y="5086947"/>
                  <a:ext cx="1081053" cy="589770"/>
                </a:xfrm>
                <a:prstGeom prst="rightArrow">
                  <a:avLst>
                    <a:gd name="adj1" fmla="val 50000"/>
                    <a:gd name="adj2" fmla="val 103547"/>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CasellaDiTesto 26"/>
                <p:cNvSpPr txBox="1"/>
                <p:nvPr/>
              </p:nvSpPr>
              <p:spPr>
                <a:xfrm>
                  <a:off x="8974815" y="5624639"/>
                  <a:ext cx="706642" cy="830997"/>
                </a:xfrm>
                <a:prstGeom prst="rect">
                  <a:avLst/>
                </a:prstGeom>
                <a:noFill/>
              </p:spPr>
              <p:txBody>
                <a:bodyPr wrap="square" rtlCol="0">
                  <a:spAutoFit/>
                </a:bodyPr>
                <a:lstStyle/>
                <a:p>
                  <a:r>
                    <a:rPr lang="it-IT" sz="4800" b="1" dirty="0" smtClean="0">
                      <a:latin typeface="Arial" panose="020B0604020202020204" pitchFamily="34" charset="0"/>
                      <a:cs typeface="Arial" panose="020B0604020202020204" pitchFamily="34" charset="0"/>
                    </a:rPr>
                    <a:t>6</a:t>
                  </a:r>
                  <a:endParaRPr lang="it-IT" sz="4800" b="1" dirty="0">
                    <a:latin typeface="Arial" panose="020B0604020202020204" pitchFamily="34" charset="0"/>
                    <a:cs typeface="Arial" panose="020B0604020202020204" pitchFamily="34" charset="0"/>
                  </a:endParaRPr>
                </a:p>
              </p:txBody>
            </p:sp>
          </p:grpSp>
          <p:sp>
            <p:nvSpPr>
              <p:cNvPr id="29" name="CasellaDiTesto 28"/>
              <p:cNvSpPr txBox="1"/>
              <p:nvPr/>
            </p:nvSpPr>
            <p:spPr>
              <a:xfrm>
                <a:off x="9444791" y="6135091"/>
                <a:ext cx="441146" cy="369332"/>
              </a:xfrm>
              <a:prstGeom prst="rect">
                <a:avLst/>
              </a:prstGeom>
              <a:noFill/>
            </p:spPr>
            <p:txBody>
              <a:bodyPr wrap="none" rtlCol="0">
                <a:spAutoFit/>
              </a:bodyPr>
              <a:lstStyle/>
              <a:p>
                <a:r>
                  <a:rPr lang="it-IT" dirty="0" smtClean="0"/>
                  <a:t>Ok</a:t>
                </a:r>
                <a:endParaRPr lang="it-IT" dirty="0"/>
              </a:p>
            </p:txBody>
          </p:sp>
        </p:grpSp>
      </p:grpSp>
    </p:spTree>
    <p:extLst>
      <p:ext uri="{BB962C8B-B14F-4D97-AF65-F5344CB8AC3E}">
        <p14:creationId xmlns:p14="http://schemas.microsoft.com/office/powerpoint/2010/main" val="591691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2771354" y="446813"/>
            <a:ext cx="5583580"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la stima del modello (entra in scena lo statistico!)</a:t>
            </a:r>
            <a:endParaRPr lang="it-IT" b="1" dirty="0"/>
          </a:p>
        </p:txBody>
      </p:sp>
      <p:pic>
        <p:nvPicPr>
          <p:cNvPr id="19" name="Immagine 18"/>
          <p:cNvPicPr>
            <a:picLocks noChangeAspect="1"/>
          </p:cNvPicPr>
          <p:nvPr/>
        </p:nvPicPr>
        <p:blipFill>
          <a:blip r:embed="rId2"/>
          <a:stretch>
            <a:fillRect/>
          </a:stretch>
        </p:blipFill>
        <p:spPr>
          <a:xfrm>
            <a:off x="4519204" y="3072591"/>
            <a:ext cx="3695700" cy="1943100"/>
          </a:xfrm>
          <a:prstGeom prst="rect">
            <a:avLst/>
          </a:prstGeom>
          <a:ln w="38100">
            <a:solidFill>
              <a:srgbClr val="00B050"/>
            </a:solidFill>
          </a:ln>
        </p:spPr>
      </p:pic>
      <p:pic>
        <p:nvPicPr>
          <p:cNvPr id="20" name="Immagine 19"/>
          <p:cNvPicPr>
            <a:picLocks noChangeAspect="1"/>
          </p:cNvPicPr>
          <p:nvPr/>
        </p:nvPicPr>
        <p:blipFill>
          <a:blip r:embed="rId3"/>
          <a:stretch>
            <a:fillRect/>
          </a:stretch>
        </p:blipFill>
        <p:spPr>
          <a:xfrm>
            <a:off x="649172" y="1323975"/>
            <a:ext cx="5191125" cy="1466850"/>
          </a:xfrm>
          <a:prstGeom prst="rect">
            <a:avLst/>
          </a:prstGeom>
          <a:ln w="38100">
            <a:solidFill>
              <a:srgbClr val="00B050"/>
            </a:solidFill>
          </a:ln>
        </p:spPr>
      </p:pic>
      <p:sp>
        <p:nvSpPr>
          <p:cNvPr id="21" name="Freccia a destra 20"/>
          <p:cNvSpPr/>
          <p:nvPr/>
        </p:nvSpPr>
        <p:spPr>
          <a:xfrm rot="2907193" flipH="1">
            <a:off x="4868551" y="1970206"/>
            <a:ext cx="1081053" cy="589770"/>
          </a:xfrm>
          <a:prstGeom prst="rightArrow">
            <a:avLst>
              <a:gd name="adj1" fmla="val 50000"/>
              <a:gd name="adj2" fmla="val 103547"/>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reccia a destra 24"/>
          <p:cNvSpPr/>
          <p:nvPr/>
        </p:nvSpPr>
        <p:spPr>
          <a:xfrm rot="2907193" flipH="1">
            <a:off x="934090" y="1762515"/>
            <a:ext cx="1081053" cy="589770"/>
          </a:xfrm>
          <a:prstGeom prst="rightArrow">
            <a:avLst>
              <a:gd name="adj1" fmla="val 50000"/>
              <a:gd name="adj2" fmla="val 103547"/>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Freccia a destra 25"/>
          <p:cNvSpPr/>
          <p:nvPr/>
        </p:nvSpPr>
        <p:spPr>
          <a:xfrm rot="2907193" flipH="1">
            <a:off x="5167808" y="4402458"/>
            <a:ext cx="1081053" cy="589770"/>
          </a:xfrm>
          <a:prstGeom prst="rightArrow">
            <a:avLst>
              <a:gd name="adj1" fmla="val 50000"/>
              <a:gd name="adj2" fmla="val 103547"/>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60273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2"/>
          <a:stretch>
            <a:fillRect/>
          </a:stretch>
        </p:blipFill>
        <p:spPr>
          <a:xfrm>
            <a:off x="4264199" y="1522874"/>
            <a:ext cx="7225981" cy="3572395"/>
          </a:xfrm>
          <a:prstGeom prst="rect">
            <a:avLst/>
          </a:prstGeom>
          <a:ln w="38100">
            <a:solidFill>
              <a:srgbClr val="00B050"/>
            </a:solidFill>
          </a:ln>
        </p:spPr>
      </p:pic>
      <p:pic>
        <p:nvPicPr>
          <p:cNvPr id="7" name="Immagine 6"/>
          <p:cNvPicPr>
            <a:picLocks noChangeAspect="1"/>
          </p:cNvPicPr>
          <p:nvPr/>
        </p:nvPicPr>
        <p:blipFill>
          <a:blip r:embed="rId3"/>
          <a:stretch>
            <a:fillRect/>
          </a:stretch>
        </p:blipFill>
        <p:spPr>
          <a:xfrm>
            <a:off x="244100" y="1522874"/>
            <a:ext cx="3714418" cy="3622704"/>
          </a:xfrm>
          <a:prstGeom prst="rect">
            <a:avLst/>
          </a:prstGeom>
          <a:ln w="38100">
            <a:solidFill>
              <a:srgbClr val="00B050"/>
            </a:solidFill>
          </a:ln>
        </p:spPr>
      </p:pic>
    </p:spTree>
    <p:extLst>
      <p:ext uri="{BB962C8B-B14F-4D97-AF65-F5344CB8AC3E}">
        <p14:creationId xmlns:p14="http://schemas.microsoft.com/office/powerpoint/2010/main" val="81208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99782" y="501134"/>
            <a:ext cx="2454518"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la </a:t>
            </a:r>
            <a:r>
              <a:rPr lang="it-IT" b="1" dirty="0">
                <a:latin typeface="Arial" panose="020B0604020202020204" pitchFamily="34" charset="0"/>
                <a:cs typeface="Arial" panose="020B0604020202020204" pitchFamily="34" charset="0"/>
              </a:rPr>
              <a:t>creazione dei dati</a:t>
            </a:r>
            <a:endParaRPr lang="it-IT" b="1" dirty="0"/>
          </a:p>
        </p:txBody>
      </p:sp>
      <p:sp>
        <p:nvSpPr>
          <p:cNvPr id="5" name="Titolo 1"/>
          <p:cNvSpPr txBox="1">
            <a:spLocks/>
          </p:cNvSpPr>
          <p:nvPr/>
        </p:nvSpPr>
        <p:spPr>
          <a:xfrm>
            <a:off x="784167" y="870466"/>
            <a:ext cx="10388138" cy="186442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it-IT" sz="1200" dirty="0" smtClean="0">
                <a:latin typeface="Arial" panose="020B0604020202020204" pitchFamily="34" charset="0"/>
                <a:cs typeface="Arial" panose="020B0604020202020204" pitchFamily="34" charset="0"/>
              </a:rPr>
              <a:t>È la fase sconosciuta allo statistico, in cui si definisce la legge lineare (</a:t>
            </a:r>
            <a:r>
              <a:rPr lang="it-IT" sz="1200" dirty="0">
                <a:latin typeface="Symbol" panose="05050102010706020507" pitchFamily="18" charset="2"/>
                <a:cs typeface="Arial" panose="020B0604020202020204" pitchFamily="34" charset="0"/>
              </a:rPr>
              <a:t>a</a:t>
            </a:r>
            <a:r>
              <a:rPr lang="it-IT" sz="1200" dirty="0">
                <a:latin typeface="Arial" panose="020B0604020202020204" pitchFamily="34" charset="0"/>
                <a:cs typeface="Arial" panose="020B0604020202020204" pitchFamily="34" charset="0"/>
              </a:rPr>
              <a:t> e </a:t>
            </a:r>
            <a:r>
              <a:rPr lang="it-IT" sz="1200" dirty="0" smtClean="0">
                <a:latin typeface="Symbol" panose="05050102010706020507" pitchFamily="18" charset="2"/>
                <a:cs typeface="Arial" panose="020B0604020202020204" pitchFamily="34" charset="0"/>
              </a:rPr>
              <a:t>b) </a:t>
            </a:r>
            <a:r>
              <a:rPr lang="it-IT" sz="1200" dirty="0" smtClean="0">
                <a:latin typeface="Arial" panose="020B0604020202020204" pitchFamily="34" charset="0"/>
                <a:cs typeface="Arial" panose="020B0604020202020204" pitchFamily="34" charset="0"/>
              </a:rPr>
              <a:t>di dipendenza di X da Y e le </a:t>
            </a:r>
            <a:r>
              <a:rPr lang="it-IT" sz="1200" i="1" dirty="0" smtClean="0">
                <a:latin typeface="Arial" panose="020B0604020202020204" pitchFamily="34" charset="0"/>
                <a:cs typeface="Arial" panose="020B0604020202020204" pitchFamily="34" charset="0"/>
              </a:rPr>
              <a:t>n</a:t>
            </a:r>
            <a:r>
              <a:rPr lang="it-IT" sz="1200" dirty="0" smtClean="0">
                <a:latin typeface="Arial" panose="020B0604020202020204" pitchFamily="34" charset="0"/>
                <a:cs typeface="Arial" panose="020B0604020202020204" pitchFamily="34" charset="0"/>
              </a:rPr>
              <a:t> distribuzioni  (omoschedastiche e a media 0) da cui si estraggono gli </a:t>
            </a:r>
            <a:r>
              <a:rPr lang="it-IT" sz="1200" i="1" dirty="0" smtClean="0">
                <a:latin typeface="Arial" panose="020B0604020202020204" pitchFamily="34" charset="0"/>
                <a:cs typeface="Arial" panose="020B0604020202020204" pitchFamily="34" charset="0"/>
              </a:rPr>
              <a:t>n</a:t>
            </a:r>
            <a:r>
              <a:rPr lang="it-IT" sz="1200" dirty="0" smtClean="0">
                <a:latin typeface="Arial" panose="020B0604020202020204" pitchFamily="34" charset="0"/>
                <a:cs typeface="Arial" panose="020B0604020202020204" pitchFamily="34" charset="0"/>
              </a:rPr>
              <a:t> numeri casuali </a:t>
            </a:r>
            <a:r>
              <a:rPr lang="it-IT" sz="1200" dirty="0">
                <a:latin typeface="Symbol" panose="05050102010706020507" pitchFamily="18" charset="2"/>
                <a:cs typeface="Arial" panose="020B0604020202020204" pitchFamily="34" charset="0"/>
              </a:rPr>
              <a:t>e</a:t>
            </a:r>
            <a:r>
              <a:rPr lang="it-IT" sz="1000" dirty="0">
                <a:latin typeface="Arial" panose="020B0604020202020204" pitchFamily="34" charset="0"/>
                <a:cs typeface="Arial" panose="020B0604020202020204" pitchFamily="34" charset="0"/>
              </a:rPr>
              <a:t>i</a:t>
            </a:r>
            <a:r>
              <a:rPr lang="it-IT" sz="1200" dirty="0" smtClean="0">
                <a:latin typeface="Arial" panose="020B0604020202020204" pitchFamily="34" charset="0"/>
                <a:cs typeface="Arial" panose="020B0604020202020204" pitchFamily="34" charset="0"/>
              </a:rPr>
              <a:t> da aggiungere a ciascun  </a:t>
            </a:r>
            <a:r>
              <a:rPr lang="it-IT" sz="1200" dirty="0" smtClean="0">
                <a:latin typeface="Symbol" panose="05050102010706020507" pitchFamily="18" charset="2"/>
                <a:cs typeface="Arial" panose="020B0604020202020204" pitchFamily="34" charset="0"/>
              </a:rPr>
              <a:t>a</a:t>
            </a:r>
            <a:r>
              <a:rPr lang="it-IT" sz="1200" dirty="0" smtClean="0">
                <a:latin typeface="Arial" panose="020B0604020202020204" pitchFamily="34" charset="0"/>
                <a:cs typeface="Arial" panose="020B0604020202020204" pitchFamily="34" charset="0"/>
              </a:rPr>
              <a:t> </a:t>
            </a:r>
            <a:r>
              <a:rPr lang="it-IT" sz="1200" dirty="0">
                <a:latin typeface="Arial" panose="020B0604020202020204" pitchFamily="34" charset="0"/>
                <a:cs typeface="Arial" panose="020B0604020202020204" pitchFamily="34" charset="0"/>
              </a:rPr>
              <a:t>+ </a:t>
            </a:r>
            <a:r>
              <a:rPr lang="it-IT" sz="1200" dirty="0" err="1">
                <a:latin typeface="Symbol" panose="05050102010706020507" pitchFamily="18" charset="2"/>
                <a:cs typeface="Arial" panose="020B0604020202020204" pitchFamily="34" charset="0"/>
              </a:rPr>
              <a:t>b</a:t>
            </a:r>
            <a:r>
              <a:rPr lang="it-IT" sz="1200" dirty="0" err="1">
                <a:latin typeface="Arial" panose="020B0604020202020204" pitchFamily="34" charset="0"/>
                <a:cs typeface="Arial" panose="020B0604020202020204" pitchFamily="34" charset="0"/>
              </a:rPr>
              <a:t>x</a:t>
            </a:r>
            <a:r>
              <a:rPr lang="it-IT" sz="1050" dirty="0" err="1">
                <a:latin typeface="Arial" panose="020B0604020202020204" pitchFamily="34" charset="0"/>
                <a:cs typeface="Arial" panose="020B0604020202020204" pitchFamily="34" charset="0"/>
              </a:rPr>
              <a:t>i</a:t>
            </a:r>
            <a:r>
              <a:rPr lang="it-IT" sz="1200" dirty="0">
                <a:latin typeface="Arial" panose="020B0604020202020204" pitchFamily="34" charset="0"/>
                <a:cs typeface="Arial" panose="020B0604020202020204" pitchFamily="34" charset="0"/>
              </a:rPr>
              <a:t> </a:t>
            </a:r>
            <a:endParaRPr lang="it-IT" sz="1200" dirty="0" smtClean="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Indossando dunque «</a:t>
            </a:r>
            <a:r>
              <a:rPr lang="it-IT" sz="1200" dirty="0" smtClean="0">
                <a:latin typeface="Arial" panose="020B0604020202020204" pitchFamily="34" charset="0"/>
                <a:cs typeface="Arial" panose="020B0604020202020204" pitchFamily="34" charset="0"/>
              </a:rPr>
              <a:t>la veste del creatore dei dati», supponiamo di voler creare un campione di osservazioni secondo i seguenti criteri:</a:t>
            </a:r>
          </a:p>
          <a:p>
            <a:pPr marL="285750" indent="-285750">
              <a:lnSpc>
                <a:spcPct val="100000"/>
              </a:lnSpc>
              <a:buFont typeface="Arial" panose="020B0604020202020204" pitchFamily="34" charset="0"/>
              <a:buChar char="•"/>
            </a:pPr>
            <a:r>
              <a:rPr lang="it-IT" sz="1100" dirty="0" smtClean="0">
                <a:latin typeface="Arial" panose="020B0604020202020204" pitchFamily="34" charset="0"/>
                <a:cs typeface="Arial" panose="020B0604020202020204" pitchFamily="34" charset="0"/>
              </a:rPr>
              <a:t>I valori della variabile indipendente X, sono numeri interi compresi tra 21 e 55</a:t>
            </a:r>
          </a:p>
          <a:p>
            <a:pPr marL="285750" indent="-285750">
              <a:lnSpc>
                <a:spcPct val="100000"/>
              </a:lnSpc>
              <a:buFont typeface="Arial" panose="020B0604020202020204" pitchFamily="34" charset="0"/>
              <a:buChar char="•"/>
            </a:pPr>
            <a:r>
              <a:rPr lang="it-IT" sz="1100" dirty="0" smtClean="0">
                <a:latin typeface="Arial" panose="020B0604020202020204" pitchFamily="34" charset="0"/>
                <a:cs typeface="Arial" panose="020B0604020202020204" pitchFamily="34" charset="0"/>
              </a:rPr>
              <a:t>La legge lineare è data da </a:t>
            </a:r>
            <a:r>
              <a:rPr lang="it-IT" sz="1100" dirty="0" smtClean="0">
                <a:latin typeface="Symbol" panose="05050102010706020507" pitchFamily="18" charset="2"/>
                <a:cs typeface="Arial" panose="020B0604020202020204" pitchFamily="34" charset="0"/>
              </a:rPr>
              <a:t>a</a:t>
            </a:r>
            <a:r>
              <a:rPr lang="it-IT" sz="1100" dirty="0" smtClean="0">
                <a:latin typeface="Arial" panose="020B0604020202020204" pitchFamily="34" charset="0"/>
                <a:cs typeface="Arial" panose="020B0604020202020204" pitchFamily="34" charset="0"/>
              </a:rPr>
              <a:t>=200 e </a:t>
            </a:r>
            <a:r>
              <a:rPr lang="it-IT" sz="1100" dirty="0" smtClean="0">
                <a:latin typeface="Symbol" panose="05050102010706020507" pitchFamily="18" charset="2"/>
                <a:cs typeface="Arial" panose="020B0604020202020204" pitchFamily="34" charset="0"/>
              </a:rPr>
              <a:t>b</a:t>
            </a:r>
            <a:r>
              <a:rPr lang="it-IT" sz="1100" dirty="0" smtClean="0">
                <a:latin typeface="Arial" panose="020B0604020202020204" pitchFamily="34" charset="0"/>
                <a:cs typeface="Arial" panose="020B0604020202020204" pitchFamily="34" charset="0"/>
              </a:rPr>
              <a:t>=2</a:t>
            </a:r>
          </a:p>
          <a:p>
            <a:pPr marL="285750" indent="-285750">
              <a:lnSpc>
                <a:spcPct val="100000"/>
              </a:lnSpc>
              <a:buFont typeface="Arial" panose="020B0604020202020204" pitchFamily="34" charset="0"/>
              <a:buChar char="•"/>
            </a:pPr>
            <a:r>
              <a:rPr lang="it-IT" sz="1100" dirty="0" smtClean="0">
                <a:latin typeface="Arial" panose="020B0604020202020204" pitchFamily="34" charset="0"/>
                <a:cs typeface="Arial" panose="020B0604020202020204" pitchFamily="34" charset="0"/>
              </a:rPr>
              <a:t>I numeri casuali sono estratti ciascuno da una normale con varianza 450 e media </a:t>
            </a:r>
            <a:r>
              <a:rPr lang="it-IT" sz="1100" dirty="0" smtClean="0">
                <a:latin typeface="Arial" panose="020B0604020202020204" pitchFamily="34" charset="0"/>
                <a:cs typeface="Arial" panose="020B0604020202020204" pitchFamily="34" charset="0"/>
              </a:rPr>
              <a:t>0</a:t>
            </a:r>
          </a:p>
          <a:p>
            <a:pPr marL="285750" indent="-285750">
              <a:lnSpc>
                <a:spcPct val="100000"/>
              </a:lnSpc>
              <a:buFont typeface="Arial" panose="020B0604020202020204" pitchFamily="34" charset="0"/>
              <a:buChar char="•"/>
            </a:pPr>
            <a:endParaRPr lang="it-IT" sz="11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Impostiamo dunque secondo la figura sottostante i parametri che caratterizzano una qualsiasi coppia di valori x y della popolazione</a:t>
            </a:r>
          </a:p>
          <a:p>
            <a:pPr>
              <a:lnSpc>
                <a:spcPct val="100000"/>
              </a:lnSpc>
            </a:pPr>
            <a:r>
              <a:rPr lang="it-IT" sz="1200" dirty="0" smtClean="0">
                <a:latin typeface="Arial" panose="020B0604020202020204" pitchFamily="34" charset="0"/>
                <a:cs typeface="Arial" panose="020B0604020202020204" pitchFamily="34" charset="0"/>
              </a:rPr>
              <a:t>Nei lucidi successivi simuleremo l’estrazione di 30 coppie di questi valori (campione di numerosità n=30)</a:t>
            </a:r>
            <a:endParaRPr lang="it-IT" sz="1200" dirty="0" smtClean="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 </a:t>
            </a:r>
            <a:endParaRPr lang="it-IT" sz="1200" dirty="0">
              <a:latin typeface="Arial" panose="020B0604020202020204" pitchFamily="34" charset="0"/>
              <a:cs typeface="Arial" panose="020B0604020202020204" pitchFamily="34" charset="0"/>
            </a:endParaRPr>
          </a:p>
        </p:txBody>
      </p:sp>
      <p:pic>
        <p:nvPicPr>
          <p:cNvPr id="2" name="Immagine 1"/>
          <p:cNvPicPr>
            <a:picLocks noChangeAspect="1"/>
          </p:cNvPicPr>
          <p:nvPr/>
        </p:nvPicPr>
        <p:blipFill>
          <a:blip r:embed="rId2"/>
          <a:stretch>
            <a:fillRect/>
          </a:stretch>
        </p:blipFill>
        <p:spPr>
          <a:xfrm>
            <a:off x="1330469" y="3104219"/>
            <a:ext cx="6372225" cy="2466975"/>
          </a:xfrm>
          <a:prstGeom prst="rect">
            <a:avLst/>
          </a:prstGeom>
        </p:spPr>
      </p:pic>
    </p:spTree>
    <p:extLst>
      <p:ext uri="{BB962C8B-B14F-4D97-AF65-F5344CB8AC3E}">
        <p14:creationId xmlns:p14="http://schemas.microsoft.com/office/powerpoint/2010/main" val="870730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7170345" y="1055717"/>
            <a:ext cx="4110273" cy="39599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it-IT" sz="1200" dirty="0" smtClean="0">
                <a:latin typeface="Arial" panose="020B0604020202020204" pitchFamily="34" charset="0"/>
                <a:cs typeface="Arial" panose="020B0604020202020204" pitchFamily="34" charset="0"/>
              </a:rPr>
              <a:t>Iniziamo con i 30 valori </a:t>
            </a:r>
            <a:r>
              <a:rPr lang="it-IT" sz="1200" dirty="0" smtClean="0">
                <a:latin typeface="Arial" panose="020B0604020202020204" pitchFamily="34" charset="0"/>
                <a:cs typeface="Arial" panose="020B0604020202020204" pitchFamily="34" charset="0"/>
              </a:rPr>
              <a:t>osservati </a:t>
            </a:r>
            <a:r>
              <a:rPr lang="it-IT" sz="1200" dirty="0" smtClean="0">
                <a:latin typeface="Arial" panose="020B0604020202020204" pitchFamily="34" charset="0"/>
                <a:cs typeface="Arial" panose="020B0604020202020204" pitchFamily="34" charset="0"/>
              </a:rPr>
              <a:t>per la variabile X. Immettiamo questi valori nelle celle da B8 a B37.</a:t>
            </a: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La creazione casuale dei valori della variabile X </a:t>
            </a:r>
            <a:r>
              <a:rPr lang="it-IT" sz="1200" dirty="0" smtClean="0">
                <a:latin typeface="Arial" panose="020B0604020202020204" pitchFamily="34" charset="0"/>
                <a:cs typeface="Arial" panose="020B0604020202020204" pitchFamily="34" charset="0"/>
              </a:rPr>
              <a:t>deriva, nel nostro esempio, </a:t>
            </a:r>
            <a:r>
              <a:rPr lang="it-IT" sz="1200" dirty="0" smtClean="0">
                <a:latin typeface="Arial" panose="020B0604020202020204" pitchFamily="34" charset="0"/>
                <a:cs typeface="Arial" panose="020B0604020202020204" pitchFamily="34" charset="0"/>
              </a:rPr>
              <a:t>da un numero naturale estratto tra due estremi (compresi) che abbiamo indicato nelle celle B3 e </a:t>
            </a:r>
            <a:r>
              <a:rPr lang="it-IT" sz="1200" dirty="0" smtClean="0">
                <a:latin typeface="Arial" panose="020B0604020202020204" pitchFamily="34" charset="0"/>
                <a:cs typeface="Arial" panose="020B0604020202020204" pitchFamily="34" charset="0"/>
              </a:rPr>
              <a:t>B5 (*). </a:t>
            </a:r>
            <a:endParaRPr lang="it-IT" sz="1200" dirty="0" smtClean="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Scriviamo in B8 la formula:</a:t>
            </a:r>
          </a:p>
          <a:p>
            <a:pPr>
              <a:lnSpc>
                <a:spcPct val="100000"/>
              </a:lnSpc>
            </a:pPr>
            <a:r>
              <a:rPr lang="it-IT" sz="1200" dirty="0">
                <a:latin typeface="Arial" panose="020B0604020202020204" pitchFamily="34" charset="0"/>
                <a:cs typeface="Arial" panose="020B0604020202020204" pitchFamily="34" charset="0"/>
              </a:rPr>
              <a:t>=CASUALE.TRA($B$3;$B$5</a:t>
            </a:r>
            <a:r>
              <a:rPr lang="it-IT" sz="1200" dirty="0" smtClean="0">
                <a:latin typeface="Arial" panose="020B0604020202020204" pitchFamily="34" charset="0"/>
                <a:cs typeface="Arial" panose="020B0604020202020204" pitchFamily="34" charset="0"/>
              </a:rPr>
              <a:t>)</a:t>
            </a:r>
          </a:p>
          <a:p>
            <a:pPr>
              <a:lnSpc>
                <a:spcPct val="100000"/>
              </a:lnSpc>
            </a:pPr>
            <a:r>
              <a:rPr lang="it-IT" sz="1200" dirty="0" smtClean="0">
                <a:latin typeface="Arial" panose="020B0604020202020204" pitchFamily="34" charset="0"/>
                <a:cs typeface="Arial" panose="020B0604020202020204" pitchFamily="34" charset="0"/>
              </a:rPr>
              <a:t>e poi copiamo il contenuto in tutto l’intervallo compreso tra B8 e </a:t>
            </a:r>
            <a:r>
              <a:rPr lang="it-IT" sz="1200" dirty="0" smtClean="0">
                <a:latin typeface="Arial" panose="020B0604020202020204" pitchFamily="34" charset="0"/>
                <a:cs typeface="Arial" panose="020B0604020202020204" pitchFamily="34" charset="0"/>
              </a:rPr>
              <a:t>B37</a:t>
            </a: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I valori X sono, secondo il modello lineare, noti e osservabili senza errore. </a:t>
            </a:r>
            <a:r>
              <a:rPr lang="it-IT" sz="1200" dirty="0" smtClean="0">
                <a:latin typeface="Arial" panose="020B0604020202020204" pitchFamily="34" charset="0"/>
                <a:cs typeface="Arial" panose="020B0604020202020204" pitchFamily="34" charset="0"/>
              </a:rPr>
              <a:t>Quando, tra poco, entrerà in gioco lo statistico, gli forniremo i valori delle celle B8:B37. </a:t>
            </a: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 I valori campionari di X possono in realtà </a:t>
            </a:r>
            <a:r>
              <a:rPr lang="it-IT" sz="1200" dirty="0">
                <a:latin typeface="Arial" panose="020B0604020202020204" pitchFamily="34" charset="0"/>
                <a:cs typeface="Arial" panose="020B0604020202020204" pitchFamily="34" charset="0"/>
              </a:rPr>
              <a:t>seguire uno schema qualsiasi di creazione </a:t>
            </a:r>
            <a:r>
              <a:rPr lang="it-IT" sz="1200" dirty="0" smtClean="0">
                <a:latin typeface="Arial" panose="020B0604020202020204" pitchFamily="34" charset="0"/>
                <a:cs typeface="Arial" panose="020B0604020202020204" pitchFamily="34" charset="0"/>
              </a:rPr>
              <a:t>casuale o anche </a:t>
            </a:r>
            <a:r>
              <a:rPr lang="it-IT" sz="1200" dirty="0">
                <a:latin typeface="Arial" panose="020B0604020202020204" pitchFamily="34" charset="0"/>
                <a:cs typeface="Arial" panose="020B0604020202020204" pitchFamily="34" charset="0"/>
              </a:rPr>
              <a:t>essere </a:t>
            </a:r>
            <a:r>
              <a:rPr lang="it-IT" sz="1200" dirty="0" smtClean="0">
                <a:latin typeface="Arial" panose="020B0604020202020204" pitchFamily="34" charset="0"/>
                <a:cs typeface="Arial" panose="020B0604020202020204" pitchFamily="34" charset="0"/>
              </a:rPr>
              <a:t>«inseriti a mano»</a:t>
            </a: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 </a:t>
            </a:r>
            <a:endParaRPr lang="it-IT" sz="1200" dirty="0">
              <a:latin typeface="Arial" panose="020B0604020202020204" pitchFamily="34" charset="0"/>
              <a:cs typeface="Arial" panose="020B0604020202020204" pitchFamily="34" charset="0"/>
            </a:endParaRPr>
          </a:p>
        </p:txBody>
      </p:sp>
      <p:sp>
        <p:nvSpPr>
          <p:cNvPr id="4" name="Rettangolo 3"/>
          <p:cNvSpPr/>
          <p:nvPr/>
        </p:nvSpPr>
        <p:spPr>
          <a:xfrm>
            <a:off x="699782" y="501134"/>
            <a:ext cx="3467616"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la </a:t>
            </a:r>
            <a:r>
              <a:rPr lang="it-IT" b="1" dirty="0">
                <a:latin typeface="Arial" panose="020B0604020202020204" pitchFamily="34" charset="0"/>
                <a:cs typeface="Arial" panose="020B0604020202020204" pitchFamily="34" charset="0"/>
              </a:rPr>
              <a:t>creazione dei </a:t>
            </a:r>
            <a:r>
              <a:rPr lang="it-IT" b="1" dirty="0" smtClean="0">
                <a:latin typeface="Arial" panose="020B0604020202020204" pitchFamily="34" charset="0"/>
                <a:cs typeface="Arial" panose="020B0604020202020204" pitchFamily="34" charset="0"/>
              </a:rPr>
              <a:t>dati (segue-2)</a:t>
            </a:r>
            <a:endParaRPr lang="it-IT" b="1" dirty="0"/>
          </a:p>
        </p:txBody>
      </p:sp>
      <p:pic>
        <p:nvPicPr>
          <p:cNvPr id="5" name="Immagine 4"/>
          <p:cNvPicPr>
            <a:picLocks noChangeAspect="1"/>
          </p:cNvPicPr>
          <p:nvPr/>
        </p:nvPicPr>
        <p:blipFill>
          <a:blip r:embed="rId2"/>
          <a:stretch>
            <a:fillRect/>
          </a:stretch>
        </p:blipFill>
        <p:spPr>
          <a:xfrm>
            <a:off x="1027747" y="1321168"/>
            <a:ext cx="2638425" cy="3429000"/>
          </a:xfrm>
          <a:prstGeom prst="rect">
            <a:avLst/>
          </a:prstGeom>
        </p:spPr>
      </p:pic>
    </p:spTree>
    <p:extLst>
      <p:ext uri="{BB962C8B-B14F-4D97-AF65-F5344CB8AC3E}">
        <p14:creationId xmlns:p14="http://schemas.microsoft.com/office/powerpoint/2010/main" val="1355644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7170345" y="1055717"/>
            <a:ext cx="4110273" cy="39599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it-IT" sz="1200" dirty="0" smtClean="0">
                <a:latin typeface="Arial" panose="020B0604020202020204" pitchFamily="34" charset="0"/>
                <a:cs typeface="Arial" panose="020B0604020202020204" pitchFamily="34" charset="0"/>
              </a:rPr>
              <a:t>Continuiamo con i 30 valori che osserveremmo per Y se non fosse presente l’errore, ovvero calcoliamo i 30 valori:</a:t>
            </a:r>
          </a:p>
          <a:p>
            <a:pPr>
              <a:lnSpc>
                <a:spcPct val="100000"/>
              </a:lnSpc>
            </a:pPr>
            <a:r>
              <a:rPr lang="it-IT" sz="1200" dirty="0" err="1">
                <a:latin typeface="Arial" panose="020B0604020202020204" pitchFamily="34" charset="0"/>
                <a:cs typeface="Arial" panose="020B0604020202020204" pitchFamily="34" charset="0"/>
              </a:rPr>
              <a:t>yi</a:t>
            </a:r>
            <a:r>
              <a:rPr lang="it-IT" sz="1200" dirty="0">
                <a:latin typeface="Arial" panose="020B0604020202020204" pitchFamily="34" charset="0"/>
                <a:cs typeface="Arial" panose="020B0604020202020204" pitchFamily="34" charset="0"/>
              </a:rPr>
              <a:t> =</a:t>
            </a:r>
            <a:r>
              <a:rPr lang="it-IT" sz="1200" dirty="0">
                <a:latin typeface="Symbol" panose="05050102010706020507" pitchFamily="18" charset="2"/>
                <a:cs typeface="Arial" panose="020B0604020202020204" pitchFamily="34" charset="0"/>
              </a:rPr>
              <a:t>a</a:t>
            </a:r>
            <a:r>
              <a:rPr lang="it-IT" sz="1200" dirty="0">
                <a:latin typeface="Arial" panose="020B0604020202020204" pitchFamily="34" charset="0"/>
                <a:cs typeface="Arial" panose="020B0604020202020204" pitchFamily="34" charset="0"/>
              </a:rPr>
              <a:t> + </a:t>
            </a:r>
            <a:r>
              <a:rPr lang="it-IT" sz="1200" dirty="0" err="1">
                <a:latin typeface="Symbol" panose="05050102010706020507" pitchFamily="18" charset="2"/>
                <a:cs typeface="Arial" panose="020B0604020202020204" pitchFamily="34" charset="0"/>
              </a:rPr>
              <a:t>b</a:t>
            </a:r>
            <a:r>
              <a:rPr lang="it-IT" sz="1200" dirty="0" err="1">
                <a:latin typeface="Arial" panose="020B0604020202020204" pitchFamily="34" charset="0"/>
                <a:cs typeface="Arial" panose="020B0604020202020204" pitchFamily="34" charset="0"/>
              </a:rPr>
              <a:t>x</a:t>
            </a:r>
            <a:r>
              <a:rPr lang="it-IT" sz="1000" dirty="0" err="1">
                <a:latin typeface="Arial" panose="020B0604020202020204" pitchFamily="34" charset="0"/>
                <a:cs typeface="Arial" panose="020B0604020202020204" pitchFamily="34" charset="0"/>
              </a:rPr>
              <a:t>i</a:t>
            </a:r>
            <a:r>
              <a:rPr lang="it-IT" sz="1200" dirty="0">
                <a:latin typeface="Arial" panose="020B0604020202020204" pitchFamily="34" charset="0"/>
                <a:cs typeface="Arial" panose="020B0604020202020204" pitchFamily="34" charset="0"/>
              </a:rPr>
              <a:t> </a:t>
            </a:r>
            <a:endParaRPr lang="it-IT" sz="1200" dirty="0" smtClean="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Avendo indicato i valori di alfa e beta nelle celle C3 e C5, scriviamo in C8 la formula:</a:t>
            </a:r>
          </a:p>
          <a:p>
            <a:pPr>
              <a:lnSpc>
                <a:spcPct val="100000"/>
              </a:lnSpc>
            </a:pPr>
            <a:r>
              <a:rPr lang="it-IT" sz="1200" dirty="0">
                <a:latin typeface="Arial" panose="020B0604020202020204" pitchFamily="34" charset="0"/>
                <a:cs typeface="Arial" panose="020B0604020202020204" pitchFamily="34" charset="0"/>
              </a:rPr>
              <a:t>=B8*$C$5+$C$3 </a:t>
            </a:r>
            <a:endParaRPr lang="it-IT" sz="1200" dirty="0" smtClean="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e poi copiamo il contenuto in tutto l’intervallo compreso tra C8 e </a:t>
            </a:r>
            <a:r>
              <a:rPr lang="it-IT" sz="1200" dirty="0" smtClean="0">
                <a:latin typeface="Arial" panose="020B0604020202020204" pitchFamily="34" charset="0"/>
                <a:cs typeface="Arial" panose="020B0604020202020204" pitchFamily="34" charset="0"/>
              </a:rPr>
              <a:t>C37</a:t>
            </a: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endParaRPr lang="it-IT" sz="1200" dirty="0" smtClean="0">
              <a:latin typeface="Arial" panose="020B0604020202020204" pitchFamily="34" charset="0"/>
              <a:cs typeface="Arial" panose="020B0604020202020204" pitchFamily="34" charset="0"/>
            </a:endParaRPr>
          </a:p>
          <a:p>
            <a:pPr>
              <a:lnSpc>
                <a:spcPct val="100000"/>
              </a:lnSpc>
            </a:pPr>
            <a:r>
              <a:rPr lang="it-IT" sz="1200" dirty="0">
                <a:latin typeface="Arial" panose="020B0604020202020204" pitchFamily="34" charset="0"/>
                <a:cs typeface="Arial" panose="020B0604020202020204" pitchFamily="34" charset="0"/>
              </a:rPr>
              <a:t>Ovviamente, anche se riproducete fedelmente l’impostazione del foglio di lavoro che mostriamo, i valori numerici sul vostro foglio elettronico saranno differenti da quelli illustrati, in quanto </a:t>
            </a:r>
            <a:r>
              <a:rPr lang="it-IT" sz="1200" dirty="0" smtClean="0">
                <a:latin typeface="Arial" panose="020B0604020202020204" pitchFamily="34" charset="0"/>
                <a:cs typeface="Arial" panose="020B0604020202020204" pitchFamily="34" charset="0"/>
              </a:rPr>
              <a:t>determinati da estrazioni casuali</a:t>
            </a:r>
            <a:endParaRPr lang="it-IT" sz="1200" dirty="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 </a:t>
            </a:r>
            <a:endParaRPr lang="it-IT" sz="1200" dirty="0" smtClean="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p:txBody>
      </p:sp>
      <p:sp>
        <p:nvSpPr>
          <p:cNvPr id="4" name="Rettangolo 3"/>
          <p:cNvSpPr/>
          <p:nvPr/>
        </p:nvSpPr>
        <p:spPr>
          <a:xfrm>
            <a:off x="699782" y="501134"/>
            <a:ext cx="3467616"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la </a:t>
            </a:r>
            <a:r>
              <a:rPr lang="it-IT" b="1" dirty="0">
                <a:latin typeface="Arial" panose="020B0604020202020204" pitchFamily="34" charset="0"/>
                <a:cs typeface="Arial" panose="020B0604020202020204" pitchFamily="34" charset="0"/>
              </a:rPr>
              <a:t>creazione dei </a:t>
            </a:r>
            <a:r>
              <a:rPr lang="it-IT" b="1" dirty="0" smtClean="0">
                <a:latin typeface="Arial" panose="020B0604020202020204" pitchFamily="34" charset="0"/>
                <a:cs typeface="Arial" panose="020B0604020202020204" pitchFamily="34" charset="0"/>
              </a:rPr>
              <a:t>dati (segue-3)</a:t>
            </a:r>
            <a:endParaRPr lang="it-IT" b="1" dirty="0"/>
          </a:p>
        </p:txBody>
      </p:sp>
      <p:pic>
        <p:nvPicPr>
          <p:cNvPr id="5" name="Immagine 4"/>
          <p:cNvPicPr>
            <a:picLocks noChangeAspect="1"/>
          </p:cNvPicPr>
          <p:nvPr/>
        </p:nvPicPr>
        <p:blipFill>
          <a:blip r:embed="rId2"/>
          <a:stretch>
            <a:fillRect/>
          </a:stretch>
        </p:blipFill>
        <p:spPr>
          <a:xfrm>
            <a:off x="891107" y="1379566"/>
            <a:ext cx="4524375" cy="3467100"/>
          </a:xfrm>
          <a:prstGeom prst="rect">
            <a:avLst/>
          </a:prstGeom>
        </p:spPr>
      </p:pic>
    </p:spTree>
    <p:extLst>
      <p:ext uri="{BB962C8B-B14F-4D97-AF65-F5344CB8AC3E}">
        <p14:creationId xmlns:p14="http://schemas.microsoft.com/office/powerpoint/2010/main" val="2165734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99782" y="501134"/>
            <a:ext cx="3467616"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la </a:t>
            </a:r>
            <a:r>
              <a:rPr lang="it-IT" b="1" dirty="0">
                <a:latin typeface="Arial" panose="020B0604020202020204" pitchFamily="34" charset="0"/>
                <a:cs typeface="Arial" panose="020B0604020202020204" pitchFamily="34" charset="0"/>
              </a:rPr>
              <a:t>creazione dei </a:t>
            </a:r>
            <a:r>
              <a:rPr lang="it-IT" b="1" dirty="0" smtClean="0">
                <a:latin typeface="Arial" panose="020B0604020202020204" pitchFamily="34" charset="0"/>
                <a:cs typeface="Arial" panose="020B0604020202020204" pitchFamily="34" charset="0"/>
              </a:rPr>
              <a:t>dati (segue-4)</a:t>
            </a:r>
            <a:endParaRPr lang="it-IT" b="1" dirty="0"/>
          </a:p>
        </p:txBody>
      </p:sp>
      <p:sp>
        <p:nvSpPr>
          <p:cNvPr id="5" name="Titolo 1"/>
          <p:cNvSpPr txBox="1">
            <a:spLocks/>
          </p:cNvSpPr>
          <p:nvPr/>
        </p:nvSpPr>
        <p:spPr>
          <a:xfrm>
            <a:off x="7170345" y="1055717"/>
            <a:ext cx="4110273" cy="52817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it-IT" sz="1200" dirty="0" smtClean="0">
                <a:latin typeface="Arial" panose="020B0604020202020204" pitchFamily="34" charset="0"/>
                <a:cs typeface="Arial" panose="020B0604020202020204" pitchFamily="34" charset="0"/>
              </a:rPr>
              <a:t>Creiamo adesso i 30 numeri casuali, ciascuno dei quali estratto da una distribuzione con media 0 e varianza identica.</a:t>
            </a:r>
          </a:p>
          <a:p>
            <a:pPr>
              <a:lnSpc>
                <a:spcPct val="100000"/>
              </a:lnSpc>
            </a:pPr>
            <a:r>
              <a:rPr lang="it-IT" sz="1200" dirty="0" smtClean="0">
                <a:latin typeface="Arial" panose="020B0604020202020204" pitchFamily="34" charset="0"/>
                <a:cs typeface="Arial" panose="020B0604020202020204" pitchFamily="34" charset="0"/>
              </a:rPr>
              <a:t>Nel nostro esempio li estraiamo da una normale con media 0 e varianza pari al valore indicato in D2</a:t>
            </a: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Scriviamo in D8 la formula:</a:t>
            </a:r>
          </a:p>
          <a:p>
            <a:pPr>
              <a:lnSpc>
                <a:spcPct val="100000"/>
              </a:lnSpc>
            </a:pPr>
            <a:r>
              <a:rPr lang="it-IT" sz="1200" dirty="0" smtClean="0">
                <a:latin typeface="Arial" panose="020B0604020202020204" pitchFamily="34" charset="0"/>
                <a:cs typeface="Arial" panose="020B0604020202020204" pitchFamily="34" charset="0"/>
              </a:rPr>
              <a:t>=</a:t>
            </a:r>
            <a:r>
              <a:rPr lang="it-IT" sz="1200" dirty="0">
                <a:latin typeface="Arial" panose="020B0604020202020204" pitchFamily="34" charset="0"/>
                <a:cs typeface="Arial" panose="020B0604020202020204" pitchFamily="34" charset="0"/>
              </a:rPr>
              <a:t>INV.NORM(CASUALE();0;RADQ($D$2</a:t>
            </a:r>
            <a:r>
              <a:rPr lang="it-IT" sz="1200" dirty="0" smtClean="0">
                <a:latin typeface="Arial" panose="020B0604020202020204" pitchFamily="34" charset="0"/>
                <a:cs typeface="Arial" panose="020B0604020202020204" pitchFamily="34" charset="0"/>
              </a:rPr>
              <a:t>))	 </a:t>
            </a:r>
            <a:r>
              <a:rPr lang="it-IT" sz="1200" dirty="0">
                <a:latin typeface="Arial" panose="020B0604020202020204" pitchFamily="34" charset="0"/>
                <a:cs typeface="Arial" panose="020B0604020202020204" pitchFamily="34" charset="0"/>
              </a:rPr>
              <a:t>(*) </a:t>
            </a:r>
            <a:endParaRPr lang="it-IT" sz="1200" dirty="0" smtClean="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e poi copiamo il contenuto in tutto l’intervallo compreso tra D8 e D37</a:t>
            </a: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endParaRPr lang="it-IT" sz="1200" dirty="0" smtClean="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Alternativamente, se volessimo estrarli da una continua uniforme (sempre a media 0 e varianza indicata in D2), scriveremmo in D8:</a:t>
            </a:r>
          </a:p>
          <a:p>
            <a:pPr>
              <a:lnSpc>
                <a:spcPct val="100000"/>
              </a:lnSpc>
            </a:pPr>
            <a:r>
              <a:rPr lang="it-IT" sz="1200" dirty="0">
                <a:latin typeface="Arial" panose="020B0604020202020204" pitchFamily="34" charset="0"/>
                <a:cs typeface="Arial" panose="020B0604020202020204" pitchFamily="34" charset="0"/>
              </a:rPr>
              <a:t>=(CASUALE()-0,5)*RADQ($D$2*12</a:t>
            </a:r>
            <a:r>
              <a:rPr lang="it-IT" sz="1200" dirty="0" smtClean="0">
                <a:latin typeface="Arial" panose="020B0604020202020204" pitchFamily="34" charset="0"/>
                <a:cs typeface="Arial" panose="020B0604020202020204" pitchFamily="34" charset="0"/>
              </a:rPr>
              <a:t>) 		(*)</a:t>
            </a:r>
            <a:endParaRPr lang="it-IT" sz="1200" dirty="0">
              <a:latin typeface="Arial" panose="020B0604020202020204" pitchFamily="34" charset="0"/>
              <a:cs typeface="Arial" panose="020B0604020202020204" pitchFamily="34" charset="0"/>
            </a:endParaRPr>
          </a:p>
          <a:p>
            <a:pPr>
              <a:lnSpc>
                <a:spcPct val="100000"/>
              </a:lnSpc>
            </a:pPr>
            <a:r>
              <a:rPr lang="it-IT" sz="1200" dirty="0">
                <a:latin typeface="Arial" panose="020B0604020202020204" pitchFamily="34" charset="0"/>
                <a:cs typeface="Arial" panose="020B0604020202020204" pitchFamily="34" charset="0"/>
              </a:rPr>
              <a:t>e </a:t>
            </a:r>
            <a:r>
              <a:rPr lang="it-IT" sz="1200" dirty="0" smtClean="0">
                <a:latin typeface="Arial" panose="020B0604020202020204" pitchFamily="34" charset="0"/>
                <a:cs typeface="Arial" panose="020B0604020202020204" pitchFamily="34" charset="0"/>
              </a:rPr>
              <a:t>copieremmo come prima il </a:t>
            </a:r>
            <a:r>
              <a:rPr lang="it-IT" sz="1200" dirty="0">
                <a:latin typeface="Arial" panose="020B0604020202020204" pitchFamily="34" charset="0"/>
                <a:cs typeface="Arial" panose="020B0604020202020204" pitchFamily="34" charset="0"/>
              </a:rPr>
              <a:t>contenuto in tutto l’intervallo compreso tra D8 e D37</a:t>
            </a:r>
          </a:p>
          <a:p>
            <a:pPr>
              <a:lnSpc>
                <a:spcPct val="100000"/>
              </a:lnSpc>
            </a:pPr>
            <a:endParaRPr lang="it-IT" sz="1200" dirty="0" smtClean="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endParaRPr lang="it-IT" sz="1200" dirty="0" smtClean="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endParaRPr lang="it-IT" sz="1200" dirty="0" smtClean="0">
              <a:latin typeface="Arial" panose="020B0604020202020204" pitchFamily="34" charset="0"/>
              <a:cs typeface="Arial" panose="020B0604020202020204" pitchFamily="34" charset="0"/>
            </a:endParaRPr>
          </a:p>
          <a:p>
            <a:pPr>
              <a:lnSpc>
                <a:spcPct val="100000"/>
              </a:lnSpc>
            </a:pPr>
            <a:endParaRPr lang="it-IT" sz="1200" dirty="0" smtClean="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 </a:t>
            </a: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 (*) </a:t>
            </a:r>
            <a:r>
              <a:rPr lang="it-IT" sz="1000" dirty="0" smtClean="0">
                <a:latin typeface="Arial" panose="020B0604020202020204" pitchFamily="34" charset="0"/>
                <a:cs typeface="Arial" panose="020B0604020202020204" pitchFamily="34" charset="0"/>
              </a:rPr>
              <a:t>in questa sede non spieghiamo in dettaglio l’uso di queste formule</a:t>
            </a:r>
            <a:endParaRPr lang="it-IT" sz="1000" dirty="0">
              <a:latin typeface="Arial" panose="020B0604020202020204" pitchFamily="34" charset="0"/>
              <a:cs typeface="Arial" panose="020B0604020202020204" pitchFamily="34" charset="0"/>
            </a:endParaRPr>
          </a:p>
        </p:txBody>
      </p:sp>
      <p:pic>
        <p:nvPicPr>
          <p:cNvPr id="2" name="Immagine 1"/>
          <p:cNvPicPr>
            <a:picLocks noChangeAspect="1"/>
          </p:cNvPicPr>
          <p:nvPr/>
        </p:nvPicPr>
        <p:blipFill>
          <a:blip r:embed="rId2"/>
          <a:stretch>
            <a:fillRect/>
          </a:stretch>
        </p:blipFill>
        <p:spPr>
          <a:xfrm>
            <a:off x="478242" y="1820487"/>
            <a:ext cx="6094155" cy="2976215"/>
          </a:xfrm>
          <a:prstGeom prst="rect">
            <a:avLst/>
          </a:prstGeom>
        </p:spPr>
      </p:pic>
    </p:spTree>
    <p:extLst>
      <p:ext uri="{BB962C8B-B14F-4D97-AF65-F5344CB8AC3E}">
        <p14:creationId xmlns:p14="http://schemas.microsoft.com/office/powerpoint/2010/main" val="2073615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99782" y="501134"/>
            <a:ext cx="3467616"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la </a:t>
            </a:r>
            <a:r>
              <a:rPr lang="it-IT" b="1" dirty="0">
                <a:latin typeface="Arial" panose="020B0604020202020204" pitchFamily="34" charset="0"/>
                <a:cs typeface="Arial" panose="020B0604020202020204" pitchFamily="34" charset="0"/>
              </a:rPr>
              <a:t>creazione dei </a:t>
            </a:r>
            <a:r>
              <a:rPr lang="it-IT" b="1" dirty="0" smtClean="0">
                <a:latin typeface="Arial" panose="020B0604020202020204" pitchFamily="34" charset="0"/>
                <a:cs typeface="Arial" panose="020B0604020202020204" pitchFamily="34" charset="0"/>
              </a:rPr>
              <a:t>dati (segue-5)</a:t>
            </a:r>
            <a:endParaRPr lang="it-IT" b="1" dirty="0"/>
          </a:p>
        </p:txBody>
      </p:sp>
      <p:sp>
        <p:nvSpPr>
          <p:cNvPr id="5" name="Titolo 1"/>
          <p:cNvSpPr txBox="1">
            <a:spLocks/>
          </p:cNvSpPr>
          <p:nvPr/>
        </p:nvSpPr>
        <p:spPr>
          <a:xfrm>
            <a:off x="7170345" y="1055717"/>
            <a:ext cx="4110273" cy="52817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it-IT" sz="1200" dirty="0" smtClean="0">
                <a:latin typeface="Arial" panose="020B0604020202020204" pitchFamily="34" charset="0"/>
                <a:cs typeface="Arial" panose="020B0604020202020204" pitchFamily="34" charset="0"/>
              </a:rPr>
              <a:t>Infine possiamo ottenere i valori effettivamente osservati </a:t>
            </a:r>
            <a:r>
              <a:rPr lang="it-IT" sz="1200" dirty="0" err="1" smtClean="0">
                <a:latin typeface="Arial" panose="020B0604020202020204" pitchFamily="34" charset="0"/>
                <a:cs typeface="Arial" panose="020B0604020202020204" pitchFamily="34" charset="0"/>
              </a:rPr>
              <a:t>yi</a:t>
            </a:r>
            <a:r>
              <a:rPr lang="it-IT" sz="1200" dirty="0" smtClean="0">
                <a:latin typeface="Arial" panose="020B0604020202020204" pitchFamily="34" charset="0"/>
                <a:cs typeface="Arial" panose="020B0604020202020204" pitchFamily="34" charset="0"/>
              </a:rPr>
              <a:t>, sommando nella colonna E le celle nelle colonne C e D, ovvero scrivendo in E8 la formula </a:t>
            </a:r>
          </a:p>
          <a:p>
            <a:pPr>
              <a:lnSpc>
                <a:spcPct val="100000"/>
              </a:lnSpc>
            </a:pPr>
            <a:r>
              <a:rPr lang="it-IT" sz="1200" dirty="0">
                <a:latin typeface="Arial" panose="020B0604020202020204" pitchFamily="34" charset="0"/>
                <a:cs typeface="Arial" panose="020B0604020202020204" pitchFamily="34" charset="0"/>
              </a:rPr>
              <a:t>=</a:t>
            </a:r>
            <a:r>
              <a:rPr lang="it-IT" sz="1200" dirty="0" smtClean="0">
                <a:latin typeface="Arial" panose="020B0604020202020204" pitchFamily="34" charset="0"/>
                <a:cs typeface="Arial" panose="020B0604020202020204" pitchFamily="34" charset="0"/>
              </a:rPr>
              <a:t>C8+D8</a:t>
            </a:r>
          </a:p>
          <a:p>
            <a:pPr>
              <a:lnSpc>
                <a:spcPct val="100000"/>
              </a:lnSpc>
            </a:pPr>
            <a:r>
              <a:rPr lang="it-IT" sz="1200" dirty="0" smtClean="0">
                <a:latin typeface="Arial" panose="020B0604020202020204" pitchFamily="34" charset="0"/>
                <a:cs typeface="Arial" panose="020B0604020202020204" pitchFamily="34" charset="0"/>
              </a:rPr>
              <a:t>E copiandola nelle celle sottostanti fino alla E37</a:t>
            </a:r>
          </a:p>
          <a:p>
            <a:pPr>
              <a:lnSpc>
                <a:spcPct val="100000"/>
              </a:lnSpc>
            </a:pPr>
            <a:endParaRPr lang="it-IT" sz="1200" dirty="0" smtClean="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A </a:t>
            </a:r>
            <a:r>
              <a:rPr lang="it-IT" sz="1200" dirty="0" smtClean="0">
                <a:latin typeface="Arial" panose="020B0604020202020204" pitchFamily="34" charset="0"/>
                <a:cs typeface="Arial" panose="020B0604020202020204" pitchFamily="34" charset="0"/>
              </a:rPr>
              <a:t>questo punto passiamo… la palla allo statistico, che avrà a disposizione solo le celle B8:B37 e E8:E37, con le quali dovrà dare una stima di C3 e C5 (alfa e beta) e di D2 ovvero di </a:t>
            </a:r>
            <a:r>
              <a:rPr lang="it-IT" sz="1200" dirty="0" smtClean="0">
                <a:latin typeface="Symbol" panose="05050102010706020507" pitchFamily="18" charset="2"/>
                <a:cs typeface="Arial" panose="020B0604020202020204" pitchFamily="34" charset="0"/>
              </a:rPr>
              <a:t>s</a:t>
            </a:r>
            <a:r>
              <a:rPr lang="it-IT" sz="1400" baseline="30000" dirty="0" smtClean="0">
                <a:latin typeface="Symbol" panose="05050102010706020507" pitchFamily="18" charset="2"/>
                <a:cs typeface="Arial" panose="020B0604020202020204" pitchFamily="34" charset="0"/>
              </a:rPr>
              <a:t>2</a:t>
            </a:r>
            <a:r>
              <a:rPr lang="it-IT" sz="1200" dirty="0">
                <a:latin typeface="Arial" panose="020B0604020202020204" pitchFamily="34" charset="0"/>
                <a:cs typeface="Arial" panose="020B0604020202020204" pitchFamily="34" charset="0"/>
              </a:rPr>
              <a:t>, per avere un’idea di quanto saranno precise le stime ottenute</a:t>
            </a:r>
          </a:p>
        </p:txBody>
      </p:sp>
      <p:pic>
        <p:nvPicPr>
          <p:cNvPr id="3" name="Immagine 2"/>
          <p:cNvPicPr>
            <a:picLocks noChangeAspect="1"/>
          </p:cNvPicPr>
          <p:nvPr/>
        </p:nvPicPr>
        <p:blipFill>
          <a:blip r:embed="rId2"/>
          <a:stretch>
            <a:fillRect/>
          </a:stretch>
        </p:blipFill>
        <p:spPr>
          <a:xfrm>
            <a:off x="459018" y="1950337"/>
            <a:ext cx="5925157" cy="2496279"/>
          </a:xfrm>
          <a:prstGeom prst="rect">
            <a:avLst/>
          </a:prstGeom>
        </p:spPr>
      </p:pic>
    </p:spTree>
    <p:extLst>
      <p:ext uri="{BB962C8B-B14F-4D97-AF65-F5344CB8AC3E}">
        <p14:creationId xmlns:p14="http://schemas.microsoft.com/office/powerpoint/2010/main" val="3011496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865830" y="987320"/>
            <a:ext cx="4110273" cy="52817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endParaRPr lang="it-IT" sz="1200" dirty="0">
              <a:latin typeface="Arial" panose="020B0604020202020204" pitchFamily="34" charset="0"/>
              <a:cs typeface="Arial" panose="020B0604020202020204" pitchFamily="34" charset="0"/>
            </a:endParaRPr>
          </a:p>
        </p:txBody>
      </p:sp>
      <p:pic>
        <p:nvPicPr>
          <p:cNvPr id="6" name="Immagine 5"/>
          <p:cNvPicPr>
            <a:picLocks noChangeAspect="1"/>
          </p:cNvPicPr>
          <p:nvPr/>
        </p:nvPicPr>
        <p:blipFill>
          <a:blip r:embed="rId2"/>
          <a:stretch>
            <a:fillRect/>
          </a:stretch>
        </p:blipFill>
        <p:spPr>
          <a:xfrm>
            <a:off x="219917" y="1126777"/>
            <a:ext cx="3219450" cy="4495800"/>
          </a:xfrm>
          <a:prstGeom prst="rect">
            <a:avLst/>
          </a:prstGeom>
        </p:spPr>
      </p:pic>
      <p:sp>
        <p:nvSpPr>
          <p:cNvPr id="9" name="Rettangolo 8"/>
          <p:cNvSpPr/>
          <p:nvPr/>
        </p:nvSpPr>
        <p:spPr>
          <a:xfrm>
            <a:off x="2771354" y="446813"/>
            <a:ext cx="5583580"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la stima del modello (entra in scena lo statistico!)</a:t>
            </a:r>
            <a:endParaRPr lang="it-IT" b="1" dirty="0"/>
          </a:p>
        </p:txBody>
      </p:sp>
      <p:sp>
        <p:nvSpPr>
          <p:cNvPr id="10" name="Titolo 1"/>
          <p:cNvSpPr txBox="1">
            <a:spLocks/>
          </p:cNvSpPr>
          <p:nvPr/>
        </p:nvSpPr>
        <p:spPr>
          <a:xfrm>
            <a:off x="3511196" y="1171367"/>
            <a:ext cx="4547062" cy="52817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it-IT" sz="1200" dirty="0" smtClean="0">
                <a:latin typeface="Arial" panose="020B0604020202020204" pitchFamily="34" charset="0"/>
                <a:cs typeface="Arial" panose="020B0604020202020204" pitchFamily="34" charset="0"/>
              </a:rPr>
              <a:t>Finalmente entra in gioco lo statistico, che ha a disposizione le sole celle B8:B37 e E8:E37.</a:t>
            </a:r>
          </a:p>
          <a:p>
            <a:pPr>
              <a:lnSpc>
                <a:spcPct val="100000"/>
              </a:lnSpc>
            </a:pPr>
            <a:r>
              <a:rPr lang="it-IT" sz="1200" dirty="0" smtClean="0">
                <a:latin typeface="Arial" panose="020B0604020202020204" pitchFamily="34" charset="0"/>
                <a:cs typeface="Arial" panose="020B0604020202020204" pitchFamily="34" charset="0"/>
              </a:rPr>
              <a:t>Qui a </a:t>
            </a:r>
            <a:r>
              <a:rPr lang="it-IT" sz="1200" dirty="0" err="1" smtClean="0">
                <a:latin typeface="Arial" panose="020B0604020202020204" pitchFamily="34" charset="0"/>
                <a:cs typeface="Arial" panose="020B0604020202020204" pitchFamily="34" charset="0"/>
              </a:rPr>
              <a:t>sx</a:t>
            </a:r>
            <a:r>
              <a:rPr lang="it-IT" sz="1200" dirty="0" smtClean="0">
                <a:latin typeface="Arial" panose="020B0604020202020204" pitchFamily="34" charset="0"/>
                <a:cs typeface="Arial" panose="020B0604020202020204" pitchFamily="34" charset="0"/>
              </a:rPr>
              <a:t> sono mostrate le formule da usare (quelle nella colonna F si ottengono scrivendo solo la prima –nella cella F8- e poi copiandola </a:t>
            </a:r>
            <a:r>
              <a:rPr lang="it-IT" sz="1200" dirty="0" smtClean="0">
                <a:latin typeface="Arial" panose="020B0604020202020204" pitchFamily="34" charset="0"/>
                <a:cs typeface="Arial" panose="020B0604020202020204" pitchFamily="34" charset="0"/>
              </a:rPr>
              <a:t>fino alla </a:t>
            </a:r>
            <a:r>
              <a:rPr lang="it-IT" sz="1200" dirty="0" smtClean="0">
                <a:latin typeface="Arial" panose="020B0604020202020204" pitchFamily="34" charset="0"/>
                <a:cs typeface="Arial" panose="020B0604020202020204" pitchFamily="34" charset="0"/>
              </a:rPr>
              <a:t>cella F37</a:t>
            </a:r>
            <a:r>
              <a:rPr lang="it-IT" sz="1200" dirty="0" smtClean="0">
                <a:latin typeface="Arial" panose="020B0604020202020204" pitchFamily="34" charset="0"/>
                <a:cs typeface="Arial" panose="020B0604020202020204" pitchFamily="34" charset="0"/>
              </a:rPr>
              <a:t>). A destra il risultato delle formule nella nostra simulazione. </a:t>
            </a:r>
            <a:endParaRPr lang="it-IT" sz="1200" dirty="0" smtClean="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La stima dei coefficienti della relazione lineare nella popolazione (nel nostro esempio 200 e 2) è data dai coefficienti della retta dei minimi quadrati (nel nostro caso 182,99 e 2,32).</a:t>
            </a:r>
          </a:p>
          <a:p>
            <a:pPr>
              <a:lnSpc>
                <a:spcPct val="100000"/>
              </a:lnSpc>
            </a:pPr>
            <a:r>
              <a:rPr lang="it-IT" sz="1200" dirty="0" smtClean="0">
                <a:latin typeface="Arial" panose="020B0604020202020204" pitchFamily="34" charset="0"/>
                <a:cs typeface="Arial" panose="020B0604020202020204" pitchFamily="34" charset="0"/>
              </a:rPr>
              <a:t>La varianza dell’errore che sappiamo essere 450 risulta dunque un po’ sovrastimata (la stima è 695) </a:t>
            </a: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Come si sarà notato tutte le funzioni di Excel che creano numeri casuali sono sempre… attive, nel senso che ogni volta che facciamo un intervento sul foglio elettronico, vedremo cambiare tutte le celle che contengono queste funzioni (e anche tutte le celle da esse «dipendenti»). Per effettuare il ricalcolo possiamo anche cliccare sul pulsante F9 e vedremo ogni volta una nuova stima, ovvero una nuova retta dei </a:t>
            </a:r>
            <a:r>
              <a:rPr lang="it-IT" sz="1200" dirty="0" err="1" smtClean="0">
                <a:latin typeface="Arial" panose="020B0604020202020204" pitchFamily="34" charset="0"/>
                <a:cs typeface="Arial" panose="020B0604020202020204" pitchFamily="34" charset="0"/>
              </a:rPr>
              <a:t>m.q</a:t>
            </a:r>
            <a:r>
              <a:rPr lang="it-IT" sz="1200" dirty="0" smtClean="0">
                <a:latin typeface="Arial" panose="020B0604020202020204" pitchFamily="34" charset="0"/>
                <a:cs typeface="Arial" panose="020B0604020202020204" pitchFamily="34" charset="0"/>
              </a:rPr>
              <a:t>. (e un nuovo R-quadro, una nuova stima dell’errore standard…)</a:t>
            </a: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r>
              <a:rPr lang="it-IT" sz="1200" dirty="0" smtClean="0">
                <a:latin typeface="Arial" panose="020B0604020202020204" pitchFamily="34" charset="0"/>
                <a:cs typeface="Arial" panose="020B0604020202020204" pitchFamily="34" charset="0"/>
              </a:rPr>
              <a:t>Possiamo anche «giocare» a «far fare bella figura» allo statistico, abbassando la varianza (provate a sostituire il 450 con 30) o, viceversa, ad aumentarla (provate con 5000).</a:t>
            </a:r>
          </a:p>
          <a:p>
            <a:pPr>
              <a:lnSpc>
                <a:spcPct val="100000"/>
              </a:lnSpc>
            </a:pPr>
            <a:endParaRPr lang="it-IT" sz="1200" dirty="0" smtClean="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endParaRPr lang="it-IT" sz="1200" dirty="0" smtClean="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a:p>
            <a:pPr>
              <a:lnSpc>
                <a:spcPct val="100000"/>
              </a:lnSpc>
            </a:pPr>
            <a:endParaRPr lang="it-IT" sz="1200" dirty="0">
              <a:latin typeface="Arial" panose="020B0604020202020204" pitchFamily="34" charset="0"/>
              <a:cs typeface="Arial" panose="020B0604020202020204" pitchFamily="34" charset="0"/>
            </a:endParaRPr>
          </a:p>
        </p:txBody>
      </p:sp>
      <p:pic>
        <p:nvPicPr>
          <p:cNvPr id="2" name="Immagine 1"/>
          <p:cNvPicPr>
            <a:picLocks noChangeAspect="1"/>
          </p:cNvPicPr>
          <p:nvPr/>
        </p:nvPicPr>
        <p:blipFill>
          <a:blip r:embed="rId3"/>
          <a:stretch>
            <a:fillRect/>
          </a:stretch>
        </p:blipFill>
        <p:spPr>
          <a:xfrm>
            <a:off x="8354934" y="1126777"/>
            <a:ext cx="3124942" cy="4629291"/>
          </a:xfrm>
          <a:prstGeom prst="rect">
            <a:avLst/>
          </a:prstGeom>
        </p:spPr>
      </p:pic>
    </p:spTree>
    <p:extLst>
      <p:ext uri="{BB962C8B-B14F-4D97-AF65-F5344CB8AC3E}">
        <p14:creationId xmlns:p14="http://schemas.microsoft.com/office/powerpoint/2010/main" val="3389797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865830" y="987320"/>
            <a:ext cx="4110273" cy="52817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endParaRPr lang="it-IT" sz="1200" dirty="0">
              <a:latin typeface="Arial" panose="020B0604020202020204" pitchFamily="34" charset="0"/>
              <a:cs typeface="Arial" panose="020B0604020202020204" pitchFamily="34" charset="0"/>
            </a:endParaRPr>
          </a:p>
        </p:txBody>
      </p:sp>
      <p:sp>
        <p:nvSpPr>
          <p:cNvPr id="9" name="Rettangolo 8"/>
          <p:cNvSpPr/>
          <p:nvPr/>
        </p:nvSpPr>
        <p:spPr>
          <a:xfrm>
            <a:off x="2771354" y="446813"/>
            <a:ext cx="5775940"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la stima del modello (entra in scena lo statistico! 2)</a:t>
            </a:r>
            <a:endParaRPr lang="it-IT" b="1" dirty="0"/>
          </a:p>
        </p:txBody>
      </p:sp>
      <p:pic>
        <p:nvPicPr>
          <p:cNvPr id="2" name="Immagine 1"/>
          <p:cNvPicPr>
            <a:picLocks noChangeAspect="1"/>
          </p:cNvPicPr>
          <p:nvPr/>
        </p:nvPicPr>
        <p:blipFill>
          <a:blip r:embed="rId2"/>
          <a:stretch>
            <a:fillRect/>
          </a:stretch>
        </p:blipFill>
        <p:spPr>
          <a:xfrm>
            <a:off x="463141" y="987320"/>
            <a:ext cx="5457825" cy="2781300"/>
          </a:xfrm>
          <a:prstGeom prst="rect">
            <a:avLst/>
          </a:prstGeom>
        </p:spPr>
      </p:pic>
      <p:pic>
        <p:nvPicPr>
          <p:cNvPr id="3" name="Immagine 2"/>
          <p:cNvPicPr>
            <a:picLocks noChangeAspect="1"/>
          </p:cNvPicPr>
          <p:nvPr/>
        </p:nvPicPr>
        <p:blipFill>
          <a:blip r:embed="rId3"/>
          <a:stretch>
            <a:fillRect/>
          </a:stretch>
        </p:blipFill>
        <p:spPr>
          <a:xfrm>
            <a:off x="3865830" y="3939795"/>
            <a:ext cx="7553325" cy="2686050"/>
          </a:xfrm>
          <a:prstGeom prst="rect">
            <a:avLst/>
          </a:prstGeom>
        </p:spPr>
      </p:pic>
    </p:spTree>
    <p:extLst>
      <p:ext uri="{BB962C8B-B14F-4D97-AF65-F5344CB8AC3E}">
        <p14:creationId xmlns:p14="http://schemas.microsoft.com/office/powerpoint/2010/main" val="424945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2771354" y="446813"/>
            <a:ext cx="3570208" cy="369332"/>
          </a:xfrm>
          <a:prstGeom prst="rect">
            <a:avLst/>
          </a:prstGeom>
        </p:spPr>
        <p:txBody>
          <a:bodyPr wrap="none">
            <a:spAutoFit/>
          </a:bodyPr>
          <a:lstStyle/>
          <a:p>
            <a:r>
              <a:rPr lang="it-IT" b="1" dirty="0" smtClean="0">
                <a:latin typeface="Arial" panose="020B0604020202020204" pitchFamily="34" charset="0"/>
                <a:cs typeface="Arial" panose="020B0604020202020204" pitchFamily="34" charset="0"/>
              </a:rPr>
              <a:t>la stima del modello </a:t>
            </a:r>
            <a:r>
              <a:rPr lang="it-IT" b="1" dirty="0" smtClean="0">
                <a:latin typeface="Arial" panose="020B0604020202020204" pitchFamily="34" charset="0"/>
                <a:cs typeface="Arial" panose="020B0604020202020204" pitchFamily="34" charset="0"/>
              </a:rPr>
              <a:t>(il grafico)</a:t>
            </a:r>
            <a:endParaRPr lang="it-IT" b="1" dirty="0"/>
          </a:p>
        </p:txBody>
      </p:sp>
      <p:pic>
        <p:nvPicPr>
          <p:cNvPr id="3" name="Immagine 2"/>
          <p:cNvPicPr>
            <a:picLocks noChangeAspect="1"/>
          </p:cNvPicPr>
          <p:nvPr/>
        </p:nvPicPr>
        <p:blipFill>
          <a:blip r:embed="rId2"/>
          <a:stretch>
            <a:fillRect/>
          </a:stretch>
        </p:blipFill>
        <p:spPr>
          <a:xfrm>
            <a:off x="1366503" y="1407317"/>
            <a:ext cx="8796758" cy="4777352"/>
          </a:xfrm>
          <a:prstGeom prst="rect">
            <a:avLst/>
          </a:prstGeom>
        </p:spPr>
      </p:pic>
    </p:spTree>
    <p:extLst>
      <p:ext uri="{BB962C8B-B14F-4D97-AF65-F5344CB8AC3E}">
        <p14:creationId xmlns:p14="http://schemas.microsoft.com/office/powerpoint/2010/main" val="173475871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22399</TotalTime>
  <Words>916</Words>
  <Application>Microsoft Office PowerPoint</Application>
  <PresentationFormat>Widescreen</PresentationFormat>
  <Paragraphs>94</Paragraphs>
  <Slides>13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vt:lpstr>
      <vt:lpstr>Calibri</vt:lpstr>
      <vt:lpstr>Calibri Light</vt:lpstr>
      <vt:lpstr>Symbol</vt:lpstr>
      <vt:lpstr>Tema di Office</vt:lpstr>
      <vt:lpstr>La statistica inferenziale è assimilabile all’azione di un investigatore (lo statistico) che cerca di dedurre al meglio qualcosa che non conosce, sulla base di indizi. Ad esempio nella regressione lineare semplice questo «qualcosa» è dato da a e b, che misurano la (supposta) dipendenza lineare della variabile Y dalla variabile X nella popolazione. Gli indizi sono dati dalle n osservazioni campionarie, sulle quali può osservare  le n coppie  dei valori di X e Y.  È questo un punto di partenza dello statistico-detective: parte dall’ipotesi che i dati vengano creati seguendo questa legge lineare.   Sa anche (o, per meglio dire, ipotizza) che in realtà il processo di creazione dei dati non segue perfettamente questa legge lineare sconosciuta, ma che tale legge è sporcata dall’aggiunta di un numero casuale e, sempre diverso per ciascuna delle n osservazioni del campione.  Ovvero ciascun valore yi non è pari ad a + bxi ma:   yi =a + bxi +ei  Se non si sapesse altro non ci sarebbe modo di fare congetture su a e b, in quanto il numero casuale «nasconderebbe» completamente l’effetto della legge lineare. Sarebbe come cercare di conoscere l’altezza di un individuo osservando la sua ombra sapendo che…. si è messo un cappello di cui non conosco le dimensioni! Ma se ipotizzo che gli n numeri casuali siano stati estratti da n distribuzioni identiche con media 0 ecco che le cose cambiano. Se così stanno le cose infatti si può dimostrare che la migliore stima di a e b è data dalla retta dei minimi quadrati.  Con il foglio elettronico possiamo ripercorrere tutti i passi di questo processo logico. Possiamo distinguere due fasi: -la creazione dei dati -la stima del modello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statistica inferenziale è analoga all’azione di un investigatore (lo statistico) che cerca di dedurre al meglio una realtà che non conosce, sulla base di indizi (il campione). Ad esempio nella regressione lineare la realtà (sconosciuta) è data da b0 e b1</dc:title>
  <dc:creator>Maltagliati</dc:creator>
  <cp:lastModifiedBy>Maltagliati</cp:lastModifiedBy>
  <cp:revision>39</cp:revision>
  <dcterms:created xsi:type="dcterms:W3CDTF">2016-10-26T08:45:47Z</dcterms:created>
  <dcterms:modified xsi:type="dcterms:W3CDTF">2016-11-18T09:00:16Z</dcterms:modified>
</cp:coreProperties>
</file>